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4.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5.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58" r:id="rId2"/>
    <p:sldMasterId id="2147483725" r:id="rId3"/>
    <p:sldMasterId id="2147483751" r:id="rId4"/>
    <p:sldMasterId id="2147483793" r:id="rId5"/>
    <p:sldMasterId id="2147483820" r:id="rId6"/>
  </p:sldMasterIdLst>
  <p:notesMasterIdLst>
    <p:notesMasterId r:id="rId45"/>
  </p:notesMasterIdLst>
  <p:handoutMasterIdLst>
    <p:handoutMasterId r:id="rId46"/>
  </p:handoutMasterIdLst>
  <p:sldIdLst>
    <p:sldId id="398" r:id="rId7"/>
    <p:sldId id="504" r:id="rId8"/>
    <p:sldId id="308" r:id="rId9"/>
    <p:sldId id="395" r:id="rId10"/>
    <p:sldId id="378" r:id="rId11"/>
    <p:sldId id="326" r:id="rId12"/>
    <p:sldId id="379" r:id="rId13"/>
    <p:sldId id="380" r:id="rId14"/>
    <p:sldId id="498" r:id="rId15"/>
    <p:sldId id="386" r:id="rId16"/>
    <p:sldId id="332" r:id="rId17"/>
    <p:sldId id="499" r:id="rId18"/>
    <p:sldId id="387" r:id="rId19"/>
    <p:sldId id="388" r:id="rId20"/>
    <p:sldId id="396" r:id="rId21"/>
    <p:sldId id="390" r:id="rId22"/>
    <p:sldId id="391" r:id="rId23"/>
    <p:sldId id="382" r:id="rId24"/>
    <p:sldId id="325" r:id="rId25"/>
    <p:sldId id="330" r:id="rId26"/>
    <p:sldId id="364" r:id="rId27"/>
    <p:sldId id="481" r:id="rId28"/>
    <p:sldId id="407" r:id="rId29"/>
    <p:sldId id="392" r:id="rId30"/>
    <p:sldId id="393" r:id="rId31"/>
    <p:sldId id="408" r:id="rId32"/>
    <p:sldId id="394" r:id="rId33"/>
    <p:sldId id="500" r:id="rId34"/>
    <p:sldId id="501" r:id="rId35"/>
    <p:sldId id="415" r:id="rId36"/>
    <p:sldId id="412" r:id="rId37"/>
    <p:sldId id="401" r:id="rId38"/>
    <p:sldId id="402" r:id="rId39"/>
    <p:sldId id="502" r:id="rId40"/>
    <p:sldId id="403" r:id="rId41"/>
    <p:sldId id="406" r:id="rId42"/>
    <p:sldId id="505" r:id="rId43"/>
    <p:sldId id="307" r:id="rId44"/>
  </p:sldIdLst>
  <p:sldSz cx="9144000" cy="6858000" type="screen4x3"/>
  <p:notesSz cx="7010400" cy="9296400"/>
  <p:defaultTex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6" autoAdjust="0"/>
    <p:restoredTop sz="77798" autoAdjust="0"/>
  </p:normalViewPr>
  <p:slideViewPr>
    <p:cSldViewPr showGuides="1">
      <p:cViewPr varScale="1">
        <p:scale>
          <a:sx n="69" d="100"/>
          <a:sy n="69" d="100"/>
        </p:scale>
        <p:origin x="1661" y="67"/>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3" d="100"/>
          <a:sy n="93" d="100"/>
        </p:scale>
        <p:origin x="2512"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viewProps" Target="viewProps.xml"/><Relationship Id="rId8"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dirty="0"/>
              <a:t>Adherence with common therapies</a:t>
            </a:r>
          </a:p>
        </c:rich>
      </c:tx>
      <c:layout>
        <c:manualLayout>
          <c:xMode val="edge"/>
          <c:yMode val="edge"/>
          <c:x val="0.15050155229411682"/>
          <c:y val="0"/>
        </c:manualLayout>
      </c:layout>
      <c:overlay val="0"/>
      <c:spPr>
        <a:noFill/>
        <a:ln>
          <a:noFill/>
        </a:ln>
        <a:effectLst/>
      </c:spPr>
    </c:title>
    <c:autoTitleDeleted val="0"/>
    <c:plotArea>
      <c:layout>
        <c:manualLayout>
          <c:layoutTarget val="inner"/>
          <c:xMode val="edge"/>
          <c:yMode val="edge"/>
          <c:x val="4.6858185626964782E-2"/>
          <c:y val="9.2493984768969625E-2"/>
          <c:w val="0.92892359709477745"/>
          <c:h val="0.78484063162910289"/>
        </c:manualLayout>
      </c:layout>
      <c:barChart>
        <c:barDir val="col"/>
        <c:grouping val="stacked"/>
        <c:varyColors val="0"/>
        <c:ser>
          <c:idx val="4"/>
          <c:order val="4"/>
          <c:tx>
            <c:strRef>
              <c:f>Sheet1!$F$1</c:f>
              <c:strCache>
                <c:ptCount val="1"/>
                <c:pt idx="0">
                  <c:v>80-100% Compliant</c:v>
                </c:pt>
              </c:strCache>
            </c:strRef>
          </c:tx>
          <c:spPr>
            <a:solidFill>
              <a:schemeClr val="accent2"/>
            </a:solidFill>
            <a:ln w="25400" cap="flat" cmpd="sng" algn="ctr">
              <a:solidFill>
                <a:schemeClr val="accent2">
                  <a:shade val="50000"/>
                </a:schemeClr>
              </a:solidFill>
              <a:prstDash val="solid"/>
            </a:ln>
            <a:effectLst/>
          </c:spPr>
          <c:invertIfNegative val="0"/>
          <c:cat>
            <c:strRef>
              <c:f>Sheet1!$A$2:$A$5</c:f>
              <c:strCache>
                <c:ptCount val="4"/>
                <c:pt idx="0">
                  <c:v>HTN</c:v>
                </c:pt>
                <c:pt idx="1">
                  <c:v>Cholesterol</c:v>
                </c:pt>
                <c:pt idx="2">
                  <c:v>DM Type II</c:v>
                </c:pt>
                <c:pt idx="3">
                  <c:v>OCP</c:v>
                </c:pt>
              </c:strCache>
            </c:strRef>
          </c:cat>
          <c:val>
            <c:numRef>
              <c:f>Sheet1!$F$2:$F$5</c:f>
              <c:numCache>
                <c:formatCode>General</c:formatCode>
                <c:ptCount val="4"/>
                <c:pt idx="0">
                  <c:v>72</c:v>
                </c:pt>
                <c:pt idx="1">
                  <c:v>55</c:v>
                </c:pt>
                <c:pt idx="2">
                  <c:v>65</c:v>
                </c:pt>
                <c:pt idx="3">
                  <c:v>97</c:v>
                </c:pt>
              </c:numCache>
            </c:numRef>
          </c:val>
          <c:extLst xmlns:c16r2="http://schemas.microsoft.com/office/drawing/2015/06/chart">
            <c:ext xmlns:c16="http://schemas.microsoft.com/office/drawing/2014/chart" uri="{C3380CC4-5D6E-409C-BE32-E72D297353CC}">
              <c16:uniqueId val="{00000000-727D-4FF7-9266-AF930AEA486D}"/>
            </c:ext>
          </c:extLst>
        </c:ser>
        <c:dLbls>
          <c:showLegendKey val="0"/>
          <c:showVal val="0"/>
          <c:showCatName val="0"/>
          <c:showSerName val="0"/>
          <c:showPercent val="0"/>
          <c:showBubbleSize val="0"/>
        </c:dLbls>
        <c:gapWidth val="150"/>
        <c:overlap val="100"/>
        <c:axId val="432402736"/>
        <c:axId val="505573296"/>
        <c:extLst xmlns:c16r2="http://schemas.microsoft.com/office/drawing/2015/06/chart">
          <c:ext xmlns:c15="http://schemas.microsoft.com/office/drawing/2012/chart" uri="{02D57815-91ED-43cb-92C2-25804820EDAC}">
            <c15:filteredBarSeries>
              <c15:ser>
                <c:idx val="0"/>
                <c:order val="0"/>
                <c:tx>
                  <c:strRef>
                    <c:extLst xmlns:c16r2="http://schemas.microsoft.com/office/drawing/2015/06/chart">
                      <c:ext uri="{02D57815-91ED-43cb-92C2-25804820EDAC}">
                        <c15:formulaRef>
                          <c15:sqref>Sheet1!$B$1</c15:sqref>
                        </c15:formulaRef>
                      </c:ext>
                    </c:extLst>
                    <c:strCache>
                      <c:ptCount val="1"/>
                      <c:pt idx="0">
                        <c:v>0-19%</c:v>
                      </c:pt>
                    </c:strCache>
                  </c:strRef>
                </c:tx>
                <c:spPr>
                  <a:solidFill>
                    <a:schemeClr val="accent1">
                      <a:lumMod val="20000"/>
                      <a:lumOff val="80000"/>
                    </a:schemeClr>
                  </a:solidFill>
                  <a:ln>
                    <a:noFill/>
                  </a:ln>
                  <a:effectLst/>
                </c:spPr>
                <c:invertIfNegative val="0"/>
                <c:cat>
                  <c:strRef>
                    <c:extLst xmlns:c16r2="http://schemas.microsoft.com/office/drawing/2015/06/chart">
                      <c:ext uri="{02D57815-91ED-43cb-92C2-25804820EDAC}">
                        <c15:formulaRef>
                          <c15:sqref>Sheet1!$A$2:$A$5</c15:sqref>
                        </c15:formulaRef>
                      </c:ext>
                    </c:extLst>
                    <c:strCache>
                      <c:ptCount val="4"/>
                      <c:pt idx="0">
                        <c:v>HTN</c:v>
                      </c:pt>
                      <c:pt idx="1">
                        <c:v>Cholesterol</c:v>
                      </c:pt>
                      <c:pt idx="2">
                        <c:v>DM Type II</c:v>
                      </c:pt>
                      <c:pt idx="3">
                        <c:v>OCP</c:v>
                      </c:pt>
                    </c:strCache>
                  </c:strRef>
                </c:cat>
                <c:val>
                  <c:numRef>
                    <c:extLst xmlns:c16r2="http://schemas.microsoft.com/office/drawing/2015/06/chart">
                      <c:ext uri="{02D57815-91ED-43cb-92C2-25804820EDAC}">
                        <c15:formulaRef>
                          <c15:sqref>Sheet1!$B$2:$B$5</c15:sqref>
                        </c15:formulaRef>
                      </c:ext>
                    </c:extLst>
                    <c:numCache>
                      <c:formatCode>General</c:formatCode>
                      <c:ptCount val="4"/>
                      <c:pt idx="0">
                        <c:v>6</c:v>
                      </c:pt>
                      <c:pt idx="1">
                        <c:v>10</c:v>
                      </c:pt>
                      <c:pt idx="2">
                        <c:v>7</c:v>
                      </c:pt>
                      <c:pt idx="3">
                        <c:v>0</c:v>
                      </c:pt>
                    </c:numCache>
                  </c:numRef>
                </c:val>
                <c:extLst xmlns:c16r2="http://schemas.microsoft.com/office/drawing/2015/06/chart">
                  <c:ext xmlns:c16="http://schemas.microsoft.com/office/drawing/2014/chart" uri="{C3380CC4-5D6E-409C-BE32-E72D297353CC}">
                    <c16:uniqueId val="{00000001-727D-4FF7-9266-AF930AEA486D}"/>
                  </c:ext>
                </c:extLst>
              </c15:ser>
            </c15:filteredBarSeries>
            <c15:filteredBarSeries>
              <c15:ser>
                <c:idx val="1"/>
                <c:order val="1"/>
                <c:tx>
                  <c:strRef>
                    <c:extLst xmlns:c15="http://schemas.microsoft.com/office/drawing/2012/chart" xmlns:c16r2="http://schemas.microsoft.com/office/drawing/2015/06/chart">
                      <c:ext xmlns:c15="http://schemas.microsoft.com/office/drawing/2012/chart" uri="{02D57815-91ED-43cb-92C2-25804820EDAC}">
                        <c15:formulaRef>
                          <c15:sqref>Sheet1!$C$1</c15:sqref>
                        </c15:formulaRef>
                      </c:ext>
                    </c:extLst>
                    <c:strCache>
                      <c:ptCount val="1"/>
                      <c:pt idx="0">
                        <c:v>20-39%</c:v>
                      </c:pt>
                    </c:strCache>
                  </c:strRef>
                </c:tx>
                <c:spPr>
                  <a:solidFill>
                    <a:schemeClr val="accent1">
                      <a:lumMod val="40000"/>
                      <a:lumOff val="60000"/>
                    </a:schemeClr>
                  </a:solidFill>
                  <a:ln>
                    <a:noFill/>
                  </a:ln>
                  <a:effectLst/>
                </c:spPr>
                <c:invertIfNegative val="0"/>
                <c:cat>
                  <c:strRef>
                    <c:extLst xmlns:c15="http://schemas.microsoft.com/office/drawing/2012/chart" xmlns:c16r2="http://schemas.microsoft.com/office/drawing/2015/06/chart">
                      <c:ext xmlns:c15="http://schemas.microsoft.com/office/drawing/2012/chart" uri="{02D57815-91ED-43cb-92C2-25804820EDAC}">
                        <c15:formulaRef>
                          <c15:sqref>Sheet1!$A$2:$A$5</c15:sqref>
                        </c15:formulaRef>
                      </c:ext>
                    </c:extLst>
                    <c:strCache>
                      <c:ptCount val="4"/>
                      <c:pt idx="0">
                        <c:v>HTN</c:v>
                      </c:pt>
                      <c:pt idx="1">
                        <c:v>Cholesterol</c:v>
                      </c:pt>
                      <c:pt idx="2">
                        <c:v>DM Type II</c:v>
                      </c:pt>
                      <c:pt idx="3">
                        <c:v>OCP</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Sheet1!$C$2:$C$5</c15:sqref>
                        </c15:formulaRef>
                      </c:ext>
                    </c:extLst>
                    <c:numCache>
                      <c:formatCode>General</c:formatCode>
                      <c:ptCount val="4"/>
                      <c:pt idx="0">
                        <c:v>5</c:v>
                      </c:pt>
                      <c:pt idx="1">
                        <c:v>10</c:v>
                      </c:pt>
                      <c:pt idx="2">
                        <c:v>7</c:v>
                      </c:pt>
                      <c:pt idx="3">
                        <c:v>0</c:v>
                      </c:pt>
                    </c:numCache>
                  </c:numRef>
                </c:val>
                <c:extLst xmlns:c15="http://schemas.microsoft.com/office/drawing/2012/chart" xmlns:c16r2="http://schemas.microsoft.com/office/drawing/2015/06/chart">
                  <c:ext xmlns:c16="http://schemas.microsoft.com/office/drawing/2014/chart" uri="{C3380CC4-5D6E-409C-BE32-E72D297353CC}">
                    <c16:uniqueId val="{00000002-727D-4FF7-9266-AF930AEA486D}"/>
                  </c:ext>
                </c:extLst>
              </c15:ser>
            </c15:filteredBarSeries>
            <c15:filteredBarSeries>
              <c15:ser>
                <c:idx val="2"/>
                <c:order val="2"/>
                <c:tx>
                  <c:strRef>
                    <c:extLst xmlns:c15="http://schemas.microsoft.com/office/drawing/2012/chart" xmlns:c16r2="http://schemas.microsoft.com/office/drawing/2015/06/chart">
                      <c:ext xmlns:c15="http://schemas.microsoft.com/office/drawing/2012/chart" uri="{02D57815-91ED-43cb-92C2-25804820EDAC}">
                        <c15:formulaRef>
                          <c15:sqref>Sheet1!$D$1</c15:sqref>
                        </c15:formulaRef>
                      </c:ext>
                    </c:extLst>
                    <c:strCache>
                      <c:ptCount val="1"/>
                      <c:pt idx="0">
                        <c:v>40-59%</c:v>
                      </c:pt>
                    </c:strCache>
                  </c:strRef>
                </c:tx>
                <c:spPr>
                  <a:solidFill>
                    <a:schemeClr val="accent1">
                      <a:lumMod val="60000"/>
                      <a:lumOff val="40000"/>
                    </a:schemeClr>
                  </a:solidFill>
                  <a:ln>
                    <a:noFill/>
                  </a:ln>
                  <a:effectLst/>
                </c:spPr>
                <c:invertIfNegative val="0"/>
                <c:cat>
                  <c:strRef>
                    <c:extLst xmlns:c15="http://schemas.microsoft.com/office/drawing/2012/chart" xmlns:c16r2="http://schemas.microsoft.com/office/drawing/2015/06/chart">
                      <c:ext xmlns:c15="http://schemas.microsoft.com/office/drawing/2012/chart" uri="{02D57815-91ED-43cb-92C2-25804820EDAC}">
                        <c15:formulaRef>
                          <c15:sqref>Sheet1!$A$2:$A$5</c15:sqref>
                        </c15:formulaRef>
                      </c:ext>
                    </c:extLst>
                    <c:strCache>
                      <c:ptCount val="4"/>
                      <c:pt idx="0">
                        <c:v>HTN</c:v>
                      </c:pt>
                      <c:pt idx="1">
                        <c:v>Cholesterol</c:v>
                      </c:pt>
                      <c:pt idx="2">
                        <c:v>DM Type II</c:v>
                      </c:pt>
                      <c:pt idx="3">
                        <c:v>OCP</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Sheet1!$D$2:$D$5</c15:sqref>
                        </c15:formulaRef>
                      </c:ext>
                    </c:extLst>
                    <c:numCache>
                      <c:formatCode>General</c:formatCode>
                      <c:ptCount val="4"/>
                      <c:pt idx="0">
                        <c:v>7</c:v>
                      </c:pt>
                      <c:pt idx="1">
                        <c:v>12</c:v>
                      </c:pt>
                      <c:pt idx="2">
                        <c:v>9</c:v>
                      </c:pt>
                      <c:pt idx="3">
                        <c:v>1</c:v>
                      </c:pt>
                    </c:numCache>
                  </c:numRef>
                </c:val>
                <c:extLst xmlns:c15="http://schemas.microsoft.com/office/drawing/2012/chart" xmlns:c16r2="http://schemas.microsoft.com/office/drawing/2015/06/chart">
                  <c:ext xmlns:c16="http://schemas.microsoft.com/office/drawing/2014/chart" uri="{C3380CC4-5D6E-409C-BE32-E72D297353CC}">
                    <c16:uniqueId val="{00000003-727D-4FF7-9266-AF930AEA486D}"/>
                  </c:ext>
                </c:extLst>
              </c15:ser>
            </c15:filteredBarSeries>
            <c15:filteredBarSeries>
              <c15:ser>
                <c:idx val="3"/>
                <c:order val="3"/>
                <c:tx>
                  <c:strRef>
                    <c:extLst xmlns:c15="http://schemas.microsoft.com/office/drawing/2012/chart" xmlns:c16r2="http://schemas.microsoft.com/office/drawing/2015/06/chart">
                      <c:ext xmlns:c15="http://schemas.microsoft.com/office/drawing/2012/chart" uri="{02D57815-91ED-43cb-92C2-25804820EDAC}">
                        <c15:formulaRef>
                          <c15:sqref>Sheet1!$E$1</c15:sqref>
                        </c15:formulaRef>
                      </c:ext>
                    </c:extLst>
                    <c:strCache>
                      <c:ptCount val="1"/>
                      <c:pt idx="0">
                        <c:v>60-79%</c:v>
                      </c:pt>
                    </c:strCache>
                  </c:strRef>
                </c:tx>
                <c:spPr>
                  <a:solidFill>
                    <a:schemeClr val="accent1"/>
                  </a:solidFill>
                  <a:ln>
                    <a:noFill/>
                  </a:ln>
                  <a:effectLst/>
                </c:spPr>
                <c:invertIfNegative val="0"/>
                <c:cat>
                  <c:strRef>
                    <c:extLst xmlns:c15="http://schemas.microsoft.com/office/drawing/2012/chart" xmlns:c16r2="http://schemas.microsoft.com/office/drawing/2015/06/chart">
                      <c:ext xmlns:c15="http://schemas.microsoft.com/office/drawing/2012/chart" uri="{02D57815-91ED-43cb-92C2-25804820EDAC}">
                        <c15:formulaRef>
                          <c15:sqref>Sheet1!$A$2:$A$5</c15:sqref>
                        </c15:formulaRef>
                      </c:ext>
                    </c:extLst>
                    <c:strCache>
                      <c:ptCount val="4"/>
                      <c:pt idx="0">
                        <c:v>HTN</c:v>
                      </c:pt>
                      <c:pt idx="1">
                        <c:v>Cholesterol</c:v>
                      </c:pt>
                      <c:pt idx="2">
                        <c:v>DM Type II</c:v>
                      </c:pt>
                      <c:pt idx="3">
                        <c:v>OCP</c:v>
                      </c:pt>
                    </c:strCache>
                  </c:strRef>
                </c:cat>
                <c:val>
                  <c:numRef>
                    <c:extLst xmlns:c15="http://schemas.microsoft.com/office/drawing/2012/chart" xmlns:c16r2="http://schemas.microsoft.com/office/drawing/2015/06/chart">
                      <c:ext xmlns:c15="http://schemas.microsoft.com/office/drawing/2012/chart" uri="{02D57815-91ED-43cb-92C2-25804820EDAC}">
                        <c15:formulaRef>
                          <c15:sqref>Sheet1!$E$2:$E$5</c15:sqref>
                        </c15:formulaRef>
                      </c:ext>
                    </c:extLst>
                    <c:numCache>
                      <c:formatCode>General</c:formatCode>
                      <c:ptCount val="4"/>
                      <c:pt idx="0">
                        <c:v>10</c:v>
                      </c:pt>
                      <c:pt idx="1">
                        <c:v>14</c:v>
                      </c:pt>
                      <c:pt idx="2">
                        <c:v>12</c:v>
                      </c:pt>
                      <c:pt idx="3">
                        <c:v>2</c:v>
                      </c:pt>
                    </c:numCache>
                  </c:numRef>
                </c:val>
                <c:extLst xmlns:c15="http://schemas.microsoft.com/office/drawing/2012/chart" xmlns:c16r2="http://schemas.microsoft.com/office/drawing/2015/06/chart">
                  <c:ext xmlns:c16="http://schemas.microsoft.com/office/drawing/2014/chart" uri="{C3380CC4-5D6E-409C-BE32-E72D297353CC}">
                    <c16:uniqueId val="{00000004-727D-4FF7-9266-AF930AEA486D}"/>
                  </c:ext>
                </c:extLst>
              </c15:ser>
            </c15:filteredBarSeries>
          </c:ext>
        </c:extLst>
      </c:barChart>
      <c:catAx>
        <c:axId val="43240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05573296"/>
        <c:crosses val="autoZero"/>
        <c:auto val="1"/>
        <c:lblAlgn val="ctr"/>
        <c:lblOffset val="100"/>
        <c:noMultiLvlLbl val="0"/>
      </c:catAx>
      <c:valAx>
        <c:axId val="50557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32402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9278B5-06F0-4A21-8EF3-E62B6668C6E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0C1CA1D4-863C-46FF-B3EC-3C4851113A25}">
      <dgm:prSet phldrT="[Text]" custT="1"/>
      <dgm:spPr>
        <a:solidFill>
          <a:srgbClr val="800000">
            <a:alpha val="50000"/>
          </a:srgbClr>
        </a:solidFill>
      </dgm:spPr>
      <dgm:t>
        <a:bodyPr/>
        <a:lstStyle/>
        <a:p>
          <a:r>
            <a:rPr lang="en-US" sz="1800" dirty="0"/>
            <a:t>Dedicated Account Management, Clinical and support teams</a:t>
          </a:r>
        </a:p>
      </dgm:t>
    </dgm:pt>
    <dgm:pt modelId="{C2E40815-52A1-4DF7-9B72-DE4A4999D68C}" type="parTrans" cxnId="{A770B848-7AAE-4E52-B756-1FA027A619C0}">
      <dgm:prSet/>
      <dgm:spPr/>
      <dgm:t>
        <a:bodyPr/>
        <a:lstStyle/>
        <a:p>
          <a:endParaRPr lang="en-US"/>
        </a:p>
      </dgm:t>
    </dgm:pt>
    <dgm:pt modelId="{5257AF27-C25C-492E-B39F-90F4815CBF59}" type="sibTrans" cxnId="{A770B848-7AAE-4E52-B756-1FA027A619C0}">
      <dgm:prSet/>
      <dgm:spPr/>
      <dgm:t>
        <a:bodyPr/>
        <a:lstStyle/>
        <a:p>
          <a:endParaRPr lang="en-US"/>
        </a:p>
      </dgm:t>
    </dgm:pt>
    <dgm:pt modelId="{D5994002-3711-44E2-8937-297D2C19AE68}">
      <dgm:prSet phldrT="[Text]" custT="1"/>
      <dgm:spPr>
        <a:solidFill>
          <a:srgbClr val="800000">
            <a:alpha val="50000"/>
          </a:srgbClr>
        </a:solidFill>
      </dgm:spPr>
      <dgm:t>
        <a:bodyPr/>
        <a:lstStyle/>
        <a:p>
          <a:r>
            <a:rPr lang="en-US" sz="1800" dirty="0"/>
            <a:t>Expert oversight,  analytics,  modeling and audits</a:t>
          </a:r>
        </a:p>
      </dgm:t>
    </dgm:pt>
    <dgm:pt modelId="{70D82CFB-2B0C-4151-83DC-D45C5C931945}" type="parTrans" cxnId="{85325E28-358E-4149-BEBD-B002BA78FF2E}">
      <dgm:prSet/>
      <dgm:spPr/>
      <dgm:t>
        <a:bodyPr/>
        <a:lstStyle/>
        <a:p>
          <a:endParaRPr lang="en-US"/>
        </a:p>
      </dgm:t>
    </dgm:pt>
    <dgm:pt modelId="{4618E632-B18B-4A73-A2A7-B1EE9CF3CD25}" type="sibTrans" cxnId="{85325E28-358E-4149-BEBD-B002BA78FF2E}">
      <dgm:prSet/>
      <dgm:spPr/>
      <dgm:t>
        <a:bodyPr/>
        <a:lstStyle/>
        <a:p>
          <a:endParaRPr lang="en-US"/>
        </a:p>
      </dgm:t>
    </dgm:pt>
    <dgm:pt modelId="{7EC79380-5F36-4C30-A71E-1D097B75542A}">
      <dgm:prSet phldrT="[Text]" custT="1"/>
      <dgm:spPr>
        <a:solidFill>
          <a:srgbClr val="800000">
            <a:alpha val="50000"/>
          </a:srgbClr>
        </a:solidFill>
      </dgm:spPr>
      <dgm:t>
        <a:bodyPr/>
        <a:lstStyle/>
        <a:p>
          <a:r>
            <a:rPr lang="en-US" sz="1800" dirty="0"/>
            <a:t>Additional support to reduce HR administrative burden</a:t>
          </a:r>
        </a:p>
      </dgm:t>
    </dgm:pt>
    <dgm:pt modelId="{CF1CF0F5-28A6-4361-9BA1-F14EF2A40B31}" type="parTrans" cxnId="{CCEAD6DC-BCA9-43D6-B7F1-F5DBBD5E5BB8}">
      <dgm:prSet/>
      <dgm:spPr/>
      <dgm:t>
        <a:bodyPr/>
        <a:lstStyle/>
        <a:p>
          <a:endParaRPr lang="en-US"/>
        </a:p>
      </dgm:t>
    </dgm:pt>
    <dgm:pt modelId="{1423BA58-EE58-463B-8B06-CF8EF78F9D37}" type="sibTrans" cxnId="{CCEAD6DC-BCA9-43D6-B7F1-F5DBBD5E5BB8}">
      <dgm:prSet/>
      <dgm:spPr/>
      <dgm:t>
        <a:bodyPr/>
        <a:lstStyle/>
        <a:p>
          <a:endParaRPr lang="en-US"/>
        </a:p>
      </dgm:t>
    </dgm:pt>
    <dgm:pt modelId="{8156116E-3A52-4771-A437-DD29B12C4EA8}" type="pres">
      <dgm:prSet presAssocID="{A39278B5-06F0-4A21-8EF3-E62B6668C6E9}" presName="Name0" presStyleCnt="0">
        <dgm:presLayoutVars>
          <dgm:dir/>
          <dgm:resizeHandles val="exact"/>
        </dgm:presLayoutVars>
      </dgm:prSet>
      <dgm:spPr/>
      <dgm:t>
        <a:bodyPr/>
        <a:lstStyle/>
        <a:p>
          <a:endParaRPr lang="en-US"/>
        </a:p>
      </dgm:t>
    </dgm:pt>
    <dgm:pt modelId="{8FE03CB2-59EB-4C67-AEE6-385039FBA00E}" type="pres">
      <dgm:prSet presAssocID="{0C1CA1D4-863C-46FF-B3EC-3C4851113A25}" presName="Name5" presStyleLbl="vennNode1" presStyleIdx="0" presStyleCnt="3" custLinFactNeighborX="-44308" custLinFactNeighborY="797">
        <dgm:presLayoutVars>
          <dgm:bulletEnabled val="1"/>
        </dgm:presLayoutVars>
      </dgm:prSet>
      <dgm:spPr/>
      <dgm:t>
        <a:bodyPr/>
        <a:lstStyle/>
        <a:p>
          <a:endParaRPr lang="en-US"/>
        </a:p>
      </dgm:t>
    </dgm:pt>
    <dgm:pt modelId="{73026618-6420-486B-A680-AE094372F726}" type="pres">
      <dgm:prSet presAssocID="{5257AF27-C25C-492E-B39F-90F4815CBF59}" presName="space" presStyleCnt="0"/>
      <dgm:spPr/>
    </dgm:pt>
    <dgm:pt modelId="{69BF80BC-22CB-4F4E-955F-A97E836868F1}" type="pres">
      <dgm:prSet presAssocID="{D5994002-3711-44E2-8937-297D2C19AE68}" presName="Name5" presStyleLbl="vennNode1" presStyleIdx="1" presStyleCnt="3" custLinFactNeighborX="-5467" custLinFactNeighborY="-1390">
        <dgm:presLayoutVars>
          <dgm:bulletEnabled val="1"/>
        </dgm:presLayoutVars>
      </dgm:prSet>
      <dgm:spPr/>
      <dgm:t>
        <a:bodyPr/>
        <a:lstStyle/>
        <a:p>
          <a:endParaRPr lang="en-US"/>
        </a:p>
      </dgm:t>
    </dgm:pt>
    <dgm:pt modelId="{BCB3CED8-85E0-4ABD-ADCC-55A95E403B5A}" type="pres">
      <dgm:prSet presAssocID="{4618E632-B18B-4A73-A2A7-B1EE9CF3CD25}" presName="space" presStyleCnt="0"/>
      <dgm:spPr/>
    </dgm:pt>
    <dgm:pt modelId="{496F619D-F033-4551-8A28-F080C1B91F01}" type="pres">
      <dgm:prSet presAssocID="{7EC79380-5F36-4C30-A71E-1D097B75542A}" presName="Name5" presStyleLbl="vennNode1" presStyleIdx="2" presStyleCnt="3" custLinFactNeighborX="30411" custLinFactNeighborY="-1390">
        <dgm:presLayoutVars>
          <dgm:bulletEnabled val="1"/>
        </dgm:presLayoutVars>
      </dgm:prSet>
      <dgm:spPr/>
      <dgm:t>
        <a:bodyPr/>
        <a:lstStyle/>
        <a:p>
          <a:endParaRPr lang="en-US"/>
        </a:p>
      </dgm:t>
    </dgm:pt>
  </dgm:ptLst>
  <dgm:cxnLst>
    <dgm:cxn modelId="{85325E28-358E-4149-BEBD-B002BA78FF2E}" srcId="{A39278B5-06F0-4A21-8EF3-E62B6668C6E9}" destId="{D5994002-3711-44E2-8937-297D2C19AE68}" srcOrd="1" destOrd="0" parTransId="{70D82CFB-2B0C-4151-83DC-D45C5C931945}" sibTransId="{4618E632-B18B-4A73-A2A7-B1EE9CF3CD25}"/>
    <dgm:cxn modelId="{3747013D-C34B-4B01-B189-4ED49CF52AD8}" type="presOf" srcId="{0C1CA1D4-863C-46FF-B3EC-3C4851113A25}" destId="{8FE03CB2-59EB-4C67-AEE6-385039FBA00E}" srcOrd="0" destOrd="0" presId="urn:microsoft.com/office/officeart/2005/8/layout/venn3"/>
    <dgm:cxn modelId="{CCEAD6DC-BCA9-43D6-B7F1-F5DBBD5E5BB8}" srcId="{A39278B5-06F0-4A21-8EF3-E62B6668C6E9}" destId="{7EC79380-5F36-4C30-A71E-1D097B75542A}" srcOrd="2" destOrd="0" parTransId="{CF1CF0F5-28A6-4361-9BA1-F14EF2A40B31}" sibTransId="{1423BA58-EE58-463B-8B06-CF8EF78F9D37}"/>
    <dgm:cxn modelId="{C004E89E-4B3E-439F-AFD3-8A520AC3F536}" type="presOf" srcId="{A39278B5-06F0-4A21-8EF3-E62B6668C6E9}" destId="{8156116E-3A52-4771-A437-DD29B12C4EA8}" srcOrd="0" destOrd="0" presId="urn:microsoft.com/office/officeart/2005/8/layout/venn3"/>
    <dgm:cxn modelId="{A770B848-7AAE-4E52-B756-1FA027A619C0}" srcId="{A39278B5-06F0-4A21-8EF3-E62B6668C6E9}" destId="{0C1CA1D4-863C-46FF-B3EC-3C4851113A25}" srcOrd="0" destOrd="0" parTransId="{C2E40815-52A1-4DF7-9B72-DE4A4999D68C}" sibTransId="{5257AF27-C25C-492E-B39F-90F4815CBF59}"/>
    <dgm:cxn modelId="{CF390208-EEC2-4447-9D54-60BA05B7FA7A}" type="presOf" srcId="{D5994002-3711-44E2-8937-297D2C19AE68}" destId="{69BF80BC-22CB-4F4E-955F-A97E836868F1}" srcOrd="0" destOrd="0" presId="urn:microsoft.com/office/officeart/2005/8/layout/venn3"/>
    <dgm:cxn modelId="{72B467AC-ED37-471B-B2FD-1A8D3CA73E04}" type="presOf" srcId="{7EC79380-5F36-4C30-A71E-1D097B75542A}" destId="{496F619D-F033-4551-8A28-F080C1B91F01}" srcOrd="0" destOrd="0" presId="urn:microsoft.com/office/officeart/2005/8/layout/venn3"/>
    <dgm:cxn modelId="{C573A962-51C9-494A-80B1-372881B37D78}" type="presParOf" srcId="{8156116E-3A52-4771-A437-DD29B12C4EA8}" destId="{8FE03CB2-59EB-4C67-AEE6-385039FBA00E}" srcOrd="0" destOrd="0" presId="urn:microsoft.com/office/officeart/2005/8/layout/venn3"/>
    <dgm:cxn modelId="{629D2D55-5312-4DDA-9543-EBC9EF68E03F}" type="presParOf" srcId="{8156116E-3A52-4771-A437-DD29B12C4EA8}" destId="{73026618-6420-486B-A680-AE094372F726}" srcOrd="1" destOrd="0" presId="urn:microsoft.com/office/officeart/2005/8/layout/venn3"/>
    <dgm:cxn modelId="{04FA1A6C-9080-4F7E-8FD7-D49D47526BA8}" type="presParOf" srcId="{8156116E-3A52-4771-A437-DD29B12C4EA8}" destId="{69BF80BC-22CB-4F4E-955F-A97E836868F1}" srcOrd="2" destOrd="0" presId="urn:microsoft.com/office/officeart/2005/8/layout/venn3"/>
    <dgm:cxn modelId="{3CBED4CE-5275-41BC-95AB-A8067F15E3FC}" type="presParOf" srcId="{8156116E-3A52-4771-A437-DD29B12C4EA8}" destId="{BCB3CED8-85E0-4ABD-ADCC-55A95E403B5A}" srcOrd="3" destOrd="0" presId="urn:microsoft.com/office/officeart/2005/8/layout/venn3"/>
    <dgm:cxn modelId="{F552B1C5-4231-459E-A5D1-154859D1C36A}" type="presParOf" srcId="{8156116E-3A52-4771-A437-DD29B12C4EA8}" destId="{496F619D-F033-4551-8A28-F080C1B91F01}"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9278B5-06F0-4A21-8EF3-E62B6668C6E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D5994002-3711-44E2-8937-297D2C19AE68}">
      <dgm:prSet phldrT="[Text]" custT="1"/>
      <dgm:spPr>
        <a:solidFill>
          <a:srgbClr val="800000">
            <a:alpha val="50000"/>
          </a:srgbClr>
        </a:solidFill>
      </dgm:spPr>
      <dgm:t>
        <a:bodyPr/>
        <a:lstStyle/>
        <a:p>
          <a:r>
            <a:rPr lang="en-US" sz="1800" dirty="0"/>
            <a:t>Timely clinical and strategic support</a:t>
          </a:r>
        </a:p>
      </dgm:t>
    </dgm:pt>
    <dgm:pt modelId="{70D82CFB-2B0C-4151-83DC-D45C5C931945}" type="parTrans" cxnId="{85325E28-358E-4149-BEBD-B002BA78FF2E}">
      <dgm:prSet/>
      <dgm:spPr/>
      <dgm:t>
        <a:bodyPr/>
        <a:lstStyle/>
        <a:p>
          <a:endParaRPr lang="en-US"/>
        </a:p>
      </dgm:t>
    </dgm:pt>
    <dgm:pt modelId="{4618E632-B18B-4A73-A2A7-B1EE9CF3CD25}" type="sibTrans" cxnId="{85325E28-358E-4149-BEBD-B002BA78FF2E}">
      <dgm:prSet/>
      <dgm:spPr/>
      <dgm:t>
        <a:bodyPr/>
        <a:lstStyle/>
        <a:p>
          <a:endParaRPr lang="en-US"/>
        </a:p>
      </dgm:t>
    </dgm:pt>
    <dgm:pt modelId="{7EC79380-5F36-4C30-A71E-1D097B75542A}">
      <dgm:prSet phldrT="[Text]" custT="1"/>
      <dgm:spPr>
        <a:solidFill>
          <a:srgbClr val="800000">
            <a:alpha val="50000"/>
          </a:srgbClr>
        </a:solidFill>
      </dgm:spPr>
      <dgm:t>
        <a:bodyPr/>
        <a:lstStyle/>
        <a:p>
          <a:r>
            <a:rPr lang="en-US" sz="1800" dirty="0"/>
            <a:t>Drug Genetic</a:t>
          </a:r>
        </a:p>
        <a:p>
          <a:r>
            <a:rPr lang="en-US" sz="1800" dirty="0"/>
            <a:t>Testing options</a:t>
          </a:r>
        </a:p>
      </dgm:t>
    </dgm:pt>
    <dgm:pt modelId="{CF1CF0F5-28A6-4361-9BA1-F14EF2A40B31}" type="parTrans" cxnId="{CCEAD6DC-BCA9-43D6-B7F1-F5DBBD5E5BB8}">
      <dgm:prSet/>
      <dgm:spPr/>
      <dgm:t>
        <a:bodyPr/>
        <a:lstStyle/>
        <a:p>
          <a:endParaRPr lang="en-US"/>
        </a:p>
      </dgm:t>
    </dgm:pt>
    <dgm:pt modelId="{1423BA58-EE58-463B-8B06-CF8EF78F9D37}" type="sibTrans" cxnId="{CCEAD6DC-BCA9-43D6-B7F1-F5DBBD5E5BB8}">
      <dgm:prSet/>
      <dgm:spPr/>
      <dgm:t>
        <a:bodyPr/>
        <a:lstStyle/>
        <a:p>
          <a:endParaRPr lang="en-US"/>
        </a:p>
      </dgm:t>
    </dgm:pt>
    <dgm:pt modelId="{ED00FAEE-E3BF-433B-B04D-4ACE8EC8DB22}">
      <dgm:prSet phldrT="[Text]" custT="1"/>
      <dgm:spPr>
        <a:solidFill>
          <a:srgbClr val="800000">
            <a:alpha val="50000"/>
          </a:srgbClr>
        </a:solidFill>
      </dgm:spPr>
      <dgm:t>
        <a:bodyPr/>
        <a:lstStyle/>
        <a:p>
          <a:r>
            <a:rPr lang="en-US" sz="1800" dirty="0"/>
            <a:t>Choice to Members  </a:t>
          </a:r>
        </a:p>
      </dgm:t>
    </dgm:pt>
    <dgm:pt modelId="{7DF9DD3C-3051-4E98-91CE-1E30AFB2FE3F}" type="parTrans" cxnId="{B94D8DB8-9B3A-4B13-B1B1-6029BE119E82}">
      <dgm:prSet/>
      <dgm:spPr/>
      <dgm:t>
        <a:bodyPr/>
        <a:lstStyle/>
        <a:p>
          <a:endParaRPr lang="en-US"/>
        </a:p>
      </dgm:t>
    </dgm:pt>
    <dgm:pt modelId="{51A003A5-572F-4127-8297-007C6433EFE3}" type="sibTrans" cxnId="{B94D8DB8-9B3A-4B13-B1B1-6029BE119E82}">
      <dgm:prSet/>
      <dgm:spPr/>
      <dgm:t>
        <a:bodyPr/>
        <a:lstStyle/>
        <a:p>
          <a:endParaRPr lang="en-US"/>
        </a:p>
      </dgm:t>
    </dgm:pt>
    <dgm:pt modelId="{8156116E-3A52-4771-A437-DD29B12C4EA8}" type="pres">
      <dgm:prSet presAssocID="{A39278B5-06F0-4A21-8EF3-E62B6668C6E9}" presName="Name0" presStyleCnt="0">
        <dgm:presLayoutVars>
          <dgm:dir/>
          <dgm:resizeHandles val="exact"/>
        </dgm:presLayoutVars>
      </dgm:prSet>
      <dgm:spPr/>
      <dgm:t>
        <a:bodyPr/>
        <a:lstStyle/>
        <a:p>
          <a:endParaRPr lang="en-US"/>
        </a:p>
      </dgm:t>
    </dgm:pt>
    <dgm:pt modelId="{69BF80BC-22CB-4F4E-955F-A97E836868F1}" type="pres">
      <dgm:prSet presAssocID="{D5994002-3711-44E2-8937-297D2C19AE68}" presName="Name5" presStyleLbl="vennNode1" presStyleIdx="0" presStyleCnt="3">
        <dgm:presLayoutVars>
          <dgm:bulletEnabled val="1"/>
        </dgm:presLayoutVars>
      </dgm:prSet>
      <dgm:spPr/>
      <dgm:t>
        <a:bodyPr/>
        <a:lstStyle/>
        <a:p>
          <a:endParaRPr lang="en-US"/>
        </a:p>
      </dgm:t>
    </dgm:pt>
    <dgm:pt modelId="{BCB3CED8-85E0-4ABD-ADCC-55A95E403B5A}" type="pres">
      <dgm:prSet presAssocID="{4618E632-B18B-4A73-A2A7-B1EE9CF3CD25}" presName="space" presStyleCnt="0"/>
      <dgm:spPr/>
    </dgm:pt>
    <dgm:pt modelId="{496F619D-F033-4551-8A28-F080C1B91F01}" type="pres">
      <dgm:prSet presAssocID="{7EC79380-5F36-4C30-A71E-1D097B75542A}" presName="Name5" presStyleLbl="vennNode1" presStyleIdx="1" presStyleCnt="3" custScaleX="105337">
        <dgm:presLayoutVars>
          <dgm:bulletEnabled val="1"/>
        </dgm:presLayoutVars>
      </dgm:prSet>
      <dgm:spPr/>
      <dgm:t>
        <a:bodyPr/>
        <a:lstStyle/>
        <a:p>
          <a:endParaRPr lang="en-US"/>
        </a:p>
      </dgm:t>
    </dgm:pt>
    <dgm:pt modelId="{90A95075-0350-47D9-9B85-0D9451A74569}" type="pres">
      <dgm:prSet presAssocID="{1423BA58-EE58-463B-8B06-CF8EF78F9D37}" presName="space" presStyleCnt="0"/>
      <dgm:spPr/>
    </dgm:pt>
    <dgm:pt modelId="{462042EC-12F6-4BE8-8693-BDA53C74E800}" type="pres">
      <dgm:prSet presAssocID="{ED00FAEE-E3BF-433B-B04D-4ACE8EC8DB22}" presName="Name5" presStyleLbl="vennNode1" presStyleIdx="2" presStyleCnt="3">
        <dgm:presLayoutVars>
          <dgm:bulletEnabled val="1"/>
        </dgm:presLayoutVars>
      </dgm:prSet>
      <dgm:spPr/>
      <dgm:t>
        <a:bodyPr/>
        <a:lstStyle/>
        <a:p>
          <a:endParaRPr lang="en-US"/>
        </a:p>
      </dgm:t>
    </dgm:pt>
  </dgm:ptLst>
  <dgm:cxnLst>
    <dgm:cxn modelId="{85325E28-358E-4149-BEBD-B002BA78FF2E}" srcId="{A39278B5-06F0-4A21-8EF3-E62B6668C6E9}" destId="{D5994002-3711-44E2-8937-297D2C19AE68}" srcOrd="0" destOrd="0" parTransId="{70D82CFB-2B0C-4151-83DC-D45C5C931945}" sibTransId="{4618E632-B18B-4A73-A2A7-B1EE9CF3CD25}"/>
    <dgm:cxn modelId="{B94D8DB8-9B3A-4B13-B1B1-6029BE119E82}" srcId="{A39278B5-06F0-4A21-8EF3-E62B6668C6E9}" destId="{ED00FAEE-E3BF-433B-B04D-4ACE8EC8DB22}" srcOrd="2" destOrd="0" parTransId="{7DF9DD3C-3051-4E98-91CE-1E30AFB2FE3F}" sibTransId="{51A003A5-572F-4127-8297-007C6433EFE3}"/>
    <dgm:cxn modelId="{CCEAD6DC-BCA9-43D6-B7F1-F5DBBD5E5BB8}" srcId="{A39278B5-06F0-4A21-8EF3-E62B6668C6E9}" destId="{7EC79380-5F36-4C30-A71E-1D097B75542A}" srcOrd="1" destOrd="0" parTransId="{CF1CF0F5-28A6-4361-9BA1-F14EF2A40B31}" sibTransId="{1423BA58-EE58-463B-8B06-CF8EF78F9D37}"/>
    <dgm:cxn modelId="{2B48D9C8-4E52-49E1-9CA6-FC779F5AF475}" type="presOf" srcId="{ED00FAEE-E3BF-433B-B04D-4ACE8EC8DB22}" destId="{462042EC-12F6-4BE8-8693-BDA53C74E800}" srcOrd="0" destOrd="0" presId="urn:microsoft.com/office/officeart/2005/8/layout/venn3"/>
    <dgm:cxn modelId="{D54F5041-30A9-4DF7-9C4D-3819E1686473}" type="presOf" srcId="{A39278B5-06F0-4A21-8EF3-E62B6668C6E9}" destId="{8156116E-3A52-4771-A437-DD29B12C4EA8}" srcOrd="0" destOrd="0" presId="urn:microsoft.com/office/officeart/2005/8/layout/venn3"/>
    <dgm:cxn modelId="{30798728-790A-47F5-8C90-23E087D4CBA6}" type="presOf" srcId="{7EC79380-5F36-4C30-A71E-1D097B75542A}" destId="{496F619D-F033-4551-8A28-F080C1B91F01}" srcOrd="0" destOrd="0" presId="urn:microsoft.com/office/officeart/2005/8/layout/venn3"/>
    <dgm:cxn modelId="{5C01E207-8E42-4D8A-87B4-0DBF0F813BEB}" type="presOf" srcId="{D5994002-3711-44E2-8937-297D2C19AE68}" destId="{69BF80BC-22CB-4F4E-955F-A97E836868F1}" srcOrd="0" destOrd="0" presId="urn:microsoft.com/office/officeart/2005/8/layout/venn3"/>
    <dgm:cxn modelId="{E11ABBC1-16BD-4DC9-8017-1731ED33E381}" type="presParOf" srcId="{8156116E-3A52-4771-A437-DD29B12C4EA8}" destId="{69BF80BC-22CB-4F4E-955F-A97E836868F1}" srcOrd="0" destOrd="0" presId="urn:microsoft.com/office/officeart/2005/8/layout/venn3"/>
    <dgm:cxn modelId="{2DF36FEC-A4AB-4577-80C4-B31678C7DE14}" type="presParOf" srcId="{8156116E-3A52-4771-A437-DD29B12C4EA8}" destId="{BCB3CED8-85E0-4ABD-ADCC-55A95E403B5A}" srcOrd="1" destOrd="0" presId="urn:microsoft.com/office/officeart/2005/8/layout/venn3"/>
    <dgm:cxn modelId="{29796FD1-1DE4-477D-B8E8-A12BC9839A06}" type="presParOf" srcId="{8156116E-3A52-4771-A437-DD29B12C4EA8}" destId="{496F619D-F033-4551-8A28-F080C1B91F01}" srcOrd="2" destOrd="0" presId="urn:microsoft.com/office/officeart/2005/8/layout/venn3"/>
    <dgm:cxn modelId="{52181DF2-24E1-45E1-896A-3DD878A2EA0F}" type="presParOf" srcId="{8156116E-3A52-4771-A437-DD29B12C4EA8}" destId="{90A95075-0350-47D9-9B85-0D9451A74569}" srcOrd="3" destOrd="0" presId="urn:microsoft.com/office/officeart/2005/8/layout/venn3"/>
    <dgm:cxn modelId="{69D2D4A8-2BC5-43E0-ADC1-4E669DA85C70}" type="presParOf" srcId="{8156116E-3A52-4771-A437-DD29B12C4EA8}" destId="{462042EC-12F6-4BE8-8693-BDA53C74E800}"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39278B5-06F0-4A21-8EF3-E62B6668C6E9}"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0C1CA1D4-863C-46FF-B3EC-3C4851113A25}">
      <dgm:prSet phldrT="[Text]" custT="1"/>
      <dgm:spPr>
        <a:solidFill>
          <a:srgbClr val="800000">
            <a:alpha val="50000"/>
          </a:srgbClr>
        </a:solidFill>
      </dgm:spPr>
      <dgm:t>
        <a:bodyPr/>
        <a:lstStyle/>
        <a:p>
          <a:r>
            <a:rPr lang="en-US" sz="1800" dirty="0"/>
            <a:t>Annual market check</a:t>
          </a:r>
        </a:p>
      </dgm:t>
    </dgm:pt>
    <dgm:pt modelId="{C2E40815-52A1-4DF7-9B72-DE4A4999D68C}" type="parTrans" cxnId="{A770B848-7AAE-4E52-B756-1FA027A619C0}">
      <dgm:prSet/>
      <dgm:spPr/>
      <dgm:t>
        <a:bodyPr/>
        <a:lstStyle/>
        <a:p>
          <a:endParaRPr lang="en-US"/>
        </a:p>
      </dgm:t>
    </dgm:pt>
    <dgm:pt modelId="{5257AF27-C25C-492E-B39F-90F4815CBF59}" type="sibTrans" cxnId="{A770B848-7AAE-4E52-B756-1FA027A619C0}">
      <dgm:prSet/>
      <dgm:spPr/>
      <dgm:t>
        <a:bodyPr/>
        <a:lstStyle/>
        <a:p>
          <a:endParaRPr lang="en-US"/>
        </a:p>
      </dgm:t>
    </dgm:pt>
    <dgm:pt modelId="{D5994002-3711-44E2-8937-297D2C19AE68}">
      <dgm:prSet phldrT="[Text]" custT="1"/>
      <dgm:spPr>
        <a:solidFill>
          <a:srgbClr val="800000">
            <a:alpha val="50000"/>
          </a:srgbClr>
        </a:solidFill>
      </dgm:spPr>
      <dgm:t>
        <a:bodyPr/>
        <a:lstStyle/>
        <a:p>
          <a:r>
            <a:rPr lang="en-US" sz="1800" dirty="0"/>
            <a:t>Pricing improvements each year</a:t>
          </a:r>
        </a:p>
      </dgm:t>
    </dgm:pt>
    <dgm:pt modelId="{70D82CFB-2B0C-4151-83DC-D45C5C931945}" type="parTrans" cxnId="{85325E28-358E-4149-BEBD-B002BA78FF2E}">
      <dgm:prSet/>
      <dgm:spPr/>
      <dgm:t>
        <a:bodyPr/>
        <a:lstStyle/>
        <a:p>
          <a:endParaRPr lang="en-US"/>
        </a:p>
      </dgm:t>
    </dgm:pt>
    <dgm:pt modelId="{4618E632-B18B-4A73-A2A7-B1EE9CF3CD25}" type="sibTrans" cxnId="{85325E28-358E-4149-BEBD-B002BA78FF2E}">
      <dgm:prSet/>
      <dgm:spPr/>
      <dgm:t>
        <a:bodyPr/>
        <a:lstStyle/>
        <a:p>
          <a:endParaRPr lang="en-US"/>
        </a:p>
      </dgm:t>
    </dgm:pt>
    <dgm:pt modelId="{7EC79380-5F36-4C30-A71E-1D097B75542A}">
      <dgm:prSet phldrT="[Text]" custT="1"/>
      <dgm:spPr>
        <a:solidFill>
          <a:srgbClr val="800000">
            <a:alpha val="50000"/>
          </a:srgbClr>
        </a:solidFill>
      </dgm:spPr>
      <dgm:t>
        <a:bodyPr/>
        <a:lstStyle/>
        <a:p>
          <a:r>
            <a:rPr lang="en-US" sz="1800" dirty="0"/>
            <a:t>Additional  pricing enhancements when population thresholds are met</a:t>
          </a:r>
        </a:p>
      </dgm:t>
    </dgm:pt>
    <dgm:pt modelId="{CF1CF0F5-28A6-4361-9BA1-F14EF2A40B31}" type="parTrans" cxnId="{CCEAD6DC-BCA9-43D6-B7F1-F5DBBD5E5BB8}">
      <dgm:prSet/>
      <dgm:spPr/>
      <dgm:t>
        <a:bodyPr/>
        <a:lstStyle/>
        <a:p>
          <a:endParaRPr lang="en-US"/>
        </a:p>
      </dgm:t>
    </dgm:pt>
    <dgm:pt modelId="{1423BA58-EE58-463B-8B06-CF8EF78F9D37}" type="sibTrans" cxnId="{CCEAD6DC-BCA9-43D6-B7F1-F5DBBD5E5BB8}">
      <dgm:prSet/>
      <dgm:spPr/>
      <dgm:t>
        <a:bodyPr/>
        <a:lstStyle/>
        <a:p>
          <a:endParaRPr lang="en-US"/>
        </a:p>
      </dgm:t>
    </dgm:pt>
    <dgm:pt modelId="{8156116E-3A52-4771-A437-DD29B12C4EA8}" type="pres">
      <dgm:prSet presAssocID="{A39278B5-06F0-4A21-8EF3-E62B6668C6E9}" presName="Name0" presStyleCnt="0">
        <dgm:presLayoutVars>
          <dgm:dir/>
          <dgm:resizeHandles val="exact"/>
        </dgm:presLayoutVars>
      </dgm:prSet>
      <dgm:spPr/>
      <dgm:t>
        <a:bodyPr/>
        <a:lstStyle/>
        <a:p>
          <a:endParaRPr lang="en-US"/>
        </a:p>
      </dgm:t>
    </dgm:pt>
    <dgm:pt modelId="{8FE03CB2-59EB-4C67-AEE6-385039FBA00E}" type="pres">
      <dgm:prSet presAssocID="{0C1CA1D4-863C-46FF-B3EC-3C4851113A25}" presName="Name5" presStyleLbl="vennNode1" presStyleIdx="0" presStyleCnt="3">
        <dgm:presLayoutVars>
          <dgm:bulletEnabled val="1"/>
        </dgm:presLayoutVars>
      </dgm:prSet>
      <dgm:spPr/>
      <dgm:t>
        <a:bodyPr/>
        <a:lstStyle/>
        <a:p>
          <a:endParaRPr lang="en-US"/>
        </a:p>
      </dgm:t>
    </dgm:pt>
    <dgm:pt modelId="{73026618-6420-486B-A680-AE094372F726}" type="pres">
      <dgm:prSet presAssocID="{5257AF27-C25C-492E-B39F-90F4815CBF59}" presName="space" presStyleCnt="0"/>
      <dgm:spPr/>
    </dgm:pt>
    <dgm:pt modelId="{69BF80BC-22CB-4F4E-955F-A97E836868F1}" type="pres">
      <dgm:prSet presAssocID="{D5994002-3711-44E2-8937-297D2C19AE68}" presName="Name5" presStyleLbl="vennNode1" presStyleIdx="1" presStyleCnt="3">
        <dgm:presLayoutVars>
          <dgm:bulletEnabled val="1"/>
        </dgm:presLayoutVars>
      </dgm:prSet>
      <dgm:spPr/>
      <dgm:t>
        <a:bodyPr/>
        <a:lstStyle/>
        <a:p>
          <a:endParaRPr lang="en-US"/>
        </a:p>
      </dgm:t>
    </dgm:pt>
    <dgm:pt modelId="{BCB3CED8-85E0-4ABD-ADCC-55A95E403B5A}" type="pres">
      <dgm:prSet presAssocID="{4618E632-B18B-4A73-A2A7-B1EE9CF3CD25}" presName="space" presStyleCnt="0"/>
      <dgm:spPr/>
    </dgm:pt>
    <dgm:pt modelId="{496F619D-F033-4551-8A28-F080C1B91F01}" type="pres">
      <dgm:prSet presAssocID="{7EC79380-5F36-4C30-A71E-1D097B75542A}" presName="Name5" presStyleLbl="vennNode1" presStyleIdx="2" presStyleCnt="3">
        <dgm:presLayoutVars>
          <dgm:bulletEnabled val="1"/>
        </dgm:presLayoutVars>
      </dgm:prSet>
      <dgm:spPr/>
      <dgm:t>
        <a:bodyPr/>
        <a:lstStyle/>
        <a:p>
          <a:endParaRPr lang="en-US"/>
        </a:p>
      </dgm:t>
    </dgm:pt>
  </dgm:ptLst>
  <dgm:cxnLst>
    <dgm:cxn modelId="{85325E28-358E-4149-BEBD-B002BA78FF2E}" srcId="{A39278B5-06F0-4A21-8EF3-E62B6668C6E9}" destId="{D5994002-3711-44E2-8937-297D2C19AE68}" srcOrd="1" destOrd="0" parTransId="{70D82CFB-2B0C-4151-83DC-D45C5C931945}" sibTransId="{4618E632-B18B-4A73-A2A7-B1EE9CF3CD25}"/>
    <dgm:cxn modelId="{80FE51C4-A7F1-4189-B33D-4997FA868727}" type="presOf" srcId="{0C1CA1D4-863C-46FF-B3EC-3C4851113A25}" destId="{8FE03CB2-59EB-4C67-AEE6-385039FBA00E}" srcOrd="0" destOrd="0" presId="urn:microsoft.com/office/officeart/2005/8/layout/venn3"/>
    <dgm:cxn modelId="{CCEAD6DC-BCA9-43D6-B7F1-F5DBBD5E5BB8}" srcId="{A39278B5-06F0-4A21-8EF3-E62B6668C6E9}" destId="{7EC79380-5F36-4C30-A71E-1D097B75542A}" srcOrd="2" destOrd="0" parTransId="{CF1CF0F5-28A6-4361-9BA1-F14EF2A40B31}" sibTransId="{1423BA58-EE58-463B-8B06-CF8EF78F9D37}"/>
    <dgm:cxn modelId="{369CA6B0-3DF1-4EF7-A62D-7A5125165300}" type="presOf" srcId="{A39278B5-06F0-4A21-8EF3-E62B6668C6E9}" destId="{8156116E-3A52-4771-A437-DD29B12C4EA8}" srcOrd="0" destOrd="0" presId="urn:microsoft.com/office/officeart/2005/8/layout/venn3"/>
    <dgm:cxn modelId="{8AB36A23-6C76-417B-BB56-F9FB1B18C41E}" type="presOf" srcId="{7EC79380-5F36-4C30-A71E-1D097B75542A}" destId="{496F619D-F033-4551-8A28-F080C1B91F01}" srcOrd="0" destOrd="0" presId="urn:microsoft.com/office/officeart/2005/8/layout/venn3"/>
    <dgm:cxn modelId="{A770B848-7AAE-4E52-B756-1FA027A619C0}" srcId="{A39278B5-06F0-4A21-8EF3-E62B6668C6E9}" destId="{0C1CA1D4-863C-46FF-B3EC-3C4851113A25}" srcOrd="0" destOrd="0" parTransId="{C2E40815-52A1-4DF7-9B72-DE4A4999D68C}" sibTransId="{5257AF27-C25C-492E-B39F-90F4815CBF59}"/>
    <dgm:cxn modelId="{2D1BBA43-B591-4744-BB3B-79D913F58929}" type="presOf" srcId="{D5994002-3711-44E2-8937-297D2C19AE68}" destId="{69BF80BC-22CB-4F4E-955F-A97E836868F1}" srcOrd="0" destOrd="0" presId="urn:microsoft.com/office/officeart/2005/8/layout/venn3"/>
    <dgm:cxn modelId="{C16F8C22-D304-48FE-BC07-078E5A417FB7}" type="presParOf" srcId="{8156116E-3A52-4771-A437-DD29B12C4EA8}" destId="{8FE03CB2-59EB-4C67-AEE6-385039FBA00E}" srcOrd="0" destOrd="0" presId="urn:microsoft.com/office/officeart/2005/8/layout/venn3"/>
    <dgm:cxn modelId="{1F60102B-861B-44B3-940B-D87FD7742B2F}" type="presParOf" srcId="{8156116E-3A52-4771-A437-DD29B12C4EA8}" destId="{73026618-6420-486B-A680-AE094372F726}" srcOrd="1" destOrd="0" presId="urn:microsoft.com/office/officeart/2005/8/layout/venn3"/>
    <dgm:cxn modelId="{1CF13561-CAB6-446A-9DB5-392D26FE2527}" type="presParOf" srcId="{8156116E-3A52-4771-A437-DD29B12C4EA8}" destId="{69BF80BC-22CB-4F4E-955F-A97E836868F1}" srcOrd="2" destOrd="0" presId="urn:microsoft.com/office/officeart/2005/8/layout/venn3"/>
    <dgm:cxn modelId="{94BE000B-5EAD-4DDC-89AC-E2D02174210B}" type="presParOf" srcId="{8156116E-3A52-4771-A437-DD29B12C4EA8}" destId="{BCB3CED8-85E0-4ABD-ADCC-55A95E403B5A}" srcOrd="3" destOrd="0" presId="urn:microsoft.com/office/officeart/2005/8/layout/venn3"/>
    <dgm:cxn modelId="{13369181-C497-4B40-9669-6F2DF4FDB2C0}" type="presParOf" srcId="{8156116E-3A52-4771-A437-DD29B12C4EA8}" destId="{496F619D-F033-4551-8A28-F080C1B91F01}" srcOrd="4"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03CB2-59EB-4C67-AEE6-385039FBA00E}">
      <dsp:nvSpPr>
        <dsp:cNvPr id="0" name=""/>
        <dsp:cNvSpPr/>
      </dsp:nvSpPr>
      <dsp:spPr>
        <a:xfrm>
          <a:off x="0" y="685796"/>
          <a:ext cx="3484550" cy="3484550"/>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1766" tIns="22860" rIns="191766" bIns="22860" numCol="1" spcCol="1270" anchor="ctr" anchorCtr="0">
          <a:noAutofit/>
        </a:bodyPr>
        <a:lstStyle/>
        <a:p>
          <a:pPr lvl="0" algn="ctr" defTabSz="800100">
            <a:lnSpc>
              <a:spcPct val="90000"/>
            </a:lnSpc>
            <a:spcBef>
              <a:spcPct val="0"/>
            </a:spcBef>
            <a:spcAft>
              <a:spcPct val="35000"/>
            </a:spcAft>
          </a:pPr>
          <a:r>
            <a:rPr lang="en-US" sz="1800" kern="1200" dirty="0"/>
            <a:t>Dedicated Account Management, Clinical and support teams</a:t>
          </a:r>
        </a:p>
      </dsp:txBody>
      <dsp:txXfrm>
        <a:off x="510301" y="1196097"/>
        <a:ext cx="2463948" cy="2463948"/>
      </dsp:txXfrm>
    </dsp:sp>
    <dsp:sp modelId="{69BF80BC-22CB-4F4E-955F-A97E836868F1}">
      <dsp:nvSpPr>
        <dsp:cNvPr id="0" name=""/>
        <dsp:cNvSpPr/>
      </dsp:nvSpPr>
      <dsp:spPr>
        <a:xfrm>
          <a:off x="2753524" y="609589"/>
          <a:ext cx="3484550" cy="3484550"/>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1766" tIns="22860" rIns="191766" bIns="22860" numCol="1" spcCol="1270" anchor="ctr" anchorCtr="0">
          <a:noAutofit/>
        </a:bodyPr>
        <a:lstStyle/>
        <a:p>
          <a:pPr lvl="0" algn="ctr" defTabSz="800100">
            <a:lnSpc>
              <a:spcPct val="90000"/>
            </a:lnSpc>
            <a:spcBef>
              <a:spcPct val="0"/>
            </a:spcBef>
            <a:spcAft>
              <a:spcPct val="35000"/>
            </a:spcAft>
          </a:pPr>
          <a:r>
            <a:rPr lang="en-US" sz="1800" kern="1200" dirty="0"/>
            <a:t>Expert oversight,  analytics,  modeling and audits</a:t>
          </a:r>
        </a:p>
      </dsp:txBody>
      <dsp:txXfrm>
        <a:off x="3263825" y="1119890"/>
        <a:ext cx="2463948" cy="2463948"/>
      </dsp:txXfrm>
    </dsp:sp>
    <dsp:sp modelId="{496F619D-F033-4551-8A28-F080C1B91F01}">
      <dsp:nvSpPr>
        <dsp:cNvPr id="0" name=""/>
        <dsp:cNvSpPr/>
      </dsp:nvSpPr>
      <dsp:spPr>
        <a:xfrm>
          <a:off x="5583249" y="609589"/>
          <a:ext cx="3484550" cy="3484550"/>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91766" tIns="22860" rIns="191766" bIns="22860" numCol="1" spcCol="1270" anchor="ctr" anchorCtr="0">
          <a:noAutofit/>
        </a:bodyPr>
        <a:lstStyle/>
        <a:p>
          <a:pPr lvl="0" algn="ctr" defTabSz="800100">
            <a:lnSpc>
              <a:spcPct val="90000"/>
            </a:lnSpc>
            <a:spcBef>
              <a:spcPct val="0"/>
            </a:spcBef>
            <a:spcAft>
              <a:spcPct val="35000"/>
            </a:spcAft>
          </a:pPr>
          <a:r>
            <a:rPr lang="en-US" sz="1800" kern="1200" dirty="0"/>
            <a:t>Additional support to reduce HR administrative burden</a:t>
          </a:r>
        </a:p>
      </dsp:txBody>
      <dsp:txXfrm>
        <a:off x="6093550" y="1119890"/>
        <a:ext cx="2463948" cy="2463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F80BC-22CB-4F4E-955F-A97E836868F1}">
      <dsp:nvSpPr>
        <dsp:cNvPr id="0" name=""/>
        <dsp:cNvSpPr/>
      </dsp:nvSpPr>
      <dsp:spPr>
        <a:xfrm>
          <a:off x="4817" y="619755"/>
          <a:ext cx="3298961" cy="3298961"/>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81553" tIns="22860" rIns="181553" bIns="22860" numCol="1" spcCol="1270" anchor="ctr" anchorCtr="0">
          <a:noAutofit/>
        </a:bodyPr>
        <a:lstStyle/>
        <a:p>
          <a:pPr lvl="0" algn="ctr" defTabSz="800100">
            <a:lnSpc>
              <a:spcPct val="90000"/>
            </a:lnSpc>
            <a:spcBef>
              <a:spcPct val="0"/>
            </a:spcBef>
            <a:spcAft>
              <a:spcPct val="35000"/>
            </a:spcAft>
          </a:pPr>
          <a:r>
            <a:rPr lang="en-US" sz="1800" kern="1200" dirty="0"/>
            <a:t>Timely clinical and strategic support</a:t>
          </a:r>
        </a:p>
      </dsp:txBody>
      <dsp:txXfrm>
        <a:off x="487939" y="1102877"/>
        <a:ext cx="2332717" cy="2332717"/>
      </dsp:txXfrm>
    </dsp:sp>
    <dsp:sp modelId="{496F619D-F033-4551-8A28-F080C1B91F01}">
      <dsp:nvSpPr>
        <dsp:cNvPr id="0" name=""/>
        <dsp:cNvSpPr/>
      </dsp:nvSpPr>
      <dsp:spPr>
        <a:xfrm>
          <a:off x="2643986" y="619755"/>
          <a:ext cx="3475026" cy="3298961"/>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81553" tIns="22860" rIns="181553" bIns="22860" numCol="1" spcCol="1270" anchor="ctr" anchorCtr="0">
          <a:noAutofit/>
        </a:bodyPr>
        <a:lstStyle/>
        <a:p>
          <a:pPr lvl="0" algn="ctr" defTabSz="800100">
            <a:lnSpc>
              <a:spcPct val="90000"/>
            </a:lnSpc>
            <a:spcBef>
              <a:spcPct val="0"/>
            </a:spcBef>
            <a:spcAft>
              <a:spcPct val="35000"/>
            </a:spcAft>
          </a:pPr>
          <a:r>
            <a:rPr lang="en-US" sz="1800" kern="1200" dirty="0"/>
            <a:t>Drug Genetic</a:t>
          </a:r>
        </a:p>
        <a:p>
          <a:pPr lvl="0" algn="ctr" defTabSz="800100">
            <a:lnSpc>
              <a:spcPct val="90000"/>
            </a:lnSpc>
            <a:spcBef>
              <a:spcPct val="0"/>
            </a:spcBef>
            <a:spcAft>
              <a:spcPct val="35000"/>
            </a:spcAft>
          </a:pPr>
          <a:r>
            <a:rPr lang="en-US" sz="1800" kern="1200" dirty="0"/>
            <a:t>Testing options</a:t>
          </a:r>
        </a:p>
      </dsp:txBody>
      <dsp:txXfrm>
        <a:off x="3152892" y="1102877"/>
        <a:ext cx="2457214" cy="2332717"/>
      </dsp:txXfrm>
    </dsp:sp>
    <dsp:sp modelId="{462042EC-12F6-4BE8-8693-BDA53C74E800}">
      <dsp:nvSpPr>
        <dsp:cNvPr id="0" name=""/>
        <dsp:cNvSpPr/>
      </dsp:nvSpPr>
      <dsp:spPr>
        <a:xfrm>
          <a:off x="5459221" y="619755"/>
          <a:ext cx="3298961" cy="3298961"/>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81553" tIns="22860" rIns="181553" bIns="22860" numCol="1" spcCol="1270" anchor="ctr" anchorCtr="0">
          <a:noAutofit/>
        </a:bodyPr>
        <a:lstStyle/>
        <a:p>
          <a:pPr lvl="0" algn="ctr" defTabSz="800100">
            <a:lnSpc>
              <a:spcPct val="90000"/>
            </a:lnSpc>
            <a:spcBef>
              <a:spcPct val="0"/>
            </a:spcBef>
            <a:spcAft>
              <a:spcPct val="35000"/>
            </a:spcAft>
          </a:pPr>
          <a:r>
            <a:rPr lang="en-US" sz="1800" kern="1200" dirty="0"/>
            <a:t>Choice to Members  </a:t>
          </a:r>
        </a:p>
      </dsp:txBody>
      <dsp:txXfrm>
        <a:off x="5942343" y="1102877"/>
        <a:ext cx="2332717" cy="23327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03CB2-59EB-4C67-AEE6-385039FBA00E}">
      <dsp:nvSpPr>
        <dsp:cNvPr id="0" name=""/>
        <dsp:cNvSpPr/>
      </dsp:nvSpPr>
      <dsp:spPr>
        <a:xfrm>
          <a:off x="3650" y="102625"/>
          <a:ext cx="3191730" cy="3191730"/>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5652" tIns="22860" rIns="175652" bIns="22860" numCol="1" spcCol="1270" anchor="ctr" anchorCtr="0">
          <a:noAutofit/>
        </a:bodyPr>
        <a:lstStyle/>
        <a:p>
          <a:pPr lvl="0" algn="ctr" defTabSz="800100">
            <a:lnSpc>
              <a:spcPct val="90000"/>
            </a:lnSpc>
            <a:spcBef>
              <a:spcPct val="0"/>
            </a:spcBef>
            <a:spcAft>
              <a:spcPct val="35000"/>
            </a:spcAft>
          </a:pPr>
          <a:r>
            <a:rPr lang="en-US" sz="1800" kern="1200" dirty="0"/>
            <a:t>Annual market check</a:t>
          </a:r>
        </a:p>
      </dsp:txBody>
      <dsp:txXfrm>
        <a:off x="471068" y="570043"/>
        <a:ext cx="2256894" cy="2256894"/>
      </dsp:txXfrm>
    </dsp:sp>
    <dsp:sp modelId="{69BF80BC-22CB-4F4E-955F-A97E836868F1}">
      <dsp:nvSpPr>
        <dsp:cNvPr id="0" name=""/>
        <dsp:cNvSpPr/>
      </dsp:nvSpPr>
      <dsp:spPr>
        <a:xfrm>
          <a:off x="2557034" y="102625"/>
          <a:ext cx="3191730" cy="3191730"/>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5652" tIns="22860" rIns="175652" bIns="22860" numCol="1" spcCol="1270" anchor="ctr" anchorCtr="0">
          <a:noAutofit/>
        </a:bodyPr>
        <a:lstStyle/>
        <a:p>
          <a:pPr lvl="0" algn="ctr" defTabSz="800100">
            <a:lnSpc>
              <a:spcPct val="90000"/>
            </a:lnSpc>
            <a:spcBef>
              <a:spcPct val="0"/>
            </a:spcBef>
            <a:spcAft>
              <a:spcPct val="35000"/>
            </a:spcAft>
          </a:pPr>
          <a:r>
            <a:rPr lang="en-US" sz="1800" kern="1200" dirty="0"/>
            <a:t>Pricing improvements each year</a:t>
          </a:r>
        </a:p>
      </dsp:txBody>
      <dsp:txXfrm>
        <a:off x="3024452" y="570043"/>
        <a:ext cx="2256894" cy="2256894"/>
      </dsp:txXfrm>
    </dsp:sp>
    <dsp:sp modelId="{496F619D-F033-4551-8A28-F080C1B91F01}">
      <dsp:nvSpPr>
        <dsp:cNvPr id="0" name=""/>
        <dsp:cNvSpPr/>
      </dsp:nvSpPr>
      <dsp:spPr>
        <a:xfrm>
          <a:off x="5110419" y="102625"/>
          <a:ext cx="3191730" cy="3191730"/>
        </a:xfrm>
        <a:prstGeom prst="ellipse">
          <a:avLst/>
        </a:prstGeom>
        <a:solidFill>
          <a:srgbClr val="8000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75652" tIns="22860" rIns="175652" bIns="22860" numCol="1" spcCol="1270" anchor="ctr" anchorCtr="0">
          <a:noAutofit/>
        </a:bodyPr>
        <a:lstStyle/>
        <a:p>
          <a:pPr lvl="0" algn="ctr" defTabSz="800100">
            <a:lnSpc>
              <a:spcPct val="90000"/>
            </a:lnSpc>
            <a:spcBef>
              <a:spcPct val="0"/>
            </a:spcBef>
            <a:spcAft>
              <a:spcPct val="35000"/>
            </a:spcAft>
          </a:pPr>
          <a:r>
            <a:rPr lang="en-US" sz="1800" kern="1200" dirty="0"/>
            <a:t>Additional  pricing enhancements when population thresholds are met</a:t>
          </a:r>
        </a:p>
      </dsp:txBody>
      <dsp:txXfrm>
        <a:off x="5577837" y="570043"/>
        <a:ext cx="2256894" cy="225689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55" cy="466554"/>
          </a:xfrm>
          <a:prstGeom prst="rect">
            <a:avLst/>
          </a:prstGeom>
        </p:spPr>
        <p:txBody>
          <a:bodyPr vert="horz" lIns="90690" tIns="45345" rIns="90690" bIns="45345" rtlCol="0"/>
          <a:lstStyle>
            <a:lvl1pPr algn="l">
              <a:defRPr sz="1200"/>
            </a:lvl1pPr>
          </a:lstStyle>
          <a:p>
            <a:endParaRPr lang="en-US"/>
          </a:p>
        </p:txBody>
      </p:sp>
      <p:sp>
        <p:nvSpPr>
          <p:cNvPr id="3" name="Date Placeholder 2"/>
          <p:cNvSpPr>
            <a:spLocks noGrp="1"/>
          </p:cNvSpPr>
          <p:nvPr>
            <p:ph type="dt" sz="quarter" idx="1"/>
          </p:nvPr>
        </p:nvSpPr>
        <p:spPr>
          <a:xfrm>
            <a:off x="3970673" y="0"/>
            <a:ext cx="3038155" cy="466554"/>
          </a:xfrm>
          <a:prstGeom prst="rect">
            <a:avLst/>
          </a:prstGeom>
        </p:spPr>
        <p:txBody>
          <a:bodyPr vert="horz" lIns="90690" tIns="45345" rIns="90690" bIns="45345" rtlCol="0"/>
          <a:lstStyle>
            <a:lvl1pPr algn="r">
              <a:defRPr sz="1200"/>
            </a:lvl1pPr>
          </a:lstStyle>
          <a:p>
            <a:fld id="{E2E2F3FE-AEFC-A14D-B4C1-5588DD177A99}" type="datetimeFigureOut">
              <a:rPr lang="en-US" smtClean="0"/>
              <a:t>7/25/2018</a:t>
            </a:fld>
            <a:endParaRPr lang="en-US"/>
          </a:p>
        </p:txBody>
      </p:sp>
      <p:sp>
        <p:nvSpPr>
          <p:cNvPr id="4" name="Footer Placeholder 3"/>
          <p:cNvSpPr>
            <a:spLocks noGrp="1"/>
          </p:cNvSpPr>
          <p:nvPr>
            <p:ph type="ftr" sz="quarter" idx="2"/>
          </p:nvPr>
        </p:nvSpPr>
        <p:spPr>
          <a:xfrm>
            <a:off x="0" y="8829846"/>
            <a:ext cx="3038155" cy="466554"/>
          </a:xfrm>
          <a:prstGeom prst="rect">
            <a:avLst/>
          </a:prstGeom>
        </p:spPr>
        <p:txBody>
          <a:bodyPr vert="horz" lIns="90690" tIns="45345" rIns="90690" bIns="45345" rtlCol="0" anchor="b"/>
          <a:lstStyle>
            <a:lvl1pPr algn="l">
              <a:defRPr sz="1200"/>
            </a:lvl1pPr>
          </a:lstStyle>
          <a:p>
            <a:endParaRPr lang="en-US"/>
          </a:p>
        </p:txBody>
      </p:sp>
      <p:sp>
        <p:nvSpPr>
          <p:cNvPr id="5" name="Slide Number Placeholder 4"/>
          <p:cNvSpPr>
            <a:spLocks noGrp="1"/>
          </p:cNvSpPr>
          <p:nvPr>
            <p:ph type="sldNum" sz="quarter" idx="3"/>
          </p:nvPr>
        </p:nvSpPr>
        <p:spPr>
          <a:xfrm>
            <a:off x="3970673" y="8829846"/>
            <a:ext cx="3038155" cy="466554"/>
          </a:xfrm>
          <a:prstGeom prst="rect">
            <a:avLst/>
          </a:prstGeom>
        </p:spPr>
        <p:txBody>
          <a:bodyPr vert="horz" lIns="90690" tIns="45345" rIns="90690" bIns="45345" rtlCol="0" anchor="b"/>
          <a:lstStyle>
            <a:lvl1pPr algn="r">
              <a:defRPr sz="1200"/>
            </a:lvl1pPr>
          </a:lstStyle>
          <a:p>
            <a:fld id="{D6E71485-05A6-F94A-968E-2BBF90409E43}" type="slidenum">
              <a:rPr lang="en-US" smtClean="0"/>
              <a:t>‹#›</a:t>
            </a:fld>
            <a:endParaRPr lang="en-US"/>
          </a:p>
        </p:txBody>
      </p:sp>
    </p:spTree>
    <p:extLst>
      <p:ext uri="{BB962C8B-B14F-4D97-AF65-F5344CB8AC3E}">
        <p14:creationId xmlns:p14="http://schemas.microsoft.com/office/powerpoint/2010/main" val="1877666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66" tIns="46583" rIns="93166" bIns="46583"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66" tIns="46583" rIns="93166" bIns="46583" rtlCol="0"/>
          <a:lstStyle>
            <a:lvl1pPr algn="r">
              <a:defRPr sz="1200"/>
            </a:lvl1pPr>
          </a:lstStyle>
          <a:p>
            <a:fld id="{F1BC3A95-10B3-43B4-B3AF-FEFF1E276FE1}" type="datetimeFigureOut">
              <a:rPr lang="en-US" smtClean="0"/>
              <a:pPr/>
              <a:t>7/25/2018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6" tIns="46583" rIns="93166" bIns="46583"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6" tIns="46583" rIns="93166" bIns="46583"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6"/>
            <a:ext cx="5090324" cy="464820"/>
          </a:xfrm>
          <a:prstGeom prst="rect">
            <a:avLst/>
          </a:prstGeom>
        </p:spPr>
        <p:txBody>
          <a:bodyPr vert="horz" lIns="93166" tIns="46583" rIns="93166" bIns="46583" rtlCol="0" anchor="b"/>
          <a:lstStyle>
            <a:lvl1pPr algn="l">
              <a:defRPr sz="1200"/>
            </a:lvl1pPr>
          </a:lstStyle>
          <a:p>
            <a:endParaRPr lang="en-US" dirty="0"/>
          </a:p>
        </p:txBody>
      </p:sp>
      <p:sp>
        <p:nvSpPr>
          <p:cNvPr id="7" name="Slide Number Placeholder 6"/>
          <p:cNvSpPr>
            <a:spLocks noGrp="1"/>
          </p:cNvSpPr>
          <p:nvPr>
            <p:ph type="sldNum" sz="quarter" idx="5"/>
          </p:nvPr>
        </p:nvSpPr>
        <p:spPr>
          <a:xfrm>
            <a:off x="6599966" y="8829966"/>
            <a:ext cx="408813" cy="464820"/>
          </a:xfrm>
          <a:prstGeom prst="rect">
            <a:avLst/>
          </a:prstGeom>
        </p:spPr>
        <p:txBody>
          <a:bodyPr vert="horz" lIns="93166" tIns="46583" rIns="93166" bIns="46583" rtlCol="0" anchor="b"/>
          <a:lstStyle>
            <a:lvl1pPr algn="r">
              <a:defRPr sz="1200"/>
            </a:lvl1pPr>
          </a:lstStyle>
          <a:p>
            <a:fld id="{DFBCC891-77AB-42F6-90B0-F0711100B5BE}" type="slidenum">
              <a:rPr lang="en-US" smtClean="0"/>
              <a:pPr/>
              <a:t>‹#›</a:t>
            </a:fld>
            <a:endParaRPr lang="en-US" dirty="0"/>
          </a:p>
        </p:txBody>
      </p:sp>
    </p:spTree>
    <p:extLst>
      <p:ext uri="{BB962C8B-B14F-4D97-AF65-F5344CB8AC3E}">
        <p14:creationId xmlns:p14="http://schemas.microsoft.com/office/powerpoint/2010/main" val="4253888908"/>
      </p:ext>
    </p:extLst>
  </p:cSld>
  <p:clrMap bg1="lt1" tx1="dk1" bg2="lt2" tx2="dk2" accent1="accent1" accent2="accent2" accent3="accent3" accent4="accent4" accent5="accent5" accent6="accent6" hlink="hlink" folHlink="folHlink"/>
  <p:notesStyle>
    <a:lvl1pPr marL="0" algn="l" defTabSz="914079" rtl="0" eaLnBrk="1" latinLnBrk="0" hangingPunct="1">
      <a:defRPr sz="1200" kern="1200">
        <a:solidFill>
          <a:schemeClr val="tx1"/>
        </a:solidFill>
        <a:latin typeface="+mn-lt"/>
        <a:ea typeface="+mn-ea"/>
        <a:cs typeface="+mn-cs"/>
      </a:defRPr>
    </a:lvl1pPr>
    <a:lvl2pPr marL="457039" algn="l" defTabSz="914079" rtl="0" eaLnBrk="1" latinLnBrk="0" hangingPunct="1">
      <a:defRPr sz="1200" kern="1200">
        <a:solidFill>
          <a:schemeClr val="tx1"/>
        </a:solidFill>
        <a:latin typeface="+mn-lt"/>
        <a:ea typeface="+mn-ea"/>
        <a:cs typeface="+mn-cs"/>
      </a:defRPr>
    </a:lvl2pPr>
    <a:lvl3pPr marL="914079" algn="l" defTabSz="914079" rtl="0" eaLnBrk="1" latinLnBrk="0" hangingPunct="1">
      <a:defRPr sz="1200" kern="1200">
        <a:solidFill>
          <a:schemeClr val="tx1"/>
        </a:solidFill>
        <a:latin typeface="+mn-lt"/>
        <a:ea typeface="+mn-ea"/>
        <a:cs typeface="+mn-cs"/>
      </a:defRPr>
    </a:lvl3pPr>
    <a:lvl4pPr marL="1371119" algn="l" defTabSz="914079" rtl="0" eaLnBrk="1" latinLnBrk="0" hangingPunct="1">
      <a:defRPr sz="1200" kern="1200">
        <a:solidFill>
          <a:schemeClr val="tx1"/>
        </a:solidFill>
        <a:latin typeface="+mn-lt"/>
        <a:ea typeface="+mn-ea"/>
        <a:cs typeface="+mn-cs"/>
      </a:defRPr>
    </a:lvl4pPr>
    <a:lvl5pPr marL="1828159" algn="l" defTabSz="914079" rtl="0" eaLnBrk="1" latinLnBrk="0" hangingPunct="1">
      <a:defRPr sz="1200" kern="1200">
        <a:solidFill>
          <a:schemeClr val="tx1"/>
        </a:solidFill>
        <a:latin typeface="+mn-lt"/>
        <a:ea typeface="+mn-ea"/>
        <a:cs typeface="+mn-cs"/>
      </a:defRPr>
    </a:lvl5pPr>
    <a:lvl6pPr marL="2285199" algn="l" defTabSz="914079" rtl="0" eaLnBrk="1" latinLnBrk="0" hangingPunct="1">
      <a:defRPr sz="1200" kern="1200">
        <a:solidFill>
          <a:schemeClr val="tx1"/>
        </a:solidFill>
        <a:latin typeface="+mn-lt"/>
        <a:ea typeface="+mn-ea"/>
        <a:cs typeface="+mn-cs"/>
      </a:defRPr>
    </a:lvl6pPr>
    <a:lvl7pPr marL="2742237" algn="l" defTabSz="914079" rtl="0" eaLnBrk="1" latinLnBrk="0" hangingPunct="1">
      <a:defRPr sz="1200" kern="1200">
        <a:solidFill>
          <a:schemeClr val="tx1"/>
        </a:solidFill>
        <a:latin typeface="+mn-lt"/>
        <a:ea typeface="+mn-ea"/>
        <a:cs typeface="+mn-cs"/>
      </a:defRPr>
    </a:lvl7pPr>
    <a:lvl8pPr marL="3199278" algn="l" defTabSz="914079" rtl="0" eaLnBrk="1" latinLnBrk="0" hangingPunct="1">
      <a:defRPr sz="1200" kern="1200">
        <a:solidFill>
          <a:schemeClr val="tx1"/>
        </a:solidFill>
        <a:latin typeface="+mn-lt"/>
        <a:ea typeface="+mn-ea"/>
        <a:cs typeface="+mn-cs"/>
      </a:defRPr>
    </a:lvl8pPr>
    <a:lvl9pPr marL="3656316" algn="l" defTabSz="91407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Update per ESI 2016 DTR</a:t>
            </a:r>
          </a:p>
        </p:txBody>
      </p:sp>
      <p:sp>
        <p:nvSpPr>
          <p:cNvPr id="4" name="Slide Number Placeholder 3"/>
          <p:cNvSpPr>
            <a:spLocks noGrp="1"/>
          </p:cNvSpPr>
          <p:nvPr>
            <p:ph type="sldNum" sz="quarter" idx="10"/>
          </p:nvPr>
        </p:nvSpPr>
        <p:spPr/>
        <p:txBody>
          <a:bodyPr/>
          <a:lstStyle/>
          <a:p>
            <a:fld id="{DFBCC891-77AB-42F6-90B0-F0711100B5BE}" type="slidenum">
              <a:rPr lang="en-US" smtClean="0"/>
              <a:pPr/>
              <a:t>8</a:t>
            </a:fld>
            <a:endParaRPr lang="en-US" dirty="0"/>
          </a:p>
        </p:txBody>
      </p:sp>
    </p:spTree>
    <p:extLst>
      <p:ext uri="{BB962C8B-B14F-4D97-AF65-F5344CB8AC3E}">
        <p14:creationId xmlns:p14="http://schemas.microsoft.com/office/powerpoint/2010/main" val="2877251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Jennifer Kingsley-Wilson</a:t>
            </a:r>
          </a:p>
        </p:txBody>
      </p:sp>
      <p:sp>
        <p:nvSpPr>
          <p:cNvPr id="4" name="Slide Number Placeholder 3"/>
          <p:cNvSpPr>
            <a:spLocks noGrp="1"/>
          </p:cNvSpPr>
          <p:nvPr>
            <p:ph type="sldNum" sz="quarter" idx="10"/>
          </p:nvPr>
        </p:nvSpPr>
        <p:spPr/>
        <p:txBody>
          <a:bodyPr/>
          <a:lstStyle/>
          <a:p>
            <a:fld id="{6BFFD1E0-DF57-4B4A-B5D4-A796EB26C914}" type="slidenum">
              <a:rPr lang="en-US" smtClean="0"/>
              <a:t>10</a:t>
            </a:fld>
            <a:endParaRPr lang="en-US"/>
          </a:p>
        </p:txBody>
      </p:sp>
    </p:spTree>
    <p:extLst>
      <p:ext uri="{BB962C8B-B14F-4D97-AF65-F5344CB8AC3E}">
        <p14:creationId xmlns:p14="http://schemas.microsoft.com/office/powerpoint/2010/main" val="908912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defTabSz="931774">
              <a:defRPr/>
            </a:pPr>
            <a:r>
              <a:rPr lang="en-US" dirty="0"/>
              <a:t>Jennifer Kingsley-Wilson</a:t>
            </a:r>
          </a:p>
        </p:txBody>
      </p:sp>
      <p:sp>
        <p:nvSpPr>
          <p:cNvPr id="4" name="Slide Number Placeholder 3"/>
          <p:cNvSpPr>
            <a:spLocks noGrp="1"/>
          </p:cNvSpPr>
          <p:nvPr>
            <p:ph type="sldNum" sz="quarter" idx="10"/>
          </p:nvPr>
        </p:nvSpPr>
        <p:spPr/>
        <p:txBody>
          <a:bodyPr/>
          <a:lstStyle/>
          <a:p>
            <a:fld id="{6BFFD1E0-DF57-4B4A-B5D4-A796EB26C914}" type="slidenum">
              <a:rPr lang="en-US" smtClean="0"/>
              <a:t>13</a:t>
            </a:fld>
            <a:endParaRPr lang="en-US"/>
          </a:p>
        </p:txBody>
      </p:sp>
    </p:spTree>
    <p:extLst>
      <p:ext uri="{BB962C8B-B14F-4D97-AF65-F5344CB8AC3E}">
        <p14:creationId xmlns:p14="http://schemas.microsoft.com/office/powerpoint/2010/main" val="1238261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defTabSz="931774">
              <a:defRPr/>
            </a:pPr>
            <a:r>
              <a:rPr lang="en-US" dirty="0"/>
              <a:t>Jennifer Kingsley-Wilson</a:t>
            </a:r>
          </a:p>
        </p:txBody>
      </p:sp>
      <p:sp>
        <p:nvSpPr>
          <p:cNvPr id="4" name="Slide Number Placeholder 3"/>
          <p:cNvSpPr>
            <a:spLocks noGrp="1"/>
          </p:cNvSpPr>
          <p:nvPr>
            <p:ph type="sldNum" sz="quarter" idx="10"/>
          </p:nvPr>
        </p:nvSpPr>
        <p:spPr/>
        <p:txBody>
          <a:bodyPr/>
          <a:lstStyle/>
          <a:p>
            <a:fld id="{6BFFD1E0-DF57-4B4A-B5D4-A796EB26C914}" type="slidenum">
              <a:rPr lang="en-US" smtClean="0"/>
              <a:t>14</a:t>
            </a:fld>
            <a:endParaRPr lang="en-US"/>
          </a:p>
        </p:txBody>
      </p:sp>
    </p:spTree>
    <p:extLst>
      <p:ext uri="{BB962C8B-B14F-4D97-AF65-F5344CB8AC3E}">
        <p14:creationId xmlns:p14="http://schemas.microsoft.com/office/powerpoint/2010/main" val="1238261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defTabSz="931774">
              <a:defRPr/>
            </a:pPr>
            <a:r>
              <a:rPr lang="en-US" dirty="0"/>
              <a:t>Jennifer Kingsley-Wilson – </a:t>
            </a:r>
          </a:p>
        </p:txBody>
      </p:sp>
      <p:sp>
        <p:nvSpPr>
          <p:cNvPr id="4" name="Slide Number Placeholder 3"/>
          <p:cNvSpPr>
            <a:spLocks noGrp="1"/>
          </p:cNvSpPr>
          <p:nvPr>
            <p:ph type="sldNum" sz="quarter" idx="10"/>
          </p:nvPr>
        </p:nvSpPr>
        <p:spPr/>
        <p:txBody>
          <a:bodyPr/>
          <a:lstStyle/>
          <a:p>
            <a:fld id="{6BFFD1E0-DF57-4B4A-B5D4-A796EB26C914}" type="slidenum">
              <a:rPr lang="en-US" smtClean="0"/>
              <a:t>15</a:t>
            </a:fld>
            <a:endParaRPr lang="en-US"/>
          </a:p>
        </p:txBody>
      </p:sp>
    </p:spTree>
    <p:extLst>
      <p:ext uri="{BB962C8B-B14F-4D97-AF65-F5344CB8AC3E}">
        <p14:creationId xmlns:p14="http://schemas.microsoft.com/office/powerpoint/2010/main" val="1238261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defTabSz="931774">
              <a:defRPr/>
            </a:pPr>
            <a:r>
              <a:rPr lang="en-US" dirty="0"/>
              <a:t>Jennifer Kingsley-Wilson – DO NOT GET INTO THE WEEDS, slides 21-23</a:t>
            </a:r>
          </a:p>
        </p:txBody>
      </p:sp>
      <p:sp>
        <p:nvSpPr>
          <p:cNvPr id="4" name="Slide Number Placeholder 3"/>
          <p:cNvSpPr>
            <a:spLocks noGrp="1"/>
          </p:cNvSpPr>
          <p:nvPr>
            <p:ph type="sldNum" sz="quarter" idx="10"/>
          </p:nvPr>
        </p:nvSpPr>
        <p:spPr/>
        <p:txBody>
          <a:bodyPr/>
          <a:lstStyle/>
          <a:p>
            <a:fld id="{6BFFD1E0-DF57-4B4A-B5D4-A796EB26C914}" type="slidenum">
              <a:rPr lang="en-US" smtClean="0"/>
              <a:t>16</a:t>
            </a:fld>
            <a:endParaRPr lang="en-US"/>
          </a:p>
        </p:txBody>
      </p:sp>
    </p:spTree>
    <p:extLst>
      <p:ext uri="{BB962C8B-B14F-4D97-AF65-F5344CB8AC3E}">
        <p14:creationId xmlns:p14="http://schemas.microsoft.com/office/powerpoint/2010/main" val="1238261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Rob Markovich – needs to segue that he works hand in hand with Account</a:t>
            </a:r>
            <a:r>
              <a:rPr lang="en-US" baseline="0" dirty="0"/>
              <a:t> Management from the beginning</a:t>
            </a:r>
            <a:endParaRPr lang="en-US" dirty="0"/>
          </a:p>
        </p:txBody>
      </p:sp>
      <p:sp>
        <p:nvSpPr>
          <p:cNvPr id="4" name="Slide Number Placeholder 3"/>
          <p:cNvSpPr>
            <a:spLocks noGrp="1"/>
          </p:cNvSpPr>
          <p:nvPr>
            <p:ph type="sldNum" sz="quarter" idx="10"/>
          </p:nvPr>
        </p:nvSpPr>
        <p:spPr/>
        <p:txBody>
          <a:bodyPr/>
          <a:lstStyle/>
          <a:p>
            <a:fld id="{6BFFD1E0-DF57-4B4A-B5D4-A796EB26C914}" type="slidenum">
              <a:rPr lang="en-US" smtClean="0"/>
              <a:t>17</a:t>
            </a:fld>
            <a:endParaRPr lang="en-US"/>
          </a:p>
        </p:txBody>
      </p:sp>
    </p:spTree>
    <p:extLst>
      <p:ext uri="{BB962C8B-B14F-4D97-AF65-F5344CB8AC3E}">
        <p14:creationId xmlns:p14="http://schemas.microsoft.com/office/powerpoint/2010/main" val="1238261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latin typeface="Calibri" charset="0"/>
            </a:endParaRPr>
          </a:p>
        </p:txBody>
      </p:sp>
      <p:sp>
        <p:nvSpPr>
          <p:cNvPr id="182276" name="Slide Number Placeholder 3"/>
          <p:cNvSpPr>
            <a:spLocks noGrp="1"/>
          </p:cNvSpPr>
          <p:nvPr>
            <p:ph type="sldNum" sz="quarter" idx="5"/>
          </p:nvPr>
        </p:nvSpPr>
        <p:spPr bwMode="auto">
          <a:xfrm>
            <a:off x="4064696" y="8986331"/>
            <a:ext cx="3109567" cy="473051"/>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63883" indent="-293801" eaLnBrk="0" hangingPunct="0">
              <a:defRPr>
                <a:solidFill>
                  <a:schemeClr val="tx1"/>
                </a:solidFill>
                <a:latin typeface="Arial" charset="0"/>
                <a:ea typeface="ＭＳ Ｐゴシック" charset="0"/>
              </a:defRPr>
            </a:lvl2pPr>
            <a:lvl3pPr marL="1175205" indent="-235041" eaLnBrk="0" hangingPunct="0">
              <a:defRPr>
                <a:solidFill>
                  <a:schemeClr val="tx1"/>
                </a:solidFill>
                <a:latin typeface="Arial" charset="0"/>
                <a:ea typeface="ＭＳ Ｐゴシック" charset="0"/>
              </a:defRPr>
            </a:lvl3pPr>
            <a:lvl4pPr marL="1645286" indent="-235041" eaLnBrk="0" hangingPunct="0">
              <a:defRPr>
                <a:solidFill>
                  <a:schemeClr val="tx1"/>
                </a:solidFill>
                <a:latin typeface="Arial" charset="0"/>
                <a:ea typeface="ＭＳ Ｐゴシック" charset="0"/>
              </a:defRPr>
            </a:lvl4pPr>
            <a:lvl5pPr marL="2115367" indent="-235041" eaLnBrk="0" hangingPunct="0">
              <a:defRPr>
                <a:solidFill>
                  <a:schemeClr val="tx1"/>
                </a:solidFill>
                <a:latin typeface="Arial" charset="0"/>
                <a:ea typeface="ＭＳ Ｐゴシック" charset="0"/>
              </a:defRPr>
            </a:lvl5pPr>
            <a:lvl6pPr marL="2585450" indent="-235041" eaLnBrk="0" fontAlgn="base" hangingPunct="0">
              <a:spcBef>
                <a:spcPct val="0"/>
              </a:spcBef>
              <a:spcAft>
                <a:spcPct val="0"/>
              </a:spcAft>
              <a:defRPr>
                <a:solidFill>
                  <a:schemeClr val="tx1"/>
                </a:solidFill>
                <a:latin typeface="Arial" charset="0"/>
                <a:ea typeface="ＭＳ Ｐゴシック" charset="0"/>
              </a:defRPr>
            </a:lvl6pPr>
            <a:lvl7pPr marL="3055531" indent="-235041" eaLnBrk="0" fontAlgn="base" hangingPunct="0">
              <a:spcBef>
                <a:spcPct val="0"/>
              </a:spcBef>
              <a:spcAft>
                <a:spcPct val="0"/>
              </a:spcAft>
              <a:defRPr>
                <a:solidFill>
                  <a:schemeClr val="tx1"/>
                </a:solidFill>
                <a:latin typeface="Arial" charset="0"/>
                <a:ea typeface="ＭＳ Ｐゴシック" charset="0"/>
              </a:defRPr>
            </a:lvl7pPr>
            <a:lvl8pPr marL="3525612" indent="-235041" eaLnBrk="0" fontAlgn="base" hangingPunct="0">
              <a:spcBef>
                <a:spcPct val="0"/>
              </a:spcBef>
              <a:spcAft>
                <a:spcPct val="0"/>
              </a:spcAft>
              <a:defRPr>
                <a:solidFill>
                  <a:schemeClr val="tx1"/>
                </a:solidFill>
                <a:latin typeface="Arial" charset="0"/>
                <a:ea typeface="ＭＳ Ｐゴシック" charset="0"/>
              </a:defRPr>
            </a:lvl8pPr>
            <a:lvl9pPr marL="3995695" indent="-23504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2BEE456-B521-D64D-90B5-AF4B31B3EA32}" type="slidenum">
              <a:rPr lang="en-US">
                <a:latin typeface="Calibri" charset="0"/>
                <a:cs typeface="Arial" charset="0"/>
              </a:rPr>
              <a:pPr eaLnBrk="1" hangingPunct="1"/>
              <a:t>18</a:t>
            </a:fld>
            <a:endParaRPr lang="en-US">
              <a:latin typeface="Calibri" charset="0"/>
              <a:cs typeface="Arial" charset="0"/>
            </a:endParaRPr>
          </a:p>
        </p:txBody>
      </p:sp>
    </p:spTree>
    <p:extLst>
      <p:ext uri="{BB962C8B-B14F-4D97-AF65-F5344CB8AC3E}">
        <p14:creationId xmlns:p14="http://schemas.microsoft.com/office/powerpoint/2010/main" val="49035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Jennifer Kingsley-Wilson</a:t>
            </a:r>
          </a:p>
        </p:txBody>
      </p:sp>
      <p:sp>
        <p:nvSpPr>
          <p:cNvPr id="4" name="Slide Number Placeholder 3"/>
          <p:cNvSpPr>
            <a:spLocks noGrp="1"/>
          </p:cNvSpPr>
          <p:nvPr>
            <p:ph type="sldNum" sz="quarter" idx="10"/>
          </p:nvPr>
        </p:nvSpPr>
        <p:spPr/>
        <p:txBody>
          <a:bodyPr/>
          <a:lstStyle/>
          <a:p>
            <a:fld id="{6BFFD1E0-DF57-4B4A-B5D4-A796EB26C914}"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089128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Jennifer Kingsley-Wilson</a:t>
            </a:r>
          </a:p>
        </p:txBody>
      </p:sp>
      <p:sp>
        <p:nvSpPr>
          <p:cNvPr id="4" name="Slide Number Placeholder 3"/>
          <p:cNvSpPr>
            <a:spLocks noGrp="1"/>
          </p:cNvSpPr>
          <p:nvPr>
            <p:ph type="sldNum" sz="quarter" idx="10"/>
          </p:nvPr>
        </p:nvSpPr>
        <p:spPr/>
        <p:txBody>
          <a:bodyPr/>
          <a:lstStyle/>
          <a:p>
            <a:fld id="{6BFFD1E0-DF57-4B4A-B5D4-A796EB26C914}"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089128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fontScale="85000" lnSpcReduction="10000"/>
          </a:bodyPr>
          <a:lstStyle/>
          <a:p>
            <a:r>
              <a:rPr lang="en-US" b="1" dirty="0"/>
              <a:t>Slide Objective</a:t>
            </a:r>
            <a:r>
              <a:rPr lang="en-US" dirty="0"/>
              <a:t>: Introduce our connected model as our key differentiator and position the enterprise as a connected health</a:t>
            </a:r>
            <a:r>
              <a:rPr lang="en-US" baseline="0" dirty="0"/>
              <a:t> care company which evolves to meet market needs.</a:t>
            </a:r>
          </a:p>
          <a:p>
            <a:endParaRPr lang="en-US" baseline="0" dirty="0"/>
          </a:p>
          <a:p>
            <a:r>
              <a:rPr lang="en-US" b="1" dirty="0"/>
              <a:t>Key Points:</a:t>
            </a:r>
          </a:p>
          <a:p>
            <a:r>
              <a:rPr lang="en-US" dirty="0"/>
              <a:t>In</a:t>
            </a:r>
            <a:r>
              <a:rPr lang="en-US" baseline="0" dirty="0"/>
              <a:t> the last slide we stated that traditional approaches were not enough to address evolving market forces. This slide focuses on our most essential differentiation from the traditional PBM—we are a connected health care company as shown here. In clearing this slide, move outward from the center.</a:t>
            </a:r>
          </a:p>
          <a:p>
            <a:endParaRPr lang="en-US" baseline="0" dirty="0"/>
          </a:p>
          <a:p>
            <a:r>
              <a:rPr lang="en-US" i="0" baseline="0" dirty="0"/>
              <a:t>Our entire enterprise is organized around the </a:t>
            </a:r>
            <a:r>
              <a:rPr lang="en-US" b="1" i="0" baseline="0" dirty="0"/>
              <a:t>3 key stakeholders—</a:t>
            </a:r>
            <a:r>
              <a:rPr lang="en-US" b="1" i="0" baseline="0" dirty="0" err="1"/>
              <a:t>payors</a:t>
            </a:r>
            <a:r>
              <a:rPr lang="en-US" b="1" i="0" baseline="0" dirty="0"/>
              <a:t>, members and providers</a:t>
            </a:r>
            <a:r>
              <a:rPr lang="en-US" i="0" baseline="0" dirty="0"/>
              <a:t>.</a:t>
            </a:r>
          </a:p>
          <a:p>
            <a:endParaRPr lang="en-US" i="0" baseline="0" dirty="0"/>
          </a:p>
          <a:p>
            <a:r>
              <a:rPr lang="en-US" i="0" baseline="0" dirty="0"/>
              <a:t>Everything we do, all the assets and service offerings are focused </a:t>
            </a:r>
            <a:r>
              <a:rPr lang="en-US" b="1" i="0" baseline="0" dirty="0"/>
              <a:t>on delivering lower costs, improving quality, and providing greater access</a:t>
            </a:r>
            <a:r>
              <a:rPr lang="en-US" i="0" baseline="0" dirty="0"/>
              <a:t>. </a:t>
            </a:r>
          </a:p>
          <a:p>
            <a:endParaRPr lang="en-US" i="0" baseline="0" dirty="0"/>
          </a:p>
          <a:p>
            <a:r>
              <a:rPr lang="en-US" i="0" baseline="0" dirty="0"/>
              <a:t>The “slices” of the fan are arranged </a:t>
            </a:r>
            <a:r>
              <a:rPr lang="en-US" b="1" i="0" baseline="0" dirty="0"/>
              <a:t>to focus attention on the pharmacies</a:t>
            </a:r>
            <a:r>
              <a:rPr lang="en-US" i="0" baseline="0" dirty="0"/>
              <a:t>—mail, retail, specialty. We also deliver prescriptions through </a:t>
            </a:r>
            <a:r>
              <a:rPr lang="en-US" b="1" i="0" baseline="0" dirty="0"/>
              <a:t>our infusion and long term care services</a:t>
            </a:r>
            <a:r>
              <a:rPr lang="en-US" i="0" baseline="0" dirty="0"/>
              <a:t>. Along with specialty pharmacy, these services are increasingly billed through the medical benefit, so </a:t>
            </a:r>
            <a:r>
              <a:rPr lang="en-US" b="1" i="0" baseline="0" dirty="0"/>
              <a:t>medical claims editing </a:t>
            </a:r>
            <a:r>
              <a:rPr lang="en-US" i="0" baseline="0" dirty="0"/>
              <a:t>is next.</a:t>
            </a:r>
          </a:p>
          <a:p>
            <a:endParaRPr lang="en-US" i="0" baseline="0" dirty="0"/>
          </a:p>
          <a:p>
            <a:r>
              <a:rPr lang="en-US" b="1" i="0" baseline="0" dirty="0"/>
              <a:t>Digital capabilities and clinical programs </a:t>
            </a:r>
            <a:r>
              <a:rPr lang="en-US" i="0" baseline="0" dirty="0"/>
              <a:t>underlie all these service offerings.</a:t>
            </a:r>
          </a:p>
          <a:p>
            <a:endParaRPr lang="en-US" i="0" baseline="0" dirty="0"/>
          </a:p>
          <a:p>
            <a:r>
              <a:rPr lang="en-US" i="0" baseline="0" dirty="0"/>
              <a:t>All of these offerings and capabilities work together to ensure that we </a:t>
            </a:r>
            <a:r>
              <a:rPr lang="en-US" b="1" i="0" baseline="0" dirty="0"/>
              <a:t>deliver our clients the lowest net cost while improving member health</a:t>
            </a:r>
            <a:r>
              <a:rPr lang="en-US" i="0" baseline="0" dirty="0"/>
              <a:t>.</a:t>
            </a:r>
          </a:p>
          <a:p>
            <a:endParaRPr lang="en-US" i="0" baseline="0" dirty="0"/>
          </a:p>
          <a:p>
            <a:r>
              <a:rPr lang="en-US" i="0" baseline="0" dirty="0"/>
              <a:t>With </a:t>
            </a:r>
            <a:r>
              <a:rPr lang="en-US" b="1" i="0" baseline="0" dirty="0"/>
              <a:t>CVS Caremark as your PBM</a:t>
            </a:r>
            <a:r>
              <a:rPr lang="en-US" i="0" baseline="0" dirty="0"/>
              <a:t>, you are connected to all these services and offerings for a more integrated, consistent experience for your members and enhanced service and coordination for the plan along with the lowest net cost and improved health outcomes.</a:t>
            </a:r>
          </a:p>
          <a:p>
            <a:endParaRPr lang="en-US" i="0" baseline="0" dirty="0"/>
          </a:p>
          <a:p>
            <a:r>
              <a:rPr lang="en-US" i="0" baseline="0" dirty="0"/>
              <a:t>You may want to note that this representation of our model does not focus on the multiple brands, but the services and advantages we provide.</a:t>
            </a:r>
            <a:endParaRPr lang="en-US" dirty="0"/>
          </a:p>
          <a:p>
            <a:endParaRPr lang="en-US" dirty="0"/>
          </a:p>
        </p:txBody>
      </p:sp>
      <p:sp>
        <p:nvSpPr>
          <p:cNvPr id="4" name="Slide Number Placeholder 3"/>
          <p:cNvSpPr>
            <a:spLocks noGrp="1"/>
          </p:cNvSpPr>
          <p:nvPr>
            <p:ph type="sldNum" sz="quarter" idx="10"/>
          </p:nvPr>
        </p:nvSpPr>
        <p:spPr/>
        <p:txBody>
          <a:bodyPr/>
          <a:lstStyle/>
          <a:p>
            <a:fld id="{42E9817D-6CA2-47AF-86B7-D22A16F1668D}"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364208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039" indent="0" algn="ctr">
              <a:buNone/>
              <a:defRPr>
                <a:solidFill>
                  <a:schemeClr val="tx1">
                    <a:tint val="75000"/>
                  </a:schemeClr>
                </a:solidFill>
              </a:defRPr>
            </a:lvl2pPr>
            <a:lvl3pPr marL="914079" indent="0" algn="ctr">
              <a:buNone/>
              <a:defRPr>
                <a:solidFill>
                  <a:schemeClr val="tx1">
                    <a:tint val="75000"/>
                  </a:schemeClr>
                </a:solidFill>
              </a:defRPr>
            </a:lvl3pPr>
            <a:lvl4pPr marL="1371119" indent="0" algn="ctr">
              <a:buNone/>
              <a:defRPr>
                <a:solidFill>
                  <a:schemeClr val="tx1">
                    <a:tint val="75000"/>
                  </a:schemeClr>
                </a:solidFill>
              </a:defRPr>
            </a:lvl4pPr>
            <a:lvl5pPr marL="1828159" indent="0" algn="ctr">
              <a:buNone/>
              <a:defRPr>
                <a:solidFill>
                  <a:schemeClr val="tx1">
                    <a:tint val="75000"/>
                  </a:schemeClr>
                </a:solidFill>
              </a:defRPr>
            </a:lvl5pPr>
            <a:lvl6pPr marL="2285199" indent="0" algn="ctr">
              <a:buNone/>
              <a:defRPr>
                <a:solidFill>
                  <a:schemeClr val="tx1">
                    <a:tint val="75000"/>
                  </a:schemeClr>
                </a:solidFill>
              </a:defRPr>
            </a:lvl6pPr>
            <a:lvl7pPr marL="2742237" indent="0" algn="ctr">
              <a:buNone/>
              <a:defRPr>
                <a:solidFill>
                  <a:schemeClr val="tx1">
                    <a:tint val="75000"/>
                  </a:schemeClr>
                </a:solidFill>
              </a:defRPr>
            </a:lvl7pPr>
            <a:lvl8pPr marL="3199278" indent="0" algn="ctr">
              <a:buNone/>
              <a:defRPr>
                <a:solidFill>
                  <a:schemeClr val="tx1">
                    <a:tint val="75000"/>
                  </a:schemeClr>
                </a:solidFill>
              </a:defRPr>
            </a:lvl8pPr>
            <a:lvl9pPr marL="3656316"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8610600" y="6356350"/>
            <a:ext cx="381000" cy="365125"/>
          </a:xfrm>
        </p:spPr>
        <p:txBody>
          <a:bodyPr/>
          <a:lstStyle/>
          <a:p>
            <a:r>
              <a:rPr lang="en-US"/>
              <a:t>#</a:t>
            </a:r>
            <a:endParaRPr lang="en-US" dirty="0"/>
          </a:p>
        </p:txBody>
      </p:sp>
    </p:spTree>
    <p:extLst>
      <p:ext uri="{BB962C8B-B14F-4D97-AF65-F5344CB8AC3E}">
        <p14:creationId xmlns:p14="http://schemas.microsoft.com/office/powerpoint/2010/main" val="2677424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655640"/>
            <a:ext cx="8458200" cy="944563"/>
          </a:xfrm>
        </p:spPr>
        <p:txBody>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381000" y="1798640"/>
            <a:ext cx="8458200" cy="4525963"/>
          </a:xfrm>
        </p:spPr>
        <p:txBody>
          <a:bodyPr/>
          <a:lstStyle>
            <a:lvl1pPr>
              <a:defRPr sz="28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556585C8-CC01-4665-BFCF-BD8967AD0BC5}" type="slidenum">
              <a:rPr lang="en-US" smtClean="0"/>
              <a:pPr/>
              <a:t>‹#›</a:t>
            </a:fld>
            <a:endParaRPr lang="en-US" dirty="0"/>
          </a:p>
        </p:txBody>
      </p:sp>
    </p:spTree>
    <p:extLst>
      <p:ext uri="{BB962C8B-B14F-4D97-AF65-F5344CB8AC3E}">
        <p14:creationId xmlns:p14="http://schemas.microsoft.com/office/powerpoint/2010/main" val="3399928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039" indent="0">
              <a:buNone/>
              <a:defRPr sz="1800">
                <a:solidFill>
                  <a:schemeClr val="tx1">
                    <a:tint val="75000"/>
                  </a:schemeClr>
                </a:solidFill>
              </a:defRPr>
            </a:lvl2pPr>
            <a:lvl3pPr marL="914079" indent="0">
              <a:buNone/>
              <a:defRPr sz="1600">
                <a:solidFill>
                  <a:schemeClr val="tx1">
                    <a:tint val="75000"/>
                  </a:schemeClr>
                </a:solidFill>
              </a:defRPr>
            </a:lvl3pPr>
            <a:lvl4pPr marL="1371119" indent="0">
              <a:buNone/>
              <a:defRPr sz="1400">
                <a:solidFill>
                  <a:schemeClr val="tx1">
                    <a:tint val="75000"/>
                  </a:schemeClr>
                </a:solidFill>
              </a:defRPr>
            </a:lvl4pPr>
            <a:lvl5pPr marL="1828159" indent="0">
              <a:buNone/>
              <a:defRPr sz="1400">
                <a:solidFill>
                  <a:schemeClr val="tx1">
                    <a:tint val="75000"/>
                  </a:schemeClr>
                </a:solidFill>
              </a:defRPr>
            </a:lvl5pPr>
            <a:lvl6pPr marL="2285199" indent="0">
              <a:buNone/>
              <a:defRPr sz="1400">
                <a:solidFill>
                  <a:schemeClr val="tx1">
                    <a:tint val="75000"/>
                  </a:schemeClr>
                </a:solidFill>
              </a:defRPr>
            </a:lvl6pPr>
            <a:lvl7pPr marL="2742237" indent="0">
              <a:buNone/>
              <a:defRPr sz="1400">
                <a:solidFill>
                  <a:schemeClr val="tx1">
                    <a:tint val="75000"/>
                  </a:schemeClr>
                </a:solidFill>
              </a:defRPr>
            </a:lvl7pPr>
            <a:lvl8pPr marL="3199278" indent="0">
              <a:buNone/>
              <a:defRPr sz="1400">
                <a:solidFill>
                  <a:schemeClr val="tx1">
                    <a:tint val="75000"/>
                  </a:schemeClr>
                </a:solidFill>
              </a:defRPr>
            </a:lvl8pPr>
            <a:lvl9pPr marL="3656316"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556585C8-CC01-4665-BFCF-BD8967AD0BC5}" type="slidenum">
              <a:rPr lang="en-US" smtClean="0"/>
              <a:pPr/>
              <a:t>‹#›</a:t>
            </a:fld>
            <a:endParaRPr lang="en-US" dirty="0"/>
          </a:p>
        </p:txBody>
      </p:sp>
    </p:spTree>
    <p:extLst>
      <p:ext uri="{BB962C8B-B14F-4D97-AF65-F5344CB8AC3E}">
        <p14:creationId xmlns:p14="http://schemas.microsoft.com/office/powerpoint/2010/main" val="39545482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lIns="91407" tIns="45704" rIns="91407" bIns="45704"/>
          <a:lstStyle/>
          <a:p>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556585C8-CC01-4665-BFCF-BD8967AD0BC5}" type="slidenum">
              <a:rPr lang="en-US" smtClean="0"/>
              <a:pPr/>
              <a:t>‹#›</a:t>
            </a:fld>
            <a:endParaRPr lang="en-US" dirty="0"/>
          </a:p>
        </p:txBody>
      </p:sp>
    </p:spTree>
    <p:extLst>
      <p:ext uri="{BB962C8B-B14F-4D97-AF65-F5344CB8AC3E}">
        <p14:creationId xmlns:p14="http://schemas.microsoft.com/office/powerpoint/2010/main" val="653405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3"/>
            <a:ext cx="4041775" cy="63976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556585C8-CC01-4665-BFCF-BD8967AD0BC5}" type="slidenum">
              <a:rPr lang="en-US" smtClean="0"/>
              <a:pPr/>
              <a:t>‹#›</a:t>
            </a:fld>
            <a:endParaRPr lang="en-US" dirty="0"/>
          </a:p>
        </p:txBody>
      </p:sp>
    </p:spTree>
    <p:extLst>
      <p:ext uri="{BB962C8B-B14F-4D97-AF65-F5344CB8AC3E}">
        <p14:creationId xmlns:p14="http://schemas.microsoft.com/office/powerpoint/2010/main" val="3157439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556585C8-CC01-4665-BFCF-BD8967AD0BC5}" type="slidenum">
              <a:rPr lang="en-US" smtClean="0"/>
              <a:pPr/>
              <a:t>‹#›</a:t>
            </a:fld>
            <a:endParaRPr lang="en-US" dirty="0"/>
          </a:p>
        </p:txBody>
      </p:sp>
    </p:spTree>
    <p:extLst>
      <p:ext uri="{BB962C8B-B14F-4D97-AF65-F5344CB8AC3E}">
        <p14:creationId xmlns:p14="http://schemas.microsoft.com/office/powerpoint/2010/main" val="209234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78037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0"/>
            <a:ext cx="3008313" cy="4691063"/>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556585C8-CC01-4665-BFCF-BD8967AD0BC5}" type="slidenum">
              <a:rPr lang="en-US" smtClean="0"/>
              <a:pPr/>
              <a:t>‹#›</a:t>
            </a:fld>
            <a:endParaRPr lang="en-US" dirty="0"/>
          </a:p>
        </p:txBody>
      </p:sp>
    </p:spTree>
    <p:extLst>
      <p:ext uri="{BB962C8B-B14F-4D97-AF65-F5344CB8AC3E}">
        <p14:creationId xmlns:p14="http://schemas.microsoft.com/office/powerpoint/2010/main" val="1546238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419600"/>
            <a:ext cx="5486400" cy="566738"/>
          </a:xfrm>
        </p:spPr>
        <p:txBody>
          <a:bodyPr anchor="b"/>
          <a:lstStyle>
            <a:lvl1pPr algn="l">
              <a:defRPr sz="2000" b="1"/>
            </a:lvl1pPr>
          </a:lstStyle>
          <a:p>
            <a:r>
              <a:rPr lang="en-US" dirty="0"/>
              <a:t>Click to edit Master title style</a:t>
            </a:r>
          </a:p>
        </p:txBody>
      </p:sp>
      <p:sp>
        <p:nvSpPr>
          <p:cNvPr id="4" name="Text Placeholder 3"/>
          <p:cNvSpPr>
            <a:spLocks noGrp="1"/>
          </p:cNvSpPr>
          <p:nvPr>
            <p:ph type="body" sz="half" idx="2"/>
          </p:nvPr>
        </p:nvSpPr>
        <p:spPr>
          <a:xfrm>
            <a:off x="1828800" y="5029200"/>
            <a:ext cx="5486400" cy="804862"/>
          </a:xfrm>
        </p:spPr>
        <p:txBody>
          <a:bodyPr/>
          <a:lstStyle>
            <a:lvl1pPr marL="0" indent="0">
              <a:buNone/>
              <a:defRPr sz="1400"/>
            </a:lvl1pPr>
            <a:lvl2pPr marL="457039" indent="0">
              <a:buNone/>
              <a:defRPr sz="1200"/>
            </a:lvl2pPr>
            <a:lvl3pPr marL="914079" indent="0">
              <a:buNone/>
              <a:defRPr sz="1000"/>
            </a:lvl3pPr>
            <a:lvl4pPr marL="1371119" indent="0">
              <a:buNone/>
              <a:defRPr sz="900"/>
            </a:lvl4pPr>
            <a:lvl5pPr marL="1828159" indent="0">
              <a:buNone/>
              <a:defRPr sz="900"/>
            </a:lvl5pPr>
            <a:lvl6pPr marL="2285199" indent="0">
              <a:buNone/>
              <a:defRPr sz="900"/>
            </a:lvl6pPr>
            <a:lvl7pPr marL="2742237" indent="0">
              <a:buNone/>
              <a:defRPr sz="900"/>
            </a:lvl7pPr>
            <a:lvl8pPr marL="3199278" indent="0">
              <a:buNone/>
              <a:defRPr sz="900"/>
            </a:lvl8pPr>
            <a:lvl9pPr marL="3656316"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556585C8-CC01-4665-BFCF-BD8967AD0BC5}" type="slidenum">
              <a:rPr lang="en-US" smtClean="0"/>
              <a:pPr/>
              <a:t>‹#›</a:t>
            </a:fld>
            <a:endParaRPr lang="en-US" dirty="0"/>
          </a:p>
        </p:txBody>
      </p:sp>
    </p:spTree>
    <p:extLst>
      <p:ext uri="{BB962C8B-B14F-4D97-AF65-F5344CB8AC3E}">
        <p14:creationId xmlns:p14="http://schemas.microsoft.com/office/powerpoint/2010/main" val="36722348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1" y="365849"/>
            <a:ext cx="7886700" cy="1323807"/>
          </a:xfrm>
          <a:prstGeom prst="rect">
            <a:avLst/>
          </a:prstGeom>
        </p:spPr>
        <p:txBody>
          <a:bodyPr/>
          <a:lstStyle>
            <a:lvl1pPr>
              <a:defRPr sz="2800">
                <a:solidFill>
                  <a:schemeClr val="accent2"/>
                </a:solidFill>
                <a:latin typeface="Arial" charset="0"/>
                <a:ea typeface="Arial" charset="0"/>
                <a:cs typeface="Arial" charset="0"/>
              </a:defRPr>
            </a:lvl1pPr>
          </a:lstStyle>
          <a:p>
            <a:r>
              <a:rPr lang="en-US" dirty="0"/>
              <a:t>Click to edit Master title style</a:t>
            </a:r>
          </a:p>
        </p:txBody>
      </p:sp>
    </p:spTree>
    <p:extLst>
      <p:ext uri="{BB962C8B-B14F-4D97-AF65-F5344CB8AC3E}">
        <p14:creationId xmlns:p14="http://schemas.microsoft.com/office/powerpoint/2010/main" val="3447079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8"/>
          <p:cNvSpPr>
            <a:spLocks noGrp="1"/>
          </p:cNvSpPr>
          <p:nvPr>
            <p:ph type="body" sz="quarter" idx="13" hasCustomPrompt="1"/>
          </p:nvPr>
        </p:nvSpPr>
        <p:spPr>
          <a:xfrm>
            <a:off x="457202" y="5882603"/>
            <a:ext cx="8232775" cy="418596"/>
          </a:xfrm>
        </p:spPr>
        <p:txBody>
          <a:bodyPr anchor="b" anchorCtr="0">
            <a:noAutofit/>
          </a:bodyPr>
          <a:lstStyle>
            <a:lvl1pPr marL="0" indent="0">
              <a:lnSpc>
                <a:spcPct val="90000"/>
              </a:lnSpc>
              <a:spcBef>
                <a:spcPts val="0"/>
              </a:spcBef>
              <a:spcAft>
                <a:spcPts val="0"/>
              </a:spcAft>
              <a:buNone/>
              <a:defRPr sz="700" b="0">
                <a:solidFill>
                  <a:schemeClr val="tx1"/>
                </a:solidFill>
              </a:defRPr>
            </a:lvl1pPr>
          </a:lstStyle>
          <a:p>
            <a:pPr lvl="0"/>
            <a:r>
              <a:rPr lang="en-US" dirty="0"/>
              <a:t>Add footnotes if needed</a:t>
            </a:r>
          </a:p>
        </p:txBody>
      </p:sp>
    </p:spTree>
    <p:extLst>
      <p:ext uri="{BB962C8B-B14F-4D97-AF65-F5344CB8AC3E}">
        <p14:creationId xmlns:p14="http://schemas.microsoft.com/office/powerpoint/2010/main" val="2216572463"/>
      </p:ext>
    </p:extLst>
  </p:cSld>
  <p:clrMapOvr>
    <a:masterClrMapping/>
  </p:clrMapOvr>
  <p:extLst mod="1">
    <p:ext uri="{DCECCB84-F9BA-43D5-87BE-67443E8EF086}">
      <p15:sldGuideLst xmlns:p15="http://schemas.microsoft.com/office/powerpoint/2012/main">
        <p15:guide id="1" orient="horz" pos="397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039" indent="0" algn="ctr">
              <a:buNone/>
              <a:defRPr sz="2000"/>
            </a:lvl2pPr>
            <a:lvl3pPr marL="914079" indent="0" algn="ctr">
              <a:buNone/>
              <a:defRPr sz="1800"/>
            </a:lvl3pPr>
            <a:lvl4pPr marL="1371119" indent="0" algn="ctr">
              <a:buNone/>
              <a:defRPr sz="1600"/>
            </a:lvl4pPr>
            <a:lvl5pPr marL="1828159" indent="0" algn="ctr">
              <a:buNone/>
              <a:defRPr sz="1600"/>
            </a:lvl5pPr>
            <a:lvl6pPr marL="2285199" indent="0" algn="ctr">
              <a:buNone/>
              <a:defRPr sz="1600"/>
            </a:lvl6pPr>
            <a:lvl7pPr marL="2742237" indent="0" algn="ctr">
              <a:buNone/>
              <a:defRPr sz="1600"/>
            </a:lvl7pPr>
            <a:lvl8pPr marL="3199278" indent="0" algn="ctr">
              <a:buNone/>
              <a:defRPr sz="1600"/>
            </a:lvl8pPr>
            <a:lvl9pPr marL="3656316"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0641784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403043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039" indent="0">
              <a:buNone/>
              <a:defRPr sz="2000">
                <a:solidFill>
                  <a:schemeClr val="tx1">
                    <a:tint val="75000"/>
                  </a:schemeClr>
                </a:solidFill>
              </a:defRPr>
            </a:lvl2pPr>
            <a:lvl3pPr marL="914079" indent="0">
              <a:buNone/>
              <a:defRPr sz="1800">
                <a:solidFill>
                  <a:schemeClr val="tx1">
                    <a:tint val="75000"/>
                  </a:schemeClr>
                </a:solidFill>
              </a:defRPr>
            </a:lvl3pPr>
            <a:lvl4pPr marL="1371119" indent="0">
              <a:buNone/>
              <a:defRPr sz="1600">
                <a:solidFill>
                  <a:schemeClr val="tx1">
                    <a:tint val="75000"/>
                  </a:schemeClr>
                </a:solidFill>
              </a:defRPr>
            </a:lvl4pPr>
            <a:lvl5pPr marL="1828159" indent="0">
              <a:buNone/>
              <a:defRPr sz="1600">
                <a:solidFill>
                  <a:schemeClr val="tx1">
                    <a:tint val="75000"/>
                  </a:schemeClr>
                </a:solidFill>
              </a:defRPr>
            </a:lvl5pPr>
            <a:lvl6pPr marL="2285199" indent="0">
              <a:buNone/>
              <a:defRPr sz="1600">
                <a:solidFill>
                  <a:schemeClr val="tx1">
                    <a:tint val="75000"/>
                  </a:schemeClr>
                </a:solidFill>
              </a:defRPr>
            </a:lvl6pPr>
            <a:lvl7pPr marL="2742237" indent="0">
              <a:buNone/>
              <a:defRPr sz="1600">
                <a:solidFill>
                  <a:schemeClr val="tx1">
                    <a:tint val="75000"/>
                  </a:schemeClr>
                </a:solidFill>
              </a:defRPr>
            </a:lvl7pPr>
            <a:lvl8pPr marL="3199278" indent="0">
              <a:buNone/>
              <a:defRPr sz="1600">
                <a:solidFill>
                  <a:schemeClr val="tx1">
                    <a:tint val="75000"/>
                  </a:schemeClr>
                </a:solidFill>
              </a:defRPr>
            </a:lvl8pPr>
            <a:lvl9pPr marL="3656316"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589845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5409253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30241" y="1681163"/>
            <a:ext cx="3868737" cy="82391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41"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788" cy="823912"/>
          </a:xfrm>
        </p:spPr>
        <p:txBody>
          <a:bodyPr anchor="b"/>
          <a:lstStyle>
            <a:lvl1pPr marL="0" indent="0">
              <a:buNone/>
              <a:defRPr sz="2400" b="1"/>
            </a:lvl1pPr>
            <a:lvl2pPr marL="457039" indent="0">
              <a:buNone/>
              <a:defRPr sz="2000" b="1"/>
            </a:lvl2pPr>
            <a:lvl3pPr marL="914079" indent="0">
              <a:buNone/>
              <a:defRPr sz="1800" b="1"/>
            </a:lvl3pPr>
            <a:lvl4pPr marL="1371119" indent="0">
              <a:buNone/>
              <a:defRPr sz="1600" b="1"/>
            </a:lvl4pPr>
            <a:lvl5pPr marL="1828159" indent="0">
              <a:buNone/>
              <a:defRPr sz="1600" b="1"/>
            </a:lvl5pPr>
            <a:lvl6pPr marL="2285199" indent="0">
              <a:buNone/>
              <a:defRPr sz="1600" b="1"/>
            </a:lvl6pPr>
            <a:lvl7pPr marL="2742237" indent="0">
              <a:buNone/>
              <a:defRPr sz="1600" b="1"/>
            </a:lvl7pPr>
            <a:lvl8pPr marL="3199278" indent="0">
              <a:buNone/>
              <a:defRPr sz="1600" b="1"/>
            </a:lvl8pPr>
            <a:lvl9pPr marL="3656316"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1"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a:xfrm>
            <a:off x="3028950" y="6356350"/>
            <a:ext cx="4972050" cy="365125"/>
          </a:xfrm>
        </p:spPr>
        <p:txBody>
          <a:bodyPr/>
          <a:lstStyle/>
          <a:p>
            <a:endParaRPr lang="en-US" dirty="0"/>
          </a:p>
        </p:txBody>
      </p:sp>
      <p:sp>
        <p:nvSpPr>
          <p:cNvPr id="9" name="Slide Number Placeholder 8"/>
          <p:cNvSpPr>
            <a:spLocks noGrp="1"/>
          </p:cNvSpPr>
          <p:nvPr>
            <p:ph type="sldNum" sz="quarter" idx="12"/>
          </p:nvPr>
        </p:nvSpPr>
        <p:spPr>
          <a:xfrm>
            <a:off x="8001000" y="6356350"/>
            <a:ext cx="514350" cy="365125"/>
          </a:xfrm>
        </p:spPr>
        <p:txBody>
          <a:bodyPr/>
          <a:lstStyle/>
          <a:p>
            <a:fld id="{869BBEFC-1038-544F-8900-D0E723A66EE3}" type="slidenum">
              <a:rPr lang="en-US" smtClean="0"/>
              <a:t>‹#›</a:t>
            </a:fld>
            <a:endParaRPr lang="en-US" dirty="0"/>
          </a:p>
        </p:txBody>
      </p:sp>
    </p:spTree>
    <p:extLst>
      <p:ext uri="{BB962C8B-B14F-4D97-AF65-F5344CB8AC3E}">
        <p14:creationId xmlns:p14="http://schemas.microsoft.com/office/powerpoint/2010/main" val="1827377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5718555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9794333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90"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039" indent="0">
              <a:buNone/>
              <a:defRPr sz="1400"/>
            </a:lvl2pPr>
            <a:lvl3pPr marL="914079" indent="0">
              <a:buNone/>
              <a:defRPr sz="1200"/>
            </a:lvl3pPr>
            <a:lvl4pPr marL="1371119" indent="0">
              <a:buNone/>
              <a:defRPr sz="1000"/>
            </a:lvl4pPr>
            <a:lvl5pPr marL="1828159" indent="0">
              <a:buNone/>
              <a:defRPr sz="1000"/>
            </a:lvl5pPr>
            <a:lvl6pPr marL="2285199" indent="0">
              <a:buNone/>
              <a:defRPr sz="1000"/>
            </a:lvl6pPr>
            <a:lvl7pPr marL="2742237" indent="0">
              <a:buNone/>
              <a:defRPr sz="1000"/>
            </a:lvl7pPr>
            <a:lvl8pPr marL="3199278" indent="0">
              <a:buNone/>
              <a:defRPr sz="1000"/>
            </a:lvl8pPr>
            <a:lvl9pPr marL="365631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6665327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41"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90" y="987425"/>
            <a:ext cx="4629150" cy="4873625"/>
          </a:xfrm>
        </p:spPr>
        <p:txBody>
          <a:bodyPr/>
          <a:lstStyle>
            <a:lvl1pPr marL="0" indent="0">
              <a:buNone/>
              <a:defRPr sz="3200"/>
            </a:lvl1pPr>
            <a:lvl2pPr marL="457039" indent="0">
              <a:buNone/>
              <a:defRPr sz="2800"/>
            </a:lvl2pPr>
            <a:lvl3pPr marL="914079" indent="0">
              <a:buNone/>
              <a:defRPr sz="2400"/>
            </a:lvl3pPr>
            <a:lvl4pPr marL="1371119" indent="0">
              <a:buNone/>
              <a:defRPr sz="2000"/>
            </a:lvl4pPr>
            <a:lvl5pPr marL="1828159" indent="0">
              <a:buNone/>
              <a:defRPr sz="2000"/>
            </a:lvl5pPr>
            <a:lvl6pPr marL="2285199" indent="0">
              <a:buNone/>
              <a:defRPr sz="2000"/>
            </a:lvl6pPr>
            <a:lvl7pPr marL="2742237" indent="0">
              <a:buNone/>
              <a:defRPr sz="2000"/>
            </a:lvl7pPr>
            <a:lvl8pPr marL="3199278" indent="0">
              <a:buNone/>
              <a:defRPr sz="2000"/>
            </a:lvl8pPr>
            <a:lvl9pPr marL="3656316" indent="0">
              <a:buNone/>
              <a:defRPr sz="2000"/>
            </a:lvl9pPr>
          </a:lstStyle>
          <a:p>
            <a:endParaRPr lang="en-US"/>
          </a:p>
        </p:txBody>
      </p:sp>
      <p:sp>
        <p:nvSpPr>
          <p:cNvPr id="4" name="Text Placeholder 3"/>
          <p:cNvSpPr>
            <a:spLocks noGrp="1"/>
          </p:cNvSpPr>
          <p:nvPr>
            <p:ph type="body" sz="half" idx="2"/>
          </p:nvPr>
        </p:nvSpPr>
        <p:spPr>
          <a:xfrm>
            <a:off x="630241" y="2057400"/>
            <a:ext cx="2949575" cy="3811588"/>
          </a:xfrm>
        </p:spPr>
        <p:txBody>
          <a:bodyPr/>
          <a:lstStyle>
            <a:lvl1pPr marL="0" indent="0">
              <a:buNone/>
              <a:defRPr sz="1600"/>
            </a:lvl1pPr>
            <a:lvl2pPr marL="457039" indent="0">
              <a:buNone/>
              <a:defRPr sz="1400"/>
            </a:lvl2pPr>
            <a:lvl3pPr marL="914079" indent="0">
              <a:buNone/>
              <a:defRPr sz="1200"/>
            </a:lvl3pPr>
            <a:lvl4pPr marL="1371119" indent="0">
              <a:buNone/>
              <a:defRPr sz="1000"/>
            </a:lvl4pPr>
            <a:lvl5pPr marL="1828159" indent="0">
              <a:buNone/>
              <a:defRPr sz="1000"/>
            </a:lvl5pPr>
            <a:lvl6pPr marL="2285199" indent="0">
              <a:buNone/>
              <a:defRPr sz="1000"/>
            </a:lvl6pPr>
            <a:lvl7pPr marL="2742237" indent="0">
              <a:buNone/>
              <a:defRPr sz="1000"/>
            </a:lvl7pPr>
            <a:lvl8pPr marL="3199278" indent="0">
              <a:buNone/>
              <a:defRPr sz="1000"/>
            </a:lvl8pPr>
            <a:lvl9pPr marL="3656316"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933717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21229000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8"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9BBEFC-1038-544F-8900-D0E723A66EE3}" type="slidenum">
              <a:rPr lang="en-US" smtClean="0"/>
              <a:t>‹#›</a:t>
            </a:fld>
            <a:endParaRPr lang="en-US"/>
          </a:p>
        </p:txBody>
      </p:sp>
    </p:spTree>
    <p:extLst>
      <p:ext uri="{BB962C8B-B14F-4D97-AF65-F5344CB8AC3E}">
        <p14:creationId xmlns:p14="http://schemas.microsoft.com/office/powerpoint/2010/main" val="12879971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853212" y="750797"/>
            <a:ext cx="3325091" cy="1467971"/>
          </a:xfrm>
          <a:prstGeom prst="rect">
            <a:avLst/>
          </a:prstGeom>
          <a:noFill/>
          <a:ln w="0" cmpd="sng">
            <a:noFill/>
            <a:prstDash val="solid"/>
          </a:ln>
        </p:spPr>
        <p:txBody>
          <a:bodyPr vert="horz" lIns="0" tIns="8545" rIns="0" bIns="0" anchor="t">
            <a:normAutofit fontScale="95000"/>
          </a:bodyPr>
          <a:lstStyle>
            <a:lvl1pPr marL="0" marR="0" indent="0" algn="l">
              <a:lnSpc>
                <a:spcPts val="4487"/>
              </a:lnSpc>
              <a:spcBef>
                <a:spcPts val="0"/>
              </a:spcBef>
              <a:spcAft>
                <a:spcPts val="2760"/>
              </a:spcAft>
              <a:defRPr/>
            </a:lvl1pPr>
          </a:lstStyle>
          <a:p>
            <a:pPr marL="0" marR="0" indent="0" algn="l">
              <a:lnSpc>
                <a:spcPts val="5000"/>
              </a:lnSpc>
              <a:spcAft>
                <a:spcPts val="0"/>
              </a:spcAft>
            </a:pPr>
            <a:r>
              <a:rPr lang="en-US" sz="4400" b="1" spc="0">
                <a:solidFill>
                  <a:srgbClr val="000000"/>
                </a:solidFill>
                <a:latin typeface="Arial" panose="02020603050405020304" pitchFamily="2"/>
              </a:rPr>
              <a:t>Maintenance </a:t>
            </a:r>
          </a:p>
          <a:p>
            <a:pPr marL="0" marR="0" indent="0" algn="l">
              <a:lnSpc>
                <a:spcPts val="5000"/>
              </a:lnSpc>
              <a:spcBef>
                <a:spcPts val="0"/>
              </a:spcBef>
              <a:spcAft>
                <a:spcPts val="3075"/>
              </a:spcAft>
            </a:pPr>
            <a:r>
              <a:rPr lang="en-US" sz="4400" b="1" spc="-76">
                <a:solidFill>
                  <a:srgbClr val="000000"/>
                </a:solidFill>
                <a:latin typeface="Arial" panose="02020603050405020304" pitchFamily="2"/>
              </a:rPr>
              <a:t>Choice</a:t>
            </a:r>
            <a:r>
              <a:rPr lang="en-US" sz="4400" b="1" spc="-76" baseline="30000">
                <a:solidFill>
                  <a:srgbClr val="000000"/>
                </a:solidFill>
                <a:latin typeface="Arial" panose="02020603050405020304" pitchFamily="2"/>
              </a:rPr>
              <a:t>®</a:t>
            </a:r>
            <a:r>
              <a:rPr lang="en-US" sz="100" b="1" spc="-76">
                <a:solidFill>
                  <a:srgbClr val="000000"/>
                </a:solidFill>
                <a:latin typeface="Arial" panose="02020603050405020304" pitchFamily="2"/>
              </a:rPr>
              <a:t> </a:t>
            </a:r>
          </a:p>
        </p:txBody>
      </p:sp>
      <p:sp>
        <p:nvSpPr>
          <p:cNvPr id="7" name="Text Placeholder 6"/>
          <p:cNvSpPr>
            <a:spLocks noGrp="1"/>
          </p:cNvSpPr>
          <p:nvPr>
            <p:ph type="body" idx="10"/>
          </p:nvPr>
        </p:nvSpPr>
        <p:spPr>
          <a:xfrm>
            <a:off x="828390" y="6206381"/>
            <a:ext cx="2959677" cy="108697"/>
          </a:xfrm>
          <a:prstGeom prst="rect">
            <a:avLst/>
          </a:prstGeom>
          <a:noFill/>
          <a:ln w="0" cmpd="sng">
            <a:noFill/>
            <a:prstDash val="solid"/>
          </a:ln>
        </p:spPr>
        <p:txBody>
          <a:bodyPr vert="horz" lIns="0" tIns="570" rIns="0" bIns="0" anchor="t"/>
          <a:lstStyle>
            <a:lvl1pPr marL="0" marR="0" indent="0" algn="l">
              <a:lnSpc>
                <a:spcPts val="808"/>
              </a:lnSpc>
              <a:spcAft>
                <a:spcPts val="0"/>
              </a:spcAft>
              <a:defRPr/>
            </a:lvl1pPr>
          </a:lstStyle>
          <a:p>
            <a:pPr marL="0" marR="0" indent="0" algn="l">
              <a:lnSpc>
                <a:spcPts val="900"/>
              </a:lnSpc>
              <a:spcAft>
                <a:spcPts val="0"/>
              </a:spcAft>
            </a:pPr>
            <a:r>
              <a:rPr lang="en-US" sz="700" spc="-4">
                <a:solidFill>
                  <a:srgbClr val="000000"/>
                </a:solidFill>
                <a:latin typeface="Arial" panose="02020603050405020304" pitchFamily="2"/>
              </a:rPr>
              <a:t>©2016 CVS Health and/or one of its affiliates: Confidential &amp; Proprietary </a:t>
            </a:r>
          </a:p>
        </p:txBody>
      </p:sp>
    </p:spTree>
    <p:extLst>
      <p:ext uri="{BB962C8B-B14F-4D97-AF65-F5344CB8AC3E}">
        <p14:creationId xmlns:p14="http://schemas.microsoft.com/office/powerpoint/2010/main" val="426966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_">
    <p:bg>
      <p:bgPr>
        <a:solidFill>
          <a:schemeClr val="bg1">
            <a:alpha val="0"/>
          </a:schemeClr>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0"/>
          </p:nvPr>
        </p:nvSpPr>
        <p:spPr>
          <a:xfrm>
            <a:off x="853212" y="730067"/>
            <a:ext cx="5904923"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31">
                <a:solidFill>
                  <a:srgbClr val="000000"/>
                </a:solidFill>
                <a:latin typeface="Arial" panose="02020603050405020304" pitchFamily="2"/>
              </a:rPr>
              <a:t>Prescription Spend Increasing Rapidly </a:t>
            </a:r>
          </a:p>
        </p:txBody>
      </p:sp>
      <p:sp>
        <p:nvSpPr>
          <p:cNvPr id="13" name="Text Placeholder 12"/>
          <p:cNvSpPr>
            <a:spLocks noGrp="1"/>
          </p:cNvSpPr>
          <p:nvPr>
            <p:ph type="body" idx="10"/>
          </p:nvPr>
        </p:nvSpPr>
        <p:spPr>
          <a:xfrm>
            <a:off x="853209" y="1093694"/>
            <a:ext cx="3546764" cy="336176"/>
          </a:xfrm>
          <a:prstGeom prst="rect">
            <a:avLst/>
          </a:prstGeom>
          <a:noFill/>
          <a:ln w="0" cmpd="sng">
            <a:noFill/>
            <a:prstDash val="solid"/>
          </a:ln>
        </p:spPr>
        <p:txBody>
          <a:bodyPr vert="horz" lIns="0" tIns="0" rIns="0" bIns="0" anchor="t">
            <a:normAutofit fontScale="95000"/>
          </a:bodyPr>
          <a:lstStyle>
            <a:lvl1pPr marL="0" marR="0" indent="0" algn="l">
              <a:lnSpc>
                <a:spcPts val="2692"/>
              </a:lnSpc>
              <a:spcAft>
                <a:spcPts val="0"/>
              </a:spcAft>
              <a:defRPr/>
            </a:lvl1pPr>
          </a:lstStyle>
          <a:p>
            <a:pPr marL="0" marR="0" indent="0" algn="l">
              <a:lnSpc>
                <a:spcPts val="3000"/>
              </a:lnSpc>
              <a:spcAft>
                <a:spcPts val="0"/>
              </a:spcAft>
            </a:pPr>
            <a:r>
              <a:rPr lang="en-US" sz="2500" b="1" spc="18">
                <a:solidFill>
                  <a:srgbClr val="000000"/>
                </a:solidFill>
                <a:latin typeface="Arial" panose="02020603050405020304" pitchFamily="2"/>
              </a:rPr>
              <a:t>Due to Multiple Factors </a:t>
            </a:r>
          </a:p>
        </p:txBody>
      </p:sp>
      <p:sp>
        <p:nvSpPr>
          <p:cNvPr id="14" name="Text Placeholder 13"/>
          <p:cNvSpPr>
            <a:spLocks noGrp="1"/>
          </p:cNvSpPr>
          <p:nvPr>
            <p:ph type="body" idx="10"/>
          </p:nvPr>
        </p:nvSpPr>
        <p:spPr>
          <a:xfrm>
            <a:off x="5577609" y="2107266"/>
            <a:ext cx="2929082" cy="263899"/>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45">
                <a:solidFill>
                  <a:srgbClr val="000000"/>
                </a:solidFill>
                <a:latin typeface="Arial" panose="02020603050405020304" pitchFamily="2"/>
              </a:rPr>
              <a:t>Spend under medical benefit </a:t>
            </a:r>
          </a:p>
        </p:txBody>
      </p:sp>
      <p:sp>
        <p:nvSpPr>
          <p:cNvPr id="15" name="Text Placeholder 14"/>
          <p:cNvSpPr>
            <a:spLocks noGrp="1"/>
          </p:cNvSpPr>
          <p:nvPr>
            <p:ph type="body" idx="10"/>
          </p:nvPr>
        </p:nvSpPr>
        <p:spPr>
          <a:xfrm>
            <a:off x="4765967" y="2836212"/>
            <a:ext cx="3097645" cy="263899"/>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4"/>
              </a:spcAft>
              <a:defRPr/>
            </a:lvl1pPr>
          </a:lstStyle>
          <a:p>
            <a:pPr marL="0" marR="0" indent="0" algn="l">
              <a:lnSpc>
                <a:spcPts val="2300"/>
              </a:lnSpc>
              <a:spcAft>
                <a:spcPts val="5"/>
              </a:spcAft>
            </a:pPr>
            <a:r>
              <a:rPr lang="en-US" sz="1800" b="1" spc="27">
                <a:solidFill>
                  <a:srgbClr val="000000"/>
                </a:solidFill>
                <a:latin typeface="Arial" panose="02020603050405020304" pitchFamily="2"/>
              </a:rPr>
              <a:t>New, high-cost specialty drugs </a:t>
            </a:r>
          </a:p>
        </p:txBody>
      </p:sp>
      <p:sp>
        <p:nvSpPr>
          <p:cNvPr id="16" name="Text Placeholder 15"/>
          <p:cNvSpPr>
            <a:spLocks noGrp="1"/>
          </p:cNvSpPr>
          <p:nvPr>
            <p:ph type="body" idx="10"/>
          </p:nvPr>
        </p:nvSpPr>
        <p:spPr>
          <a:xfrm>
            <a:off x="4048417" y="3640231"/>
            <a:ext cx="3045114" cy="263899"/>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27">
                <a:solidFill>
                  <a:srgbClr val="000000"/>
                </a:solidFill>
                <a:latin typeface="Arial" panose="02020603050405020304" pitchFamily="2"/>
              </a:rPr>
              <a:t>Utilization increases, drug mix </a:t>
            </a:r>
          </a:p>
        </p:txBody>
      </p:sp>
      <p:sp>
        <p:nvSpPr>
          <p:cNvPr id="17" name="Text Placeholder 16"/>
          <p:cNvSpPr>
            <a:spLocks noGrp="1"/>
          </p:cNvSpPr>
          <p:nvPr>
            <p:ph type="body" idx="10"/>
          </p:nvPr>
        </p:nvSpPr>
        <p:spPr>
          <a:xfrm>
            <a:off x="3186549" y="4506447"/>
            <a:ext cx="3369541" cy="261097"/>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36">
                <a:solidFill>
                  <a:srgbClr val="000000"/>
                </a:solidFill>
                <a:latin typeface="Arial" panose="02020603050405020304" pitchFamily="2"/>
              </a:rPr>
              <a:t>High-cost categories and classes </a:t>
            </a:r>
          </a:p>
        </p:txBody>
      </p:sp>
      <p:sp>
        <p:nvSpPr>
          <p:cNvPr id="18" name="Text Placeholder 17"/>
          <p:cNvSpPr>
            <a:spLocks noGrp="1"/>
          </p:cNvSpPr>
          <p:nvPr>
            <p:ph type="body" idx="10"/>
          </p:nvPr>
        </p:nvSpPr>
        <p:spPr>
          <a:xfrm>
            <a:off x="2372017" y="5297022"/>
            <a:ext cx="1354859" cy="261097"/>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9">
                <a:solidFill>
                  <a:srgbClr val="000000"/>
                </a:solidFill>
                <a:latin typeface="Arial" panose="02020603050405020304" pitchFamily="2"/>
              </a:rPr>
              <a:t>Price inflation </a:t>
            </a:r>
          </a:p>
        </p:txBody>
      </p:sp>
      <p:sp>
        <p:nvSpPr>
          <p:cNvPr id="19" name="Text Placeholder 18"/>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b="1" spc="0">
                <a:solidFill>
                  <a:srgbClr val="000000"/>
                </a:solidFill>
                <a:latin typeface="Arial" panose="02020603050405020304" pitchFamily="2"/>
              </a:rPr>
              <a:t>©2016 CVS Health and/or one of its affiliates: Confidential &amp; Proprietary </a:t>
            </a:r>
            <a:r>
              <a:rPr lang="en-US" sz="900" b="1" spc="0">
                <a:solidFill>
                  <a:srgbClr val="000000"/>
                </a:solidFill>
                <a:latin typeface="Arial" panose="02020603050405020304" pitchFamily="2"/>
              </a:rPr>
              <a:t>2 </a:t>
            </a:r>
          </a:p>
        </p:txBody>
      </p:sp>
      <p:sp>
        <p:nvSpPr>
          <p:cNvPr id="20" name="Text Placeholder 19"/>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b="1" spc="63">
                <a:solidFill>
                  <a:srgbClr val="000000"/>
                </a:solidFill>
                <a:latin typeface="Arial" panose="02020603050405020304" pitchFamily="2"/>
              </a:rPr>
              <a:t>38102A </a:t>
            </a:r>
          </a:p>
        </p:txBody>
      </p:sp>
    </p:spTree>
    <p:extLst>
      <p:ext uri="{BB962C8B-B14F-4D97-AF65-F5344CB8AC3E}">
        <p14:creationId xmlns:p14="http://schemas.microsoft.com/office/powerpoint/2010/main" val="41115018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1_">
    <p:bg>
      <p:bgPr>
        <a:solidFill>
          <a:schemeClr val="bg1">
            <a:alpha val="0"/>
          </a:schemeClr>
        </a:solidFill>
        <a:effectLst/>
      </p:bgPr>
    </p:bg>
    <p:spTree>
      <p:nvGrpSpPr>
        <p:cNvPr id="1" name=""/>
        <p:cNvGrpSpPr/>
        <p:nvPr/>
      </p:nvGrpSpPr>
      <p:grpSpPr>
        <a:xfrm>
          <a:off x="0" y="0"/>
          <a:ext cx="0" cy="0"/>
          <a:chOff x="0" y="0"/>
          <a:chExt cx="0" cy="0"/>
        </a:xfrm>
      </p:grpSpPr>
      <p:sp>
        <p:nvSpPr>
          <p:cNvPr id="25" name="Text Placeholder 24"/>
          <p:cNvSpPr>
            <a:spLocks noGrp="1"/>
          </p:cNvSpPr>
          <p:nvPr>
            <p:ph type="body" idx="10"/>
          </p:nvPr>
        </p:nvSpPr>
        <p:spPr>
          <a:xfrm>
            <a:off x="837046" y="730067"/>
            <a:ext cx="5848927"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40">
                <a:solidFill>
                  <a:srgbClr val="000000"/>
                </a:solidFill>
                <a:latin typeface="Arial" panose="02020603050405020304" pitchFamily="2"/>
              </a:rPr>
              <a:t>Versatile Cost Management Strategies </a:t>
            </a:r>
          </a:p>
        </p:txBody>
      </p:sp>
      <p:sp>
        <p:nvSpPr>
          <p:cNvPr id="26" name="Text Placeholder 25"/>
          <p:cNvSpPr>
            <a:spLocks noGrp="1"/>
          </p:cNvSpPr>
          <p:nvPr>
            <p:ph type="body" idx="10"/>
          </p:nvPr>
        </p:nvSpPr>
        <p:spPr>
          <a:xfrm>
            <a:off x="839354" y="1093694"/>
            <a:ext cx="3566391" cy="336176"/>
          </a:xfrm>
          <a:prstGeom prst="rect">
            <a:avLst/>
          </a:prstGeom>
          <a:noFill/>
          <a:ln w="0" cmpd="sng">
            <a:noFill/>
            <a:prstDash val="solid"/>
          </a:ln>
        </p:spPr>
        <p:txBody>
          <a:bodyPr vert="horz" lIns="0" tIns="0" rIns="0" bIns="0" anchor="t">
            <a:normAutofit fontScale="95000"/>
          </a:bodyPr>
          <a:lstStyle>
            <a:lvl1pPr marL="0" marR="0" indent="0" algn="l">
              <a:lnSpc>
                <a:spcPts val="2692"/>
              </a:lnSpc>
              <a:spcAft>
                <a:spcPts val="0"/>
              </a:spcAft>
              <a:defRPr/>
            </a:lvl1pPr>
          </a:lstStyle>
          <a:p>
            <a:pPr marL="0" marR="0" indent="0" algn="l">
              <a:lnSpc>
                <a:spcPts val="3000"/>
              </a:lnSpc>
              <a:spcAft>
                <a:spcPts val="0"/>
              </a:spcAft>
            </a:pPr>
            <a:r>
              <a:rPr lang="en-US" sz="2500" b="1" spc="18">
                <a:solidFill>
                  <a:srgbClr val="000000"/>
                </a:solidFill>
                <a:latin typeface="Arial" panose="02020603050405020304" pitchFamily="2"/>
              </a:rPr>
              <a:t>Address Your Priorities </a:t>
            </a:r>
          </a:p>
        </p:txBody>
      </p:sp>
      <p:sp>
        <p:nvSpPr>
          <p:cNvPr id="27" name="Text Placeholder 26"/>
          <p:cNvSpPr>
            <a:spLocks noGrp="1"/>
          </p:cNvSpPr>
          <p:nvPr>
            <p:ph type="body" idx="10"/>
          </p:nvPr>
        </p:nvSpPr>
        <p:spPr>
          <a:xfrm>
            <a:off x="3394366" y="1998569"/>
            <a:ext cx="1488209" cy="841562"/>
          </a:xfrm>
          <a:prstGeom prst="rect">
            <a:avLst/>
          </a:prstGeom>
          <a:noFill/>
          <a:ln w="0" cmpd="sng">
            <a:noFill/>
            <a:prstDash val="solid"/>
          </a:ln>
        </p:spPr>
        <p:txBody>
          <a:bodyPr vert="horz" lIns="0" tIns="0" rIns="0" bIns="0" anchor="t">
            <a:normAutofit fontScale="95000"/>
          </a:bodyPr>
          <a:lstStyle>
            <a:lvl1pPr marL="0" marR="0" indent="0" algn="l">
              <a:lnSpc>
                <a:spcPts val="1526"/>
              </a:lnSpc>
              <a:spcBef>
                <a:spcPts val="31"/>
              </a:spcBef>
              <a:spcAft>
                <a:spcPts val="4"/>
              </a:spcAft>
              <a:defRPr/>
            </a:lvl1pPr>
          </a:lstStyle>
          <a:p>
            <a:pPr marL="0" marR="0" indent="0" algn="l">
              <a:lnSpc>
                <a:spcPts val="2000"/>
              </a:lnSpc>
              <a:spcAft>
                <a:spcPts val="0"/>
              </a:spcAft>
            </a:pPr>
            <a:r>
              <a:rPr lang="en-US" sz="1600" b="1" spc="-13">
                <a:solidFill>
                  <a:srgbClr val="000000"/>
                </a:solidFill>
                <a:latin typeface="Arial" panose="02020603050405020304" pitchFamily="2"/>
              </a:rPr>
              <a:t>INCREMENTAL </a:t>
            </a:r>
          </a:p>
          <a:p>
            <a:pPr marL="0" marR="0" indent="0" algn="l">
              <a:lnSpc>
                <a:spcPts val="2000"/>
              </a:lnSpc>
              <a:spcBef>
                <a:spcPts val="0"/>
              </a:spcBef>
              <a:spcAft>
                <a:spcPts val="0"/>
              </a:spcAft>
            </a:pPr>
            <a:r>
              <a:rPr lang="en-US" sz="1600" b="1" spc="13">
                <a:solidFill>
                  <a:srgbClr val="000000"/>
                </a:solidFill>
                <a:latin typeface="Arial" panose="02020603050405020304" pitchFamily="2"/>
              </a:rPr>
              <a:t>SAVINGS </a:t>
            </a:r>
          </a:p>
          <a:p>
            <a:pPr marL="0" marR="0" indent="0" algn="l">
              <a:lnSpc>
                <a:spcPts val="1700"/>
              </a:lnSpc>
              <a:spcBef>
                <a:spcPts val="35"/>
              </a:spcBef>
              <a:spcAft>
                <a:spcPts val="5"/>
              </a:spcAft>
            </a:pPr>
            <a:r>
              <a:rPr lang="en-US" sz="1400" b="1" spc="0">
                <a:solidFill>
                  <a:srgbClr val="000000"/>
                </a:solidFill>
                <a:latin typeface="Arial" panose="02020603050405020304" pitchFamily="2"/>
              </a:rPr>
              <a:t>through network optimization </a:t>
            </a:r>
          </a:p>
        </p:txBody>
      </p:sp>
      <p:sp>
        <p:nvSpPr>
          <p:cNvPr id="28" name="Text Placeholder 27"/>
          <p:cNvSpPr>
            <a:spLocks noGrp="1"/>
          </p:cNvSpPr>
          <p:nvPr>
            <p:ph type="body" idx="10"/>
          </p:nvPr>
        </p:nvSpPr>
        <p:spPr>
          <a:xfrm>
            <a:off x="5544705" y="2125197"/>
            <a:ext cx="1653886" cy="565897"/>
          </a:xfrm>
          <a:prstGeom prst="rect">
            <a:avLst/>
          </a:prstGeom>
          <a:noFill/>
          <a:ln w="0" cmpd="sng">
            <a:noFill/>
            <a:prstDash val="solid"/>
          </a:ln>
        </p:spPr>
        <p:txBody>
          <a:bodyPr vert="horz" lIns="0" tIns="1140" rIns="0" bIns="0" anchor="t"/>
          <a:lstStyle>
            <a:lvl1pPr marL="0" marR="0" indent="0" algn="l">
              <a:lnSpc>
                <a:spcPts val="1526"/>
              </a:lnSpc>
              <a:spcAft>
                <a:spcPts val="0"/>
              </a:spcAft>
              <a:defRPr/>
            </a:lvl1pPr>
          </a:lstStyle>
          <a:p>
            <a:pPr marL="0" marR="0" indent="0" algn="l">
              <a:lnSpc>
                <a:spcPts val="1700"/>
              </a:lnSpc>
              <a:spcAft>
                <a:spcPts val="0"/>
              </a:spcAft>
            </a:pPr>
            <a:r>
              <a:rPr lang="en-US" sz="1300" b="1" spc="-31">
                <a:solidFill>
                  <a:srgbClr val="000000"/>
                </a:solidFill>
                <a:latin typeface="Arial" panose="02020603050405020304" pitchFamily="2"/>
              </a:rPr>
              <a:t>Cost-effective and convenient strategies across mail and retail </a:t>
            </a:r>
          </a:p>
        </p:txBody>
      </p:sp>
      <p:sp>
        <p:nvSpPr>
          <p:cNvPr id="29" name="Text Placeholder 28"/>
          <p:cNvSpPr>
            <a:spLocks noGrp="1"/>
          </p:cNvSpPr>
          <p:nvPr>
            <p:ph type="body" idx="10"/>
          </p:nvPr>
        </p:nvSpPr>
        <p:spPr>
          <a:xfrm>
            <a:off x="2704523" y="3262594"/>
            <a:ext cx="2490932" cy="623047"/>
          </a:xfrm>
          <a:prstGeom prst="rect">
            <a:avLst/>
          </a:prstGeom>
          <a:noFill/>
          <a:ln w="0" cmpd="sng">
            <a:noFill/>
            <a:prstDash val="solid"/>
          </a:ln>
        </p:spPr>
        <p:txBody>
          <a:bodyPr vert="horz" lIns="0" tIns="43863" rIns="0" bIns="0" anchor="t">
            <a:normAutofit fontScale="95000"/>
          </a:bodyPr>
          <a:lstStyle>
            <a:lvl1pPr marL="0" marR="0" indent="0" algn="l">
              <a:lnSpc>
                <a:spcPts val="1526"/>
              </a:lnSpc>
              <a:spcAft>
                <a:spcPts val="0"/>
              </a:spcAft>
              <a:defRPr/>
            </a:lvl1pPr>
          </a:lstStyle>
          <a:p>
            <a:pPr marL="0" marR="0" indent="0" algn="l">
              <a:lnSpc>
                <a:spcPts val="1700"/>
              </a:lnSpc>
              <a:spcAft>
                <a:spcPts val="0"/>
              </a:spcAft>
            </a:pPr>
            <a:r>
              <a:rPr lang="en-US" sz="1600" b="1" spc="0">
                <a:solidFill>
                  <a:srgbClr val="000000"/>
                </a:solidFill>
                <a:latin typeface="Arial" panose="02020603050405020304" pitchFamily="2"/>
              </a:rPr>
              <a:t>TARGETED STRATEGIES </a:t>
            </a:r>
            <a:r>
              <a:rPr lang="en-US" sz="1400" b="1" spc="0">
                <a:solidFill>
                  <a:srgbClr val="000000"/>
                </a:solidFill>
                <a:latin typeface="Arial" panose="02020603050405020304" pitchFamily="2"/>
              </a:rPr>
              <a:t>to narrow in on specific trend drivers </a:t>
            </a:r>
          </a:p>
        </p:txBody>
      </p:sp>
      <p:sp>
        <p:nvSpPr>
          <p:cNvPr id="30" name="Text Placeholder 29"/>
          <p:cNvSpPr>
            <a:spLocks noGrp="1"/>
          </p:cNvSpPr>
          <p:nvPr>
            <p:ph type="body" idx="10"/>
          </p:nvPr>
        </p:nvSpPr>
        <p:spPr>
          <a:xfrm>
            <a:off x="5544705" y="3278845"/>
            <a:ext cx="1903268" cy="566457"/>
          </a:xfrm>
          <a:prstGeom prst="rect">
            <a:avLst/>
          </a:prstGeom>
          <a:noFill/>
          <a:ln w="0" cmpd="sng">
            <a:noFill/>
            <a:prstDash val="solid"/>
          </a:ln>
        </p:spPr>
        <p:txBody>
          <a:bodyPr vert="horz" lIns="0" tIns="1140" rIns="0" bIns="0" anchor="t"/>
          <a:lstStyle>
            <a:lvl1pPr marL="0" marR="0" indent="0" algn="l">
              <a:lnSpc>
                <a:spcPts val="1526"/>
              </a:lnSpc>
              <a:spcAft>
                <a:spcPts val="0"/>
              </a:spcAft>
              <a:defRPr/>
            </a:lvl1pPr>
          </a:lstStyle>
          <a:p>
            <a:pPr marL="0" marR="0" indent="0" algn="l">
              <a:lnSpc>
                <a:spcPts val="1700"/>
              </a:lnSpc>
              <a:spcAft>
                <a:spcPts val="0"/>
              </a:spcAft>
            </a:pPr>
            <a:r>
              <a:rPr lang="en-US" sz="1300" b="1" spc="-31">
                <a:solidFill>
                  <a:srgbClr val="000000"/>
                </a:solidFill>
                <a:latin typeface="Arial" panose="02020603050405020304" pitchFamily="2"/>
              </a:rPr>
              <a:t>Opportunities to manage utilization at category, class and drug level </a:t>
            </a:r>
          </a:p>
        </p:txBody>
      </p:sp>
      <p:sp>
        <p:nvSpPr>
          <p:cNvPr id="31" name="Text Placeholder 30"/>
          <p:cNvSpPr>
            <a:spLocks noGrp="1"/>
          </p:cNvSpPr>
          <p:nvPr>
            <p:ph type="body" idx="10"/>
          </p:nvPr>
        </p:nvSpPr>
        <p:spPr>
          <a:xfrm>
            <a:off x="2000827" y="4421845"/>
            <a:ext cx="3144982" cy="622487"/>
          </a:xfrm>
          <a:prstGeom prst="rect">
            <a:avLst/>
          </a:prstGeom>
          <a:noFill/>
          <a:ln w="0" cmpd="sng">
            <a:noFill/>
            <a:prstDash val="solid"/>
          </a:ln>
        </p:spPr>
        <p:txBody>
          <a:bodyPr vert="horz" lIns="0" tIns="43294" rIns="0" bIns="0" anchor="t">
            <a:normAutofit fontScale="95000"/>
          </a:bodyPr>
          <a:lstStyle>
            <a:lvl1pPr marL="0" marR="0" indent="0" algn="l">
              <a:lnSpc>
                <a:spcPts val="1526"/>
              </a:lnSpc>
              <a:spcAft>
                <a:spcPts val="0"/>
              </a:spcAft>
              <a:defRPr/>
            </a:lvl1pPr>
          </a:lstStyle>
          <a:p>
            <a:pPr marL="0" marR="0" indent="0" algn="l">
              <a:lnSpc>
                <a:spcPts val="1700"/>
              </a:lnSpc>
              <a:spcAft>
                <a:spcPts val="0"/>
              </a:spcAft>
            </a:pPr>
            <a:r>
              <a:rPr lang="en-US" sz="1600" b="1" spc="0">
                <a:solidFill>
                  <a:srgbClr val="000000"/>
                </a:solidFill>
                <a:latin typeface="Arial" panose="02020603050405020304" pitchFamily="2"/>
              </a:rPr>
              <a:t>FOUNDATIONAL APPROACHES </a:t>
            </a:r>
            <a:r>
              <a:rPr lang="en-US" sz="1400" b="1" spc="0">
                <a:solidFill>
                  <a:srgbClr val="000000"/>
                </a:solidFill>
                <a:latin typeface="Arial" panose="02020603050405020304" pitchFamily="2"/>
              </a:rPr>
              <a:t>promote utilization of lower-cost therapy </a:t>
            </a:r>
          </a:p>
        </p:txBody>
      </p:sp>
      <p:sp>
        <p:nvSpPr>
          <p:cNvPr id="32" name="Text Placeholder 31"/>
          <p:cNvSpPr>
            <a:spLocks noGrp="1"/>
          </p:cNvSpPr>
          <p:nvPr>
            <p:ph type="body" idx="10"/>
          </p:nvPr>
        </p:nvSpPr>
        <p:spPr>
          <a:xfrm>
            <a:off x="5541818" y="4354606"/>
            <a:ext cx="1981200" cy="754716"/>
          </a:xfrm>
          <a:prstGeom prst="rect">
            <a:avLst/>
          </a:prstGeom>
          <a:noFill/>
          <a:ln w="0" cmpd="sng">
            <a:noFill/>
            <a:prstDash val="solid"/>
          </a:ln>
        </p:spPr>
        <p:txBody>
          <a:bodyPr vert="horz" lIns="0" tIns="1140" rIns="0" bIns="0" anchor="t"/>
          <a:lstStyle>
            <a:lvl1pPr marL="0" marR="0" indent="0" algn="l">
              <a:lnSpc>
                <a:spcPts val="1526"/>
              </a:lnSpc>
              <a:spcAft>
                <a:spcPts val="0"/>
              </a:spcAft>
              <a:defRPr/>
            </a:lvl1pPr>
          </a:lstStyle>
          <a:p>
            <a:pPr marL="0" marR="0" indent="0" algn="l">
              <a:lnSpc>
                <a:spcPts val="1700"/>
              </a:lnSpc>
              <a:spcAft>
                <a:spcPts val="0"/>
              </a:spcAft>
            </a:pPr>
            <a:r>
              <a:rPr lang="en-US" sz="1300" b="1" spc="-36">
                <a:solidFill>
                  <a:srgbClr val="000000"/>
                </a:solidFill>
                <a:latin typeface="Arial" panose="02020603050405020304" pitchFamily="2"/>
              </a:rPr>
              <a:t>Template formularies eliminate redundancy and provide best economics on remaining products </a:t>
            </a:r>
          </a:p>
        </p:txBody>
      </p:sp>
      <p:sp>
        <p:nvSpPr>
          <p:cNvPr id="33" name="Text Placeholder 32"/>
          <p:cNvSpPr>
            <a:spLocks noGrp="1"/>
          </p:cNvSpPr>
          <p:nvPr>
            <p:ph type="body" idx="10"/>
          </p:nvPr>
        </p:nvSpPr>
        <p:spPr>
          <a:xfrm>
            <a:off x="7827244" y="2041152"/>
            <a:ext cx="159327" cy="3052482"/>
          </a:xfrm>
          <a:prstGeom prst="rect">
            <a:avLst/>
          </a:prstGeom>
          <a:noFill/>
          <a:ln w="0" cmpd="sng">
            <a:noFill/>
            <a:prstDash val="solid"/>
          </a:ln>
        </p:spPr>
        <p:txBody>
          <a:bodyPr vert="vert" lIns="0" tIns="0" rIns="19938" bIns="0" anchor="t"/>
          <a:lstStyle>
            <a:lvl1pPr marL="0" marR="0" indent="0" algn="l">
              <a:lnSpc>
                <a:spcPts val="808"/>
              </a:lnSpc>
              <a:spcAft>
                <a:spcPts val="215"/>
              </a:spcAft>
              <a:defRPr/>
            </a:lvl1pPr>
          </a:lstStyle>
          <a:p>
            <a:pPr marL="0" marR="0" indent="0" algn="l">
              <a:lnSpc>
                <a:spcPts val="900"/>
              </a:lnSpc>
              <a:spcAft>
                <a:spcPts val="240"/>
              </a:spcAft>
            </a:pPr>
            <a:r>
              <a:rPr lang="en-US" sz="1100" spc="206">
                <a:solidFill>
                  <a:srgbClr val="FFFFFF"/>
                </a:solidFill>
                <a:latin typeface="Arial" panose="02020603050405020304" pitchFamily="2"/>
              </a:rPr>
              <a:t>VARYING DEGREES O F CONTROL </a:t>
            </a:r>
          </a:p>
        </p:txBody>
      </p:sp>
      <p:sp>
        <p:nvSpPr>
          <p:cNvPr id="34" name="Text Placeholder 33"/>
          <p:cNvSpPr>
            <a:spLocks noGrp="1"/>
          </p:cNvSpPr>
          <p:nvPr>
            <p:ph type="body" idx="10"/>
          </p:nvPr>
        </p:nvSpPr>
        <p:spPr>
          <a:xfrm>
            <a:off x="828388" y="6181165"/>
            <a:ext cx="7642514"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3 </a:t>
            </a:r>
          </a:p>
        </p:txBody>
      </p:sp>
      <p:sp>
        <p:nvSpPr>
          <p:cNvPr id="35" name="Text Placeholder 34"/>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3693376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_1_">
    <p:bg>
      <p:bgPr>
        <a:solidFill>
          <a:schemeClr val="bg1">
            <a:alpha val="0"/>
          </a:schemeClr>
        </a:solidFill>
        <a:effectLst/>
      </p:bgPr>
    </p:bg>
    <p:spTree>
      <p:nvGrpSpPr>
        <p:cNvPr id="1" name=""/>
        <p:cNvGrpSpPr/>
        <p:nvPr/>
      </p:nvGrpSpPr>
      <p:grpSpPr>
        <a:xfrm>
          <a:off x="0" y="0"/>
          <a:ext cx="0" cy="0"/>
          <a:chOff x="0" y="0"/>
          <a:chExt cx="0" cy="0"/>
        </a:xfrm>
      </p:grpSpPr>
      <p:sp>
        <p:nvSpPr>
          <p:cNvPr id="38" name="Text Placeholder 37"/>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9" name="Text Placeholder 38"/>
          <p:cNvSpPr>
            <a:spLocks noGrp="1"/>
          </p:cNvSpPr>
          <p:nvPr>
            <p:ph type="body" idx="10"/>
          </p:nvPr>
        </p:nvSpPr>
        <p:spPr>
          <a:xfrm>
            <a:off x="779896" y="5126134"/>
            <a:ext cx="7535718" cy="443753"/>
          </a:xfrm>
          <a:prstGeom prst="rect">
            <a:avLst/>
          </a:prstGeom>
          <a:solidFill>
            <a:srgbClr val="CC0000"/>
          </a:solidFill>
          <a:ln w="0" cmpd="sng">
            <a:noFill/>
            <a:prstDash val="solid"/>
          </a:ln>
        </p:spPr>
        <p:txBody>
          <a:bodyPr vert="horz" lIns="0" tIns="0" rIns="0" bIns="0" anchor="t"/>
          <a:lstStyle/>
          <a:p>
            <a:pPr algn="l"/>
            <a:r>
              <a:rPr lang="en-US" sz="100"/>
              <a:t> </a:t>
            </a:r>
          </a:p>
        </p:txBody>
      </p:sp>
      <p:sp>
        <p:nvSpPr>
          <p:cNvPr id="40" name="Text Placeholder 39"/>
          <p:cNvSpPr>
            <a:spLocks noGrp="1"/>
          </p:cNvSpPr>
          <p:nvPr>
            <p:ph type="body" idx="10"/>
          </p:nvPr>
        </p:nvSpPr>
        <p:spPr>
          <a:xfrm>
            <a:off x="779896" y="403412"/>
            <a:ext cx="7700818" cy="1290918"/>
          </a:xfrm>
          <a:prstGeom prst="rect">
            <a:avLst/>
          </a:prstGeom>
          <a:noFill/>
          <a:ln w="0" cmpd="sng">
            <a:noFill/>
            <a:prstDash val="solid"/>
          </a:ln>
        </p:spPr>
        <p:txBody>
          <a:bodyPr vert="horz" lIns="0" tIns="319003" rIns="0" bIns="0" anchor="t">
            <a:normAutofit fontScale="95000"/>
          </a:bodyPr>
          <a:lstStyle>
            <a:lvl1pPr marL="41029" marR="0" indent="0" algn="l">
              <a:lnSpc>
                <a:spcPts val="2782"/>
              </a:lnSpc>
              <a:spcBef>
                <a:spcPts val="0"/>
              </a:spcBef>
              <a:spcAft>
                <a:spcPts val="2118"/>
              </a:spcAft>
              <a:defRPr/>
            </a:lvl1pPr>
          </a:lstStyle>
          <a:p>
            <a:pPr marL="45720" marR="0" indent="0" algn="l">
              <a:lnSpc>
                <a:spcPts val="3200"/>
              </a:lnSpc>
              <a:spcAft>
                <a:spcPts val="0"/>
              </a:spcAft>
            </a:pPr>
            <a:r>
              <a:rPr lang="en-US" sz="2500" b="1" spc="54">
                <a:solidFill>
                  <a:srgbClr val="000000"/>
                </a:solidFill>
                <a:latin typeface="Arial" panose="02020603050405020304" pitchFamily="2"/>
              </a:rPr>
              <a:t>An Evolving Marketplace Calls for Tighter </a:t>
            </a:r>
          </a:p>
          <a:p>
            <a:pPr marL="45720" marR="0" indent="0" algn="l">
              <a:lnSpc>
                <a:spcPts val="3100"/>
              </a:lnSpc>
              <a:spcBef>
                <a:spcPts val="0"/>
              </a:spcBef>
              <a:spcAft>
                <a:spcPts val="2360"/>
              </a:spcAft>
            </a:pPr>
            <a:r>
              <a:rPr lang="en-US" sz="2500" b="1" spc="54">
                <a:solidFill>
                  <a:srgbClr val="000000"/>
                </a:solidFill>
                <a:latin typeface="Arial" panose="02020603050405020304" pitchFamily="2"/>
              </a:rPr>
              <a:t>Cost Controls; Re-evaluating Current Approach </a:t>
            </a:r>
          </a:p>
        </p:txBody>
      </p:sp>
      <p:sp>
        <p:nvSpPr>
          <p:cNvPr id="47" name="Text Placeholder 46"/>
          <p:cNvSpPr>
            <a:spLocks noGrp="1"/>
          </p:cNvSpPr>
          <p:nvPr>
            <p:ph type="body" idx="10"/>
          </p:nvPr>
        </p:nvSpPr>
        <p:spPr>
          <a:xfrm>
            <a:off x="779896" y="5126131"/>
            <a:ext cx="7700818" cy="746312"/>
          </a:xfrm>
          <a:prstGeom prst="rect">
            <a:avLst/>
          </a:prstGeom>
          <a:noFill/>
          <a:ln w="0" cmpd="sng">
            <a:noFill/>
            <a:prstDash val="solid"/>
          </a:ln>
        </p:spPr>
        <p:txBody>
          <a:bodyPr vert="horz" lIns="0" tIns="9684" rIns="0" bIns="0" anchor="t"/>
          <a:lstStyle>
            <a:lvl1pPr marL="0" marR="162977" indent="0" algn="ctr">
              <a:lnSpc>
                <a:spcPts val="1705"/>
              </a:lnSpc>
              <a:spcAft>
                <a:spcPts val="2450"/>
              </a:spcAft>
              <a:defRPr/>
            </a:lvl1pPr>
          </a:lstStyle>
          <a:p>
            <a:pPr marL="0" marR="181610" indent="0" algn="ctr">
              <a:lnSpc>
                <a:spcPts val="1900"/>
              </a:lnSpc>
              <a:spcAft>
                <a:spcPts val="2730"/>
              </a:spcAft>
            </a:pPr>
            <a:r>
              <a:rPr lang="en-US" sz="1400" b="1" spc="0">
                <a:solidFill>
                  <a:srgbClr val="FFFFFF"/>
                </a:solidFill>
                <a:latin typeface="Arial" panose="02020603050405020304" pitchFamily="2"/>
              </a:rPr>
              <a:t>Managed network strategies are being implemented more frequently to help reduce </a:t>
            </a:r>
            <a:r>
              <a:t/>
            </a:r>
            <a:br/>
            <a:r>
              <a:rPr lang="en-US" sz="1400" b="1" spc="0">
                <a:solidFill>
                  <a:srgbClr val="FFFFFF"/>
                </a:solidFill>
                <a:latin typeface="Arial" panose="02020603050405020304" pitchFamily="2"/>
              </a:rPr>
              <a:t>costs; more than 2,000 employers have adopted Maintenance Choice.</a:t>
            </a:r>
            <a:r>
              <a:rPr lang="en-US" sz="1400" b="1" spc="0" baseline="30000">
                <a:solidFill>
                  <a:srgbClr val="FFFFFF"/>
                </a:solidFill>
                <a:latin typeface="Arial" panose="02020603050405020304" pitchFamily="2"/>
              </a:rPr>
              <a:t>1</a:t>
            </a:r>
            <a:r>
              <a:rPr lang="en-US" sz="100" b="1" spc="0">
                <a:solidFill>
                  <a:srgbClr val="FFFFFF"/>
                </a:solidFill>
                <a:latin typeface="Arial" panose="02020603050405020304" pitchFamily="2"/>
              </a:rPr>
              <a:t> </a:t>
            </a:r>
          </a:p>
        </p:txBody>
      </p:sp>
      <p:sp>
        <p:nvSpPr>
          <p:cNvPr id="48" name="Text Placeholder 47"/>
          <p:cNvSpPr>
            <a:spLocks noGrp="1"/>
          </p:cNvSpPr>
          <p:nvPr>
            <p:ph type="body" idx="10"/>
          </p:nvPr>
        </p:nvSpPr>
        <p:spPr>
          <a:xfrm>
            <a:off x="779896" y="5872446"/>
            <a:ext cx="7700818" cy="582146"/>
          </a:xfrm>
          <a:prstGeom prst="rect">
            <a:avLst/>
          </a:prstGeom>
          <a:noFill/>
          <a:ln w="0" cmpd="sng">
            <a:noFill/>
            <a:prstDash val="solid"/>
          </a:ln>
        </p:spPr>
        <p:txBody>
          <a:bodyPr vert="horz" lIns="0" tIns="570" rIns="0" bIns="0" anchor="t"/>
          <a:lstStyle>
            <a:lvl1pPr marL="41029" marR="0" indent="0" algn="l">
              <a:lnSpc>
                <a:spcPts val="808"/>
              </a:lnSpc>
              <a:spcBef>
                <a:spcPts val="0"/>
              </a:spcBef>
              <a:spcAft>
                <a:spcPts val="296"/>
              </a:spcAft>
              <a:tabLst>
                <a:tab pos="7590389" algn="r"/>
              </a:tabLst>
              <a:defRPr/>
            </a:lvl1pPr>
          </a:lstStyle>
          <a:p>
            <a:pPr marL="45720" marR="0" indent="0" algn="l">
              <a:lnSpc>
                <a:spcPts val="800"/>
              </a:lnSpc>
              <a:spcAft>
                <a:spcPts val="0"/>
              </a:spcAft>
            </a:pPr>
            <a:r>
              <a:rPr lang="en-US" sz="600" spc="0">
                <a:solidFill>
                  <a:srgbClr val="000000"/>
                </a:solidFill>
                <a:latin typeface="Arial" panose="02020603050405020304" pitchFamily="2"/>
              </a:rPr>
              <a:t>1. CVS Caremark BOB data, 2015. </a:t>
            </a:r>
          </a:p>
          <a:p>
            <a:pPr marL="45720" marR="0" indent="0" algn="l">
              <a:lnSpc>
                <a:spcPts val="1100"/>
              </a:lnSpc>
              <a:spcBef>
                <a:spcPts val="2005"/>
              </a:spcBef>
              <a:spcAft>
                <a:spcPts val="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4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35912517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3_1_">
    <p:bg>
      <p:bgPr>
        <a:solidFill>
          <a:schemeClr val="bg1">
            <a:alpha val="0"/>
          </a:schemeClr>
        </a:solidFill>
        <a:effectLst/>
      </p:bgPr>
    </p:bg>
    <p:spTree>
      <p:nvGrpSpPr>
        <p:cNvPr id="1" name=""/>
        <p:cNvGrpSpPr/>
        <p:nvPr/>
      </p:nvGrpSpPr>
      <p:grpSpPr>
        <a:xfrm>
          <a:off x="0" y="0"/>
          <a:ext cx="0" cy="0"/>
          <a:chOff x="0" y="0"/>
          <a:chExt cx="0" cy="0"/>
        </a:xfrm>
      </p:grpSpPr>
      <p:sp>
        <p:nvSpPr>
          <p:cNvPr id="51" name="Text Placeholder 50"/>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52" name="Text Placeholder 51"/>
          <p:cNvSpPr>
            <a:spLocks noGrp="1"/>
          </p:cNvSpPr>
          <p:nvPr>
            <p:ph type="body" idx="10"/>
          </p:nvPr>
        </p:nvSpPr>
        <p:spPr>
          <a:xfrm>
            <a:off x="779896" y="5126134"/>
            <a:ext cx="7535718" cy="443753"/>
          </a:xfrm>
          <a:prstGeom prst="rect">
            <a:avLst/>
          </a:prstGeom>
          <a:solidFill>
            <a:srgbClr val="CC0000"/>
          </a:solidFill>
          <a:ln w="0" cmpd="sng">
            <a:noFill/>
            <a:prstDash val="solid"/>
          </a:ln>
        </p:spPr>
        <p:txBody>
          <a:bodyPr vert="horz" lIns="0" tIns="0" rIns="0" bIns="0" anchor="t"/>
          <a:lstStyle/>
          <a:p>
            <a:pPr algn="l"/>
            <a:r>
              <a:rPr lang="en-US" sz="100"/>
              <a:t> </a:t>
            </a:r>
          </a:p>
        </p:txBody>
      </p:sp>
      <p:sp>
        <p:nvSpPr>
          <p:cNvPr id="53" name="Text Placeholder 52"/>
          <p:cNvSpPr>
            <a:spLocks noGrp="1"/>
          </p:cNvSpPr>
          <p:nvPr>
            <p:ph type="body" idx="10"/>
          </p:nvPr>
        </p:nvSpPr>
        <p:spPr>
          <a:xfrm>
            <a:off x="779896" y="403412"/>
            <a:ext cx="7700818" cy="1290918"/>
          </a:xfrm>
          <a:prstGeom prst="rect">
            <a:avLst/>
          </a:prstGeom>
          <a:noFill/>
          <a:ln w="0" cmpd="sng">
            <a:noFill/>
            <a:prstDash val="solid"/>
          </a:ln>
        </p:spPr>
        <p:txBody>
          <a:bodyPr vert="horz" lIns="0" tIns="331536" rIns="0" bIns="0" anchor="t">
            <a:normAutofit fontScale="95000"/>
          </a:bodyPr>
          <a:lstStyle>
            <a:lvl1pPr marL="41029" marR="0" indent="0" algn="l">
              <a:lnSpc>
                <a:spcPts val="2782"/>
              </a:lnSpc>
              <a:spcBef>
                <a:spcPts val="0"/>
              </a:spcBef>
              <a:spcAft>
                <a:spcPts val="2118"/>
              </a:spcAft>
              <a:defRPr/>
            </a:lvl1pPr>
          </a:lstStyle>
          <a:p>
            <a:pPr marL="45720" marR="0" indent="0" algn="l">
              <a:lnSpc>
                <a:spcPts val="3100"/>
              </a:lnSpc>
              <a:spcAft>
                <a:spcPts val="0"/>
              </a:spcAft>
            </a:pPr>
            <a:r>
              <a:rPr lang="en-US" sz="2500" b="1" spc="54">
                <a:solidFill>
                  <a:srgbClr val="000000"/>
                </a:solidFill>
                <a:latin typeface="Arial" panose="02020603050405020304" pitchFamily="2"/>
              </a:rPr>
              <a:t>The Right Network Strategy Begins With </a:t>
            </a:r>
          </a:p>
          <a:p>
            <a:pPr marL="45720" marR="0" indent="0" algn="l">
              <a:lnSpc>
                <a:spcPts val="3100"/>
              </a:lnSpc>
              <a:spcBef>
                <a:spcPts val="0"/>
              </a:spcBef>
              <a:spcAft>
                <a:spcPts val="2360"/>
              </a:spcAft>
            </a:pPr>
            <a:r>
              <a:rPr lang="en-US" sz="2500" b="1" spc="45">
                <a:solidFill>
                  <a:srgbClr val="000000"/>
                </a:solidFill>
                <a:latin typeface="Arial" panose="02020603050405020304" pitchFamily="2"/>
              </a:rPr>
              <a:t>Understanding Your Prescription Distribution </a:t>
            </a:r>
          </a:p>
        </p:txBody>
      </p:sp>
      <p:sp>
        <p:nvSpPr>
          <p:cNvPr id="54" name="Text Placeholder 53"/>
          <p:cNvSpPr>
            <a:spLocks noGrp="1"/>
          </p:cNvSpPr>
          <p:nvPr>
            <p:ph type="body" idx="10"/>
          </p:nvPr>
        </p:nvSpPr>
        <p:spPr>
          <a:xfrm>
            <a:off x="779896" y="1694329"/>
            <a:ext cx="7535718" cy="443753"/>
          </a:xfrm>
          <a:prstGeom prst="rect">
            <a:avLst/>
          </a:prstGeom>
          <a:solidFill>
            <a:srgbClr val="000000"/>
          </a:solidFill>
          <a:ln w="0" cmpd="sng">
            <a:noFill/>
            <a:prstDash val="solid"/>
          </a:ln>
        </p:spPr>
        <p:txBody>
          <a:bodyPr vert="horz" lIns="0" tIns="124183" rIns="0" bIns="0" anchor="t">
            <a:normAutofit fontScale="95000"/>
          </a:bodyPr>
          <a:lstStyle>
            <a:lvl1pPr marL="164117" marR="0" indent="0" algn="l">
              <a:lnSpc>
                <a:spcPts val="1615"/>
              </a:lnSpc>
              <a:spcAft>
                <a:spcPts val="933"/>
              </a:spcAft>
              <a:defRPr/>
            </a:lvl1pPr>
          </a:lstStyle>
          <a:p>
            <a:pPr marL="182880" marR="0" indent="0" algn="l">
              <a:lnSpc>
                <a:spcPts val="1800"/>
              </a:lnSpc>
              <a:spcAft>
                <a:spcPts val="1040"/>
              </a:spcAft>
            </a:pPr>
            <a:r>
              <a:rPr lang="en-US" sz="1400" b="1" spc="-9">
                <a:solidFill>
                  <a:srgbClr val="FFFFFF"/>
                </a:solidFill>
                <a:latin typeface="Arial" panose="02020603050405020304" pitchFamily="2"/>
              </a:rPr>
              <a:t>IN GENERAL, PRESCRIPTION SPEND IS COMPRISED OF:</a:t>
            </a:r>
            <a:r>
              <a:rPr lang="en-US" sz="1400" b="1" spc="-9" baseline="30000">
                <a:solidFill>
                  <a:srgbClr val="FFFFFF"/>
                </a:solidFill>
                <a:latin typeface="Arial" panose="02020603050405020304" pitchFamily="2"/>
              </a:rPr>
              <a:t>1</a:t>
            </a:r>
            <a:r>
              <a:rPr lang="en-US" sz="100" b="1" spc="-9">
                <a:solidFill>
                  <a:srgbClr val="FFFFFF"/>
                </a:solidFill>
                <a:latin typeface="Arial" panose="02020603050405020304" pitchFamily="2"/>
              </a:rPr>
              <a:t> </a:t>
            </a:r>
          </a:p>
        </p:txBody>
      </p:sp>
      <p:sp>
        <p:nvSpPr>
          <p:cNvPr id="59" name="Text Placeholder 58"/>
          <p:cNvSpPr>
            <a:spLocks noGrp="1"/>
          </p:cNvSpPr>
          <p:nvPr>
            <p:ph type="body" idx="10"/>
          </p:nvPr>
        </p:nvSpPr>
        <p:spPr>
          <a:xfrm>
            <a:off x="779896" y="5126131"/>
            <a:ext cx="7700818" cy="746312"/>
          </a:xfrm>
          <a:prstGeom prst="rect">
            <a:avLst/>
          </a:prstGeom>
          <a:noFill/>
          <a:ln w="0" cmpd="sng">
            <a:noFill/>
            <a:prstDash val="solid"/>
          </a:ln>
        </p:spPr>
        <p:txBody>
          <a:bodyPr vert="horz" lIns="0" tIns="8545" rIns="0" bIns="0" anchor="t"/>
          <a:lstStyle>
            <a:lvl1pPr marL="0" marR="162977" indent="0" algn="ctr">
              <a:lnSpc>
                <a:spcPts val="1705"/>
              </a:lnSpc>
              <a:spcAft>
                <a:spcPts val="2441"/>
              </a:spcAft>
              <a:defRPr/>
            </a:lvl1pPr>
          </a:lstStyle>
          <a:p>
            <a:pPr marL="0" marR="181610" indent="0" algn="ctr">
              <a:lnSpc>
                <a:spcPts val="1900"/>
              </a:lnSpc>
              <a:spcAft>
                <a:spcPts val="2720"/>
              </a:spcAft>
            </a:pPr>
            <a:r>
              <a:rPr lang="en-US" sz="1400" b="1" spc="0">
                <a:solidFill>
                  <a:srgbClr val="FFFFFF"/>
                </a:solidFill>
                <a:latin typeface="Arial" panose="02020603050405020304" pitchFamily="2"/>
              </a:rPr>
              <a:t>Maximize savings by implementing a comprehensive approach </a:t>
            </a:r>
            <a:r>
              <a:t/>
            </a:r>
            <a:br/>
            <a:r>
              <a:rPr lang="en-US" sz="1400" b="1" spc="0">
                <a:solidFill>
                  <a:srgbClr val="FFFFFF"/>
                </a:solidFill>
                <a:latin typeface="Arial" panose="02020603050405020304" pitchFamily="2"/>
              </a:rPr>
              <a:t>that considers your plan’s distribution of usage. </a:t>
            </a:r>
          </a:p>
        </p:txBody>
      </p:sp>
      <p:sp>
        <p:nvSpPr>
          <p:cNvPr id="60" name="Text Placeholder 59"/>
          <p:cNvSpPr>
            <a:spLocks noGrp="1"/>
          </p:cNvSpPr>
          <p:nvPr>
            <p:ph type="body" idx="10"/>
          </p:nvPr>
        </p:nvSpPr>
        <p:spPr>
          <a:xfrm>
            <a:off x="779896" y="5872446"/>
            <a:ext cx="7700818" cy="582146"/>
          </a:xfrm>
          <a:prstGeom prst="rect">
            <a:avLst/>
          </a:prstGeom>
          <a:noFill/>
          <a:ln w="0" cmpd="sng">
            <a:noFill/>
            <a:prstDash val="solid"/>
          </a:ln>
        </p:spPr>
        <p:txBody>
          <a:bodyPr vert="horz" lIns="0" tIns="570" rIns="0" bIns="0" anchor="t"/>
          <a:lstStyle>
            <a:lvl1pPr marL="41029" marR="0" indent="0" algn="l">
              <a:lnSpc>
                <a:spcPts val="808"/>
              </a:lnSpc>
              <a:spcBef>
                <a:spcPts val="0"/>
              </a:spcBef>
              <a:spcAft>
                <a:spcPts val="296"/>
              </a:spcAft>
              <a:tabLst>
                <a:tab pos="7590389" algn="r"/>
              </a:tabLst>
              <a:defRPr/>
            </a:lvl1pPr>
          </a:lstStyle>
          <a:p>
            <a:pPr marL="45720" marR="0" indent="0" algn="l">
              <a:lnSpc>
                <a:spcPts val="800"/>
              </a:lnSpc>
              <a:spcAft>
                <a:spcPts val="0"/>
              </a:spcAft>
            </a:pPr>
            <a:r>
              <a:rPr lang="en-US" sz="600" spc="0">
                <a:solidFill>
                  <a:srgbClr val="000000"/>
                </a:solidFill>
                <a:latin typeface="Arial" panose="02020603050405020304" pitchFamily="2"/>
              </a:rPr>
              <a:t>1. 2014 CVS Health book of business. </a:t>
            </a:r>
          </a:p>
          <a:p>
            <a:pPr marL="45720" marR="0" indent="0" algn="l">
              <a:lnSpc>
                <a:spcPts val="1100"/>
              </a:lnSpc>
              <a:spcBef>
                <a:spcPts val="1990"/>
              </a:spcBef>
              <a:spcAft>
                <a:spcPts val="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5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39012354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4_1_">
    <p:bg>
      <p:bgPr>
        <a:solidFill>
          <a:schemeClr val="bg1">
            <a:alpha val="0"/>
          </a:schemeClr>
        </a:solidFill>
        <a:effectLst/>
      </p:bgPr>
    </p:bg>
    <p:spTree>
      <p:nvGrpSpPr>
        <p:cNvPr id="1" name=""/>
        <p:cNvGrpSpPr/>
        <p:nvPr/>
      </p:nvGrpSpPr>
      <p:grpSpPr>
        <a:xfrm>
          <a:off x="0" y="0"/>
          <a:ext cx="0" cy="0"/>
          <a:chOff x="0" y="0"/>
          <a:chExt cx="0" cy="0"/>
        </a:xfrm>
      </p:grpSpPr>
      <p:sp>
        <p:nvSpPr>
          <p:cNvPr id="63" name="Text Placeholder 62"/>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64" name="Text Placeholder 63"/>
          <p:cNvSpPr>
            <a:spLocks noGrp="1"/>
          </p:cNvSpPr>
          <p:nvPr>
            <p:ph type="body" idx="10"/>
          </p:nvPr>
        </p:nvSpPr>
        <p:spPr>
          <a:xfrm>
            <a:off x="853209" y="403412"/>
            <a:ext cx="6650182" cy="690282"/>
          </a:xfrm>
          <a:prstGeom prst="rect">
            <a:avLst/>
          </a:prstGeom>
          <a:noFill/>
          <a:ln w="0" cmpd="sng">
            <a:noFill/>
            <a:prstDash val="solid"/>
          </a:ln>
        </p:spPr>
        <p:txBody>
          <a:bodyPr vert="horz" lIns="0" tIns="331536"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13">
                <a:solidFill>
                  <a:srgbClr val="000000"/>
                </a:solidFill>
                <a:latin typeface="Arial" panose="02020603050405020304" pitchFamily="2"/>
              </a:rPr>
              <a:t>Promoting 90-Day Supplies Helps Optimize </a:t>
            </a:r>
          </a:p>
        </p:txBody>
      </p:sp>
      <p:sp>
        <p:nvSpPr>
          <p:cNvPr id="65" name="Text Placeholder 64"/>
          <p:cNvSpPr>
            <a:spLocks noGrp="1"/>
          </p:cNvSpPr>
          <p:nvPr>
            <p:ph type="body" idx="10"/>
          </p:nvPr>
        </p:nvSpPr>
        <p:spPr>
          <a:xfrm>
            <a:off x="828387" y="1093694"/>
            <a:ext cx="2180936" cy="597834"/>
          </a:xfrm>
          <a:prstGeom prst="rect">
            <a:avLst/>
          </a:prstGeom>
          <a:noFill/>
          <a:ln w="0" cmpd="sng">
            <a:noFill/>
            <a:prstDash val="solid"/>
          </a:ln>
        </p:spPr>
        <p:txBody>
          <a:bodyPr vert="horz" lIns="0" tIns="0" rIns="0" bIns="0" anchor="t"/>
          <a:lstStyle>
            <a:lvl1pPr marL="0" marR="0" indent="0" algn="l">
              <a:lnSpc>
                <a:spcPts val="2692"/>
              </a:lnSpc>
              <a:spcAft>
                <a:spcPts val="2051"/>
              </a:spcAft>
              <a:defRPr/>
            </a:lvl1pPr>
          </a:lstStyle>
          <a:p>
            <a:pPr marL="0" marR="0" indent="0" algn="l">
              <a:lnSpc>
                <a:spcPts val="3000"/>
              </a:lnSpc>
              <a:spcAft>
                <a:spcPts val="2285"/>
              </a:spcAft>
            </a:pPr>
            <a:r>
              <a:rPr lang="en-US" sz="2500" b="1" spc="-18">
                <a:solidFill>
                  <a:srgbClr val="000000"/>
                </a:solidFill>
                <a:latin typeface="Arial" panose="02020603050405020304" pitchFamily="2"/>
              </a:rPr>
              <a:t>Savings </a:t>
            </a:r>
          </a:p>
        </p:txBody>
      </p:sp>
      <p:sp>
        <p:nvSpPr>
          <p:cNvPr id="66" name="Text Placeholder 65"/>
          <p:cNvSpPr>
            <a:spLocks noGrp="1"/>
          </p:cNvSpPr>
          <p:nvPr>
            <p:ph type="body" idx="10"/>
          </p:nvPr>
        </p:nvSpPr>
        <p:spPr>
          <a:xfrm>
            <a:off x="828387" y="1691528"/>
            <a:ext cx="2180936" cy="1169894"/>
          </a:xfrm>
          <a:prstGeom prst="rect">
            <a:avLst/>
          </a:prstGeom>
          <a:solidFill>
            <a:srgbClr val="3095DF"/>
          </a:solidFill>
          <a:ln w="0" cmpd="sng">
            <a:noFill/>
            <a:prstDash val="solid"/>
          </a:ln>
        </p:spPr>
        <p:txBody>
          <a:bodyPr vert="horz" lIns="0" tIns="401603" rIns="0" bIns="0" anchor="t"/>
          <a:lstStyle>
            <a:lvl1pPr marL="82058" marR="0" indent="0" algn="l">
              <a:lnSpc>
                <a:spcPts val="1526"/>
              </a:lnSpc>
              <a:spcAft>
                <a:spcPts val="3145"/>
              </a:spcAft>
              <a:defRPr/>
            </a:lvl1pPr>
          </a:lstStyle>
          <a:p>
            <a:pPr marL="91440" marR="0" indent="0" algn="l">
              <a:lnSpc>
                <a:spcPts val="1700"/>
              </a:lnSpc>
              <a:spcAft>
                <a:spcPts val="3505"/>
              </a:spcAft>
            </a:pPr>
            <a:r>
              <a:rPr lang="en-US" sz="1300" b="1" spc="0">
                <a:solidFill>
                  <a:srgbClr val="FFFFFF"/>
                </a:solidFill>
                <a:latin typeface="Arial" panose="02020603050405020304" pitchFamily="2"/>
              </a:rPr>
              <a:t>REDUCE TOTAL PHARMACY SPEND </a:t>
            </a:r>
          </a:p>
        </p:txBody>
      </p:sp>
      <p:sp>
        <p:nvSpPr>
          <p:cNvPr id="67" name="Text Placeholder 66"/>
          <p:cNvSpPr>
            <a:spLocks noGrp="1"/>
          </p:cNvSpPr>
          <p:nvPr>
            <p:ph type="body" idx="10"/>
          </p:nvPr>
        </p:nvSpPr>
        <p:spPr>
          <a:xfrm>
            <a:off x="828387" y="2979644"/>
            <a:ext cx="2180936" cy="1172696"/>
          </a:xfrm>
          <a:prstGeom prst="rect">
            <a:avLst/>
          </a:prstGeom>
          <a:solidFill>
            <a:srgbClr val="7F9D26"/>
          </a:solidFill>
          <a:ln w="0" cmpd="sng">
            <a:noFill/>
            <a:prstDash val="solid"/>
          </a:ln>
        </p:spPr>
        <p:txBody>
          <a:bodyPr vert="horz" lIns="0" tIns="210200" rIns="0" bIns="0" anchor="t"/>
          <a:lstStyle>
            <a:lvl1pPr marL="82058" marR="0" indent="0" algn="l">
              <a:lnSpc>
                <a:spcPts val="1526"/>
              </a:lnSpc>
              <a:spcAft>
                <a:spcPts val="1660"/>
              </a:spcAft>
              <a:defRPr/>
            </a:lvl1pPr>
          </a:lstStyle>
          <a:p>
            <a:pPr marL="91440" marR="0" indent="0" algn="l">
              <a:lnSpc>
                <a:spcPts val="1700"/>
              </a:lnSpc>
              <a:spcAft>
                <a:spcPts val="1850"/>
              </a:spcAft>
            </a:pPr>
            <a:r>
              <a:rPr lang="en-US" sz="1300" b="1" spc="54">
                <a:solidFill>
                  <a:srgbClr val="FFFFFF"/>
                </a:solidFill>
                <a:latin typeface="Arial" panose="02020603050405020304" pitchFamily="2"/>
              </a:rPr>
              <a:t>INCREASE ADHERENCE; IMPROVE HEALTH OUTCOMES FOR LONG-TERM SAVINGS </a:t>
            </a:r>
          </a:p>
        </p:txBody>
      </p:sp>
      <p:sp>
        <p:nvSpPr>
          <p:cNvPr id="68" name="Text Placeholder 67"/>
          <p:cNvSpPr>
            <a:spLocks noGrp="1"/>
          </p:cNvSpPr>
          <p:nvPr>
            <p:ph type="body" idx="10"/>
          </p:nvPr>
        </p:nvSpPr>
        <p:spPr>
          <a:xfrm>
            <a:off x="828387" y="4270562"/>
            <a:ext cx="2180936" cy="1169894"/>
          </a:xfrm>
          <a:prstGeom prst="rect">
            <a:avLst/>
          </a:prstGeom>
          <a:solidFill>
            <a:srgbClr val="36B9AA"/>
          </a:solidFill>
          <a:ln w="0" cmpd="sng">
            <a:noFill/>
            <a:prstDash val="solid"/>
          </a:ln>
        </p:spPr>
        <p:txBody>
          <a:bodyPr vert="horz" lIns="0" tIns="210200" rIns="0" bIns="0" anchor="t"/>
          <a:lstStyle>
            <a:lvl1pPr marL="82058" marR="533379" indent="0" algn="l">
              <a:lnSpc>
                <a:spcPts val="1526"/>
              </a:lnSpc>
              <a:spcAft>
                <a:spcPts val="1660"/>
              </a:spcAft>
              <a:defRPr/>
            </a:lvl1pPr>
          </a:lstStyle>
          <a:p>
            <a:pPr marL="91440" marR="594360" indent="0" algn="l">
              <a:lnSpc>
                <a:spcPts val="1700"/>
              </a:lnSpc>
              <a:spcAft>
                <a:spcPts val="1850"/>
              </a:spcAft>
            </a:pPr>
            <a:r>
              <a:rPr lang="en-US" sz="1300" b="1" spc="-9">
                <a:solidFill>
                  <a:srgbClr val="FFFFFF"/>
                </a:solidFill>
                <a:latin typeface="Arial" panose="02020603050405020304" pitchFamily="2"/>
              </a:rPr>
              <a:t>ENHANCE MEMBER SATISFACTION THROUGH LOWER COSTS </a:t>
            </a:r>
          </a:p>
        </p:txBody>
      </p:sp>
      <p:sp>
        <p:nvSpPr>
          <p:cNvPr id="69" name="Text Placeholder 68"/>
          <p:cNvSpPr>
            <a:spLocks noGrp="1"/>
          </p:cNvSpPr>
          <p:nvPr>
            <p:ph type="body" idx="10"/>
          </p:nvPr>
        </p:nvSpPr>
        <p:spPr>
          <a:xfrm>
            <a:off x="3314123" y="1093697"/>
            <a:ext cx="4887768" cy="4008904"/>
          </a:xfrm>
          <a:prstGeom prst="rect">
            <a:avLst/>
          </a:prstGeom>
          <a:noFill/>
          <a:ln w="0" cmpd="sng">
            <a:noFill/>
            <a:prstDash val="solid"/>
          </a:ln>
        </p:spPr>
        <p:txBody>
          <a:bodyPr vert="horz" lIns="0" tIns="990050" rIns="0" bIns="0" anchor="t"/>
          <a:lstStyle>
            <a:lvl1pPr marL="0" marR="820583" indent="0" algn="l">
              <a:lnSpc>
                <a:spcPts val="1795"/>
              </a:lnSpc>
              <a:spcBef>
                <a:spcPts val="6686"/>
              </a:spcBef>
              <a:spcAft>
                <a:spcPts val="0"/>
              </a:spcAft>
              <a:defRPr/>
            </a:lvl1pPr>
          </a:lstStyle>
          <a:p>
            <a:pPr marL="0" marR="502920" indent="0" algn="l">
              <a:lnSpc>
                <a:spcPts val="2000"/>
              </a:lnSpc>
              <a:spcAft>
                <a:spcPts val="0"/>
              </a:spcAft>
            </a:pPr>
            <a:r>
              <a:rPr lang="en-US" sz="1400" spc="0">
                <a:solidFill>
                  <a:srgbClr val="000000"/>
                </a:solidFill>
                <a:latin typeface="Arial" panose="02020603050405020304" pitchFamily="2"/>
              </a:rPr>
              <a:t>Save</a:t>
            </a:r>
            <a:r>
              <a:rPr lang="en-US" sz="1800" b="1" spc="0">
                <a:solidFill>
                  <a:srgbClr val="3095DF"/>
                </a:solidFill>
                <a:latin typeface="Arial" panose="02020603050405020304" pitchFamily="2"/>
              </a:rPr>
              <a:t> up to 4%</a:t>
            </a:r>
            <a:r>
              <a:rPr lang="en-US" sz="1800" b="1" spc="0" baseline="30000">
                <a:solidFill>
                  <a:srgbClr val="3095DF"/>
                </a:solidFill>
                <a:latin typeface="Arial" panose="02020603050405020304" pitchFamily="2"/>
              </a:rPr>
              <a:t>1</a:t>
            </a:r>
            <a:r>
              <a:rPr lang="en-US" sz="1400" spc="0">
                <a:solidFill>
                  <a:srgbClr val="000000"/>
                </a:solidFill>
                <a:latin typeface="Arial" panose="02020603050405020304" pitchFamily="2"/>
              </a:rPr>
              <a:t> in total pharmacy spend by offering maintenance medications at 90-day supplies </a:t>
            </a:r>
          </a:p>
          <a:p>
            <a:pPr marL="0" marR="0" indent="0" algn="just">
              <a:lnSpc>
                <a:spcPts val="2000"/>
              </a:lnSpc>
              <a:spcBef>
                <a:spcPts val="7425"/>
              </a:spcBef>
              <a:spcAft>
                <a:spcPts val="0"/>
              </a:spcAft>
            </a:pPr>
            <a:r>
              <a:rPr lang="en-US" sz="1800" b="1" spc="0">
                <a:solidFill>
                  <a:srgbClr val="7E9E26"/>
                </a:solidFill>
                <a:latin typeface="Arial" panose="02020603050405020304" pitchFamily="2"/>
              </a:rPr>
              <a:t>22% increase</a:t>
            </a:r>
            <a:r>
              <a:rPr lang="en-US" sz="1800" b="1" spc="0" baseline="30000">
                <a:solidFill>
                  <a:srgbClr val="7E9E26"/>
                </a:solidFill>
                <a:latin typeface="Arial" panose="02020603050405020304" pitchFamily="2"/>
              </a:rPr>
              <a:t>2</a:t>
            </a:r>
            <a:r>
              <a:rPr lang="en-US" sz="1400" spc="0">
                <a:solidFill>
                  <a:srgbClr val="000000"/>
                </a:solidFill>
                <a:latin typeface="Arial" panose="02020603050405020304" pitchFamily="2"/>
              </a:rPr>
              <a:t> in number of patients optimally adherent moving from 30-day to 90-day supplies </a:t>
            </a:r>
          </a:p>
          <a:p>
            <a:pPr marL="0" marR="914400" indent="0" algn="l">
              <a:lnSpc>
                <a:spcPts val="2000"/>
              </a:lnSpc>
              <a:spcBef>
                <a:spcPts val="7450"/>
              </a:spcBef>
              <a:spcAft>
                <a:spcPts val="0"/>
              </a:spcAft>
            </a:pPr>
            <a:r>
              <a:rPr lang="en-US" sz="1800" b="1" spc="0">
                <a:solidFill>
                  <a:srgbClr val="36BAAB"/>
                </a:solidFill>
                <a:latin typeface="Arial" panose="02020603050405020304" pitchFamily="2"/>
              </a:rPr>
              <a:t>Up to 30% savings</a:t>
            </a:r>
            <a:r>
              <a:rPr lang="en-US" sz="1800" b="1" spc="0" baseline="30000">
                <a:solidFill>
                  <a:srgbClr val="36BAAB"/>
                </a:solidFill>
                <a:latin typeface="Arial" panose="02020603050405020304" pitchFamily="2"/>
              </a:rPr>
              <a:t>3</a:t>
            </a:r>
            <a:r>
              <a:rPr lang="en-US" sz="1400" spc="0">
                <a:solidFill>
                  <a:srgbClr val="000000"/>
                </a:solidFill>
                <a:latin typeface="Arial" panose="02020603050405020304" pitchFamily="2"/>
              </a:rPr>
              <a:t> opportunity on member out-of-pocket costs </a:t>
            </a:r>
          </a:p>
        </p:txBody>
      </p:sp>
      <p:sp>
        <p:nvSpPr>
          <p:cNvPr id="70" name="Text Placeholder 69"/>
          <p:cNvSpPr>
            <a:spLocks noGrp="1"/>
          </p:cNvSpPr>
          <p:nvPr>
            <p:ph type="body" idx="10"/>
          </p:nvPr>
        </p:nvSpPr>
        <p:spPr>
          <a:xfrm>
            <a:off x="779896" y="5440456"/>
            <a:ext cx="7700818" cy="1014132"/>
          </a:xfrm>
          <a:prstGeom prst="rect">
            <a:avLst/>
          </a:prstGeom>
          <a:noFill/>
          <a:ln w="0" cmpd="sng">
            <a:noFill/>
            <a:prstDash val="solid"/>
          </a:ln>
        </p:spPr>
        <p:txBody>
          <a:bodyPr vert="horz" lIns="0" tIns="197099" rIns="0" bIns="0" anchor="t"/>
          <a:lstStyle>
            <a:lvl1pPr marL="41029" marR="0" indent="0" algn="l">
              <a:lnSpc>
                <a:spcPts val="808"/>
              </a:lnSpc>
              <a:spcBef>
                <a:spcPts val="0"/>
              </a:spcBef>
              <a:spcAft>
                <a:spcPts val="296"/>
              </a:spcAft>
              <a:tabLst>
                <a:tab pos="7590389" algn="r"/>
              </a:tabLst>
              <a:defRPr/>
            </a:lvl1pPr>
          </a:lstStyle>
          <a:p>
            <a:pPr marL="45720" marR="320040" indent="0" algn="l">
              <a:lnSpc>
                <a:spcPts val="800"/>
              </a:lnSpc>
              <a:spcAft>
                <a:spcPts val="0"/>
              </a:spcAft>
            </a:pPr>
            <a:r>
              <a:rPr lang="en-US" sz="600" spc="0">
                <a:solidFill>
                  <a:srgbClr val="000000"/>
                </a:solidFill>
                <a:latin typeface="Arial" panose="02020603050405020304" pitchFamily="2"/>
              </a:rPr>
              <a:t>1. CVS Caremark Enterprise Analytics, 2012. 2. Among members with diabetes. Compared exclusive users of 30-day fills with at least 3 fills (i.e., 90 days on hand) to users with at least one 90-day fill. CVS Caremark drug trend forecast. 3. Based on moving from 30-day supplies to 90-day supplies through Maintenance Choice Mandatory. </a:t>
            </a:r>
          </a:p>
          <a:p>
            <a:pPr marL="45720" marR="411480" indent="0" algn="l">
              <a:lnSpc>
                <a:spcPts val="800"/>
              </a:lnSpc>
              <a:spcBef>
                <a:spcPts val="0"/>
              </a:spcBef>
              <a:spcAft>
                <a:spcPts val="0"/>
              </a:spcAft>
            </a:pPr>
            <a:r>
              <a:rPr lang="en-US" sz="600" spc="0">
                <a:solidFill>
                  <a:srgbClr val="000000"/>
                </a:solidFill>
                <a:latin typeface="Arial" panose="02020603050405020304" pitchFamily="2"/>
              </a:rPr>
              <a:t>Projections based on CVS Caremark data. Individual results vary based on plan design, formulary status, demographic characteristics and other factors. Actual results may vary based on factors such as programs adopted by the plan. Client-specific modeling available upon request. </a:t>
            </a:r>
          </a:p>
          <a:p>
            <a:pPr marL="45720" marR="0" indent="0" algn="l">
              <a:lnSpc>
                <a:spcPts val="1100"/>
              </a:lnSpc>
              <a:spcBef>
                <a:spcPts val="1895"/>
              </a:spcBef>
              <a:spcAft>
                <a:spcPts val="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6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874801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5_1_">
    <p:bg>
      <p:bgPr>
        <a:solidFill>
          <a:schemeClr val="bg1">
            <a:alpha val="0"/>
          </a:schemeClr>
        </a:solidFill>
        <a:effectLst/>
      </p:bgPr>
    </p:bg>
    <p:spTree>
      <p:nvGrpSpPr>
        <p:cNvPr id="1" name=""/>
        <p:cNvGrpSpPr/>
        <p:nvPr/>
      </p:nvGrpSpPr>
      <p:grpSpPr>
        <a:xfrm>
          <a:off x="0" y="0"/>
          <a:ext cx="0" cy="0"/>
          <a:chOff x="0" y="0"/>
          <a:chExt cx="0" cy="0"/>
        </a:xfrm>
      </p:grpSpPr>
      <p:sp>
        <p:nvSpPr>
          <p:cNvPr id="73" name="Text Placeholder 72"/>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74" name="Text Placeholder 73"/>
          <p:cNvSpPr>
            <a:spLocks noGrp="1"/>
          </p:cNvSpPr>
          <p:nvPr>
            <p:ph type="body" idx="10"/>
          </p:nvPr>
        </p:nvSpPr>
        <p:spPr>
          <a:xfrm>
            <a:off x="834162" y="403412"/>
            <a:ext cx="7100455" cy="1565462"/>
          </a:xfrm>
          <a:prstGeom prst="rect">
            <a:avLst/>
          </a:prstGeom>
          <a:noFill/>
          <a:ln w="0" cmpd="sng">
            <a:noFill/>
            <a:prstDash val="solid"/>
          </a:ln>
        </p:spPr>
        <p:txBody>
          <a:bodyPr vert="horz" lIns="0" tIns="331536" rIns="0" bIns="0" anchor="t">
            <a:normAutofit fontScale="90000"/>
          </a:bodyPr>
          <a:lstStyle>
            <a:lvl1pPr marL="0" marR="0" indent="0" algn="l">
              <a:lnSpc>
                <a:spcPts val="2782"/>
              </a:lnSpc>
              <a:spcBef>
                <a:spcPts val="0"/>
              </a:spcBef>
              <a:spcAft>
                <a:spcPts val="4384"/>
              </a:spcAft>
              <a:defRPr/>
            </a:lvl1pPr>
          </a:lstStyle>
          <a:p>
            <a:pPr marL="0" marR="0" indent="0" algn="l">
              <a:lnSpc>
                <a:spcPts val="3100"/>
              </a:lnSpc>
              <a:spcAft>
                <a:spcPts val="0"/>
              </a:spcAft>
            </a:pPr>
            <a:r>
              <a:rPr lang="en-US" sz="2500" b="1" spc="45">
                <a:solidFill>
                  <a:srgbClr val="000000"/>
                </a:solidFill>
                <a:latin typeface="Arial" panose="02020603050405020304" pitchFamily="2"/>
              </a:rPr>
              <a:t>Maintenance Choice: Members Choose Where </a:t>
            </a:r>
          </a:p>
          <a:p>
            <a:pPr marL="0" marR="0" indent="0" algn="l">
              <a:lnSpc>
                <a:spcPts val="3100"/>
              </a:lnSpc>
              <a:spcBef>
                <a:spcPts val="0"/>
              </a:spcBef>
              <a:spcAft>
                <a:spcPts val="4885"/>
              </a:spcAft>
            </a:pPr>
            <a:r>
              <a:rPr lang="en-US" sz="2500" b="1" spc="54">
                <a:solidFill>
                  <a:srgbClr val="000000"/>
                </a:solidFill>
                <a:latin typeface="Arial" panose="02020603050405020304" pitchFamily="2"/>
              </a:rPr>
              <a:t>to Fill; Everyone Benefits from Lower Costs </a:t>
            </a:r>
          </a:p>
        </p:txBody>
      </p:sp>
      <p:sp>
        <p:nvSpPr>
          <p:cNvPr id="81" name="Text Placeholder 80"/>
          <p:cNvSpPr>
            <a:spLocks noGrp="1"/>
          </p:cNvSpPr>
          <p:nvPr>
            <p:ph type="body" idx="10"/>
          </p:nvPr>
        </p:nvSpPr>
        <p:spPr>
          <a:xfrm>
            <a:off x="415638" y="2528607"/>
            <a:ext cx="8315614" cy="843803"/>
          </a:xfrm>
          <a:prstGeom prst="rect">
            <a:avLst/>
          </a:prstGeom>
          <a:noFill/>
          <a:ln w="0" cmpd="sng">
            <a:noFill/>
            <a:prstDash val="solid"/>
          </a:ln>
        </p:spPr>
        <p:txBody>
          <a:bodyPr vert="horz" lIns="0" tIns="3416" rIns="0" bIns="0" anchor="t">
            <a:normAutofit fontScale="95000"/>
          </a:bodyPr>
          <a:lstStyle>
            <a:lvl1pPr marL="820583" marR="0" indent="0" algn="l">
              <a:lnSpc>
                <a:spcPts val="1885"/>
              </a:lnSpc>
              <a:spcBef>
                <a:spcPts val="108"/>
              </a:spcBef>
              <a:spcAft>
                <a:spcPts val="2777"/>
              </a:spcAft>
              <a:tabLst>
                <a:tab pos="5046583" algn="l"/>
              </a:tabLst>
              <a:defRPr/>
            </a:lvl1pPr>
          </a:lstStyle>
          <a:p>
            <a:pPr marL="731520" marR="0" indent="0" algn="l">
              <a:lnSpc>
                <a:spcPts val="2100"/>
              </a:lnSpc>
              <a:spcAft>
                <a:spcPts val="0"/>
              </a:spcAft>
              <a:tabLst>
                <a:tab pos="3291840" algn="l"/>
                <a:tab pos="5760720" algn="l"/>
              </a:tabLst>
            </a:pPr>
            <a:r>
              <a:rPr lang="en-US" sz="1600" b="1" spc="9">
                <a:solidFill>
                  <a:srgbClr val="000000"/>
                </a:solidFill>
                <a:latin typeface="Arial" panose="02020603050405020304" pitchFamily="2"/>
              </a:rPr>
              <a:t>CVS Pharmacy</a:t>
            </a:r>
            <a:r>
              <a:rPr lang="en-US" sz="1600" b="1" spc="9" baseline="30000">
                <a:solidFill>
                  <a:srgbClr val="000000"/>
                </a:solidFill>
                <a:latin typeface="Arial" panose="02020603050405020304" pitchFamily="2"/>
              </a:rPr>
              <a:t>®</a:t>
            </a:r>
            <a:r>
              <a:rPr lang="en-US" sz="100" b="1" spc="9">
                <a:solidFill>
                  <a:srgbClr val="000000"/>
                </a:solidFill>
                <a:latin typeface="Arial" panose="02020603050405020304" pitchFamily="2"/>
              </a:rPr>
              <a:t> </a:t>
            </a:r>
            <a:r>
              <a:rPr lang="en-US" sz="1600" b="1" spc="9">
                <a:solidFill>
                  <a:srgbClr val="000000"/>
                </a:solidFill>
                <a:latin typeface="Arial" panose="02020603050405020304" pitchFamily="2"/>
              </a:rPr>
              <a:t>Home delivery Same low mail pricing </a:t>
            </a:r>
          </a:p>
          <a:p>
            <a:pPr marL="914400" marR="0" indent="0" algn="l">
              <a:lnSpc>
                <a:spcPts val="2100"/>
              </a:lnSpc>
              <a:spcBef>
                <a:spcPts val="120"/>
              </a:spcBef>
              <a:spcAft>
                <a:spcPts val="3095"/>
              </a:spcAft>
              <a:tabLst>
                <a:tab pos="5623560" algn="l"/>
              </a:tabLst>
            </a:pPr>
            <a:r>
              <a:rPr lang="en-US" sz="1400" spc="22">
                <a:solidFill>
                  <a:srgbClr val="000000"/>
                </a:solidFill>
                <a:latin typeface="Arial" panose="02020603050405020304" pitchFamily="2"/>
              </a:rPr>
              <a:t>9,500+ locations </a:t>
            </a:r>
            <a:r>
              <a:rPr lang="en-US" sz="1600" b="1" spc="22">
                <a:solidFill>
                  <a:srgbClr val="000000"/>
                </a:solidFill>
                <a:latin typeface="Arial" panose="02020603050405020304" pitchFamily="2"/>
              </a:rPr>
              <a:t>for clients and members </a:t>
            </a:r>
          </a:p>
        </p:txBody>
      </p:sp>
      <p:sp>
        <p:nvSpPr>
          <p:cNvPr id="82" name="Text Placeholder 81"/>
          <p:cNvSpPr>
            <a:spLocks noGrp="1"/>
          </p:cNvSpPr>
          <p:nvPr>
            <p:ph type="body" idx="10"/>
          </p:nvPr>
        </p:nvSpPr>
        <p:spPr>
          <a:xfrm>
            <a:off x="820305" y="3372413"/>
            <a:ext cx="3590636" cy="392766"/>
          </a:xfrm>
          <a:prstGeom prst="rect">
            <a:avLst/>
          </a:prstGeom>
          <a:solidFill>
            <a:srgbClr val="000000"/>
          </a:solidFill>
          <a:ln w="0" cmpd="sng">
            <a:noFill/>
            <a:prstDash val="solid"/>
          </a:ln>
        </p:spPr>
        <p:txBody>
          <a:bodyPr vert="horz" lIns="0" tIns="86587" rIns="0" bIns="0" anchor="t">
            <a:normAutofit fontScale="95000"/>
          </a:bodyPr>
          <a:lstStyle>
            <a:lvl1pPr marL="82058" marR="0" indent="0" algn="l">
              <a:lnSpc>
                <a:spcPts val="1885"/>
              </a:lnSpc>
              <a:spcAft>
                <a:spcPts val="529"/>
              </a:spcAft>
              <a:defRPr/>
            </a:lvl1pPr>
          </a:lstStyle>
          <a:p>
            <a:pPr marL="91440" marR="0" indent="0" algn="l">
              <a:lnSpc>
                <a:spcPts val="2100"/>
              </a:lnSpc>
              <a:spcAft>
                <a:spcPts val="590"/>
              </a:spcAft>
            </a:pPr>
            <a:r>
              <a:rPr lang="en-US" sz="1600" b="1" spc="36">
                <a:solidFill>
                  <a:srgbClr val="FFFFFF"/>
                </a:solidFill>
                <a:latin typeface="Arial" panose="02020603050405020304" pitchFamily="2"/>
              </a:rPr>
              <a:t>CLIENT BENEFITS </a:t>
            </a:r>
          </a:p>
        </p:txBody>
      </p:sp>
      <p:sp>
        <p:nvSpPr>
          <p:cNvPr id="83" name="Text Placeholder 82"/>
          <p:cNvSpPr>
            <a:spLocks noGrp="1"/>
          </p:cNvSpPr>
          <p:nvPr>
            <p:ph type="body" idx="10"/>
          </p:nvPr>
        </p:nvSpPr>
        <p:spPr>
          <a:xfrm>
            <a:off x="820305" y="3944471"/>
            <a:ext cx="3590636" cy="1205753"/>
          </a:xfrm>
          <a:prstGeom prst="rect">
            <a:avLst/>
          </a:prstGeom>
          <a:noFill/>
          <a:ln w="0" cmpd="sng">
            <a:noFill/>
            <a:prstDash val="solid"/>
          </a:ln>
        </p:spPr>
        <p:txBody>
          <a:bodyPr vert="horz" lIns="0" tIns="0" rIns="0" bIns="0" anchor="t"/>
          <a:lstStyle>
            <a:lvl1pPr marL="246175" marR="861612" indent="164117" algn="l">
              <a:lnSpc>
                <a:spcPts val="1705"/>
              </a:lnSpc>
              <a:spcBef>
                <a:spcPts val="538"/>
              </a:spcBef>
              <a:spcAft>
                <a:spcPts val="0"/>
              </a:spcAft>
              <a:buFont typeface="Symbol"/>
              <a:buChar char="·"/>
              <a:defRPr/>
            </a:lvl1pPr>
          </a:lstStyle>
          <a:p>
            <a:pPr marL="274320" marR="0" indent="182880" algn="l">
              <a:lnSpc>
                <a:spcPts val="1900"/>
              </a:lnSpc>
              <a:spcAft>
                <a:spcPts val="0"/>
              </a:spcAft>
              <a:buFont typeface="Symbol"/>
              <a:buChar char="·"/>
            </a:pPr>
            <a:r>
              <a:rPr lang="en-US" sz="1400" spc="-4">
                <a:solidFill>
                  <a:srgbClr val="000000"/>
                </a:solidFill>
                <a:latin typeface="Arial" panose="02020603050405020304" pitchFamily="2"/>
              </a:rPr>
              <a:t>Up to 4% gross pharmacy savings </a:t>
            </a:r>
          </a:p>
          <a:p>
            <a:pPr marL="274320" marR="685800" indent="182880" algn="l">
              <a:lnSpc>
                <a:spcPts val="1900"/>
              </a:lnSpc>
              <a:spcBef>
                <a:spcPts val="600"/>
              </a:spcBef>
              <a:spcAft>
                <a:spcPts val="0"/>
              </a:spcAft>
              <a:buFont typeface="Symbol"/>
              <a:buChar char="·"/>
            </a:pPr>
            <a:r>
              <a:rPr lang="en-US" sz="1400" spc="-9">
                <a:solidFill>
                  <a:srgbClr val="000000"/>
                </a:solidFill>
                <a:latin typeface="Arial" panose="02020603050405020304" pitchFamily="2"/>
              </a:rPr>
              <a:t>Reduced medical spend resulting from improved adherence </a:t>
            </a:r>
          </a:p>
          <a:p>
            <a:pPr marL="274320" marR="960120" indent="182880" algn="l">
              <a:lnSpc>
                <a:spcPts val="1900"/>
              </a:lnSpc>
              <a:spcBef>
                <a:spcPts val="600"/>
              </a:spcBef>
              <a:spcAft>
                <a:spcPts val="0"/>
              </a:spcAft>
              <a:buFont typeface="Symbol"/>
              <a:buChar char="·"/>
            </a:pPr>
            <a:r>
              <a:rPr lang="en-US" sz="1400" spc="-13">
                <a:solidFill>
                  <a:srgbClr val="000000"/>
                </a:solidFill>
                <a:latin typeface="Arial" panose="02020603050405020304" pitchFamily="2"/>
              </a:rPr>
              <a:t>Increased member satisfaction with your plan </a:t>
            </a:r>
          </a:p>
        </p:txBody>
      </p:sp>
      <p:sp>
        <p:nvSpPr>
          <p:cNvPr id="84" name="Text Placeholder 83"/>
          <p:cNvSpPr>
            <a:spLocks noGrp="1"/>
          </p:cNvSpPr>
          <p:nvPr>
            <p:ph type="body" idx="10"/>
          </p:nvPr>
        </p:nvSpPr>
        <p:spPr>
          <a:xfrm>
            <a:off x="4731327" y="3372413"/>
            <a:ext cx="3590636" cy="392766"/>
          </a:xfrm>
          <a:prstGeom prst="rect">
            <a:avLst/>
          </a:prstGeom>
          <a:solidFill>
            <a:srgbClr val="000000"/>
          </a:solidFill>
          <a:ln w="0" cmpd="sng">
            <a:noFill/>
            <a:prstDash val="solid"/>
          </a:ln>
        </p:spPr>
        <p:txBody>
          <a:bodyPr vert="horz" lIns="0" tIns="86587" rIns="0" bIns="0" anchor="t">
            <a:normAutofit fontScale="95000"/>
          </a:bodyPr>
          <a:lstStyle>
            <a:lvl1pPr marL="82058" marR="0" indent="0" algn="l">
              <a:lnSpc>
                <a:spcPts val="1885"/>
              </a:lnSpc>
              <a:spcAft>
                <a:spcPts val="529"/>
              </a:spcAft>
              <a:defRPr/>
            </a:lvl1pPr>
          </a:lstStyle>
          <a:p>
            <a:pPr marL="91440" marR="0" indent="0" algn="l">
              <a:lnSpc>
                <a:spcPts val="2100"/>
              </a:lnSpc>
              <a:spcAft>
                <a:spcPts val="590"/>
              </a:spcAft>
            </a:pPr>
            <a:r>
              <a:rPr lang="en-US" sz="1600" b="1" spc="40">
                <a:solidFill>
                  <a:srgbClr val="FFFFFF"/>
                </a:solidFill>
                <a:latin typeface="Arial" panose="02020603050405020304" pitchFamily="2"/>
              </a:rPr>
              <a:t>MEMBER BENEFITS </a:t>
            </a:r>
          </a:p>
        </p:txBody>
      </p:sp>
      <p:sp>
        <p:nvSpPr>
          <p:cNvPr id="85" name="Text Placeholder 84"/>
          <p:cNvSpPr>
            <a:spLocks noGrp="1"/>
          </p:cNvSpPr>
          <p:nvPr>
            <p:ph type="body" idx="10"/>
          </p:nvPr>
        </p:nvSpPr>
        <p:spPr>
          <a:xfrm>
            <a:off x="4731327" y="3939988"/>
            <a:ext cx="3590636" cy="1210235"/>
          </a:xfrm>
          <a:prstGeom prst="rect">
            <a:avLst/>
          </a:prstGeom>
          <a:noFill/>
          <a:ln w="0" cmpd="sng">
            <a:noFill/>
            <a:prstDash val="solid"/>
          </a:ln>
        </p:spPr>
        <p:txBody>
          <a:bodyPr vert="horz" lIns="0" tIns="0" rIns="0" bIns="0" anchor="t"/>
          <a:lstStyle>
            <a:lvl1pPr marL="246175" marR="0" indent="164117" algn="l">
              <a:lnSpc>
                <a:spcPts val="1795"/>
              </a:lnSpc>
              <a:spcBef>
                <a:spcPts val="440"/>
              </a:spcBef>
              <a:spcAft>
                <a:spcPts val="0"/>
              </a:spcAft>
              <a:buFont typeface="Symbol"/>
              <a:buChar char="·"/>
              <a:defRPr/>
            </a:lvl1pPr>
          </a:lstStyle>
          <a:p>
            <a:pPr marL="274320" marR="0" indent="182880" algn="l">
              <a:lnSpc>
                <a:spcPts val="1900"/>
              </a:lnSpc>
              <a:spcAft>
                <a:spcPts val="0"/>
              </a:spcAft>
              <a:buFont typeface="Symbol"/>
              <a:buChar char="·"/>
            </a:pPr>
            <a:r>
              <a:rPr lang="en-US" sz="1400" spc="0">
                <a:solidFill>
                  <a:srgbClr val="000000"/>
                </a:solidFill>
                <a:latin typeface="Arial" panose="02020603050405020304" pitchFamily="2"/>
              </a:rPr>
              <a:t>Cost share savings when members change to a 90-day supply </a:t>
            </a:r>
          </a:p>
          <a:p>
            <a:pPr marL="274320" marR="868680" indent="182880" algn="l">
              <a:lnSpc>
                <a:spcPts val="1900"/>
              </a:lnSpc>
              <a:spcBef>
                <a:spcPts val="600"/>
              </a:spcBef>
              <a:spcAft>
                <a:spcPts val="0"/>
              </a:spcAft>
              <a:buFont typeface="Symbol"/>
              <a:buChar char="·"/>
            </a:pPr>
            <a:r>
              <a:rPr lang="en-US" sz="1400" spc="-9">
                <a:solidFill>
                  <a:srgbClr val="000000"/>
                </a:solidFill>
                <a:latin typeface="Arial" panose="02020603050405020304" pitchFamily="2"/>
              </a:rPr>
              <a:t>Flexibility to move prescriptions between channels at any time </a:t>
            </a:r>
          </a:p>
          <a:p>
            <a:pPr marL="274320" marR="0" indent="182880" algn="l">
              <a:lnSpc>
                <a:spcPts val="2000"/>
              </a:lnSpc>
              <a:spcBef>
                <a:spcPts val="490"/>
              </a:spcBef>
              <a:spcAft>
                <a:spcPts val="0"/>
              </a:spcAft>
              <a:buFont typeface="Symbol"/>
              <a:buChar char="·"/>
            </a:pPr>
            <a:r>
              <a:rPr lang="en-US" sz="1400" spc="-9">
                <a:solidFill>
                  <a:srgbClr val="000000"/>
                </a:solidFill>
                <a:latin typeface="Arial" panose="02020603050405020304" pitchFamily="2"/>
              </a:rPr>
              <a:t>Consistent, high-quality care </a:t>
            </a:r>
          </a:p>
        </p:txBody>
      </p:sp>
      <p:sp>
        <p:nvSpPr>
          <p:cNvPr id="86" name="Text Placeholder 85"/>
          <p:cNvSpPr>
            <a:spLocks noGrp="1"/>
          </p:cNvSpPr>
          <p:nvPr>
            <p:ph type="body" idx="10"/>
          </p:nvPr>
        </p:nvSpPr>
        <p:spPr>
          <a:xfrm>
            <a:off x="779895" y="5150223"/>
            <a:ext cx="7747000" cy="1304365"/>
          </a:xfrm>
          <a:prstGeom prst="rect">
            <a:avLst/>
          </a:prstGeom>
          <a:noFill/>
          <a:ln w="0" cmpd="sng">
            <a:noFill/>
            <a:prstDash val="solid"/>
          </a:ln>
        </p:spPr>
        <p:txBody>
          <a:bodyPr vert="horz" lIns="0" tIns="5698" rIns="0" bIns="0" anchor="t"/>
          <a:lstStyle>
            <a:lvl1pPr marL="41029" marR="0" indent="0" algn="l">
              <a:lnSpc>
                <a:spcPts val="808"/>
              </a:lnSpc>
              <a:spcBef>
                <a:spcPts val="0"/>
              </a:spcBef>
              <a:spcAft>
                <a:spcPts val="296"/>
              </a:spcAft>
              <a:tabLst>
                <a:tab pos="7631418" algn="r"/>
              </a:tabLst>
              <a:defRPr/>
            </a:lvl1pPr>
          </a:lstStyle>
          <a:p>
            <a:pPr marL="4572000" marR="0" indent="0" algn="l">
              <a:lnSpc>
                <a:spcPts val="1900"/>
              </a:lnSpc>
              <a:spcAft>
                <a:spcPts val="0"/>
              </a:spcAft>
            </a:pPr>
            <a:r>
              <a:rPr lang="en-US" sz="1400" spc="0">
                <a:solidFill>
                  <a:srgbClr val="000000"/>
                </a:solidFill>
                <a:latin typeface="Arial" panose="02020603050405020304" pitchFamily="2"/>
              </a:rPr>
              <a:t>regardless of where members fill </a:t>
            </a:r>
          </a:p>
          <a:p>
            <a:pPr marL="45720" marR="365760" indent="0" algn="l">
              <a:lnSpc>
                <a:spcPts val="800"/>
              </a:lnSpc>
              <a:spcBef>
                <a:spcPts val="3095"/>
              </a:spcBef>
              <a:spcAft>
                <a:spcPts val="0"/>
              </a:spcAft>
            </a:pPr>
            <a:r>
              <a:rPr lang="en-US" sz="600" spc="0">
                <a:solidFill>
                  <a:srgbClr val="000000"/>
                </a:solidFill>
                <a:latin typeface="Arial" panose="02020603050405020304" pitchFamily="2"/>
              </a:rPr>
              <a:t>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CVS/pharmacy due to dispensing factors, such as applicable local or use taxes. Actual results may vary based on factors such as programs adopted by the plan. Client-specific modeling available upon request. </a:t>
            </a:r>
          </a:p>
          <a:p>
            <a:pPr marL="45720" marR="0" indent="0" algn="l">
              <a:lnSpc>
                <a:spcPts val="1100"/>
              </a:lnSpc>
              <a:spcBef>
                <a:spcPts val="1960"/>
              </a:spcBef>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7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559915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6_1_">
    <p:bg>
      <p:bgPr>
        <a:solidFill>
          <a:schemeClr val="bg1">
            <a:alpha val="0"/>
          </a:schemeClr>
        </a:solidFill>
        <a:effectLst/>
      </p:bgPr>
    </p:bg>
    <p:spTree>
      <p:nvGrpSpPr>
        <p:cNvPr id="1" name=""/>
        <p:cNvGrpSpPr/>
        <p:nvPr/>
      </p:nvGrpSpPr>
      <p:grpSpPr>
        <a:xfrm>
          <a:off x="0" y="0"/>
          <a:ext cx="0" cy="0"/>
          <a:chOff x="0" y="0"/>
          <a:chExt cx="0" cy="0"/>
        </a:xfrm>
      </p:grpSpPr>
      <p:sp>
        <p:nvSpPr>
          <p:cNvPr id="91" name="Text Placeholder 90"/>
          <p:cNvSpPr>
            <a:spLocks noGrp="1"/>
          </p:cNvSpPr>
          <p:nvPr>
            <p:ph type="body" idx="10"/>
          </p:nvPr>
        </p:nvSpPr>
        <p:spPr>
          <a:xfrm>
            <a:off x="834163" y="730067"/>
            <a:ext cx="7320395"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45">
                <a:solidFill>
                  <a:srgbClr val="000000"/>
                </a:solidFill>
                <a:latin typeface="Arial" panose="02020603050405020304" pitchFamily="2"/>
              </a:rPr>
              <a:t>We’ve Added Even More Convenient Access for </a:t>
            </a:r>
          </a:p>
        </p:txBody>
      </p:sp>
      <p:sp>
        <p:nvSpPr>
          <p:cNvPr id="92" name="Text Placeholder 91"/>
          <p:cNvSpPr>
            <a:spLocks noGrp="1"/>
          </p:cNvSpPr>
          <p:nvPr>
            <p:ph type="body" idx="10"/>
          </p:nvPr>
        </p:nvSpPr>
        <p:spPr>
          <a:xfrm>
            <a:off x="839357" y="1093694"/>
            <a:ext cx="7271327" cy="336176"/>
          </a:xfrm>
          <a:prstGeom prst="rect">
            <a:avLst/>
          </a:prstGeom>
          <a:noFill/>
          <a:ln w="0" cmpd="sng">
            <a:noFill/>
            <a:prstDash val="solid"/>
          </a:ln>
        </p:spPr>
        <p:txBody>
          <a:bodyPr vert="horz" lIns="0" tIns="0" rIns="0" bIns="0" anchor="t">
            <a:normAutofit fontScale="95000"/>
          </a:bodyPr>
          <a:lstStyle>
            <a:lvl1pPr marL="0" marR="0" indent="0" algn="l">
              <a:lnSpc>
                <a:spcPts val="2692"/>
              </a:lnSpc>
              <a:spcAft>
                <a:spcPts val="0"/>
              </a:spcAft>
              <a:defRPr/>
            </a:lvl1pPr>
          </a:lstStyle>
          <a:p>
            <a:pPr marL="0" marR="0" indent="0" algn="l">
              <a:lnSpc>
                <a:spcPts val="3000"/>
              </a:lnSpc>
              <a:spcAft>
                <a:spcPts val="0"/>
              </a:spcAft>
            </a:pPr>
            <a:r>
              <a:rPr lang="en-US" sz="2500" b="1" spc="36">
                <a:solidFill>
                  <a:srgbClr val="000000"/>
                </a:solidFill>
                <a:latin typeface="Arial" panose="02020603050405020304" pitchFamily="2"/>
              </a:rPr>
              <a:t>Your Members: CVS Pharmacy is Now at Target </a:t>
            </a:r>
          </a:p>
        </p:txBody>
      </p:sp>
      <p:sp>
        <p:nvSpPr>
          <p:cNvPr id="93" name="Text Placeholder 92"/>
          <p:cNvSpPr>
            <a:spLocks noGrp="1"/>
          </p:cNvSpPr>
          <p:nvPr>
            <p:ph type="body" idx="10"/>
          </p:nvPr>
        </p:nvSpPr>
        <p:spPr>
          <a:xfrm>
            <a:off x="1642918" y="1961031"/>
            <a:ext cx="2200564" cy="888626"/>
          </a:xfrm>
          <a:prstGeom prst="rect">
            <a:avLst/>
          </a:prstGeom>
          <a:noFill/>
          <a:ln w="0" cmpd="sng">
            <a:noFill/>
            <a:prstDash val="solid"/>
          </a:ln>
        </p:spPr>
        <p:txBody>
          <a:bodyPr vert="horz" lIns="0" tIns="18228" rIns="0" bIns="0" anchor="t">
            <a:normAutofit fontScale="90000"/>
          </a:bodyPr>
          <a:lstStyle>
            <a:lvl1pPr marL="0" marR="0" indent="0" algn="just">
              <a:lnSpc>
                <a:spcPts val="1705"/>
              </a:lnSpc>
              <a:spcBef>
                <a:spcPts val="4"/>
              </a:spcBef>
              <a:spcAft>
                <a:spcPts val="0"/>
              </a:spcAft>
              <a:defRPr/>
            </a:lvl1pPr>
          </a:lstStyle>
          <a:p>
            <a:pPr marL="0" marR="0" indent="0" algn="just">
              <a:lnSpc>
                <a:spcPts val="1900"/>
              </a:lnSpc>
              <a:spcAft>
                <a:spcPts val="0"/>
              </a:spcAft>
            </a:pPr>
            <a:r>
              <a:rPr lang="en-US" sz="1600" b="1" spc="4">
                <a:solidFill>
                  <a:srgbClr val="000000"/>
                </a:solidFill>
                <a:latin typeface="Arial" panose="02020603050405020304" pitchFamily="2"/>
              </a:rPr>
              <a:t>CVS Pharmacy network </a:t>
            </a:r>
          </a:p>
          <a:p>
            <a:pPr marL="0" marR="0" indent="0" algn="just">
              <a:lnSpc>
                <a:spcPts val="1900"/>
              </a:lnSpc>
              <a:spcBef>
                <a:spcPts val="0"/>
              </a:spcBef>
              <a:spcAft>
                <a:spcPts val="0"/>
              </a:spcAft>
            </a:pPr>
            <a:r>
              <a:rPr lang="en-US" sz="1600" b="1" spc="63">
                <a:solidFill>
                  <a:srgbClr val="000000"/>
                </a:solidFill>
                <a:latin typeface="Arial" panose="02020603050405020304" pitchFamily="2"/>
              </a:rPr>
              <a:t>has increased by 22% </a:t>
            </a:r>
          </a:p>
          <a:p>
            <a:pPr marL="0" marR="0" indent="0" algn="just">
              <a:lnSpc>
                <a:spcPts val="1900"/>
              </a:lnSpc>
              <a:spcBef>
                <a:spcPts val="5"/>
              </a:spcBef>
              <a:spcAft>
                <a:spcPts val="0"/>
              </a:spcAft>
            </a:pPr>
            <a:r>
              <a:rPr lang="en-US" sz="1600" b="1" spc="4">
                <a:solidFill>
                  <a:srgbClr val="000000"/>
                </a:solidFill>
                <a:latin typeface="Arial" panose="02020603050405020304" pitchFamily="2"/>
              </a:rPr>
              <a:t>for a total of nearly </a:t>
            </a:r>
          </a:p>
          <a:p>
            <a:pPr marL="0" marR="0" indent="0" algn="just">
              <a:lnSpc>
                <a:spcPts val="1900"/>
              </a:lnSpc>
              <a:spcBef>
                <a:spcPts val="5"/>
              </a:spcBef>
              <a:spcAft>
                <a:spcPts val="0"/>
              </a:spcAft>
            </a:pPr>
            <a:r>
              <a:rPr lang="en-US" sz="1600" b="1" spc="63">
                <a:solidFill>
                  <a:srgbClr val="000000"/>
                </a:solidFill>
                <a:latin typeface="Arial" panose="02020603050405020304" pitchFamily="2"/>
              </a:rPr>
              <a:t>9,500 locations </a:t>
            </a:r>
          </a:p>
        </p:txBody>
      </p:sp>
      <p:sp>
        <p:nvSpPr>
          <p:cNvPr id="94" name="Text Placeholder 93"/>
          <p:cNvSpPr>
            <a:spLocks noGrp="1"/>
          </p:cNvSpPr>
          <p:nvPr>
            <p:ph type="body" idx="10"/>
          </p:nvPr>
        </p:nvSpPr>
        <p:spPr>
          <a:xfrm>
            <a:off x="5489288" y="1920688"/>
            <a:ext cx="1950605" cy="890868"/>
          </a:xfrm>
          <a:prstGeom prst="rect">
            <a:avLst/>
          </a:prstGeom>
          <a:noFill/>
          <a:ln w="0" cmpd="sng">
            <a:noFill/>
            <a:prstDash val="solid"/>
          </a:ln>
        </p:spPr>
        <p:txBody>
          <a:bodyPr vert="horz" lIns="0" tIns="18228" rIns="0" bIns="0" anchor="t">
            <a:normAutofit fontScale="90000"/>
          </a:bodyPr>
          <a:lstStyle>
            <a:lvl1pPr marL="82058" marR="0" indent="0" algn="just">
              <a:lnSpc>
                <a:spcPts val="1705"/>
              </a:lnSpc>
              <a:spcBef>
                <a:spcPts val="4"/>
              </a:spcBef>
              <a:spcAft>
                <a:spcPts val="0"/>
              </a:spcAft>
              <a:defRPr/>
            </a:lvl1pPr>
          </a:lstStyle>
          <a:p>
            <a:pPr marL="91440" marR="0" indent="0" algn="just">
              <a:lnSpc>
                <a:spcPts val="1900"/>
              </a:lnSpc>
              <a:spcAft>
                <a:spcPts val="0"/>
              </a:spcAft>
            </a:pPr>
            <a:r>
              <a:rPr lang="en-US" sz="1600" b="1" spc="-22">
                <a:solidFill>
                  <a:srgbClr val="000000"/>
                </a:solidFill>
                <a:latin typeface="Arial" panose="02020603050405020304" pitchFamily="2"/>
              </a:rPr>
              <a:t>Gives your members </a:t>
            </a:r>
          </a:p>
          <a:p>
            <a:pPr marL="0" marR="0" indent="0" algn="just">
              <a:lnSpc>
                <a:spcPts val="1900"/>
              </a:lnSpc>
              <a:spcBef>
                <a:spcPts val="0"/>
              </a:spcBef>
              <a:spcAft>
                <a:spcPts val="0"/>
              </a:spcAft>
            </a:pPr>
            <a:r>
              <a:rPr lang="en-US" sz="1600" b="1" spc="-13">
                <a:solidFill>
                  <a:srgbClr val="000000"/>
                </a:solidFill>
                <a:latin typeface="Arial" panose="02020603050405020304" pitchFamily="2"/>
              </a:rPr>
              <a:t>more choice in where </a:t>
            </a:r>
          </a:p>
          <a:p>
            <a:pPr marL="91440" marR="0" indent="0" algn="just">
              <a:lnSpc>
                <a:spcPts val="1900"/>
              </a:lnSpc>
              <a:spcBef>
                <a:spcPts val="5"/>
              </a:spcBef>
              <a:spcAft>
                <a:spcPts val="0"/>
              </a:spcAft>
            </a:pPr>
            <a:r>
              <a:rPr lang="en-US" sz="1600" b="1" spc="-9">
                <a:solidFill>
                  <a:srgbClr val="000000"/>
                </a:solidFill>
                <a:latin typeface="Arial" panose="02020603050405020304" pitchFamily="2"/>
              </a:rPr>
              <a:t>they fill their 30- and </a:t>
            </a:r>
          </a:p>
          <a:p>
            <a:pPr marL="91440" marR="0" indent="0" algn="just">
              <a:lnSpc>
                <a:spcPts val="1900"/>
              </a:lnSpc>
              <a:spcBef>
                <a:spcPts val="5"/>
              </a:spcBef>
              <a:spcAft>
                <a:spcPts val="0"/>
              </a:spcAft>
            </a:pPr>
            <a:r>
              <a:rPr lang="en-US" sz="1600" b="1" spc="-13">
                <a:solidFill>
                  <a:srgbClr val="000000"/>
                </a:solidFill>
                <a:latin typeface="Arial" panose="02020603050405020304" pitchFamily="2"/>
              </a:rPr>
              <a:t>90-day prescriptions </a:t>
            </a:r>
          </a:p>
        </p:txBody>
      </p:sp>
      <p:sp>
        <p:nvSpPr>
          <p:cNvPr id="95" name="Text Placeholder 94"/>
          <p:cNvSpPr>
            <a:spLocks noGrp="1"/>
          </p:cNvSpPr>
          <p:nvPr>
            <p:ph type="body" idx="10"/>
          </p:nvPr>
        </p:nvSpPr>
        <p:spPr>
          <a:xfrm>
            <a:off x="1731820" y="3843618"/>
            <a:ext cx="1964459" cy="670672"/>
          </a:xfrm>
          <a:prstGeom prst="rect">
            <a:avLst/>
          </a:prstGeom>
          <a:noFill/>
          <a:ln w="0" cmpd="sng">
            <a:noFill/>
            <a:prstDash val="solid"/>
          </a:ln>
        </p:spPr>
        <p:txBody>
          <a:bodyPr vert="horz" lIns="0" tIns="18228" rIns="0" bIns="0" anchor="t">
            <a:normAutofit fontScale="90000"/>
          </a:bodyPr>
          <a:lstStyle>
            <a:lvl1pPr marL="0" marR="0" indent="0" algn="l">
              <a:lnSpc>
                <a:spcPts val="1705"/>
              </a:lnSpc>
              <a:spcBef>
                <a:spcPts val="4"/>
              </a:spcBef>
              <a:spcAft>
                <a:spcPts val="0"/>
              </a:spcAft>
              <a:defRPr/>
            </a:lvl1pPr>
          </a:lstStyle>
          <a:p>
            <a:pPr marL="0" marR="0" indent="0" algn="l">
              <a:lnSpc>
                <a:spcPts val="1900"/>
              </a:lnSpc>
              <a:spcAft>
                <a:spcPts val="0"/>
              </a:spcAft>
            </a:pPr>
            <a:r>
              <a:rPr lang="en-US" sz="1600" b="1" spc="0">
                <a:solidFill>
                  <a:srgbClr val="000000"/>
                </a:solidFill>
                <a:latin typeface="Arial" panose="02020603050405020304" pitchFamily="2"/>
              </a:rPr>
              <a:t>Members will receive </a:t>
            </a:r>
          </a:p>
          <a:p>
            <a:pPr marL="0" marR="0" indent="0" algn="l">
              <a:lnSpc>
                <a:spcPts val="1900"/>
              </a:lnSpc>
              <a:spcBef>
                <a:spcPts val="0"/>
              </a:spcBef>
              <a:spcAft>
                <a:spcPts val="0"/>
              </a:spcAft>
            </a:pPr>
            <a:r>
              <a:rPr lang="en-US" sz="1600" b="1" spc="-9">
                <a:solidFill>
                  <a:srgbClr val="000000"/>
                </a:solidFill>
                <a:latin typeface="Arial" panose="02020603050405020304" pitchFamily="2"/>
              </a:rPr>
              <a:t>the same high-quality </a:t>
            </a:r>
          </a:p>
          <a:p>
            <a:pPr marL="0" marR="0" indent="0" algn="l">
              <a:lnSpc>
                <a:spcPts val="1900"/>
              </a:lnSpc>
              <a:spcBef>
                <a:spcPts val="5"/>
              </a:spcBef>
              <a:spcAft>
                <a:spcPts val="0"/>
              </a:spcAft>
            </a:pPr>
            <a:r>
              <a:rPr lang="en-US" sz="1600" b="1" spc="9">
                <a:solidFill>
                  <a:srgbClr val="000000"/>
                </a:solidFill>
                <a:latin typeface="Arial" panose="02020603050405020304" pitchFamily="2"/>
              </a:rPr>
              <a:t>service and support </a:t>
            </a:r>
          </a:p>
        </p:txBody>
      </p:sp>
      <p:sp>
        <p:nvSpPr>
          <p:cNvPr id="96" name="Text Placeholder 95"/>
          <p:cNvSpPr>
            <a:spLocks noGrp="1"/>
          </p:cNvSpPr>
          <p:nvPr>
            <p:ph type="body" idx="10"/>
          </p:nvPr>
        </p:nvSpPr>
        <p:spPr>
          <a:xfrm>
            <a:off x="5478321" y="3754534"/>
            <a:ext cx="1969655" cy="889187"/>
          </a:xfrm>
          <a:prstGeom prst="rect">
            <a:avLst/>
          </a:prstGeom>
          <a:noFill/>
          <a:ln w="0" cmpd="sng">
            <a:noFill/>
            <a:prstDash val="solid"/>
          </a:ln>
        </p:spPr>
        <p:txBody>
          <a:bodyPr vert="horz" lIns="0" tIns="18228" rIns="0" bIns="0" anchor="t">
            <a:normAutofit fontScale="90000"/>
          </a:bodyPr>
          <a:lstStyle>
            <a:lvl1pPr marL="0" marR="0" indent="0" algn="r">
              <a:lnSpc>
                <a:spcPts val="1705"/>
              </a:lnSpc>
              <a:spcBef>
                <a:spcPts val="4"/>
              </a:spcBef>
              <a:spcAft>
                <a:spcPts val="0"/>
              </a:spcAft>
              <a:defRPr/>
            </a:lvl1pPr>
          </a:lstStyle>
          <a:p>
            <a:pPr marL="0" marR="0" indent="0" algn="r">
              <a:lnSpc>
                <a:spcPts val="1900"/>
              </a:lnSpc>
              <a:spcAft>
                <a:spcPts val="0"/>
              </a:spcAft>
            </a:pPr>
            <a:r>
              <a:rPr lang="en-US" sz="1600" b="1" spc="-9">
                <a:solidFill>
                  <a:srgbClr val="000000"/>
                </a:solidFill>
                <a:latin typeface="Arial" panose="02020603050405020304" pitchFamily="2"/>
              </a:rPr>
              <a:t>New markets include: </a:t>
            </a:r>
          </a:p>
          <a:p>
            <a:pPr marL="0" marR="0" indent="0" algn="r">
              <a:lnSpc>
                <a:spcPts val="1900"/>
              </a:lnSpc>
              <a:spcBef>
                <a:spcPts val="5"/>
              </a:spcBef>
              <a:spcAft>
                <a:spcPts val="0"/>
              </a:spcAft>
            </a:pPr>
            <a:r>
              <a:rPr lang="en-US" sz="1600" b="1" spc="22">
                <a:solidFill>
                  <a:srgbClr val="000000"/>
                </a:solidFill>
                <a:latin typeface="Arial" panose="02020603050405020304" pitchFamily="2"/>
              </a:rPr>
              <a:t>Seattle, Denver, </a:t>
            </a:r>
          </a:p>
          <a:p>
            <a:pPr marL="0" marR="0" indent="0" algn="r">
              <a:lnSpc>
                <a:spcPts val="1900"/>
              </a:lnSpc>
              <a:spcBef>
                <a:spcPts val="5"/>
              </a:spcBef>
              <a:spcAft>
                <a:spcPts val="0"/>
              </a:spcAft>
            </a:pPr>
            <a:r>
              <a:rPr lang="en-US" sz="1600" b="1" spc="4">
                <a:solidFill>
                  <a:srgbClr val="000000"/>
                </a:solidFill>
                <a:latin typeface="Arial" panose="02020603050405020304" pitchFamily="2"/>
              </a:rPr>
              <a:t>Portland and </a:t>
            </a:r>
          </a:p>
          <a:p>
            <a:pPr marL="0" marR="0" indent="0" algn="r">
              <a:lnSpc>
                <a:spcPts val="1900"/>
              </a:lnSpc>
              <a:spcBef>
                <a:spcPts val="5"/>
              </a:spcBef>
              <a:spcAft>
                <a:spcPts val="0"/>
              </a:spcAft>
            </a:pPr>
            <a:r>
              <a:rPr lang="en-US" sz="1600" b="1" spc="18">
                <a:solidFill>
                  <a:srgbClr val="000000"/>
                </a:solidFill>
                <a:latin typeface="Arial" panose="02020603050405020304" pitchFamily="2"/>
              </a:rPr>
              <a:t>Salt Lake City </a:t>
            </a:r>
          </a:p>
        </p:txBody>
      </p:sp>
      <p:sp>
        <p:nvSpPr>
          <p:cNvPr id="97" name="Text Placeholder 96"/>
          <p:cNvSpPr>
            <a:spLocks noGrp="1"/>
          </p:cNvSpPr>
          <p:nvPr>
            <p:ph type="body" idx="10"/>
          </p:nvPr>
        </p:nvSpPr>
        <p:spPr>
          <a:xfrm>
            <a:off x="1266540" y="5232590"/>
            <a:ext cx="6619586" cy="211231"/>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b="1" spc="-9">
                <a:solidFill>
                  <a:srgbClr val="000000"/>
                </a:solidFill>
                <a:latin typeface="Arial" panose="02020603050405020304" pitchFamily="2"/>
              </a:rPr>
              <a:t>Re-evaluate your pharmacy network strategy to help optimize your savings. </a:t>
            </a:r>
          </a:p>
        </p:txBody>
      </p:sp>
      <p:sp>
        <p:nvSpPr>
          <p:cNvPr id="98" name="Text Placeholder 97"/>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b="1" spc="0">
                <a:solidFill>
                  <a:srgbClr val="000000"/>
                </a:solidFill>
                <a:latin typeface="Arial" panose="02020603050405020304" pitchFamily="2"/>
              </a:rPr>
              <a:t>©2016 CVS Health and/or one of its affiliates: Confidential &amp; Proprietary </a:t>
            </a:r>
            <a:r>
              <a:rPr lang="en-US" sz="900" b="1" spc="0">
                <a:solidFill>
                  <a:srgbClr val="000000"/>
                </a:solidFill>
                <a:latin typeface="Arial" panose="02020603050405020304" pitchFamily="2"/>
              </a:rPr>
              <a:t>8 </a:t>
            </a:r>
          </a:p>
        </p:txBody>
      </p:sp>
      <p:sp>
        <p:nvSpPr>
          <p:cNvPr id="99" name="Text Placeholder 98"/>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b="1" spc="63">
                <a:solidFill>
                  <a:srgbClr val="000000"/>
                </a:solidFill>
                <a:latin typeface="Arial" panose="02020603050405020304" pitchFamily="2"/>
              </a:rPr>
              <a:t>38102A </a:t>
            </a:r>
          </a:p>
        </p:txBody>
      </p:sp>
    </p:spTree>
    <p:extLst>
      <p:ext uri="{BB962C8B-B14F-4D97-AF65-F5344CB8AC3E}">
        <p14:creationId xmlns:p14="http://schemas.microsoft.com/office/powerpoint/2010/main" val="3497317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7_1_">
    <p:bg>
      <p:bgPr>
        <a:solidFill>
          <a:schemeClr val="bg1">
            <a:alpha val="0"/>
          </a:schemeClr>
        </a:solidFill>
        <a:effectLst/>
      </p:bgPr>
    </p:bg>
    <p:spTree>
      <p:nvGrpSpPr>
        <p:cNvPr id="1" name=""/>
        <p:cNvGrpSpPr/>
        <p:nvPr/>
      </p:nvGrpSpPr>
      <p:grpSpPr>
        <a:xfrm>
          <a:off x="0" y="0"/>
          <a:ext cx="0" cy="0"/>
          <a:chOff x="0" y="0"/>
          <a:chExt cx="0" cy="0"/>
        </a:xfrm>
      </p:grpSpPr>
      <p:sp>
        <p:nvSpPr>
          <p:cNvPr id="104" name="Text Placeholder 103"/>
          <p:cNvSpPr>
            <a:spLocks noGrp="1"/>
          </p:cNvSpPr>
          <p:nvPr>
            <p:ph type="body" idx="10"/>
          </p:nvPr>
        </p:nvSpPr>
        <p:spPr>
          <a:xfrm>
            <a:off x="853209" y="730067"/>
            <a:ext cx="5810827"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18">
                <a:solidFill>
                  <a:srgbClr val="000000"/>
                </a:solidFill>
                <a:latin typeface="Arial" panose="02020603050405020304" pitchFamily="2"/>
              </a:rPr>
              <a:t>Find the Right Approach for Your Plan </a:t>
            </a:r>
          </a:p>
        </p:txBody>
      </p:sp>
      <p:sp>
        <p:nvSpPr>
          <p:cNvPr id="105" name="Text Placeholder 104"/>
          <p:cNvSpPr>
            <a:spLocks noGrp="1"/>
          </p:cNvSpPr>
          <p:nvPr>
            <p:ph type="body" idx="10"/>
          </p:nvPr>
        </p:nvSpPr>
        <p:spPr>
          <a:xfrm>
            <a:off x="920173" y="1955987"/>
            <a:ext cx="1177636"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58">
                <a:solidFill>
                  <a:srgbClr val="000000"/>
                </a:solidFill>
                <a:latin typeface="Arial" panose="02020603050405020304" pitchFamily="2"/>
              </a:rPr>
              <a:t>MAINTENANCE </a:t>
            </a:r>
          </a:p>
        </p:txBody>
      </p:sp>
      <p:sp>
        <p:nvSpPr>
          <p:cNvPr id="106" name="Text Placeholder 105"/>
          <p:cNvSpPr>
            <a:spLocks noGrp="1"/>
          </p:cNvSpPr>
          <p:nvPr>
            <p:ph type="body" idx="10"/>
          </p:nvPr>
        </p:nvSpPr>
        <p:spPr>
          <a:xfrm>
            <a:off x="917290" y="2144246"/>
            <a:ext cx="1693141"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45">
                <a:solidFill>
                  <a:srgbClr val="000000"/>
                </a:solidFill>
                <a:latin typeface="Arial" panose="02020603050405020304" pitchFamily="2"/>
              </a:rPr>
              <a:t>CHOICE MANDATORY </a:t>
            </a:r>
          </a:p>
        </p:txBody>
      </p:sp>
      <p:sp>
        <p:nvSpPr>
          <p:cNvPr id="107" name="Text Placeholder 106"/>
          <p:cNvSpPr>
            <a:spLocks noGrp="1"/>
          </p:cNvSpPr>
          <p:nvPr>
            <p:ph type="body" idx="10"/>
          </p:nvPr>
        </p:nvSpPr>
        <p:spPr>
          <a:xfrm>
            <a:off x="3028376" y="1822076"/>
            <a:ext cx="2859809" cy="639856"/>
          </a:xfrm>
          <a:prstGeom prst="rect">
            <a:avLst/>
          </a:prstGeom>
          <a:noFill/>
          <a:ln w="0" cmpd="sng">
            <a:noFill/>
            <a:prstDash val="solid"/>
          </a:ln>
        </p:spPr>
        <p:txBody>
          <a:bodyPr vert="horz" lIns="0" tIns="0" rIns="0" bIns="0" anchor="t"/>
          <a:lstStyle>
            <a:lvl1pPr marL="0" marR="0" indent="0" algn="l">
              <a:lnSpc>
                <a:spcPts val="1705"/>
              </a:lnSpc>
              <a:spcAft>
                <a:spcPts val="0"/>
              </a:spcAft>
              <a:defRPr/>
            </a:lvl1pPr>
          </a:lstStyle>
          <a:p>
            <a:pPr marL="0" marR="0" indent="0" algn="l">
              <a:lnSpc>
                <a:spcPts val="1900"/>
              </a:lnSpc>
              <a:spcAft>
                <a:spcPts val="0"/>
              </a:spcAft>
            </a:pPr>
            <a:r>
              <a:rPr lang="en-US" sz="1400" spc="-4">
                <a:solidFill>
                  <a:srgbClr val="000000"/>
                </a:solidFill>
                <a:latin typeface="Arial" panose="02020603050405020304" pitchFamily="2"/>
              </a:rPr>
              <a:t>Members are required to fill 90-day supplies at mail or CVS Pharmacy once refill limit is reached </a:t>
            </a:r>
          </a:p>
        </p:txBody>
      </p:sp>
      <p:sp>
        <p:nvSpPr>
          <p:cNvPr id="108" name="Text Placeholder 107"/>
          <p:cNvSpPr>
            <a:spLocks noGrp="1"/>
          </p:cNvSpPr>
          <p:nvPr>
            <p:ph type="body" idx="10"/>
          </p:nvPr>
        </p:nvSpPr>
        <p:spPr>
          <a:xfrm>
            <a:off x="6913418" y="1921252"/>
            <a:ext cx="1163782" cy="462243"/>
          </a:xfrm>
          <a:prstGeom prst="rect">
            <a:avLst/>
          </a:prstGeom>
          <a:noFill/>
          <a:ln w="0" cmpd="sng">
            <a:noFill/>
            <a:prstDash val="solid"/>
          </a:ln>
        </p:spPr>
        <p:txBody>
          <a:bodyPr vert="horz" lIns="0" tIns="0" rIns="0" bIns="0" anchor="t"/>
          <a:lstStyle>
            <a:lvl1pPr marL="0" marR="0" indent="0" algn="l">
              <a:lnSpc>
                <a:spcPts val="1167"/>
              </a:lnSpc>
              <a:spcBef>
                <a:spcPts val="22"/>
              </a:spcBef>
              <a:spcAft>
                <a:spcPts val="0"/>
              </a:spcAft>
              <a:defRPr/>
            </a:lvl1pPr>
          </a:lstStyle>
          <a:p>
            <a:pPr marL="0" marR="0" indent="0" algn="l">
              <a:lnSpc>
                <a:spcPts val="2700"/>
              </a:lnSpc>
              <a:spcAft>
                <a:spcPts val="0"/>
              </a:spcAft>
            </a:pPr>
            <a:r>
              <a:rPr lang="en-US" sz="2100" b="1" spc="-67">
                <a:solidFill>
                  <a:srgbClr val="000000"/>
                </a:solidFill>
                <a:latin typeface="Arial" panose="02020603050405020304" pitchFamily="2"/>
              </a:rPr>
              <a:t>Up to 4% </a:t>
            </a:r>
          </a:p>
          <a:p>
            <a:pPr marL="0" marR="0" indent="0" algn="l">
              <a:lnSpc>
                <a:spcPts val="1300"/>
              </a:lnSpc>
              <a:spcBef>
                <a:spcPts val="25"/>
              </a:spcBef>
              <a:spcAft>
                <a:spcPts val="0"/>
              </a:spcAft>
            </a:pPr>
            <a:r>
              <a:rPr lang="en-US" sz="1100" b="1" spc="-36">
                <a:solidFill>
                  <a:srgbClr val="000000"/>
                </a:solidFill>
                <a:latin typeface="Arial" panose="02020603050405020304" pitchFamily="2"/>
              </a:rPr>
              <a:t>GROSS SAVINGS </a:t>
            </a:r>
          </a:p>
        </p:txBody>
      </p:sp>
      <p:sp>
        <p:nvSpPr>
          <p:cNvPr id="109" name="Text Placeholder 108"/>
          <p:cNvSpPr>
            <a:spLocks noGrp="1"/>
          </p:cNvSpPr>
          <p:nvPr>
            <p:ph type="body" idx="10"/>
          </p:nvPr>
        </p:nvSpPr>
        <p:spPr>
          <a:xfrm>
            <a:off x="914403" y="2951072"/>
            <a:ext cx="1351973"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36">
                <a:solidFill>
                  <a:srgbClr val="000000"/>
                </a:solidFill>
                <a:latin typeface="Arial" panose="02020603050405020304" pitchFamily="2"/>
              </a:rPr>
              <a:t>ALLOW MEMBER </a:t>
            </a:r>
          </a:p>
        </p:txBody>
      </p:sp>
      <p:sp>
        <p:nvSpPr>
          <p:cNvPr id="110" name="Text Placeholder 109"/>
          <p:cNvSpPr>
            <a:spLocks noGrp="1"/>
          </p:cNvSpPr>
          <p:nvPr>
            <p:ph type="body" idx="10"/>
          </p:nvPr>
        </p:nvSpPr>
        <p:spPr>
          <a:xfrm>
            <a:off x="3034149" y="2927537"/>
            <a:ext cx="3945659"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Members automatically enrolled after a specified </a:t>
            </a:r>
          </a:p>
        </p:txBody>
      </p:sp>
      <p:sp>
        <p:nvSpPr>
          <p:cNvPr id="111" name="Text Placeholder 110"/>
          <p:cNvSpPr>
            <a:spLocks noGrp="1"/>
          </p:cNvSpPr>
          <p:nvPr>
            <p:ph type="body" idx="10"/>
          </p:nvPr>
        </p:nvSpPr>
        <p:spPr>
          <a:xfrm>
            <a:off x="917286" y="3139329"/>
            <a:ext cx="714664"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72">
                <a:solidFill>
                  <a:srgbClr val="000000"/>
                </a:solidFill>
                <a:latin typeface="Arial" panose="02020603050405020304" pitchFamily="2"/>
              </a:rPr>
              <a:t>OPT OUT </a:t>
            </a:r>
          </a:p>
        </p:txBody>
      </p:sp>
      <p:sp>
        <p:nvSpPr>
          <p:cNvPr id="112" name="Text Placeholder 111"/>
          <p:cNvSpPr>
            <a:spLocks noGrp="1"/>
          </p:cNvSpPr>
          <p:nvPr>
            <p:ph type="body" idx="10"/>
          </p:nvPr>
        </p:nvSpPr>
        <p:spPr>
          <a:xfrm>
            <a:off x="3034148" y="3142690"/>
            <a:ext cx="3349914"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4">
                <a:solidFill>
                  <a:srgbClr val="000000"/>
                </a:solidFill>
                <a:latin typeface="Arial" panose="02020603050405020304" pitchFamily="2"/>
              </a:rPr>
              <a:t>number of fills, but have ability to opt out </a:t>
            </a:r>
          </a:p>
        </p:txBody>
      </p:sp>
      <p:sp>
        <p:nvSpPr>
          <p:cNvPr id="113" name="Text Placeholder 112"/>
          <p:cNvSpPr>
            <a:spLocks noGrp="1"/>
          </p:cNvSpPr>
          <p:nvPr>
            <p:ph type="body" idx="10"/>
          </p:nvPr>
        </p:nvSpPr>
        <p:spPr>
          <a:xfrm>
            <a:off x="914400" y="4043086"/>
            <a:ext cx="1252682"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36">
                <a:solidFill>
                  <a:srgbClr val="000000"/>
                </a:solidFill>
                <a:latin typeface="Arial" panose="02020603050405020304" pitchFamily="2"/>
              </a:rPr>
              <a:t>ADD INCENTIVE </a:t>
            </a:r>
          </a:p>
        </p:txBody>
      </p:sp>
      <p:sp>
        <p:nvSpPr>
          <p:cNvPr id="114" name="Text Placeholder 113"/>
          <p:cNvSpPr>
            <a:spLocks noGrp="1"/>
          </p:cNvSpPr>
          <p:nvPr>
            <p:ph type="body" idx="10"/>
          </p:nvPr>
        </p:nvSpPr>
        <p:spPr>
          <a:xfrm>
            <a:off x="3034149" y="3925421"/>
            <a:ext cx="4098059"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Members who continue to fill 30-day supplies after </a:t>
            </a:r>
          </a:p>
        </p:txBody>
      </p:sp>
      <p:sp>
        <p:nvSpPr>
          <p:cNvPr id="115" name="Text Placeholder 114"/>
          <p:cNvSpPr>
            <a:spLocks noGrp="1"/>
          </p:cNvSpPr>
          <p:nvPr>
            <p:ph type="body" idx="10"/>
          </p:nvPr>
        </p:nvSpPr>
        <p:spPr>
          <a:xfrm>
            <a:off x="3034148" y="4140574"/>
            <a:ext cx="3885045"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refill limit is reached will pay a higher cost share </a:t>
            </a:r>
          </a:p>
        </p:txBody>
      </p:sp>
      <p:sp>
        <p:nvSpPr>
          <p:cNvPr id="116" name="Text Placeholder 115"/>
          <p:cNvSpPr>
            <a:spLocks noGrp="1"/>
          </p:cNvSpPr>
          <p:nvPr>
            <p:ph type="body" idx="10"/>
          </p:nvPr>
        </p:nvSpPr>
        <p:spPr>
          <a:xfrm>
            <a:off x="920173" y="4946837"/>
            <a:ext cx="1177636"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58">
                <a:solidFill>
                  <a:srgbClr val="000000"/>
                </a:solidFill>
                <a:latin typeface="Arial" panose="02020603050405020304" pitchFamily="2"/>
              </a:rPr>
              <a:t>MAINTENANCE </a:t>
            </a:r>
          </a:p>
        </p:txBody>
      </p:sp>
      <p:sp>
        <p:nvSpPr>
          <p:cNvPr id="117" name="Text Placeholder 116"/>
          <p:cNvSpPr>
            <a:spLocks noGrp="1"/>
          </p:cNvSpPr>
          <p:nvPr>
            <p:ph type="body" idx="10"/>
          </p:nvPr>
        </p:nvSpPr>
        <p:spPr>
          <a:xfrm>
            <a:off x="917290" y="5135096"/>
            <a:ext cx="1651577"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45">
                <a:solidFill>
                  <a:srgbClr val="000000"/>
                </a:solidFill>
                <a:latin typeface="Arial" panose="02020603050405020304" pitchFamily="2"/>
              </a:rPr>
              <a:t>CHOICE VOLUNTARY </a:t>
            </a:r>
          </a:p>
        </p:txBody>
      </p:sp>
      <p:sp>
        <p:nvSpPr>
          <p:cNvPr id="118" name="Text Placeholder 117"/>
          <p:cNvSpPr>
            <a:spLocks noGrp="1"/>
          </p:cNvSpPr>
          <p:nvPr>
            <p:ph type="body" idx="10"/>
          </p:nvPr>
        </p:nvSpPr>
        <p:spPr>
          <a:xfrm>
            <a:off x="3037032" y="4812930"/>
            <a:ext cx="2854036" cy="641537"/>
          </a:xfrm>
          <a:prstGeom prst="rect">
            <a:avLst/>
          </a:prstGeom>
          <a:noFill/>
          <a:ln w="0" cmpd="sng">
            <a:noFill/>
            <a:prstDash val="solid"/>
          </a:ln>
        </p:spPr>
        <p:txBody>
          <a:bodyPr vert="horz" lIns="0" tIns="0" rIns="0" bIns="0" anchor="t"/>
          <a:lstStyle>
            <a:lvl1pPr marL="0" marR="0" indent="0" algn="l">
              <a:lnSpc>
                <a:spcPts val="1705"/>
              </a:lnSpc>
              <a:spcAft>
                <a:spcPts val="9"/>
              </a:spcAft>
              <a:defRPr/>
            </a:lvl1pPr>
          </a:lstStyle>
          <a:p>
            <a:pPr marL="0" marR="0" indent="0" algn="l">
              <a:lnSpc>
                <a:spcPts val="1900"/>
              </a:lnSpc>
              <a:spcAft>
                <a:spcPts val="10"/>
              </a:spcAft>
            </a:pPr>
            <a:r>
              <a:rPr lang="en-US" sz="1400" spc="0">
                <a:solidFill>
                  <a:srgbClr val="000000"/>
                </a:solidFill>
                <a:latin typeface="Arial" panose="02020603050405020304" pitchFamily="2"/>
              </a:rPr>
              <a:t>Members receive a reduced plan-sponsored copay to fill 90-day supplies at mail or CVS Pharmacy </a:t>
            </a:r>
          </a:p>
        </p:txBody>
      </p:sp>
      <p:sp>
        <p:nvSpPr>
          <p:cNvPr id="119" name="Text Placeholder 118"/>
          <p:cNvSpPr>
            <a:spLocks noGrp="1"/>
          </p:cNvSpPr>
          <p:nvPr>
            <p:ph type="body" idx="10"/>
          </p:nvPr>
        </p:nvSpPr>
        <p:spPr>
          <a:xfrm>
            <a:off x="6913418" y="4909300"/>
            <a:ext cx="1163782" cy="462243"/>
          </a:xfrm>
          <a:prstGeom prst="rect">
            <a:avLst/>
          </a:prstGeom>
          <a:noFill/>
          <a:ln w="0" cmpd="sng">
            <a:noFill/>
            <a:prstDash val="solid"/>
          </a:ln>
        </p:spPr>
        <p:txBody>
          <a:bodyPr vert="horz" lIns="0" tIns="0" rIns="0" bIns="0" anchor="t"/>
          <a:lstStyle>
            <a:lvl1pPr marL="0" marR="0" indent="0" algn="l">
              <a:lnSpc>
                <a:spcPts val="1167"/>
              </a:lnSpc>
              <a:spcBef>
                <a:spcPts val="22"/>
              </a:spcBef>
              <a:spcAft>
                <a:spcPts val="0"/>
              </a:spcAft>
              <a:defRPr/>
            </a:lvl1pPr>
          </a:lstStyle>
          <a:p>
            <a:pPr marL="0" marR="0" indent="0" algn="l">
              <a:lnSpc>
                <a:spcPts val="2700"/>
              </a:lnSpc>
              <a:spcAft>
                <a:spcPts val="0"/>
              </a:spcAft>
            </a:pPr>
            <a:r>
              <a:rPr lang="en-US" sz="2100" b="1" spc="-67">
                <a:solidFill>
                  <a:srgbClr val="000000"/>
                </a:solidFill>
                <a:latin typeface="Arial" panose="02020603050405020304" pitchFamily="2"/>
              </a:rPr>
              <a:t>Up to 1% </a:t>
            </a:r>
          </a:p>
          <a:p>
            <a:pPr marL="0" marR="0" indent="0" algn="l">
              <a:lnSpc>
                <a:spcPts val="1300"/>
              </a:lnSpc>
              <a:spcBef>
                <a:spcPts val="25"/>
              </a:spcBef>
              <a:spcAft>
                <a:spcPts val="0"/>
              </a:spcAft>
            </a:pPr>
            <a:r>
              <a:rPr lang="en-US" sz="1100" b="1" spc="-36">
                <a:solidFill>
                  <a:srgbClr val="000000"/>
                </a:solidFill>
                <a:latin typeface="Arial" panose="02020603050405020304" pitchFamily="2"/>
              </a:rPr>
              <a:t>GROSS SAVINGS </a:t>
            </a:r>
          </a:p>
        </p:txBody>
      </p:sp>
      <p:sp>
        <p:nvSpPr>
          <p:cNvPr id="120" name="Text Placeholder 119"/>
          <p:cNvSpPr>
            <a:spLocks noGrp="1"/>
          </p:cNvSpPr>
          <p:nvPr>
            <p:ph type="body" idx="10"/>
          </p:nvPr>
        </p:nvSpPr>
        <p:spPr>
          <a:xfrm>
            <a:off x="831273" y="5619753"/>
            <a:ext cx="7378700" cy="347943"/>
          </a:xfrm>
          <a:prstGeom prst="rect">
            <a:avLst/>
          </a:prstGeom>
          <a:noFill/>
          <a:ln w="0" cmpd="sng">
            <a:noFill/>
            <a:prstDash val="solid"/>
          </a:ln>
        </p:spPr>
        <p:txBody>
          <a:bodyPr vert="horz" lIns="0" tIns="9684" rIns="0" bIns="0" anchor="t"/>
          <a:lstStyle>
            <a:lvl1pPr marL="0" marR="0" indent="0" algn="l">
              <a:lnSpc>
                <a:spcPts val="628"/>
              </a:lnSpc>
              <a:spcAft>
                <a:spcPts val="0"/>
              </a:spcAft>
              <a:defRPr/>
            </a:lvl1pPr>
          </a:lstStyle>
          <a:p>
            <a:pPr marL="0" marR="0" indent="0" algn="l">
              <a:lnSpc>
                <a:spcPts val="700"/>
              </a:lnSpc>
              <a:spcAft>
                <a:spcPts val="0"/>
              </a:spcAft>
            </a:pPr>
            <a:r>
              <a:rPr lang="en-US" sz="600" spc="0">
                <a:solidFill>
                  <a:srgbClr val="000000"/>
                </a:solidFill>
                <a:latin typeface="Arial" panose="02020603050405020304" pitchFamily="2"/>
              </a:rPr>
              <a:t>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Source: CVS Caremark Enterprise Analytics, 2013. Projections based on CVS Caremark data. Individual results vary based on plan design, formulary status, demographic characteristics and other factors. Client-specific modeling available upon request. </a:t>
            </a:r>
          </a:p>
        </p:txBody>
      </p:sp>
      <p:sp>
        <p:nvSpPr>
          <p:cNvPr id="121" name="Text Placeholder 120"/>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9 </a:t>
            </a:r>
          </a:p>
        </p:txBody>
      </p:sp>
      <p:sp>
        <p:nvSpPr>
          <p:cNvPr id="122" name="Text Placeholder 121"/>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18334764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8_1_">
    <p:bg>
      <p:bgPr>
        <a:solidFill>
          <a:schemeClr val="bg1">
            <a:alpha val="0"/>
          </a:schemeClr>
        </a:solidFill>
        <a:effectLst/>
      </p:bgPr>
    </p:bg>
    <p:spTree>
      <p:nvGrpSpPr>
        <p:cNvPr id="1" name=""/>
        <p:cNvGrpSpPr/>
        <p:nvPr/>
      </p:nvGrpSpPr>
      <p:grpSpPr>
        <a:xfrm>
          <a:off x="0" y="0"/>
          <a:ext cx="0" cy="0"/>
          <a:chOff x="0" y="0"/>
          <a:chExt cx="0" cy="0"/>
        </a:xfrm>
      </p:grpSpPr>
      <p:sp>
        <p:nvSpPr>
          <p:cNvPr id="125" name="Text Placeholder 124"/>
          <p:cNvSpPr>
            <a:spLocks noGrp="1"/>
          </p:cNvSpPr>
          <p:nvPr>
            <p:ph type="body" idx="10"/>
          </p:nvPr>
        </p:nvSpPr>
        <p:spPr>
          <a:xfrm>
            <a:off x="845130" y="717180"/>
            <a:ext cx="7481455" cy="2486025"/>
          </a:xfrm>
          <a:prstGeom prst="rect">
            <a:avLst/>
          </a:prstGeom>
          <a:noFill/>
          <a:ln w="0" cmpd="sng">
            <a:noFill/>
            <a:prstDash val="solid"/>
          </a:ln>
        </p:spPr>
        <p:txBody>
          <a:bodyPr vert="horz" lIns="0" tIns="10253" rIns="0" bIns="0" anchor="t">
            <a:normAutofit fontScale="95000"/>
          </a:bodyPr>
          <a:lstStyle>
            <a:lvl1pPr marL="0" marR="0" indent="0" algn="l">
              <a:lnSpc>
                <a:spcPts val="4577"/>
              </a:lnSpc>
              <a:spcBef>
                <a:spcPts val="0"/>
              </a:spcBef>
              <a:spcAft>
                <a:spcPts val="10688"/>
              </a:spcAft>
              <a:defRPr/>
            </a:lvl1pPr>
          </a:lstStyle>
          <a:p>
            <a:pPr marL="0" marR="0" indent="0" algn="l">
              <a:lnSpc>
                <a:spcPts val="5100"/>
              </a:lnSpc>
              <a:spcAft>
                <a:spcPts val="0"/>
              </a:spcAft>
            </a:pPr>
            <a:r>
              <a:rPr lang="en-US" sz="4400" b="1" spc="72">
                <a:solidFill>
                  <a:srgbClr val="000000"/>
                </a:solidFill>
                <a:latin typeface="Arial" panose="02020603050405020304" pitchFamily="2"/>
              </a:rPr>
              <a:t>Member Engagement </a:t>
            </a:r>
          </a:p>
          <a:p>
            <a:pPr marL="0" marR="0" indent="0" algn="l">
              <a:lnSpc>
                <a:spcPts val="5100"/>
              </a:lnSpc>
              <a:spcBef>
                <a:spcPts val="0"/>
              </a:spcBef>
              <a:spcAft>
                <a:spcPts val="11910"/>
              </a:spcAft>
            </a:pPr>
            <a:r>
              <a:rPr lang="en-US" sz="4400" b="1" spc="67">
                <a:solidFill>
                  <a:srgbClr val="000000"/>
                </a:solidFill>
                <a:latin typeface="Arial" panose="02020603050405020304" pitchFamily="2"/>
              </a:rPr>
              <a:t>and Experience </a:t>
            </a:r>
          </a:p>
        </p:txBody>
      </p:sp>
      <p:sp>
        <p:nvSpPr>
          <p:cNvPr id="128" name="Text Placeholder 127"/>
          <p:cNvSpPr>
            <a:spLocks noGrp="1"/>
          </p:cNvSpPr>
          <p:nvPr>
            <p:ph type="body" idx="10"/>
          </p:nvPr>
        </p:nvSpPr>
        <p:spPr>
          <a:xfrm>
            <a:off x="828386" y="6206381"/>
            <a:ext cx="2967182" cy="108697"/>
          </a:xfrm>
          <a:prstGeom prst="rect">
            <a:avLst/>
          </a:prstGeom>
          <a:noFill/>
          <a:ln w="0" cmpd="sng">
            <a:noFill/>
            <a:prstDash val="solid"/>
          </a:ln>
        </p:spPr>
        <p:txBody>
          <a:bodyPr vert="horz" lIns="0" tIns="570" rIns="0" bIns="0" anchor="t"/>
          <a:lstStyle>
            <a:lvl1pPr marL="0" marR="0" indent="0" algn="l">
              <a:lnSpc>
                <a:spcPts val="808"/>
              </a:lnSpc>
              <a:spcAft>
                <a:spcPts val="0"/>
              </a:spcAft>
              <a:defRPr/>
            </a:lvl1pPr>
          </a:lstStyle>
          <a:p>
            <a:pPr marL="0" marR="0" indent="0" algn="l">
              <a:lnSpc>
                <a:spcPts val="900"/>
              </a:lnSpc>
              <a:spcAft>
                <a:spcPts val="0"/>
              </a:spcAft>
            </a:pPr>
            <a:r>
              <a:rPr lang="en-US" sz="700" spc="-4">
                <a:solidFill>
                  <a:srgbClr val="000000"/>
                </a:solidFill>
                <a:latin typeface="Arial" panose="02020603050405020304" pitchFamily="2"/>
              </a:rPr>
              <a:t>©2016 CVS Health and/or one of its affiliates: Confidential &amp; Proprietary </a:t>
            </a:r>
          </a:p>
        </p:txBody>
      </p:sp>
      <p:sp>
        <p:nvSpPr>
          <p:cNvPr id="129" name="Text Placeholder 128"/>
          <p:cNvSpPr>
            <a:spLocks noGrp="1"/>
          </p:cNvSpPr>
          <p:nvPr>
            <p:ph type="body" idx="10"/>
          </p:nvPr>
        </p:nvSpPr>
        <p:spPr>
          <a:xfrm>
            <a:off x="779895" y="6315075"/>
            <a:ext cx="427182" cy="102534"/>
          </a:xfrm>
          <a:prstGeom prst="rect">
            <a:avLst/>
          </a:prstGeom>
          <a:noFill/>
          <a:ln w="0" cmpd="sng">
            <a:noFill/>
            <a:prstDash val="solid"/>
          </a:ln>
        </p:spPr>
        <p:txBody>
          <a:bodyPr vert="horz" lIns="0" tIns="0" rIns="0" bIns="0" anchor="t"/>
          <a:lstStyle>
            <a:lvl1pPr marL="0" marR="0" indent="0" algn="l">
              <a:lnSpc>
                <a:spcPts val="808"/>
              </a:lnSpc>
              <a:spcAft>
                <a:spcPts val="0"/>
              </a:spcAft>
              <a:defRPr/>
            </a:lvl1pPr>
          </a:lstStyle>
          <a:p>
            <a:pPr marL="0" marR="0" indent="0" algn="l">
              <a:lnSpc>
                <a:spcPts val="9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22586511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9_1_">
    <p:bg>
      <p:bgPr>
        <a:solidFill>
          <a:schemeClr val="bg1">
            <a:alpha val="0"/>
          </a:schemeClr>
        </a:solidFill>
        <a:effectLst/>
      </p:bgPr>
    </p:bg>
    <p:spTree>
      <p:nvGrpSpPr>
        <p:cNvPr id="1" name=""/>
        <p:cNvGrpSpPr/>
        <p:nvPr/>
      </p:nvGrpSpPr>
      <p:grpSpPr>
        <a:xfrm>
          <a:off x="0" y="0"/>
          <a:ext cx="0" cy="0"/>
          <a:chOff x="0" y="0"/>
          <a:chExt cx="0" cy="0"/>
        </a:xfrm>
      </p:grpSpPr>
      <p:sp>
        <p:nvSpPr>
          <p:cNvPr id="132" name="Text Placeholder 131"/>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133" name="Text Placeholder 132"/>
          <p:cNvSpPr>
            <a:spLocks noGrp="1"/>
          </p:cNvSpPr>
          <p:nvPr>
            <p:ph type="body" idx="10"/>
          </p:nvPr>
        </p:nvSpPr>
        <p:spPr>
          <a:xfrm>
            <a:off x="7653485" y="2033311"/>
            <a:ext cx="417945" cy="561975"/>
          </a:xfrm>
          <a:prstGeom prst="rect">
            <a:avLst/>
          </a:prstGeom>
          <a:solidFill>
            <a:srgbClr val="FFFFFF"/>
          </a:solidFill>
          <a:ln w="30480" cmpd="sng">
            <a:solidFill>
              <a:srgbClr val="000000"/>
            </a:solidFill>
            <a:prstDash val="solid"/>
          </a:ln>
        </p:spPr>
        <p:txBody>
          <a:bodyPr vert="horz" lIns="0" tIns="0" rIns="0" bIns="0" anchor="t"/>
          <a:lstStyle/>
          <a:p>
            <a:pPr algn="l"/>
            <a:r>
              <a:rPr lang="en-US" sz="100"/>
              <a:t> </a:t>
            </a:r>
          </a:p>
        </p:txBody>
      </p:sp>
      <p:sp>
        <p:nvSpPr>
          <p:cNvPr id="134" name="Text Placeholder 133"/>
          <p:cNvSpPr>
            <a:spLocks noGrp="1"/>
          </p:cNvSpPr>
          <p:nvPr>
            <p:ph type="body" idx="10"/>
          </p:nvPr>
        </p:nvSpPr>
        <p:spPr>
          <a:xfrm>
            <a:off x="415638" y="403412"/>
            <a:ext cx="8315614" cy="1629896"/>
          </a:xfrm>
          <a:prstGeom prst="rect">
            <a:avLst/>
          </a:prstGeom>
          <a:noFill/>
          <a:ln w="0" cmpd="sng">
            <a:noFill/>
            <a:prstDash val="solid"/>
          </a:ln>
        </p:spPr>
        <p:txBody>
          <a:bodyPr vert="horz" lIns="0" tIns="330396" rIns="0" bIns="0" anchor="t">
            <a:normAutofit fontScale="95000"/>
          </a:bodyPr>
          <a:lstStyle>
            <a:lvl1pPr marL="1107786" marR="0" indent="0" algn="l">
              <a:lnSpc>
                <a:spcPts val="2244"/>
              </a:lnSpc>
              <a:spcBef>
                <a:spcPts val="2611"/>
              </a:spcBef>
              <a:spcAft>
                <a:spcPts val="0"/>
              </a:spcAft>
              <a:tabLst>
                <a:tab pos="4349088" algn="l"/>
              </a:tabLst>
              <a:defRPr/>
            </a:lvl1pPr>
          </a:lstStyle>
          <a:p>
            <a:pPr marL="457200" marR="0" indent="0" algn="l">
              <a:lnSpc>
                <a:spcPts val="3100"/>
              </a:lnSpc>
              <a:spcAft>
                <a:spcPts val="0"/>
              </a:spcAft>
            </a:pPr>
            <a:r>
              <a:rPr lang="en-US" sz="2600" b="1" spc="31">
                <a:solidFill>
                  <a:srgbClr val="000000"/>
                </a:solidFill>
                <a:latin typeface="Arial" panose="02020603050405020304" pitchFamily="2"/>
              </a:rPr>
              <a:t>Resources to Support a Positive Member </a:t>
            </a:r>
          </a:p>
          <a:p>
            <a:pPr marL="457200" marR="0" indent="0" algn="l">
              <a:lnSpc>
                <a:spcPts val="3100"/>
              </a:lnSpc>
              <a:spcBef>
                <a:spcPts val="0"/>
              </a:spcBef>
              <a:spcAft>
                <a:spcPts val="0"/>
              </a:spcAft>
            </a:pPr>
            <a:r>
              <a:rPr lang="en-US" sz="2600" b="1" spc="36">
                <a:solidFill>
                  <a:srgbClr val="000000"/>
                </a:solidFill>
                <a:latin typeface="Arial" panose="02020603050405020304" pitchFamily="2"/>
              </a:rPr>
              <a:t>Experience with Maintenance Choice Mandatory </a:t>
            </a:r>
          </a:p>
          <a:p>
            <a:pPr marL="1234440" marR="0" indent="0" algn="l">
              <a:lnSpc>
                <a:spcPts val="2500"/>
              </a:lnSpc>
              <a:spcBef>
                <a:spcPts val="2910"/>
              </a:spcBef>
              <a:spcAft>
                <a:spcPts val="0"/>
              </a:spcAft>
              <a:tabLst>
                <a:tab pos="4846320" algn="l"/>
              </a:tabLst>
            </a:pPr>
            <a:r>
              <a:rPr lang="en-US" sz="1800" b="1" spc="0">
                <a:solidFill>
                  <a:srgbClr val="CC0000"/>
                </a:solidFill>
                <a:latin typeface="Arial" panose="02020603050405020304" pitchFamily="2"/>
              </a:rPr>
              <a:t>CHOICE ACCESS </a:t>
            </a:r>
          </a:p>
        </p:txBody>
      </p:sp>
      <p:sp>
        <p:nvSpPr>
          <p:cNvPr id="135" name="Text Placeholder 134"/>
          <p:cNvSpPr>
            <a:spLocks noGrp="1"/>
          </p:cNvSpPr>
          <p:nvPr>
            <p:ph type="body" idx="10"/>
          </p:nvPr>
        </p:nvSpPr>
        <p:spPr>
          <a:xfrm>
            <a:off x="1534968" y="2033307"/>
            <a:ext cx="2003714" cy="586068"/>
          </a:xfrm>
          <a:prstGeom prst="rect">
            <a:avLst/>
          </a:prstGeom>
          <a:noFill/>
          <a:ln w="0" cmpd="sng">
            <a:noFill/>
            <a:prstDash val="solid"/>
          </a:ln>
        </p:spPr>
        <p:txBody>
          <a:bodyPr vert="horz" lIns="0" tIns="0" rIns="0" bIns="0" anchor="t"/>
          <a:lstStyle>
            <a:lvl1pPr marL="0" marR="0" indent="0" algn="l">
              <a:lnSpc>
                <a:spcPts val="1346"/>
              </a:lnSpc>
              <a:spcAft>
                <a:spcPts val="538"/>
              </a:spcAft>
              <a:defRPr/>
            </a:lvl1pPr>
          </a:lstStyle>
          <a:p>
            <a:pPr marL="0" marR="0" indent="0" algn="l">
              <a:lnSpc>
                <a:spcPts val="1500"/>
              </a:lnSpc>
              <a:spcAft>
                <a:spcPts val="600"/>
              </a:spcAft>
            </a:pPr>
            <a:r>
              <a:rPr lang="en-US" sz="1100" spc="0">
                <a:solidFill>
                  <a:srgbClr val="000000"/>
                </a:solidFill>
                <a:latin typeface="Arial" panose="02020603050405020304" pitchFamily="2"/>
              </a:rPr>
              <a:t>Amy can choose where to fill her maintenance prescriptions: CVS Pharmacy or mail service </a:t>
            </a:r>
          </a:p>
        </p:txBody>
      </p:sp>
      <p:sp>
        <p:nvSpPr>
          <p:cNvPr id="138" name="Text Placeholder 137"/>
          <p:cNvSpPr>
            <a:spLocks noGrp="1"/>
          </p:cNvSpPr>
          <p:nvPr>
            <p:ph type="body" idx="10"/>
          </p:nvPr>
        </p:nvSpPr>
        <p:spPr>
          <a:xfrm>
            <a:off x="1534968" y="3610535"/>
            <a:ext cx="2003714" cy="810185"/>
          </a:xfrm>
          <a:prstGeom prst="rect">
            <a:avLst/>
          </a:prstGeom>
          <a:noFill/>
          <a:ln w="0" cmpd="sng">
            <a:noFill/>
            <a:prstDash val="solid"/>
          </a:ln>
        </p:spPr>
        <p:txBody>
          <a:bodyPr vert="horz" lIns="0" tIns="0" rIns="0" bIns="0" anchor="t"/>
          <a:lstStyle>
            <a:lvl1pPr marL="0" marR="0" indent="0" algn="l">
              <a:lnSpc>
                <a:spcPts val="1436"/>
              </a:lnSpc>
              <a:spcBef>
                <a:spcPts val="0"/>
              </a:spcBef>
              <a:spcAft>
                <a:spcPts val="0"/>
              </a:spcAft>
              <a:defRPr/>
            </a:lvl1pPr>
          </a:lstStyle>
          <a:p>
            <a:pPr marL="0" marR="0" indent="0" algn="l">
              <a:lnSpc>
                <a:spcPts val="2300"/>
              </a:lnSpc>
              <a:spcAft>
                <a:spcPts val="0"/>
              </a:spcAft>
            </a:pPr>
            <a:r>
              <a:rPr lang="en-US" sz="1800" b="1" spc="-9">
                <a:solidFill>
                  <a:srgbClr val="CC0000"/>
                </a:solidFill>
                <a:latin typeface="Arial" panose="02020603050405020304" pitchFamily="2"/>
              </a:rPr>
              <a:t>FLEXIBILITY </a:t>
            </a:r>
          </a:p>
          <a:p>
            <a:pPr marL="0" marR="0" indent="0" algn="l">
              <a:lnSpc>
                <a:spcPts val="1600"/>
              </a:lnSpc>
              <a:spcBef>
                <a:spcPts val="0"/>
              </a:spcBef>
              <a:spcAft>
                <a:spcPts val="0"/>
              </a:spcAft>
            </a:pPr>
            <a:r>
              <a:rPr lang="en-US" sz="1100" spc="0">
                <a:solidFill>
                  <a:srgbClr val="000000"/>
                </a:solidFill>
                <a:latin typeface="Arial" panose="02020603050405020304" pitchFamily="2"/>
              </a:rPr>
              <a:t>Amy can move her prescriptions between CVS Pharmacy and mail service any time she wants </a:t>
            </a:r>
          </a:p>
        </p:txBody>
      </p:sp>
      <p:sp>
        <p:nvSpPr>
          <p:cNvPr id="139" name="Text Placeholder 138"/>
          <p:cNvSpPr>
            <a:spLocks noGrp="1"/>
          </p:cNvSpPr>
          <p:nvPr>
            <p:ph type="body" idx="10"/>
          </p:nvPr>
        </p:nvSpPr>
        <p:spPr>
          <a:xfrm>
            <a:off x="4821385" y="2033310"/>
            <a:ext cx="2116859" cy="2861422"/>
          </a:xfrm>
          <a:prstGeom prst="rect">
            <a:avLst/>
          </a:prstGeom>
          <a:noFill/>
          <a:ln w="0" cmpd="sng">
            <a:noFill/>
            <a:prstDash val="solid"/>
          </a:ln>
        </p:spPr>
        <p:txBody>
          <a:bodyPr vert="horz" lIns="0" tIns="5698" rIns="0" bIns="0" anchor="t"/>
          <a:lstStyle>
            <a:lvl1pPr marL="0" marR="0" indent="0" algn="l">
              <a:lnSpc>
                <a:spcPts val="1436"/>
              </a:lnSpc>
              <a:spcBef>
                <a:spcPts val="0"/>
              </a:spcBef>
              <a:spcAft>
                <a:spcPts val="0"/>
              </a:spcAft>
              <a:defRPr/>
            </a:lvl1pPr>
          </a:lstStyle>
          <a:p>
            <a:pPr marL="0" marR="411480" indent="0" algn="l">
              <a:lnSpc>
                <a:spcPts val="1700"/>
              </a:lnSpc>
              <a:spcAft>
                <a:spcPts val="0"/>
              </a:spcAft>
            </a:pPr>
            <a:r>
              <a:rPr lang="en-US" sz="1100" spc="0">
                <a:solidFill>
                  <a:srgbClr val="000000"/>
                </a:solidFill>
                <a:latin typeface="Arial" panose="02020603050405020304" pitchFamily="2"/>
              </a:rPr>
              <a:t>Amy likes that she can stay in touch with her pharmacist face-to-face or by phone </a:t>
            </a:r>
          </a:p>
          <a:p>
            <a:pPr marL="0" marR="0" indent="0" algn="l">
              <a:lnSpc>
                <a:spcPts val="2300"/>
              </a:lnSpc>
              <a:spcBef>
                <a:spcPts val="1160"/>
              </a:spcBef>
              <a:spcAft>
                <a:spcPts val="0"/>
              </a:spcAft>
            </a:pPr>
            <a:r>
              <a:rPr lang="en-US" sz="1800" b="1" spc="-9">
                <a:solidFill>
                  <a:srgbClr val="CC0000"/>
                </a:solidFill>
                <a:latin typeface="Arial" panose="02020603050405020304" pitchFamily="2"/>
              </a:rPr>
              <a:t>CONTROL </a:t>
            </a:r>
          </a:p>
          <a:p>
            <a:pPr marL="0" marR="365760" indent="0" algn="l">
              <a:lnSpc>
                <a:spcPts val="1700"/>
              </a:lnSpc>
              <a:spcBef>
                <a:spcPts val="0"/>
              </a:spcBef>
              <a:spcAft>
                <a:spcPts val="0"/>
              </a:spcAft>
            </a:pPr>
            <a:r>
              <a:rPr lang="en-US" sz="1100" spc="-9">
                <a:solidFill>
                  <a:srgbClr val="000000"/>
                </a:solidFill>
                <a:latin typeface="Arial" panose="02020603050405020304" pitchFamily="2"/>
              </a:rPr>
              <a:t>Amy can manage her prescriptions and track her orders with convenient online and mobile tools </a:t>
            </a:r>
          </a:p>
          <a:p>
            <a:pPr marL="0" marR="0" indent="0" algn="l">
              <a:lnSpc>
                <a:spcPts val="2300"/>
              </a:lnSpc>
              <a:spcBef>
                <a:spcPts val="1380"/>
              </a:spcBef>
              <a:spcAft>
                <a:spcPts val="0"/>
              </a:spcAft>
            </a:pPr>
            <a:r>
              <a:rPr lang="en-US" sz="1800" b="1" spc="-22">
                <a:solidFill>
                  <a:srgbClr val="CC0000"/>
                </a:solidFill>
                <a:latin typeface="Arial" panose="02020603050405020304" pitchFamily="2"/>
              </a:rPr>
              <a:t>SAVINGS </a:t>
            </a:r>
          </a:p>
          <a:p>
            <a:pPr marL="0" marR="0" indent="0" algn="l">
              <a:lnSpc>
                <a:spcPts val="1600"/>
              </a:lnSpc>
              <a:spcBef>
                <a:spcPts val="0"/>
              </a:spcBef>
              <a:spcAft>
                <a:spcPts val="0"/>
              </a:spcAft>
            </a:pPr>
            <a:r>
              <a:rPr lang="en-US" sz="1100" spc="0">
                <a:solidFill>
                  <a:srgbClr val="000000"/>
                </a:solidFill>
                <a:latin typeface="Arial" panose="02020603050405020304" pitchFamily="2"/>
              </a:rPr>
              <a:t>Amy saves with a lower copay and can choose payment options that make her prescriptions more affordable </a:t>
            </a:r>
          </a:p>
        </p:txBody>
      </p:sp>
      <p:sp>
        <p:nvSpPr>
          <p:cNvPr id="146" name="Text Placeholder 145"/>
          <p:cNvSpPr>
            <a:spLocks noGrp="1"/>
          </p:cNvSpPr>
          <p:nvPr>
            <p:ph type="body" idx="10"/>
          </p:nvPr>
        </p:nvSpPr>
        <p:spPr>
          <a:xfrm>
            <a:off x="779895" y="4894729"/>
            <a:ext cx="7793182" cy="1559859"/>
          </a:xfrm>
          <a:prstGeom prst="rect">
            <a:avLst/>
          </a:prstGeom>
          <a:noFill/>
          <a:ln w="0" cmpd="sng">
            <a:noFill/>
            <a:prstDash val="solid"/>
          </a:ln>
        </p:spPr>
        <p:txBody>
          <a:bodyPr vert="horz" lIns="0" tIns="246089" rIns="0" bIns="0" anchor="t"/>
          <a:lstStyle>
            <a:lvl1pPr marL="41029" marR="0" indent="0" algn="l">
              <a:lnSpc>
                <a:spcPts val="808"/>
              </a:lnSpc>
              <a:spcBef>
                <a:spcPts val="0"/>
              </a:spcBef>
              <a:spcAft>
                <a:spcPts val="296"/>
              </a:spcAft>
              <a:tabLst>
                <a:tab pos="7672447" algn="r"/>
              </a:tabLst>
              <a:defRPr/>
            </a:lvl1pPr>
          </a:lstStyle>
          <a:p>
            <a:pPr marL="1051560" marR="1280160" indent="0" algn="just">
              <a:lnSpc>
                <a:spcPts val="1900"/>
              </a:lnSpc>
              <a:spcAft>
                <a:spcPts val="0"/>
              </a:spcAft>
            </a:pPr>
            <a:r>
              <a:rPr lang="en-US" sz="1400" b="1" spc="-4">
                <a:solidFill>
                  <a:srgbClr val="FFFFFF"/>
                </a:solidFill>
                <a:latin typeface="Arial" panose="02020603050405020304" pitchFamily="2"/>
              </a:rPr>
              <a:t>We provide proactive member communications and helpful tools to help ease the transition and enhance the member experience. </a:t>
            </a:r>
          </a:p>
          <a:p>
            <a:pPr marL="45720" marR="0" indent="0" algn="l">
              <a:lnSpc>
                <a:spcPts val="800"/>
              </a:lnSpc>
              <a:spcBef>
                <a:spcPts val="2730"/>
              </a:spcBef>
              <a:spcAft>
                <a:spcPts val="0"/>
              </a:spcAft>
            </a:pPr>
            <a:r>
              <a:rPr lang="en-US" sz="600" spc="0">
                <a:solidFill>
                  <a:srgbClr val="000000"/>
                </a:solidFill>
                <a:latin typeface="Arial" panose="02020603050405020304" pitchFamily="2"/>
              </a:rPr>
              <a:t>Patient story is presented for illustrative purposes only. Any resemblance to an actual individual is coincidental. All data sharing complies with applicable firewall and privacy laws. </a:t>
            </a:r>
          </a:p>
          <a:p>
            <a:pPr marL="45720" marR="0" indent="0" algn="l">
              <a:lnSpc>
                <a:spcPts val="1100"/>
              </a:lnSpc>
              <a:spcBef>
                <a:spcPts val="1950"/>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11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21303283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0_1_">
    <p:bg>
      <p:bgPr>
        <a:solidFill>
          <a:schemeClr val="bg1">
            <a:alpha val="0"/>
          </a:schemeClr>
        </a:solidFill>
        <a:effectLst/>
      </p:bgPr>
    </p:bg>
    <p:spTree>
      <p:nvGrpSpPr>
        <p:cNvPr id="1" name=""/>
        <p:cNvGrpSpPr/>
        <p:nvPr/>
      </p:nvGrpSpPr>
      <p:grpSpPr>
        <a:xfrm>
          <a:off x="0" y="0"/>
          <a:ext cx="0" cy="0"/>
          <a:chOff x="0" y="0"/>
          <a:chExt cx="0" cy="0"/>
        </a:xfrm>
      </p:grpSpPr>
      <p:sp>
        <p:nvSpPr>
          <p:cNvPr id="150" name="Text Placeholder 149"/>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151" name="Text Placeholder 150"/>
          <p:cNvSpPr>
            <a:spLocks noGrp="1"/>
          </p:cNvSpPr>
          <p:nvPr>
            <p:ph type="body" idx="10"/>
          </p:nvPr>
        </p:nvSpPr>
        <p:spPr>
          <a:xfrm>
            <a:off x="415638" y="403412"/>
            <a:ext cx="8315614" cy="1290918"/>
          </a:xfrm>
          <a:prstGeom prst="rect">
            <a:avLst/>
          </a:prstGeom>
          <a:noFill/>
          <a:ln w="0" cmpd="sng">
            <a:noFill/>
            <a:prstDash val="solid"/>
          </a:ln>
        </p:spPr>
        <p:txBody>
          <a:bodyPr vert="horz" lIns="0" tIns="330396" rIns="0" bIns="0" anchor="t">
            <a:normAutofit fontScale="95000"/>
          </a:bodyPr>
          <a:lstStyle>
            <a:lvl1pPr marL="410291" marR="0" indent="0" algn="l">
              <a:lnSpc>
                <a:spcPts val="2782"/>
              </a:lnSpc>
              <a:spcBef>
                <a:spcPts val="0"/>
              </a:spcBef>
              <a:spcAft>
                <a:spcPts val="2113"/>
              </a:spcAft>
              <a:defRPr/>
            </a:lvl1pPr>
          </a:lstStyle>
          <a:p>
            <a:pPr marL="457200" marR="0" indent="0" algn="l">
              <a:lnSpc>
                <a:spcPts val="3100"/>
              </a:lnSpc>
              <a:spcAft>
                <a:spcPts val="0"/>
              </a:spcAft>
            </a:pPr>
            <a:r>
              <a:rPr lang="en-US" sz="2600" b="1" spc="27">
                <a:solidFill>
                  <a:srgbClr val="000000"/>
                </a:solidFill>
                <a:latin typeface="Arial" panose="02020603050405020304" pitchFamily="2"/>
              </a:rPr>
              <a:t>Encouraging Members to Take Advantage </a:t>
            </a:r>
          </a:p>
          <a:p>
            <a:pPr marL="457200" marR="0" indent="0" algn="l">
              <a:lnSpc>
                <a:spcPts val="3100"/>
              </a:lnSpc>
              <a:spcBef>
                <a:spcPts val="0"/>
              </a:spcBef>
              <a:spcAft>
                <a:spcPts val="2355"/>
              </a:spcAft>
            </a:pPr>
            <a:r>
              <a:rPr lang="en-US" sz="2600" b="1" spc="31">
                <a:solidFill>
                  <a:srgbClr val="000000"/>
                </a:solidFill>
                <a:latin typeface="Arial" panose="02020603050405020304" pitchFamily="2"/>
              </a:rPr>
              <a:t>of Maintenance Choice </a:t>
            </a:r>
          </a:p>
        </p:txBody>
      </p:sp>
      <p:sp>
        <p:nvSpPr>
          <p:cNvPr id="152" name="Text Placeholder 151"/>
          <p:cNvSpPr>
            <a:spLocks noGrp="1"/>
          </p:cNvSpPr>
          <p:nvPr>
            <p:ph type="body" idx="10"/>
          </p:nvPr>
        </p:nvSpPr>
        <p:spPr>
          <a:xfrm>
            <a:off x="831276" y="1694329"/>
            <a:ext cx="7484341" cy="443753"/>
          </a:xfrm>
          <a:prstGeom prst="rect">
            <a:avLst/>
          </a:prstGeom>
          <a:solidFill>
            <a:srgbClr val="000000"/>
          </a:solidFill>
          <a:ln w="0" cmpd="sng">
            <a:noFill/>
            <a:prstDash val="solid"/>
          </a:ln>
        </p:spPr>
        <p:txBody>
          <a:bodyPr vert="horz" lIns="0" tIns="28482" rIns="0" bIns="0" anchor="t"/>
          <a:lstStyle>
            <a:lvl1pPr marL="123087" marR="2174544" indent="0" algn="l">
              <a:lnSpc>
                <a:spcPts val="1526"/>
              </a:lnSpc>
              <a:spcAft>
                <a:spcPts val="233"/>
              </a:spcAft>
              <a:defRPr/>
            </a:lvl1pPr>
          </a:lstStyle>
          <a:p>
            <a:pPr marL="137160" marR="2423160" indent="0" algn="l">
              <a:lnSpc>
                <a:spcPts val="1700"/>
              </a:lnSpc>
              <a:spcAft>
                <a:spcPts val="260"/>
              </a:spcAft>
            </a:pPr>
            <a:r>
              <a:rPr lang="en-US" sz="1400" b="1" spc="0">
                <a:solidFill>
                  <a:srgbClr val="FFFFFF"/>
                </a:solidFill>
                <a:latin typeface="Arial" panose="02020603050405020304" pitchFamily="2"/>
              </a:rPr>
              <a:t>TARGETED COMMUNICATIONS PROMOTE THE BENEFITS OF MAINTENANCE CHOICE* </a:t>
            </a:r>
          </a:p>
        </p:txBody>
      </p:sp>
      <p:sp>
        <p:nvSpPr>
          <p:cNvPr id="153" name="Text Placeholder 152"/>
          <p:cNvSpPr>
            <a:spLocks noGrp="1"/>
          </p:cNvSpPr>
          <p:nvPr>
            <p:ph type="body" idx="10"/>
          </p:nvPr>
        </p:nvSpPr>
        <p:spPr>
          <a:xfrm>
            <a:off x="972705" y="2327462"/>
            <a:ext cx="4987636" cy="2801471"/>
          </a:xfrm>
          <a:prstGeom prst="rect">
            <a:avLst/>
          </a:prstGeom>
          <a:noFill/>
          <a:ln w="0" cmpd="sng">
            <a:noFill/>
            <a:prstDash val="solid"/>
          </a:ln>
        </p:spPr>
        <p:txBody>
          <a:bodyPr vert="horz" lIns="0" tIns="25634" rIns="0" bIns="0" anchor="t">
            <a:normAutofit fontScale="95000"/>
          </a:bodyPr>
          <a:lstStyle>
            <a:lvl1pPr marL="246175" marR="0" indent="0" algn="just">
              <a:lnSpc>
                <a:spcPts val="1974"/>
              </a:lnSpc>
              <a:spcBef>
                <a:spcPts val="0"/>
              </a:spcBef>
              <a:spcAft>
                <a:spcPts val="4312"/>
              </a:spcAft>
              <a:defRPr/>
            </a:lvl1pPr>
          </a:lstStyle>
          <a:p>
            <a:pPr marL="0" marR="0" indent="0" algn="just">
              <a:lnSpc>
                <a:spcPts val="2200"/>
              </a:lnSpc>
              <a:spcAft>
                <a:spcPts val="0"/>
              </a:spcAft>
            </a:pPr>
            <a:r>
              <a:rPr lang="en-US" sz="1400" b="1" spc="54">
                <a:solidFill>
                  <a:srgbClr val="000000"/>
                </a:solidFill>
                <a:latin typeface="Arial" panose="02020603050405020304" pitchFamily="2"/>
              </a:rPr>
              <a:t>I </a:t>
            </a:r>
            <a:r>
              <a:rPr lang="en-US" sz="1800" spc="54">
                <a:solidFill>
                  <a:srgbClr val="000000"/>
                </a:solidFill>
                <a:latin typeface="Arial" panose="02020603050405020304" pitchFamily="2"/>
              </a:rPr>
              <a:t>To help minimize disruption, we strategically </a:t>
            </a:r>
          </a:p>
          <a:p>
            <a:pPr marL="274320" marR="0" indent="0" algn="just">
              <a:lnSpc>
                <a:spcPts val="2200"/>
              </a:lnSpc>
              <a:spcBef>
                <a:spcPts val="0"/>
              </a:spcBef>
              <a:spcAft>
                <a:spcPts val="0"/>
              </a:spcAft>
            </a:pPr>
            <a:r>
              <a:rPr lang="en-US" sz="1800" spc="31">
                <a:solidFill>
                  <a:srgbClr val="000000"/>
                </a:solidFill>
                <a:latin typeface="Arial" panose="02020603050405020304" pitchFamily="2"/>
              </a:rPr>
              <a:t>target members based on their plan design, </a:t>
            </a:r>
          </a:p>
          <a:p>
            <a:pPr marL="274320" marR="0" indent="0" algn="just">
              <a:lnSpc>
                <a:spcPts val="2200"/>
              </a:lnSpc>
              <a:spcBef>
                <a:spcPts val="0"/>
              </a:spcBef>
              <a:spcAft>
                <a:spcPts val="0"/>
              </a:spcAft>
            </a:pPr>
            <a:r>
              <a:rPr lang="en-US" sz="1800" spc="31">
                <a:solidFill>
                  <a:srgbClr val="000000"/>
                </a:solidFill>
                <a:latin typeface="Arial" panose="02020603050405020304" pitchFamily="2"/>
              </a:rPr>
              <a:t>utilization and personal savings opportunities </a:t>
            </a:r>
          </a:p>
          <a:p>
            <a:pPr marL="0" marR="0" indent="0" algn="just">
              <a:lnSpc>
                <a:spcPts val="2200"/>
              </a:lnSpc>
              <a:spcBef>
                <a:spcPts val="1610"/>
              </a:spcBef>
              <a:spcAft>
                <a:spcPts val="0"/>
              </a:spcAft>
            </a:pPr>
            <a:r>
              <a:rPr lang="en-US" sz="1800" spc="58">
                <a:solidFill>
                  <a:srgbClr val="000000"/>
                </a:solidFill>
                <a:latin typeface="Arial" panose="02020603050405020304" pitchFamily="2"/>
              </a:rPr>
              <a:t>I Illustrate savings potential </a:t>
            </a:r>
          </a:p>
          <a:p>
            <a:pPr marL="0" marR="0" indent="0" algn="just">
              <a:lnSpc>
                <a:spcPts val="2200"/>
              </a:lnSpc>
              <a:spcBef>
                <a:spcPts val="1610"/>
              </a:spcBef>
              <a:spcAft>
                <a:spcPts val="0"/>
              </a:spcAft>
            </a:pPr>
            <a:r>
              <a:rPr lang="en-US" sz="1800" spc="58">
                <a:solidFill>
                  <a:srgbClr val="000000"/>
                </a:solidFill>
                <a:latin typeface="Arial" panose="02020603050405020304" pitchFamily="2"/>
              </a:rPr>
              <a:t>I Let members know how to take action </a:t>
            </a:r>
          </a:p>
          <a:p>
            <a:pPr marL="0" marR="0" indent="0" algn="just">
              <a:lnSpc>
                <a:spcPts val="2200"/>
              </a:lnSpc>
              <a:spcBef>
                <a:spcPts val="1580"/>
              </a:spcBef>
              <a:spcAft>
                <a:spcPts val="0"/>
              </a:spcAft>
            </a:pPr>
            <a:r>
              <a:rPr lang="en-US" sz="1800" spc="40">
                <a:solidFill>
                  <a:srgbClr val="000000"/>
                </a:solidFill>
                <a:latin typeface="Arial" panose="02020603050405020304" pitchFamily="2"/>
              </a:rPr>
              <a:t>I Created with behavioral economics introduced </a:t>
            </a:r>
          </a:p>
          <a:p>
            <a:pPr marL="274320" marR="0" indent="0" algn="just">
              <a:lnSpc>
                <a:spcPts val="2200"/>
              </a:lnSpc>
              <a:spcBef>
                <a:spcPts val="0"/>
              </a:spcBef>
              <a:spcAft>
                <a:spcPts val="4805"/>
              </a:spcAft>
            </a:pPr>
            <a:r>
              <a:rPr lang="en-US" sz="1800" spc="36">
                <a:solidFill>
                  <a:srgbClr val="000000"/>
                </a:solidFill>
                <a:latin typeface="Arial" panose="02020603050405020304" pitchFamily="2"/>
              </a:rPr>
              <a:t>through academic partnerships </a:t>
            </a:r>
          </a:p>
        </p:txBody>
      </p:sp>
      <p:sp>
        <p:nvSpPr>
          <p:cNvPr id="156" name="Text Placeholder 155"/>
          <p:cNvSpPr>
            <a:spLocks noGrp="1"/>
          </p:cNvSpPr>
          <p:nvPr>
            <p:ph type="body" idx="10"/>
          </p:nvPr>
        </p:nvSpPr>
        <p:spPr>
          <a:xfrm>
            <a:off x="779896" y="5128936"/>
            <a:ext cx="7535718" cy="440951"/>
          </a:xfrm>
          <a:prstGeom prst="rect">
            <a:avLst/>
          </a:prstGeom>
          <a:solidFill>
            <a:srgbClr val="CC0000"/>
          </a:solidFill>
          <a:ln w="0" cmpd="sng">
            <a:noFill/>
            <a:prstDash val="solid"/>
          </a:ln>
        </p:spPr>
        <p:txBody>
          <a:bodyPr vert="horz" lIns="0" tIns="131589" rIns="0" bIns="0" anchor="t"/>
          <a:lstStyle>
            <a:lvl1pPr marL="0" marR="0" indent="0" algn="ctr">
              <a:lnSpc>
                <a:spcPts val="1526"/>
              </a:lnSpc>
              <a:spcAft>
                <a:spcPts val="974"/>
              </a:spcAft>
              <a:defRPr/>
            </a:lvl1pPr>
          </a:lstStyle>
          <a:p>
            <a:pPr marL="0" marR="0" indent="0" algn="ctr">
              <a:lnSpc>
                <a:spcPts val="1700"/>
              </a:lnSpc>
              <a:spcAft>
                <a:spcPts val="1085"/>
              </a:spcAft>
            </a:pPr>
            <a:r>
              <a:rPr lang="en-US" sz="1300" b="1" spc="-22">
                <a:solidFill>
                  <a:srgbClr val="FFFFFF"/>
                </a:solidFill>
                <a:latin typeface="Arial" panose="02020603050405020304" pitchFamily="2"/>
              </a:rPr>
              <a:t>Communication strategies are regularly reviewed and enhanced based on insights learned. </a:t>
            </a:r>
          </a:p>
        </p:txBody>
      </p:sp>
      <p:sp>
        <p:nvSpPr>
          <p:cNvPr id="157" name="Text Placeholder 156"/>
          <p:cNvSpPr>
            <a:spLocks noGrp="1"/>
          </p:cNvSpPr>
          <p:nvPr>
            <p:ph type="body" idx="10"/>
          </p:nvPr>
        </p:nvSpPr>
        <p:spPr>
          <a:xfrm>
            <a:off x="779897" y="5703234"/>
            <a:ext cx="7758545" cy="751354"/>
          </a:xfrm>
          <a:prstGeom prst="rect">
            <a:avLst/>
          </a:prstGeom>
          <a:noFill/>
          <a:ln w="0" cmpd="sng">
            <a:noFill/>
            <a:prstDash val="solid"/>
          </a:ln>
        </p:spPr>
        <p:txBody>
          <a:bodyPr vert="horz" lIns="0" tIns="9115" rIns="0" bIns="0" anchor="t"/>
          <a:lstStyle>
            <a:lvl1pPr marL="41029" marR="0" indent="0" algn="l">
              <a:lnSpc>
                <a:spcPts val="808"/>
              </a:lnSpc>
              <a:spcBef>
                <a:spcPts val="0"/>
              </a:spcBef>
              <a:spcAft>
                <a:spcPts val="296"/>
              </a:spcAft>
              <a:tabLst>
                <a:tab pos="7672447" algn="r"/>
              </a:tabLst>
              <a:defRPr/>
            </a:lvl1pPr>
          </a:lstStyle>
          <a:p>
            <a:pPr marL="45720" marR="548640" indent="0" algn="l">
              <a:lnSpc>
                <a:spcPts val="800"/>
              </a:lnSpc>
              <a:spcAft>
                <a:spcPts val="0"/>
              </a:spcAft>
            </a:pPr>
            <a:r>
              <a:rPr lang="en-US" sz="600" spc="0">
                <a:solidFill>
                  <a:srgbClr val="000000"/>
                </a:solidFill>
                <a:latin typeface="Arial" panose="02020603050405020304" pitchFamily="2"/>
              </a:rPr>
              <a:t>*Maintenance Choice Voluntary Only.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t>
            </a:r>
          </a:p>
          <a:p>
            <a:pPr marL="45720" marR="0" indent="0" algn="l">
              <a:lnSpc>
                <a:spcPts val="1100"/>
              </a:lnSpc>
              <a:spcBef>
                <a:spcPts val="1965"/>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12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4803144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1_1_">
    <p:bg>
      <p:bgPr>
        <a:solidFill>
          <a:schemeClr val="bg1">
            <a:alpha val="0"/>
          </a:schemeClr>
        </a:solidFill>
        <a:effectLst/>
      </p:bgPr>
    </p:bg>
    <p:spTree>
      <p:nvGrpSpPr>
        <p:cNvPr id="1" name=""/>
        <p:cNvGrpSpPr/>
        <p:nvPr/>
      </p:nvGrpSpPr>
      <p:grpSpPr>
        <a:xfrm>
          <a:off x="0" y="0"/>
          <a:ext cx="0" cy="0"/>
          <a:chOff x="0" y="0"/>
          <a:chExt cx="0" cy="0"/>
        </a:xfrm>
      </p:grpSpPr>
      <p:sp>
        <p:nvSpPr>
          <p:cNvPr id="160" name="Text Placeholder 159"/>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161" name="Text Placeholder 160"/>
          <p:cNvSpPr>
            <a:spLocks noGrp="1"/>
          </p:cNvSpPr>
          <p:nvPr>
            <p:ph type="body" idx="10"/>
          </p:nvPr>
        </p:nvSpPr>
        <p:spPr>
          <a:xfrm>
            <a:off x="779896" y="1694329"/>
            <a:ext cx="7535718" cy="443753"/>
          </a:xfrm>
          <a:prstGeom prst="rect">
            <a:avLst/>
          </a:prstGeom>
          <a:solidFill>
            <a:srgbClr val="000000"/>
          </a:solidFill>
          <a:ln w="0" cmpd="sng">
            <a:noFill/>
            <a:prstDash val="solid"/>
          </a:ln>
        </p:spPr>
        <p:txBody>
          <a:bodyPr vert="horz" lIns="0" tIns="0" rIns="0" bIns="0" anchor="t"/>
          <a:lstStyle/>
          <a:p>
            <a:pPr algn="l"/>
            <a:r>
              <a:rPr lang="en-US" sz="100"/>
              <a:t> </a:t>
            </a:r>
          </a:p>
        </p:txBody>
      </p:sp>
      <p:sp>
        <p:nvSpPr>
          <p:cNvPr id="162" name="Text Placeholder 161"/>
          <p:cNvSpPr>
            <a:spLocks noGrp="1"/>
          </p:cNvSpPr>
          <p:nvPr>
            <p:ph type="body" idx="10"/>
          </p:nvPr>
        </p:nvSpPr>
        <p:spPr>
          <a:xfrm>
            <a:off x="779897" y="403412"/>
            <a:ext cx="7758545" cy="1290918"/>
          </a:xfrm>
          <a:prstGeom prst="rect">
            <a:avLst/>
          </a:prstGeom>
          <a:noFill/>
          <a:ln w="0" cmpd="sng">
            <a:noFill/>
            <a:prstDash val="solid"/>
          </a:ln>
        </p:spPr>
        <p:txBody>
          <a:bodyPr vert="horz" lIns="0" tIns="330396" rIns="0" bIns="0" anchor="t">
            <a:normAutofit fontScale="95000"/>
          </a:bodyPr>
          <a:lstStyle>
            <a:lvl1pPr marL="41029" marR="0" indent="0" algn="l">
              <a:lnSpc>
                <a:spcPts val="2782"/>
              </a:lnSpc>
              <a:spcBef>
                <a:spcPts val="0"/>
              </a:spcBef>
              <a:spcAft>
                <a:spcPts val="2113"/>
              </a:spcAft>
              <a:defRPr/>
            </a:lvl1pPr>
          </a:lstStyle>
          <a:p>
            <a:pPr marL="45720" marR="0" indent="0" algn="l">
              <a:lnSpc>
                <a:spcPts val="3100"/>
              </a:lnSpc>
              <a:spcAft>
                <a:spcPts val="0"/>
              </a:spcAft>
            </a:pPr>
            <a:r>
              <a:rPr lang="en-US" sz="2600" b="1" spc="27">
                <a:solidFill>
                  <a:srgbClr val="000000"/>
                </a:solidFill>
                <a:latin typeface="Arial" panose="02020603050405020304" pitchFamily="2"/>
              </a:rPr>
              <a:t>Maintenance Choice Voluntary Collaboration </a:t>
            </a:r>
          </a:p>
          <a:p>
            <a:pPr marL="45720" marR="0" indent="0" algn="l">
              <a:lnSpc>
                <a:spcPts val="3100"/>
              </a:lnSpc>
              <a:spcBef>
                <a:spcPts val="0"/>
              </a:spcBef>
              <a:spcAft>
                <a:spcPts val="2355"/>
              </a:spcAft>
            </a:pPr>
            <a:r>
              <a:rPr lang="en-US" sz="2600" b="1" spc="0">
                <a:solidFill>
                  <a:srgbClr val="000000"/>
                </a:solidFill>
                <a:latin typeface="Arial" panose="02020603050405020304" pitchFamily="2"/>
              </a:rPr>
              <a:t>Program </a:t>
            </a:r>
          </a:p>
        </p:txBody>
      </p:sp>
      <p:sp>
        <p:nvSpPr>
          <p:cNvPr id="163" name="Text Placeholder 162"/>
          <p:cNvSpPr>
            <a:spLocks noGrp="1"/>
          </p:cNvSpPr>
          <p:nvPr>
            <p:ph type="body" idx="10"/>
          </p:nvPr>
        </p:nvSpPr>
        <p:spPr>
          <a:xfrm>
            <a:off x="779897" y="1694333"/>
            <a:ext cx="7758545" cy="660587"/>
          </a:xfrm>
          <a:prstGeom prst="rect">
            <a:avLst/>
          </a:prstGeom>
          <a:noFill/>
          <a:ln w="0" cmpd="sng">
            <a:noFill/>
            <a:prstDash val="solid"/>
          </a:ln>
        </p:spPr>
        <p:txBody>
          <a:bodyPr vert="horz" lIns="0" tIns="28482" rIns="0" bIns="0" anchor="t"/>
          <a:lstStyle>
            <a:lvl1pPr marL="164117" marR="1984214" indent="0" algn="l">
              <a:lnSpc>
                <a:spcPts val="1526"/>
              </a:lnSpc>
              <a:spcAft>
                <a:spcPts val="1970"/>
              </a:spcAft>
              <a:defRPr/>
            </a:lvl1pPr>
          </a:lstStyle>
          <a:p>
            <a:pPr marL="182880" marR="2211070" indent="0" algn="l">
              <a:lnSpc>
                <a:spcPts val="1700"/>
              </a:lnSpc>
              <a:spcAft>
                <a:spcPts val="2195"/>
              </a:spcAft>
            </a:pPr>
            <a:r>
              <a:rPr lang="en-US" sz="1400" b="1" spc="0">
                <a:solidFill>
                  <a:srgbClr val="FFFFFF"/>
                </a:solidFill>
                <a:latin typeface="Arial" panose="02020603050405020304" pitchFamily="2"/>
              </a:rPr>
              <a:t>ENCOURAGE BEHAVIOR CHANGE TO HELP ENSURE SAVINGS FOR BOTH CLIENTS AND MEMBERS </a:t>
            </a:r>
          </a:p>
        </p:txBody>
      </p:sp>
      <p:sp>
        <p:nvSpPr>
          <p:cNvPr id="164" name="Text Placeholder 163"/>
          <p:cNvSpPr>
            <a:spLocks noGrp="1"/>
          </p:cNvSpPr>
          <p:nvPr>
            <p:ph type="body" idx="10"/>
          </p:nvPr>
        </p:nvSpPr>
        <p:spPr>
          <a:xfrm>
            <a:off x="779897" y="2354919"/>
            <a:ext cx="7758545" cy="3372410"/>
          </a:xfrm>
          <a:prstGeom prst="rect">
            <a:avLst/>
          </a:prstGeom>
          <a:noFill/>
          <a:ln w="0" cmpd="sng">
            <a:noFill/>
            <a:prstDash val="solid"/>
          </a:ln>
        </p:spPr>
        <p:txBody>
          <a:bodyPr vert="horz" lIns="0" tIns="0" rIns="0" bIns="0" anchor="t">
            <a:normAutofit fontScale="95000"/>
          </a:bodyPr>
          <a:lstStyle>
            <a:lvl1pPr marL="205146" marR="0" indent="205146" algn="just">
              <a:lnSpc>
                <a:spcPts val="2333"/>
              </a:lnSpc>
              <a:spcBef>
                <a:spcPts val="395"/>
              </a:spcBef>
              <a:spcAft>
                <a:spcPts val="11913"/>
              </a:spcAft>
              <a:buFont typeface="Symbol"/>
              <a:buChar char="·"/>
              <a:defRPr/>
            </a:lvl1pPr>
          </a:lstStyle>
          <a:p>
            <a:pPr marL="228600" marR="0" indent="0" algn="just">
              <a:lnSpc>
                <a:spcPts val="2300"/>
              </a:lnSpc>
              <a:spcAft>
                <a:spcPts val="0"/>
              </a:spcAft>
            </a:pPr>
            <a:r>
              <a:rPr lang="en-US" sz="1800" b="1" spc="-13">
                <a:solidFill>
                  <a:srgbClr val="000000"/>
                </a:solidFill>
                <a:latin typeface="Arial" panose="02020603050405020304" pitchFamily="2"/>
              </a:rPr>
              <a:t>Clients are asked to: </a:t>
            </a:r>
          </a:p>
          <a:p>
            <a:pPr marL="228600" marR="0" indent="228600" algn="just">
              <a:lnSpc>
                <a:spcPts val="2600"/>
              </a:lnSpc>
              <a:spcBef>
                <a:spcPts val="495"/>
              </a:spcBef>
              <a:spcAft>
                <a:spcPts val="0"/>
              </a:spcAft>
              <a:buFont typeface="Symbol"/>
              <a:buChar char="·"/>
            </a:pPr>
            <a:r>
              <a:rPr lang="en-US" sz="1800" spc="31">
                <a:solidFill>
                  <a:srgbClr val="000000"/>
                </a:solidFill>
                <a:latin typeface="Arial" panose="02020603050405020304" pitchFamily="2"/>
              </a:rPr>
              <a:t>Provide complete contact information for all members including </a:t>
            </a:r>
          </a:p>
          <a:p>
            <a:pPr marL="457200" marR="0" indent="0" algn="just">
              <a:lnSpc>
                <a:spcPts val="2400"/>
              </a:lnSpc>
              <a:spcBef>
                <a:spcPts val="40"/>
              </a:spcBef>
              <a:spcAft>
                <a:spcPts val="0"/>
              </a:spcAft>
            </a:pPr>
            <a:r>
              <a:rPr lang="en-US" sz="1800" spc="31">
                <a:solidFill>
                  <a:srgbClr val="000000"/>
                </a:solidFill>
                <a:latin typeface="Arial" panose="02020603050405020304" pitchFamily="2"/>
              </a:rPr>
              <a:t>address, phone number and email address </a:t>
            </a:r>
          </a:p>
          <a:p>
            <a:pPr marL="228600" marR="0" indent="228600" algn="just">
              <a:lnSpc>
                <a:spcPts val="2600"/>
              </a:lnSpc>
              <a:spcBef>
                <a:spcPts val="440"/>
              </a:spcBef>
              <a:spcAft>
                <a:spcPts val="0"/>
              </a:spcAft>
              <a:buFont typeface="Symbol"/>
              <a:buChar char="·"/>
            </a:pPr>
            <a:r>
              <a:rPr lang="en-US" sz="1800" spc="31">
                <a:solidFill>
                  <a:srgbClr val="000000"/>
                </a:solidFill>
                <a:latin typeface="Arial" panose="02020603050405020304" pitchFamily="2"/>
              </a:rPr>
              <a:t>Notify members of multi-channel communication </a:t>
            </a:r>
          </a:p>
          <a:p>
            <a:pPr marL="228600" marR="0" indent="228600" algn="just">
              <a:lnSpc>
                <a:spcPts val="2600"/>
              </a:lnSpc>
              <a:spcBef>
                <a:spcPts val="440"/>
              </a:spcBef>
              <a:spcAft>
                <a:spcPts val="0"/>
              </a:spcAft>
              <a:buFont typeface="Symbol"/>
              <a:buChar char="·"/>
            </a:pPr>
            <a:r>
              <a:rPr lang="en-US" sz="1800" spc="27">
                <a:solidFill>
                  <a:srgbClr val="000000"/>
                </a:solidFill>
                <a:latin typeface="Arial" panose="02020603050405020304" pitchFamily="2"/>
              </a:rPr>
              <a:t>Offer sponsor-incentive campaigns </a:t>
            </a:r>
          </a:p>
          <a:p>
            <a:pPr marL="228600" marR="0" indent="228600" algn="just">
              <a:lnSpc>
                <a:spcPts val="2600"/>
              </a:lnSpc>
              <a:spcBef>
                <a:spcPts val="440"/>
              </a:spcBef>
              <a:spcAft>
                <a:spcPts val="13275"/>
              </a:spcAft>
              <a:buFont typeface="Symbol"/>
              <a:buChar char="·"/>
            </a:pPr>
            <a:r>
              <a:rPr lang="en-US" sz="1800" spc="31">
                <a:solidFill>
                  <a:srgbClr val="000000"/>
                </a:solidFill>
                <a:latin typeface="Arial" panose="02020603050405020304" pitchFamily="2"/>
              </a:rPr>
              <a:t>Promote the program to their members </a:t>
            </a:r>
          </a:p>
        </p:txBody>
      </p:sp>
      <p:sp>
        <p:nvSpPr>
          <p:cNvPr id="165" name="Text Placeholder 164"/>
          <p:cNvSpPr>
            <a:spLocks noGrp="1"/>
          </p:cNvSpPr>
          <p:nvPr>
            <p:ph type="body" idx="10"/>
          </p:nvPr>
        </p:nvSpPr>
        <p:spPr>
          <a:xfrm>
            <a:off x="779897" y="5727326"/>
            <a:ext cx="7758545" cy="727262"/>
          </a:xfrm>
          <a:prstGeom prst="rect">
            <a:avLst/>
          </a:prstGeom>
          <a:noFill/>
          <a:ln w="0" cmpd="sng">
            <a:noFill/>
            <a:prstDash val="solid"/>
          </a:ln>
        </p:spPr>
        <p:txBody>
          <a:bodyPr vert="horz" lIns="0" tIns="9684" rIns="0" bIns="0" anchor="t"/>
          <a:lstStyle>
            <a:lvl1pPr marL="41029" marR="0" indent="0" algn="l">
              <a:lnSpc>
                <a:spcPts val="808"/>
              </a:lnSpc>
              <a:spcBef>
                <a:spcPts val="0"/>
              </a:spcBef>
              <a:spcAft>
                <a:spcPts val="296"/>
              </a:spcAft>
              <a:tabLst>
                <a:tab pos="7631418" algn="r"/>
              </a:tabLst>
              <a:defRPr/>
            </a:lvl1pPr>
          </a:lstStyle>
          <a:p>
            <a:pPr marL="45720" marR="411480" indent="0" algn="l">
              <a:lnSpc>
                <a:spcPts val="800"/>
              </a:lnSpc>
              <a:spcAft>
                <a:spcPts val="0"/>
              </a:spcAft>
            </a:pPr>
            <a:r>
              <a:rPr lang="en-US" sz="600" spc="-4">
                <a:solidFill>
                  <a:srgbClr val="000000"/>
                </a:solidFill>
                <a:latin typeface="Arial" panose="02020603050405020304" pitchFamily="2"/>
              </a:rPr>
              <a:t>Maintenance Choice Voluntary Only. Data is only shared in accordance with the law and our agreements with our PBM clients.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t>
            </a:r>
          </a:p>
          <a:p>
            <a:pPr marL="45720" marR="0" indent="0" algn="l">
              <a:lnSpc>
                <a:spcPts val="1100"/>
              </a:lnSpc>
              <a:spcBef>
                <a:spcPts val="1755"/>
              </a:spcBef>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13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42300610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2_1_">
    <p:bg>
      <p:bgPr>
        <a:solidFill>
          <a:schemeClr val="bg1">
            <a:alpha val="0"/>
          </a:schemeClr>
        </a:solidFill>
        <a:effectLst/>
      </p:bgPr>
    </p:bg>
    <p:spTree>
      <p:nvGrpSpPr>
        <p:cNvPr id="1" name=""/>
        <p:cNvGrpSpPr/>
        <p:nvPr/>
      </p:nvGrpSpPr>
      <p:grpSpPr>
        <a:xfrm>
          <a:off x="0" y="0"/>
          <a:ext cx="0" cy="0"/>
          <a:chOff x="0" y="0"/>
          <a:chExt cx="0" cy="0"/>
        </a:xfrm>
      </p:grpSpPr>
      <p:sp>
        <p:nvSpPr>
          <p:cNvPr id="170" name="Text Placeholder 169"/>
          <p:cNvSpPr>
            <a:spLocks noGrp="1"/>
          </p:cNvSpPr>
          <p:nvPr>
            <p:ph type="body" idx="10"/>
          </p:nvPr>
        </p:nvSpPr>
        <p:spPr>
          <a:xfrm>
            <a:off x="834159" y="725024"/>
            <a:ext cx="7611341" cy="369234"/>
          </a:xfrm>
          <a:prstGeom prst="rect">
            <a:avLst/>
          </a:prstGeom>
          <a:noFill/>
          <a:ln w="0" cmpd="sng">
            <a:noFill/>
            <a:prstDash val="solid"/>
          </a:ln>
        </p:spPr>
        <p:txBody>
          <a:bodyPr vert="horz" lIns="0" tIns="3416"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600" b="1" spc="18">
                <a:solidFill>
                  <a:srgbClr val="000000"/>
                </a:solidFill>
                <a:latin typeface="Arial" panose="02020603050405020304" pitchFamily="2"/>
              </a:rPr>
              <a:t>Tailored Approach to Meet Unique Member Needs </a:t>
            </a:r>
          </a:p>
        </p:txBody>
      </p:sp>
      <p:sp>
        <p:nvSpPr>
          <p:cNvPr id="171" name="Text Placeholder 170"/>
          <p:cNvSpPr>
            <a:spLocks noGrp="1"/>
          </p:cNvSpPr>
          <p:nvPr>
            <p:ph type="body" idx="10"/>
          </p:nvPr>
        </p:nvSpPr>
        <p:spPr>
          <a:xfrm>
            <a:off x="966936" y="1709457"/>
            <a:ext cx="1554595" cy="206188"/>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b="1" spc="-49">
                <a:solidFill>
                  <a:srgbClr val="000000"/>
                </a:solidFill>
                <a:latin typeface="Arial" panose="02020603050405020304" pitchFamily="2"/>
              </a:rPr>
              <a:t>MESSAGING FOR </a:t>
            </a:r>
          </a:p>
        </p:txBody>
      </p:sp>
      <p:sp>
        <p:nvSpPr>
          <p:cNvPr id="172" name="Text Placeholder 171"/>
          <p:cNvSpPr>
            <a:spLocks noGrp="1"/>
          </p:cNvSpPr>
          <p:nvPr>
            <p:ph type="body" idx="10"/>
          </p:nvPr>
        </p:nvSpPr>
        <p:spPr>
          <a:xfrm>
            <a:off x="3474605" y="1806388"/>
            <a:ext cx="2834986" cy="206188"/>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b="1" spc="-31">
                <a:solidFill>
                  <a:srgbClr val="000000"/>
                </a:solidFill>
                <a:latin typeface="Arial" panose="02020603050405020304" pitchFamily="2"/>
              </a:rPr>
              <a:t>TARGETED COMMUNICATIONS* </a:t>
            </a:r>
          </a:p>
        </p:txBody>
      </p:sp>
      <p:sp>
        <p:nvSpPr>
          <p:cNvPr id="173" name="Text Placeholder 172"/>
          <p:cNvSpPr>
            <a:spLocks noGrp="1"/>
          </p:cNvSpPr>
          <p:nvPr>
            <p:ph type="body" idx="10"/>
          </p:nvPr>
        </p:nvSpPr>
        <p:spPr>
          <a:xfrm>
            <a:off x="958853" y="1915646"/>
            <a:ext cx="1343891" cy="193301"/>
          </a:xfrm>
          <a:prstGeom prst="rect">
            <a:avLst/>
          </a:prstGeom>
          <a:noFill/>
          <a:ln w="0" cmpd="sng">
            <a:noFill/>
            <a:prstDash val="solid"/>
          </a:ln>
        </p:spPr>
        <p:txBody>
          <a:bodyPr vert="horz" lIns="0" tIns="0" rIns="0" bIns="0" anchor="t"/>
          <a:lstStyle>
            <a:lvl1pPr marL="0" marR="0" indent="0" algn="l">
              <a:lnSpc>
                <a:spcPts val="1526"/>
              </a:lnSpc>
              <a:spcAft>
                <a:spcPts val="0"/>
              </a:spcAft>
              <a:defRPr/>
            </a:lvl1pPr>
          </a:lstStyle>
          <a:p>
            <a:pPr marL="0" marR="0" indent="0" algn="l">
              <a:lnSpc>
                <a:spcPts val="1700"/>
              </a:lnSpc>
              <a:spcAft>
                <a:spcPts val="0"/>
              </a:spcAft>
            </a:pPr>
            <a:r>
              <a:rPr lang="en-US" sz="1400" b="1" spc="-45">
                <a:solidFill>
                  <a:srgbClr val="000000"/>
                </a:solidFill>
                <a:latin typeface="Arial" panose="02020603050405020304" pitchFamily="2"/>
              </a:rPr>
              <a:t>ALL MEMBERS </a:t>
            </a:r>
          </a:p>
        </p:txBody>
      </p:sp>
      <p:sp>
        <p:nvSpPr>
          <p:cNvPr id="174" name="Text Placeholder 173"/>
          <p:cNvSpPr>
            <a:spLocks noGrp="1"/>
          </p:cNvSpPr>
          <p:nvPr>
            <p:ph type="body" idx="10"/>
          </p:nvPr>
        </p:nvSpPr>
        <p:spPr>
          <a:xfrm>
            <a:off x="3438814" y="2255184"/>
            <a:ext cx="2141682" cy="166968"/>
          </a:xfrm>
          <a:prstGeom prst="rect">
            <a:avLst/>
          </a:prstGeom>
          <a:noFill/>
          <a:ln w="0" cmpd="sng">
            <a:noFill/>
            <a:prstDash val="solid"/>
          </a:ln>
        </p:spPr>
        <p:txBody>
          <a:bodyPr vert="horz" lIns="0" tIns="0" rIns="0" bIns="0" anchor="t"/>
          <a:lstStyle>
            <a:lvl1pPr marL="0" marR="0" indent="0" algn="l">
              <a:lnSpc>
                <a:spcPts val="1346"/>
              </a:lnSpc>
              <a:spcAft>
                <a:spcPts val="0"/>
              </a:spcAft>
              <a:defRPr/>
            </a:lvl1pPr>
          </a:lstStyle>
          <a:p>
            <a:pPr marL="0" marR="0" indent="0" algn="l">
              <a:lnSpc>
                <a:spcPts val="1500"/>
              </a:lnSpc>
              <a:spcAft>
                <a:spcPts val="0"/>
              </a:spcAft>
            </a:pPr>
            <a:r>
              <a:rPr lang="en-US" sz="1100" b="1" spc="-27">
                <a:solidFill>
                  <a:srgbClr val="000000"/>
                </a:solidFill>
                <a:latin typeface="Arial" panose="02020603050405020304" pitchFamily="2"/>
              </a:rPr>
              <a:t>FOR THOSE WHO NEED MORE </a:t>
            </a:r>
          </a:p>
        </p:txBody>
      </p:sp>
      <p:sp>
        <p:nvSpPr>
          <p:cNvPr id="175" name="Text Placeholder 174"/>
          <p:cNvSpPr>
            <a:spLocks noGrp="1"/>
          </p:cNvSpPr>
          <p:nvPr>
            <p:ph type="body" idx="10"/>
          </p:nvPr>
        </p:nvSpPr>
        <p:spPr>
          <a:xfrm>
            <a:off x="5963227" y="2255184"/>
            <a:ext cx="2092036" cy="166968"/>
          </a:xfrm>
          <a:prstGeom prst="rect">
            <a:avLst/>
          </a:prstGeom>
          <a:noFill/>
          <a:ln w="0" cmpd="sng">
            <a:noFill/>
            <a:prstDash val="solid"/>
          </a:ln>
        </p:spPr>
        <p:txBody>
          <a:bodyPr vert="horz" lIns="0" tIns="0" rIns="0" bIns="0" anchor="t"/>
          <a:lstStyle>
            <a:lvl1pPr marL="0" marR="0" indent="0" algn="l">
              <a:lnSpc>
                <a:spcPts val="1346"/>
              </a:lnSpc>
              <a:spcAft>
                <a:spcPts val="0"/>
              </a:spcAft>
              <a:defRPr/>
            </a:lvl1pPr>
          </a:lstStyle>
          <a:p>
            <a:pPr marL="0" marR="0" indent="0" algn="l">
              <a:lnSpc>
                <a:spcPts val="1500"/>
              </a:lnSpc>
              <a:spcAft>
                <a:spcPts val="0"/>
              </a:spcAft>
            </a:pPr>
            <a:r>
              <a:rPr lang="en-US" sz="1100" b="1" spc="-22">
                <a:solidFill>
                  <a:srgbClr val="000000"/>
                </a:solidFill>
                <a:latin typeface="Arial" panose="02020603050405020304" pitchFamily="2"/>
              </a:rPr>
              <a:t>TO HELP BUILD CONFIDENCE </a:t>
            </a:r>
          </a:p>
        </p:txBody>
      </p:sp>
      <p:sp>
        <p:nvSpPr>
          <p:cNvPr id="176" name="Text Placeholder 175"/>
          <p:cNvSpPr>
            <a:spLocks noGrp="1"/>
          </p:cNvSpPr>
          <p:nvPr>
            <p:ph type="body" idx="10"/>
          </p:nvPr>
        </p:nvSpPr>
        <p:spPr>
          <a:xfrm>
            <a:off x="3441700" y="2422151"/>
            <a:ext cx="2230582" cy="166968"/>
          </a:xfrm>
          <a:prstGeom prst="rect">
            <a:avLst/>
          </a:prstGeom>
          <a:noFill/>
          <a:ln w="0" cmpd="sng">
            <a:noFill/>
            <a:prstDash val="solid"/>
          </a:ln>
        </p:spPr>
        <p:txBody>
          <a:bodyPr vert="horz" lIns="0" tIns="0" rIns="0" bIns="0" anchor="t"/>
          <a:lstStyle>
            <a:lvl1pPr marL="0" marR="0" indent="0" algn="l">
              <a:lnSpc>
                <a:spcPts val="1256"/>
              </a:lnSpc>
              <a:spcAft>
                <a:spcPts val="0"/>
              </a:spcAft>
              <a:defRPr/>
            </a:lvl1pPr>
          </a:lstStyle>
          <a:p>
            <a:pPr marL="0" marR="0" indent="0" algn="l">
              <a:lnSpc>
                <a:spcPts val="1400"/>
              </a:lnSpc>
              <a:spcAft>
                <a:spcPts val="0"/>
              </a:spcAft>
            </a:pPr>
            <a:r>
              <a:rPr lang="en-US" sz="1100" b="1" spc="-31">
                <a:solidFill>
                  <a:srgbClr val="000000"/>
                </a:solidFill>
                <a:latin typeface="Arial" panose="02020603050405020304" pitchFamily="2"/>
              </a:rPr>
              <a:t>ENCOURAGEMENT TO CHANGE </a:t>
            </a:r>
          </a:p>
        </p:txBody>
      </p:sp>
      <p:sp>
        <p:nvSpPr>
          <p:cNvPr id="177" name="Text Placeholder 176"/>
          <p:cNvSpPr>
            <a:spLocks noGrp="1"/>
          </p:cNvSpPr>
          <p:nvPr>
            <p:ph type="body" idx="10"/>
          </p:nvPr>
        </p:nvSpPr>
        <p:spPr>
          <a:xfrm>
            <a:off x="5963231" y="2422151"/>
            <a:ext cx="1141268" cy="166968"/>
          </a:xfrm>
          <a:prstGeom prst="rect">
            <a:avLst/>
          </a:prstGeom>
          <a:noFill/>
          <a:ln w="0" cmpd="sng">
            <a:noFill/>
            <a:prstDash val="solid"/>
          </a:ln>
        </p:spPr>
        <p:txBody>
          <a:bodyPr vert="horz" lIns="0" tIns="0" rIns="0" bIns="0" anchor="t"/>
          <a:lstStyle>
            <a:lvl1pPr marL="0" marR="0" indent="0" algn="l">
              <a:lnSpc>
                <a:spcPts val="1256"/>
              </a:lnSpc>
              <a:spcAft>
                <a:spcPts val="0"/>
              </a:spcAft>
              <a:defRPr/>
            </a:lvl1pPr>
          </a:lstStyle>
          <a:p>
            <a:pPr marL="0" marR="0" indent="0" algn="l">
              <a:lnSpc>
                <a:spcPts val="1400"/>
              </a:lnSpc>
              <a:spcAft>
                <a:spcPts val="0"/>
              </a:spcAft>
            </a:pPr>
            <a:r>
              <a:rPr lang="en-US" sz="1100" b="1" spc="-45">
                <a:solidFill>
                  <a:srgbClr val="000000"/>
                </a:solidFill>
                <a:latin typeface="Arial" panose="02020603050405020304" pitchFamily="2"/>
              </a:rPr>
              <a:t>THROUGH FACT </a:t>
            </a:r>
          </a:p>
        </p:txBody>
      </p:sp>
      <p:sp>
        <p:nvSpPr>
          <p:cNvPr id="178" name="Text Placeholder 177"/>
          <p:cNvSpPr>
            <a:spLocks noGrp="1"/>
          </p:cNvSpPr>
          <p:nvPr>
            <p:ph type="body" idx="10"/>
          </p:nvPr>
        </p:nvSpPr>
        <p:spPr>
          <a:xfrm>
            <a:off x="922485" y="3806079"/>
            <a:ext cx="1704109"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49">
                <a:solidFill>
                  <a:srgbClr val="000000"/>
                </a:solidFill>
                <a:latin typeface="Arial" panose="02020603050405020304" pitchFamily="2"/>
              </a:rPr>
              <a:t>IMMEDIATE CONTACT </a:t>
            </a:r>
          </a:p>
        </p:txBody>
      </p:sp>
      <p:sp>
        <p:nvSpPr>
          <p:cNvPr id="179" name="Text Placeholder 178"/>
          <p:cNvSpPr>
            <a:spLocks noGrp="1"/>
          </p:cNvSpPr>
          <p:nvPr>
            <p:ph type="body" idx="10"/>
          </p:nvPr>
        </p:nvSpPr>
        <p:spPr>
          <a:xfrm>
            <a:off x="3474605" y="3811682"/>
            <a:ext cx="4530436" cy="179854"/>
          </a:xfrm>
          <a:prstGeom prst="rect">
            <a:avLst/>
          </a:prstGeom>
          <a:noFill/>
          <a:ln w="0" cmpd="sng">
            <a:noFill/>
            <a:prstDash val="solid"/>
          </a:ln>
        </p:spPr>
        <p:txBody>
          <a:bodyPr vert="horz" lIns="0" tIns="0" rIns="0" bIns="0" anchor="t"/>
          <a:lstStyle>
            <a:lvl1pPr marL="0" marR="0" indent="0" algn="l">
              <a:lnSpc>
                <a:spcPts val="1436"/>
              </a:lnSpc>
              <a:spcAft>
                <a:spcPts val="0"/>
              </a:spcAft>
              <a:tabLst>
                <a:tab pos="4472175" algn="r"/>
              </a:tabLst>
              <a:defRPr/>
            </a:lvl1pPr>
          </a:lstStyle>
          <a:p>
            <a:pPr marL="0" marR="0" indent="0" algn="l">
              <a:lnSpc>
                <a:spcPts val="1600"/>
              </a:lnSpc>
              <a:spcAft>
                <a:spcPts val="0"/>
              </a:spcAft>
              <a:tabLst>
                <a:tab pos="4983480" algn="r"/>
              </a:tabLst>
            </a:pPr>
            <a:r>
              <a:rPr lang="en-US" sz="1300" b="1" spc="0">
                <a:solidFill>
                  <a:srgbClr val="000000"/>
                </a:solidFill>
                <a:latin typeface="Arial" panose="02020603050405020304" pitchFamily="2"/>
              </a:rPr>
              <a:t>CONTACT AT 30-60 DAYS CONTACT AT 90-120 DAYS </a:t>
            </a:r>
          </a:p>
        </p:txBody>
      </p:sp>
      <p:sp>
        <p:nvSpPr>
          <p:cNvPr id="180" name="Text Placeholder 179"/>
          <p:cNvSpPr>
            <a:spLocks noGrp="1"/>
          </p:cNvSpPr>
          <p:nvPr>
            <p:ph type="body" idx="10"/>
          </p:nvPr>
        </p:nvSpPr>
        <p:spPr>
          <a:xfrm>
            <a:off x="961736" y="4086228"/>
            <a:ext cx="2133600" cy="1437715"/>
          </a:xfrm>
          <a:prstGeom prst="rect">
            <a:avLst/>
          </a:prstGeom>
          <a:noFill/>
          <a:ln w="0" cmpd="sng">
            <a:noFill/>
            <a:prstDash val="solid"/>
          </a:ln>
        </p:spPr>
        <p:txBody>
          <a:bodyPr vert="horz" lIns="0" tIns="24495" rIns="0" bIns="0" anchor="t"/>
          <a:lstStyle>
            <a:lvl1pPr marL="164117" marR="0" indent="0" algn="l">
              <a:lnSpc>
                <a:spcPts val="1256"/>
              </a:lnSpc>
              <a:spcBef>
                <a:spcPts val="22"/>
              </a:spcBef>
              <a:spcAft>
                <a:spcPts val="0"/>
              </a:spcAft>
              <a:buFont typeface="Symbol"/>
              <a:buChar char="·"/>
              <a:defRPr/>
            </a:lvl1pPr>
          </a:lstStyle>
          <a:p>
            <a:pPr marL="182880" marR="0" indent="182880" algn="l">
              <a:lnSpc>
                <a:spcPts val="1400"/>
              </a:lnSpc>
              <a:spcAft>
                <a:spcPts val="0"/>
              </a:spcAft>
              <a:buFont typeface="Symbol"/>
              <a:buChar char="·"/>
            </a:pPr>
            <a:r>
              <a:rPr lang="en-US" sz="1300" spc="0">
                <a:solidFill>
                  <a:srgbClr val="000000"/>
                </a:solidFill>
                <a:latin typeface="Arial" panose="02020603050405020304" pitchFamily="2"/>
              </a:rPr>
              <a:t>Pre-implementation kits/letters </a:t>
            </a:r>
          </a:p>
          <a:p>
            <a:pPr marL="182880" marR="0" indent="182880" algn="l">
              <a:lnSpc>
                <a:spcPts val="1700"/>
              </a:lnSpc>
              <a:spcBef>
                <a:spcPts val="0"/>
              </a:spcBef>
              <a:spcAft>
                <a:spcPts val="0"/>
              </a:spcAft>
              <a:buFont typeface="Symbol"/>
              <a:buChar char="·"/>
            </a:pPr>
            <a:r>
              <a:rPr lang="en-US" sz="1300" spc="-4">
                <a:solidFill>
                  <a:srgbClr val="000000"/>
                </a:solidFill>
                <a:latin typeface="Arial" panose="02020603050405020304" pitchFamily="2"/>
              </a:rPr>
              <a:t>Promote </a:t>
            </a:r>
            <a:r>
              <a:rPr lang="en-US" sz="1300" u="sng" spc="-4">
                <a:solidFill>
                  <a:srgbClr val="0000FF"/>
                </a:solidFill>
                <a:latin typeface="Arial" panose="02020603050405020304" pitchFamily="2"/>
              </a:rPr>
              <a:t>Caremark.com</a:t>
            </a:r>
          </a:p>
          <a:p>
            <a:pPr marL="182880" marR="0" indent="182880" algn="l">
              <a:lnSpc>
                <a:spcPts val="1700"/>
              </a:lnSpc>
              <a:spcBef>
                <a:spcPts val="0"/>
              </a:spcBef>
              <a:spcAft>
                <a:spcPts val="0"/>
              </a:spcAft>
              <a:buFont typeface="Symbol"/>
              <a:buChar char="·"/>
            </a:pPr>
            <a:r>
              <a:rPr lang="en-US" sz="1300" spc="-4">
                <a:solidFill>
                  <a:srgbClr val="000000"/>
                </a:solidFill>
                <a:latin typeface="Arial" panose="02020603050405020304" pitchFamily="2"/>
              </a:rPr>
              <a:t>Client-driven messaging </a:t>
            </a:r>
          </a:p>
          <a:p>
            <a:pPr marL="182880" marR="0" indent="182880" algn="l">
              <a:lnSpc>
                <a:spcPts val="1700"/>
              </a:lnSpc>
              <a:spcBef>
                <a:spcPts val="0"/>
              </a:spcBef>
              <a:spcAft>
                <a:spcPts val="0"/>
              </a:spcAft>
              <a:buFont typeface="Symbol"/>
              <a:buChar char="·"/>
            </a:pPr>
            <a:r>
              <a:rPr lang="en-US" sz="1300" u="sng" spc="-4">
                <a:solidFill>
                  <a:srgbClr val="0000FF"/>
                </a:solidFill>
                <a:latin typeface="Arial" panose="02020603050405020304" pitchFamily="2"/>
              </a:rPr>
              <a:t>Caremark.com</a:t>
            </a:r>
            <a:r>
              <a:rPr lang="en-US" sz="1300" spc="-4">
                <a:solidFill>
                  <a:srgbClr val="000000"/>
                </a:solidFill>
                <a:latin typeface="Arial" panose="02020603050405020304" pitchFamily="2"/>
              </a:rPr>
              <a:t> dashboard </a:t>
            </a:r>
          </a:p>
          <a:p>
            <a:pPr marL="182880" marR="0" indent="182880" algn="l">
              <a:lnSpc>
                <a:spcPts val="1800"/>
              </a:lnSpc>
              <a:spcBef>
                <a:spcPts val="0"/>
              </a:spcBef>
              <a:spcAft>
                <a:spcPts val="0"/>
              </a:spcAft>
              <a:buFont typeface="Symbol"/>
              <a:buChar char="·"/>
            </a:pPr>
            <a:r>
              <a:rPr lang="en-US" sz="1300" spc="-9">
                <a:solidFill>
                  <a:srgbClr val="000000"/>
                </a:solidFill>
                <a:latin typeface="Arial" panose="02020603050405020304" pitchFamily="2"/>
              </a:rPr>
              <a:t>In-store messaging </a:t>
            </a:r>
          </a:p>
          <a:p>
            <a:pPr marL="182880" marR="0" indent="0" algn="l">
              <a:lnSpc>
                <a:spcPts val="1400"/>
              </a:lnSpc>
              <a:spcBef>
                <a:spcPts val="25"/>
              </a:spcBef>
              <a:spcAft>
                <a:spcPts val="0"/>
              </a:spcAft>
            </a:pPr>
            <a:r>
              <a:rPr lang="en-US" sz="1300" spc="-9">
                <a:solidFill>
                  <a:srgbClr val="000000"/>
                </a:solidFill>
                <a:latin typeface="Arial" panose="02020603050405020304" pitchFamily="2"/>
              </a:rPr>
              <a:t>(for existing CVS Pharmacy patients) </a:t>
            </a:r>
          </a:p>
        </p:txBody>
      </p:sp>
      <p:sp>
        <p:nvSpPr>
          <p:cNvPr id="181" name="Text Placeholder 180"/>
          <p:cNvSpPr>
            <a:spLocks noGrp="1"/>
          </p:cNvSpPr>
          <p:nvPr>
            <p:ph type="body" idx="10"/>
          </p:nvPr>
        </p:nvSpPr>
        <p:spPr>
          <a:xfrm>
            <a:off x="6015762" y="4086225"/>
            <a:ext cx="1701223" cy="728382"/>
          </a:xfrm>
          <a:prstGeom prst="rect">
            <a:avLst/>
          </a:prstGeom>
          <a:noFill/>
          <a:ln w="0" cmpd="sng">
            <a:noFill/>
            <a:prstDash val="solid"/>
          </a:ln>
        </p:spPr>
        <p:txBody>
          <a:bodyPr vert="horz" lIns="0" tIns="24495" rIns="0" bIns="0" anchor="t"/>
          <a:lstStyle>
            <a:lvl1pPr marL="164117" marR="0" indent="164117" algn="l">
              <a:lnSpc>
                <a:spcPts val="1526"/>
              </a:lnSpc>
              <a:spcBef>
                <a:spcPts val="0"/>
              </a:spcBef>
              <a:spcAft>
                <a:spcPts val="0"/>
              </a:spcAft>
              <a:buFont typeface="Symbol"/>
              <a:buChar char="·"/>
              <a:defRPr/>
            </a:lvl1pPr>
          </a:lstStyle>
          <a:p>
            <a:pPr marL="182880" marR="0" indent="182880" algn="l">
              <a:lnSpc>
                <a:spcPts val="1400"/>
              </a:lnSpc>
              <a:spcAft>
                <a:spcPts val="0"/>
              </a:spcAft>
              <a:buFont typeface="Symbol"/>
              <a:buChar char="·"/>
            </a:pPr>
            <a:r>
              <a:rPr lang="en-US" sz="1300" spc="-13">
                <a:solidFill>
                  <a:srgbClr val="000000"/>
                </a:solidFill>
                <a:latin typeface="Arial" panose="02020603050405020304" pitchFamily="2"/>
              </a:rPr>
              <a:t>Selectively recycle non-responder tactics </a:t>
            </a:r>
          </a:p>
          <a:p>
            <a:pPr marL="182880" marR="0" indent="182880" algn="l">
              <a:lnSpc>
                <a:spcPts val="1700"/>
              </a:lnSpc>
              <a:spcBef>
                <a:spcPts val="0"/>
              </a:spcBef>
              <a:spcAft>
                <a:spcPts val="0"/>
              </a:spcAft>
              <a:buFont typeface="Symbol"/>
              <a:buChar char="·"/>
            </a:pPr>
            <a:r>
              <a:rPr lang="en-US" sz="1300" spc="-27">
                <a:solidFill>
                  <a:srgbClr val="000000"/>
                </a:solidFill>
                <a:latin typeface="Arial" panose="02020603050405020304" pitchFamily="2"/>
              </a:rPr>
              <a:t>Incentive campaigns* </a:t>
            </a:r>
          </a:p>
          <a:p>
            <a:pPr marL="182880" marR="0" indent="182880" algn="l">
              <a:lnSpc>
                <a:spcPts val="1700"/>
              </a:lnSpc>
              <a:spcBef>
                <a:spcPts val="0"/>
              </a:spcBef>
              <a:spcAft>
                <a:spcPts val="0"/>
              </a:spcAft>
              <a:buFont typeface="Symbol"/>
              <a:buChar char="·"/>
            </a:pPr>
            <a:r>
              <a:rPr lang="en-US" sz="1300" spc="-9">
                <a:solidFill>
                  <a:srgbClr val="000000"/>
                </a:solidFill>
                <a:latin typeface="Arial" panose="02020603050405020304" pitchFamily="2"/>
              </a:rPr>
              <a:t>Live outreach </a:t>
            </a:r>
          </a:p>
        </p:txBody>
      </p:sp>
      <p:sp>
        <p:nvSpPr>
          <p:cNvPr id="182" name="Text Placeholder 181"/>
          <p:cNvSpPr>
            <a:spLocks noGrp="1"/>
          </p:cNvSpPr>
          <p:nvPr>
            <p:ph type="body" idx="10"/>
          </p:nvPr>
        </p:nvSpPr>
        <p:spPr>
          <a:xfrm>
            <a:off x="3480378" y="4086225"/>
            <a:ext cx="2119745" cy="1150844"/>
          </a:xfrm>
          <a:prstGeom prst="rect">
            <a:avLst/>
          </a:prstGeom>
          <a:noFill/>
          <a:ln w="0" cmpd="sng">
            <a:noFill/>
            <a:prstDash val="solid"/>
          </a:ln>
        </p:spPr>
        <p:txBody>
          <a:bodyPr vert="horz" lIns="0" tIns="0" rIns="0" bIns="0" anchor="t"/>
          <a:lstStyle>
            <a:lvl1pPr marL="0" marR="0" indent="164117" algn="l">
              <a:lnSpc>
                <a:spcPts val="1615"/>
              </a:lnSpc>
              <a:spcBef>
                <a:spcPts val="0"/>
              </a:spcBef>
              <a:spcAft>
                <a:spcPts val="0"/>
              </a:spcAft>
              <a:buFont typeface="Symbol"/>
              <a:buChar char="·"/>
              <a:defRPr/>
            </a:lvl1pPr>
          </a:lstStyle>
          <a:p>
            <a:pPr marL="0" marR="0" indent="182880" algn="l">
              <a:lnSpc>
                <a:spcPts val="1600"/>
              </a:lnSpc>
              <a:spcAft>
                <a:spcPts val="0"/>
              </a:spcAft>
              <a:buFont typeface="Symbol"/>
              <a:buChar char="·"/>
            </a:pPr>
            <a:r>
              <a:rPr lang="en-US" sz="1300" spc="0">
                <a:solidFill>
                  <a:srgbClr val="000000"/>
                </a:solidFill>
                <a:latin typeface="Arial" panose="02020603050405020304" pitchFamily="2"/>
              </a:rPr>
              <a:t>“Active Choice” letter </a:t>
            </a:r>
          </a:p>
          <a:p>
            <a:pPr marL="0" marR="0" indent="182880" algn="l">
              <a:lnSpc>
                <a:spcPts val="1700"/>
              </a:lnSpc>
              <a:spcBef>
                <a:spcPts val="0"/>
              </a:spcBef>
              <a:spcAft>
                <a:spcPts val="0"/>
              </a:spcAft>
              <a:buFont typeface="Symbol"/>
              <a:buChar char="·"/>
            </a:pPr>
            <a:r>
              <a:rPr lang="en-US" sz="1300" spc="-13">
                <a:solidFill>
                  <a:srgbClr val="000000"/>
                </a:solidFill>
                <a:latin typeface="Arial" panose="02020603050405020304" pitchFamily="2"/>
              </a:rPr>
              <a:t>Savings email </a:t>
            </a:r>
          </a:p>
          <a:p>
            <a:pPr marL="0" marR="0" indent="182880" algn="l">
              <a:lnSpc>
                <a:spcPts val="1700"/>
              </a:lnSpc>
              <a:spcBef>
                <a:spcPts val="0"/>
              </a:spcBef>
              <a:spcAft>
                <a:spcPts val="0"/>
              </a:spcAft>
              <a:buFont typeface="Symbol"/>
              <a:buChar char="·"/>
            </a:pPr>
            <a:r>
              <a:rPr lang="en-US" sz="1300" u="sng" spc="-27">
                <a:solidFill>
                  <a:srgbClr val="0000FF"/>
                </a:solidFill>
                <a:latin typeface="Arial" panose="02020603050405020304" pitchFamily="2"/>
              </a:rPr>
              <a:t>Caremark.com</a:t>
            </a:r>
            <a:r>
              <a:rPr lang="en-US" sz="1300" spc="-27">
                <a:solidFill>
                  <a:srgbClr val="000000"/>
                </a:solidFill>
                <a:latin typeface="Arial" panose="02020603050405020304" pitchFamily="2"/>
              </a:rPr>
              <a:t> splash page </a:t>
            </a:r>
          </a:p>
          <a:p>
            <a:pPr marL="0" marR="0" indent="182880" algn="l">
              <a:lnSpc>
                <a:spcPts val="1700"/>
              </a:lnSpc>
              <a:spcBef>
                <a:spcPts val="0"/>
              </a:spcBef>
              <a:spcAft>
                <a:spcPts val="0"/>
              </a:spcAft>
              <a:buFont typeface="Symbol"/>
              <a:buChar char="·"/>
            </a:pPr>
            <a:r>
              <a:rPr lang="en-US" sz="1300" spc="-22">
                <a:solidFill>
                  <a:srgbClr val="000000"/>
                </a:solidFill>
                <a:latin typeface="Arial" panose="02020603050405020304" pitchFamily="2"/>
              </a:rPr>
              <a:t>High-touch phone outreach </a:t>
            </a:r>
          </a:p>
          <a:p>
            <a:pPr marL="0" marR="0" indent="182880" algn="l">
              <a:lnSpc>
                <a:spcPts val="1700"/>
              </a:lnSpc>
              <a:spcBef>
                <a:spcPts val="0"/>
              </a:spcBef>
              <a:spcAft>
                <a:spcPts val="0"/>
              </a:spcAft>
              <a:buFont typeface="Symbol"/>
              <a:buChar char="·"/>
            </a:pPr>
            <a:r>
              <a:rPr lang="en-US" sz="1300" spc="-4">
                <a:solidFill>
                  <a:srgbClr val="000000"/>
                </a:solidFill>
                <a:latin typeface="Arial" panose="02020603050405020304" pitchFamily="2"/>
              </a:rPr>
              <a:t>e-Prescribing messaging </a:t>
            </a:r>
          </a:p>
          <a:p>
            <a:pPr marL="0" marR="0" indent="182880" algn="l">
              <a:lnSpc>
                <a:spcPts val="1800"/>
              </a:lnSpc>
              <a:spcBef>
                <a:spcPts val="0"/>
              </a:spcBef>
              <a:spcAft>
                <a:spcPts val="0"/>
              </a:spcAft>
              <a:buFont typeface="Symbol"/>
              <a:buChar char="·"/>
            </a:pPr>
            <a:r>
              <a:rPr lang="en-US" sz="1300" spc="-13">
                <a:solidFill>
                  <a:srgbClr val="000000"/>
                </a:solidFill>
                <a:latin typeface="Arial" panose="02020603050405020304" pitchFamily="2"/>
              </a:rPr>
              <a:t>Customer Care messaging </a:t>
            </a:r>
          </a:p>
        </p:txBody>
      </p:sp>
      <p:sp>
        <p:nvSpPr>
          <p:cNvPr id="183" name="Text Placeholder 182"/>
          <p:cNvSpPr>
            <a:spLocks noGrp="1"/>
          </p:cNvSpPr>
          <p:nvPr>
            <p:ph type="body" idx="10"/>
          </p:nvPr>
        </p:nvSpPr>
        <p:spPr>
          <a:xfrm>
            <a:off x="834159" y="5788962"/>
            <a:ext cx="1330036" cy="93569"/>
          </a:xfrm>
          <a:prstGeom prst="rect">
            <a:avLst/>
          </a:prstGeom>
          <a:noFill/>
          <a:ln w="0" cmpd="sng">
            <a:noFill/>
            <a:prstDash val="solid"/>
          </a:ln>
        </p:spPr>
        <p:txBody>
          <a:bodyPr vert="horz" lIns="0" tIns="570" rIns="0" bIns="0" anchor="t"/>
          <a:lstStyle>
            <a:lvl1pPr marL="0" marR="0" indent="0" algn="l">
              <a:lnSpc>
                <a:spcPts val="718"/>
              </a:lnSpc>
              <a:spcAft>
                <a:spcPts val="0"/>
              </a:spcAft>
              <a:defRPr/>
            </a:lvl1pPr>
          </a:lstStyle>
          <a:p>
            <a:pPr marL="0" marR="0" indent="0" algn="l">
              <a:lnSpc>
                <a:spcPts val="800"/>
              </a:lnSpc>
              <a:spcAft>
                <a:spcPts val="0"/>
              </a:spcAft>
            </a:pPr>
            <a:r>
              <a:rPr lang="en-US" sz="600" spc="-18">
                <a:solidFill>
                  <a:srgbClr val="000000"/>
                </a:solidFill>
                <a:latin typeface="Arial" panose="02020603050405020304" pitchFamily="2"/>
              </a:rPr>
              <a:t>*Maintenance Choice Voluntary Only. </a:t>
            </a:r>
          </a:p>
        </p:txBody>
      </p:sp>
      <p:sp>
        <p:nvSpPr>
          <p:cNvPr id="184" name="Text Placeholder 183"/>
          <p:cNvSpPr>
            <a:spLocks noGrp="1"/>
          </p:cNvSpPr>
          <p:nvPr>
            <p:ph type="body" idx="10"/>
          </p:nvPr>
        </p:nvSpPr>
        <p:spPr>
          <a:xfrm>
            <a:off x="834159" y="5882530"/>
            <a:ext cx="2978727" cy="85165"/>
          </a:xfrm>
          <a:prstGeom prst="rect">
            <a:avLst/>
          </a:prstGeom>
          <a:noFill/>
          <a:ln w="0" cmpd="sng">
            <a:noFill/>
            <a:prstDash val="solid"/>
          </a:ln>
        </p:spPr>
        <p:txBody>
          <a:bodyPr vert="horz" lIns="0" tIns="0" rIns="0" bIns="0" anchor="t"/>
          <a:lstStyle>
            <a:lvl1pPr marL="0" marR="0" indent="0" algn="l">
              <a:lnSpc>
                <a:spcPts val="628"/>
              </a:lnSpc>
              <a:spcAft>
                <a:spcPts val="0"/>
              </a:spcAft>
              <a:defRPr/>
            </a:lvl1pPr>
          </a:lstStyle>
          <a:p>
            <a:pPr marL="0" marR="0" indent="0" algn="l">
              <a:lnSpc>
                <a:spcPts val="700"/>
              </a:lnSpc>
              <a:spcAft>
                <a:spcPts val="0"/>
              </a:spcAft>
            </a:pPr>
            <a:r>
              <a:rPr lang="en-US" sz="600" spc="-9">
                <a:solidFill>
                  <a:srgbClr val="000000"/>
                </a:solidFill>
                <a:latin typeface="Arial" panose="02020603050405020304" pitchFamily="2"/>
              </a:rPr>
              <a:t>*Requires partnership with client, and client agrees to fund the cost of the incentive. </a:t>
            </a:r>
          </a:p>
        </p:txBody>
      </p:sp>
      <p:sp>
        <p:nvSpPr>
          <p:cNvPr id="185" name="Text Placeholder 184"/>
          <p:cNvSpPr>
            <a:spLocks noGrp="1"/>
          </p:cNvSpPr>
          <p:nvPr>
            <p:ph type="body" idx="10"/>
          </p:nvPr>
        </p:nvSpPr>
        <p:spPr>
          <a:xfrm>
            <a:off x="828386" y="6185087"/>
            <a:ext cx="7708900" cy="140634"/>
          </a:xfrm>
          <a:prstGeom prst="rect">
            <a:avLst/>
          </a:prstGeom>
          <a:noFill/>
          <a:ln w="0" cmpd="sng">
            <a:noFill/>
            <a:prstDash val="solid"/>
          </a:ln>
        </p:spPr>
        <p:txBody>
          <a:bodyPr vert="horz" lIns="0" tIns="2278" rIns="0" bIns="0" anchor="t"/>
          <a:lstStyle>
            <a:lvl1pPr marL="0" marR="0" indent="0" algn="l">
              <a:lnSpc>
                <a:spcPts val="987"/>
              </a:lnSpc>
              <a:spcAft>
                <a:spcPts val="81"/>
              </a:spcAft>
              <a:tabLst>
                <a:tab pos="7590389" algn="r"/>
              </a:tabLst>
              <a:defRPr/>
            </a:lvl1pPr>
          </a:lstStyle>
          <a:p>
            <a:pPr marL="0" marR="0" indent="0" algn="l">
              <a:lnSpc>
                <a:spcPts val="1100"/>
              </a:lnSpc>
              <a:spcAft>
                <a:spcPts val="9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14 </a:t>
            </a:r>
          </a:p>
        </p:txBody>
      </p:sp>
      <p:sp>
        <p:nvSpPr>
          <p:cNvPr id="186" name="Text Placeholder 185"/>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21922096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3_1_">
    <p:bg>
      <p:bgPr>
        <a:solidFill>
          <a:schemeClr val="bg1">
            <a:alpha val="0"/>
          </a:schemeClr>
        </a:solidFill>
        <a:effectLst/>
      </p:bgPr>
    </p:bg>
    <p:spTree>
      <p:nvGrpSpPr>
        <p:cNvPr id="1" name=""/>
        <p:cNvGrpSpPr/>
        <p:nvPr/>
      </p:nvGrpSpPr>
      <p:grpSpPr>
        <a:xfrm>
          <a:off x="0" y="0"/>
          <a:ext cx="0" cy="0"/>
          <a:chOff x="0" y="0"/>
          <a:chExt cx="0" cy="0"/>
        </a:xfrm>
      </p:grpSpPr>
      <p:sp>
        <p:nvSpPr>
          <p:cNvPr id="191" name="Text Placeholder 190"/>
          <p:cNvSpPr>
            <a:spLocks noGrp="1"/>
          </p:cNvSpPr>
          <p:nvPr>
            <p:ph type="body" idx="10"/>
          </p:nvPr>
        </p:nvSpPr>
        <p:spPr>
          <a:xfrm>
            <a:off x="850901" y="725024"/>
            <a:ext cx="3122468" cy="369234"/>
          </a:xfrm>
          <a:prstGeom prst="rect">
            <a:avLst/>
          </a:prstGeom>
          <a:noFill/>
          <a:ln w="0" cmpd="sng">
            <a:noFill/>
            <a:prstDash val="solid"/>
          </a:ln>
        </p:spPr>
        <p:txBody>
          <a:bodyPr vert="horz" lIns="0" tIns="3416" rIns="0" bIns="0" anchor="t"/>
          <a:lstStyle>
            <a:lvl1pPr marL="0" marR="0" indent="0" algn="l">
              <a:lnSpc>
                <a:spcPts val="2872"/>
              </a:lnSpc>
              <a:spcAft>
                <a:spcPts val="0"/>
              </a:spcAft>
              <a:defRPr/>
            </a:lvl1pPr>
          </a:lstStyle>
          <a:p>
            <a:pPr marL="0" marR="0" indent="0" algn="l">
              <a:lnSpc>
                <a:spcPts val="3200"/>
              </a:lnSpc>
              <a:spcAft>
                <a:spcPts val="0"/>
              </a:spcAft>
            </a:pPr>
            <a:r>
              <a:rPr lang="en-US" sz="2600" spc="-49">
                <a:solidFill>
                  <a:srgbClr val="000000"/>
                </a:solidFill>
                <a:latin typeface="Arial" panose="02020603050405020304" pitchFamily="2"/>
              </a:rPr>
              <a:t>Member Experience: </a:t>
            </a:r>
          </a:p>
        </p:txBody>
      </p:sp>
      <p:sp>
        <p:nvSpPr>
          <p:cNvPr id="192" name="Text Placeholder 191"/>
          <p:cNvSpPr>
            <a:spLocks noGrp="1"/>
          </p:cNvSpPr>
          <p:nvPr>
            <p:ph type="body" idx="10"/>
          </p:nvPr>
        </p:nvSpPr>
        <p:spPr>
          <a:xfrm>
            <a:off x="839355" y="1094256"/>
            <a:ext cx="4511386" cy="336176"/>
          </a:xfrm>
          <a:prstGeom prst="rect">
            <a:avLst/>
          </a:prstGeom>
          <a:noFill/>
          <a:ln w="0" cmpd="sng">
            <a:noFill/>
            <a:prstDash val="solid"/>
          </a:ln>
        </p:spPr>
        <p:txBody>
          <a:bodyPr vert="horz" lIns="0" tIns="0" rIns="0" bIns="0" anchor="t"/>
          <a:lstStyle>
            <a:lvl1pPr marL="0" marR="0" indent="0" algn="l">
              <a:lnSpc>
                <a:spcPts val="2692"/>
              </a:lnSpc>
              <a:spcAft>
                <a:spcPts val="0"/>
              </a:spcAft>
              <a:defRPr/>
            </a:lvl1pPr>
          </a:lstStyle>
          <a:p>
            <a:pPr marL="0" marR="0" indent="0" algn="l">
              <a:lnSpc>
                <a:spcPts val="3000"/>
              </a:lnSpc>
              <a:spcAft>
                <a:spcPts val="0"/>
              </a:spcAft>
            </a:pPr>
            <a:r>
              <a:rPr lang="en-US" sz="2600" spc="-22">
                <a:solidFill>
                  <a:srgbClr val="000000"/>
                </a:solidFill>
                <a:latin typeface="Arial" panose="02020603050405020304" pitchFamily="2"/>
              </a:rPr>
              <a:t>30 Days After Implementation </a:t>
            </a:r>
          </a:p>
        </p:txBody>
      </p:sp>
      <p:sp>
        <p:nvSpPr>
          <p:cNvPr id="193" name="Text Placeholder 192"/>
          <p:cNvSpPr>
            <a:spLocks noGrp="1"/>
          </p:cNvSpPr>
          <p:nvPr>
            <p:ph type="body" idx="10"/>
          </p:nvPr>
        </p:nvSpPr>
        <p:spPr>
          <a:xfrm>
            <a:off x="961736" y="1806388"/>
            <a:ext cx="7079673" cy="206188"/>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COMMUNICATIONS BEGIN APPROXIMATELY 30 DAYS AFTER IMPLEMENTATION </a:t>
            </a:r>
          </a:p>
        </p:txBody>
      </p:sp>
      <p:sp>
        <p:nvSpPr>
          <p:cNvPr id="194" name="Text Placeholder 193"/>
          <p:cNvSpPr>
            <a:spLocks noGrp="1"/>
          </p:cNvSpPr>
          <p:nvPr>
            <p:ph type="body" idx="10"/>
          </p:nvPr>
        </p:nvSpPr>
        <p:spPr>
          <a:xfrm>
            <a:off x="3131130" y="2709024"/>
            <a:ext cx="1753755" cy="1035424"/>
          </a:xfrm>
          <a:prstGeom prst="rect">
            <a:avLst/>
          </a:prstGeom>
          <a:noFill/>
          <a:ln w="0" cmpd="sng">
            <a:noFill/>
            <a:prstDash val="solid"/>
          </a:ln>
        </p:spPr>
        <p:txBody>
          <a:bodyPr vert="horz" lIns="0" tIns="20508"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who have registered on </a:t>
            </a:r>
            <a:r>
              <a:rPr lang="en-US" sz="1300" u="sng" spc="0">
                <a:solidFill>
                  <a:srgbClr val="0000FF"/>
                </a:solidFill>
                <a:latin typeface="Arial" panose="02020603050405020304" pitchFamily="2"/>
              </a:rPr>
              <a:t>Caremark.com</a:t>
            </a:r>
            <a:r>
              <a:rPr lang="en-US" sz="1300" spc="0">
                <a:solidFill>
                  <a:srgbClr val="000000"/>
                </a:solidFill>
                <a:latin typeface="Arial" panose="02020603050405020304" pitchFamily="2"/>
              </a:rPr>
              <a:t>, but not moved to 90-day supplies, get targeted emails and messaging </a:t>
            </a:r>
          </a:p>
        </p:txBody>
      </p:sp>
      <p:sp>
        <p:nvSpPr>
          <p:cNvPr id="195" name="Text Placeholder 194"/>
          <p:cNvSpPr>
            <a:spLocks noGrp="1"/>
          </p:cNvSpPr>
          <p:nvPr>
            <p:ph type="body" idx="10"/>
          </p:nvPr>
        </p:nvSpPr>
        <p:spPr>
          <a:xfrm>
            <a:off x="5303405" y="2709022"/>
            <a:ext cx="1876136" cy="696446"/>
          </a:xfrm>
          <a:prstGeom prst="rect">
            <a:avLst/>
          </a:prstGeom>
          <a:noFill/>
          <a:ln w="0" cmpd="sng">
            <a:noFill/>
            <a:prstDash val="solid"/>
          </a:ln>
        </p:spPr>
        <p:txBody>
          <a:bodyPr vert="horz" lIns="0" tIns="19938"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receive direct mail, such as active choice communications with business reply card </a:t>
            </a:r>
          </a:p>
        </p:txBody>
      </p:sp>
      <p:sp>
        <p:nvSpPr>
          <p:cNvPr id="196" name="Text Placeholder 195"/>
          <p:cNvSpPr>
            <a:spLocks noGrp="1"/>
          </p:cNvSpPr>
          <p:nvPr>
            <p:ph type="body" idx="10"/>
          </p:nvPr>
        </p:nvSpPr>
        <p:spPr>
          <a:xfrm>
            <a:off x="2931393" y="3950634"/>
            <a:ext cx="3422073" cy="225238"/>
          </a:xfrm>
          <a:prstGeom prst="rect">
            <a:avLst/>
          </a:prstGeom>
          <a:noFill/>
          <a:ln w="0" cmpd="sng">
            <a:noFill/>
            <a:prstDash val="solid"/>
          </a:ln>
        </p:spPr>
        <p:txBody>
          <a:bodyPr vert="horz" lIns="0" tIns="0" rIns="0" bIns="0" anchor="t"/>
          <a:lstStyle>
            <a:lvl1pPr marL="0" marR="0" indent="0" algn="l">
              <a:lnSpc>
                <a:spcPts val="1795"/>
              </a:lnSpc>
              <a:spcAft>
                <a:spcPts val="0"/>
              </a:spcAft>
              <a:tabLst>
                <a:tab pos="1066757" algn="l"/>
                <a:tab pos="2174544" algn="l"/>
                <a:tab pos="3364388" algn="r"/>
              </a:tabLst>
              <a:defRPr/>
            </a:lvl1pPr>
          </a:lstStyle>
          <a:p>
            <a:pPr marL="0" marR="0" indent="0" algn="l">
              <a:lnSpc>
                <a:spcPts val="2000"/>
              </a:lnSpc>
              <a:spcAft>
                <a:spcPts val="0"/>
              </a:spcAft>
              <a:tabLst>
                <a:tab pos="1188720" algn="l"/>
                <a:tab pos="2423160" algn="l"/>
                <a:tab pos="3749040" algn="r"/>
              </a:tabLst>
            </a:pPr>
            <a:r>
              <a:rPr lang="en-US" sz="1600" spc="0">
                <a:solidFill>
                  <a:srgbClr val="000000"/>
                </a:solidFill>
                <a:latin typeface="Arial" panose="02020603050405020304" pitchFamily="2"/>
              </a:rPr>
              <a:t>1 2 3 4 </a:t>
            </a:r>
          </a:p>
        </p:txBody>
      </p:sp>
      <p:sp>
        <p:nvSpPr>
          <p:cNvPr id="197" name="Text Placeholder 196"/>
          <p:cNvSpPr>
            <a:spLocks noGrp="1"/>
          </p:cNvSpPr>
          <p:nvPr>
            <p:ph type="body" idx="10"/>
          </p:nvPr>
        </p:nvSpPr>
        <p:spPr>
          <a:xfrm>
            <a:off x="4233720" y="4629150"/>
            <a:ext cx="1352550" cy="698126"/>
          </a:xfrm>
          <a:prstGeom prst="rect">
            <a:avLst/>
          </a:prstGeom>
          <a:noFill/>
          <a:ln w="0" cmpd="sng">
            <a:noFill/>
            <a:prstDash val="solid"/>
          </a:ln>
        </p:spPr>
        <p:txBody>
          <a:bodyPr vert="horz" lIns="0" tIns="19938"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receive phone call with a reminder to move to 90-day supply </a:t>
            </a:r>
          </a:p>
        </p:txBody>
      </p:sp>
      <p:sp>
        <p:nvSpPr>
          <p:cNvPr id="198" name="Text Placeholder 197"/>
          <p:cNvSpPr>
            <a:spLocks noGrp="1"/>
          </p:cNvSpPr>
          <p:nvPr>
            <p:ph type="body" idx="10"/>
          </p:nvPr>
        </p:nvSpPr>
        <p:spPr>
          <a:xfrm>
            <a:off x="6453335" y="4629150"/>
            <a:ext cx="1477241" cy="867896"/>
          </a:xfrm>
          <a:prstGeom prst="rect">
            <a:avLst/>
          </a:prstGeom>
          <a:noFill/>
          <a:ln w="0" cmpd="sng">
            <a:noFill/>
            <a:prstDash val="solid"/>
          </a:ln>
        </p:spPr>
        <p:txBody>
          <a:bodyPr vert="horz" lIns="0" tIns="19938"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CVS Pharmacy or retail splitters will receive monograph on existing CVS prescription </a:t>
            </a:r>
          </a:p>
        </p:txBody>
      </p:sp>
      <p:sp>
        <p:nvSpPr>
          <p:cNvPr id="199" name="Text Placeholder 198"/>
          <p:cNvSpPr>
            <a:spLocks noGrp="1"/>
          </p:cNvSpPr>
          <p:nvPr>
            <p:ph type="body" idx="10"/>
          </p:nvPr>
        </p:nvSpPr>
        <p:spPr>
          <a:xfrm>
            <a:off x="837048" y="5872443"/>
            <a:ext cx="1296555" cy="95250"/>
          </a:xfrm>
          <a:prstGeom prst="rect">
            <a:avLst/>
          </a:prstGeom>
          <a:noFill/>
          <a:ln w="0" cmpd="sng">
            <a:noFill/>
            <a:prstDash val="solid"/>
          </a:ln>
        </p:spPr>
        <p:txBody>
          <a:bodyPr vert="horz" lIns="0" tIns="570" rIns="0" bIns="0" anchor="t"/>
          <a:lstStyle>
            <a:lvl1pPr marL="0" marR="0" indent="0" algn="l">
              <a:lnSpc>
                <a:spcPts val="718"/>
              </a:lnSpc>
              <a:spcAft>
                <a:spcPts val="0"/>
              </a:spcAft>
              <a:defRPr/>
            </a:lvl1pPr>
          </a:lstStyle>
          <a:p>
            <a:pPr marL="0" marR="0" indent="0" algn="l">
              <a:lnSpc>
                <a:spcPts val="800"/>
              </a:lnSpc>
              <a:spcAft>
                <a:spcPts val="0"/>
              </a:spcAft>
            </a:pPr>
            <a:r>
              <a:rPr lang="en-US" sz="600" spc="-18">
                <a:solidFill>
                  <a:srgbClr val="000000"/>
                </a:solidFill>
                <a:latin typeface="Arial" panose="02020603050405020304" pitchFamily="2"/>
              </a:rPr>
              <a:t>Maintenance Choice Voluntary Only. </a:t>
            </a:r>
          </a:p>
        </p:txBody>
      </p:sp>
      <p:sp>
        <p:nvSpPr>
          <p:cNvPr id="200" name="Text Placeholder 199"/>
          <p:cNvSpPr>
            <a:spLocks noGrp="1"/>
          </p:cNvSpPr>
          <p:nvPr>
            <p:ph type="body" idx="10"/>
          </p:nvPr>
        </p:nvSpPr>
        <p:spPr>
          <a:xfrm>
            <a:off x="828386" y="6181165"/>
            <a:ext cx="7708900"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90389" algn="r"/>
              </a:tabLst>
              <a:defRPr/>
            </a:lvl1pPr>
          </a:lstStyle>
          <a:p>
            <a:pPr marL="0" marR="0" indent="0" algn="l">
              <a:lnSpc>
                <a:spcPts val="1200"/>
              </a:lnSpc>
              <a:spcAft>
                <a:spcPts val="85"/>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15 </a:t>
            </a:r>
          </a:p>
        </p:txBody>
      </p:sp>
      <p:sp>
        <p:nvSpPr>
          <p:cNvPr id="201" name="Text Placeholder 200"/>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23506839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4_1_">
    <p:bg>
      <p:bgPr>
        <a:solidFill>
          <a:schemeClr val="bg1">
            <a:alpha val="0"/>
          </a:schemeClr>
        </a:solidFill>
        <a:effectLst/>
      </p:bgPr>
    </p:bg>
    <p:spTree>
      <p:nvGrpSpPr>
        <p:cNvPr id="1" name=""/>
        <p:cNvGrpSpPr/>
        <p:nvPr/>
      </p:nvGrpSpPr>
      <p:grpSpPr>
        <a:xfrm>
          <a:off x="0" y="0"/>
          <a:ext cx="0" cy="0"/>
          <a:chOff x="0" y="0"/>
          <a:chExt cx="0" cy="0"/>
        </a:xfrm>
      </p:grpSpPr>
      <p:sp>
        <p:nvSpPr>
          <p:cNvPr id="206" name="Text Placeholder 205"/>
          <p:cNvSpPr>
            <a:spLocks noGrp="1"/>
          </p:cNvSpPr>
          <p:nvPr>
            <p:ph type="body" idx="10"/>
          </p:nvPr>
        </p:nvSpPr>
        <p:spPr>
          <a:xfrm>
            <a:off x="850901" y="725024"/>
            <a:ext cx="3122468" cy="369234"/>
          </a:xfrm>
          <a:prstGeom prst="rect">
            <a:avLst/>
          </a:prstGeom>
          <a:noFill/>
          <a:ln w="0" cmpd="sng">
            <a:noFill/>
            <a:prstDash val="solid"/>
          </a:ln>
        </p:spPr>
        <p:txBody>
          <a:bodyPr vert="horz" lIns="0" tIns="3416" rIns="0" bIns="0" anchor="t"/>
          <a:lstStyle>
            <a:lvl1pPr marL="0" marR="0" indent="0" algn="l">
              <a:lnSpc>
                <a:spcPts val="2872"/>
              </a:lnSpc>
              <a:spcAft>
                <a:spcPts val="0"/>
              </a:spcAft>
              <a:defRPr/>
            </a:lvl1pPr>
          </a:lstStyle>
          <a:p>
            <a:pPr marL="0" marR="0" indent="0" algn="l">
              <a:lnSpc>
                <a:spcPts val="3200"/>
              </a:lnSpc>
              <a:spcAft>
                <a:spcPts val="0"/>
              </a:spcAft>
            </a:pPr>
            <a:r>
              <a:rPr lang="en-US" sz="2600" spc="-49">
                <a:solidFill>
                  <a:srgbClr val="000000"/>
                </a:solidFill>
                <a:latin typeface="Arial" panose="02020603050405020304" pitchFamily="2"/>
              </a:rPr>
              <a:t>Member Experience: </a:t>
            </a:r>
          </a:p>
        </p:txBody>
      </p:sp>
      <p:sp>
        <p:nvSpPr>
          <p:cNvPr id="207" name="Text Placeholder 206"/>
          <p:cNvSpPr>
            <a:spLocks noGrp="1"/>
          </p:cNvSpPr>
          <p:nvPr>
            <p:ph type="body" idx="10"/>
          </p:nvPr>
        </p:nvSpPr>
        <p:spPr>
          <a:xfrm>
            <a:off x="839354" y="1094256"/>
            <a:ext cx="5159664" cy="336176"/>
          </a:xfrm>
          <a:prstGeom prst="rect">
            <a:avLst/>
          </a:prstGeom>
          <a:noFill/>
          <a:ln w="0" cmpd="sng">
            <a:noFill/>
            <a:prstDash val="solid"/>
          </a:ln>
        </p:spPr>
        <p:txBody>
          <a:bodyPr vert="horz" lIns="0" tIns="0" rIns="0" bIns="0" anchor="t"/>
          <a:lstStyle>
            <a:lvl1pPr marL="0" marR="0" indent="0" algn="l">
              <a:lnSpc>
                <a:spcPts val="2692"/>
              </a:lnSpc>
              <a:spcAft>
                <a:spcPts val="0"/>
              </a:spcAft>
              <a:defRPr/>
            </a:lvl1pPr>
          </a:lstStyle>
          <a:p>
            <a:pPr marL="0" marR="0" indent="0" algn="l">
              <a:lnSpc>
                <a:spcPts val="3000"/>
              </a:lnSpc>
              <a:spcAft>
                <a:spcPts val="0"/>
              </a:spcAft>
            </a:pPr>
            <a:r>
              <a:rPr lang="en-US" sz="2600" spc="-27">
                <a:solidFill>
                  <a:srgbClr val="000000"/>
                </a:solidFill>
                <a:latin typeface="Arial" panose="02020603050405020304" pitchFamily="2"/>
              </a:rPr>
              <a:t>90-120 Days After implementation </a:t>
            </a:r>
          </a:p>
        </p:txBody>
      </p:sp>
      <p:sp>
        <p:nvSpPr>
          <p:cNvPr id="208" name="Text Placeholder 207"/>
          <p:cNvSpPr>
            <a:spLocks noGrp="1"/>
          </p:cNvSpPr>
          <p:nvPr>
            <p:ph type="body" idx="10"/>
          </p:nvPr>
        </p:nvSpPr>
        <p:spPr>
          <a:xfrm>
            <a:off x="961736" y="1722344"/>
            <a:ext cx="7046191" cy="189940"/>
          </a:xfrm>
          <a:prstGeom prst="rect">
            <a:avLst/>
          </a:prstGeom>
          <a:noFill/>
          <a:ln w="0" cmpd="sng">
            <a:noFill/>
            <a:prstDash val="solid"/>
          </a:ln>
        </p:spPr>
        <p:txBody>
          <a:bodyPr vert="horz" lIns="0" tIns="0" rIns="0" bIns="0" anchor="t"/>
          <a:lstStyle>
            <a:lvl1pPr marL="0" marR="0" indent="0" algn="l">
              <a:lnSpc>
                <a:spcPts val="1526"/>
              </a:lnSpc>
              <a:spcAft>
                <a:spcPts val="0"/>
              </a:spcAft>
              <a:defRPr/>
            </a:lvl1pPr>
          </a:lstStyle>
          <a:p>
            <a:pPr marL="0" marR="0" indent="0" algn="l">
              <a:lnSpc>
                <a:spcPts val="1700"/>
              </a:lnSpc>
              <a:spcAft>
                <a:spcPts val="0"/>
              </a:spcAft>
            </a:pPr>
            <a:r>
              <a:rPr lang="en-US" sz="1300" spc="-13">
                <a:solidFill>
                  <a:srgbClr val="000000"/>
                </a:solidFill>
                <a:latin typeface="Arial" panose="02020603050405020304" pitchFamily="2"/>
              </a:rPr>
              <a:t>COMMUNICATIONS BEGIN APPROXIMATELY 90-120 DAYS AFTER IMPLEMENTATION; </a:t>
            </a:r>
          </a:p>
        </p:txBody>
      </p:sp>
      <p:sp>
        <p:nvSpPr>
          <p:cNvPr id="209" name="Text Placeholder 208"/>
          <p:cNvSpPr>
            <a:spLocks noGrp="1"/>
          </p:cNvSpPr>
          <p:nvPr>
            <p:ph type="body" idx="10"/>
          </p:nvPr>
        </p:nvSpPr>
        <p:spPr>
          <a:xfrm>
            <a:off x="958854" y="1912284"/>
            <a:ext cx="7049077" cy="182656"/>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spc="-9">
                <a:solidFill>
                  <a:srgbClr val="000000"/>
                </a:solidFill>
                <a:latin typeface="Arial" panose="02020603050405020304" pitchFamily="2"/>
              </a:rPr>
              <a:t>AFTER MEMBERS HAVE BEEN NON-RESPONSIVE TO PREVIOUS COMMUNICATIONS </a:t>
            </a:r>
          </a:p>
        </p:txBody>
      </p:sp>
      <p:sp>
        <p:nvSpPr>
          <p:cNvPr id="210" name="Text Placeholder 209"/>
          <p:cNvSpPr>
            <a:spLocks noGrp="1"/>
          </p:cNvSpPr>
          <p:nvPr>
            <p:ph type="body" idx="10"/>
          </p:nvPr>
        </p:nvSpPr>
        <p:spPr>
          <a:xfrm>
            <a:off x="3128245" y="2536452"/>
            <a:ext cx="1618095" cy="865094"/>
          </a:xfrm>
          <a:prstGeom prst="rect">
            <a:avLst/>
          </a:prstGeom>
          <a:noFill/>
          <a:ln w="0" cmpd="sng">
            <a:noFill/>
            <a:prstDash val="solid"/>
          </a:ln>
        </p:spPr>
        <p:txBody>
          <a:bodyPr vert="horz" lIns="0" tIns="19368" rIns="0" bIns="0" anchor="t"/>
          <a:lstStyle>
            <a:lvl1pPr marL="0" marR="0" indent="0" algn="l">
              <a:lnSpc>
                <a:spcPts val="1346"/>
              </a:lnSpc>
              <a:spcAft>
                <a:spcPts val="0"/>
              </a:spcAft>
              <a:defRPr/>
            </a:lvl1pPr>
          </a:lstStyle>
          <a:p>
            <a:pPr marL="0" marR="0" indent="0" algn="l">
              <a:lnSpc>
                <a:spcPts val="1500"/>
              </a:lnSpc>
              <a:spcAft>
                <a:spcPts val="0"/>
              </a:spcAft>
            </a:pPr>
            <a:r>
              <a:rPr lang="en-US" sz="1300" spc="31">
                <a:solidFill>
                  <a:srgbClr val="000000"/>
                </a:solidFill>
                <a:latin typeface="Arial" panose="02020603050405020304" pitchFamily="2"/>
              </a:rPr>
              <a:t>CVS Pharmacy or retail splitters may be asked to speak to a pharmacist to discuss their options </a:t>
            </a:r>
          </a:p>
        </p:txBody>
      </p:sp>
      <p:sp>
        <p:nvSpPr>
          <p:cNvPr id="211" name="Text Placeholder 210"/>
          <p:cNvSpPr>
            <a:spLocks noGrp="1"/>
          </p:cNvSpPr>
          <p:nvPr>
            <p:ph type="body" idx="10"/>
          </p:nvPr>
        </p:nvSpPr>
        <p:spPr>
          <a:xfrm>
            <a:off x="5306294" y="2536453"/>
            <a:ext cx="1898073" cy="695885"/>
          </a:xfrm>
          <a:prstGeom prst="rect">
            <a:avLst/>
          </a:prstGeom>
          <a:noFill/>
          <a:ln w="0" cmpd="sng">
            <a:noFill/>
            <a:prstDash val="solid"/>
          </a:ln>
        </p:spPr>
        <p:txBody>
          <a:bodyPr vert="horz" lIns="0" tIns="19368" rIns="0" bIns="0" anchor="t"/>
          <a:lstStyle>
            <a:lvl1pPr marL="0" marR="0" indent="0" algn="l">
              <a:lnSpc>
                <a:spcPts val="1346"/>
              </a:lnSpc>
              <a:spcAft>
                <a:spcPts val="0"/>
              </a:spcAft>
              <a:defRPr/>
            </a:lvl1pPr>
          </a:lstStyle>
          <a:p>
            <a:pPr marL="0" marR="0" indent="0" algn="l">
              <a:lnSpc>
                <a:spcPts val="1500"/>
              </a:lnSpc>
              <a:spcAft>
                <a:spcPts val="0"/>
              </a:spcAft>
            </a:pPr>
            <a:r>
              <a:rPr lang="en-US" sz="1300" spc="-27">
                <a:solidFill>
                  <a:srgbClr val="000000"/>
                </a:solidFill>
                <a:latin typeface="Arial" panose="02020603050405020304" pitchFamily="2"/>
              </a:rPr>
              <a:t>CLIENT-DRIVEN OPTION Members receive client-funded incentive communication </a:t>
            </a:r>
          </a:p>
        </p:txBody>
      </p:sp>
      <p:sp>
        <p:nvSpPr>
          <p:cNvPr id="212" name="Text Placeholder 211"/>
          <p:cNvSpPr>
            <a:spLocks noGrp="1"/>
          </p:cNvSpPr>
          <p:nvPr>
            <p:ph type="body" idx="10"/>
          </p:nvPr>
        </p:nvSpPr>
        <p:spPr>
          <a:xfrm>
            <a:off x="2931393" y="3778624"/>
            <a:ext cx="3422073" cy="225238"/>
          </a:xfrm>
          <a:prstGeom prst="rect">
            <a:avLst/>
          </a:prstGeom>
          <a:noFill/>
          <a:ln w="0" cmpd="sng">
            <a:noFill/>
            <a:prstDash val="solid"/>
          </a:ln>
        </p:spPr>
        <p:txBody>
          <a:bodyPr vert="horz" lIns="0" tIns="0" rIns="0" bIns="0" anchor="t"/>
          <a:lstStyle>
            <a:lvl1pPr marL="0" marR="0" indent="0" algn="l">
              <a:lnSpc>
                <a:spcPts val="1795"/>
              </a:lnSpc>
              <a:spcAft>
                <a:spcPts val="0"/>
              </a:spcAft>
              <a:tabLst>
                <a:tab pos="1066757" algn="l"/>
                <a:tab pos="2174544" algn="l"/>
                <a:tab pos="3364388" algn="r"/>
              </a:tabLst>
              <a:defRPr/>
            </a:lvl1pPr>
          </a:lstStyle>
          <a:p>
            <a:pPr marL="0" marR="0" indent="0" algn="l">
              <a:lnSpc>
                <a:spcPts val="2000"/>
              </a:lnSpc>
              <a:spcAft>
                <a:spcPts val="0"/>
              </a:spcAft>
              <a:tabLst>
                <a:tab pos="1188720" algn="l"/>
                <a:tab pos="2423160" algn="l"/>
                <a:tab pos="3749040" algn="r"/>
              </a:tabLst>
            </a:pPr>
            <a:r>
              <a:rPr lang="en-US" sz="1600" spc="0">
                <a:solidFill>
                  <a:srgbClr val="000000"/>
                </a:solidFill>
                <a:latin typeface="Arial" panose="02020603050405020304" pitchFamily="2"/>
              </a:rPr>
              <a:t>1 2 3 4 </a:t>
            </a:r>
          </a:p>
        </p:txBody>
      </p:sp>
      <p:sp>
        <p:nvSpPr>
          <p:cNvPr id="213" name="Text Placeholder 212"/>
          <p:cNvSpPr>
            <a:spLocks noGrp="1"/>
          </p:cNvSpPr>
          <p:nvPr>
            <p:ph type="body" idx="10"/>
          </p:nvPr>
        </p:nvSpPr>
        <p:spPr>
          <a:xfrm>
            <a:off x="4233718" y="4411196"/>
            <a:ext cx="1784927" cy="1034303"/>
          </a:xfrm>
          <a:prstGeom prst="rect">
            <a:avLst/>
          </a:prstGeom>
          <a:noFill/>
          <a:ln w="0" cmpd="sng">
            <a:noFill/>
            <a:prstDash val="solid"/>
          </a:ln>
        </p:spPr>
        <p:txBody>
          <a:bodyPr vert="horz" lIns="0" tIns="19368"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continue to receive targeted emails from CVS Caremark sees active choice page when logging into </a:t>
            </a:r>
            <a:r>
              <a:rPr lang="en-US" sz="1300" u="sng" spc="0">
                <a:solidFill>
                  <a:srgbClr val="0000FF"/>
                </a:solidFill>
                <a:latin typeface="Arial" panose="02020603050405020304" pitchFamily="2"/>
              </a:rPr>
              <a:t>Caremark.com</a:t>
            </a:r>
            <a:r>
              <a:rPr lang="en-US" sz="100" spc="0">
                <a:solidFill>
                  <a:srgbClr val="000000"/>
                </a:solidFill>
                <a:latin typeface="Arial" panose="02020603050405020304" pitchFamily="2"/>
              </a:rPr>
              <a:t> </a:t>
            </a:r>
          </a:p>
        </p:txBody>
      </p:sp>
      <p:sp>
        <p:nvSpPr>
          <p:cNvPr id="214" name="Text Placeholder 213"/>
          <p:cNvSpPr>
            <a:spLocks noGrp="1"/>
          </p:cNvSpPr>
          <p:nvPr>
            <p:ph type="body" idx="10"/>
          </p:nvPr>
        </p:nvSpPr>
        <p:spPr>
          <a:xfrm>
            <a:off x="6448136" y="4411196"/>
            <a:ext cx="1427018" cy="1034303"/>
          </a:xfrm>
          <a:prstGeom prst="rect">
            <a:avLst/>
          </a:prstGeom>
          <a:noFill/>
          <a:ln w="0" cmpd="sng">
            <a:noFill/>
            <a:prstDash val="solid"/>
          </a:ln>
        </p:spPr>
        <p:txBody>
          <a:bodyPr vert="horz" lIns="0" tIns="19368"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continue to receive live calls to encourage moving to 90-day CVS Pharmacy or mail </a:t>
            </a:r>
          </a:p>
        </p:txBody>
      </p:sp>
      <p:sp>
        <p:nvSpPr>
          <p:cNvPr id="215" name="Text Placeholder 214"/>
          <p:cNvSpPr>
            <a:spLocks noGrp="1"/>
          </p:cNvSpPr>
          <p:nvPr>
            <p:ph type="body" idx="10"/>
          </p:nvPr>
        </p:nvSpPr>
        <p:spPr>
          <a:xfrm>
            <a:off x="837048" y="5872443"/>
            <a:ext cx="1296555" cy="95250"/>
          </a:xfrm>
          <a:prstGeom prst="rect">
            <a:avLst/>
          </a:prstGeom>
          <a:noFill/>
          <a:ln w="0" cmpd="sng">
            <a:noFill/>
            <a:prstDash val="solid"/>
          </a:ln>
        </p:spPr>
        <p:txBody>
          <a:bodyPr vert="horz" lIns="0" tIns="570" rIns="0" bIns="0" anchor="t"/>
          <a:lstStyle>
            <a:lvl1pPr marL="0" marR="0" indent="0" algn="l">
              <a:lnSpc>
                <a:spcPts val="718"/>
              </a:lnSpc>
              <a:spcAft>
                <a:spcPts val="0"/>
              </a:spcAft>
              <a:defRPr/>
            </a:lvl1pPr>
          </a:lstStyle>
          <a:p>
            <a:pPr marL="0" marR="0" indent="0" algn="l">
              <a:lnSpc>
                <a:spcPts val="800"/>
              </a:lnSpc>
              <a:spcAft>
                <a:spcPts val="0"/>
              </a:spcAft>
            </a:pPr>
            <a:r>
              <a:rPr lang="en-US" sz="600" spc="-18">
                <a:solidFill>
                  <a:srgbClr val="000000"/>
                </a:solidFill>
                <a:latin typeface="Arial" panose="02020603050405020304" pitchFamily="2"/>
              </a:rPr>
              <a:t>Maintenance Choice Voluntary Only. </a:t>
            </a:r>
          </a:p>
        </p:txBody>
      </p:sp>
      <p:sp>
        <p:nvSpPr>
          <p:cNvPr id="216" name="Text Placeholder 215"/>
          <p:cNvSpPr>
            <a:spLocks noGrp="1"/>
          </p:cNvSpPr>
          <p:nvPr>
            <p:ph type="body" idx="10"/>
          </p:nvPr>
        </p:nvSpPr>
        <p:spPr>
          <a:xfrm>
            <a:off x="828386" y="6181165"/>
            <a:ext cx="7708900"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90389" algn="r"/>
              </a:tabLst>
              <a:defRPr/>
            </a:lvl1pPr>
          </a:lstStyle>
          <a:p>
            <a:pPr marL="0" marR="0" indent="0" algn="l">
              <a:lnSpc>
                <a:spcPts val="1200"/>
              </a:lnSpc>
              <a:spcAft>
                <a:spcPts val="85"/>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16 </a:t>
            </a:r>
          </a:p>
        </p:txBody>
      </p:sp>
      <p:sp>
        <p:nvSpPr>
          <p:cNvPr id="217" name="Text Placeholder 216"/>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839428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5_1_">
    <p:bg>
      <p:bgPr>
        <a:solidFill>
          <a:schemeClr val="bg1">
            <a:alpha val="0"/>
          </a:schemeClr>
        </a:solidFill>
        <a:effectLst/>
      </p:bgPr>
    </p:bg>
    <p:spTree>
      <p:nvGrpSpPr>
        <p:cNvPr id="1" name=""/>
        <p:cNvGrpSpPr/>
        <p:nvPr/>
      </p:nvGrpSpPr>
      <p:grpSpPr>
        <a:xfrm>
          <a:off x="0" y="0"/>
          <a:ext cx="0" cy="0"/>
          <a:chOff x="0" y="0"/>
          <a:chExt cx="0" cy="0"/>
        </a:xfrm>
      </p:grpSpPr>
      <p:sp>
        <p:nvSpPr>
          <p:cNvPr id="220" name="Text Placeholder 219"/>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21" name="Text Placeholder 220"/>
          <p:cNvSpPr>
            <a:spLocks noGrp="1"/>
          </p:cNvSpPr>
          <p:nvPr>
            <p:ph type="body" idx="10"/>
          </p:nvPr>
        </p:nvSpPr>
        <p:spPr>
          <a:xfrm>
            <a:off x="779897" y="403415"/>
            <a:ext cx="7758545" cy="1396813"/>
          </a:xfrm>
          <a:prstGeom prst="rect">
            <a:avLst/>
          </a:prstGeom>
          <a:noFill/>
          <a:ln w="0" cmpd="sng">
            <a:noFill/>
            <a:prstDash val="solid"/>
          </a:ln>
        </p:spPr>
        <p:txBody>
          <a:bodyPr vert="horz" lIns="0" tIns="330396" rIns="0" bIns="0" anchor="t"/>
          <a:lstStyle>
            <a:lvl1pPr marL="41029" marR="0" indent="0" algn="l">
              <a:lnSpc>
                <a:spcPts val="2782"/>
              </a:lnSpc>
              <a:spcBef>
                <a:spcPts val="0"/>
              </a:spcBef>
              <a:spcAft>
                <a:spcPts val="2952"/>
              </a:spcAft>
              <a:defRPr/>
            </a:lvl1pPr>
          </a:lstStyle>
          <a:p>
            <a:pPr marL="45720" marR="0" indent="0" algn="l">
              <a:lnSpc>
                <a:spcPts val="3100"/>
              </a:lnSpc>
              <a:spcAft>
                <a:spcPts val="0"/>
              </a:spcAft>
            </a:pPr>
            <a:r>
              <a:rPr lang="en-US" sz="2600" b="1" spc="-31">
                <a:solidFill>
                  <a:srgbClr val="000000"/>
                </a:solidFill>
                <a:latin typeface="Arial" panose="02020603050405020304" pitchFamily="2"/>
              </a:rPr>
              <a:t>Online Tools Help Members Manage </a:t>
            </a:r>
          </a:p>
          <a:p>
            <a:pPr marL="45720" marR="0" indent="0" algn="l">
              <a:lnSpc>
                <a:spcPts val="3100"/>
              </a:lnSpc>
              <a:spcBef>
                <a:spcPts val="0"/>
              </a:spcBef>
              <a:spcAft>
                <a:spcPts val="3290"/>
              </a:spcAft>
            </a:pPr>
            <a:r>
              <a:rPr lang="en-US" sz="2600" b="1" spc="-22">
                <a:solidFill>
                  <a:srgbClr val="000000"/>
                </a:solidFill>
                <a:latin typeface="Arial" panose="02020603050405020304" pitchFamily="2"/>
              </a:rPr>
              <a:t>Their Prescriptions </a:t>
            </a:r>
          </a:p>
        </p:txBody>
      </p:sp>
      <p:sp>
        <p:nvSpPr>
          <p:cNvPr id="222" name="Text Placeholder 221"/>
          <p:cNvSpPr>
            <a:spLocks noGrp="1"/>
          </p:cNvSpPr>
          <p:nvPr>
            <p:ph type="body" idx="10"/>
          </p:nvPr>
        </p:nvSpPr>
        <p:spPr>
          <a:xfrm>
            <a:off x="779897" y="1800229"/>
            <a:ext cx="7758545" cy="2158813"/>
          </a:xfrm>
          <a:prstGeom prst="rect">
            <a:avLst/>
          </a:prstGeom>
          <a:noFill/>
          <a:ln w="0" cmpd="sng">
            <a:noFill/>
            <a:prstDash val="solid"/>
          </a:ln>
        </p:spPr>
        <p:txBody>
          <a:bodyPr vert="horz" lIns="0" tIns="0" rIns="0" bIns="0" anchor="t">
            <a:normAutofit fontScale="85000"/>
          </a:bodyPr>
          <a:lstStyle>
            <a:lvl1pPr marL="369262" marR="697495" indent="0" algn="l">
              <a:lnSpc>
                <a:spcPts val="2333"/>
              </a:lnSpc>
              <a:spcBef>
                <a:spcPts val="0"/>
              </a:spcBef>
              <a:spcAft>
                <a:spcPts val="0"/>
              </a:spcAft>
              <a:buFont typeface="Symbol"/>
              <a:buChar char="·"/>
              <a:defRPr/>
            </a:lvl1pPr>
          </a:lstStyle>
          <a:p>
            <a:pPr marL="228600" marR="0" indent="182880" algn="l">
              <a:lnSpc>
                <a:spcPts val="2100"/>
              </a:lnSpc>
              <a:spcAft>
                <a:spcPts val="0"/>
              </a:spcAft>
              <a:buFont typeface="Symbol"/>
              <a:buChar char="·"/>
            </a:pPr>
            <a:r>
              <a:rPr lang="en-US" sz="1700" b="1" spc="58">
                <a:solidFill>
                  <a:srgbClr val="000000"/>
                </a:solidFill>
                <a:latin typeface="Arial" panose="02020603050405020304" pitchFamily="2"/>
              </a:rPr>
              <a:t>Members can manage prescriptions according to their schedule </a:t>
            </a:r>
          </a:p>
          <a:p>
            <a:pPr marL="411480" marR="0" indent="0" algn="l">
              <a:lnSpc>
                <a:spcPts val="2200"/>
              </a:lnSpc>
              <a:spcBef>
                <a:spcPts val="0"/>
              </a:spcBef>
              <a:spcAft>
                <a:spcPts val="0"/>
              </a:spcAft>
            </a:pPr>
            <a:r>
              <a:rPr lang="en-US" sz="1700" b="1" spc="45">
                <a:solidFill>
                  <a:srgbClr val="000000"/>
                </a:solidFill>
                <a:latin typeface="Arial" panose="02020603050405020304" pitchFamily="2"/>
              </a:rPr>
              <a:t>and preferences </a:t>
            </a:r>
          </a:p>
          <a:p>
            <a:pPr marL="411480" marR="822960" indent="0" algn="l">
              <a:lnSpc>
                <a:spcPts val="2600"/>
              </a:lnSpc>
              <a:spcBef>
                <a:spcPts val="0"/>
              </a:spcBef>
              <a:spcAft>
                <a:spcPts val="0"/>
              </a:spcAft>
            </a:pPr>
            <a:r>
              <a:rPr lang="en-US" sz="1500" b="1" spc="0">
                <a:solidFill>
                  <a:srgbClr val="000000"/>
                </a:solidFill>
                <a:latin typeface="Arial" panose="02020603050405020304" pitchFamily="2"/>
              </a:rPr>
              <a:t>– Transfer a 90-day prescription from mail service to a local CVS Pharmacy – Refill an existing prescription </a:t>
            </a:r>
          </a:p>
          <a:p>
            <a:pPr marL="640080" marR="731520" indent="-228600" algn="l">
              <a:lnSpc>
                <a:spcPts val="1800"/>
              </a:lnSpc>
              <a:spcBef>
                <a:spcPts val="810"/>
              </a:spcBef>
              <a:spcAft>
                <a:spcPts val="0"/>
              </a:spcAft>
            </a:pPr>
            <a:r>
              <a:rPr lang="en-US" sz="1500" b="1" spc="0">
                <a:solidFill>
                  <a:srgbClr val="000000"/>
                </a:solidFill>
                <a:latin typeface="Arial" panose="02020603050405020304" pitchFamily="2"/>
              </a:rPr>
              <a:t>– Transfer a 30-day retail prescription to a 90-day prescription at mail service or CVS Pharmacy (using FastStart</a:t>
            </a:r>
            <a:r>
              <a:rPr lang="en-US" sz="1500" b="1" spc="0" baseline="30000">
                <a:solidFill>
                  <a:srgbClr val="000000"/>
                </a:solidFill>
                <a:latin typeface="Arial" panose="02020603050405020304" pitchFamily="2"/>
              </a:rPr>
              <a:t>®</a:t>
            </a:r>
            <a:r>
              <a:rPr lang="en-US" sz="1500" b="1" spc="0">
                <a:solidFill>
                  <a:srgbClr val="000000"/>
                </a:solidFill>
                <a:latin typeface="Arial" panose="02020603050405020304" pitchFamily="2"/>
              </a:rPr>
              <a:t>) </a:t>
            </a:r>
          </a:p>
          <a:p>
            <a:pPr marL="411480" marR="777240" indent="0" algn="l">
              <a:lnSpc>
                <a:spcPts val="2600"/>
              </a:lnSpc>
              <a:spcBef>
                <a:spcPts val="0"/>
              </a:spcBef>
              <a:spcAft>
                <a:spcPts val="0"/>
              </a:spcAft>
            </a:pPr>
            <a:r>
              <a:rPr lang="en-US" sz="1500" b="1" spc="0">
                <a:solidFill>
                  <a:srgbClr val="000000"/>
                </a:solidFill>
                <a:latin typeface="Arial" panose="02020603050405020304" pitchFamily="2"/>
              </a:rPr>
              <a:t>– Search for a Maintenance Choice pharmacy with the Find a Pharmacy tool – See Maintenance Choice pricing with the Check Drug Cost tool </a:t>
            </a:r>
          </a:p>
        </p:txBody>
      </p:sp>
      <p:sp>
        <p:nvSpPr>
          <p:cNvPr id="223" name="Text Placeholder 222"/>
          <p:cNvSpPr>
            <a:spLocks noGrp="1"/>
          </p:cNvSpPr>
          <p:nvPr>
            <p:ph type="body" idx="10"/>
          </p:nvPr>
        </p:nvSpPr>
        <p:spPr>
          <a:xfrm>
            <a:off x="779899" y="3959042"/>
            <a:ext cx="4720359" cy="1167093"/>
          </a:xfrm>
          <a:prstGeom prst="rect">
            <a:avLst/>
          </a:prstGeom>
          <a:noFill/>
          <a:ln w="0" cmpd="sng">
            <a:noFill/>
            <a:prstDash val="solid"/>
          </a:ln>
        </p:spPr>
        <p:txBody>
          <a:bodyPr vert="horz" lIns="0" tIns="90005" rIns="0" bIns="0" anchor="t"/>
          <a:lstStyle>
            <a:lvl1pPr marL="574408" marR="451320" indent="-205146" algn="l">
              <a:lnSpc>
                <a:spcPts val="1615"/>
              </a:lnSpc>
              <a:spcBef>
                <a:spcPts val="687"/>
              </a:spcBef>
              <a:spcAft>
                <a:spcPts val="1270"/>
              </a:spcAft>
              <a:defRPr/>
            </a:lvl1pPr>
          </a:lstStyle>
          <a:p>
            <a:pPr marL="640080" marR="0" indent="-228600" algn="l">
              <a:lnSpc>
                <a:spcPts val="1800"/>
              </a:lnSpc>
              <a:spcAft>
                <a:spcPts val="0"/>
              </a:spcAft>
            </a:pPr>
            <a:r>
              <a:rPr lang="en-US" sz="1500" b="1" spc="-36">
                <a:solidFill>
                  <a:srgbClr val="000000"/>
                </a:solidFill>
                <a:latin typeface="Arial" panose="02020603050405020304" pitchFamily="2"/>
              </a:rPr>
              <a:t>– Find Maintenance Choice savings opportunities with the Savings and Opportunities tab </a:t>
            </a:r>
          </a:p>
          <a:p>
            <a:pPr marL="640080" marR="502920" indent="-228600" algn="l">
              <a:lnSpc>
                <a:spcPts val="1800"/>
              </a:lnSpc>
              <a:spcBef>
                <a:spcPts val="765"/>
              </a:spcBef>
              <a:spcAft>
                <a:spcPts val="1415"/>
              </a:spcAft>
            </a:pPr>
            <a:r>
              <a:rPr lang="en-US" sz="1500" b="1" spc="0">
                <a:solidFill>
                  <a:srgbClr val="000000"/>
                </a:solidFill>
                <a:latin typeface="Arial" panose="02020603050405020304" pitchFamily="2"/>
              </a:rPr>
              <a:t>– Ask a pharmacist questions through email (</a:t>
            </a:r>
            <a:r>
              <a:rPr lang="en-US" sz="1500" b="1" u="sng" spc="0">
                <a:solidFill>
                  <a:srgbClr val="0000FF"/>
                </a:solidFill>
                <a:latin typeface="Arial" panose="02020603050405020304" pitchFamily="2"/>
              </a:rPr>
              <a:t>Caremark.com</a:t>
            </a:r>
            <a:r>
              <a:rPr lang="en-US" sz="1500" b="1" spc="0">
                <a:solidFill>
                  <a:srgbClr val="000000"/>
                </a:solidFill>
                <a:latin typeface="Arial" panose="02020603050405020304" pitchFamily="2"/>
              </a:rPr>
              <a:t> only) </a:t>
            </a:r>
          </a:p>
        </p:txBody>
      </p:sp>
      <p:sp>
        <p:nvSpPr>
          <p:cNvPr id="224" name="Text Placeholder 223"/>
          <p:cNvSpPr>
            <a:spLocks noGrp="1"/>
          </p:cNvSpPr>
          <p:nvPr>
            <p:ph type="body" idx="10"/>
          </p:nvPr>
        </p:nvSpPr>
        <p:spPr>
          <a:xfrm>
            <a:off x="779896" y="5126134"/>
            <a:ext cx="7535718" cy="443753"/>
          </a:xfrm>
          <a:prstGeom prst="rect">
            <a:avLst/>
          </a:prstGeom>
          <a:solidFill>
            <a:srgbClr val="CC0000"/>
          </a:solidFill>
          <a:ln w="0" cmpd="sng">
            <a:noFill/>
            <a:prstDash val="solid"/>
          </a:ln>
        </p:spPr>
        <p:txBody>
          <a:bodyPr vert="horz" lIns="0" tIns="128171"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can manage prescriptions according to their schedule and preferences. </a:t>
            </a:r>
          </a:p>
        </p:txBody>
      </p:sp>
      <p:sp>
        <p:nvSpPr>
          <p:cNvPr id="225" name="Text Placeholder 224"/>
          <p:cNvSpPr>
            <a:spLocks noGrp="1"/>
          </p:cNvSpPr>
          <p:nvPr>
            <p:ph type="body" idx="10"/>
          </p:nvPr>
        </p:nvSpPr>
        <p:spPr>
          <a:xfrm>
            <a:off x="779897" y="5708276"/>
            <a:ext cx="7758545" cy="746312"/>
          </a:xfrm>
          <a:prstGeom prst="rect">
            <a:avLst/>
          </a:prstGeom>
          <a:noFill/>
          <a:ln w="0" cmpd="sng">
            <a:noFill/>
            <a:prstDash val="solid"/>
          </a:ln>
        </p:spPr>
        <p:txBody>
          <a:bodyPr vert="horz" lIns="0" tIns="3416" rIns="0" bIns="0" anchor="t"/>
          <a:lstStyle>
            <a:lvl1pPr marL="41029" marR="0" indent="0" algn="l">
              <a:lnSpc>
                <a:spcPts val="808"/>
              </a:lnSpc>
              <a:spcBef>
                <a:spcPts val="0"/>
              </a:spcBef>
              <a:spcAft>
                <a:spcPts val="296"/>
              </a:spcAft>
              <a:tabLst>
                <a:tab pos="7672447" algn="r"/>
              </a:tabLst>
              <a:defRPr/>
            </a:lvl1pPr>
          </a:lstStyle>
          <a:p>
            <a:pPr marL="45720" marR="502920" indent="0" algn="l">
              <a:lnSpc>
                <a:spcPts val="800"/>
              </a:lnSpc>
              <a:spcAft>
                <a:spcPts val="0"/>
              </a:spcAft>
            </a:pPr>
            <a:r>
              <a:rPr lang="en-US" sz="600" b="1" spc="0">
                <a:solidFill>
                  <a:srgbClr val="000000"/>
                </a:solidFill>
                <a:latin typeface="Arial" panose="02020603050405020304" pitchFamily="2"/>
              </a:rPr>
              <a:t>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t>
            </a:r>
          </a:p>
          <a:p>
            <a:pPr marL="45720" marR="0" indent="0" algn="l">
              <a:lnSpc>
                <a:spcPts val="1100"/>
              </a:lnSpc>
              <a:spcBef>
                <a:spcPts val="1980"/>
              </a:spcBef>
              <a:spcAft>
                <a:spcPts val="0"/>
              </a:spcAft>
              <a:tabLst>
                <a:tab pos="8549640" algn="r"/>
              </a:tabLst>
            </a:pPr>
            <a:r>
              <a:rPr lang="en-US" sz="700" b="1" spc="0">
                <a:solidFill>
                  <a:srgbClr val="000000"/>
                </a:solidFill>
                <a:latin typeface="Arial" panose="02020603050405020304" pitchFamily="2"/>
              </a:rPr>
              <a:t>©2016 CVS Health and/or one of its affiliates: Confidential &amp; Proprietary </a:t>
            </a:r>
            <a:r>
              <a:rPr lang="en-US" sz="900" b="1" spc="0">
                <a:solidFill>
                  <a:srgbClr val="000000"/>
                </a:solidFill>
                <a:latin typeface="Arial" panose="02020603050405020304" pitchFamily="2"/>
              </a:rPr>
              <a:t>17 </a:t>
            </a:r>
          </a:p>
          <a:p>
            <a:pPr marL="45720" marR="0" indent="0" algn="l">
              <a:lnSpc>
                <a:spcPts val="900"/>
              </a:lnSpc>
              <a:spcBef>
                <a:spcPts val="0"/>
              </a:spcBef>
              <a:spcAft>
                <a:spcPts val="330"/>
              </a:spcAft>
            </a:pPr>
            <a:r>
              <a:rPr lang="en-US" sz="700" b="1" spc="67">
                <a:solidFill>
                  <a:srgbClr val="000000"/>
                </a:solidFill>
                <a:latin typeface="Arial" panose="02020603050405020304" pitchFamily="2"/>
              </a:rPr>
              <a:t>38102A </a:t>
            </a:r>
          </a:p>
        </p:txBody>
      </p:sp>
    </p:spTree>
    <p:extLst>
      <p:ext uri="{BB962C8B-B14F-4D97-AF65-F5344CB8AC3E}">
        <p14:creationId xmlns:p14="http://schemas.microsoft.com/office/powerpoint/2010/main" val="37583895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6_1_">
    <p:bg>
      <p:bgPr>
        <a:solidFill>
          <a:schemeClr val="bg1">
            <a:alpha val="0"/>
          </a:schemeClr>
        </a:solidFill>
        <a:effectLst/>
      </p:bgPr>
    </p:bg>
    <p:spTree>
      <p:nvGrpSpPr>
        <p:cNvPr id="1" name=""/>
        <p:cNvGrpSpPr/>
        <p:nvPr/>
      </p:nvGrpSpPr>
      <p:grpSpPr>
        <a:xfrm>
          <a:off x="0" y="0"/>
          <a:ext cx="0" cy="0"/>
          <a:chOff x="0" y="0"/>
          <a:chExt cx="0" cy="0"/>
        </a:xfrm>
      </p:grpSpPr>
      <p:sp>
        <p:nvSpPr>
          <p:cNvPr id="232" name="Text Placeholder 231"/>
          <p:cNvSpPr>
            <a:spLocks noGrp="1"/>
          </p:cNvSpPr>
          <p:nvPr>
            <p:ph type="body" idx="10"/>
          </p:nvPr>
        </p:nvSpPr>
        <p:spPr>
          <a:xfrm>
            <a:off x="845127" y="1888195"/>
            <a:ext cx="2499591" cy="516031"/>
          </a:xfrm>
          <a:prstGeom prst="rect">
            <a:avLst/>
          </a:prstGeom>
          <a:noFill/>
          <a:ln w="0" cmpd="sng">
            <a:noFill/>
            <a:prstDash val="solid"/>
          </a:ln>
        </p:spPr>
        <p:txBody>
          <a:bodyPr vert="horz" lIns="0" tIns="0" rIns="0" bIns="0" anchor="t">
            <a:normAutofit fontScale="95000"/>
          </a:bodyPr>
          <a:lstStyle>
            <a:lvl1pPr marL="0" marR="0" indent="0" algn="l">
              <a:lnSpc>
                <a:spcPts val="4038"/>
              </a:lnSpc>
              <a:spcAft>
                <a:spcPts val="0"/>
              </a:spcAft>
              <a:defRPr/>
            </a:lvl1pPr>
          </a:lstStyle>
          <a:p>
            <a:pPr marL="0" marR="0" indent="0" algn="l">
              <a:lnSpc>
                <a:spcPts val="4500"/>
              </a:lnSpc>
              <a:spcAft>
                <a:spcPts val="0"/>
              </a:spcAft>
            </a:pPr>
            <a:r>
              <a:rPr lang="en-US" sz="4400" b="1" spc="9">
                <a:solidFill>
                  <a:srgbClr val="000000"/>
                </a:solidFill>
                <a:latin typeface="Arial" panose="02020603050405020304" pitchFamily="2"/>
              </a:rPr>
              <a:t>Appendix </a:t>
            </a:r>
          </a:p>
        </p:txBody>
      </p:sp>
      <p:sp>
        <p:nvSpPr>
          <p:cNvPr id="233" name="Text Placeholder 232"/>
          <p:cNvSpPr>
            <a:spLocks noGrp="1"/>
          </p:cNvSpPr>
          <p:nvPr>
            <p:ph type="body" idx="10"/>
          </p:nvPr>
        </p:nvSpPr>
        <p:spPr>
          <a:xfrm>
            <a:off x="828386" y="6206381"/>
            <a:ext cx="2967182" cy="108697"/>
          </a:xfrm>
          <a:prstGeom prst="rect">
            <a:avLst/>
          </a:prstGeom>
          <a:noFill/>
          <a:ln w="0" cmpd="sng">
            <a:noFill/>
            <a:prstDash val="solid"/>
          </a:ln>
        </p:spPr>
        <p:txBody>
          <a:bodyPr vert="horz" lIns="0" tIns="570" rIns="0" bIns="0" anchor="t"/>
          <a:lstStyle>
            <a:lvl1pPr marL="0" marR="0" indent="0" algn="l">
              <a:lnSpc>
                <a:spcPts val="808"/>
              </a:lnSpc>
              <a:spcAft>
                <a:spcPts val="0"/>
              </a:spcAft>
              <a:defRPr/>
            </a:lvl1pPr>
          </a:lstStyle>
          <a:p>
            <a:pPr marL="0" marR="0" indent="0" algn="l">
              <a:lnSpc>
                <a:spcPts val="900"/>
              </a:lnSpc>
              <a:spcAft>
                <a:spcPts val="0"/>
              </a:spcAft>
            </a:pPr>
            <a:r>
              <a:rPr lang="en-US" sz="700" spc="-4">
                <a:solidFill>
                  <a:srgbClr val="000000"/>
                </a:solidFill>
                <a:latin typeface="Arial" panose="02020603050405020304" pitchFamily="2"/>
              </a:rPr>
              <a:t>©2016 CVS Health and/or one of its affiliates: Confidential &amp; Proprietary </a:t>
            </a:r>
          </a:p>
        </p:txBody>
      </p:sp>
      <p:sp>
        <p:nvSpPr>
          <p:cNvPr id="234" name="Text Placeholder 233"/>
          <p:cNvSpPr>
            <a:spLocks noGrp="1"/>
          </p:cNvSpPr>
          <p:nvPr>
            <p:ph type="body" idx="10"/>
          </p:nvPr>
        </p:nvSpPr>
        <p:spPr>
          <a:xfrm>
            <a:off x="779895" y="6315075"/>
            <a:ext cx="427182" cy="102534"/>
          </a:xfrm>
          <a:prstGeom prst="rect">
            <a:avLst/>
          </a:prstGeom>
          <a:noFill/>
          <a:ln w="0" cmpd="sng">
            <a:noFill/>
            <a:prstDash val="solid"/>
          </a:ln>
        </p:spPr>
        <p:txBody>
          <a:bodyPr vert="horz" lIns="0" tIns="0" rIns="0" bIns="0" anchor="t"/>
          <a:lstStyle>
            <a:lvl1pPr marL="0" marR="0" indent="0" algn="l">
              <a:lnSpc>
                <a:spcPts val="808"/>
              </a:lnSpc>
              <a:spcAft>
                <a:spcPts val="0"/>
              </a:spcAft>
              <a:defRPr/>
            </a:lvl1pPr>
          </a:lstStyle>
          <a:p>
            <a:pPr marL="0" marR="0" indent="0" algn="l">
              <a:lnSpc>
                <a:spcPts val="9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21385356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7_1_">
    <p:bg>
      <p:bgPr>
        <a:solidFill>
          <a:schemeClr val="bg1">
            <a:alpha val="0"/>
          </a:schemeClr>
        </a:solidFill>
        <a:effectLst/>
      </p:bgPr>
    </p:bg>
    <p:spTree>
      <p:nvGrpSpPr>
        <p:cNvPr id="1" name=""/>
        <p:cNvGrpSpPr/>
        <p:nvPr/>
      </p:nvGrpSpPr>
      <p:grpSpPr>
        <a:xfrm>
          <a:off x="0" y="0"/>
          <a:ext cx="0" cy="0"/>
          <a:chOff x="0" y="0"/>
          <a:chExt cx="0" cy="0"/>
        </a:xfrm>
      </p:grpSpPr>
      <p:sp>
        <p:nvSpPr>
          <p:cNvPr id="237" name="Text Placeholder 236"/>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38" name="Text Placeholder 237"/>
          <p:cNvSpPr>
            <a:spLocks noGrp="1"/>
          </p:cNvSpPr>
          <p:nvPr>
            <p:ph type="body" idx="10"/>
          </p:nvPr>
        </p:nvSpPr>
        <p:spPr>
          <a:xfrm>
            <a:off x="1496294" y="4093509"/>
            <a:ext cx="686955" cy="1021976"/>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39" name="Text Placeholder 238"/>
          <p:cNvSpPr>
            <a:spLocks noGrp="1"/>
          </p:cNvSpPr>
          <p:nvPr>
            <p:ph type="body" idx="10"/>
          </p:nvPr>
        </p:nvSpPr>
        <p:spPr>
          <a:xfrm>
            <a:off x="3901209" y="3964082"/>
            <a:ext cx="687532" cy="1151404"/>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40" name="Text Placeholder 239"/>
          <p:cNvSpPr>
            <a:spLocks noGrp="1"/>
          </p:cNvSpPr>
          <p:nvPr>
            <p:ph type="body" idx="10"/>
          </p:nvPr>
        </p:nvSpPr>
        <p:spPr>
          <a:xfrm>
            <a:off x="6306707" y="3902452"/>
            <a:ext cx="686955" cy="1213037"/>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41" name="Text Placeholder 240"/>
          <p:cNvSpPr>
            <a:spLocks noGrp="1"/>
          </p:cNvSpPr>
          <p:nvPr>
            <p:ph type="body" idx="10"/>
          </p:nvPr>
        </p:nvSpPr>
        <p:spPr>
          <a:xfrm>
            <a:off x="2183246" y="3695143"/>
            <a:ext cx="690418" cy="1420346"/>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42" name="Text Placeholder 241"/>
          <p:cNvSpPr>
            <a:spLocks noGrp="1"/>
          </p:cNvSpPr>
          <p:nvPr>
            <p:ph type="body" idx="10"/>
          </p:nvPr>
        </p:nvSpPr>
        <p:spPr>
          <a:xfrm>
            <a:off x="4588744" y="3657600"/>
            <a:ext cx="689841" cy="1457885"/>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43" name="Text Placeholder 242"/>
          <p:cNvSpPr>
            <a:spLocks noGrp="1"/>
          </p:cNvSpPr>
          <p:nvPr>
            <p:ph type="body" idx="10"/>
          </p:nvPr>
        </p:nvSpPr>
        <p:spPr>
          <a:xfrm>
            <a:off x="415638" y="403412"/>
            <a:ext cx="8315614" cy="1290918"/>
          </a:xfrm>
          <a:prstGeom prst="rect">
            <a:avLst/>
          </a:prstGeom>
          <a:noFill/>
          <a:ln w="0" cmpd="sng">
            <a:noFill/>
            <a:prstDash val="solid"/>
          </a:ln>
        </p:spPr>
        <p:txBody>
          <a:bodyPr vert="horz" lIns="0" tIns="331536" rIns="0" bIns="0" anchor="t"/>
          <a:lstStyle>
            <a:lvl1pPr marL="410291" marR="0" indent="0" algn="l">
              <a:lnSpc>
                <a:spcPts val="2782"/>
              </a:lnSpc>
              <a:spcBef>
                <a:spcPts val="0"/>
              </a:spcBef>
              <a:spcAft>
                <a:spcPts val="2118"/>
              </a:spcAft>
              <a:defRPr/>
            </a:lvl1pPr>
          </a:lstStyle>
          <a:p>
            <a:pPr marL="457200" marR="0" indent="0" algn="l">
              <a:lnSpc>
                <a:spcPts val="3100"/>
              </a:lnSpc>
              <a:spcAft>
                <a:spcPts val="0"/>
              </a:spcAft>
            </a:pPr>
            <a:r>
              <a:rPr lang="en-US" sz="2500" b="1" spc="-4">
                <a:solidFill>
                  <a:srgbClr val="000000"/>
                </a:solidFill>
                <a:latin typeface="Arial" panose="02020603050405020304" pitchFamily="2"/>
              </a:rPr>
              <a:t>Increase in Optimally Adherent Members </a:t>
            </a:r>
          </a:p>
          <a:p>
            <a:pPr marL="457200" marR="0" indent="0" algn="l">
              <a:lnSpc>
                <a:spcPts val="3100"/>
              </a:lnSpc>
              <a:spcBef>
                <a:spcPts val="0"/>
              </a:spcBef>
              <a:spcAft>
                <a:spcPts val="2360"/>
              </a:spcAft>
            </a:pPr>
            <a:r>
              <a:rPr lang="en-US" sz="2500" b="1" spc="0">
                <a:solidFill>
                  <a:srgbClr val="000000"/>
                </a:solidFill>
                <a:latin typeface="Arial" panose="02020603050405020304" pitchFamily="2"/>
              </a:rPr>
              <a:t>with 90-Day Plan Designs </a:t>
            </a:r>
          </a:p>
        </p:txBody>
      </p:sp>
      <p:sp>
        <p:nvSpPr>
          <p:cNvPr id="244" name="Text Placeholder 243"/>
          <p:cNvSpPr>
            <a:spLocks noGrp="1"/>
          </p:cNvSpPr>
          <p:nvPr>
            <p:ph type="body" idx="10"/>
          </p:nvPr>
        </p:nvSpPr>
        <p:spPr>
          <a:xfrm>
            <a:off x="831276" y="1694329"/>
            <a:ext cx="7484341" cy="443753"/>
          </a:xfrm>
          <a:prstGeom prst="rect">
            <a:avLst/>
          </a:prstGeom>
          <a:solidFill>
            <a:srgbClr val="000000"/>
          </a:solidFill>
          <a:ln w="0" cmpd="sng">
            <a:noFill/>
            <a:prstDash val="solid"/>
          </a:ln>
        </p:spPr>
        <p:txBody>
          <a:bodyPr vert="horz" lIns="0" tIns="115068" rIns="0" bIns="0" anchor="t"/>
          <a:lstStyle>
            <a:lvl1pPr marL="123087" marR="0" indent="0" algn="l">
              <a:lnSpc>
                <a:spcPts val="1615"/>
              </a:lnSpc>
              <a:spcAft>
                <a:spcPts val="987"/>
              </a:spcAft>
              <a:defRPr/>
            </a:lvl1pPr>
          </a:lstStyle>
          <a:p>
            <a:pPr marL="137160" marR="0" indent="0" algn="l">
              <a:lnSpc>
                <a:spcPts val="1800"/>
              </a:lnSpc>
              <a:spcAft>
                <a:spcPts val="1100"/>
              </a:spcAft>
            </a:pPr>
            <a:r>
              <a:rPr lang="en-US" sz="1400" b="1" spc="-4">
                <a:solidFill>
                  <a:srgbClr val="FFFFFF"/>
                </a:solidFill>
                <a:latin typeface="Arial" panose="02020603050405020304" pitchFamily="2"/>
              </a:rPr>
              <a:t>PERCENT OF MEMBERS WHO ARE OPTIMALLY ADHERENT BY PLAN DESIGN* </a:t>
            </a:r>
          </a:p>
        </p:txBody>
      </p:sp>
      <p:sp>
        <p:nvSpPr>
          <p:cNvPr id="245" name="Text Placeholder 244"/>
          <p:cNvSpPr>
            <a:spLocks noGrp="1"/>
          </p:cNvSpPr>
          <p:nvPr>
            <p:ph type="body" idx="10"/>
          </p:nvPr>
        </p:nvSpPr>
        <p:spPr>
          <a:xfrm>
            <a:off x="415638" y="2264709"/>
            <a:ext cx="8315614" cy="1386168"/>
          </a:xfrm>
          <a:prstGeom prst="rect">
            <a:avLst/>
          </a:prstGeom>
          <a:noFill/>
          <a:ln w="0" cmpd="sng">
            <a:noFill/>
            <a:prstDash val="solid"/>
          </a:ln>
        </p:spPr>
        <p:txBody>
          <a:bodyPr vert="horz" lIns="0" tIns="0" rIns="0" bIns="0" anchor="t"/>
          <a:lstStyle>
            <a:lvl1pPr marL="1805282" marR="0" indent="0" algn="l">
              <a:lnSpc>
                <a:spcPts val="1256"/>
              </a:lnSpc>
              <a:spcBef>
                <a:spcPts val="0"/>
              </a:spcBef>
              <a:spcAft>
                <a:spcPts val="0"/>
              </a:spcAft>
              <a:tabLst>
                <a:tab pos="4184971" algn="l"/>
              </a:tabLst>
              <a:defRPr/>
            </a:lvl1pPr>
          </a:lstStyle>
          <a:p>
            <a:pPr marL="914400" marR="6766560" indent="0" algn="l">
              <a:lnSpc>
                <a:spcPts val="2800"/>
              </a:lnSpc>
              <a:spcAft>
                <a:spcPts val="0"/>
              </a:spcAft>
            </a:pPr>
            <a:r>
              <a:rPr lang="en-US" sz="1400" b="1" spc="0">
                <a:solidFill>
                  <a:srgbClr val="000000"/>
                </a:solidFill>
                <a:latin typeface="Arial" panose="02020603050405020304" pitchFamily="2"/>
              </a:rPr>
              <a:t>30-Day Supply 90-Day Supply </a:t>
            </a:r>
          </a:p>
          <a:p>
            <a:pPr marL="7315200" marR="0" indent="0" algn="l">
              <a:lnSpc>
                <a:spcPts val="1400"/>
              </a:lnSpc>
              <a:spcBef>
                <a:spcPts val="3910"/>
              </a:spcBef>
              <a:spcAft>
                <a:spcPts val="0"/>
              </a:spcAft>
            </a:pPr>
            <a:r>
              <a:rPr lang="en-US" sz="1400" b="1" spc="-4">
                <a:solidFill>
                  <a:srgbClr val="000000"/>
                </a:solidFill>
                <a:latin typeface="Arial" panose="02020603050405020304" pitchFamily="2"/>
              </a:rPr>
              <a:t>83.8% </a:t>
            </a:r>
          </a:p>
          <a:p>
            <a:pPr marL="2011680" marR="0" indent="0" algn="l">
              <a:lnSpc>
                <a:spcPts val="1400"/>
              </a:lnSpc>
              <a:spcBef>
                <a:spcPts val="0"/>
              </a:spcBef>
              <a:spcAft>
                <a:spcPts val="0"/>
              </a:spcAft>
              <a:tabLst>
                <a:tab pos="4663440" algn="l"/>
              </a:tabLst>
            </a:pPr>
            <a:r>
              <a:rPr lang="en-US" sz="1400" b="1" spc="-4">
                <a:solidFill>
                  <a:srgbClr val="000000"/>
                </a:solidFill>
                <a:latin typeface="Arial" panose="02020603050405020304" pitchFamily="2"/>
              </a:rPr>
              <a:t>77.5% 79.5% </a:t>
            </a:r>
          </a:p>
        </p:txBody>
      </p:sp>
      <p:sp>
        <p:nvSpPr>
          <p:cNvPr id="246" name="Text Placeholder 245"/>
          <p:cNvSpPr>
            <a:spLocks noGrp="1"/>
          </p:cNvSpPr>
          <p:nvPr>
            <p:ph type="body" idx="10"/>
          </p:nvPr>
        </p:nvSpPr>
        <p:spPr>
          <a:xfrm>
            <a:off x="6395031" y="3650876"/>
            <a:ext cx="2336223" cy="93009"/>
          </a:xfrm>
          <a:prstGeom prst="rect">
            <a:avLst/>
          </a:prstGeom>
          <a:noFill/>
          <a:ln w="0" cmpd="sng">
            <a:noFill/>
            <a:prstDash val="solid"/>
          </a:ln>
        </p:spPr>
        <p:txBody>
          <a:bodyPr vert="horz" lIns="0" tIns="0" rIns="0" bIns="0" anchor="t"/>
          <a:lstStyle/>
          <a:p>
            <a:pPr algn="l"/>
            <a:r>
              <a:rPr lang="en-US" sz="100"/>
              <a:t> </a:t>
            </a:r>
          </a:p>
        </p:txBody>
      </p:sp>
      <p:sp>
        <p:nvSpPr>
          <p:cNvPr id="247" name="Text Placeholder 246"/>
          <p:cNvSpPr>
            <a:spLocks noGrp="1"/>
          </p:cNvSpPr>
          <p:nvPr>
            <p:ph type="body" idx="10"/>
          </p:nvPr>
        </p:nvSpPr>
        <p:spPr>
          <a:xfrm>
            <a:off x="3990109" y="3743889"/>
            <a:ext cx="2923309" cy="77881"/>
          </a:xfrm>
          <a:prstGeom prst="rect">
            <a:avLst/>
          </a:prstGeom>
          <a:noFill/>
          <a:ln w="0" cmpd="sng">
            <a:noFill/>
            <a:prstDash val="solid"/>
          </a:ln>
        </p:spPr>
        <p:txBody>
          <a:bodyPr vert="horz" lIns="0" tIns="0" rIns="0" bIns="0" anchor="t"/>
          <a:lstStyle/>
          <a:p>
            <a:pPr algn="l"/>
            <a:r>
              <a:rPr lang="en-US" sz="100"/>
              <a:t> </a:t>
            </a:r>
          </a:p>
        </p:txBody>
      </p:sp>
      <p:sp>
        <p:nvSpPr>
          <p:cNvPr id="248" name="Text Placeholder 247"/>
          <p:cNvSpPr>
            <a:spLocks noGrp="1"/>
          </p:cNvSpPr>
          <p:nvPr>
            <p:ph type="body" idx="10"/>
          </p:nvPr>
        </p:nvSpPr>
        <p:spPr>
          <a:xfrm>
            <a:off x="3990112" y="3821770"/>
            <a:ext cx="518391" cy="50987"/>
          </a:xfrm>
          <a:prstGeom prst="rect">
            <a:avLst/>
          </a:prstGeom>
          <a:noFill/>
          <a:ln w="0" cmpd="sng">
            <a:noFill/>
            <a:prstDash val="solid"/>
          </a:ln>
        </p:spPr>
        <p:txBody>
          <a:bodyPr vert="horz" lIns="0" tIns="0" rIns="0" bIns="0" anchor="t"/>
          <a:lstStyle>
            <a:lvl1pPr marL="0" marR="0" indent="0" algn="l">
              <a:lnSpc>
                <a:spcPts val="2602"/>
              </a:lnSpc>
              <a:spcAft>
                <a:spcPts val="642"/>
              </a:spcAft>
              <a:tabLst>
                <a:tab pos="0" algn="l"/>
                <a:tab pos="2297631" algn="l"/>
              </a:tabLst>
              <a:defRPr/>
            </a:lvl1pPr>
          </a:lstStyle>
          <a:p>
            <a:pPr marL="0" marR="0" indent="0" algn="l">
              <a:lnSpc>
                <a:spcPts val="2900"/>
              </a:lnSpc>
              <a:spcAft>
                <a:spcPts val="715"/>
              </a:spcAft>
              <a:tabLst>
                <a:tab pos="0" algn="l"/>
                <a:tab pos="2560320" algn="l"/>
              </a:tabLst>
            </a:pPr>
            <a:r>
              <a:rPr lang="en-US" sz="1400" b="1" spc="-2585">
                <a:solidFill>
                  <a:srgbClr val="000000"/>
                </a:solidFill>
                <a:latin typeface="Arial" panose="02020603050405020304" pitchFamily="2"/>
              </a:rPr>
              <a:t>55.8% 62.8% 66.2% </a:t>
            </a:r>
          </a:p>
        </p:txBody>
      </p:sp>
      <p:sp>
        <p:nvSpPr>
          <p:cNvPr id="249" name="Text Placeholder 248"/>
          <p:cNvSpPr>
            <a:spLocks noGrp="1"/>
          </p:cNvSpPr>
          <p:nvPr>
            <p:ph type="body" idx="10"/>
          </p:nvPr>
        </p:nvSpPr>
        <p:spPr>
          <a:xfrm>
            <a:off x="1582308" y="3872753"/>
            <a:ext cx="2926195" cy="10646"/>
          </a:xfrm>
          <a:prstGeom prst="rect">
            <a:avLst/>
          </a:prstGeom>
          <a:noFill/>
          <a:ln w="0" cmpd="sng">
            <a:noFill/>
            <a:prstDash val="solid"/>
          </a:ln>
        </p:spPr>
        <p:txBody>
          <a:bodyPr vert="horz" lIns="0" tIns="0" rIns="0" bIns="0" anchor="t"/>
          <a:lstStyle/>
          <a:p>
            <a:pPr algn="l"/>
            <a:r>
              <a:rPr lang="en-US" sz="100"/>
              <a:t> </a:t>
            </a:r>
          </a:p>
        </p:txBody>
      </p:sp>
      <p:sp>
        <p:nvSpPr>
          <p:cNvPr id="250" name="Text Placeholder 249"/>
          <p:cNvSpPr>
            <a:spLocks noGrp="1"/>
          </p:cNvSpPr>
          <p:nvPr>
            <p:ph type="body" idx="10"/>
          </p:nvPr>
        </p:nvSpPr>
        <p:spPr>
          <a:xfrm>
            <a:off x="415640" y="3883399"/>
            <a:ext cx="1687368" cy="210110"/>
          </a:xfrm>
          <a:prstGeom prst="rect">
            <a:avLst/>
          </a:prstGeom>
          <a:noFill/>
          <a:ln w="0" cmpd="sng">
            <a:noFill/>
            <a:prstDash val="solid"/>
          </a:ln>
        </p:spPr>
        <p:txBody>
          <a:bodyPr vert="horz" lIns="0" tIns="0" rIns="0" bIns="0" anchor="t"/>
          <a:lstStyle/>
          <a:p>
            <a:pPr algn="l"/>
            <a:r>
              <a:rPr lang="en-US" sz="100"/>
              <a:t> </a:t>
            </a:r>
          </a:p>
        </p:txBody>
      </p:sp>
      <p:sp>
        <p:nvSpPr>
          <p:cNvPr id="251" name="Text Placeholder 250"/>
          <p:cNvSpPr>
            <a:spLocks noGrp="1"/>
          </p:cNvSpPr>
          <p:nvPr>
            <p:ph type="body" idx="10"/>
          </p:nvPr>
        </p:nvSpPr>
        <p:spPr>
          <a:xfrm>
            <a:off x="779897" y="5122212"/>
            <a:ext cx="7758545" cy="1332379"/>
          </a:xfrm>
          <a:prstGeom prst="rect">
            <a:avLst/>
          </a:prstGeom>
          <a:noFill/>
          <a:ln w="0" cmpd="sng">
            <a:noFill/>
            <a:prstDash val="solid"/>
          </a:ln>
        </p:spPr>
        <p:txBody>
          <a:bodyPr vert="horz" lIns="0" tIns="107662" rIns="0" bIns="0" anchor="t"/>
          <a:lstStyle>
            <a:lvl1pPr marL="41029" marR="0" indent="0" algn="l">
              <a:lnSpc>
                <a:spcPts val="808"/>
              </a:lnSpc>
              <a:spcBef>
                <a:spcPts val="0"/>
              </a:spcBef>
              <a:spcAft>
                <a:spcPts val="296"/>
              </a:spcAft>
              <a:tabLst>
                <a:tab pos="7672447" algn="r"/>
              </a:tabLst>
              <a:defRPr/>
            </a:lvl1pPr>
          </a:lstStyle>
          <a:p>
            <a:pPr marL="1143000" marR="0" indent="0" algn="l">
              <a:lnSpc>
                <a:spcPts val="1800"/>
              </a:lnSpc>
              <a:spcAft>
                <a:spcPts val="0"/>
              </a:spcAft>
              <a:tabLst>
                <a:tab pos="3611880" algn="l"/>
                <a:tab pos="6172200" algn="l"/>
              </a:tabLst>
            </a:pPr>
            <a:r>
              <a:rPr lang="en-US" sz="1400" b="1" spc="0">
                <a:solidFill>
                  <a:srgbClr val="000000"/>
                </a:solidFill>
                <a:latin typeface="Arial" panose="02020603050405020304" pitchFamily="2"/>
              </a:rPr>
              <a:t>Diabetes Cholesterol Hypertenions </a:t>
            </a:r>
          </a:p>
          <a:p>
            <a:pPr marL="45720" marR="457200" indent="0" algn="l">
              <a:lnSpc>
                <a:spcPts val="800"/>
              </a:lnSpc>
              <a:spcBef>
                <a:spcPts val="1735"/>
              </a:spcBef>
              <a:spcAft>
                <a:spcPts val="0"/>
              </a:spcAft>
            </a:pPr>
            <a:r>
              <a:rPr lang="en-US" sz="600" spc="0">
                <a:solidFill>
                  <a:srgbClr val="000000"/>
                </a:solidFill>
                <a:latin typeface="Arial" panose="02020603050405020304" pitchFamily="2"/>
              </a:rPr>
              <a:t>*MPR ≥ 80%. Differences adjusted for population characteristics.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Actual results may vary based on factors such as programs adopted by the plan. Client-specific modeling available upon request. </a:t>
            </a:r>
          </a:p>
          <a:p>
            <a:pPr marL="45720" marR="0" indent="0" algn="l">
              <a:lnSpc>
                <a:spcPts val="1100"/>
              </a:lnSpc>
              <a:spcBef>
                <a:spcPts val="1965"/>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19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22041561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18_1_">
    <p:bg>
      <p:bgPr>
        <a:solidFill>
          <a:schemeClr val="bg1">
            <a:alpha val="0"/>
          </a:schemeClr>
        </a:solidFill>
        <a:effectLst/>
      </p:bgPr>
    </p:bg>
    <p:spTree>
      <p:nvGrpSpPr>
        <p:cNvPr id="1" name=""/>
        <p:cNvGrpSpPr/>
        <p:nvPr/>
      </p:nvGrpSpPr>
      <p:grpSpPr>
        <a:xfrm>
          <a:off x="0" y="0"/>
          <a:ext cx="0" cy="0"/>
          <a:chOff x="0" y="0"/>
          <a:chExt cx="0" cy="0"/>
        </a:xfrm>
      </p:grpSpPr>
      <p:sp>
        <p:nvSpPr>
          <p:cNvPr id="263" name="Text Placeholder 262"/>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64" name="Text Placeholder 263"/>
          <p:cNvSpPr>
            <a:spLocks noGrp="1"/>
          </p:cNvSpPr>
          <p:nvPr>
            <p:ph type="body" idx="10"/>
          </p:nvPr>
        </p:nvSpPr>
        <p:spPr>
          <a:xfrm>
            <a:off x="1496294" y="3956240"/>
            <a:ext cx="686955" cy="1159249"/>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65" name="Text Placeholder 264"/>
          <p:cNvSpPr>
            <a:spLocks noGrp="1"/>
          </p:cNvSpPr>
          <p:nvPr>
            <p:ph type="body" idx="10"/>
          </p:nvPr>
        </p:nvSpPr>
        <p:spPr>
          <a:xfrm>
            <a:off x="3901209" y="3840256"/>
            <a:ext cx="687532" cy="1275229"/>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66" name="Text Placeholder 265"/>
          <p:cNvSpPr>
            <a:spLocks noGrp="1"/>
          </p:cNvSpPr>
          <p:nvPr>
            <p:ph type="body" idx="10"/>
          </p:nvPr>
        </p:nvSpPr>
        <p:spPr>
          <a:xfrm>
            <a:off x="6306707" y="3869954"/>
            <a:ext cx="686955" cy="1245534"/>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67" name="Text Placeholder 266"/>
          <p:cNvSpPr>
            <a:spLocks noGrp="1"/>
          </p:cNvSpPr>
          <p:nvPr>
            <p:ph type="body" idx="10"/>
          </p:nvPr>
        </p:nvSpPr>
        <p:spPr>
          <a:xfrm>
            <a:off x="6993663" y="3560671"/>
            <a:ext cx="689841" cy="1554816"/>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68" name="Text Placeholder 267"/>
          <p:cNvSpPr>
            <a:spLocks noGrp="1"/>
          </p:cNvSpPr>
          <p:nvPr>
            <p:ph type="body" idx="10"/>
          </p:nvPr>
        </p:nvSpPr>
        <p:spPr>
          <a:xfrm>
            <a:off x="2183246" y="3668249"/>
            <a:ext cx="690418" cy="1447240"/>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69" name="Text Placeholder 268"/>
          <p:cNvSpPr>
            <a:spLocks noGrp="1"/>
          </p:cNvSpPr>
          <p:nvPr>
            <p:ph type="body" idx="10"/>
          </p:nvPr>
        </p:nvSpPr>
        <p:spPr>
          <a:xfrm>
            <a:off x="4588744" y="3574120"/>
            <a:ext cx="689841" cy="1541369"/>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70" name="Text Placeholder 269"/>
          <p:cNvSpPr>
            <a:spLocks noGrp="1"/>
          </p:cNvSpPr>
          <p:nvPr>
            <p:ph type="body" idx="10"/>
          </p:nvPr>
        </p:nvSpPr>
        <p:spPr>
          <a:xfrm>
            <a:off x="415638" y="403412"/>
            <a:ext cx="8315614" cy="1290918"/>
          </a:xfrm>
          <a:prstGeom prst="rect">
            <a:avLst/>
          </a:prstGeom>
          <a:noFill/>
          <a:ln w="0" cmpd="sng">
            <a:noFill/>
            <a:prstDash val="solid"/>
          </a:ln>
        </p:spPr>
        <p:txBody>
          <a:bodyPr vert="horz" lIns="0" tIns="331536" rIns="0" bIns="0" anchor="t">
            <a:normAutofit fontScale="95000"/>
          </a:bodyPr>
          <a:lstStyle>
            <a:lvl1pPr marL="410291" marR="0" indent="0" algn="l">
              <a:lnSpc>
                <a:spcPts val="2782"/>
              </a:lnSpc>
              <a:spcBef>
                <a:spcPts val="0"/>
              </a:spcBef>
              <a:spcAft>
                <a:spcPts val="2118"/>
              </a:spcAft>
              <a:defRPr/>
            </a:lvl1pPr>
          </a:lstStyle>
          <a:p>
            <a:pPr marL="457200" marR="0" indent="0" algn="l">
              <a:lnSpc>
                <a:spcPts val="3100"/>
              </a:lnSpc>
              <a:spcAft>
                <a:spcPts val="0"/>
              </a:spcAft>
            </a:pPr>
            <a:r>
              <a:rPr lang="en-US" sz="2500" b="1" spc="54">
                <a:solidFill>
                  <a:srgbClr val="000000"/>
                </a:solidFill>
                <a:latin typeface="Arial" panose="02020603050405020304" pitchFamily="2"/>
              </a:rPr>
              <a:t>More Members are Optimally Adherent </a:t>
            </a:r>
          </a:p>
          <a:p>
            <a:pPr marL="457200" marR="0" indent="0" algn="l">
              <a:lnSpc>
                <a:spcPts val="3100"/>
              </a:lnSpc>
              <a:spcBef>
                <a:spcPts val="0"/>
              </a:spcBef>
              <a:spcAft>
                <a:spcPts val="2360"/>
              </a:spcAft>
            </a:pPr>
            <a:r>
              <a:rPr lang="en-US" sz="2500" b="1" spc="58">
                <a:solidFill>
                  <a:srgbClr val="000000"/>
                </a:solidFill>
                <a:latin typeface="Arial" panose="02020603050405020304" pitchFamily="2"/>
              </a:rPr>
              <a:t>With Mandatory Maintenance Choice </a:t>
            </a:r>
          </a:p>
        </p:txBody>
      </p:sp>
      <p:sp>
        <p:nvSpPr>
          <p:cNvPr id="271" name="Text Placeholder 270"/>
          <p:cNvSpPr>
            <a:spLocks noGrp="1"/>
          </p:cNvSpPr>
          <p:nvPr>
            <p:ph type="body" idx="10"/>
          </p:nvPr>
        </p:nvSpPr>
        <p:spPr>
          <a:xfrm>
            <a:off x="831276" y="1694329"/>
            <a:ext cx="7484341" cy="443753"/>
          </a:xfrm>
          <a:prstGeom prst="rect">
            <a:avLst/>
          </a:prstGeom>
          <a:solidFill>
            <a:srgbClr val="000000"/>
          </a:solidFill>
          <a:ln w="0" cmpd="sng">
            <a:noFill/>
            <a:prstDash val="solid"/>
          </a:ln>
        </p:spPr>
        <p:txBody>
          <a:bodyPr vert="horz" lIns="0" tIns="115068" rIns="0" bIns="0" anchor="t"/>
          <a:lstStyle>
            <a:lvl1pPr marL="123087" marR="0" indent="0" algn="l">
              <a:lnSpc>
                <a:spcPts val="1615"/>
              </a:lnSpc>
              <a:spcAft>
                <a:spcPts val="987"/>
              </a:spcAft>
              <a:defRPr/>
            </a:lvl1pPr>
          </a:lstStyle>
          <a:p>
            <a:pPr marL="137160" marR="0" indent="0" algn="l">
              <a:lnSpc>
                <a:spcPts val="1800"/>
              </a:lnSpc>
              <a:spcAft>
                <a:spcPts val="1100"/>
              </a:spcAft>
            </a:pPr>
            <a:r>
              <a:rPr lang="en-US" sz="1400" b="1" spc="-4">
                <a:solidFill>
                  <a:srgbClr val="FFFFFF"/>
                </a:solidFill>
                <a:latin typeface="Arial" panose="02020603050405020304" pitchFamily="2"/>
              </a:rPr>
              <a:t>PERCENT OF MEMBERS WHO ARE OPTIMALLY ADHERENT BY PLAN DESIGN* </a:t>
            </a:r>
          </a:p>
        </p:txBody>
      </p:sp>
      <p:sp>
        <p:nvSpPr>
          <p:cNvPr id="272" name="Text Placeholder 271"/>
          <p:cNvSpPr>
            <a:spLocks noGrp="1"/>
          </p:cNvSpPr>
          <p:nvPr>
            <p:ph type="body" idx="10"/>
          </p:nvPr>
        </p:nvSpPr>
        <p:spPr>
          <a:xfrm>
            <a:off x="415638" y="2259106"/>
            <a:ext cx="8315614" cy="1234328"/>
          </a:xfrm>
          <a:prstGeom prst="rect">
            <a:avLst/>
          </a:prstGeom>
          <a:noFill/>
          <a:ln w="0" cmpd="sng">
            <a:noFill/>
            <a:prstDash val="solid"/>
          </a:ln>
        </p:spPr>
        <p:txBody>
          <a:bodyPr vert="horz" lIns="0" tIns="0" rIns="0" bIns="0" anchor="t"/>
          <a:lstStyle>
            <a:lvl1pPr marL="4184971" marR="0" indent="0" algn="l">
              <a:lnSpc>
                <a:spcPts val="1256"/>
              </a:lnSpc>
              <a:spcBef>
                <a:spcPts val="3311"/>
              </a:spcBef>
              <a:spcAft>
                <a:spcPts val="0"/>
              </a:spcAft>
              <a:tabLst>
                <a:tab pos="6564660" algn="l"/>
              </a:tabLst>
              <a:defRPr/>
            </a:lvl1pPr>
          </a:lstStyle>
          <a:p>
            <a:pPr marL="914400" marR="5532120" indent="0" algn="l">
              <a:lnSpc>
                <a:spcPts val="2900"/>
              </a:lnSpc>
              <a:spcAft>
                <a:spcPts val="0"/>
              </a:spcAft>
            </a:pPr>
            <a:r>
              <a:rPr lang="en-US" sz="1400" b="1" spc="0">
                <a:solidFill>
                  <a:srgbClr val="000000"/>
                </a:solidFill>
                <a:latin typeface="Arial" panose="02020603050405020304" pitchFamily="2"/>
              </a:rPr>
              <a:t>Mandatory/Incentivized Mail Maintenance Choice </a:t>
            </a:r>
          </a:p>
          <a:p>
            <a:pPr marL="4663440" marR="0" indent="0" algn="l">
              <a:lnSpc>
                <a:spcPts val="1400"/>
              </a:lnSpc>
              <a:spcBef>
                <a:spcPts val="3690"/>
              </a:spcBef>
              <a:spcAft>
                <a:spcPts val="0"/>
              </a:spcAft>
              <a:tabLst>
                <a:tab pos="7315200" algn="l"/>
              </a:tabLst>
            </a:pPr>
            <a:r>
              <a:rPr lang="en-US" sz="1400" b="1" spc="-4">
                <a:solidFill>
                  <a:srgbClr val="000000"/>
                </a:solidFill>
                <a:latin typeface="Arial" panose="02020603050405020304" pitchFamily="2"/>
              </a:rPr>
              <a:t>74.7% 75.3% </a:t>
            </a:r>
          </a:p>
        </p:txBody>
      </p:sp>
      <p:sp>
        <p:nvSpPr>
          <p:cNvPr id="273" name="Text Placeholder 272"/>
          <p:cNvSpPr>
            <a:spLocks noGrp="1"/>
          </p:cNvSpPr>
          <p:nvPr>
            <p:ph type="body" idx="10"/>
          </p:nvPr>
        </p:nvSpPr>
        <p:spPr>
          <a:xfrm>
            <a:off x="415636" y="3493434"/>
            <a:ext cx="2374900" cy="126626"/>
          </a:xfrm>
          <a:prstGeom prst="rect">
            <a:avLst/>
          </a:prstGeom>
          <a:noFill/>
          <a:ln w="0" cmpd="sng">
            <a:noFill/>
            <a:prstDash val="solid"/>
          </a:ln>
        </p:spPr>
        <p:txBody>
          <a:bodyPr vert="horz" lIns="0" tIns="0" rIns="0" bIns="0" anchor="t"/>
          <a:lstStyle>
            <a:lvl1pPr marL="0" marR="0" indent="0" algn="r">
              <a:lnSpc>
                <a:spcPts val="1167"/>
              </a:lnSpc>
              <a:spcAft>
                <a:spcPts val="0"/>
              </a:spcAft>
              <a:defRPr/>
            </a:lvl1pPr>
          </a:lstStyle>
          <a:p>
            <a:pPr marL="0" marR="0" indent="0" algn="r">
              <a:lnSpc>
                <a:spcPts val="1300"/>
              </a:lnSpc>
              <a:spcAft>
                <a:spcPts val="0"/>
              </a:spcAft>
            </a:pPr>
            <a:r>
              <a:rPr lang="en-US" sz="1400" b="1" spc="-4">
                <a:solidFill>
                  <a:srgbClr val="000000"/>
                </a:solidFill>
                <a:latin typeface="Arial" panose="02020603050405020304" pitchFamily="2"/>
              </a:rPr>
              <a:t>70.2% </a:t>
            </a:r>
          </a:p>
        </p:txBody>
      </p:sp>
      <p:sp>
        <p:nvSpPr>
          <p:cNvPr id="274" name="Text Placeholder 273"/>
          <p:cNvSpPr>
            <a:spLocks noGrp="1"/>
          </p:cNvSpPr>
          <p:nvPr>
            <p:ph type="body" idx="10"/>
          </p:nvPr>
        </p:nvSpPr>
        <p:spPr>
          <a:xfrm>
            <a:off x="415636" y="3620061"/>
            <a:ext cx="4092864" cy="29696"/>
          </a:xfrm>
          <a:prstGeom prst="rect">
            <a:avLst/>
          </a:prstGeom>
          <a:noFill/>
          <a:ln w="0" cmpd="sng">
            <a:noFill/>
            <a:prstDash val="solid"/>
          </a:ln>
        </p:spPr>
        <p:txBody>
          <a:bodyPr vert="horz" lIns="0" tIns="0" rIns="0" bIns="0" anchor="t"/>
          <a:lstStyle/>
          <a:p>
            <a:pPr algn="l"/>
            <a:r>
              <a:rPr lang="en-US" sz="100"/>
              <a:t> </a:t>
            </a:r>
          </a:p>
        </p:txBody>
      </p:sp>
      <p:sp>
        <p:nvSpPr>
          <p:cNvPr id="275" name="Text Placeholder 274"/>
          <p:cNvSpPr>
            <a:spLocks noGrp="1"/>
          </p:cNvSpPr>
          <p:nvPr>
            <p:ph type="body" idx="10"/>
          </p:nvPr>
        </p:nvSpPr>
        <p:spPr>
          <a:xfrm>
            <a:off x="3990109" y="3649759"/>
            <a:ext cx="2923309" cy="85725"/>
          </a:xfrm>
          <a:prstGeom prst="rect">
            <a:avLst/>
          </a:prstGeom>
          <a:noFill/>
          <a:ln w="0" cmpd="sng">
            <a:noFill/>
            <a:prstDash val="solid"/>
          </a:ln>
        </p:spPr>
        <p:txBody>
          <a:bodyPr vert="horz" lIns="0" tIns="0" rIns="0" bIns="0" anchor="t"/>
          <a:lstStyle/>
          <a:p>
            <a:pPr algn="l"/>
            <a:r>
              <a:rPr lang="en-US" sz="100"/>
              <a:t> </a:t>
            </a:r>
          </a:p>
        </p:txBody>
      </p:sp>
      <p:sp>
        <p:nvSpPr>
          <p:cNvPr id="276" name="Text Placeholder 275"/>
          <p:cNvSpPr>
            <a:spLocks noGrp="1"/>
          </p:cNvSpPr>
          <p:nvPr>
            <p:ph type="body" idx="10"/>
          </p:nvPr>
        </p:nvSpPr>
        <p:spPr>
          <a:xfrm>
            <a:off x="1582308" y="3735481"/>
            <a:ext cx="5331114" cy="53788"/>
          </a:xfrm>
          <a:prstGeom prst="rect">
            <a:avLst/>
          </a:prstGeom>
          <a:noFill/>
          <a:ln w="0" cmpd="sng">
            <a:noFill/>
            <a:prstDash val="solid"/>
          </a:ln>
        </p:spPr>
        <p:txBody>
          <a:bodyPr vert="horz" lIns="0" tIns="0" rIns="0" bIns="0" anchor="t"/>
          <a:lstStyle>
            <a:lvl1pPr marL="0" marR="0" indent="0" algn="l">
              <a:lnSpc>
                <a:spcPts val="1974"/>
              </a:lnSpc>
              <a:spcAft>
                <a:spcPts val="646"/>
              </a:spcAft>
              <a:tabLst>
                <a:tab pos="2376840" algn="l"/>
                <a:tab pos="4674471" algn="l"/>
              </a:tabLst>
              <a:defRPr/>
            </a:lvl1pPr>
          </a:lstStyle>
          <a:p>
            <a:pPr marL="0" marR="0" indent="0" algn="l">
              <a:lnSpc>
                <a:spcPts val="2200"/>
              </a:lnSpc>
              <a:spcAft>
                <a:spcPts val="720"/>
              </a:spcAft>
              <a:tabLst>
                <a:tab pos="2648585" algn="l"/>
                <a:tab pos="5208905" algn="l"/>
              </a:tabLst>
            </a:pPr>
            <a:r>
              <a:rPr lang="en-US" sz="1400" b="1" spc="-507">
                <a:solidFill>
                  <a:srgbClr val="000000"/>
                </a:solidFill>
                <a:latin typeface="Arial" panose="02020603050405020304" pitchFamily="2"/>
              </a:rPr>
              <a:t>56.3% 61.8% 60.4% </a:t>
            </a:r>
          </a:p>
        </p:txBody>
      </p:sp>
      <p:sp>
        <p:nvSpPr>
          <p:cNvPr id="277" name="Text Placeholder 276"/>
          <p:cNvSpPr>
            <a:spLocks noGrp="1"/>
          </p:cNvSpPr>
          <p:nvPr>
            <p:ph type="body" idx="10"/>
          </p:nvPr>
        </p:nvSpPr>
        <p:spPr>
          <a:xfrm>
            <a:off x="415640" y="3789269"/>
            <a:ext cx="1687368" cy="166968"/>
          </a:xfrm>
          <a:prstGeom prst="rect">
            <a:avLst/>
          </a:prstGeom>
          <a:noFill/>
          <a:ln w="0" cmpd="sng">
            <a:noFill/>
            <a:prstDash val="solid"/>
          </a:ln>
        </p:spPr>
        <p:txBody>
          <a:bodyPr vert="horz" lIns="0" tIns="0" rIns="0" bIns="0" anchor="t"/>
          <a:lstStyle/>
          <a:p>
            <a:pPr algn="l"/>
            <a:r>
              <a:rPr lang="en-US" sz="100"/>
              <a:t> </a:t>
            </a:r>
          </a:p>
        </p:txBody>
      </p:sp>
      <p:sp>
        <p:nvSpPr>
          <p:cNvPr id="278" name="Text Placeholder 277"/>
          <p:cNvSpPr>
            <a:spLocks noGrp="1"/>
          </p:cNvSpPr>
          <p:nvPr>
            <p:ph type="body" idx="10"/>
          </p:nvPr>
        </p:nvSpPr>
        <p:spPr>
          <a:xfrm>
            <a:off x="779897" y="5122212"/>
            <a:ext cx="7758545" cy="1332379"/>
          </a:xfrm>
          <a:prstGeom prst="rect">
            <a:avLst/>
          </a:prstGeom>
          <a:noFill/>
          <a:ln w="0" cmpd="sng">
            <a:noFill/>
            <a:prstDash val="solid"/>
          </a:ln>
        </p:spPr>
        <p:txBody>
          <a:bodyPr vert="horz" lIns="0" tIns="107662" rIns="0" bIns="0" anchor="t"/>
          <a:lstStyle>
            <a:lvl1pPr marL="41029" marR="0" indent="0" algn="l">
              <a:lnSpc>
                <a:spcPts val="808"/>
              </a:lnSpc>
              <a:spcBef>
                <a:spcPts val="0"/>
              </a:spcBef>
              <a:spcAft>
                <a:spcPts val="296"/>
              </a:spcAft>
              <a:tabLst>
                <a:tab pos="7672447" algn="r"/>
              </a:tabLst>
              <a:defRPr/>
            </a:lvl1pPr>
          </a:lstStyle>
          <a:p>
            <a:pPr marL="1143000" marR="0" indent="0" algn="l">
              <a:lnSpc>
                <a:spcPts val="1800"/>
              </a:lnSpc>
              <a:spcAft>
                <a:spcPts val="0"/>
              </a:spcAft>
              <a:tabLst>
                <a:tab pos="3429000" algn="l"/>
                <a:tab pos="6172200" algn="l"/>
              </a:tabLst>
            </a:pPr>
            <a:r>
              <a:rPr lang="en-US" sz="1400" b="1" spc="0">
                <a:solidFill>
                  <a:srgbClr val="000000"/>
                </a:solidFill>
                <a:latin typeface="Arial" panose="02020603050405020304" pitchFamily="2"/>
              </a:rPr>
              <a:t>Diabetes Hyperlipidemia Hypertension </a:t>
            </a:r>
          </a:p>
          <a:p>
            <a:pPr marL="45720" marR="457200" indent="0" algn="l">
              <a:lnSpc>
                <a:spcPts val="800"/>
              </a:lnSpc>
              <a:spcBef>
                <a:spcPts val="1735"/>
              </a:spcBef>
              <a:spcAft>
                <a:spcPts val="0"/>
              </a:spcAft>
            </a:pPr>
            <a:r>
              <a:rPr lang="en-US" sz="600" spc="0">
                <a:solidFill>
                  <a:srgbClr val="000000"/>
                </a:solidFill>
                <a:latin typeface="Arial" panose="02020603050405020304" pitchFamily="2"/>
              </a:rPr>
              <a:t>*MPR ≥ 80%. Differences adjusted for population characteristics.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Actual results may vary based on factors such as programs adopted by the plan. Client-specific modeling available upon request. </a:t>
            </a:r>
          </a:p>
          <a:p>
            <a:pPr marL="45720" marR="0" indent="0" algn="l">
              <a:lnSpc>
                <a:spcPts val="1100"/>
              </a:lnSpc>
              <a:spcBef>
                <a:spcPts val="1965"/>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20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0797900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19_1_">
    <p:bg>
      <p:bgPr>
        <a:solidFill>
          <a:schemeClr val="bg1">
            <a:alpha val="0"/>
          </a:schemeClr>
        </a:solidFill>
        <a:effectLst/>
      </p:bgPr>
    </p:bg>
    <p:spTree>
      <p:nvGrpSpPr>
        <p:cNvPr id="1" name=""/>
        <p:cNvGrpSpPr/>
        <p:nvPr/>
      </p:nvGrpSpPr>
      <p:grpSpPr>
        <a:xfrm>
          <a:off x="0" y="0"/>
          <a:ext cx="0" cy="0"/>
          <a:chOff x="0" y="0"/>
          <a:chExt cx="0" cy="0"/>
        </a:xfrm>
      </p:grpSpPr>
      <p:sp>
        <p:nvSpPr>
          <p:cNvPr id="291" name="Text Placeholder 290"/>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92" name="Text Placeholder 291"/>
          <p:cNvSpPr>
            <a:spLocks noGrp="1"/>
          </p:cNvSpPr>
          <p:nvPr>
            <p:ph type="body" idx="10"/>
          </p:nvPr>
        </p:nvSpPr>
        <p:spPr>
          <a:xfrm>
            <a:off x="779895" y="403412"/>
            <a:ext cx="7747000" cy="1290918"/>
          </a:xfrm>
          <a:prstGeom prst="rect">
            <a:avLst/>
          </a:prstGeom>
          <a:noFill/>
          <a:ln w="0" cmpd="sng">
            <a:noFill/>
            <a:prstDash val="solid"/>
          </a:ln>
        </p:spPr>
        <p:txBody>
          <a:bodyPr vert="horz" lIns="0" tIns="330396" rIns="0" bIns="0" anchor="t">
            <a:normAutofit fontScale="95000"/>
          </a:bodyPr>
          <a:lstStyle>
            <a:lvl1pPr marL="41029" marR="0" indent="0" algn="l">
              <a:lnSpc>
                <a:spcPts val="2782"/>
              </a:lnSpc>
              <a:spcBef>
                <a:spcPts val="0"/>
              </a:spcBef>
              <a:spcAft>
                <a:spcPts val="2113"/>
              </a:spcAft>
              <a:defRPr/>
            </a:lvl1pPr>
          </a:lstStyle>
          <a:p>
            <a:pPr marL="45720" marR="0" indent="0" algn="l">
              <a:lnSpc>
                <a:spcPts val="3100"/>
              </a:lnSpc>
              <a:spcAft>
                <a:spcPts val="0"/>
              </a:spcAft>
            </a:pPr>
            <a:r>
              <a:rPr lang="en-US" sz="2600" b="1" spc="36">
                <a:solidFill>
                  <a:srgbClr val="000000"/>
                </a:solidFill>
                <a:latin typeface="Arial" panose="02020603050405020304" pitchFamily="2"/>
              </a:rPr>
              <a:t>Plan Comparison: Maintenance Choice </a:t>
            </a:r>
          </a:p>
          <a:p>
            <a:pPr marL="45720" marR="0" indent="0" algn="l">
              <a:lnSpc>
                <a:spcPts val="3100"/>
              </a:lnSpc>
              <a:spcBef>
                <a:spcPts val="0"/>
              </a:spcBef>
              <a:spcAft>
                <a:spcPts val="2355"/>
              </a:spcAft>
            </a:pPr>
            <a:r>
              <a:rPr lang="en-US" sz="2600" b="1" spc="27">
                <a:solidFill>
                  <a:srgbClr val="000000"/>
                </a:solidFill>
                <a:latin typeface="Arial" panose="02020603050405020304" pitchFamily="2"/>
              </a:rPr>
              <a:t>Voluntary and Mandatory </a:t>
            </a:r>
          </a:p>
        </p:txBody>
      </p:sp>
      <p:sp>
        <p:nvSpPr>
          <p:cNvPr id="293" name="Text Placeholder 292"/>
          <p:cNvSpPr>
            <a:spLocks noGrp="1"/>
          </p:cNvSpPr>
          <p:nvPr>
            <p:ph type="body" idx="10"/>
          </p:nvPr>
        </p:nvSpPr>
        <p:spPr>
          <a:xfrm>
            <a:off x="779898" y="1694329"/>
            <a:ext cx="7540914" cy="443753"/>
          </a:xfrm>
          <a:prstGeom prst="rect">
            <a:avLst/>
          </a:prstGeom>
          <a:solidFill>
            <a:srgbClr val="000000"/>
          </a:solidFill>
          <a:ln w="0" cmpd="sng">
            <a:noFill/>
            <a:prstDash val="solid"/>
          </a:ln>
        </p:spPr>
        <p:txBody>
          <a:bodyPr vert="horz" lIns="0" tIns="107662" rIns="0" bIns="0" anchor="t"/>
          <a:lstStyle>
            <a:lvl1pPr marL="2789981" marR="0" indent="0" algn="l">
              <a:lnSpc>
                <a:spcPts val="1615"/>
              </a:lnSpc>
              <a:spcAft>
                <a:spcPts val="1081"/>
              </a:spcAft>
              <a:tabLst>
                <a:tab pos="4513204" algn="l"/>
              </a:tabLst>
              <a:defRPr/>
            </a:lvl1pPr>
          </a:lstStyle>
          <a:p>
            <a:pPr marL="3108960" marR="0" indent="0" algn="l">
              <a:lnSpc>
                <a:spcPts val="1800"/>
              </a:lnSpc>
              <a:spcAft>
                <a:spcPts val="1205"/>
              </a:spcAft>
              <a:tabLst>
                <a:tab pos="5029200" algn="l"/>
              </a:tabLst>
            </a:pPr>
            <a:r>
              <a:rPr lang="en-US" sz="1400" b="1" spc="0">
                <a:solidFill>
                  <a:srgbClr val="FFFFFF"/>
                </a:solidFill>
                <a:latin typeface="Arial" panose="02020603050405020304" pitchFamily="2"/>
              </a:rPr>
              <a:t>VOLUNTARY MANDATORY* </a:t>
            </a:r>
          </a:p>
        </p:txBody>
      </p:sp>
      <p:sp>
        <p:nvSpPr>
          <p:cNvPr id="297" name="Text Placeholder 296"/>
          <p:cNvSpPr>
            <a:spLocks noGrp="1"/>
          </p:cNvSpPr>
          <p:nvPr>
            <p:ph type="body" idx="10"/>
          </p:nvPr>
        </p:nvSpPr>
        <p:spPr>
          <a:xfrm>
            <a:off x="779895" y="2681007"/>
            <a:ext cx="7747000" cy="242047"/>
          </a:xfrm>
          <a:prstGeom prst="rect">
            <a:avLst/>
          </a:prstGeom>
          <a:noFill/>
          <a:ln w="0" cmpd="sng">
            <a:noFill/>
            <a:prstDash val="solid"/>
          </a:ln>
        </p:spPr>
        <p:txBody>
          <a:bodyPr vert="horz" lIns="0" tIns="1140" rIns="0" bIns="0" anchor="t"/>
          <a:lstStyle>
            <a:lvl1pPr marL="123087" marR="0" indent="0" algn="l">
              <a:lnSpc>
                <a:spcPts val="1256"/>
              </a:lnSpc>
              <a:spcAft>
                <a:spcPts val="678"/>
              </a:spcAft>
              <a:tabLst>
                <a:tab pos="2789981" algn="l"/>
                <a:tab pos="4513204" algn="l"/>
              </a:tabLst>
              <a:defRPr/>
            </a:lvl1pPr>
          </a:lstStyle>
          <a:p>
            <a:pPr marL="137160" marR="0" indent="0" algn="l">
              <a:lnSpc>
                <a:spcPts val="1400"/>
              </a:lnSpc>
              <a:spcAft>
                <a:spcPts val="755"/>
              </a:spcAft>
              <a:tabLst>
                <a:tab pos="3108960" algn="l"/>
                <a:tab pos="5029200" algn="l"/>
              </a:tabLst>
            </a:pPr>
            <a:r>
              <a:rPr lang="en-US" sz="1100" spc="-4">
                <a:solidFill>
                  <a:srgbClr val="000000"/>
                </a:solidFill>
                <a:latin typeface="Arial" panose="02020603050405020304" pitchFamily="2"/>
              </a:rPr>
              <a:t>Fill limits? No Yes </a:t>
            </a:r>
          </a:p>
        </p:txBody>
      </p:sp>
      <p:sp>
        <p:nvSpPr>
          <p:cNvPr id="301" name="Text Placeholder 300"/>
          <p:cNvSpPr>
            <a:spLocks noGrp="1"/>
          </p:cNvSpPr>
          <p:nvPr>
            <p:ph type="body" idx="10"/>
          </p:nvPr>
        </p:nvSpPr>
        <p:spPr>
          <a:xfrm>
            <a:off x="779895" y="3355601"/>
            <a:ext cx="7747000" cy="677956"/>
          </a:xfrm>
          <a:prstGeom prst="rect">
            <a:avLst/>
          </a:prstGeom>
          <a:noFill/>
          <a:ln w="0" cmpd="sng">
            <a:noFill/>
            <a:prstDash val="solid"/>
          </a:ln>
        </p:spPr>
        <p:txBody>
          <a:bodyPr vert="horz" lIns="0" tIns="1140" rIns="0" bIns="0" anchor="t"/>
          <a:lstStyle>
            <a:lvl1pPr marL="123087" marR="0" indent="0" algn="l">
              <a:lnSpc>
                <a:spcPts val="1077"/>
              </a:lnSpc>
              <a:spcBef>
                <a:spcPts val="0"/>
              </a:spcBef>
              <a:spcAft>
                <a:spcPts val="637"/>
              </a:spcAft>
              <a:tabLst>
                <a:tab pos="2748952" algn="l"/>
                <a:tab pos="4513204" algn="l"/>
              </a:tabLst>
              <a:defRPr/>
            </a:lvl1pPr>
          </a:lstStyle>
          <a:p>
            <a:pPr marL="137160" marR="0" indent="0" algn="l">
              <a:lnSpc>
                <a:spcPts val="1400"/>
              </a:lnSpc>
              <a:spcAft>
                <a:spcPts val="0"/>
              </a:spcAft>
              <a:tabLst>
                <a:tab pos="5029200" algn="l"/>
              </a:tabLst>
            </a:pPr>
            <a:r>
              <a:rPr lang="en-US" sz="1100" spc="0">
                <a:solidFill>
                  <a:srgbClr val="000000"/>
                </a:solidFill>
                <a:latin typeface="Arial" panose="02020603050405020304" pitchFamily="2"/>
              </a:rPr>
              <a:t>Lower copays at CVS Pharmacy or mail? Yes Yes </a:t>
            </a:r>
          </a:p>
          <a:p>
            <a:pPr marL="137160" marR="0" indent="0" algn="l">
              <a:lnSpc>
                <a:spcPts val="1500"/>
              </a:lnSpc>
              <a:spcBef>
                <a:spcPts val="1245"/>
              </a:spcBef>
              <a:spcAft>
                <a:spcPts val="0"/>
              </a:spcAft>
              <a:tabLst>
                <a:tab pos="3063240" algn="l"/>
                <a:tab pos="5029200" algn="l"/>
              </a:tabLst>
            </a:pPr>
            <a:r>
              <a:rPr lang="en-US" sz="1100" spc="0">
                <a:solidFill>
                  <a:srgbClr val="000000"/>
                </a:solidFill>
                <a:latin typeface="Arial" panose="02020603050405020304" pitchFamily="2"/>
              </a:rPr>
              <a:t>Can member move Rx between Yes Yes </a:t>
            </a:r>
          </a:p>
          <a:p>
            <a:pPr marL="137160" marR="0" indent="0" algn="l">
              <a:lnSpc>
                <a:spcPts val="1200"/>
              </a:lnSpc>
              <a:spcBef>
                <a:spcPts val="0"/>
              </a:spcBef>
              <a:spcAft>
                <a:spcPts val="710"/>
              </a:spcAft>
            </a:pPr>
            <a:r>
              <a:rPr lang="en-US" sz="1100" spc="-4">
                <a:solidFill>
                  <a:srgbClr val="000000"/>
                </a:solidFill>
                <a:latin typeface="Arial" panose="02020603050405020304" pitchFamily="2"/>
              </a:rPr>
              <a:t>channels? </a:t>
            </a:r>
          </a:p>
        </p:txBody>
      </p:sp>
      <p:sp>
        <p:nvSpPr>
          <p:cNvPr id="305" name="Text Placeholder 304"/>
          <p:cNvSpPr>
            <a:spLocks noGrp="1"/>
          </p:cNvSpPr>
          <p:nvPr>
            <p:ph type="body" idx="10"/>
          </p:nvPr>
        </p:nvSpPr>
        <p:spPr>
          <a:xfrm>
            <a:off x="779895" y="4436973"/>
            <a:ext cx="7747000" cy="2017619"/>
          </a:xfrm>
          <a:prstGeom prst="rect">
            <a:avLst/>
          </a:prstGeom>
          <a:noFill/>
          <a:ln w="0" cmpd="sng">
            <a:noFill/>
            <a:prstDash val="solid"/>
          </a:ln>
        </p:spPr>
        <p:txBody>
          <a:bodyPr vert="horz" lIns="0" tIns="1140" rIns="0" bIns="0" anchor="t"/>
          <a:lstStyle>
            <a:lvl1pPr marL="41029" marR="0" indent="0" algn="l">
              <a:lnSpc>
                <a:spcPts val="808"/>
              </a:lnSpc>
              <a:spcBef>
                <a:spcPts val="0"/>
              </a:spcBef>
              <a:spcAft>
                <a:spcPts val="296"/>
              </a:spcAft>
              <a:tabLst>
                <a:tab pos="7631418" algn="r"/>
              </a:tabLst>
              <a:defRPr/>
            </a:lvl1pPr>
          </a:lstStyle>
          <a:p>
            <a:pPr marL="5029200" marR="0" indent="0" algn="l">
              <a:lnSpc>
                <a:spcPts val="1100"/>
              </a:lnSpc>
              <a:spcAft>
                <a:spcPts val="0"/>
              </a:spcAft>
            </a:pPr>
            <a:r>
              <a:rPr lang="en-US" sz="1100" spc="0">
                <a:solidFill>
                  <a:srgbClr val="000000"/>
                </a:solidFill>
                <a:latin typeface="Arial" panose="02020603050405020304" pitchFamily="2"/>
              </a:rPr>
              <a:t>Yes, if the client has implemented the opt-out </a:t>
            </a:r>
          </a:p>
          <a:p>
            <a:pPr marL="137160" marR="0" indent="0" algn="l">
              <a:lnSpc>
                <a:spcPts val="1700"/>
              </a:lnSpc>
              <a:spcBef>
                <a:spcPts val="0"/>
              </a:spcBef>
              <a:spcAft>
                <a:spcPts val="0"/>
              </a:spcAft>
              <a:tabLst>
                <a:tab pos="3108960" algn="l"/>
                <a:tab pos="5029200" algn="l"/>
              </a:tabLst>
            </a:pPr>
            <a:r>
              <a:rPr lang="en-US" sz="1100" spc="0">
                <a:solidFill>
                  <a:srgbClr val="000000"/>
                </a:solidFill>
                <a:latin typeface="Arial" panose="02020603050405020304" pitchFamily="2"/>
              </a:rPr>
              <a:t>Can members be allowed to opt out? N/A design; member will pay a higher (retail) copay </a:t>
            </a:r>
          </a:p>
          <a:p>
            <a:pPr marL="137160" marR="0" indent="0" algn="l">
              <a:lnSpc>
                <a:spcPts val="1500"/>
              </a:lnSpc>
              <a:spcBef>
                <a:spcPts val="945"/>
              </a:spcBef>
              <a:spcAft>
                <a:spcPts val="0"/>
              </a:spcAft>
              <a:tabLst>
                <a:tab pos="3108960" algn="l"/>
                <a:tab pos="5029200" algn="l"/>
              </a:tabLst>
            </a:pPr>
            <a:r>
              <a:rPr lang="en-US" sz="1100" spc="-4">
                <a:solidFill>
                  <a:srgbClr val="000000"/>
                </a:solidFill>
                <a:latin typeface="Arial" panose="02020603050405020304" pitchFamily="2"/>
              </a:rPr>
              <a:t>Is assistance available for members Yes Yes </a:t>
            </a:r>
          </a:p>
          <a:p>
            <a:pPr marL="137160" marR="0" indent="0" algn="l">
              <a:lnSpc>
                <a:spcPts val="1200"/>
              </a:lnSpc>
              <a:spcBef>
                <a:spcPts val="0"/>
              </a:spcBef>
              <a:spcAft>
                <a:spcPts val="0"/>
              </a:spcAft>
            </a:pPr>
            <a:r>
              <a:rPr lang="en-US" sz="1100" spc="-4">
                <a:solidFill>
                  <a:srgbClr val="000000"/>
                </a:solidFill>
                <a:latin typeface="Arial" panose="02020603050405020304" pitchFamily="2"/>
              </a:rPr>
              <a:t>who need a new Rx? </a:t>
            </a:r>
          </a:p>
          <a:p>
            <a:pPr marL="137160" marR="0" indent="0" algn="l">
              <a:lnSpc>
                <a:spcPts val="1400"/>
              </a:lnSpc>
              <a:spcBef>
                <a:spcPts val="790"/>
              </a:spcBef>
              <a:spcAft>
                <a:spcPts val="0"/>
              </a:spcAft>
              <a:tabLst>
                <a:tab pos="3108960" algn="l"/>
                <a:tab pos="5029200" algn="l"/>
              </a:tabLst>
            </a:pPr>
            <a:r>
              <a:rPr lang="en-US" sz="1100" spc="0">
                <a:solidFill>
                  <a:srgbClr val="000000"/>
                </a:solidFill>
                <a:latin typeface="Arial" panose="02020603050405020304" pitchFamily="2"/>
              </a:rPr>
              <a:t>Client savings? Up to 1% Up to 4% </a:t>
            </a:r>
          </a:p>
          <a:p>
            <a:pPr marL="45720" marR="411480" indent="0" algn="l">
              <a:lnSpc>
                <a:spcPts val="800"/>
              </a:lnSpc>
              <a:spcBef>
                <a:spcPts val="1290"/>
              </a:spcBef>
              <a:spcAft>
                <a:spcPts val="0"/>
              </a:spcAft>
            </a:pPr>
            <a:r>
              <a:rPr lang="en-US" sz="600" spc="0">
                <a:solidFill>
                  <a:srgbClr val="000000"/>
                </a:solidFill>
                <a:latin typeface="Arial" panose="02020603050405020304" pitchFamily="2"/>
              </a:rPr>
              <a:t>Note: Table applies to maintenance medications only. *Mandatory includes Mandatory, Incentivized and Mandatory Opt-Out Maintenance Choice plan offerings. Source: CVS Caremark Enterprise Analytics, 2012.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Projections based on CVS Caremark data. Individual results will vary based on plan design, formulary status, demographic characteristics and other factors. Client-specific modeling available upon request. </a:t>
            </a:r>
          </a:p>
          <a:p>
            <a:pPr marL="45720" marR="0" indent="0" algn="l">
              <a:lnSpc>
                <a:spcPts val="1100"/>
              </a:lnSpc>
              <a:spcBef>
                <a:spcPts val="1975"/>
              </a:spcBef>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21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22526834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20_1_">
    <p:bg>
      <p:bgPr>
        <a:solidFill>
          <a:schemeClr val="bg1">
            <a:alpha val="0"/>
          </a:schemeClr>
        </a:solidFill>
        <a:effectLst/>
      </p:bgPr>
    </p:bg>
    <p:spTree>
      <p:nvGrpSpPr>
        <p:cNvPr id="1" name=""/>
        <p:cNvGrpSpPr/>
        <p:nvPr/>
      </p:nvGrpSpPr>
      <p:grpSpPr>
        <a:xfrm>
          <a:off x="0" y="0"/>
          <a:ext cx="0" cy="0"/>
          <a:chOff x="0" y="0"/>
          <a:chExt cx="0" cy="0"/>
        </a:xfrm>
      </p:grpSpPr>
      <p:sp>
        <p:nvSpPr>
          <p:cNvPr id="308" name="Text Placeholder 307"/>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09" name="Text Placeholder 308"/>
          <p:cNvSpPr>
            <a:spLocks noGrp="1"/>
          </p:cNvSpPr>
          <p:nvPr>
            <p:ph type="body" idx="10"/>
          </p:nvPr>
        </p:nvSpPr>
        <p:spPr>
          <a:xfrm>
            <a:off x="850900" y="403412"/>
            <a:ext cx="3971636" cy="1280272"/>
          </a:xfrm>
          <a:prstGeom prst="rect">
            <a:avLst/>
          </a:prstGeom>
          <a:noFill/>
          <a:ln w="0" cmpd="sng">
            <a:noFill/>
            <a:prstDash val="solid"/>
          </a:ln>
        </p:spPr>
        <p:txBody>
          <a:bodyPr vert="horz" lIns="0" tIns="331536" rIns="0" bIns="0" anchor="t">
            <a:normAutofit fontScale="95000"/>
          </a:bodyPr>
          <a:lstStyle>
            <a:lvl1pPr marL="0" marR="0" indent="0" algn="l">
              <a:lnSpc>
                <a:spcPts val="2872"/>
              </a:lnSpc>
              <a:spcAft>
                <a:spcPts val="4680"/>
              </a:spcAft>
              <a:defRPr/>
            </a:lvl1pPr>
          </a:lstStyle>
          <a:p>
            <a:pPr marL="0" marR="0" indent="0" algn="l">
              <a:lnSpc>
                <a:spcPts val="3200"/>
              </a:lnSpc>
              <a:spcAft>
                <a:spcPts val="5215"/>
              </a:spcAft>
            </a:pPr>
            <a:r>
              <a:rPr lang="en-US" sz="2500" b="1" spc="27">
                <a:solidFill>
                  <a:srgbClr val="000000"/>
                </a:solidFill>
                <a:latin typeface="Arial" panose="02020603050405020304" pitchFamily="2"/>
              </a:rPr>
              <a:t>New Prescription Process </a:t>
            </a:r>
          </a:p>
        </p:txBody>
      </p:sp>
      <p:sp>
        <p:nvSpPr>
          <p:cNvPr id="310" name="Text Placeholder 309"/>
          <p:cNvSpPr>
            <a:spLocks noGrp="1"/>
          </p:cNvSpPr>
          <p:nvPr>
            <p:ph type="body" idx="10"/>
          </p:nvPr>
        </p:nvSpPr>
        <p:spPr>
          <a:xfrm>
            <a:off x="774123" y="1948146"/>
            <a:ext cx="219364"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1 </a:t>
            </a:r>
          </a:p>
        </p:txBody>
      </p:sp>
      <p:sp>
        <p:nvSpPr>
          <p:cNvPr id="311" name="Text Placeholder 310"/>
          <p:cNvSpPr>
            <a:spLocks noGrp="1"/>
          </p:cNvSpPr>
          <p:nvPr>
            <p:ph type="body" idx="10"/>
          </p:nvPr>
        </p:nvSpPr>
        <p:spPr>
          <a:xfrm>
            <a:off x="1122218" y="1683684"/>
            <a:ext cx="1662545" cy="331134"/>
          </a:xfrm>
          <a:prstGeom prst="rect">
            <a:avLst/>
          </a:prstGeom>
          <a:solidFill>
            <a:srgbClr val="3094DF"/>
          </a:solidFill>
          <a:ln w="0" cmpd="sng">
            <a:noFill/>
            <a:prstDash val="solid"/>
          </a:ln>
        </p:spPr>
        <p:txBody>
          <a:bodyPr vert="horz" lIns="0" tIns="96270" rIns="0" bIns="0" anchor="t"/>
          <a:lstStyle>
            <a:lvl1pPr marL="123087" marR="0" indent="0" algn="l">
              <a:lnSpc>
                <a:spcPts val="1256"/>
              </a:lnSpc>
              <a:spcAft>
                <a:spcPts val="615"/>
              </a:spcAft>
              <a:defRPr/>
            </a:lvl1pPr>
          </a:lstStyle>
          <a:p>
            <a:pPr marL="137160" marR="0" indent="0" algn="l">
              <a:lnSpc>
                <a:spcPts val="1400"/>
              </a:lnSpc>
              <a:spcAft>
                <a:spcPts val="685"/>
              </a:spcAft>
            </a:pPr>
            <a:r>
              <a:rPr lang="en-US" sz="1100" b="1" spc="-9">
                <a:solidFill>
                  <a:srgbClr val="FFFFFF"/>
                </a:solidFill>
                <a:latin typeface="Arial" panose="02020603050405020304" pitchFamily="2"/>
              </a:rPr>
              <a:t>MEMBER ACTION </a:t>
            </a:r>
          </a:p>
        </p:txBody>
      </p:sp>
      <p:sp>
        <p:nvSpPr>
          <p:cNvPr id="312" name="Text Placeholder 311"/>
          <p:cNvSpPr>
            <a:spLocks noGrp="1"/>
          </p:cNvSpPr>
          <p:nvPr>
            <p:ph type="body" idx="10"/>
          </p:nvPr>
        </p:nvSpPr>
        <p:spPr>
          <a:xfrm>
            <a:off x="1122218" y="2014818"/>
            <a:ext cx="1662545" cy="484094"/>
          </a:xfrm>
          <a:prstGeom prst="rect">
            <a:avLst/>
          </a:prstGeom>
          <a:noFill/>
          <a:ln w="0" cmpd="sng">
            <a:noFill/>
            <a:prstDash val="solid"/>
          </a:ln>
        </p:spPr>
        <p:txBody>
          <a:bodyPr vert="horz" lIns="0" tIns="0" rIns="0" bIns="0" anchor="t"/>
          <a:lstStyle>
            <a:lvl1pPr marL="123087" marR="0" indent="0" algn="l">
              <a:lnSpc>
                <a:spcPts val="1256"/>
              </a:lnSpc>
              <a:spcAft>
                <a:spcPts val="0"/>
              </a:spcAft>
              <a:defRPr/>
            </a:lvl1pPr>
          </a:lstStyle>
          <a:p>
            <a:pPr marL="137160" marR="0" indent="0" algn="l">
              <a:lnSpc>
                <a:spcPts val="1400"/>
              </a:lnSpc>
              <a:spcAft>
                <a:spcPts val="0"/>
              </a:spcAft>
            </a:pPr>
            <a:r>
              <a:rPr lang="en-US" sz="1100" spc="0">
                <a:solidFill>
                  <a:srgbClr val="000000"/>
                </a:solidFill>
                <a:latin typeface="Arial" panose="02020603050405020304" pitchFamily="2"/>
              </a:rPr>
              <a:t>Brings a 30-day prescription to CVS Pharmacy </a:t>
            </a:r>
          </a:p>
        </p:txBody>
      </p:sp>
      <p:sp>
        <p:nvSpPr>
          <p:cNvPr id="313" name="Text Placeholder 312"/>
          <p:cNvSpPr>
            <a:spLocks noGrp="1"/>
          </p:cNvSpPr>
          <p:nvPr>
            <p:ph type="body" idx="10"/>
          </p:nvPr>
        </p:nvSpPr>
        <p:spPr>
          <a:xfrm>
            <a:off x="2992585" y="1683684"/>
            <a:ext cx="1662545" cy="328332"/>
          </a:xfrm>
          <a:prstGeom prst="rect">
            <a:avLst/>
          </a:prstGeom>
          <a:solidFill>
            <a:srgbClr val="7F9D26"/>
          </a:solidFill>
          <a:ln w="0" cmpd="sng">
            <a:noFill/>
            <a:prstDash val="solid"/>
          </a:ln>
        </p:spPr>
        <p:txBody>
          <a:bodyPr vert="horz" lIns="0" tIns="96270" rIns="0" bIns="0" anchor="t"/>
          <a:lstStyle>
            <a:lvl1pPr marL="82058" marR="0" indent="0" algn="l">
              <a:lnSpc>
                <a:spcPts val="1256"/>
              </a:lnSpc>
              <a:spcAft>
                <a:spcPts val="615"/>
              </a:spcAft>
              <a:defRPr/>
            </a:lvl1pPr>
          </a:lstStyle>
          <a:p>
            <a:pPr marL="91440" marR="0" indent="0" algn="l">
              <a:lnSpc>
                <a:spcPts val="1400"/>
              </a:lnSpc>
              <a:spcAft>
                <a:spcPts val="685"/>
              </a:spcAft>
            </a:pPr>
            <a:r>
              <a:rPr lang="en-US" sz="1100" b="1" spc="-13">
                <a:solidFill>
                  <a:srgbClr val="FFFFFF"/>
                </a:solidFill>
                <a:latin typeface="Arial" panose="02020603050405020304" pitchFamily="2"/>
              </a:rPr>
              <a:t>PBM ACTION </a:t>
            </a:r>
          </a:p>
        </p:txBody>
      </p:sp>
      <p:sp>
        <p:nvSpPr>
          <p:cNvPr id="314" name="Text Placeholder 313"/>
          <p:cNvSpPr>
            <a:spLocks noGrp="1"/>
          </p:cNvSpPr>
          <p:nvPr>
            <p:ph type="body" idx="10"/>
          </p:nvPr>
        </p:nvSpPr>
        <p:spPr>
          <a:xfrm>
            <a:off x="2992585" y="2012016"/>
            <a:ext cx="1662545" cy="645459"/>
          </a:xfrm>
          <a:prstGeom prst="rect">
            <a:avLst/>
          </a:prstGeom>
          <a:noFill/>
          <a:ln w="0" cmpd="sng">
            <a:noFill/>
            <a:prstDash val="solid"/>
          </a:ln>
        </p:spPr>
        <p:txBody>
          <a:bodyPr vert="horz" lIns="0" tIns="0" rIns="0" bIns="0" anchor="t"/>
          <a:lstStyle>
            <a:lvl1pPr marL="82058" marR="164117" indent="0" algn="l">
              <a:lnSpc>
                <a:spcPts val="1256"/>
              </a:lnSpc>
              <a:spcAft>
                <a:spcPts val="0"/>
              </a:spcAft>
              <a:defRPr/>
            </a:lvl1pPr>
          </a:lstStyle>
          <a:p>
            <a:pPr marL="91440" marR="182880" indent="0" algn="l">
              <a:lnSpc>
                <a:spcPts val="1400"/>
              </a:lnSpc>
              <a:spcAft>
                <a:spcPts val="0"/>
              </a:spcAft>
            </a:pPr>
            <a:r>
              <a:rPr lang="en-US" sz="1100" spc="0">
                <a:solidFill>
                  <a:srgbClr val="000000"/>
                </a:solidFill>
                <a:latin typeface="Arial" panose="02020603050405020304" pitchFamily="2"/>
              </a:rPr>
              <a:t>After last allowable fill, prescriber contacted to get a 90-day prescription </a:t>
            </a:r>
          </a:p>
        </p:txBody>
      </p:sp>
      <p:sp>
        <p:nvSpPr>
          <p:cNvPr id="315" name="Text Placeholder 314"/>
          <p:cNvSpPr>
            <a:spLocks noGrp="1"/>
          </p:cNvSpPr>
          <p:nvPr>
            <p:ph type="body" idx="10"/>
          </p:nvPr>
        </p:nvSpPr>
        <p:spPr>
          <a:xfrm>
            <a:off x="4862948" y="1683684"/>
            <a:ext cx="1662545" cy="331134"/>
          </a:xfrm>
          <a:prstGeom prst="rect">
            <a:avLst/>
          </a:prstGeom>
          <a:solidFill>
            <a:srgbClr val="7F9D26"/>
          </a:solidFill>
          <a:ln w="0" cmpd="sng">
            <a:noFill/>
            <a:prstDash val="solid"/>
          </a:ln>
        </p:spPr>
        <p:txBody>
          <a:bodyPr vert="horz" lIns="0" tIns="93422" rIns="0" bIns="0" anchor="t"/>
          <a:lstStyle>
            <a:lvl1pPr marL="41029" marR="0" indent="0" algn="l">
              <a:lnSpc>
                <a:spcPts val="1256"/>
              </a:lnSpc>
              <a:spcAft>
                <a:spcPts val="637"/>
              </a:spcAft>
              <a:defRPr/>
            </a:lvl1pPr>
          </a:lstStyle>
          <a:p>
            <a:pPr marL="45720" marR="0" indent="0" algn="l">
              <a:lnSpc>
                <a:spcPts val="1400"/>
              </a:lnSpc>
              <a:spcAft>
                <a:spcPts val="710"/>
              </a:spcAft>
            </a:pPr>
            <a:r>
              <a:rPr lang="en-US" sz="1100" b="1" spc="-13">
                <a:solidFill>
                  <a:srgbClr val="FFFFFF"/>
                </a:solidFill>
                <a:latin typeface="Arial" panose="02020603050405020304" pitchFamily="2"/>
              </a:rPr>
              <a:t>PBM ACTION </a:t>
            </a:r>
          </a:p>
        </p:txBody>
      </p:sp>
      <p:sp>
        <p:nvSpPr>
          <p:cNvPr id="316" name="Text Placeholder 315"/>
          <p:cNvSpPr>
            <a:spLocks noGrp="1"/>
          </p:cNvSpPr>
          <p:nvPr>
            <p:ph type="body" idx="10"/>
          </p:nvPr>
        </p:nvSpPr>
        <p:spPr>
          <a:xfrm>
            <a:off x="4862948" y="2014818"/>
            <a:ext cx="1662545" cy="968188"/>
          </a:xfrm>
          <a:prstGeom prst="rect">
            <a:avLst/>
          </a:prstGeom>
          <a:noFill/>
          <a:ln w="0" cmpd="sng">
            <a:noFill/>
            <a:prstDash val="solid"/>
          </a:ln>
        </p:spPr>
        <p:txBody>
          <a:bodyPr vert="horz" lIns="0" tIns="0" rIns="0" bIns="0" anchor="t"/>
          <a:lstStyle>
            <a:lvl1pPr marL="41029" marR="164117" indent="0" algn="l">
              <a:lnSpc>
                <a:spcPts val="1256"/>
              </a:lnSpc>
              <a:spcAft>
                <a:spcPts val="0"/>
              </a:spcAft>
              <a:defRPr/>
            </a:lvl1pPr>
          </a:lstStyle>
          <a:p>
            <a:pPr marL="45720" marR="182880" indent="0" algn="l">
              <a:lnSpc>
                <a:spcPts val="1400"/>
              </a:lnSpc>
              <a:spcAft>
                <a:spcPts val="0"/>
              </a:spcAft>
            </a:pPr>
            <a:r>
              <a:rPr lang="en-US" sz="1100" spc="0">
                <a:solidFill>
                  <a:srgbClr val="000000"/>
                </a:solidFill>
                <a:latin typeface="Arial" panose="02020603050405020304" pitchFamily="2"/>
              </a:rPr>
              <a:t>Prescription filled at CVS Pharmacy (member could choose to transfer the prescription to mail service) </a:t>
            </a:r>
          </a:p>
        </p:txBody>
      </p:sp>
      <p:sp>
        <p:nvSpPr>
          <p:cNvPr id="317" name="Text Placeholder 316"/>
          <p:cNvSpPr>
            <a:spLocks noGrp="1"/>
          </p:cNvSpPr>
          <p:nvPr>
            <p:ph type="body" idx="10"/>
          </p:nvPr>
        </p:nvSpPr>
        <p:spPr>
          <a:xfrm>
            <a:off x="763158" y="3548346"/>
            <a:ext cx="271895"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2 </a:t>
            </a:r>
          </a:p>
        </p:txBody>
      </p:sp>
      <p:sp>
        <p:nvSpPr>
          <p:cNvPr id="318" name="Text Placeholder 317"/>
          <p:cNvSpPr>
            <a:spLocks noGrp="1"/>
          </p:cNvSpPr>
          <p:nvPr>
            <p:ph type="body" idx="10"/>
          </p:nvPr>
        </p:nvSpPr>
        <p:spPr>
          <a:xfrm>
            <a:off x="1162050" y="3415553"/>
            <a:ext cx="1662545" cy="323290"/>
          </a:xfrm>
          <a:prstGeom prst="rect">
            <a:avLst/>
          </a:prstGeom>
          <a:solidFill>
            <a:srgbClr val="3094DF"/>
          </a:solidFill>
          <a:ln w="0" cmpd="sng">
            <a:noFill/>
            <a:prstDash val="solid"/>
          </a:ln>
        </p:spPr>
        <p:txBody>
          <a:bodyPr vert="horz" lIns="0" tIns="93422" rIns="0" bIns="0" anchor="t"/>
          <a:lstStyle>
            <a:lvl1pPr marL="82058" marR="0" indent="0" algn="l">
              <a:lnSpc>
                <a:spcPts val="1256"/>
              </a:lnSpc>
              <a:spcAft>
                <a:spcPts val="597"/>
              </a:spcAft>
              <a:defRPr/>
            </a:lvl1pPr>
          </a:lstStyle>
          <a:p>
            <a:pPr marL="91440" marR="0" indent="0" algn="l">
              <a:lnSpc>
                <a:spcPts val="1400"/>
              </a:lnSpc>
              <a:spcAft>
                <a:spcPts val="665"/>
              </a:spcAft>
            </a:pPr>
            <a:r>
              <a:rPr lang="en-US" sz="1100" b="1" spc="-9">
                <a:solidFill>
                  <a:srgbClr val="FFFFFF"/>
                </a:solidFill>
                <a:latin typeface="Arial" panose="02020603050405020304" pitchFamily="2"/>
              </a:rPr>
              <a:t>MEMBER ACTION </a:t>
            </a:r>
          </a:p>
        </p:txBody>
      </p:sp>
      <p:sp>
        <p:nvSpPr>
          <p:cNvPr id="319" name="Text Placeholder 318"/>
          <p:cNvSpPr>
            <a:spLocks noGrp="1"/>
          </p:cNvSpPr>
          <p:nvPr>
            <p:ph type="body" idx="10"/>
          </p:nvPr>
        </p:nvSpPr>
        <p:spPr>
          <a:xfrm>
            <a:off x="1162050" y="3738843"/>
            <a:ext cx="1662545" cy="484094"/>
          </a:xfrm>
          <a:prstGeom prst="rect">
            <a:avLst/>
          </a:prstGeom>
          <a:noFill/>
          <a:ln w="0" cmpd="sng">
            <a:noFill/>
            <a:prstDash val="solid"/>
          </a:ln>
        </p:spPr>
        <p:txBody>
          <a:bodyPr vert="horz" lIns="0" tIns="0" rIns="0" bIns="0" anchor="t"/>
          <a:lstStyle>
            <a:lvl1pPr marL="82058" marR="0" indent="0" algn="l">
              <a:lnSpc>
                <a:spcPts val="1256"/>
              </a:lnSpc>
              <a:spcBef>
                <a:spcPts val="0"/>
              </a:spcBef>
              <a:spcAft>
                <a:spcPts val="0"/>
              </a:spcAft>
              <a:defRPr/>
            </a:lvl1pPr>
          </a:lstStyle>
          <a:p>
            <a:pPr marL="91440" marR="0" indent="0" algn="l">
              <a:lnSpc>
                <a:spcPts val="1400"/>
              </a:lnSpc>
              <a:spcAft>
                <a:spcPts val="0"/>
              </a:spcAft>
            </a:pPr>
            <a:r>
              <a:rPr lang="en-US" sz="1100" spc="-4">
                <a:solidFill>
                  <a:srgbClr val="000000"/>
                </a:solidFill>
                <a:latin typeface="Arial" panose="02020603050405020304" pitchFamily="2"/>
              </a:rPr>
              <a:t>Brings a 30-day </a:t>
            </a:r>
          </a:p>
          <a:p>
            <a:pPr marL="91440" marR="0" indent="0" algn="l">
              <a:lnSpc>
                <a:spcPts val="1400"/>
              </a:lnSpc>
              <a:spcBef>
                <a:spcPts val="0"/>
              </a:spcBef>
              <a:spcAft>
                <a:spcPts val="0"/>
              </a:spcAft>
            </a:pPr>
            <a:r>
              <a:rPr lang="en-US" sz="1100" spc="0">
                <a:solidFill>
                  <a:srgbClr val="000000"/>
                </a:solidFill>
                <a:latin typeface="Arial" panose="02020603050405020304" pitchFamily="2"/>
              </a:rPr>
              <a:t>prescription to another retailer </a:t>
            </a:r>
          </a:p>
        </p:txBody>
      </p:sp>
      <p:sp>
        <p:nvSpPr>
          <p:cNvPr id="320" name="Text Placeholder 319"/>
          <p:cNvSpPr>
            <a:spLocks noGrp="1"/>
          </p:cNvSpPr>
          <p:nvPr>
            <p:ph type="body" idx="10"/>
          </p:nvPr>
        </p:nvSpPr>
        <p:spPr>
          <a:xfrm>
            <a:off x="3002976" y="3415556"/>
            <a:ext cx="1662545" cy="326091"/>
          </a:xfrm>
          <a:prstGeom prst="rect">
            <a:avLst/>
          </a:prstGeom>
          <a:solidFill>
            <a:srgbClr val="CC0000"/>
          </a:solidFill>
          <a:ln w="0" cmpd="sng">
            <a:noFill/>
            <a:prstDash val="solid"/>
          </a:ln>
        </p:spPr>
        <p:txBody>
          <a:bodyPr vert="horz" lIns="0" tIns="3416" rIns="0" bIns="0" anchor="t"/>
          <a:lstStyle>
            <a:lvl1pPr marL="82058" marR="0" indent="0" algn="l">
              <a:lnSpc>
                <a:spcPts val="1256"/>
              </a:lnSpc>
              <a:spcAft>
                <a:spcPts val="0"/>
              </a:spcAft>
              <a:defRPr/>
            </a:lvl1pPr>
          </a:lstStyle>
          <a:p>
            <a:pPr marL="91440" marR="0" indent="0" algn="l">
              <a:lnSpc>
                <a:spcPts val="1400"/>
              </a:lnSpc>
              <a:spcAft>
                <a:spcPts val="0"/>
              </a:spcAft>
            </a:pPr>
            <a:r>
              <a:rPr lang="en-US" sz="1100" b="1" spc="0">
                <a:solidFill>
                  <a:srgbClr val="FFFFFF"/>
                </a:solidFill>
                <a:latin typeface="Arial" panose="02020603050405020304" pitchFamily="2"/>
              </a:rPr>
              <a:t>CVS PHARMACY ACTION </a:t>
            </a:r>
          </a:p>
        </p:txBody>
      </p:sp>
      <p:sp>
        <p:nvSpPr>
          <p:cNvPr id="321" name="Text Placeholder 320"/>
          <p:cNvSpPr>
            <a:spLocks noGrp="1"/>
          </p:cNvSpPr>
          <p:nvPr>
            <p:ph type="body" idx="10"/>
          </p:nvPr>
        </p:nvSpPr>
        <p:spPr>
          <a:xfrm>
            <a:off x="3002976" y="3741648"/>
            <a:ext cx="1662545" cy="966507"/>
          </a:xfrm>
          <a:prstGeom prst="rect">
            <a:avLst/>
          </a:prstGeom>
          <a:noFill/>
          <a:ln w="0" cmpd="sng">
            <a:noFill/>
            <a:prstDash val="solid"/>
          </a:ln>
        </p:spPr>
        <p:txBody>
          <a:bodyPr vert="horz" lIns="0" tIns="0" rIns="0" bIns="0" anchor="t"/>
          <a:lstStyle>
            <a:lvl1pPr marL="82058" marR="164117" indent="0" algn="l">
              <a:lnSpc>
                <a:spcPts val="1256"/>
              </a:lnSpc>
              <a:spcAft>
                <a:spcPts val="0"/>
              </a:spcAft>
              <a:defRPr/>
            </a:lvl1pPr>
          </a:lstStyle>
          <a:p>
            <a:pPr marL="91440" marR="182880" indent="0" algn="l">
              <a:lnSpc>
                <a:spcPts val="1400"/>
              </a:lnSpc>
              <a:spcAft>
                <a:spcPts val="0"/>
              </a:spcAft>
            </a:pPr>
            <a:r>
              <a:rPr lang="en-US" sz="1100" spc="0">
                <a:solidFill>
                  <a:srgbClr val="000000"/>
                </a:solidFill>
                <a:latin typeface="Arial" panose="02020603050405020304" pitchFamily="2"/>
              </a:rPr>
              <a:t>After last allowable fill, CVS Caremark notifies member about 90-day prescription option at mail service or CVS Pharmacy </a:t>
            </a:r>
          </a:p>
        </p:txBody>
      </p:sp>
      <p:sp>
        <p:nvSpPr>
          <p:cNvPr id="322" name="Text Placeholder 321"/>
          <p:cNvSpPr>
            <a:spLocks noGrp="1"/>
          </p:cNvSpPr>
          <p:nvPr>
            <p:ph type="body" idx="10"/>
          </p:nvPr>
        </p:nvSpPr>
        <p:spPr>
          <a:xfrm>
            <a:off x="4843898" y="3415553"/>
            <a:ext cx="1662545" cy="323290"/>
          </a:xfrm>
          <a:prstGeom prst="rect">
            <a:avLst/>
          </a:prstGeom>
          <a:solidFill>
            <a:srgbClr val="003B53"/>
          </a:solidFill>
          <a:ln w="0" cmpd="sng">
            <a:noFill/>
            <a:prstDash val="solid"/>
          </a:ln>
        </p:spPr>
        <p:txBody>
          <a:bodyPr vert="horz" lIns="0" tIns="17089" rIns="0" bIns="0" anchor="t"/>
          <a:lstStyle>
            <a:lvl1pPr marL="82058" marR="0" indent="0" algn="l">
              <a:lnSpc>
                <a:spcPts val="1167"/>
              </a:lnSpc>
              <a:spcAft>
                <a:spcPts val="58"/>
              </a:spcAft>
              <a:defRPr/>
            </a:lvl1pPr>
          </a:lstStyle>
          <a:p>
            <a:pPr marL="91440" marR="0" indent="0" algn="l">
              <a:lnSpc>
                <a:spcPts val="1300"/>
              </a:lnSpc>
              <a:spcAft>
                <a:spcPts val="65"/>
              </a:spcAft>
            </a:pPr>
            <a:r>
              <a:rPr lang="en-US" sz="1000" b="1" spc="0">
                <a:solidFill>
                  <a:srgbClr val="FFFFFF"/>
                </a:solidFill>
                <a:latin typeface="Arial" panose="02020603050405020304" pitchFamily="2"/>
              </a:rPr>
              <a:t>MEMBER-DEPENDENT ACTION </a:t>
            </a:r>
          </a:p>
        </p:txBody>
      </p:sp>
      <p:sp>
        <p:nvSpPr>
          <p:cNvPr id="323" name="Text Placeholder 322"/>
          <p:cNvSpPr>
            <a:spLocks noGrp="1"/>
          </p:cNvSpPr>
          <p:nvPr>
            <p:ph type="body" idx="10"/>
          </p:nvPr>
        </p:nvSpPr>
        <p:spPr>
          <a:xfrm>
            <a:off x="4843898" y="3738842"/>
            <a:ext cx="1662545" cy="1130674"/>
          </a:xfrm>
          <a:prstGeom prst="rect">
            <a:avLst/>
          </a:prstGeom>
          <a:noFill/>
          <a:ln w="0" cmpd="sng">
            <a:noFill/>
            <a:prstDash val="solid"/>
          </a:ln>
        </p:spPr>
        <p:txBody>
          <a:bodyPr vert="horz" lIns="0" tIns="0" rIns="0" bIns="0" anchor="t"/>
          <a:lstStyle>
            <a:lvl1pPr marL="82058" marR="82058" indent="0" algn="l">
              <a:lnSpc>
                <a:spcPts val="1256"/>
              </a:lnSpc>
              <a:spcAft>
                <a:spcPts val="0"/>
              </a:spcAft>
              <a:defRPr/>
            </a:lvl1pPr>
          </a:lstStyle>
          <a:p>
            <a:pPr marL="91440" marR="91440" indent="0" algn="l">
              <a:lnSpc>
                <a:spcPts val="1400"/>
              </a:lnSpc>
              <a:spcAft>
                <a:spcPts val="0"/>
              </a:spcAft>
            </a:pPr>
            <a:r>
              <a:rPr lang="en-US" sz="1100" spc="0">
                <a:solidFill>
                  <a:srgbClr val="000000"/>
                </a:solidFill>
                <a:latin typeface="Arial" panose="02020603050405020304" pitchFamily="2"/>
              </a:rPr>
              <a:t>Depending on individual choice, either CVS Caremark or specific CVS Pharmacy will contact the prescriber to obtain a 90-day prescription </a:t>
            </a:r>
          </a:p>
        </p:txBody>
      </p:sp>
      <p:sp>
        <p:nvSpPr>
          <p:cNvPr id="324" name="Text Placeholder 323"/>
          <p:cNvSpPr>
            <a:spLocks noGrp="1"/>
          </p:cNvSpPr>
          <p:nvPr>
            <p:ph type="body" idx="10"/>
          </p:nvPr>
        </p:nvSpPr>
        <p:spPr>
          <a:xfrm>
            <a:off x="6684818" y="3415553"/>
            <a:ext cx="1662545" cy="323290"/>
          </a:xfrm>
          <a:prstGeom prst="rect">
            <a:avLst/>
          </a:prstGeom>
          <a:solidFill>
            <a:srgbClr val="003B53"/>
          </a:solidFill>
          <a:ln w="0" cmpd="sng">
            <a:noFill/>
            <a:prstDash val="solid"/>
          </a:ln>
        </p:spPr>
        <p:txBody>
          <a:bodyPr vert="horz" lIns="0" tIns="17089" rIns="0" bIns="0" anchor="t"/>
          <a:lstStyle>
            <a:lvl1pPr marL="82058" marR="0" indent="0" algn="l">
              <a:lnSpc>
                <a:spcPts val="1167"/>
              </a:lnSpc>
              <a:spcAft>
                <a:spcPts val="58"/>
              </a:spcAft>
              <a:defRPr/>
            </a:lvl1pPr>
          </a:lstStyle>
          <a:p>
            <a:pPr marL="91440" marR="0" indent="0" algn="l">
              <a:lnSpc>
                <a:spcPts val="1300"/>
              </a:lnSpc>
              <a:spcAft>
                <a:spcPts val="65"/>
              </a:spcAft>
            </a:pPr>
            <a:r>
              <a:rPr lang="en-US" sz="1000" b="1" spc="0">
                <a:solidFill>
                  <a:srgbClr val="FFFFFF"/>
                </a:solidFill>
                <a:latin typeface="Arial" panose="02020603050405020304" pitchFamily="2"/>
              </a:rPr>
              <a:t>MEMBER-DEPENDENT ACTION </a:t>
            </a:r>
          </a:p>
        </p:txBody>
      </p:sp>
      <p:sp>
        <p:nvSpPr>
          <p:cNvPr id="325" name="Text Placeholder 324"/>
          <p:cNvSpPr>
            <a:spLocks noGrp="1"/>
          </p:cNvSpPr>
          <p:nvPr>
            <p:ph type="body" idx="10"/>
          </p:nvPr>
        </p:nvSpPr>
        <p:spPr>
          <a:xfrm>
            <a:off x="6684818" y="3738846"/>
            <a:ext cx="1662545" cy="646579"/>
          </a:xfrm>
          <a:prstGeom prst="rect">
            <a:avLst/>
          </a:prstGeom>
          <a:noFill/>
          <a:ln w="0" cmpd="sng">
            <a:noFill/>
            <a:prstDash val="solid"/>
          </a:ln>
        </p:spPr>
        <p:txBody>
          <a:bodyPr vert="horz" lIns="0" tIns="0" rIns="0" bIns="0" anchor="t"/>
          <a:lstStyle>
            <a:lvl1pPr marL="82058" marR="123087" indent="0" algn="l">
              <a:lnSpc>
                <a:spcPts val="1256"/>
              </a:lnSpc>
              <a:spcBef>
                <a:spcPts val="0"/>
              </a:spcBef>
              <a:spcAft>
                <a:spcPts val="0"/>
              </a:spcAft>
              <a:defRPr/>
            </a:lvl1pPr>
          </a:lstStyle>
          <a:p>
            <a:pPr marL="91440" marR="0" indent="0" algn="l">
              <a:lnSpc>
                <a:spcPts val="1400"/>
              </a:lnSpc>
              <a:spcAft>
                <a:spcPts val="0"/>
              </a:spcAft>
            </a:pPr>
            <a:r>
              <a:rPr lang="en-US" sz="1100" spc="-4">
                <a:solidFill>
                  <a:srgbClr val="000000"/>
                </a:solidFill>
                <a:latin typeface="Arial" panose="02020603050405020304" pitchFamily="2"/>
              </a:rPr>
              <a:t>Prescription filled </a:t>
            </a:r>
          </a:p>
          <a:p>
            <a:pPr marL="91440" marR="137160" indent="0" algn="l">
              <a:lnSpc>
                <a:spcPts val="1400"/>
              </a:lnSpc>
              <a:spcBef>
                <a:spcPts val="0"/>
              </a:spcBef>
              <a:spcAft>
                <a:spcPts val="0"/>
              </a:spcAft>
            </a:pPr>
            <a:r>
              <a:rPr lang="en-US" sz="1100" spc="0">
                <a:solidFill>
                  <a:srgbClr val="000000"/>
                </a:solidFill>
                <a:latin typeface="Arial" panose="02020603050405020304" pitchFamily="2"/>
              </a:rPr>
              <a:t>through CVS Caremark Mail Service Pharmacy or at CVS Pharmacy </a:t>
            </a:r>
          </a:p>
        </p:txBody>
      </p:sp>
      <p:sp>
        <p:nvSpPr>
          <p:cNvPr id="326" name="Text Placeholder 325"/>
          <p:cNvSpPr>
            <a:spLocks noGrp="1"/>
          </p:cNvSpPr>
          <p:nvPr>
            <p:ph type="body" idx="10"/>
          </p:nvPr>
        </p:nvSpPr>
        <p:spPr>
          <a:xfrm>
            <a:off x="779896" y="5126134"/>
            <a:ext cx="7535718" cy="443753"/>
          </a:xfrm>
          <a:prstGeom prst="rect">
            <a:avLst/>
          </a:prstGeom>
          <a:solidFill>
            <a:srgbClr val="CC0000"/>
          </a:solidFill>
          <a:ln w="0" cmpd="sng">
            <a:noFill/>
            <a:prstDash val="solid"/>
          </a:ln>
        </p:spPr>
        <p:txBody>
          <a:bodyPr vert="horz" lIns="0" tIns="128171"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will have a choice of how to initiate the process. </a:t>
            </a:r>
          </a:p>
        </p:txBody>
      </p:sp>
      <p:sp>
        <p:nvSpPr>
          <p:cNvPr id="327" name="Text Placeholder 326"/>
          <p:cNvSpPr>
            <a:spLocks noGrp="1"/>
          </p:cNvSpPr>
          <p:nvPr>
            <p:ph type="body" idx="10"/>
          </p:nvPr>
        </p:nvSpPr>
        <p:spPr>
          <a:xfrm>
            <a:off x="779897" y="6181164"/>
            <a:ext cx="7758545" cy="273424"/>
          </a:xfrm>
          <a:prstGeom prst="rect">
            <a:avLst/>
          </a:prstGeom>
          <a:noFill/>
          <a:ln w="0" cmpd="sng">
            <a:noFill/>
            <a:prstDash val="solid"/>
          </a:ln>
        </p:spPr>
        <p:txBody>
          <a:bodyPr vert="horz" lIns="0" tIns="5129" rIns="0" bIns="0" anchor="t"/>
          <a:lstStyle>
            <a:lvl1pPr marL="0" marR="0" indent="0" algn="l">
              <a:lnSpc>
                <a:spcPts val="808"/>
              </a:lnSpc>
              <a:spcBef>
                <a:spcPts val="0"/>
              </a:spcBef>
              <a:spcAft>
                <a:spcPts val="296"/>
              </a:spcAft>
              <a:tabLst>
                <a:tab pos="7672447" algn="r"/>
              </a:tabLst>
              <a:defRPr/>
            </a:lvl1pPr>
          </a:lstStyle>
          <a:p>
            <a:pPr marL="45720" marR="0" indent="0" algn="l">
              <a:lnSpc>
                <a:spcPts val="1100"/>
              </a:lnSpc>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22 </a:t>
            </a:r>
          </a:p>
          <a:p>
            <a:pPr marL="0" marR="0" indent="0" algn="l">
              <a:lnSpc>
                <a:spcPts val="900"/>
              </a:lnSpc>
              <a:spcBef>
                <a:spcPts val="0"/>
              </a:spcBef>
              <a:spcAft>
                <a:spcPts val="330"/>
              </a:spcAft>
            </a:pPr>
            <a:r>
              <a:rPr lang="en-US" sz="700" spc="81">
                <a:solidFill>
                  <a:srgbClr val="000000"/>
                </a:solidFill>
                <a:latin typeface="Arial" panose="02020603050405020304" pitchFamily="2"/>
              </a:rPr>
              <a:t>38102A </a:t>
            </a:r>
          </a:p>
        </p:txBody>
      </p:sp>
    </p:spTree>
    <p:extLst>
      <p:ext uri="{BB962C8B-B14F-4D97-AF65-F5344CB8AC3E}">
        <p14:creationId xmlns:p14="http://schemas.microsoft.com/office/powerpoint/2010/main" val="1735551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21_1_">
    <p:bg>
      <p:bgPr>
        <a:solidFill>
          <a:schemeClr val="bg1">
            <a:alpha val="0"/>
          </a:schemeClr>
        </a:solidFill>
        <a:effectLst/>
      </p:bgPr>
    </p:bg>
    <p:spTree>
      <p:nvGrpSpPr>
        <p:cNvPr id="1" name=""/>
        <p:cNvGrpSpPr/>
        <p:nvPr/>
      </p:nvGrpSpPr>
      <p:grpSpPr>
        <a:xfrm>
          <a:off x="0" y="0"/>
          <a:ext cx="0" cy="0"/>
          <a:chOff x="0" y="0"/>
          <a:chExt cx="0" cy="0"/>
        </a:xfrm>
      </p:grpSpPr>
      <p:sp>
        <p:nvSpPr>
          <p:cNvPr id="330" name="Text Placeholder 329"/>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31" name="Text Placeholder 330"/>
          <p:cNvSpPr>
            <a:spLocks noGrp="1"/>
          </p:cNvSpPr>
          <p:nvPr>
            <p:ph type="body" idx="10"/>
          </p:nvPr>
        </p:nvSpPr>
        <p:spPr>
          <a:xfrm>
            <a:off x="834159" y="403413"/>
            <a:ext cx="5668818" cy="1285315"/>
          </a:xfrm>
          <a:prstGeom prst="rect">
            <a:avLst/>
          </a:prstGeom>
          <a:noFill/>
          <a:ln w="0" cmpd="sng">
            <a:noFill/>
            <a:prstDash val="solid"/>
          </a:ln>
        </p:spPr>
        <p:txBody>
          <a:bodyPr vert="horz" lIns="0" tIns="331536" rIns="0" bIns="0" anchor="t">
            <a:normAutofit fontScale="95000"/>
          </a:bodyPr>
          <a:lstStyle>
            <a:lvl1pPr marL="0" marR="0" indent="0" algn="l">
              <a:lnSpc>
                <a:spcPts val="2782"/>
              </a:lnSpc>
              <a:spcBef>
                <a:spcPts val="0"/>
              </a:spcBef>
              <a:spcAft>
                <a:spcPts val="2051"/>
              </a:spcAft>
              <a:defRPr/>
            </a:lvl1pPr>
          </a:lstStyle>
          <a:p>
            <a:pPr marL="0" marR="0" indent="0" algn="l">
              <a:lnSpc>
                <a:spcPts val="3100"/>
              </a:lnSpc>
              <a:spcAft>
                <a:spcPts val="0"/>
              </a:spcAft>
            </a:pPr>
            <a:r>
              <a:rPr lang="en-US" sz="2500" b="1" spc="40">
                <a:solidFill>
                  <a:srgbClr val="000000"/>
                </a:solidFill>
                <a:latin typeface="Arial" panose="02020603050405020304" pitchFamily="2"/>
              </a:rPr>
              <a:t>Moving CVS Pharmacy Prescriptions </a:t>
            </a:r>
          </a:p>
          <a:p>
            <a:pPr marL="0" marR="0" indent="0" algn="l">
              <a:lnSpc>
                <a:spcPts val="3100"/>
              </a:lnSpc>
              <a:spcBef>
                <a:spcPts val="0"/>
              </a:spcBef>
              <a:spcAft>
                <a:spcPts val="2285"/>
              </a:spcAft>
            </a:pPr>
            <a:r>
              <a:rPr lang="en-US" sz="2500" b="1" spc="49">
                <a:solidFill>
                  <a:srgbClr val="000000"/>
                </a:solidFill>
                <a:latin typeface="Arial" panose="02020603050405020304" pitchFamily="2"/>
              </a:rPr>
              <a:t>to Mail Service </a:t>
            </a:r>
          </a:p>
        </p:txBody>
      </p:sp>
      <p:sp>
        <p:nvSpPr>
          <p:cNvPr id="332" name="Text Placeholder 331"/>
          <p:cNvSpPr>
            <a:spLocks noGrp="1"/>
          </p:cNvSpPr>
          <p:nvPr>
            <p:ph type="body" idx="10"/>
          </p:nvPr>
        </p:nvSpPr>
        <p:spPr>
          <a:xfrm>
            <a:off x="774123" y="1688726"/>
            <a:ext cx="219364" cy="348503"/>
          </a:xfrm>
          <a:prstGeom prst="rect">
            <a:avLst/>
          </a:prstGeom>
          <a:noFill/>
          <a:ln w="0" cmpd="sng">
            <a:noFill/>
            <a:prstDash val="solid"/>
          </a:ln>
        </p:spPr>
        <p:txBody>
          <a:bodyPr vert="horz" lIns="0" tIns="0" rIns="0" bIns="0" anchor="t">
            <a:normAutofit fontScale="95000"/>
          </a:bodyPr>
          <a:lstStyle>
            <a:lvl1pPr marL="0" marR="0" indent="0" algn="l">
              <a:lnSpc>
                <a:spcPts val="2782"/>
              </a:lnSpc>
              <a:spcAft>
                <a:spcPts val="0"/>
              </a:spcAft>
              <a:defRPr/>
            </a:lvl1pPr>
          </a:lstStyle>
          <a:p>
            <a:pPr marL="0" marR="0" indent="0" algn="l">
              <a:lnSpc>
                <a:spcPts val="3100"/>
              </a:lnSpc>
              <a:spcAft>
                <a:spcPts val="0"/>
              </a:spcAft>
            </a:pPr>
            <a:r>
              <a:rPr lang="en-US" sz="2500" b="1" spc="0">
                <a:solidFill>
                  <a:srgbClr val="000000"/>
                </a:solidFill>
                <a:latin typeface="Arial" panose="02020603050405020304" pitchFamily="2"/>
              </a:rPr>
              <a:t>1 </a:t>
            </a:r>
          </a:p>
        </p:txBody>
      </p:sp>
      <p:sp>
        <p:nvSpPr>
          <p:cNvPr id="333" name="Text Placeholder 332"/>
          <p:cNvSpPr>
            <a:spLocks noGrp="1"/>
          </p:cNvSpPr>
          <p:nvPr>
            <p:ph type="body" idx="10"/>
          </p:nvPr>
        </p:nvSpPr>
        <p:spPr>
          <a:xfrm>
            <a:off x="763158" y="2849099"/>
            <a:ext cx="271895"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2 </a:t>
            </a:r>
          </a:p>
        </p:txBody>
      </p:sp>
      <p:sp>
        <p:nvSpPr>
          <p:cNvPr id="334" name="Text Placeholder 333"/>
          <p:cNvSpPr>
            <a:spLocks noGrp="1"/>
          </p:cNvSpPr>
          <p:nvPr>
            <p:ph type="body" idx="10"/>
          </p:nvPr>
        </p:nvSpPr>
        <p:spPr>
          <a:xfrm>
            <a:off x="763154" y="4013390"/>
            <a:ext cx="274782"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3 </a:t>
            </a:r>
          </a:p>
        </p:txBody>
      </p:sp>
      <p:sp>
        <p:nvSpPr>
          <p:cNvPr id="335" name="Text Placeholder 334"/>
          <p:cNvSpPr>
            <a:spLocks noGrp="1"/>
          </p:cNvSpPr>
          <p:nvPr>
            <p:ph type="body" idx="10"/>
          </p:nvPr>
        </p:nvSpPr>
        <p:spPr>
          <a:xfrm>
            <a:off x="1205347" y="1688729"/>
            <a:ext cx="1581727" cy="285190"/>
          </a:xfrm>
          <a:prstGeom prst="rect">
            <a:avLst/>
          </a:prstGeom>
          <a:solidFill>
            <a:srgbClr val="3094DF"/>
          </a:solidFill>
          <a:ln w="0" cmpd="sng">
            <a:noFill/>
            <a:prstDash val="solid"/>
          </a:ln>
        </p:spPr>
        <p:txBody>
          <a:bodyPr vert="horz" lIns="0" tIns="74053"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4">
                <a:solidFill>
                  <a:srgbClr val="FFFFFF"/>
                </a:solidFill>
                <a:latin typeface="Arial" panose="02020603050405020304" pitchFamily="2"/>
              </a:rPr>
              <a:t>MEMBER ACTION </a:t>
            </a:r>
          </a:p>
        </p:txBody>
      </p:sp>
      <p:sp>
        <p:nvSpPr>
          <p:cNvPr id="336" name="Text Placeholder 335"/>
          <p:cNvSpPr>
            <a:spLocks noGrp="1"/>
          </p:cNvSpPr>
          <p:nvPr>
            <p:ph type="body" idx="10"/>
          </p:nvPr>
        </p:nvSpPr>
        <p:spPr>
          <a:xfrm>
            <a:off x="1205347" y="1984005"/>
            <a:ext cx="1581727" cy="885825"/>
          </a:xfrm>
          <a:prstGeom prst="rect">
            <a:avLst/>
          </a:prstGeom>
          <a:noFill/>
          <a:ln w="0" cmpd="sng">
            <a:noFill/>
            <a:prstDash val="solid"/>
          </a:ln>
        </p:spPr>
        <p:txBody>
          <a:bodyPr vert="horz" lIns="0" tIns="19938" rIns="0" bIns="0" anchor="t"/>
          <a:lstStyle>
            <a:lvl1pPr marL="41029" marR="164117" indent="0" algn="l">
              <a:lnSpc>
                <a:spcPts val="1077"/>
              </a:lnSpc>
              <a:spcAft>
                <a:spcPts val="1395"/>
              </a:spcAft>
              <a:defRPr/>
            </a:lvl1pPr>
          </a:lstStyle>
          <a:p>
            <a:pPr marL="45720" marR="182880" indent="0" algn="l">
              <a:lnSpc>
                <a:spcPts val="1200"/>
              </a:lnSpc>
              <a:spcAft>
                <a:spcPts val="1555"/>
              </a:spcAft>
            </a:pPr>
            <a:r>
              <a:rPr lang="en-US" sz="1100" spc="0">
                <a:solidFill>
                  <a:srgbClr val="000000"/>
                </a:solidFill>
                <a:latin typeface="Arial" panose="02020603050405020304" pitchFamily="2"/>
              </a:rPr>
              <a:t>Contacts CVS Caremark by phone to request a 90-day prescription be moved to mail service </a:t>
            </a:r>
          </a:p>
        </p:txBody>
      </p:sp>
      <p:sp>
        <p:nvSpPr>
          <p:cNvPr id="337" name="Text Placeholder 336"/>
          <p:cNvSpPr>
            <a:spLocks noGrp="1"/>
          </p:cNvSpPr>
          <p:nvPr>
            <p:ph type="body" idx="10"/>
          </p:nvPr>
        </p:nvSpPr>
        <p:spPr>
          <a:xfrm>
            <a:off x="1205347" y="2869828"/>
            <a:ext cx="1581727" cy="284629"/>
          </a:xfrm>
          <a:prstGeom prst="rect">
            <a:avLst/>
          </a:prstGeom>
          <a:solidFill>
            <a:srgbClr val="3094DF"/>
          </a:solidFill>
          <a:ln w="0" cmpd="sng">
            <a:noFill/>
            <a:prstDash val="solid"/>
          </a:ln>
        </p:spPr>
        <p:txBody>
          <a:bodyPr vert="horz" lIns="0" tIns="73484" rIns="0" bIns="0" anchor="t"/>
          <a:lstStyle>
            <a:lvl1pPr marL="41029" marR="0" indent="0" algn="l">
              <a:lnSpc>
                <a:spcPts val="1167"/>
              </a:lnSpc>
              <a:spcAft>
                <a:spcPts val="489"/>
              </a:spcAft>
              <a:defRPr/>
            </a:lvl1pPr>
          </a:lstStyle>
          <a:p>
            <a:pPr marL="45720" marR="0" indent="0" algn="l">
              <a:lnSpc>
                <a:spcPts val="1300"/>
              </a:lnSpc>
              <a:spcAft>
                <a:spcPts val="545"/>
              </a:spcAft>
            </a:pPr>
            <a:r>
              <a:rPr lang="en-US" sz="1000" b="1" spc="-4">
                <a:solidFill>
                  <a:srgbClr val="FFFFFF"/>
                </a:solidFill>
                <a:latin typeface="Arial" panose="02020603050405020304" pitchFamily="2"/>
              </a:rPr>
              <a:t>MEMBER ACTION </a:t>
            </a:r>
          </a:p>
        </p:txBody>
      </p:sp>
      <p:sp>
        <p:nvSpPr>
          <p:cNvPr id="338" name="Text Placeholder 337"/>
          <p:cNvSpPr>
            <a:spLocks noGrp="1"/>
          </p:cNvSpPr>
          <p:nvPr>
            <p:ph type="body" idx="10"/>
          </p:nvPr>
        </p:nvSpPr>
        <p:spPr>
          <a:xfrm>
            <a:off x="1205347" y="3159502"/>
            <a:ext cx="1581727" cy="866775"/>
          </a:xfrm>
          <a:prstGeom prst="rect">
            <a:avLst/>
          </a:prstGeom>
          <a:noFill/>
          <a:ln w="0" cmpd="sng">
            <a:noFill/>
            <a:prstDash val="solid"/>
          </a:ln>
        </p:spPr>
        <p:txBody>
          <a:bodyPr vert="horz" lIns="0" tIns="19368" rIns="0" bIns="0" anchor="t"/>
          <a:lstStyle>
            <a:lvl1pPr marL="41029" marR="0" indent="0" algn="l">
              <a:lnSpc>
                <a:spcPts val="1077"/>
              </a:lnSpc>
              <a:spcAft>
                <a:spcPts val="2387"/>
              </a:spcAft>
              <a:defRPr/>
            </a:lvl1pPr>
          </a:lstStyle>
          <a:p>
            <a:pPr marL="45720" marR="0" indent="0" algn="l">
              <a:lnSpc>
                <a:spcPts val="1200"/>
              </a:lnSpc>
              <a:spcAft>
                <a:spcPts val="2660"/>
              </a:spcAft>
            </a:pPr>
            <a:r>
              <a:rPr lang="en-US" sz="1100" spc="0">
                <a:solidFill>
                  <a:srgbClr val="000000"/>
                </a:solidFill>
                <a:latin typeface="Arial" panose="02020603050405020304" pitchFamily="2"/>
              </a:rPr>
              <a:t>Goes to CVS Pharmacy and request current 90-day prescription be moved to mail service </a:t>
            </a:r>
          </a:p>
        </p:txBody>
      </p:sp>
      <p:sp>
        <p:nvSpPr>
          <p:cNvPr id="339" name="Text Placeholder 338"/>
          <p:cNvSpPr>
            <a:spLocks noGrp="1"/>
          </p:cNvSpPr>
          <p:nvPr>
            <p:ph type="body" idx="10"/>
          </p:nvPr>
        </p:nvSpPr>
        <p:spPr>
          <a:xfrm>
            <a:off x="1205347" y="4026274"/>
            <a:ext cx="1581727" cy="282388"/>
          </a:xfrm>
          <a:prstGeom prst="rect">
            <a:avLst/>
          </a:prstGeom>
          <a:solidFill>
            <a:srgbClr val="3094DF"/>
          </a:solidFill>
          <a:ln w="0" cmpd="sng">
            <a:noFill/>
            <a:prstDash val="solid"/>
          </a:ln>
        </p:spPr>
        <p:txBody>
          <a:bodyPr vert="horz" lIns="0" tIns="73484" rIns="0" bIns="0" anchor="t"/>
          <a:lstStyle>
            <a:lvl1pPr marL="41029" marR="0" indent="0" algn="l">
              <a:lnSpc>
                <a:spcPts val="1167"/>
              </a:lnSpc>
              <a:spcAft>
                <a:spcPts val="529"/>
              </a:spcAft>
              <a:defRPr/>
            </a:lvl1pPr>
          </a:lstStyle>
          <a:p>
            <a:pPr marL="45720" marR="0" indent="0" algn="l">
              <a:lnSpc>
                <a:spcPts val="1300"/>
              </a:lnSpc>
              <a:spcAft>
                <a:spcPts val="590"/>
              </a:spcAft>
            </a:pPr>
            <a:r>
              <a:rPr lang="en-US" sz="1000" b="1" spc="-4">
                <a:solidFill>
                  <a:srgbClr val="FFFFFF"/>
                </a:solidFill>
                <a:latin typeface="Arial" panose="02020603050405020304" pitchFamily="2"/>
              </a:rPr>
              <a:t>MEMBER ACTION </a:t>
            </a:r>
          </a:p>
        </p:txBody>
      </p:sp>
      <p:sp>
        <p:nvSpPr>
          <p:cNvPr id="340" name="Text Placeholder 339"/>
          <p:cNvSpPr>
            <a:spLocks noGrp="1"/>
          </p:cNvSpPr>
          <p:nvPr>
            <p:ph type="body" idx="10"/>
          </p:nvPr>
        </p:nvSpPr>
        <p:spPr>
          <a:xfrm>
            <a:off x="1205347" y="4320428"/>
            <a:ext cx="1581727" cy="620246"/>
          </a:xfrm>
          <a:prstGeom prst="rect">
            <a:avLst/>
          </a:prstGeom>
          <a:noFill/>
          <a:ln w="0" cmpd="sng">
            <a:noFill/>
            <a:prstDash val="solid"/>
          </a:ln>
        </p:spPr>
        <p:txBody>
          <a:bodyPr vert="horz" lIns="0" tIns="21077" rIns="0" bIns="0" anchor="t"/>
          <a:lstStyle>
            <a:lvl1pPr marL="41029" marR="123087" indent="0" algn="l">
              <a:lnSpc>
                <a:spcPts val="987"/>
              </a:lnSpc>
              <a:spcAft>
                <a:spcPts val="0"/>
              </a:spcAft>
              <a:defRPr/>
            </a:lvl1pPr>
          </a:lstStyle>
          <a:p>
            <a:pPr marL="45720" marR="137160" indent="0" algn="l">
              <a:lnSpc>
                <a:spcPts val="1100"/>
              </a:lnSpc>
              <a:spcAft>
                <a:spcPts val="0"/>
              </a:spcAft>
            </a:pPr>
            <a:r>
              <a:rPr lang="en-US" sz="900" spc="0">
                <a:solidFill>
                  <a:srgbClr val="000000"/>
                </a:solidFill>
                <a:latin typeface="Arial" panose="02020603050405020304" pitchFamily="2"/>
              </a:rPr>
              <a:t>Sends a 90-day prescription to CVS Caremark Mail Service for a drug currently filled at CVS Pharmacy </a:t>
            </a:r>
          </a:p>
        </p:txBody>
      </p:sp>
      <p:sp>
        <p:nvSpPr>
          <p:cNvPr id="341" name="Text Placeholder 340"/>
          <p:cNvSpPr>
            <a:spLocks noGrp="1"/>
          </p:cNvSpPr>
          <p:nvPr>
            <p:ph type="body" idx="10"/>
          </p:nvPr>
        </p:nvSpPr>
        <p:spPr>
          <a:xfrm>
            <a:off x="3046847" y="1688729"/>
            <a:ext cx="1581727" cy="285190"/>
          </a:xfrm>
          <a:prstGeom prst="rect">
            <a:avLst/>
          </a:prstGeom>
          <a:solidFill>
            <a:srgbClr val="7F9D26"/>
          </a:solidFill>
          <a:ln w="0" cmpd="sng">
            <a:noFill/>
            <a:prstDash val="solid"/>
          </a:ln>
        </p:spPr>
        <p:txBody>
          <a:bodyPr vert="horz" lIns="0" tIns="74053"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9">
                <a:solidFill>
                  <a:srgbClr val="FFFFFF"/>
                </a:solidFill>
                <a:latin typeface="Arial" panose="02020603050405020304" pitchFamily="2"/>
              </a:rPr>
              <a:t>PBM ACTION </a:t>
            </a:r>
          </a:p>
        </p:txBody>
      </p:sp>
      <p:sp>
        <p:nvSpPr>
          <p:cNvPr id="342" name="Text Placeholder 341"/>
          <p:cNvSpPr>
            <a:spLocks noGrp="1"/>
          </p:cNvSpPr>
          <p:nvPr>
            <p:ph type="body" idx="10"/>
          </p:nvPr>
        </p:nvSpPr>
        <p:spPr>
          <a:xfrm>
            <a:off x="3046847" y="1984005"/>
            <a:ext cx="1581727" cy="885825"/>
          </a:xfrm>
          <a:prstGeom prst="rect">
            <a:avLst/>
          </a:prstGeom>
          <a:noFill/>
          <a:ln w="0" cmpd="sng">
            <a:noFill/>
            <a:prstDash val="solid"/>
          </a:ln>
        </p:spPr>
        <p:txBody>
          <a:bodyPr vert="horz" lIns="0" tIns="19938" rIns="0" bIns="0" anchor="t"/>
          <a:lstStyle>
            <a:lvl1pPr marL="41029" marR="0" indent="0" algn="l">
              <a:lnSpc>
                <a:spcPts val="1077"/>
              </a:lnSpc>
              <a:spcAft>
                <a:spcPts val="3594"/>
              </a:spcAft>
              <a:defRPr/>
            </a:lvl1pPr>
          </a:lstStyle>
          <a:p>
            <a:pPr marL="45720" marR="0" indent="0" algn="l">
              <a:lnSpc>
                <a:spcPts val="1200"/>
              </a:lnSpc>
              <a:spcAft>
                <a:spcPts val="4005"/>
              </a:spcAft>
            </a:pPr>
            <a:r>
              <a:rPr lang="en-US" sz="1100" spc="0">
                <a:solidFill>
                  <a:srgbClr val="000000"/>
                </a:solidFill>
                <a:latin typeface="Arial" panose="02020603050405020304" pitchFamily="2"/>
              </a:rPr>
              <a:t>90-day prescription transferred to CVS Caremark Mail Service </a:t>
            </a:r>
          </a:p>
        </p:txBody>
      </p:sp>
      <p:sp>
        <p:nvSpPr>
          <p:cNvPr id="343" name="Text Placeholder 342"/>
          <p:cNvSpPr>
            <a:spLocks noGrp="1"/>
          </p:cNvSpPr>
          <p:nvPr>
            <p:ph type="body" idx="10"/>
          </p:nvPr>
        </p:nvSpPr>
        <p:spPr>
          <a:xfrm>
            <a:off x="3046847" y="2869828"/>
            <a:ext cx="1581727" cy="284629"/>
          </a:xfrm>
          <a:prstGeom prst="rect">
            <a:avLst/>
          </a:prstGeom>
          <a:solidFill>
            <a:srgbClr val="CC0000"/>
          </a:solidFill>
          <a:ln w="0" cmpd="sng">
            <a:noFill/>
            <a:prstDash val="solid"/>
          </a:ln>
        </p:spPr>
        <p:txBody>
          <a:bodyPr vert="horz" lIns="0" tIns="76903" rIns="0" bIns="0" anchor="t"/>
          <a:lstStyle>
            <a:lvl1pPr marL="41029" marR="0" indent="0" algn="l">
              <a:lnSpc>
                <a:spcPts val="1077"/>
              </a:lnSpc>
              <a:spcAft>
                <a:spcPts val="520"/>
              </a:spcAft>
              <a:defRPr/>
            </a:lvl1pPr>
          </a:lstStyle>
          <a:p>
            <a:pPr marL="45720" marR="0" indent="0" algn="l">
              <a:lnSpc>
                <a:spcPts val="1200"/>
              </a:lnSpc>
              <a:spcAft>
                <a:spcPts val="580"/>
              </a:spcAft>
            </a:pPr>
            <a:r>
              <a:rPr lang="en-US" sz="900" b="1" spc="0">
                <a:solidFill>
                  <a:srgbClr val="FFFFFF"/>
                </a:solidFill>
                <a:latin typeface="Arial" panose="02020603050405020304" pitchFamily="2"/>
              </a:rPr>
              <a:t>CVS/PHARMACY ACTION </a:t>
            </a:r>
          </a:p>
        </p:txBody>
      </p:sp>
      <p:sp>
        <p:nvSpPr>
          <p:cNvPr id="344" name="Text Placeholder 343"/>
          <p:cNvSpPr>
            <a:spLocks noGrp="1"/>
          </p:cNvSpPr>
          <p:nvPr>
            <p:ph type="body" idx="10"/>
          </p:nvPr>
        </p:nvSpPr>
        <p:spPr>
          <a:xfrm>
            <a:off x="3046847" y="3159502"/>
            <a:ext cx="1581727" cy="866775"/>
          </a:xfrm>
          <a:prstGeom prst="rect">
            <a:avLst/>
          </a:prstGeom>
          <a:noFill/>
          <a:ln w="0" cmpd="sng">
            <a:noFill/>
            <a:prstDash val="solid"/>
          </a:ln>
        </p:spPr>
        <p:txBody>
          <a:bodyPr vert="horz" lIns="0" tIns="19938" rIns="0" bIns="0" anchor="t"/>
          <a:lstStyle>
            <a:lvl1pPr marL="41029" marR="0" indent="0" algn="l">
              <a:lnSpc>
                <a:spcPts val="1077"/>
              </a:lnSpc>
              <a:spcAft>
                <a:spcPts val="3482"/>
              </a:spcAft>
              <a:defRPr/>
            </a:lvl1pPr>
          </a:lstStyle>
          <a:p>
            <a:pPr marL="45720" marR="0" indent="0" algn="l">
              <a:lnSpc>
                <a:spcPts val="1200"/>
              </a:lnSpc>
              <a:spcAft>
                <a:spcPts val="3880"/>
              </a:spcAft>
            </a:pPr>
            <a:r>
              <a:rPr lang="en-US" sz="1100" spc="0">
                <a:solidFill>
                  <a:srgbClr val="000000"/>
                </a:solidFill>
                <a:latin typeface="Arial" panose="02020603050405020304" pitchFamily="2"/>
              </a:rPr>
              <a:t>90-day prescription transferred to CVS Caremark Mail Service </a:t>
            </a:r>
          </a:p>
        </p:txBody>
      </p:sp>
      <p:sp>
        <p:nvSpPr>
          <p:cNvPr id="345" name="Text Placeholder 344"/>
          <p:cNvSpPr>
            <a:spLocks noGrp="1"/>
          </p:cNvSpPr>
          <p:nvPr>
            <p:ph type="body" idx="10"/>
          </p:nvPr>
        </p:nvSpPr>
        <p:spPr>
          <a:xfrm>
            <a:off x="3046847" y="4026274"/>
            <a:ext cx="1581727" cy="282388"/>
          </a:xfrm>
          <a:prstGeom prst="rect">
            <a:avLst/>
          </a:prstGeom>
          <a:solidFill>
            <a:srgbClr val="7F9D26"/>
          </a:solidFill>
          <a:ln w="0" cmpd="sng">
            <a:noFill/>
            <a:prstDash val="solid"/>
          </a:ln>
        </p:spPr>
        <p:txBody>
          <a:bodyPr vert="horz" lIns="0" tIns="73484" rIns="0" bIns="0" anchor="t"/>
          <a:lstStyle>
            <a:lvl1pPr marL="41029" marR="0" indent="0" algn="l">
              <a:lnSpc>
                <a:spcPts val="1167"/>
              </a:lnSpc>
              <a:spcAft>
                <a:spcPts val="529"/>
              </a:spcAft>
              <a:defRPr/>
            </a:lvl1pPr>
          </a:lstStyle>
          <a:p>
            <a:pPr marL="45720" marR="0" indent="0" algn="l">
              <a:lnSpc>
                <a:spcPts val="1300"/>
              </a:lnSpc>
              <a:spcAft>
                <a:spcPts val="590"/>
              </a:spcAft>
            </a:pPr>
            <a:r>
              <a:rPr lang="en-US" sz="1000" b="1" spc="-9">
                <a:solidFill>
                  <a:srgbClr val="FFFFFF"/>
                </a:solidFill>
                <a:latin typeface="Arial" panose="02020603050405020304" pitchFamily="2"/>
              </a:rPr>
              <a:t>PBM ACTION </a:t>
            </a:r>
          </a:p>
        </p:txBody>
      </p:sp>
      <p:sp>
        <p:nvSpPr>
          <p:cNvPr id="346" name="Text Placeholder 345"/>
          <p:cNvSpPr>
            <a:spLocks noGrp="1"/>
          </p:cNvSpPr>
          <p:nvPr>
            <p:ph type="body" idx="10"/>
          </p:nvPr>
        </p:nvSpPr>
        <p:spPr>
          <a:xfrm>
            <a:off x="3046847" y="4318751"/>
            <a:ext cx="1581727" cy="295275"/>
          </a:xfrm>
          <a:prstGeom prst="rect">
            <a:avLst/>
          </a:prstGeom>
          <a:noFill/>
          <a:ln w="0" cmpd="sng">
            <a:noFill/>
            <a:prstDash val="solid"/>
          </a:ln>
        </p:spPr>
        <p:txBody>
          <a:bodyPr vert="horz" lIns="0" tIns="19938" rIns="0" bIns="0" anchor="t"/>
          <a:lstStyle>
            <a:lvl1pPr marL="41029" marR="0" indent="0" algn="l">
              <a:lnSpc>
                <a:spcPts val="1077"/>
              </a:lnSpc>
              <a:spcAft>
                <a:spcPts val="0"/>
              </a:spcAft>
              <a:defRPr/>
            </a:lvl1pPr>
          </a:lstStyle>
          <a:p>
            <a:pPr marL="45720" marR="0" indent="0" algn="l">
              <a:lnSpc>
                <a:spcPts val="1200"/>
              </a:lnSpc>
              <a:spcAft>
                <a:spcPts val="0"/>
              </a:spcAft>
            </a:pPr>
            <a:r>
              <a:rPr lang="en-US" sz="1100" spc="0">
                <a:solidFill>
                  <a:srgbClr val="000000"/>
                </a:solidFill>
                <a:latin typeface="Arial" panose="02020603050405020304" pitchFamily="2"/>
              </a:rPr>
              <a:t>Member set up for mail service delivery </a:t>
            </a:r>
          </a:p>
        </p:txBody>
      </p:sp>
      <p:sp>
        <p:nvSpPr>
          <p:cNvPr id="347" name="Text Placeholder 346"/>
          <p:cNvSpPr>
            <a:spLocks noGrp="1"/>
          </p:cNvSpPr>
          <p:nvPr>
            <p:ph type="body" idx="10"/>
          </p:nvPr>
        </p:nvSpPr>
        <p:spPr>
          <a:xfrm>
            <a:off x="4888347" y="1688729"/>
            <a:ext cx="1581727" cy="285190"/>
          </a:xfrm>
          <a:prstGeom prst="rect">
            <a:avLst/>
          </a:prstGeom>
          <a:solidFill>
            <a:srgbClr val="7F9D26"/>
          </a:solidFill>
          <a:ln w="0" cmpd="sng">
            <a:noFill/>
            <a:prstDash val="solid"/>
          </a:ln>
        </p:spPr>
        <p:txBody>
          <a:bodyPr vert="horz" lIns="0" tIns="74053"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9">
                <a:solidFill>
                  <a:srgbClr val="FFFFFF"/>
                </a:solidFill>
                <a:latin typeface="Arial" panose="02020603050405020304" pitchFamily="2"/>
              </a:rPr>
              <a:t>PBM ACTION </a:t>
            </a:r>
          </a:p>
        </p:txBody>
      </p:sp>
      <p:sp>
        <p:nvSpPr>
          <p:cNvPr id="348" name="Text Placeholder 347"/>
          <p:cNvSpPr>
            <a:spLocks noGrp="1"/>
          </p:cNvSpPr>
          <p:nvPr>
            <p:ph type="body" idx="10"/>
          </p:nvPr>
        </p:nvSpPr>
        <p:spPr>
          <a:xfrm>
            <a:off x="4888347" y="1984005"/>
            <a:ext cx="1581727" cy="885825"/>
          </a:xfrm>
          <a:prstGeom prst="rect">
            <a:avLst/>
          </a:prstGeom>
          <a:noFill/>
          <a:ln w="0" cmpd="sng">
            <a:noFill/>
            <a:prstDash val="solid"/>
          </a:ln>
        </p:spPr>
        <p:txBody>
          <a:bodyPr vert="horz" lIns="0" tIns="19938" rIns="0" bIns="0" anchor="t"/>
          <a:lstStyle>
            <a:lvl1pPr marL="41029" marR="287204" indent="0" algn="l">
              <a:lnSpc>
                <a:spcPts val="1077"/>
              </a:lnSpc>
              <a:spcAft>
                <a:spcPts val="4693"/>
              </a:spcAft>
              <a:defRPr/>
            </a:lvl1pPr>
          </a:lstStyle>
          <a:p>
            <a:pPr marL="45720" marR="320040" indent="0" algn="l">
              <a:lnSpc>
                <a:spcPts val="1200"/>
              </a:lnSpc>
              <a:spcAft>
                <a:spcPts val="5230"/>
              </a:spcAft>
            </a:pPr>
            <a:r>
              <a:rPr lang="en-US" sz="1100" spc="-4">
                <a:solidFill>
                  <a:srgbClr val="000000"/>
                </a:solidFill>
                <a:latin typeface="Arial" panose="02020603050405020304" pitchFamily="2"/>
              </a:rPr>
              <a:t>Member set up for mail service delivery </a:t>
            </a:r>
          </a:p>
        </p:txBody>
      </p:sp>
      <p:sp>
        <p:nvSpPr>
          <p:cNvPr id="349" name="Text Placeholder 348"/>
          <p:cNvSpPr>
            <a:spLocks noGrp="1"/>
          </p:cNvSpPr>
          <p:nvPr>
            <p:ph type="body" idx="10"/>
          </p:nvPr>
        </p:nvSpPr>
        <p:spPr>
          <a:xfrm>
            <a:off x="4888347" y="2869828"/>
            <a:ext cx="1581727" cy="284629"/>
          </a:xfrm>
          <a:prstGeom prst="rect">
            <a:avLst/>
          </a:prstGeom>
          <a:solidFill>
            <a:srgbClr val="7F9D26"/>
          </a:solidFill>
          <a:ln w="0" cmpd="sng">
            <a:noFill/>
            <a:prstDash val="solid"/>
          </a:ln>
        </p:spPr>
        <p:txBody>
          <a:bodyPr vert="horz" lIns="0" tIns="73484" rIns="0" bIns="0" anchor="t"/>
          <a:lstStyle>
            <a:lvl1pPr marL="41029" marR="0" indent="0" algn="l">
              <a:lnSpc>
                <a:spcPts val="1167"/>
              </a:lnSpc>
              <a:spcAft>
                <a:spcPts val="489"/>
              </a:spcAft>
              <a:defRPr/>
            </a:lvl1pPr>
          </a:lstStyle>
          <a:p>
            <a:pPr marL="45720" marR="0" indent="0" algn="l">
              <a:lnSpc>
                <a:spcPts val="1300"/>
              </a:lnSpc>
              <a:spcAft>
                <a:spcPts val="545"/>
              </a:spcAft>
            </a:pPr>
            <a:r>
              <a:rPr lang="en-US" sz="1000" b="1" spc="-9">
                <a:solidFill>
                  <a:srgbClr val="FFFFFF"/>
                </a:solidFill>
                <a:latin typeface="Arial" panose="02020603050405020304" pitchFamily="2"/>
              </a:rPr>
              <a:t>PBM ACTION </a:t>
            </a:r>
          </a:p>
        </p:txBody>
      </p:sp>
      <p:sp>
        <p:nvSpPr>
          <p:cNvPr id="350" name="Text Placeholder 349"/>
          <p:cNvSpPr>
            <a:spLocks noGrp="1"/>
          </p:cNvSpPr>
          <p:nvPr>
            <p:ph type="body" idx="10"/>
          </p:nvPr>
        </p:nvSpPr>
        <p:spPr>
          <a:xfrm>
            <a:off x="4888347" y="3159502"/>
            <a:ext cx="1581727" cy="866775"/>
          </a:xfrm>
          <a:prstGeom prst="rect">
            <a:avLst/>
          </a:prstGeom>
          <a:noFill/>
          <a:ln w="0" cmpd="sng">
            <a:noFill/>
            <a:prstDash val="solid"/>
          </a:ln>
        </p:spPr>
        <p:txBody>
          <a:bodyPr vert="horz" lIns="0" tIns="19938" rIns="0" bIns="0" anchor="t"/>
          <a:lstStyle>
            <a:lvl1pPr marL="41029" marR="287204" indent="0" algn="l">
              <a:lnSpc>
                <a:spcPts val="1077"/>
              </a:lnSpc>
              <a:spcAft>
                <a:spcPts val="4581"/>
              </a:spcAft>
              <a:defRPr/>
            </a:lvl1pPr>
          </a:lstStyle>
          <a:p>
            <a:pPr marL="45720" marR="320040" indent="0" algn="l">
              <a:lnSpc>
                <a:spcPts val="1200"/>
              </a:lnSpc>
              <a:spcAft>
                <a:spcPts val="5105"/>
              </a:spcAft>
            </a:pPr>
            <a:r>
              <a:rPr lang="en-US" sz="1100" spc="-4">
                <a:solidFill>
                  <a:srgbClr val="000000"/>
                </a:solidFill>
                <a:latin typeface="Arial" panose="02020603050405020304" pitchFamily="2"/>
              </a:rPr>
              <a:t>Member set up for mail service delivery </a:t>
            </a:r>
          </a:p>
        </p:txBody>
      </p:sp>
      <p:sp>
        <p:nvSpPr>
          <p:cNvPr id="351" name="Text Placeholder 350"/>
          <p:cNvSpPr>
            <a:spLocks noGrp="1"/>
          </p:cNvSpPr>
          <p:nvPr>
            <p:ph type="body" idx="10"/>
          </p:nvPr>
        </p:nvSpPr>
        <p:spPr>
          <a:xfrm>
            <a:off x="4888347" y="4026274"/>
            <a:ext cx="1581727" cy="282388"/>
          </a:xfrm>
          <a:prstGeom prst="rect">
            <a:avLst/>
          </a:prstGeom>
          <a:solidFill>
            <a:srgbClr val="7F9D26"/>
          </a:solidFill>
          <a:ln w="0" cmpd="sng">
            <a:noFill/>
            <a:prstDash val="solid"/>
          </a:ln>
        </p:spPr>
        <p:txBody>
          <a:bodyPr vert="horz" lIns="0" tIns="73484" rIns="0" bIns="0" anchor="t"/>
          <a:lstStyle>
            <a:lvl1pPr marL="41029" marR="0" indent="0" algn="l">
              <a:lnSpc>
                <a:spcPts val="1167"/>
              </a:lnSpc>
              <a:spcAft>
                <a:spcPts val="529"/>
              </a:spcAft>
              <a:defRPr/>
            </a:lvl1pPr>
          </a:lstStyle>
          <a:p>
            <a:pPr marL="45720" marR="0" indent="0" algn="l">
              <a:lnSpc>
                <a:spcPts val="1300"/>
              </a:lnSpc>
              <a:spcAft>
                <a:spcPts val="590"/>
              </a:spcAft>
            </a:pPr>
            <a:r>
              <a:rPr lang="en-US" sz="1000" b="1" spc="-9">
                <a:solidFill>
                  <a:srgbClr val="FFFFFF"/>
                </a:solidFill>
                <a:latin typeface="Arial" panose="02020603050405020304" pitchFamily="2"/>
              </a:rPr>
              <a:t>PBM ACTION </a:t>
            </a:r>
          </a:p>
        </p:txBody>
      </p:sp>
      <p:sp>
        <p:nvSpPr>
          <p:cNvPr id="352" name="Text Placeholder 351"/>
          <p:cNvSpPr>
            <a:spLocks noGrp="1"/>
          </p:cNvSpPr>
          <p:nvPr>
            <p:ph type="body" idx="10"/>
          </p:nvPr>
        </p:nvSpPr>
        <p:spPr>
          <a:xfrm>
            <a:off x="4888347" y="4318749"/>
            <a:ext cx="1581727" cy="294154"/>
          </a:xfrm>
          <a:prstGeom prst="rect">
            <a:avLst/>
          </a:prstGeom>
          <a:noFill/>
          <a:ln w="0" cmpd="sng">
            <a:noFill/>
            <a:prstDash val="solid"/>
          </a:ln>
        </p:spPr>
        <p:txBody>
          <a:bodyPr vert="horz" lIns="0" tIns="19938" rIns="0" bIns="0" anchor="t"/>
          <a:lstStyle>
            <a:lvl1pPr marL="41029" marR="205146" indent="0" algn="l">
              <a:lnSpc>
                <a:spcPts val="1077"/>
              </a:lnSpc>
              <a:spcAft>
                <a:spcPts val="0"/>
              </a:spcAft>
              <a:defRPr/>
            </a:lvl1pPr>
          </a:lstStyle>
          <a:p>
            <a:pPr marL="45720" marR="228600" indent="0" algn="l">
              <a:lnSpc>
                <a:spcPts val="1200"/>
              </a:lnSpc>
              <a:spcAft>
                <a:spcPts val="0"/>
              </a:spcAft>
            </a:pPr>
            <a:r>
              <a:rPr lang="en-US" sz="1100" spc="0">
                <a:solidFill>
                  <a:srgbClr val="000000"/>
                </a:solidFill>
                <a:latin typeface="Arial" panose="02020603050405020304" pitchFamily="2"/>
              </a:rPr>
              <a:t>Prescription delivered to member </a:t>
            </a:r>
          </a:p>
        </p:txBody>
      </p:sp>
      <p:sp>
        <p:nvSpPr>
          <p:cNvPr id="353" name="Text Placeholder 352"/>
          <p:cNvSpPr>
            <a:spLocks noGrp="1"/>
          </p:cNvSpPr>
          <p:nvPr>
            <p:ph type="body" idx="10"/>
          </p:nvPr>
        </p:nvSpPr>
        <p:spPr>
          <a:xfrm>
            <a:off x="6729847" y="1688729"/>
            <a:ext cx="1581727" cy="285190"/>
          </a:xfrm>
          <a:prstGeom prst="rect">
            <a:avLst/>
          </a:prstGeom>
          <a:solidFill>
            <a:srgbClr val="7F9D26"/>
          </a:solidFill>
          <a:ln w="0" cmpd="sng">
            <a:noFill/>
            <a:prstDash val="solid"/>
          </a:ln>
        </p:spPr>
        <p:txBody>
          <a:bodyPr vert="horz" lIns="0" tIns="74053"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9">
                <a:solidFill>
                  <a:srgbClr val="FFFFFF"/>
                </a:solidFill>
                <a:latin typeface="Arial" panose="02020603050405020304" pitchFamily="2"/>
              </a:rPr>
              <a:t>PBM ACTION </a:t>
            </a:r>
          </a:p>
        </p:txBody>
      </p:sp>
      <p:sp>
        <p:nvSpPr>
          <p:cNvPr id="354" name="Text Placeholder 353"/>
          <p:cNvSpPr>
            <a:spLocks noGrp="1"/>
          </p:cNvSpPr>
          <p:nvPr>
            <p:ph type="body" idx="10"/>
          </p:nvPr>
        </p:nvSpPr>
        <p:spPr>
          <a:xfrm>
            <a:off x="6729847" y="1984005"/>
            <a:ext cx="1581727" cy="885825"/>
          </a:xfrm>
          <a:prstGeom prst="rect">
            <a:avLst/>
          </a:prstGeom>
          <a:noFill/>
          <a:ln w="0" cmpd="sng">
            <a:noFill/>
            <a:prstDash val="solid"/>
          </a:ln>
        </p:spPr>
        <p:txBody>
          <a:bodyPr vert="horz" lIns="0" tIns="19938" rIns="0" bIns="0" anchor="t"/>
          <a:lstStyle>
            <a:lvl1pPr marL="41029" marR="205146" indent="0" algn="l">
              <a:lnSpc>
                <a:spcPts val="1077"/>
              </a:lnSpc>
              <a:spcAft>
                <a:spcPts val="4693"/>
              </a:spcAft>
              <a:defRPr/>
            </a:lvl1pPr>
          </a:lstStyle>
          <a:p>
            <a:pPr marL="45720" marR="228600" indent="0" algn="l">
              <a:lnSpc>
                <a:spcPts val="1200"/>
              </a:lnSpc>
              <a:spcAft>
                <a:spcPts val="5230"/>
              </a:spcAft>
            </a:pPr>
            <a:r>
              <a:rPr lang="en-US" sz="1100" spc="0">
                <a:solidFill>
                  <a:srgbClr val="000000"/>
                </a:solidFill>
                <a:latin typeface="Arial" panose="02020603050405020304" pitchFamily="2"/>
              </a:rPr>
              <a:t>Prescription delivered to member </a:t>
            </a:r>
          </a:p>
        </p:txBody>
      </p:sp>
      <p:sp>
        <p:nvSpPr>
          <p:cNvPr id="355" name="Text Placeholder 354"/>
          <p:cNvSpPr>
            <a:spLocks noGrp="1"/>
          </p:cNvSpPr>
          <p:nvPr>
            <p:ph type="body" idx="10"/>
          </p:nvPr>
        </p:nvSpPr>
        <p:spPr>
          <a:xfrm>
            <a:off x="6729847" y="2869828"/>
            <a:ext cx="1581727" cy="284629"/>
          </a:xfrm>
          <a:prstGeom prst="rect">
            <a:avLst/>
          </a:prstGeom>
          <a:solidFill>
            <a:srgbClr val="7F9D26"/>
          </a:solidFill>
          <a:ln w="0" cmpd="sng">
            <a:noFill/>
            <a:prstDash val="solid"/>
          </a:ln>
        </p:spPr>
        <p:txBody>
          <a:bodyPr vert="horz" lIns="0" tIns="73484" rIns="0" bIns="0" anchor="t"/>
          <a:lstStyle>
            <a:lvl1pPr marL="41029" marR="0" indent="0" algn="l">
              <a:lnSpc>
                <a:spcPts val="1167"/>
              </a:lnSpc>
              <a:spcAft>
                <a:spcPts val="489"/>
              </a:spcAft>
              <a:defRPr/>
            </a:lvl1pPr>
          </a:lstStyle>
          <a:p>
            <a:pPr marL="45720" marR="0" indent="0" algn="l">
              <a:lnSpc>
                <a:spcPts val="1300"/>
              </a:lnSpc>
              <a:spcAft>
                <a:spcPts val="545"/>
              </a:spcAft>
            </a:pPr>
            <a:r>
              <a:rPr lang="en-US" sz="1000" b="1" spc="-9">
                <a:solidFill>
                  <a:srgbClr val="FFFFFF"/>
                </a:solidFill>
                <a:latin typeface="Arial" panose="02020603050405020304" pitchFamily="2"/>
              </a:rPr>
              <a:t>PBM ACTION </a:t>
            </a:r>
          </a:p>
        </p:txBody>
      </p:sp>
      <p:sp>
        <p:nvSpPr>
          <p:cNvPr id="356" name="Text Placeholder 355"/>
          <p:cNvSpPr>
            <a:spLocks noGrp="1"/>
          </p:cNvSpPr>
          <p:nvPr>
            <p:ph type="body" idx="10"/>
          </p:nvPr>
        </p:nvSpPr>
        <p:spPr>
          <a:xfrm>
            <a:off x="6729847" y="3159499"/>
            <a:ext cx="1581727" cy="294154"/>
          </a:xfrm>
          <a:prstGeom prst="rect">
            <a:avLst/>
          </a:prstGeom>
          <a:noFill/>
          <a:ln w="0" cmpd="sng">
            <a:noFill/>
            <a:prstDash val="solid"/>
          </a:ln>
        </p:spPr>
        <p:txBody>
          <a:bodyPr vert="horz" lIns="0" tIns="19938" rIns="0" bIns="0" anchor="t"/>
          <a:lstStyle>
            <a:lvl1pPr marL="41029" marR="205146" indent="0" algn="l">
              <a:lnSpc>
                <a:spcPts val="1077"/>
              </a:lnSpc>
              <a:spcAft>
                <a:spcPts val="0"/>
              </a:spcAft>
              <a:defRPr/>
            </a:lvl1pPr>
          </a:lstStyle>
          <a:p>
            <a:pPr marL="45720" marR="228600" indent="0" algn="l">
              <a:lnSpc>
                <a:spcPts val="1200"/>
              </a:lnSpc>
              <a:spcAft>
                <a:spcPts val="0"/>
              </a:spcAft>
            </a:pPr>
            <a:r>
              <a:rPr lang="en-US" sz="1100" spc="0">
                <a:solidFill>
                  <a:srgbClr val="000000"/>
                </a:solidFill>
                <a:latin typeface="Arial" panose="02020603050405020304" pitchFamily="2"/>
              </a:rPr>
              <a:t>Prescription delivered to member </a:t>
            </a:r>
          </a:p>
        </p:txBody>
      </p:sp>
      <p:sp>
        <p:nvSpPr>
          <p:cNvPr id="357" name="Text Placeholder 356"/>
          <p:cNvSpPr>
            <a:spLocks noGrp="1"/>
          </p:cNvSpPr>
          <p:nvPr>
            <p:ph type="body" idx="10"/>
          </p:nvPr>
        </p:nvSpPr>
        <p:spPr>
          <a:xfrm>
            <a:off x="779896" y="5174316"/>
            <a:ext cx="7535718" cy="395568"/>
          </a:xfrm>
          <a:prstGeom prst="rect">
            <a:avLst/>
          </a:prstGeom>
          <a:solidFill>
            <a:srgbClr val="CC0000"/>
          </a:solidFill>
          <a:ln w="0" cmpd="sng">
            <a:noFill/>
            <a:prstDash val="solid"/>
          </a:ln>
        </p:spPr>
        <p:txBody>
          <a:bodyPr vert="horz" lIns="0" tIns="79182"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can choose to move a 90-day prescription to mail service. </a:t>
            </a:r>
          </a:p>
        </p:txBody>
      </p:sp>
      <p:sp>
        <p:nvSpPr>
          <p:cNvPr id="358" name="Text Placeholder 357"/>
          <p:cNvSpPr>
            <a:spLocks noGrp="1"/>
          </p:cNvSpPr>
          <p:nvPr>
            <p:ph type="body" idx="10"/>
          </p:nvPr>
        </p:nvSpPr>
        <p:spPr>
          <a:xfrm>
            <a:off x="779897" y="6181164"/>
            <a:ext cx="7758545" cy="273424"/>
          </a:xfrm>
          <a:prstGeom prst="rect">
            <a:avLst/>
          </a:prstGeom>
          <a:noFill/>
          <a:ln w="0" cmpd="sng">
            <a:noFill/>
            <a:prstDash val="solid"/>
          </a:ln>
        </p:spPr>
        <p:txBody>
          <a:bodyPr vert="horz" lIns="0" tIns="5129" rIns="0" bIns="0" anchor="t"/>
          <a:lstStyle>
            <a:lvl1pPr marL="0" marR="0" indent="0" algn="l">
              <a:lnSpc>
                <a:spcPts val="808"/>
              </a:lnSpc>
              <a:spcBef>
                <a:spcPts val="0"/>
              </a:spcBef>
              <a:spcAft>
                <a:spcPts val="296"/>
              </a:spcAft>
              <a:tabLst>
                <a:tab pos="7631418" algn="r"/>
              </a:tabLst>
              <a:defRPr/>
            </a:lvl1pPr>
          </a:lstStyle>
          <a:p>
            <a:pPr marL="45720" marR="0" indent="0" algn="l">
              <a:lnSpc>
                <a:spcPts val="1100"/>
              </a:lnSpc>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23 </a:t>
            </a:r>
          </a:p>
          <a:p>
            <a:pPr marL="0" marR="0" indent="0" algn="l">
              <a:lnSpc>
                <a:spcPts val="900"/>
              </a:lnSpc>
              <a:spcBef>
                <a:spcPts val="0"/>
              </a:spcBef>
              <a:spcAft>
                <a:spcPts val="330"/>
              </a:spcAft>
            </a:pPr>
            <a:r>
              <a:rPr lang="en-US" sz="700" spc="81">
                <a:solidFill>
                  <a:srgbClr val="000000"/>
                </a:solidFill>
                <a:latin typeface="Arial" panose="02020603050405020304" pitchFamily="2"/>
              </a:rPr>
              <a:t>38102A </a:t>
            </a:r>
          </a:p>
        </p:txBody>
      </p:sp>
    </p:spTree>
    <p:extLst>
      <p:ext uri="{BB962C8B-B14F-4D97-AF65-F5344CB8AC3E}">
        <p14:creationId xmlns:p14="http://schemas.microsoft.com/office/powerpoint/2010/main" val="37962840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22_1_">
    <p:bg>
      <p:bgPr>
        <a:solidFill>
          <a:schemeClr val="bg1">
            <a:alpha val="0"/>
          </a:schemeClr>
        </a:solidFill>
        <a:effectLst/>
      </p:bgPr>
    </p:bg>
    <p:spTree>
      <p:nvGrpSpPr>
        <p:cNvPr id="1" name=""/>
        <p:cNvGrpSpPr/>
        <p:nvPr/>
      </p:nvGrpSpPr>
      <p:grpSpPr>
        <a:xfrm>
          <a:off x="0" y="0"/>
          <a:ext cx="0" cy="0"/>
          <a:chOff x="0" y="0"/>
          <a:chExt cx="0" cy="0"/>
        </a:xfrm>
      </p:grpSpPr>
      <p:sp>
        <p:nvSpPr>
          <p:cNvPr id="361" name="Text Placeholder 360"/>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62" name="Text Placeholder 361"/>
          <p:cNvSpPr>
            <a:spLocks noGrp="1"/>
          </p:cNvSpPr>
          <p:nvPr>
            <p:ph type="body" idx="10"/>
          </p:nvPr>
        </p:nvSpPr>
        <p:spPr>
          <a:xfrm>
            <a:off x="850900" y="403415"/>
            <a:ext cx="6650182" cy="1019175"/>
          </a:xfrm>
          <a:prstGeom prst="rect">
            <a:avLst/>
          </a:prstGeom>
          <a:noFill/>
          <a:ln w="0" cmpd="sng">
            <a:noFill/>
            <a:prstDash val="solid"/>
          </a:ln>
        </p:spPr>
        <p:txBody>
          <a:bodyPr vert="horz" lIns="0" tIns="331536" rIns="0" bIns="0" anchor="t"/>
          <a:lstStyle>
            <a:lvl1pPr marL="0" marR="0" indent="0" algn="l">
              <a:lnSpc>
                <a:spcPts val="2872"/>
              </a:lnSpc>
              <a:spcAft>
                <a:spcPts val="2611"/>
              </a:spcAft>
              <a:defRPr/>
            </a:lvl1pPr>
          </a:lstStyle>
          <a:p>
            <a:pPr marL="0" marR="0" indent="0" algn="l">
              <a:lnSpc>
                <a:spcPts val="3200"/>
              </a:lnSpc>
              <a:spcAft>
                <a:spcPts val="2910"/>
              </a:spcAft>
            </a:pPr>
            <a:r>
              <a:rPr lang="en-US" sz="2500" b="1" spc="-4">
                <a:solidFill>
                  <a:srgbClr val="000000"/>
                </a:solidFill>
                <a:latin typeface="Arial" panose="02020603050405020304" pitchFamily="2"/>
              </a:rPr>
              <a:t>Moving Mail Service Prescriptions to Retail </a:t>
            </a:r>
          </a:p>
        </p:txBody>
      </p:sp>
      <p:sp>
        <p:nvSpPr>
          <p:cNvPr id="363" name="Text Placeholder 362"/>
          <p:cNvSpPr>
            <a:spLocks noGrp="1"/>
          </p:cNvSpPr>
          <p:nvPr>
            <p:ph type="body" idx="10"/>
          </p:nvPr>
        </p:nvSpPr>
        <p:spPr>
          <a:xfrm>
            <a:off x="774123" y="1422587"/>
            <a:ext cx="219364" cy="345701"/>
          </a:xfrm>
          <a:prstGeom prst="rect">
            <a:avLst/>
          </a:prstGeom>
          <a:noFill/>
          <a:ln w="0" cmpd="sng">
            <a:noFill/>
            <a:prstDash val="solid"/>
          </a:ln>
        </p:spPr>
        <p:txBody>
          <a:bodyPr vert="horz" lIns="0" tIns="0" rIns="0" bIns="0" anchor="t"/>
          <a:lstStyle>
            <a:lvl1pPr marL="0" marR="0" indent="0" algn="l">
              <a:lnSpc>
                <a:spcPts val="2782"/>
              </a:lnSpc>
              <a:spcAft>
                <a:spcPts val="0"/>
              </a:spcAft>
              <a:defRPr/>
            </a:lvl1pPr>
          </a:lstStyle>
          <a:p>
            <a:pPr marL="0" marR="0" indent="0" algn="l">
              <a:lnSpc>
                <a:spcPts val="3100"/>
              </a:lnSpc>
              <a:spcAft>
                <a:spcPts val="0"/>
              </a:spcAft>
            </a:pPr>
            <a:r>
              <a:rPr lang="en-US" sz="2500" b="1" spc="0">
                <a:solidFill>
                  <a:srgbClr val="000000"/>
                </a:solidFill>
                <a:latin typeface="Arial" panose="02020603050405020304" pitchFamily="2"/>
              </a:rPr>
              <a:t>1 </a:t>
            </a:r>
          </a:p>
        </p:txBody>
      </p:sp>
      <p:sp>
        <p:nvSpPr>
          <p:cNvPr id="364" name="Text Placeholder 363"/>
          <p:cNvSpPr>
            <a:spLocks noGrp="1"/>
          </p:cNvSpPr>
          <p:nvPr>
            <p:ph type="body" idx="10"/>
          </p:nvPr>
        </p:nvSpPr>
        <p:spPr>
          <a:xfrm>
            <a:off x="763158" y="2321862"/>
            <a:ext cx="271895" cy="363631"/>
          </a:xfrm>
          <a:prstGeom prst="rect">
            <a:avLst/>
          </a:prstGeom>
          <a:noFill/>
          <a:ln w="0" cmpd="sng">
            <a:noFill/>
            <a:prstDash val="solid"/>
          </a:ln>
        </p:spPr>
        <p:txBody>
          <a:bodyPr vert="horz" lIns="0" tIns="0"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2 </a:t>
            </a:r>
          </a:p>
        </p:txBody>
      </p:sp>
      <p:sp>
        <p:nvSpPr>
          <p:cNvPr id="365" name="Text Placeholder 364"/>
          <p:cNvSpPr>
            <a:spLocks noGrp="1"/>
          </p:cNvSpPr>
          <p:nvPr>
            <p:ph type="body" idx="10"/>
          </p:nvPr>
        </p:nvSpPr>
        <p:spPr>
          <a:xfrm>
            <a:off x="763154" y="3239064"/>
            <a:ext cx="274782" cy="363631"/>
          </a:xfrm>
          <a:prstGeom prst="rect">
            <a:avLst/>
          </a:prstGeom>
          <a:noFill/>
          <a:ln w="0" cmpd="sng">
            <a:noFill/>
            <a:prstDash val="solid"/>
          </a:ln>
        </p:spPr>
        <p:txBody>
          <a:bodyPr vert="horz" lIns="0" tIns="0"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3 </a:t>
            </a:r>
          </a:p>
        </p:txBody>
      </p:sp>
      <p:sp>
        <p:nvSpPr>
          <p:cNvPr id="366" name="Text Placeholder 365"/>
          <p:cNvSpPr>
            <a:spLocks noGrp="1"/>
          </p:cNvSpPr>
          <p:nvPr>
            <p:ph type="body" idx="10"/>
          </p:nvPr>
        </p:nvSpPr>
        <p:spPr>
          <a:xfrm>
            <a:off x="760271" y="4193805"/>
            <a:ext cx="277668" cy="363631"/>
          </a:xfrm>
          <a:prstGeom prst="rect">
            <a:avLst/>
          </a:prstGeom>
          <a:noFill/>
          <a:ln w="0" cmpd="sng">
            <a:noFill/>
            <a:prstDash val="solid"/>
          </a:ln>
        </p:spPr>
        <p:txBody>
          <a:bodyPr vert="horz" lIns="0" tIns="0"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4 </a:t>
            </a:r>
          </a:p>
        </p:txBody>
      </p:sp>
      <p:sp>
        <p:nvSpPr>
          <p:cNvPr id="367" name="Text Placeholder 366"/>
          <p:cNvSpPr>
            <a:spLocks noGrp="1"/>
          </p:cNvSpPr>
          <p:nvPr>
            <p:ph type="body" idx="10"/>
          </p:nvPr>
        </p:nvSpPr>
        <p:spPr>
          <a:xfrm>
            <a:off x="1208232" y="1422589"/>
            <a:ext cx="2097232" cy="242047"/>
          </a:xfrm>
          <a:prstGeom prst="rect">
            <a:avLst/>
          </a:prstGeom>
          <a:solidFill>
            <a:srgbClr val="3094DF"/>
          </a:solidFill>
          <a:ln w="0" cmpd="sng">
            <a:noFill/>
            <a:prstDash val="solid"/>
          </a:ln>
        </p:spPr>
        <p:txBody>
          <a:bodyPr vert="horz" lIns="0" tIns="41015" rIns="0" bIns="0" anchor="t"/>
          <a:lstStyle>
            <a:lvl1pPr marL="41029" marR="0" indent="0" algn="l">
              <a:lnSpc>
                <a:spcPts val="1167"/>
              </a:lnSpc>
              <a:spcAft>
                <a:spcPts val="444"/>
              </a:spcAft>
              <a:defRPr/>
            </a:lvl1pPr>
          </a:lstStyle>
          <a:p>
            <a:pPr marL="45720" marR="0" indent="0" algn="l">
              <a:lnSpc>
                <a:spcPts val="1300"/>
              </a:lnSpc>
              <a:spcAft>
                <a:spcPts val="495"/>
              </a:spcAft>
            </a:pPr>
            <a:r>
              <a:rPr lang="en-US" sz="1000" b="1" spc="-4">
                <a:solidFill>
                  <a:srgbClr val="FFFFFF"/>
                </a:solidFill>
                <a:latin typeface="Arial" panose="02020603050405020304" pitchFamily="2"/>
              </a:rPr>
              <a:t>MEMBER ACTION </a:t>
            </a:r>
          </a:p>
        </p:txBody>
      </p:sp>
      <p:sp>
        <p:nvSpPr>
          <p:cNvPr id="368" name="Text Placeholder 367"/>
          <p:cNvSpPr>
            <a:spLocks noGrp="1"/>
          </p:cNvSpPr>
          <p:nvPr>
            <p:ph type="body" idx="10"/>
          </p:nvPr>
        </p:nvSpPr>
        <p:spPr>
          <a:xfrm>
            <a:off x="1208232" y="1731309"/>
            <a:ext cx="2097232" cy="597834"/>
          </a:xfrm>
          <a:prstGeom prst="rect">
            <a:avLst/>
          </a:prstGeom>
          <a:noFill/>
          <a:ln w="0" cmpd="sng">
            <a:noFill/>
            <a:prstDash val="solid"/>
          </a:ln>
        </p:spPr>
        <p:txBody>
          <a:bodyPr vert="horz" lIns="0" tIns="16520" rIns="0" bIns="0" anchor="t"/>
          <a:lstStyle>
            <a:lvl1pPr marL="41029" marR="0" indent="0" algn="l">
              <a:lnSpc>
                <a:spcPts val="1077"/>
              </a:lnSpc>
              <a:spcAft>
                <a:spcPts val="1288"/>
              </a:spcAft>
              <a:defRPr/>
            </a:lvl1pPr>
          </a:lstStyle>
          <a:p>
            <a:pPr marL="45720" marR="0" indent="0" algn="l">
              <a:lnSpc>
                <a:spcPts val="1200"/>
              </a:lnSpc>
              <a:spcAft>
                <a:spcPts val="1435"/>
              </a:spcAft>
            </a:pPr>
            <a:r>
              <a:rPr lang="en-US" sz="1100" spc="0">
                <a:solidFill>
                  <a:srgbClr val="000000"/>
                </a:solidFill>
                <a:latin typeface="Arial" panose="02020603050405020304" pitchFamily="2"/>
              </a:rPr>
              <a:t>Contacts CVS Caremark by phone to request a 90-day prescription at CVS Pharmacy </a:t>
            </a:r>
          </a:p>
        </p:txBody>
      </p:sp>
      <p:sp>
        <p:nvSpPr>
          <p:cNvPr id="369" name="Text Placeholder 368"/>
          <p:cNvSpPr>
            <a:spLocks noGrp="1"/>
          </p:cNvSpPr>
          <p:nvPr>
            <p:ph type="body" idx="10"/>
          </p:nvPr>
        </p:nvSpPr>
        <p:spPr>
          <a:xfrm>
            <a:off x="1208232" y="2329146"/>
            <a:ext cx="2097232" cy="244849"/>
          </a:xfrm>
          <a:prstGeom prst="rect">
            <a:avLst/>
          </a:prstGeom>
          <a:solidFill>
            <a:srgbClr val="3094DF"/>
          </a:solidFill>
          <a:ln w="0" cmpd="sng">
            <a:noFill/>
            <a:prstDash val="solid"/>
          </a:ln>
        </p:spPr>
        <p:txBody>
          <a:bodyPr vert="horz" lIns="0" tIns="43294"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4">
                <a:solidFill>
                  <a:srgbClr val="FFFFFF"/>
                </a:solidFill>
                <a:latin typeface="Arial" panose="02020603050405020304" pitchFamily="2"/>
              </a:rPr>
              <a:t>MEMBER ACTION </a:t>
            </a:r>
          </a:p>
        </p:txBody>
      </p:sp>
      <p:sp>
        <p:nvSpPr>
          <p:cNvPr id="370" name="Text Placeholder 369"/>
          <p:cNvSpPr>
            <a:spLocks noGrp="1"/>
          </p:cNvSpPr>
          <p:nvPr>
            <p:ph type="body" idx="10"/>
          </p:nvPr>
        </p:nvSpPr>
        <p:spPr>
          <a:xfrm>
            <a:off x="1208232" y="2635066"/>
            <a:ext cx="2097232" cy="629771"/>
          </a:xfrm>
          <a:prstGeom prst="rect">
            <a:avLst/>
          </a:prstGeom>
          <a:noFill/>
          <a:ln w="0" cmpd="sng">
            <a:noFill/>
            <a:prstDash val="solid"/>
          </a:ln>
        </p:spPr>
        <p:txBody>
          <a:bodyPr vert="horz" lIns="0" tIns="16520" rIns="0" bIns="0" anchor="t"/>
          <a:lstStyle>
            <a:lvl1pPr marL="41029" marR="0" indent="0" algn="l">
              <a:lnSpc>
                <a:spcPts val="1077"/>
              </a:lnSpc>
              <a:spcAft>
                <a:spcPts val="1544"/>
              </a:spcAft>
              <a:defRPr/>
            </a:lvl1pPr>
          </a:lstStyle>
          <a:p>
            <a:pPr marL="45720" marR="0" indent="0" algn="l">
              <a:lnSpc>
                <a:spcPts val="1200"/>
              </a:lnSpc>
              <a:spcAft>
                <a:spcPts val="1720"/>
              </a:spcAft>
            </a:pPr>
            <a:r>
              <a:rPr lang="en-US" sz="1100" spc="0">
                <a:solidFill>
                  <a:srgbClr val="000000"/>
                </a:solidFill>
                <a:latin typeface="Arial" panose="02020603050405020304" pitchFamily="2"/>
              </a:rPr>
              <a:t>Initiates a transfer through </a:t>
            </a:r>
            <a:r>
              <a:rPr lang="en-US" sz="1100" u="sng" spc="0">
                <a:solidFill>
                  <a:srgbClr val="0000FF"/>
                </a:solidFill>
                <a:latin typeface="Arial" panose="02020603050405020304" pitchFamily="2"/>
              </a:rPr>
              <a:t>Caremark.com</a:t>
            </a:r>
            <a:r>
              <a:rPr lang="en-US" sz="1100" spc="0">
                <a:solidFill>
                  <a:srgbClr val="000000"/>
                </a:solidFill>
                <a:latin typeface="Arial" panose="02020603050405020304" pitchFamily="2"/>
              </a:rPr>
              <a:t>, mobile site or mobile application </a:t>
            </a:r>
          </a:p>
        </p:txBody>
      </p:sp>
      <p:sp>
        <p:nvSpPr>
          <p:cNvPr id="371" name="Text Placeholder 370"/>
          <p:cNvSpPr>
            <a:spLocks noGrp="1"/>
          </p:cNvSpPr>
          <p:nvPr>
            <p:ph type="body" idx="10"/>
          </p:nvPr>
        </p:nvSpPr>
        <p:spPr>
          <a:xfrm>
            <a:off x="1208232" y="3264837"/>
            <a:ext cx="2097232" cy="242047"/>
          </a:xfrm>
          <a:prstGeom prst="rect">
            <a:avLst/>
          </a:prstGeom>
          <a:solidFill>
            <a:srgbClr val="3094DF"/>
          </a:solidFill>
          <a:ln w="0" cmpd="sng">
            <a:noFill/>
            <a:prstDash val="solid"/>
          </a:ln>
        </p:spPr>
        <p:txBody>
          <a:bodyPr vert="horz" lIns="0" tIns="51838" rIns="0" bIns="0" anchor="t"/>
          <a:lstStyle>
            <a:lvl1pPr marL="41029" marR="0" indent="0" algn="l">
              <a:lnSpc>
                <a:spcPts val="1167"/>
              </a:lnSpc>
              <a:spcAft>
                <a:spcPts val="337"/>
              </a:spcAft>
              <a:defRPr/>
            </a:lvl1pPr>
          </a:lstStyle>
          <a:p>
            <a:pPr marL="45720" marR="0" indent="0" algn="l">
              <a:lnSpc>
                <a:spcPts val="1300"/>
              </a:lnSpc>
              <a:spcAft>
                <a:spcPts val="375"/>
              </a:spcAft>
            </a:pPr>
            <a:r>
              <a:rPr lang="en-US" sz="1000" b="1" spc="-4">
                <a:solidFill>
                  <a:srgbClr val="FFFFFF"/>
                </a:solidFill>
                <a:latin typeface="Arial" panose="02020603050405020304" pitchFamily="2"/>
              </a:rPr>
              <a:t>MEMBER ACTION </a:t>
            </a:r>
          </a:p>
        </p:txBody>
      </p:sp>
      <p:sp>
        <p:nvSpPr>
          <p:cNvPr id="372" name="Text Placeholder 371"/>
          <p:cNvSpPr>
            <a:spLocks noGrp="1"/>
          </p:cNvSpPr>
          <p:nvPr>
            <p:ph type="body" idx="10"/>
          </p:nvPr>
        </p:nvSpPr>
        <p:spPr>
          <a:xfrm>
            <a:off x="1208232" y="3589807"/>
            <a:ext cx="2097232" cy="605678"/>
          </a:xfrm>
          <a:prstGeom prst="rect">
            <a:avLst/>
          </a:prstGeom>
          <a:noFill/>
          <a:ln w="0" cmpd="sng">
            <a:noFill/>
            <a:prstDash val="solid"/>
          </a:ln>
        </p:spPr>
        <p:txBody>
          <a:bodyPr vert="horz" lIns="0" tIns="4559" rIns="0" bIns="0" anchor="t"/>
          <a:lstStyle>
            <a:lvl1pPr marL="41029" marR="0" indent="0" algn="l">
              <a:lnSpc>
                <a:spcPts val="1256"/>
              </a:lnSpc>
              <a:spcAft>
                <a:spcPts val="1140"/>
              </a:spcAft>
              <a:defRPr/>
            </a:lvl1pPr>
          </a:lstStyle>
          <a:p>
            <a:pPr marL="45720" marR="0" indent="0" algn="l">
              <a:lnSpc>
                <a:spcPts val="1400"/>
              </a:lnSpc>
              <a:spcAft>
                <a:spcPts val="1270"/>
              </a:spcAft>
            </a:pPr>
            <a:r>
              <a:rPr lang="en-US" sz="1100" spc="0">
                <a:solidFill>
                  <a:srgbClr val="000000"/>
                </a:solidFill>
                <a:latin typeface="Arial" panose="02020603050405020304" pitchFamily="2"/>
              </a:rPr>
              <a:t>Goes to CVS Pharmacy to request a 90-day prescription at CVS Pharmacy </a:t>
            </a:r>
          </a:p>
        </p:txBody>
      </p:sp>
      <p:sp>
        <p:nvSpPr>
          <p:cNvPr id="373" name="Text Placeholder 372"/>
          <p:cNvSpPr>
            <a:spLocks noGrp="1"/>
          </p:cNvSpPr>
          <p:nvPr>
            <p:ph type="body" idx="10"/>
          </p:nvPr>
        </p:nvSpPr>
        <p:spPr>
          <a:xfrm>
            <a:off x="1208232" y="4195482"/>
            <a:ext cx="2097232" cy="242047"/>
          </a:xfrm>
          <a:prstGeom prst="rect">
            <a:avLst/>
          </a:prstGeom>
          <a:solidFill>
            <a:srgbClr val="3094DF"/>
          </a:solidFill>
          <a:ln w="0" cmpd="sng">
            <a:noFill/>
            <a:prstDash val="solid"/>
          </a:ln>
        </p:spPr>
        <p:txBody>
          <a:bodyPr vert="horz" lIns="0" tIns="51838" rIns="0" bIns="0" anchor="t"/>
          <a:lstStyle>
            <a:lvl1pPr marL="41029" marR="0" indent="0" algn="l">
              <a:lnSpc>
                <a:spcPts val="1167"/>
              </a:lnSpc>
              <a:spcAft>
                <a:spcPts val="381"/>
              </a:spcAft>
              <a:defRPr/>
            </a:lvl1pPr>
          </a:lstStyle>
          <a:p>
            <a:pPr marL="45720" marR="0" indent="0" algn="l">
              <a:lnSpc>
                <a:spcPts val="1300"/>
              </a:lnSpc>
              <a:spcAft>
                <a:spcPts val="425"/>
              </a:spcAft>
            </a:pPr>
            <a:r>
              <a:rPr lang="en-US" sz="1000" b="1" spc="-4">
                <a:solidFill>
                  <a:srgbClr val="FFFFFF"/>
                </a:solidFill>
                <a:latin typeface="Arial" panose="02020603050405020304" pitchFamily="2"/>
              </a:rPr>
              <a:t>MEMBER ACTION </a:t>
            </a:r>
          </a:p>
        </p:txBody>
      </p:sp>
      <p:sp>
        <p:nvSpPr>
          <p:cNvPr id="374" name="Text Placeholder 373"/>
          <p:cNvSpPr>
            <a:spLocks noGrp="1"/>
          </p:cNvSpPr>
          <p:nvPr>
            <p:ph type="body" idx="10"/>
          </p:nvPr>
        </p:nvSpPr>
        <p:spPr>
          <a:xfrm>
            <a:off x="1208232" y="4514850"/>
            <a:ext cx="2097232" cy="465044"/>
          </a:xfrm>
          <a:prstGeom prst="rect">
            <a:avLst/>
          </a:prstGeom>
          <a:noFill/>
          <a:ln w="0" cmpd="sng">
            <a:noFill/>
            <a:prstDash val="solid"/>
          </a:ln>
        </p:spPr>
        <p:txBody>
          <a:bodyPr vert="horz" lIns="0" tIns="4559" rIns="0" bIns="0" anchor="t"/>
          <a:lstStyle>
            <a:lvl1pPr marL="41029" marR="164117" indent="0" algn="l">
              <a:lnSpc>
                <a:spcPts val="1256"/>
              </a:lnSpc>
              <a:spcAft>
                <a:spcPts val="0"/>
              </a:spcAft>
              <a:defRPr/>
            </a:lvl1pPr>
          </a:lstStyle>
          <a:p>
            <a:pPr marL="45720" marR="182880" indent="0" algn="l">
              <a:lnSpc>
                <a:spcPts val="1400"/>
              </a:lnSpc>
              <a:spcAft>
                <a:spcPts val="0"/>
              </a:spcAft>
            </a:pPr>
            <a:r>
              <a:rPr lang="en-US" sz="1100" spc="0">
                <a:solidFill>
                  <a:srgbClr val="000000"/>
                </a:solidFill>
                <a:latin typeface="Arial" panose="02020603050405020304" pitchFamily="2"/>
              </a:rPr>
              <a:t>Goes to CVS Pharmacy with a new 90-day prescription for a drug currently filled by mail </a:t>
            </a:r>
          </a:p>
        </p:txBody>
      </p:sp>
      <p:sp>
        <p:nvSpPr>
          <p:cNvPr id="375" name="Text Placeholder 374"/>
          <p:cNvSpPr>
            <a:spLocks noGrp="1"/>
          </p:cNvSpPr>
          <p:nvPr>
            <p:ph type="body" idx="10"/>
          </p:nvPr>
        </p:nvSpPr>
        <p:spPr>
          <a:xfrm>
            <a:off x="3721100" y="1422590"/>
            <a:ext cx="2097232" cy="244849"/>
          </a:xfrm>
          <a:prstGeom prst="rect">
            <a:avLst/>
          </a:prstGeom>
          <a:solidFill>
            <a:srgbClr val="7F9D26"/>
          </a:solidFill>
          <a:ln w="0" cmpd="sng">
            <a:noFill/>
            <a:prstDash val="solid"/>
          </a:ln>
        </p:spPr>
        <p:txBody>
          <a:bodyPr vert="horz" lIns="0" tIns="43863" rIns="0" bIns="0" anchor="t"/>
          <a:lstStyle>
            <a:lvl1pPr marL="41029" marR="0" indent="0" algn="l">
              <a:lnSpc>
                <a:spcPts val="1167"/>
              </a:lnSpc>
              <a:spcAft>
                <a:spcPts val="422"/>
              </a:spcAft>
              <a:defRPr/>
            </a:lvl1pPr>
          </a:lstStyle>
          <a:p>
            <a:pPr marL="45720" marR="0" indent="0" algn="l">
              <a:lnSpc>
                <a:spcPts val="1300"/>
              </a:lnSpc>
              <a:spcAft>
                <a:spcPts val="470"/>
              </a:spcAft>
            </a:pPr>
            <a:r>
              <a:rPr lang="en-US" sz="1000" b="1" spc="-9">
                <a:solidFill>
                  <a:srgbClr val="FFFFFF"/>
                </a:solidFill>
                <a:latin typeface="Arial" panose="02020603050405020304" pitchFamily="2"/>
              </a:rPr>
              <a:t>PBM ACTION </a:t>
            </a:r>
          </a:p>
        </p:txBody>
      </p:sp>
      <p:sp>
        <p:nvSpPr>
          <p:cNvPr id="376" name="Text Placeholder 375"/>
          <p:cNvSpPr>
            <a:spLocks noGrp="1"/>
          </p:cNvSpPr>
          <p:nvPr>
            <p:ph type="body" idx="10"/>
          </p:nvPr>
        </p:nvSpPr>
        <p:spPr>
          <a:xfrm>
            <a:off x="3721100" y="1728508"/>
            <a:ext cx="2097232" cy="600635"/>
          </a:xfrm>
          <a:prstGeom prst="rect">
            <a:avLst/>
          </a:prstGeom>
          <a:noFill/>
          <a:ln w="0" cmpd="sng">
            <a:noFill/>
            <a:prstDash val="solid"/>
          </a:ln>
        </p:spPr>
        <p:txBody>
          <a:bodyPr vert="horz" lIns="0" tIns="17659" rIns="0" bIns="0" anchor="t"/>
          <a:lstStyle>
            <a:lvl1pPr marL="41029" marR="164117" indent="0" algn="l">
              <a:lnSpc>
                <a:spcPts val="1077"/>
              </a:lnSpc>
              <a:spcAft>
                <a:spcPts val="2410"/>
              </a:spcAft>
              <a:defRPr/>
            </a:lvl1pPr>
          </a:lstStyle>
          <a:p>
            <a:pPr marL="45720" marR="182880" indent="0" algn="l">
              <a:lnSpc>
                <a:spcPts val="1200"/>
              </a:lnSpc>
              <a:spcAft>
                <a:spcPts val="2685"/>
              </a:spcAft>
            </a:pPr>
            <a:r>
              <a:rPr lang="en-US" sz="1100" spc="0">
                <a:solidFill>
                  <a:srgbClr val="000000"/>
                </a:solidFill>
                <a:latin typeface="Arial" panose="02020603050405020304" pitchFamily="2"/>
              </a:rPr>
              <a:t>90-day prescription transferred to CVS Pharmacy </a:t>
            </a:r>
          </a:p>
        </p:txBody>
      </p:sp>
      <p:sp>
        <p:nvSpPr>
          <p:cNvPr id="377" name="Text Placeholder 376"/>
          <p:cNvSpPr>
            <a:spLocks noGrp="1"/>
          </p:cNvSpPr>
          <p:nvPr>
            <p:ph type="body" idx="10"/>
          </p:nvPr>
        </p:nvSpPr>
        <p:spPr>
          <a:xfrm>
            <a:off x="3721100" y="2329146"/>
            <a:ext cx="2097232" cy="244849"/>
          </a:xfrm>
          <a:prstGeom prst="rect">
            <a:avLst/>
          </a:prstGeom>
          <a:solidFill>
            <a:srgbClr val="7F9D26"/>
          </a:solidFill>
          <a:ln w="0" cmpd="sng">
            <a:noFill/>
            <a:prstDash val="solid"/>
          </a:ln>
        </p:spPr>
        <p:txBody>
          <a:bodyPr vert="horz" lIns="0" tIns="43294"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9">
                <a:solidFill>
                  <a:srgbClr val="FFFFFF"/>
                </a:solidFill>
                <a:latin typeface="Arial" panose="02020603050405020304" pitchFamily="2"/>
              </a:rPr>
              <a:t>PBM ACTION </a:t>
            </a:r>
          </a:p>
        </p:txBody>
      </p:sp>
      <p:sp>
        <p:nvSpPr>
          <p:cNvPr id="378" name="Text Placeholder 377"/>
          <p:cNvSpPr>
            <a:spLocks noGrp="1"/>
          </p:cNvSpPr>
          <p:nvPr>
            <p:ph type="body" idx="10"/>
          </p:nvPr>
        </p:nvSpPr>
        <p:spPr>
          <a:xfrm>
            <a:off x="3721100" y="2635066"/>
            <a:ext cx="2097232" cy="629771"/>
          </a:xfrm>
          <a:prstGeom prst="rect">
            <a:avLst/>
          </a:prstGeom>
          <a:noFill/>
          <a:ln w="0" cmpd="sng">
            <a:noFill/>
            <a:prstDash val="solid"/>
          </a:ln>
        </p:spPr>
        <p:txBody>
          <a:bodyPr vert="horz" lIns="0" tIns="17659" rIns="0" bIns="0" anchor="t"/>
          <a:lstStyle>
            <a:lvl1pPr marL="41029" marR="164117" indent="0" algn="l">
              <a:lnSpc>
                <a:spcPts val="1077"/>
              </a:lnSpc>
              <a:spcAft>
                <a:spcPts val="2643"/>
              </a:spcAft>
              <a:defRPr/>
            </a:lvl1pPr>
          </a:lstStyle>
          <a:p>
            <a:pPr marL="45720" marR="182880" indent="0" algn="l">
              <a:lnSpc>
                <a:spcPts val="1200"/>
              </a:lnSpc>
              <a:spcAft>
                <a:spcPts val="2945"/>
              </a:spcAft>
            </a:pPr>
            <a:r>
              <a:rPr lang="en-US" sz="1100" spc="0">
                <a:solidFill>
                  <a:srgbClr val="000000"/>
                </a:solidFill>
                <a:latin typeface="Arial" panose="02020603050405020304" pitchFamily="2"/>
              </a:rPr>
              <a:t>90-day prescription transferred to CVS Pharmacy </a:t>
            </a:r>
          </a:p>
        </p:txBody>
      </p:sp>
      <p:sp>
        <p:nvSpPr>
          <p:cNvPr id="379" name="Text Placeholder 378"/>
          <p:cNvSpPr>
            <a:spLocks noGrp="1"/>
          </p:cNvSpPr>
          <p:nvPr>
            <p:ph type="body" idx="10"/>
          </p:nvPr>
        </p:nvSpPr>
        <p:spPr>
          <a:xfrm>
            <a:off x="3721100" y="3264837"/>
            <a:ext cx="2097232" cy="244849"/>
          </a:xfrm>
          <a:prstGeom prst="rect">
            <a:avLst/>
          </a:prstGeom>
          <a:solidFill>
            <a:srgbClr val="CC0000"/>
          </a:solidFill>
          <a:ln w="0" cmpd="sng">
            <a:noFill/>
            <a:prstDash val="solid"/>
          </a:ln>
        </p:spPr>
        <p:txBody>
          <a:bodyPr vert="horz" lIns="0" tIns="43863"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0">
                <a:solidFill>
                  <a:srgbClr val="FFFFFF"/>
                </a:solidFill>
                <a:latin typeface="Arial" panose="02020603050405020304" pitchFamily="2"/>
              </a:rPr>
              <a:t>CVS/PHARMACY ACTION </a:t>
            </a:r>
          </a:p>
        </p:txBody>
      </p:sp>
      <p:sp>
        <p:nvSpPr>
          <p:cNvPr id="380" name="Text Placeholder 379"/>
          <p:cNvSpPr>
            <a:spLocks noGrp="1"/>
          </p:cNvSpPr>
          <p:nvPr>
            <p:ph type="body" idx="10"/>
          </p:nvPr>
        </p:nvSpPr>
        <p:spPr>
          <a:xfrm>
            <a:off x="3721100" y="3570757"/>
            <a:ext cx="2097232" cy="624728"/>
          </a:xfrm>
          <a:prstGeom prst="rect">
            <a:avLst/>
          </a:prstGeom>
          <a:noFill/>
          <a:ln w="0" cmpd="sng">
            <a:noFill/>
            <a:prstDash val="solid"/>
          </a:ln>
        </p:spPr>
        <p:txBody>
          <a:bodyPr vert="horz" lIns="0" tIns="17659" rIns="0" bIns="0" anchor="t"/>
          <a:lstStyle>
            <a:lvl1pPr marL="41029" marR="164117" indent="0" algn="l">
              <a:lnSpc>
                <a:spcPts val="1077"/>
              </a:lnSpc>
              <a:spcAft>
                <a:spcPts val="2647"/>
              </a:spcAft>
              <a:defRPr/>
            </a:lvl1pPr>
          </a:lstStyle>
          <a:p>
            <a:pPr marL="45720" marR="182880" indent="0" algn="l">
              <a:lnSpc>
                <a:spcPts val="1200"/>
              </a:lnSpc>
              <a:spcAft>
                <a:spcPts val="2950"/>
              </a:spcAft>
            </a:pPr>
            <a:r>
              <a:rPr lang="en-US" sz="1100" spc="0">
                <a:solidFill>
                  <a:srgbClr val="000000"/>
                </a:solidFill>
                <a:latin typeface="Arial" panose="02020603050405020304" pitchFamily="2"/>
              </a:rPr>
              <a:t>90-day prescription transferred to CVS Pharmacy </a:t>
            </a:r>
          </a:p>
        </p:txBody>
      </p:sp>
      <p:sp>
        <p:nvSpPr>
          <p:cNvPr id="381" name="Text Placeholder 380"/>
          <p:cNvSpPr>
            <a:spLocks noGrp="1"/>
          </p:cNvSpPr>
          <p:nvPr>
            <p:ph type="body" idx="10"/>
          </p:nvPr>
        </p:nvSpPr>
        <p:spPr>
          <a:xfrm>
            <a:off x="3721100" y="4195482"/>
            <a:ext cx="2097232" cy="242047"/>
          </a:xfrm>
          <a:prstGeom prst="rect">
            <a:avLst/>
          </a:prstGeom>
          <a:solidFill>
            <a:srgbClr val="3094DF"/>
          </a:solidFill>
          <a:ln w="0" cmpd="sng">
            <a:noFill/>
            <a:prstDash val="solid"/>
          </a:ln>
        </p:spPr>
        <p:txBody>
          <a:bodyPr vert="horz" lIns="0" tIns="41015"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4">
                <a:solidFill>
                  <a:srgbClr val="FFFFFF"/>
                </a:solidFill>
                <a:latin typeface="Arial" panose="02020603050405020304" pitchFamily="2"/>
              </a:rPr>
              <a:t>MEMBER ACTION </a:t>
            </a:r>
          </a:p>
        </p:txBody>
      </p:sp>
      <p:sp>
        <p:nvSpPr>
          <p:cNvPr id="382" name="Text Placeholder 381"/>
          <p:cNvSpPr>
            <a:spLocks noGrp="1"/>
          </p:cNvSpPr>
          <p:nvPr>
            <p:ph type="body" idx="10"/>
          </p:nvPr>
        </p:nvSpPr>
        <p:spPr>
          <a:xfrm>
            <a:off x="3721100" y="4498603"/>
            <a:ext cx="2097232" cy="295835"/>
          </a:xfrm>
          <a:prstGeom prst="rect">
            <a:avLst/>
          </a:prstGeom>
          <a:noFill/>
          <a:ln w="0" cmpd="sng">
            <a:noFill/>
            <a:prstDash val="solid"/>
          </a:ln>
        </p:spPr>
        <p:txBody>
          <a:bodyPr vert="horz" lIns="0" tIns="18799" rIns="0" bIns="0" anchor="t"/>
          <a:lstStyle>
            <a:lvl1pPr marL="41029" marR="0" indent="0" algn="l">
              <a:lnSpc>
                <a:spcPts val="1167"/>
              </a:lnSpc>
              <a:spcBef>
                <a:spcPts val="0"/>
              </a:spcBef>
              <a:spcAft>
                <a:spcPts val="0"/>
              </a:spcAft>
              <a:defRPr/>
            </a:lvl1pPr>
          </a:lstStyle>
          <a:p>
            <a:pPr marL="45720" marR="0" indent="0" algn="l">
              <a:lnSpc>
                <a:spcPts val="1200"/>
              </a:lnSpc>
              <a:spcAft>
                <a:spcPts val="0"/>
              </a:spcAft>
            </a:pPr>
            <a:r>
              <a:rPr lang="en-US" sz="1100" spc="-4">
                <a:solidFill>
                  <a:srgbClr val="000000"/>
                </a:solidFill>
                <a:latin typeface="Arial" panose="02020603050405020304" pitchFamily="2"/>
              </a:rPr>
              <a:t>Member able to </a:t>
            </a:r>
          </a:p>
          <a:p>
            <a:pPr marL="45720" marR="0" indent="0" algn="l">
              <a:lnSpc>
                <a:spcPts val="1300"/>
              </a:lnSpc>
              <a:spcBef>
                <a:spcPts val="0"/>
              </a:spcBef>
              <a:spcAft>
                <a:spcPts val="0"/>
              </a:spcAft>
            </a:pPr>
            <a:r>
              <a:rPr lang="en-US" sz="1100" spc="-4">
                <a:solidFill>
                  <a:srgbClr val="000000"/>
                </a:solidFill>
                <a:latin typeface="Arial" panose="02020603050405020304" pitchFamily="2"/>
              </a:rPr>
              <a:t>leave with the prescription  </a:t>
            </a:r>
          </a:p>
        </p:txBody>
      </p:sp>
      <p:sp>
        <p:nvSpPr>
          <p:cNvPr id="383" name="Text Placeholder 382"/>
          <p:cNvSpPr>
            <a:spLocks noGrp="1"/>
          </p:cNvSpPr>
          <p:nvPr>
            <p:ph type="body" idx="10"/>
          </p:nvPr>
        </p:nvSpPr>
        <p:spPr>
          <a:xfrm>
            <a:off x="6233969" y="1422589"/>
            <a:ext cx="2097232" cy="242047"/>
          </a:xfrm>
          <a:prstGeom prst="rect">
            <a:avLst/>
          </a:prstGeom>
          <a:solidFill>
            <a:srgbClr val="3094DF"/>
          </a:solidFill>
          <a:ln w="0" cmpd="sng">
            <a:noFill/>
            <a:prstDash val="solid"/>
          </a:ln>
        </p:spPr>
        <p:txBody>
          <a:bodyPr vert="horz" lIns="0" tIns="41015" rIns="0" bIns="0" anchor="t"/>
          <a:lstStyle>
            <a:lvl1pPr marL="41029" marR="0" indent="0" algn="l">
              <a:lnSpc>
                <a:spcPts val="1167"/>
              </a:lnSpc>
              <a:spcAft>
                <a:spcPts val="444"/>
              </a:spcAft>
              <a:defRPr/>
            </a:lvl1pPr>
          </a:lstStyle>
          <a:p>
            <a:pPr marL="45720" marR="0" indent="0" algn="l">
              <a:lnSpc>
                <a:spcPts val="1300"/>
              </a:lnSpc>
              <a:spcAft>
                <a:spcPts val="495"/>
              </a:spcAft>
            </a:pPr>
            <a:r>
              <a:rPr lang="en-US" sz="1000" b="1" spc="-4">
                <a:solidFill>
                  <a:srgbClr val="FFFFFF"/>
                </a:solidFill>
                <a:latin typeface="Arial" panose="02020603050405020304" pitchFamily="2"/>
              </a:rPr>
              <a:t>MEMBER ACTION </a:t>
            </a:r>
          </a:p>
        </p:txBody>
      </p:sp>
      <p:sp>
        <p:nvSpPr>
          <p:cNvPr id="384" name="Text Placeholder 383"/>
          <p:cNvSpPr>
            <a:spLocks noGrp="1"/>
          </p:cNvSpPr>
          <p:nvPr>
            <p:ph type="body" idx="10"/>
          </p:nvPr>
        </p:nvSpPr>
        <p:spPr>
          <a:xfrm>
            <a:off x="6233969" y="1731309"/>
            <a:ext cx="2097232" cy="597834"/>
          </a:xfrm>
          <a:prstGeom prst="rect">
            <a:avLst/>
          </a:prstGeom>
          <a:noFill/>
          <a:ln w="0" cmpd="sng">
            <a:noFill/>
            <a:prstDash val="solid"/>
          </a:ln>
        </p:spPr>
        <p:txBody>
          <a:bodyPr vert="horz" lIns="0" tIns="16520" rIns="0" bIns="0" anchor="t"/>
          <a:lstStyle>
            <a:lvl1pPr marL="41029" marR="82058" indent="0" algn="l">
              <a:lnSpc>
                <a:spcPts val="1077"/>
              </a:lnSpc>
              <a:spcAft>
                <a:spcPts val="1288"/>
              </a:spcAft>
              <a:defRPr/>
            </a:lvl1pPr>
          </a:lstStyle>
          <a:p>
            <a:pPr marL="45720" marR="91440" indent="0" algn="l">
              <a:lnSpc>
                <a:spcPts val="1200"/>
              </a:lnSpc>
              <a:spcAft>
                <a:spcPts val="1435"/>
              </a:spcAft>
            </a:pPr>
            <a:r>
              <a:rPr lang="en-US" sz="1100" spc="0">
                <a:solidFill>
                  <a:srgbClr val="000000"/>
                </a:solidFill>
                <a:latin typeface="Arial" panose="02020603050405020304" pitchFamily="2"/>
              </a:rPr>
              <a:t>Member picks up prescription at the CVS Pharmacy of his/her choice </a:t>
            </a:r>
          </a:p>
        </p:txBody>
      </p:sp>
      <p:sp>
        <p:nvSpPr>
          <p:cNvPr id="385" name="Text Placeholder 384"/>
          <p:cNvSpPr>
            <a:spLocks noGrp="1"/>
          </p:cNvSpPr>
          <p:nvPr>
            <p:ph type="body" idx="10"/>
          </p:nvPr>
        </p:nvSpPr>
        <p:spPr>
          <a:xfrm>
            <a:off x="6233969" y="2329146"/>
            <a:ext cx="2097232" cy="244849"/>
          </a:xfrm>
          <a:prstGeom prst="rect">
            <a:avLst/>
          </a:prstGeom>
          <a:solidFill>
            <a:srgbClr val="3094DF"/>
          </a:solidFill>
          <a:ln w="0" cmpd="sng">
            <a:noFill/>
            <a:prstDash val="solid"/>
          </a:ln>
        </p:spPr>
        <p:txBody>
          <a:bodyPr vert="horz" lIns="0" tIns="43294"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4">
                <a:solidFill>
                  <a:srgbClr val="FFFFFF"/>
                </a:solidFill>
                <a:latin typeface="Arial" panose="02020603050405020304" pitchFamily="2"/>
              </a:rPr>
              <a:t>MEMBER ACTION </a:t>
            </a:r>
          </a:p>
        </p:txBody>
      </p:sp>
      <p:sp>
        <p:nvSpPr>
          <p:cNvPr id="386" name="Text Placeholder 385"/>
          <p:cNvSpPr>
            <a:spLocks noGrp="1"/>
          </p:cNvSpPr>
          <p:nvPr>
            <p:ph type="body" idx="10"/>
          </p:nvPr>
        </p:nvSpPr>
        <p:spPr>
          <a:xfrm>
            <a:off x="6233969" y="2635066"/>
            <a:ext cx="2097232" cy="629771"/>
          </a:xfrm>
          <a:prstGeom prst="rect">
            <a:avLst/>
          </a:prstGeom>
          <a:noFill/>
          <a:ln w="0" cmpd="sng">
            <a:noFill/>
            <a:prstDash val="solid"/>
          </a:ln>
        </p:spPr>
        <p:txBody>
          <a:bodyPr vert="horz" lIns="0" tIns="16520" rIns="0" bIns="0" anchor="t"/>
          <a:lstStyle>
            <a:lvl1pPr marL="41029" marR="82058" indent="0" algn="l">
              <a:lnSpc>
                <a:spcPts val="1077"/>
              </a:lnSpc>
              <a:spcAft>
                <a:spcPts val="1544"/>
              </a:spcAft>
              <a:defRPr/>
            </a:lvl1pPr>
          </a:lstStyle>
          <a:p>
            <a:pPr marL="45720" marR="91440" indent="0" algn="l">
              <a:lnSpc>
                <a:spcPts val="1200"/>
              </a:lnSpc>
              <a:spcAft>
                <a:spcPts val="1720"/>
              </a:spcAft>
            </a:pPr>
            <a:r>
              <a:rPr lang="en-US" sz="1100" spc="0">
                <a:solidFill>
                  <a:srgbClr val="000000"/>
                </a:solidFill>
                <a:latin typeface="Arial" panose="02020603050405020304" pitchFamily="2"/>
              </a:rPr>
              <a:t>Member picks up prescription at the CVS Pharmacy of his/her choice </a:t>
            </a:r>
          </a:p>
        </p:txBody>
      </p:sp>
      <p:sp>
        <p:nvSpPr>
          <p:cNvPr id="387" name="Text Placeholder 386"/>
          <p:cNvSpPr>
            <a:spLocks noGrp="1"/>
          </p:cNvSpPr>
          <p:nvPr>
            <p:ph type="body" idx="10"/>
          </p:nvPr>
        </p:nvSpPr>
        <p:spPr>
          <a:xfrm>
            <a:off x="6233969" y="3264837"/>
            <a:ext cx="2097232" cy="242047"/>
          </a:xfrm>
          <a:prstGeom prst="rect">
            <a:avLst/>
          </a:prstGeom>
          <a:solidFill>
            <a:srgbClr val="3094DF"/>
          </a:solidFill>
          <a:ln w="0" cmpd="sng">
            <a:noFill/>
            <a:prstDash val="solid"/>
          </a:ln>
        </p:spPr>
        <p:txBody>
          <a:bodyPr vert="horz" lIns="0" tIns="41015" rIns="0" bIns="0" anchor="t"/>
          <a:lstStyle>
            <a:lvl1pPr marL="41029" marR="0" indent="0" algn="l">
              <a:lnSpc>
                <a:spcPts val="1167"/>
              </a:lnSpc>
              <a:spcAft>
                <a:spcPts val="422"/>
              </a:spcAft>
              <a:defRPr/>
            </a:lvl1pPr>
          </a:lstStyle>
          <a:p>
            <a:pPr marL="45720" marR="0" indent="0" algn="l">
              <a:lnSpc>
                <a:spcPts val="1300"/>
              </a:lnSpc>
              <a:spcAft>
                <a:spcPts val="470"/>
              </a:spcAft>
            </a:pPr>
            <a:r>
              <a:rPr lang="en-US" sz="1000" b="1" spc="-4">
                <a:solidFill>
                  <a:srgbClr val="FFFFFF"/>
                </a:solidFill>
                <a:latin typeface="Arial" panose="02020603050405020304" pitchFamily="2"/>
              </a:rPr>
              <a:t>MEMBER ACTION </a:t>
            </a:r>
          </a:p>
        </p:txBody>
      </p:sp>
      <p:sp>
        <p:nvSpPr>
          <p:cNvPr id="388" name="Text Placeholder 387"/>
          <p:cNvSpPr>
            <a:spLocks noGrp="1"/>
          </p:cNvSpPr>
          <p:nvPr>
            <p:ph type="body" idx="10"/>
          </p:nvPr>
        </p:nvSpPr>
        <p:spPr>
          <a:xfrm>
            <a:off x="6233969" y="3573557"/>
            <a:ext cx="2097232" cy="294154"/>
          </a:xfrm>
          <a:prstGeom prst="rect">
            <a:avLst/>
          </a:prstGeom>
          <a:noFill/>
          <a:ln w="0" cmpd="sng">
            <a:noFill/>
            <a:prstDash val="solid"/>
          </a:ln>
        </p:spPr>
        <p:txBody>
          <a:bodyPr vert="horz" lIns="0" tIns="17659" rIns="0" bIns="0" anchor="t"/>
          <a:lstStyle>
            <a:lvl1pPr marL="41029" marR="0" indent="0" algn="l">
              <a:lnSpc>
                <a:spcPts val="1077"/>
              </a:lnSpc>
              <a:spcAft>
                <a:spcPts val="0"/>
              </a:spcAft>
              <a:defRPr/>
            </a:lvl1pPr>
          </a:lstStyle>
          <a:p>
            <a:pPr marL="45720" marR="0" indent="0" algn="l">
              <a:lnSpc>
                <a:spcPts val="1200"/>
              </a:lnSpc>
              <a:spcAft>
                <a:spcPts val="0"/>
              </a:spcAft>
            </a:pPr>
            <a:r>
              <a:rPr lang="en-US" sz="1100" spc="0">
                <a:solidFill>
                  <a:srgbClr val="000000"/>
                </a:solidFill>
                <a:latin typeface="Arial" panose="02020603050405020304" pitchFamily="2"/>
              </a:rPr>
              <a:t>Member able to leave with the prescription </a:t>
            </a:r>
          </a:p>
        </p:txBody>
      </p:sp>
      <p:sp>
        <p:nvSpPr>
          <p:cNvPr id="389" name="Text Placeholder 388"/>
          <p:cNvSpPr>
            <a:spLocks noGrp="1"/>
          </p:cNvSpPr>
          <p:nvPr>
            <p:ph type="body" idx="10"/>
          </p:nvPr>
        </p:nvSpPr>
        <p:spPr>
          <a:xfrm>
            <a:off x="779896" y="5126134"/>
            <a:ext cx="7535718" cy="443753"/>
          </a:xfrm>
          <a:prstGeom prst="rect">
            <a:avLst/>
          </a:prstGeom>
          <a:solidFill>
            <a:srgbClr val="CC0000"/>
          </a:solidFill>
          <a:ln w="0" cmpd="sng">
            <a:noFill/>
            <a:prstDash val="solid"/>
          </a:ln>
        </p:spPr>
        <p:txBody>
          <a:bodyPr vert="horz" lIns="0" tIns="128171"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will have a choice of how to initiate the process. </a:t>
            </a:r>
          </a:p>
        </p:txBody>
      </p:sp>
      <p:sp>
        <p:nvSpPr>
          <p:cNvPr id="390" name="Text Placeholder 389"/>
          <p:cNvSpPr>
            <a:spLocks noGrp="1"/>
          </p:cNvSpPr>
          <p:nvPr>
            <p:ph type="body" idx="10"/>
          </p:nvPr>
        </p:nvSpPr>
        <p:spPr>
          <a:xfrm>
            <a:off x="779897" y="5872446"/>
            <a:ext cx="7758545" cy="582146"/>
          </a:xfrm>
          <a:prstGeom prst="rect">
            <a:avLst/>
          </a:prstGeom>
          <a:noFill/>
          <a:ln w="0" cmpd="sng">
            <a:noFill/>
            <a:prstDash val="solid"/>
          </a:ln>
        </p:spPr>
        <p:txBody>
          <a:bodyPr vert="horz" lIns="0" tIns="570" rIns="0" bIns="0" anchor="t"/>
          <a:lstStyle>
            <a:lvl1pPr marL="41029" marR="0" indent="0" algn="l">
              <a:lnSpc>
                <a:spcPts val="808"/>
              </a:lnSpc>
              <a:spcBef>
                <a:spcPts val="0"/>
              </a:spcBef>
              <a:spcAft>
                <a:spcPts val="296"/>
              </a:spcAft>
              <a:tabLst>
                <a:tab pos="7672447" algn="r"/>
              </a:tabLst>
              <a:defRPr/>
            </a:lvl1pPr>
          </a:lstStyle>
          <a:p>
            <a:pPr marL="45720" marR="0" indent="0" algn="l">
              <a:lnSpc>
                <a:spcPts val="800"/>
              </a:lnSpc>
              <a:spcAft>
                <a:spcPts val="0"/>
              </a:spcAft>
            </a:pPr>
            <a:r>
              <a:rPr lang="en-US" sz="600" spc="0">
                <a:solidFill>
                  <a:srgbClr val="000000"/>
                </a:solidFill>
                <a:latin typeface="Arial" panose="02020603050405020304" pitchFamily="2"/>
              </a:rPr>
              <a:t>Note: Members can also transfer 90-day prescriptions from a CVS Pharmacy retail location to CVS Caremark Mail Service Pharmacy. </a:t>
            </a:r>
          </a:p>
          <a:p>
            <a:pPr marL="45720" marR="0" indent="0" algn="l">
              <a:lnSpc>
                <a:spcPts val="1100"/>
              </a:lnSpc>
              <a:spcBef>
                <a:spcPts val="1950"/>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24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33710710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23_1_">
    <p:bg>
      <p:bgPr>
        <a:solidFill>
          <a:schemeClr val="bg1">
            <a:alpha val="0"/>
          </a:schemeClr>
        </a:solidFill>
        <a:effectLst/>
      </p:bgPr>
    </p:bg>
    <p:spTree>
      <p:nvGrpSpPr>
        <p:cNvPr id="1" name=""/>
        <p:cNvGrpSpPr/>
        <p:nvPr/>
      </p:nvGrpSpPr>
      <p:grpSpPr>
        <a:xfrm>
          <a:off x="0" y="0"/>
          <a:ext cx="0" cy="0"/>
          <a:chOff x="0" y="0"/>
          <a:chExt cx="0" cy="0"/>
        </a:xfrm>
      </p:grpSpPr>
      <p:sp>
        <p:nvSpPr>
          <p:cNvPr id="51" name="Text Placeholder 50"/>
          <p:cNvSpPr>
            <a:spLocks noGrp="1"/>
          </p:cNvSpPr>
          <p:nvPr>
            <p:ph type="body" idx="10"/>
          </p:nvPr>
        </p:nvSpPr>
        <p:spPr>
          <a:xfrm>
            <a:off x="415638" y="403415"/>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52" name="Text Placeholder 51"/>
          <p:cNvSpPr>
            <a:spLocks noGrp="1"/>
          </p:cNvSpPr>
          <p:nvPr>
            <p:ph type="body" idx="10"/>
          </p:nvPr>
        </p:nvSpPr>
        <p:spPr>
          <a:xfrm>
            <a:off x="779896" y="5126134"/>
            <a:ext cx="7535718" cy="443753"/>
          </a:xfrm>
          <a:prstGeom prst="rect">
            <a:avLst/>
          </a:prstGeom>
          <a:solidFill>
            <a:srgbClr val="CC0000"/>
          </a:solidFill>
          <a:ln w="0" cmpd="sng">
            <a:noFill/>
            <a:prstDash val="solid"/>
          </a:ln>
        </p:spPr>
        <p:txBody>
          <a:bodyPr vert="horz" lIns="0" tIns="0" rIns="0" bIns="0" anchor="t"/>
          <a:lstStyle/>
          <a:p>
            <a:pPr algn="l"/>
            <a:r>
              <a:rPr lang="en-US" sz="100"/>
              <a:t> </a:t>
            </a:r>
          </a:p>
        </p:txBody>
      </p:sp>
      <p:sp>
        <p:nvSpPr>
          <p:cNvPr id="53" name="Text Placeholder 52"/>
          <p:cNvSpPr>
            <a:spLocks noGrp="1"/>
          </p:cNvSpPr>
          <p:nvPr>
            <p:ph type="body" idx="10"/>
          </p:nvPr>
        </p:nvSpPr>
        <p:spPr>
          <a:xfrm>
            <a:off x="779896" y="403412"/>
            <a:ext cx="7700818" cy="1290918"/>
          </a:xfrm>
          <a:prstGeom prst="rect">
            <a:avLst/>
          </a:prstGeom>
          <a:noFill/>
          <a:ln w="0" cmpd="sng">
            <a:noFill/>
            <a:prstDash val="solid"/>
          </a:ln>
        </p:spPr>
        <p:txBody>
          <a:bodyPr vert="horz" lIns="0" tIns="331536" rIns="0" bIns="0" anchor="t">
            <a:normAutofit fontScale="95000"/>
          </a:bodyPr>
          <a:lstStyle>
            <a:lvl1pPr marL="41029" marR="0" indent="0" algn="l">
              <a:lnSpc>
                <a:spcPts val="2782"/>
              </a:lnSpc>
              <a:spcBef>
                <a:spcPts val="0"/>
              </a:spcBef>
              <a:spcAft>
                <a:spcPts val="2118"/>
              </a:spcAft>
              <a:defRPr/>
            </a:lvl1pPr>
          </a:lstStyle>
          <a:p>
            <a:pPr marL="45720" marR="0" indent="0" algn="l">
              <a:lnSpc>
                <a:spcPts val="3100"/>
              </a:lnSpc>
              <a:spcAft>
                <a:spcPts val="0"/>
              </a:spcAft>
            </a:pPr>
            <a:r>
              <a:rPr lang="en-US" sz="2500" b="1" spc="54">
                <a:solidFill>
                  <a:srgbClr val="000000"/>
                </a:solidFill>
                <a:latin typeface="Arial" panose="02020603050405020304" pitchFamily="2"/>
              </a:rPr>
              <a:t>The Right Network Strategy Begins With </a:t>
            </a:r>
          </a:p>
          <a:p>
            <a:pPr marL="45720" marR="0" indent="0" algn="l">
              <a:lnSpc>
                <a:spcPts val="3100"/>
              </a:lnSpc>
              <a:spcBef>
                <a:spcPts val="0"/>
              </a:spcBef>
              <a:spcAft>
                <a:spcPts val="2360"/>
              </a:spcAft>
            </a:pPr>
            <a:r>
              <a:rPr lang="en-US" sz="2500" b="1" spc="45">
                <a:solidFill>
                  <a:srgbClr val="000000"/>
                </a:solidFill>
                <a:latin typeface="Arial" panose="02020603050405020304" pitchFamily="2"/>
              </a:rPr>
              <a:t>Understanding Your Prescription Distribution </a:t>
            </a:r>
          </a:p>
        </p:txBody>
      </p:sp>
      <p:sp>
        <p:nvSpPr>
          <p:cNvPr id="54" name="Text Placeholder 53"/>
          <p:cNvSpPr>
            <a:spLocks noGrp="1"/>
          </p:cNvSpPr>
          <p:nvPr>
            <p:ph type="body" idx="10"/>
          </p:nvPr>
        </p:nvSpPr>
        <p:spPr>
          <a:xfrm>
            <a:off x="779896" y="1694329"/>
            <a:ext cx="7535718" cy="443753"/>
          </a:xfrm>
          <a:prstGeom prst="rect">
            <a:avLst/>
          </a:prstGeom>
          <a:solidFill>
            <a:srgbClr val="000000"/>
          </a:solidFill>
          <a:ln w="0" cmpd="sng">
            <a:noFill/>
            <a:prstDash val="solid"/>
          </a:ln>
        </p:spPr>
        <p:txBody>
          <a:bodyPr vert="horz" lIns="0" tIns="124183" rIns="0" bIns="0" anchor="t">
            <a:normAutofit fontScale="95000"/>
          </a:bodyPr>
          <a:lstStyle>
            <a:lvl1pPr marL="164117" marR="0" indent="0" algn="l">
              <a:lnSpc>
                <a:spcPts val="1615"/>
              </a:lnSpc>
              <a:spcAft>
                <a:spcPts val="933"/>
              </a:spcAft>
              <a:defRPr/>
            </a:lvl1pPr>
          </a:lstStyle>
          <a:p>
            <a:pPr marL="182880" marR="0" indent="0" algn="l">
              <a:lnSpc>
                <a:spcPts val="1800"/>
              </a:lnSpc>
              <a:spcAft>
                <a:spcPts val="1040"/>
              </a:spcAft>
            </a:pPr>
            <a:r>
              <a:rPr lang="en-US" sz="1400" b="1" spc="-9">
                <a:solidFill>
                  <a:srgbClr val="FFFFFF"/>
                </a:solidFill>
                <a:latin typeface="Arial" panose="02020603050405020304" pitchFamily="2"/>
              </a:rPr>
              <a:t>IN GENERAL, PRESCRIPTION SPEND IS COMPRISED OF:</a:t>
            </a:r>
            <a:r>
              <a:rPr lang="en-US" sz="1400" b="1" spc="-9" baseline="30000">
                <a:solidFill>
                  <a:srgbClr val="FFFFFF"/>
                </a:solidFill>
                <a:latin typeface="Arial" panose="02020603050405020304" pitchFamily="2"/>
              </a:rPr>
              <a:t>1</a:t>
            </a:r>
            <a:r>
              <a:rPr lang="en-US" sz="100" b="1" spc="-9">
                <a:solidFill>
                  <a:srgbClr val="FFFFFF"/>
                </a:solidFill>
                <a:latin typeface="Arial" panose="02020603050405020304" pitchFamily="2"/>
              </a:rPr>
              <a:t> </a:t>
            </a:r>
          </a:p>
        </p:txBody>
      </p:sp>
      <p:sp>
        <p:nvSpPr>
          <p:cNvPr id="59" name="Text Placeholder 58"/>
          <p:cNvSpPr>
            <a:spLocks noGrp="1"/>
          </p:cNvSpPr>
          <p:nvPr>
            <p:ph type="body" idx="10"/>
          </p:nvPr>
        </p:nvSpPr>
        <p:spPr>
          <a:xfrm>
            <a:off x="779896" y="5126131"/>
            <a:ext cx="7700818" cy="746312"/>
          </a:xfrm>
          <a:prstGeom prst="rect">
            <a:avLst/>
          </a:prstGeom>
          <a:noFill/>
          <a:ln w="0" cmpd="sng">
            <a:noFill/>
            <a:prstDash val="solid"/>
          </a:ln>
        </p:spPr>
        <p:txBody>
          <a:bodyPr vert="horz" lIns="0" tIns="8545" rIns="0" bIns="0" anchor="t"/>
          <a:lstStyle>
            <a:lvl1pPr marL="0" marR="162977" indent="0" algn="ctr">
              <a:lnSpc>
                <a:spcPts val="1705"/>
              </a:lnSpc>
              <a:spcAft>
                <a:spcPts val="2441"/>
              </a:spcAft>
              <a:defRPr/>
            </a:lvl1pPr>
          </a:lstStyle>
          <a:p>
            <a:pPr marL="0" marR="181610" indent="0" algn="ctr">
              <a:lnSpc>
                <a:spcPts val="1900"/>
              </a:lnSpc>
              <a:spcAft>
                <a:spcPts val="2720"/>
              </a:spcAft>
            </a:pPr>
            <a:r>
              <a:rPr lang="en-US" sz="1400" b="1" spc="0">
                <a:solidFill>
                  <a:srgbClr val="FFFFFF"/>
                </a:solidFill>
                <a:latin typeface="Arial" panose="02020603050405020304" pitchFamily="2"/>
              </a:rPr>
              <a:t>Maximize savings by implementing a comprehensive approach </a:t>
            </a:r>
            <a:r>
              <a:t/>
            </a:r>
            <a:br/>
            <a:r>
              <a:rPr lang="en-US" sz="1400" b="1" spc="0">
                <a:solidFill>
                  <a:srgbClr val="FFFFFF"/>
                </a:solidFill>
                <a:latin typeface="Arial" panose="02020603050405020304" pitchFamily="2"/>
              </a:rPr>
              <a:t>that considers your plan’s distribution of usage. </a:t>
            </a:r>
          </a:p>
        </p:txBody>
      </p:sp>
      <p:sp>
        <p:nvSpPr>
          <p:cNvPr id="60" name="Text Placeholder 59"/>
          <p:cNvSpPr>
            <a:spLocks noGrp="1"/>
          </p:cNvSpPr>
          <p:nvPr>
            <p:ph type="body" idx="10"/>
          </p:nvPr>
        </p:nvSpPr>
        <p:spPr>
          <a:xfrm>
            <a:off x="779896" y="5872446"/>
            <a:ext cx="7700818" cy="582146"/>
          </a:xfrm>
          <a:prstGeom prst="rect">
            <a:avLst/>
          </a:prstGeom>
          <a:noFill/>
          <a:ln w="0" cmpd="sng">
            <a:noFill/>
            <a:prstDash val="solid"/>
          </a:ln>
        </p:spPr>
        <p:txBody>
          <a:bodyPr vert="horz" lIns="0" tIns="570" rIns="0" bIns="0" anchor="t"/>
          <a:lstStyle>
            <a:lvl1pPr marL="41029" marR="0" indent="0" algn="l">
              <a:lnSpc>
                <a:spcPts val="808"/>
              </a:lnSpc>
              <a:spcBef>
                <a:spcPts val="0"/>
              </a:spcBef>
              <a:spcAft>
                <a:spcPts val="296"/>
              </a:spcAft>
              <a:tabLst>
                <a:tab pos="7590389" algn="r"/>
              </a:tabLst>
              <a:defRPr/>
            </a:lvl1pPr>
          </a:lstStyle>
          <a:p>
            <a:pPr marL="45720" marR="0" indent="0" algn="l">
              <a:lnSpc>
                <a:spcPts val="800"/>
              </a:lnSpc>
              <a:spcAft>
                <a:spcPts val="0"/>
              </a:spcAft>
            </a:pPr>
            <a:r>
              <a:rPr lang="en-US" sz="600" spc="0">
                <a:solidFill>
                  <a:srgbClr val="000000"/>
                </a:solidFill>
                <a:latin typeface="Arial" panose="02020603050405020304" pitchFamily="2"/>
              </a:rPr>
              <a:t>1. 2014 CVS Health book of business. </a:t>
            </a:r>
          </a:p>
          <a:p>
            <a:pPr marL="45720" marR="0" indent="0" algn="l">
              <a:lnSpc>
                <a:spcPts val="1100"/>
              </a:lnSpc>
              <a:spcBef>
                <a:spcPts val="1990"/>
              </a:spcBef>
              <a:spcAft>
                <a:spcPts val="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5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853211" y="750796"/>
            <a:ext cx="3325091" cy="1467971"/>
          </a:xfrm>
          <a:prstGeom prst="rect">
            <a:avLst/>
          </a:prstGeom>
          <a:noFill/>
          <a:ln w="0" cmpd="sng">
            <a:noFill/>
            <a:prstDash val="solid"/>
          </a:ln>
        </p:spPr>
        <p:txBody>
          <a:bodyPr vert="horz" lIns="0" tIns="8546" rIns="0" bIns="0" anchor="t">
            <a:normAutofit fontScale="95000"/>
          </a:bodyPr>
          <a:lstStyle>
            <a:lvl1pPr marL="0" marR="0" indent="0" algn="l">
              <a:lnSpc>
                <a:spcPts val="4487"/>
              </a:lnSpc>
              <a:spcBef>
                <a:spcPts val="0"/>
              </a:spcBef>
              <a:spcAft>
                <a:spcPts val="2760"/>
              </a:spcAft>
              <a:defRPr/>
            </a:lvl1pPr>
          </a:lstStyle>
          <a:p>
            <a:pPr marL="0" marR="0" indent="0" algn="l">
              <a:lnSpc>
                <a:spcPts val="5000"/>
              </a:lnSpc>
              <a:spcAft>
                <a:spcPts val="0"/>
              </a:spcAft>
            </a:pPr>
            <a:r>
              <a:rPr lang="en-US" sz="4400" b="1" spc="0">
                <a:solidFill>
                  <a:srgbClr val="000000"/>
                </a:solidFill>
                <a:latin typeface="Arial" panose="02020603050405020304" pitchFamily="2"/>
              </a:rPr>
              <a:t>Maintenance </a:t>
            </a:r>
          </a:p>
          <a:p>
            <a:pPr marL="0" marR="0" indent="0" algn="l">
              <a:lnSpc>
                <a:spcPts val="5000"/>
              </a:lnSpc>
              <a:spcBef>
                <a:spcPts val="0"/>
              </a:spcBef>
              <a:spcAft>
                <a:spcPts val="3075"/>
              </a:spcAft>
            </a:pPr>
            <a:r>
              <a:rPr lang="en-US" sz="4400" b="1" spc="-76">
                <a:solidFill>
                  <a:srgbClr val="000000"/>
                </a:solidFill>
                <a:latin typeface="Arial" panose="02020603050405020304" pitchFamily="2"/>
              </a:rPr>
              <a:t>Choice</a:t>
            </a:r>
            <a:r>
              <a:rPr lang="en-US" sz="4400" b="1" spc="-76" baseline="30000">
                <a:solidFill>
                  <a:srgbClr val="000000"/>
                </a:solidFill>
                <a:latin typeface="Arial" panose="02020603050405020304" pitchFamily="2"/>
              </a:rPr>
              <a:t>®</a:t>
            </a:r>
            <a:r>
              <a:rPr lang="en-US" sz="100" b="1" spc="-76">
                <a:solidFill>
                  <a:srgbClr val="000000"/>
                </a:solidFill>
                <a:latin typeface="Arial" panose="02020603050405020304" pitchFamily="2"/>
              </a:rPr>
              <a:t> </a:t>
            </a:r>
          </a:p>
        </p:txBody>
      </p:sp>
      <p:sp>
        <p:nvSpPr>
          <p:cNvPr id="7" name="Text Placeholder 6"/>
          <p:cNvSpPr>
            <a:spLocks noGrp="1"/>
          </p:cNvSpPr>
          <p:nvPr>
            <p:ph type="body" idx="10"/>
          </p:nvPr>
        </p:nvSpPr>
        <p:spPr>
          <a:xfrm>
            <a:off x="828389" y="6206380"/>
            <a:ext cx="2959677" cy="108697"/>
          </a:xfrm>
          <a:prstGeom prst="rect">
            <a:avLst/>
          </a:prstGeom>
          <a:noFill/>
          <a:ln w="0" cmpd="sng">
            <a:noFill/>
            <a:prstDash val="solid"/>
          </a:ln>
        </p:spPr>
        <p:txBody>
          <a:bodyPr vert="horz" lIns="0" tIns="570" rIns="0" bIns="0" anchor="t"/>
          <a:lstStyle>
            <a:lvl1pPr marL="0" marR="0" indent="0" algn="l">
              <a:lnSpc>
                <a:spcPts val="808"/>
              </a:lnSpc>
              <a:spcAft>
                <a:spcPts val="0"/>
              </a:spcAft>
              <a:defRPr/>
            </a:lvl1pPr>
          </a:lstStyle>
          <a:p>
            <a:pPr marL="0" marR="0" indent="0" algn="l">
              <a:lnSpc>
                <a:spcPts val="900"/>
              </a:lnSpc>
              <a:spcAft>
                <a:spcPts val="0"/>
              </a:spcAft>
            </a:pPr>
            <a:r>
              <a:rPr lang="en-US" sz="700" spc="-4">
                <a:solidFill>
                  <a:srgbClr val="000000"/>
                </a:solidFill>
                <a:latin typeface="Arial" panose="02020603050405020304" pitchFamily="2"/>
              </a:rPr>
              <a:t>©2016 CVS Health and/or one of its affiliates: Confidential &amp; Proprietary </a:t>
            </a:r>
          </a:p>
        </p:txBody>
      </p:sp>
    </p:spTree>
    <p:extLst>
      <p:ext uri="{BB962C8B-B14F-4D97-AF65-F5344CB8AC3E}">
        <p14:creationId xmlns:p14="http://schemas.microsoft.com/office/powerpoint/2010/main" val="147961705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1_">
    <p:bg>
      <p:bgPr>
        <a:solidFill>
          <a:schemeClr val="bg1">
            <a:alpha val="0"/>
          </a:schemeClr>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idx="10"/>
          </p:nvPr>
        </p:nvSpPr>
        <p:spPr>
          <a:xfrm>
            <a:off x="853211" y="730066"/>
            <a:ext cx="5904923"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31">
                <a:solidFill>
                  <a:srgbClr val="000000"/>
                </a:solidFill>
                <a:latin typeface="Arial" panose="02020603050405020304" pitchFamily="2"/>
              </a:rPr>
              <a:t>Prescription Spend Increasing Rapidly </a:t>
            </a:r>
          </a:p>
        </p:txBody>
      </p:sp>
      <p:sp>
        <p:nvSpPr>
          <p:cNvPr id="13" name="Text Placeholder 12"/>
          <p:cNvSpPr>
            <a:spLocks noGrp="1"/>
          </p:cNvSpPr>
          <p:nvPr>
            <p:ph type="body" idx="10"/>
          </p:nvPr>
        </p:nvSpPr>
        <p:spPr>
          <a:xfrm>
            <a:off x="853209" y="1093694"/>
            <a:ext cx="3546764" cy="336176"/>
          </a:xfrm>
          <a:prstGeom prst="rect">
            <a:avLst/>
          </a:prstGeom>
          <a:noFill/>
          <a:ln w="0" cmpd="sng">
            <a:noFill/>
            <a:prstDash val="solid"/>
          </a:ln>
        </p:spPr>
        <p:txBody>
          <a:bodyPr vert="horz" lIns="0" tIns="0" rIns="0" bIns="0" anchor="t">
            <a:normAutofit fontScale="95000"/>
          </a:bodyPr>
          <a:lstStyle>
            <a:lvl1pPr marL="0" marR="0" indent="0" algn="l">
              <a:lnSpc>
                <a:spcPts val="2692"/>
              </a:lnSpc>
              <a:spcAft>
                <a:spcPts val="0"/>
              </a:spcAft>
              <a:defRPr/>
            </a:lvl1pPr>
          </a:lstStyle>
          <a:p>
            <a:pPr marL="0" marR="0" indent="0" algn="l">
              <a:lnSpc>
                <a:spcPts val="3000"/>
              </a:lnSpc>
              <a:spcAft>
                <a:spcPts val="0"/>
              </a:spcAft>
            </a:pPr>
            <a:r>
              <a:rPr lang="en-US" sz="2500" b="1" spc="18">
                <a:solidFill>
                  <a:srgbClr val="000000"/>
                </a:solidFill>
                <a:latin typeface="Arial" panose="02020603050405020304" pitchFamily="2"/>
              </a:rPr>
              <a:t>Due to Multiple Factors </a:t>
            </a:r>
          </a:p>
        </p:txBody>
      </p:sp>
      <p:sp>
        <p:nvSpPr>
          <p:cNvPr id="14" name="Text Placeholder 13"/>
          <p:cNvSpPr>
            <a:spLocks noGrp="1"/>
          </p:cNvSpPr>
          <p:nvPr>
            <p:ph type="body" idx="10"/>
          </p:nvPr>
        </p:nvSpPr>
        <p:spPr>
          <a:xfrm>
            <a:off x="5577609" y="2107266"/>
            <a:ext cx="2929082" cy="263899"/>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45">
                <a:solidFill>
                  <a:srgbClr val="000000"/>
                </a:solidFill>
                <a:latin typeface="Arial" panose="02020603050405020304" pitchFamily="2"/>
              </a:rPr>
              <a:t>Spend under medical benefit </a:t>
            </a:r>
          </a:p>
        </p:txBody>
      </p:sp>
      <p:sp>
        <p:nvSpPr>
          <p:cNvPr id="15" name="Text Placeholder 14"/>
          <p:cNvSpPr>
            <a:spLocks noGrp="1"/>
          </p:cNvSpPr>
          <p:nvPr>
            <p:ph type="body" idx="10"/>
          </p:nvPr>
        </p:nvSpPr>
        <p:spPr>
          <a:xfrm>
            <a:off x="4765966" y="2836211"/>
            <a:ext cx="3097645" cy="263899"/>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4"/>
              </a:spcAft>
              <a:defRPr/>
            </a:lvl1pPr>
          </a:lstStyle>
          <a:p>
            <a:pPr marL="0" marR="0" indent="0" algn="l">
              <a:lnSpc>
                <a:spcPts val="2300"/>
              </a:lnSpc>
              <a:spcAft>
                <a:spcPts val="5"/>
              </a:spcAft>
            </a:pPr>
            <a:r>
              <a:rPr lang="en-US" sz="1800" b="1" spc="27">
                <a:solidFill>
                  <a:srgbClr val="000000"/>
                </a:solidFill>
                <a:latin typeface="Arial" panose="02020603050405020304" pitchFamily="2"/>
              </a:rPr>
              <a:t>New, high-cost specialty drugs </a:t>
            </a:r>
          </a:p>
        </p:txBody>
      </p:sp>
      <p:sp>
        <p:nvSpPr>
          <p:cNvPr id="16" name="Text Placeholder 15"/>
          <p:cNvSpPr>
            <a:spLocks noGrp="1"/>
          </p:cNvSpPr>
          <p:nvPr>
            <p:ph type="body" idx="10"/>
          </p:nvPr>
        </p:nvSpPr>
        <p:spPr>
          <a:xfrm>
            <a:off x="4048416" y="3640231"/>
            <a:ext cx="3045114" cy="263899"/>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27">
                <a:solidFill>
                  <a:srgbClr val="000000"/>
                </a:solidFill>
                <a:latin typeface="Arial" panose="02020603050405020304" pitchFamily="2"/>
              </a:rPr>
              <a:t>Utilization increases, drug mix </a:t>
            </a:r>
          </a:p>
        </p:txBody>
      </p:sp>
      <p:sp>
        <p:nvSpPr>
          <p:cNvPr id="17" name="Text Placeholder 16"/>
          <p:cNvSpPr>
            <a:spLocks noGrp="1"/>
          </p:cNvSpPr>
          <p:nvPr>
            <p:ph type="body" idx="10"/>
          </p:nvPr>
        </p:nvSpPr>
        <p:spPr>
          <a:xfrm>
            <a:off x="3186548" y="4506447"/>
            <a:ext cx="3369541" cy="261097"/>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36">
                <a:solidFill>
                  <a:srgbClr val="000000"/>
                </a:solidFill>
                <a:latin typeface="Arial" panose="02020603050405020304" pitchFamily="2"/>
              </a:rPr>
              <a:t>High-cost categories and classes </a:t>
            </a:r>
          </a:p>
        </p:txBody>
      </p:sp>
      <p:sp>
        <p:nvSpPr>
          <p:cNvPr id="18" name="Text Placeholder 17"/>
          <p:cNvSpPr>
            <a:spLocks noGrp="1"/>
          </p:cNvSpPr>
          <p:nvPr>
            <p:ph type="body" idx="10"/>
          </p:nvPr>
        </p:nvSpPr>
        <p:spPr>
          <a:xfrm>
            <a:off x="2372016" y="5297022"/>
            <a:ext cx="1354859" cy="261097"/>
          </a:xfrm>
          <a:prstGeom prst="rect">
            <a:avLst/>
          </a:prstGeom>
          <a:noFill/>
          <a:ln w="0" cmpd="sng">
            <a:noFill/>
            <a:prstDash val="solid"/>
          </a:ln>
        </p:spPr>
        <p:txBody>
          <a:bodyPr vert="horz" lIns="0" tIns="0" rIns="0" bIns="0" anchor="t">
            <a:normAutofit fontScale="85000"/>
          </a:bodyPr>
          <a:lstStyle>
            <a:lvl1pPr marL="0" marR="0" indent="0" algn="l">
              <a:lnSpc>
                <a:spcPts val="2064"/>
              </a:lnSpc>
              <a:spcAft>
                <a:spcPts val="0"/>
              </a:spcAft>
              <a:defRPr/>
            </a:lvl1pPr>
          </a:lstStyle>
          <a:p>
            <a:pPr marL="0" marR="0" indent="0" algn="l">
              <a:lnSpc>
                <a:spcPts val="2300"/>
              </a:lnSpc>
              <a:spcAft>
                <a:spcPts val="0"/>
              </a:spcAft>
            </a:pPr>
            <a:r>
              <a:rPr lang="en-US" sz="1800" b="1" spc="-9">
                <a:solidFill>
                  <a:srgbClr val="000000"/>
                </a:solidFill>
                <a:latin typeface="Arial" panose="02020603050405020304" pitchFamily="2"/>
              </a:rPr>
              <a:t>Price inflation </a:t>
            </a:r>
          </a:p>
        </p:txBody>
      </p:sp>
      <p:sp>
        <p:nvSpPr>
          <p:cNvPr id="19" name="Text Placeholder 18"/>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b="1" spc="0">
                <a:solidFill>
                  <a:srgbClr val="000000"/>
                </a:solidFill>
                <a:latin typeface="Arial" panose="02020603050405020304" pitchFamily="2"/>
              </a:rPr>
              <a:t>©2016 CVS Health and/or one of its affiliates: Confidential &amp; Proprietary </a:t>
            </a:r>
            <a:r>
              <a:rPr lang="en-US" sz="900" b="1" spc="0">
                <a:solidFill>
                  <a:srgbClr val="000000"/>
                </a:solidFill>
                <a:latin typeface="Arial" panose="02020603050405020304" pitchFamily="2"/>
              </a:rPr>
              <a:t>2 </a:t>
            </a:r>
          </a:p>
        </p:txBody>
      </p:sp>
      <p:sp>
        <p:nvSpPr>
          <p:cNvPr id="20" name="Text Placeholder 19"/>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b="1" spc="63">
                <a:solidFill>
                  <a:srgbClr val="000000"/>
                </a:solidFill>
                <a:latin typeface="Arial" panose="02020603050405020304" pitchFamily="2"/>
              </a:rPr>
              <a:t>38102A </a:t>
            </a:r>
          </a:p>
        </p:txBody>
      </p:sp>
    </p:spTree>
    <p:extLst>
      <p:ext uri="{BB962C8B-B14F-4D97-AF65-F5344CB8AC3E}">
        <p14:creationId xmlns:p14="http://schemas.microsoft.com/office/powerpoint/2010/main" val="37099863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1_1_">
    <p:bg>
      <p:bgPr>
        <a:solidFill>
          <a:schemeClr val="bg1">
            <a:alpha val="0"/>
          </a:schemeClr>
        </a:solidFill>
        <a:effectLst/>
      </p:bgPr>
    </p:bg>
    <p:spTree>
      <p:nvGrpSpPr>
        <p:cNvPr id="1" name=""/>
        <p:cNvGrpSpPr/>
        <p:nvPr/>
      </p:nvGrpSpPr>
      <p:grpSpPr>
        <a:xfrm>
          <a:off x="0" y="0"/>
          <a:ext cx="0" cy="0"/>
          <a:chOff x="0" y="0"/>
          <a:chExt cx="0" cy="0"/>
        </a:xfrm>
      </p:grpSpPr>
      <p:sp>
        <p:nvSpPr>
          <p:cNvPr id="25" name="Text Placeholder 24"/>
          <p:cNvSpPr>
            <a:spLocks noGrp="1"/>
          </p:cNvSpPr>
          <p:nvPr>
            <p:ph type="body" idx="10"/>
          </p:nvPr>
        </p:nvSpPr>
        <p:spPr>
          <a:xfrm>
            <a:off x="837046" y="730066"/>
            <a:ext cx="5848927"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40">
                <a:solidFill>
                  <a:srgbClr val="000000"/>
                </a:solidFill>
                <a:latin typeface="Arial" panose="02020603050405020304" pitchFamily="2"/>
              </a:rPr>
              <a:t>Versatile Cost Management Strategies </a:t>
            </a:r>
          </a:p>
        </p:txBody>
      </p:sp>
      <p:sp>
        <p:nvSpPr>
          <p:cNvPr id="26" name="Text Placeholder 25"/>
          <p:cNvSpPr>
            <a:spLocks noGrp="1"/>
          </p:cNvSpPr>
          <p:nvPr>
            <p:ph type="body" idx="10"/>
          </p:nvPr>
        </p:nvSpPr>
        <p:spPr>
          <a:xfrm>
            <a:off x="839354" y="1093694"/>
            <a:ext cx="3566391" cy="336176"/>
          </a:xfrm>
          <a:prstGeom prst="rect">
            <a:avLst/>
          </a:prstGeom>
          <a:noFill/>
          <a:ln w="0" cmpd="sng">
            <a:noFill/>
            <a:prstDash val="solid"/>
          </a:ln>
        </p:spPr>
        <p:txBody>
          <a:bodyPr vert="horz" lIns="0" tIns="0" rIns="0" bIns="0" anchor="t">
            <a:normAutofit fontScale="95000"/>
          </a:bodyPr>
          <a:lstStyle>
            <a:lvl1pPr marL="0" marR="0" indent="0" algn="l">
              <a:lnSpc>
                <a:spcPts val="2692"/>
              </a:lnSpc>
              <a:spcAft>
                <a:spcPts val="0"/>
              </a:spcAft>
              <a:defRPr/>
            </a:lvl1pPr>
          </a:lstStyle>
          <a:p>
            <a:pPr marL="0" marR="0" indent="0" algn="l">
              <a:lnSpc>
                <a:spcPts val="3000"/>
              </a:lnSpc>
              <a:spcAft>
                <a:spcPts val="0"/>
              </a:spcAft>
            </a:pPr>
            <a:r>
              <a:rPr lang="en-US" sz="2500" b="1" spc="18">
                <a:solidFill>
                  <a:srgbClr val="000000"/>
                </a:solidFill>
                <a:latin typeface="Arial" panose="02020603050405020304" pitchFamily="2"/>
              </a:rPr>
              <a:t>Address Your Priorities </a:t>
            </a:r>
          </a:p>
        </p:txBody>
      </p:sp>
      <p:sp>
        <p:nvSpPr>
          <p:cNvPr id="27" name="Text Placeholder 26"/>
          <p:cNvSpPr>
            <a:spLocks noGrp="1"/>
          </p:cNvSpPr>
          <p:nvPr>
            <p:ph type="body" idx="10"/>
          </p:nvPr>
        </p:nvSpPr>
        <p:spPr>
          <a:xfrm>
            <a:off x="3394366" y="1998569"/>
            <a:ext cx="1488209" cy="841562"/>
          </a:xfrm>
          <a:prstGeom prst="rect">
            <a:avLst/>
          </a:prstGeom>
          <a:noFill/>
          <a:ln w="0" cmpd="sng">
            <a:noFill/>
            <a:prstDash val="solid"/>
          </a:ln>
        </p:spPr>
        <p:txBody>
          <a:bodyPr vert="horz" lIns="0" tIns="0" rIns="0" bIns="0" anchor="t">
            <a:normAutofit fontScale="95000"/>
          </a:bodyPr>
          <a:lstStyle>
            <a:lvl1pPr marL="0" marR="0" indent="0" algn="l">
              <a:lnSpc>
                <a:spcPts val="1526"/>
              </a:lnSpc>
              <a:spcBef>
                <a:spcPts val="31"/>
              </a:spcBef>
              <a:spcAft>
                <a:spcPts val="4"/>
              </a:spcAft>
              <a:defRPr/>
            </a:lvl1pPr>
          </a:lstStyle>
          <a:p>
            <a:pPr marL="0" marR="0" indent="0" algn="l">
              <a:lnSpc>
                <a:spcPts val="2000"/>
              </a:lnSpc>
              <a:spcAft>
                <a:spcPts val="0"/>
              </a:spcAft>
            </a:pPr>
            <a:r>
              <a:rPr lang="en-US" sz="1600" b="1" spc="-13">
                <a:solidFill>
                  <a:srgbClr val="000000"/>
                </a:solidFill>
                <a:latin typeface="Arial" panose="02020603050405020304" pitchFamily="2"/>
              </a:rPr>
              <a:t>INCREMENTAL </a:t>
            </a:r>
          </a:p>
          <a:p>
            <a:pPr marL="0" marR="0" indent="0" algn="l">
              <a:lnSpc>
                <a:spcPts val="2000"/>
              </a:lnSpc>
              <a:spcBef>
                <a:spcPts val="0"/>
              </a:spcBef>
              <a:spcAft>
                <a:spcPts val="0"/>
              </a:spcAft>
            </a:pPr>
            <a:r>
              <a:rPr lang="en-US" sz="1600" b="1" spc="13">
                <a:solidFill>
                  <a:srgbClr val="000000"/>
                </a:solidFill>
                <a:latin typeface="Arial" panose="02020603050405020304" pitchFamily="2"/>
              </a:rPr>
              <a:t>SAVINGS </a:t>
            </a:r>
          </a:p>
          <a:p>
            <a:pPr marL="0" marR="0" indent="0" algn="l">
              <a:lnSpc>
                <a:spcPts val="1700"/>
              </a:lnSpc>
              <a:spcBef>
                <a:spcPts val="35"/>
              </a:spcBef>
              <a:spcAft>
                <a:spcPts val="5"/>
              </a:spcAft>
            </a:pPr>
            <a:r>
              <a:rPr lang="en-US" sz="1400" b="1" spc="0">
                <a:solidFill>
                  <a:srgbClr val="000000"/>
                </a:solidFill>
                <a:latin typeface="Arial" panose="02020603050405020304" pitchFamily="2"/>
              </a:rPr>
              <a:t>through network optimization </a:t>
            </a:r>
          </a:p>
        </p:txBody>
      </p:sp>
      <p:sp>
        <p:nvSpPr>
          <p:cNvPr id="28" name="Text Placeholder 27"/>
          <p:cNvSpPr>
            <a:spLocks noGrp="1"/>
          </p:cNvSpPr>
          <p:nvPr>
            <p:ph type="body" idx="10"/>
          </p:nvPr>
        </p:nvSpPr>
        <p:spPr>
          <a:xfrm>
            <a:off x="5544705" y="2125197"/>
            <a:ext cx="1653886" cy="565897"/>
          </a:xfrm>
          <a:prstGeom prst="rect">
            <a:avLst/>
          </a:prstGeom>
          <a:noFill/>
          <a:ln w="0" cmpd="sng">
            <a:noFill/>
            <a:prstDash val="solid"/>
          </a:ln>
        </p:spPr>
        <p:txBody>
          <a:bodyPr vert="horz" lIns="0" tIns="1140" rIns="0" bIns="0" anchor="t"/>
          <a:lstStyle>
            <a:lvl1pPr marL="0" marR="0" indent="0" algn="l">
              <a:lnSpc>
                <a:spcPts val="1526"/>
              </a:lnSpc>
              <a:spcAft>
                <a:spcPts val="0"/>
              </a:spcAft>
              <a:defRPr/>
            </a:lvl1pPr>
          </a:lstStyle>
          <a:p>
            <a:pPr marL="0" marR="0" indent="0" algn="l">
              <a:lnSpc>
                <a:spcPts val="1700"/>
              </a:lnSpc>
              <a:spcAft>
                <a:spcPts val="0"/>
              </a:spcAft>
            </a:pPr>
            <a:r>
              <a:rPr lang="en-US" sz="1300" b="1" spc="-31">
                <a:solidFill>
                  <a:srgbClr val="000000"/>
                </a:solidFill>
                <a:latin typeface="Arial" panose="02020603050405020304" pitchFamily="2"/>
              </a:rPr>
              <a:t>Cost-effective and convenient strategies across mail and retail </a:t>
            </a:r>
          </a:p>
        </p:txBody>
      </p:sp>
      <p:sp>
        <p:nvSpPr>
          <p:cNvPr id="29" name="Text Placeholder 28"/>
          <p:cNvSpPr>
            <a:spLocks noGrp="1"/>
          </p:cNvSpPr>
          <p:nvPr>
            <p:ph type="body" idx="10"/>
          </p:nvPr>
        </p:nvSpPr>
        <p:spPr>
          <a:xfrm>
            <a:off x="2704523" y="3262594"/>
            <a:ext cx="2490932" cy="623047"/>
          </a:xfrm>
          <a:prstGeom prst="rect">
            <a:avLst/>
          </a:prstGeom>
          <a:noFill/>
          <a:ln w="0" cmpd="sng">
            <a:noFill/>
            <a:prstDash val="solid"/>
          </a:ln>
        </p:spPr>
        <p:txBody>
          <a:bodyPr vert="horz" lIns="0" tIns="43868" rIns="0" bIns="0" anchor="t">
            <a:normAutofit fontScale="95000"/>
          </a:bodyPr>
          <a:lstStyle>
            <a:lvl1pPr marL="0" marR="0" indent="0" algn="l">
              <a:lnSpc>
                <a:spcPts val="1526"/>
              </a:lnSpc>
              <a:spcAft>
                <a:spcPts val="0"/>
              </a:spcAft>
              <a:defRPr/>
            </a:lvl1pPr>
          </a:lstStyle>
          <a:p>
            <a:pPr marL="0" marR="0" indent="0" algn="l">
              <a:lnSpc>
                <a:spcPts val="1700"/>
              </a:lnSpc>
              <a:spcAft>
                <a:spcPts val="0"/>
              </a:spcAft>
            </a:pPr>
            <a:r>
              <a:rPr lang="en-US" sz="1600" b="1" spc="0">
                <a:solidFill>
                  <a:srgbClr val="000000"/>
                </a:solidFill>
                <a:latin typeface="Arial" panose="02020603050405020304" pitchFamily="2"/>
              </a:rPr>
              <a:t>TARGETED STRATEGIES </a:t>
            </a:r>
            <a:r>
              <a:rPr lang="en-US" sz="1400" b="1" spc="0">
                <a:solidFill>
                  <a:srgbClr val="000000"/>
                </a:solidFill>
                <a:latin typeface="Arial" panose="02020603050405020304" pitchFamily="2"/>
              </a:rPr>
              <a:t>to narrow in on specific trend drivers </a:t>
            </a:r>
          </a:p>
        </p:txBody>
      </p:sp>
      <p:sp>
        <p:nvSpPr>
          <p:cNvPr id="30" name="Text Placeholder 29"/>
          <p:cNvSpPr>
            <a:spLocks noGrp="1"/>
          </p:cNvSpPr>
          <p:nvPr>
            <p:ph type="body" idx="10"/>
          </p:nvPr>
        </p:nvSpPr>
        <p:spPr>
          <a:xfrm>
            <a:off x="5544705" y="3278844"/>
            <a:ext cx="1903268" cy="566457"/>
          </a:xfrm>
          <a:prstGeom prst="rect">
            <a:avLst/>
          </a:prstGeom>
          <a:noFill/>
          <a:ln w="0" cmpd="sng">
            <a:noFill/>
            <a:prstDash val="solid"/>
          </a:ln>
        </p:spPr>
        <p:txBody>
          <a:bodyPr vert="horz" lIns="0" tIns="1140" rIns="0" bIns="0" anchor="t"/>
          <a:lstStyle>
            <a:lvl1pPr marL="0" marR="0" indent="0" algn="l">
              <a:lnSpc>
                <a:spcPts val="1526"/>
              </a:lnSpc>
              <a:spcAft>
                <a:spcPts val="0"/>
              </a:spcAft>
              <a:defRPr/>
            </a:lvl1pPr>
          </a:lstStyle>
          <a:p>
            <a:pPr marL="0" marR="0" indent="0" algn="l">
              <a:lnSpc>
                <a:spcPts val="1700"/>
              </a:lnSpc>
              <a:spcAft>
                <a:spcPts val="0"/>
              </a:spcAft>
            </a:pPr>
            <a:r>
              <a:rPr lang="en-US" sz="1300" b="1" spc="-31">
                <a:solidFill>
                  <a:srgbClr val="000000"/>
                </a:solidFill>
                <a:latin typeface="Arial" panose="02020603050405020304" pitchFamily="2"/>
              </a:rPr>
              <a:t>Opportunities to manage utilization at category, class and drug level </a:t>
            </a:r>
          </a:p>
        </p:txBody>
      </p:sp>
      <p:sp>
        <p:nvSpPr>
          <p:cNvPr id="31" name="Text Placeholder 30"/>
          <p:cNvSpPr>
            <a:spLocks noGrp="1"/>
          </p:cNvSpPr>
          <p:nvPr>
            <p:ph type="body" idx="10"/>
          </p:nvPr>
        </p:nvSpPr>
        <p:spPr>
          <a:xfrm>
            <a:off x="2000827" y="4421844"/>
            <a:ext cx="3144982" cy="622487"/>
          </a:xfrm>
          <a:prstGeom prst="rect">
            <a:avLst/>
          </a:prstGeom>
          <a:noFill/>
          <a:ln w="0" cmpd="sng">
            <a:noFill/>
            <a:prstDash val="solid"/>
          </a:ln>
        </p:spPr>
        <p:txBody>
          <a:bodyPr vert="horz" lIns="0" tIns="43299" rIns="0" bIns="0" anchor="t">
            <a:normAutofit fontScale="95000"/>
          </a:bodyPr>
          <a:lstStyle>
            <a:lvl1pPr marL="0" marR="0" indent="0" algn="l">
              <a:lnSpc>
                <a:spcPts val="1526"/>
              </a:lnSpc>
              <a:spcAft>
                <a:spcPts val="0"/>
              </a:spcAft>
              <a:defRPr/>
            </a:lvl1pPr>
          </a:lstStyle>
          <a:p>
            <a:pPr marL="0" marR="0" indent="0" algn="l">
              <a:lnSpc>
                <a:spcPts val="1700"/>
              </a:lnSpc>
              <a:spcAft>
                <a:spcPts val="0"/>
              </a:spcAft>
            </a:pPr>
            <a:r>
              <a:rPr lang="en-US" sz="1600" b="1" spc="0">
                <a:solidFill>
                  <a:srgbClr val="000000"/>
                </a:solidFill>
                <a:latin typeface="Arial" panose="02020603050405020304" pitchFamily="2"/>
              </a:rPr>
              <a:t>FOUNDATIONAL APPROACHES </a:t>
            </a:r>
            <a:r>
              <a:rPr lang="en-US" sz="1400" b="1" spc="0">
                <a:solidFill>
                  <a:srgbClr val="000000"/>
                </a:solidFill>
                <a:latin typeface="Arial" panose="02020603050405020304" pitchFamily="2"/>
              </a:rPr>
              <a:t>promote utilization of lower-cost therapy </a:t>
            </a:r>
          </a:p>
        </p:txBody>
      </p:sp>
      <p:sp>
        <p:nvSpPr>
          <p:cNvPr id="32" name="Text Placeholder 31"/>
          <p:cNvSpPr>
            <a:spLocks noGrp="1"/>
          </p:cNvSpPr>
          <p:nvPr>
            <p:ph type="body" idx="10"/>
          </p:nvPr>
        </p:nvSpPr>
        <p:spPr>
          <a:xfrm>
            <a:off x="5541818" y="4354606"/>
            <a:ext cx="1981200" cy="754716"/>
          </a:xfrm>
          <a:prstGeom prst="rect">
            <a:avLst/>
          </a:prstGeom>
          <a:noFill/>
          <a:ln w="0" cmpd="sng">
            <a:noFill/>
            <a:prstDash val="solid"/>
          </a:ln>
        </p:spPr>
        <p:txBody>
          <a:bodyPr vert="horz" lIns="0" tIns="1140" rIns="0" bIns="0" anchor="t"/>
          <a:lstStyle>
            <a:lvl1pPr marL="0" marR="0" indent="0" algn="l">
              <a:lnSpc>
                <a:spcPts val="1526"/>
              </a:lnSpc>
              <a:spcAft>
                <a:spcPts val="0"/>
              </a:spcAft>
              <a:defRPr/>
            </a:lvl1pPr>
          </a:lstStyle>
          <a:p>
            <a:pPr marL="0" marR="0" indent="0" algn="l">
              <a:lnSpc>
                <a:spcPts val="1700"/>
              </a:lnSpc>
              <a:spcAft>
                <a:spcPts val="0"/>
              </a:spcAft>
            </a:pPr>
            <a:r>
              <a:rPr lang="en-US" sz="1300" b="1" spc="-36">
                <a:solidFill>
                  <a:srgbClr val="000000"/>
                </a:solidFill>
                <a:latin typeface="Arial" panose="02020603050405020304" pitchFamily="2"/>
              </a:rPr>
              <a:t>Template formularies eliminate redundancy and provide best economics on remaining products </a:t>
            </a:r>
          </a:p>
        </p:txBody>
      </p:sp>
      <p:sp>
        <p:nvSpPr>
          <p:cNvPr id="33" name="Text Placeholder 32"/>
          <p:cNvSpPr>
            <a:spLocks noGrp="1"/>
          </p:cNvSpPr>
          <p:nvPr>
            <p:ph type="body" idx="10"/>
          </p:nvPr>
        </p:nvSpPr>
        <p:spPr>
          <a:xfrm>
            <a:off x="7827243" y="2041152"/>
            <a:ext cx="159327" cy="3052482"/>
          </a:xfrm>
          <a:prstGeom prst="rect">
            <a:avLst/>
          </a:prstGeom>
          <a:noFill/>
          <a:ln w="0" cmpd="sng">
            <a:noFill/>
            <a:prstDash val="solid"/>
          </a:ln>
        </p:spPr>
        <p:txBody>
          <a:bodyPr vert="vert" lIns="0" tIns="0" rIns="19940" bIns="0" anchor="t"/>
          <a:lstStyle>
            <a:lvl1pPr marL="0" marR="0" indent="0" algn="l">
              <a:lnSpc>
                <a:spcPts val="808"/>
              </a:lnSpc>
              <a:spcAft>
                <a:spcPts val="215"/>
              </a:spcAft>
              <a:defRPr/>
            </a:lvl1pPr>
          </a:lstStyle>
          <a:p>
            <a:pPr marL="0" marR="0" indent="0" algn="l">
              <a:lnSpc>
                <a:spcPts val="900"/>
              </a:lnSpc>
              <a:spcAft>
                <a:spcPts val="240"/>
              </a:spcAft>
            </a:pPr>
            <a:r>
              <a:rPr lang="en-US" sz="1100" spc="206">
                <a:solidFill>
                  <a:srgbClr val="FFFFFF"/>
                </a:solidFill>
                <a:latin typeface="Arial" panose="02020603050405020304" pitchFamily="2"/>
              </a:rPr>
              <a:t>VARYING DEGREES O F CONTROL </a:t>
            </a:r>
          </a:p>
        </p:txBody>
      </p:sp>
      <p:sp>
        <p:nvSpPr>
          <p:cNvPr id="34" name="Text Placeholder 33"/>
          <p:cNvSpPr>
            <a:spLocks noGrp="1"/>
          </p:cNvSpPr>
          <p:nvPr>
            <p:ph type="body" idx="10"/>
          </p:nvPr>
        </p:nvSpPr>
        <p:spPr>
          <a:xfrm>
            <a:off x="828388" y="6181165"/>
            <a:ext cx="7642514"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3 </a:t>
            </a:r>
          </a:p>
        </p:txBody>
      </p:sp>
      <p:sp>
        <p:nvSpPr>
          <p:cNvPr id="35" name="Text Placeholder 34"/>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305353877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2_1_">
    <p:bg>
      <p:bgPr>
        <a:solidFill>
          <a:schemeClr val="bg1">
            <a:alpha val="0"/>
          </a:schemeClr>
        </a:solidFill>
        <a:effectLst/>
      </p:bgPr>
    </p:bg>
    <p:spTree>
      <p:nvGrpSpPr>
        <p:cNvPr id="1" name=""/>
        <p:cNvGrpSpPr/>
        <p:nvPr/>
      </p:nvGrpSpPr>
      <p:grpSpPr>
        <a:xfrm>
          <a:off x="0" y="0"/>
          <a:ext cx="0" cy="0"/>
          <a:chOff x="0" y="0"/>
          <a:chExt cx="0" cy="0"/>
        </a:xfrm>
      </p:grpSpPr>
      <p:sp>
        <p:nvSpPr>
          <p:cNvPr id="38" name="Text Placeholder 37"/>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9" name="Text Placeholder 38"/>
          <p:cNvSpPr>
            <a:spLocks noGrp="1"/>
          </p:cNvSpPr>
          <p:nvPr>
            <p:ph type="body" idx="10"/>
          </p:nvPr>
        </p:nvSpPr>
        <p:spPr>
          <a:xfrm>
            <a:off x="779896" y="5126133"/>
            <a:ext cx="7535718" cy="443753"/>
          </a:xfrm>
          <a:prstGeom prst="rect">
            <a:avLst/>
          </a:prstGeom>
          <a:solidFill>
            <a:srgbClr val="CC0000"/>
          </a:solidFill>
          <a:ln w="0" cmpd="sng">
            <a:noFill/>
            <a:prstDash val="solid"/>
          </a:ln>
        </p:spPr>
        <p:txBody>
          <a:bodyPr vert="horz" lIns="0" tIns="0" rIns="0" bIns="0" anchor="t"/>
          <a:lstStyle/>
          <a:p>
            <a:pPr algn="l"/>
            <a:r>
              <a:rPr lang="en-US" sz="100"/>
              <a:t> </a:t>
            </a:r>
          </a:p>
        </p:txBody>
      </p:sp>
      <p:sp>
        <p:nvSpPr>
          <p:cNvPr id="40" name="Text Placeholder 39"/>
          <p:cNvSpPr>
            <a:spLocks noGrp="1"/>
          </p:cNvSpPr>
          <p:nvPr>
            <p:ph type="body" idx="10"/>
          </p:nvPr>
        </p:nvSpPr>
        <p:spPr>
          <a:xfrm>
            <a:off x="779896" y="403412"/>
            <a:ext cx="7700818" cy="1290918"/>
          </a:xfrm>
          <a:prstGeom prst="rect">
            <a:avLst/>
          </a:prstGeom>
          <a:noFill/>
          <a:ln w="0" cmpd="sng">
            <a:noFill/>
            <a:prstDash val="solid"/>
          </a:ln>
        </p:spPr>
        <p:txBody>
          <a:bodyPr vert="horz" lIns="0" tIns="319041" rIns="0" bIns="0" anchor="t">
            <a:normAutofit fontScale="95000"/>
          </a:bodyPr>
          <a:lstStyle>
            <a:lvl1pPr marL="41029" marR="0" indent="0" algn="l">
              <a:lnSpc>
                <a:spcPts val="2782"/>
              </a:lnSpc>
              <a:spcBef>
                <a:spcPts val="0"/>
              </a:spcBef>
              <a:spcAft>
                <a:spcPts val="2118"/>
              </a:spcAft>
              <a:defRPr/>
            </a:lvl1pPr>
          </a:lstStyle>
          <a:p>
            <a:pPr marL="45720" marR="0" indent="0" algn="l">
              <a:lnSpc>
                <a:spcPts val="3200"/>
              </a:lnSpc>
              <a:spcAft>
                <a:spcPts val="0"/>
              </a:spcAft>
            </a:pPr>
            <a:r>
              <a:rPr lang="en-US" sz="2500" b="1" spc="54">
                <a:solidFill>
                  <a:srgbClr val="000000"/>
                </a:solidFill>
                <a:latin typeface="Arial" panose="02020603050405020304" pitchFamily="2"/>
              </a:rPr>
              <a:t>An Evolving Marketplace Calls for Tighter </a:t>
            </a:r>
          </a:p>
          <a:p>
            <a:pPr marL="45720" marR="0" indent="0" algn="l">
              <a:lnSpc>
                <a:spcPts val="3100"/>
              </a:lnSpc>
              <a:spcBef>
                <a:spcPts val="0"/>
              </a:spcBef>
              <a:spcAft>
                <a:spcPts val="2360"/>
              </a:spcAft>
            </a:pPr>
            <a:r>
              <a:rPr lang="en-US" sz="2500" b="1" spc="54">
                <a:solidFill>
                  <a:srgbClr val="000000"/>
                </a:solidFill>
                <a:latin typeface="Arial" panose="02020603050405020304" pitchFamily="2"/>
              </a:rPr>
              <a:t>Cost Controls; Re-evaluating Current Approach </a:t>
            </a:r>
          </a:p>
        </p:txBody>
      </p:sp>
      <p:sp>
        <p:nvSpPr>
          <p:cNvPr id="47" name="Text Placeholder 46"/>
          <p:cNvSpPr>
            <a:spLocks noGrp="1"/>
          </p:cNvSpPr>
          <p:nvPr>
            <p:ph type="body" idx="10"/>
          </p:nvPr>
        </p:nvSpPr>
        <p:spPr>
          <a:xfrm>
            <a:off x="779896" y="5126131"/>
            <a:ext cx="7700818" cy="746312"/>
          </a:xfrm>
          <a:prstGeom prst="rect">
            <a:avLst/>
          </a:prstGeom>
          <a:noFill/>
          <a:ln w="0" cmpd="sng">
            <a:noFill/>
            <a:prstDash val="solid"/>
          </a:ln>
        </p:spPr>
        <p:txBody>
          <a:bodyPr vert="horz" lIns="0" tIns="9685" rIns="0" bIns="0" anchor="t"/>
          <a:lstStyle>
            <a:lvl1pPr marL="0" marR="162977" indent="0" algn="ctr">
              <a:lnSpc>
                <a:spcPts val="1705"/>
              </a:lnSpc>
              <a:spcAft>
                <a:spcPts val="2450"/>
              </a:spcAft>
              <a:defRPr/>
            </a:lvl1pPr>
          </a:lstStyle>
          <a:p>
            <a:pPr marL="0" marR="181610" indent="0" algn="ctr">
              <a:lnSpc>
                <a:spcPts val="1900"/>
              </a:lnSpc>
              <a:spcAft>
                <a:spcPts val="2730"/>
              </a:spcAft>
            </a:pPr>
            <a:r>
              <a:rPr lang="en-US" sz="1400" b="1" spc="0">
                <a:solidFill>
                  <a:srgbClr val="FFFFFF"/>
                </a:solidFill>
                <a:latin typeface="Arial" panose="02020603050405020304" pitchFamily="2"/>
              </a:rPr>
              <a:t>Managed network strategies are being implemented more frequently to help reduce </a:t>
            </a:r>
            <a:r>
              <a:t/>
            </a:r>
            <a:br/>
            <a:r>
              <a:rPr lang="en-US" sz="1400" b="1" spc="0">
                <a:solidFill>
                  <a:srgbClr val="FFFFFF"/>
                </a:solidFill>
                <a:latin typeface="Arial" panose="02020603050405020304" pitchFamily="2"/>
              </a:rPr>
              <a:t>costs; more than 2,000 employers have adopted Maintenance Choice.</a:t>
            </a:r>
            <a:r>
              <a:rPr lang="en-US" sz="1400" b="1" spc="0" baseline="30000">
                <a:solidFill>
                  <a:srgbClr val="FFFFFF"/>
                </a:solidFill>
                <a:latin typeface="Arial" panose="02020603050405020304" pitchFamily="2"/>
              </a:rPr>
              <a:t>1</a:t>
            </a:r>
            <a:r>
              <a:rPr lang="en-US" sz="100" b="1" spc="0">
                <a:solidFill>
                  <a:srgbClr val="FFFFFF"/>
                </a:solidFill>
                <a:latin typeface="Arial" panose="02020603050405020304" pitchFamily="2"/>
              </a:rPr>
              <a:t> </a:t>
            </a:r>
          </a:p>
        </p:txBody>
      </p:sp>
      <p:sp>
        <p:nvSpPr>
          <p:cNvPr id="48" name="Text Placeholder 47"/>
          <p:cNvSpPr>
            <a:spLocks noGrp="1"/>
          </p:cNvSpPr>
          <p:nvPr>
            <p:ph type="body" idx="10"/>
          </p:nvPr>
        </p:nvSpPr>
        <p:spPr>
          <a:xfrm>
            <a:off x="779896" y="5872445"/>
            <a:ext cx="7700818" cy="582146"/>
          </a:xfrm>
          <a:prstGeom prst="rect">
            <a:avLst/>
          </a:prstGeom>
          <a:noFill/>
          <a:ln w="0" cmpd="sng">
            <a:noFill/>
            <a:prstDash val="solid"/>
          </a:ln>
        </p:spPr>
        <p:txBody>
          <a:bodyPr vert="horz" lIns="0" tIns="570" rIns="0" bIns="0" anchor="t"/>
          <a:lstStyle>
            <a:lvl1pPr marL="41029" marR="0" indent="0" algn="l">
              <a:lnSpc>
                <a:spcPts val="808"/>
              </a:lnSpc>
              <a:spcBef>
                <a:spcPts val="0"/>
              </a:spcBef>
              <a:spcAft>
                <a:spcPts val="296"/>
              </a:spcAft>
              <a:tabLst>
                <a:tab pos="7590389" algn="r"/>
              </a:tabLst>
              <a:defRPr/>
            </a:lvl1pPr>
          </a:lstStyle>
          <a:p>
            <a:pPr marL="45720" marR="0" indent="0" algn="l">
              <a:lnSpc>
                <a:spcPts val="800"/>
              </a:lnSpc>
              <a:spcAft>
                <a:spcPts val="0"/>
              </a:spcAft>
            </a:pPr>
            <a:r>
              <a:rPr lang="en-US" sz="600" spc="0">
                <a:solidFill>
                  <a:srgbClr val="000000"/>
                </a:solidFill>
                <a:latin typeface="Arial" panose="02020603050405020304" pitchFamily="2"/>
              </a:rPr>
              <a:t>1. CVS Caremark BOB data, 2015. </a:t>
            </a:r>
          </a:p>
          <a:p>
            <a:pPr marL="45720" marR="0" indent="0" algn="l">
              <a:lnSpc>
                <a:spcPts val="1100"/>
              </a:lnSpc>
              <a:spcBef>
                <a:spcPts val="2005"/>
              </a:spcBef>
              <a:spcAft>
                <a:spcPts val="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4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96402400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3_1_">
    <p:bg>
      <p:bgPr>
        <a:solidFill>
          <a:schemeClr val="bg1">
            <a:alpha val="0"/>
          </a:schemeClr>
        </a:solidFill>
        <a:effectLst/>
      </p:bgPr>
    </p:bg>
    <p:spTree>
      <p:nvGrpSpPr>
        <p:cNvPr id="1" name=""/>
        <p:cNvGrpSpPr/>
        <p:nvPr/>
      </p:nvGrpSpPr>
      <p:grpSpPr>
        <a:xfrm>
          <a:off x="0" y="0"/>
          <a:ext cx="0" cy="0"/>
          <a:chOff x="0" y="0"/>
          <a:chExt cx="0" cy="0"/>
        </a:xfrm>
      </p:grpSpPr>
      <p:sp>
        <p:nvSpPr>
          <p:cNvPr id="51" name="Text Placeholder 50"/>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52" name="Text Placeholder 51"/>
          <p:cNvSpPr>
            <a:spLocks noGrp="1"/>
          </p:cNvSpPr>
          <p:nvPr>
            <p:ph type="body" idx="10"/>
          </p:nvPr>
        </p:nvSpPr>
        <p:spPr>
          <a:xfrm>
            <a:off x="779896" y="5126133"/>
            <a:ext cx="7535718" cy="443753"/>
          </a:xfrm>
          <a:prstGeom prst="rect">
            <a:avLst/>
          </a:prstGeom>
          <a:solidFill>
            <a:srgbClr val="CC0000"/>
          </a:solidFill>
          <a:ln w="0" cmpd="sng">
            <a:noFill/>
            <a:prstDash val="solid"/>
          </a:ln>
        </p:spPr>
        <p:txBody>
          <a:bodyPr vert="horz" lIns="0" tIns="0" rIns="0" bIns="0" anchor="t"/>
          <a:lstStyle/>
          <a:p>
            <a:pPr algn="l"/>
            <a:r>
              <a:rPr lang="en-US" sz="100"/>
              <a:t> </a:t>
            </a:r>
          </a:p>
        </p:txBody>
      </p:sp>
      <p:sp>
        <p:nvSpPr>
          <p:cNvPr id="53" name="Text Placeholder 52"/>
          <p:cNvSpPr>
            <a:spLocks noGrp="1"/>
          </p:cNvSpPr>
          <p:nvPr>
            <p:ph type="body" idx="10"/>
          </p:nvPr>
        </p:nvSpPr>
        <p:spPr>
          <a:xfrm>
            <a:off x="779896" y="403412"/>
            <a:ext cx="7700818" cy="1290918"/>
          </a:xfrm>
          <a:prstGeom prst="rect">
            <a:avLst/>
          </a:prstGeom>
          <a:noFill/>
          <a:ln w="0" cmpd="sng">
            <a:noFill/>
            <a:prstDash val="solid"/>
          </a:ln>
        </p:spPr>
        <p:txBody>
          <a:bodyPr vert="horz" lIns="0" tIns="331575" rIns="0" bIns="0" anchor="t">
            <a:normAutofit fontScale="95000"/>
          </a:bodyPr>
          <a:lstStyle>
            <a:lvl1pPr marL="41029" marR="0" indent="0" algn="l">
              <a:lnSpc>
                <a:spcPts val="2782"/>
              </a:lnSpc>
              <a:spcBef>
                <a:spcPts val="0"/>
              </a:spcBef>
              <a:spcAft>
                <a:spcPts val="2118"/>
              </a:spcAft>
              <a:defRPr/>
            </a:lvl1pPr>
          </a:lstStyle>
          <a:p>
            <a:pPr marL="45720" marR="0" indent="0" algn="l">
              <a:lnSpc>
                <a:spcPts val="3100"/>
              </a:lnSpc>
              <a:spcAft>
                <a:spcPts val="0"/>
              </a:spcAft>
            </a:pPr>
            <a:r>
              <a:rPr lang="en-US" sz="2500" b="1" spc="54">
                <a:solidFill>
                  <a:srgbClr val="000000"/>
                </a:solidFill>
                <a:latin typeface="Arial" panose="02020603050405020304" pitchFamily="2"/>
              </a:rPr>
              <a:t>The Right Network Strategy Begins With </a:t>
            </a:r>
          </a:p>
          <a:p>
            <a:pPr marL="45720" marR="0" indent="0" algn="l">
              <a:lnSpc>
                <a:spcPts val="3100"/>
              </a:lnSpc>
              <a:spcBef>
                <a:spcPts val="0"/>
              </a:spcBef>
              <a:spcAft>
                <a:spcPts val="2360"/>
              </a:spcAft>
            </a:pPr>
            <a:r>
              <a:rPr lang="en-US" sz="2500" b="1" spc="45">
                <a:solidFill>
                  <a:srgbClr val="000000"/>
                </a:solidFill>
                <a:latin typeface="Arial" panose="02020603050405020304" pitchFamily="2"/>
              </a:rPr>
              <a:t>Understanding Your Prescription Distribution </a:t>
            </a:r>
          </a:p>
        </p:txBody>
      </p:sp>
      <p:sp>
        <p:nvSpPr>
          <p:cNvPr id="54" name="Text Placeholder 53"/>
          <p:cNvSpPr>
            <a:spLocks noGrp="1"/>
          </p:cNvSpPr>
          <p:nvPr>
            <p:ph type="body" idx="10"/>
          </p:nvPr>
        </p:nvSpPr>
        <p:spPr>
          <a:xfrm>
            <a:off x="779896" y="1694329"/>
            <a:ext cx="7535718" cy="443753"/>
          </a:xfrm>
          <a:prstGeom prst="rect">
            <a:avLst/>
          </a:prstGeom>
          <a:solidFill>
            <a:srgbClr val="000000"/>
          </a:solidFill>
          <a:ln w="0" cmpd="sng">
            <a:noFill/>
            <a:prstDash val="solid"/>
          </a:ln>
        </p:spPr>
        <p:txBody>
          <a:bodyPr vert="horz" lIns="0" tIns="124198" rIns="0" bIns="0" anchor="t">
            <a:normAutofit fontScale="95000"/>
          </a:bodyPr>
          <a:lstStyle>
            <a:lvl1pPr marL="164117" marR="0" indent="0" algn="l">
              <a:lnSpc>
                <a:spcPts val="1615"/>
              </a:lnSpc>
              <a:spcAft>
                <a:spcPts val="933"/>
              </a:spcAft>
              <a:defRPr/>
            </a:lvl1pPr>
          </a:lstStyle>
          <a:p>
            <a:pPr marL="182880" marR="0" indent="0" algn="l">
              <a:lnSpc>
                <a:spcPts val="1800"/>
              </a:lnSpc>
              <a:spcAft>
                <a:spcPts val="1040"/>
              </a:spcAft>
            </a:pPr>
            <a:r>
              <a:rPr lang="en-US" sz="1400" b="1" spc="-9">
                <a:solidFill>
                  <a:srgbClr val="FFFFFF"/>
                </a:solidFill>
                <a:latin typeface="Arial" panose="02020603050405020304" pitchFamily="2"/>
              </a:rPr>
              <a:t>IN GENERAL, PRESCRIPTION SPEND IS COMPRISED OF:</a:t>
            </a:r>
            <a:r>
              <a:rPr lang="en-US" sz="1400" b="1" spc="-9" baseline="30000">
                <a:solidFill>
                  <a:srgbClr val="FFFFFF"/>
                </a:solidFill>
                <a:latin typeface="Arial" panose="02020603050405020304" pitchFamily="2"/>
              </a:rPr>
              <a:t>1</a:t>
            </a:r>
            <a:r>
              <a:rPr lang="en-US" sz="100" b="1" spc="-9">
                <a:solidFill>
                  <a:srgbClr val="FFFFFF"/>
                </a:solidFill>
                <a:latin typeface="Arial" panose="02020603050405020304" pitchFamily="2"/>
              </a:rPr>
              <a:t> </a:t>
            </a:r>
          </a:p>
        </p:txBody>
      </p:sp>
      <p:sp>
        <p:nvSpPr>
          <p:cNvPr id="59" name="Text Placeholder 58"/>
          <p:cNvSpPr>
            <a:spLocks noGrp="1"/>
          </p:cNvSpPr>
          <p:nvPr>
            <p:ph type="body" idx="10"/>
          </p:nvPr>
        </p:nvSpPr>
        <p:spPr>
          <a:xfrm>
            <a:off x="779896" y="5126131"/>
            <a:ext cx="7700818" cy="746312"/>
          </a:xfrm>
          <a:prstGeom prst="rect">
            <a:avLst/>
          </a:prstGeom>
          <a:noFill/>
          <a:ln w="0" cmpd="sng">
            <a:noFill/>
            <a:prstDash val="solid"/>
          </a:ln>
        </p:spPr>
        <p:txBody>
          <a:bodyPr vert="horz" lIns="0" tIns="8546" rIns="0" bIns="0" anchor="t"/>
          <a:lstStyle>
            <a:lvl1pPr marL="0" marR="162977" indent="0" algn="ctr">
              <a:lnSpc>
                <a:spcPts val="1705"/>
              </a:lnSpc>
              <a:spcAft>
                <a:spcPts val="2441"/>
              </a:spcAft>
              <a:defRPr/>
            </a:lvl1pPr>
          </a:lstStyle>
          <a:p>
            <a:pPr marL="0" marR="181610" indent="0" algn="ctr">
              <a:lnSpc>
                <a:spcPts val="1900"/>
              </a:lnSpc>
              <a:spcAft>
                <a:spcPts val="2720"/>
              </a:spcAft>
            </a:pPr>
            <a:r>
              <a:rPr lang="en-US" sz="1400" b="1" spc="0">
                <a:solidFill>
                  <a:srgbClr val="FFFFFF"/>
                </a:solidFill>
                <a:latin typeface="Arial" panose="02020603050405020304" pitchFamily="2"/>
              </a:rPr>
              <a:t>Maximize savings by implementing a comprehensive approach </a:t>
            </a:r>
            <a:r>
              <a:t/>
            </a:r>
            <a:br/>
            <a:r>
              <a:rPr lang="en-US" sz="1400" b="1" spc="0">
                <a:solidFill>
                  <a:srgbClr val="FFFFFF"/>
                </a:solidFill>
                <a:latin typeface="Arial" panose="02020603050405020304" pitchFamily="2"/>
              </a:rPr>
              <a:t>that considers your plan’s distribution of usage. </a:t>
            </a:r>
          </a:p>
        </p:txBody>
      </p:sp>
      <p:sp>
        <p:nvSpPr>
          <p:cNvPr id="60" name="Text Placeholder 59"/>
          <p:cNvSpPr>
            <a:spLocks noGrp="1"/>
          </p:cNvSpPr>
          <p:nvPr>
            <p:ph type="body" idx="10"/>
          </p:nvPr>
        </p:nvSpPr>
        <p:spPr>
          <a:xfrm>
            <a:off x="779896" y="5872445"/>
            <a:ext cx="7700818" cy="582146"/>
          </a:xfrm>
          <a:prstGeom prst="rect">
            <a:avLst/>
          </a:prstGeom>
          <a:noFill/>
          <a:ln w="0" cmpd="sng">
            <a:noFill/>
            <a:prstDash val="solid"/>
          </a:ln>
        </p:spPr>
        <p:txBody>
          <a:bodyPr vert="horz" lIns="0" tIns="570" rIns="0" bIns="0" anchor="t"/>
          <a:lstStyle>
            <a:lvl1pPr marL="41029" marR="0" indent="0" algn="l">
              <a:lnSpc>
                <a:spcPts val="808"/>
              </a:lnSpc>
              <a:spcBef>
                <a:spcPts val="0"/>
              </a:spcBef>
              <a:spcAft>
                <a:spcPts val="296"/>
              </a:spcAft>
              <a:tabLst>
                <a:tab pos="7590389" algn="r"/>
              </a:tabLst>
              <a:defRPr/>
            </a:lvl1pPr>
          </a:lstStyle>
          <a:p>
            <a:pPr marL="45720" marR="0" indent="0" algn="l">
              <a:lnSpc>
                <a:spcPts val="800"/>
              </a:lnSpc>
              <a:spcAft>
                <a:spcPts val="0"/>
              </a:spcAft>
            </a:pPr>
            <a:r>
              <a:rPr lang="en-US" sz="600" spc="0">
                <a:solidFill>
                  <a:srgbClr val="000000"/>
                </a:solidFill>
                <a:latin typeface="Arial" panose="02020603050405020304" pitchFamily="2"/>
              </a:rPr>
              <a:t>1. 2014 CVS Health book of business. </a:t>
            </a:r>
          </a:p>
          <a:p>
            <a:pPr marL="45720" marR="0" indent="0" algn="l">
              <a:lnSpc>
                <a:spcPts val="1100"/>
              </a:lnSpc>
              <a:spcBef>
                <a:spcPts val="1990"/>
              </a:spcBef>
              <a:spcAft>
                <a:spcPts val="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5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23852912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4_1_">
    <p:bg>
      <p:bgPr>
        <a:solidFill>
          <a:schemeClr val="bg1">
            <a:alpha val="0"/>
          </a:schemeClr>
        </a:solidFill>
        <a:effectLst/>
      </p:bgPr>
    </p:bg>
    <p:spTree>
      <p:nvGrpSpPr>
        <p:cNvPr id="1" name=""/>
        <p:cNvGrpSpPr/>
        <p:nvPr/>
      </p:nvGrpSpPr>
      <p:grpSpPr>
        <a:xfrm>
          <a:off x="0" y="0"/>
          <a:ext cx="0" cy="0"/>
          <a:chOff x="0" y="0"/>
          <a:chExt cx="0" cy="0"/>
        </a:xfrm>
      </p:grpSpPr>
      <p:sp>
        <p:nvSpPr>
          <p:cNvPr id="63" name="Text Placeholder 62"/>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64" name="Text Placeholder 63"/>
          <p:cNvSpPr>
            <a:spLocks noGrp="1"/>
          </p:cNvSpPr>
          <p:nvPr>
            <p:ph type="body" idx="10"/>
          </p:nvPr>
        </p:nvSpPr>
        <p:spPr>
          <a:xfrm>
            <a:off x="853209" y="403412"/>
            <a:ext cx="6650182" cy="690282"/>
          </a:xfrm>
          <a:prstGeom prst="rect">
            <a:avLst/>
          </a:prstGeom>
          <a:noFill/>
          <a:ln w="0" cmpd="sng">
            <a:noFill/>
            <a:prstDash val="solid"/>
          </a:ln>
        </p:spPr>
        <p:txBody>
          <a:bodyPr vert="horz" lIns="0" tIns="331575"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13">
                <a:solidFill>
                  <a:srgbClr val="000000"/>
                </a:solidFill>
                <a:latin typeface="Arial" panose="02020603050405020304" pitchFamily="2"/>
              </a:rPr>
              <a:t>Promoting 90-Day Supplies Helps Optimize </a:t>
            </a:r>
          </a:p>
        </p:txBody>
      </p:sp>
      <p:sp>
        <p:nvSpPr>
          <p:cNvPr id="65" name="Text Placeholder 64"/>
          <p:cNvSpPr>
            <a:spLocks noGrp="1"/>
          </p:cNvSpPr>
          <p:nvPr>
            <p:ph type="body" idx="10"/>
          </p:nvPr>
        </p:nvSpPr>
        <p:spPr>
          <a:xfrm>
            <a:off x="828387" y="1093694"/>
            <a:ext cx="2180936" cy="597834"/>
          </a:xfrm>
          <a:prstGeom prst="rect">
            <a:avLst/>
          </a:prstGeom>
          <a:noFill/>
          <a:ln w="0" cmpd="sng">
            <a:noFill/>
            <a:prstDash val="solid"/>
          </a:ln>
        </p:spPr>
        <p:txBody>
          <a:bodyPr vert="horz" lIns="0" tIns="0" rIns="0" bIns="0" anchor="t"/>
          <a:lstStyle>
            <a:lvl1pPr marL="0" marR="0" indent="0" algn="l">
              <a:lnSpc>
                <a:spcPts val="2692"/>
              </a:lnSpc>
              <a:spcAft>
                <a:spcPts val="2051"/>
              </a:spcAft>
              <a:defRPr/>
            </a:lvl1pPr>
          </a:lstStyle>
          <a:p>
            <a:pPr marL="0" marR="0" indent="0" algn="l">
              <a:lnSpc>
                <a:spcPts val="3000"/>
              </a:lnSpc>
              <a:spcAft>
                <a:spcPts val="2285"/>
              </a:spcAft>
            </a:pPr>
            <a:r>
              <a:rPr lang="en-US" sz="2500" b="1" spc="-18">
                <a:solidFill>
                  <a:srgbClr val="000000"/>
                </a:solidFill>
                <a:latin typeface="Arial" panose="02020603050405020304" pitchFamily="2"/>
              </a:rPr>
              <a:t>Savings </a:t>
            </a:r>
          </a:p>
        </p:txBody>
      </p:sp>
      <p:sp>
        <p:nvSpPr>
          <p:cNvPr id="66" name="Text Placeholder 65"/>
          <p:cNvSpPr>
            <a:spLocks noGrp="1"/>
          </p:cNvSpPr>
          <p:nvPr>
            <p:ph type="body" idx="10"/>
          </p:nvPr>
        </p:nvSpPr>
        <p:spPr>
          <a:xfrm>
            <a:off x="828387" y="1691528"/>
            <a:ext cx="2180936" cy="1169894"/>
          </a:xfrm>
          <a:prstGeom prst="rect">
            <a:avLst/>
          </a:prstGeom>
          <a:solidFill>
            <a:srgbClr val="3095DF"/>
          </a:solidFill>
          <a:ln w="0" cmpd="sng">
            <a:noFill/>
            <a:prstDash val="solid"/>
          </a:ln>
        </p:spPr>
        <p:txBody>
          <a:bodyPr vert="horz" lIns="0" tIns="401650" rIns="0" bIns="0" anchor="t"/>
          <a:lstStyle>
            <a:lvl1pPr marL="82058" marR="0" indent="0" algn="l">
              <a:lnSpc>
                <a:spcPts val="1526"/>
              </a:lnSpc>
              <a:spcAft>
                <a:spcPts val="3145"/>
              </a:spcAft>
              <a:defRPr/>
            </a:lvl1pPr>
          </a:lstStyle>
          <a:p>
            <a:pPr marL="91440" marR="0" indent="0" algn="l">
              <a:lnSpc>
                <a:spcPts val="1700"/>
              </a:lnSpc>
              <a:spcAft>
                <a:spcPts val="3505"/>
              </a:spcAft>
            </a:pPr>
            <a:r>
              <a:rPr lang="en-US" sz="1300" b="1" spc="0">
                <a:solidFill>
                  <a:srgbClr val="FFFFFF"/>
                </a:solidFill>
                <a:latin typeface="Arial" panose="02020603050405020304" pitchFamily="2"/>
              </a:rPr>
              <a:t>REDUCE TOTAL PHARMACY SPEND </a:t>
            </a:r>
          </a:p>
        </p:txBody>
      </p:sp>
      <p:sp>
        <p:nvSpPr>
          <p:cNvPr id="67" name="Text Placeholder 66"/>
          <p:cNvSpPr>
            <a:spLocks noGrp="1"/>
          </p:cNvSpPr>
          <p:nvPr>
            <p:ph type="body" idx="10"/>
          </p:nvPr>
        </p:nvSpPr>
        <p:spPr>
          <a:xfrm>
            <a:off x="828387" y="2979644"/>
            <a:ext cx="2180936" cy="1172696"/>
          </a:xfrm>
          <a:prstGeom prst="rect">
            <a:avLst/>
          </a:prstGeom>
          <a:solidFill>
            <a:srgbClr val="7F9D26"/>
          </a:solidFill>
          <a:ln w="0" cmpd="sng">
            <a:noFill/>
            <a:prstDash val="solid"/>
          </a:ln>
        </p:spPr>
        <p:txBody>
          <a:bodyPr vert="horz" lIns="0" tIns="210224" rIns="0" bIns="0" anchor="t"/>
          <a:lstStyle>
            <a:lvl1pPr marL="82058" marR="0" indent="0" algn="l">
              <a:lnSpc>
                <a:spcPts val="1526"/>
              </a:lnSpc>
              <a:spcAft>
                <a:spcPts val="1660"/>
              </a:spcAft>
              <a:defRPr/>
            </a:lvl1pPr>
          </a:lstStyle>
          <a:p>
            <a:pPr marL="91440" marR="0" indent="0" algn="l">
              <a:lnSpc>
                <a:spcPts val="1700"/>
              </a:lnSpc>
              <a:spcAft>
                <a:spcPts val="1850"/>
              </a:spcAft>
            </a:pPr>
            <a:r>
              <a:rPr lang="en-US" sz="1300" b="1" spc="54">
                <a:solidFill>
                  <a:srgbClr val="FFFFFF"/>
                </a:solidFill>
                <a:latin typeface="Arial" panose="02020603050405020304" pitchFamily="2"/>
              </a:rPr>
              <a:t>INCREASE ADHERENCE; IMPROVE HEALTH OUTCOMES FOR LONG-TERM SAVINGS </a:t>
            </a:r>
          </a:p>
        </p:txBody>
      </p:sp>
      <p:sp>
        <p:nvSpPr>
          <p:cNvPr id="68" name="Text Placeholder 67"/>
          <p:cNvSpPr>
            <a:spLocks noGrp="1"/>
          </p:cNvSpPr>
          <p:nvPr>
            <p:ph type="body" idx="10"/>
          </p:nvPr>
        </p:nvSpPr>
        <p:spPr>
          <a:xfrm>
            <a:off x="828387" y="4270562"/>
            <a:ext cx="2180936" cy="1169894"/>
          </a:xfrm>
          <a:prstGeom prst="rect">
            <a:avLst/>
          </a:prstGeom>
          <a:solidFill>
            <a:srgbClr val="36B9AA"/>
          </a:solidFill>
          <a:ln w="0" cmpd="sng">
            <a:noFill/>
            <a:prstDash val="solid"/>
          </a:ln>
        </p:spPr>
        <p:txBody>
          <a:bodyPr vert="horz" lIns="0" tIns="210224" rIns="0" bIns="0" anchor="t"/>
          <a:lstStyle>
            <a:lvl1pPr marL="82058" marR="533379" indent="0" algn="l">
              <a:lnSpc>
                <a:spcPts val="1526"/>
              </a:lnSpc>
              <a:spcAft>
                <a:spcPts val="1660"/>
              </a:spcAft>
              <a:defRPr/>
            </a:lvl1pPr>
          </a:lstStyle>
          <a:p>
            <a:pPr marL="91440" marR="594360" indent="0" algn="l">
              <a:lnSpc>
                <a:spcPts val="1700"/>
              </a:lnSpc>
              <a:spcAft>
                <a:spcPts val="1850"/>
              </a:spcAft>
            </a:pPr>
            <a:r>
              <a:rPr lang="en-US" sz="1300" b="1" spc="-9">
                <a:solidFill>
                  <a:srgbClr val="FFFFFF"/>
                </a:solidFill>
                <a:latin typeface="Arial" panose="02020603050405020304" pitchFamily="2"/>
              </a:rPr>
              <a:t>ENHANCE MEMBER SATISFACTION THROUGH LOWER COSTS </a:t>
            </a:r>
          </a:p>
        </p:txBody>
      </p:sp>
      <p:sp>
        <p:nvSpPr>
          <p:cNvPr id="69" name="Text Placeholder 68"/>
          <p:cNvSpPr>
            <a:spLocks noGrp="1"/>
          </p:cNvSpPr>
          <p:nvPr>
            <p:ph type="body" idx="10"/>
          </p:nvPr>
        </p:nvSpPr>
        <p:spPr>
          <a:xfrm>
            <a:off x="3314123" y="1093697"/>
            <a:ext cx="4887768" cy="4008904"/>
          </a:xfrm>
          <a:prstGeom prst="rect">
            <a:avLst/>
          </a:prstGeom>
          <a:noFill/>
          <a:ln w="0" cmpd="sng">
            <a:noFill/>
            <a:prstDash val="solid"/>
          </a:ln>
        </p:spPr>
        <p:txBody>
          <a:bodyPr vert="horz" lIns="0" tIns="990166" rIns="0" bIns="0" anchor="t"/>
          <a:lstStyle>
            <a:lvl1pPr marL="0" marR="820583" indent="0" algn="l">
              <a:lnSpc>
                <a:spcPts val="1795"/>
              </a:lnSpc>
              <a:spcBef>
                <a:spcPts val="6686"/>
              </a:spcBef>
              <a:spcAft>
                <a:spcPts val="0"/>
              </a:spcAft>
              <a:defRPr/>
            </a:lvl1pPr>
          </a:lstStyle>
          <a:p>
            <a:pPr marL="0" marR="502920" indent="0" algn="l">
              <a:lnSpc>
                <a:spcPts val="2000"/>
              </a:lnSpc>
              <a:spcAft>
                <a:spcPts val="0"/>
              </a:spcAft>
            </a:pPr>
            <a:r>
              <a:rPr lang="en-US" sz="1400" spc="0">
                <a:solidFill>
                  <a:srgbClr val="000000"/>
                </a:solidFill>
                <a:latin typeface="Arial" panose="02020603050405020304" pitchFamily="2"/>
              </a:rPr>
              <a:t>Save</a:t>
            </a:r>
            <a:r>
              <a:rPr lang="en-US" sz="1800" b="1" spc="0">
                <a:solidFill>
                  <a:srgbClr val="3095DF"/>
                </a:solidFill>
                <a:latin typeface="Arial" panose="02020603050405020304" pitchFamily="2"/>
              </a:rPr>
              <a:t> up to 4%</a:t>
            </a:r>
            <a:r>
              <a:rPr lang="en-US" sz="1800" b="1" spc="0" baseline="30000">
                <a:solidFill>
                  <a:srgbClr val="3095DF"/>
                </a:solidFill>
                <a:latin typeface="Arial" panose="02020603050405020304" pitchFamily="2"/>
              </a:rPr>
              <a:t>1</a:t>
            </a:r>
            <a:r>
              <a:rPr lang="en-US" sz="1400" spc="0">
                <a:solidFill>
                  <a:srgbClr val="000000"/>
                </a:solidFill>
                <a:latin typeface="Arial" panose="02020603050405020304" pitchFamily="2"/>
              </a:rPr>
              <a:t> in total pharmacy spend by offering maintenance medications at 90-day supplies </a:t>
            </a:r>
          </a:p>
          <a:p>
            <a:pPr marL="0" marR="0" indent="0" algn="just">
              <a:lnSpc>
                <a:spcPts val="2000"/>
              </a:lnSpc>
              <a:spcBef>
                <a:spcPts val="7425"/>
              </a:spcBef>
              <a:spcAft>
                <a:spcPts val="0"/>
              </a:spcAft>
            </a:pPr>
            <a:r>
              <a:rPr lang="en-US" sz="1800" b="1" spc="0">
                <a:solidFill>
                  <a:srgbClr val="7E9E26"/>
                </a:solidFill>
                <a:latin typeface="Arial" panose="02020603050405020304" pitchFamily="2"/>
              </a:rPr>
              <a:t>22% increase</a:t>
            </a:r>
            <a:r>
              <a:rPr lang="en-US" sz="1800" b="1" spc="0" baseline="30000">
                <a:solidFill>
                  <a:srgbClr val="7E9E26"/>
                </a:solidFill>
                <a:latin typeface="Arial" panose="02020603050405020304" pitchFamily="2"/>
              </a:rPr>
              <a:t>2</a:t>
            </a:r>
            <a:r>
              <a:rPr lang="en-US" sz="1400" spc="0">
                <a:solidFill>
                  <a:srgbClr val="000000"/>
                </a:solidFill>
                <a:latin typeface="Arial" panose="02020603050405020304" pitchFamily="2"/>
              </a:rPr>
              <a:t> in number of patients optimally adherent moving from 30-day to 90-day supplies </a:t>
            </a:r>
          </a:p>
          <a:p>
            <a:pPr marL="0" marR="914400" indent="0" algn="l">
              <a:lnSpc>
                <a:spcPts val="2000"/>
              </a:lnSpc>
              <a:spcBef>
                <a:spcPts val="7450"/>
              </a:spcBef>
              <a:spcAft>
                <a:spcPts val="0"/>
              </a:spcAft>
            </a:pPr>
            <a:r>
              <a:rPr lang="en-US" sz="1800" b="1" spc="0">
                <a:solidFill>
                  <a:srgbClr val="36BAAB"/>
                </a:solidFill>
                <a:latin typeface="Arial" panose="02020603050405020304" pitchFamily="2"/>
              </a:rPr>
              <a:t>Up to 30% savings</a:t>
            </a:r>
            <a:r>
              <a:rPr lang="en-US" sz="1800" b="1" spc="0" baseline="30000">
                <a:solidFill>
                  <a:srgbClr val="36BAAB"/>
                </a:solidFill>
                <a:latin typeface="Arial" panose="02020603050405020304" pitchFamily="2"/>
              </a:rPr>
              <a:t>3</a:t>
            </a:r>
            <a:r>
              <a:rPr lang="en-US" sz="1400" spc="0">
                <a:solidFill>
                  <a:srgbClr val="000000"/>
                </a:solidFill>
                <a:latin typeface="Arial" panose="02020603050405020304" pitchFamily="2"/>
              </a:rPr>
              <a:t> opportunity on member out-of-pocket costs </a:t>
            </a:r>
          </a:p>
        </p:txBody>
      </p:sp>
      <p:sp>
        <p:nvSpPr>
          <p:cNvPr id="70" name="Text Placeholder 69"/>
          <p:cNvSpPr>
            <a:spLocks noGrp="1"/>
          </p:cNvSpPr>
          <p:nvPr>
            <p:ph type="body" idx="10"/>
          </p:nvPr>
        </p:nvSpPr>
        <p:spPr>
          <a:xfrm>
            <a:off x="779896" y="5440456"/>
            <a:ext cx="7700818" cy="1014132"/>
          </a:xfrm>
          <a:prstGeom prst="rect">
            <a:avLst/>
          </a:prstGeom>
          <a:noFill/>
          <a:ln w="0" cmpd="sng">
            <a:noFill/>
            <a:prstDash val="solid"/>
          </a:ln>
        </p:spPr>
        <p:txBody>
          <a:bodyPr vert="horz" lIns="0" tIns="197122" rIns="0" bIns="0" anchor="t"/>
          <a:lstStyle>
            <a:lvl1pPr marL="41029" marR="0" indent="0" algn="l">
              <a:lnSpc>
                <a:spcPts val="808"/>
              </a:lnSpc>
              <a:spcBef>
                <a:spcPts val="0"/>
              </a:spcBef>
              <a:spcAft>
                <a:spcPts val="296"/>
              </a:spcAft>
              <a:tabLst>
                <a:tab pos="7590389" algn="r"/>
              </a:tabLst>
              <a:defRPr/>
            </a:lvl1pPr>
          </a:lstStyle>
          <a:p>
            <a:pPr marL="45720" marR="320040" indent="0" algn="l">
              <a:lnSpc>
                <a:spcPts val="800"/>
              </a:lnSpc>
              <a:spcAft>
                <a:spcPts val="0"/>
              </a:spcAft>
            </a:pPr>
            <a:r>
              <a:rPr lang="en-US" sz="600" spc="0">
                <a:solidFill>
                  <a:srgbClr val="000000"/>
                </a:solidFill>
                <a:latin typeface="Arial" panose="02020603050405020304" pitchFamily="2"/>
              </a:rPr>
              <a:t>1. CVS Caremark Enterprise Analytics, 2012. 2. Among members with diabetes. Compared exclusive users of 30-day fills with at least 3 fills (i.e., 90 days on hand) to users with at least one 90-day fill. CVS Caremark drug trend forecast. 3. Based on moving from 30-day supplies to 90-day supplies through Maintenance Choice Mandatory. </a:t>
            </a:r>
          </a:p>
          <a:p>
            <a:pPr marL="45720" marR="411480" indent="0" algn="l">
              <a:lnSpc>
                <a:spcPts val="800"/>
              </a:lnSpc>
              <a:spcBef>
                <a:spcPts val="0"/>
              </a:spcBef>
              <a:spcAft>
                <a:spcPts val="0"/>
              </a:spcAft>
            </a:pPr>
            <a:r>
              <a:rPr lang="en-US" sz="600" spc="0">
                <a:solidFill>
                  <a:srgbClr val="000000"/>
                </a:solidFill>
                <a:latin typeface="Arial" panose="02020603050405020304" pitchFamily="2"/>
              </a:rPr>
              <a:t>Projections based on CVS Caremark data. Individual results vary based on plan design, formulary status, demographic characteristics and other factors. Actual results may vary based on factors such as programs adopted by the plan. Client-specific modeling available upon request. </a:t>
            </a:r>
          </a:p>
          <a:p>
            <a:pPr marL="45720" marR="0" indent="0" algn="l">
              <a:lnSpc>
                <a:spcPts val="1100"/>
              </a:lnSpc>
              <a:spcBef>
                <a:spcPts val="1895"/>
              </a:spcBef>
              <a:spcAft>
                <a:spcPts val="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6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5173773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5_1_">
    <p:bg>
      <p:bgPr>
        <a:solidFill>
          <a:schemeClr val="bg1">
            <a:alpha val="0"/>
          </a:schemeClr>
        </a:solidFill>
        <a:effectLst/>
      </p:bgPr>
    </p:bg>
    <p:spTree>
      <p:nvGrpSpPr>
        <p:cNvPr id="1" name=""/>
        <p:cNvGrpSpPr/>
        <p:nvPr/>
      </p:nvGrpSpPr>
      <p:grpSpPr>
        <a:xfrm>
          <a:off x="0" y="0"/>
          <a:ext cx="0" cy="0"/>
          <a:chOff x="0" y="0"/>
          <a:chExt cx="0" cy="0"/>
        </a:xfrm>
      </p:grpSpPr>
      <p:sp>
        <p:nvSpPr>
          <p:cNvPr id="73" name="Text Placeholder 72"/>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74" name="Text Placeholder 73"/>
          <p:cNvSpPr>
            <a:spLocks noGrp="1"/>
          </p:cNvSpPr>
          <p:nvPr>
            <p:ph type="body" idx="10"/>
          </p:nvPr>
        </p:nvSpPr>
        <p:spPr>
          <a:xfrm>
            <a:off x="834161" y="403412"/>
            <a:ext cx="7100455" cy="1565462"/>
          </a:xfrm>
          <a:prstGeom prst="rect">
            <a:avLst/>
          </a:prstGeom>
          <a:noFill/>
          <a:ln w="0" cmpd="sng">
            <a:noFill/>
            <a:prstDash val="solid"/>
          </a:ln>
        </p:spPr>
        <p:txBody>
          <a:bodyPr vert="horz" lIns="0" tIns="331575" rIns="0" bIns="0" anchor="t">
            <a:normAutofit fontScale="90000"/>
          </a:bodyPr>
          <a:lstStyle>
            <a:lvl1pPr marL="0" marR="0" indent="0" algn="l">
              <a:lnSpc>
                <a:spcPts val="2782"/>
              </a:lnSpc>
              <a:spcBef>
                <a:spcPts val="0"/>
              </a:spcBef>
              <a:spcAft>
                <a:spcPts val="4384"/>
              </a:spcAft>
              <a:defRPr/>
            </a:lvl1pPr>
          </a:lstStyle>
          <a:p>
            <a:pPr marL="0" marR="0" indent="0" algn="l">
              <a:lnSpc>
                <a:spcPts val="3100"/>
              </a:lnSpc>
              <a:spcAft>
                <a:spcPts val="0"/>
              </a:spcAft>
            </a:pPr>
            <a:r>
              <a:rPr lang="en-US" sz="2500" b="1" spc="45">
                <a:solidFill>
                  <a:srgbClr val="000000"/>
                </a:solidFill>
                <a:latin typeface="Arial" panose="02020603050405020304" pitchFamily="2"/>
              </a:rPr>
              <a:t>Maintenance Choice: Members Choose Where </a:t>
            </a:r>
          </a:p>
          <a:p>
            <a:pPr marL="0" marR="0" indent="0" algn="l">
              <a:lnSpc>
                <a:spcPts val="3100"/>
              </a:lnSpc>
              <a:spcBef>
                <a:spcPts val="0"/>
              </a:spcBef>
              <a:spcAft>
                <a:spcPts val="4885"/>
              </a:spcAft>
            </a:pPr>
            <a:r>
              <a:rPr lang="en-US" sz="2500" b="1" spc="54">
                <a:solidFill>
                  <a:srgbClr val="000000"/>
                </a:solidFill>
                <a:latin typeface="Arial" panose="02020603050405020304" pitchFamily="2"/>
              </a:rPr>
              <a:t>to Fill; Everyone Benefits from Lower Costs </a:t>
            </a:r>
          </a:p>
        </p:txBody>
      </p:sp>
      <p:sp>
        <p:nvSpPr>
          <p:cNvPr id="81" name="Text Placeholder 80"/>
          <p:cNvSpPr>
            <a:spLocks noGrp="1"/>
          </p:cNvSpPr>
          <p:nvPr>
            <p:ph type="body" idx="10"/>
          </p:nvPr>
        </p:nvSpPr>
        <p:spPr>
          <a:xfrm>
            <a:off x="415638" y="2528607"/>
            <a:ext cx="8315614" cy="843803"/>
          </a:xfrm>
          <a:prstGeom prst="rect">
            <a:avLst/>
          </a:prstGeom>
          <a:noFill/>
          <a:ln w="0" cmpd="sng">
            <a:noFill/>
            <a:prstDash val="solid"/>
          </a:ln>
        </p:spPr>
        <p:txBody>
          <a:bodyPr vert="horz" lIns="0" tIns="3417" rIns="0" bIns="0" anchor="t">
            <a:normAutofit fontScale="95000"/>
          </a:bodyPr>
          <a:lstStyle>
            <a:lvl1pPr marL="820583" marR="0" indent="0" algn="l">
              <a:lnSpc>
                <a:spcPts val="1885"/>
              </a:lnSpc>
              <a:spcBef>
                <a:spcPts val="108"/>
              </a:spcBef>
              <a:spcAft>
                <a:spcPts val="2777"/>
              </a:spcAft>
              <a:tabLst>
                <a:tab pos="5046583" algn="l"/>
              </a:tabLst>
              <a:defRPr/>
            </a:lvl1pPr>
          </a:lstStyle>
          <a:p>
            <a:pPr marL="731520" marR="0" indent="0" algn="l">
              <a:lnSpc>
                <a:spcPts val="2100"/>
              </a:lnSpc>
              <a:spcAft>
                <a:spcPts val="0"/>
              </a:spcAft>
              <a:tabLst>
                <a:tab pos="3291840" algn="l"/>
                <a:tab pos="5760720" algn="l"/>
              </a:tabLst>
            </a:pPr>
            <a:r>
              <a:rPr lang="en-US" sz="1600" b="1" spc="9">
                <a:solidFill>
                  <a:srgbClr val="000000"/>
                </a:solidFill>
                <a:latin typeface="Arial" panose="02020603050405020304" pitchFamily="2"/>
              </a:rPr>
              <a:t>CVS Pharmacy</a:t>
            </a:r>
            <a:r>
              <a:rPr lang="en-US" sz="1600" b="1" spc="9" baseline="30000">
                <a:solidFill>
                  <a:srgbClr val="000000"/>
                </a:solidFill>
                <a:latin typeface="Arial" panose="02020603050405020304" pitchFamily="2"/>
              </a:rPr>
              <a:t>®</a:t>
            </a:r>
            <a:r>
              <a:rPr lang="en-US" sz="100" b="1" spc="9">
                <a:solidFill>
                  <a:srgbClr val="000000"/>
                </a:solidFill>
                <a:latin typeface="Arial" panose="02020603050405020304" pitchFamily="2"/>
              </a:rPr>
              <a:t> </a:t>
            </a:r>
            <a:r>
              <a:rPr lang="en-US" sz="1600" b="1" spc="9">
                <a:solidFill>
                  <a:srgbClr val="000000"/>
                </a:solidFill>
                <a:latin typeface="Arial" panose="02020603050405020304" pitchFamily="2"/>
              </a:rPr>
              <a:t>Home delivery Same low mail pricing </a:t>
            </a:r>
          </a:p>
          <a:p>
            <a:pPr marL="914400" marR="0" indent="0" algn="l">
              <a:lnSpc>
                <a:spcPts val="2100"/>
              </a:lnSpc>
              <a:spcBef>
                <a:spcPts val="120"/>
              </a:spcBef>
              <a:spcAft>
                <a:spcPts val="3095"/>
              </a:spcAft>
              <a:tabLst>
                <a:tab pos="5623560" algn="l"/>
              </a:tabLst>
            </a:pPr>
            <a:r>
              <a:rPr lang="en-US" sz="1400" spc="22">
                <a:solidFill>
                  <a:srgbClr val="000000"/>
                </a:solidFill>
                <a:latin typeface="Arial" panose="02020603050405020304" pitchFamily="2"/>
              </a:rPr>
              <a:t>9,500+ locations </a:t>
            </a:r>
            <a:r>
              <a:rPr lang="en-US" sz="1600" b="1" spc="22">
                <a:solidFill>
                  <a:srgbClr val="000000"/>
                </a:solidFill>
                <a:latin typeface="Arial" panose="02020603050405020304" pitchFamily="2"/>
              </a:rPr>
              <a:t>for clients and members </a:t>
            </a:r>
          </a:p>
        </p:txBody>
      </p:sp>
      <p:sp>
        <p:nvSpPr>
          <p:cNvPr id="82" name="Text Placeholder 81"/>
          <p:cNvSpPr>
            <a:spLocks noGrp="1"/>
          </p:cNvSpPr>
          <p:nvPr>
            <p:ph type="body" idx="10"/>
          </p:nvPr>
        </p:nvSpPr>
        <p:spPr>
          <a:xfrm>
            <a:off x="820305" y="3372413"/>
            <a:ext cx="3590636" cy="392766"/>
          </a:xfrm>
          <a:prstGeom prst="rect">
            <a:avLst/>
          </a:prstGeom>
          <a:solidFill>
            <a:srgbClr val="000000"/>
          </a:solidFill>
          <a:ln w="0" cmpd="sng">
            <a:noFill/>
            <a:prstDash val="solid"/>
          </a:ln>
        </p:spPr>
        <p:txBody>
          <a:bodyPr vert="horz" lIns="0" tIns="86597" rIns="0" bIns="0" anchor="t">
            <a:normAutofit fontScale="95000"/>
          </a:bodyPr>
          <a:lstStyle>
            <a:lvl1pPr marL="82058" marR="0" indent="0" algn="l">
              <a:lnSpc>
                <a:spcPts val="1885"/>
              </a:lnSpc>
              <a:spcAft>
                <a:spcPts val="529"/>
              </a:spcAft>
              <a:defRPr/>
            </a:lvl1pPr>
          </a:lstStyle>
          <a:p>
            <a:pPr marL="91440" marR="0" indent="0" algn="l">
              <a:lnSpc>
                <a:spcPts val="2100"/>
              </a:lnSpc>
              <a:spcAft>
                <a:spcPts val="590"/>
              </a:spcAft>
            </a:pPr>
            <a:r>
              <a:rPr lang="en-US" sz="1600" b="1" spc="36">
                <a:solidFill>
                  <a:srgbClr val="FFFFFF"/>
                </a:solidFill>
                <a:latin typeface="Arial" panose="02020603050405020304" pitchFamily="2"/>
              </a:rPr>
              <a:t>CLIENT BENEFITS </a:t>
            </a:r>
          </a:p>
        </p:txBody>
      </p:sp>
      <p:sp>
        <p:nvSpPr>
          <p:cNvPr id="83" name="Text Placeholder 82"/>
          <p:cNvSpPr>
            <a:spLocks noGrp="1"/>
          </p:cNvSpPr>
          <p:nvPr>
            <p:ph type="body" idx="10"/>
          </p:nvPr>
        </p:nvSpPr>
        <p:spPr>
          <a:xfrm>
            <a:off x="820305" y="3944471"/>
            <a:ext cx="3590636" cy="1205753"/>
          </a:xfrm>
          <a:prstGeom prst="rect">
            <a:avLst/>
          </a:prstGeom>
          <a:noFill/>
          <a:ln w="0" cmpd="sng">
            <a:noFill/>
            <a:prstDash val="solid"/>
          </a:ln>
        </p:spPr>
        <p:txBody>
          <a:bodyPr vert="horz" lIns="0" tIns="0" rIns="0" bIns="0" anchor="t"/>
          <a:lstStyle>
            <a:lvl1pPr marL="246175" marR="861612" indent="164117" algn="l">
              <a:lnSpc>
                <a:spcPts val="1705"/>
              </a:lnSpc>
              <a:spcBef>
                <a:spcPts val="538"/>
              </a:spcBef>
              <a:spcAft>
                <a:spcPts val="0"/>
              </a:spcAft>
              <a:buFont typeface="Symbol"/>
              <a:buChar char="·"/>
              <a:defRPr/>
            </a:lvl1pPr>
          </a:lstStyle>
          <a:p>
            <a:pPr marL="274320" marR="0" indent="182880" algn="l">
              <a:lnSpc>
                <a:spcPts val="1900"/>
              </a:lnSpc>
              <a:spcAft>
                <a:spcPts val="0"/>
              </a:spcAft>
              <a:buFont typeface="Symbol"/>
              <a:buChar char="·"/>
            </a:pPr>
            <a:r>
              <a:rPr lang="en-US" sz="1400" spc="-4">
                <a:solidFill>
                  <a:srgbClr val="000000"/>
                </a:solidFill>
                <a:latin typeface="Arial" panose="02020603050405020304" pitchFamily="2"/>
              </a:rPr>
              <a:t>Up to 4% gross pharmacy savings </a:t>
            </a:r>
          </a:p>
          <a:p>
            <a:pPr marL="274320" marR="685800" indent="182880" algn="l">
              <a:lnSpc>
                <a:spcPts val="1900"/>
              </a:lnSpc>
              <a:spcBef>
                <a:spcPts val="600"/>
              </a:spcBef>
              <a:spcAft>
                <a:spcPts val="0"/>
              </a:spcAft>
              <a:buFont typeface="Symbol"/>
              <a:buChar char="·"/>
            </a:pPr>
            <a:r>
              <a:rPr lang="en-US" sz="1400" spc="-9">
                <a:solidFill>
                  <a:srgbClr val="000000"/>
                </a:solidFill>
                <a:latin typeface="Arial" panose="02020603050405020304" pitchFamily="2"/>
              </a:rPr>
              <a:t>Reduced medical spend resulting from improved adherence </a:t>
            </a:r>
          </a:p>
          <a:p>
            <a:pPr marL="274320" marR="960120" indent="182880" algn="l">
              <a:lnSpc>
                <a:spcPts val="1900"/>
              </a:lnSpc>
              <a:spcBef>
                <a:spcPts val="600"/>
              </a:spcBef>
              <a:spcAft>
                <a:spcPts val="0"/>
              </a:spcAft>
              <a:buFont typeface="Symbol"/>
              <a:buChar char="·"/>
            </a:pPr>
            <a:r>
              <a:rPr lang="en-US" sz="1400" spc="-13">
                <a:solidFill>
                  <a:srgbClr val="000000"/>
                </a:solidFill>
                <a:latin typeface="Arial" panose="02020603050405020304" pitchFamily="2"/>
              </a:rPr>
              <a:t>Increased member satisfaction with your plan </a:t>
            </a:r>
          </a:p>
        </p:txBody>
      </p:sp>
      <p:sp>
        <p:nvSpPr>
          <p:cNvPr id="84" name="Text Placeholder 83"/>
          <p:cNvSpPr>
            <a:spLocks noGrp="1"/>
          </p:cNvSpPr>
          <p:nvPr>
            <p:ph type="body" idx="10"/>
          </p:nvPr>
        </p:nvSpPr>
        <p:spPr>
          <a:xfrm>
            <a:off x="4731327" y="3372413"/>
            <a:ext cx="3590636" cy="392766"/>
          </a:xfrm>
          <a:prstGeom prst="rect">
            <a:avLst/>
          </a:prstGeom>
          <a:solidFill>
            <a:srgbClr val="000000"/>
          </a:solidFill>
          <a:ln w="0" cmpd="sng">
            <a:noFill/>
            <a:prstDash val="solid"/>
          </a:ln>
        </p:spPr>
        <p:txBody>
          <a:bodyPr vert="horz" lIns="0" tIns="86597" rIns="0" bIns="0" anchor="t">
            <a:normAutofit fontScale="95000"/>
          </a:bodyPr>
          <a:lstStyle>
            <a:lvl1pPr marL="82058" marR="0" indent="0" algn="l">
              <a:lnSpc>
                <a:spcPts val="1885"/>
              </a:lnSpc>
              <a:spcAft>
                <a:spcPts val="529"/>
              </a:spcAft>
              <a:defRPr/>
            </a:lvl1pPr>
          </a:lstStyle>
          <a:p>
            <a:pPr marL="91440" marR="0" indent="0" algn="l">
              <a:lnSpc>
                <a:spcPts val="2100"/>
              </a:lnSpc>
              <a:spcAft>
                <a:spcPts val="590"/>
              </a:spcAft>
            </a:pPr>
            <a:r>
              <a:rPr lang="en-US" sz="1600" b="1" spc="40">
                <a:solidFill>
                  <a:srgbClr val="FFFFFF"/>
                </a:solidFill>
                <a:latin typeface="Arial" panose="02020603050405020304" pitchFamily="2"/>
              </a:rPr>
              <a:t>MEMBER BENEFITS </a:t>
            </a:r>
          </a:p>
        </p:txBody>
      </p:sp>
      <p:sp>
        <p:nvSpPr>
          <p:cNvPr id="85" name="Text Placeholder 84"/>
          <p:cNvSpPr>
            <a:spLocks noGrp="1"/>
          </p:cNvSpPr>
          <p:nvPr>
            <p:ph type="body" idx="10"/>
          </p:nvPr>
        </p:nvSpPr>
        <p:spPr>
          <a:xfrm>
            <a:off x="4731327" y="3939988"/>
            <a:ext cx="3590636" cy="1210235"/>
          </a:xfrm>
          <a:prstGeom prst="rect">
            <a:avLst/>
          </a:prstGeom>
          <a:noFill/>
          <a:ln w="0" cmpd="sng">
            <a:noFill/>
            <a:prstDash val="solid"/>
          </a:ln>
        </p:spPr>
        <p:txBody>
          <a:bodyPr vert="horz" lIns="0" tIns="0" rIns="0" bIns="0" anchor="t"/>
          <a:lstStyle>
            <a:lvl1pPr marL="246175" marR="0" indent="164117" algn="l">
              <a:lnSpc>
                <a:spcPts val="1795"/>
              </a:lnSpc>
              <a:spcBef>
                <a:spcPts val="440"/>
              </a:spcBef>
              <a:spcAft>
                <a:spcPts val="0"/>
              </a:spcAft>
              <a:buFont typeface="Symbol"/>
              <a:buChar char="·"/>
              <a:defRPr/>
            </a:lvl1pPr>
          </a:lstStyle>
          <a:p>
            <a:pPr marL="274320" marR="0" indent="182880" algn="l">
              <a:lnSpc>
                <a:spcPts val="1900"/>
              </a:lnSpc>
              <a:spcAft>
                <a:spcPts val="0"/>
              </a:spcAft>
              <a:buFont typeface="Symbol"/>
              <a:buChar char="·"/>
            </a:pPr>
            <a:r>
              <a:rPr lang="en-US" sz="1400" spc="0">
                <a:solidFill>
                  <a:srgbClr val="000000"/>
                </a:solidFill>
                <a:latin typeface="Arial" panose="02020603050405020304" pitchFamily="2"/>
              </a:rPr>
              <a:t>Cost share savings when members change to a 90-day supply </a:t>
            </a:r>
          </a:p>
          <a:p>
            <a:pPr marL="274320" marR="868680" indent="182880" algn="l">
              <a:lnSpc>
                <a:spcPts val="1900"/>
              </a:lnSpc>
              <a:spcBef>
                <a:spcPts val="600"/>
              </a:spcBef>
              <a:spcAft>
                <a:spcPts val="0"/>
              </a:spcAft>
              <a:buFont typeface="Symbol"/>
              <a:buChar char="·"/>
            </a:pPr>
            <a:r>
              <a:rPr lang="en-US" sz="1400" spc="-9">
                <a:solidFill>
                  <a:srgbClr val="000000"/>
                </a:solidFill>
                <a:latin typeface="Arial" panose="02020603050405020304" pitchFamily="2"/>
              </a:rPr>
              <a:t>Flexibility to move prescriptions between channels at any time </a:t>
            </a:r>
          </a:p>
          <a:p>
            <a:pPr marL="274320" marR="0" indent="182880" algn="l">
              <a:lnSpc>
                <a:spcPts val="2000"/>
              </a:lnSpc>
              <a:spcBef>
                <a:spcPts val="490"/>
              </a:spcBef>
              <a:spcAft>
                <a:spcPts val="0"/>
              </a:spcAft>
              <a:buFont typeface="Symbol"/>
              <a:buChar char="·"/>
            </a:pPr>
            <a:r>
              <a:rPr lang="en-US" sz="1400" spc="-9">
                <a:solidFill>
                  <a:srgbClr val="000000"/>
                </a:solidFill>
                <a:latin typeface="Arial" panose="02020603050405020304" pitchFamily="2"/>
              </a:rPr>
              <a:t>Consistent, high-quality care </a:t>
            </a:r>
          </a:p>
        </p:txBody>
      </p:sp>
      <p:sp>
        <p:nvSpPr>
          <p:cNvPr id="86" name="Text Placeholder 85"/>
          <p:cNvSpPr>
            <a:spLocks noGrp="1"/>
          </p:cNvSpPr>
          <p:nvPr>
            <p:ph type="body" idx="10"/>
          </p:nvPr>
        </p:nvSpPr>
        <p:spPr>
          <a:xfrm>
            <a:off x="779895" y="5150223"/>
            <a:ext cx="7747000" cy="1304365"/>
          </a:xfrm>
          <a:prstGeom prst="rect">
            <a:avLst/>
          </a:prstGeom>
          <a:noFill/>
          <a:ln w="0" cmpd="sng">
            <a:noFill/>
            <a:prstDash val="solid"/>
          </a:ln>
        </p:spPr>
        <p:txBody>
          <a:bodyPr vert="horz" lIns="0" tIns="5698" rIns="0" bIns="0" anchor="t"/>
          <a:lstStyle>
            <a:lvl1pPr marL="41029" marR="0" indent="0" algn="l">
              <a:lnSpc>
                <a:spcPts val="808"/>
              </a:lnSpc>
              <a:spcBef>
                <a:spcPts val="0"/>
              </a:spcBef>
              <a:spcAft>
                <a:spcPts val="296"/>
              </a:spcAft>
              <a:tabLst>
                <a:tab pos="7631418" algn="r"/>
              </a:tabLst>
              <a:defRPr/>
            </a:lvl1pPr>
          </a:lstStyle>
          <a:p>
            <a:pPr marL="4572000" marR="0" indent="0" algn="l">
              <a:lnSpc>
                <a:spcPts val="1900"/>
              </a:lnSpc>
              <a:spcAft>
                <a:spcPts val="0"/>
              </a:spcAft>
            </a:pPr>
            <a:r>
              <a:rPr lang="en-US" sz="1400" spc="0">
                <a:solidFill>
                  <a:srgbClr val="000000"/>
                </a:solidFill>
                <a:latin typeface="Arial" panose="02020603050405020304" pitchFamily="2"/>
              </a:rPr>
              <a:t>regardless of where members fill </a:t>
            </a:r>
          </a:p>
          <a:p>
            <a:pPr marL="45720" marR="365760" indent="0" algn="l">
              <a:lnSpc>
                <a:spcPts val="800"/>
              </a:lnSpc>
              <a:spcBef>
                <a:spcPts val="3095"/>
              </a:spcBef>
              <a:spcAft>
                <a:spcPts val="0"/>
              </a:spcAft>
            </a:pPr>
            <a:r>
              <a:rPr lang="en-US" sz="600" spc="0">
                <a:solidFill>
                  <a:srgbClr val="000000"/>
                </a:solidFill>
                <a:latin typeface="Arial" panose="02020603050405020304" pitchFamily="2"/>
              </a:rPr>
              <a:t>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CVS/pharmacy due to dispensing factors, such as applicable local or use taxes. Actual results may vary based on factors such as programs adopted by the plan. Client-specific modeling available upon request. </a:t>
            </a:r>
          </a:p>
          <a:p>
            <a:pPr marL="45720" marR="0" indent="0" algn="l">
              <a:lnSpc>
                <a:spcPts val="1100"/>
              </a:lnSpc>
              <a:spcBef>
                <a:spcPts val="1960"/>
              </a:spcBef>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7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411241564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6_1_">
    <p:bg>
      <p:bgPr>
        <a:solidFill>
          <a:schemeClr val="bg1">
            <a:alpha val="0"/>
          </a:schemeClr>
        </a:solidFill>
        <a:effectLst/>
      </p:bgPr>
    </p:bg>
    <p:spTree>
      <p:nvGrpSpPr>
        <p:cNvPr id="1" name=""/>
        <p:cNvGrpSpPr/>
        <p:nvPr/>
      </p:nvGrpSpPr>
      <p:grpSpPr>
        <a:xfrm>
          <a:off x="0" y="0"/>
          <a:ext cx="0" cy="0"/>
          <a:chOff x="0" y="0"/>
          <a:chExt cx="0" cy="0"/>
        </a:xfrm>
      </p:grpSpPr>
      <p:sp>
        <p:nvSpPr>
          <p:cNvPr id="91" name="Text Placeholder 90"/>
          <p:cNvSpPr>
            <a:spLocks noGrp="1"/>
          </p:cNvSpPr>
          <p:nvPr>
            <p:ph type="body" idx="10"/>
          </p:nvPr>
        </p:nvSpPr>
        <p:spPr>
          <a:xfrm>
            <a:off x="834162" y="730066"/>
            <a:ext cx="7320395"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45">
                <a:solidFill>
                  <a:srgbClr val="000000"/>
                </a:solidFill>
                <a:latin typeface="Arial" panose="02020603050405020304" pitchFamily="2"/>
              </a:rPr>
              <a:t>We’ve Added Even More Convenient Access for </a:t>
            </a:r>
          </a:p>
        </p:txBody>
      </p:sp>
      <p:sp>
        <p:nvSpPr>
          <p:cNvPr id="92" name="Text Placeholder 91"/>
          <p:cNvSpPr>
            <a:spLocks noGrp="1"/>
          </p:cNvSpPr>
          <p:nvPr>
            <p:ph type="body" idx="10"/>
          </p:nvPr>
        </p:nvSpPr>
        <p:spPr>
          <a:xfrm>
            <a:off x="839357" y="1093694"/>
            <a:ext cx="7271327" cy="336176"/>
          </a:xfrm>
          <a:prstGeom prst="rect">
            <a:avLst/>
          </a:prstGeom>
          <a:noFill/>
          <a:ln w="0" cmpd="sng">
            <a:noFill/>
            <a:prstDash val="solid"/>
          </a:ln>
        </p:spPr>
        <p:txBody>
          <a:bodyPr vert="horz" lIns="0" tIns="0" rIns="0" bIns="0" anchor="t">
            <a:normAutofit fontScale="95000"/>
          </a:bodyPr>
          <a:lstStyle>
            <a:lvl1pPr marL="0" marR="0" indent="0" algn="l">
              <a:lnSpc>
                <a:spcPts val="2692"/>
              </a:lnSpc>
              <a:spcAft>
                <a:spcPts val="0"/>
              </a:spcAft>
              <a:defRPr/>
            </a:lvl1pPr>
          </a:lstStyle>
          <a:p>
            <a:pPr marL="0" marR="0" indent="0" algn="l">
              <a:lnSpc>
                <a:spcPts val="3000"/>
              </a:lnSpc>
              <a:spcAft>
                <a:spcPts val="0"/>
              </a:spcAft>
            </a:pPr>
            <a:r>
              <a:rPr lang="en-US" sz="2500" b="1" spc="36">
                <a:solidFill>
                  <a:srgbClr val="000000"/>
                </a:solidFill>
                <a:latin typeface="Arial" panose="02020603050405020304" pitchFamily="2"/>
              </a:rPr>
              <a:t>Your Members: CVS Pharmacy is Now at Target </a:t>
            </a:r>
          </a:p>
        </p:txBody>
      </p:sp>
      <p:sp>
        <p:nvSpPr>
          <p:cNvPr id="93" name="Text Placeholder 92"/>
          <p:cNvSpPr>
            <a:spLocks noGrp="1"/>
          </p:cNvSpPr>
          <p:nvPr>
            <p:ph type="body" idx="10"/>
          </p:nvPr>
        </p:nvSpPr>
        <p:spPr>
          <a:xfrm>
            <a:off x="1642918" y="1961031"/>
            <a:ext cx="2200564" cy="888626"/>
          </a:xfrm>
          <a:prstGeom prst="rect">
            <a:avLst/>
          </a:prstGeom>
          <a:noFill/>
          <a:ln w="0" cmpd="sng">
            <a:noFill/>
            <a:prstDash val="solid"/>
          </a:ln>
        </p:spPr>
        <p:txBody>
          <a:bodyPr vert="horz" lIns="0" tIns="18230" rIns="0" bIns="0" anchor="t">
            <a:normAutofit fontScale="90000"/>
          </a:bodyPr>
          <a:lstStyle>
            <a:lvl1pPr marL="0" marR="0" indent="0" algn="just">
              <a:lnSpc>
                <a:spcPts val="1705"/>
              </a:lnSpc>
              <a:spcBef>
                <a:spcPts val="4"/>
              </a:spcBef>
              <a:spcAft>
                <a:spcPts val="0"/>
              </a:spcAft>
              <a:defRPr/>
            </a:lvl1pPr>
          </a:lstStyle>
          <a:p>
            <a:pPr marL="0" marR="0" indent="0" algn="just">
              <a:lnSpc>
                <a:spcPts val="1900"/>
              </a:lnSpc>
              <a:spcAft>
                <a:spcPts val="0"/>
              </a:spcAft>
            </a:pPr>
            <a:r>
              <a:rPr lang="en-US" sz="1600" b="1" spc="4">
                <a:solidFill>
                  <a:srgbClr val="000000"/>
                </a:solidFill>
                <a:latin typeface="Arial" panose="02020603050405020304" pitchFamily="2"/>
              </a:rPr>
              <a:t>CVS Pharmacy network </a:t>
            </a:r>
          </a:p>
          <a:p>
            <a:pPr marL="0" marR="0" indent="0" algn="just">
              <a:lnSpc>
                <a:spcPts val="1900"/>
              </a:lnSpc>
              <a:spcBef>
                <a:spcPts val="0"/>
              </a:spcBef>
              <a:spcAft>
                <a:spcPts val="0"/>
              </a:spcAft>
            </a:pPr>
            <a:r>
              <a:rPr lang="en-US" sz="1600" b="1" spc="63">
                <a:solidFill>
                  <a:srgbClr val="000000"/>
                </a:solidFill>
                <a:latin typeface="Arial" panose="02020603050405020304" pitchFamily="2"/>
              </a:rPr>
              <a:t>has increased by 22% </a:t>
            </a:r>
          </a:p>
          <a:p>
            <a:pPr marL="0" marR="0" indent="0" algn="just">
              <a:lnSpc>
                <a:spcPts val="1900"/>
              </a:lnSpc>
              <a:spcBef>
                <a:spcPts val="5"/>
              </a:spcBef>
              <a:spcAft>
                <a:spcPts val="0"/>
              </a:spcAft>
            </a:pPr>
            <a:r>
              <a:rPr lang="en-US" sz="1600" b="1" spc="4">
                <a:solidFill>
                  <a:srgbClr val="000000"/>
                </a:solidFill>
                <a:latin typeface="Arial" panose="02020603050405020304" pitchFamily="2"/>
              </a:rPr>
              <a:t>for a total of nearly </a:t>
            </a:r>
          </a:p>
          <a:p>
            <a:pPr marL="0" marR="0" indent="0" algn="just">
              <a:lnSpc>
                <a:spcPts val="1900"/>
              </a:lnSpc>
              <a:spcBef>
                <a:spcPts val="5"/>
              </a:spcBef>
              <a:spcAft>
                <a:spcPts val="0"/>
              </a:spcAft>
            </a:pPr>
            <a:r>
              <a:rPr lang="en-US" sz="1600" b="1" spc="63">
                <a:solidFill>
                  <a:srgbClr val="000000"/>
                </a:solidFill>
                <a:latin typeface="Arial" panose="02020603050405020304" pitchFamily="2"/>
              </a:rPr>
              <a:t>9,500 locations </a:t>
            </a:r>
          </a:p>
        </p:txBody>
      </p:sp>
      <p:sp>
        <p:nvSpPr>
          <p:cNvPr id="94" name="Text Placeholder 93"/>
          <p:cNvSpPr>
            <a:spLocks noGrp="1"/>
          </p:cNvSpPr>
          <p:nvPr>
            <p:ph type="body" idx="10"/>
          </p:nvPr>
        </p:nvSpPr>
        <p:spPr>
          <a:xfrm>
            <a:off x="5489288" y="1920688"/>
            <a:ext cx="1950605" cy="890868"/>
          </a:xfrm>
          <a:prstGeom prst="rect">
            <a:avLst/>
          </a:prstGeom>
          <a:noFill/>
          <a:ln w="0" cmpd="sng">
            <a:noFill/>
            <a:prstDash val="solid"/>
          </a:ln>
        </p:spPr>
        <p:txBody>
          <a:bodyPr vert="horz" lIns="0" tIns="18230" rIns="0" bIns="0" anchor="t">
            <a:normAutofit fontScale="90000"/>
          </a:bodyPr>
          <a:lstStyle>
            <a:lvl1pPr marL="82058" marR="0" indent="0" algn="just">
              <a:lnSpc>
                <a:spcPts val="1705"/>
              </a:lnSpc>
              <a:spcBef>
                <a:spcPts val="4"/>
              </a:spcBef>
              <a:spcAft>
                <a:spcPts val="0"/>
              </a:spcAft>
              <a:defRPr/>
            </a:lvl1pPr>
          </a:lstStyle>
          <a:p>
            <a:pPr marL="91440" marR="0" indent="0" algn="just">
              <a:lnSpc>
                <a:spcPts val="1900"/>
              </a:lnSpc>
              <a:spcAft>
                <a:spcPts val="0"/>
              </a:spcAft>
            </a:pPr>
            <a:r>
              <a:rPr lang="en-US" sz="1600" b="1" spc="-22">
                <a:solidFill>
                  <a:srgbClr val="000000"/>
                </a:solidFill>
                <a:latin typeface="Arial" panose="02020603050405020304" pitchFamily="2"/>
              </a:rPr>
              <a:t>Gives your members </a:t>
            </a:r>
          </a:p>
          <a:p>
            <a:pPr marL="0" marR="0" indent="0" algn="just">
              <a:lnSpc>
                <a:spcPts val="1900"/>
              </a:lnSpc>
              <a:spcBef>
                <a:spcPts val="0"/>
              </a:spcBef>
              <a:spcAft>
                <a:spcPts val="0"/>
              </a:spcAft>
            </a:pPr>
            <a:r>
              <a:rPr lang="en-US" sz="1600" b="1" spc="-13">
                <a:solidFill>
                  <a:srgbClr val="000000"/>
                </a:solidFill>
                <a:latin typeface="Arial" panose="02020603050405020304" pitchFamily="2"/>
              </a:rPr>
              <a:t>more choice in where </a:t>
            </a:r>
          </a:p>
          <a:p>
            <a:pPr marL="91440" marR="0" indent="0" algn="just">
              <a:lnSpc>
                <a:spcPts val="1900"/>
              </a:lnSpc>
              <a:spcBef>
                <a:spcPts val="5"/>
              </a:spcBef>
              <a:spcAft>
                <a:spcPts val="0"/>
              </a:spcAft>
            </a:pPr>
            <a:r>
              <a:rPr lang="en-US" sz="1600" b="1" spc="-9">
                <a:solidFill>
                  <a:srgbClr val="000000"/>
                </a:solidFill>
                <a:latin typeface="Arial" panose="02020603050405020304" pitchFamily="2"/>
              </a:rPr>
              <a:t>they fill their 30- and </a:t>
            </a:r>
          </a:p>
          <a:p>
            <a:pPr marL="91440" marR="0" indent="0" algn="just">
              <a:lnSpc>
                <a:spcPts val="1900"/>
              </a:lnSpc>
              <a:spcBef>
                <a:spcPts val="5"/>
              </a:spcBef>
              <a:spcAft>
                <a:spcPts val="0"/>
              </a:spcAft>
            </a:pPr>
            <a:r>
              <a:rPr lang="en-US" sz="1600" b="1" spc="-13">
                <a:solidFill>
                  <a:srgbClr val="000000"/>
                </a:solidFill>
                <a:latin typeface="Arial" panose="02020603050405020304" pitchFamily="2"/>
              </a:rPr>
              <a:t>90-day prescriptions </a:t>
            </a:r>
          </a:p>
        </p:txBody>
      </p:sp>
      <p:sp>
        <p:nvSpPr>
          <p:cNvPr id="95" name="Text Placeholder 94"/>
          <p:cNvSpPr>
            <a:spLocks noGrp="1"/>
          </p:cNvSpPr>
          <p:nvPr>
            <p:ph type="body" idx="10"/>
          </p:nvPr>
        </p:nvSpPr>
        <p:spPr>
          <a:xfrm>
            <a:off x="1731820" y="3843618"/>
            <a:ext cx="1964459" cy="670672"/>
          </a:xfrm>
          <a:prstGeom prst="rect">
            <a:avLst/>
          </a:prstGeom>
          <a:noFill/>
          <a:ln w="0" cmpd="sng">
            <a:noFill/>
            <a:prstDash val="solid"/>
          </a:ln>
        </p:spPr>
        <p:txBody>
          <a:bodyPr vert="horz" lIns="0" tIns="18230" rIns="0" bIns="0" anchor="t">
            <a:normAutofit fontScale="90000"/>
          </a:bodyPr>
          <a:lstStyle>
            <a:lvl1pPr marL="0" marR="0" indent="0" algn="l">
              <a:lnSpc>
                <a:spcPts val="1705"/>
              </a:lnSpc>
              <a:spcBef>
                <a:spcPts val="4"/>
              </a:spcBef>
              <a:spcAft>
                <a:spcPts val="0"/>
              </a:spcAft>
              <a:defRPr/>
            </a:lvl1pPr>
          </a:lstStyle>
          <a:p>
            <a:pPr marL="0" marR="0" indent="0" algn="l">
              <a:lnSpc>
                <a:spcPts val="1900"/>
              </a:lnSpc>
              <a:spcAft>
                <a:spcPts val="0"/>
              </a:spcAft>
            </a:pPr>
            <a:r>
              <a:rPr lang="en-US" sz="1600" b="1" spc="0">
                <a:solidFill>
                  <a:srgbClr val="000000"/>
                </a:solidFill>
                <a:latin typeface="Arial" panose="02020603050405020304" pitchFamily="2"/>
              </a:rPr>
              <a:t>Members will receive </a:t>
            </a:r>
          </a:p>
          <a:p>
            <a:pPr marL="0" marR="0" indent="0" algn="l">
              <a:lnSpc>
                <a:spcPts val="1900"/>
              </a:lnSpc>
              <a:spcBef>
                <a:spcPts val="0"/>
              </a:spcBef>
              <a:spcAft>
                <a:spcPts val="0"/>
              </a:spcAft>
            </a:pPr>
            <a:r>
              <a:rPr lang="en-US" sz="1600" b="1" spc="-9">
                <a:solidFill>
                  <a:srgbClr val="000000"/>
                </a:solidFill>
                <a:latin typeface="Arial" panose="02020603050405020304" pitchFamily="2"/>
              </a:rPr>
              <a:t>the same high-quality </a:t>
            </a:r>
          </a:p>
          <a:p>
            <a:pPr marL="0" marR="0" indent="0" algn="l">
              <a:lnSpc>
                <a:spcPts val="1900"/>
              </a:lnSpc>
              <a:spcBef>
                <a:spcPts val="5"/>
              </a:spcBef>
              <a:spcAft>
                <a:spcPts val="0"/>
              </a:spcAft>
            </a:pPr>
            <a:r>
              <a:rPr lang="en-US" sz="1600" b="1" spc="9">
                <a:solidFill>
                  <a:srgbClr val="000000"/>
                </a:solidFill>
                <a:latin typeface="Arial" panose="02020603050405020304" pitchFamily="2"/>
              </a:rPr>
              <a:t>service and support </a:t>
            </a:r>
          </a:p>
        </p:txBody>
      </p:sp>
      <p:sp>
        <p:nvSpPr>
          <p:cNvPr id="96" name="Text Placeholder 95"/>
          <p:cNvSpPr>
            <a:spLocks noGrp="1"/>
          </p:cNvSpPr>
          <p:nvPr>
            <p:ph type="body" idx="10"/>
          </p:nvPr>
        </p:nvSpPr>
        <p:spPr>
          <a:xfrm>
            <a:off x="5478320" y="3754533"/>
            <a:ext cx="1969655" cy="889187"/>
          </a:xfrm>
          <a:prstGeom prst="rect">
            <a:avLst/>
          </a:prstGeom>
          <a:noFill/>
          <a:ln w="0" cmpd="sng">
            <a:noFill/>
            <a:prstDash val="solid"/>
          </a:ln>
        </p:spPr>
        <p:txBody>
          <a:bodyPr vert="horz" lIns="0" tIns="18230" rIns="0" bIns="0" anchor="t">
            <a:normAutofit fontScale="90000"/>
          </a:bodyPr>
          <a:lstStyle>
            <a:lvl1pPr marL="0" marR="0" indent="0" algn="r">
              <a:lnSpc>
                <a:spcPts val="1705"/>
              </a:lnSpc>
              <a:spcBef>
                <a:spcPts val="4"/>
              </a:spcBef>
              <a:spcAft>
                <a:spcPts val="0"/>
              </a:spcAft>
              <a:defRPr/>
            </a:lvl1pPr>
          </a:lstStyle>
          <a:p>
            <a:pPr marL="0" marR="0" indent="0" algn="r">
              <a:lnSpc>
                <a:spcPts val="1900"/>
              </a:lnSpc>
              <a:spcAft>
                <a:spcPts val="0"/>
              </a:spcAft>
            </a:pPr>
            <a:r>
              <a:rPr lang="en-US" sz="1600" b="1" spc="-9">
                <a:solidFill>
                  <a:srgbClr val="000000"/>
                </a:solidFill>
                <a:latin typeface="Arial" panose="02020603050405020304" pitchFamily="2"/>
              </a:rPr>
              <a:t>New markets include: </a:t>
            </a:r>
          </a:p>
          <a:p>
            <a:pPr marL="0" marR="0" indent="0" algn="r">
              <a:lnSpc>
                <a:spcPts val="1900"/>
              </a:lnSpc>
              <a:spcBef>
                <a:spcPts val="5"/>
              </a:spcBef>
              <a:spcAft>
                <a:spcPts val="0"/>
              </a:spcAft>
            </a:pPr>
            <a:r>
              <a:rPr lang="en-US" sz="1600" b="1" spc="22">
                <a:solidFill>
                  <a:srgbClr val="000000"/>
                </a:solidFill>
                <a:latin typeface="Arial" panose="02020603050405020304" pitchFamily="2"/>
              </a:rPr>
              <a:t>Seattle, Denver, </a:t>
            </a:r>
          </a:p>
          <a:p>
            <a:pPr marL="0" marR="0" indent="0" algn="r">
              <a:lnSpc>
                <a:spcPts val="1900"/>
              </a:lnSpc>
              <a:spcBef>
                <a:spcPts val="5"/>
              </a:spcBef>
              <a:spcAft>
                <a:spcPts val="0"/>
              </a:spcAft>
            </a:pPr>
            <a:r>
              <a:rPr lang="en-US" sz="1600" b="1" spc="4">
                <a:solidFill>
                  <a:srgbClr val="000000"/>
                </a:solidFill>
                <a:latin typeface="Arial" panose="02020603050405020304" pitchFamily="2"/>
              </a:rPr>
              <a:t>Portland and </a:t>
            </a:r>
          </a:p>
          <a:p>
            <a:pPr marL="0" marR="0" indent="0" algn="r">
              <a:lnSpc>
                <a:spcPts val="1900"/>
              </a:lnSpc>
              <a:spcBef>
                <a:spcPts val="5"/>
              </a:spcBef>
              <a:spcAft>
                <a:spcPts val="0"/>
              </a:spcAft>
            </a:pPr>
            <a:r>
              <a:rPr lang="en-US" sz="1600" b="1" spc="18">
                <a:solidFill>
                  <a:srgbClr val="000000"/>
                </a:solidFill>
                <a:latin typeface="Arial" panose="02020603050405020304" pitchFamily="2"/>
              </a:rPr>
              <a:t>Salt Lake City </a:t>
            </a:r>
          </a:p>
        </p:txBody>
      </p:sp>
      <p:sp>
        <p:nvSpPr>
          <p:cNvPr id="97" name="Text Placeholder 96"/>
          <p:cNvSpPr>
            <a:spLocks noGrp="1"/>
          </p:cNvSpPr>
          <p:nvPr>
            <p:ph type="body" idx="10"/>
          </p:nvPr>
        </p:nvSpPr>
        <p:spPr>
          <a:xfrm>
            <a:off x="1266539" y="5232589"/>
            <a:ext cx="6619586" cy="211231"/>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b="1" spc="-9">
                <a:solidFill>
                  <a:srgbClr val="000000"/>
                </a:solidFill>
                <a:latin typeface="Arial" panose="02020603050405020304" pitchFamily="2"/>
              </a:rPr>
              <a:t>Re-evaluate your pharmacy network strategy to help optimize your savings. </a:t>
            </a:r>
          </a:p>
        </p:txBody>
      </p:sp>
      <p:sp>
        <p:nvSpPr>
          <p:cNvPr id="98" name="Text Placeholder 97"/>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b="1" spc="0">
                <a:solidFill>
                  <a:srgbClr val="000000"/>
                </a:solidFill>
                <a:latin typeface="Arial" panose="02020603050405020304" pitchFamily="2"/>
              </a:rPr>
              <a:t>©2016 CVS Health and/or one of its affiliates: Confidential &amp; Proprietary </a:t>
            </a:r>
            <a:r>
              <a:rPr lang="en-US" sz="900" b="1" spc="0">
                <a:solidFill>
                  <a:srgbClr val="000000"/>
                </a:solidFill>
                <a:latin typeface="Arial" panose="02020603050405020304" pitchFamily="2"/>
              </a:rPr>
              <a:t>8 </a:t>
            </a:r>
          </a:p>
        </p:txBody>
      </p:sp>
      <p:sp>
        <p:nvSpPr>
          <p:cNvPr id="99" name="Text Placeholder 98"/>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b="1" spc="63">
                <a:solidFill>
                  <a:srgbClr val="000000"/>
                </a:solidFill>
                <a:latin typeface="Arial" panose="02020603050405020304" pitchFamily="2"/>
              </a:rPr>
              <a:t>38102A </a:t>
            </a:r>
          </a:p>
        </p:txBody>
      </p:sp>
    </p:spTree>
    <p:extLst>
      <p:ext uri="{BB962C8B-B14F-4D97-AF65-F5344CB8AC3E}">
        <p14:creationId xmlns:p14="http://schemas.microsoft.com/office/powerpoint/2010/main" val="22419774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7_1_">
    <p:bg>
      <p:bgPr>
        <a:solidFill>
          <a:schemeClr val="bg1">
            <a:alpha val="0"/>
          </a:schemeClr>
        </a:solidFill>
        <a:effectLst/>
      </p:bgPr>
    </p:bg>
    <p:spTree>
      <p:nvGrpSpPr>
        <p:cNvPr id="1" name=""/>
        <p:cNvGrpSpPr/>
        <p:nvPr/>
      </p:nvGrpSpPr>
      <p:grpSpPr>
        <a:xfrm>
          <a:off x="0" y="0"/>
          <a:ext cx="0" cy="0"/>
          <a:chOff x="0" y="0"/>
          <a:chExt cx="0" cy="0"/>
        </a:xfrm>
      </p:grpSpPr>
      <p:sp>
        <p:nvSpPr>
          <p:cNvPr id="104" name="Text Placeholder 103"/>
          <p:cNvSpPr>
            <a:spLocks noGrp="1"/>
          </p:cNvSpPr>
          <p:nvPr>
            <p:ph type="body" idx="10"/>
          </p:nvPr>
        </p:nvSpPr>
        <p:spPr>
          <a:xfrm>
            <a:off x="853209" y="730066"/>
            <a:ext cx="5810827"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18">
                <a:solidFill>
                  <a:srgbClr val="000000"/>
                </a:solidFill>
                <a:latin typeface="Arial" panose="02020603050405020304" pitchFamily="2"/>
              </a:rPr>
              <a:t>Find the Right Approach for Your Plan </a:t>
            </a:r>
          </a:p>
        </p:txBody>
      </p:sp>
      <p:sp>
        <p:nvSpPr>
          <p:cNvPr id="105" name="Text Placeholder 104"/>
          <p:cNvSpPr>
            <a:spLocks noGrp="1"/>
          </p:cNvSpPr>
          <p:nvPr>
            <p:ph type="body" idx="10"/>
          </p:nvPr>
        </p:nvSpPr>
        <p:spPr>
          <a:xfrm>
            <a:off x="920173" y="1955987"/>
            <a:ext cx="1177636"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58">
                <a:solidFill>
                  <a:srgbClr val="000000"/>
                </a:solidFill>
                <a:latin typeface="Arial" panose="02020603050405020304" pitchFamily="2"/>
              </a:rPr>
              <a:t>MAINTENANCE </a:t>
            </a:r>
          </a:p>
        </p:txBody>
      </p:sp>
      <p:sp>
        <p:nvSpPr>
          <p:cNvPr id="106" name="Text Placeholder 105"/>
          <p:cNvSpPr>
            <a:spLocks noGrp="1"/>
          </p:cNvSpPr>
          <p:nvPr>
            <p:ph type="body" idx="10"/>
          </p:nvPr>
        </p:nvSpPr>
        <p:spPr>
          <a:xfrm>
            <a:off x="917289" y="2144246"/>
            <a:ext cx="1693141"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45">
                <a:solidFill>
                  <a:srgbClr val="000000"/>
                </a:solidFill>
                <a:latin typeface="Arial" panose="02020603050405020304" pitchFamily="2"/>
              </a:rPr>
              <a:t>CHOICE MANDATORY </a:t>
            </a:r>
          </a:p>
        </p:txBody>
      </p:sp>
      <p:sp>
        <p:nvSpPr>
          <p:cNvPr id="107" name="Text Placeholder 106"/>
          <p:cNvSpPr>
            <a:spLocks noGrp="1"/>
          </p:cNvSpPr>
          <p:nvPr>
            <p:ph type="body" idx="10"/>
          </p:nvPr>
        </p:nvSpPr>
        <p:spPr>
          <a:xfrm>
            <a:off x="3028375" y="1822076"/>
            <a:ext cx="2859809" cy="639856"/>
          </a:xfrm>
          <a:prstGeom prst="rect">
            <a:avLst/>
          </a:prstGeom>
          <a:noFill/>
          <a:ln w="0" cmpd="sng">
            <a:noFill/>
            <a:prstDash val="solid"/>
          </a:ln>
        </p:spPr>
        <p:txBody>
          <a:bodyPr vert="horz" lIns="0" tIns="0" rIns="0" bIns="0" anchor="t"/>
          <a:lstStyle>
            <a:lvl1pPr marL="0" marR="0" indent="0" algn="l">
              <a:lnSpc>
                <a:spcPts val="1705"/>
              </a:lnSpc>
              <a:spcAft>
                <a:spcPts val="0"/>
              </a:spcAft>
              <a:defRPr/>
            </a:lvl1pPr>
          </a:lstStyle>
          <a:p>
            <a:pPr marL="0" marR="0" indent="0" algn="l">
              <a:lnSpc>
                <a:spcPts val="1900"/>
              </a:lnSpc>
              <a:spcAft>
                <a:spcPts val="0"/>
              </a:spcAft>
            </a:pPr>
            <a:r>
              <a:rPr lang="en-US" sz="1400" spc="-4">
                <a:solidFill>
                  <a:srgbClr val="000000"/>
                </a:solidFill>
                <a:latin typeface="Arial" panose="02020603050405020304" pitchFamily="2"/>
              </a:rPr>
              <a:t>Members are required to fill 90-day supplies at mail or CVS Pharmacy once refill limit is reached </a:t>
            </a:r>
          </a:p>
        </p:txBody>
      </p:sp>
      <p:sp>
        <p:nvSpPr>
          <p:cNvPr id="108" name="Text Placeholder 107"/>
          <p:cNvSpPr>
            <a:spLocks noGrp="1"/>
          </p:cNvSpPr>
          <p:nvPr>
            <p:ph type="body" idx="10"/>
          </p:nvPr>
        </p:nvSpPr>
        <p:spPr>
          <a:xfrm>
            <a:off x="6913418" y="1921251"/>
            <a:ext cx="1163782" cy="462243"/>
          </a:xfrm>
          <a:prstGeom prst="rect">
            <a:avLst/>
          </a:prstGeom>
          <a:noFill/>
          <a:ln w="0" cmpd="sng">
            <a:noFill/>
            <a:prstDash val="solid"/>
          </a:ln>
        </p:spPr>
        <p:txBody>
          <a:bodyPr vert="horz" lIns="0" tIns="0" rIns="0" bIns="0" anchor="t"/>
          <a:lstStyle>
            <a:lvl1pPr marL="0" marR="0" indent="0" algn="l">
              <a:lnSpc>
                <a:spcPts val="1167"/>
              </a:lnSpc>
              <a:spcBef>
                <a:spcPts val="22"/>
              </a:spcBef>
              <a:spcAft>
                <a:spcPts val="0"/>
              </a:spcAft>
              <a:defRPr/>
            </a:lvl1pPr>
          </a:lstStyle>
          <a:p>
            <a:pPr marL="0" marR="0" indent="0" algn="l">
              <a:lnSpc>
                <a:spcPts val="2700"/>
              </a:lnSpc>
              <a:spcAft>
                <a:spcPts val="0"/>
              </a:spcAft>
            </a:pPr>
            <a:r>
              <a:rPr lang="en-US" sz="2100" b="1" spc="-67">
                <a:solidFill>
                  <a:srgbClr val="000000"/>
                </a:solidFill>
                <a:latin typeface="Arial" panose="02020603050405020304" pitchFamily="2"/>
              </a:rPr>
              <a:t>Up to 4% </a:t>
            </a:r>
          </a:p>
          <a:p>
            <a:pPr marL="0" marR="0" indent="0" algn="l">
              <a:lnSpc>
                <a:spcPts val="1300"/>
              </a:lnSpc>
              <a:spcBef>
                <a:spcPts val="25"/>
              </a:spcBef>
              <a:spcAft>
                <a:spcPts val="0"/>
              </a:spcAft>
            </a:pPr>
            <a:r>
              <a:rPr lang="en-US" sz="1100" b="1" spc="-36">
                <a:solidFill>
                  <a:srgbClr val="000000"/>
                </a:solidFill>
                <a:latin typeface="Arial" panose="02020603050405020304" pitchFamily="2"/>
              </a:rPr>
              <a:t>GROSS SAVINGS </a:t>
            </a:r>
          </a:p>
        </p:txBody>
      </p:sp>
      <p:sp>
        <p:nvSpPr>
          <p:cNvPr id="109" name="Text Placeholder 108"/>
          <p:cNvSpPr>
            <a:spLocks noGrp="1"/>
          </p:cNvSpPr>
          <p:nvPr>
            <p:ph type="body" idx="10"/>
          </p:nvPr>
        </p:nvSpPr>
        <p:spPr>
          <a:xfrm>
            <a:off x="914402" y="2951072"/>
            <a:ext cx="1351973"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36">
                <a:solidFill>
                  <a:srgbClr val="000000"/>
                </a:solidFill>
                <a:latin typeface="Arial" panose="02020603050405020304" pitchFamily="2"/>
              </a:rPr>
              <a:t>ALLOW MEMBER </a:t>
            </a:r>
          </a:p>
        </p:txBody>
      </p:sp>
      <p:sp>
        <p:nvSpPr>
          <p:cNvPr id="110" name="Text Placeholder 109"/>
          <p:cNvSpPr>
            <a:spLocks noGrp="1"/>
          </p:cNvSpPr>
          <p:nvPr>
            <p:ph type="body" idx="10"/>
          </p:nvPr>
        </p:nvSpPr>
        <p:spPr>
          <a:xfrm>
            <a:off x="3034148" y="2927537"/>
            <a:ext cx="3945659"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Members automatically enrolled after a specified </a:t>
            </a:r>
          </a:p>
        </p:txBody>
      </p:sp>
      <p:sp>
        <p:nvSpPr>
          <p:cNvPr id="111" name="Text Placeholder 110"/>
          <p:cNvSpPr>
            <a:spLocks noGrp="1"/>
          </p:cNvSpPr>
          <p:nvPr>
            <p:ph type="body" idx="10"/>
          </p:nvPr>
        </p:nvSpPr>
        <p:spPr>
          <a:xfrm>
            <a:off x="917286" y="3139329"/>
            <a:ext cx="714664"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72">
                <a:solidFill>
                  <a:srgbClr val="000000"/>
                </a:solidFill>
                <a:latin typeface="Arial" panose="02020603050405020304" pitchFamily="2"/>
              </a:rPr>
              <a:t>OPT OUT </a:t>
            </a:r>
          </a:p>
        </p:txBody>
      </p:sp>
      <p:sp>
        <p:nvSpPr>
          <p:cNvPr id="112" name="Text Placeholder 111"/>
          <p:cNvSpPr>
            <a:spLocks noGrp="1"/>
          </p:cNvSpPr>
          <p:nvPr>
            <p:ph type="body" idx="10"/>
          </p:nvPr>
        </p:nvSpPr>
        <p:spPr>
          <a:xfrm>
            <a:off x="3034148" y="3142690"/>
            <a:ext cx="3349914"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4">
                <a:solidFill>
                  <a:srgbClr val="000000"/>
                </a:solidFill>
                <a:latin typeface="Arial" panose="02020603050405020304" pitchFamily="2"/>
              </a:rPr>
              <a:t>number of fills, but have ability to opt out </a:t>
            </a:r>
          </a:p>
        </p:txBody>
      </p:sp>
      <p:sp>
        <p:nvSpPr>
          <p:cNvPr id="113" name="Text Placeholder 112"/>
          <p:cNvSpPr>
            <a:spLocks noGrp="1"/>
          </p:cNvSpPr>
          <p:nvPr>
            <p:ph type="body" idx="10"/>
          </p:nvPr>
        </p:nvSpPr>
        <p:spPr>
          <a:xfrm>
            <a:off x="914400" y="4043085"/>
            <a:ext cx="1252682"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36">
                <a:solidFill>
                  <a:srgbClr val="000000"/>
                </a:solidFill>
                <a:latin typeface="Arial" panose="02020603050405020304" pitchFamily="2"/>
              </a:rPr>
              <a:t>ADD INCENTIVE </a:t>
            </a:r>
          </a:p>
        </p:txBody>
      </p:sp>
      <p:sp>
        <p:nvSpPr>
          <p:cNvPr id="114" name="Text Placeholder 113"/>
          <p:cNvSpPr>
            <a:spLocks noGrp="1"/>
          </p:cNvSpPr>
          <p:nvPr>
            <p:ph type="body" idx="10"/>
          </p:nvPr>
        </p:nvSpPr>
        <p:spPr>
          <a:xfrm>
            <a:off x="3034148" y="3925421"/>
            <a:ext cx="4098059"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Members who continue to fill 30-day supplies after </a:t>
            </a:r>
          </a:p>
        </p:txBody>
      </p:sp>
      <p:sp>
        <p:nvSpPr>
          <p:cNvPr id="115" name="Text Placeholder 114"/>
          <p:cNvSpPr>
            <a:spLocks noGrp="1"/>
          </p:cNvSpPr>
          <p:nvPr>
            <p:ph type="body" idx="10"/>
          </p:nvPr>
        </p:nvSpPr>
        <p:spPr>
          <a:xfrm>
            <a:off x="3034148" y="4140574"/>
            <a:ext cx="3885045" cy="209550"/>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refill limit is reached will pay a higher cost share </a:t>
            </a:r>
          </a:p>
        </p:txBody>
      </p:sp>
      <p:sp>
        <p:nvSpPr>
          <p:cNvPr id="116" name="Text Placeholder 115"/>
          <p:cNvSpPr>
            <a:spLocks noGrp="1"/>
          </p:cNvSpPr>
          <p:nvPr>
            <p:ph type="body" idx="10"/>
          </p:nvPr>
        </p:nvSpPr>
        <p:spPr>
          <a:xfrm>
            <a:off x="920173" y="4946837"/>
            <a:ext cx="1177636"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58">
                <a:solidFill>
                  <a:srgbClr val="000000"/>
                </a:solidFill>
                <a:latin typeface="Arial" panose="02020603050405020304" pitchFamily="2"/>
              </a:rPr>
              <a:t>MAINTENANCE </a:t>
            </a:r>
          </a:p>
        </p:txBody>
      </p:sp>
      <p:sp>
        <p:nvSpPr>
          <p:cNvPr id="117" name="Text Placeholder 116"/>
          <p:cNvSpPr>
            <a:spLocks noGrp="1"/>
          </p:cNvSpPr>
          <p:nvPr>
            <p:ph type="body" idx="10"/>
          </p:nvPr>
        </p:nvSpPr>
        <p:spPr>
          <a:xfrm>
            <a:off x="917289" y="5135096"/>
            <a:ext cx="1651577"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45">
                <a:solidFill>
                  <a:srgbClr val="000000"/>
                </a:solidFill>
                <a:latin typeface="Arial" panose="02020603050405020304" pitchFamily="2"/>
              </a:rPr>
              <a:t>CHOICE VOLUNTARY </a:t>
            </a:r>
          </a:p>
        </p:txBody>
      </p:sp>
      <p:sp>
        <p:nvSpPr>
          <p:cNvPr id="118" name="Text Placeholder 117"/>
          <p:cNvSpPr>
            <a:spLocks noGrp="1"/>
          </p:cNvSpPr>
          <p:nvPr>
            <p:ph type="body" idx="10"/>
          </p:nvPr>
        </p:nvSpPr>
        <p:spPr>
          <a:xfrm>
            <a:off x="3037032" y="4812929"/>
            <a:ext cx="2854036" cy="641537"/>
          </a:xfrm>
          <a:prstGeom prst="rect">
            <a:avLst/>
          </a:prstGeom>
          <a:noFill/>
          <a:ln w="0" cmpd="sng">
            <a:noFill/>
            <a:prstDash val="solid"/>
          </a:ln>
        </p:spPr>
        <p:txBody>
          <a:bodyPr vert="horz" lIns="0" tIns="0" rIns="0" bIns="0" anchor="t"/>
          <a:lstStyle>
            <a:lvl1pPr marL="0" marR="0" indent="0" algn="l">
              <a:lnSpc>
                <a:spcPts val="1705"/>
              </a:lnSpc>
              <a:spcAft>
                <a:spcPts val="9"/>
              </a:spcAft>
              <a:defRPr/>
            </a:lvl1pPr>
          </a:lstStyle>
          <a:p>
            <a:pPr marL="0" marR="0" indent="0" algn="l">
              <a:lnSpc>
                <a:spcPts val="1900"/>
              </a:lnSpc>
              <a:spcAft>
                <a:spcPts val="10"/>
              </a:spcAft>
            </a:pPr>
            <a:r>
              <a:rPr lang="en-US" sz="1400" spc="0">
                <a:solidFill>
                  <a:srgbClr val="000000"/>
                </a:solidFill>
                <a:latin typeface="Arial" panose="02020603050405020304" pitchFamily="2"/>
              </a:rPr>
              <a:t>Members receive a reduced plan-sponsored copay to fill 90-day supplies at mail or CVS Pharmacy </a:t>
            </a:r>
          </a:p>
        </p:txBody>
      </p:sp>
      <p:sp>
        <p:nvSpPr>
          <p:cNvPr id="119" name="Text Placeholder 118"/>
          <p:cNvSpPr>
            <a:spLocks noGrp="1"/>
          </p:cNvSpPr>
          <p:nvPr>
            <p:ph type="body" idx="10"/>
          </p:nvPr>
        </p:nvSpPr>
        <p:spPr>
          <a:xfrm>
            <a:off x="6913418" y="4909299"/>
            <a:ext cx="1163782" cy="462243"/>
          </a:xfrm>
          <a:prstGeom prst="rect">
            <a:avLst/>
          </a:prstGeom>
          <a:noFill/>
          <a:ln w="0" cmpd="sng">
            <a:noFill/>
            <a:prstDash val="solid"/>
          </a:ln>
        </p:spPr>
        <p:txBody>
          <a:bodyPr vert="horz" lIns="0" tIns="0" rIns="0" bIns="0" anchor="t"/>
          <a:lstStyle>
            <a:lvl1pPr marL="0" marR="0" indent="0" algn="l">
              <a:lnSpc>
                <a:spcPts val="1167"/>
              </a:lnSpc>
              <a:spcBef>
                <a:spcPts val="22"/>
              </a:spcBef>
              <a:spcAft>
                <a:spcPts val="0"/>
              </a:spcAft>
              <a:defRPr/>
            </a:lvl1pPr>
          </a:lstStyle>
          <a:p>
            <a:pPr marL="0" marR="0" indent="0" algn="l">
              <a:lnSpc>
                <a:spcPts val="2700"/>
              </a:lnSpc>
              <a:spcAft>
                <a:spcPts val="0"/>
              </a:spcAft>
            </a:pPr>
            <a:r>
              <a:rPr lang="en-US" sz="2100" b="1" spc="-67">
                <a:solidFill>
                  <a:srgbClr val="000000"/>
                </a:solidFill>
                <a:latin typeface="Arial" panose="02020603050405020304" pitchFamily="2"/>
              </a:rPr>
              <a:t>Up to 1% </a:t>
            </a:r>
          </a:p>
          <a:p>
            <a:pPr marL="0" marR="0" indent="0" algn="l">
              <a:lnSpc>
                <a:spcPts val="1300"/>
              </a:lnSpc>
              <a:spcBef>
                <a:spcPts val="25"/>
              </a:spcBef>
              <a:spcAft>
                <a:spcPts val="0"/>
              </a:spcAft>
            </a:pPr>
            <a:r>
              <a:rPr lang="en-US" sz="1100" b="1" spc="-36">
                <a:solidFill>
                  <a:srgbClr val="000000"/>
                </a:solidFill>
                <a:latin typeface="Arial" panose="02020603050405020304" pitchFamily="2"/>
              </a:rPr>
              <a:t>GROSS SAVINGS </a:t>
            </a:r>
          </a:p>
        </p:txBody>
      </p:sp>
      <p:sp>
        <p:nvSpPr>
          <p:cNvPr id="120" name="Text Placeholder 119"/>
          <p:cNvSpPr>
            <a:spLocks noGrp="1"/>
          </p:cNvSpPr>
          <p:nvPr>
            <p:ph type="body" idx="10"/>
          </p:nvPr>
        </p:nvSpPr>
        <p:spPr>
          <a:xfrm>
            <a:off x="831273" y="5619752"/>
            <a:ext cx="7378700" cy="347943"/>
          </a:xfrm>
          <a:prstGeom prst="rect">
            <a:avLst/>
          </a:prstGeom>
          <a:noFill/>
          <a:ln w="0" cmpd="sng">
            <a:noFill/>
            <a:prstDash val="solid"/>
          </a:ln>
        </p:spPr>
        <p:txBody>
          <a:bodyPr vert="horz" lIns="0" tIns="9685" rIns="0" bIns="0" anchor="t"/>
          <a:lstStyle>
            <a:lvl1pPr marL="0" marR="0" indent="0" algn="l">
              <a:lnSpc>
                <a:spcPts val="628"/>
              </a:lnSpc>
              <a:spcAft>
                <a:spcPts val="0"/>
              </a:spcAft>
              <a:defRPr/>
            </a:lvl1pPr>
          </a:lstStyle>
          <a:p>
            <a:pPr marL="0" marR="0" indent="0" algn="l">
              <a:lnSpc>
                <a:spcPts val="700"/>
              </a:lnSpc>
              <a:spcAft>
                <a:spcPts val="0"/>
              </a:spcAft>
            </a:pPr>
            <a:r>
              <a:rPr lang="en-US" sz="600" spc="0">
                <a:solidFill>
                  <a:srgbClr val="000000"/>
                </a:solidFill>
                <a:latin typeface="Arial" panose="02020603050405020304" pitchFamily="2"/>
              </a:rPr>
              <a:t>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Source: CVS Caremark Enterprise Analytics, 2013. Projections based on CVS Caremark data. Individual results vary based on plan design, formulary status, demographic characteristics and other factors. Client-specific modeling available upon request. </a:t>
            </a:r>
          </a:p>
        </p:txBody>
      </p:sp>
      <p:sp>
        <p:nvSpPr>
          <p:cNvPr id="121" name="Text Placeholder 120"/>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9 </a:t>
            </a:r>
          </a:p>
        </p:txBody>
      </p:sp>
      <p:sp>
        <p:nvSpPr>
          <p:cNvPr id="122" name="Text Placeholder 121"/>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379715933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8_1_">
    <p:bg>
      <p:bgPr>
        <a:solidFill>
          <a:schemeClr val="bg1">
            <a:alpha val="0"/>
          </a:schemeClr>
        </a:solidFill>
        <a:effectLst/>
      </p:bgPr>
    </p:bg>
    <p:spTree>
      <p:nvGrpSpPr>
        <p:cNvPr id="1" name=""/>
        <p:cNvGrpSpPr/>
        <p:nvPr/>
      </p:nvGrpSpPr>
      <p:grpSpPr>
        <a:xfrm>
          <a:off x="0" y="0"/>
          <a:ext cx="0" cy="0"/>
          <a:chOff x="0" y="0"/>
          <a:chExt cx="0" cy="0"/>
        </a:xfrm>
      </p:grpSpPr>
      <p:sp>
        <p:nvSpPr>
          <p:cNvPr id="125" name="Text Placeholder 124"/>
          <p:cNvSpPr>
            <a:spLocks noGrp="1"/>
          </p:cNvSpPr>
          <p:nvPr>
            <p:ph type="body" idx="10"/>
          </p:nvPr>
        </p:nvSpPr>
        <p:spPr>
          <a:xfrm>
            <a:off x="845129" y="717179"/>
            <a:ext cx="7481455" cy="2486025"/>
          </a:xfrm>
          <a:prstGeom prst="rect">
            <a:avLst/>
          </a:prstGeom>
          <a:noFill/>
          <a:ln w="0" cmpd="sng">
            <a:noFill/>
            <a:prstDash val="solid"/>
          </a:ln>
        </p:spPr>
        <p:txBody>
          <a:bodyPr vert="horz" lIns="0" tIns="10254" rIns="0" bIns="0" anchor="t">
            <a:normAutofit fontScale="95000"/>
          </a:bodyPr>
          <a:lstStyle>
            <a:lvl1pPr marL="0" marR="0" indent="0" algn="l">
              <a:lnSpc>
                <a:spcPts val="4577"/>
              </a:lnSpc>
              <a:spcBef>
                <a:spcPts val="0"/>
              </a:spcBef>
              <a:spcAft>
                <a:spcPts val="10688"/>
              </a:spcAft>
              <a:defRPr/>
            </a:lvl1pPr>
          </a:lstStyle>
          <a:p>
            <a:pPr marL="0" marR="0" indent="0" algn="l">
              <a:lnSpc>
                <a:spcPts val="5100"/>
              </a:lnSpc>
              <a:spcAft>
                <a:spcPts val="0"/>
              </a:spcAft>
            </a:pPr>
            <a:r>
              <a:rPr lang="en-US" sz="4400" b="1" spc="72">
                <a:solidFill>
                  <a:srgbClr val="000000"/>
                </a:solidFill>
                <a:latin typeface="Arial" panose="02020603050405020304" pitchFamily="2"/>
              </a:rPr>
              <a:t>Member Engagement </a:t>
            </a:r>
          </a:p>
          <a:p>
            <a:pPr marL="0" marR="0" indent="0" algn="l">
              <a:lnSpc>
                <a:spcPts val="5100"/>
              </a:lnSpc>
              <a:spcBef>
                <a:spcPts val="0"/>
              </a:spcBef>
              <a:spcAft>
                <a:spcPts val="11910"/>
              </a:spcAft>
            </a:pPr>
            <a:r>
              <a:rPr lang="en-US" sz="4400" b="1" spc="67">
                <a:solidFill>
                  <a:srgbClr val="000000"/>
                </a:solidFill>
                <a:latin typeface="Arial" panose="02020603050405020304" pitchFamily="2"/>
              </a:rPr>
              <a:t>and Experience </a:t>
            </a:r>
          </a:p>
        </p:txBody>
      </p:sp>
      <p:sp>
        <p:nvSpPr>
          <p:cNvPr id="128" name="Text Placeholder 127"/>
          <p:cNvSpPr>
            <a:spLocks noGrp="1"/>
          </p:cNvSpPr>
          <p:nvPr>
            <p:ph type="body" idx="10"/>
          </p:nvPr>
        </p:nvSpPr>
        <p:spPr>
          <a:xfrm>
            <a:off x="828386" y="6206380"/>
            <a:ext cx="2967182" cy="108697"/>
          </a:xfrm>
          <a:prstGeom prst="rect">
            <a:avLst/>
          </a:prstGeom>
          <a:noFill/>
          <a:ln w="0" cmpd="sng">
            <a:noFill/>
            <a:prstDash val="solid"/>
          </a:ln>
        </p:spPr>
        <p:txBody>
          <a:bodyPr vert="horz" lIns="0" tIns="570" rIns="0" bIns="0" anchor="t"/>
          <a:lstStyle>
            <a:lvl1pPr marL="0" marR="0" indent="0" algn="l">
              <a:lnSpc>
                <a:spcPts val="808"/>
              </a:lnSpc>
              <a:spcAft>
                <a:spcPts val="0"/>
              </a:spcAft>
              <a:defRPr/>
            </a:lvl1pPr>
          </a:lstStyle>
          <a:p>
            <a:pPr marL="0" marR="0" indent="0" algn="l">
              <a:lnSpc>
                <a:spcPts val="900"/>
              </a:lnSpc>
              <a:spcAft>
                <a:spcPts val="0"/>
              </a:spcAft>
            </a:pPr>
            <a:r>
              <a:rPr lang="en-US" sz="700" spc="-4">
                <a:solidFill>
                  <a:srgbClr val="000000"/>
                </a:solidFill>
                <a:latin typeface="Arial" panose="02020603050405020304" pitchFamily="2"/>
              </a:rPr>
              <a:t>©2016 CVS Health and/or one of its affiliates: Confidential &amp; Proprietary </a:t>
            </a:r>
          </a:p>
        </p:txBody>
      </p:sp>
      <p:sp>
        <p:nvSpPr>
          <p:cNvPr id="129" name="Text Placeholder 128"/>
          <p:cNvSpPr>
            <a:spLocks noGrp="1"/>
          </p:cNvSpPr>
          <p:nvPr>
            <p:ph type="body" idx="10"/>
          </p:nvPr>
        </p:nvSpPr>
        <p:spPr>
          <a:xfrm>
            <a:off x="779895" y="6315075"/>
            <a:ext cx="427182" cy="102534"/>
          </a:xfrm>
          <a:prstGeom prst="rect">
            <a:avLst/>
          </a:prstGeom>
          <a:noFill/>
          <a:ln w="0" cmpd="sng">
            <a:noFill/>
            <a:prstDash val="solid"/>
          </a:ln>
        </p:spPr>
        <p:txBody>
          <a:bodyPr vert="horz" lIns="0" tIns="0" rIns="0" bIns="0" anchor="t"/>
          <a:lstStyle>
            <a:lvl1pPr marL="0" marR="0" indent="0" algn="l">
              <a:lnSpc>
                <a:spcPts val="808"/>
              </a:lnSpc>
              <a:spcAft>
                <a:spcPts val="0"/>
              </a:spcAft>
              <a:defRPr/>
            </a:lvl1pPr>
          </a:lstStyle>
          <a:p>
            <a:pPr marL="0" marR="0" indent="0" algn="l">
              <a:lnSpc>
                <a:spcPts val="9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4227311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9_1_">
    <p:bg>
      <p:bgPr>
        <a:solidFill>
          <a:schemeClr val="bg1">
            <a:alpha val="0"/>
          </a:schemeClr>
        </a:solidFill>
        <a:effectLst/>
      </p:bgPr>
    </p:bg>
    <p:spTree>
      <p:nvGrpSpPr>
        <p:cNvPr id="1" name=""/>
        <p:cNvGrpSpPr/>
        <p:nvPr/>
      </p:nvGrpSpPr>
      <p:grpSpPr>
        <a:xfrm>
          <a:off x="0" y="0"/>
          <a:ext cx="0" cy="0"/>
          <a:chOff x="0" y="0"/>
          <a:chExt cx="0" cy="0"/>
        </a:xfrm>
      </p:grpSpPr>
      <p:sp>
        <p:nvSpPr>
          <p:cNvPr id="132" name="Text Placeholder 131"/>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133" name="Text Placeholder 132"/>
          <p:cNvSpPr>
            <a:spLocks noGrp="1"/>
          </p:cNvSpPr>
          <p:nvPr>
            <p:ph type="body" idx="10"/>
          </p:nvPr>
        </p:nvSpPr>
        <p:spPr>
          <a:xfrm>
            <a:off x="7653484" y="2033310"/>
            <a:ext cx="417945" cy="561975"/>
          </a:xfrm>
          <a:prstGeom prst="rect">
            <a:avLst/>
          </a:prstGeom>
          <a:solidFill>
            <a:srgbClr val="FFFFFF"/>
          </a:solidFill>
          <a:ln w="30480" cmpd="sng">
            <a:solidFill>
              <a:srgbClr val="000000"/>
            </a:solidFill>
            <a:prstDash val="solid"/>
          </a:ln>
        </p:spPr>
        <p:txBody>
          <a:bodyPr vert="horz" lIns="0" tIns="0" rIns="0" bIns="0" anchor="t"/>
          <a:lstStyle/>
          <a:p>
            <a:pPr algn="l"/>
            <a:r>
              <a:rPr lang="en-US" sz="100"/>
              <a:t> </a:t>
            </a:r>
          </a:p>
        </p:txBody>
      </p:sp>
      <p:sp>
        <p:nvSpPr>
          <p:cNvPr id="134" name="Text Placeholder 133"/>
          <p:cNvSpPr>
            <a:spLocks noGrp="1"/>
          </p:cNvSpPr>
          <p:nvPr>
            <p:ph type="body" idx="10"/>
          </p:nvPr>
        </p:nvSpPr>
        <p:spPr>
          <a:xfrm>
            <a:off x="415638" y="403412"/>
            <a:ext cx="8315614" cy="1629896"/>
          </a:xfrm>
          <a:prstGeom prst="rect">
            <a:avLst/>
          </a:prstGeom>
          <a:noFill/>
          <a:ln w="0" cmpd="sng">
            <a:noFill/>
            <a:prstDash val="solid"/>
          </a:ln>
        </p:spPr>
        <p:txBody>
          <a:bodyPr vert="horz" lIns="0" tIns="330434" rIns="0" bIns="0" anchor="t">
            <a:normAutofit fontScale="95000"/>
          </a:bodyPr>
          <a:lstStyle>
            <a:lvl1pPr marL="1107786" marR="0" indent="0" algn="l">
              <a:lnSpc>
                <a:spcPts val="2244"/>
              </a:lnSpc>
              <a:spcBef>
                <a:spcPts val="2611"/>
              </a:spcBef>
              <a:spcAft>
                <a:spcPts val="0"/>
              </a:spcAft>
              <a:tabLst>
                <a:tab pos="4349088" algn="l"/>
              </a:tabLst>
              <a:defRPr/>
            </a:lvl1pPr>
          </a:lstStyle>
          <a:p>
            <a:pPr marL="457200" marR="0" indent="0" algn="l">
              <a:lnSpc>
                <a:spcPts val="3100"/>
              </a:lnSpc>
              <a:spcAft>
                <a:spcPts val="0"/>
              </a:spcAft>
            </a:pPr>
            <a:r>
              <a:rPr lang="en-US" sz="2600" b="1" spc="31">
                <a:solidFill>
                  <a:srgbClr val="000000"/>
                </a:solidFill>
                <a:latin typeface="Arial" panose="02020603050405020304" pitchFamily="2"/>
              </a:rPr>
              <a:t>Resources to Support a Positive Member </a:t>
            </a:r>
          </a:p>
          <a:p>
            <a:pPr marL="457200" marR="0" indent="0" algn="l">
              <a:lnSpc>
                <a:spcPts val="3100"/>
              </a:lnSpc>
              <a:spcBef>
                <a:spcPts val="0"/>
              </a:spcBef>
              <a:spcAft>
                <a:spcPts val="0"/>
              </a:spcAft>
            </a:pPr>
            <a:r>
              <a:rPr lang="en-US" sz="2600" b="1" spc="36">
                <a:solidFill>
                  <a:srgbClr val="000000"/>
                </a:solidFill>
                <a:latin typeface="Arial" panose="02020603050405020304" pitchFamily="2"/>
              </a:rPr>
              <a:t>Experience with Maintenance Choice Mandatory </a:t>
            </a:r>
          </a:p>
          <a:p>
            <a:pPr marL="1234440" marR="0" indent="0" algn="l">
              <a:lnSpc>
                <a:spcPts val="2500"/>
              </a:lnSpc>
              <a:spcBef>
                <a:spcPts val="2910"/>
              </a:spcBef>
              <a:spcAft>
                <a:spcPts val="0"/>
              </a:spcAft>
              <a:tabLst>
                <a:tab pos="4846320" algn="l"/>
              </a:tabLst>
            </a:pPr>
            <a:r>
              <a:rPr lang="en-US" sz="1800" b="1" spc="0">
                <a:solidFill>
                  <a:srgbClr val="CC0000"/>
                </a:solidFill>
                <a:latin typeface="Arial" panose="02020603050405020304" pitchFamily="2"/>
              </a:rPr>
              <a:t>CHOICE ACCESS </a:t>
            </a:r>
          </a:p>
        </p:txBody>
      </p:sp>
      <p:sp>
        <p:nvSpPr>
          <p:cNvPr id="135" name="Text Placeholder 134"/>
          <p:cNvSpPr>
            <a:spLocks noGrp="1"/>
          </p:cNvSpPr>
          <p:nvPr>
            <p:ph type="body" idx="10"/>
          </p:nvPr>
        </p:nvSpPr>
        <p:spPr>
          <a:xfrm>
            <a:off x="1534968" y="2033307"/>
            <a:ext cx="2003714" cy="586068"/>
          </a:xfrm>
          <a:prstGeom prst="rect">
            <a:avLst/>
          </a:prstGeom>
          <a:noFill/>
          <a:ln w="0" cmpd="sng">
            <a:noFill/>
            <a:prstDash val="solid"/>
          </a:ln>
        </p:spPr>
        <p:txBody>
          <a:bodyPr vert="horz" lIns="0" tIns="0" rIns="0" bIns="0" anchor="t"/>
          <a:lstStyle>
            <a:lvl1pPr marL="0" marR="0" indent="0" algn="l">
              <a:lnSpc>
                <a:spcPts val="1346"/>
              </a:lnSpc>
              <a:spcAft>
                <a:spcPts val="538"/>
              </a:spcAft>
              <a:defRPr/>
            </a:lvl1pPr>
          </a:lstStyle>
          <a:p>
            <a:pPr marL="0" marR="0" indent="0" algn="l">
              <a:lnSpc>
                <a:spcPts val="1500"/>
              </a:lnSpc>
              <a:spcAft>
                <a:spcPts val="600"/>
              </a:spcAft>
            </a:pPr>
            <a:r>
              <a:rPr lang="en-US" sz="1100" spc="0">
                <a:solidFill>
                  <a:srgbClr val="000000"/>
                </a:solidFill>
                <a:latin typeface="Arial" panose="02020603050405020304" pitchFamily="2"/>
              </a:rPr>
              <a:t>Amy can choose where to fill her maintenance prescriptions: CVS Pharmacy or mail service </a:t>
            </a:r>
          </a:p>
        </p:txBody>
      </p:sp>
      <p:sp>
        <p:nvSpPr>
          <p:cNvPr id="138" name="Text Placeholder 137"/>
          <p:cNvSpPr>
            <a:spLocks noGrp="1"/>
          </p:cNvSpPr>
          <p:nvPr>
            <p:ph type="body" idx="10"/>
          </p:nvPr>
        </p:nvSpPr>
        <p:spPr>
          <a:xfrm>
            <a:off x="1534968" y="3610535"/>
            <a:ext cx="2003714" cy="810185"/>
          </a:xfrm>
          <a:prstGeom prst="rect">
            <a:avLst/>
          </a:prstGeom>
          <a:noFill/>
          <a:ln w="0" cmpd="sng">
            <a:noFill/>
            <a:prstDash val="solid"/>
          </a:ln>
        </p:spPr>
        <p:txBody>
          <a:bodyPr vert="horz" lIns="0" tIns="0" rIns="0" bIns="0" anchor="t"/>
          <a:lstStyle>
            <a:lvl1pPr marL="0" marR="0" indent="0" algn="l">
              <a:lnSpc>
                <a:spcPts val="1436"/>
              </a:lnSpc>
              <a:spcBef>
                <a:spcPts val="0"/>
              </a:spcBef>
              <a:spcAft>
                <a:spcPts val="0"/>
              </a:spcAft>
              <a:defRPr/>
            </a:lvl1pPr>
          </a:lstStyle>
          <a:p>
            <a:pPr marL="0" marR="0" indent="0" algn="l">
              <a:lnSpc>
                <a:spcPts val="2300"/>
              </a:lnSpc>
              <a:spcAft>
                <a:spcPts val="0"/>
              </a:spcAft>
            </a:pPr>
            <a:r>
              <a:rPr lang="en-US" sz="1800" b="1" spc="-9">
                <a:solidFill>
                  <a:srgbClr val="CC0000"/>
                </a:solidFill>
                <a:latin typeface="Arial" panose="02020603050405020304" pitchFamily="2"/>
              </a:rPr>
              <a:t>FLEXIBILITY </a:t>
            </a:r>
          </a:p>
          <a:p>
            <a:pPr marL="0" marR="0" indent="0" algn="l">
              <a:lnSpc>
                <a:spcPts val="1600"/>
              </a:lnSpc>
              <a:spcBef>
                <a:spcPts val="0"/>
              </a:spcBef>
              <a:spcAft>
                <a:spcPts val="0"/>
              </a:spcAft>
            </a:pPr>
            <a:r>
              <a:rPr lang="en-US" sz="1100" spc="0">
                <a:solidFill>
                  <a:srgbClr val="000000"/>
                </a:solidFill>
                <a:latin typeface="Arial" panose="02020603050405020304" pitchFamily="2"/>
              </a:rPr>
              <a:t>Amy can move her prescriptions between CVS Pharmacy and mail service any time she wants </a:t>
            </a:r>
          </a:p>
        </p:txBody>
      </p:sp>
      <p:sp>
        <p:nvSpPr>
          <p:cNvPr id="139" name="Text Placeholder 138"/>
          <p:cNvSpPr>
            <a:spLocks noGrp="1"/>
          </p:cNvSpPr>
          <p:nvPr>
            <p:ph type="body" idx="10"/>
          </p:nvPr>
        </p:nvSpPr>
        <p:spPr>
          <a:xfrm>
            <a:off x="4821384" y="2033310"/>
            <a:ext cx="2116859" cy="2861422"/>
          </a:xfrm>
          <a:prstGeom prst="rect">
            <a:avLst/>
          </a:prstGeom>
          <a:noFill/>
          <a:ln w="0" cmpd="sng">
            <a:noFill/>
            <a:prstDash val="solid"/>
          </a:ln>
        </p:spPr>
        <p:txBody>
          <a:bodyPr vert="horz" lIns="0" tIns="5698" rIns="0" bIns="0" anchor="t"/>
          <a:lstStyle>
            <a:lvl1pPr marL="0" marR="0" indent="0" algn="l">
              <a:lnSpc>
                <a:spcPts val="1436"/>
              </a:lnSpc>
              <a:spcBef>
                <a:spcPts val="0"/>
              </a:spcBef>
              <a:spcAft>
                <a:spcPts val="0"/>
              </a:spcAft>
              <a:defRPr/>
            </a:lvl1pPr>
          </a:lstStyle>
          <a:p>
            <a:pPr marL="0" marR="411480" indent="0" algn="l">
              <a:lnSpc>
                <a:spcPts val="1700"/>
              </a:lnSpc>
              <a:spcAft>
                <a:spcPts val="0"/>
              </a:spcAft>
            </a:pPr>
            <a:r>
              <a:rPr lang="en-US" sz="1100" spc="0">
                <a:solidFill>
                  <a:srgbClr val="000000"/>
                </a:solidFill>
                <a:latin typeface="Arial" panose="02020603050405020304" pitchFamily="2"/>
              </a:rPr>
              <a:t>Amy likes that she can stay in touch with her pharmacist face-to-face or by phone </a:t>
            </a:r>
          </a:p>
          <a:p>
            <a:pPr marL="0" marR="0" indent="0" algn="l">
              <a:lnSpc>
                <a:spcPts val="2300"/>
              </a:lnSpc>
              <a:spcBef>
                <a:spcPts val="1160"/>
              </a:spcBef>
              <a:spcAft>
                <a:spcPts val="0"/>
              </a:spcAft>
            </a:pPr>
            <a:r>
              <a:rPr lang="en-US" sz="1800" b="1" spc="-9">
                <a:solidFill>
                  <a:srgbClr val="CC0000"/>
                </a:solidFill>
                <a:latin typeface="Arial" panose="02020603050405020304" pitchFamily="2"/>
              </a:rPr>
              <a:t>CONTROL </a:t>
            </a:r>
          </a:p>
          <a:p>
            <a:pPr marL="0" marR="365760" indent="0" algn="l">
              <a:lnSpc>
                <a:spcPts val="1700"/>
              </a:lnSpc>
              <a:spcBef>
                <a:spcPts val="0"/>
              </a:spcBef>
              <a:spcAft>
                <a:spcPts val="0"/>
              </a:spcAft>
            </a:pPr>
            <a:r>
              <a:rPr lang="en-US" sz="1100" spc="-9">
                <a:solidFill>
                  <a:srgbClr val="000000"/>
                </a:solidFill>
                <a:latin typeface="Arial" panose="02020603050405020304" pitchFamily="2"/>
              </a:rPr>
              <a:t>Amy can manage her prescriptions and track her orders with convenient online and mobile tools </a:t>
            </a:r>
          </a:p>
          <a:p>
            <a:pPr marL="0" marR="0" indent="0" algn="l">
              <a:lnSpc>
                <a:spcPts val="2300"/>
              </a:lnSpc>
              <a:spcBef>
                <a:spcPts val="1380"/>
              </a:spcBef>
              <a:spcAft>
                <a:spcPts val="0"/>
              </a:spcAft>
            </a:pPr>
            <a:r>
              <a:rPr lang="en-US" sz="1800" b="1" spc="-22">
                <a:solidFill>
                  <a:srgbClr val="CC0000"/>
                </a:solidFill>
                <a:latin typeface="Arial" panose="02020603050405020304" pitchFamily="2"/>
              </a:rPr>
              <a:t>SAVINGS </a:t>
            </a:r>
          </a:p>
          <a:p>
            <a:pPr marL="0" marR="0" indent="0" algn="l">
              <a:lnSpc>
                <a:spcPts val="1600"/>
              </a:lnSpc>
              <a:spcBef>
                <a:spcPts val="0"/>
              </a:spcBef>
              <a:spcAft>
                <a:spcPts val="0"/>
              </a:spcAft>
            </a:pPr>
            <a:r>
              <a:rPr lang="en-US" sz="1100" spc="0">
                <a:solidFill>
                  <a:srgbClr val="000000"/>
                </a:solidFill>
                <a:latin typeface="Arial" panose="02020603050405020304" pitchFamily="2"/>
              </a:rPr>
              <a:t>Amy saves with a lower copay and can choose payment options that make her prescriptions more affordable </a:t>
            </a:r>
          </a:p>
        </p:txBody>
      </p:sp>
      <p:sp>
        <p:nvSpPr>
          <p:cNvPr id="146" name="Text Placeholder 145"/>
          <p:cNvSpPr>
            <a:spLocks noGrp="1"/>
          </p:cNvSpPr>
          <p:nvPr>
            <p:ph type="body" idx="10"/>
          </p:nvPr>
        </p:nvSpPr>
        <p:spPr>
          <a:xfrm>
            <a:off x="779895" y="4894729"/>
            <a:ext cx="7793182" cy="1559859"/>
          </a:xfrm>
          <a:prstGeom prst="rect">
            <a:avLst/>
          </a:prstGeom>
          <a:noFill/>
          <a:ln w="0" cmpd="sng">
            <a:noFill/>
            <a:prstDash val="solid"/>
          </a:ln>
        </p:spPr>
        <p:txBody>
          <a:bodyPr vert="horz" lIns="0" tIns="246117" rIns="0" bIns="0" anchor="t"/>
          <a:lstStyle>
            <a:lvl1pPr marL="41029" marR="0" indent="0" algn="l">
              <a:lnSpc>
                <a:spcPts val="808"/>
              </a:lnSpc>
              <a:spcBef>
                <a:spcPts val="0"/>
              </a:spcBef>
              <a:spcAft>
                <a:spcPts val="296"/>
              </a:spcAft>
              <a:tabLst>
                <a:tab pos="7672447" algn="r"/>
              </a:tabLst>
              <a:defRPr/>
            </a:lvl1pPr>
          </a:lstStyle>
          <a:p>
            <a:pPr marL="1051560" marR="1280160" indent="0" algn="just">
              <a:lnSpc>
                <a:spcPts val="1900"/>
              </a:lnSpc>
              <a:spcAft>
                <a:spcPts val="0"/>
              </a:spcAft>
            </a:pPr>
            <a:r>
              <a:rPr lang="en-US" sz="1400" b="1" spc="-4">
                <a:solidFill>
                  <a:srgbClr val="FFFFFF"/>
                </a:solidFill>
                <a:latin typeface="Arial" panose="02020603050405020304" pitchFamily="2"/>
              </a:rPr>
              <a:t>We provide proactive member communications and helpful tools to help ease the transition and enhance the member experience. </a:t>
            </a:r>
          </a:p>
          <a:p>
            <a:pPr marL="45720" marR="0" indent="0" algn="l">
              <a:lnSpc>
                <a:spcPts val="800"/>
              </a:lnSpc>
              <a:spcBef>
                <a:spcPts val="2730"/>
              </a:spcBef>
              <a:spcAft>
                <a:spcPts val="0"/>
              </a:spcAft>
            </a:pPr>
            <a:r>
              <a:rPr lang="en-US" sz="600" spc="0">
                <a:solidFill>
                  <a:srgbClr val="000000"/>
                </a:solidFill>
                <a:latin typeface="Arial" panose="02020603050405020304" pitchFamily="2"/>
              </a:rPr>
              <a:t>Patient story is presented for illustrative purposes only. Any resemblance to an actual individual is coincidental. All data sharing complies with applicable firewall and privacy laws. </a:t>
            </a:r>
          </a:p>
          <a:p>
            <a:pPr marL="45720" marR="0" indent="0" algn="l">
              <a:lnSpc>
                <a:spcPts val="1100"/>
              </a:lnSpc>
              <a:spcBef>
                <a:spcPts val="1950"/>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11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94563001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10_1_">
    <p:bg>
      <p:bgPr>
        <a:solidFill>
          <a:schemeClr val="bg1">
            <a:alpha val="0"/>
          </a:schemeClr>
        </a:solidFill>
        <a:effectLst/>
      </p:bgPr>
    </p:bg>
    <p:spTree>
      <p:nvGrpSpPr>
        <p:cNvPr id="1" name=""/>
        <p:cNvGrpSpPr/>
        <p:nvPr/>
      </p:nvGrpSpPr>
      <p:grpSpPr>
        <a:xfrm>
          <a:off x="0" y="0"/>
          <a:ext cx="0" cy="0"/>
          <a:chOff x="0" y="0"/>
          <a:chExt cx="0" cy="0"/>
        </a:xfrm>
      </p:grpSpPr>
      <p:sp>
        <p:nvSpPr>
          <p:cNvPr id="150" name="Text Placeholder 149"/>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151" name="Text Placeholder 150"/>
          <p:cNvSpPr>
            <a:spLocks noGrp="1"/>
          </p:cNvSpPr>
          <p:nvPr>
            <p:ph type="body" idx="10"/>
          </p:nvPr>
        </p:nvSpPr>
        <p:spPr>
          <a:xfrm>
            <a:off x="415638" y="403412"/>
            <a:ext cx="8315614" cy="1290918"/>
          </a:xfrm>
          <a:prstGeom prst="rect">
            <a:avLst/>
          </a:prstGeom>
          <a:noFill/>
          <a:ln w="0" cmpd="sng">
            <a:noFill/>
            <a:prstDash val="solid"/>
          </a:ln>
        </p:spPr>
        <p:txBody>
          <a:bodyPr vert="horz" lIns="0" tIns="330434" rIns="0" bIns="0" anchor="t">
            <a:normAutofit fontScale="95000"/>
          </a:bodyPr>
          <a:lstStyle>
            <a:lvl1pPr marL="410291" marR="0" indent="0" algn="l">
              <a:lnSpc>
                <a:spcPts val="2782"/>
              </a:lnSpc>
              <a:spcBef>
                <a:spcPts val="0"/>
              </a:spcBef>
              <a:spcAft>
                <a:spcPts val="2113"/>
              </a:spcAft>
              <a:defRPr/>
            </a:lvl1pPr>
          </a:lstStyle>
          <a:p>
            <a:pPr marL="457200" marR="0" indent="0" algn="l">
              <a:lnSpc>
                <a:spcPts val="3100"/>
              </a:lnSpc>
              <a:spcAft>
                <a:spcPts val="0"/>
              </a:spcAft>
            </a:pPr>
            <a:r>
              <a:rPr lang="en-US" sz="2600" b="1" spc="27">
                <a:solidFill>
                  <a:srgbClr val="000000"/>
                </a:solidFill>
                <a:latin typeface="Arial" panose="02020603050405020304" pitchFamily="2"/>
              </a:rPr>
              <a:t>Encouraging Members to Take Advantage </a:t>
            </a:r>
          </a:p>
          <a:p>
            <a:pPr marL="457200" marR="0" indent="0" algn="l">
              <a:lnSpc>
                <a:spcPts val="3100"/>
              </a:lnSpc>
              <a:spcBef>
                <a:spcPts val="0"/>
              </a:spcBef>
              <a:spcAft>
                <a:spcPts val="2355"/>
              </a:spcAft>
            </a:pPr>
            <a:r>
              <a:rPr lang="en-US" sz="2600" b="1" spc="31">
                <a:solidFill>
                  <a:srgbClr val="000000"/>
                </a:solidFill>
                <a:latin typeface="Arial" panose="02020603050405020304" pitchFamily="2"/>
              </a:rPr>
              <a:t>of Maintenance Choice </a:t>
            </a:r>
          </a:p>
        </p:txBody>
      </p:sp>
      <p:sp>
        <p:nvSpPr>
          <p:cNvPr id="152" name="Text Placeholder 151"/>
          <p:cNvSpPr>
            <a:spLocks noGrp="1"/>
          </p:cNvSpPr>
          <p:nvPr>
            <p:ph type="body" idx="10"/>
          </p:nvPr>
        </p:nvSpPr>
        <p:spPr>
          <a:xfrm>
            <a:off x="831275" y="1694329"/>
            <a:ext cx="7484341" cy="443753"/>
          </a:xfrm>
          <a:prstGeom prst="rect">
            <a:avLst/>
          </a:prstGeom>
          <a:solidFill>
            <a:srgbClr val="000000"/>
          </a:solidFill>
          <a:ln w="0" cmpd="sng">
            <a:noFill/>
            <a:prstDash val="solid"/>
          </a:ln>
        </p:spPr>
        <p:txBody>
          <a:bodyPr vert="horz" lIns="0" tIns="28485" rIns="0" bIns="0" anchor="t"/>
          <a:lstStyle>
            <a:lvl1pPr marL="123087" marR="2174544" indent="0" algn="l">
              <a:lnSpc>
                <a:spcPts val="1526"/>
              </a:lnSpc>
              <a:spcAft>
                <a:spcPts val="233"/>
              </a:spcAft>
              <a:defRPr/>
            </a:lvl1pPr>
          </a:lstStyle>
          <a:p>
            <a:pPr marL="137160" marR="2423160" indent="0" algn="l">
              <a:lnSpc>
                <a:spcPts val="1700"/>
              </a:lnSpc>
              <a:spcAft>
                <a:spcPts val="260"/>
              </a:spcAft>
            </a:pPr>
            <a:r>
              <a:rPr lang="en-US" sz="1400" b="1" spc="0">
                <a:solidFill>
                  <a:srgbClr val="FFFFFF"/>
                </a:solidFill>
                <a:latin typeface="Arial" panose="02020603050405020304" pitchFamily="2"/>
              </a:rPr>
              <a:t>TARGETED COMMUNICATIONS PROMOTE THE BENEFITS OF MAINTENANCE CHOICE* </a:t>
            </a:r>
          </a:p>
        </p:txBody>
      </p:sp>
      <p:sp>
        <p:nvSpPr>
          <p:cNvPr id="153" name="Text Placeholder 152"/>
          <p:cNvSpPr>
            <a:spLocks noGrp="1"/>
          </p:cNvSpPr>
          <p:nvPr>
            <p:ph type="body" idx="10"/>
          </p:nvPr>
        </p:nvSpPr>
        <p:spPr>
          <a:xfrm>
            <a:off x="972705" y="2327462"/>
            <a:ext cx="4987636" cy="2801471"/>
          </a:xfrm>
          <a:prstGeom prst="rect">
            <a:avLst/>
          </a:prstGeom>
          <a:noFill/>
          <a:ln w="0" cmpd="sng">
            <a:noFill/>
            <a:prstDash val="solid"/>
          </a:ln>
        </p:spPr>
        <p:txBody>
          <a:bodyPr vert="horz" lIns="0" tIns="25637" rIns="0" bIns="0" anchor="t">
            <a:normAutofit fontScale="95000"/>
          </a:bodyPr>
          <a:lstStyle>
            <a:lvl1pPr marL="246175" marR="0" indent="0" algn="just">
              <a:lnSpc>
                <a:spcPts val="1974"/>
              </a:lnSpc>
              <a:spcBef>
                <a:spcPts val="0"/>
              </a:spcBef>
              <a:spcAft>
                <a:spcPts val="4312"/>
              </a:spcAft>
              <a:defRPr/>
            </a:lvl1pPr>
          </a:lstStyle>
          <a:p>
            <a:pPr marL="0" marR="0" indent="0" algn="just">
              <a:lnSpc>
                <a:spcPts val="2200"/>
              </a:lnSpc>
              <a:spcAft>
                <a:spcPts val="0"/>
              </a:spcAft>
            </a:pPr>
            <a:r>
              <a:rPr lang="en-US" sz="1400" b="1" spc="54">
                <a:solidFill>
                  <a:srgbClr val="000000"/>
                </a:solidFill>
                <a:latin typeface="Arial" panose="02020603050405020304" pitchFamily="2"/>
              </a:rPr>
              <a:t>I </a:t>
            </a:r>
            <a:r>
              <a:rPr lang="en-US" sz="1800" spc="54">
                <a:solidFill>
                  <a:srgbClr val="000000"/>
                </a:solidFill>
                <a:latin typeface="Arial" panose="02020603050405020304" pitchFamily="2"/>
              </a:rPr>
              <a:t>To help minimize disruption, we strategically </a:t>
            </a:r>
          </a:p>
          <a:p>
            <a:pPr marL="274320" marR="0" indent="0" algn="just">
              <a:lnSpc>
                <a:spcPts val="2200"/>
              </a:lnSpc>
              <a:spcBef>
                <a:spcPts val="0"/>
              </a:spcBef>
              <a:spcAft>
                <a:spcPts val="0"/>
              </a:spcAft>
            </a:pPr>
            <a:r>
              <a:rPr lang="en-US" sz="1800" spc="31">
                <a:solidFill>
                  <a:srgbClr val="000000"/>
                </a:solidFill>
                <a:latin typeface="Arial" panose="02020603050405020304" pitchFamily="2"/>
              </a:rPr>
              <a:t>target members based on their plan design, </a:t>
            </a:r>
          </a:p>
          <a:p>
            <a:pPr marL="274320" marR="0" indent="0" algn="just">
              <a:lnSpc>
                <a:spcPts val="2200"/>
              </a:lnSpc>
              <a:spcBef>
                <a:spcPts val="0"/>
              </a:spcBef>
              <a:spcAft>
                <a:spcPts val="0"/>
              </a:spcAft>
            </a:pPr>
            <a:r>
              <a:rPr lang="en-US" sz="1800" spc="31">
                <a:solidFill>
                  <a:srgbClr val="000000"/>
                </a:solidFill>
                <a:latin typeface="Arial" panose="02020603050405020304" pitchFamily="2"/>
              </a:rPr>
              <a:t>utilization and personal savings opportunities </a:t>
            </a:r>
          </a:p>
          <a:p>
            <a:pPr marL="0" marR="0" indent="0" algn="just">
              <a:lnSpc>
                <a:spcPts val="2200"/>
              </a:lnSpc>
              <a:spcBef>
                <a:spcPts val="1610"/>
              </a:spcBef>
              <a:spcAft>
                <a:spcPts val="0"/>
              </a:spcAft>
            </a:pPr>
            <a:r>
              <a:rPr lang="en-US" sz="1800" spc="58">
                <a:solidFill>
                  <a:srgbClr val="000000"/>
                </a:solidFill>
                <a:latin typeface="Arial" panose="02020603050405020304" pitchFamily="2"/>
              </a:rPr>
              <a:t>I Illustrate savings potential </a:t>
            </a:r>
          </a:p>
          <a:p>
            <a:pPr marL="0" marR="0" indent="0" algn="just">
              <a:lnSpc>
                <a:spcPts val="2200"/>
              </a:lnSpc>
              <a:spcBef>
                <a:spcPts val="1610"/>
              </a:spcBef>
              <a:spcAft>
                <a:spcPts val="0"/>
              </a:spcAft>
            </a:pPr>
            <a:r>
              <a:rPr lang="en-US" sz="1800" spc="58">
                <a:solidFill>
                  <a:srgbClr val="000000"/>
                </a:solidFill>
                <a:latin typeface="Arial" panose="02020603050405020304" pitchFamily="2"/>
              </a:rPr>
              <a:t>I Let members know how to take action </a:t>
            </a:r>
          </a:p>
          <a:p>
            <a:pPr marL="0" marR="0" indent="0" algn="just">
              <a:lnSpc>
                <a:spcPts val="2200"/>
              </a:lnSpc>
              <a:spcBef>
                <a:spcPts val="1580"/>
              </a:spcBef>
              <a:spcAft>
                <a:spcPts val="0"/>
              </a:spcAft>
            </a:pPr>
            <a:r>
              <a:rPr lang="en-US" sz="1800" spc="40">
                <a:solidFill>
                  <a:srgbClr val="000000"/>
                </a:solidFill>
                <a:latin typeface="Arial" panose="02020603050405020304" pitchFamily="2"/>
              </a:rPr>
              <a:t>I Created with behavioral economics introduced </a:t>
            </a:r>
          </a:p>
          <a:p>
            <a:pPr marL="274320" marR="0" indent="0" algn="just">
              <a:lnSpc>
                <a:spcPts val="2200"/>
              </a:lnSpc>
              <a:spcBef>
                <a:spcPts val="0"/>
              </a:spcBef>
              <a:spcAft>
                <a:spcPts val="4805"/>
              </a:spcAft>
            </a:pPr>
            <a:r>
              <a:rPr lang="en-US" sz="1800" spc="36">
                <a:solidFill>
                  <a:srgbClr val="000000"/>
                </a:solidFill>
                <a:latin typeface="Arial" panose="02020603050405020304" pitchFamily="2"/>
              </a:rPr>
              <a:t>through academic partnerships </a:t>
            </a:r>
          </a:p>
        </p:txBody>
      </p:sp>
      <p:sp>
        <p:nvSpPr>
          <p:cNvPr id="156" name="Text Placeholder 155"/>
          <p:cNvSpPr>
            <a:spLocks noGrp="1"/>
          </p:cNvSpPr>
          <p:nvPr>
            <p:ph type="body" idx="10"/>
          </p:nvPr>
        </p:nvSpPr>
        <p:spPr>
          <a:xfrm>
            <a:off x="779896" y="5128935"/>
            <a:ext cx="7535718" cy="440951"/>
          </a:xfrm>
          <a:prstGeom prst="rect">
            <a:avLst/>
          </a:prstGeom>
          <a:solidFill>
            <a:srgbClr val="CC0000"/>
          </a:solidFill>
          <a:ln w="0" cmpd="sng">
            <a:noFill/>
            <a:prstDash val="solid"/>
          </a:ln>
        </p:spPr>
        <p:txBody>
          <a:bodyPr vert="horz" lIns="0" tIns="131605" rIns="0" bIns="0" anchor="t"/>
          <a:lstStyle>
            <a:lvl1pPr marL="0" marR="0" indent="0" algn="ctr">
              <a:lnSpc>
                <a:spcPts val="1526"/>
              </a:lnSpc>
              <a:spcAft>
                <a:spcPts val="974"/>
              </a:spcAft>
              <a:defRPr/>
            </a:lvl1pPr>
          </a:lstStyle>
          <a:p>
            <a:pPr marL="0" marR="0" indent="0" algn="ctr">
              <a:lnSpc>
                <a:spcPts val="1700"/>
              </a:lnSpc>
              <a:spcAft>
                <a:spcPts val="1085"/>
              </a:spcAft>
            </a:pPr>
            <a:r>
              <a:rPr lang="en-US" sz="1300" b="1" spc="-22">
                <a:solidFill>
                  <a:srgbClr val="FFFFFF"/>
                </a:solidFill>
                <a:latin typeface="Arial" panose="02020603050405020304" pitchFamily="2"/>
              </a:rPr>
              <a:t>Communication strategies are regularly reviewed and enhanced based on insights learned. </a:t>
            </a:r>
          </a:p>
        </p:txBody>
      </p:sp>
      <p:sp>
        <p:nvSpPr>
          <p:cNvPr id="157" name="Text Placeholder 156"/>
          <p:cNvSpPr>
            <a:spLocks noGrp="1"/>
          </p:cNvSpPr>
          <p:nvPr>
            <p:ph type="body" idx="10"/>
          </p:nvPr>
        </p:nvSpPr>
        <p:spPr>
          <a:xfrm>
            <a:off x="779897" y="5703234"/>
            <a:ext cx="7758545" cy="751354"/>
          </a:xfrm>
          <a:prstGeom prst="rect">
            <a:avLst/>
          </a:prstGeom>
          <a:noFill/>
          <a:ln w="0" cmpd="sng">
            <a:noFill/>
            <a:prstDash val="solid"/>
          </a:ln>
        </p:spPr>
        <p:txBody>
          <a:bodyPr vert="horz" lIns="0" tIns="9116" rIns="0" bIns="0" anchor="t"/>
          <a:lstStyle>
            <a:lvl1pPr marL="41029" marR="0" indent="0" algn="l">
              <a:lnSpc>
                <a:spcPts val="808"/>
              </a:lnSpc>
              <a:spcBef>
                <a:spcPts val="0"/>
              </a:spcBef>
              <a:spcAft>
                <a:spcPts val="296"/>
              </a:spcAft>
              <a:tabLst>
                <a:tab pos="7672447" algn="r"/>
              </a:tabLst>
              <a:defRPr/>
            </a:lvl1pPr>
          </a:lstStyle>
          <a:p>
            <a:pPr marL="45720" marR="548640" indent="0" algn="l">
              <a:lnSpc>
                <a:spcPts val="800"/>
              </a:lnSpc>
              <a:spcAft>
                <a:spcPts val="0"/>
              </a:spcAft>
            </a:pPr>
            <a:r>
              <a:rPr lang="en-US" sz="600" spc="0">
                <a:solidFill>
                  <a:srgbClr val="000000"/>
                </a:solidFill>
                <a:latin typeface="Arial" panose="02020603050405020304" pitchFamily="2"/>
              </a:rPr>
              <a:t>*Maintenance Choice Voluntary Only.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t>
            </a:r>
          </a:p>
          <a:p>
            <a:pPr marL="45720" marR="0" indent="0" algn="l">
              <a:lnSpc>
                <a:spcPts val="1100"/>
              </a:lnSpc>
              <a:spcBef>
                <a:spcPts val="1965"/>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12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6983350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11_1_">
    <p:bg>
      <p:bgPr>
        <a:solidFill>
          <a:schemeClr val="bg1">
            <a:alpha val="0"/>
          </a:schemeClr>
        </a:solidFill>
        <a:effectLst/>
      </p:bgPr>
    </p:bg>
    <p:spTree>
      <p:nvGrpSpPr>
        <p:cNvPr id="1" name=""/>
        <p:cNvGrpSpPr/>
        <p:nvPr/>
      </p:nvGrpSpPr>
      <p:grpSpPr>
        <a:xfrm>
          <a:off x="0" y="0"/>
          <a:ext cx="0" cy="0"/>
          <a:chOff x="0" y="0"/>
          <a:chExt cx="0" cy="0"/>
        </a:xfrm>
      </p:grpSpPr>
      <p:sp>
        <p:nvSpPr>
          <p:cNvPr id="160" name="Text Placeholder 159"/>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161" name="Text Placeholder 160"/>
          <p:cNvSpPr>
            <a:spLocks noGrp="1"/>
          </p:cNvSpPr>
          <p:nvPr>
            <p:ph type="body" idx="10"/>
          </p:nvPr>
        </p:nvSpPr>
        <p:spPr>
          <a:xfrm>
            <a:off x="779896" y="1694329"/>
            <a:ext cx="7535718" cy="443753"/>
          </a:xfrm>
          <a:prstGeom prst="rect">
            <a:avLst/>
          </a:prstGeom>
          <a:solidFill>
            <a:srgbClr val="000000"/>
          </a:solidFill>
          <a:ln w="0" cmpd="sng">
            <a:noFill/>
            <a:prstDash val="solid"/>
          </a:ln>
        </p:spPr>
        <p:txBody>
          <a:bodyPr vert="horz" lIns="0" tIns="0" rIns="0" bIns="0" anchor="t"/>
          <a:lstStyle/>
          <a:p>
            <a:pPr algn="l"/>
            <a:r>
              <a:rPr lang="en-US" sz="100"/>
              <a:t> </a:t>
            </a:r>
          </a:p>
        </p:txBody>
      </p:sp>
      <p:sp>
        <p:nvSpPr>
          <p:cNvPr id="162" name="Text Placeholder 161"/>
          <p:cNvSpPr>
            <a:spLocks noGrp="1"/>
          </p:cNvSpPr>
          <p:nvPr>
            <p:ph type="body" idx="10"/>
          </p:nvPr>
        </p:nvSpPr>
        <p:spPr>
          <a:xfrm>
            <a:off x="779897" y="403412"/>
            <a:ext cx="7758545" cy="1290918"/>
          </a:xfrm>
          <a:prstGeom prst="rect">
            <a:avLst/>
          </a:prstGeom>
          <a:noFill/>
          <a:ln w="0" cmpd="sng">
            <a:noFill/>
            <a:prstDash val="solid"/>
          </a:ln>
        </p:spPr>
        <p:txBody>
          <a:bodyPr vert="horz" lIns="0" tIns="330434" rIns="0" bIns="0" anchor="t">
            <a:normAutofit fontScale="95000"/>
          </a:bodyPr>
          <a:lstStyle>
            <a:lvl1pPr marL="41029" marR="0" indent="0" algn="l">
              <a:lnSpc>
                <a:spcPts val="2782"/>
              </a:lnSpc>
              <a:spcBef>
                <a:spcPts val="0"/>
              </a:spcBef>
              <a:spcAft>
                <a:spcPts val="2113"/>
              </a:spcAft>
              <a:defRPr/>
            </a:lvl1pPr>
          </a:lstStyle>
          <a:p>
            <a:pPr marL="45720" marR="0" indent="0" algn="l">
              <a:lnSpc>
                <a:spcPts val="3100"/>
              </a:lnSpc>
              <a:spcAft>
                <a:spcPts val="0"/>
              </a:spcAft>
            </a:pPr>
            <a:r>
              <a:rPr lang="en-US" sz="2600" b="1" spc="27">
                <a:solidFill>
                  <a:srgbClr val="000000"/>
                </a:solidFill>
                <a:latin typeface="Arial" panose="02020603050405020304" pitchFamily="2"/>
              </a:rPr>
              <a:t>Maintenance Choice Voluntary Collaboration </a:t>
            </a:r>
          </a:p>
          <a:p>
            <a:pPr marL="45720" marR="0" indent="0" algn="l">
              <a:lnSpc>
                <a:spcPts val="3100"/>
              </a:lnSpc>
              <a:spcBef>
                <a:spcPts val="0"/>
              </a:spcBef>
              <a:spcAft>
                <a:spcPts val="2355"/>
              </a:spcAft>
            </a:pPr>
            <a:r>
              <a:rPr lang="en-US" sz="2600" b="1" spc="0">
                <a:solidFill>
                  <a:srgbClr val="000000"/>
                </a:solidFill>
                <a:latin typeface="Arial" panose="02020603050405020304" pitchFamily="2"/>
              </a:rPr>
              <a:t>Program </a:t>
            </a:r>
          </a:p>
        </p:txBody>
      </p:sp>
      <p:sp>
        <p:nvSpPr>
          <p:cNvPr id="163" name="Text Placeholder 162"/>
          <p:cNvSpPr>
            <a:spLocks noGrp="1"/>
          </p:cNvSpPr>
          <p:nvPr>
            <p:ph type="body" idx="10"/>
          </p:nvPr>
        </p:nvSpPr>
        <p:spPr>
          <a:xfrm>
            <a:off x="779897" y="1694332"/>
            <a:ext cx="7758545" cy="660587"/>
          </a:xfrm>
          <a:prstGeom prst="rect">
            <a:avLst/>
          </a:prstGeom>
          <a:noFill/>
          <a:ln w="0" cmpd="sng">
            <a:noFill/>
            <a:prstDash val="solid"/>
          </a:ln>
        </p:spPr>
        <p:txBody>
          <a:bodyPr vert="horz" lIns="0" tIns="28485" rIns="0" bIns="0" anchor="t"/>
          <a:lstStyle>
            <a:lvl1pPr marL="164117" marR="1984214" indent="0" algn="l">
              <a:lnSpc>
                <a:spcPts val="1526"/>
              </a:lnSpc>
              <a:spcAft>
                <a:spcPts val="1970"/>
              </a:spcAft>
              <a:defRPr/>
            </a:lvl1pPr>
          </a:lstStyle>
          <a:p>
            <a:pPr marL="182880" marR="2211070" indent="0" algn="l">
              <a:lnSpc>
                <a:spcPts val="1700"/>
              </a:lnSpc>
              <a:spcAft>
                <a:spcPts val="2195"/>
              </a:spcAft>
            </a:pPr>
            <a:r>
              <a:rPr lang="en-US" sz="1400" b="1" spc="0">
                <a:solidFill>
                  <a:srgbClr val="FFFFFF"/>
                </a:solidFill>
                <a:latin typeface="Arial" panose="02020603050405020304" pitchFamily="2"/>
              </a:rPr>
              <a:t>ENCOURAGE BEHAVIOR CHANGE TO HELP ENSURE SAVINGS FOR BOTH CLIENTS AND MEMBERS </a:t>
            </a:r>
          </a:p>
        </p:txBody>
      </p:sp>
      <p:sp>
        <p:nvSpPr>
          <p:cNvPr id="164" name="Text Placeholder 163"/>
          <p:cNvSpPr>
            <a:spLocks noGrp="1"/>
          </p:cNvSpPr>
          <p:nvPr>
            <p:ph type="body" idx="10"/>
          </p:nvPr>
        </p:nvSpPr>
        <p:spPr>
          <a:xfrm>
            <a:off x="779897" y="2354919"/>
            <a:ext cx="7758545" cy="3372410"/>
          </a:xfrm>
          <a:prstGeom prst="rect">
            <a:avLst/>
          </a:prstGeom>
          <a:noFill/>
          <a:ln w="0" cmpd="sng">
            <a:noFill/>
            <a:prstDash val="solid"/>
          </a:ln>
        </p:spPr>
        <p:txBody>
          <a:bodyPr vert="horz" lIns="0" tIns="0" rIns="0" bIns="0" anchor="t">
            <a:normAutofit fontScale="95000"/>
          </a:bodyPr>
          <a:lstStyle>
            <a:lvl1pPr marL="205146" marR="0" indent="205146" algn="just">
              <a:lnSpc>
                <a:spcPts val="2333"/>
              </a:lnSpc>
              <a:spcBef>
                <a:spcPts val="395"/>
              </a:spcBef>
              <a:spcAft>
                <a:spcPts val="11913"/>
              </a:spcAft>
              <a:buFont typeface="Symbol"/>
              <a:buChar char="·"/>
              <a:defRPr/>
            </a:lvl1pPr>
          </a:lstStyle>
          <a:p>
            <a:pPr marL="228600" marR="0" indent="0" algn="just">
              <a:lnSpc>
                <a:spcPts val="2300"/>
              </a:lnSpc>
              <a:spcAft>
                <a:spcPts val="0"/>
              </a:spcAft>
            </a:pPr>
            <a:r>
              <a:rPr lang="en-US" sz="1800" b="1" spc="-13">
                <a:solidFill>
                  <a:srgbClr val="000000"/>
                </a:solidFill>
                <a:latin typeface="Arial" panose="02020603050405020304" pitchFamily="2"/>
              </a:rPr>
              <a:t>Clients are asked to: </a:t>
            </a:r>
          </a:p>
          <a:p>
            <a:pPr marL="228600" marR="0" indent="228600" algn="just">
              <a:lnSpc>
                <a:spcPts val="2600"/>
              </a:lnSpc>
              <a:spcBef>
                <a:spcPts val="495"/>
              </a:spcBef>
              <a:spcAft>
                <a:spcPts val="0"/>
              </a:spcAft>
              <a:buFont typeface="Symbol"/>
              <a:buChar char="·"/>
            </a:pPr>
            <a:r>
              <a:rPr lang="en-US" sz="1800" spc="31">
                <a:solidFill>
                  <a:srgbClr val="000000"/>
                </a:solidFill>
                <a:latin typeface="Arial" panose="02020603050405020304" pitchFamily="2"/>
              </a:rPr>
              <a:t>Provide complete contact information for all members including </a:t>
            </a:r>
          </a:p>
          <a:p>
            <a:pPr marL="457200" marR="0" indent="0" algn="just">
              <a:lnSpc>
                <a:spcPts val="2400"/>
              </a:lnSpc>
              <a:spcBef>
                <a:spcPts val="40"/>
              </a:spcBef>
              <a:spcAft>
                <a:spcPts val="0"/>
              </a:spcAft>
            </a:pPr>
            <a:r>
              <a:rPr lang="en-US" sz="1800" spc="31">
                <a:solidFill>
                  <a:srgbClr val="000000"/>
                </a:solidFill>
                <a:latin typeface="Arial" panose="02020603050405020304" pitchFamily="2"/>
              </a:rPr>
              <a:t>address, phone number and email address </a:t>
            </a:r>
          </a:p>
          <a:p>
            <a:pPr marL="228600" marR="0" indent="228600" algn="just">
              <a:lnSpc>
                <a:spcPts val="2600"/>
              </a:lnSpc>
              <a:spcBef>
                <a:spcPts val="440"/>
              </a:spcBef>
              <a:spcAft>
                <a:spcPts val="0"/>
              </a:spcAft>
              <a:buFont typeface="Symbol"/>
              <a:buChar char="·"/>
            </a:pPr>
            <a:r>
              <a:rPr lang="en-US" sz="1800" spc="31">
                <a:solidFill>
                  <a:srgbClr val="000000"/>
                </a:solidFill>
                <a:latin typeface="Arial" panose="02020603050405020304" pitchFamily="2"/>
              </a:rPr>
              <a:t>Notify members of multi-channel communication </a:t>
            </a:r>
          </a:p>
          <a:p>
            <a:pPr marL="228600" marR="0" indent="228600" algn="just">
              <a:lnSpc>
                <a:spcPts val="2600"/>
              </a:lnSpc>
              <a:spcBef>
                <a:spcPts val="440"/>
              </a:spcBef>
              <a:spcAft>
                <a:spcPts val="0"/>
              </a:spcAft>
              <a:buFont typeface="Symbol"/>
              <a:buChar char="·"/>
            </a:pPr>
            <a:r>
              <a:rPr lang="en-US" sz="1800" spc="27">
                <a:solidFill>
                  <a:srgbClr val="000000"/>
                </a:solidFill>
                <a:latin typeface="Arial" panose="02020603050405020304" pitchFamily="2"/>
              </a:rPr>
              <a:t>Offer sponsor-incentive campaigns </a:t>
            </a:r>
          </a:p>
          <a:p>
            <a:pPr marL="228600" marR="0" indent="228600" algn="just">
              <a:lnSpc>
                <a:spcPts val="2600"/>
              </a:lnSpc>
              <a:spcBef>
                <a:spcPts val="440"/>
              </a:spcBef>
              <a:spcAft>
                <a:spcPts val="13275"/>
              </a:spcAft>
              <a:buFont typeface="Symbol"/>
              <a:buChar char="·"/>
            </a:pPr>
            <a:r>
              <a:rPr lang="en-US" sz="1800" spc="31">
                <a:solidFill>
                  <a:srgbClr val="000000"/>
                </a:solidFill>
                <a:latin typeface="Arial" panose="02020603050405020304" pitchFamily="2"/>
              </a:rPr>
              <a:t>Promote the program to their members </a:t>
            </a:r>
          </a:p>
        </p:txBody>
      </p:sp>
      <p:sp>
        <p:nvSpPr>
          <p:cNvPr id="165" name="Text Placeholder 164"/>
          <p:cNvSpPr>
            <a:spLocks noGrp="1"/>
          </p:cNvSpPr>
          <p:nvPr>
            <p:ph type="body" idx="10"/>
          </p:nvPr>
        </p:nvSpPr>
        <p:spPr>
          <a:xfrm>
            <a:off x="779897" y="5727326"/>
            <a:ext cx="7758545" cy="727262"/>
          </a:xfrm>
          <a:prstGeom prst="rect">
            <a:avLst/>
          </a:prstGeom>
          <a:noFill/>
          <a:ln w="0" cmpd="sng">
            <a:noFill/>
            <a:prstDash val="solid"/>
          </a:ln>
        </p:spPr>
        <p:txBody>
          <a:bodyPr vert="horz" lIns="0" tIns="9685" rIns="0" bIns="0" anchor="t"/>
          <a:lstStyle>
            <a:lvl1pPr marL="41029" marR="0" indent="0" algn="l">
              <a:lnSpc>
                <a:spcPts val="808"/>
              </a:lnSpc>
              <a:spcBef>
                <a:spcPts val="0"/>
              </a:spcBef>
              <a:spcAft>
                <a:spcPts val="296"/>
              </a:spcAft>
              <a:tabLst>
                <a:tab pos="7631418" algn="r"/>
              </a:tabLst>
              <a:defRPr/>
            </a:lvl1pPr>
          </a:lstStyle>
          <a:p>
            <a:pPr marL="45720" marR="411480" indent="0" algn="l">
              <a:lnSpc>
                <a:spcPts val="800"/>
              </a:lnSpc>
              <a:spcAft>
                <a:spcPts val="0"/>
              </a:spcAft>
            </a:pPr>
            <a:r>
              <a:rPr lang="en-US" sz="600" spc="-4">
                <a:solidFill>
                  <a:srgbClr val="000000"/>
                </a:solidFill>
                <a:latin typeface="Arial" panose="02020603050405020304" pitchFamily="2"/>
              </a:rPr>
              <a:t>Maintenance Choice Voluntary Only. Data is only shared in accordance with the law and our agreements with our PBM clients.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t>
            </a:r>
          </a:p>
          <a:p>
            <a:pPr marL="45720" marR="0" indent="0" algn="l">
              <a:lnSpc>
                <a:spcPts val="1100"/>
              </a:lnSpc>
              <a:spcBef>
                <a:spcPts val="1755"/>
              </a:spcBef>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13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40256133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12_1_">
    <p:bg>
      <p:bgPr>
        <a:solidFill>
          <a:schemeClr val="bg1">
            <a:alpha val="0"/>
          </a:schemeClr>
        </a:solidFill>
        <a:effectLst/>
      </p:bgPr>
    </p:bg>
    <p:spTree>
      <p:nvGrpSpPr>
        <p:cNvPr id="1" name=""/>
        <p:cNvGrpSpPr/>
        <p:nvPr/>
      </p:nvGrpSpPr>
      <p:grpSpPr>
        <a:xfrm>
          <a:off x="0" y="0"/>
          <a:ext cx="0" cy="0"/>
          <a:chOff x="0" y="0"/>
          <a:chExt cx="0" cy="0"/>
        </a:xfrm>
      </p:grpSpPr>
      <p:sp>
        <p:nvSpPr>
          <p:cNvPr id="170" name="Text Placeholder 169"/>
          <p:cNvSpPr>
            <a:spLocks noGrp="1"/>
          </p:cNvSpPr>
          <p:nvPr>
            <p:ph type="body" idx="10"/>
          </p:nvPr>
        </p:nvSpPr>
        <p:spPr>
          <a:xfrm>
            <a:off x="834159" y="725023"/>
            <a:ext cx="7611341" cy="369234"/>
          </a:xfrm>
          <a:prstGeom prst="rect">
            <a:avLst/>
          </a:prstGeom>
          <a:noFill/>
          <a:ln w="0" cmpd="sng">
            <a:noFill/>
            <a:prstDash val="solid"/>
          </a:ln>
        </p:spPr>
        <p:txBody>
          <a:bodyPr vert="horz" lIns="0" tIns="3417"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600" b="1" spc="18">
                <a:solidFill>
                  <a:srgbClr val="000000"/>
                </a:solidFill>
                <a:latin typeface="Arial" panose="02020603050405020304" pitchFamily="2"/>
              </a:rPr>
              <a:t>Tailored Approach to Meet Unique Member Needs </a:t>
            </a:r>
          </a:p>
        </p:txBody>
      </p:sp>
      <p:sp>
        <p:nvSpPr>
          <p:cNvPr id="171" name="Text Placeholder 170"/>
          <p:cNvSpPr>
            <a:spLocks noGrp="1"/>
          </p:cNvSpPr>
          <p:nvPr>
            <p:ph type="body" idx="10"/>
          </p:nvPr>
        </p:nvSpPr>
        <p:spPr>
          <a:xfrm>
            <a:off x="966935" y="1709457"/>
            <a:ext cx="1554595" cy="206188"/>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b="1" spc="-49">
                <a:solidFill>
                  <a:srgbClr val="000000"/>
                </a:solidFill>
                <a:latin typeface="Arial" panose="02020603050405020304" pitchFamily="2"/>
              </a:rPr>
              <a:t>MESSAGING FOR </a:t>
            </a:r>
          </a:p>
        </p:txBody>
      </p:sp>
      <p:sp>
        <p:nvSpPr>
          <p:cNvPr id="172" name="Text Placeholder 171"/>
          <p:cNvSpPr>
            <a:spLocks noGrp="1"/>
          </p:cNvSpPr>
          <p:nvPr>
            <p:ph type="body" idx="10"/>
          </p:nvPr>
        </p:nvSpPr>
        <p:spPr>
          <a:xfrm>
            <a:off x="3474605" y="1806388"/>
            <a:ext cx="2834986" cy="206188"/>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b="1" spc="-31">
                <a:solidFill>
                  <a:srgbClr val="000000"/>
                </a:solidFill>
                <a:latin typeface="Arial" panose="02020603050405020304" pitchFamily="2"/>
              </a:rPr>
              <a:t>TARGETED COMMUNICATIONS* </a:t>
            </a:r>
          </a:p>
        </p:txBody>
      </p:sp>
      <p:sp>
        <p:nvSpPr>
          <p:cNvPr id="173" name="Text Placeholder 172"/>
          <p:cNvSpPr>
            <a:spLocks noGrp="1"/>
          </p:cNvSpPr>
          <p:nvPr>
            <p:ph type="body" idx="10"/>
          </p:nvPr>
        </p:nvSpPr>
        <p:spPr>
          <a:xfrm>
            <a:off x="958852" y="1915646"/>
            <a:ext cx="1343891" cy="193301"/>
          </a:xfrm>
          <a:prstGeom prst="rect">
            <a:avLst/>
          </a:prstGeom>
          <a:noFill/>
          <a:ln w="0" cmpd="sng">
            <a:noFill/>
            <a:prstDash val="solid"/>
          </a:ln>
        </p:spPr>
        <p:txBody>
          <a:bodyPr vert="horz" lIns="0" tIns="0" rIns="0" bIns="0" anchor="t"/>
          <a:lstStyle>
            <a:lvl1pPr marL="0" marR="0" indent="0" algn="l">
              <a:lnSpc>
                <a:spcPts val="1526"/>
              </a:lnSpc>
              <a:spcAft>
                <a:spcPts val="0"/>
              </a:spcAft>
              <a:defRPr/>
            </a:lvl1pPr>
          </a:lstStyle>
          <a:p>
            <a:pPr marL="0" marR="0" indent="0" algn="l">
              <a:lnSpc>
                <a:spcPts val="1700"/>
              </a:lnSpc>
              <a:spcAft>
                <a:spcPts val="0"/>
              </a:spcAft>
            </a:pPr>
            <a:r>
              <a:rPr lang="en-US" sz="1400" b="1" spc="-45">
                <a:solidFill>
                  <a:srgbClr val="000000"/>
                </a:solidFill>
                <a:latin typeface="Arial" panose="02020603050405020304" pitchFamily="2"/>
              </a:rPr>
              <a:t>ALL MEMBERS </a:t>
            </a:r>
          </a:p>
        </p:txBody>
      </p:sp>
      <p:sp>
        <p:nvSpPr>
          <p:cNvPr id="174" name="Text Placeholder 173"/>
          <p:cNvSpPr>
            <a:spLocks noGrp="1"/>
          </p:cNvSpPr>
          <p:nvPr>
            <p:ph type="body" idx="10"/>
          </p:nvPr>
        </p:nvSpPr>
        <p:spPr>
          <a:xfrm>
            <a:off x="3438814" y="2255184"/>
            <a:ext cx="2141682" cy="166968"/>
          </a:xfrm>
          <a:prstGeom prst="rect">
            <a:avLst/>
          </a:prstGeom>
          <a:noFill/>
          <a:ln w="0" cmpd="sng">
            <a:noFill/>
            <a:prstDash val="solid"/>
          </a:ln>
        </p:spPr>
        <p:txBody>
          <a:bodyPr vert="horz" lIns="0" tIns="0" rIns="0" bIns="0" anchor="t"/>
          <a:lstStyle>
            <a:lvl1pPr marL="0" marR="0" indent="0" algn="l">
              <a:lnSpc>
                <a:spcPts val="1346"/>
              </a:lnSpc>
              <a:spcAft>
                <a:spcPts val="0"/>
              </a:spcAft>
              <a:defRPr/>
            </a:lvl1pPr>
          </a:lstStyle>
          <a:p>
            <a:pPr marL="0" marR="0" indent="0" algn="l">
              <a:lnSpc>
                <a:spcPts val="1500"/>
              </a:lnSpc>
              <a:spcAft>
                <a:spcPts val="0"/>
              </a:spcAft>
            </a:pPr>
            <a:r>
              <a:rPr lang="en-US" sz="1100" b="1" spc="-27">
                <a:solidFill>
                  <a:srgbClr val="000000"/>
                </a:solidFill>
                <a:latin typeface="Arial" panose="02020603050405020304" pitchFamily="2"/>
              </a:rPr>
              <a:t>FOR THOSE WHO NEED MORE </a:t>
            </a:r>
          </a:p>
        </p:txBody>
      </p:sp>
      <p:sp>
        <p:nvSpPr>
          <p:cNvPr id="175" name="Text Placeholder 174"/>
          <p:cNvSpPr>
            <a:spLocks noGrp="1"/>
          </p:cNvSpPr>
          <p:nvPr>
            <p:ph type="body" idx="10"/>
          </p:nvPr>
        </p:nvSpPr>
        <p:spPr>
          <a:xfrm>
            <a:off x="5963227" y="2255184"/>
            <a:ext cx="2092036" cy="166968"/>
          </a:xfrm>
          <a:prstGeom prst="rect">
            <a:avLst/>
          </a:prstGeom>
          <a:noFill/>
          <a:ln w="0" cmpd="sng">
            <a:noFill/>
            <a:prstDash val="solid"/>
          </a:ln>
        </p:spPr>
        <p:txBody>
          <a:bodyPr vert="horz" lIns="0" tIns="0" rIns="0" bIns="0" anchor="t"/>
          <a:lstStyle>
            <a:lvl1pPr marL="0" marR="0" indent="0" algn="l">
              <a:lnSpc>
                <a:spcPts val="1346"/>
              </a:lnSpc>
              <a:spcAft>
                <a:spcPts val="0"/>
              </a:spcAft>
              <a:defRPr/>
            </a:lvl1pPr>
          </a:lstStyle>
          <a:p>
            <a:pPr marL="0" marR="0" indent="0" algn="l">
              <a:lnSpc>
                <a:spcPts val="1500"/>
              </a:lnSpc>
              <a:spcAft>
                <a:spcPts val="0"/>
              </a:spcAft>
            </a:pPr>
            <a:r>
              <a:rPr lang="en-US" sz="1100" b="1" spc="-22">
                <a:solidFill>
                  <a:srgbClr val="000000"/>
                </a:solidFill>
                <a:latin typeface="Arial" panose="02020603050405020304" pitchFamily="2"/>
              </a:rPr>
              <a:t>TO HELP BUILD CONFIDENCE </a:t>
            </a:r>
          </a:p>
        </p:txBody>
      </p:sp>
      <p:sp>
        <p:nvSpPr>
          <p:cNvPr id="176" name="Text Placeholder 175"/>
          <p:cNvSpPr>
            <a:spLocks noGrp="1"/>
          </p:cNvSpPr>
          <p:nvPr>
            <p:ph type="body" idx="10"/>
          </p:nvPr>
        </p:nvSpPr>
        <p:spPr>
          <a:xfrm>
            <a:off x="3441700" y="2422151"/>
            <a:ext cx="2230582" cy="166968"/>
          </a:xfrm>
          <a:prstGeom prst="rect">
            <a:avLst/>
          </a:prstGeom>
          <a:noFill/>
          <a:ln w="0" cmpd="sng">
            <a:noFill/>
            <a:prstDash val="solid"/>
          </a:ln>
        </p:spPr>
        <p:txBody>
          <a:bodyPr vert="horz" lIns="0" tIns="0" rIns="0" bIns="0" anchor="t"/>
          <a:lstStyle>
            <a:lvl1pPr marL="0" marR="0" indent="0" algn="l">
              <a:lnSpc>
                <a:spcPts val="1256"/>
              </a:lnSpc>
              <a:spcAft>
                <a:spcPts val="0"/>
              </a:spcAft>
              <a:defRPr/>
            </a:lvl1pPr>
          </a:lstStyle>
          <a:p>
            <a:pPr marL="0" marR="0" indent="0" algn="l">
              <a:lnSpc>
                <a:spcPts val="1400"/>
              </a:lnSpc>
              <a:spcAft>
                <a:spcPts val="0"/>
              </a:spcAft>
            </a:pPr>
            <a:r>
              <a:rPr lang="en-US" sz="1100" b="1" spc="-31">
                <a:solidFill>
                  <a:srgbClr val="000000"/>
                </a:solidFill>
                <a:latin typeface="Arial" panose="02020603050405020304" pitchFamily="2"/>
              </a:rPr>
              <a:t>ENCOURAGEMENT TO CHANGE </a:t>
            </a:r>
          </a:p>
        </p:txBody>
      </p:sp>
      <p:sp>
        <p:nvSpPr>
          <p:cNvPr id="177" name="Text Placeholder 176"/>
          <p:cNvSpPr>
            <a:spLocks noGrp="1"/>
          </p:cNvSpPr>
          <p:nvPr>
            <p:ph type="body" idx="10"/>
          </p:nvPr>
        </p:nvSpPr>
        <p:spPr>
          <a:xfrm>
            <a:off x="5963230" y="2422151"/>
            <a:ext cx="1141268" cy="166968"/>
          </a:xfrm>
          <a:prstGeom prst="rect">
            <a:avLst/>
          </a:prstGeom>
          <a:noFill/>
          <a:ln w="0" cmpd="sng">
            <a:noFill/>
            <a:prstDash val="solid"/>
          </a:ln>
        </p:spPr>
        <p:txBody>
          <a:bodyPr vert="horz" lIns="0" tIns="0" rIns="0" bIns="0" anchor="t"/>
          <a:lstStyle>
            <a:lvl1pPr marL="0" marR="0" indent="0" algn="l">
              <a:lnSpc>
                <a:spcPts val="1256"/>
              </a:lnSpc>
              <a:spcAft>
                <a:spcPts val="0"/>
              </a:spcAft>
              <a:defRPr/>
            </a:lvl1pPr>
          </a:lstStyle>
          <a:p>
            <a:pPr marL="0" marR="0" indent="0" algn="l">
              <a:lnSpc>
                <a:spcPts val="1400"/>
              </a:lnSpc>
              <a:spcAft>
                <a:spcPts val="0"/>
              </a:spcAft>
            </a:pPr>
            <a:r>
              <a:rPr lang="en-US" sz="1100" b="1" spc="-45">
                <a:solidFill>
                  <a:srgbClr val="000000"/>
                </a:solidFill>
                <a:latin typeface="Arial" panose="02020603050405020304" pitchFamily="2"/>
              </a:rPr>
              <a:t>THROUGH FACT </a:t>
            </a:r>
          </a:p>
        </p:txBody>
      </p:sp>
      <p:sp>
        <p:nvSpPr>
          <p:cNvPr id="178" name="Text Placeholder 177"/>
          <p:cNvSpPr>
            <a:spLocks noGrp="1"/>
          </p:cNvSpPr>
          <p:nvPr>
            <p:ph type="body" idx="10"/>
          </p:nvPr>
        </p:nvSpPr>
        <p:spPr>
          <a:xfrm>
            <a:off x="922484" y="3806079"/>
            <a:ext cx="1704109" cy="179854"/>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b="1" spc="-49">
                <a:solidFill>
                  <a:srgbClr val="000000"/>
                </a:solidFill>
                <a:latin typeface="Arial" panose="02020603050405020304" pitchFamily="2"/>
              </a:rPr>
              <a:t>IMMEDIATE CONTACT </a:t>
            </a:r>
          </a:p>
        </p:txBody>
      </p:sp>
      <p:sp>
        <p:nvSpPr>
          <p:cNvPr id="179" name="Text Placeholder 178"/>
          <p:cNvSpPr>
            <a:spLocks noGrp="1"/>
          </p:cNvSpPr>
          <p:nvPr>
            <p:ph type="body" idx="10"/>
          </p:nvPr>
        </p:nvSpPr>
        <p:spPr>
          <a:xfrm>
            <a:off x="3474605" y="3811682"/>
            <a:ext cx="4530436" cy="179854"/>
          </a:xfrm>
          <a:prstGeom prst="rect">
            <a:avLst/>
          </a:prstGeom>
          <a:noFill/>
          <a:ln w="0" cmpd="sng">
            <a:noFill/>
            <a:prstDash val="solid"/>
          </a:ln>
        </p:spPr>
        <p:txBody>
          <a:bodyPr vert="horz" lIns="0" tIns="0" rIns="0" bIns="0" anchor="t"/>
          <a:lstStyle>
            <a:lvl1pPr marL="0" marR="0" indent="0" algn="l">
              <a:lnSpc>
                <a:spcPts val="1436"/>
              </a:lnSpc>
              <a:spcAft>
                <a:spcPts val="0"/>
              </a:spcAft>
              <a:tabLst>
                <a:tab pos="4472175" algn="r"/>
              </a:tabLst>
              <a:defRPr/>
            </a:lvl1pPr>
          </a:lstStyle>
          <a:p>
            <a:pPr marL="0" marR="0" indent="0" algn="l">
              <a:lnSpc>
                <a:spcPts val="1600"/>
              </a:lnSpc>
              <a:spcAft>
                <a:spcPts val="0"/>
              </a:spcAft>
              <a:tabLst>
                <a:tab pos="4983480" algn="r"/>
              </a:tabLst>
            </a:pPr>
            <a:r>
              <a:rPr lang="en-US" sz="1300" b="1" spc="0">
                <a:solidFill>
                  <a:srgbClr val="000000"/>
                </a:solidFill>
                <a:latin typeface="Arial" panose="02020603050405020304" pitchFamily="2"/>
              </a:rPr>
              <a:t>CONTACT AT 30-60 DAYS CONTACT AT 90-120 DAYS </a:t>
            </a:r>
          </a:p>
        </p:txBody>
      </p:sp>
      <p:sp>
        <p:nvSpPr>
          <p:cNvPr id="180" name="Text Placeholder 179"/>
          <p:cNvSpPr>
            <a:spLocks noGrp="1"/>
          </p:cNvSpPr>
          <p:nvPr>
            <p:ph type="body" idx="10"/>
          </p:nvPr>
        </p:nvSpPr>
        <p:spPr>
          <a:xfrm>
            <a:off x="961736" y="4086227"/>
            <a:ext cx="2133600" cy="1437715"/>
          </a:xfrm>
          <a:prstGeom prst="rect">
            <a:avLst/>
          </a:prstGeom>
          <a:noFill/>
          <a:ln w="0" cmpd="sng">
            <a:noFill/>
            <a:prstDash val="solid"/>
          </a:ln>
        </p:spPr>
        <p:txBody>
          <a:bodyPr vert="horz" lIns="0" tIns="24498" rIns="0" bIns="0" anchor="t"/>
          <a:lstStyle>
            <a:lvl1pPr marL="164117" marR="0" indent="0" algn="l">
              <a:lnSpc>
                <a:spcPts val="1256"/>
              </a:lnSpc>
              <a:spcBef>
                <a:spcPts val="22"/>
              </a:spcBef>
              <a:spcAft>
                <a:spcPts val="0"/>
              </a:spcAft>
              <a:buFont typeface="Symbol"/>
              <a:buChar char="·"/>
              <a:defRPr/>
            </a:lvl1pPr>
          </a:lstStyle>
          <a:p>
            <a:pPr marL="182880" marR="0" indent="182880" algn="l">
              <a:lnSpc>
                <a:spcPts val="1400"/>
              </a:lnSpc>
              <a:spcAft>
                <a:spcPts val="0"/>
              </a:spcAft>
              <a:buFont typeface="Symbol"/>
              <a:buChar char="·"/>
            </a:pPr>
            <a:r>
              <a:rPr lang="en-US" sz="1300" spc="0">
                <a:solidFill>
                  <a:srgbClr val="000000"/>
                </a:solidFill>
                <a:latin typeface="Arial" panose="02020603050405020304" pitchFamily="2"/>
              </a:rPr>
              <a:t>Pre-implementation kits/letters </a:t>
            </a:r>
          </a:p>
          <a:p>
            <a:pPr marL="182880" marR="0" indent="182880" algn="l">
              <a:lnSpc>
                <a:spcPts val="1700"/>
              </a:lnSpc>
              <a:spcBef>
                <a:spcPts val="0"/>
              </a:spcBef>
              <a:spcAft>
                <a:spcPts val="0"/>
              </a:spcAft>
              <a:buFont typeface="Symbol"/>
              <a:buChar char="·"/>
            </a:pPr>
            <a:r>
              <a:rPr lang="en-US" sz="1300" spc="-4">
                <a:solidFill>
                  <a:srgbClr val="000000"/>
                </a:solidFill>
                <a:latin typeface="Arial" panose="02020603050405020304" pitchFamily="2"/>
              </a:rPr>
              <a:t>Promote </a:t>
            </a:r>
            <a:r>
              <a:rPr lang="en-US" sz="1300" u="sng" spc="-4">
                <a:solidFill>
                  <a:srgbClr val="0000FF"/>
                </a:solidFill>
                <a:latin typeface="Arial" panose="02020603050405020304" pitchFamily="2"/>
              </a:rPr>
              <a:t>Caremark.com</a:t>
            </a:r>
          </a:p>
          <a:p>
            <a:pPr marL="182880" marR="0" indent="182880" algn="l">
              <a:lnSpc>
                <a:spcPts val="1700"/>
              </a:lnSpc>
              <a:spcBef>
                <a:spcPts val="0"/>
              </a:spcBef>
              <a:spcAft>
                <a:spcPts val="0"/>
              </a:spcAft>
              <a:buFont typeface="Symbol"/>
              <a:buChar char="·"/>
            </a:pPr>
            <a:r>
              <a:rPr lang="en-US" sz="1300" spc="-4">
                <a:solidFill>
                  <a:srgbClr val="000000"/>
                </a:solidFill>
                <a:latin typeface="Arial" panose="02020603050405020304" pitchFamily="2"/>
              </a:rPr>
              <a:t>Client-driven messaging </a:t>
            </a:r>
          </a:p>
          <a:p>
            <a:pPr marL="182880" marR="0" indent="182880" algn="l">
              <a:lnSpc>
                <a:spcPts val="1700"/>
              </a:lnSpc>
              <a:spcBef>
                <a:spcPts val="0"/>
              </a:spcBef>
              <a:spcAft>
                <a:spcPts val="0"/>
              </a:spcAft>
              <a:buFont typeface="Symbol"/>
              <a:buChar char="·"/>
            </a:pPr>
            <a:r>
              <a:rPr lang="en-US" sz="1300" u="sng" spc="-4">
                <a:solidFill>
                  <a:srgbClr val="0000FF"/>
                </a:solidFill>
                <a:latin typeface="Arial" panose="02020603050405020304" pitchFamily="2"/>
              </a:rPr>
              <a:t>Caremark.com</a:t>
            </a:r>
            <a:r>
              <a:rPr lang="en-US" sz="1300" spc="-4">
                <a:solidFill>
                  <a:srgbClr val="000000"/>
                </a:solidFill>
                <a:latin typeface="Arial" panose="02020603050405020304" pitchFamily="2"/>
              </a:rPr>
              <a:t> dashboard </a:t>
            </a:r>
          </a:p>
          <a:p>
            <a:pPr marL="182880" marR="0" indent="182880" algn="l">
              <a:lnSpc>
                <a:spcPts val="1800"/>
              </a:lnSpc>
              <a:spcBef>
                <a:spcPts val="0"/>
              </a:spcBef>
              <a:spcAft>
                <a:spcPts val="0"/>
              </a:spcAft>
              <a:buFont typeface="Symbol"/>
              <a:buChar char="·"/>
            </a:pPr>
            <a:r>
              <a:rPr lang="en-US" sz="1300" spc="-9">
                <a:solidFill>
                  <a:srgbClr val="000000"/>
                </a:solidFill>
                <a:latin typeface="Arial" panose="02020603050405020304" pitchFamily="2"/>
              </a:rPr>
              <a:t>In-store messaging </a:t>
            </a:r>
          </a:p>
          <a:p>
            <a:pPr marL="182880" marR="0" indent="0" algn="l">
              <a:lnSpc>
                <a:spcPts val="1400"/>
              </a:lnSpc>
              <a:spcBef>
                <a:spcPts val="25"/>
              </a:spcBef>
              <a:spcAft>
                <a:spcPts val="0"/>
              </a:spcAft>
            </a:pPr>
            <a:r>
              <a:rPr lang="en-US" sz="1300" spc="-9">
                <a:solidFill>
                  <a:srgbClr val="000000"/>
                </a:solidFill>
                <a:latin typeface="Arial" panose="02020603050405020304" pitchFamily="2"/>
              </a:rPr>
              <a:t>(for existing CVS Pharmacy patients) </a:t>
            </a:r>
          </a:p>
        </p:txBody>
      </p:sp>
      <p:sp>
        <p:nvSpPr>
          <p:cNvPr id="181" name="Text Placeholder 180"/>
          <p:cNvSpPr>
            <a:spLocks noGrp="1"/>
          </p:cNvSpPr>
          <p:nvPr>
            <p:ph type="body" idx="10"/>
          </p:nvPr>
        </p:nvSpPr>
        <p:spPr>
          <a:xfrm>
            <a:off x="6015761" y="4086225"/>
            <a:ext cx="1701223" cy="728382"/>
          </a:xfrm>
          <a:prstGeom prst="rect">
            <a:avLst/>
          </a:prstGeom>
          <a:noFill/>
          <a:ln w="0" cmpd="sng">
            <a:noFill/>
            <a:prstDash val="solid"/>
          </a:ln>
        </p:spPr>
        <p:txBody>
          <a:bodyPr vert="horz" lIns="0" tIns="24498" rIns="0" bIns="0" anchor="t"/>
          <a:lstStyle>
            <a:lvl1pPr marL="164117" marR="0" indent="164117" algn="l">
              <a:lnSpc>
                <a:spcPts val="1526"/>
              </a:lnSpc>
              <a:spcBef>
                <a:spcPts val="0"/>
              </a:spcBef>
              <a:spcAft>
                <a:spcPts val="0"/>
              </a:spcAft>
              <a:buFont typeface="Symbol"/>
              <a:buChar char="·"/>
              <a:defRPr/>
            </a:lvl1pPr>
          </a:lstStyle>
          <a:p>
            <a:pPr marL="182880" marR="0" indent="182880" algn="l">
              <a:lnSpc>
                <a:spcPts val="1400"/>
              </a:lnSpc>
              <a:spcAft>
                <a:spcPts val="0"/>
              </a:spcAft>
              <a:buFont typeface="Symbol"/>
              <a:buChar char="·"/>
            </a:pPr>
            <a:r>
              <a:rPr lang="en-US" sz="1300" spc="-13">
                <a:solidFill>
                  <a:srgbClr val="000000"/>
                </a:solidFill>
                <a:latin typeface="Arial" panose="02020603050405020304" pitchFamily="2"/>
              </a:rPr>
              <a:t>Selectively recycle non-responder tactics </a:t>
            </a:r>
          </a:p>
          <a:p>
            <a:pPr marL="182880" marR="0" indent="182880" algn="l">
              <a:lnSpc>
                <a:spcPts val="1700"/>
              </a:lnSpc>
              <a:spcBef>
                <a:spcPts val="0"/>
              </a:spcBef>
              <a:spcAft>
                <a:spcPts val="0"/>
              </a:spcAft>
              <a:buFont typeface="Symbol"/>
              <a:buChar char="·"/>
            </a:pPr>
            <a:r>
              <a:rPr lang="en-US" sz="1300" spc="-27">
                <a:solidFill>
                  <a:srgbClr val="000000"/>
                </a:solidFill>
                <a:latin typeface="Arial" panose="02020603050405020304" pitchFamily="2"/>
              </a:rPr>
              <a:t>Incentive campaigns* </a:t>
            </a:r>
          </a:p>
          <a:p>
            <a:pPr marL="182880" marR="0" indent="182880" algn="l">
              <a:lnSpc>
                <a:spcPts val="1700"/>
              </a:lnSpc>
              <a:spcBef>
                <a:spcPts val="0"/>
              </a:spcBef>
              <a:spcAft>
                <a:spcPts val="0"/>
              </a:spcAft>
              <a:buFont typeface="Symbol"/>
              <a:buChar char="·"/>
            </a:pPr>
            <a:r>
              <a:rPr lang="en-US" sz="1300" spc="-9">
                <a:solidFill>
                  <a:srgbClr val="000000"/>
                </a:solidFill>
                <a:latin typeface="Arial" panose="02020603050405020304" pitchFamily="2"/>
              </a:rPr>
              <a:t>Live outreach </a:t>
            </a:r>
          </a:p>
        </p:txBody>
      </p:sp>
      <p:sp>
        <p:nvSpPr>
          <p:cNvPr id="182" name="Text Placeholder 181"/>
          <p:cNvSpPr>
            <a:spLocks noGrp="1"/>
          </p:cNvSpPr>
          <p:nvPr>
            <p:ph type="body" idx="10"/>
          </p:nvPr>
        </p:nvSpPr>
        <p:spPr>
          <a:xfrm>
            <a:off x="3480378" y="4086225"/>
            <a:ext cx="2119745" cy="1150844"/>
          </a:xfrm>
          <a:prstGeom prst="rect">
            <a:avLst/>
          </a:prstGeom>
          <a:noFill/>
          <a:ln w="0" cmpd="sng">
            <a:noFill/>
            <a:prstDash val="solid"/>
          </a:ln>
        </p:spPr>
        <p:txBody>
          <a:bodyPr vert="horz" lIns="0" tIns="0" rIns="0" bIns="0" anchor="t"/>
          <a:lstStyle>
            <a:lvl1pPr marL="0" marR="0" indent="164117" algn="l">
              <a:lnSpc>
                <a:spcPts val="1615"/>
              </a:lnSpc>
              <a:spcBef>
                <a:spcPts val="0"/>
              </a:spcBef>
              <a:spcAft>
                <a:spcPts val="0"/>
              </a:spcAft>
              <a:buFont typeface="Symbol"/>
              <a:buChar char="·"/>
              <a:defRPr/>
            </a:lvl1pPr>
          </a:lstStyle>
          <a:p>
            <a:pPr marL="0" marR="0" indent="182880" algn="l">
              <a:lnSpc>
                <a:spcPts val="1600"/>
              </a:lnSpc>
              <a:spcAft>
                <a:spcPts val="0"/>
              </a:spcAft>
              <a:buFont typeface="Symbol"/>
              <a:buChar char="·"/>
            </a:pPr>
            <a:r>
              <a:rPr lang="en-US" sz="1300" spc="0">
                <a:solidFill>
                  <a:srgbClr val="000000"/>
                </a:solidFill>
                <a:latin typeface="Arial" panose="02020603050405020304" pitchFamily="2"/>
              </a:rPr>
              <a:t>“Active Choice” letter </a:t>
            </a:r>
          </a:p>
          <a:p>
            <a:pPr marL="0" marR="0" indent="182880" algn="l">
              <a:lnSpc>
                <a:spcPts val="1700"/>
              </a:lnSpc>
              <a:spcBef>
                <a:spcPts val="0"/>
              </a:spcBef>
              <a:spcAft>
                <a:spcPts val="0"/>
              </a:spcAft>
              <a:buFont typeface="Symbol"/>
              <a:buChar char="·"/>
            </a:pPr>
            <a:r>
              <a:rPr lang="en-US" sz="1300" spc="-13">
                <a:solidFill>
                  <a:srgbClr val="000000"/>
                </a:solidFill>
                <a:latin typeface="Arial" panose="02020603050405020304" pitchFamily="2"/>
              </a:rPr>
              <a:t>Savings email </a:t>
            </a:r>
          </a:p>
          <a:p>
            <a:pPr marL="0" marR="0" indent="182880" algn="l">
              <a:lnSpc>
                <a:spcPts val="1700"/>
              </a:lnSpc>
              <a:spcBef>
                <a:spcPts val="0"/>
              </a:spcBef>
              <a:spcAft>
                <a:spcPts val="0"/>
              </a:spcAft>
              <a:buFont typeface="Symbol"/>
              <a:buChar char="·"/>
            </a:pPr>
            <a:r>
              <a:rPr lang="en-US" sz="1300" u="sng" spc="-27">
                <a:solidFill>
                  <a:srgbClr val="0000FF"/>
                </a:solidFill>
                <a:latin typeface="Arial" panose="02020603050405020304" pitchFamily="2"/>
              </a:rPr>
              <a:t>Caremark.com</a:t>
            </a:r>
            <a:r>
              <a:rPr lang="en-US" sz="1300" spc="-27">
                <a:solidFill>
                  <a:srgbClr val="000000"/>
                </a:solidFill>
                <a:latin typeface="Arial" panose="02020603050405020304" pitchFamily="2"/>
              </a:rPr>
              <a:t> splash page </a:t>
            </a:r>
          </a:p>
          <a:p>
            <a:pPr marL="0" marR="0" indent="182880" algn="l">
              <a:lnSpc>
                <a:spcPts val="1700"/>
              </a:lnSpc>
              <a:spcBef>
                <a:spcPts val="0"/>
              </a:spcBef>
              <a:spcAft>
                <a:spcPts val="0"/>
              </a:spcAft>
              <a:buFont typeface="Symbol"/>
              <a:buChar char="·"/>
            </a:pPr>
            <a:r>
              <a:rPr lang="en-US" sz="1300" spc="-22">
                <a:solidFill>
                  <a:srgbClr val="000000"/>
                </a:solidFill>
                <a:latin typeface="Arial" panose="02020603050405020304" pitchFamily="2"/>
              </a:rPr>
              <a:t>High-touch phone outreach </a:t>
            </a:r>
          </a:p>
          <a:p>
            <a:pPr marL="0" marR="0" indent="182880" algn="l">
              <a:lnSpc>
                <a:spcPts val="1700"/>
              </a:lnSpc>
              <a:spcBef>
                <a:spcPts val="0"/>
              </a:spcBef>
              <a:spcAft>
                <a:spcPts val="0"/>
              </a:spcAft>
              <a:buFont typeface="Symbol"/>
              <a:buChar char="·"/>
            </a:pPr>
            <a:r>
              <a:rPr lang="en-US" sz="1300" spc="-4">
                <a:solidFill>
                  <a:srgbClr val="000000"/>
                </a:solidFill>
                <a:latin typeface="Arial" panose="02020603050405020304" pitchFamily="2"/>
              </a:rPr>
              <a:t>e-Prescribing messaging </a:t>
            </a:r>
          </a:p>
          <a:p>
            <a:pPr marL="0" marR="0" indent="182880" algn="l">
              <a:lnSpc>
                <a:spcPts val="1800"/>
              </a:lnSpc>
              <a:spcBef>
                <a:spcPts val="0"/>
              </a:spcBef>
              <a:spcAft>
                <a:spcPts val="0"/>
              </a:spcAft>
              <a:buFont typeface="Symbol"/>
              <a:buChar char="·"/>
            </a:pPr>
            <a:r>
              <a:rPr lang="en-US" sz="1300" spc="-13">
                <a:solidFill>
                  <a:srgbClr val="000000"/>
                </a:solidFill>
                <a:latin typeface="Arial" panose="02020603050405020304" pitchFamily="2"/>
              </a:rPr>
              <a:t>Customer Care messaging </a:t>
            </a:r>
          </a:p>
        </p:txBody>
      </p:sp>
      <p:sp>
        <p:nvSpPr>
          <p:cNvPr id="183" name="Text Placeholder 182"/>
          <p:cNvSpPr>
            <a:spLocks noGrp="1"/>
          </p:cNvSpPr>
          <p:nvPr>
            <p:ph type="body" idx="10"/>
          </p:nvPr>
        </p:nvSpPr>
        <p:spPr>
          <a:xfrm>
            <a:off x="834159" y="5788961"/>
            <a:ext cx="1330036" cy="93569"/>
          </a:xfrm>
          <a:prstGeom prst="rect">
            <a:avLst/>
          </a:prstGeom>
          <a:noFill/>
          <a:ln w="0" cmpd="sng">
            <a:noFill/>
            <a:prstDash val="solid"/>
          </a:ln>
        </p:spPr>
        <p:txBody>
          <a:bodyPr vert="horz" lIns="0" tIns="570" rIns="0" bIns="0" anchor="t"/>
          <a:lstStyle>
            <a:lvl1pPr marL="0" marR="0" indent="0" algn="l">
              <a:lnSpc>
                <a:spcPts val="718"/>
              </a:lnSpc>
              <a:spcAft>
                <a:spcPts val="0"/>
              </a:spcAft>
              <a:defRPr/>
            </a:lvl1pPr>
          </a:lstStyle>
          <a:p>
            <a:pPr marL="0" marR="0" indent="0" algn="l">
              <a:lnSpc>
                <a:spcPts val="800"/>
              </a:lnSpc>
              <a:spcAft>
                <a:spcPts val="0"/>
              </a:spcAft>
            </a:pPr>
            <a:r>
              <a:rPr lang="en-US" sz="600" spc="-18">
                <a:solidFill>
                  <a:srgbClr val="000000"/>
                </a:solidFill>
                <a:latin typeface="Arial" panose="02020603050405020304" pitchFamily="2"/>
              </a:rPr>
              <a:t>*Maintenance Choice Voluntary Only. </a:t>
            </a:r>
          </a:p>
        </p:txBody>
      </p:sp>
      <p:sp>
        <p:nvSpPr>
          <p:cNvPr id="184" name="Text Placeholder 183"/>
          <p:cNvSpPr>
            <a:spLocks noGrp="1"/>
          </p:cNvSpPr>
          <p:nvPr>
            <p:ph type="body" idx="10"/>
          </p:nvPr>
        </p:nvSpPr>
        <p:spPr>
          <a:xfrm>
            <a:off x="834159" y="5882530"/>
            <a:ext cx="2978727" cy="85165"/>
          </a:xfrm>
          <a:prstGeom prst="rect">
            <a:avLst/>
          </a:prstGeom>
          <a:noFill/>
          <a:ln w="0" cmpd="sng">
            <a:noFill/>
            <a:prstDash val="solid"/>
          </a:ln>
        </p:spPr>
        <p:txBody>
          <a:bodyPr vert="horz" lIns="0" tIns="0" rIns="0" bIns="0" anchor="t"/>
          <a:lstStyle>
            <a:lvl1pPr marL="0" marR="0" indent="0" algn="l">
              <a:lnSpc>
                <a:spcPts val="628"/>
              </a:lnSpc>
              <a:spcAft>
                <a:spcPts val="0"/>
              </a:spcAft>
              <a:defRPr/>
            </a:lvl1pPr>
          </a:lstStyle>
          <a:p>
            <a:pPr marL="0" marR="0" indent="0" algn="l">
              <a:lnSpc>
                <a:spcPts val="700"/>
              </a:lnSpc>
              <a:spcAft>
                <a:spcPts val="0"/>
              </a:spcAft>
            </a:pPr>
            <a:r>
              <a:rPr lang="en-US" sz="600" spc="-9">
                <a:solidFill>
                  <a:srgbClr val="000000"/>
                </a:solidFill>
                <a:latin typeface="Arial" panose="02020603050405020304" pitchFamily="2"/>
              </a:rPr>
              <a:t>*Requires partnership with client, and client agrees to fund the cost of the incentive. </a:t>
            </a:r>
          </a:p>
        </p:txBody>
      </p:sp>
      <p:sp>
        <p:nvSpPr>
          <p:cNvPr id="185" name="Text Placeholder 184"/>
          <p:cNvSpPr>
            <a:spLocks noGrp="1"/>
          </p:cNvSpPr>
          <p:nvPr>
            <p:ph type="body" idx="10"/>
          </p:nvPr>
        </p:nvSpPr>
        <p:spPr>
          <a:xfrm>
            <a:off x="828386" y="6185087"/>
            <a:ext cx="7708900" cy="140634"/>
          </a:xfrm>
          <a:prstGeom prst="rect">
            <a:avLst/>
          </a:prstGeom>
          <a:noFill/>
          <a:ln w="0" cmpd="sng">
            <a:noFill/>
            <a:prstDash val="solid"/>
          </a:ln>
        </p:spPr>
        <p:txBody>
          <a:bodyPr vert="horz" lIns="0" tIns="2278" rIns="0" bIns="0" anchor="t"/>
          <a:lstStyle>
            <a:lvl1pPr marL="0" marR="0" indent="0" algn="l">
              <a:lnSpc>
                <a:spcPts val="987"/>
              </a:lnSpc>
              <a:spcAft>
                <a:spcPts val="81"/>
              </a:spcAft>
              <a:tabLst>
                <a:tab pos="7590389" algn="r"/>
              </a:tabLst>
              <a:defRPr/>
            </a:lvl1pPr>
          </a:lstStyle>
          <a:p>
            <a:pPr marL="0" marR="0" indent="0" algn="l">
              <a:lnSpc>
                <a:spcPts val="1100"/>
              </a:lnSpc>
              <a:spcAft>
                <a:spcPts val="90"/>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14 </a:t>
            </a:r>
          </a:p>
        </p:txBody>
      </p:sp>
      <p:sp>
        <p:nvSpPr>
          <p:cNvPr id="186" name="Text Placeholder 185"/>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1169896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3_1_">
    <p:bg>
      <p:bgPr>
        <a:solidFill>
          <a:schemeClr val="bg1">
            <a:alpha val="0"/>
          </a:schemeClr>
        </a:solidFill>
        <a:effectLst/>
      </p:bgPr>
    </p:bg>
    <p:spTree>
      <p:nvGrpSpPr>
        <p:cNvPr id="1" name=""/>
        <p:cNvGrpSpPr/>
        <p:nvPr/>
      </p:nvGrpSpPr>
      <p:grpSpPr>
        <a:xfrm>
          <a:off x="0" y="0"/>
          <a:ext cx="0" cy="0"/>
          <a:chOff x="0" y="0"/>
          <a:chExt cx="0" cy="0"/>
        </a:xfrm>
      </p:grpSpPr>
      <p:sp>
        <p:nvSpPr>
          <p:cNvPr id="191" name="Text Placeholder 190"/>
          <p:cNvSpPr>
            <a:spLocks noGrp="1"/>
          </p:cNvSpPr>
          <p:nvPr>
            <p:ph type="body" idx="10"/>
          </p:nvPr>
        </p:nvSpPr>
        <p:spPr>
          <a:xfrm>
            <a:off x="850901" y="725023"/>
            <a:ext cx="3122468" cy="369234"/>
          </a:xfrm>
          <a:prstGeom prst="rect">
            <a:avLst/>
          </a:prstGeom>
          <a:noFill/>
          <a:ln w="0" cmpd="sng">
            <a:noFill/>
            <a:prstDash val="solid"/>
          </a:ln>
        </p:spPr>
        <p:txBody>
          <a:bodyPr vert="horz" lIns="0" tIns="3417" rIns="0" bIns="0" anchor="t"/>
          <a:lstStyle>
            <a:lvl1pPr marL="0" marR="0" indent="0" algn="l">
              <a:lnSpc>
                <a:spcPts val="2872"/>
              </a:lnSpc>
              <a:spcAft>
                <a:spcPts val="0"/>
              </a:spcAft>
              <a:defRPr/>
            </a:lvl1pPr>
          </a:lstStyle>
          <a:p>
            <a:pPr marL="0" marR="0" indent="0" algn="l">
              <a:lnSpc>
                <a:spcPts val="3200"/>
              </a:lnSpc>
              <a:spcAft>
                <a:spcPts val="0"/>
              </a:spcAft>
            </a:pPr>
            <a:r>
              <a:rPr lang="en-US" sz="2600" spc="-49">
                <a:solidFill>
                  <a:srgbClr val="000000"/>
                </a:solidFill>
                <a:latin typeface="Arial" panose="02020603050405020304" pitchFamily="2"/>
              </a:rPr>
              <a:t>Member Experience: </a:t>
            </a:r>
          </a:p>
        </p:txBody>
      </p:sp>
      <p:sp>
        <p:nvSpPr>
          <p:cNvPr id="192" name="Text Placeholder 191"/>
          <p:cNvSpPr>
            <a:spLocks noGrp="1"/>
          </p:cNvSpPr>
          <p:nvPr>
            <p:ph type="body" idx="10"/>
          </p:nvPr>
        </p:nvSpPr>
        <p:spPr>
          <a:xfrm>
            <a:off x="839355" y="1094256"/>
            <a:ext cx="4511386" cy="336176"/>
          </a:xfrm>
          <a:prstGeom prst="rect">
            <a:avLst/>
          </a:prstGeom>
          <a:noFill/>
          <a:ln w="0" cmpd="sng">
            <a:noFill/>
            <a:prstDash val="solid"/>
          </a:ln>
        </p:spPr>
        <p:txBody>
          <a:bodyPr vert="horz" lIns="0" tIns="0" rIns="0" bIns="0" anchor="t"/>
          <a:lstStyle>
            <a:lvl1pPr marL="0" marR="0" indent="0" algn="l">
              <a:lnSpc>
                <a:spcPts val="2692"/>
              </a:lnSpc>
              <a:spcAft>
                <a:spcPts val="0"/>
              </a:spcAft>
              <a:defRPr/>
            </a:lvl1pPr>
          </a:lstStyle>
          <a:p>
            <a:pPr marL="0" marR="0" indent="0" algn="l">
              <a:lnSpc>
                <a:spcPts val="3000"/>
              </a:lnSpc>
              <a:spcAft>
                <a:spcPts val="0"/>
              </a:spcAft>
            </a:pPr>
            <a:r>
              <a:rPr lang="en-US" sz="2600" spc="-22">
                <a:solidFill>
                  <a:srgbClr val="000000"/>
                </a:solidFill>
                <a:latin typeface="Arial" panose="02020603050405020304" pitchFamily="2"/>
              </a:rPr>
              <a:t>30 Days After Implementation </a:t>
            </a:r>
          </a:p>
        </p:txBody>
      </p:sp>
      <p:sp>
        <p:nvSpPr>
          <p:cNvPr id="193" name="Text Placeholder 192"/>
          <p:cNvSpPr>
            <a:spLocks noGrp="1"/>
          </p:cNvSpPr>
          <p:nvPr>
            <p:ph type="body" idx="10"/>
          </p:nvPr>
        </p:nvSpPr>
        <p:spPr>
          <a:xfrm>
            <a:off x="961736" y="1806388"/>
            <a:ext cx="7079673" cy="206188"/>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spc="-13">
                <a:solidFill>
                  <a:srgbClr val="000000"/>
                </a:solidFill>
                <a:latin typeface="Arial" panose="02020603050405020304" pitchFamily="2"/>
              </a:rPr>
              <a:t>COMMUNICATIONS BEGIN APPROXIMATELY 30 DAYS AFTER IMPLEMENTATION </a:t>
            </a:r>
          </a:p>
        </p:txBody>
      </p:sp>
      <p:sp>
        <p:nvSpPr>
          <p:cNvPr id="194" name="Text Placeholder 193"/>
          <p:cNvSpPr>
            <a:spLocks noGrp="1"/>
          </p:cNvSpPr>
          <p:nvPr>
            <p:ph type="body" idx="10"/>
          </p:nvPr>
        </p:nvSpPr>
        <p:spPr>
          <a:xfrm>
            <a:off x="3131129" y="2709024"/>
            <a:ext cx="1753755" cy="1035424"/>
          </a:xfrm>
          <a:prstGeom prst="rect">
            <a:avLst/>
          </a:prstGeom>
          <a:noFill/>
          <a:ln w="0" cmpd="sng">
            <a:noFill/>
            <a:prstDash val="solid"/>
          </a:ln>
        </p:spPr>
        <p:txBody>
          <a:bodyPr vert="horz" lIns="0" tIns="20511"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who have registered on </a:t>
            </a:r>
            <a:r>
              <a:rPr lang="en-US" sz="1300" u="sng" spc="0">
                <a:solidFill>
                  <a:srgbClr val="0000FF"/>
                </a:solidFill>
                <a:latin typeface="Arial" panose="02020603050405020304" pitchFamily="2"/>
              </a:rPr>
              <a:t>Caremark.com</a:t>
            </a:r>
            <a:r>
              <a:rPr lang="en-US" sz="1300" spc="0">
                <a:solidFill>
                  <a:srgbClr val="000000"/>
                </a:solidFill>
                <a:latin typeface="Arial" panose="02020603050405020304" pitchFamily="2"/>
              </a:rPr>
              <a:t>, but not moved to 90-day supplies, get targeted emails and messaging </a:t>
            </a:r>
          </a:p>
        </p:txBody>
      </p:sp>
      <p:sp>
        <p:nvSpPr>
          <p:cNvPr id="195" name="Text Placeholder 194"/>
          <p:cNvSpPr>
            <a:spLocks noGrp="1"/>
          </p:cNvSpPr>
          <p:nvPr>
            <p:ph type="body" idx="10"/>
          </p:nvPr>
        </p:nvSpPr>
        <p:spPr>
          <a:xfrm>
            <a:off x="5303405" y="2709022"/>
            <a:ext cx="1876136" cy="696446"/>
          </a:xfrm>
          <a:prstGeom prst="rect">
            <a:avLst/>
          </a:prstGeom>
          <a:noFill/>
          <a:ln w="0" cmpd="sng">
            <a:noFill/>
            <a:prstDash val="solid"/>
          </a:ln>
        </p:spPr>
        <p:txBody>
          <a:bodyPr vert="horz" lIns="0" tIns="19940"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receive direct mail, such as active choice communications with business reply card </a:t>
            </a:r>
          </a:p>
        </p:txBody>
      </p:sp>
      <p:sp>
        <p:nvSpPr>
          <p:cNvPr id="196" name="Text Placeholder 195"/>
          <p:cNvSpPr>
            <a:spLocks noGrp="1"/>
          </p:cNvSpPr>
          <p:nvPr>
            <p:ph type="body" idx="10"/>
          </p:nvPr>
        </p:nvSpPr>
        <p:spPr>
          <a:xfrm>
            <a:off x="2931393" y="3950634"/>
            <a:ext cx="3422073" cy="225238"/>
          </a:xfrm>
          <a:prstGeom prst="rect">
            <a:avLst/>
          </a:prstGeom>
          <a:noFill/>
          <a:ln w="0" cmpd="sng">
            <a:noFill/>
            <a:prstDash val="solid"/>
          </a:ln>
        </p:spPr>
        <p:txBody>
          <a:bodyPr vert="horz" lIns="0" tIns="0" rIns="0" bIns="0" anchor="t"/>
          <a:lstStyle>
            <a:lvl1pPr marL="0" marR="0" indent="0" algn="l">
              <a:lnSpc>
                <a:spcPts val="1795"/>
              </a:lnSpc>
              <a:spcAft>
                <a:spcPts val="0"/>
              </a:spcAft>
              <a:tabLst>
                <a:tab pos="1066757" algn="l"/>
                <a:tab pos="2174544" algn="l"/>
                <a:tab pos="3364388" algn="r"/>
              </a:tabLst>
              <a:defRPr/>
            </a:lvl1pPr>
          </a:lstStyle>
          <a:p>
            <a:pPr marL="0" marR="0" indent="0" algn="l">
              <a:lnSpc>
                <a:spcPts val="2000"/>
              </a:lnSpc>
              <a:spcAft>
                <a:spcPts val="0"/>
              </a:spcAft>
              <a:tabLst>
                <a:tab pos="1188720" algn="l"/>
                <a:tab pos="2423160" algn="l"/>
                <a:tab pos="3749040" algn="r"/>
              </a:tabLst>
            </a:pPr>
            <a:r>
              <a:rPr lang="en-US" sz="1600" spc="0">
                <a:solidFill>
                  <a:srgbClr val="000000"/>
                </a:solidFill>
                <a:latin typeface="Arial" panose="02020603050405020304" pitchFamily="2"/>
              </a:rPr>
              <a:t>1 2 3 4 </a:t>
            </a:r>
          </a:p>
        </p:txBody>
      </p:sp>
      <p:sp>
        <p:nvSpPr>
          <p:cNvPr id="197" name="Text Placeholder 196"/>
          <p:cNvSpPr>
            <a:spLocks noGrp="1"/>
          </p:cNvSpPr>
          <p:nvPr>
            <p:ph type="body" idx="10"/>
          </p:nvPr>
        </p:nvSpPr>
        <p:spPr>
          <a:xfrm>
            <a:off x="4233720" y="4629150"/>
            <a:ext cx="1352550" cy="698126"/>
          </a:xfrm>
          <a:prstGeom prst="rect">
            <a:avLst/>
          </a:prstGeom>
          <a:noFill/>
          <a:ln w="0" cmpd="sng">
            <a:noFill/>
            <a:prstDash val="solid"/>
          </a:ln>
        </p:spPr>
        <p:txBody>
          <a:bodyPr vert="horz" lIns="0" tIns="19940"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receive phone call with a reminder to move to 90-day supply </a:t>
            </a:r>
          </a:p>
        </p:txBody>
      </p:sp>
      <p:sp>
        <p:nvSpPr>
          <p:cNvPr id="198" name="Text Placeholder 197"/>
          <p:cNvSpPr>
            <a:spLocks noGrp="1"/>
          </p:cNvSpPr>
          <p:nvPr>
            <p:ph type="body" idx="10"/>
          </p:nvPr>
        </p:nvSpPr>
        <p:spPr>
          <a:xfrm>
            <a:off x="6453334" y="4629150"/>
            <a:ext cx="1477241" cy="867896"/>
          </a:xfrm>
          <a:prstGeom prst="rect">
            <a:avLst/>
          </a:prstGeom>
          <a:noFill/>
          <a:ln w="0" cmpd="sng">
            <a:noFill/>
            <a:prstDash val="solid"/>
          </a:ln>
        </p:spPr>
        <p:txBody>
          <a:bodyPr vert="horz" lIns="0" tIns="19940"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CVS Pharmacy or retail splitters will receive monograph on existing CVS prescription </a:t>
            </a:r>
          </a:p>
        </p:txBody>
      </p:sp>
      <p:sp>
        <p:nvSpPr>
          <p:cNvPr id="199" name="Text Placeholder 198"/>
          <p:cNvSpPr>
            <a:spLocks noGrp="1"/>
          </p:cNvSpPr>
          <p:nvPr>
            <p:ph type="body" idx="10"/>
          </p:nvPr>
        </p:nvSpPr>
        <p:spPr>
          <a:xfrm>
            <a:off x="837047" y="5872443"/>
            <a:ext cx="1296555" cy="95250"/>
          </a:xfrm>
          <a:prstGeom prst="rect">
            <a:avLst/>
          </a:prstGeom>
          <a:noFill/>
          <a:ln w="0" cmpd="sng">
            <a:noFill/>
            <a:prstDash val="solid"/>
          </a:ln>
        </p:spPr>
        <p:txBody>
          <a:bodyPr vert="horz" lIns="0" tIns="570" rIns="0" bIns="0" anchor="t"/>
          <a:lstStyle>
            <a:lvl1pPr marL="0" marR="0" indent="0" algn="l">
              <a:lnSpc>
                <a:spcPts val="718"/>
              </a:lnSpc>
              <a:spcAft>
                <a:spcPts val="0"/>
              </a:spcAft>
              <a:defRPr/>
            </a:lvl1pPr>
          </a:lstStyle>
          <a:p>
            <a:pPr marL="0" marR="0" indent="0" algn="l">
              <a:lnSpc>
                <a:spcPts val="800"/>
              </a:lnSpc>
              <a:spcAft>
                <a:spcPts val="0"/>
              </a:spcAft>
            </a:pPr>
            <a:r>
              <a:rPr lang="en-US" sz="600" spc="-18">
                <a:solidFill>
                  <a:srgbClr val="000000"/>
                </a:solidFill>
                <a:latin typeface="Arial" panose="02020603050405020304" pitchFamily="2"/>
              </a:rPr>
              <a:t>Maintenance Choice Voluntary Only. </a:t>
            </a:r>
          </a:p>
        </p:txBody>
      </p:sp>
      <p:sp>
        <p:nvSpPr>
          <p:cNvPr id="200" name="Text Placeholder 199"/>
          <p:cNvSpPr>
            <a:spLocks noGrp="1"/>
          </p:cNvSpPr>
          <p:nvPr>
            <p:ph type="body" idx="10"/>
          </p:nvPr>
        </p:nvSpPr>
        <p:spPr>
          <a:xfrm>
            <a:off x="828386" y="6181165"/>
            <a:ext cx="7708900"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90389" algn="r"/>
              </a:tabLst>
              <a:defRPr/>
            </a:lvl1pPr>
          </a:lstStyle>
          <a:p>
            <a:pPr marL="0" marR="0" indent="0" algn="l">
              <a:lnSpc>
                <a:spcPts val="1200"/>
              </a:lnSpc>
              <a:spcAft>
                <a:spcPts val="85"/>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15 </a:t>
            </a:r>
          </a:p>
        </p:txBody>
      </p:sp>
      <p:sp>
        <p:nvSpPr>
          <p:cNvPr id="201" name="Text Placeholder 200"/>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3324938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14_1_">
    <p:bg>
      <p:bgPr>
        <a:solidFill>
          <a:schemeClr val="bg1">
            <a:alpha val="0"/>
          </a:schemeClr>
        </a:solidFill>
        <a:effectLst/>
      </p:bgPr>
    </p:bg>
    <p:spTree>
      <p:nvGrpSpPr>
        <p:cNvPr id="1" name=""/>
        <p:cNvGrpSpPr/>
        <p:nvPr/>
      </p:nvGrpSpPr>
      <p:grpSpPr>
        <a:xfrm>
          <a:off x="0" y="0"/>
          <a:ext cx="0" cy="0"/>
          <a:chOff x="0" y="0"/>
          <a:chExt cx="0" cy="0"/>
        </a:xfrm>
      </p:grpSpPr>
      <p:sp>
        <p:nvSpPr>
          <p:cNvPr id="206" name="Text Placeholder 205"/>
          <p:cNvSpPr>
            <a:spLocks noGrp="1"/>
          </p:cNvSpPr>
          <p:nvPr>
            <p:ph type="body" idx="10"/>
          </p:nvPr>
        </p:nvSpPr>
        <p:spPr>
          <a:xfrm>
            <a:off x="850901" y="725023"/>
            <a:ext cx="3122468" cy="369234"/>
          </a:xfrm>
          <a:prstGeom prst="rect">
            <a:avLst/>
          </a:prstGeom>
          <a:noFill/>
          <a:ln w="0" cmpd="sng">
            <a:noFill/>
            <a:prstDash val="solid"/>
          </a:ln>
        </p:spPr>
        <p:txBody>
          <a:bodyPr vert="horz" lIns="0" tIns="3417" rIns="0" bIns="0" anchor="t"/>
          <a:lstStyle>
            <a:lvl1pPr marL="0" marR="0" indent="0" algn="l">
              <a:lnSpc>
                <a:spcPts val="2872"/>
              </a:lnSpc>
              <a:spcAft>
                <a:spcPts val="0"/>
              </a:spcAft>
              <a:defRPr/>
            </a:lvl1pPr>
          </a:lstStyle>
          <a:p>
            <a:pPr marL="0" marR="0" indent="0" algn="l">
              <a:lnSpc>
                <a:spcPts val="3200"/>
              </a:lnSpc>
              <a:spcAft>
                <a:spcPts val="0"/>
              </a:spcAft>
            </a:pPr>
            <a:r>
              <a:rPr lang="en-US" sz="2600" spc="-49">
                <a:solidFill>
                  <a:srgbClr val="000000"/>
                </a:solidFill>
                <a:latin typeface="Arial" panose="02020603050405020304" pitchFamily="2"/>
              </a:rPr>
              <a:t>Member Experience: </a:t>
            </a:r>
          </a:p>
        </p:txBody>
      </p:sp>
      <p:sp>
        <p:nvSpPr>
          <p:cNvPr id="207" name="Text Placeholder 206"/>
          <p:cNvSpPr>
            <a:spLocks noGrp="1"/>
          </p:cNvSpPr>
          <p:nvPr>
            <p:ph type="body" idx="10"/>
          </p:nvPr>
        </p:nvSpPr>
        <p:spPr>
          <a:xfrm>
            <a:off x="839354" y="1094256"/>
            <a:ext cx="5159664" cy="336176"/>
          </a:xfrm>
          <a:prstGeom prst="rect">
            <a:avLst/>
          </a:prstGeom>
          <a:noFill/>
          <a:ln w="0" cmpd="sng">
            <a:noFill/>
            <a:prstDash val="solid"/>
          </a:ln>
        </p:spPr>
        <p:txBody>
          <a:bodyPr vert="horz" lIns="0" tIns="0" rIns="0" bIns="0" anchor="t"/>
          <a:lstStyle>
            <a:lvl1pPr marL="0" marR="0" indent="0" algn="l">
              <a:lnSpc>
                <a:spcPts val="2692"/>
              </a:lnSpc>
              <a:spcAft>
                <a:spcPts val="0"/>
              </a:spcAft>
              <a:defRPr/>
            </a:lvl1pPr>
          </a:lstStyle>
          <a:p>
            <a:pPr marL="0" marR="0" indent="0" algn="l">
              <a:lnSpc>
                <a:spcPts val="3000"/>
              </a:lnSpc>
              <a:spcAft>
                <a:spcPts val="0"/>
              </a:spcAft>
            </a:pPr>
            <a:r>
              <a:rPr lang="en-US" sz="2600" spc="-27">
                <a:solidFill>
                  <a:srgbClr val="000000"/>
                </a:solidFill>
                <a:latin typeface="Arial" panose="02020603050405020304" pitchFamily="2"/>
              </a:rPr>
              <a:t>90-120 Days After implementation </a:t>
            </a:r>
          </a:p>
        </p:txBody>
      </p:sp>
      <p:sp>
        <p:nvSpPr>
          <p:cNvPr id="208" name="Text Placeholder 207"/>
          <p:cNvSpPr>
            <a:spLocks noGrp="1"/>
          </p:cNvSpPr>
          <p:nvPr>
            <p:ph type="body" idx="10"/>
          </p:nvPr>
        </p:nvSpPr>
        <p:spPr>
          <a:xfrm>
            <a:off x="961736" y="1722344"/>
            <a:ext cx="7046191" cy="189940"/>
          </a:xfrm>
          <a:prstGeom prst="rect">
            <a:avLst/>
          </a:prstGeom>
          <a:noFill/>
          <a:ln w="0" cmpd="sng">
            <a:noFill/>
            <a:prstDash val="solid"/>
          </a:ln>
        </p:spPr>
        <p:txBody>
          <a:bodyPr vert="horz" lIns="0" tIns="0" rIns="0" bIns="0" anchor="t"/>
          <a:lstStyle>
            <a:lvl1pPr marL="0" marR="0" indent="0" algn="l">
              <a:lnSpc>
                <a:spcPts val="1526"/>
              </a:lnSpc>
              <a:spcAft>
                <a:spcPts val="0"/>
              </a:spcAft>
              <a:defRPr/>
            </a:lvl1pPr>
          </a:lstStyle>
          <a:p>
            <a:pPr marL="0" marR="0" indent="0" algn="l">
              <a:lnSpc>
                <a:spcPts val="1700"/>
              </a:lnSpc>
              <a:spcAft>
                <a:spcPts val="0"/>
              </a:spcAft>
            </a:pPr>
            <a:r>
              <a:rPr lang="en-US" sz="1300" spc="-13">
                <a:solidFill>
                  <a:srgbClr val="000000"/>
                </a:solidFill>
                <a:latin typeface="Arial" panose="02020603050405020304" pitchFamily="2"/>
              </a:rPr>
              <a:t>COMMUNICATIONS BEGIN APPROXIMATELY 90-120 DAYS AFTER IMPLEMENTATION; </a:t>
            </a:r>
          </a:p>
        </p:txBody>
      </p:sp>
      <p:sp>
        <p:nvSpPr>
          <p:cNvPr id="209" name="Text Placeholder 208"/>
          <p:cNvSpPr>
            <a:spLocks noGrp="1"/>
          </p:cNvSpPr>
          <p:nvPr>
            <p:ph type="body" idx="10"/>
          </p:nvPr>
        </p:nvSpPr>
        <p:spPr>
          <a:xfrm>
            <a:off x="958853" y="1912284"/>
            <a:ext cx="7049077" cy="182656"/>
          </a:xfrm>
          <a:prstGeom prst="rect">
            <a:avLst/>
          </a:prstGeom>
          <a:noFill/>
          <a:ln w="0" cmpd="sng">
            <a:noFill/>
            <a:prstDash val="solid"/>
          </a:ln>
        </p:spPr>
        <p:txBody>
          <a:bodyPr vert="horz" lIns="0" tIns="0" rIns="0" bIns="0" anchor="t"/>
          <a:lstStyle>
            <a:lvl1pPr marL="0" marR="0" indent="0" algn="l">
              <a:lnSpc>
                <a:spcPts val="1436"/>
              </a:lnSpc>
              <a:spcAft>
                <a:spcPts val="0"/>
              </a:spcAft>
              <a:defRPr/>
            </a:lvl1pPr>
          </a:lstStyle>
          <a:p>
            <a:pPr marL="0" marR="0" indent="0" algn="l">
              <a:lnSpc>
                <a:spcPts val="1600"/>
              </a:lnSpc>
              <a:spcAft>
                <a:spcPts val="0"/>
              </a:spcAft>
            </a:pPr>
            <a:r>
              <a:rPr lang="en-US" sz="1300" spc="-9">
                <a:solidFill>
                  <a:srgbClr val="000000"/>
                </a:solidFill>
                <a:latin typeface="Arial" panose="02020603050405020304" pitchFamily="2"/>
              </a:rPr>
              <a:t>AFTER MEMBERS HAVE BEEN NON-RESPONSIVE TO PREVIOUS COMMUNICATIONS </a:t>
            </a:r>
          </a:p>
        </p:txBody>
      </p:sp>
      <p:sp>
        <p:nvSpPr>
          <p:cNvPr id="210" name="Text Placeholder 209"/>
          <p:cNvSpPr>
            <a:spLocks noGrp="1"/>
          </p:cNvSpPr>
          <p:nvPr>
            <p:ph type="body" idx="10"/>
          </p:nvPr>
        </p:nvSpPr>
        <p:spPr>
          <a:xfrm>
            <a:off x="3128244" y="2536452"/>
            <a:ext cx="1618095" cy="865094"/>
          </a:xfrm>
          <a:prstGeom prst="rect">
            <a:avLst/>
          </a:prstGeom>
          <a:noFill/>
          <a:ln w="0" cmpd="sng">
            <a:noFill/>
            <a:prstDash val="solid"/>
          </a:ln>
        </p:spPr>
        <p:txBody>
          <a:bodyPr vert="horz" lIns="0" tIns="19370" rIns="0" bIns="0" anchor="t"/>
          <a:lstStyle>
            <a:lvl1pPr marL="0" marR="0" indent="0" algn="l">
              <a:lnSpc>
                <a:spcPts val="1346"/>
              </a:lnSpc>
              <a:spcAft>
                <a:spcPts val="0"/>
              </a:spcAft>
              <a:defRPr/>
            </a:lvl1pPr>
          </a:lstStyle>
          <a:p>
            <a:pPr marL="0" marR="0" indent="0" algn="l">
              <a:lnSpc>
                <a:spcPts val="1500"/>
              </a:lnSpc>
              <a:spcAft>
                <a:spcPts val="0"/>
              </a:spcAft>
            </a:pPr>
            <a:r>
              <a:rPr lang="en-US" sz="1300" spc="31">
                <a:solidFill>
                  <a:srgbClr val="000000"/>
                </a:solidFill>
                <a:latin typeface="Arial" panose="02020603050405020304" pitchFamily="2"/>
              </a:rPr>
              <a:t>CVS Pharmacy or retail splitters may be asked to speak to a pharmacist to discuss their options </a:t>
            </a:r>
          </a:p>
        </p:txBody>
      </p:sp>
      <p:sp>
        <p:nvSpPr>
          <p:cNvPr id="211" name="Text Placeholder 210"/>
          <p:cNvSpPr>
            <a:spLocks noGrp="1"/>
          </p:cNvSpPr>
          <p:nvPr>
            <p:ph type="body" idx="10"/>
          </p:nvPr>
        </p:nvSpPr>
        <p:spPr>
          <a:xfrm>
            <a:off x="5306293" y="2536453"/>
            <a:ext cx="1898073" cy="695885"/>
          </a:xfrm>
          <a:prstGeom prst="rect">
            <a:avLst/>
          </a:prstGeom>
          <a:noFill/>
          <a:ln w="0" cmpd="sng">
            <a:noFill/>
            <a:prstDash val="solid"/>
          </a:ln>
        </p:spPr>
        <p:txBody>
          <a:bodyPr vert="horz" lIns="0" tIns="19370" rIns="0" bIns="0" anchor="t"/>
          <a:lstStyle>
            <a:lvl1pPr marL="0" marR="0" indent="0" algn="l">
              <a:lnSpc>
                <a:spcPts val="1346"/>
              </a:lnSpc>
              <a:spcAft>
                <a:spcPts val="0"/>
              </a:spcAft>
              <a:defRPr/>
            </a:lvl1pPr>
          </a:lstStyle>
          <a:p>
            <a:pPr marL="0" marR="0" indent="0" algn="l">
              <a:lnSpc>
                <a:spcPts val="1500"/>
              </a:lnSpc>
              <a:spcAft>
                <a:spcPts val="0"/>
              </a:spcAft>
            </a:pPr>
            <a:r>
              <a:rPr lang="en-US" sz="1300" spc="-27">
                <a:solidFill>
                  <a:srgbClr val="000000"/>
                </a:solidFill>
                <a:latin typeface="Arial" panose="02020603050405020304" pitchFamily="2"/>
              </a:rPr>
              <a:t>CLIENT-DRIVEN OPTION Members receive client-funded incentive communication </a:t>
            </a:r>
          </a:p>
        </p:txBody>
      </p:sp>
      <p:sp>
        <p:nvSpPr>
          <p:cNvPr id="212" name="Text Placeholder 211"/>
          <p:cNvSpPr>
            <a:spLocks noGrp="1"/>
          </p:cNvSpPr>
          <p:nvPr>
            <p:ph type="body" idx="10"/>
          </p:nvPr>
        </p:nvSpPr>
        <p:spPr>
          <a:xfrm>
            <a:off x="2931393" y="3778624"/>
            <a:ext cx="3422073" cy="225238"/>
          </a:xfrm>
          <a:prstGeom prst="rect">
            <a:avLst/>
          </a:prstGeom>
          <a:noFill/>
          <a:ln w="0" cmpd="sng">
            <a:noFill/>
            <a:prstDash val="solid"/>
          </a:ln>
        </p:spPr>
        <p:txBody>
          <a:bodyPr vert="horz" lIns="0" tIns="0" rIns="0" bIns="0" anchor="t"/>
          <a:lstStyle>
            <a:lvl1pPr marL="0" marR="0" indent="0" algn="l">
              <a:lnSpc>
                <a:spcPts val="1795"/>
              </a:lnSpc>
              <a:spcAft>
                <a:spcPts val="0"/>
              </a:spcAft>
              <a:tabLst>
                <a:tab pos="1066757" algn="l"/>
                <a:tab pos="2174544" algn="l"/>
                <a:tab pos="3364388" algn="r"/>
              </a:tabLst>
              <a:defRPr/>
            </a:lvl1pPr>
          </a:lstStyle>
          <a:p>
            <a:pPr marL="0" marR="0" indent="0" algn="l">
              <a:lnSpc>
                <a:spcPts val="2000"/>
              </a:lnSpc>
              <a:spcAft>
                <a:spcPts val="0"/>
              </a:spcAft>
              <a:tabLst>
                <a:tab pos="1188720" algn="l"/>
                <a:tab pos="2423160" algn="l"/>
                <a:tab pos="3749040" algn="r"/>
              </a:tabLst>
            </a:pPr>
            <a:r>
              <a:rPr lang="en-US" sz="1600" spc="0">
                <a:solidFill>
                  <a:srgbClr val="000000"/>
                </a:solidFill>
                <a:latin typeface="Arial" panose="02020603050405020304" pitchFamily="2"/>
              </a:rPr>
              <a:t>1 2 3 4 </a:t>
            </a:r>
          </a:p>
        </p:txBody>
      </p:sp>
      <p:sp>
        <p:nvSpPr>
          <p:cNvPr id="213" name="Text Placeholder 212"/>
          <p:cNvSpPr>
            <a:spLocks noGrp="1"/>
          </p:cNvSpPr>
          <p:nvPr>
            <p:ph type="body" idx="10"/>
          </p:nvPr>
        </p:nvSpPr>
        <p:spPr>
          <a:xfrm>
            <a:off x="4233718" y="4411196"/>
            <a:ext cx="1784927" cy="1034303"/>
          </a:xfrm>
          <a:prstGeom prst="rect">
            <a:avLst/>
          </a:prstGeom>
          <a:noFill/>
          <a:ln w="0" cmpd="sng">
            <a:noFill/>
            <a:prstDash val="solid"/>
          </a:ln>
        </p:spPr>
        <p:txBody>
          <a:bodyPr vert="horz" lIns="0" tIns="19370"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continue to receive targeted emails from CVS Caremark sees active choice page when logging into </a:t>
            </a:r>
            <a:r>
              <a:rPr lang="en-US" sz="1300" u="sng" spc="0">
                <a:solidFill>
                  <a:srgbClr val="0000FF"/>
                </a:solidFill>
                <a:latin typeface="Arial" panose="02020603050405020304" pitchFamily="2"/>
              </a:rPr>
              <a:t>Caremark.com</a:t>
            </a:r>
            <a:r>
              <a:rPr lang="en-US" sz="100" spc="0">
                <a:solidFill>
                  <a:srgbClr val="000000"/>
                </a:solidFill>
                <a:latin typeface="Arial" panose="02020603050405020304" pitchFamily="2"/>
              </a:rPr>
              <a:t> </a:t>
            </a:r>
          </a:p>
        </p:txBody>
      </p:sp>
      <p:sp>
        <p:nvSpPr>
          <p:cNvPr id="214" name="Text Placeholder 213"/>
          <p:cNvSpPr>
            <a:spLocks noGrp="1"/>
          </p:cNvSpPr>
          <p:nvPr>
            <p:ph type="body" idx="10"/>
          </p:nvPr>
        </p:nvSpPr>
        <p:spPr>
          <a:xfrm>
            <a:off x="6448136" y="4411196"/>
            <a:ext cx="1427018" cy="1034303"/>
          </a:xfrm>
          <a:prstGeom prst="rect">
            <a:avLst/>
          </a:prstGeom>
          <a:noFill/>
          <a:ln w="0" cmpd="sng">
            <a:noFill/>
            <a:prstDash val="solid"/>
          </a:ln>
        </p:spPr>
        <p:txBody>
          <a:bodyPr vert="horz" lIns="0" tIns="19370" rIns="0" bIns="0" anchor="t"/>
          <a:lstStyle>
            <a:lvl1pPr marL="0" marR="0" indent="0" algn="l">
              <a:lnSpc>
                <a:spcPts val="1346"/>
              </a:lnSpc>
              <a:spcAft>
                <a:spcPts val="0"/>
              </a:spcAft>
              <a:defRPr/>
            </a:lvl1pPr>
          </a:lstStyle>
          <a:p>
            <a:pPr marL="0" marR="0" indent="0" algn="l">
              <a:lnSpc>
                <a:spcPts val="1500"/>
              </a:lnSpc>
              <a:spcAft>
                <a:spcPts val="0"/>
              </a:spcAft>
            </a:pPr>
            <a:r>
              <a:rPr lang="en-US" sz="1300" spc="0">
                <a:solidFill>
                  <a:srgbClr val="000000"/>
                </a:solidFill>
                <a:latin typeface="Arial" panose="02020603050405020304" pitchFamily="2"/>
              </a:rPr>
              <a:t>Members continue to receive live calls to encourage moving to 90-day CVS Pharmacy or mail </a:t>
            </a:r>
          </a:p>
        </p:txBody>
      </p:sp>
      <p:sp>
        <p:nvSpPr>
          <p:cNvPr id="215" name="Text Placeholder 214"/>
          <p:cNvSpPr>
            <a:spLocks noGrp="1"/>
          </p:cNvSpPr>
          <p:nvPr>
            <p:ph type="body" idx="10"/>
          </p:nvPr>
        </p:nvSpPr>
        <p:spPr>
          <a:xfrm>
            <a:off x="837047" y="5872443"/>
            <a:ext cx="1296555" cy="95250"/>
          </a:xfrm>
          <a:prstGeom prst="rect">
            <a:avLst/>
          </a:prstGeom>
          <a:noFill/>
          <a:ln w="0" cmpd="sng">
            <a:noFill/>
            <a:prstDash val="solid"/>
          </a:ln>
        </p:spPr>
        <p:txBody>
          <a:bodyPr vert="horz" lIns="0" tIns="570" rIns="0" bIns="0" anchor="t"/>
          <a:lstStyle>
            <a:lvl1pPr marL="0" marR="0" indent="0" algn="l">
              <a:lnSpc>
                <a:spcPts val="718"/>
              </a:lnSpc>
              <a:spcAft>
                <a:spcPts val="0"/>
              </a:spcAft>
              <a:defRPr/>
            </a:lvl1pPr>
          </a:lstStyle>
          <a:p>
            <a:pPr marL="0" marR="0" indent="0" algn="l">
              <a:lnSpc>
                <a:spcPts val="800"/>
              </a:lnSpc>
              <a:spcAft>
                <a:spcPts val="0"/>
              </a:spcAft>
            </a:pPr>
            <a:r>
              <a:rPr lang="en-US" sz="600" spc="-18">
                <a:solidFill>
                  <a:srgbClr val="000000"/>
                </a:solidFill>
                <a:latin typeface="Arial" panose="02020603050405020304" pitchFamily="2"/>
              </a:rPr>
              <a:t>Maintenance Choice Voluntary Only. </a:t>
            </a:r>
          </a:p>
        </p:txBody>
      </p:sp>
      <p:sp>
        <p:nvSpPr>
          <p:cNvPr id="216" name="Text Placeholder 215"/>
          <p:cNvSpPr>
            <a:spLocks noGrp="1"/>
          </p:cNvSpPr>
          <p:nvPr>
            <p:ph type="body" idx="10"/>
          </p:nvPr>
        </p:nvSpPr>
        <p:spPr>
          <a:xfrm>
            <a:off x="828386" y="6181165"/>
            <a:ext cx="7708900"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90389" algn="r"/>
              </a:tabLst>
              <a:defRPr/>
            </a:lvl1pPr>
          </a:lstStyle>
          <a:p>
            <a:pPr marL="0" marR="0" indent="0" algn="l">
              <a:lnSpc>
                <a:spcPts val="1200"/>
              </a:lnSpc>
              <a:spcAft>
                <a:spcPts val="85"/>
              </a:spcAft>
              <a:tabLst>
                <a:tab pos="845820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16 </a:t>
            </a:r>
          </a:p>
        </p:txBody>
      </p:sp>
      <p:sp>
        <p:nvSpPr>
          <p:cNvPr id="217" name="Text Placeholder 216"/>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40986369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15_1_">
    <p:bg>
      <p:bgPr>
        <a:solidFill>
          <a:schemeClr val="bg1">
            <a:alpha val="0"/>
          </a:schemeClr>
        </a:solidFill>
        <a:effectLst/>
      </p:bgPr>
    </p:bg>
    <p:spTree>
      <p:nvGrpSpPr>
        <p:cNvPr id="1" name=""/>
        <p:cNvGrpSpPr/>
        <p:nvPr/>
      </p:nvGrpSpPr>
      <p:grpSpPr>
        <a:xfrm>
          <a:off x="0" y="0"/>
          <a:ext cx="0" cy="0"/>
          <a:chOff x="0" y="0"/>
          <a:chExt cx="0" cy="0"/>
        </a:xfrm>
      </p:grpSpPr>
      <p:sp>
        <p:nvSpPr>
          <p:cNvPr id="220" name="Text Placeholder 219"/>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21" name="Text Placeholder 220"/>
          <p:cNvSpPr>
            <a:spLocks noGrp="1"/>
          </p:cNvSpPr>
          <p:nvPr>
            <p:ph type="body" idx="10"/>
          </p:nvPr>
        </p:nvSpPr>
        <p:spPr>
          <a:xfrm>
            <a:off x="779897" y="403414"/>
            <a:ext cx="7758545" cy="1396813"/>
          </a:xfrm>
          <a:prstGeom prst="rect">
            <a:avLst/>
          </a:prstGeom>
          <a:noFill/>
          <a:ln w="0" cmpd="sng">
            <a:noFill/>
            <a:prstDash val="solid"/>
          </a:ln>
        </p:spPr>
        <p:txBody>
          <a:bodyPr vert="horz" lIns="0" tIns="330434" rIns="0" bIns="0" anchor="t"/>
          <a:lstStyle>
            <a:lvl1pPr marL="41029" marR="0" indent="0" algn="l">
              <a:lnSpc>
                <a:spcPts val="2782"/>
              </a:lnSpc>
              <a:spcBef>
                <a:spcPts val="0"/>
              </a:spcBef>
              <a:spcAft>
                <a:spcPts val="2952"/>
              </a:spcAft>
              <a:defRPr/>
            </a:lvl1pPr>
          </a:lstStyle>
          <a:p>
            <a:pPr marL="45720" marR="0" indent="0" algn="l">
              <a:lnSpc>
                <a:spcPts val="3100"/>
              </a:lnSpc>
              <a:spcAft>
                <a:spcPts val="0"/>
              </a:spcAft>
            </a:pPr>
            <a:r>
              <a:rPr lang="en-US" sz="2600" b="1" spc="-31">
                <a:solidFill>
                  <a:srgbClr val="000000"/>
                </a:solidFill>
                <a:latin typeface="Arial" panose="02020603050405020304" pitchFamily="2"/>
              </a:rPr>
              <a:t>Online Tools Help Members Manage </a:t>
            </a:r>
          </a:p>
          <a:p>
            <a:pPr marL="45720" marR="0" indent="0" algn="l">
              <a:lnSpc>
                <a:spcPts val="3100"/>
              </a:lnSpc>
              <a:spcBef>
                <a:spcPts val="0"/>
              </a:spcBef>
              <a:spcAft>
                <a:spcPts val="3290"/>
              </a:spcAft>
            </a:pPr>
            <a:r>
              <a:rPr lang="en-US" sz="2600" b="1" spc="-22">
                <a:solidFill>
                  <a:srgbClr val="000000"/>
                </a:solidFill>
                <a:latin typeface="Arial" panose="02020603050405020304" pitchFamily="2"/>
              </a:rPr>
              <a:t>Their Prescriptions </a:t>
            </a:r>
          </a:p>
        </p:txBody>
      </p:sp>
      <p:sp>
        <p:nvSpPr>
          <p:cNvPr id="222" name="Text Placeholder 221"/>
          <p:cNvSpPr>
            <a:spLocks noGrp="1"/>
          </p:cNvSpPr>
          <p:nvPr>
            <p:ph type="body" idx="10"/>
          </p:nvPr>
        </p:nvSpPr>
        <p:spPr>
          <a:xfrm>
            <a:off x="779897" y="1800228"/>
            <a:ext cx="7758545" cy="2158813"/>
          </a:xfrm>
          <a:prstGeom prst="rect">
            <a:avLst/>
          </a:prstGeom>
          <a:noFill/>
          <a:ln w="0" cmpd="sng">
            <a:noFill/>
            <a:prstDash val="solid"/>
          </a:ln>
        </p:spPr>
        <p:txBody>
          <a:bodyPr vert="horz" lIns="0" tIns="0" rIns="0" bIns="0" anchor="t">
            <a:normAutofit fontScale="85000"/>
          </a:bodyPr>
          <a:lstStyle>
            <a:lvl1pPr marL="369262" marR="697495" indent="0" algn="l">
              <a:lnSpc>
                <a:spcPts val="2333"/>
              </a:lnSpc>
              <a:spcBef>
                <a:spcPts val="0"/>
              </a:spcBef>
              <a:spcAft>
                <a:spcPts val="0"/>
              </a:spcAft>
              <a:buFont typeface="Symbol"/>
              <a:buChar char="·"/>
              <a:defRPr/>
            </a:lvl1pPr>
          </a:lstStyle>
          <a:p>
            <a:pPr marL="228600" marR="0" indent="182880" algn="l">
              <a:lnSpc>
                <a:spcPts val="2100"/>
              </a:lnSpc>
              <a:spcAft>
                <a:spcPts val="0"/>
              </a:spcAft>
              <a:buFont typeface="Symbol"/>
              <a:buChar char="·"/>
            </a:pPr>
            <a:r>
              <a:rPr lang="en-US" sz="1700" b="1" spc="58">
                <a:solidFill>
                  <a:srgbClr val="000000"/>
                </a:solidFill>
                <a:latin typeface="Arial" panose="02020603050405020304" pitchFamily="2"/>
              </a:rPr>
              <a:t>Members can manage prescriptions according to their schedule </a:t>
            </a:r>
          </a:p>
          <a:p>
            <a:pPr marL="411480" marR="0" indent="0" algn="l">
              <a:lnSpc>
                <a:spcPts val="2200"/>
              </a:lnSpc>
              <a:spcBef>
                <a:spcPts val="0"/>
              </a:spcBef>
              <a:spcAft>
                <a:spcPts val="0"/>
              </a:spcAft>
            </a:pPr>
            <a:r>
              <a:rPr lang="en-US" sz="1700" b="1" spc="45">
                <a:solidFill>
                  <a:srgbClr val="000000"/>
                </a:solidFill>
                <a:latin typeface="Arial" panose="02020603050405020304" pitchFamily="2"/>
              </a:rPr>
              <a:t>and preferences </a:t>
            </a:r>
          </a:p>
          <a:p>
            <a:pPr marL="411480" marR="822960" indent="0" algn="l">
              <a:lnSpc>
                <a:spcPts val="2600"/>
              </a:lnSpc>
              <a:spcBef>
                <a:spcPts val="0"/>
              </a:spcBef>
              <a:spcAft>
                <a:spcPts val="0"/>
              </a:spcAft>
            </a:pPr>
            <a:r>
              <a:rPr lang="en-US" sz="1500" b="1" spc="0">
                <a:solidFill>
                  <a:srgbClr val="000000"/>
                </a:solidFill>
                <a:latin typeface="Arial" panose="02020603050405020304" pitchFamily="2"/>
              </a:rPr>
              <a:t>– Transfer a 90-day prescription from mail service to a local CVS Pharmacy – Refill an existing prescription </a:t>
            </a:r>
          </a:p>
          <a:p>
            <a:pPr marL="640080" marR="731520" indent="-228600" algn="l">
              <a:lnSpc>
                <a:spcPts val="1800"/>
              </a:lnSpc>
              <a:spcBef>
                <a:spcPts val="810"/>
              </a:spcBef>
              <a:spcAft>
                <a:spcPts val="0"/>
              </a:spcAft>
            </a:pPr>
            <a:r>
              <a:rPr lang="en-US" sz="1500" b="1" spc="0">
                <a:solidFill>
                  <a:srgbClr val="000000"/>
                </a:solidFill>
                <a:latin typeface="Arial" panose="02020603050405020304" pitchFamily="2"/>
              </a:rPr>
              <a:t>– Transfer a 30-day retail prescription to a 90-day prescription at mail service or CVS Pharmacy (using FastStart</a:t>
            </a:r>
            <a:r>
              <a:rPr lang="en-US" sz="1500" b="1" spc="0" baseline="30000">
                <a:solidFill>
                  <a:srgbClr val="000000"/>
                </a:solidFill>
                <a:latin typeface="Arial" panose="02020603050405020304" pitchFamily="2"/>
              </a:rPr>
              <a:t>®</a:t>
            </a:r>
            <a:r>
              <a:rPr lang="en-US" sz="1500" b="1" spc="0">
                <a:solidFill>
                  <a:srgbClr val="000000"/>
                </a:solidFill>
                <a:latin typeface="Arial" panose="02020603050405020304" pitchFamily="2"/>
              </a:rPr>
              <a:t>) </a:t>
            </a:r>
          </a:p>
          <a:p>
            <a:pPr marL="411480" marR="777240" indent="0" algn="l">
              <a:lnSpc>
                <a:spcPts val="2600"/>
              </a:lnSpc>
              <a:spcBef>
                <a:spcPts val="0"/>
              </a:spcBef>
              <a:spcAft>
                <a:spcPts val="0"/>
              </a:spcAft>
            </a:pPr>
            <a:r>
              <a:rPr lang="en-US" sz="1500" b="1" spc="0">
                <a:solidFill>
                  <a:srgbClr val="000000"/>
                </a:solidFill>
                <a:latin typeface="Arial" panose="02020603050405020304" pitchFamily="2"/>
              </a:rPr>
              <a:t>– Search for a Maintenance Choice pharmacy with the Find a Pharmacy tool – See Maintenance Choice pricing with the Check Drug Cost tool </a:t>
            </a:r>
          </a:p>
        </p:txBody>
      </p:sp>
      <p:sp>
        <p:nvSpPr>
          <p:cNvPr id="223" name="Text Placeholder 222"/>
          <p:cNvSpPr>
            <a:spLocks noGrp="1"/>
          </p:cNvSpPr>
          <p:nvPr>
            <p:ph type="body" idx="10"/>
          </p:nvPr>
        </p:nvSpPr>
        <p:spPr>
          <a:xfrm>
            <a:off x="779898" y="3959041"/>
            <a:ext cx="4720359" cy="1167093"/>
          </a:xfrm>
          <a:prstGeom prst="rect">
            <a:avLst/>
          </a:prstGeom>
          <a:noFill/>
          <a:ln w="0" cmpd="sng">
            <a:noFill/>
            <a:prstDash val="solid"/>
          </a:ln>
        </p:spPr>
        <p:txBody>
          <a:bodyPr vert="horz" lIns="0" tIns="90015" rIns="0" bIns="0" anchor="t"/>
          <a:lstStyle>
            <a:lvl1pPr marL="574408" marR="451320" indent="-205146" algn="l">
              <a:lnSpc>
                <a:spcPts val="1615"/>
              </a:lnSpc>
              <a:spcBef>
                <a:spcPts val="687"/>
              </a:spcBef>
              <a:spcAft>
                <a:spcPts val="1270"/>
              </a:spcAft>
              <a:defRPr/>
            </a:lvl1pPr>
          </a:lstStyle>
          <a:p>
            <a:pPr marL="640080" marR="0" indent="-228600" algn="l">
              <a:lnSpc>
                <a:spcPts val="1800"/>
              </a:lnSpc>
              <a:spcAft>
                <a:spcPts val="0"/>
              </a:spcAft>
            </a:pPr>
            <a:r>
              <a:rPr lang="en-US" sz="1500" b="1" spc="-36">
                <a:solidFill>
                  <a:srgbClr val="000000"/>
                </a:solidFill>
                <a:latin typeface="Arial" panose="02020603050405020304" pitchFamily="2"/>
              </a:rPr>
              <a:t>– Find Maintenance Choice savings opportunities with the Savings and Opportunities tab </a:t>
            </a:r>
          </a:p>
          <a:p>
            <a:pPr marL="640080" marR="502920" indent="-228600" algn="l">
              <a:lnSpc>
                <a:spcPts val="1800"/>
              </a:lnSpc>
              <a:spcBef>
                <a:spcPts val="765"/>
              </a:spcBef>
              <a:spcAft>
                <a:spcPts val="1415"/>
              </a:spcAft>
            </a:pPr>
            <a:r>
              <a:rPr lang="en-US" sz="1500" b="1" spc="0">
                <a:solidFill>
                  <a:srgbClr val="000000"/>
                </a:solidFill>
                <a:latin typeface="Arial" panose="02020603050405020304" pitchFamily="2"/>
              </a:rPr>
              <a:t>– Ask a pharmacist questions through email (</a:t>
            </a:r>
            <a:r>
              <a:rPr lang="en-US" sz="1500" b="1" u="sng" spc="0">
                <a:solidFill>
                  <a:srgbClr val="0000FF"/>
                </a:solidFill>
                <a:latin typeface="Arial" panose="02020603050405020304" pitchFamily="2"/>
              </a:rPr>
              <a:t>Caremark.com</a:t>
            </a:r>
            <a:r>
              <a:rPr lang="en-US" sz="1500" b="1" spc="0">
                <a:solidFill>
                  <a:srgbClr val="000000"/>
                </a:solidFill>
                <a:latin typeface="Arial" panose="02020603050405020304" pitchFamily="2"/>
              </a:rPr>
              <a:t> only) </a:t>
            </a:r>
          </a:p>
        </p:txBody>
      </p:sp>
      <p:sp>
        <p:nvSpPr>
          <p:cNvPr id="224" name="Text Placeholder 223"/>
          <p:cNvSpPr>
            <a:spLocks noGrp="1"/>
          </p:cNvSpPr>
          <p:nvPr>
            <p:ph type="body" idx="10"/>
          </p:nvPr>
        </p:nvSpPr>
        <p:spPr>
          <a:xfrm>
            <a:off x="779896" y="5126133"/>
            <a:ext cx="7535718" cy="443753"/>
          </a:xfrm>
          <a:prstGeom prst="rect">
            <a:avLst/>
          </a:prstGeom>
          <a:solidFill>
            <a:srgbClr val="CC0000"/>
          </a:solidFill>
          <a:ln w="0" cmpd="sng">
            <a:noFill/>
            <a:prstDash val="solid"/>
          </a:ln>
        </p:spPr>
        <p:txBody>
          <a:bodyPr vert="horz" lIns="0" tIns="128186"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can manage prescriptions according to their schedule and preferences. </a:t>
            </a:r>
          </a:p>
        </p:txBody>
      </p:sp>
      <p:sp>
        <p:nvSpPr>
          <p:cNvPr id="225" name="Text Placeholder 224"/>
          <p:cNvSpPr>
            <a:spLocks noGrp="1"/>
          </p:cNvSpPr>
          <p:nvPr>
            <p:ph type="body" idx="10"/>
          </p:nvPr>
        </p:nvSpPr>
        <p:spPr>
          <a:xfrm>
            <a:off x="779897" y="5708276"/>
            <a:ext cx="7758545" cy="746312"/>
          </a:xfrm>
          <a:prstGeom prst="rect">
            <a:avLst/>
          </a:prstGeom>
          <a:noFill/>
          <a:ln w="0" cmpd="sng">
            <a:noFill/>
            <a:prstDash val="solid"/>
          </a:ln>
        </p:spPr>
        <p:txBody>
          <a:bodyPr vert="horz" lIns="0" tIns="3417" rIns="0" bIns="0" anchor="t"/>
          <a:lstStyle>
            <a:lvl1pPr marL="41029" marR="0" indent="0" algn="l">
              <a:lnSpc>
                <a:spcPts val="808"/>
              </a:lnSpc>
              <a:spcBef>
                <a:spcPts val="0"/>
              </a:spcBef>
              <a:spcAft>
                <a:spcPts val="296"/>
              </a:spcAft>
              <a:tabLst>
                <a:tab pos="7672447" algn="r"/>
              </a:tabLst>
              <a:defRPr/>
            </a:lvl1pPr>
          </a:lstStyle>
          <a:p>
            <a:pPr marL="45720" marR="502920" indent="0" algn="l">
              <a:lnSpc>
                <a:spcPts val="800"/>
              </a:lnSpc>
              <a:spcAft>
                <a:spcPts val="0"/>
              </a:spcAft>
            </a:pPr>
            <a:r>
              <a:rPr lang="en-US" sz="600" b="1" spc="0">
                <a:solidFill>
                  <a:srgbClr val="000000"/>
                </a:solidFill>
                <a:latin typeface="Arial" panose="02020603050405020304" pitchFamily="2"/>
              </a:rPr>
              <a:t>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t>
            </a:r>
          </a:p>
          <a:p>
            <a:pPr marL="45720" marR="0" indent="0" algn="l">
              <a:lnSpc>
                <a:spcPts val="1100"/>
              </a:lnSpc>
              <a:spcBef>
                <a:spcPts val="1980"/>
              </a:spcBef>
              <a:spcAft>
                <a:spcPts val="0"/>
              </a:spcAft>
              <a:tabLst>
                <a:tab pos="8549640" algn="r"/>
              </a:tabLst>
            </a:pPr>
            <a:r>
              <a:rPr lang="en-US" sz="700" b="1" spc="0">
                <a:solidFill>
                  <a:srgbClr val="000000"/>
                </a:solidFill>
                <a:latin typeface="Arial" panose="02020603050405020304" pitchFamily="2"/>
              </a:rPr>
              <a:t>©2016 CVS Health and/or one of its affiliates: Confidential &amp; Proprietary </a:t>
            </a:r>
            <a:r>
              <a:rPr lang="en-US" sz="900" b="1" spc="0">
                <a:solidFill>
                  <a:srgbClr val="000000"/>
                </a:solidFill>
                <a:latin typeface="Arial" panose="02020603050405020304" pitchFamily="2"/>
              </a:rPr>
              <a:t>17 </a:t>
            </a:r>
          </a:p>
          <a:p>
            <a:pPr marL="45720" marR="0" indent="0" algn="l">
              <a:lnSpc>
                <a:spcPts val="900"/>
              </a:lnSpc>
              <a:spcBef>
                <a:spcPts val="0"/>
              </a:spcBef>
              <a:spcAft>
                <a:spcPts val="330"/>
              </a:spcAft>
            </a:pPr>
            <a:r>
              <a:rPr lang="en-US" sz="700" b="1" spc="67">
                <a:solidFill>
                  <a:srgbClr val="000000"/>
                </a:solidFill>
                <a:latin typeface="Arial" panose="02020603050405020304" pitchFamily="2"/>
              </a:rPr>
              <a:t>38102A </a:t>
            </a:r>
          </a:p>
        </p:txBody>
      </p:sp>
    </p:spTree>
    <p:extLst>
      <p:ext uri="{BB962C8B-B14F-4D97-AF65-F5344CB8AC3E}">
        <p14:creationId xmlns:p14="http://schemas.microsoft.com/office/powerpoint/2010/main" val="342601151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16_1_">
    <p:bg>
      <p:bgPr>
        <a:solidFill>
          <a:schemeClr val="bg1">
            <a:alpha val="0"/>
          </a:schemeClr>
        </a:solidFill>
        <a:effectLst/>
      </p:bgPr>
    </p:bg>
    <p:spTree>
      <p:nvGrpSpPr>
        <p:cNvPr id="1" name=""/>
        <p:cNvGrpSpPr/>
        <p:nvPr/>
      </p:nvGrpSpPr>
      <p:grpSpPr>
        <a:xfrm>
          <a:off x="0" y="0"/>
          <a:ext cx="0" cy="0"/>
          <a:chOff x="0" y="0"/>
          <a:chExt cx="0" cy="0"/>
        </a:xfrm>
      </p:grpSpPr>
      <p:sp>
        <p:nvSpPr>
          <p:cNvPr id="232" name="Text Placeholder 231"/>
          <p:cNvSpPr>
            <a:spLocks noGrp="1"/>
          </p:cNvSpPr>
          <p:nvPr>
            <p:ph type="body" idx="10"/>
          </p:nvPr>
        </p:nvSpPr>
        <p:spPr>
          <a:xfrm>
            <a:off x="845127" y="1888194"/>
            <a:ext cx="2499591" cy="516031"/>
          </a:xfrm>
          <a:prstGeom prst="rect">
            <a:avLst/>
          </a:prstGeom>
          <a:noFill/>
          <a:ln w="0" cmpd="sng">
            <a:noFill/>
            <a:prstDash val="solid"/>
          </a:ln>
        </p:spPr>
        <p:txBody>
          <a:bodyPr vert="horz" lIns="0" tIns="0" rIns="0" bIns="0" anchor="t">
            <a:normAutofit fontScale="95000"/>
          </a:bodyPr>
          <a:lstStyle>
            <a:lvl1pPr marL="0" marR="0" indent="0" algn="l">
              <a:lnSpc>
                <a:spcPts val="4038"/>
              </a:lnSpc>
              <a:spcAft>
                <a:spcPts val="0"/>
              </a:spcAft>
              <a:defRPr/>
            </a:lvl1pPr>
          </a:lstStyle>
          <a:p>
            <a:pPr marL="0" marR="0" indent="0" algn="l">
              <a:lnSpc>
                <a:spcPts val="4500"/>
              </a:lnSpc>
              <a:spcAft>
                <a:spcPts val="0"/>
              </a:spcAft>
            </a:pPr>
            <a:r>
              <a:rPr lang="en-US" sz="4400" b="1" spc="9">
                <a:solidFill>
                  <a:srgbClr val="000000"/>
                </a:solidFill>
                <a:latin typeface="Arial" panose="02020603050405020304" pitchFamily="2"/>
              </a:rPr>
              <a:t>Appendix </a:t>
            </a:r>
          </a:p>
        </p:txBody>
      </p:sp>
      <p:sp>
        <p:nvSpPr>
          <p:cNvPr id="233" name="Text Placeholder 232"/>
          <p:cNvSpPr>
            <a:spLocks noGrp="1"/>
          </p:cNvSpPr>
          <p:nvPr>
            <p:ph type="body" idx="10"/>
          </p:nvPr>
        </p:nvSpPr>
        <p:spPr>
          <a:xfrm>
            <a:off x="828386" y="6206380"/>
            <a:ext cx="2967182" cy="108697"/>
          </a:xfrm>
          <a:prstGeom prst="rect">
            <a:avLst/>
          </a:prstGeom>
          <a:noFill/>
          <a:ln w="0" cmpd="sng">
            <a:noFill/>
            <a:prstDash val="solid"/>
          </a:ln>
        </p:spPr>
        <p:txBody>
          <a:bodyPr vert="horz" lIns="0" tIns="570" rIns="0" bIns="0" anchor="t"/>
          <a:lstStyle>
            <a:lvl1pPr marL="0" marR="0" indent="0" algn="l">
              <a:lnSpc>
                <a:spcPts val="808"/>
              </a:lnSpc>
              <a:spcAft>
                <a:spcPts val="0"/>
              </a:spcAft>
              <a:defRPr/>
            </a:lvl1pPr>
          </a:lstStyle>
          <a:p>
            <a:pPr marL="0" marR="0" indent="0" algn="l">
              <a:lnSpc>
                <a:spcPts val="900"/>
              </a:lnSpc>
              <a:spcAft>
                <a:spcPts val="0"/>
              </a:spcAft>
            </a:pPr>
            <a:r>
              <a:rPr lang="en-US" sz="700" spc="-4">
                <a:solidFill>
                  <a:srgbClr val="000000"/>
                </a:solidFill>
                <a:latin typeface="Arial" panose="02020603050405020304" pitchFamily="2"/>
              </a:rPr>
              <a:t>©2016 CVS Health and/or one of its affiliates: Confidential &amp; Proprietary </a:t>
            </a:r>
          </a:p>
        </p:txBody>
      </p:sp>
      <p:sp>
        <p:nvSpPr>
          <p:cNvPr id="234" name="Text Placeholder 233"/>
          <p:cNvSpPr>
            <a:spLocks noGrp="1"/>
          </p:cNvSpPr>
          <p:nvPr>
            <p:ph type="body" idx="10"/>
          </p:nvPr>
        </p:nvSpPr>
        <p:spPr>
          <a:xfrm>
            <a:off x="779895" y="6315075"/>
            <a:ext cx="427182" cy="102534"/>
          </a:xfrm>
          <a:prstGeom prst="rect">
            <a:avLst/>
          </a:prstGeom>
          <a:noFill/>
          <a:ln w="0" cmpd="sng">
            <a:noFill/>
            <a:prstDash val="solid"/>
          </a:ln>
        </p:spPr>
        <p:txBody>
          <a:bodyPr vert="horz" lIns="0" tIns="0" rIns="0" bIns="0" anchor="t"/>
          <a:lstStyle>
            <a:lvl1pPr marL="0" marR="0" indent="0" algn="l">
              <a:lnSpc>
                <a:spcPts val="808"/>
              </a:lnSpc>
              <a:spcAft>
                <a:spcPts val="0"/>
              </a:spcAft>
              <a:defRPr/>
            </a:lvl1pPr>
          </a:lstStyle>
          <a:p>
            <a:pPr marL="0" marR="0" indent="0" algn="l">
              <a:lnSpc>
                <a:spcPts val="900"/>
              </a:lnSpc>
              <a:spcAft>
                <a:spcPts val="0"/>
              </a:spcAft>
            </a:pPr>
            <a:r>
              <a:rPr lang="en-US" sz="700" spc="49">
                <a:solidFill>
                  <a:srgbClr val="000000"/>
                </a:solidFill>
                <a:latin typeface="Arial" panose="02020603050405020304" pitchFamily="2"/>
              </a:rPr>
              <a:t>38102A </a:t>
            </a:r>
          </a:p>
        </p:txBody>
      </p:sp>
    </p:spTree>
    <p:extLst>
      <p:ext uri="{BB962C8B-B14F-4D97-AF65-F5344CB8AC3E}">
        <p14:creationId xmlns:p14="http://schemas.microsoft.com/office/powerpoint/2010/main" val="188239661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17_1_">
    <p:bg>
      <p:bgPr>
        <a:solidFill>
          <a:schemeClr val="bg1">
            <a:alpha val="0"/>
          </a:schemeClr>
        </a:solidFill>
        <a:effectLst/>
      </p:bgPr>
    </p:bg>
    <p:spTree>
      <p:nvGrpSpPr>
        <p:cNvPr id="1" name=""/>
        <p:cNvGrpSpPr/>
        <p:nvPr/>
      </p:nvGrpSpPr>
      <p:grpSpPr>
        <a:xfrm>
          <a:off x="0" y="0"/>
          <a:ext cx="0" cy="0"/>
          <a:chOff x="0" y="0"/>
          <a:chExt cx="0" cy="0"/>
        </a:xfrm>
      </p:grpSpPr>
      <p:sp>
        <p:nvSpPr>
          <p:cNvPr id="237" name="Text Placeholder 236"/>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38" name="Text Placeholder 237"/>
          <p:cNvSpPr>
            <a:spLocks noGrp="1"/>
          </p:cNvSpPr>
          <p:nvPr>
            <p:ph type="body" idx="10"/>
          </p:nvPr>
        </p:nvSpPr>
        <p:spPr>
          <a:xfrm>
            <a:off x="1496293" y="4093509"/>
            <a:ext cx="686955" cy="1021976"/>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39" name="Text Placeholder 238"/>
          <p:cNvSpPr>
            <a:spLocks noGrp="1"/>
          </p:cNvSpPr>
          <p:nvPr>
            <p:ph type="body" idx="10"/>
          </p:nvPr>
        </p:nvSpPr>
        <p:spPr>
          <a:xfrm>
            <a:off x="3901209" y="3964082"/>
            <a:ext cx="687532" cy="1151404"/>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40" name="Text Placeholder 239"/>
          <p:cNvSpPr>
            <a:spLocks noGrp="1"/>
          </p:cNvSpPr>
          <p:nvPr>
            <p:ph type="body" idx="10"/>
          </p:nvPr>
        </p:nvSpPr>
        <p:spPr>
          <a:xfrm>
            <a:off x="6306706" y="3902451"/>
            <a:ext cx="686955" cy="1213037"/>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41" name="Text Placeholder 240"/>
          <p:cNvSpPr>
            <a:spLocks noGrp="1"/>
          </p:cNvSpPr>
          <p:nvPr>
            <p:ph type="body" idx="10"/>
          </p:nvPr>
        </p:nvSpPr>
        <p:spPr>
          <a:xfrm>
            <a:off x="2183246" y="3695142"/>
            <a:ext cx="690418" cy="1420346"/>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42" name="Text Placeholder 241"/>
          <p:cNvSpPr>
            <a:spLocks noGrp="1"/>
          </p:cNvSpPr>
          <p:nvPr>
            <p:ph type="body" idx="10"/>
          </p:nvPr>
        </p:nvSpPr>
        <p:spPr>
          <a:xfrm>
            <a:off x="4588743" y="3657600"/>
            <a:ext cx="689841" cy="1457885"/>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43" name="Text Placeholder 242"/>
          <p:cNvSpPr>
            <a:spLocks noGrp="1"/>
          </p:cNvSpPr>
          <p:nvPr>
            <p:ph type="body" idx="10"/>
          </p:nvPr>
        </p:nvSpPr>
        <p:spPr>
          <a:xfrm>
            <a:off x="415638" y="403412"/>
            <a:ext cx="8315614" cy="1290918"/>
          </a:xfrm>
          <a:prstGeom prst="rect">
            <a:avLst/>
          </a:prstGeom>
          <a:noFill/>
          <a:ln w="0" cmpd="sng">
            <a:noFill/>
            <a:prstDash val="solid"/>
          </a:ln>
        </p:spPr>
        <p:txBody>
          <a:bodyPr vert="horz" lIns="0" tIns="331575" rIns="0" bIns="0" anchor="t"/>
          <a:lstStyle>
            <a:lvl1pPr marL="410291" marR="0" indent="0" algn="l">
              <a:lnSpc>
                <a:spcPts val="2782"/>
              </a:lnSpc>
              <a:spcBef>
                <a:spcPts val="0"/>
              </a:spcBef>
              <a:spcAft>
                <a:spcPts val="2118"/>
              </a:spcAft>
              <a:defRPr/>
            </a:lvl1pPr>
          </a:lstStyle>
          <a:p>
            <a:pPr marL="457200" marR="0" indent="0" algn="l">
              <a:lnSpc>
                <a:spcPts val="3100"/>
              </a:lnSpc>
              <a:spcAft>
                <a:spcPts val="0"/>
              </a:spcAft>
            </a:pPr>
            <a:r>
              <a:rPr lang="en-US" sz="2500" b="1" spc="-4">
                <a:solidFill>
                  <a:srgbClr val="000000"/>
                </a:solidFill>
                <a:latin typeface="Arial" panose="02020603050405020304" pitchFamily="2"/>
              </a:rPr>
              <a:t>Increase in Optimally Adherent Members </a:t>
            </a:r>
          </a:p>
          <a:p>
            <a:pPr marL="457200" marR="0" indent="0" algn="l">
              <a:lnSpc>
                <a:spcPts val="3100"/>
              </a:lnSpc>
              <a:spcBef>
                <a:spcPts val="0"/>
              </a:spcBef>
              <a:spcAft>
                <a:spcPts val="2360"/>
              </a:spcAft>
            </a:pPr>
            <a:r>
              <a:rPr lang="en-US" sz="2500" b="1" spc="0">
                <a:solidFill>
                  <a:srgbClr val="000000"/>
                </a:solidFill>
                <a:latin typeface="Arial" panose="02020603050405020304" pitchFamily="2"/>
              </a:rPr>
              <a:t>with 90-Day Plan Designs </a:t>
            </a:r>
          </a:p>
        </p:txBody>
      </p:sp>
      <p:sp>
        <p:nvSpPr>
          <p:cNvPr id="244" name="Text Placeholder 243"/>
          <p:cNvSpPr>
            <a:spLocks noGrp="1"/>
          </p:cNvSpPr>
          <p:nvPr>
            <p:ph type="body" idx="10"/>
          </p:nvPr>
        </p:nvSpPr>
        <p:spPr>
          <a:xfrm>
            <a:off x="831275" y="1694329"/>
            <a:ext cx="7484341" cy="443753"/>
          </a:xfrm>
          <a:prstGeom prst="rect">
            <a:avLst/>
          </a:prstGeom>
          <a:solidFill>
            <a:srgbClr val="000000"/>
          </a:solidFill>
          <a:ln w="0" cmpd="sng">
            <a:noFill/>
            <a:prstDash val="solid"/>
          </a:ln>
        </p:spPr>
        <p:txBody>
          <a:bodyPr vert="horz" lIns="0" tIns="115082" rIns="0" bIns="0" anchor="t"/>
          <a:lstStyle>
            <a:lvl1pPr marL="123087" marR="0" indent="0" algn="l">
              <a:lnSpc>
                <a:spcPts val="1615"/>
              </a:lnSpc>
              <a:spcAft>
                <a:spcPts val="987"/>
              </a:spcAft>
              <a:defRPr/>
            </a:lvl1pPr>
          </a:lstStyle>
          <a:p>
            <a:pPr marL="137160" marR="0" indent="0" algn="l">
              <a:lnSpc>
                <a:spcPts val="1800"/>
              </a:lnSpc>
              <a:spcAft>
                <a:spcPts val="1100"/>
              </a:spcAft>
            </a:pPr>
            <a:r>
              <a:rPr lang="en-US" sz="1400" b="1" spc="-4">
                <a:solidFill>
                  <a:srgbClr val="FFFFFF"/>
                </a:solidFill>
                <a:latin typeface="Arial" panose="02020603050405020304" pitchFamily="2"/>
              </a:rPr>
              <a:t>PERCENT OF MEMBERS WHO ARE OPTIMALLY ADHERENT BY PLAN DESIGN* </a:t>
            </a:r>
          </a:p>
        </p:txBody>
      </p:sp>
      <p:sp>
        <p:nvSpPr>
          <p:cNvPr id="245" name="Text Placeholder 244"/>
          <p:cNvSpPr>
            <a:spLocks noGrp="1"/>
          </p:cNvSpPr>
          <p:nvPr>
            <p:ph type="body" idx="10"/>
          </p:nvPr>
        </p:nvSpPr>
        <p:spPr>
          <a:xfrm>
            <a:off x="415638" y="2264709"/>
            <a:ext cx="8315614" cy="1386168"/>
          </a:xfrm>
          <a:prstGeom prst="rect">
            <a:avLst/>
          </a:prstGeom>
          <a:noFill/>
          <a:ln w="0" cmpd="sng">
            <a:noFill/>
            <a:prstDash val="solid"/>
          </a:ln>
        </p:spPr>
        <p:txBody>
          <a:bodyPr vert="horz" lIns="0" tIns="0" rIns="0" bIns="0" anchor="t"/>
          <a:lstStyle>
            <a:lvl1pPr marL="1805282" marR="0" indent="0" algn="l">
              <a:lnSpc>
                <a:spcPts val="1256"/>
              </a:lnSpc>
              <a:spcBef>
                <a:spcPts val="0"/>
              </a:spcBef>
              <a:spcAft>
                <a:spcPts val="0"/>
              </a:spcAft>
              <a:tabLst>
                <a:tab pos="4184971" algn="l"/>
              </a:tabLst>
              <a:defRPr/>
            </a:lvl1pPr>
          </a:lstStyle>
          <a:p>
            <a:pPr marL="914400" marR="6766560" indent="0" algn="l">
              <a:lnSpc>
                <a:spcPts val="2800"/>
              </a:lnSpc>
              <a:spcAft>
                <a:spcPts val="0"/>
              </a:spcAft>
            </a:pPr>
            <a:r>
              <a:rPr lang="en-US" sz="1400" b="1" spc="0">
                <a:solidFill>
                  <a:srgbClr val="000000"/>
                </a:solidFill>
                <a:latin typeface="Arial" panose="02020603050405020304" pitchFamily="2"/>
              </a:rPr>
              <a:t>30-Day Supply 90-Day Supply </a:t>
            </a:r>
          </a:p>
          <a:p>
            <a:pPr marL="7315200" marR="0" indent="0" algn="l">
              <a:lnSpc>
                <a:spcPts val="1400"/>
              </a:lnSpc>
              <a:spcBef>
                <a:spcPts val="3910"/>
              </a:spcBef>
              <a:spcAft>
                <a:spcPts val="0"/>
              </a:spcAft>
            </a:pPr>
            <a:r>
              <a:rPr lang="en-US" sz="1400" b="1" spc="-4">
                <a:solidFill>
                  <a:srgbClr val="000000"/>
                </a:solidFill>
                <a:latin typeface="Arial" panose="02020603050405020304" pitchFamily="2"/>
              </a:rPr>
              <a:t>83.8% </a:t>
            </a:r>
          </a:p>
          <a:p>
            <a:pPr marL="2011680" marR="0" indent="0" algn="l">
              <a:lnSpc>
                <a:spcPts val="1400"/>
              </a:lnSpc>
              <a:spcBef>
                <a:spcPts val="0"/>
              </a:spcBef>
              <a:spcAft>
                <a:spcPts val="0"/>
              </a:spcAft>
              <a:tabLst>
                <a:tab pos="4663440" algn="l"/>
              </a:tabLst>
            </a:pPr>
            <a:r>
              <a:rPr lang="en-US" sz="1400" b="1" spc="-4">
                <a:solidFill>
                  <a:srgbClr val="000000"/>
                </a:solidFill>
                <a:latin typeface="Arial" panose="02020603050405020304" pitchFamily="2"/>
              </a:rPr>
              <a:t>77.5% 79.5% </a:t>
            </a:r>
          </a:p>
        </p:txBody>
      </p:sp>
      <p:sp>
        <p:nvSpPr>
          <p:cNvPr id="246" name="Text Placeholder 245"/>
          <p:cNvSpPr>
            <a:spLocks noGrp="1"/>
          </p:cNvSpPr>
          <p:nvPr>
            <p:ph type="body" idx="10"/>
          </p:nvPr>
        </p:nvSpPr>
        <p:spPr>
          <a:xfrm>
            <a:off x="6395030" y="3650876"/>
            <a:ext cx="2336223" cy="93009"/>
          </a:xfrm>
          <a:prstGeom prst="rect">
            <a:avLst/>
          </a:prstGeom>
          <a:noFill/>
          <a:ln w="0" cmpd="sng">
            <a:noFill/>
            <a:prstDash val="solid"/>
          </a:ln>
        </p:spPr>
        <p:txBody>
          <a:bodyPr vert="horz" lIns="0" tIns="0" rIns="0" bIns="0" anchor="t"/>
          <a:lstStyle/>
          <a:p>
            <a:pPr algn="l"/>
            <a:r>
              <a:rPr lang="en-US" sz="100"/>
              <a:t> </a:t>
            </a:r>
          </a:p>
        </p:txBody>
      </p:sp>
      <p:sp>
        <p:nvSpPr>
          <p:cNvPr id="247" name="Text Placeholder 246"/>
          <p:cNvSpPr>
            <a:spLocks noGrp="1"/>
          </p:cNvSpPr>
          <p:nvPr>
            <p:ph type="body" idx="10"/>
          </p:nvPr>
        </p:nvSpPr>
        <p:spPr>
          <a:xfrm>
            <a:off x="3990109" y="3743888"/>
            <a:ext cx="2923309" cy="77881"/>
          </a:xfrm>
          <a:prstGeom prst="rect">
            <a:avLst/>
          </a:prstGeom>
          <a:noFill/>
          <a:ln w="0" cmpd="sng">
            <a:noFill/>
            <a:prstDash val="solid"/>
          </a:ln>
        </p:spPr>
        <p:txBody>
          <a:bodyPr vert="horz" lIns="0" tIns="0" rIns="0" bIns="0" anchor="t"/>
          <a:lstStyle/>
          <a:p>
            <a:pPr algn="l"/>
            <a:r>
              <a:rPr lang="en-US" sz="100"/>
              <a:t> </a:t>
            </a:r>
          </a:p>
        </p:txBody>
      </p:sp>
      <p:sp>
        <p:nvSpPr>
          <p:cNvPr id="248" name="Text Placeholder 247"/>
          <p:cNvSpPr>
            <a:spLocks noGrp="1"/>
          </p:cNvSpPr>
          <p:nvPr>
            <p:ph type="body" idx="10"/>
          </p:nvPr>
        </p:nvSpPr>
        <p:spPr>
          <a:xfrm>
            <a:off x="3990111" y="3821769"/>
            <a:ext cx="518391" cy="50987"/>
          </a:xfrm>
          <a:prstGeom prst="rect">
            <a:avLst/>
          </a:prstGeom>
          <a:noFill/>
          <a:ln w="0" cmpd="sng">
            <a:noFill/>
            <a:prstDash val="solid"/>
          </a:ln>
        </p:spPr>
        <p:txBody>
          <a:bodyPr vert="horz" lIns="0" tIns="0" rIns="0" bIns="0" anchor="t"/>
          <a:lstStyle>
            <a:lvl1pPr marL="0" marR="0" indent="0" algn="l">
              <a:lnSpc>
                <a:spcPts val="2602"/>
              </a:lnSpc>
              <a:spcAft>
                <a:spcPts val="642"/>
              </a:spcAft>
              <a:tabLst>
                <a:tab pos="0" algn="l"/>
                <a:tab pos="2297631" algn="l"/>
              </a:tabLst>
              <a:defRPr/>
            </a:lvl1pPr>
          </a:lstStyle>
          <a:p>
            <a:pPr marL="0" marR="0" indent="0" algn="l">
              <a:lnSpc>
                <a:spcPts val="2900"/>
              </a:lnSpc>
              <a:spcAft>
                <a:spcPts val="715"/>
              </a:spcAft>
              <a:tabLst>
                <a:tab pos="0" algn="l"/>
                <a:tab pos="2560320" algn="l"/>
              </a:tabLst>
            </a:pPr>
            <a:r>
              <a:rPr lang="en-US" sz="1400" b="1" spc="-2585">
                <a:solidFill>
                  <a:srgbClr val="000000"/>
                </a:solidFill>
                <a:latin typeface="Arial" panose="02020603050405020304" pitchFamily="2"/>
              </a:rPr>
              <a:t>55.8% 62.8% 66.2% </a:t>
            </a:r>
          </a:p>
        </p:txBody>
      </p:sp>
      <p:sp>
        <p:nvSpPr>
          <p:cNvPr id="249" name="Text Placeholder 248"/>
          <p:cNvSpPr>
            <a:spLocks noGrp="1"/>
          </p:cNvSpPr>
          <p:nvPr>
            <p:ph type="body" idx="10"/>
          </p:nvPr>
        </p:nvSpPr>
        <p:spPr>
          <a:xfrm>
            <a:off x="1582307" y="3872753"/>
            <a:ext cx="2926195" cy="10646"/>
          </a:xfrm>
          <a:prstGeom prst="rect">
            <a:avLst/>
          </a:prstGeom>
          <a:noFill/>
          <a:ln w="0" cmpd="sng">
            <a:noFill/>
            <a:prstDash val="solid"/>
          </a:ln>
        </p:spPr>
        <p:txBody>
          <a:bodyPr vert="horz" lIns="0" tIns="0" rIns="0" bIns="0" anchor="t"/>
          <a:lstStyle/>
          <a:p>
            <a:pPr algn="l"/>
            <a:r>
              <a:rPr lang="en-US" sz="100"/>
              <a:t> </a:t>
            </a:r>
          </a:p>
        </p:txBody>
      </p:sp>
      <p:sp>
        <p:nvSpPr>
          <p:cNvPr id="250" name="Text Placeholder 249"/>
          <p:cNvSpPr>
            <a:spLocks noGrp="1"/>
          </p:cNvSpPr>
          <p:nvPr>
            <p:ph type="body" idx="10"/>
          </p:nvPr>
        </p:nvSpPr>
        <p:spPr>
          <a:xfrm>
            <a:off x="415639" y="3883399"/>
            <a:ext cx="1687368" cy="210110"/>
          </a:xfrm>
          <a:prstGeom prst="rect">
            <a:avLst/>
          </a:prstGeom>
          <a:noFill/>
          <a:ln w="0" cmpd="sng">
            <a:noFill/>
            <a:prstDash val="solid"/>
          </a:ln>
        </p:spPr>
        <p:txBody>
          <a:bodyPr vert="horz" lIns="0" tIns="0" rIns="0" bIns="0" anchor="t"/>
          <a:lstStyle/>
          <a:p>
            <a:pPr algn="l"/>
            <a:r>
              <a:rPr lang="en-US" sz="100"/>
              <a:t> </a:t>
            </a:r>
          </a:p>
        </p:txBody>
      </p:sp>
      <p:sp>
        <p:nvSpPr>
          <p:cNvPr id="251" name="Text Placeholder 250"/>
          <p:cNvSpPr>
            <a:spLocks noGrp="1"/>
          </p:cNvSpPr>
          <p:nvPr>
            <p:ph type="body" idx="10"/>
          </p:nvPr>
        </p:nvSpPr>
        <p:spPr>
          <a:xfrm>
            <a:off x="779897" y="5122211"/>
            <a:ext cx="7758545" cy="1332379"/>
          </a:xfrm>
          <a:prstGeom prst="rect">
            <a:avLst/>
          </a:prstGeom>
          <a:noFill/>
          <a:ln w="0" cmpd="sng">
            <a:noFill/>
            <a:prstDash val="solid"/>
          </a:ln>
        </p:spPr>
        <p:txBody>
          <a:bodyPr vert="horz" lIns="0" tIns="107675" rIns="0" bIns="0" anchor="t"/>
          <a:lstStyle>
            <a:lvl1pPr marL="41029" marR="0" indent="0" algn="l">
              <a:lnSpc>
                <a:spcPts val="808"/>
              </a:lnSpc>
              <a:spcBef>
                <a:spcPts val="0"/>
              </a:spcBef>
              <a:spcAft>
                <a:spcPts val="296"/>
              </a:spcAft>
              <a:tabLst>
                <a:tab pos="7672447" algn="r"/>
              </a:tabLst>
              <a:defRPr/>
            </a:lvl1pPr>
          </a:lstStyle>
          <a:p>
            <a:pPr marL="1143000" marR="0" indent="0" algn="l">
              <a:lnSpc>
                <a:spcPts val="1800"/>
              </a:lnSpc>
              <a:spcAft>
                <a:spcPts val="0"/>
              </a:spcAft>
              <a:tabLst>
                <a:tab pos="3611880" algn="l"/>
                <a:tab pos="6172200" algn="l"/>
              </a:tabLst>
            </a:pPr>
            <a:r>
              <a:rPr lang="en-US" sz="1400" b="1" spc="0">
                <a:solidFill>
                  <a:srgbClr val="000000"/>
                </a:solidFill>
                <a:latin typeface="Arial" panose="02020603050405020304" pitchFamily="2"/>
              </a:rPr>
              <a:t>Diabetes Cholesterol Hypertenions </a:t>
            </a:r>
          </a:p>
          <a:p>
            <a:pPr marL="45720" marR="457200" indent="0" algn="l">
              <a:lnSpc>
                <a:spcPts val="800"/>
              </a:lnSpc>
              <a:spcBef>
                <a:spcPts val="1735"/>
              </a:spcBef>
              <a:spcAft>
                <a:spcPts val="0"/>
              </a:spcAft>
            </a:pPr>
            <a:r>
              <a:rPr lang="en-US" sz="600" spc="0">
                <a:solidFill>
                  <a:srgbClr val="000000"/>
                </a:solidFill>
                <a:latin typeface="Arial" panose="02020603050405020304" pitchFamily="2"/>
              </a:rPr>
              <a:t>*MPR ≥ 80%. Differences adjusted for population characteristics.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Actual results may vary based on factors such as programs adopted by the plan. Client-specific modeling available upon request. </a:t>
            </a:r>
          </a:p>
          <a:p>
            <a:pPr marL="45720" marR="0" indent="0" algn="l">
              <a:lnSpc>
                <a:spcPts val="1100"/>
              </a:lnSpc>
              <a:spcBef>
                <a:spcPts val="1965"/>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19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30185121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18_1_">
    <p:bg>
      <p:bgPr>
        <a:solidFill>
          <a:schemeClr val="bg1">
            <a:alpha val="0"/>
          </a:schemeClr>
        </a:solidFill>
        <a:effectLst/>
      </p:bgPr>
    </p:bg>
    <p:spTree>
      <p:nvGrpSpPr>
        <p:cNvPr id="1" name=""/>
        <p:cNvGrpSpPr/>
        <p:nvPr/>
      </p:nvGrpSpPr>
      <p:grpSpPr>
        <a:xfrm>
          <a:off x="0" y="0"/>
          <a:ext cx="0" cy="0"/>
          <a:chOff x="0" y="0"/>
          <a:chExt cx="0" cy="0"/>
        </a:xfrm>
      </p:grpSpPr>
      <p:sp>
        <p:nvSpPr>
          <p:cNvPr id="263" name="Text Placeholder 262"/>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64" name="Text Placeholder 263"/>
          <p:cNvSpPr>
            <a:spLocks noGrp="1"/>
          </p:cNvSpPr>
          <p:nvPr>
            <p:ph type="body" idx="10"/>
          </p:nvPr>
        </p:nvSpPr>
        <p:spPr>
          <a:xfrm>
            <a:off x="1496293" y="3956239"/>
            <a:ext cx="686955" cy="1159249"/>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65" name="Text Placeholder 264"/>
          <p:cNvSpPr>
            <a:spLocks noGrp="1"/>
          </p:cNvSpPr>
          <p:nvPr>
            <p:ph type="body" idx="10"/>
          </p:nvPr>
        </p:nvSpPr>
        <p:spPr>
          <a:xfrm>
            <a:off x="3901209" y="3840256"/>
            <a:ext cx="687532" cy="1275229"/>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66" name="Text Placeholder 265"/>
          <p:cNvSpPr>
            <a:spLocks noGrp="1"/>
          </p:cNvSpPr>
          <p:nvPr>
            <p:ph type="body" idx="10"/>
          </p:nvPr>
        </p:nvSpPr>
        <p:spPr>
          <a:xfrm>
            <a:off x="6306706" y="3869954"/>
            <a:ext cx="686955" cy="1245534"/>
          </a:xfrm>
          <a:prstGeom prst="rect">
            <a:avLst/>
          </a:prstGeom>
          <a:solidFill>
            <a:srgbClr val="3094DF"/>
          </a:solidFill>
          <a:ln w="0" cmpd="sng">
            <a:noFill/>
            <a:prstDash val="solid"/>
          </a:ln>
        </p:spPr>
        <p:txBody>
          <a:bodyPr vert="horz" lIns="0" tIns="0" rIns="0" bIns="0" anchor="t"/>
          <a:lstStyle/>
          <a:p>
            <a:pPr algn="l"/>
            <a:r>
              <a:rPr lang="en-US" sz="100"/>
              <a:t> </a:t>
            </a:r>
          </a:p>
        </p:txBody>
      </p:sp>
      <p:sp>
        <p:nvSpPr>
          <p:cNvPr id="267" name="Text Placeholder 266"/>
          <p:cNvSpPr>
            <a:spLocks noGrp="1"/>
          </p:cNvSpPr>
          <p:nvPr>
            <p:ph type="body" idx="10"/>
          </p:nvPr>
        </p:nvSpPr>
        <p:spPr>
          <a:xfrm>
            <a:off x="6993662" y="3560671"/>
            <a:ext cx="689841" cy="1554816"/>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68" name="Text Placeholder 267"/>
          <p:cNvSpPr>
            <a:spLocks noGrp="1"/>
          </p:cNvSpPr>
          <p:nvPr>
            <p:ph type="body" idx="10"/>
          </p:nvPr>
        </p:nvSpPr>
        <p:spPr>
          <a:xfrm>
            <a:off x="2183246" y="3668248"/>
            <a:ext cx="690418" cy="1447240"/>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69" name="Text Placeholder 268"/>
          <p:cNvSpPr>
            <a:spLocks noGrp="1"/>
          </p:cNvSpPr>
          <p:nvPr>
            <p:ph type="body" idx="10"/>
          </p:nvPr>
        </p:nvSpPr>
        <p:spPr>
          <a:xfrm>
            <a:off x="4588743" y="3574119"/>
            <a:ext cx="689841" cy="1541369"/>
          </a:xfrm>
          <a:prstGeom prst="rect">
            <a:avLst/>
          </a:prstGeom>
          <a:solidFill>
            <a:srgbClr val="636363"/>
          </a:solidFill>
          <a:ln w="0" cmpd="sng">
            <a:noFill/>
            <a:prstDash val="solid"/>
          </a:ln>
        </p:spPr>
        <p:txBody>
          <a:bodyPr vert="horz" lIns="0" tIns="0" rIns="0" bIns="0" anchor="t"/>
          <a:lstStyle/>
          <a:p>
            <a:pPr algn="l"/>
            <a:r>
              <a:rPr lang="en-US" sz="100"/>
              <a:t> </a:t>
            </a:r>
          </a:p>
        </p:txBody>
      </p:sp>
      <p:sp>
        <p:nvSpPr>
          <p:cNvPr id="270" name="Text Placeholder 269"/>
          <p:cNvSpPr>
            <a:spLocks noGrp="1"/>
          </p:cNvSpPr>
          <p:nvPr>
            <p:ph type="body" idx="10"/>
          </p:nvPr>
        </p:nvSpPr>
        <p:spPr>
          <a:xfrm>
            <a:off x="415638" y="403412"/>
            <a:ext cx="8315614" cy="1290918"/>
          </a:xfrm>
          <a:prstGeom prst="rect">
            <a:avLst/>
          </a:prstGeom>
          <a:noFill/>
          <a:ln w="0" cmpd="sng">
            <a:noFill/>
            <a:prstDash val="solid"/>
          </a:ln>
        </p:spPr>
        <p:txBody>
          <a:bodyPr vert="horz" lIns="0" tIns="331575" rIns="0" bIns="0" anchor="t">
            <a:normAutofit fontScale="95000"/>
          </a:bodyPr>
          <a:lstStyle>
            <a:lvl1pPr marL="410291" marR="0" indent="0" algn="l">
              <a:lnSpc>
                <a:spcPts val="2782"/>
              </a:lnSpc>
              <a:spcBef>
                <a:spcPts val="0"/>
              </a:spcBef>
              <a:spcAft>
                <a:spcPts val="2118"/>
              </a:spcAft>
              <a:defRPr/>
            </a:lvl1pPr>
          </a:lstStyle>
          <a:p>
            <a:pPr marL="457200" marR="0" indent="0" algn="l">
              <a:lnSpc>
                <a:spcPts val="3100"/>
              </a:lnSpc>
              <a:spcAft>
                <a:spcPts val="0"/>
              </a:spcAft>
            </a:pPr>
            <a:r>
              <a:rPr lang="en-US" sz="2500" b="1" spc="54">
                <a:solidFill>
                  <a:srgbClr val="000000"/>
                </a:solidFill>
                <a:latin typeface="Arial" panose="02020603050405020304" pitchFamily="2"/>
              </a:rPr>
              <a:t>More Members are Optimally Adherent </a:t>
            </a:r>
          </a:p>
          <a:p>
            <a:pPr marL="457200" marR="0" indent="0" algn="l">
              <a:lnSpc>
                <a:spcPts val="3100"/>
              </a:lnSpc>
              <a:spcBef>
                <a:spcPts val="0"/>
              </a:spcBef>
              <a:spcAft>
                <a:spcPts val="2360"/>
              </a:spcAft>
            </a:pPr>
            <a:r>
              <a:rPr lang="en-US" sz="2500" b="1" spc="58">
                <a:solidFill>
                  <a:srgbClr val="000000"/>
                </a:solidFill>
                <a:latin typeface="Arial" panose="02020603050405020304" pitchFamily="2"/>
              </a:rPr>
              <a:t>With Mandatory Maintenance Choice </a:t>
            </a:r>
          </a:p>
        </p:txBody>
      </p:sp>
      <p:sp>
        <p:nvSpPr>
          <p:cNvPr id="271" name="Text Placeholder 270"/>
          <p:cNvSpPr>
            <a:spLocks noGrp="1"/>
          </p:cNvSpPr>
          <p:nvPr>
            <p:ph type="body" idx="10"/>
          </p:nvPr>
        </p:nvSpPr>
        <p:spPr>
          <a:xfrm>
            <a:off x="831275" y="1694329"/>
            <a:ext cx="7484341" cy="443753"/>
          </a:xfrm>
          <a:prstGeom prst="rect">
            <a:avLst/>
          </a:prstGeom>
          <a:solidFill>
            <a:srgbClr val="000000"/>
          </a:solidFill>
          <a:ln w="0" cmpd="sng">
            <a:noFill/>
            <a:prstDash val="solid"/>
          </a:ln>
        </p:spPr>
        <p:txBody>
          <a:bodyPr vert="horz" lIns="0" tIns="115082" rIns="0" bIns="0" anchor="t"/>
          <a:lstStyle>
            <a:lvl1pPr marL="123087" marR="0" indent="0" algn="l">
              <a:lnSpc>
                <a:spcPts val="1615"/>
              </a:lnSpc>
              <a:spcAft>
                <a:spcPts val="987"/>
              </a:spcAft>
              <a:defRPr/>
            </a:lvl1pPr>
          </a:lstStyle>
          <a:p>
            <a:pPr marL="137160" marR="0" indent="0" algn="l">
              <a:lnSpc>
                <a:spcPts val="1800"/>
              </a:lnSpc>
              <a:spcAft>
                <a:spcPts val="1100"/>
              </a:spcAft>
            </a:pPr>
            <a:r>
              <a:rPr lang="en-US" sz="1400" b="1" spc="-4">
                <a:solidFill>
                  <a:srgbClr val="FFFFFF"/>
                </a:solidFill>
                <a:latin typeface="Arial" panose="02020603050405020304" pitchFamily="2"/>
              </a:rPr>
              <a:t>PERCENT OF MEMBERS WHO ARE OPTIMALLY ADHERENT BY PLAN DESIGN* </a:t>
            </a:r>
          </a:p>
        </p:txBody>
      </p:sp>
      <p:sp>
        <p:nvSpPr>
          <p:cNvPr id="272" name="Text Placeholder 271"/>
          <p:cNvSpPr>
            <a:spLocks noGrp="1"/>
          </p:cNvSpPr>
          <p:nvPr>
            <p:ph type="body" idx="10"/>
          </p:nvPr>
        </p:nvSpPr>
        <p:spPr>
          <a:xfrm>
            <a:off x="415638" y="2259106"/>
            <a:ext cx="8315614" cy="1234328"/>
          </a:xfrm>
          <a:prstGeom prst="rect">
            <a:avLst/>
          </a:prstGeom>
          <a:noFill/>
          <a:ln w="0" cmpd="sng">
            <a:noFill/>
            <a:prstDash val="solid"/>
          </a:ln>
        </p:spPr>
        <p:txBody>
          <a:bodyPr vert="horz" lIns="0" tIns="0" rIns="0" bIns="0" anchor="t"/>
          <a:lstStyle>
            <a:lvl1pPr marL="4184971" marR="0" indent="0" algn="l">
              <a:lnSpc>
                <a:spcPts val="1256"/>
              </a:lnSpc>
              <a:spcBef>
                <a:spcPts val="3311"/>
              </a:spcBef>
              <a:spcAft>
                <a:spcPts val="0"/>
              </a:spcAft>
              <a:tabLst>
                <a:tab pos="6564660" algn="l"/>
              </a:tabLst>
              <a:defRPr/>
            </a:lvl1pPr>
          </a:lstStyle>
          <a:p>
            <a:pPr marL="914400" marR="5532120" indent="0" algn="l">
              <a:lnSpc>
                <a:spcPts val="2900"/>
              </a:lnSpc>
              <a:spcAft>
                <a:spcPts val="0"/>
              </a:spcAft>
            </a:pPr>
            <a:r>
              <a:rPr lang="en-US" sz="1400" b="1" spc="0">
                <a:solidFill>
                  <a:srgbClr val="000000"/>
                </a:solidFill>
                <a:latin typeface="Arial" panose="02020603050405020304" pitchFamily="2"/>
              </a:rPr>
              <a:t>Mandatory/Incentivized Mail Maintenance Choice </a:t>
            </a:r>
          </a:p>
          <a:p>
            <a:pPr marL="4663440" marR="0" indent="0" algn="l">
              <a:lnSpc>
                <a:spcPts val="1400"/>
              </a:lnSpc>
              <a:spcBef>
                <a:spcPts val="3690"/>
              </a:spcBef>
              <a:spcAft>
                <a:spcPts val="0"/>
              </a:spcAft>
              <a:tabLst>
                <a:tab pos="7315200" algn="l"/>
              </a:tabLst>
            </a:pPr>
            <a:r>
              <a:rPr lang="en-US" sz="1400" b="1" spc="-4">
                <a:solidFill>
                  <a:srgbClr val="000000"/>
                </a:solidFill>
                <a:latin typeface="Arial" panose="02020603050405020304" pitchFamily="2"/>
              </a:rPr>
              <a:t>74.7% 75.3% </a:t>
            </a:r>
          </a:p>
        </p:txBody>
      </p:sp>
      <p:sp>
        <p:nvSpPr>
          <p:cNvPr id="273" name="Text Placeholder 272"/>
          <p:cNvSpPr>
            <a:spLocks noGrp="1"/>
          </p:cNvSpPr>
          <p:nvPr>
            <p:ph type="body" idx="10"/>
          </p:nvPr>
        </p:nvSpPr>
        <p:spPr>
          <a:xfrm>
            <a:off x="415636" y="3493434"/>
            <a:ext cx="2374900" cy="126626"/>
          </a:xfrm>
          <a:prstGeom prst="rect">
            <a:avLst/>
          </a:prstGeom>
          <a:noFill/>
          <a:ln w="0" cmpd="sng">
            <a:noFill/>
            <a:prstDash val="solid"/>
          </a:ln>
        </p:spPr>
        <p:txBody>
          <a:bodyPr vert="horz" lIns="0" tIns="0" rIns="0" bIns="0" anchor="t"/>
          <a:lstStyle>
            <a:lvl1pPr marL="0" marR="0" indent="0" algn="r">
              <a:lnSpc>
                <a:spcPts val="1167"/>
              </a:lnSpc>
              <a:spcAft>
                <a:spcPts val="0"/>
              </a:spcAft>
              <a:defRPr/>
            </a:lvl1pPr>
          </a:lstStyle>
          <a:p>
            <a:pPr marL="0" marR="0" indent="0" algn="r">
              <a:lnSpc>
                <a:spcPts val="1300"/>
              </a:lnSpc>
              <a:spcAft>
                <a:spcPts val="0"/>
              </a:spcAft>
            </a:pPr>
            <a:r>
              <a:rPr lang="en-US" sz="1400" b="1" spc="-4">
                <a:solidFill>
                  <a:srgbClr val="000000"/>
                </a:solidFill>
                <a:latin typeface="Arial" panose="02020603050405020304" pitchFamily="2"/>
              </a:rPr>
              <a:t>70.2% </a:t>
            </a:r>
          </a:p>
        </p:txBody>
      </p:sp>
      <p:sp>
        <p:nvSpPr>
          <p:cNvPr id="274" name="Text Placeholder 273"/>
          <p:cNvSpPr>
            <a:spLocks noGrp="1"/>
          </p:cNvSpPr>
          <p:nvPr>
            <p:ph type="body" idx="10"/>
          </p:nvPr>
        </p:nvSpPr>
        <p:spPr>
          <a:xfrm>
            <a:off x="415636" y="3620061"/>
            <a:ext cx="4092864" cy="29696"/>
          </a:xfrm>
          <a:prstGeom prst="rect">
            <a:avLst/>
          </a:prstGeom>
          <a:noFill/>
          <a:ln w="0" cmpd="sng">
            <a:noFill/>
            <a:prstDash val="solid"/>
          </a:ln>
        </p:spPr>
        <p:txBody>
          <a:bodyPr vert="horz" lIns="0" tIns="0" rIns="0" bIns="0" anchor="t"/>
          <a:lstStyle/>
          <a:p>
            <a:pPr algn="l"/>
            <a:r>
              <a:rPr lang="en-US" sz="100"/>
              <a:t> </a:t>
            </a:r>
          </a:p>
        </p:txBody>
      </p:sp>
      <p:sp>
        <p:nvSpPr>
          <p:cNvPr id="275" name="Text Placeholder 274"/>
          <p:cNvSpPr>
            <a:spLocks noGrp="1"/>
          </p:cNvSpPr>
          <p:nvPr>
            <p:ph type="body" idx="10"/>
          </p:nvPr>
        </p:nvSpPr>
        <p:spPr>
          <a:xfrm>
            <a:off x="3990109" y="3649758"/>
            <a:ext cx="2923309" cy="85725"/>
          </a:xfrm>
          <a:prstGeom prst="rect">
            <a:avLst/>
          </a:prstGeom>
          <a:noFill/>
          <a:ln w="0" cmpd="sng">
            <a:noFill/>
            <a:prstDash val="solid"/>
          </a:ln>
        </p:spPr>
        <p:txBody>
          <a:bodyPr vert="horz" lIns="0" tIns="0" rIns="0" bIns="0" anchor="t"/>
          <a:lstStyle/>
          <a:p>
            <a:pPr algn="l"/>
            <a:r>
              <a:rPr lang="en-US" sz="100"/>
              <a:t> </a:t>
            </a:r>
          </a:p>
        </p:txBody>
      </p:sp>
      <p:sp>
        <p:nvSpPr>
          <p:cNvPr id="276" name="Text Placeholder 275"/>
          <p:cNvSpPr>
            <a:spLocks noGrp="1"/>
          </p:cNvSpPr>
          <p:nvPr>
            <p:ph type="body" idx="10"/>
          </p:nvPr>
        </p:nvSpPr>
        <p:spPr>
          <a:xfrm>
            <a:off x="1582307" y="3735481"/>
            <a:ext cx="5331114" cy="53788"/>
          </a:xfrm>
          <a:prstGeom prst="rect">
            <a:avLst/>
          </a:prstGeom>
          <a:noFill/>
          <a:ln w="0" cmpd="sng">
            <a:noFill/>
            <a:prstDash val="solid"/>
          </a:ln>
        </p:spPr>
        <p:txBody>
          <a:bodyPr vert="horz" lIns="0" tIns="0" rIns="0" bIns="0" anchor="t"/>
          <a:lstStyle>
            <a:lvl1pPr marL="0" marR="0" indent="0" algn="l">
              <a:lnSpc>
                <a:spcPts val="1974"/>
              </a:lnSpc>
              <a:spcAft>
                <a:spcPts val="646"/>
              </a:spcAft>
              <a:tabLst>
                <a:tab pos="2376840" algn="l"/>
                <a:tab pos="4674471" algn="l"/>
              </a:tabLst>
              <a:defRPr/>
            </a:lvl1pPr>
          </a:lstStyle>
          <a:p>
            <a:pPr marL="0" marR="0" indent="0" algn="l">
              <a:lnSpc>
                <a:spcPts val="2200"/>
              </a:lnSpc>
              <a:spcAft>
                <a:spcPts val="720"/>
              </a:spcAft>
              <a:tabLst>
                <a:tab pos="2648585" algn="l"/>
                <a:tab pos="5208905" algn="l"/>
              </a:tabLst>
            </a:pPr>
            <a:r>
              <a:rPr lang="en-US" sz="1400" b="1" spc="-507">
                <a:solidFill>
                  <a:srgbClr val="000000"/>
                </a:solidFill>
                <a:latin typeface="Arial" panose="02020603050405020304" pitchFamily="2"/>
              </a:rPr>
              <a:t>56.3% 61.8% 60.4% </a:t>
            </a:r>
          </a:p>
        </p:txBody>
      </p:sp>
      <p:sp>
        <p:nvSpPr>
          <p:cNvPr id="277" name="Text Placeholder 276"/>
          <p:cNvSpPr>
            <a:spLocks noGrp="1"/>
          </p:cNvSpPr>
          <p:nvPr>
            <p:ph type="body" idx="10"/>
          </p:nvPr>
        </p:nvSpPr>
        <p:spPr>
          <a:xfrm>
            <a:off x="415639" y="3789269"/>
            <a:ext cx="1687368" cy="166968"/>
          </a:xfrm>
          <a:prstGeom prst="rect">
            <a:avLst/>
          </a:prstGeom>
          <a:noFill/>
          <a:ln w="0" cmpd="sng">
            <a:noFill/>
            <a:prstDash val="solid"/>
          </a:ln>
        </p:spPr>
        <p:txBody>
          <a:bodyPr vert="horz" lIns="0" tIns="0" rIns="0" bIns="0" anchor="t"/>
          <a:lstStyle/>
          <a:p>
            <a:pPr algn="l"/>
            <a:r>
              <a:rPr lang="en-US" sz="100"/>
              <a:t> </a:t>
            </a:r>
          </a:p>
        </p:txBody>
      </p:sp>
      <p:sp>
        <p:nvSpPr>
          <p:cNvPr id="278" name="Text Placeholder 277"/>
          <p:cNvSpPr>
            <a:spLocks noGrp="1"/>
          </p:cNvSpPr>
          <p:nvPr>
            <p:ph type="body" idx="10"/>
          </p:nvPr>
        </p:nvSpPr>
        <p:spPr>
          <a:xfrm>
            <a:off x="779897" y="5122211"/>
            <a:ext cx="7758545" cy="1332379"/>
          </a:xfrm>
          <a:prstGeom prst="rect">
            <a:avLst/>
          </a:prstGeom>
          <a:noFill/>
          <a:ln w="0" cmpd="sng">
            <a:noFill/>
            <a:prstDash val="solid"/>
          </a:ln>
        </p:spPr>
        <p:txBody>
          <a:bodyPr vert="horz" lIns="0" tIns="107675" rIns="0" bIns="0" anchor="t"/>
          <a:lstStyle>
            <a:lvl1pPr marL="41029" marR="0" indent="0" algn="l">
              <a:lnSpc>
                <a:spcPts val="808"/>
              </a:lnSpc>
              <a:spcBef>
                <a:spcPts val="0"/>
              </a:spcBef>
              <a:spcAft>
                <a:spcPts val="296"/>
              </a:spcAft>
              <a:tabLst>
                <a:tab pos="7672447" algn="r"/>
              </a:tabLst>
              <a:defRPr/>
            </a:lvl1pPr>
          </a:lstStyle>
          <a:p>
            <a:pPr marL="1143000" marR="0" indent="0" algn="l">
              <a:lnSpc>
                <a:spcPts val="1800"/>
              </a:lnSpc>
              <a:spcAft>
                <a:spcPts val="0"/>
              </a:spcAft>
              <a:tabLst>
                <a:tab pos="3429000" algn="l"/>
                <a:tab pos="6172200" algn="l"/>
              </a:tabLst>
            </a:pPr>
            <a:r>
              <a:rPr lang="en-US" sz="1400" b="1" spc="0">
                <a:solidFill>
                  <a:srgbClr val="000000"/>
                </a:solidFill>
                <a:latin typeface="Arial" panose="02020603050405020304" pitchFamily="2"/>
              </a:rPr>
              <a:t>Diabetes Hyperlipidemia Hypertension </a:t>
            </a:r>
          </a:p>
          <a:p>
            <a:pPr marL="45720" marR="457200" indent="0" algn="l">
              <a:lnSpc>
                <a:spcPts val="800"/>
              </a:lnSpc>
              <a:spcBef>
                <a:spcPts val="1735"/>
              </a:spcBef>
              <a:spcAft>
                <a:spcPts val="0"/>
              </a:spcAft>
            </a:pPr>
            <a:r>
              <a:rPr lang="en-US" sz="600" spc="0">
                <a:solidFill>
                  <a:srgbClr val="000000"/>
                </a:solidFill>
                <a:latin typeface="Arial" panose="02020603050405020304" pitchFamily="2"/>
              </a:rPr>
              <a:t>*MPR ≥ 80%. Differences adjusted for population characteristics.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Actual results may vary based on factors such as programs adopted by the plan. Client-specific modeling available upon request. </a:t>
            </a:r>
          </a:p>
          <a:p>
            <a:pPr marL="45720" marR="0" indent="0" algn="l">
              <a:lnSpc>
                <a:spcPts val="1100"/>
              </a:lnSpc>
              <a:spcBef>
                <a:spcPts val="1965"/>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20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7657380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19_1_">
    <p:bg>
      <p:bgPr>
        <a:solidFill>
          <a:schemeClr val="bg1">
            <a:alpha val="0"/>
          </a:schemeClr>
        </a:solidFill>
        <a:effectLst/>
      </p:bgPr>
    </p:bg>
    <p:spTree>
      <p:nvGrpSpPr>
        <p:cNvPr id="1" name=""/>
        <p:cNvGrpSpPr/>
        <p:nvPr/>
      </p:nvGrpSpPr>
      <p:grpSpPr>
        <a:xfrm>
          <a:off x="0" y="0"/>
          <a:ext cx="0" cy="0"/>
          <a:chOff x="0" y="0"/>
          <a:chExt cx="0" cy="0"/>
        </a:xfrm>
      </p:grpSpPr>
      <p:sp>
        <p:nvSpPr>
          <p:cNvPr id="291" name="Text Placeholder 290"/>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292" name="Text Placeholder 291"/>
          <p:cNvSpPr>
            <a:spLocks noGrp="1"/>
          </p:cNvSpPr>
          <p:nvPr>
            <p:ph type="body" idx="10"/>
          </p:nvPr>
        </p:nvSpPr>
        <p:spPr>
          <a:xfrm>
            <a:off x="779895" y="403412"/>
            <a:ext cx="7747000" cy="1290918"/>
          </a:xfrm>
          <a:prstGeom prst="rect">
            <a:avLst/>
          </a:prstGeom>
          <a:noFill/>
          <a:ln w="0" cmpd="sng">
            <a:noFill/>
            <a:prstDash val="solid"/>
          </a:ln>
        </p:spPr>
        <p:txBody>
          <a:bodyPr vert="horz" lIns="0" tIns="330434" rIns="0" bIns="0" anchor="t">
            <a:normAutofit fontScale="95000"/>
          </a:bodyPr>
          <a:lstStyle>
            <a:lvl1pPr marL="41029" marR="0" indent="0" algn="l">
              <a:lnSpc>
                <a:spcPts val="2782"/>
              </a:lnSpc>
              <a:spcBef>
                <a:spcPts val="0"/>
              </a:spcBef>
              <a:spcAft>
                <a:spcPts val="2113"/>
              </a:spcAft>
              <a:defRPr/>
            </a:lvl1pPr>
          </a:lstStyle>
          <a:p>
            <a:pPr marL="45720" marR="0" indent="0" algn="l">
              <a:lnSpc>
                <a:spcPts val="3100"/>
              </a:lnSpc>
              <a:spcAft>
                <a:spcPts val="0"/>
              </a:spcAft>
            </a:pPr>
            <a:r>
              <a:rPr lang="en-US" sz="2600" b="1" spc="36">
                <a:solidFill>
                  <a:srgbClr val="000000"/>
                </a:solidFill>
                <a:latin typeface="Arial" panose="02020603050405020304" pitchFamily="2"/>
              </a:rPr>
              <a:t>Plan Comparison: Maintenance Choice </a:t>
            </a:r>
          </a:p>
          <a:p>
            <a:pPr marL="45720" marR="0" indent="0" algn="l">
              <a:lnSpc>
                <a:spcPts val="3100"/>
              </a:lnSpc>
              <a:spcBef>
                <a:spcPts val="0"/>
              </a:spcBef>
              <a:spcAft>
                <a:spcPts val="2355"/>
              </a:spcAft>
            </a:pPr>
            <a:r>
              <a:rPr lang="en-US" sz="2600" b="1" spc="27">
                <a:solidFill>
                  <a:srgbClr val="000000"/>
                </a:solidFill>
                <a:latin typeface="Arial" panose="02020603050405020304" pitchFamily="2"/>
              </a:rPr>
              <a:t>Voluntary and Mandatory </a:t>
            </a:r>
          </a:p>
        </p:txBody>
      </p:sp>
      <p:sp>
        <p:nvSpPr>
          <p:cNvPr id="293" name="Text Placeholder 292"/>
          <p:cNvSpPr>
            <a:spLocks noGrp="1"/>
          </p:cNvSpPr>
          <p:nvPr>
            <p:ph type="body" idx="10"/>
          </p:nvPr>
        </p:nvSpPr>
        <p:spPr>
          <a:xfrm>
            <a:off x="779898" y="1694329"/>
            <a:ext cx="7540914" cy="443753"/>
          </a:xfrm>
          <a:prstGeom prst="rect">
            <a:avLst/>
          </a:prstGeom>
          <a:solidFill>
            <a:srgbClr val="000000"/>
          </a:solidFill>
          <a:ln w="0" cmpd="sng">
            <a:noFill/>
            <a:prstDash val="solid"/>
          </a:ln>
        </p:spPr>
        <p:txBody>
          <a:bodyPr vert="horz" lIns="0" tIns="107675" rIns="0" bIns="0" anchor="t"/>
          <a:lstStyle>
            <a:lvl1pPr marL="2789981" marR="0" indent="0" algn="l">
              <a:lnSpc>
                <a:spcPts val="1615"/>
              </a:lnSpc>
              <a:spcAft>
                <a:spcPts val="1081"/>
              </a:spcAft>
              <a:tabLst>
                <a:tab pos="4513204" algn="l"/>
              </a:tabLst>
              <a:defRPr/>
            </a:lvl1pPr>
          </a:lstStyle>
          <a:p>
            <a:pPr marL="3108960" marR="0" indent="0" algn="l">
              <a:lnSpc>
                <a:spcPts val="1800"/>
              </a:lnSpc>
              <a:spcAft>
                <a:spcPts val="1205"/>
              </a:spcAft>
              <a:tabLst>
                <a:tab pos="5029200" algn="l"/>
              </a:tabLst>
            </a:pPr>
            <a:r>
              <a:rPr lang="en-US" sz="1400" b="1" spc="0">
                <a:solidFill>
                  <a:srgbClr val="FFFFFF"/>
                </a:solidFill>
                <a:latin typeface="Arial" panose="02020603050405020304" pitchFamily="2"/>
              </a:rPr>
              <a:t>VOLUNTARY MANDATORY* </a:t>
            </a:r>
          </a:p>
        </p:txBody>
      </p:sp>
      <p:sp>
        <p:nvSpPr>
          <p:cNvPr id="297" name="Text Placeholder 296"/>
          <p:cNvSpPr>
            <a:spLocks noGrp="1"/>
          </p:cNvSpPr>
          <p:nvPr>
            <p:ph type="body" idx="10"/>
          </p:nvPr>
        </p:nvSpPr>
        <p:spPr>
          <a:xfrm>
            <a:off x="779895" y="2681007"/>
            <a:ext cx="7747000" cy="242047"/>
          </a:xfrm>
          <a:prstGeom prst="rect">
            <a:avLst/>
          </a:prstGeom>
          <a:noFill/>
          <a:ln w="0" cmpd="sng">
            <a:noFill/>
            <a:prstDash val="solid"/>
          </a:ln>
        </p:spPr>
        <p:txBody>
          <a:bodyPr vert="horz" lIns="0" tIns="1140" rIns="0" bIns="0" anchor="t"/>
          <a:lstStyle>
            <a:lvl1pPr marL="123087" marR="0" indent="0" algn="l">
              <a:lnSpc>
                <a:spcPts val="1256"/>
              </a:lnSpc>
              <a:spcAft>
                <a:spcPts val="678"/>
              </a:spcAft>
              <a:tabLst>
                <a:tab pos="2789981" algn="l"/>
                <a:tab pos="4513204" algn="l"/>
              </a:tabLst>
              <a:defRPr/>
            </a:lvl1pPr>
          </a:lstStyle>
          <a:p>
            <a:pPr marL="137160" marR="0" indent="0" algn="l">
              <a:lnSpc>
                <a:spcPts val="1400"/>
              </a:lnSpc>
              <a:spcAft>
                <a:spcPts val="755"/>
              </a:spcAft>
              <a:tabLst>
                <a:tab pos="3108960" algn="l"/>
                <a:tab pos="5029200" algn="l"/>
              </a:tabLst>
            </a:pPr>
            <a:r>
              <a:rPr lang="en-US" sz="1100" spc="-4">
                <a:solidFill>
                  <a:srgbClr val="000000"/>
                </a:solidFill>
                <a:latin typeface="Arial" panose="02020603050405020304" pitchFamily="2"/>
              </a:rPr>
              <a:t>Fill limits? No Yes </a:t>
            </a:r>
          </a:p>
        </p:txBody>
      </p:sp>
      <p:sp>
        <p:nvSpPr>
          <p:cNvPr id="301" name="Text Placeholder 300"/>
          <p:cNvSpPr>
            <a:spLocks noGrp="1"/>
          </p:cNvSpPr>
          <p:nvPr>
            <p:ph type="body" idx="10"/>
          </p:nvPr>
        </p:nvSpPr>
        <p:spPr>
          <a:xfrm>
            <a:off x="779895" y="3355601"/>
            <a:ext cx="7747000" cy="677956"/>
          </a:xfrm>
          <a:prstGeom prst="rect">
            <a:avLst/>
          </a:prstGeom>
          <a:noFill/>
          <a:ln w="0" cmpd="sng">
            <a:noFill/>
            <a:prstDash val="solid"/>
          </a:ln>
        </p:spPr>
        <p:txBody>
          <a:bodyPr vert="horz" lIns="0" tIns="1140" rIns="0" bIns="0" anchor="t"/>
          <a:lstStyle>
            <a:lvl1pPr marL="123087" marR="0" indent="0" algn="l">
              <a:lnSpc>
                <a:spcPts val="1077"/>
              </a:lnSpc>
              <a:spcBef>
                <a:spcPts val="0"/>
              </a:spcBef>
              <a:spcAft>
                <a:spcPts val="637"/>
              </a:spcAft>
              <a:tabLst>
                <a:tab pos="2748952" algn="l"/>
                <a:tab pos="4513204" algn="l"/>
              </a:tabLst>
              <a:defRPr/>
            </a:lvl1pPr>
          </a:lstStyle>
          <a:p>
            <a:pPr marL="137160" marR="0" indent="0" algn="l">
              <a:lnSpc>
                <a:spcPts val="1400"/>
              </a:lnSpc>
              <a:spcAft>
                <a:spcPts val="0"/>
              </a:spcAft>
              <a:tabLst>
                <a:tab pos="5029200" algn="l"/>
              </a:tabLst>
            </a:pPr>
            <a:r>
              <a:rPr lang="en-US" sz="1100" spc="0">
                <a:solidFill>
                  <a:srgbClr val="000000"/>
                </a:solidFill>
                <a:latin typeface="Arial" panose="02020603050405020304" pitchFamily="2"/>
              </a:rPr>
              <a:t>Lower copays at CVS Pharmacy or mail? Yes Yes </a:t>
            </a:r>
          </a:p>
          <a:p>
            <a:pPr marL="137160" marR="0" indent="0" algn="l">
              <a:lnSpc>
                <a:spcPts val="1500"/>
              </a:lnSpc>
              <a:spcBef>
                <a:spcPts val="1245"/>
              </a:spcBef>
              <a:spcAft>
                <a:spcPts val="0"/>
              </a:spcAft>
              <a:tabLst>
                <a:tab pos="3063240" algn="l"/>
                <a:tab pos="5029200" algn="l"/>
              </a:tabLst>
            </a:pPr>
            <a:r>
              <a:rPr lang="en-US" sz="1100" spc="0">
                <a:solidFill>
                  <a:srgbClr val="000000"/>
                </a:solidFill>
                <a:latin typeface="Arial" panose="02020603050405020304" pitchFamily="2"/>
              </a:rPr>
              <a:t>Can member move Rx between Yes Yes </a:t>
            </a:r>
          </a:p>
          <a:p>
            <a:pPr marL="137160" marR="0" indent="0" algn="l">
              <a:lnSpc>
                <a:spcPts val="1200"/>
              </a:lnSpc>
              <a:spcBef>
                <a:spcPts val="0"/>
              </a:spcBef>
              <a:spcAft>
                <a:spcPts val="710"/>
              </a:spcAft>
            </a:pPr>
            <a:r>
              <a:rPr lang="en-US" sz="1100" spc="-4">
                <a:solidFill>
                  <a:srgbClr val="000000"/>
                </a:solidFill>
                <a:latin typeface="Arial" panose="02020603050405020304" pitchFamily="2"/>
              </a:rPr>
              <a:t>channels? </a:t>
            </a:r>
          </a:p>
        </p:txBody>
      </p:sp>
      <p:sp>
        <p:nvSpPr>
          <p:cNvPr id="305" name="Text Placeholder 304"/>
          <p:cNvSpPr>
            <a:spLocks noGrp="1"/>
          </p:cNvSpPr>
          <p:nvPr>
            <p:ph type="body" idx="10"/>
          </p:nvPr>
        </p:nvSpPr>
        <p:spPr>
          <a:xfrm>
            <a:off x="779895" y="4436972"/>
            <a:ext cx="7747000" cy="2017619"/>
          </a:xfrm>
          <a:prstGeom prst="rect">
            <a:avLst/>
          </a:prstGeom>
          <a:noFill/>
          <a:ln w="0" cmpd="sng">
            <a:noFill/>
            <a:prstDash val="solid"/>
          </a:ln>
        </p:spPr>
        <p:txBody>
          <a:bodyPr vert="horz" lIns="0" tIns="1140" rIns="0" bIns="0" anchor="t"/>
          <a:lstStyle>
            <a:lvl1pPr marL="41029" marR="0" indent="0" algn="l">
              <a:lnSpc>
                <a:spcPts val="808"/>
              </a:lnSpc>
              <a:spcBef>
                <a:spcPts val="0"/>
              </a:spcBef>
              <a:spcAft>
                <a:spcPts val="296"/>
              </a:spcAft>
              <a:tabLst>
                <a:tab pos="7631418" algn="r"/>
              </a:tabLst>
              <a:defRPr/>
            </a:lvl1pPr>
          </a:lstStyle>
          <a:p>
            <a:pPr marL="5029200" marR="0" indent="0" algn="l">
              <a:lnSpc>
                <a:spcPts val="1100"/>
              </a:lnSpc>
              <a:spcAft>
                <a:spcPts val="0"/>
              </a:spcAft>
            </a:pPr>
            <a:r>
              <a:rPr lang="en-US" sz="1100" spc="0">
                <a:solidFill>
                  <a:srgbClr val="000000"/>
                </a:solidFill>
                <a:latin typeface="Arial" panose="02020603050405020304" pitchFamily="2"/>
              </a:rPr>
              <a:t>Yes, if the client has implemented the opt-out </a:t>
            </a:r>
          </a:p>
          <a:p>
            <a:pPr marL="137160" marR="0" indent="0" algn="l">
              <a:lnSpc>
                <a:spcPts val="1700"/>
              </a:lnSpc>
              <a:spcBef>
                <a:spcPts val="0"/>
              </a:spcBef>
              <a:spcAft>
                <a:spcPts val="0"/>
              </a:spcAft>
              <a:tabLst>
                <a:tab pos="3108960" algn="l"/>
                <a:tab pos="5029200" algn="l"/>
              </a:tabLst>
            </a:pPr>
            <a:r>
              <a:rPr lang="en-US" sz="1100" spc="0">
                <a:solidFill>
                  <a:srgbClr val="000000"/>
                </a:solidFill>
                <a:latin typeface="Arial" panose="02020603050405020304" pitchFamily="2"/>
              </a:rPr>
              <a:t>Can members be allowed to opt out? N/A design; member will pay a higher (retail) copay </a:t>
            </a:r>
          </a:p>
          <a:p>
            <a:pPr marL="137160" marR="0" indent="0" algn="l">
              <a:lnSpc>
                <a:spcPts val="1500"/>
              </a:lnSpc>
              <a:spcBef>
                <a:spcPts val="945"/>
              </a:spcBef>
              <a:spcAft>
                <a:spcPts val="0"/>
              </a:spcAft>
              <a:tabLst>
                <a:tab pos="3108960" algn="l"/>
                <a:tab pos="5029200" algn="l"/>
              </a:tabLst>
            </a:pPr>
            <a:r>
              <a:rPr lang="en-US" sz="1100" spc="-4">
                <a:solidFill>
                  <a:srgbClr val="000000"/>
                </a:solidFill>
                <a:latin typeface="Arial" panose="02020603050405020304" pitchFamily="2"/>
              </a:rPr>
              <a:t>Is assistance available for members Yes Yes </a:t>
            </a:r>
          </a:p>
          <a:p>
            <a:pPr marL="137160" marR="0" indent="0" algn="l">
              <a:lnSpc>
                <a:spcPts val="1200"/>
              </a:lnSpc>
              <a:spcBef>
                <a:spcPts val="0"/>
              </a:spcBef>
              <a:spcAft>
                <a:spcPts val="0"/>
              </a:spcAft>
            </a:pPr>
            <a:r>
              <a:rPr lang="en-US" sz="1100" spc="-4">
                <a:solidFill>
                  <a:srgbClr val="000000"/>
                </a:solidFill>
                <a:latin typeface="Arial" panose="02020603050405020304" pitchFamily="2"/>
              </a:rPr>
              <a:t>who need a new Rx? </a:t>
            </a:r>
          </a:p>
          <a:p>
            <a:pPr marL="137160" marR="0" indent="0" algn="l">
              <a:lnSpc>
                <a:spcPts val="1400"/>
              </a:lnSpc>
              <a:spcBef>
                <a:spcPts val="790"/>
              </a:spcBef>
              <a:spcAft>
                <a:spcPts val="0"/>
              </a:spcAft>
              <a:tabLst>
                <a:tab pos="3108960" algn="l"/>
                <a:tab pos="5029200" algn="l"/>
              </a:tabLst>
            </a:pPr>
            <a:r>
              <a:rPr lang="en-US" sz="1100" spc="0">
                <a:solidFill>
                  <a:srgbClr val="000000"/>
                </a:solidFill>
                <a:latin typeface="Arial" panose="02020603050405020304" pitchFamily="2"/>
              </a:rPr>
              <a:t>Client savings? Up to 1% Up to 4% </a:t>
            </a:r>
          </a:p>
          <a:p>
            <a:pPr marL="45720" marR="411480" indent="0" algn="l">
              <a:lnSpc>
                <a:spcPts val="800"/>
              </a:lnSpc>
              <a:spcBef>
                <a:spcPts val="1290"/>
              </a:spcBef>
              <a:spcAft>
                <a:spcPts val="0"/>
              </a:spcAft>
            </a:pPr>
            <a:r>
              <a:rPr lang="en-US" sz="600" spc="0">
                <a:solidFill>
                  <a:srgbClr val="000000"/>
                </a:solidFill>
                <a:latin typeface="Arial" panose="02020603050405020304" pitchFamily="2"/>
              </a:rPr>
              <a:t>Note: Table applies to maintenance medications only. *Mandatory includes Mandatory, Incentivized and Mandatory Opt-Out Maintenance Choice plan offerings. Source: CVS Caremark Enterprise Analytics, 2012. Mail pricing at CVS retail for ERISA governed plans. The Maintenance Choice program is available to self-funded employer clients that are subject to ERISA. Non-ERISA plans such as insured health plans, plans for city, state or government employees, and church plans need CVS Caremark Legal's approval prior to offering the Maintenance Choice program. Prices may vary between mail service and CVS Pharmacy due to dispensing factors, such as applicable local or use taxes. Projections based on CVS Caremark data. Individual results will vary based on plan design, formulary status, demographic characteristics and other factors. Client-specific modeling available upon request. </a:t>
            </a:r>
          </a:p>
          <a:p>
            <a:pPr marL="45720" marR="0" indent="0" algn="l">
              <a:lnSpc>
                <a:spcPts val="1100"/>
              </a:lnSpc>
              <a:spcBef>
                <a:spcPts val="1975"/>
              </a:spcBef>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21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8432350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20_1_">
    <p:bg>
      <p:bgPr>
        <a:solidFill>
          <a:schemeClr val="bg1">
            <a:alpha val="0"/>
          </a:schemeClr>
        </a:solidFill>
        <a:effectLst/>
      </p:bgPr>
    </p:bg>
    <p:spTree>
      <p:nvGrpSpPr>
        <p:cNvPr id="1" name=""/>
        <p:cNvGrpSpPr/>
        <p:nvPr/>
      </p:nvGrpSpPr>
      <p:grpSpPr>
        <a:xfrm>
          <a:off x="0" y="0"/>
          <a:ext cx="0" cy="0"/>
          <a:chOff x="0" y="0"/>
          <a:chExt cx="0" cy="0"/>
        </a:xfrm>
      </p:grpSpPr>
      <p:sp>
        <p:nvSpPr>
          <p:cNvPr id="308" name="Text Placeholder 307"/>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09" name="Text Placeholder 308"/>
          <p:cNvSpPr>
            <a:spLocks noGrp="1"/>
          </p:cNvSpPr>
          <p:nvPr>
            <p:ph type="body" idx="10"/>
          </p:nvPr>
        </p:nvSpPr>
        <p:spPr>
          <a:xfrm>
            <a:off x="850900" y="403412"/>
            <a:ext cx="3971636" cy="1280272"/>
          </a:xfrm>
          <a:prstGeom prst="rect">
            <a:avLst/>
          </a:prstGeom>
          <a:noFill/>
          <a:ln w="0" cmpd="sng">
            <a:noFill/>
            <a:prstDash val="solid"/>
          </a:ln>
        </p:spPr>
        <p:txBody>
          <a:bodyPr vert="horz" lIns="0" tIns="331575" rIns="0" bIns="0" anchor="t">
            <a:normAutofit fontScale="95000"/>
          </a:bodyPr>
          <a:lstStyle>
            <a:lvl1pPr marL="0" marR="0" indent="0" algn="l">
              <a:lnSpc>
                <a:spcPts val="2872"/>
              </a:lnSpc>
              <a:spcAft>
                <a:spcPts val="4680"/>
              </a:spcAft>
              <a:defRPr/>
            </a:lvl1pPr>
          </a:lstStyle>
          <a:p>
            <a:pPr marL="0" marR="0" indent="0" algn="l">
              <a:lnSpc>
                <a:spcPts val="3200"/>
              </a:lnSpc>
              <a:spcAft>
                <a:spcPts val="5215"/>
              </a:spcAft>
            </a:pPr>
            <a:r>
              <a:rPr lang="en-US" sz="2500" b="1" spc="27">
                <a:solidFill>
                  <a:srgbClr val="000000"/>
                </a:solidFill>
                <a:latin typeface="Arial" panose="02020603050405020304" pitchFamily="2"/>
              </a:rPr>
              <a:t>New Prescription Process </a:t>
            </a:r>
          </a:p>
        </p:txBody>
      </p:sp>
      <p:sp>
        <p:nvSpPr>
          <p:cNvPr id="310" name="Text Placeholder 309"/>
          <p:cNvSpPr>
            <a:spLocks noGrp="1"/>
          </p:cNvSpPr>
          <p:nvPr>
            <p:ph type="body" idx="10"/>
          </p:nvPr>
        </p:nvSpPr>
        <p:spPr>
          <a:xfrm>
            <a:off x="774123" y="1948145"/>
            <a:ext cx="219364"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1 </a:t>
            </a:r>
          </a:p>
        </p:txBody>
      </p:sp>
      <p:sp>
        <p:nvSpPr>
          <p:cNvPr id="311" name="Text Placeholder 310"/>
          <p:cNvSpPr>
            <a:spLocks noGrp="1"/>
          </p:cNvSpPr>
          <p:nvPr>
            <p:ph type="body" idx="10"/>
          </p:nvPr>
        </p:nvSpPr>
        <p:spPr>
          <a:xfrm>
            <a:off x="1122218" y="1683684"/>
            <a:ext cx="1662545" cy="331134"/>
          </a:xfrm>
          <a:prstGeom prst="rect">
            <a:avLst/>
          </a:prstGeom>
          <a:solidFill>
            <a:srgbClr val="3094DF"/>
          </a:solidFill>
          <a:ln w="0" cmpd="sng">
            <a:noFill/>
            <a:prstDash val="solid"/>
          </a:ln>
        </p:spPr>
        <p:txBody>
          <a:bodyPr vert="horz" lIns="0" tIns="96282" rIns="0" bIns="0" anchor="t"/>
          <a:lstStyle>
            <a:lvl1pPr marL="123087" marR="0" indent="0" algn="l">
              <a:lnSpc>
                <a:spcPts val="1256"/>
              </a:lnSpc>
              <a:spcAft>
                <a:spcPts val="615"/>
              </a:spcAft>
              <a:defRPr/>
            </a:lvl1pPr>
          </a:lstStyle>
          <a:p>
            <a:pPr marL="137160" marR="0" indent="0" algn="l">
              <a:lnSpc>
                <a:spcPts val="1400"/>
              </a:lnSpc>
              <a:spcAft>
                <a:spcPts val="685"/>
              </a:spcAft>
            </a:pPr>
            <a:r>
              <a:rPr lang="en-US" sz="1100" b="1" spc="-9">
                <a:solidFill>
                  <a:srgbClr val="FFFFFF"/>
                </a:solidFill>
                <a:latin typeface="Arial" panose="02020603050405020304" pitchFamily="2"/>
              </a:rPr>
              <a:t>MEMBER ACTION </a:t>
            </a:r>
          </a:p>
        </p:txBody>
      </p:sp>
      <p:sp>
        <p:nvSpPr>
          <p:cNvPr id="312" name="Text Placeholder 311"/>
          <p:cNvSpPr>
            <a:spLocks noGrp="1"/>
          </p:cNvSpPr>
          <p:nvPr>
            <p:ph type="body" idx="10"/>
          </p:nvPr>
        </p:nvSpPr>
        <p:spPr>
          <a:xfrm>
            <a:off x="1122218" y="2014818"/>
            <a:ext cx="1662545" cy="484094"/>
          </a:xfrm>
          <a:prstGeom prst="rect">
            <a:avLst/>
          </a:prstGeom>
          <a:noFill/>
          <a:ln w="0" cmpd="sng">
            <a:noFill/>
            <a:prstDash val="solid"/>
          </a:ln>
        </p:spPr>
        <p:txBody>
          <a:bodyPr vert="horz" lIns="0" tIns="0" rIns="0" bIns="0" anchor="t"/>
          <a:lstStyle>
            <a:lvl1pPr marL="123087" marR="0" indent="0" algn="l">
              <a:lnSpc>
                <a:spcPts val="1256"/>
              </a:lnSpc>
              <a:spcAft>
                <a:spcPts val="0"/>
              </a:spcAft>
              <a:defRPr/>
            </a:lvl1pPr>
          </a:lstStyle>
          <a:p>
            <a:pPr marL="137160" marR="0" indent="0" algn="l">
              <a:lnSpc>
                <a:spcPts val="1400"/>
              </a:lnSpc>
              <a:spcAft>
                <a:spcPts val="0"/>
              </a:spcAft>
            </a:pPr>
            <a:r>
              <a:rPr lang="en-US" sz="1100" spc="0">
                <a:solidFill>
                  <a:srgbClr val="000000"/>
                </a:solidFill>
                <a:latin typeface="Arial" panose="02020603050405020304" pitchFamily="2"/>
              </a:rPr>
              <a:t>Brings a 30-day prescription to CVS Pharmacy </a:t>
            </a:r>
          </a:p>
        </p:txBody>
      </p:sp>
      <p:sp>
        <p:nvSpPr>
          <p:cNvPr id="313" name="Text Placeholder 312"/>
          <p:cNvSpPr>
            <a:spLocks noGrp="1"/>
          </p:cNvSpPr>
          <p:nvPr>
            <p:ph type="body" idx="10"/>
          </p:nvPr>
        </p:nvSpPr>
        <p:spPr>
          <a:xfrm>
            <a:off x="2992584" y="1683684"/>
            <a:ext cx="1662545" cy="328332"/>
          </a:xfrm>
          <a:prstGeom prst="rect">
            <a:avLst/>
          </a:prstGeom>
          <a:solidFill>
            <a:srgbClr val="7F9D26"/>
          </a:solidFill>
          <a:ln w="0" cmpd="sng">
            <a:noFill/>
            <a:prstDash val="solid"/>
          </a:ln>
        </p:spPr>
        <p:txBody>
          <a:bodyPr vert="horz" lIns="0" tIns="96282" rIns="0" bIns="0" anchor="t"/>
          <a:lstStyle>
            <a:lvl1pPr marL="82058" marR="0" indent="0" algn="l">
              <a:lnSpc>
                <a:spcPts val="1256"/>
              </a:lnSpc>
              <a:spcAft>
                <a:spcPts val="615"/>
              </a:spcAft>
              <a:defRPr/>
            </a:lvl1pPr>
          </a:lstStyle>
          <a:p>
            <a:pPr marL="91440" marR="0" indent="0" algn="l">
              <a:lnSpc>
                <a:spcPts val="1400"/>
              </a:lnSpc>
              <a:spcAft>
                <a:spcPts val="685"/>
              </a:spcAft>
            </a:pPr>
            <a:r>
              <a:rPr lang="en-US" sz="1100" b="1" spc="-13">
                <a:solidFill>
                  <a:srgbClr val="FFFFFF"/>
                </a:solidFill>
                <a:latin typeface="Arial" panose="02020603050405020304" pitchFamily="2"/>
              </a:rPr>
              <a:t>PBM ACTION </a:t>
            </a:r>
          </a:p>
        </p:txBody>
      </p:sp>
      <p:sp>
        <p:nvSpPr>
          <p:cNvPr id="314" name="Text Placeholder 313"/>
          <p:cNvSpPr>
            <a:spLocks noGrp="1"/>
          </p:cNvSpPr>
          <p:nvPr>
            <p:ph type="body" idx="10"/>
          </p:nvPr>
        </p:nvSpPr>
        <p:spPr>
          <a:xfrm>
            <a:off x="2992584" y="2012016"/>
            <a:ext cx="1662545" cy="645459"/>
          </a:xfrm>
          <a:prstGeom prst="rect">
            <a:avLst/>
          </a:prstGeom>
          <a:noFill/>
          <a:ln w="0" cmpd="sng">
            <a:noFill/>
            <a:prstDash val="solid"/>
          </a:ln>
        </p:spPr>
        <p:txBody>
          <a:bodyPr vert="horz" lIns="0" tIns="0" rIns="0" bIns="0" anchor="t"/>
          <a:lstStyle>
            <a:lvl1pPr marL="82058" marR="164117" indent="0" algn="l">
              <a:lnSpc>
                <a:spcPts val="1256"/>
              </a:lnSpc>
              <a:spcAft>
                <a:spcPts val="0"/>
              </a:spcAft>
              <a:defRPr/>
            </a:lvl1pPr>
          </a:lstStyle>
          <a:p>
            <a:pPr marL="91440" marR="182880" indent="0" algn="l">
              <a:lnSpc>
                <a:spcPts val="1400"/>
              </a:lnSpc>
              <a:spcAft>
                <a:spcPts val="0"/>
              </a:spcAft>
            </a:pPr>
            <a:r>
              <a:rPr lang="en-US" sz="1100" spc="0">
                <a:solidFill>
                  <a:srgbClr val="000000"/>
                </a:solidFill>
                <a:latin typeface="Arial" panose="02020603050405020304" pitchFamily="2"/>
              </a:rPr>
              <a:t>After last allowable fill, prescriber contacted to get a 90-day prescription </a:t>
            </a:r>
          </a:p>
        </p:txBody>
      </p:sp>
      <p:sp>
        <p:nvSpPr>
          <p:cNvPr id="315" name="Text Placeholder 314"/>
          <p:cNvSpPr>
            <a:spLocks noGrp="1"/>
          </p:cNvSpPr>
          <p:nvPr>
            <p:ph type="body" idx="10"/>
          </p:nvPr>
        </p:nvSpPr>
        <p:spPr>
          <a:xfrm>
            <a:off x="4862948" y="1683684"/>
            <a:ext cx="1662545" cy="331134"/>
          </a:xfrm>
          <a:prstGeom prst="rect">
            <a:avLst/>
          </a:prstGeom>
          <a:solidFill>
            <a:srgbClr val="7F9D26"/>
          </a:solidFill>
          <a:ln w="0" cmpd="sng">
            <a:noFill/>
            <a:prstDash val="solid"/>
          </a:ln>
        </p:spPr>
        <p:txBody>
          <a:bodyPr vert="horz" lIns="0" tIns="93433" rIns="0" bIns="0" anchor="t"/>
          <a:lstStyle>
            <a:lvl1pPr marL="41029" marR="0" indent="0" algn="l">
              <a:lnSpc>
                <a:spcPts val="1256"/>
              </a:lnSpc>
              <a:spcAft>
                <a:spcPts val="637"/>
              </a:spcAft>
              <a:defRPr/>
            </a:lvl1pPr>
          </a:lstStyle>
          <a:p>
            <a:pPr marL="45720" marR="0" indent="0" algn="l">
              <a:lnSpc>
                <a:spcPts val="1400"/>
              </a:lnSpc>
              <a:spcAft>
                <a:spcPts val="710"/>
              </a:spcAft>
            </a:pPr>
            <a:r>
              <a:rPr lang="en-US" sz="1100" b="1" spc="-13">
                <a:solidFill>
                  <a:srgbClr val="FFFFFF"/>
                </a:solidFill>
                <a:latin typeface="Arial" panose="02020603050405020304" pitchFamily="2"/>
              </a:rPr>
              <a:t>PBM ACTION </a:t>
            </a:r>
          </a:p>
        </p:txBody>
      </p:sp>
      <p:sp>
        <p:nvSpPr>
          <p:cNvPr id="316" name="Text Placeholder 315"/>
          <p:cNvSpPr>
            <a:spLocks noGrp="1"/>
          </p:cNvSpPr>
          <p:nvPr>
            <p:ph type="body" idx="10"/>
          </p:nvPr>
        </p:nvSpPr>
        <p:spPr>
          <a:xfrm>
            <a:off x="4862948" y="2014818"/>
            <a:ext cx="1662545" cy="968188"/>
          </a:xfrm>
          <a:prstGeom prst="rect">
            <a:avLst/>
          </a:prstGeom>
          <a:noFill/>
          <a:ln w="0" cmpd="sng">
            <a:noFill/>
            <a:prstDash val="solid"/>
          </a:ln>
        </p:spPr>
        <p:txBody>
          <a:bodyPr vert="horz" lIns="0" tIns="0" rIns="0" bIns="0" anchor="t"/>
          <a:lstStyle>
            <a:lvl1pPr marL="41029" marR="164117" indent="0" algn="l">
              <a:lnSpc>
                <a:spcPts val="1256"/>
              </a:lnSpc>
              <a:spcAft>
                <a:spcPts val="0"/>
              </a:spcAft>
              <a:defRPr/>
            </a:lvl1pPr>
          </a:lstStyle>
          <a:p>
            <a:pPr marL="45720" marR="182880" indent="0" algn="l">
              <a:lnSpc>
                <a:spcPts val="1400"/>
              </a:lnSpc>
              <a:spcAft>
                <a:spcPts val="0"/>
              </a:spcAft>
            </a:pPr>
            <a:r>
              <a:rPr lang="en-US" sz="1100" spc="0">
                <a:solidFill>
                  <a:srgbClr val="000000"/>
                </a:solidFill>
                <a:latin typeface="Arial" panose="02020603050405020304" pitchFamily="2"/>
              </a:rPr>
              <a:t>Prescription filled at CVS Pharmacy (member could choose to transfer the prescription to mail service) </a:t>
            </a:r>
          </a:p>
        </p:txBody>
      </p:sp>
      <p:sp>
        <p:nvSpPr>
          <p:cNvPr id="317" name="Text Placeholder 316"/>
          <p:cNvSpPr>
            <a:spLocks noGrp="1"/>
          </p:cNvSpPr>
          <p:nvPr>
            <p:ph type="body" idx="10"/>
          </p:nvPr>
        </p:nvSpPr>
        <p:spPr>
          <a:xfrm>
            <a:off x="763157" y="3548345"/>
            <a:ext cx="271895"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2 </a:t>
            </a:r>
          </a:p>
        </p:txBody>
      </p:sp>
      <p:sp>
        <p:nvSpPr>
          <p:cNvPr id="318" name="Text Placeholder 317"/>
          <p:cNvSpPr>
            <a:spLocks noGrp="1"/>
          </p:cNvSpPr>
          <p:nvPr>
            <p:ph type="body" idx="10"/>
          </p:nvPr>
        </p:nvSpPr>
        <p:spPr>
          <a:xfrm>
            <a:off x="1162050" y="3415553"/>
            <a:ext cx="1662545" cy="323290"/>
          </a:xfrm>
          <a:prstGeom prst="rect">
            <a:avLst/>
          </a:prstGeom>
          <a:solidFill>
            <a:srgbClr val="3094DF"/>
          </a:solidFill>
          <a:ln w="0" cmpd="sng">
            <a:noFill/>
            <a:prstDash val="solid"/>
          </a:ln>
        </p:spPr>
        <p:txBody>
          <a:bodyPr vert="horz" lIns="0" tIns="93433" rIns="0" bIns="0" anchor="t"/>
          <a:lstStyle>
            <a:lvl1pPr marL="82058" marR="0" indent="0" algn="l">
              <a:lnSpc>
                <a:spcPts val="1256"/>
              </a:lnSpc>
              <a:spcAft>
                <a:spcPts val="597"/>
              </a:spcAft>
              <a:defRPr/>
            </a:lvl1pPr>
          </a:lstStyle>
          <a:p>
            <a:pPr marL="91440" marR="0" indent="0" algn="l">
              <a:lnSpc>
                <a:spcPts val="1400"/>
              </a:lnSpc>
              <a:spcAft>
                <a:spcPts val="665"/>
              </a:spcAft>
            </a:pPr>
            <a:r>
              <a:rPr lang="en-US" sz="1100" b="1" spc="-9">
                <a:solidFill>
                  <a:srgbClr val="FFFFFF"/>
                </a:solidFill>
                <a:latin typeface="Arial" panose="02020603050405020304" pitchFamily="2"/>
              </a:rPr>
              <a:t>MEMBER ACTION </a:t>
            </a:r>
          </a:p>
        </p:txBody>
      </p:sp>
      <p:sp>
        <p:nvSpPr>
          <p:cNvPr id="319" name="Text Placeholder 318"/>
          <p:cNvSpPr>
            <a:spLocks noGrp="1"/>
          </p:cNvSpPr>
          <p:nvPr>
            <p:ph type="body" idx="10"/>
          </p:nvPr>
        </p:nvSpPr>
        <p:spPr>
          <a:xfrm>
            <a:off x="1162050" y="3738843"/>
            <a:ext cx="1662545" cy="484094"/>
          </a:xfrm>
          <a:prstGeom prst="rect">
            <a:avLst/>
          </a:prstGeom>
          <a:noFill/>
          <a:ln w="0" cmpd="sng">
            <a:noFill/>
            <a:prstDash val="solid"/>
          </a:ln>
        </p:spPr>
        <p:txBody>
          <a:bodyPr vert="horz" lIns="0" tIns="0" rIns="0" bIns="0" anchor="t"/>
          <a:lstStyle>
            <a:lvl1pPr marL="82058" marR="0" indent="0" algn="l">
              <a:lnSpc>
                <a:spcPts val="1256"/>
              </a:lnSpc>
              <a:spcBef>
                <a:spcPts val="0"/>
              </a:spcBef>
              <a:spcAft>
                <a:spcPts val="0"/>
              </a:spcAft>
              <a:defRPr/>
            </a:lvl1pPr>
          </a:lstStyle>
          <a:p>
            <a:pPr marL="91440" marR="0" indent="0" algn="l">
              <a:lnSpc>
                <a:spcPts val="1400"/>
              </a:lnSpc>
              <a:spcAft>
                <a:spcPts val="0"/>
              </a:spcAft>
            </a:pPr>
            <a:r>
              <a:rPr lang="en-US" sz="1100" spc="-4">
                <a:solidFill>
                  <a:srgbClr val="000000"/>
                </a:solidFill>
                <a:latin typeface="Arial" panose="02020603050405020304" pitchFamily="2"/>
              </a:rPr>
              <a:t>Brings a 30-day </a:t>
            </a:r>
          </a:p>
          <a:p>
            <a:pPr marL="91440" marR="0" indent="0" algn="l">
              <a:lnSpc>
                <a:spcPts val="1400"/>
              </a:lnSpc>
              <a:spcBef>
                <a:spcPts val="0"/>
              </a:spcBef>
              <a:spcAft>
                <a:spcPts val="0"/>
              </a:spcAft>
            </a:pPr>
            <a:r>
              <a:rPr lang="en-US" sz="1100" spc="0">
                <a:solidFill>
                  <a:srgbClr val="000000"/>
                </a:solidFill>
                <a:latin typeface="Arial" panose="02020603050405020304" pitchFamily="2"/>
              </a:rPr>
              <a:t>prescription to another retailer </a:t>
            </a:r>
          </a:p>
        </p:txBody>
      </p:sp>
      <p:sp>
        <p:nvSpPr>
          <p:cNvPr id="320" name="Text Placeholder 319"/>
          <p:cNvSpPr>
            <a:spLocks noGrp="1"/>
          </p:cNvSpPr>
          <p:nvPr>
            <p:ph type="body" idx="10"/>
          </p:nvPr>
        </p:nvSpPr>
        <p:spPr>
          <a:xfrm>
            <a:off x="3002975" y="3415555"/>
            <a:ext cx="1662545" cy="326091"/>
          </a:xfrm>
          <a:prstGeom prst="rect">
            <a:avLst/>
          </a:prstGeom>
          <a:solidFill>
            <a:srgbClr val="CC0000"/>
          </a:solidFill>
          <a:ln w="0" cmpd="sng">
            <a:noFill/>
            <a:prstDash val="solid"/>
          </a:ln>
        </p:spPr>
        <p:txBody>
          <a:bodyPr vert="horz" lIns="0" tIns="3417" rIns="0" bIns="0" anchor="t"/>
          <a:lstStyle>
            <a:lvl1pPr marL="82058" marR="0" indent="0" algn="l">
              <a:lnSpc>
                <a:spcPts val="1256"/>
              </a:lnSpc>
              <a:spcAft>
                <a:spcPts val="0"/>
              </a:spcAft>
              <a:defRPr/>
            </a:lvl1pPr>
          </a:lstStyle>
          <a:p>
            <a:pPr marL="91440" marR="0" indent="0" algn="l">
              <a:lnSpc>
                <a:spcPts val="1400"/>
              </a:lnSpc>
              <a:spcAft>
                <a:spcPts val="0"/>
              </a:spcAft>
            </a:pPr>
            <a:r>
              <a:rPr lang="en-US" sz="1100" b="1" spc="0">
                <a:solidFill>
                  <a:srgbClr val="FFFFFF"/>
                </a:solidFill>
                <a:latin typeface="Arial" panose="02020603050405020304" pitchFamily="2"/>
              </a:rPr>
              <a:t>CVS PHARMACY ACTION </a:t>
            </a:r>
          </a:p>
        </p:txBody>
      </p:sp>
      <p:sp>
        <p:nvSpPr>
          <p:cNvPr id="321" name="Text Placeholder 320"/>
          <p:cNvSpPr>
            <a:spLocks noGrp="1"/>
          </p:cNvSpPr>
          <p:nvPr>
            <p:ph type="body" idx="10"/>
          </p:nvPr>
        </p:nvSpPr>
        <p:spPr>
          <a:xfrm>
            <a:off x="3002975" y="3741647"/>
            <a:ext cx="1662545" cy="966507"/>
          </a:xfrm>
          <a:prstGeom prst="rect">
            <a:avLst/>
          </a:prstGeom>
          <a:noFill/>
          <a:ln w="0" cmpd="sng">
            <a:noFill/>
            <a:prstDash val="solid"/>
          </a:ln>
        </p:spPr>
        <p:txBody>
          <a:bodyPr vert="horz" lIns="0" tIns="0" rIns="0" bIns="0" anchor="t"/>
          <a:lstStyle>
            <a:lvl1pPr marL="82058" marR="164117" indent="0" algn="l">
              <a:lnSpc>
                <a:spcPts val="1256"/>
              </a:lnSpc>
              <a:spcAft>
                <a:spcPts val="0"/>
              </a:spcAft>
              <a:defRPr/>
            </a:lvl1pPr>
          </a:lstStyle>
          <a:p>
            <a:pPr marL="91440" marR="182880" indent="0" algn="l">
              <a:lnSpc>
                <a:spcPts val="1400"/>
              </a:lnSpc>
              <a:spcAft>
                <a:spcPts val="0"/>
              </a:spcAft>
            </a:pPr>
            <a:r>
              <a:rPr lang="en-US" sz="1100" spc="0">
                <a:solidFill>
                  <a:srgbClr val="000000"/>
                </a:solidFill>
                <a:latin typeface="Arial" panose="02020603050405020304" pitchFamily="2"/>
              </a:rPr>
              <a:t>After last allowable fill, CVS Caremark notifies member about 90-day prescription option at mail service or CVS Pharmacy </a:t>
            </a:r>
          </a:p>
        </p:txBody>
      </p:sp>
      <p:sp>
        <p:nvSpPr>
          <p:cNvPr id="322" name="Text Placeholder 321"/>
          <p:cNvSpPr>
            <a:spLocks noGrp="1"/>
          </p:cNvSpPr>
          <p:nvPr>
            <p:ph type="body" idx="10"/>
          </p:nvPr>
        </p:nvSpPr>
        <p:spPr>
          <a:xfrm>
            <a:off x="4843898" y="3415553"/>
            <a:ext cx="1662545" cy="323290"/>
          </a:xfrm>
          <a:prstGeom prst="rect">
            <a:avLst/>
          </a:prstGeom>
          <a:solidFill>
            <a:srgbClr val="003B53"/>
          </a:solidFill>
          <a:ln w="0" cmpd="sng">
            <a:noFill/>
            <a:prstDash val="solid"/>
          </a:ln>
        </p:spPr>
        <p:txBody>
          <a:bodyPr vert="horz" lIns="0" tIns="17091" rIns="0" bIns="0" anchor="t"/>
          <a:lstStyle>
            <a:lvl1pPr marL="82058" marR="0" indent="0" algn="l">
              <a:lnSpc>
                <a:spcPts val="1167"/>
              </a:lnSpc>
              <a:spcAft>
                <a:spcPts val="58"/>
              </a:spcAft>
              <a:defRPr/>
            </a:lvl1pPr>
          </a:lstStyle>
          <a:p>
            <a:pPr marL="91440" marR="0" indent="0" algn="l">
              <a:lnSpc>
                <a:spcPts val="1300"/>
              </a:lnSpc>
              <a:spcAft>
                <a:spcPts val="65"/>
              </a:spcAft>
            </a:pPr>
            <a:r>
              <a:rPr lang="en-US" sz="1000" b="1" spc="0">
                <a:solidFill>
                  <a:srgbClr val="FFFFFF"/>
                </a:solidFill>
                <a:latin typeface="Arial" panose="02020603050405020304" pitchFamily="2"/>
              </a:rPr>
              <a:t>MEMBER-DEPENDENT ACTION </a:t>
            </a:r>
          </a:p>
        </p:txBody>
      </p:sp>
      <p:sp>
        <p:nvSpPr>
          <p:cNvPr id="323" name="Text Placeholder 322"/>
          <p:cNvSpPr>
            <a:spLocks noGrp="1"/>
          </p:cNvSpPr>
          <p:nvPr>
            <p:ph type="body" idx="10"/>
          </p:nvPr>
        </p:nvSpPr>
        <p:spPr>
          <a:xfrm>
            <a:off x="4843898" y="3738842"/>
            <a:ext cx="1662545" cy="1130674"/>
          </a:xfrm>
          <a:prstGeom prst="rect">
            <a:avLst/>
          </a:prstGeom>
          <a:noFill/>
          <a:ln w="0" cmpd="sng">
            <a:noFill/>
            <a:prstDash val="solid"/>
          </a:ln>
        </p:spPr>
        <p:txBody>
          <a:bodyPr vert="horz" lIns="0" tIns="0" rIns="0" bIns="0" anchor="t"/>
          <a:lstStyle>
            <a:lvl1pPr marL="82058" marR="82058" indent="0" algn="l">
              <a:lnSpc>
                <a:spcPts val="1256"/>
              </a:lnSpc>
              <a:spcAft>
                <a:spcPts val="0"/>
              </a:spcAft>
              <a:defRPr/>
            </a:lvl1pPr>
          </a:lstStyle>
          <a:p>
            <a:pPr marL="91440" marR="91440" indent="0" algn="l">
              <a:lnSpc>
                <a:spcPts val="1400"/>
              </a:lnSpc>
              <a:spcAft>
                <a:spcPts val="0"/>
              </a:spcAft>
            </a:pPr>
            <a:r>
              <a:rPr lang="en-US" sz="1100" spc="0">
                <a:solidFill>
                  <a:srgbClr val="000000"/>
                </a:solidFill>
                <a:latin typeface="Arial" panose="02020603050405020304" pitchFamily="2"/>
              </a:rPr>
              <a:t>Depending on individual choice, either CVS Caremark or specific CVS Pharmacy will contact the prescriber to obtain a 90-day prescription </a:t>
            </a:r>
          </a:p>
        </p:txBody>
      </p:sp>
      <p:sp>
        <p:nvSpPr>
          <p:cNvPr id="324" name="Text Placeholder 323"/>
          <p:cNvSpPr>
            <a:spLocks noGrp="1"/>
          </p:cNvSpPr>
          <p:nvPr>
            <p:ph type="body" idx="10"/>
          </p:nvPr>
        </p:nvSpPr>
        <p:spPr>
          <a:xfrm>
            <a:off x="6684818" y="3415553"/>
            <a:ext cx="1662545" cy="323290"/>
          </a:xfrm>
          <a:prstGeom prst="rect">
            <a:avLst/>
          </a:prstGeom>
          <a:solidFill>
            <a:srgbClr val="003B53"/>
          </a:solidFill>
          <a:ln w="0" cmpd="sng">
            <a:noFill/>
            <a:prstDash val="solid"/>
          </a:ln>
        </p:spPr>
        <p:txBody>
          <a:bodyPr vert="horz" lIns="0" tIns="17091" rIns="0" bIns="0" anchor="t"/>
          <a:lstStyle>
            <a:lvl1pPr marL="82058" marR="0" indent="0" algn="l">
              <a:lnSpc>
                <a:spcPts val="1167"/>
              </a:lnSpc>
              <a:spcAft>
                <a:spcPts val="58"/>
              </a:spcAft>
              <a:defRPr/>
            </a:lvl1pPr>
          </a:lstStyle>
          <a:p>
            <a:pPr marL="91440" marR="0" indent="0" algn="l">
              <a:lnSpc>
                <a:spcPts val="1300"/>
              </a:lnSpc>
              <a:spcAft>
                <a:spcPts val="65"/>
              </a:spcAft>
            </a:pPr>
            <a:r>
              <a:rPr lang="en-US" sz="1000" b="1" spc="0">
                <a:solidFill>
                  <a:srgbClr val="FFFFFF"/>
                </a:solidFill>
                <a:latin typeface="Arial" panose="02020603050405020304" pitchFamily="2"/>
              </a:rPr>
              <a:t>MEMBER-DEPENDENT ACTION </a:t>
            </a:r>
          </a:p>
        </p:txBody>
      </p:sp>
      <p:sp>
        <p:nvSpPr>
          <p:cNvPr id="325" name="Text Placeholder 324"/>
          <p:cNvSpPr>
            <a:spLocks noGrp="1"/>
          </p:cNvSpPr>
          <p:nvPr>
            <p:ph type="body" idx="10"/>
          </p:nvPr>
        </p:nvSpPr>
        <p:spPr>
          <a:xfrm>
            <a:off x="6684818" y="3738845"/>
            <a:ext cx="1662545" cy="646579"/>
          </a:xfrm>
          <a:prstGeom prst="rect">
            <a:avLst/>
          </a:prstGeom>
          <a:noFill/>
          <a:ln w="0" cmpd="sng">
            <a:noFill/>
            <a:prstDash val="solid"/>
          </a:ln>
        </p:spPr>
        <p:txBody>
          <a:bodyPr vert="horz" lIns="0" tIns="0" rIns="0" bIns="0" anchor="t"/>
          <a:lstStyle>
            <a:lvl1pPr marL="82058" marR="123087" indent="0" algn="l">
              <a:lnSpc>
                <a:spcPts val="1256"/>
              </a:lnSpc>
              <a:spcBef>
                <a:spcPts val="0"/>
              </a:spcBef>
              <a:spcAft>
                <a:spcPts val="0"/>
              </a:spcAft>
              <a:defRPr/>
            </a:lvl1pPr>
          </a:lstStyle>
          <a:p>
            <a:pPr marL="91440" marR="0" indent="0" algn="l">
              <a:lnSpc>
                <a:spcPts val="1400"/>
              </a:lnSpc>
              <a:spcAft>
                <a:spcPts val="0"/>
              </a:spcAft>
            </a:pPr>
            <a:r>
              <a:rPr lang="en-US" sz="1100" spc="-4">
                <a:solidFill>
                  <a:srgbClr val="000000"/>
                </a:solidFill>
                <a:latin typeface="Arial" panose="02020603050405020304" pitchFamily="2"/>
              </a:rPr>
              <a:t>Prescription filled </a:t>
            </a:r>
          </a:p>
          <a:p>
            <a:pPr marL="91440" marR="137160" indent="0" algn="l">
              <a:lnSpc>
                <a:spcPts val="1400"/>
              </a:lnSpc>
              <a:spcBef>
                <a:spcPts val="0"/>
              </a:spcBef>
              <a:spcAft>
                <a:spcPts val="0"/>
              </a:spcAft>
            </a:pPr>
            <a:r>
              <a:rPr lang="en-US" sz="1100" spc="0">
                <a:solidFill>
                  <a:srgbClr val="000000"/>
                </a:solidFill>
                <a:latin typeface="Arial" panose="02020603050405020304" pitchFamily="2"/>
              </a:rPr>
              <a:t>through CVS Caremark Mail Service Pharmacy or at CVS Pharmacy </a:t>
            </a:r>
          </a:p>
        </p:txBody>
      </p:sp>
      <p:sp>
        <p:nvSpPr>
          <p:cNvPr id="326" name="Text Placeholder 325"/>
          <p:cNvSpPr>
            <a:spLocks noGrp="1"/>
          </p:cNvSpPr>
          <p:nvPr>
            <p:ph type="body" idx="10"/>
          </p:nvPr>
        </p:nvSpPr>
        <p:spPr>
          <a:xfrm>
            <a:off x="779896" y="5126133"/>
            <a:ext cx="7535718" cy="443753"/>
          </a:xfrm>
          <a:prstGeom prst="rect">
            <a:avLst/>
          </a:prstGeom>
          <a:solidFill>
            <a:srgbClr val="CC0000"/>
          </a:solidFill>
          <a:ln w="0" cmpd="sng">
            <a:noFill/>
            <a:prstDash val="solid"/>
          </a:ln>
        </p:spPr>
        <p:txBody>
          <a:bodyPr vert="horz" lIns="0" tIns="128186"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will have a choice of how to initiate the process. </a:t>
            </a:r>
          </a:p>
        </p:txBody>
      </p:sp>
      <p:sp>
        <p:nvSpPr>
          <p:cNvPr id="327" name="Text Placeholder 326"/>
          <p:cNvSpPr>
            <a:spLocks noGrp="1"/>
          </p:cNvSpPr>
          <p:nvPr>
            <p:ph type="body" idx="10"/>
          </p:nvPr>
        </p:nvSpPr>
        <p:spPr>
          <a:xfrm>
            <a:off x="779897" y="6181164"/>
            <a:ext cx="7758545" cy="273424"/>
          </a:xfrm>
          <a:prstGeom prst="rect">
            <a:avLst/>
          </a:prstGeom>
          <a:noFill/>
          <a:ln w="0" cmpd="sng">
            <a:noFill/>
            <a:prstDash val="solid"/>
          </a:ln>
        </p:spPr>
        <p:txBody>
          <a:bodyPr vert="horz" lIns="0" tIns="5129" rIns="0" bIns="0" anchor="t"/>
          <a:lstStyle>
            <a:lvl1pPr marL="0" marR="0" indent="0" algn="l">
              <a:lnSpc>
                <a:spcPts val="808"/>
              </a:lnSpc>
              <a:spcBef>
                <a:spcPts val="0"/>
              </a:spcBef>
              <a:spcAft>
                <a:spcPts val="296"/>
              </a:spcAft>
              <a:tabLst>
                <a:tab pos="7672447" algn="r"/>
              </a:tabLst>
              <a:defRPr/>
            </a:lvl1pPr>
          </a:lstStyle>
          <a:p>
            <a:pPr marL="45720" marR="0" indent="0" algn="l">
              <a:lnSpc>
                <a:spcPts val="1100"/>
              </a:lnSpc>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22 </a:t>
            </a:r>
          </a:p>
          <a:p>
            <a:pPr marL="0" marR="0" indent="0" algn="l">
              <a:lnSpc>
                <a:spcPts val="900"/>
              </a:lnSpc>
              <a:spcBef>
                <a:spcPts val="0"/>
              </a:spcBef>
              <a:spcAft>
                <a:spcPts val="330"/>
              </a:spcAft>
            </a:pPr>
            <a:r>
              <a:rPr lang="en-US" sz="700" spc="81">
                <a:solidFill>
                  <a:srgbClr val="000000"/>
                </a:solidFill>
                <a:latin typeface="Arial" panose="02020603050405020304" pitchFamily="2"/>
              </a:rPr>
              <a:t>38102A </a:t>
            </a:r>
          </a:p>
        </p:txBody>
      </p:sp>
    </p:spTree>
    <p:extLst>
      <p:ext uri="{BB962C8B-B14F-4D97-AF65-F5344CB8AC3E}">
        <p14:creationId xmlns:p14="http://schemas.microsoft.com/office/powerpoint/2010/main" val="107834699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21_1_">
    <p:bg>
      <p:bgPr>
        <a:solidFill>
          <a:schemeClr val="bg1">
            <a:alpha val="0"/>
          </a:schemeClr>
        </a:solidFill>
        <a:effectLst/>
      </p:bgPr>
    </p:bg>
    <p:spTree>
      <p:nvGrpSpPr>
        <p:cNvPr id="1" name=""/>
        <p:cNvGrpSpPr/>
        <p:nvPr/>
      </p:nvGrpSpPr>
      <p:grpSpPr>
        <a:xfrm>
          <a:off x="0" y="0"/>
          <a:ext cx="0" cy="0"/>
          <a:chOff x="0" y="0"/>
          <a:chExt cx="0" cy="0"/>
        </a:xfrm>
      </p:grpSpPr>
      <p:sp>
        <p:nvSpPr>
          <p:cNvPr id="330" name="Text Placeholder 329"/>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31" name="Text Placeholder 330"/>
          <p:cNvSpPr>
            <a:spLocks noGrp="1"/>
          </p:cNvSpPr>
          <p:nvPr>
            <p:ph type="body" idx="10"/>
          </p:nvPr>
        </p:nvSpPr>
        <p:spPr>
          <a:xfrm>
            <a:off x="834159" y="403413"/>
            <a:ext cx="5668818" cy="1285315"/>
          </a:xfrm>
          <a:prstGeom prst="rect">
            <a:avLst/>
          </a:prstGeom>
          <a:noFill/>
          <a:ln w="0" cmpd="sng">
            <a:noFill/>
            <a:prstDash val="solid"/>
          </a:ln>
        </p:spPr>
        <p:txBody>
          <a:bodyPr vert="horz" lIns="0" tIns="331575" rIns="0" bIns="0" anchor="t">
            <a:normAutofit fontScale="95000"/>
          </a:bodyPr>
          <a:lstStyle>
            <a:lvl1pPr marL="0" marR="0" indent="0" algn="l">
              <a:lnSpc>
                <a:spcPts val="2782"/>
              </a:lnSpc>
              <a:spcBef>
                <a:spcPts val="0"/>
              </a:spcBef>
              <a:spcAft>
                <a:spcPts val="2051"/>
              </a:spcAft>
              <a:defRPr/>
            </a:lvl1pPr>
          </a:lstStyle>
          <a:p>
            <a:pPr marL="0" marR="0" indent="0" algn="l">
              <a:lnSpc>
                <a:spcPts val="3100"/>
              </a:lnSpc>
              <a:spcAft>
                <a:spcPts val="0"/>
              </a:spcAft>
            </a:pPr>
            <a:r>
              <a:rPr lang="en-US" sz="2500" b="1" spc="40">
                <a:solidFill>
                  <a:srgbClr val="000000"/>
                </a:solidFill>
                <a:latin typeface="Arial" panose="02020603050405020304" pitchFamily="2"/>
              </a:rPr>
              <a:t>Moving CVS Pharmacy Prescriptions </a:t>
            </a:r>
          </a:p>
          <a:p>
            <a:pPr marL="0" marR="0" indent="0" algn="l">
              <a:lnSpc>
                <a:spcPts val="3100"/>
              </a:lnSpc>
              <a:spcBef>
                <a:spcPts val="0"/>
              </a:spcBef>
              <a:spcAft>
                <a:spcPts val="2285"/>
              </a:spcAft>
            </a:pPr>
            <a:r>
              <a:rPr lang="en-US" sz="2500" b="1" spc="49">
                <a:solidFill>
                  <a:srgbClr val="000000"/>
                </a:solidFill>
                <a:latin typeface="Arial" panose="02020603050405020304" pitchFamily="2"/>
              </a:rPr>
              <a:t>to Mail Service </a:t>
            </a:r>
          </a:p>
        </p:txBody>
      </p:sp>
      <p:sp>
        <p:nvSpPr>
          <p:cNvPr id="332" name="Text Placeholder 331"/>
          <p:cNvSpPr>
            <a:spLocks noGrp="1"/>
          </p:cNvSpPr>
          <p:nvPr>
            <p:ph type="body" idx="10"/>
          </p:nvPr>
        </p:nvSpPr>
        <p:spPr>
          <a:xfrm>
            <a:off x="774123" y="1688726"/>
            <a:ext cx="219364" cy="348503"/>
          </a:xfrm>
          <a:prstGeom prst="rect">
            <a:avLst/>
          </a:prstGeom>
          <a:noFill/>
          <a:ln w="0" cmpd="sng">
            <a:noFill/>
            <a:prstDash val="solid"/>
          </a:ln>
        </p:spPr>
        <p:txBody>
          <a:bodyPr vert="horz" lIns="0" tIns="0" rIns="0" bIns="0" anchor="t">
            <a:normAutofit fontScale="95000"/>
          </a:bodyPr>
          <a:lstStyle>
            <a:lvl1pPr marL="0" marR="0" indent="0" algn="l">
              <a:lnSpc>
                <a:spcPts val="2782"/>
              </a:lnSpc>
              <a:spcAft>
                <a:spcPts val="0"/>
              </a:spcAft>
              <a:defRPr/>
            </a:lvl1pPr>
          </a:lstStyle>
          <a:p>
            <a:pPr marL="0" marR="0" indent="0" algn="l">
              <a:lnSpc>
                <a:spcPts val="3100"/>
              </a:lnSpc>
              <a:spcAft>
                <a:spcPts val="0"/>
              </a:spcAft>
            </a:pPr>
            <a:r>
              <a:rPr lang="en-US" sz="2500" b="1" spc="0">
                <a:solidFill>
                  <a:srgbClr val="000000"/>
                </a:solidFill>
                <a:latin typeface="Arial" panose="02020603050405020304" pitchFamily="2"/>
              </a:rPr>
              <a:t>1 </a:t>
            </a:r>
          </a:p>
        </p:txBody>
      </p:sp>
      <p:sp>
        <p:nvSpPr>
          <p:cNvPr id="333" name="Text Placeholder 332"/>
          <p:cNvSpPr>
            <a:spLocks noGrp="1"/>
          </p:cNvSpPr>
          <p:nvPr>
            <p:ph type="body" idx="10"/>
          </p:nvPr>
        </p:nvSpPr>
        <p:spPr>
          <a:xfrm>
            <a:off x="763157" y="2849098"/>
            <a:ext cx="271895"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2 </a:t>
            </a:r>
          </a:p>
        </p:txBody>
      </p:sp>
      <p:sp>
        <p:nvSpPr>
          <p:cNvPr id="334" name="Text Placeholder 333"/>
          <p:cNvSpPr>
            <a:spLocks noGrp="1"/>
          </p:cNvSpPr>
          <p:nvPr>
            <p:ph type="body" idx="10"/>
          </p:nvPr>
        </p:nvSpPr>
        <p:spPr>
          <a:xfrm>
            <a:off x="763154" y="4013389"/>
            <a:ext cx="274782"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3 </a:t>
            </a:r>
          </a:p>
        </p:txBody>
      </p:sp>
      <p:sp>
        <p:nvSpPr>
          <p:cNvPr id="335" name="Text Placeholder 334"/>
          <p:cNvSpPr>
            <a:spLocks noGrp="1"/>
          </p:cNvSpPr>
          <p:nvPr>
            <p:ph type="body" idx="10"/>
          </p:nvPr>
        </p:nvSpPr>
        <p:spPr>
          <a:xfrm>
            <a:off x="1205347" y="1688729"/>
            <a:ext cx="1581727" cy="285190"/>
          </a:xfrm>
          <a:prstGeom prst="rect">
            <a:avLst/>
          </a:prstGeom>
          <a:solidFill>
            <a:srgbClr val="3094DF"/>
          </a:solidFill>
          <a:ln w="0" cmpd="sng">
            <a:noFill/>
            <a:prstDash val="solid"/>
          </a:ln>
        </p:spPr>
        <p:txBody>
          <a:bodyPr vert="horz" lIns="0" tIns="74062"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4">
                <a:solidFill>
                  <a:srgbClr val="FFFFFF"/>
                </a:solidFill>
                <a:latin typeface="Arial" panose="02020603050405020304" pitchFamily="2"/>
              </a:rPr>
              <a:t>MEMBER ACTION </a:t>
            </a:r>
          </a:p>
        </p:txBody>
      </p:sp>
      <p:sp>
        <p:nvSpPr>
          <p:cNvPr id="336" name="Text Placeholder 335"/>
          <p:cNvSpPr>
            <a:spLocks noGrp="1"/>
          </p:cNvSpPr>
          <p:nvPr>
            <p:ph type="body" idx="10"/>
          </p:nvPr>
        </p:nvSpPr>
        <p:spPr>
          <a:xfrm>
            <a:off x="1205347" y="1984004"/>
            <a:ext cx="1581727" cy="885825"/>
          </a:xfrm>
          <a:prstGeom prst="rect">
            <a:avLst/>
          </a:prstGeom>
          <a:noFill/>
          <a:ln w="0" cmpd="sng">
            <a:noFill/>
            <a:prstDash val="solid"/>
          </a:ln>
        </p:spPr>
        <p:txBody>
          <a:bodyPr vert="horz" lIns="0" tIns="19940" rIns="0" bIns="0" anchor="t"/>
          <a:lstStyle>
            <a:lvl1pPr marL="41029" marR="164117" indent="0" algn="l">
              <a:lnSpc>
                <a:spcPts val="1077"/>
              </a:lnSpc>
              <a:spcAft>
                <a:spcPts val="1395"/>
              </a:spcAft>
              <a:defRPr/>
            </a:lvl1pPr>
          </a:lstStyle>
          <a:p>
            <a:pPr marL="45720" marR="182880" indent="0" algn="l">
              <a:lnSpc>
                <a:spcPts val="1200"/>
              </a:lnSpc>
              <a:spcAft>
                <a:spcPts val="1555"/>
              </a:spcAft>
            </a:pPr>
            <a:r>
              <a:rPr lang="en-US" sz="1100" spc="0">
                <a:solidFill>
                  <a:srgbClr val="000000"/>
                </a:solidFill>
                <a:latin typeface="Arial" panose="02020603050405020304" pitchFamily="2"/>
              </a:rPr>
              <a:t>Contacts CVS Caremark by phone to request a 90-day prescription be moved to mail service </a:t>
            </a:r>
          </a:p>
        </p:txBody>
      </p:sp>
      <p:sp>
        <p:nvSpPr>
          <p:cNvPr id="337" name="Text Placeholder 336"/>
          <p:cNvSpPr>
            <a:spLocks noGrp="1"/>
          </p:cNvSpPr>
          <p:nvPr>
            <p:ph type="body" idx="10"/>
          </p:nvPr>
        </p:nvSpPr>
        <p:spPr>
          <a:xfrm>
            <a:off x="1205347" y="2869828"/>
            <a:ext cx="1581727" cy="284629"/>
          </a:xfrm>
          <a:prstGeom prst="rect">
            <a:avLst/>
          </a:prstGeom>
          <a:solidFill>
            <a:srgbClr val="3094DF"/>
          </a:solidFill>
          <a:ln w="0" cmpd="sng">
            <a:noFill/>
            <a:prstDash val="solid"/>
          </a:ln>
        </p:spPr>
        <p:txBody>
          <a:bodyPr vert="horz" lIns="0" tIns="73493" rIns="0" bIns="0" anchor="t"/>
          <a:lstStyle>
            <a:lvl1pPr marL="41029" marR="0" indent="0" algn="l">
              <a:lnSpc>
                <a:spcPts val="1167"/>
              </a:lnSpc>
              <a:spcAft>
                <a:spcPts val="489"/>
              </a:spcAft>
              <a:defRPr/>
            </a:lvl1pPr>
          </a:lstStyle>
          <a:p>
            <a:pPr marL="45720" marR="0" indent="0" algn="l">
              <a:lnSpc>
                <a:spcPts val="1300"/>
              </a:lnSpc>
              <a:spcAft>
                <a:spcPts val="545"/>
              </a:spcAft>
            </a:pPr>
            <a:r>
              <a:rPr lang="en-US" sz="1000" b="1" spc="-4">
                <a:solidFill>
                  <a:srgbClr val="FFFFFF"/>
                </a:solidFill>
                <a:latin typeface="Arial" panose="02020603050405020304" pitchFamily="2"/>
              </a:rPr>
              <a:t>MEMBER ACTION </a:t>
            </a:r>
          </a:p>
        </p:txBody>
      </p:sp>
      <p:sp>
        <p:nvSpPr>
          <p:cNvPr id="338" name="Text Placeholder 337"/>
          <p:cNvSpPr>
            <a:spLocks noGrp="1"/>
          </p:cNvSpPr>
          <p:nvPr>
            <p:ph type="body" idx="10"/>
          </p:nvPr>
        </p:nvSpPr>
        <p:spPr>
          <a:xfrm>
            <a:off x="1205347" y="3159501"/>
            <a:ext cx="1581727" cy="866775"/>
          </a:xfrm>
          <a:prstGeom prst="rect">
            <a:avLst/>
          </a:prstGeom>
          <a:noFill/>
          <a:ln w="0" cmpd="sng">
            <a:noFill/>
            <a:prstDash val="solid"/>
          </a:ln>
        </p:spPr>
        <p:txBody>
          <a:bodyPr vert="horz" lIns="0" tIns="19370" rIns="0" bIns="0" anchor="t"/>
          <a:lstStyle>
            <a:lvl1pPr marL="41029" marR="0" indent="0" algn="l">
              <a:lnSpc>
                <a:spcPts val="1077"/>
              </a:lnSpc>
              <a:spcAft>
                <a:spcPts val="2387"/>
              </a:spcAft>
              <a:defRPr/>
            </a:lvl1pPr>
          </a:lstStyle>
          <a:p>
            <a:pPr marL="45720" marR="0" indent="0" algn="l">
              <a:lnSpc>
                <a:spcPts val="1200"/>
              </a:lnSpc>
              <a:spcAft>
                <a:spcPts val="2660"/>
              </a:spcAft>
            </a:pPr>
            <a:r>
              <a:rPr lang="en-US" sz="1100" spc="0">
                <a:solidFill>
                  <a:srgbClr val="000000"/>
                </a:solidFill>
                <a:latin typeface="Arial" panose="02020603050405020304" pitchFamily="2"/>
              </a:rPr>
              <a:t>Goes to CVS Pharmacy and request current 90-day prescription be moved to mail service </a:t>
            </a:r>
          </a:p>
        </p:txBody>
      </p:sp>
      <p:sp>
        <p:nvSpPr>
          <p:cNvPr id="339" name="Text Placeholder 338"/>
          <p:cNvSpPr>
            <a:spLocks noGrp="1"/>
          </p:cNvSpPr>
          <p:nvPr>
            <p:ph type="body" idx="10"/>
          </p:nvPr>
        </p:nvSpPr>
        <p:spPr>
          <a:xfrm>
            <a:off x="1205347" y="4026274"/>
            <a:ext cx="1581727" cy="282388"/>
          </a:xfrm>
          <a:prstGeom prst="rect">
            <a:avLst/>
          </a:prstGeom>
          <a:solidFill>
            <a:srgbClr val="3094DF"/>
          </a:solidFill>
          <a:ln w="0" cmpd="sng">
            <a:noFill/>
            <a:prstDash val="solid"/>
          </a:ln>
        </p:spPr>
        <p:txBody>
          <a:bodyPr vert="horz" lIns="0" tIns="73493" rIns="0" bIns="0" anchor="t"/>
          <a:lstStyle>
            <a:lvl1pPr marL="41029" marR="0" indent="0" algn="l">
              <a:lnSpc>
                <a:spcPts val="1167"/>
              </a:lnSpc>
              <a:spcAft>
                <a:spcPts val="529"/>
              </a:spcAft>
              <a:defRPr/>
            </a:lvl1pPr>
          </a:lstStyle>
          <a:p>
            <a:pPr marL="45720" marR="0" indent="0" algn="l">
              <a:lnSpc>
                <a:spcPts val="1300"/>
              </a:lnSpc>
              <a:spcAft>
                <a:spcPts val="590"/>
              </a:spcAft>
            </a:pPr>
            <a:r>
              <a:rPr lang="en-US" sz="1000" b="1" spc="-4">
                <a:solidFill>
                  <a:srgbClr val="FFFFFF"/>
                </a:solidFill>
                <a:latin typeface="Arial" panose="02020603050405020304" pitchFamily="2"/>
              </a:rPr>
              <a:t>MEMBER ACTION </a:t>
            </a:r>
          </a:p>
        </p:txBody>
      </p:sp>
      <p:sp>
        <p:nvSpPr>
          <p:cNvPr id="340" name="Text Placeholder 339"/>
          <p:cNvSpPr>
            <a:spLocks noGrp="1"/>
          </p:cNvSpPr>
          <p:nvPr>
            <p:ph type="body" idx="10"/>
          </p:nvPr>
        </p:nvSpPr>
        <p:spPr>
          <a:xfrm>
            <a:off x="1205347" y="4320428"/>
            <a:ext cx="1581727" cy="620246"/>
          </a:xfrm>
          <a:prstGeom prst="rect">
            <a:avLst/>
          </a:prstGeom>
          <a:noFill/>
          <a:ln w="0" cmpd="sng">
            <a:noFill/>
            <a:prstDash val="solid"/>
          </a:ln>
        </p:spPr>
        <p:txBody>
          <a:bodyPr vert="horz" lIns="0" tIns="21080" rIns="0" bIns="0" anchor="t"/>
          <a:lstStyle>
            <a:lvl1pPr marL="41029" marR="123087" indent="0" algn="l">
              <a:lnSpc>
                <a:spcPts val="987"/>
              </a:lnSpc>
              <a:spcAft>
                <a:spcPts val="0"/>
              </a:spcAft>
              <a:defRPr/>
            </a:lvl1pPr>
          </a:lstStyle>
          <a:p>
            <a:pPr marL="45720" marR="137160" indent="0" algn="l">
              <a:lnSpc>
                <a:spcPts val="1100"/>
              </a:lnSpc>
              <a:spcAft>
                <a:spcPts val="0"/>
              </a:spcAft>
            </a:pPr>
            <a:r>
              <a:rPr lang="en-US" sz="900" spc="0">
                <a:solidFill>
                  <a:srgbClr val="000000"/>
                </a:solidFill>
                <a:latin typeface="Arial" panose="02020603050405020304" pitchFamily="2"/>
              </a:rPr>
              <a:t>Sends a 90-day prescription to CVS Caremark Mail Service for a drug currently filled at CVS Pharmacy </a:t>
            </a:r>
          </a:p>
        </p:txBody>
      </p:sp>
      <p:sp>
        <p:nvSpPr>
          <p:cNvPr id="341" name="Text Placeholder 340"/>
          <p:cNvSpPr>
            <a:spLocks noGrp="1"/>
          </p:cNvSpPr>
          <p:nvPr>
            <p:ph type="body" idx="10"/>
          </p:nvPr>
        </p:nvSpPr>
        <p:spPr>
          <a:xfrm>
            <a:off x="3046847" y="1688729"/>
            <a:ext cx="1581727" cy="285190"/>
          </a:xfrm>
          <a:prstGeom prst="rect">
            <a:avLst/>
          </a:prstGeom>
          <a:solidFill>
            <a:srgbClr val="7F9D26"/>
          </a:solidFill>
          <a:ln w="0" cmpd="sng">
            <a:noFill/>
            <a:prstDash val="solid"/>
          </a:ln>
        </p:spPr>
        <p:txBody>
          <a:bodyPr vert="horz" lIns="0" tIns="74062"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9">
                <a:solidFill>
                  <a:srgbClr val="FFFFFF"/>
                </a:solidFill>
                <a:latin typeface="Arial" panose="02020603050405020304" pitchFamily="2"/>
              </a:rPr>
              <a:t>PBM ACTION </a:t>
            </a:r>
          </a:p>
        </p:txBody>
      </p:sp>
      <p:sp>
        <p:nvSpPr>
          <p:cNvPr id="342" name="Text Placeholder 341"/>
          <p:cNvSpPr>
            <a:spLocks noGrp="1"/>
          </p:cNvSpPr>
          <p:nvPr>
            <p:ph type="body" idx="10"/>
          </p:nvPr>
        </p:nvSpPr>
        <p:spPr>
          <a:xfrm>
            <a:off x="3046847" y="1984004"/>
            <a:ext cx="1581727" cy="885825"/>
          </a:xfrm>
          <a:prstGeom prst="rect">
            <a:avLst/>
          </a:prstGeom>
          <a:noFill/>
          <a:ln w="0" cmpd="sng">
            <a:noFill/>
            <a:prstDash val="solid"/>
          </a:ln>
        </p:spPr>
        <p:txBody>
          <a:bodyPr vert="horz" lIns="0" tIns="19940" rIns="0" bIns="0" anchor="t"/>
          <a:lstStyle>
            <a:lvl1pPr marL="41029" marR="0" indent="0" algn="l">
              <a:lnSpc>
                <a:spcPts val="1077"/>
              </a:lnSpc>
              <a:spcAft>
                <a:spcPts val="3594"/>
              </a:spcAft>
              <a:defRPr/>
            </a:lvl1pPr>
          </a:lstStyle>
          <a:p>
            <a:pPr marL="45720" marR="0" indent="0" algn="l">
              <a:lnSpc>
                <a:spcPts val="1200"/>
              </a:lnSpc>
              <a:spcAft>
                <a:spcPts val="4005"/>
              </a:spcAft>
            </a:pPr>
            <a:r>
              <a:rPr lang="en-US" sz="1100" spc="0">
                <a:solidFill>
                  <a:srgbClr val="000000"/>
                </a:solidFill>
                <a:latin typeface="Arial" panose="02020603050405020304" pitchFamily="2"/>
              </a:rPr>
              <a:t>90-day prescription transferred to CVS Caremark Mail Service </a:t>
            </a:r>
          </a:p>
        </p:txBody>
      </p:sp>
      <p:sp>
        <p:nvSpPr>
          <p:cNvPr id="343" name="Text Placeholder 342"/>
          <p:cNvSpPr>
            <a:spLocks noGrp="1"/>
          </p:cNvSpPr>
          <p:nvPr>
            <p:ph type="body" idx="10"/>
          </p:nvPr>
        </p:nvSpPr>
        <p:spPr>
          <a:xfrm>
            <a:off x="3046847" y="2869828"/>
            <a:ext cx="1581727" cy="284629"/>
          </a:xfrm>
          <a:prstGeom prst="rect">
            <a:avLst/>
          </a:prstGeom>
          <a:solidFill>
            <a:srgbClr val="CC0000"/>
          </a:solidFill>
          <a:ln w="0" cmpd="sng">
            <a:noFill/>
            <a:prstDash val="solid"/>
          </a:ln>
        </p:spPr>
        <p:txBody>
          <a:bodyPr vert="horz" lIns="0" tIns="76912" rIns="0" bIns="0" anchor="t"/>
          <a:lstStyle>
            <a:lvl1pPr marL="41029" marR="0" indent="0" algn="l">
              <a:lnSpc>
                <a:spcPts val="1077"/>
              </a:lnSpc>
              <a:spcAft>
                <a:spcPts val="520"/>
              </a:spcAft>
              <a:defRPr/>
            </a:lvl1pPr>
          </a:lstStyle>
          <a:p>
            <a:pPr marL="45720" marR="0" indent="0" algn="l">
              <a:lnSpc>
                <a:spcPts val="1200"/>
              </a:lnSpc>
              <a:spcAft>
                <a:spcPts val="580"/>
              </a:spcAft>
            </a:pPr>
            <a:r>
              <a:rPr lang="en-US" sz="900" b="1" spc="0">
                <a:solidFill>
                  <a:srgbClr val="FFFFFF"/>
                </a:solidFill>
                <a:latin typeface="Arial" panose="02020603050405020304" pitchFamily="2"/>
              </a:rPr>
              <a:t>CVS/PHARMACY ACTION </a:t>
            </a:r>
          </a:p>
        </p:txBody>
      </p:sp>
      <p:sp>
        <p:nvSpPr>
          <p:cNvPr id="344" name="Text Placeholder 343"/>
          <p:cNvSpPr>
            <a:spLocks noGrp="1"/>
          </p:cNvSpPr>
          <p:nvPr>
            <p:ph type="body" idx="10"/>
          </p:nvPr>
        </p:nvSpPr>
        <p:spPr>
          <a:xfrm>
            <a:off x="3046847" y="3159501"/>
            <a:ext cx="1581727" cy="866775"/>
          </a:xfrm>
          <a:prstGeom prst="rect">
            <a:avLst/>
          </a:prstGeom>
          <a:noFill/>
          <a:ln w="0" cmpd="sng">
            <a:noFill/>
            <a:prstDash val="solid"/>
          </a:ln>
        </p:spPr>
        <p:txBody>
          <a:bodyPr vert="horz" lIns="0" tIns="19940" rIns="0" bIns="0" anchor="t"/>
          <a:lstStyle>
            <a:lvl1pPr marL="41029" marR="0" indent="0" algn="l">
              <a:lnSpc>
                <a:spcPts val="1077"/>
              </a:lnSpc>
              <a:spcAft>
                <a:spcPts val="3482"/>
              </a:spcAft>
              <a:defRPr/>
            </a:lvl1pPr>
          </a:lstStyle>
          <a:p>
            <a:pPr marL="45720" marR="0" indent="0" algn="l">
              <a:lnSpc>
                <a:spcPts val="1200"/>
              </a:lnSpc>
              <a:spcAft>
                <a:spcPts val="3880"/>
              </a:spcAft>
            </a:pPr>
            <a:r>
              <a:rPr lang="en-US" sz="1100" spc="0">
                <a:solidFill>
                  <a:srgbClr val="000000"/>
                </a:solidFill>
                <a:latin typeface="Arial" panose="02020603050405020304" pitchFamily="2"/>
              </a:rPr>
              <a:t>90-day prescription transferred to CVS Caremark Mail Service </a:t>
            </a:r>
          </a:p>
        </p:txBody>
      </p:sp>
      <p:sp>
        <p:nvSpPr>
          <p:cNvPr id="345" name="Text Placeholder 344"/>
          <p:cNvSpPr>
            <a:spLocks noGrp="1"/>
          </p:cNvSpPr>
          <p:nvPr>
            <p:ph type="body" idx="10"/>
          </p:nvPr>
        </p:nvSpPr>
        <p:spPr>
          <a:xfrm>
            <a:off x="3046847" y="4026274"/>
            <a:ext cx="1581727" cy="282388"/>
          </a:xfrm>
          <a:prstGeom prst="rect">
            <a:avLst/>
          </a:prstGeom>
          <a:solidFill>
            <a:srgbClr val="7F9D26"/>
          </a:solidFill>
          <a:ln w="0" cmpd="sng">
            <a:noFill/>
            <a:prstDash val="solid"/>
          </a:ln>
        </p:spPr>
        <p:txBody>
          <a:bodyPr vert="horz" lIns="0" tIns="73493" rIns="0" bIns="0" anchor="t"/>
          <a:lstStyle>
            <a:lvl1pPr marL="41029" marR="0" indent="0" algn="l">
              <a:lnSpc>
                <a:spcPts val="1167"/>
              </a:lnSpc>
              <a:spcAft>
                <a:spcPts val="529"/>
              </a:spcAft>
              <a:defRPr/>
            </a:lvl1pPr>
          </a:lstStyle>
          <a:p>
            <a:pPr marL="45720" marR="0" indent="0" algn="l">
              <a:lnSpc>
                <a:spcPts val="1300"/>
              </a:lnSpc>
              <a:spcAft>
                <a:spcPts val="590"/>
              </a:spcAft>
            </a:pPr>
            <a:r>
              <a:rPr lang="en-US" sz="1000" b="1" spc="-9">
                <a:solidFill>
                  <a:srgbClr val="FFFFFF"/>
                </a:solidFill>
                <a:latin typeface="Arial" panose="02020603050405020304" pitchFamily="2"/>
              </a:rPr>
              <a:t>PBM ACTION </a:t>
            </a:r>
          </a:p>
        </p:txBody>
      </p:sp>
      <p:sp>
        <p:nvSpPr>
          <p:cNvPr id="346" name="Text Placeholder 345"/>
          <p:cNvSpPr>
            <a:spLocks noGrp="1"/>
          </p:cNvSpPr>
          <p:nvPr>
            <p:ph type="body" idx="10"/>
          </p:nvPr>
        </p:nvSpPr>
        <p:spPr>
          <a:xfrm>
            <a:off x="3046847" y="4318750"/>
            <a:ext cx="1581727" cy="295275"/>
          </a:xfrm>
          <a:prstGeom prst="rect">
            <a:avLst/>
          </a:prstGeom>
          <a:noFill/>
          <a:ln w="0" cmpd="sng">
            <a:noFill/>
            <a:prstDash val="solid"/>
          </a:ln>
        </p:spPr>
        <p:txBody>
          <a:bodyPr vert="horz" lIns="0" tIns="19940" rIns="0" bIns="0" anchor="t"/>
          <a:lstStyle>
            <a:lvl1pPr marL="41029" marR="0" indent="0" algn="l">
              <a:lnSpc>
                <a:spcPts val="1077"/>
              </a:lnSpc>
              <a:spcAft>
                <a:spcPts val="0"/>
              </a:spcAft>
              <a:defRPr/>
            </a:lvl1pPr>
          </a:lstStyle>
          <a:p>
            <a:pPr marL="45720" marR="0" indent="0" algn="l">
              <a:lnSpc>
                <a:spcPts val="1200"/>
              </a:lnSpc>
              <a:spcAft>
                <a:spcPts val="0"/>
              </a:spcAft>
            </a:pPr>
            <a:r>
              <a:rPr lang="en-US" sz="1100" spc="0">
                <a:solidFill>
                  <a:srgbClr val="000000"/>
                </a:solidFill>
                <a:latin typeface="Arial" panose="02020603050405020304" pitchFamily="2"/>
              </a:rPr>
              <a:t>Member set up for mail service delivery </a:t>
            </a:r>
          </a:p>
        </p:txBody>
      </p:sp>
      <p:sp>
        <p:nvSpPr>
          <p:cNvPr id="347" name="Text Placeholder 346"/>
          <p:cNvSpPr>
            <a:spLocks noGrp="1"/>
          </p:cNvSpPr>
          <p:nvPr>
            <p:ph type="body" idx="10"/>
          </p:nvPr>
        </p:nvSpPr>
        <p:spPr>
          <a:xfrm>
            <a:off x="4888347" y="1688729"/>
            <a:ext cx="1581727" cy="285190"/>
          </a:xfrm>
          <a:prstGeom prst="rect">
            <a:avLst/>
          </a:prstGeom>
          <a:solidFill>
            <a:srgbClr val="7F9D26"/>
          </a:solidFill>
          <a:ln w="0" cmpd="sng">
            <a:noFill/>
            <a:prstDash val="solid"/>
          </a:ln>
        </p:spPr>
        <p:txBody>
          <a:bodyPr vert="horz" lIns="0" tIns="74062"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9">
                <a:solidFill>
                  <a:srgbClr val="FFFFFF"/>
                </a:solidFill>
                <a:latin typeface="Arial" panose="02020603050405020304" pitchFamily="2"/>
              </a:rPr>
              <a:t>PBM ACTION </a:t>
            </a:r>
          </a:p>
        </p:txBody>
      </p:sp>
      <p:sp>
        <p:nvSpPr>
          <p:cNvPr id="348" name="Text Placeholder 347"/>
          <p:cNvSpPr>
            <a:spLocks noGrp="1"/>
          </p:cNvSpPr>
          <p:nvPr>
            <p:ph type="body" idx="10"/>
          </p:nvPr>
        </p:nvSpPr>
        <p:spPr>
          <a:xfrm>
            <a:off x="4888347" y="1984004"/>
            <a:ext cx="1581727" cy="885825"/>
          </a:xfrm>
          <a:prstGeom prst="rect">
            <a:avLst/>
          </a:prstGeom>
          <a:noFill/>
          <a:ln w="0" cmpd="sng">
            <a:noFill/>
            <a:prstDash val="solid"/>
          </a:ln>
        </p:spPr>
        <p:txBody>
          <a:bodyPr vert="horz" lIns="0" tIns="19940" rIns="0" bIns="0" anchor="t"/>
          <a:lstStyle>
            <a:lvl1pPr marL="41029" marR="287204" indent="0" algn="l">
              <a:lnSpc>
                <a:spcPts val="1077"/>
              </a:lnSpc>
              <a:spcAft>
                <a:spcPts val="4693"/>
              </a:spcAft>
              <a:defRPr/>
            </a:lvl1pPr>
          </a:lstStyle>
          <a:p>
            <a:pPr marL="45720" marR="320040" indent="0" algn="l">
              <a:lnSpc>
                <a:spcPts val="1200"/>
              </a:lnSpc>
              <a:spcAft>
                <a:spcPts val="5230"/>
              </a:spcAft>
            </a:pPr>
            <a:r>
              <a:rPr lang="en-US" sz="1100" spc="-4">
                <a:solidFill>
                  <a:srgbClr val="000000"/>
                </a:solidFill>
                <a:latin typeface="Arial" panose="02020603050405020304" pitchFamily="2"/>
              </a:rPr>
              <a:t>Member set up for mail service delivery </a:t>
            </a:r>
          </a:p>
        </p:txBody>
      </p:sp>
      <p:sp>
        <p:nvSpPr>
          <p:cNvPr id="349" name="Text Placeholder 348"/>
          <p:cNvSpPr>
            <a:spLocks noGrp="1"/>
          </p:cNvSpPr>
          <p:nvPr>
            <p:ph type="body" idx="10"/>
          </p:nvPr>
        </p:nvSpPr>
        <p:spPr>
          <a:xfrm>
            <a:off x="4888347" y="2869828"/>
            <a:ext cx="1581727" cy="284629"/>
          </a:xfrm>
          <a:prstGeom prst="rect">
            <a:avLst/>
          </a:prstGeom>
          <a:solidFill>
            <a:srgbClr val="7F9D26"/>
          </a:solidFill>
          <a:ln w="0" cmpd="sng">
            <a:noFill/>
            <a:prstDash val="solid"/>
          </a:ln>
        </p:spPr>
        <p:txBody>
          <a:bodyPr vert="horz" lIns="0" tIns="73493" rIns="0" bIns="0" anchor="t"/>
          <a:lstStyle>
            <a:lvl1pPr marL="41029" marR="0" indent="0" algn="l">
              <a:lnSpc>
                <a:spcPts val="1167"/>
              </a:lnSpc>
              <a:spcAft>
                <a:spcPts val="489"/>
              </a:spcAft>
              <a:defRPr/>
            </a:lvl1pPr>
          </a:lstStyle>
          <a:p>
            <a:pPr marL="45720" marR="0" indent="0" algn="l">
              <a:lnSpc>
                <a:spcPts val="1300"/>
              </a:lnSpc>
              <a:spcAft>
                <a:spcPts val="545"/>
              </a:spcAft>
            </a:pPr>
            <a:r>
              <a:rPr lang="en-US" sz="1000" b="1" spc="-9">
                <a:solidFill>
                  <a:srgbClr val="FFFFFF"/>
                </a:solidFill>
                <a:latin typeface="Arial" panose="02020603050405020304" pitchFamily="2"/>
              </a:rPr>
              <a:t>PBM ACTION </a:t>
            </a:r>
          </a:p>
        </p:txBody>
      </p:sp>
      <p:sp>
        <p:nvSpPr>
          <p:cNvPr id="350" name="Text Placeholder 349"/>
          <p:cNvSpPr>
            <a:spLocks noGrp="1"/>
          </p:cNvSpPr>
          <p:nvPr>
            <p:ph type="body" idx="10"/>
          </p:nvPr>
        </p:nvSpPr>
        <p:spPr>
          <a:xfrm>
            <a:off x="4888347" y="3159501"/>
            <a:ext cx="1581727" cy="866775"/>
          </a:xfrm>
          <a:prstGeom prst="rect">
            <a:avLst/>
          </a:prstGeom>
          <a:noFill/>
          <a:ln w="0" cmpd="sng">
            <a:noFill/>
            <a:prstDash val="solid"/>
          </a:ln>
        </p:spPr>
        <p:txBody>
          <a:bodyPr vert="horz" lIns="0" tIns="19940" rIns="0" bIns="0" anchor="t"/>
          <a:lstStyle>
            <a:lvl1pPr marL="41029" marR="287204" indent="0" algn="l">
              <a:lnSpc>
                <a:spcPts val="1077"/>
              </a:lnSpc>
              <a:spcAft>
                <a:spcPts val="4581"/>
              </a:spcAft>
              <a:defRPr/>
            </a:lvl1pPr>
          </a:lstStyle>
          <a:p>
            <a:pPr marL="45720" marR="320040" indent="0" algn="l">
              <a:lnSpc>
                <a:spcPts val="1200"/>
              </a:lnSpc>
              <a:spcAft>
                <a:spcPts val="5105"/>
              </a:spcAft>
            </a:pPr>
            <a:r>
              <a:rPr lang="en-US" sz="1100" spc="-4">
                <a:solidFill>
                  <a:srgbClr val="000000"/>
                </a:solidFill>
                <a:latin typeface="Arial" panose="02020603050405020304" pitchFamily="2"/>
              </a:rPr>
              <a:t>Member set up for mail service delivery </a:t>
            </a:r>
          </a:p>
        </p:txBody>
      </p:sp>
      <p:sp>
        <p:nvSpPr>
          <p:cNvPr id="351" name="Text Placeholder 350"/>
          <p:cNvSpPr>
            <a:spLocks noGrp="1"/>
          </p:cNvSpPr>
          <p:nvPr>
            <p:ph type="body" idx="10"/>
          </p:nvPr>
        </p:nvSpPr>
        <p:spPr>
          <a:xfrm>
            <a:off x="4888347" y="4026274"/>
            <a:ext cx="1581727" cy="282388"/>
          </a:xfrm>
          <a:prstGeom prst="rect">
            <a:avLst/>
          </a:prstGeom>
          <a:solidFill>
            <a:srgbClr val="7F9D26"/>
          </a:solidFill>
          <a:ln w="0" cmpd="sng">
            <a:noFill/>
            <a:prstDash val="solid"/>
          </a:ln>
        </p:spPr>
        <p:txBody>
          <a:bodyPr vert="horz" lIns="0" tIns="73493" rIns="0" bIns="0" anchor="t"/>
          <a:lstStyle>
            <a:lvl1pPr marL="41029" marR="0" indent="0" algn="l">
              <a:lnSpc>
                <a:spcPts val="1167"/>
              </a:lnSpc>
              <a:spcAft>
                <a:spcPts val="529"/>
              </a:spcAft>
              <a:defRPr/>
            </a:lvl1pPr>
          </a:lstStyle>
          <a:p>
            <a:pPr marL="45720" marR="0" indent="0" algn="l">
              <a:lnSpc>
                <a:spcPts val="1300"/>
              </a:lnSpc>
              <a:spcAft>
                <a:spcPts val="590"/>
              </a:spcAft>
            </a:pPr>
            <a:r>
              <a:rPr lang="en-US" sz="1000" b="1" spc="-9">
                <a:solidFill>
                  <a:srgbClr val="FFFFFF"/>
                </a:solidFill>
                <a:latin typeface="Arial" panose="02020603050405020304" pitchFamily="2"/>
              </a:rPr>
              <a:t>PBM ACTION </a:t>
            </a:r>
          </a:p>
        </p:txBody>
      </p:sp>
      <p:sp>
        <p:nvSpPr>
          <p:cNvPr id="352" name="Text Placeholder 351"/>
          <p:cNvSpPr>
            <a:spLocks noGrp="1"/>
          </p:cNvSpPr>
          <p:nvPr>
            <p:ph type="body" idx="10"/>
          </p:nvPr>
        </p:nvSpPr>
        <p:spPr>
          <a:xfrm>
            <a:off x="4888347" y="4318749"/>
            <a:ext cx="1581727" cy="294154"/>
          </a:xfrm>
          <a:prstGeom prst="rect">
            <a:avLst/>
          </a:prstGeom>
          <a:noFill/>
          <a:ln w="0" cmpd="sng">
            <a:noFill/>
            <a:prstDash val="solid"/>
          </a:ln>
        </p:spPr>
        <p:txBody>
          <a:bodyPr vert="horz" lIns="0" tIns="19940" rIns="0" bIns="0" anchor="t"/>
          <a:lstStyle>
            <a:lvl1pPr marL="41029" marR="205146" indent="0" algn="l">
              <a:lnSpc>
                <a:spcPts val="1077"/>
              </a:lnSpc>
              <a:spcAft>
                <a:spcPts val="0"/>
              </a:spcAft>
              <a:defRPr/>
            </a:lvl1pPr>
          </a:lstStyle>
          <a:p>
            <a:pPr marL="45720" marR="228600" indent="0" algn="l">
              <a:lnSpc>
                <a:spcPts val="1200"/>
              </a:lnSpc>
              <a:spcAft>
                <a:spcPts val="0"/>
              </a:spcAft>
            </a:pPr>
            <a:r>
              <a:rPr lang="en-US" sz="1100" spc="0">
                <a:solidFill>
                  <a:srgbClr val="000000"/>
                </a:solidFill>
                <a:latin typeface="Arial" panose="02020603050405020304" pitchFamily="2"/>
              </a:rPr>
              <a:t>Prescription delivered to member </a:t>
            </a:r>
          </a:p>
        </p:txBody>
      </p:sp>
      <p:sp>
        <p:nvSpPr>
          <p:cNvPr id="353" name="Text Placeholder 352"/>
          <p:cNvSpPr>
            <a:spLocks noGrp="1"/>
          </p:cNvSpPr>
          <p:nvPr>
            <p:ph type="body" idx="10"/>
          </p:nvPr>
        </p:nvSpPr>
        <p:spPr>
          <a:xfrm>
            <a:off x="6729847" y="1688729"/>
            <a:ext cx="1581727" cy="285190"/>
          </a:xfrm>
          <a:prstGeom prst="rect">
            <a:avLst/>
          </a:prstGeom>
          <a:solidFill>
            <a:srgbClr val="7F9D26"/>
          </a:solidFill>
          <a:ln w="0" cmpd="sng">
            <a:noFill/>
            <a:prstDash val="solid"/>
          </a:ln>
        </p:spPr>
        <p:txBody>
          <a:bodyPr vert="horz" lIns="0" tIns="74062" rIns="0" bIns="0" anchor="t"/>
          <a:lstStyle>
            <a:lvl1pPr marL="41029" marR="0" indent="0" algn="l">
              <a:lnSpc>
                <a:spcPts val="1167"/>
              </a:lnSpc>
              <a:spcAft>
                <a:spcPts val="507"/>
              </a:spcAft>
              <a:defRPr/>
            </a:lvl1pPr>
          </a:lstStyle>
          <a:p>
            <a:pPr marL="45720" marR="0" indent="0" algn="l">
              <a:lnSpc>
                <a:spcPts val="1300"/>
              </a:lnSpc>
              <a:spcAft>
                <a:spcPts val="565"/>
              </a:spcAft>
            </a:pPr>
            <a:r>
              <a:rPr lang="en-US" sz="1000" b="1" spc="-9">
                <a:solidFill>
                  <a:srgbClr val="FFFFFF"/>
                </a:solidFill>
                <a:latin typeface="Arial" panose="02020603050405020304" pitchFamily="2"/>
              </a:rPr>
              <a:t>PBM ACTION </a:t>
            </a:r>
          </a:p>
        </p:txBody>
      </p:sp>
      <p:sp>
        <p:nvSpPr>
          <p:cNvPr id="354" name="Text Placeholder 353"/>
          <p:cNvSpPr>
            <a:spLocks noGrp="1"/>
          </p:cNvSpPr>
          <p:nvPr>
            <p:ph type="body" idx="10"/>
          </p:nvPr>
        </p:nvSpPr>
        <p:spPr>
          <a:xfrm>
            <a:off x="6729847" y="1984004"/>
            <a:ext cx="1581727" cy="885825"/>
          </a:xfrm>
          <a:prstGeom prst="rect">
            <a:avLst/>
          </a:prstGeom>
          <a:noFill/>
          <a:ln w="0" cmpd="sng">
            <a:noFill/>
            <a:prstDash val="solid"/>
          </a:ln>
        </p:spPr>
        <p:txBody>
          <a:bodyPr vert="horz" lIns="0" tIns="19940" rIns="0" bIns="0" anchor="t"/>
          <a:lstStyle>
            <a:lvl1pPr marL="41029" marR="205146" indent="0" algn="l">
              <a:lnSpc>
                <a:spcPts val="1077"/>
              </a:lnSpc>
              <a:spcAft>
                <a:spcPts val="4693"/>
              </a:spcAft>
              <a:defRPr/>
            </a:lvl1pPr>
          </a:lstStyle>
          <a:p>
            <a:pPr marL="45720" marR="228600" indent="0" algn="l">
              <a:lnSpc>
                <a:spcPts val="1200"/>
              </a:lnSpc>
              <a:spcAft>
                <a:spcPts val="5230"/>
              </a:spcAft>
            </a:pPr>
            <a:r>
              <a:rPr lang="en-US" sz="1100" spc="0">
                <a:solidFill>
                  <a:srgbClr val="000000"/>
                </a:solidFill>
                <a:latin typeface="Arial" panose="02020603050405020304" pitchFamily="2"/>
              </a:rPr>
              <a:t>Prescription delivered to member </a:t>
            </a:r>
          </a:p>
        </p:txBody>
      </p:sp>
      <p:sp>
        <p:nvSpPr>
          <p:cNvPr id="355" name="Text Placeholder 354"/>
          <p:cNvSpPr>
            <a:spLocks noGrp="1"/>
          </p:cNvSpPr>
          <p:nvPr>
            <p:ph type="body" idx="10"/>
          </p:nvPr>
        </p:nvSpPr>
        <p:spPr>
          <a:xfrm>
            <a:off x="6729847" y="2869828"/>
            <a:ext cx="1581727" cy="284629"/>
          </a:xfrm>
          <a:prstGeom prst="rect">
            <a:avLst/>
          </a:prstGeom>
          <a:solidFill>
            <a:srgbClr val="7F9D26"/>
          </a:solidFill>
          <a:ln w="0" cmpd="sng">
            <a:noFill/>
            <a:prstDash val="solid"/>
          </a:ln>
        </p:spPr>
        <p:txBody>
          <a:bodyPr vert="horz" lIns="0" tIns="73493" rIns="0" bIns="0" anchor="t"/>
          <a:lstStyle>
            <a:lvl1pPr marL="41029" marR="0" indent="0" algn="l">
              <a:lnSpc>
                <a:spcPts val="1167"/>
              </a:lnSpc>
              <a:spcAft>
                <a:spcPts val="489"/>
              </a:spcAft>
              <a:defRPr/>
            </a:lvl1pPr>
          </a:lstStyle>
          <a:p>
            <a:pPr marL="45720" marR="0" indent="0" algn="l">
              <a:lnSpc>
                <a:spcPts val="1300"/>
              </a:lnSpc>
              <a:spcAft>
                <a:spcPts val="545"/>
              </a:spcAft>
            </a:pPr>
            <a:r>
              <a:rPr lang="en-US" sz="1000" b="1" spc="-9">
                <a:solidFill>
                  <a:srgbClr val="FFFFFF"/>
                </a:solidFill>
                <a:latin typeface="Arial" panose="02020603050405020304" pitchFamily="2"/>
              </a:rPr>
              <a:t>PBM ACTION </a:t>
            </a:r>
          </a:p>
        </p:txBody>
      </p:sp>
      <p:sp>
        <p:nvSpPr>
          <p:cNvPr id="356" name="Text Placeholder 355"/>
          <p:cNvSpPr>
            <a:spLocks noGrp="1"/>
          </p:cNvSpPr>
          <p:nvPr>
            <p:ph type="body" idx="10"/>
          </p:nvPr>
        </p:nvSpPr>
        <p:spPr>
          <a:xfrm>
            <a:off x="6729847" y="3159499"/>
            <a:ext cx="1581727" cy="294154"/>
          </a:xfrm>
          <a:prstGeom prst="rect">
            <a:avLst/>
          </a:prstGeom>
          <a:noFill/>
          <a:ln w="0" cmpd="sng">
            <a:noFill/>
            <a:prstDash val="solid"/>
          </a:ln>
        </p:spPr>
        <p:txBody>
          <a:bodyPr vert="horz" lIns="0" tIns="19940" rIns="0" bIns="0" anchor="t"/>
          <a:lstStyle>
            <a:lvl1pPr marL="41029" marR="205146" indent="0" algn="l">
              <a:lnSpc>
                <a:spcPts val="1077"/>
              </a:lnSpc>
              <a:spcAft>
                <a:spcPts val="0"/>
              </a:spcAft>
              <a:defRPr/>
            </a:lvl1pPr>
          </a:lstStyle>
          <a:p>
            <a:pPr marL="45720" marR="228600" indent="0" algn="l">
              <a:lnSpc>
                <a:spcPts val="1200"/>
              </a:lnSpc>
              <a:spcAft>
                <a:spcPts val="0"/>
              </a:spcAft>
            </a:pPr>
            <a:r>
              <a:rPr lang="en-US" sz="1100" spc="0">
                <a:solidFill>
                  <a:srgbClr val="000000"/>
                </a:solidFill>
                <a:latin typeface="Arial" panose="02020603050405020304" pitchFamily="2"/>
              </a:rPr>
              <a:t>Prescription delivered to member </a:t>
            </a:r>
          </a:p>
        </p:txBody>
      </p:sp>
      <p:sp>
        <p:nvSpPr>
          <p:cNvPr id="357" name="Text Placeholder 356"/>
          <p:cNvSpPr>
            <a:spLocks noGrp="1"/>
          </p:cNvSpPr>
          <p:nvPr>
            <p:ph type="body" idx="10"/>
          </p:nvPr>
        </p:nvSpPr>
        <p:spPr>
          <a:xfrm>
            <a:off x="779896" y="5174316"/>
            <a:ext cx="7535718" cy="395568"/>
          </a:xfrm>
          <a:prstGeom prst="rect">
            <a:avLst/>
          </a:prstGeom>
          <a:solidFill>
            <a:srgbClr val="CC0000"/>
          </a:solidFill>
          <a:ln w="0" cmpd="sng">
            <a:noFill/>
            <a:prstDash val="solid"/>
          </a:ln>
        </p:spPr>
        <p:txBody>
          <a:bodyPr vert="horz" lIns="0" tIns="79191"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can choose to move a 90-day prescription to mail service. </a:t>
            </a:r>
          </a:p>
        </p:txBody>
      </p:sp>
      <p:sp>
        <p:nvSpPr>
          <p:cNvPr id="358" name="Text Placeholder 357"/>
          <p:cNvSpPr>
            <a:spLocks noGrp="1"/>
          </p:cNvSpPr>
          <p:nvPr>
            <p:ph type="body" idx="10"/>
          </p:nvPr>
        </p:nvSpPr>
        <p:spPr>
          <a:xfrm>
            <a:off x="779897" y="6181164"/>
            <a:ext cx="7758545" cy="273424"/>
          </a:xfrm>
          <a:prstGeom prst="rect">
            <a:avLst/>
          </a:prstGeom>
          <a:noFill/>
          <a:ln w="0" cmpd="sng">
            <a:noFill/>
            <a:prstDash val="solid"/>
          </a:ln>
        </p:spPr>
        <p:txBody>
          <a:bodyPr vert="horz" lIns="0" tIns="5129" rIns="0" bIns="0" anchor="t"/>
          <a:lstStyle>
            <a:lvl1pPr marL="0" marR="0" indent="0" algn="l">
              <a:lnSpc>
                <a:spcPts val="808"/>
              </a:lnSpc>
              <a:spcBef>
                <a:spcPts val="0"/>
              </a:spcBef>
              <a:spcAft>
                <a:spcPts val="296"/>
              </a:spcAft>
              <a:tabLst>
                <a:tab pos="7631418" algn="r"/>
              </a:tabLst>
              <a:defRPr/>
            </a:lvl1pPr>
          </a:lstStyle>
          <a:p>
            <a:pPr marL="45720" marR="0" indent="0" algn="l">
              <a:lnSpc>
                <a:spcPts val="1100"/>
              </a:lnSpc>
              <a:spcAft>
                <a:spcPts val="0"/>
              </a:spcAft>
              <a:tabLst>
                <a:tab pos="850392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23 </a:t>
            </a:r>
          </a:p>
          <a:p>
            <a:pPr marL="0" marR="0" indent="0" algn="l">
              <a:lnSpc>
                <a:spcPts val="900"/>
              </a:lnSpc>
              <a:spcBef>
                <a:spcPts val="0"/>
              </a:spcBef>
              <a:spcAft>
                <a:spcPts val="330"/>
              </a:spcAft>
            </a:pPr>
            <a:r>
              <a:rPr lang="en-US" sz="700" spc="81">
                <a:solidFill>
                  <a:srgbClr val="000000"/>
                </a:solidFill>
                <a:latin typeface="Arial" panose="02020603050405020304" pitchFamily="2"/>
              </a:rPr>
              <a:t>38102A </a:t>
            </a:r>
          </a:p>
        </p:txBody>
      </p:sp>
    </p:spTree>
    <p:extLst>
      <p:ext uri="{BB962C8B-B14F-4D97-AF65-F5344CB8AC3E}">
        <p14:creationId xmlns:p14="http://schemas.microsoft.com/office/powerpoint/2010/main" val="41820527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22_1_">
    <p:bg>
      <p:bgPr>
        <a:solidFill>
          <a:schemeClr val="bg1">
            <a:alpha val="0"/>
          </a:schemeClr>
        </a:solidFill>
        <a:effectLst/>
      </p:bgPr>
    </p:bg>
    <p:spTree>
      <p:nvGrpSpPr>
        <p:cNvPr id="1" name=""/>
        <p:cNvGrpSpPr/>
        <p:nvPr/>
      </p:nvGrpSpPr>
      <p:grpSpPr>
        <a:xfrm>
          <a:off x="0" y="0"/>
          <a:ext cx="0" cy="0"/>
          <a:chOff x="0" y="0"/>
          <a:chExt cx="0" cy="0"/>
        </a:xfrm>
      </p:grpSpPr>
      <p:sp>
        <p:nvSpPr>
          <p:cNvPr id="361" name="Text Placeholder 360"/>
          <p:cNvSpPr>
            <a:spLocks noGrp="1"/>
          </p:cNvSpPr>
          <p:nvPr>
            <p:ph type="body" idx="10"/>
          </p:nvPr>
        </p:nvSpPr>
        <p:spPr>
          <a:xfrm>
            <a:off x="415638" y="403414"/>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362" name="Text Placeholder 361"/>
          <p:cNvSpPr>
            <a:spLocks noGrp="1"/>
          </p:cNvSpPr>
          <p:nvPr>
            <p:ph type="body" idx="10"/>
          </p:nvPr>
        </p:nvSpPr>
        <p:spPr>
          <a:xfrm>
            <a:off x="850900" y="403414"/>
            <a:ext cx="6650182" cy="1019175"/>
          </a:xfrm>
          <a:prstGeom prst="rect">
            <a:avLst/>
          </a:prstGeom>
          <a:noFill/>
          <a:ln w="0" cmpd="sng">
            <a:noFill/>
            <a:prstDash val="solid"/>
          </a:ln>
        </p:spPr>
        <p:txBody>
          <a:bodyPr vert="horz" lIns="0" tIns="331575" rIns="0" bIns="0" anchor="t"/>
          <a:lstStyle>
            <a:lvl1pPr marL="0" marR="0" indent="0" algn="l">
              <a:lnSpc>
                <a:spcPts val="2872"/>
              </a:lnSpc>
              <a:spcAft>
                <a:spcPts val="2611"/>
              </a:spcAft>
              <a:defRPr/>
            </a:lvl1pPr>
          </a:lstStyle>
          <a:p>
            <a:pPr marL="0" marR="0" indent="0" algn="l">
              <a:lnSpc>
                <a:spcPts val="3200"/>
              </a:lnSpc>
              <a:spcAft>
                <a:spcPts val="2910"/>
              </a:spcAft>
            </a:pPr>
            <a:r>
              <a:rPr lang="en-US" sz="2500" b="1" spc="-4">
                <a:solidFill>
                  <a:srgbClr val="000000"/>
                </a:solidFill>
                <a:latin typeface="Arial" panose="02020603050405020304" pitchFamily="2"/>
              </a:rPr>
              <a:t>Moving Mail Service Prescriptions to Retail </a:t>
            </a:r>
          </a:p>
        </p:txBody>
      </p:sp>
      <p:sp>
        <p:nvSpPr>
          <p:cNvPr id="363" name="Text Placeholder 362"/>
          <p:cNvSpPr>
            <a:spLocks noGrp="1"/>
          </p:cNvSpPr>
          <p:nvPr>
            <p:ph type="body" idx="10"/>
          </p:nvPr>
        </p:nvSpPr>
        <p:spPr>
          <a:xfrm>
            <a:off x="774123" y="1422587"/>
            <a:ext cx="219364" cy="345701"/>
          </a:xfrm>
          <a:prstGeom prst="rect">
            <a:avLst/>
          </a:prstGeom>
          <a:noFill/>
          <a:ln w="0" cmpd="sng">
            <a:noFill/>
            <a:prstDash val="solid"/>
          </a:ln>
        </p:spPr>
        <p:txBody>
          <a:bodyPr vert="horz" lIns="0" tIns="0" rIns="0" bIns="0" anchor="t"/>
          <a:lstStyle>
            <a:lvl1pPr marL="0" marR="0" indent="0" algn="l">
              <a:lnSpc>
                <a:spcPts val="2782"/>
              </a:lnSpc>
              <a:spcAft>
                <a:spcPts val="0"/>
              </a:spcAft>
              <a:defRPr/>
            </a:lvl1pPr>
          </a:lstStyle>
          <a:p>
            <a:pPr marL="0" marR="0" indent="0" algn="l">
              <a:lnSpc>
                <a:spcPts val="3100"/>
              </a:lnSpc>
              <a:spcAft>
                <a:spcPts val="0"/>
              </a:spcAft>
            </a:pPr>
            <a:r>
              <a:rPr lang="en-US" sz="2500" b="1" spc="0">
                <a:solidFill>
                  <a:srgbClr val="000000"/>
                </a:solidFill>
                <a:latin typeface="Arial" panose="02020603050405020304" pitchFamily="2"/>
              </a:rPr>
              <a:t>1 </a:t>
            </a:r>
          </a:p>
        </p:txBody>
      </p:sp>
      <p:sp>
        <p:nvSpPr>
          <p:cNvPr id="364" name="Text Placeholder 363"/>
          <p:cNvSpPr>
            <a:spLocks noGrp="1"/>
          </p:cNvSpPr>
          <p:nvPr>
            <p:ph type="body" idx="10"/>
          </p:nvPr>
        </p:nvSpPr>
        <p:spPr>
          <a:xfrm>
            <a:off x="763157" y="2321861"/>
            <a:ext cx="271895" cy="363631"/>
          </a:xfrm>
          <a:prstGeom prst="rect">
            <a:avLst/>
          </a:prstGeom>
          <a:noFill/>
          <a:ln w="0" cmpd="sng">
            <a:noFill/>
            <a:prstDash val="solid"/>
          </a:ln>
        </p:spPr>
        <p:txBody>
          <a:bodyPr vert="horz" lIns="0" tIns="0"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2 </a:t>
            </a:r>
          </a:p>
        </p:txBody>
      </p:sp>
      <p:sp>
        <p:nvSpPr>
          <p:cNvPr id="365" name="Text Placeholder 364"/>
          <p:cNvSpPr>
            <a:spLocks noGrp="1"/>
          </p:cNvSpPr>
          <p:nvPr>
            <p:ph type="body" idx="10"/>
          </p:nvPr>
        </p:nvSpPr>
        <p:spPr>
          <a:xfrm>
            <a:off x="763154" y="3239063"/>
            <a:ext cx="274782" cy="363631"/>
          </a:xfrm>
          <a:prstGeom prst="rect">
            <a:avLst/>
          </a:prstGeom>
          <a:noFill/>
          <a:ln w="0" cmpd="sng">
            <a:noFill/>
            <a:prstDash val="solid"/>
          </a:ln>
        </p:spPr>
        <p:txBody>
          <a:bodyPr vert="horz" lIns="0" tIns="0"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3 </a:t>
            </a:r>
          </a:p>
        </p:txBody>
      </p:sp>
      <p:sp>
        <p:nvSpPr>
          <p:cNvPr id="366" name="Text Placeholder 365"/>
          <p:cNvSpPr>
            <a:spLocks noGrp="1"/>
          </p:cNvSpPr>
          <p:nvPr>
            <p:ph type="body" idx="10"/>
          </p:nvPr>
        </p:nvSpPr>
        <p:spPr>
          <a:xfrm>
            <a:off x="760271" y="4193804"/>
            <a:ext cx="277668" cy="363631"/>
          </a:xfrm>
          <a:prstGeom prst="rect">
            <a:avLst/>
          </a:prstGeom>
          <a:noFill/>
          <a:ln w="0" cmpd="sng">
            <a:noFill/>
            <a:prstDash val="solid"/>
          </a:ln>
        </p:spPr>
        <p:txBody>
          <a:bodyPr vert="horz" lIns="0" tIns="0" rIns="0" bIns="0" anchor="t"/>
          <a:lstStyle>
            <a:lvl1pPr marL="0" marR="0" indent="0" algn="l">
              <a:lnSpc>
                <a:spcPts val="2872"/>
              </a:lnSpc>
              <a:spcAft>
                <a:spcPts val="0"/>
              </a:spcAft>
              <a:defRPr/>
            </a:lvl1pPr>
          </a:lstStyle>
          <a:p>
            <a:pPr marL="0" marR="0" indent="0" algn="l">
              <a:lnSpc>
                <a:spcPts val="3200"/>
              </a:lnSpc>
              <a:spcAft>
                <a:spcPts val="0"/>
              </a:spcAft>
            </a:pPr>
            <a:r>
              <a:rPr lang="en-US" sz="2500" b="1" spc="0">
                <a:solidFill>
                  <a:srgbClr val="000000"/>
                </a:solidFill>
                <a:latin typeface="Arial" panose="02020603050405020304" pitchFamily="2"/>
              </a:rPr>
              <a:t>4 </a:t>
            </a:r>
          </a:p>
        </p:txBody>
      </p:sp>
      <p:sp>
        <p:nvSpPr>
          <p:cNvPr id="367" name="Text Placeholder 366"/>
          <p:cNvSpPr>
            <a:spLocks noGrp="1"/>
          </p:cNvSpPr>
          <p:nvPr>
            <p:ph type="body" idx="10"/>
          </p:nvPr>
        </p:nvSpPr>
        <p:spPr>
          <a:xfrm>
            <a:off x="1208232" y="1422589"/>
            <a:ext cx="2097232" cy="242047"/>
          </a:xfrm>
          <a:prstGeom prst="rect">
            <a:avLst/>
          </a:prstGeom>
          <a:solidFill>
            <a:srgbClr val="3094DF"/>
          </a:solidFill>
          <a:ln w="0" cmpd="sng">
            <a:noFill/>
            <a:prstDash val="solid"/>
          </a:ln>
        </p:spPr>
        <p:txBody>
          <a:bodyPr vert="horz" lIns="0" tIns="41020" rIns="0" bIns="0" anchor="t"/>
          <a:lstStyle>
            <a:lvl1pPr marL="41029" marR="0" indent="0" algn="l">
              <a:lnSpc>
                <a:spcPts val="1167"/>
              </a:lnSpc>
              <a:spcAft>
                <a:spcPts val="444"/>
              </a:spcAft>
              <a:defRPr/>
            </a:lvl1pPr>
          </a:lstStyle>
          <a:p>
            <a:pPr marL="45720" marR="0" indent="0" algn="l">
              <a:lnSpc>
                <a:spcPts val="1300"/>
              </a:lnSpc>
              <a:spcAft>
                <a:spcPts val="495"/>
              </a:spcAft>
            </a:pPr>
            <a:r>
              <a:rPr lang="en-US" sz="1000" b="1" spc="-4">
                <a:solidFill>
                  <a:srgbClr val="FFFFFF"/>
                </a:solidFill>
                <a:latin typeface="Arial" panose="02020603050405020304" pitchFamily="2"/>
              </a:rPr>
              <a:t>MEMBER ACTION </a:t>
            </a:r>
          </a:p>
        </p:txBody>
      </p:sp>
      <p:sp>
        <p:nvSpPr>
          <p:cNvPr id="368" name="Text Placeholder 367"/>
          <p:cNvSpPr>
            <a:spLocks noGrp="1"/>
          </p:cNvSpPr>
          <p:nvPr>
            <p:ph type="body" idx="10"/>
          </p:nvPr>
        </p:nvSpPr>
        <p:spPr>
          <a:xfrm>
            <a:off x="1208232" y="1731309"/>
            <a:ext cx="2097232" cy="597834"/>
          </a:xfrm>
          <a:prstGeom prst="rect">
            <a:avLst/>
          </a:prstGeom>
          <a:noFill/>
          <a:ln w="0" cmpd="sng">
            <a:noFill/>
            <a:prstDash val="solid"/>
          </a:ln>
        </p:spPr>
        <p:txBody>
          <a:bodyPr vert="horz" lIns="0" tIns="16522" rIns="0" bIns="0" anchor="t"/>
          <a:lstStyle>
            <a:lvl1pPr marL="41029" marR="0" indent="0" algn="l">
              <a:lnSpc>
                <a:spcPts val="1077"/>
              </a:lnSpc>
              <a:spcAft>
                <a:spcPts val="1288"/>
              </a:spcAft>
              <a:defRPr/>
            </a:lvl1pPr>
          </a:lstStyle>
          <a:p>
            <a:pPr marL="45720" marR="0" indent="0" algn="l">
              <a:lnSpc>
                <a:spcPts val="1200"/>
              </a:lnSpc>
              <a:spcAft>
                <a:spcPts val="1435"/>
              </a:spcAft>
            </a:pPr>
            <a:r>
              <a:rPr lang="en-US" sz="1100" spc="0">
                <a:solidFill>
                  <a:srgbClr val="000000"/>
                </a:solidFill>
                <a:latin typeface="Arial" panose="02020603050405020304" pitchFamily="2"/>
              </a:rPr>
              <a:t>Contacts CVS Caremark by phone to request a 90-day prescription at CVS Pharmacy </a:t>
            </a:r>
          </a:p>
        </p:txBody>
      </p:sp>
      <p:sp>
        <p:nvSpPr>
          <p:cNvPr id="369" name="Text Placeholder 368"/>
          <p:cNvSpPr>
            <a:spLocks noGrp="1"/>
          </p:cNvSpPr>
          <p:nvPr>
            <p:ph type="body" idx="10"/>
          </p:nvPr>
        </p:nvSpPr>
        <p:spPr>
          <a:xfrm>
            <a:off x="1208232" y="2329145"/>
            <a:ext cx="2097232" cy="244849"/>
          </a:xfrm>
          <a:prstGeom prst="rect">
            <a:avLst/>
          </a:prstGeom>
          <a:solidFill>
            <a:srgbClr val="3094DF"/>
          </a:solidFill>
          <a:ln w="0" cmpd="sng">
            <a:noFill/>
            <a:prstDash val="solid"/>
          </a:ln>
        </p:spPr>
        <p:txBody>
          <a:bodyPr vert="horz" lIns="0" tIns="43299"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4">
                <a:solidFill>
                  <a:srgbClr val="FFFFFF"/>
                </a:solidFill>
                <a:latin typeface="Arial" panose="02020603050405020304" pitchFamily="2"/>
              </a:rPr>
              <a:t>MEMBER ACTION </a:t>
            </a:r>
          </a:p>
        </p:txBody>
      </p:sp>
      <p:sp>
        <p:nvSpPr>
          <p:cNvPr id="370" name="Text Placeholder 369"/>
          <p:cNvSpPr>
            <a:spLocks noGrp="1"/>
          </p:cNvSpPr>
          <p:nvPr>
            <p:ph type="body" idx="10"/>
          </p:nvPr>
        </p:nvSpPr>
        <p:spPr>
          <a:xfrm>
            <a:off x="1208232" y="2635065"/>
            <a:ext cx="2097232" cy="629771"/>
          </a:xfrm>
          <a:prstGeom prst="rect">
            <a:avLst/>
          </a:prstGeom>
          <a:noFill/>
          <a:ln w="0" cmpd="sng">
            <a:noFill/>
            <a:prstDash val="solid"/>
          </a:ln>
        </p:spPr>
        <p:txBody>
          <a:bodyPr vert="horz" lIns="0" tIns="16522" rIns="0" bIns="0" anchor="t"/>
          <a:lstStyle>
            <a:lvl1pPr marL="41029" marR="0" indent="0" algn="l">
              <a:lnSpc>
                <a:spcPts val="1077"/>
              </a:lnSpc>
              <a:spcAft>
                <a:spcPts val="1544"/>
              </a:spcAft>
              <a:defRPr/>
            </a:lvl1pPr>
          </a:lstStyle>
          <a:p>
            <a:pPr marL="45720" marR="0" indent="0" algn="l">
              <a:lnSpc>
                <a:spcPts val="1200"/>
              </a:lnSpc>
              <a:spcAft>
                <a:spcPts val="1720"/>
              </a:spcAft>
            </a:pPr>
            <a:r>
              <a:rPr lang="en-US" sz="1100" spc="0">
                <a:solidFill>
                  <a:srgbClr val="000000"/>
                </a:solidFill>
                <a:latin typeface="Arial" panose="02020603050405020304" pitchFamily="2"/>
              </a:rPr>
              <a:t>Initiates a transfer through </a:t>
            </a:r>
            <a:r>
              <a:rPr lang="en-US" sz="1100" u="sng" spc="0">
                <a:solidFill>
                  <a:srgbClr val="0000FF"/>
                </a:solidFill>
                <a:latin typeface="Arial" panose="02020603050405020304" pitchFamily="2"/>
              </a:rPr>
              <a:t>Caremark.com</a:t>
            </a:r>
            <a:r>
              <a:rPr lang="en-US" sz="1100" spc="0">
                <a:solidFill>
                  <a:srgbClr val="000000"/>
                </a:solidFill>
                <a:latin typeface="Arial" panose="02020603050405020304" pitchFamily="2"/>
              </a:rPr>
              <a:t>, mobile site or mobile application </a:t>
            </a:r>
          </a:p>
        </p:txBody>
      </p:sp>
      <p:sp>
        <p:nvSpPr>
          <p:cNvPr id="371" name="Text Placeholder 370"/>
          <p:cNvSpPr>
            <a:spLocks noGrp="1"/>
          </p:cNvSpPr>
          <p:nvPr>
            <p:ph type="body" idx="10"/>
          </p:nvPr>
        </p:nvSpPr>
        <p:spPr>
          <a:xfrm>
            <a:off x="1208232" y="3264836"/>
            <a:ext cx="2097232" cy="242047"/>
          </a:xfrm>
          <a:prstGeom prst="rect">
            <a:avLst/>
          </a:prstGeom>
          <a:solidFill>
            <a:srgbClr val="3094DF"/>
          </a:solidFill>
          <a:ln w="0" cmpd="sng">
            <a:noFill/>
            <a:prstDash val="solid"/>
          </a:ln>
        </p:spPr>
        <p:txBody>
          <a:bodyPr vert="horz" lIns="0" tIns="51844" rIns="0" bIns="0" anchor="t"/>
          <a:lstStyle>
            <a:lvl1pPr marL="41029" marR="0" indent="0" algn="l">
              <a:lnSpc>
                <a:spcPts val="1167"/>
              </a:lnSpc>
              <a:spcAft>
                <a:spcPts val="337"/>
              </a:spcAft>
              <a:defRPr/>
            </a:lvl1pPr>
          </a:lstStyle>
          <a:p>
            <a:pPr marL="45720" marR="0" indent="0" algn="l">
              <a:lnSpc>
                <a:spcPts val="1300"/>
              </a:lnSpc>
              <a:spcAft>
                <a:spcPts val="375"/>
              </a:spcAft>
            </a:pPr>
            <a:r>
              <a:rPr lang="en-US" sz="1000" b="1" spc="-4">
                <a:solidFill>
                  <a:srgbClr val="FFFFFF"/>
                </a:solidFill>
                <a:latin typeface="Arial" panose="02020603050405020304" pitchFamily="2"/>
              </a:rPr>
              <a:t>MEMBER ACTION </a:t>
            </a:r>
          </a:p>
        </p:txBody>
      </p:sp>
      <p:sp>
        <p:nvSpPr>
          <p:cNvPr id="372" name="Text Placeholder 371"/>
          <p:cNvSpPr>
            <a:spLocks noGrp="1"/>
          </p:cNvSpPr>
          <p:nvPr>
            <p:ph type="body" idx="10"/>
          </p:nvPr>
        </p:nvSpPr>
        <p:spPr>
          <a:xfrm>
            <a:off x="1208232" y="3589807"/>
            <a:ext cx="2097232" cy="605678"/>
          </a:xfrm>
          <a:prstGeom prst="rect">
            <a:avLst/>
          </a:prstGeom>
          <a:noFill/>
          <a:ln w="0" cmpd="sng">
            <a:noFill/>
            <a:prstDash val="solid"/>
          </a:ln>
        </p:spPr>
        <p:txBody>
          <a:bodyPr vert="horz" lIns="0" tIns="4559" rIns="0" bIns="0" anchor="t"/>
          <a:lstStyle>
            <a:lvl1pPr marL="41029" marR="0" indent="0" algn="l">
              <a:lnSpc>
                <a:spcPts val="1256"/>
              </a:lnSpc>
              <a:spcAft>
                <a:spcPts val="1140"/>
              </a:spcAft>
              <a:defRPr/>
            </a:lvl1pPr>
          </a:lstStyle>
          <a:p>
            <a:pPr marL="45720" marR="0" indent="0" algn="l">
              <a:lnSpc>
                <a:spcPts val="1400"/>
              </a:lnSpc>
              <a:spcAft>
                <a:spcPts val="1270"/>
              </a:spcAft>
            </a:pPr>
            <a:r>
              <a:rPr lang="en-US" sz="1100" spc="0">
                <a:solidFill>
                  <a:srgbClr val="000000"/>
                </a:solidFill>
                <a:latin typeface="Arial" panose="02020603050405020304" pitchFamily="2"/>
              </a:rPr>
              <a:t>Goes to CVS Pharmacy to request a 90-day prescription at CVS Pharmacy </a:t>
            </a:r>
          </a:p>
        </p:txBody>
      </p:sp>
      <p:sp>
        <p:nvSpPr>
          <p:cNvPr id="373" name="Text Placeholder 372"/>
          <p:cNvSpPr>
            <a:spLocks noGrp="1"/>
          </p:cNvSpPr>
          <p:nvPr>
            <p:ph type="body" idx="10"/>
          </p:nvPr>
        </p:nvSpPr>
        <p:spPr>
          <a:xfrm>
            <a:off x="1208232" y="4195482"/>
            <a:ext cx="2097232" cy="242047"/>
          </a:xfrm>
          <a:prstGeom prst="rect">
            <a:avLst/>
          </a:prstGeom>
          <a:solidFill>
            <a:srgbClr val="3094DF"/>
          </a:solidFill>
          <a:ln w="0" cmpd="sng">
            <a:noFill/>
            <a:prstDash val="solid"/>
          </a:ln>
        </p:spPr>
        <p:txBody>
          <a:bodyPr vert="horz" lIns="0" tIns="51844" rIns="0" bIns="0" anchor="t"/>
          <a:lstStyle>
            <a:lvl1pPr marL="41029" marR="0" indent="0" algn="l">
              <a:lnSpc>
                <a:spcPts val="1167"/>
              </a:lnSpc>
              <a:spcAft>
                <a:spcPts val="381"/>
              </a:spcAft>
              <a:defRPr/>
            </a:lvl1pPr>
          </a:lstStyle>
          <a:p>
            <a:pPr marL="45720" marR="0" indent="0" algn="l">
              <a:lnSpc>
                <a:spcPts val="1300"/>
              </a:lnSpc>
              <a:spcAft>
                <a:spcPts val="425"/>
              </a:spcAft>
            </a:pPr>
            <a:r>
              <a:rPr lang="en-US" sz="1000" b="1" spc="-4">
                <a:solidFill>
                  <a:srgbClr val="FFFFFF"/>
                </a:solidFill>
                <a:latin typeface="Arial" panose="02020603050405020304" pitchFamily="2"/>
              </a:rPr>
              <a:t>MEMBER ACTION </a:t>
            </a:r>
          </a:p>
        </p:txBody>
      </p:sp>
      <p:sp>
        <p:nvSpPr>
          <p:cNvPr id="374" name="Text Placeholder 373"/>
          <p:cNvSpPr>
            <a:spLocks noGrp="1"/>
          </p:cNvSpPr>
          <p:nvPr>
            <p:ph type="body" idx="10"/>
          </p:nvPr>
        </p:nvSpPr>
        <p:spPr>
          <a:xfrm>
            <a:off x="1208232" y="4514850"/>
            <a:ext cx="2097232" cy="465044"/>
          </a:xfrm>
          <a:prstGeom prst="rect">
            <a:avLst/>
          </a:prstGeom>
          <a:noFill/>
          <a:ln w="0" cmpd="sng">
            <a:noFill/>
            <a:prstDash val="solid"/>
          </a:ln>
        </p:spPr>
        <p:txBody>
          <a:bodyPr vert="horz" lIns="0" tIns="4559" rIns="0" bIns="0" anchor="t"/>
          <a:lstStyle>
            <a:lvl1pPr marL="41029" marR="164117" indent="0" algn="l">
              <a:lnSpc>
                <a:spcPts val="1256"/>
              </a:lnSpc>
              <a:spcAft>
                <a:spcPts val="0"/>
              </a:spcAft>
              <a:defRPr/>
            </a:lvl1pPr>
          </a:lstStyle>
          <a:p>
            <a:pPr marL="45720" marR="182880" indent="0" algn="l">
              <a:lnSpc>
                <a:spcPts val="1400"/>
              </a:lnSpc>
              <a:spcAft>
                <a:spcPts val="0"/>
              </a:spcAft>
            </a:pPr>
            <a:r>
              <a:rPr lang="en-US" sz="1100" spc="0">
                <a:solidFill>
                  <a:srgbClr val="000000"/>
                </a:solidFill>
                <a:latin typeface="Arial" panose="02020603050405020304" pitchFamily="2"/>
              </a:rPr>
              <a:t>Goes to CVS Pharmacy with a new 90-day prescription for a drug currently filled by mail </a:t>
            </a:r>
          </a:p>
        </p:txBody>
      </p:sp>
      <p:sp>
        <p:nvSpPr>
          <p:cNvPr id="375" name="Text Placeholder 374"/>
          <p:cNvSpPr>
            <a:spLocks noGrp="1"/>
          </p:cNvSpPr>
          <p:nvPr>
            <p:ph type="body" idx="10"/>
          </p:nvPr>
        </p:nvSpPr>
        <p:spPr>
          <a:xfrm>
            <a:off x="3721100" y="1422589"/>
            <a:ext cx="2097232" cy="244849"/>
          </a:xfrm>
          <a:prstGeom prst="rect">
            <a:avLst/>
          </a:prstGeom>
          <a:solidFill>
            <a:srgbClr val="7F9D26"/>
          </a:solidFill>
          <a:ln w="0" cmpd="sng">
            <a:noFill/>
            <a:prstDash val="solid"/>
          </a:ln>
        </p:spPr>
        <p:txBody>
          <a:bodyPr vert="horz" lIns="0" tIns="43868" rIns="0" bIns="0" anchor="t"/>
          <a:lstStyle>
            <a:lvl1pPr marL="41029" marR="0" indent="0" algn="l">
              <a:lnSpc>
                <a:spcPts val="1167"/>
              </a:lnSpc>
              <a:spcAft>
                <a:spcPts val="422"/>
              </a:spcAft>
              <a:defRPr/>
            </a:lvl1pPr>
          </a:lstStyle>
          <a:p>
            <a:pPr marL="45720" marR="0" indent="0" algn="l">
              <a:lnSpc>
                <a:spcPts val="1300"/>
              </a:lnSpc>
              <a:spcAft>
                <a:spcPts val="470"/>
              </a:spcAft>
            </a:pPr>
            <a:r>
              <a:rPr lang="en-US" sz="1000" b="1" spc="-9">
                <a:solidFill>
                  <a:srgbClr val="FFFFFF"/>
                </a:solidFill>
                <a:latin typeface="Arial" panose="02020603050405020304" pitchFamily="2"/>
              </a:rPr>
              <a:t>PBM ACTION </a:t>
            </a:r>
          </a:p>
        </p:txBody>
      </p:sp>
      <p:sp>
        <p:nvSpPr>
          <p:cNvPr id="376" name="Text Placeholder 375"/>
          <p:cNvSpPr>
            <a:spLocks noGrp="1"/>
          </p:cNvSpPr>
          <p:nvPr>
            <p:ph type="body" idx="10"/>
          </p:nvPr>
        </p:nvSpPr>
        <p:spPr>
          <a:xfrm>
            <a:off x="3721100" y="1728508"/>
            <a:ext cx="2097232" cy="600635"/>
          </a:xfrm>
          <a:prstGeom prst="rect">
            <a:avLst/>
          </a:prstGeom>
          <a:noFill/>
          <a:ln w="0" cmpd="sng">
            <a:noFill/>
            <a:prstDash val="solid"/>
          </a:ln>
        </p:spPr>
        <p:txBody>
          <a:bodyPr vert="horz" lIns="0" tIns="17661" rIns="0" bIns="0" anchor="t"/>
          <a:lstStyle>
            <a:lvl1pPr marL="41029" marR="164117" indent="0" algn="l">
              <a:lnSpc>
                <a:spcPts val="1077"/>
              </a:lnSpc>
              <a:spcAft>
                <a:spcPts val="2410"/>
              </a:spcAft>
              <a:defRPr/>
            </a:lvl1pPr>
          </a:lstStyle>
          <a:p>
            <a:pPr marL="45720" marR="182880" indent="0" algn="l">
              <a:lnSpc>
                <a:spcPts val="1200"/>
              </a:lnSpc>
              <a:spcAft>
                <a:spcPts val="2685"/>
              </a:spcAft>
            </a:pPr>
            <a:r>
              <a:rPr lang="en-US" sz="1100" spc="0">
                <a:solidFill>
                  <a:srgbClr val="000000"/>
                </a:solidFill>
                <a:latin typeface="Arial" panose="02020603050405020304" pitchFamily="2"/>
              </a:rPr>
              <a:t>90-day prescription transferred to CVS Pharmacy </a:t>
            </a:r>
          </a:p>
        </p:txBody>
      </p:sp>
      <p:sp>
        <p:nvSpPr>
          <p:cNvPr id="377" name="Text Placeholder 376"/>
          <p:cNvSpPr>
            <a:spLocks noGrp="1"/>
          </p:cNvSpPr>
          <p:nvPr>
            <p:ph type="body" idx="10"/>
          </p:nvPr>
        </p:nvSpPr>
        <p:spPr>
          <a:xfrm>
            <a:off x="3721100" y="2329145"/>
            <a:ext cx="2097232" cy="244849"/>
          </a:xfrm>
          <a:prstGeom prst="rect">
            <a:avLst/>
          </a:prstGeom>
          <a:solidFill>
            <a:srgbClr val="7F9D26"/>
          </a:solidFill>
          <a:ln w="0" cmpd="sng">
            <a:noFill/>
            <a:prstDash val="solid"/>
          </a:ln>
        </p:spPr>
        <p:txBody>
          <a:bodyPr vert="horz" lIns="0" tIns="43299"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9">
                <a:solidFill>
                  <a:srgbClr val="FFFFFF"/>
                </a:solidFill>
                <a:latin typeface="Arial" panose="02020603050405020304" pitchFamily="2"/>
              </a:rPr>
              <a:t>PBM ACTION </a:t>
            </a:r>
          </a:p>
        </p:txBody>
      </p:sp>
      <p:sp>
        <p:nvSpPr>
          <p:cNvPr id="378" name="Text Placeholder 377"/>
          <p:cNvSpPr>
            <a:spLocks noGrp="1"/>
          </p:cNvSpPr>
          <p:nvPr>
            <p:ph type="body" idx="10"/>
          </p:nvPr>
        </p:nvSpPr>
        <p:spPr>
          <a:xfrm>
            <a:off x="3721100" y="2635065"/>
            <a:ext cx="2097232" cy="629771"/>
          </a:xfrm>
          <a:prstGeom prst="rect">
            <a:avLst/>
          </a:prstGeom>
          <a:noFill/>
          <a:ln w="0" cmpd="sng">
            <a:noFill/>
            <a:prstDash val="solid"/>
          </a:ln>
        </p:spPr>
        <p:txBody>
          <a:bodyPr vert="horz" lIns="0" tIns="17661" rIns="0" bIns="0" anchor="t"/>
          <a:lstStyle>
            <a:lvl1pPr marL="41029" marR="164117" indent="0" algn="l">
              <a:lnSpc>
                <a:spcPts val="1077"/>
              </a:lnSpc>
              <a:spcAft>
                <a:spcPts val="2643"/>
              </a:spcAft>
              <a:defRPr/>
            </a:lvl1pPr>
          </a:lstStyle>
          <a:p>
            <a:pPr marL="45720" marR="182880" indent="0" algn="l">
              <a:lnSpc>
                <a:spcPts val="1200"/>
              </a:lnSpc>
              <a:spcAft>
                <a:spcPts val="2945"/>
              </a:spcAft>
            </a:pPr>
            <a:r>
              <a:rPr lang="en-US" sz="1100" spc="0">
                <a:solidFill>
                  <a:srgbClr val="000000"/>
                </a:solidFill>
                <a:latin typeface="Arial" panose="02020603050405020304" pitchFamily="2"/>
              </a:rPr>
              <a:t>90-day prescription transferred to CVS Pharmacy </a:t>
            </a:r>
          </a:p>
        </p:txBody>
      </p:sp>
      <p:sp>
        <p:nvSpPr>
          <p:cNvPr id="379" name="Text Placeholder 378"/>
          <p:cNvSpPr>
            <a:spLocks noGrp="1"/>
          </p:cNvSpPr>
          <p:nvPr>
            <p:ph type="body" idx="10"/>
          </p:nvPr>
        </p:nvSpPr>
        <p:spPr>
          <a:xfrm>
            <a:off x="3721100" y="3264836"/>
            <a:ext cx="2097232" cy="244849"/>
          </a:xfrm>
          <a:prstGeom prst="rect">
            <a:avLst/>
          </a:prstGeom>
          <a:solidFill>
            <a:srgbClr val="CC0000"/>
          </a:solidFill>
          <a:ln w="0" cmpd="sng">
            <a:noFill/>
            <a:prstDash val="solid"/>
          </a:ln>
        </p:spPr>
        <p:txBody>
          <a:bodyPr vert="horz" lIns="0" tIns="43868"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0">
                <a:solidFill>
                  <a:srgbClr val="FFFFFF"/>
                </a:solidFill>
                <a:latin typeface="Arial" panose="02020603050405020304" pitchFamily="2"/>
              </a:rPr>
              <a:t>CVS/PHARMACY ACTION </a:t>
            </a:r>
          </a:p>
        </p:txBody>
      </p:sp>
      <p:sp>
        <p:nvSpPr>
          <p:cNvPr id="380" name="Text Placeholder 379"/>
          <p:cNvSpPr>
            <a:spLocks noGrp="1"/>
          </p:cNvSpPr>
          <p:nvPr>
            <p:ph type="body" idx="10"/>
          </p:nvPr>
        </p:nvSpPr>
        <p:spPr>
          <a:xfrm>
            <a:off x="3721100" y="3570757"/>
            <a:ext cx="2097232" cy="624728"/>
          </a:xfrm>
          <a:prstGeom prst="rect">
            <a:avLst/>
          </a:prstGeom>
          <a:noFill/>
          <a:ln w="0" cmpd="sng">
            <a:noFill/>
            <a:prstDash val="solid"/>
          </a:ln>
        </p:spPr>
        <p:txBody>
          <a:bodyPr vert="horz" lIns="0" tIns="17661" rIns="0" bIns="0" anchor="t"/>
          <a:lstStyle>
            <a:lvl1pPr marL="41029" marR="164117" indent="0" algn="l">
              <a:lnSpc>
                <a:spcPts val="1077"/>
              </a:lnSpc>
              <a:spcAft>
                <a:spcPts val="2647"/>
              </a:spcAft>
              <a:defRPr/>
            </a:lvl1pPr>
          </a:lstStyle>
          <a:p>
            <a:pPr marL="45720" marR="182880" indent="0" algn="l">
              <a:lnSpc>
                <a:spcPts val="1200"/>
              </a:lnSpc>
              <a:spcAft>
                <a:spcPts val="2950"/>
              </a:spcAft>
            </a:pPr>
            <a:r>
              <a:rPr lang="en-US" sz="1100" spc="0">
                <a:solidFill>
                  <a:srgbClr val="000000"/>
                </a:solidFill>
                <a:latin typeface="Arial" panose="02020603050405020304" pitchFamily="2"/>
              </a:rPr>
              <a:t>90-day prescription transferred to CVS Pharmacy </a:t>
            </a:r>
          </a:p>
        </p:txBody>
      </p:sp>
      <p:sp>
        <p:nvSpPr>
          <p:cNvPr id="381" name="Text Placeholder 380"/>
          <p:cNvSpPr>
            <a:spLocks noGrp="1"/>
          </p:cNvSpPr>
          <p:nvPr>
            <p:ph type="body" idx="10"/>
          </p:nvPr>
        </p:nvSpPr>
        <p:spPr>
          <a:xfrm>
            <a:off x="3721100" y="4195482"/>
            <a:ext cx="2097232" cy="242047"/>
          </a:xfrm>
          <a:prstGeom prst="rect">
            <a:avLst/>
          </a:prstGeom>
          <a:solidFill>
            <a:srgbClr val="3094DF"/>
          </a:solidFill>
          <a:ln w="0" cmpd="sng">
            <a:noFill/>
            <a:prstDash val="solid"/>
          </a:ln>
        </p:spPr>
        <p:txBody>
          <a:bodyPr vert="horz" lIns="0" tIns="41020"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4">
                <a:solidFill>
                  <a:srgbClr val="FFFFFF"/>
                </a:solidFill>
                <a:latin typeface="Arial" panose="02020603050405020304" pitchFamily="2"/>
              </a:rPr>
              <a:t>MEMBER ACTION </a:t>
            </a:r>
          </a:p>
        </p:txBody>
      </p:sp>
      <p:sp>
        <p:nvSpPr>
          <p:cNvPr id="382" name="Text Placeholder 381"/>
          <p:cNvSpPr>
            <a:spLocks noGrp="1"/>
          </p:cNvSpPr>
          <p:nvPr>
            <p:ph type="body" idx="10"/>
          </p:nvPr>
        </p:nvSpPr>
        <p:spPr>
          <a:xfrm>
            <a:off x="3721100" y="4498603"/>
            <a:ext cx="2097232" cy="295835"/>
          </a:xfrm>
          <a:prstGeom prst="rect">
            <a:avLst/>
          </a:prstGeom>
          <a:noFill/>
          <a:ln w="0" cmpd="sng">
            <a:noFill/>
            <a:prstDash val="solid"/>
          </a:ln>
        </p:spPr>
        <p:txBody>
          <a:bodyPr vert="horz" lIns="0" tIns="18801" rIns="0" bIns="0" anchor="t"/>
          <a:lstStyle>
            <a:lvl1pPr marL="41029" marR="0" indent="0" algn="l">
              <a:lnSpc>
                <a:spcPts val="1167"/>
              </a:lnSpc>
              <a:spcBef>
                <a:spcPts val="0"/>
              </a:spcBef>
              <a:spcAft>
                <a:spcPts val="0"/>
              </a:spcAft>
              <a:defRPr/>
            </a:lvl1pPr>
          </a:lstStyle>
          <a:p>
            <a:pPr marL="45720" marR="0" indent="0" algn="l">
              <a:lnSpc>
                <a:spcPts val="1200"/>
              </a:lnSpc>
              <a:spcAft>
                <a:spcPts val="0"/>
              </a:spcAft>
            </a:pPr>
            <a:r>
              <a:rPr lang="en-US" sz="1100" spc="-4">
                <a:solidFill>
                  <a:srgbClr val="000000"/>
                </a:solidFill>
                <a:latin typeface="Arial" panose="02020603050405020304" pitchFamily="2"/>
              </a:rPr>
              <a:t>Member able to </a:t>
            </a:r>
          </a:p>
          <a:p>
            <a:pPr marL="45720" marR="0" indent="0" algn="l">
              <a:lnSpc>
                <a:spcPts val="1300"/>
              </a:lnSpc>
              <a:spcBef>
                <a:spcPts val="0"/>
              </a:spcBef>
              <a:spcAft>
                <a:spcPts val="0"/>
              </a:spcAft>
            </a:pPr>
            <a:r>
              <a:rPr lang="en-US" sz="1100" spc="-4">
                <a:solidFill>
                  <a:srgbClr val="000000"/>
                </a:solidFill>
                <a:latin typeface="Arial" panose="02020603050405020304" pitchFamily="2"/>
              </a:rPr>
              <a:t>leave with the prescription  </a:t>
            </a:r>
          </a:p>
        </p:txBody>
      </p:sp>
      <p:sp>
        <p:nvSpPr>
          <p:cNvPr id="383" name="Text Placeholder 382"/>
          <p:cNvSpPr>
            <a:spLocks noGrp="1"/>
          </p:cNvSpPr>
          <p:nvPr>
            <p:ph type="body" idx="10"/>
          </p:nvPr>
        </p:nvSpPr>
        <p:spPr>
          <a:xfrm>
            <a:off x="6233969" y="1422589"/>
            <a:ext cx="2097232" cy="242047"/>
          </a:xfrm>
          <a:prstGeom prst="rect">
            <a:avLst/>
          </a:prstGeom>
          <a:solidFill>
            <a:srgbClr val="3094DF"/>
          </a:solidFill>
          <a:ln w="0" cmpd="sng">
            <a:noFill/>
            <a:prstDash val="solid"/>
          </a:ln>
        </p:spPr>
        <p:txBody>
          <a:bodyPr vert="horz" lIns="0" tIns="41020" rIns="0" bIns="0" anchor="t"/>
          <a:lstStyle>
            <a:lvl1pPr marL="41029" marR="0" indent="0" algn="l">
              <a:lnSpc>
                <a:spcPts val="1167"/>
              </a:lnSpc>
              <a:spcAft>
                <a:spcPts val="444"/>
              </a:spcAft>
              <a:defRPr/>
            </a:lvl1pPr>
          </a:lstStyle>
          <a:p>
            <a:pPr marL="45720" marR="0" indent="0" algn="l">
              <a:lnSpc>
                <a:spcPts val="1300"/>
              </a:lnSpc>
              <a:spcAft>
                <a:spcPts val="495"/>
              </a:spcAft>
            </a:pPr>
            <a:r>
              <a:rPr lang="en-US" sz="1000" b="1" spc="-4">
                <a:solidFill>
                  <a:srgbClr val="FFFFFF"/>
                </a:solidFill>
                <a:latin typeface="Arial" panose="02020603050405020304" pitchFamily="2"/>
              </a:rPr>
              <a:t>MEMBER ACTION </a:t>
            </a:r>
          </a:p>
        </p:txBody>
      </p:sp>
      <p:sp>
        <p:nvSpPr>
          <p:cNvPr id="384" name="Text Placeholder 383"/>
          <p:cNvSpPr>
            <a:spLocks noGrp="1"/>
          </p:cNvSpPr>
          <p:nvPr>
            <p:ph type="body" idx="10"/>
          </p:nvPr>
        </p:nvSpPr>
        <p:spPr>
          <a:xfrm>
            <a:off x="6233969" y="1731309"/>
            <a:ext cx="2097232" cy="597834"/>
          </a:xfrm>
          <a:prstGeom prst="rect">
            <a:avLst/>
          </a:prstGeom>
          <a:noFill/>
          <a:ln w="0" cmpd="sng">
            <a:noFill/>
            <a:prstDash val="solid"/>
          </a:ln>
        </p:spPr>
        <p:txBody>
          <a:bodyPr vert="horz" lIns="0" tIns="16522" rIns="0" bIns="0" anchor="t"/>
          <a:lstStyle>
            <a:lvl1pPr marL="41029" marR="82058" indent="0" algn="l">
              <a:lnSpc>
                <a:spcPts val="1077"/>
              </a:lnSpc>
              <a:spcAft>
                <a:spcPts val="1288"/>
              </a:spcAft>
              <a:defRPr/>
            </a:lvl1pPr>
          </a:lstStyle>
          <a:p>
            <a:pPr marL="45720" marR="91440" indent="0" algn="l">
              <a:lnSpc>
                <a:spcPts val="1200"/>
              </a:lnSpc>
              <a:spcAft>
                <a:spcPts val="1435"/>
              </a:spcAft>
            </a:pPr>
            <a:r>
              <a:rPr lang="en-US" sz="1100" spc="0">
                <a:solidFill>
                  <a:srgbClr val="000000"/>
                </a:solidFill>
                <a:latin typeface="Arial" panose="02020603050405020304" pitchFamily="2"/>
              </a:rPr>
              <a:t>Member picks up prescription at the CVS Pharmacy of his/her choice </a:t>
            </a:r>
          </a:p>
        </p:txBody>
      </p:sp>
      <p:sp>
        <p:nvSpPr>
          <p:cNvPr id="385" name="Text Placeholder 384"/>
          <p:cNvSpPr>
            <a:spLocks noGrp="1"/>
          </p:cNvSpPr>
          <p:nvPr>
            <p:ph type="body" idx="10"/>
          </p:nvPr>
        </p:nvSpPr>
        <p:spPr>
          <a:xfrm>
            <a:off x="6233969" y="2329145"/>
            <a:ext cx="2097232" cy="244849"/>
          </a:xfrm>
          <a:prstGeom prst="rect">
            <a:avLst/>
          </a:prstGeom>
          <a:solidFill>
            <a:srgbClr val="3094DF"/>
          </a:solidFill>
          <a:ln w="0" cmpd="sng">
            <a:noFill/>
            <a:prstDash val="solid"/>
          </a:ln>
        </p:spPr>
        <p:txBody>
          <a:bodyPr vert="horz" lIns="0" tIns="43299" rIns="0" bIns="0" anchor="t"/>
          <a:lstStyle>
            <a:lvl1pPr marL="41029" marR="0" indent="0" algn="l">
              <a:lnSpc>
                <a:spcPts val="1167"/>
              </a:lnSpc>
              <a:spcAft>
                <a:spcPts val="467"/>
              </a:spcAft>
              <a:defRPr/>
            </a:lvl1pPr>
          </a:lstStyle>
          <a:p>
            <a:pPr marL="45720" marR="0" indent="0" algn="l">
              <a:lnSpc>
                <a:spcPts val="1300"/>
              </a:lnSpc>
              <a:spcAft>
                <a:spcPts val="520"/>
              </a:spcAft>
            </a:pPr>
            <a:r>
              <a:rPr lang="en-US" sz="1000" b="1" spc="-4">
                <a:solidFill>
                  <a:srgbClr val="FFFFFF"/>
                </a:solidFill>
                <a:latin typeface="Arial" panose="02020603050405020304" pitchFamily="2"/>
              </a:rPr>
              <a:t>MEMBER ACTION </a:t>
            </a:r>
          </a:p>
        </p:txBody>
      </p:sp>
      <p:sp>
        <p:nvSpPr>
          <p:cNvPr id="386" name="Text Placeholder 385"/>
          <p:cNvSpPr>
            <a:spLocks noGrp="1"/>
          </p:cNvSpPr>
          <p:nvPr>
            <p:ph type="body" idx="10"/>
          </p:nvPr>
        </p:nvSpPr>
        <p:spPr>
          <a:xfrm>
            <a:off x="6233969" y="2635065"/>
            <a:ext cx="2097232" cy="629771"/>
          </a:xfrm>
          <a:prstGeom prst="rect">
            <a:avLst/>
          </a:prstGeom>
          <a:noFill/>
          <a:ln w="0" cmpd="sng">
            <a:noFill/>
            <a:prstDash val="solid"/>
          </a:ln>
        </p:spPr>
        <p:txBody>
          <a:bodyPr vert="horz" lIns="0" tIns="16522" rIns="0" bIns="0" anchor="t"/>
          <a:lstStyle>
            <a:lvl1pPr marL="41029" marR="82058" indent="0" algn="l">
              <a:lnSpc>
                <a:spcPts val="1077"/>
              </a:lnSpc>
              <a:spcAft>
                <a:spcPts val="1544"/>
              </a:spcAft>
              <a:defRPr/>
            </a:lvl1pPr>
          </a:lstStyle>
          <a:p>
            <a:pPr marL="45720" marR="91440" indent="0" algn="l">
              <a:lnSpc>
                <a:spcPts val="1200"/>
              </a:lnSpc>
              <a:spcAft>
                <a:spcPts val="1720"/>
              </a:spcAft>
            </a:pPr>
            <a:r>
              <a:rPr lang="en-US" sz="1100" spc="0">
                <a:solidFill>
                  <a:srgbClr val="000000"/>
                </a:solidFill>
                <a:latin typeface="Arial" panose="02020603050405020304" pitchFamily="2"/>
              </a:rPr>
              <a:t>Member picks up prescription at the CVS Pharmacy of his/her choice </a:t>
            </a:r>
          </a:p>
        </p:txBody>
      </p:sp>
      <p:sp>
        <p:nvSpPr>
          <p:cNvPr id="387" name="Text Placeholder 386"/>
          <p:cNvSpPr>
            <a:spLocks noGrp="1"/>
          </p:cNvSpPr>
          <p:nvPr>
            <p:ph type="body" idx="10"/>
          </p:nvPr>
        </p:nvSpPr>
        <p:spPr>
          <a:xfrm>
            <a:off x="6233969" y="3264836"/>
            <a:ext cx="2097232" cy="242047"/>
          </a:xfrm>
          <a:prstGeom prst="rect">
            <a:avLst/>
          </a:prstGeom>
          <a:solidFill>
            <a:srgbClr val="3094DF"/>
          </a:solidFill>
          <a:ln w="0" cmpd="sng">
            <a:noFill/>
            <a:prstDash val="solid"/>
          </a:ln>
        </p:spPr>
        <p:txBody>
          <a:bodyPr vert="horz" lIns="0" tIns="41020" rIns="0" bIns="0" anchor="t"/>
          <a:lstStyle>
            <a:lvl1pPr marL="41029" marR="0" indent="0" algn="l">
              <a:lnSpc>
                <a:spcPts val="1167"/>
              </a:lnSpc>
              <a:spcAft>
                <a:spcPts val="422"/>
              </a:spcAft>
              <a:defRPr/>
            </a:lvl1pPr>
          </a:lstStyle>
          <a:p>
            <a:pPr marL="45720" marR="0" indent="0" algn="l">
              <a:lnSpc>
                <a:spcPts val="1300"/>
              </a:lnSpc>
              <a:spcAft>
                <a:spcPts val="470"/>
              </a:spcAft>
            </a:pPr>
            <a:r>
              <a:rPr lang="en-US" sz="1000" b="1" spc="-4">
                <a:solidFill>
                  <a:srgbClr val="FFFFFF"/>
                </a:solidFill>
                <a:latin typeface="Arial" panose="02020603050405020304" pitchFamily="2"/>
              </a:rPr>
              <a:t>MEMBER ACTION </a:t>
            </a:r>
          </a:p>
        </p:txBody>
      </p:sp>
      <p:sp>
        <p:nvSpPr>
          <p:cNvPr id="388" name="Text Placeholder 387"/>
          <p:cNvSpPr>
            <a:spLocks noGrp="1"/>
          </p:cNvSpPr>
          <p:nvPr>
            <p:ph type="body" idx="10"/>
          </p:nvPr>
        </p:nvSpPr>
        <p:spPr>
          <a:xfrm>
            <a:off x="6233969" y="3573557"/>
            <a:ext cx="2097232" cy="294154"/>
          </a:xfrm>
          <a:prstGeom prst="rect">
            <a:avLst/>
          </a:prstGeom>
          <a:noFill/>
          <a:ln w="0" cmpd="sng">
            <a:noFill/>
            <a:prstDash val="solid"/>
          </a:ln>
        </p:spPr>
        <p:txBody>
          <a:bodyPr vert="horz" lIns="0" tIns="17661" rIns="0" bIns="0" anchor="t"/>
          <a:lstStyle>
            <a:lvl1pPr marL="41029" marR="0" indent="0" algn="l">
              <a:lnSpc>
                <a:spcPts val="1077"/>
              </a:lnSpc>
              <a:spcAft>
                <a:spcPts val="0"/>
              </a:spcAft>
              <a:defRPr/>
            </a:lvl1pPr>
          </a:lstStyle>
          <a:p>
            <a:pPr marL="45720" marR="0" indent="0" algn="l">
              <a:lnSpc>
                <a:spcPts val="1200"/>
              </a:lnSpc>
              <a:spcAft>
                <a:spcPts val="0"/>
              </a:spcAft>
            </a:pPr>
            <a:r>
              <a:rPr lang="en-US" sz="1100" spc="0">
                <a:solidFill>
                  <a:srgbClr val="000000"/>
                </a:solidFill>
                <a:latin typeface="Arial" panose="02020603050405020304" pitchFamily="2"/>
              </a:rPr>
              <a:t>Member able to leave with the prescription </a:t>
            </a:r>
          </a:p>
        </p:txBody>
      </p:sp>
      <p:sp>
        <p:nvSpPr>
          <p:cNvPr id="389" name="Text Placeholder 388"/>
          <p:cNvSpPr>
            <a:spLocks noGrp="1"/>
          </p:cNvSpPr>
          <p:nvPr>
            <p:ph type="body" idx="10"/>
          </p:nvPr>
        </p:nvSpPr>
        <p:spPr>
          <a:xfrm>
            <a:off x="779896" y="5126133"/>
            <a:ext cx="7535718" cy="443753"/>
          </a:xfrm>
          <a:prstGeom prst="rect">
            <a:avLst/>
          </a:prstGeom>
          <a:solidFill>
            <a:srgbClr val="CC0000"/>
          </a:solidFill>
          <a:ln w="0" cmpd="sng">
            <a:noFill/>
            <a:prstDash val="solid"/>
          </a:ln>
        </p:spPr>
        <p:txBody>
          <a:bodyPr vert="horz" lIns="0" tIns="128186" rIns="0" bIns="0" anchor="t"/>
          <a:lstStyle>
            <a:lvl1pPr marL="0" marR="0" indent="0" algn="ctr">
              <a:lnSpc>
                <a:spcPts val="1615"/>
              </a:lnSpc>
              <a:spcAft>
                <a:spcPts val="862"/>
              </a:spcAft>
              <a:defRPr/>
            </a:lvl1pPr>
          </a:lstStyle>
          <a:p>
            <a:pPr marL="0" marR="0" indent="0" algn="ctr">
              <a:lnSpc>
                <a:spcPts val="1800"/>
              </a:lnSpc>
              <a:spcAft>
                <a:spcPts val="960"/>
              </a:spcAft>
            </a:pPr>
            <a:r>
              <a:rPr lang="en-US" sz="1400" b="1" spc="0">
                <a:solidFill>
                  <a:srgbClr val="FFFFFF"/>
                </a:solidFill>
                <a:latin typeface="Arial" panose="02020603050405020304" pitchFamily="2"/>
              </a:rPr>
              <a:t>Members will have a choice of how to initiate the process. </a:t>
            </a:r>
          </a:p>
        </p:txBody>
      </p:sp>
      <p:sp>
        <p:nvSpPr>
          <p:cNvPr id="390" name="Text Placeholder 389"/>
          <p:cNvSpPr>
            <a:spLocks noGrp="1"/>
          </p:cNvSpPr>
          <p:nvPr>
            <p:ph type="body" idx="10"/>
          </p:nvPr>
        </p:nvSpPr>
        <p:spPr>
          <a:xfrm>
            <a:off x="779897" y="5872445"/>
            <a:ext cx="7758545" cy="582146"/>
          </a:xfrm>
          <a:prstGeom prst="rect">
            <a:avLst/>
          </a:prstGeom>
          <a:noFill/>
          <a:ln w="0" cmpd="sng">
            <a:noFill/>
            <a:prstDash val="solid"/>
          </a:ln>
        </p:spPr>
        <p:txBody>
          <a:bodyPr vert="horz" lIns="0" tIns="570" rIns="0" bIns="0" anchor="t"/>
          <a:lstStyle>
            <a:lvl1pPr marL="41029" marR="0" indent="0" algn="l">
              <a:lnSpc>
                <a:spcPts val="808"/>
              </a:lnSpc>
              <a:spcBef>
                <a:spcPts val="0"/>
              </a:spcBef>
              <a:spcAft>
                <a:spcPts val="296"/>
              </a:spcAft>
              <a:tabLst>
                <a:tab pos="7672447" algn="r"/>
              </a:tabLst>
              <a:defRPr/>
            </a:lvl1pPr>
          </a:lstStyle>
          <a:p>
            <a:pPr marL="45720" marR="0" indent="0" algn="l">
              <a:lnSpc>
                <a:spcPts val="800"/>
              </a:lnSpc>
              <a:spcAft>
                <a:spcPts val="0"/>
              </a:spcAft>
            </a:pPr>
            <a:r>
              <a:rPr lang="en-US" sz="600" spc="0">
                <a:solidFill>
                  <a:srgbClr val="000000"/>
                </a:solidFill>
                <a:latin typeface="Arial" panose="02020603050405020304" pitchFamily="2"/>
              </a:rPr>
              <a:t>Note: Members can also transfer 90-day prescriptions from a CVS Pharmacy retail location to CVS Caremark Mail Service Pharmacy. </a:t>
            </a:r>
          </a:p>
          <a:p>
            <a:pPr marL="45720" marR="0" indent="0" algn="l">
              <a:lnSpc>
                <a:spcPts val="1100"/>
              </a:lnSpc>
              <a:spcBef>
                <a:spcPts val="1950"/>
              </a:spcBef>
              <a:spcAft>
                <a:spcPts val="0"/>
              </a:spcAft>
              <a:tabLst>
                <a:tab pos="8549640" algn="r"/>
              </a:tabLst>
            </a:pPr>
            <a:r>
              <a:rPr lang="en-US" sz="700" spc="0">
                <a:solidFill>
                  <a:srgbClr val="000000"/>
                </a:solidFill>
                <a:latin typeface="Arial" panose="02020603050405020304" pitchFamily="2"/>
              </a:rPr>
              <a:t>©2016 CVS Health and/or one of its affiliates: Confidential &amp; Proprietary </a:t>
            </a:r>
            <a:r>
              <a:rPr lang="en-US" sz="900" spc="0">
                <a:solidFill>
                  <a:srgbClr val="000000"/>
                </a:solidFill>
                <a:latin typeface="Arial" panose="02020603050405020304" pitchFamily="2"/>
              </a:rPr>
              <a:t>24 </a:t>
            </a:r>
          </a:p>
          <a:p>
            <a:pPr marL="45720" marR="0" indent="0" algn="l">
              <a:lnSpc>
                <a:spcPts val="900"/>
              </a:lnSpc>
              <a:spcBef>
                <a:spcPts val="0"/>
              </a:spcBef>
              <a:spcAft>
                <a:spcPts val="330"/>
              </a:spcAft>
            </a:pPr>
            <a:r>
              <a:rPr lang="en-US" sz="700" spc="54">
                <a:solidFill>
                  <a:srgbClr val="000000"/>
                </a:solidFill>
                <a:latin typeface="Arial" panose="02020603050405020304" pitchFamily="2"/>
              </a:rPr>
              <a:t>38102A </a:t>
            </a:r>
          </a:p>
        </p:txBody>
      </p:sp>
    </p:spTree>
    <p:extLst>
      <p:ext uri="{BB962C8B-B14F-4D97-AF65-F5344CB8AC3E}">
        <p14:creationId xmlns:p14="http://schemas.microsoft.com/office/powerpoint/2010/main" val="10215723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23_1_">
    <p:bg>
      <p:bgPr>
        <a:solidFill>
          <a:schemeClr val="bg1">
            <a:alpha val="0"/>
          </a:schemeClr>
        </a:solidFill>
        <a:effectLst/>
      </p:bgPr>
    </p:bg>
    <p:spTree>
      <p:nvGrpSpPr>
        <p:cNvPr id="1" name=""/>
        <p:cNvGrpSpPr/>
        <p:nvPr/>
      </p:nvGrpSpPr>
      <p:grpSpPr>
        <a:xfrm>
          <a:off x="0" y="0"/>
          <a:ext cx="0" cy="0"/>
          <a:chOff x="0" y="0"/>
          <a:chExt cx="0" cy="0"/>
        </a:xfrm>
      </p:grpSpPr>
      <p:sp>
        <p:nvSpPr>
          <p:cNvPr id="91" name="Text Placeholder 90"/>
          <p:cNvSpPr>
            <a:spLocks noGrp="1"/>
          </p:cNvSpPr>
          <p:nvPr>
            <p:ph type="body" idx="10"/>
          </p:nvPr>
        </p:nvSpPr>
        <p:spPr>
          <a:xfrm>
            <a:off x="834162" y="730066"/>
            <a:ext cx="7320395" cy="363631"/>
          </a:xfrm>
          <a:prstGeom prst="rect">
            <a:avLst/>
          </a:prstGeom>
          <a:noFill/>
          <a:ln w="0" cmpd="sng">
            <a:noFill/>
            <a:prstDash val="solid"/>
          </a:ln>
        </p:spPr>
        <p:txBody>
          <a:bodyPr vert="horz" lIns="0" tIns="0" rIns="0" bIns="0" anchor="t">
            <a:normAutofit fontScale="95000"/>
          </a:bodyPr>
          <a:lstStyle>
            <a:lvl1pPr marL="0" marR="0" indent="0" algn="l">
              <a:lnSpc>
                <a:spcPts val="2872"/>
              </a:lnSpc>
              <a:spcAft>
                <a:spcPts val="0"/>
              </a:spcAft>
              <a:defRPr/>
            </a:lvl1pPr>
          </a:lstStyle>
          <a:p>
            <a:pPr marL="0" marR="0" indent="0" algn="l">
              <a:lnSpc>
                <a:spcPts val="3200"/>
              </a:lnSpc>
              <a:spcAft>
                <a:spcPts val="0"/>
              </a:spcAft>
            </a:pPr>
            <a:r>
              <a:rPr lang="en-US" sz="2500" b="1" spc="45">
                <a:solidFill>
                  <a:srgbClr val="000000"/>
                </a:solidFill>
                <a:latin typeface="Arial" panose="02020603050405020304" pitchFamily="2"/>
              </a:rPr>
              <a:t>We’ve Added Even More Convenient Access for </a:t>
            </a:r>
          </a:p>
        </p:txBody>
      </p:sp>
      <p:sp>
        <p:nvSpPr>
          <p:cNvPr id="92" name="Text Placeholder 91"/>
          <p:cNvSpPr>
            <a:spLocks noGrp="1"/>
          </p:cNvSpPr>
          <p:nvPr>
            <p:ph type="body" idx="10"/>
          </p:nvPr>
        </p:nvSpPr>
        <p:spPr>
          <a:xfrm>
            <a:off x="839357" y="1093694"/>
            <a:ext cx="7271327" cy="336176"/>
          </a:xfrm>
          <a:prstGeom prst="rect">
            <a:avLst/>
          </a:prstGeom>
          <a:noFill/>
          <a:ln w="0" cmpd="sng">
            <a:noFill/>
            <a:prstDash val="solid"/>
          </a:ln>
        </p:spPr>
        <p:txBody>
          <a:bodyPr vert="horz" lIns="0" tIns="0" rIns="0" bIns="0" anchor="t">
            <a:normAutofit fontScale="95000"/>
          </a:bodyPr>
          <a:lstStyle>
            <a:lvl1pPr marL="0" marR="0" indent="0" algn="l">
              <a:lnSpc>
                <a:spcPts val="2692"/>
              </a:lnSpc>
              <a:spcAft>
                <a:spcPts val="0"/>
              </a:spcAft>
              <a:defRPr/>
            </a:lvl1pPr>
          </a:lstStyle>
          <a:p>
            <a:pPr marL="0" marR="0" indent="0" algn="l">
              <a:lnSpc>
                <a:spcPts val="3000"/>
              </a:lnSpc>
              <a:spcAft>
                <a:spcPts val="0"/>
              </a:spcAft>
            </a:pPr>
            <a:r>
              <a:rPr lang="en-US" sz="2500" b="1" spc="36">
                <a:solidFill>
                  <a:srgbClr val="000000"/>
                </a:solidFill>
                <a:latin typeface="Arial" panose="02020603050405020304" pitchFamily="2"/>
              </a:rPr>
              <a:t>Your Members: CVS Pharmacy is Now at Target </a:t>
            </a:r>
          </a:p>
        </p:txBody>
      </p:sp>
      <p:sp>
        <p:nvSpPr>
          <p:cNvPr id="93" name="Text Placeholder 92"/>
          <p:cNvSpPr>
            <a:spLocks noGrp="1"/>
          </p:cNvSpPr>
          <p:nvPr>
            <p:ph type="body" idx="10"/>
          </p:nvPr>
        </p:nvSpPr>
        <p:spPr>
          <a:xfrm>
            <a:off x="1642918" y="1961031"/>
            <a:ext cx="2200564" cy="888626"/>
          </a:xfrm>
          <a:prstGeom prst="rect">
            <a:avLst/>
          </a:prstGeom>
          <a:noFill/>
          <a:ln w="0" cmpd="sng">
            <a:noFill/>
            <a:prstDash val="solid"/>
          </a:ln>
        </p:spPr>
        <p:txBody>
          <a:bodyPr vert="horz" lIns="0" tIns="18230" rIns="0" bIns="0" anchor="t">
            <a:normAutofit fontScale="90000"/>
          </a:bodyPr>
          <a:lstStyle>
            <a:lvl1pPr marL="0" marR="0" indent="0" algn="just">
              <a:lnSpc>
                <a:spcPts val="1705"/>
              </a:lnSpc>
              <a:spcBef>
                <a:spcPts val="4"/>
              </a:spcBef>
              <a:spcAft>
                <a:spcPts val="0"/>
              </a:spcAft>
              <a:defRPr/>
            </a:lvl1pPr>
          </a:lstStyle>
          <a:p>
            <a:pPr marL="0" marR="0" indent="0" algn="just">
              <a:lnSpc>
                <a:spcPts val="1900"/>
              </a:lnSpc>
              <a:spcAft>
                <a:spcPts val="0"/>
              </a:spcAft>
            </a:pPr>
            <a:r>
              <a:rPr lang="en-US" sz="1600" b="1" spc="4">
                <a:solidFill>
                  <a:srgbClr val="000000"/>
                </a:solidFill>
                <a:latin typeface="Arial" panose="02020603050405020304" pitchFamily="2"/>
              </a:rPr>
              <a:t>CVS Pharmacy network </a:t>
            </a:r>
          </a:p>
          <a:p>
            <a:pPr marL="0" marR="0" indent="0" algn="just">
              <a:lnSpc>
                <a:spcPts val="1900"/>
              </a:lnSpc>
              <a:spcBef>
                <a:spcPts val="0"/>
              </a:spcBef>
              <a:spcAft>
                <a:spcPts val="0"/>
              </a:spcAft>
            </a:pPr>
            <a:r>
              <a:rPr lang="en-US" sz="1600" b="1" spc="63">
                <a:solidFill>
                  <a:srgbClr val="000000"/>
                </a:solidFill>
                <a:latin typeface="Arial" panose="02020603050405020304" pitchFamily="2"/>
              </a:rPr>
              <a:t>has increased by 22% </a:t>
            </a:r>
          </a:p>
          <a:p>
            <a:pPr marL="0" marR="0" indent="0" algn="just">
              <a:lnSpc>
                <a:spcPts val="1900"/>
              </a:lnSpc>
              <a:spcBef>
                <a:spcPts val="5"/>
              </a:spcBef>
              <a:spcAft>
                <a:spcPts val="0"/>
              </a:spcAft>
            </a:pPr>
            <a:r>
              <a:rPr lang="en-US" sz="1600" b="1" spc="4">
                <a:solidFill>
                  <a:srgbClr val="000000"/>
                </a:solidFill>
                <a:latin typeface="Arial" panose="02020603050405020304" pitchFamily="2"/>
              </a:rPr>
              <a:t>for a total of nearly </a:t>
            </a:r>
          </a:p>
          <a:p>
            <a:pPr marL="0" marR="0" indent="0" algn="just">
              <a:lnSpc>
                <a:spcPts val="1900"/>
              </a:lnSpc>
              <a:spcBef>
                <a:spcPts val="5"/>
              </a:spcBef>
              <a:spcAft>
                <a:spcPts val="0"/>
              </a:spcAft>
            </a:pPr>
            <a:r>
              <a:rPr lang="en-US" sz="1600" b="1" spc="63">
                <a:solidFill>
                  <a:srgbClr val="000000"/>
                </a:solidFill>
                <a:latin typeface="Arial" panose="02020603050405020304" pitchFamily="2"/>
              </a:rPr>
              <a:t>9,500 locations </a:t>
            </a:r>
          </a:p>
        </p:txBody>
      </p:sp>
      <p:sp>
        <p:nvSpPr>
          <p:cNvPr id="94" name="Text Placeholder 93"/>
          <p:cNvSpPr>
            <a:spLocks noGrp="1"/>
          </p:cNvSpPr>
          <p:nvPr>
            <p:ph type="body" idx="10"/>
          </p:nvPr>
        </p:nvSpPr>
        <p:spPr>
          <a:xfrm>
            <a:off x="5489288" y="1920688"/>
            <a:ext cx="1950605" cy="890868"/>
          </a:xfrm>
          <a:prstGeom prst="rect">
            <a:avLst/>
          </a:prstGeom>
          <a:noFill/>
          <a:ln w="0" cmpd="sng">
            <a:noFill/>
            <a:prstDash val="solid"/>
          </a:ln>
        </p:spPr>
        <p:txBody>
          <a:bodyPr vert="horz" lIns="0" tIns="18230" rIns="0" bIns="0" anchor="t">
            <a:normAutofit fontScale="90000"/>
          </a:bodyPr>
          <a:lstStyle>
            <a:lvl1pPr marL="82058" marR="0" indent="0" algn="just">
              <a:lnSpc>
                <a:spcPts val="1705"/>
              </a:lnSpc>
              <a:spcBef>
                <a:spcPts val="4"/>
              </a:spcBef>
              <a:spcAft>
                <a:spcPts val="0"/>
              </a:spcAft>
              <a:defRPr/>
            </a:lvl1pPr>
          </a:lstStyle>
          <a:p>
            <a:pPr marL="91440" marR="0" indent="0" algn="just">
              <a:lnSpc>
                <a:spcPts val="1900"/>
              </a:lnSpc>
              <a:spcAft>
                <a:spcPts val="0"/>
              </a:spcAft>
            </a:pPr>
            <a:r>
              <a:rPr lang="en-US" sz="1600" b="1" spc="-22">
                <a:solidFill>
                  <a:srgbClr val="000000"/>
                </a:solidFill>
                <a:latin typeface="Arial" panose="02020603050405020304" pitchFamily="2"/>
              </a:rPr>
              <a:t>Gives your members </a:t>
            </a:r>
          </a:p>
          <a:p>
            <a:pPr marL="0" marR="0" indent="0" algn="just">
              <a:lnSpc>
                <a:spcPts val="1900"/>
              </a:lnSpc>
              <a:spcBef>
                <a:spcPts val="0"/>
              </a:spcBef>
              <a:spcAft>
                <a:spcPts val="0"/>
              </a:spcAft>
            </a:pPr>
            <a:r>
              <a:rPr lang="en-US" sz="1600" b="1" spc="-13">
                <a:solidFill>
                  <a:srgbClr val="000000"/>
                </a:solidFill>
                <a:latin typeface="Arial" panose="02020603050405020304" pitchFamily="2"/>
              </a:rPr>
              <a:t>more choice in where </a:t>
            </a:r>
          </a:p>
          <a:p>
            <a:pPr marL="91440" marR="0" indent="0" algn="just">
              <a:lnSpc>
                <a:spcPts val="1900"/>
              </a:lnSpc>
              <a:spcBef>
                <a:spcPts val="5"/>
              </a:spcBef>
              <a:spcAft>
                <a:spcPts val="0"/>
              </a:spcAft>
            </a:pPr>
            <a:r>
              <a:rPr lang="en-US" sz="1600" b="1" spc="-9">
                <a:solidFill>
                  <a:srgbClr val="000000"/>
                </a:solidFill>
                <a:latin typeface="Arial" panose="02020603050405020304" pitchFamily="2"/>
              </a:rPr>
              <a:t>they fill their 30- and </a:t>
            </a:r>
          </a:p>
          <a:p>
            <a:pPr marL="91440" marR="0" indent="0" algn="just">
              <a:lnSpc>
                <a:spcPts val="1900"/>
              </a:lnSpc>
              <a:spcBef>
                <a:spcPts val="5"/>
              </a:spcBef>
              <a:spcAft>
                <a:spcPts val="0"/>
              </a:spcAft>
            </a:pPr>
            <a:r>
              <a:rPr lang="en-US" sz="1600" b="1" spc="-13">
                <a:solidFill>
                  <a:srgbClr val="000000"/>
                </a:solidFill>
                <a:latin typeface="Arial" panose="02020603050405020304" pitchFamily="2"/>
              </a:rPr>
              <a:t>90-day prescriptions </a:t>
            </a:r>
          </a:p>
        </p:txBody>
      </p:sp>
      <p:sp>
        <p:nvSpPr>
          <p:cNvPr id="95" name="Text Placeholder 94"/>
          <p:cNvSpPr>
            <a:spLocks noGrp="1"/>
          </p:cNvSpPr>
          <p:nvPr>
            <p:ph type="body" idx="10"/>
          </p:nvPr>
        </p:nvSpPr>
        <p:spPr>
          <a:xfrm>
            <a:off x="1731820" y="3843618"/>
            <a:ext cx="1964459" cy="670672"/>
          </a:xfrm>
          <a:prstGeom prst="rect">
            <a:avLst/>
          </a:prstGeom>
          <a:noFill/>
          <a:ln w="0" cmpd="sng">
            <a:noFill/>
            <a:prstDash val="solid"/>
          </a:ln>
        </p:spPr>
        <p:txBody>
          <a:bodyPr vert="horz" lIns="0" tIns="18230" rIns="0" bIns="0" anchor="t">
            <a:normAutofit fontScale="90000"/>
          </a:bodyPr>
          <a:lstStyle>
            <a:lvl1pPr marL="0" marR="0" indent="0" algn="l">
              <a:lnSpc>
                <a:spcPts val="1705"/>
              </a:lnSpc>
              <a:spcBef>
                <a:spcPts val="4"/>
              </a:spcBef>
              <a:spcAft>
                <a:spcPts val="0"/>
              </a:spcAft>
              <a:defRPr/>
            </a:lvl1pPr>
          </a:lstStyle>
          <a:p>
            <a:pPr marL="0" marR="0" indent="0" algn="l">
              <a:lnSpc>
                <a:spcPts val="1900"/>
              </a:lnSpc>
              <a:spcAft>
                <a:spcPts val="0"/>
              </a:spcAft>
            </a:pPr>
            <a:r>
              <a:rPr lang="en-US" sz="1600" b="1" spc="0">
                <a:solidFill>
                  <a:srgbClr val="000000"/>
                </a:solidFill>
                <a:latin typeface="Arial" panose="02020603050405020304" pitchFamily="2"/>
              </a:rPr>
              <a:t>Members will receive </a:t>
            </a:r>
          </a:p>
          <a:p>
            <a:pPr marL="0" marR="0" indent="0" algn="l">
              <a:lnSpc>
                <a:spcPts val="1900"/>
              </a:lnSpc>
              <a:spcBef>
                <a:spcPts val="0"/>
              </a:spcBef>
              <a:spcAft>
                <a:spcPts val="0"/>
              </a:spcAft>
            </a:pPr>
            <a:r>
              <a:rPr lang="en-US" sz="1600" b="1" spc="-9">
                <a:solidFill>
                  <a:srgbClr val="000000"/>
                </a:solidFill>
                <a:latin typeface="Arial" panose="02020603050405020304" pitchFamily="2"/>
              </a:rPr>
              <a:t>the same high-quality </a:t>
            </a:r>
          </a:p>
          <a:p>
            <a:pPr marL="0" marR="0" indent="0" algn="l">
              <a:lnSpc>
                <a:spcPts val="1900"/>
              </a:lnSpc>
              <a:spcBef>
                <a:spcPts val="5"/>
              </a:spcBef>
              <a:spcAft>
                <a:spcPts val="0"/>
              </a:spcAft>
            </a:pPr>
            <a:r>
              <a:rPr lang="en-US" sz="1600" b="1" spc="9">
                <a:solidFill>
                  <a:srgbClr val="000000"/>
                </a:solidFill>
                <a:latin typeface="Arial" panose="02020603050405020304" pitchFamily="2"/>
              </a:rPr>
              <a:t>service and support </a:t>
            </a:r>
          </a:p>
        </p:txBody>
      </p:sp>
      <p:sp>
        <p:nvSpPr>
          <p:cNvPr id="96" name="Text Placeholder 95"/>
          <p:cNvSpPr>
            <a:spLocks noGrp="1"/>
          </p:cNvSpPr>
          <p:nvPr>
            <p:ph type="body" idx="10"/>
          </p:nvPr>
        </p:nvSpPr>
        <p:spPr>
          <a:xfrm>
            <a:off x="5478320" y="3754533"/>
            <a:ext cx="1969655" cy="889187"/>
          </a:xfrm>
          <a:prstGeom prst="rect">
            <a:avLst/>
          </a:prstGeom>
          <a:noFill/>
          <a:ln w="0" cmpd="sng">
            <a:noFill/>
            <a:prstDash val="solid"/>
          </a:ln>
        </p:spPr>
        <p:txBody>
          <a:bodyPr vert="horz" lIns="0" tIns="18230" rIns="0" bIns="0" anchor="t">
            <a:normAutofit fontScale="90000"/>
          </a:bodyPr>
          <a:lstStyle>
            <a:lvl1pPr marL="0" marR="0" indent="0" algn="r">
              <a:lnSpc>
                <a:spcPts val="1705"/>
              </a:lnSpc>
              <a:spcBef>
                <a:spcPts val="4"/>
              </a:spcBef>
              <a:spcAft>
                <a:spcPts val="0"/>
              </a:spcAft>
              <a:defRPr/>
            </a:lvl1pPr>
          </a:lstStyle>
          <a:p>
            <a:pPr marL="0" marR="0" indent="0" algn="r">
              <a:lnSpc>
                <a:spcPts val="1900"/>
              </a:lnSpc>
              <a:spcAft>
                <a:spcPts val="0"/>
              </a:spcAft>
            </a:pPr>
            <a:r>
              <a:rPr lang="en-US" sz="1600" b="1" spc="-9">
                <a:solidFill>
                  <a:srgbClr val="000000"/>
                </a:solidFill>
                <a:latin typeface="Arial" panose="02020603050405020304" pitchFamily="2"/>
              </a:rPr>
              <a:t>New markets include: </a:t>
            </a:r>
          </a:p>
          <a:p>
            <a:pPr marL="0" marR="0" indent="0" algn="r">
              <a:lnSpc>
                <a:spcPts val="1900"/>
              </a:lnSpc>
              <a:spcBef>
                <a:spcPts val="5"/>
              </a:spcBef>
              <a:spcAft>
                <a:spcPts val="0"/>
              </a:spcAft>
            </a:pPr>
            <a:r>
              <a:rPr lang="en-US" sz="1600" b="1" spc="22">
                <a:solidFill>
                  <a:srgbClr val="000000"/>
                </a:solidFill>
                <a:latin typeface="Arial" panose="02020603050405020304" pitchFamily="2"/>
              </a:rPr>
              <a:t>Seattle, Denver, </a:t>
            </a:r>
          </a:p>
          <a:p>
            <a:pPr marL="0" marR="0" indent="0" algn="r">
              <a:lnSpc>
                <a:spcPts val="1900"/>
              </a:lnSpc>
              <a:spcBef>
                <a:spcPts val="5"/>
              </a:spcBef>
              <a:spcAft>
                <a:spcPts val="0"/>
              </a:spcAft>
            </a:pPr>
            <a:r>
              <a:rPr lang="en-US" sz="1600" b="1" spc="4">
                <a:solidFill>
                  <a:srgbClr val="000000"/>
                </a:solidFill>
                <a:latin typeface="Arial" panose="02020603050405020304" pitchFamily="2"/>
              </a:rPr>
              <a:t>Portland and </a:t>
            </a:r>
          </a:p>
          <a:p>
            <a:pPr marL="0" marR="0" indent="0" algn="r">
              <a:lnSpc>
                <a:spcPts val="1900"/>
              </a:lnSpc>
              <a:spcBef>
                <a:spcPts val="5"/>
              </a:spcBef>
              <a:spcAft>
                <a:spcPts val="0"/>
              </a:spcAft>
            </a:pPr>
            <a:r>
              <a:rPr lang="en-US" sz="1600" b="1" spc="18">
                <a:solidFill>
                  <a:srgbClr val="000000"/>
                </a:solidFill>
                <a:latin typeface="Arial" panose="02020603050405020304" pitchFamily="2"/>
              </a:rPr>
              <a:t>Salt Lake City </a:t>
            </a:r>
          </a:p>
        </p:txBody>
      </p:sp>
      <p:sp>
        <p:nvSpPr>
          <p:cNvPr id="97" name="Text Placeholder 96"/>
          <p:cNvSpPr>
            <a:spLocks noGrp="1"/>
          </p:cNvSpPr>
          <p:nvPr>
            <p:ph type="body" idx="10"/>
          </p:nvPr>
        </p:nvSpPr>
        <p:spPr>
          <a:xfrm>
            <a:off x="1266539" y="5232589"/>
            <a:ext cx="6619586" cy="211231"/>
          </a:xfrm>
          <a:prstGeom prst="rect">
            <a:avLst/>
          </a:prstGeom>
          <a:noFill/>
          <a:ln w="0" cmpd="sng">
            <a:noFill/>
            <a:prstDash val="solid"/>
          </a:ln>
        </p:spPr>
        <p:txBody>
          <a:bodyPr vert="horz" lIns="0" tIns="1140" rIns="0" bIns="0" anchor="t"/>
          <a:lstStyle>
            <a:lvl1pPr marL="0" marR="0" indent="0" algn="l">
              <a:lnSpc>
                <a:spcPts val="1615"/>
              </a:lnSpc>
              <a:spcAft>
                <a:spcPts val="0"/>
              </a:spcAft>
              <a:defRPr/>
            </a:lvl1pPr>
          </a:lstStyle>
          <a:p>
            <a:pPr marL="0" marR="0" indent="0" algn="l">
              <a:lnSpc>
                <a:spcPts val="1800"/>
              </a:lnSpc>
              <a:spcAft>
                <a:spcPts val="0"/>
              </a:spcAft>
            </a:pPr>
            <a:r>
              <a:rPr lang="en-US" sz="1400" b="1" spc="-9">
                <a:solidFill>
                  <a:srgbClr val="000000"/>
                </a:solidFill>
                <a:latin typeface="Arial" panose="02020603050405020304" pitchFamily="2"/>
              </a:rPr>
              <a:t>Re-evaluate your pharmacy network strategy to help optimize your savings. </a:t>
            </a:r>
          </a:p>
        </p:txBody>
      </p:sp>
      <p:sp>
        <p:nvSpPr>
          <p:cNvPr id="98" name="Text Placeholder 97"/>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lstStyle>
            <a:lvl1pPr marL="0" marR="0" indent="0" algn="l">
              <a:lnSpc>
                <a:spcPts val="1077"/>
              </a:lnSpc>
              <a:spcAft>
                <a:spcPts val="76"/>
              </a:spcAft>
              <a:tabLst>
                <a:tab pos="7549360" algn="r"/>
              </a:tabLst>
              <a:defRPr/>
            </a:lvl1pPr>
          </a:lstStyle>
          <a:p>
            <a:pPr marL="0" marR="0" indent="0" algn="l">
              <a:lnSpc>
                <a:spcPts val="1200"/>
              </a:lnSpc>
              <a:spcAft>
                <a:spcPts val="85"/>
              </a:spcAft>
              <a:tabLst>
                <a:tab pos="8412480" algn="r"/>
              </a:tabLst>
            </a:pPr>
            <a:r>
              <a:rPr lang="en-US" sz="700" b="1" spc="0">
                <a:solidFill>
                  <a:srgbClr val="000000"/>
                </a:solidFill>
                <a:latin typeface="Arial" panose="02020603050405020304" pitchFamily="2"/>
              </a:rPr>
              <a:t>©2016 CVS Health and/or one of its affiliates: Confidential &amp; Proprietary </a:t>
            </a:r>
            <a:r>
              <a:rPr lang="en-US" sz="900" b="1" spc="0">
                <a:solidFill>
                  <a:srgbClr val="000000"/>
                </a:solidFill>
                <a:latin typeface="Arial" panose="02020603050405020304" pitchFamily="2"/>
              </a:rPr>
              <a:t>8 </a:t>
            </a:r>
          </a:p>
        </p:txBody>
      </p:sp>
      <p:sp>
        <p:nvSpPr>
          <p:cNvPr id="99" name="Text Placeholder 98"/>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lvl1pPr marL="0" marR="0" indent="0" algn="l">
              <a:lnSpc>
                <a:spcPts val="718"/>
              </a:lnSpc>
              <a:spcAft>
                <a:spcPts val="0"/>
              </a:spcAft>
              <a:defRPr/>
            </a:lvl1pPr>
          </a:lstStyle>
          <a:p>
            <a:pPr marL="0" marR="0" indent="0" algn="l">
              <a:lnSpc>
                <a:spcPts val="800"/>
              </a:lnSpc>
              <a:spcAft>
                <a:spcPts val="0"/>
              </a:spcAft>
            </a:pPr>
            <a:r>
              <a:rPr lang="en-US" sz="700" b="1" spc="63">
                <a:solidFill>
                  <a:srgbClr val="000000"/>
                </a:solidFill>
                <a:latin typeface="Arial" panose="02020603050405020304" pitchFamily="2"/>
              </a:rPr>
              <a:t>38102A </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4" name="Picture 12" descr="iStock_000010451373PharmBW"/>
          <p:cNvPicPr>
            <a:picLocks noChangeAspect="1" noChangeArrowheads="1"/>
          </p:cNvPicPr>
          <p:nvPr/>
        </p:nvPicPr>
        <p:blipFill>
          <a:blip r:embed="rId2" cstate="print"/>
          <a:srcRect l="22935" t="2486" r="27524" b="2486"/>
          <a:stretch>
            <a:fillRect/>
          </a:stretch>
        </p:blipFill>
        <p:spPr bwMode="auto">
          <a:xfrm>
            <a:off x="0" y="0"/>
            <a:ext cx="2895600" cy="6532563"/>
          </a:xfrm>
          <a:prstGeom prst="rect">
            <a:avLst/>
          </a:prstGeom>
          <a:noFill/>
          <a:ln w="9525">
            <a:noFill/>
            <a:miter lim="800000"/>
            <a:headEnd/>
            <a:tailEnd/>
          </a:ln>
        </p:spPr>
      </p:pic>
      <p:pic>
        <p:nvPicPr>
          <p:cNvPr id="5" name="Picture 1037" descr="CVSCaremark"/>
          <p:cNvPicPr>
            <a:picLocks noChangeAspect="1" noChangeArrowheads="1"/>
          </p:cNvPicPr>
          <p:nvPr/>
        </p:nvPicPr>
        <p:blipFill>
          <a:blip r:embed="rId3" cstate="print"/>
          <a:srcRect/>
          <a:stretch>
            <a:fillRect/>
          </a:stretch>
        </p:blipFill>
        <p:spPr bwMode="auto">
          <a:xfrm>
            <a:off x="7705725" y="6297613"/>
            <a:ext cx="1203325" cy="469900"/>
          </a:xfrm>
          <a:prstGeom prst="rect">
            <a:avLst/>
          </a:prstGeom>
          <a:noFill/>
          <a:ln w="9525">
            <a:noFill/>
            <a:miter lim="800000"/>
            <a:headEnd/>
            <a:tailEnd/>
          </a:ln>
        </p:spPr>
      </p:pic>
      <p:sp>
        <p:nvSpPr>
          <p:cNvPr id="6" name="Line 7"/>
          <p:cNvSpPr>
            <a:spLocks noChangeShapeType="1"/>
          </p:cNvSpPr>
          <p:nvPr/>
        </p:nvSpPr>
        <p:spPr bwMode="auto">
          <a:xfrm flipH="1">
            <a:off x="3429000" y="3276600"/>
            <a:ext cx="5486400" cy="0"/>
          </a:xfrm>
          <a:prstGeom prst="line">
            <a:avLst/>
          </a:prstGeom>
          <a:noFill/>
          <a:ln w="12700">
            <a:solidFill>
              <a:srgbClr val="828282"/>
            </a:solidFill>
            <a:round/>
            <a:headEnd/>
            <a:tailEnd/>
          </a:ln>
        </p:spPr>
        <p:txBody>
          <a:bodyPr wrap="none" anchor="ctr"/>
          <a:lstStyle/>
          <a:p>
            <a:endParaRPr lang="en-US" dirty="0"/>
          </a:p>
        </p:txBody>
      </p:sp>
      <p:pic>
        <p:nvPicPr>
          <p:cNvPr id="7" name="Picture 1037" descr="CVSCaremark"/>
          <p:cNvPicPr>
            <a:picLocks noChangeAspect="1" noChangeArrowheads="1"/>
          </p:cNvPicPr>
          <p:nvPr/>
        </p:nvPicPr>
        <p:blipFill>
          <a:blip r:embed="rId3" cstate="print"/>
          <a:srcRect/>
          <a:stretch>
            <a:fillRect/>
          </a:stretch>
        </p:blipFill>
        <p:spPr bwMode="auto">
          <a:xfrm>
            <a:off x="7705725" y="6297613"/>
            <a:ext cx="1203325" cy="469900"/>
          </a:xfrm>
          <a:prstGeom prst="rect">
            <a:avLst/>
          </a:prstGeom>
          <a:noFill/>
          <a:ln w="9525">
            <a:noFill/>
            <a:miter lim="800000"/>
            <a:headEnd/>
            <a:tailEnd/>
          </a:ln>
        </p:spPr>
      </p:pic>
      <p:sp>
        <p:nvSpPr>
          <p:cNvPr id="8" name="Line 11"/>
          <p:cNvSpPr>
            <a:spLocks noChangeShapeType="1"/>
          </p:cNvSpPr>
          <p:nvPr/>
        </p:nvSpPr>
        <p:spPr bwMode="auto">
          <a:xfrm flipH="1">
            <a:off x="3429000" y="3276600"/>
            <a:ext cx="5486400" cy="0"/>
          </a:xfrm>
          <a:prstGeom prst="line">
            <a:avLst/>
          </a:prstGeom>
          <a:noFill/>
          <a:ln w="12700">
            <a:solidFill>
              <a:srgbClr val="828282"/>
            </a:solidFill>
            <a:round/>
            <a:headEnd/>
            <a:tailEnd/>
          </a:ln>
        </p:spPr>
        <p:txBody>
          <a:bodyPr wrap="none" anchor="ctr"/>
          <a:lstStyle/>
          <a:p>
            <a:endParaRPr lang="en-US" dirty="0"/>
          </a:p>
        </p:txBody>
      </p:sp>
      <p:sp>
        <p:nvSpPr>
          <p:cNvPr id="65538" name="Rectangle 2"/>
          <p:cNvSpPr>
            <a:spLocks noGrp="1" noChangeArrowheads="1"/>
          </p:cNvSpPr>
          <p:nvPr>
            <p:ph type="ctrTitle"/>
          </p:nvPr>
        </p:nvSpPr>
        <p:spPr>
          <a:xfrm>
            <a:off x="2971800" y="2286000"/>
            <a:ext cx="5943600" cy="3810000"/>
          </a:xfrm>
          <a:prstGeom prst="rect">
            <a:avLst/>
          </a:prstGeom>
        </p:spPr>
        <p:txBody>
          <a:bodyPr/>
          <a:lstStyle>
            <a:lvl1pPr algn="r">
              <a:defRPr/>
            </a:lvl1pPr>
          </a:lstStyle>
          <a:p>
            <a:r>
              <a:rPr lang="en-US"/>
              <a:t>Click to edit Master title style</a:t>
            </a:r>
          </a:p>
        </p:txBody>
      </p:sp>
      <p:sp>
        <p:nvSpPr>
          <p:cNvPr id="65539" name="Rectangle 3"/>
          <p:cNvSpPr>
            <a:spLocks noGrp="1" noChangeArrowheads="1"/>
          </p:cNvSpPr>
          <p:nvPr>
            <p:ph type="subTitle" idx="1"/>
          </p:nvPr>
        </p:nvSpPr>
        <p:spPr>
          <a:xfrm>
            <a:off x="2971800" y="1676400"/>
            <a:ext cx="5943600" cy="457200"/>
          </a:xfrm>
          <a:prstGeom prst="rect">
            <a:avLst/>
          </a:prstGeom>
        </p:spPr>
        <p:txBody>
          <a:bodyPr/>
          <a:lstStyle>
            <a:lvl1pPr marL="0" indent="0" algn="r">
              <a:buFontTx/>
              <a:buNone/>
              <a:defRPr sz="1800" b="1"/>
            </a:lvl1pPr>
          </a:lstStyle>
          <a:p>
            <a:r>
              <a:rPr lang="en-US"/>
              <a:t>Click to edit Master subtitle style</a:t>
            </a:r>
          </a:p>
        </p:txBody>
      </p:sp>
    </p:spTree>
    <p:extLst>
      <p:ext uri="{BB962C8B-B14F-4D97-AF65-F5344CB8AC3E}">
        <p14:creationId xmlns:p14="http://schemas.microsoft.com/office/powerpoint/2010/main" val="423788194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12" descr="iStock_000010451373PharmBW"/>
          <p:cNvPicPr>
            <a:picLocks noChangeAspect="1" noChangeArrowheads="1"/>
          </p:cNvPicPr>
          <p:nvPr/>
        </p:nvPicPr>
        <p:blipFill>
          <a:blip r:embed="rId2" cstate="print"/>
          <a:srcRect l="22935" t="2486" r="27524" b="2486"/>
          <a:stretch>
            <a:fillRect/>
          </a:stretch>
        </p:blipFill>
        <p:spPr bwMode="auto">
          <a:xfrm>
            <a:off x="0" y="0"/>
            <a:ext cx="2895600" cy="6532563"/>
          </a:xfrm>
          <a:prstGeom prst="rect">
            <a:avLst/>
          </a:prstGeom>
          <a:noFill/>
          <a:ln w="9525">
            <a:noFill/>
            <a:miter lim="800000"/>
            <a:headEnd/>
            <a:tailEnd/>
          </a:ln>
        </p:spPr>
      </p:pic>
      <p:pic>
        <p:nvPicPr>
          <p:cNvPr id="5" name="Picture 1037" descr="CVSCaremark"/>
          <p:cNvPicPr>
            <a:picLocks noChangeAspect="1" noChangeArrowheads="1"/>
          </p:cNvPicPr>
          <p:nvPr/>
        </p:nvPicPr>
        <p:blipFill>
          <a:blip r:embed="rId3" cstate="print"/>
          <a:srcRect/>
          <a:stretch>
            <a:fillRect/>
          </a:stretch>
        </p:blipFill>
        <p:spPr bwMode="auto">
          <a:xfrm>
            <a:off x="7705725" y="6297613"/>
            <a:ext cx="1203325" cy="469900"/>
          </a:xfrm>
          <a:prstGeom prst="rect">
            <a:avLst/>
          </a:prstGeom>
          <a:noFill/>
          <a:ln w="9525">
            <a:noFill/>
            <a:miter lim="800000"/>
            <a:headEnd/>
            <a:tailEnd/>
          </a:ln>
        </p:spPr>
      </p:pic>
      <p:sp>
        <p:nvSpPr>
          <p:cNvPr id="6" name="Line 7"/>
          <p:cNvSpPr>
            <a:spLocks noChangeShapeType="1"/>
          </p:cNvSpPr>
          <p:nvPr/>
        </p:nvSpPr>
        <p:spPr bwMode="auto">
          <a:xfrm flipH="1">
            <a:off x="3429000" y="3276600"/>
            <a:ext cx="5486400" cy="0"/>
          </a:xfrm>
          <a:prstGeom prst="line">
            <a:avLst/>
          </a:prstGeom>
          <a:noFill/>
          <a:ln w="12700">
            <a:solidFill>
              <a:srgbClr val="828282"/>
            </a:solidFill>
            <a:round/>
            <a:headEnd/>
            <a:tailEnd/>
          </a:ln>
        </p:spPr>
        <p:txBody>
          <a:bodyPr wrap="none" anchor="ctr"/>
          <a:lstStyle/>
          <a:p>
            <a:pPr defTabSz="914400" fontAlgn="base">
              <a:spcBef>
                <a:spcPct val="0"/>
              </a:spcBef>
              <a:spcAft>
                <a:spcPct val="0"/>
              </a:spcAft>
            </a:pPr>
            <a:endParaRPr lang="en-US" dirty="0">
              <a:solidFill>
                <a:srgbClr val="000000"/>
              </a:solidFill>
              <a:cs typeface="Arial" charset="0"/>
            </a:endParaRPr>
          </a:p>
        </p:txBody>
      </p:sp>
      <p:pic>
        <p:nvPicPr>
          <p:cNvPr id="7" name="Picture 1037" descr="CVSCaremark"/>
          <p:cNvPicPr>
            <a:picLocks noChangeAspect="1" noChangeArrowheads="1"/>
          </p:cNvPicPr>
          <p:nvPr/>
        </p:nvPicPr>
        <p:blipFill>
          <a:blip r:embed="rId3" cstate="print"/>
          <a:srcRect/>
          <a:stretch>
            <a:fillRect/>
          </a:stretch>
        </p:blipFill>
        <p:spPr bwMode="auto">
          <a:xfrm>
            <a:off x="7705725" y="6297613"/>
            <a:ext cx="1203325" cy="469900"/>
          </a:xfrm>
          <a:prstGeom prst="rect">
            <a:avLst/>
          </a:prstGeom>
          <a:noFill/>
          <a:ln w="9525">
            <a:noFill/>
            <a:miter lim="800000"/>
            <a:headEnd/>
            <a:tailEnd/>
          </a:ln>
        </p:spPr>
      </p:pic>
      <p:sp>
        <p:nvSpPr>
          <p:cNvPr id="8" name="Line 11"/>
          <p:cNvSpPr>
            <a:spLocks noChangeShapeType="1"/>
          </p:cNvSpPr>
          <p:nvPr/>
        </p:nvSpPr>
        <p:spPr bwMode="auto">
          <a:xfrm flipH="1">
            <a:off x="3429000" y="3276600"/>
            <a:ext cx="5486400" cy="0"/>
          </a:xfrm>
          <a:prstGeom prst="line">
            <a:avLst/>
          </a:prstGeom>
          <a:noFill/>
          <a:ln w="12700">
            <a:solidFill>
              <a:srgbClr val="828282"/>
            </a:solidFill>
            <a:round/>
            <a:headEnd/>
            <a:tailEnd/>
          </a:ln>
        </p:spPr>
        <p:txBody>
          <a:bodyPr wrap="none" anchor="ctr"/>
          <a:lstStyle/>
          <a:p>
            <a:pPr defTabSz="914400" fontAlgn="base">
              <a:spcBef>
                <a:spcPct val="0"/>
              </a:spcBef>
              <a:spcAft>
                <a:spcPct val="0"/>
              </a:spcAft>
            </a:pPr>
            <a:endParaRPr lang="en-US" dirty="0">
              <a:solidFill>
                <a:srgbClr val="000000"/>
              </a:solidFill>
              <a:cs typeface="Arial" charset="0"/>
            </a:endParaRPr>
          </a:p>
        </p:txBody>
      </p:sp>
      <p:sp>
        <p:nvSpPr>
          <p:cNvPr id="65538" name="Rectangle 2"/>
          <p:cNvSpPr>
            <a:spLocks noGrp="1" noChangeArrowheads="1"/>
          </p:cNvSpPr>
          <p:nvPr>
            <p:ph type="ctrTitle"/>
          </p:nvPr>
        </p:nvSpPr>
        <p:spPr>
          <a:xfrm>
            <a:off x="2971800" y="2286000"/>
            <a:ext cx="5943600" cy="3810000"/>
          </a:xfrm>
        </p:spPr>
        <p:txBody>
          <a:bodyPr/>
          <a:lstStyle>
            <a:lvl1pPr algn="r">
              <a:defRPr/>
            </a:lvl1pPr>
          </a:lstStyle>
          <a:p>
            <a:r>
              <a:rPr lang="en-US"/>
              <a:t>Click to edit Master title style</a:t>
            </a:r>
          </a:p>
        </p:txBody>
      </p:sp>
      <p:sp>
        <p:nvSpPr>
          <p:cNvPr id="65539" name="Rectangle 3"/>
          <p:cNvSpPr>
            <a:spLocks noGrp="1" noChangeArrowheads="1"/>
          </p:cNvSpPr>
          <p:nvPr>
            <p:ph type="subTitle" idx="1"/>
          </p:nvPr>
        </p:nvSpPr>
        <p:spPr>
          <a:xfrm>
            <a:off x="2971800" y="1676400"/>
            <a:ext cx="5943600" cy="457200"/>
          </a:xfrm>
        </p:spPr>
        <p:txBody>
          <a:bodyPr/>
          <a:lstStyle>
            <a:lvl1pPr marL="0" indent="0" algn="r">
              <a:buFontTx/>
              <a:buNone/>
              <a:defRPr sz="1800" b="1"/>
            </a:lvl1pPr>
          </a:lstStyle>
          <a:p>
            <a:r>
              <a:rPr lang="en-US"/>
              <a:t>Click to edit Master subtitle style</a:t>
            </a:r>
          </a:p>
        </p:txBody>
      </p:sp>
    </p:spTree>
    <p:extLst>
      <p:ext uri="{BB962C8B-B14F-4D97-AF65-F5344CB8AC3E}">
        <p14:creationId xmlns:p14="http://schemas.microsoft.com/office/powerpoint/2010/main" val="90303085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B37CBA66-C670-4E7A-9A0F-9236D77AB485}"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1800"/>
            </a:lvl1pPr>
            <a:lvl2pPr>
              <a:defRPr sz="1600"/>
            </a:lvl2pPr>
            <a:lvl3pPr>
              <a:defRPr sz="1400"/>
            </a:lvl3pPr>
            <a:lvl4pPr>
              <a:defRPr sz="12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936520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6CEB53E3-A465-434C-A853-DD4428E4F161}"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1339631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2362D027-C4B3-4A30-99FB-E2A12F11C9C1}"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914400"/>
            <a:ext cx="4114800" cy="5181600"/>
          </a:xfrm>
        </p:spPr>
        <p:txBody>
          <a:bodyPr/>
          <a:lstStyle>
            <a:lvl1pPr>
              <a:defRPr sz="1800"/>
            </a:lvl1pPr>
            <a:lvl2pPr>
              <a:defRPr sz="1600"/>
            </a:lvl2pPr>
            <a:lvl3pPr>
              <a:defRPr sz="1400"/>
            </a:lvl3pPr>
            <a:lvl4pPr>
              <a:defRPr sz="1200"/>
            </a:lvl4pPr>
            <a:lvl5pPr>
              <a:defRPr sz="11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800600" y="914400"/>
            <a:ext cx="4114800" cy="5181600"/>
          </a:xfrm>
        </p:spPr>
        <p:txBody>
          <a:bodyPr/>
          <a:lstStyle>
            <a:lvl1pPr algn="l" rtl="0" eaLnBrk="0" fontAlgn="base" hangingPunct="0">
              <a:spcBef>
                <a:spcPct val="10000"/>
              </a:spcBef>
              <a:spcAft>
                <a:spcPct val="10000"/>
              </a:spcAft>
              <a:buClr>
                <a:srgbClr val="E61C2A"/>
              </a:buClr>
              <a:defRPr lang="en-US" sz="1800" dirty="0" smtClean="0">
                <a:solidFill>
                  <a:schemeClr val="tx1"/>
                </a:solidFill>
                <a:latin typeface="+mn-lt"/>
                <a:ea typeface="+mn-ea"/>
                <a:cs typeface="ＭＳ Ｐゴシック"/>
              </a:defRPr>
            </a:lvl1pPr>
            <a:lvl2pPr algn="l" rtl="0" eaLnBrk="0" fontAlgn="base" hangingPunct="0">
              <a:spcBef>
                <a:spcPct val="10000"/>
              </a:spcBef>
              <a:spcAft>
                <a:spcPct val="10000"/>
              </a:spcAft>
              <a:buClr>
                <a:srgbClr val="E61C2A"/>
              </a:buClr>
              <a:defRPr lang="en-US" sz="1600" dirty="0" smtClean="0">
                <a:solidFill>
                  <a:schemeClr val="tx1"/>
                </a:solidFill>
                <a:latin typeface="+mn-lt"/>
                <a:ea typeface="+mn-ea"/>
                <a:cs typeface="ＭＳ Ｐゴシック"/>
              </a:defRPr>
            </a:lvl2pPr>
            <a:lvl3pPr algn="l" rtl="0" eaLnBrk="0" fontAlgn="base" hangingPunct="0">
              <a:spcBef>
                <a:spcPct val="10000"/>
              </a:spcBef>
              <a:spcAft>
                <a:spcPct val="10000"/>
              </a:spcAft>
              <a:buClr>
                <a:srgbClr val="E61C2A"/>
              </a:buClr>
              <a:defRPr lang="en-US" sz="1400" dirty="0" smtClean="0">
                <a:solidFill>
                  <a:schemeClr val="tx1"/>
                </a:solidFill>
                <a:latin typeface="+mn-lt"/>
                <a:ea typeface="+mn-ea"/>
                <a:cs typeface="ＭＳ Ｐゴシック"/>
              </a:defRPr>
            </a:lvl3pPr>
            <a:lvl4pPr algn="l" rtl="0" eaLnBrk="0" fontAlgn="base" hangingPunct="0">
              <a:spcBef>
                <a:spcPct val="10000"/>
              </a:spcBef>
              <a:spcAft>
                <a:spcPct val="10000"/>
              </a:spcAft>
              <a:buClr>
                <a:srgbClr val="E61C2A"/>
              </a:buClr>
              <a:defRPr lang="en-US" sz="1400" dirty="0" smtClean="0">
                <a:solidFill>
                  <a:schemeClr val="tx1"/>
                </a:solidFill>
                <a:latin typeface="+mn-lt"/>
                <a:ea typeface="+mn-ea"/>
                <a:cs typeface="ＭＳ Ｐゴシック"/>
              </a:defRPr>
            </a:lvl4pPr>
            <a:lvl5pPr algn="l" rtl="0" eaLnBrk="0" fontAlgn="base" hangingPunct="0">
              <a:spcBef>
                <a:spcPct val="10000"/>
              </a:spcBef>
              <a:spcAft>
                <a:spcPct val="10000"/>
              </a:spcAft>
              <a:buClr>
                <a:srgbClr val="E61C2A"/>
              </a:buClr>
              <a:defRPr lang="en-US" sz="1200" dirty="0">
                <a:solidFill>
                  <a:schemeClr val="tx1"/>
                </a:solidFill>
                <a:latin typeface="+mn-lt"/>
                <a:ea typeface="+mn-ea"/>
                <a:cs typeface="ＭＳ Ｐゴシック"/>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969760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6"/>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7209747A-A60F-415F-BF1B-508012D9770C}"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600"/>
            </a:lvl2pPr>
            <a:lvl3pPr>
              <a:defRPr sz="1400"/>
            </a:lvl3pPr>
            <a:lvl4pPr>
              <a:defRPr sz="1200"/>
            </a:lvl4pPr>
            <a:lvl5pPr>
              <a:defRPr sz="11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1800"/>
            </a:lvl1pPr>
            <a:lvl2pPr>
              <a:defRPr sz="1600"/>
            </a:lvl2pPr>
            <a:lvl3pPr>
              <a:defRPr sz="1400"/>
            </a:lvl3pPr>
            <a:lvl4pPr>
              <a:defRPr sz="1200"/>
            </a:lvl4pPr>
            <a:lvl5pPr>
              <a:defRPr sz="11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824872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D0795676-5793-43FF-90FD-796D32C70592}"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259017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93C2E4AD-DD98-4D71-82CB-EF3B3B49C36A}"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Tree>
    <p:extLst>
      <p:ext uri="{BB962C8B-B14F-4D97-AF65-F5344CB8AC3E}">
        <p14:creationId xmlns:p14="http://schemas.microsoft.com/office/powerpoint/2010/main" val="378279837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57E9B10B-22E1-4649-995A-CA3871772FD6}"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1800"/>
            </a:lvl1pPr>
            <a:lvl2pPr>
              <a:defRPr sz="1600"/>
            </a:lvl2pPr>
            <a:lvl3pPr>
              <a:defRPr sz="1400"/>
            </a:lvl3pPr>
            <a:lvl4pPr>
              <a:defRPr sz="1200"/>
            </a:lvl4pPr>
            <a:lvl5pPr>
              <a:defRPr sz="11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290631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4"/>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56F4CF38-B522-4AA8-8CAE-BE37951DFC4E}"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22125374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72E0C7E7-000C-4AFD-8495-004B5B4EDD02}"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006040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113F8D99-FF88-4D46-896C-2C5FEA939085}"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2" name="Vertical Title 1"/>
          <p:cNvSpPr>
            <a:spLocks noGrp="1"/>
          </p:cNvSpPr>
          <p:nvPr>
            <p:ph type="title" orient="vert"/>
          </p:nvPr>
        </p:nvSpPr>
        <p:spPr>
          <a:xfrm>
            <a:off x="6819900" y="219075"/>
            <a:ext cx="2095500" cy="58769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33400" y="219075"/>
            <a:ext cx="6134100" cy="58769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073682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0" y="6581775"/>
            <a:ext cx="37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eaLnBrk="1" fontAlgn="base" hangingPunct="1">
              <a:spcBef>
                <a:spcPct val="0"/>
              </a:spcBef>
              <a:spcAft>
                <a:spcPct val="0"/>
              </a:spcAft>
              <a:defRPr/>
            </a:pPr>
            <a:fld id="{FFB1D097-3D6F-4A7B-ACAC-DFA7006414BC}" type="slidenum">
              <a:rPr lang="en-US" sz="1200" smtClean="0">
                <a:solidFill>
                  <a:srgbClr val="000000"/>
                </a:solidFill>
              </a:rPr>
              <a:pPr defTabSz="914400" eaLnBrk="1" fontAlgn="base" hangingPunct="1">
                <a:spcBef>
                  <a:spcPct val="0"/>
                </a:spcBef>
                <a:spcAft>
                  <a:spcPct val="0"/>
                </a:spcAft>
                <a:defRPr/>
              </a:pPr>
              <a:t>‹#›</a:t>
            </a:fld>
            <a:endParaRPr lang="en-US" sz="1200" dirty="0">
              <a:solidFill>
                <a:srgbClr val="000000"/>
              </a:solidFill>
            </a:endParaRPr>
          </a:p>
        </p:txBody>
      </p:sp>
      <p:sp>
        <p:nvSpPr>
          <p:cNvPr id="5" name="Title 1"/>
          <p:cNvSpPr>
            <a:spLocks noGrp="1"/>
          </p:cNvSpPr>
          <p:nvPr>
            <p:ph type="title"/>
          </p:nvPr>
        </p:nvSpPr>
        <p:spPr>
          <a:xfrm>
            <a:off x="421606" y="526830"/>
            <a:ext cx="8417594" cy="539970"/>
          </a:xfrm>
        </p:spPr>
        <p:txBody>
          <a:bodyPr/>
          <a:lstStyle>
            <a:lvl1pPr>
              <a:defRPr>
                <a:latin typeface="+mj-lt"/>
              </a:defRPr>
            </a:lvl1pPr>
          </a:lstStyle>
          <a:p>
            <a:r>
              <a:rPr lang="en-US" dirty="0"/>
              <a:t>Click to edit Master title style</a:t>
            </a:r>
          </a:p>
        </p:txBody>
      </p:sp>
      <p:sp>
        <p:nvSpPr>
          <p:cNvPr id="4" name="Slide Number Placeholder 1"/>
          <p:cNvSpPr>
            <a:spLocks noGrp="1" noChangeArrowheads="1"/>
          </p:cNvSpPr>
          <p:nvPr>
            <p:ph type="sldNum" sz="quarter" idx="10"/>
          </p:nvPr>
        </p:nvSpPr>
        <p:spPr>
          <a:xfrm>
            <a:off x="8753475" y="47625"/>
            <a:ext cx="266700" cy="231775"/>
          </a:xfrm>
          <a:prstGeom prst="rect">
            <a:avLst/>
          </a:prstGeom>
        </p:spPr>
        <p:txBody>
          <a:bodyPr/>
          <a:lstStyle>
            <a:lvl1pPr fontAlgn="auto">
              <a:spcBef>
                <a:spcPts val="0"/>
              </a:spcBef>
              <a:spcAft>
                <a:spcPts val="0"/>
              </a:spcAft>
              <a:defRPr>
                <a:solidFill>
                  <a:srgbClr val="000000"/>
                </a:solidFill>
                <a:latin typeface="Times"/>
                <a:cs typeface="Arial" pitchFamily="34" charset="0"/>
              </a:defRPr>
            </a:lvl1pPr>
          </a:lstStyle>
          <a:p>
            <a:pPr defTabSz="914400">
              <a:defRPr/>
            </a:pPr>
            <a:endParaRPr lang="en-US" dirty="0"/>
          </a:p>
        </p:txBody>
      </p:sp>
      <p:sp>
        <p:nvSpPr>
          <p:cNvPr id="6" name="Rectangle 4"/>
          <p:cNvSpPr>
            <a:spLocks noGrp="1" noChangeArrowheads="1"/>
          </p:cNvSpPr>
          <p:nvPr>
            <p:ph type="dt" sz="half" idx="11"/>
          </p:nvPr>
        </p:nvSpPr>
        <p:spPr>
          <a:xfrm>
            <a:off x="457200" y="6400800"/>
            <a:ext cx="2133600" cy="320675"/>
          </a:xfrm>
          <a:prstGeom prst="rect">
            <a:avLst/>
          </a:prstGeom>
        </p:spPr>
        <p:txBody>
          <a:bodyPr/>
          <a:lstStyle>
            <a:lvl1pPr fontAlgn="auto">
              <a:spcBef>
                <a:spcPts val="0"/>
              </a:spcBef>
              <a:spcAft>
                <a:spcPts val="0"/>
              </a:spcAft>
              <a:defRPr>
                <a:solidFill>
                  <a:srgbClr val="000000"/>
                </a:solidFill>
                <a:latin typeface="Arial"/>
                <a:ea typeface="ＭＳ Ｐゴシック"/>
                <a:cs typeface="ＭＳ Ｐゴシック"/>
              </a:defRPr>
            </a:lvl1pPr>
          </a:lstStyle>
          <a:p>
            <a:pPr defTabSz="914400">
              <a:defRPr/>
            </a:pPr>
            <a:endParaRPr lang="en-US" dirty="0"/>
          </a:p>
        </p:txBody>
      </p:sp>
      <p:sp>
        <p:nvSpPr>
          <p:cNvPr id="7" name="Footer Placeholder 5"/>
          <p:cNvSpPr>
            <a:spLocks noGrp="1" noChangeArrowheads="1"/>
          </p:cNvSpPr>
          <p:nvPr>
            <p:ph type="ftr" sz="quarter" idx="12"/>
          </p:nvPr>
        </p:nvSpPr>
        <p:spPr>
          <a:xfrm>
            <a:off x="3381375" y="6400800"/>
            <a:ext cx="2362200" cy="320675"/>
          </a:xfrm>
          <a:prstGeom prst="rect">
            <a:avLst/>
          </a:prstGeom>
        </p:spPr>
        <p:txBody>
          <a:bodyPr/>
          <a:lstStyle>
            <a:lvl1pPr fontAlgn="auto">
              <a:spcBef>
                <a:spcPts val="0"/>
              </a:spcBef>
              <a:spcAft>
                <a:spcPts val="0"/>
              </a:spcAft>
              <a:defRPr>
                <a:solidFill>
                  <a:srgbClr val="000000"/>
                </a:solidFill>
                <a:latin typeface="Arial"/>
                <a:ea typeface="ＭＳ Ｐゴシック"/>
                <a:cs typeface="ＭＳ Ｐゴシック"/>
              </a:defRPr>
            </a:lvl1pPr>
          </a:lstStyle>
          <a:p>
            <a:pPr defTabSz="914400">
              <a:defRPr/>
            </a:pPr>
            <a:endParaRPr lang="en-US" dirty="0"/>
          </a:p>
        </p:txBody>
      </p:sp>
    </p:spTree>
    <p:extLst>
      <p:ext uri="{BB962C8B-B14F-4D97-AF65-F5344CB8AC3E}">
        <p14:creationId xmlns:p14="http://schemas.microsoft.com/office/powerpoint/2010/main" val="101660353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01638" y="514350"/>
            <a:ext cx="8345487" cy="258763"/>
          </a:xfrm>
        </p:spPr>
        <p:txBody>
          <a:bodyPr/>
          <a:lstStyle/>
          <a:p>
            <a:r>
              <a:rPr lang="en-US"/>
              <a:t>Click to edit Master title style</a:t>
            </a:r>
          </a:p>
        </p:txBody>
      </p:sp>
      <p:sp>
        <p:nvSpPr>
          <p:cNvPr id="3" name="Table Placeholder 2"/>
          <p:cNvSpPr>
            <a:spLocks noGrp="1"/>
          </p:cNvSpPr>
          <p:nvPr>
            <p:ph type="tbl" idx="1"/>
          </p:nvPr>
        </p:nvSpPr>
        <p:spPr>
          <a:xfrm>
            <a:off x="396875" y="1154113"/>
            <a:ext cx="4008438" cy="5135562"/>
          </a:xfrm>
        </p:spPr>
        <p:txBody>
          <a:bodyPr/>
          <a:lstStyle/>
          <a:p>
            <a:endParaRPr lang="en-US" dirty="0"/>
          </a:p>
        </p:txBody>
      </p:sp>
    </p:spTree>
    <p:extLst>
      <p:ext uri="{BB962C8B-B14F-4D97-AF65-F5344CB8AC3E}">
        <p14:creationId xmlns:p14="http://schemas.microsoft.com/office/powerpoint/2010/main" val="329334479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a:xfrm>
            <a:off x="8610600" y="6356350"/>
            <a:ext cx="381000" cy="365125"/>
          </a:xfrm>
        </p:spPr>
        <p:txBody>
          <a:bodyPr/>
          <a:lstStyle/>
          <a:p>
            <a:r>
              <a:rPr lang="en-US">
                <a:solidFill>
                  <a:prstClr val="black">
                    <a:tint val="75000"/>
                  </a:prstClr>
                </a:solidFill>
              </a:rPr>
              <a:t>#</a:t>
            </a:r>
            <a:endParaRPr lang="en-US" dirty="0">
              <a:solidFill>
                <a:prstClr val="black">
                  <a:tint val="75000"/>
                </a:prstClr>
              </a:solidFill>
            </a:endParaRPr>
          </a:p>
        </p:txBody>
      </p:sp>
    </p:spTree>
    <p:extLst>
      <p:ext uri="{BB962C8B-B14F-4D97-AF65-F5344CB8AC3E}">
        <p14:creationId xmlns:p14="http://schemas.microsoft.com/office/powerpoint/2010/main" val="177133589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655637"/>
            <a:ext cx="8458200" cy="944563"/>
          </a:xfrm>
        </p:spPr>
        <p:txBody>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381000" y="1798637"/>
            <a:ext cx="8458200" cy="4525963"/>
          </a:xfrm>
        </p:spPr>
        <p:txBody>
          <a:bodyPr/>
          <a:lstStyle>
            <a:lvl1pPr>
              <a:defRPr sz="2800"/>
            </a:lvl1pPr>
            <a:lvl2pPr>
              <a:defRPr sz="24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556585C8-CC01-4665-BFCF-BD8967AD0BC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6266241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556585C8-CC01-4665-BFCF-BD8967AD0BC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8784549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defTabSz="914400"/>
            <a:endParaRPr lang="en-US" dirty="0">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556585C8-CC01-4665-BFCF-BD8967AD0BC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9833331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556585C8-CC01-4665-BFCF-BD8967AD0BC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695259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556585C8-CC01-4665-BFCF-BD8967AD0BC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3537849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88853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556585C8-CC01-4665-BFCF-BD8967AD0BC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99090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419600"/>
            <a:ext cx="5486400" cy="566738"/>
          </a:xfrm>
        </p:spPr>
        <p:txBody>
          <a:bodyPr anchor="b"/>
          <a:lstStyle>
            <a:lvl1pPr algn="l">
              <a:defRPr sz="2000" b="1"/>
            </a:lvl1pPr>
          </a:lstStyle>
          <a:p>
            <a:r>
              <a:rPr lang="en-US" dirty="0"/>
              <a:t>Click to edit Master title style</a:t>
            </a:r>
          </a:p>
        </p:txBody>
      </p:sp>
      <p:sp>
        <p:nvSpPr>
          <p:cNvPr id="4" name="Text Placeholder 3"/>
          <p:cNvSpPr>
            <a:spLocks noGrp="1"/>
          </p:cNvSpPr>
          <p:nvPr>
            <p:ph type="body" sz="half" idx="2"/>
          </p:nvPr>
        </p:nvSpPr>
        <p:spPr>
          <a:xfrm>
            <a:off x="1828800" y="5029200"/>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556585C8-CC01-4665-BFCF-BD8967AD0BC5}"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03180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theme" Target="../theme/theme3.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slideLayout" Target="../slideLayouts/slideLayout47.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2" Type="http://schemas.openxmlformats.org/officeDocument/2006/relationships/slideLayout" Target="../slideLayouts/slideLayout75.xml"/><Relationship Id="rId16" Type="http://schemas.openxmlformats.org/officeDocument/2006/relationships/image" Target="../media/image4.pn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image" Target="../media/image5.png"/><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12" Type="http://schemas.openxmlformats.org/officeDocument/2006/relationships/image" Target="../media/image2.png"/><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image" Target="../media/image1.jpg"/><Relationship Id="rId5" Type="http://schemas.openxmlformats.org/officeDocument/2006/relationships/slideLayout" Target="../slideLayouts/slideLayout91.xml"/><Relationship Id="rId10" Type="http://schemas.openxmlformats.org/officeDocument/2006/relationships/theme" Target="../theme/theme6.xml"/><Relationship Id="rId4" Type="http://schemas.openxmlformats.org/officeDocument/2006/relationships/slideLayout" Target="../slideLayouts/slideLayout90.xml"/><Relationship Id="rId9" Type="http://schemas.openxmlformats.org/officeDocument/2006/relationships/slideLayout" Target="../slideLayouts/slideLayout9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Grey-Abstract-high-definition-wallpapers.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6248400"/>
          </a:xfrm>
          <a:prstGeom prst="rect">
            <a:avLst/>
          </a:prstGeom>
        </p:spPr>
      </p:pic>
      <p:pic>
        <p:nvPicPr>
          <p:cNvPr id="7" name="Picture 6" descr="Power Point Footer 2-01.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132577"/>
            <a:ext cx="9144000" cy="72542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07" tIns="45704" rIns="91407" bIns="45704"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3"/>
            <a:ext cx="8229600" cy="4525963"/>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29600" y="6356350"/>
            <a:ext cx="457200" cy="365125"/>
          </a:xfrm>
          <a:prstGeom prst="rect">
            <a:avLst/>
          </a:prstGeom>
        </p:spPr>
        <p:txBody>
          <a:bodyPr vert="horz" lIns="91407" tIns="45704" rIns="91407" bIns="45704" rtlCol="0" anchor="ctr"/>
          <a:lstStyle>
            <a:lvl1pPr algn="r">
              <a:defRPr sz="1200">
                <a:solidFill>
                  <a:schemeClr val="tx1">
                    <a:tint val="75000"/>
                  </a:schemeClr>
                </a:solidFill>
              </a:defRPr>
            </a:lvl1pPr>
          </a:lstStyle>
          <a:p>
            <a:fld id="{556585C8-CC01-4665-BFCF-BD8967AD0BC5}" type="slidenum">
              <a:rPr lang="en-US" smtClean="0"/>
              <a:pPr/>
              <a:t>‹#›</a:t>
            </a:fld>
            <a:endParaRPr lang="en-US" dirty="0"/>
          </a:p>
        </p:txBody>
      </p:sp>
      <p:sp>
        <p:nvSpPr>
          <p:cNvPr id="9" name="Footer Placeholder 3"/>
          <p:cNvSpPr txBox="1">
            <a:spLocks/>
          </p:cNvSpPr>
          <p:nvPr userDrawn="1"/>
        </p:nvSpPr>
        <p:spPr>
          <a:xfrm>
            <a:off x="2667000" y="6324603"/>
            <a:ext cx="2895600" cy="365125"/>
          </a:xfrm>
          <a:prstGeom prst="rect">
            <a:avLst/>
          </a:prstGeom>
        </p:spPr>
        <p:txBody>
          <a:bodyPr lIns="91407" tIns="45704" rIns="91407" bIns="45704"/>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chemeClr val="bg1"/>
                </a:solidFill>
              </a:rPr>
              <a:t>confidential and proprietary</a:t>
            </a:r>
          </a:p>
        </p:txBody>
      </p:sp>
      <p:sp>
        <p:nvSpPr>
          <p:cNvPr id="4" name="Footer Placeholder 3"/>
          <p:cNvSpPr>
            <a:spLocks noGrp="1"/>
          </p:cNvSpPr>
          <p:nvPr>
            <p:ph type="ftr" sz="quarter" idx="3"/>
          </p:nvPr>
        </p:nvSpPr>
        <p:spPr>
          <a:xfrm>
            <a:off x="2133600" y="6356350"/>
            <a:ext cx="3752850" cy="365125"/>
          </a:xfrm>
          <a:prstGeom prst="rect">
            <a:avLst/>
          </a:prstGeom>
        </p:spPr>
        <p:txBody>
          <a:bodyPr vert="horz" lIns="91407" tIns="45704" rIns="91407" bIns="45704"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218801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1" r:id="rId10"/>
    <p:sldLayoutId id="2147483672" r:id="rId11"/>
  </p:sldLayoutIdLst>
  <p:hf hdr="0" dt="0"/>
  <p:txStyles>
    <p:titleStyle>
      <a:lvl1pPr algn="ctr" defTabSz="914079" rtl="0" eaLnBrk="1" latinLnBrk="0" hangingPunct="1">
        <a:spcBef>
          <a:spcPct val="0"/>
        </a:spcBef>
        <a:buNone/>
        <a:defRPr sz="4400" kern="1200">
          <a:solidFill>
            <a:schemeClr val="tx1"/>
          </a:solidFill>
          <a:latin typeface="+mj-lt"/>
          <a:ea typeface="+mj-ea"/>
          <a:cs typeface="+mj-cs"/>
        </a:defRPr>
      </a:lvl1pPr>
    </p:titleStyle>
    <p:bodyStyle>
      <a:lvl1pPr marL="342780" indent="-342780" algn="l" defTabSz="914079"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689" indent="-285650" algn="l" defTabSz="914079"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599" indent="-228519" algn="l" defTabSz="914079"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63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667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371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758"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9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837" indent="-228519" algn="l" defTabSz="91407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07" tIns="45704" rIns="91407" bIns="45704"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07" tIns="45704" rIns="91407" bIns="45704"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07" tIns="45704" rIns="91407" bIns="45704"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07" tIns="45704" rIns="91407" bIns="45704" rtlCol="0" anchor="ctr"/>
          <a:lstStyle>
            <a:lvl1pPr algn="r">
              <a:defRPr sz="1200">
                <a:solidFill>
                  <a:schemeClr val="tx1">
                    <a:tint val="75000"/>
                  </a:schemeClr>
                </a:solidFill>
              </a:defRPr>
            </a:lvl1pPr>
          </a:lstStyle>
          <a:p>
            <a:fld id="{869BBEFC-1038-544F-8900-D0E723A66EE3}" type="slidenum">
              <a:rPr lang="en-US" smtClean="0"/>
              <a:t>‹#›</a:t>
            </a:fld>
            <a:endParaRPr lang="en-US"/>
          </a:p>
        </p:txBody>
      </p:sp>
    </p:spTree>
    <p:extLst>
      <p:ext uri="{BB962C8B-B14F-4D97-AF65-F5344CB8AC3E}">
        <p14:creationId xmlns:p14="http://schemas.microsoft.com/office/powerpoint/2010/main" val="776540864"/>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hdr="0" dt="0"/>
  <p:txStyles>
    <p:titleStyle>
      <a:lvl1pPr algn="l" defTabSz="91407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19" indent="-228519" algn="l" defTabSz="914079"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559" indent="-228519" algn="l" defTabSz="914079"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2599" indent="-228519" algn="l" defTabSz="914079"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599638" indent="-228519" algn="l" defTabSz="914079"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6678" indent="-228519" algn="l" defTabSz="914079"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3718" indent="-228519" algn="l" defTabSz="914079"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0758" indent="-228519" algn="l" defTabSz="914079"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7797" indent="-228519" algn="l" defTabSz="914079"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4837" indent="-228519" algn="l" defTabSz="914079"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306095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Lst>
  <p:txStyles>
    <p:titleStyle/>
    <p:bodyStyle/>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790269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68" r:id="rId17"/>
    <p:sldLayoutId id="2147483769" r:id="rId18"/>
    <p:sldLayoutId id="2147483770" r:id="rId19"/>
    <p:sldLayoutId id="2147483771" r:id="rId20"/>
    <p:sldLayoutId id="2147483772" r:id="rId21"/>
    <p:sldLayoutId id="2147483773" r:id="rId22"/>
    <p:sldLayoutId id="2147483774" r:id="rId23"/>
    <p:sldLayoutId id="2147483775" r:id="rId24"/>
    <p:sldLayoutId id="2147483776" r:id="rId25"/>
    <p:sldLayoutId id="2147483777" r:id="rId26"/>
  </p:sldLayoutIdLst>
  <p:txStyles>
    <p:titleStyle/>
    <p:bodyStyle/>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idx="1"/>
          </p:nvPr>
        </p:nvSpPr>
        <p:spPr bwMode="auto">
          <a:xfrm>
            <a:off x="533400" y="914400"/>
            <a:ext cx="83820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1" name="Rectangle 3"/>
          <p:cNvSpPr>
            <a:spLocks noGrp="1" noChangeArrowheads="1"/>
          </p:cNvSpPr>
          <p:nvPr>
            <p:ph type="title"/>
          </p:nvPr>
        </p:nvSpPr>
        <p:spPr bwMode="auto">
          <a:xfrm>
            <a:off x="533400" y="219075"/>
            <a:ext cx="8382000" cy="6953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pic>
        <p:nvPicPr>
          <p:cNvPr id="2052" name="Picture 1033" descr="Teardrop"/>
          <p:cNvPicPr>
            <a:picLocks noChangeAspect="1" noChangeArrowheads="1"/>
          </p:cNvPicPr>
          <p:nvPr/>
        </p:nvPicPr>
        <p:blipFill>
          <a:blip r:embed="rId15" cstate="print"/>
          <a:srcRect/>
          <a:stretch>
            <a:fillRect/>
          </a:stretch>
        </p:blipFill>
        <p:spPr bwMode="auto">
          <a:xfrm>
            <a:off x="228600" y="304800"/>
            <a:ext cx="311150" cy="323850"/>
          </a:xfrm>
          <a:prstGeom prst="rect">
            <a:avLst/>
          </a:prstGeom>
          <a:noFill/>
          <a:ln w="9525">
            <a:noFill/>
            <a:miter lim="800000"/>
            <a:headEnd/>
            <a:tailEnd/>
          </a:ln>
        </p:spPr>
      </p:pic>
      <p:pic>
        <p:nvPicPr>
          <p:cNvPr id="2053" name="Picture 1037" descr="CVSCaremark"/>
          <p:cNvPicPr>
            <a:picLocks noChangeAspect="1" noChangeArrowheads="1"/>
          </p:cNvPicPr>
          <p:nvPr/>
        </p:nvPicPr>
        <p:blipFill>
          <a:blip r:embed="rId16" cstate="print"/>
          <a:srcRect/>
          <a:stretch>
            <a:fillRect/>
          </a:stretch>
        </p:blipFill>
        <p:spPr bwMode="auto">
          <a:xfrm>
            <a:off x="7705725" y="6297613"/>
            <a:ext cx="1203325" cy="469900"/>
          </a:xfrm>
          <a:prstGeom prst="rect">
            <a:avLst/>
          </a:prstGeom>
          <a:noFill/>
          <a:ln w="9525">
            <a:noFill/>
            <a:miter lim="800000"/>
            <a:headEnd/>
            <a:tailEnd/>
          </a:ln>
        </p:spPr>
      </p:pic>
      <p:sp>
        <p:nvSpPr>
          <p:cNvPr id="3078" name="Text Box 1027"/>
          <p:cNvSpPr txBox="1">
            <a:spLocks noChangeArrowheads="1"/>
          </p:cNvSpPr>
          <p:nvPr/>
        </p:nvSpPr>
        <p:spPr bwMode="auto">
          <a:xfrm>
            <a:off x="558800" y="6553200"/>
            <a:ext cx="689610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defTabSz="914400" fontAlgn="base">
              <a:spcBef>
                <a:spcPct val="50000"/>
              </a:spcBef>
              <a:spcAft>
                <a:spcPct val="0"/>
              </a:spcAft>
              <a:defRPr/>
            </a:pPr>
            <a:r>
              <a:rPr lang="en-US" sz="800" dirty="0">
                <a:solidFill>
                  <a:srgbClr val="000000"/>
                </a:solidFill>
                <a:latin typeface="Arial Narrow" pitchFamily="34" charset="0"/>
              </a:rPr>
              <a:t>©2012 Caremark. All rights reserved. CVS Caremark proprietary and confidential information. Not for distribution without written permission from CVS Caremark.</a:t>
            </a:r>
          </a:p>
        </p:txBody>
      </p:sp>
      <p:pic>
        <p:nvPicPr>
          <p:cNvPr id="2055" name="Picture 1033" descr="Teardrop"/>
          <p:cNvPicPr>
            <a:picLocks noChangeAspect="1" noChangeArrowheads="1"/>
          </p:cNvPicPr>
          <p:nvPr/>
        </p:nvPicPr>
        <p:blipFill>
          <a:blip r:embed="rId15" cstate="print"/>
          <a:srcRect/>
          <a:stretch>
            <a:fillRect/>
          </a:stretch>
        </p:blipFill>
        <p:spPr bwMode="auto">
          <a:xfrm>
            <a:off x="228600" y="304800"/>
            <a:ext cx="311150" cy="323850"/>
          </a:xfrm>
          <a:prstGeom prst="rect">
            <a:avLst/>
          </a:prstGeom>
          <a:noFill/>
          <a:ln w="9525">
            <a:noFill/>
            <a:miter lim="800000"/>
            <a:headEnd/>
            <a:tailEnd/>
          </a:ln>
        </p:spPr>
      </p:pic>
      <p:pic>
        <p:nvPicPr>
          <p:cNvPr id="2056" name="Picture 1037" descr="CVSCaremark"/>
          <p:cNvPicPr>
            <a:picLocks noChangeAspect="1" noChangeArrowheads="1"/>
          </p:cNvPicPr>
          <p:nvPr/>
        </p:nvPicPr>
        <p:blipFill>
          <a:blip r:embed="rId16" cstate="print"/>
          <a:srcRect/>
          <a:stretch>
            <a:fillRect/>
          </a:stretch>
        </p:blipFill>
        <p:spPr bwMode="auto">
          <a:xfrm>
            <a:off x="7705725" y="6297613"/>
            <a:ext cx="1203325" cy="469900"/>
          </a:xfrm>
          <a:prstGeom prst="rect">
            <a:avLst/>
          </a:prstGeom>
          <a:noFill/>
          <a:ln w="9525">
            <a:noFill/>
            <a:miter lim="800000"/>
            <a:headEnd/>
            <a:tailEnd/>
          </a:ln>
        </p:spPr>
      </p:pic>
      <p:sp>
        <p:nvSpPr>
          <p:cNvPr id="9" name="TextBox 8"/>
          <p:cNvSpPr txBox="1"/>
          <p:nvPr/>
        </p:nvSpPr>
        <p:spPr>
          <a:xfrm>
            <a:off x="2459" y="-13545"/>
            <a:ext cx="1455848" cy="276999"/>
          </a:xfrm>
          <a:prstGeom prst="rect">
            <a:avLst/>
          </a:prstGeom>
          <a:noFill/>
        </p:spPr>
        <p:txBody>
          <a:bodyPr wrap="none" rtlCol="0">
            <a:spAutoFit/>
          </a:bodyPr>
          <a:lstStyle/>
          <a:p>
            <a:pPr defTabSz="914400" fontAlgn="base">
              <a:spcBef>
                <a:spcPct val="0"/>
              </a:spcBef>
              <a:spcAft>
                <a:spcPct val="0"/>
              </a:spcAft>
            </a:pPr>
            <a:r>
              <a:rPr lang="en-US" sz="1200" dirty="0">
                <a:solidFill>
                  <a:srgbClr val="FF0000"/>
                </a:solidFill>
                <a:cs typeface="Arial" charset="0"/>
              </a:rPr>
              <a:t>Draft – Preliminary</a:t>
            </a:r>
          </a:p>
        </p:txBody>
      </p:sp>
    </p:spTree>
    <p:extLst>
      <p:ext uri="{BB962C8B-B14F-4D97-AF65-F5344CB8AC3E}">
        <p14:creationId xmlns:p14="http://schemas.microsoft.com/office/powerpoint/2010/main" val="192488121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7" r:id="rId13"/>
  </p:sldLayoutIdLst>
  <p:hf sldNum="0" hdr="0" ftr="0" dt="0"/>
  <p:txStyles>
    <p:titleStyle>
      <a:lvl1pPr algn="l" rtl="0" eaLnBrk="0" fontAlgn="base" hangingPunct="0">
        <a:spcBef>
          <a:spcPct val="0"/>
        </a:spcBef>
        <a:spcAft>
          <a:spcPct val="0"/>
        </a:spcAft>
        <a:defRPr sz="2800" b="1">
          <a:solidFill>
            <a:srgbClr val="328397"/>
          </a:solidFill>
          <a:latin typeface="+mj-lt"/>
          <a:ea typeface="MS PGothic" pitchFamily="34" charset="-128"/>
          <a:cs typeface="ＭＳ Ｐゴシック"/>
        </a:defRPr>
      </a:lvl1pPr>
      <a:lvl2pPr algn="l" rtl="0" eaLnBrk="0" fontAlgn="base" hangingPunct="0">
        <a:spcBef>
          <a:spcPct val="0"/>
        </a:spcBef>
        <a:spcAft>
          <a:spcPct val="0"/>
        </a:spcAft>
        <a:defRPr sz="2800" b="1">
          <a:solidFill>
            <a:srgbClr val="328397"/>
          </a:solidFill>
          <a:latin typeface="Arial" charset="0"/>
          <a:ea typeface="MS PGothic" pitchFamily="34" charset="-128"/>
          <a:cs typeface="ＭＳ Ｐゴシック"/>
        </a:defRPr>
      </a:lvl2pPr>
      <a:lvl3pPr algn="l" rtl="0" eaLnBrk="0" fontAlgn="base" hangingPunct="0">
        <a:spcBef>
          <a:spcPct val="0"/>
        </a:spcBef>
        <a:spcAft>
          <a:spcPct val="0"/>
        </a:spcAft>
        <a:defRPr sz="2800" b="1">
          <a:solidFill>
            <a:srgbClr val="328397"/>
          </a:solidFill>
          <a:latin typeface="Arial" charset="0"/>
          <a:ea typeface="MS PGothic" pitchFamily="34" charset="-128"/>
          <a:cs typeface="ＭＳ Ｐゴシック"/>
        </a:defRPr>
      </a:lvl3pPr>
      <a:lvl4pPr algn="l" rtl="0" eaLnBrk="0" fontAlgn="base" hangingPunct="0">
        <a:spcBef>
          <a:spcPct val="0"/>
        </a:spcBef>
        <a:spcAft>
          <a:spcPct val="0"/>
        </a:spcAft>
        <a:defRPr sz="2800" b="1">
          <a:solidFill>
            <a:srgbClr val="328397"/>
          </a:solidFill>
          <a:latin typeface="Arial" charset="0"/>
          <a:ea typeface="MS PGothic" pitchFamily="34" charset="-128"/>
          <a:cs typeface="ＭＳ Ｐゴシック"/>
        </a:defRPr>
      </a:lvl4pPr>
      <a:lvl5pPr algn="l" rtl="0" eaLnBrk="0" fontAlgn="base" hangingPunct="0">
        <a:spcBef>
          <a:spcPct val="0"/>
        </a:spcBef>
        <a:spcAft>
          <a:spcPct val="0"/>
        </a:spcAft>
        <a:defRPr sz="2800" b="1">
          <a:solidFill>
            <a:srgbClr val="328397"/>
          </a:solidFill>
          <a:latin typeface="Arial" charset="0"/>
          <a:ea typeface="MS PGothic" pitchFamily="34" charset="-128"/>
          <a:cs typeface="ＭＳ Ｐゴシック"/>
        </a:defRPr>
      </a:lvl5pPr>
      <a:lvl6pPr marL="457200" algn="l" rtl="0" eaLnBrk="1" fontAlgn="base" hangingPunct="1">
        <a:spcBef>
          <a:spcPct val="0"/>
        </a:spcBef>
        <a:spcAft>
          <a:spcPct val="0"/>
        </a:spcAft>
        <a:defRPr sz="2800" b="1">
          <a:solidFill>
            <a:srgbClr val="328397"/>
          </a:solidFill>
          <a:latin typeface="Arial" charset="0"/>
          <a:ea typeface="ＭＳ Ｐゴシック" charset="-128"/>
        </a:defRPr>
      </a:lvl6pPr>
      <a:lvl7pPr marL="914400" algn="l" rtl="0" eaLnBrk="1" fontAlgn="base" hangingPunct="1">
        <a:spcBef>
          <a:spcPct val="0"/>
        </a:spcBef>
        <a:spcAft>
          <a:spcPct val="0"/>
        </a:spcAft>
        <a:defRPr sz="2800" b="1">
          <a:solidFill>
            <a:srgbClr val="328397"/>
          </a:solidFill>
          <a:latin typeface="Arial" charset="0"/>
          <a:ea typeface="ＭＳ Ｐゴシック" charset="-128"/>
        </a:defRPr>
      </a:lvl7pPr>
      <a:lvl8pPr marL="1371600" algn="l" rtl="0" eaLnBrk="1" fontAlgn="base" hangingPunct="1">
        <a:spcBef>
          <a:spcPct val="0"/>
        </a:spcBef>
        <a:spcAft>
          <a:spcPct val="0"/>
        </a:spcAft>
        <a:defRPr sz="2800" b="1">
          <a:solidFill>
            <a:srgbClr val="328397"/>
          </a:solidFill>
          <a:latin typeface="Arial" charset="0"/>
          <a:ea typeface="ＭＳ Ｐゴシック" charset="-128"/>
        </a:defRPr>
      </a:lvl8pPr>
      <a:lvl9pPr marL="1828800" algn="l" rtl="0" eaLnBrk="1" fontAlgn="base" hangingPunct="1">
        <a:spcBef>
          <a:spcPct val="0"/>
        </a:spcBef>
        <a:spcAft>
          <a:spcPct val="0"/>
        </a:spcAft>
        <a:defRPr sz="2800" b="1">
          <a:solidFill>
            <a:srgbClr val="328397"/>
          </a:solidFill>
          <a:latin typeface="Arial" charset="0"/>
          <a:ea typeface="ＭＳ Ｐゴシック" charset="-128"/>
        </a:defRPr>
      </a:lvl9pPr>
    </p:titleStyle>
    <p:bodyStyle>
      <a:lvl1pPr marL="173038" indent="-173038" algn="l" rtl="0" eaLnBrk="0" fontAlgn="base" hangingPunct="0">
        <a:spcBef>
          <a:spcPct val="10000"/>
        </a:spcBef>
        <a:spcAft>
          <a:spcPct val="10000"/>
        </a:spcAft>
        <a:buClr>
          <a:srgbClr val="E61C2A"/>
        </a:buClr>
        <a:buChar char="•"/>
        <a:defRPr sz="1600">
          <a:solidFill>
            <a:schemeClr val="tx1"/>
          </a:solidFill>
          <a:latin typeface="+mn-lt"/>
          <a:ea typeface="MS PGothic" pitchFamily="34" charset="-128"/>
          <a:cs typeface="ＭＳ Ｐゴシック"/>
        </a:defRPr>
      </a:lvl1pPr>
      <a:lvl2pPr marL="517525" indent="-230188" algn="l" rtl="0" eaLnBrk="0" fontAlgn="base" hangingPunct="0">
        <a:spcBef>
          <a:spcPct val="10000"/>
        </a:spcBef>
        <a:spcAft>
          <a:spcPct val="10000"/>
        </a:spcAft>
        <a:buClr>
          <a:srgbClr val="E61C2A"/>
        </a:buClr>
        <a:buChar char="–"/>
        <a:defRPr sz="1400">
          <a:solidFill>
            <a:schemeClr val="tx1"/>
          </a:solidFill>
          <a:latin typeface="+mn-lt"/>
          <a:ea typeface="MS PGothic" pitchFamily="34" charset="-128"/>
          <a:cs typeface="ＭＳ Ｐゴシック"/>
        </a:defRPr>
      </a:lvl2pPr>
      <a:lvl3pPr marL="800100" indent="-168275" algn="l" rtl="0" eaLnBrk="0" fontAlgn="base" hangingPunct="0">
        <a:spcBef>
          <a:spcPct val="10000"/>
        </a:spcBef>
        <a:spcAft>
          <a:spcPct val="10000"/>
        </a:spcAft>
        <a:buClr>
          <a:srgbClr val="E61C2A"/>
        </a:buClr>
        <a:buChar char="•"/>
        <a:defRPr sz="1200">
          <a:solidFill>
            <a:schemeClr val="tx1"/>
          </a:solidFill>
          <a:latin typeface="+mn-lt"/>
          <a:ea typeface="MS PGothic" pitchFamily="34" charset="-128"/>
          <a:cs typeface="ＭＳ Ｐゴシック"/>
        </a:defRPr>
      </a:lvl3pPr>
      <a:lvl4pPr marL="1084263" indent="-169863" algn="l" rtl="0" eaLnBrk="0" fontAlgn="base" hangingPunct="0">
        <a:spcBef>
          <a:spcPct val="10000"/>
        </a:spcBef>
        <a:spcAft>
          <a:spcPct val="10000"/>
        </a:spcAft>
        <a:buClr>
          <a:srgbClr val="E61C2A"/>
        </a:buClr>
        <a:buChar char="–"/>
        <a:defRPr sz="1200">
          <a:solidFill>
            <a:schemeClr val="tx1"/>
          </a:solidFill>
          <a:latin typeface="+mn-lt"/>
          <a:ea typeface="MS PGothic" pitchFamily="34" charset="-128"/>
          <a:cs typeface="ＭＳ Ｐゴシック"/>
        </a:defRPr>
      </a:lvl4pPr>
      <a:lvl5pPr marL="1311275" indent="-112713" algn="l" rtl="0" eaLnBrk="0" fontAlgn="base" hangingPunct="0">
        <a:spcBef>
          <a:spcPct val="10000"/>
        </a:spcBef>
        <a:spcAft>
          <a:spcPct val="10000"/>
        </a:spcAft>
        <a:buClr>
          <a:srgbClr val="E61C2A"/>
        </a:buClr>
        <a:buFont typeface="Times" pitchFamily="18" charset="0"/>
        <a:buChar char="•"/>
        <a:defRPr sz="1100">
          <a:solidFill>
            <a:schemeClr val="tx1"/>
          </a:solidFill>
          <a:latin typeface="+mn-lt"/>
          <a:ea typeface="MS PGothic" pitchFamily="34" charset="-128"/>
          <a:cs typeface="ＭＳ Ｐゴシック"/>
        </a:defRPr>
      </a:lvl5pPr>
      <a:lvl6pPr marL="1768475" indent="-112713" algn="l" rtl="0" eaLnBrk="1" fontAlgn="base" hangingPunct="1">
        <a:spcBef>
          <a:spcPct val="10000"/>
        </a:spcBef>
        <a:spcAft>
          <a:spcPct val="10000"/>
        </a:spcAft>
        <a:buClr>
          <a:srgbClr val="E61C2A"/>
        </a:buClr>
        <a:buFont typeface="Times" charset="0"/>
        <a:buChar char="•"/>
        <a:defRPr sz="1400">
          <a:solidFill>
            <a:schemeClr val="tx1"/>
          </a:solidFill>
          <a:latin typeface="+mn-lt"/>
          <a:ea typeface="+mn-ea"/>
        </a:defRPr>
      </a:lvl6pPr>
      <a:lvl7pPr marL="2225675" indent="-112713" algn="l" rtl="0" eaLnBrk="1" fontAlgn="base" hangingPunct="1">
        <a:spcBef>
          <a:spcPct val="10000"/>
        </a:spcBef>
        <a:spcAft>
          <a:spcPct val="10000"/>
        </a:spcAft>
        <a:buClr>
          <a:srgbClr val="E61C2A"/>
        </a:buClr>
        <a:buFont typeface="Times" charset="0"/>
        <a:buChar char="•"/>
        <a:defRPr sz="1400">
          <a:solidFill>
            <a:schemeClr val="tx1"/>
          </a:solidFill>
          <a:latin typeface="+mn-lt"/>
          <a:ea typeface="+mn-ea"/>
        </a:defRPr>
      </a:lvl7pPr>
      <a:lvl8pPr marL="2682875" indent="-112713" algn="l" rtl="0" eaLnBrk="1" fontAlgn="base" hangingPunct="1">
        <a:spcBef>
          <a:spcPct val="10000"/>
        </a:spcBef>
        <a:spcAft>
          <a:spcPct val="10000"/>
        </a:spcAft>
        <a:buClr>
          <a:srgbClr val="E61C2A"/>
        </a:buClr>
        <a:buFont typeface="Times" charset="0"/>
        <a:buChar char="•"/>
        <a:defRPr sz="1400">
          <a:solidFill>
            <a:schemeClr val="tx1"/>
          </a:solidFill>
          <a:latin typeface="+mn-lt"/>
          <a:ea typeface="+mn-ea"/>
        </a:defRPr>
      </a:lvl8pPr>
      <a:lvl9pPr marL="3140075" indent="-112713" algn="l" rtl="0" eaLnBrk="1" fontAlgn="base" hangingPunct="1">
        <a:spcBef>
          <a:spcPct val="10000"/>
        </a:spcBef>
        <a:spcAft>
          <a:spcPct val="10000"/>
        </a:spcAft>
        <a:buClr>
          <a:srgbClr val="E61C2A"/>
        </a:buClr>
        <a:buFont typeface="Times" charset="0"/>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Grey-Abstract-high-definition-wallpapers.jpg"/>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9144000" cy="6248400"/>
          </a:xfrm>
          <a:prstGeom prst="rect">
            <a:avLst/>
          </a:prstGeom>
        </p:spPr>
      </p:pic>
      <p:pic>
        <p:nvPicPr>
          <p:cNvPr id="7" name="Picture 6" descr="Power Point Footer 2-01.png"/>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0" y="6132576"/>
            <a:ext cx="9144000" cy="725424"/>
          </a:xfrm>
          <a:prstGeom prst="rect">
            <a:avLst/>
          </a:prstGeom>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2296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556585C8-CC01-4665-BFCF-BD8967AD0BC5}" type="slidenum">
              <a:rPr lang="en-US" smtClean="0">
                <a:solidFill>
                  <a:prstClr val="black">
                    <a:tint val="75000"/>
                  </a:prstClr>
                </a:solidFill>
              </a:rPr>
              <a:pPr defTabSz="914400"/>
              <a:t>‹#›</a:t>
            </a:fld>
            <a:endParaRPr lang="en-US" dirty="0">
              <a:solidFill>
                <a:prstClr val="black">
                  <a:tint val="75000"/>
                </a:prstClr>
              </a:solidFill>
            </a:endParaRPr>
          </a:p>
        </p:txBody>
      </p:sp>
      <p:sp>
        <p:nvSpPr>
          <p:cNvPr id="9" name="Footer Placeholder 3"/>
          <p:cNvSpPr txBox="1">
            <a:spLocks/>
          </p:cNvSpPr>
          <p:nvPr userDrawn="1"/>
        </p:nvSpPr>
        <p:spPr>
          <a:xfrm>
            <a:off x="2667000" y="6324600"/>
            <a:ext cx="2895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prstClr val="white"/>
                </a:solidFill>
              </a:rPr>
              <a:t>confidential and proprietary</a:t>
            </a:r>
          </a:p>
        </p:txBody>
      </p:sp>
      <p:sp>
        <p:nvSpPr>
          <p:cNvPr id="4" name="Footer Placeholder 3"/>
          <p:cNvSpPr>
            <a:spLocks noGrp="1"/>
          </p:cNvSpPr>
          <p:nvPr>
            <p:ph type="ftr" sz="quarter" idx="3"/>
          </p:nvPr>
        </p:nvSpPr>
        <p:spPr>
          <a:xfrm>
            <a:off x="2133600" y="6356350"/>
            <a:ext cx="375285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black">
                  <a:tint val="75000"/>
                </a:prstClr>
              </a:solidFill>
            </a:endParaRPr>
          </a:p>
        </p:txBody>
      </p:sp>
    </p:spTree>
    <p:extLst>
      <p:ext uri="{BB962C8B-B14F-4D97-AF65-F5344CB8AC3E}">
        <p14:creationId xmlns:p14="http://schemas.microsoft.com/office/powerpoint/2010/main" val="24281080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google.com/imgres?imgurl=http://www.sjzyxh.com/sjzy/edit/UploadFile/2013422141652465.jpg&amp;imgrefurl=http://blognews.am/arm/news/230049/inchic-e-vakhenum-hay-axjiky.html&amp;docid=vmhD1puKGd5-6M&amp;tbnid=RLPzrPOvCchMeM:&amp;w=453&amp;h=378&amp;ved=0CAMQxiAwAWoVChMI7qi4w47qyAIVySgmCh2lSQuS&amp;iact=c&amp;ictx=1"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7.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38.xml.rels><?xml version="1.0" encoding="UTF-8" standalone="yes"?>
<Relationships xmlns="http://schemas.openxmlformats.org/package/2006/relationships"><Relationship Id="rId3" Type="http://schemas.openxmlformats.org/officeDocument/2006/relationships/hyperlink" Target="http://www.armsrx.com/" TargetMode="External"/><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723900" y="4876800"/>
            <a:ext cx="7696200" cy="1031019"/>
          </a:xfrm>
          <a:prstGeom prst="rect">
            <a:avLst/>
          </a:prstGeom>
          <a:noFill/>
        </p:spPr>
        <p:txBody>
          <a:bodyPr wrap="square" lIns="91407" tIns="45704" rIns="91407" bIns="45704" rtlCol="0">
            <a:spAutoFit/>
          </a:bodyPr>
          <a:lstStyle/>
          <a:p>
            <a:pPr algn="ctr">
              <a:spcBef>
                <a:spcPts val="300"/>
              </a:spcBef>
              <a:spcAft>
                <a:spcPts val="300"/>
              </a:spcAft>
            </a:pPr>
            <a:r>
              <a:rPr lang="en-US" sz="2800" b="1" i="1" dirty="0">
                <a:solidFill>
                  <a:srgbClr val="800000"/>
                </a:solidFill>
                <a:latin typeface="+mj-lt"/>
              </a:rPr>
              <a:t>The Educational Services Commission </a:t>
            </a:r>
          </a:p>
          <a:p>
            <a:pPr algn="ctr">
              <a:spcBef>
                <a:spcPts val="300"/>
              </a:spcBef>
              <a:spcAft>
                <a:spcPts val="300"/>
              </a:spcAft>
            </a:pPr>
            <a:r>
              <a:rPr lang="en-US" sz="2800" b="1" i="1" dirty="0">
                <a:solidFill>
                  <a:srgbClr val="800000"/>
                </a:solidFill>
                <a:latin typeface="+mj-lt"/>
              </a:rPr>
              <a:t>of New Jersey </a:t>
            </a:r>
            <a:endParaRPr lang="en-US" sz="2800" i="1" dirty="0">
              <a:latin typeface="+mj-lt"/>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0728" y="950181"/>
            <a:ext cx="7552944" cy="1226769"/>
          </a:xfrm>
          <a:prstGeom prst="rect">
            <a:avLst/>
          </a:prstGeom>
        </p:spPr>
      </p:pic>
      <p:pic>
        <p:nvPicPr>
          <p:cNvPr id="3" name="Picture 2" descr="A close up of a sign&#10;&#10;Description generated with very high confidence">
            <a:extLst>
              <a:ext uri="{FF2B5EF4-FFF2-40B4-BE49-F238E27FC236}">
                <a16:creationId xmlns="" xmlns:a16="http://schemas.microsoft.com/office/drawing/2014/main" id="{35113540-3987-4184-8898-15EF0633E14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48000" y="2458766"/>
            <a:ext cx="2438400" cy="2202232"/>
          </a:xfrm>
          <a:prstGeom prst="rect">
            <a:avLst/>
          </a:prstGeom>
        </p:spPr>
      </p:pic>
    </p:spTree>
    <p:extLst>
      <p:ext uri="{BB962C8B-B14F-4D97-AF65-F5344CB8AC3E}">
        <p14:creationId xmlns:p14="http://schemas.microsoft.com/office/powerpoint/2010/main" val="2748638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56585C8-CC01-4665-BFCF-BD8967AD0BC5}" type="slidenum">
              <a:rPr lang="en-US" smtClean="0">
                <a:solidFill>
                  <a:prstClr val="black">
                    <a:tint val="75000"/>
                  </a:prstClr>
                </a:solidFill>
              </a:rPr>
              <a:pPr/>
              <a:t>2</a:t>
            </a:fld>
            <a:endParaRPr lang="en-US" dirty="0">
              <a:solidFill>
                <a:prstClr val="black">
                  <a:tint val="75000"/>
                </a:prstClr>
              </a:solidFill>
            </a:endParaRPr>
          </a:p>
        </p:txBody>
      </p:sp>
      <p:sp>
        <p:nvSpPr>
          <p:cNvPr id="4" name="Title 1"/>
          <p:cNvSpPr>
            <a:spLocks noGrp="1"/>
          </p:cNvSpPr>
          <p:nvPr>
            <p:ph type="title"/>
          </p:nvPr>
        </p:nvSpPr>
        <p:spPr>
          <a:xfrm>
            <a:off x="381000" y="381000"/>
            <a:ext cx="8458200" cy="914400"/>
          </a:xfrm>
        </p:spPr>
        <p:txBody>
          <a:bodyPr>
            <a:noAutofit/>
          </a:bodyPr>
          <a:lstStyle/>
          <a:p>
            <a:r>
              <a:rPr lang="en-US" sz="2800" b="1" i="1" dirty="0">
                <a:solidFill>
                  <a:srgbClr val="800000"/>
                </a:solidFill>
              </a:rPr>
              <a:t>Educational Services Commission of NJ Pharmacy Savings</a:t>
            </a:r>
          </a:p>
        </p:txBody>
      </p:sp>
      <p:graphicFrame>
        <p:nvGraphicFramePr>
          <p:cNvPr id="5" name="Table 4"/>
          <p:cNvGraphicFramePr>
            <a:graphicFrameLocks noGrp="1"/>
          </p:cNvGraphicFramePr>
          <p:nvPr>
            <p:extLst>
              <p:ext uri="{D42A27DB-BD31-4B8C-83A1-F6EECF244321}">
                <p14:modId xmlns:p14="http://schemas.microsoft.com/office/powerpoint/2010/main" val="1165048844"/>
              </p:ext>
            </p:extLst>
          </p:nvPr>
        </p:nvGraphicFramePr>
        <p:xfrm>
          <a:off x="209550" y="1295400"/>
          <a:ext cx="8724900" cy="4419601"/>
        </p:xfrm>
        <a:graphic>
          <a:graphicData uri="http://schemas.openxmlformats.org/drawingml/2006/table">
            <a:tbl>
              <a:tblPr>
                <a:tableStyleId>{21E4AEA4-8DFA-4A89-87EB-49C32662AFE0}</a:tableStyleId>
              </a:tblPr>
              <a:tblGrid>
                <a:gridCol w="4274321">
                  <a:extLst>
                    <a:ext uri="{9D8B030D-6E8A-4147-A177-3AD203B41FA5}">
                      <a16:colId xmlns="" xmlns:a16="http://schemas.microsoft.com/office/drawing/2014/main" val="20000"/>
                    </a:ext>
                  </a:extLst>
                </a:gridCol>
                <a:gridCol w="4450579">
                  <a:extLst>
                    <a:ext uri="{9D8B030D-6E8A-4147-A177-3AD203B41FA5}">
                      <a16:colId xmlns="" xmlns:a16="http://schemas.microsoft.com/office/drawing/2014/main" val="20001"/>
                    </a:ext>
                  </a:extLst>
                </a:gridCol>
              </a:tblGrid>
              <a:tr h="961485">
                <a:tc>
                  <a:txBody>
                    <a:bodyPr/>
                    <a:lstStyle/>
                    <a:p>
                      <a:pPr algn="ctr"/>
                      <a:r>
                        <a:rPr lang="en-US" sz="1800" b="0" kern="1200" dirty="0">
                          <a:solidFill>
                            <a:schemeClr val="dk1"/>
                          </a:solidFill>
                          <a:effectLst/>
                          <a:latin typeface="+mn-lt"/>
                          <a:ea typeface="+mn-ea"/>
                          <a:cs typeface="+mn-cs"/>
                        </a:rPr>
                        <a:t>Fiscal Year 2017 Health Benefit Savings</a:t>
                      </a:r>
                      <a:endParaRPr lang="en-US" sz="1800" b="0" kern="1200" dirty="0">
                        <a:solidFill>
                          <a:srgbClr val="FF0000"/>
                        </a:solidFill>
                        <a:effectLst/>
                        <a:latin typeface="+mn-lt"/>
                        <a:ea typeface="+mn-ea"/>
                        <a:cs typeface="+mn-cs"/>
                      </a:endParaRPr>
                    </a:p>
                  </a:txBody>
                  <a:tcPr anchor="ctr"/>
                </a:tc>
                <a:tc>
                  <a:txBody>
                    <a:bodyPr/>
                    <a:lstStyle/>
                    <a:p>
                      <a:pPr algn="ctr"/>
                      <a:r>
                        <a:rPr lang="en-US" b="0" dirty="0">
                          <a:solidFill>
                            <a:sysClr val="windowText" lastClr="000000"/>
                          </a:solidFill>
                        </a:rPr>
                        <a:t>$1,139,913.85</a:t>
                      </a:r>
                    </a:p>
                  </a:txBody>
                  <a:tcPr anchor="ctr"/>
                </a:tc>
                <a:extLst>
                  <a:ext uri="{0D108BD9-81ED-4DB2-BD59-A6C34878D82A}">
                    <a16:rowId xmlns="" xmlns:a16="http://schemas.microsoft.com/office/drawing/2014/main" val="10000"/>
                  </a:ext>
                </a:extLst>
              </a:tr>
              <a:tr h="1281979">
                <a:tc>
                  <a:txBody>
                    <a:bodyPr/>
                    <a:lstStyle/>
                    <a:p>
                      <a:pPr algn="ctr"/>
                      <a:r>
                        <a:rPr lang="en-US" b="0" dirty="0"/>
                        <a:t>Fiscal Year 2018 Health Benefit Savings (thru April)</a:t>
                      </a:r>
                    </a:p>
                    <a:p>
                      <a:pPr algn="ctr"/>
                      <a:endParaRPr lang="en-US" b="0" dirty="0"/>
                    </a:p>
                  </a:txBody>
                  <a:tcPr anchor="ctr"/>
                </a:tc>
                <a:tc>
                  <a:txBody>
                    <a:bodyPr/>
                    <a:lstStyle/>
                    <a:p>
                      <a:pPr algn="ctr"/>
                      <a:r>
                        <a:rPr lang="en-US" b="0" dirty="0"/>
                        <a:t>$1,042,269.26</a:t>
                      </a:r>
                    </a:p>
                  </a:txBody>
                  <a:tcPr anchor="ctr"/>
                </a:tc>
                <a:extLst>
                  <a:ext uri="{0D108BD9-81ED-4DB2-BD59-A6C34878D82A}">
                    <a16:rowId xmlns="" xmlns:a16="http://schemas.microsoft.com/office/drawing/2014/main" val="2166162118"/>
                  </a:ext>
                </a:extLst>
              </a:tr>
              <a:tr h="961485">
                <a:tc>
                  <a:txBody>
                    <a:bodyPr/>
                    <a:lstStyle/>
                    <a:p>
                      <a:pPr algn="ctr"/>
                      <a:r>
                        <a:rPr lang="en-US" b="0" dirty="0"/>
                        <a:t>Annual ESCNJ Pharmacy Rebates earned under </a:t>
                      </a:r>
                      <a:r>
                        <a:rPr lang="en-US" b="0" dirty="0" err="1"/>
                        <a:t>SynchronyRx</a:t>
                      </a:r>
                      <a:endParaRPr lang="en-US" b="0" dirty="0"/>
                    </a:p>
                  </a:txBody>
                  <a:tcPr anchor="ctr"/>
                </a:tc>
                <a:tc>
                  <a:txBody>
                    <a:bodyPr/>
                    <a:lstStyle/>
                    <a:p>
                      <a:pPr algn="ctr"/>
                      <a:r>
                        <a:rPr lang="en-US" b="0" dirty="0"/>
                        <a:t>$320,241.04</a:t>
                      </a:r>
                    </a:p>
                  </a:txBody>
                  <a:tcPr anchor="ctr"/>
                </a:tc>
                <a:extLst>
                  <a:ext uri="{0D108BD9-81ED-4DB2-BD59-A6C34878D82A}">
                    <a16:rowId xmlns="" xmlns:a16="http://schemas.microsoft.com/office/drawing/2014/main" val="10002"/>
                  </a:ext>
                </a:extLst>
              </a:tr>
              <a:tr h="1214652">
                <a:tc>
                  <a:txBody>
                    <a:bodyPr/>
                    <a:lstStyle/>
                    <a:p>
                      <a:pPr algn="ctr"/>
                      <a:r>
                        <a:rPr lang="en-US" b="0" dirty="0"/>
                        <a:t>Total Health Benefit Savings</a:t>
                      </a:r>
                    </a:p>
                  </a:txBody>
                  <a:tcPr anchor="ctr"/>
                </a:tc>
                <a:tc>
                  <a:txBody>
                    <a:bodyPr/>
                    <a:lstStyle/>
                    <a:p>
                      <a:pPr algn="ctr"/>
                      <a:r>
                        <a:rPr lang="en-US" sz="3200" b="1" dirty="0">
                          <a:solidFill>
                            <a:srgbClr val="FF0000"/>
                          </a:solidFill>
                        </a:rPr>
                        <a:t>$2,182,183.11</a:t>
                      </a:r>
                    </a:p>
                  </a:txBody>
                  <a:tcPr anchor="ctr"/>
                </a:tc>
                <a:extLst>
                  <a:ext uri="{0D108BD9-81ED-4DB2-BD59-A6C34878D82A}">
                    <a16:rowId xmlns="" xmlns:a16="http://schemas.microsoft.com/office/drawing/2014/main" val="3337046256"/>
                  </a:ext>
                </a:extLst>
              </a:tr>
            </a:tbl>
          </a:graphicData>
        </a:graphic>
      </p:graphicFrame>
    </p:spTree>
    <p:extLst>
      <p:ext uri="{BB962C8B-B14F-4D97-AF65-F5344CB8AC3E}">
        <p14:creationId xmlns:p14="http://schemas.microsoft.com/office/powerpoint/2010/main" val="27773346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3600" y="228600"/>
            <a:ext cx="2008909" cy="914400"/>
          </a:xfrm>
        </p:spPr>
        <p:txBody>
          <a:bodyPr>
            <a:normAutofit/>
          </a:bodyPr>
          <a:lstStyle/>
          <a:p>
            <a:pPr algn="ctr"/>
            <a:r>
              <a:rPr lang="en-US" sz="2800" b="1" i="1" dirty="0">
                <a:solidFill>
                  <a:srgbClr val="800000"/>
                </a:solidFill>
              </a:rPr>
              <a:t>Agenda</a:t>
            </a:r>
            <a:r>
              <a:rPr lang="en-US" b="1" i="1" dirty="0">
                <a:solidFill>
                  <a:srgbClr val="800000"/>
                </a:solidFill>
              </a:rPr>
              <a:t> </a:t>
            </a:r>
          </a:p>
        </p:txBody>
      </p:sp>
      <p:sp>
        <p:nvSpPr>
          <p:cNvPr id="3" name="Content Placeholder 2"/>
          <p:cNvSpPr>
            <a:spLocks noGrp="1"/>
          </p:cNvSpPr>
          <p:nvPr>
            <p:ph idx="1"/>
          </p:nvPr>
        </p:nvSpPr>
        <p:spPr>
          <a:xfrm>
            <a:off x="4572000" y="1295404"/>
            <a:ext cx="4800600" cy="4800599"/>
          </a:xfrm>
        </p:spPr>
        <p:txBody>
          <a:bodyPr>
            <a:normAutofit fontScale="25000" lnSpcReduction="20000"/>
          </a:bodyPr>
          <a:lstStyle/>
          <a:p>
            <a:pPr>
              <a:lnSpc>
                <a:spcPct val="170000"/>
              </a:lnSpc>
            </a:pPr>
            <a:r>
              <a:rPr lang="en-US" sz="7600" dirty="0"/>
              <a:t>Introductions</a:t>
            </a:r>
          </a:p>
          <a:p>
            <a:pPr>
              <a:lnSpc>
                <a:spcPct val="170000"/>
              </a:lnSpc>
            </a:pPr>
            <a:r>
              <a:rPr lang="en-US" sz="7600" dirty="0"/>
              <a:t>Who is ARMSRx? </a:t>
            </a:r>
          </a:p>
          <a:p>
            <a:pPr>
              <a:lnSpc>
                <a:spcPct val="170000"/>
              </a:lnSpc>
            </a:pPr>
            <a:r>
              <a:rPr lang="en-US" sz="7600" dirty="0"/>
              <a:t>PBM marketplace… what’s happening?</a:t>
            </a:r>
          </a:p>
          <a:p>
            <a:pPr>
              <a:lnSpc>
                <a:spcPct val="170000"/>
              </a:lnSpc>
            </a:pPr>
            <a:r>
              <a:rPr lang="en-US" sz="7600" dirty="0"/>
              <a:t>SynchronyRx Program Differentiators</a:t>
            </a:r>
          </a:p>
          <a:p>
            <a:pPr>
              <a:lnSpc>
                <a:spcPct val="170000"/>
              </a:lnSpc>
            </a:pPr>
            <a:r>
              <a:rPr lang="en-US" sz="7600" dirty="0"/>
              <a:t>Pharmacogenetics</a:t>
            </a:r>
          </a:p>
          <a:p>
            <a:pPr>
              <a:lnSpc>
                <a:spcPct val="170000"/>
              </a:lnSpc>
            </a:pPr>
            <a:r>
              <a:rPr lang="en-US" sz="7600" dirty="0"/>
              <a:t>“Carving Out” advantages</a:t>
            </a:r>
          </a:p>
          <a:p>
            <a:pPr>
              <a:lnSpc>
                <a:spcPct val="170000"/>
              </a:lnSpc>
            </a:pPr>
            <a:r>
              <a:rPr lang="en-US" sz="7600" dirty="0"/>
              <a:t>A “Patient-centered” Healthcare Model</a:t>
            </a:r>
          </a:p>
          <a:p>
            <a:pPr>
              <a:lnSpc>
                <a:spcPct val="170000"/>
              </a:lnSpc>
            </a:pPr>
            <a:r>
              <a:rPr lang="en-US" sz="7600" dirty="0"/>
              <a:t>Implementation Project Plan Overview</a:t>
            </a:r>
          </a:p>
          <a:p>
            <a:pPr>
              <a:lnSpc>
                <a:spcPct val="170000"/>
              </a:lnSpc>
            </a:pPr>
            <a:r>
              <a:rPr lang="en-US" sz="7600" dirty="0"/>
              <a:t>ECSNJ – Annual Savings with </a:t>
            </a:r>
            <a:r>
              <a:rPr lang="en-US" sz="7600" dirty="0" err="1"/>
              <a:t>SynchronyRx</a:t>
            </a:r>
            <a:endParaRPr lang="en-US" sz="7600" dirty="0"/>
          </a:p>
          <a:p>
            <a:pPr marL="0" indent="0">
              <a:buNone/>
            </a:pPr>
            <a:endParaRPr lang="en-US" dirty="0"/>
          </a:p>
          <a:p>
            <a:pPr lvl="0">
              <a:lnSpc>
                <a:spcPct val="150000"/>
              </a:lnSpc>
              <a:defRPr/>
            </a:pPr>
            <a:endParaRPr lang="en-US" dirty="0">
              <a:solidFill>
                <a:sysClr val="windowText" lastClr="000000"/>
              </a:solidFill>
            </a:endParaRPr>
          </a:p>
          <a:p>
            <a:endParaRPr lang="en-US" dirty="0"/>
          </a:p>
        </p:txBody>
      </p:sp>
      <p:pic>
        <p:nvPicPr>
          <p:cNvPr id="5" name="Picture 4" descr="agenda 1.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612"/>
            <a:ext cx="4648200" cy="6099615"/>
          </a:xfrm>
          <a:prstGeom prst="rect">
            <a:avLst/>
          </a:prstGeom>
        </p:spPr>
      </p:pic>
      <p:sp>
        <p:nvSpPr>
          <p:cNvPr id="4" name="Slide Number Placeholder 3"/>
          <p:cNvSpPr>
            <a:spLocks noGrp="1"/>
          </p:cNvSpPr>
          <p:nvPr>
            <p:ph type="sldNum" sz="quarter" idx="12"/>
          </p:nvPr>
        </p:nvSpPr>
        <p:spPr/>
        <p:txBody>
          <a:bodyPr/>
          <a:lstStyle/>
          <a:p>
            <a:fld id="{556585C8-CC01-4665-BFCF-BD8967AD0BC5}" type="slidenum">
              <a:rPr lang="en-US" smtClean="0"/>
              <a:pPr/>
              <a:t>3</a:t>
            </a:fld>
            <a:endParaRPr lang="en-US" dirty="0"/>
          </a:p>
        </p:txBody>
      </p:sp>
    </p:spTree>
    <p:extLst>
      <p:ext uri="{BB962C8B-B14F-4D97-AF65-F5344CB8AC3E}">
        <p14:creationId xmlns:p14="http://schemas.microsoft.com/office/powerpoint/2010/main" val="1089451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a:solidFill>
                  <a:srgbClr val="800000"/>
                </a:solidFill>
              </a:rPr>
              <a:t>ARMSRx</a:t>
            </a:r>
          </a:p>
        </p:txBody>
      </p:sp>
      <p:sp>
        <p:nvSpPr>
          <p:cNvPr id="3" name="Content Placeholder 2"/>
          <p:cNvSpPr>
            <a:spLocks noGrp="1"/>
          </p:cNvSpPr>
          <p:nvPr>
            <p:ph idx="1"/>
          </p:nvPr>
        </p:nvSpPr>
        <p:spPr/>
        <p:txBody>
          <a:bodyPr>
            <a:normAutofit/>
          </a:bodyPr>
          <a:lstStyle/>
          <a:p>
            <a:pPr marL="0" indent="0">
              <a:buNone/>
            </a:pPr>
            <a:r>
              <a:rPr lang="en-US" dirty="0"/>
              <a:t>ARMSRx has a team of pharmacy benefit experts specializing in:</a:t>
            </a:r>
          </a:p>
          <a:p>
            <a:r>
              <a:rPr lang="en-US" dirty="0"/>
              <a:t> Rx RFP’s</a:t>
            </a:r>
          </a:p>
          <a:p>
            <a:r>
              <a:rPr lang="en-US" dirty="0"/>
              <a:t> Audits and Negotiation exposing undisclosed pricing methodologies and ambiguous contract language</a:t>
            </a:r>
          </a:p>
          <a:p>
            <a:r>
              <a:rPr lang="en-US" dirty="0"/>
              <a:t>Forecasting market changes- employing new cutting edge strategies to compete with the latest options available</a:t>
            </a:r>
          </a:p>
          <a:p>
            <a:endParaRPr lang="en-US" dirty="0"/>
          </a:p>
          <a:p>
            <a:endParaRPr lang="en-US" dirty="0"/>
          </a:p>
        </p:txBody>
      </p:sp>
      <p:sp>
        <p:nvSpPr>
          <p:cNvPr id="4" name="Slide Number Placeholder 3"/>
          <p:cNvSpPr>
            <a:spLocks noGrp="1"/>
          </p:cNvSpPr>
          <p:nvPr>
            <p:ph type="sldNum" sz="quarter" idx="12"/>
          </p:nvPr>
        </p:nvSpPr>
        <p:spPr/>
        <p:txBody>
          <a:bodyPr/>
          <a:lstStyle/>
          <a:p>
            <a:fld id="{556585C8-CC01-4665-BFCF-BD8967AD0BC5}" type="slidenum">
              <a:rPr lang="en-US" smtClean="0"/>
              <a:pPr/>
              <a:t>4</a:t>
            </a:fld>
            <a:endParaRPr lang="en-US" dirty="0"/>
          </a:p>
        </p:txBody>
      </p:sp>
    </p:spTree>
    <p:extLst>
      <p:ext uri="{BB962C8B-B14F-4D97-AF65-F5344CB8AC3E}">
        <p14:creationId xmlns:p14="http://schemas.microsoft.com/office/powerpoint/2010/main" val="950936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39"/>
            <a:ext cx="8458200" cy="990599"/>
          </a:xfrm>
        </p:spPr>
        <p:txBody>
          <a:bodyPr>
            <a:normAutofit/>
          </a:bodyPr>
          <a:lstStyle/>
          <a:p>
            <a:r>
              <a:rPr lang="en-US" sz="2800" b="1" i="1" dirty="0">
                <a:solidFill>
                  <a:srgbClr val="800000"/>
                </a:solidFill>
              </a:rPr>
              <a:t>Introduction</a:t>
            </a:r>
          </a:p>
        </p:txBody>
      </p:sp>
      <p:sp>
        <p:nvSpPr>
          <p:cNvPr id="3" name="Content Placeholder 2"/>
          <p:cNvSpPr>
            <a:spLocks noGrp="1"/>
          </p:cNvSpPr>
          <p:nvPr>
            <p:ph idx="1"/>
          </p:nvPr>
        </p:nvSpPr>
        <p:spPr>
          <a:xfrm>
            <a:off x="3733800" y="515375"/>
            <a:ext cx="4648200" cy="5476415"/>
          </a:xfrm>
        </p:spPr>
        <p:txBody>
          <a:bodyPr>
            <a:noAutofit/>
          </a:bodyPr>
          <a:lstStyle/>
          <a:p>
            <a:endParaRPr lang="en-US" sz="1600" dirty="0"/>
          </a:p>
          <a:p>
            <a:pPr marL="0" indent="0">
              <a:buNone/>
            </a:pPr>
            <a:r>
              <a:rPr lang="en-US" sz="1600" b="1" dirty="0"/>
              <a:t>Jennifer Wilson: </a:t>
            </a:r>
          </a:p>
          <a:p>
            <a:r>
              <a:rPr lang="en-US" sz="1600" dirty="0"/>
              <a:t>Managed Care and Self-funded healthcare; Space Founder/CEO of ARMS, Inc. (1991). Started Pharmacy Focus (1995). Founded ARMSRx Pharmacy Benefit Consulting Firm (2004)</a:t>
            </a:r>
          </a:p>
          <a:p>
            <a:r>
              <a:rPr lang="en-US" sz="1600" dirty="0"/>
              <a:t>Developed the first fully insured prescription Rx carve out plan</a:t>
            </a:r>
          </a:p>
          <a:p>
            <a:r>
              <a:rPr lang="en-US" sz="1600" dirty="0"/>
              <a:t>Partner for the largest independent pharmacy benefit consulting firm in U.S. </a:t>
            </a:r>
          </a:p>
          <a:p>
            <a:r>
              <a:rPr lang="en-US" sz="1600" dirty="0"/>
              <a:t>Past Shareholder of PBM and Specialty pharmacy (ESI Acquired)</a:t>
            </a:r>
          </a:p>
          <a:p>
            <a:r>
              <a:rPr lang="en-US" sz="1600" dirty="0"/>
              <a:t>Focus-Creative positioning of the pharmacy benefit to save on pharmacy costs to improve profitability</a:t>
            </a:r>
          </a:p>
          <a:p>
            <a:r>
              <a:rPr lang="en-US" sz="1600" dirty="0"/>
              <a:t>In tune with cutting edge industry changes and solutions to ensure clients are up to date, having worthy options for cost savings and pharmacy management</a:t>
            </a:r>
          </a:p>
          <a:p>
            <a:endParaRPr lang="en-US" sz="1600" dirty="0"/>
          </a:p>
        </p:txBody>
      </p:sp>
      <p:sp>
        <p:nvSpPr>
          <p:cNvPr id="5" name="Slide Number Placeholder 3"/>
          <p:cNvSpPr>
            <a:spLocks noGrp="1"/>
          </p:cNvSpPr>
          <p:nvPr>
            <p:ph type="sldNum" sz="quarter" idx="12"/>
          </p:nvPr>
        </p:nvSpPr>
        <p:spPr>
          <a:xfrm>
            <a:off x="8229600" y="6356350"/>
            <a:ext cx="457200" cy="365125"/>
          </a:xfrm>
        </p:spPr>
        <p:txBody>
          <a:bodyPr/>
          <a:lstStyle/>
          <a:p>
            <a:fld id="{556585C8-CC01-4665-BFCF-BD8967AD0BC5}" type="slidenum">
              <a:rPr lang="en-US" smtClean="0"/>
              <a:pPr/>
              <a:t>5</a:t>
            </a:fld>
            <a:endParaRPr lang="en-US" dirty="0"/>
          </a:p>
        </p:txBody>
      </p:sp>
      <p:pic>
        <p:nvPicPr>
          <p:cNvPr id="6" name="Picture 5">
            <a:extLst>
              <a:ext uri="{FF2B5EF4-FFF2-40B4-BE49-F238E27FC236}">
                <a16:creationId xmlns="" xmlns:a16="http://schemas.microsoft.com/office/drawing/2014/main" id="{E4A3E881-F24E-4ECB-8169-8C37A21D78B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1143000"/>
            <a:ext cx="2954220" cy="4136138"/>
          </a:xfrm>
          <a:prstGeom prst="rect">
            <a:avLst/>
          </a:prstGeom>
          <a:effectLst>
            <a:softEdge rad="88900"/>
          </a:effectLst>
        </p:spPr>
      </p:pic>
    </p:spTree>
    <p:extLst>
      <p:ext uri="{BB962C8B-B14F-4D97-AF65-F5344CB8AC3E}">
        <p14:creationId xmlns:p14="http://schemas.microsoft.com/office/powerpoint/2010/main" val="1384893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1"/>
            <a:ext cx="8458200" cy="914400"/>
          </a:xfrm>
        </p:spPr>
        <p:txBody>
          <a:bodyPr>
            <a:noAutofit/>
          </a:bodyPr>
          <a:lstStyle/>
          <a:p>
            <a:pPr algn="ctr"/>
            <a:r>
              <a:rPr lang="en-US" sz="2800" b="1" i="1" dirty="0">
                <a:solidFill>
                  <a:srgbClr val="800000"/>
                </a:solidFill>
              </a:rPr>
              <a:t>ARMSRx Types of Clients</a:t>
            </a:r>
          </a:p>
        </p:txBody>
      </p:sp>
      <p:graphicFrame>
        <p:nvGraphicFramePr>
          <p:cNvPr id="5" name="Table Placeholder 4"/>
          <p:cNvGraphicFramePr>
            <a:graphicFrameLocks/>
          </p:cNvGraphicFramePr>
          <p:nvPr>
            <p:extLst>
              <p:ext uri="{D42A27DB-BD31-4B8C-83A1-F6EECF244321}">
                <p14:modId xmlns:p14="http://schemas.microsoft.com/office/powerpoint/2010/main" val="3629037879"/>
              </p:ext>
            </p:extLst>
          </p:nvPr>
        </p:nvGraphicFramePr>
        <p:xfrm>
          <a:off x="838200" y="3962400"/>
          <a:ext cx="7559040" cy="1889728"/>
        </p:xfrm>
        <a:graphic>
          <a:graphicData uri="http://schemas.openxmlformats.org/drawingml/2006/table">
            <a:tbl>
              <a:tblPr firstRow="1" bandRow="1">
                <a:tableStyleId>{0660B408-B3CF-4A94-85FC-2B1E0A45F4A2}</a:tableStyleId>
              </a:tblPr>
              <a:tblGrid>
                <a:gridCol w="2568607">
                  <a:extLst>
                    <a:ext uri="{9D8B030D-6E8A-4147-A177-3AD203B41FA5}">
                      <a16:colId xmlns="" xmlns:a16="http://schemas.microsoft.com/office/drawing/2014/main" val="20000"/>
                    </a:ext>
                  </a:extLst>
                </a:gridCol>
                <a:gridCol w="2470753">
                  <a:extLst>
                    <a:ext uri="{9D8B030D-6E8A-4147-A177-3AD203B41FA5}">
                      <a16:colId xmlns="" xmlns:a16="http://schemas.microsoft.com/office/drawing/2014/main" val="20001"/>
                    </a:ext>
                  </a:extLst>
                </a:gridCol>
                <a:gridCol w="2519680">
                  <a:extLst>
                    <a:ext uri="{9D8B030D-6E8A-4147-A177-3AD203B41FA5}">
                      <a16:colId xmlns="" xmlns:a16="http://schemas.microsoft.com/office/drawing/2014/main" val="20002"/>
                    </a:ext>
                  </a:extLst>
                </a:gridCol>
              </a:tblGrid>
              <a:tr h="335264">
                <a:tc>
                  <a:txBody>
                    <a:bodyPr/>
                    <a:lstStyle/>
                    <a:p>
                      <a:r>
                        <a:rPr lang="en-US" sz="1600" dirty="0">
                          <a:solidFill>
                            <a:schemeClr val="bg1"/>
                          </a:solidFill>
                        </a:rPr>
                        <a:t>Healthcare</a:t>
                      </a:r>
                    </a:p>
                  </a:txBody>
                  <a:tcPr marT="45712" marB="45712"/>
                </a:tc>
                <a:tc>
                  <a:txBody>
                    <a:bodyPr/>
                    <a:lstStyle/>
                    <a:p>
                      <a:r>
                        <a:rPr lang="en-US" sz="1600" dirty="0"/>
                        <a:t>Middle Market</a:t>
                      </a:r>
                    </a:p>
                  </a:txBody>
                  <a:tcPr marT="45712" marB="45712"/>
                </a:tc>
                <a:tc>
                  <a:txBody>
                    <a:bodyPr/>
                    <a:lstStyle/>
                    <a:p>
                      <a:r>
                        <a:rPr lang="en-US" sz="1600" dirty="0"/>
                        <a:t>Vendors</a:t>
                      </a:r>
                    </a:p>
                  </a:txBody>
                  <a:tcPr marT="45712" marB="45712"/>
                </a:tc>
                <a:extLst>
                  <a:ext uri="{0D108BD9-81ED-4DB2-BD59-A6C34878D82A}">
                    <a16:rowId xmlns="" xmlns:a16="http://schemas.microsoft.com/office/drawing/2014/main" val="10000"/>
                  </a:ext>
                </a:extLst>
              </a:tr>
              <a:tr h="1554464">
                <a:tc>
                  <a:txBody>
                    <a:bodyPr/>
                    <a:lstStyle/>
                    <a:p>
                      <a:pPr marL="285750" indent="-285750">
                        <a:buFont typeface="Wingdings" panose="05000000000000000000" pitchFamily="2" charset="2"/>
                        <a:buChar char="Ø"/>
                      </a:pPr>
                      <a:r>
                        <a:rPr lang="en-US" sz="1600" dirty="0"/>
                        <a:t>Managed care organizations</a:t>
                      </a:r>
                    </a:p>
                    <a:p>
                      <a:pPr marL="285750" indent="-285750">
                        <a:buFont typeface="Wingdings" panose="05000000000000000000" pitchFamily="2" charset="2"/>
                        <a:buChar char="Ø"/>
                      </a:pPr>
                      <a:r>
                        <a:rPr lang="en-US" sz="1600" dirty="0"/>
                        <a:t>Health plans/Hospitals</a:t>
                      </a:r>
                    </a:p>
                    <a:p>
                      <a:pPr marL="285750" indent="-285750">
                        <a:buFont typeface="Wingdings" panose="05000000000000000000" pitchFamily="2" charset="2"/>
                        <a:buChar char="Ø"/>
                      </a:pPr>
                      <a:r>
                        <a:rPr lang="en-US" sz="1600" dirty="0"/>
                        <a:t>Insurance Companies</a:t>
                      </a:r>
                    </a:p>
                    <a:p>
                      <a:pPr marL="285750" indent="-285750">
                        <a:buFont typeface="Wingdings" panose="05000000000000000000" pitchFamily="2" charset="2"/>
                        <a:buChar char="Ø"/>
                      </a:pPr>
                      <a:endParaRPr lang="en-US" sz="1600" dirty="0"/>
                    </a:p>
                    <a:p>
                      <a:endParaRPr lang="en-US" sz="1600" b="1" dirty="0">
                        <a:solidFill>
                          <a:schemeClr val="tx1"/>
                        </a:solidFill>
                      </a:endParaRPr>
                    </a:p>
                  </a:txBody>
                  <a:tcPr marT="45712" marB="45712"/>
                </a:tc>
                <a:tc>
                  <a:txBody>
                    <a:bodyPr/>
                    <a:lstStyle/>
                    <a:p>
                      <a:pPr marL="285750" indent="-285750">
                        <a:buFont typeface="Wingdings" panose="05000000000000000000" pitchFamily="2" charset="2"/>
                        <a:buChar char="Ø"/>
                      </a:pPr>
                      <a:r>
                        <a:rPr lang="en-US" sz="1600" dirty="0"/>
                        <a:t>340B initiatives</a:t>
                      </a:r>
                    </a:p>
                    <a:p>
                      <a:pPr marL="285750" indent="-285750">
                        <a:buFont typeface="Wingdings" panose="05000000000000000000" pitchFamily="2" charset="2"/>
                        <a:buChar char="Ø"/>
                      </a:pPr>
                      <a:r>
                        <a:rPr lang="en-US" sz="1600" dirty="0"/>
                        <a:t>Self- funded employers</a:t>
                      </a:r>
                    </a:p>
                    <a:p>
                      <a:pPr marL="285750" indent="-285750">
                        <a:buFont typeface="Wingdings" panose="05000000000000000000" pitchFamily="2" charset="2"/>
                        <a:buChar char="Ø"/>
                      </a:pPr>
                      <a:r>
                        <a:rPr lang="en-US" sz="1600" dirty="0"/>
                        <a:t>Broker marketplace</a:t>
                      </a:r>
                    </a:p>
                    <a:p>
                      <a:pPr marL="285750" indent="-285750">
                        <a:buFont typeface="Wingdings" panose="05000000000000000000" pitchFamily="2" charset="2"/>
                        <a:buChar char="Ø"/>
                      </a:pPr>
                      <a:r>
                        <a:rPr lang="en-US" sz="1600" dirty="0"/>
                        <a:t>TPA’s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endParaRPr>
                    </a:p>
                    <a:p>
                      <a:endParaRPr lang="en-US" sz="1600" dirty="0"/>
                    </a:p>
                  </a:txBody>
                  <a:tcPr marT="45712" marB="45712"/>
                </a:tc>
                <a:tc>
                  <a:txBody>
                    <a:bodyPr/>
                    <a:lstStyle/>
                    <a:p>
                      <a:pPr marL="285750" indent="-285750">
                        <a:buFont typeface="Wingdings" panose="05000000000000000000" pitchFamily="2" charset="2"/>
                        <a:buChar char="Ø"/>
                      </a:pPr>
                      <a:r>
                        <a:rPr lang="en-US" sz="1600" dirty="0"/>
                        <a:t>Specialty pharmacies</a:t>
                      </a:r>
                    </a:p>
                    <a:p>
                      <a:pPr marL="285750" indent="-285750">
                        <a:buFont typeface="Wingdings" panose="05000000000000000000" pitchFamily="2" charset="2"/>
                        <a:buChar char="Ø"/>
                      </a:pPr>
                      <a:r>
                        <a:rPr lang="en-US" sz="1600" dirty="0"/>
                        <a:t>PBMs - organically built and established</a:t>
                      </a:r>
                    </a:p>
                    <a:p>
                      <a:pPr marL="285750" indent="-285750">
                        <a:buFont typeface="Wingdings" panose="05000000000000000000" pitchFamily="2" charset="2"/>
                        <a:buChar char="Ø"/>
                      </a:pPr>
                      <a:r>
                        <a:rPr lang="en-US" sz="1600" dirty="0"/>
                        <a:t>Pharmacy Chains</a:t>
                      </a:r>
                    </a:p>
                    <a:p>
                      <a:pPr marL="285750" indent="-285750">
                        <a:buFont typeface="Arial" panose="020B0604020202020204" pitchFamily="34" charset="0"/>
                        <a:buChar char="•"/>
                      </a:pPr>
                      <a:endParaRPr lang="en-US" sz="1600" dirty="0"/>
                    </a:p>
                  </a:txBody>
                  <a:tcPr marT="45712" marB="45712"/>
                </a:tc>
                <a:extLst>
                  <a:ext uri="{0D108BD9-81ED-4DB2-BD59-A6C34878D82A}">
                    <a16:rowId xmlns="" xmlns:a16="http://schemas.microsoft.com/office/drawing/2014/main" val="10001"/>
                  </a:ext>
                </a:extLst>
              </a:tr>
            </a:tbl>
          </a:graphicData>
        </a:graphic>
      </p:graphicFrame>
      <p:pic>
        <p:nvPicPr>
          <p:cNvPr id="3" name="Picture 2" descr="Calculato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1143001"/>
            <a:ext cx="6019800" cy="2675466"/>
          </a:xfrm>
          <a:prstGeom prst="rect">
            <a:avLst/>
          </a:prstGeom>
        </p:spPr>
      </p:pic>
      <p:sp>
        <p:nvSpPr>
          <p:cNvPr id="4" name="Slide Number Placeholder 3"/>
          <p:cNvSpPr>
            <a:spLocks noGrp="1"/>
          </p:cNvSpPr>
          <p:nvPr>
            <p:ph type="sldNum" sz="quarter" idx="12"/>
          </p:nvPr>
        </p:nvSpPr>
        <p:spPr/>
        <p:txBody>
          <a:bodyPr/>
          <a:lstStyle/>
          <a:p>
            <a:fld id="{556585C8-CC01-4665-BFCF-BD8967AD0BC5}" type="slidenum">
              <a:rPr lang="en-US" smtClean="0"/>
              <a:pPr/>
              <a:t>6</a:t>
            </a:fld>
            <a:endParaRPr lang="en-US" dirty="0"/>
          </a:p>
        </p:txBody>
      </p:sp>
    </p:spTree>
    <p:extLst>
      <p:ext uri="{BB962C8B-B14F-4D97-AF65-F5344CB8AC3E}">
        <p14:creationId xmlns:p14="http://schemas.microsoft.com/office/powerpoint/2010/main" val="321642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1"/>
            <a:ext cx="8458200" cy="2362200"/>
          </a:xfrm>
        </p:spPr>
        <p:txBody>
          <a:bodyPr>
            <a:normAutofit/>
          </a:bodyPr>
          <a:lstStyle/>
          <a:p>
            <a:pPr lvl="1">
              <a:lnSpc>
                <a:spcPct val="80000"/>
              </a:lnSpc>
            </a:pPr>
            <a:r>
              <a:rPr lang="en-US" sz="2400" dirty="0">
                <a:solidFill>
                  <a:srgbClr val="800000"/>
                </a:solidFill>
              </a:rPr>
              <a:t/>
            </a:r>
            <a:br>
              <a:rPr lang="en-US" sz="2400" dirty="0">
                <a:solidFill>
                  <a:srgbClr val="800000"/>
                </a:solidFill>
              </a:rPr>
            </a:br>
            <a:r>
              <a:rPr lang="en-US" sz="2400" dirty="0">
                <a:solidFill>
                  <a:srgbClr val="800000"/>
                </a:solidFill>
              </a:rPr>
              <a:t/>
            </a:r>
            <a:br>
              <a:rPr lang="en-US" sz="2400" dirty="0">
                <a:solidFill>
                  <a:srgbClr val="800000"/>
                </a:solidFill>
              </a:rPr>
            </a:br>
            <a:endParaRPr lang="en-US" sz="2400" dirty="0">
              <a:solidFill>
                <a:schemeClr val="accent2">
                  <a:lumMod val="75000"/>
                </a:schemeClr>
              </a:solidFill>
            </a:endParaRPr>
          </a:p>
        </p:txBody>
      </p:sp>
      <p:pic>
        <p:nvPicPr>
          <p:cNvPr id="14338" name="Picture 2" descr="C:\Users\ARMSRx\AppData\Local\Microsoft\Windows\Temporary Internet Files\Content.Outlook\9RJI8R70\ARMSRx FB Cover v6 (fin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4600" y="381000"/>
            <a:ext cx="3657600" cy="1533833"/>
          </a:xfrm>
          <a:prstGeom prst="rect">
            <a:avLst/>
          </a:prstGeom>
          <a:noFill/>
          <a:ln w="12700">
            <a:solidFill>
              <a:srgbClr val="893036"/>
            </a:solidFill>
          </a:ln>
          <a:extLst>
            <a:ext uri="{909E8E84-426E-40DD-AFC4-6F175D3DCCD1}">
              <a14:hiddenFill xmlns:a14="http://schemas.microsoft.com/office/drawing/2010/main">
                <a:solidFill>
                  <a:srgbClr val="FFFFFF"/>
                </a:solidFill>
              </a14:hiddenFill>
            </a:ext>
          </a:extLst>
        </p:spPr>
      </p:pic>
      <p:sp>
        <p:nvSpPr>
          <p:cNvPr id="7" name="Slide Number Placeholder 3"/>
          <p:cNvSpPr>
            <a:spLocks noGrp="1"/>
          </p:cNvSpPr>
          <p:nvPr>
            <p:ph type="sldNum" sz="quarter" idx="12"/>
          </p:nvPr>
        </p:nvSpPr>
        <p:spPr>
          <a:xfrm>
            <a:off x="8229600" y="6356350"/>
            <a:ext cx="457200" cy="365125"/>
          </a:xfrm>
        </p:spPr>
        <p:txBody>
          <a:bodyPr/>
          <a:lstStyle/>
          <a:p>
            <a:fld id="{556585C8-CC01-4665-BFCF-BD8967AD0BC5}" type="slidenum">
              <a:rPr lang="en-US" smtClean="0"/>
              <a:pPr/>
              <a:t>7</a:t>
            </a:fld>
            <a:endParaRPr lang="en-US" dirty="0"/>
          </a:p>
        </p:txBody>
      </p:sp>
      <p:pic>
        <p:nvPicPr>
          <p:cNvPr id="6" name="Picture 5">
            <a:extLst>
              <a:ext uri="{FF2B5EF4-FFF2-40B4-BE49-F238E27FC236}">
                <a16:creationId xmlns="" xmlns:a16="http://schemas.microsoft.com/office/drawing/2014/main" id="{60F03303-2049-4327-B91A-341D2EFB5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2057400"/>
            <a:ext cx="5943600" cy="3926509"/>
          </a:xfrm>
          <a:prstGeom prst="rect">
            <a:avLst/>
          </a:prstGeom>
          <a:effectLst>
            <a:softEdge rad="127000"/>
          </a:effectLst>
        </p:spPr>
      </p:pic>
    </p:spTree>
    <p:extLst>
      <p:ext uri="{BB962C8B-B14F-4D97-AF65-F5344CB8AC3E}">
        <p14:creationId xmlns:p14="http://schemas.microsoft.com/office/powerpoint/2010/main" val="3557167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4267200" cy="762000"/>
          </a:xfrm>
        </p:spPr>
        <p:txBody>
          <a:bodyPr>
            <a:normAutofit/>
          </a:bodyPr>
          <a:lstStyle/>
          <a:p>
            <a:r>
              <a:rPr lang="en-US" sz="2800" b="1" i="1" dirty="0">
                <a:solidFill>
                  <a:srgbClr val="800000"/>
                </a:solidFill>
              </a:rPr>
              <a:t>PBM Marketplace</a:t>
            </a:r>
          </a:p>
        </p:txBody>
      </p:sp>
      <p:sp>
        <p:nvSpPr>
          <p:cNvPr id="3" name="Content Placeholder 2"/>
          <p:cNvSpPr>
            <a:spLocks noGrp="1"/>
          </p:cNvSpPr>
          <p:nvPr>
            <p:ph idx="1"/>
          </p:nvPr>
        </p:nvSpPr>
        <p:spPr>
          <a:xfrm>
            <a:off x="3886200" y="168609"/>
            <a:ext cx="5106672" cy="5260000"/>
          </a:xfrm>
        </p:spPr>
        <p:txBody>
          <a:bodyPr>
            <a:noAutofit/>
          </a:bodyPr>
          <a:lstStyle/>
          <a:p>
            <a:r>
              <a:rPr lang="en-US" sz="2400" dirty="0"/>
              <a:t>Most Americans fills Generics at a rate of 86.2%</a:t>
            </a:r>
          </a:p>
          <a:p>
            <a:r>
              <a:rPr lang="en-US" sz="2400" dirty="0"/>
              <a:t>From the January 2008 base price of $100, Dec 2017 prices for most commonly prescribed brand drugs increased 232% to $332.33; generics declined by 78.1% to $21.91</a:t>
            </a:r>
          </a:p>
          <a:p>
            <a:r>
              <a:rPr lang="en-US" sz="2400" dirty="0">
                <a:solidFill>
                  <a:sysClr val="windowText" lastClr="000000"/>
                </a:solidFill>
              </a:rPr>
              <a:t>Drug spend for specialty drugs is 40.8% of total pharmacy spend for commercial plans</a:t>
            </a:r>
          </a:p>
          <a:p>
            <a:r>
              <a:rPr lang="en-US" sz="2400" dirty="0">
                <a:solidFill>
                  <a:sysClr val="windowText" lastClr="000000"/>
                </a:solidFill>
              </a:rPr>
              <a:t>Diabetes, autoimmune, hepatitis, and oncology drive spending </a:t>
            </a:r>
          </a:p>
          <a:p>
            <a:r>
              <a:rPr lang="en-US" sz="2400" dirty="0">
                <a:solidFill>
                  <a:sysClr val="windowText" lastClr="000000"/>
                </a:solidFill>
              </a:rPr>
              <a:t>2017 saw record low drug trend for commercial plans, increasing only 1.5%</a:t>
            </a:r>
          </a:p>
        </p:txBody>
      </p:sp>
      <p:pic>
        <p:nvPicPr>
          <p:cNvPr id="5" name="Picture 4" descr="Reporting-performance red.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3" y="2251994"/>
            <a:ext cx="3274711" cy="2015206"/>
          </a:xfrm>
          <a:prstGeom prst="rect">
            <a:avLst/>
          </a:prstGeom>
          <a:effectLst>
            <a:outerShdw blurRad="50800" dist="38100" dir="2700000" algn="tl" rotWithShape="0">
              <a:prstClr val="black">
                <a:alpha val="40000"/>
              </a:prstClr>
            </a:outerShdw>
          </a:effectLst>
        </p:spPr>
      </p:pic>
      <p:sp>
        <p:nvSpPr>
          <p:cNvPr id="4" name="Rectangle 3"/>
          <p:cNvSpPr/>
          <p:nvPr/>
        </p:nvSpPr>
        <p:spPr>
          <a:xfrm>
            <a:off x="7922257" y="5943600"/>
            <a:ext cx="1221743" cy="230800"/>
          </a:xfrm>
          <a:prstGeom prst="rect">
            <a:avLst/>
          </a:prstGeom>
        </p:spPr>
        <p:txBody>
          <a:bodyPr wrap="none" lIns="91407" tIns="45704" rIns="91407" bIns="45704">
            <a:spAutoFit/>
          </a:bodyPr>
          <a:lstStyle/>
          <a:p>
            <a:r>
              <a:rPr lang="en-US" sz="900" dirty="0">
                <a:solidFill>
                  <a:sysClr val="windowText" lastClr="000000"/>
                </a:solidFill>
              </a:rPr>
              <a:t>ESI Drug Trend Report</a:t>
            </a:r>
          </a:p>
        </p:txBody>
      </p:sp>
      <p:sp>
        <p:nvSpPr>
          <p:cNvPr id="8" name="Slide Number Placeholder 3"/>
          <p:cNvSpPr>
            <a:spLocks noGrp="1"/>
          </p:cNvSpPr>
          <p:nvPr>
            <p:ph type="sldNum" sz="quarter" idx="12"/>
          </p:nvPr>
        </p:nvSpPr>
        <p:spPr>
          <a:xfrm>
            <a:off x="8229600" y="6356350"/>
            <a:ext cx="457200" cy="365125"/>
          </a:xfrm>
        </p:spPr>
        <p:txBody>
          <a:bodyPr/>
          <a:lstStyle/>
          <a:p>
            <a:fld id="{556585C8-CC01-4665-BFCF-BD8967AD0BC5}" type="slidenum">
              <a:rPr lang="en-US" smtClean="0"/>
              <a:pPr/>
              <a:t>8</a:t>
            </a:fld>
            <a:endParaRPr lang="en-US" dirty="0"/>
          </a:p>
        </p:txBody>
      </p:sp>
    </p:spTree>
    <p:extLst>
      <p:ext uri="{BB962C8B-B14F-4D97-AF65-F5344CB8AC3E}">
        <p14:creationId xmlns:p14="http://schemas.microsoft.com/office/powerpoint/2010/main" val="503091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4800" y="136526"/>
            <a:ext cx="8382000" cy="1036638"/>
          </a:xfrm>
        </p:spPr>
        <p:txBody>
          <a:bodyPr anchor="t">
            <a:normAutofit/>
          </a:bodyPr>
          <a:lstStyle/>
          <a:p>
            <a:r>
              <a:rPr lang="en-US" sz="3600" b="1" i="1" dirty="0">
                <a:solidFill>
                  <a:srgbClr val="800000"/>
                </a:solidFill>
              </a:rPr>
              <a:t>PBM Business Models Are Changing</a:t>
            </a:r>
          </a:p>
        </p:txBody>
      </p:sp>
      <p:pic>
        <p:nvPicPr>
          <p:cNvPr id="2" name="Content Placeholder 1"/>
          <p:cNvPicPr>
            <a:picLocks noGrp="1" noChangeAspect="1"/>
          </p:cNvPicPr>
          <p:nvPr>
            <p:ph idx="1"/>
          </p:nvPr>
        </p:nvPicPr>
        <p:blipFill>
          <a:blip r:embed="rId2"/>
          <a:stretch>
            <a:fillRect/>
          </a:stretch>
        </p:blipFill>
        <p:spPr>
          <a:xfrm>
            <a:off x="3429000" y="836524"/>
            <a:ext cx="5798534" cy="5884951"/>
          </a:xfrm>
          <a:ln>
            <a:noFill/>
          </a:ln>
        </p:spPr>
      </p:pic>
      <p:sp>
        <p:nvSpPr>
          <p:cNvPr id="3" name="Slide Number Placeholder 2"/>
          <p:cNvSpPr>
            <a:spLocks noGrp="1"/>
          </p:cNvSpPr>
          <p:nvPr>
            <p:ph type="sldNum" sz="quarter" idx="12"/>
          </p:nvPr>
        </p:nvSpPr>
        <p:spPr/>
        <p:txBody>
          <a:bodyPr/>
          <a:lstStyle/>
          <a:p>
            <a:fld id="{556585C8-CC01-4665-BFCF-BD8967AD0BC5}" type="slidenum">
              <a:rPr lang="en-US" smtClean="0"/>
              <a:pPr/>
              <a:t>9</a:t>
            </a:fld>
            <a:endParaRPr lang="en-US" dirty="0"/>
          </a:p>
        </p:txBody>
      </p:sp>
      <p:sp>
        <p:nvSpPr>
          <p:cNvPr id="4" name="TextBox 3"/>
          <p:cNvSpPr txBox="1"/>
          <p:nvPr/>
        </p:nvSpPr>
        <p:spPr>
          <a:xfrm>
            <a:off x="427383" y="1173163"/>
            <a:ext cx="3352800" cy="3970318"/>
          </a:xfrm>
          <a:prstGeom prst="rect">
            <a:avLst/>
          </a:prstGeom>
          <a:noFill/>
          <a:ln>
            <a:noFill/>
          </a:ln>
        </p:spPr>
        <p:txBody>
          <a:bodyPr wrap="square" rtlCol="0">
            <a:spAutoFit/>
          </a:bodyPr>
          <a:lstStyle/>
          <a:p>
            <a:pPr marL="285750" indent="-285750">
              <a:buClr>
                <a:srgbClr val="800000"/>
              </a:buClr>
              <a:buFont typeface="Wingdings" panose="05000000000000000000" pitchFamily="2" charset="2"/>
              <a:buChar char="q"/>
            </a:pPr>
            <a:r>
              <a:rPr lang="en-US" dirty="0"/>
              <a:t>Stand alone</a:t>
            </a:r>
          </a:p>
          <a:p>
            <a:pPr marL="285750" indent="-285750">
              <a:buClr>
                <a:srgbClr val="800000"/>
              </a:buClr>
              <a:buFont typeface="Wingdings" panose="05000000000000000000" pitchFamily="2" charset="2"/>
              <a:buChar char="q"/>
            </a:pPr>
            <a:r>
              <a:rPr lang="en-US" dirty="0"/>
              <a:t>Integrated vertical</a:t>
            </a:r>
          </a:p>
          <a:p>
            <a:pPr marL="285750" indent="-285750">
              <a:buClr>
                <a:srgbClr val="800000"/>
              </a:buClr>
              <a:buFont typeface="Wingdings" panose="05000000000000000000" pitchFamily="2" charset="2"/>
              <a:buChar char="q"/>
            </a:pPr>
            <a:r>
              <a:rPr lang="en-US" dirty="0"/>
              <a:t>Health Plan integration</a:t>
            </a:r>
          </a:p>
          <a:p>
            <a:pPr marL="285750" indent="-285750">
              <a:buClr>
                <a:srgbClr val="800000"/>
              </a:buClr>
              <a:buFont typeface="Wingdings" panose="05000000000000000000" pitchFamily="2" charset="2"/>
              <a:buChar char="q"/>
            </a:pPr>
            <a:r>
              <a:rPr lang="en-US" dirty="0"/>
              <a:t>Transparent</a:t>
            </a:r>
          </a:p>
          <a:p>
            <a:pPr marL="285750" indent="-285750">
              <a:buClr>
                <a:srgbClr val="800000"/>
              </a:buClr>
              <a:buFont typeface="Wingdings" panose="05000000000000000000" pitchFamily="2" charset="2"/>
              <a:buChar char="q"/>
            </a:pPr>
            <a:r>
              <a:rPr lang="en-US" dirty="0"/>
              <a:t>Considerations:</a:t>
            </a:r>
          </a:p>
          <a:p>
            <a:pPr marL="742950" lvl="1" indent="-285750">
              <a:buClr>
                <a:srgbClr val="800000"/>
              </a:buClr>
              <a:buFont typeface="Wingdings" panose="05000000000000000000" pitchFamily="2" charset="2"/>
              <a:buChar char="§"/>
            </a:pPr>
            <a:r>
              <a:rPr lang="en-US" dirty="0"/>
              <a:t>Due diligence</a:t>
            </a:r>
          </a:p>
          <a:p>
            <a:pPr marL="742950" lvl="1" indent="-285750">
              <a:buClr>
                <a:srgbClr val="800000"/>
              </a:buClr>
              <a:buFont typeface="Wingdings" panose="05000000000000000000" pitchFamily="2" charset="2"/>
              <a:buChar char="§"/>
            </a:pPr>
            <a:r>
              <a:rPr lang="en-US" dirty="0"/>
              <a:t>Manage bulk of $$’s</a:t>
            </a:r>
          </a:p>
          <a:p>
            <a:pPr marL="742950" lvl="1" indent="-285750">
              <a:buClr>
                <a:srgbClr val="800000"/>
              </a:buClr>
              <a:buFont typeface="Wingdings" panose="05000000000000000000" pitchFamily="2" charset="2"/>
              <a:buChar char="§"/>
            </a:pPr>
            <a:r>
              <a:rPr lang="en-US" dirty="0"/>
              <a:t>Manage health</a:t>
            </a:r>
          </a:p>
          <a:p>
            <a:pPr marL="742950" lvl="1" indent="-285750">
              <a:buClr>
                <a:srgbClr val="800000"/>
              </a:buClr>
              <a:buFont typeface="Wingdings" panose="05000000000000000000" pitchFamily="2" charset="2"/>
              <a:buChar char="§"/>
            </a:pPr>
            <a:r>
              <a:rPr lang="en-US" dirty="0"/>
              <a:t>Fiduciary responsibility</a:t>
            </a:r>
          </a:p>
          <a:p>
            <a:pPr marL="742950" lvl="1" indent="-285750">
              <a:buClr>
                <a:srgbClr val="800000"/>
              </a:buClr>
              <a:buFont typeface="Wingdings" panose="05000000000000000000" pitchFamily="2" charset="2"/>
              <a:buChar char="§"/>
            </a:pPr>
            <a:r>
              <a:rPr lang="en-US" dirty="0"/>
              <a:t>What do we want to purchase?</a:t>
            </a:r>
          </a:p>
          <a:p>
            <a:pPr marL="742950" lvl="1" indent="-285750">
              <a:buClr>
                <a:srgbClr val="800000"/>
              </a:buClr>
              <a:buFont typeface="Wingdings" panose="05000000000000000000" pitchFamily="2" charset="2"/>
              <a:buChar char="§"/>
            </a:pPr>
            <a:r>
              <a:rPr lang="en-US" dirty="0"/>
              <a:t>Innovation</a:t>
            </a:r>
          </a:p>
          <a:p>
            <a:pPr marL="742950" lvl="1" indent="-285750">
              <a:buClr>
                <a:srgbClr val="800000"/>
              </a:buClr>
              <a:buFont typeface="Wingdings" panose="05000000000000000000" pitchFamily="2" charset="2"/>
              <a:buChar char="§"/>
            </a:pPr>
            <a:r>
              <a:rPr lang="en-US" dirty="0"/>
              <a:t>Simplicity</a:t>
            </a:r>
          </a:p>
          <a:p>
            <a:pPr marL="285750" indent="-285750">
              <a:buClr>
                <a:srgbClr val="800000"/>
              </a:buClr>
              <a:buFont typeface="Wingdings" panose="05000000000000000000" pitchFamily="2" charset="2"/>
              <a:buChar char="q"/>
            </a:pPr>
            <a:r>
              <a:rPr lang="en-US" dirty="0"/>
              <a:t>Follow the MONEY!</a:t>
            </a:r>
          </a:p>
        </p:txBody>
      </p:sp>
    </p:spTree>
    <p:extLst>
      <p:ext uri="{BB962C8B-B14F-4D97-AF65-F5344CB8AC3E}">
        <p14:creationId xmlns:p14="http://schemas.microsoft.com/office/powerpoint/2010/main" val="35314174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33600"/>
            <a:ext cx="9144000" cy="2286000"/>
          </a:xfrm>
          <a:prstGeom prst="rect">
            <a:avLst/>
          </a:prstGeom>
          <a:gradFill flip="none" rotWithShape="1">
            <a:gsLst>
              <a:gs pos="41000">
                <a:schemeClr val="bg1"/>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lIns="91407" tIns="45704" rIns="91407" bIns="45704" rtlCol="0" anchor="ctr"/>
          <a:lstStyle/>
          <a:p>
            <a:pPr algn="ctr"/>
            <a:endParaRPr lang="en-US"/>
          </a:p>
        </p:txBody>
      </p:sp>
      <p:pic>
        <p:nvPicPr>
          <p:cNvPr id="3" name="Picture 2" descr="ThinkstockPhotos-18224207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00" y="2133603"/>
            <a:ext cx="3429000" cy="2285409"/>
          </a:xfrm>
          <a:prstGeom prst="rect">
            <a:avLst/>
          </a:prstGeom>
        </p:spPr>
      </p:pic>
      <p:sp>
        <p:nvSpPr>
          <p:cNvPr id="4" name="TextBox 3"/>
          <p:cNvSpPr txBox="1"/>
          <p:nvPr/>
        </p:nvSpPr>
        <p:spPr>
          <a:xfrm>
            <a:off x="3429000" y="2133600"/>
            <a:ext cx="4876800" cy="1754326"/>
          </a:xfrm>
          <a:prstGeom prst="rect">
            <a:avLst/>
          </a:prstGeom>
          <a:noFill/>
        </p:spPr>
        <p:txBody>
          <a:bodyPr wrap="square" lIns="91407" tIns="45704" rIns="91407" bIns="45704" rtlCol="0">
            <a:spAutoFit/>
          </a:bodyPr>
          <a:lstStyle/>
          <a:p>
            <a:pPr lvl="0"/>
            <a:endParaRPr lang="en-US" sz="3600" b="1" i="1" dirty="0">
              <a:solidFill>
                <a:schemeClr val="accent5">
                  <a:lumMod val="75000"/>
                </a:schemeClr>
              </a:solidFill>
            </a:endParaRPr>
          </a:p>
          <a:p>
            <a:pPr lvl="0"/>
            <a:r>
              <a:rPr lang="en-US" sz="3600" b="1" i="1" dirty="0">
                <a:solidFill>
                  <a:srgbClr val="800000"/>
                </a:solidFill>
              </a:rPr>
              <a:t>SynchronyRx Program Differentiators</a:t>
            </a:r>
          </a:p>
        </p:txBody>
      </p:sp>
      <p:sp>
        <p:nvSpPr>
          <p:cNvPr id="5"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10</a:t>
            </a:fld>
            <a:endParaRPr lang="en-US" sz="1200" dirty="0">
              <a:solidFill>
                <a:schemeClr val="bg1">
                  <a:lumMod val="50000"/>
                </a:schemeClr>
              </a:solidFill>
            </a:endParaRPr>
          </a:p>
        </p:txBody>
      </p:sp>
    </p:spTree>
    <p:extLst>
      <p:ext uri="{BB962C8B-B14F-4D97-AF65-F5344CB8AC3E}">
        <p14:creationId xmlns:p14="http://schemas.microsoft.com/office/powerpoint/2010/main" val="3661272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3"/>
            <a:ext cx="8458200" cy="944563"/>
          </a:xfrm>
        </p:spPr>
        <p:txBody>
          <a:bodyPr>
            <a:normAutofit/>
          </a:bodyPr>
          <a:lstStyle/>
          <a:p>
            <a:r>
              <a:rPr lang="en-US" sz="2800" b="1" i="1" dirty="0">
                <a:solidFill>
                  <a:srgbClr val="800000"/>
                </a:solidFill>
              </a:rPr>
              <a:t>Offering Expertise</a:t>
            </a:r>
          </a:p>
        </p:txBody>
      </p:sp>
      <p:sp>
        <p:nvSpPr>
          <p:cNvPr id="3" name="Content Placeholder 2"/>
          <p:cNvSpPr>
            <a:spLocks noGrp="1"/>
          </p:cNvSpPr>
          <p:nvPr>
            <p:ph idx="1"/>
          </p:nvPr>
        </p:nvSpPr>
        <p:spPr>
          <a:xfrm>
            <a:off x="381000" y="1447803"/>
            <a:ext cx="8458200" cy="4525963"/>
          </a:xfrm>
        </p:spPr>
        <p:txBody>
          <a:bodyPr>
            <a:normAutofit/>
          </a:bodyPr>
          <a:lstStyle/>
          <a:p>
            <a:pPr marL="0" indent="0">
              <a:buNone/>
            </a:pPr>
            <a:r>
              <a:rPr lang="en-US" altLang="en-US" sz="3200" dirty="0">
                <a:solidFill>
                  <a:prstClr val="black"/>
                </a:solidFill>
              </a:rPr>
              <a:t>To Provide solutions to manage pharmacy benefits from: </a:t>
            </a:r>
          </a:p>
          <a:p>
            <a:pPr lvl="1"/>
            <a:r>
              <a:rPr lang="en-US" altLang="en-US" sz="2000" dirty="0">
                <a:solidFill>
                  <a:prstClr val="black"/>
                </a:solidFill>
              </a:rPr>
              <a:t>Escalating costs</a:t>
            </a:r>
          </a:p>
          <a:p>
            <a:pPr lvl="1"/>
            <a:r>
              <a:rPr lang="en-US" altLang="en-US" sz="2000" dirty="0">
                <a:solidFill>
                  <a:prstClr val="black"/>
                </a:solidFill>
              </a:rPr>
              <a:t>Lack of trust in PBM business models</a:t>
            </a:r>
          </a:p>
          <a:p>
            <a:pPr lvl="1"/>
            <a:r>
              <a:rPr lang="en-US" altLang="en-US" sz="2000" dirty="0">
                <a:solidFill>
                  <a:prstClr val="black"/>
                </a:solidFill>
              </a:rPr>
              <a:t>Leveraged contracts</a:t>
            </a:r>
          </a:p>
          <a:p>
            <a:pPr lvl="1"/>
            <a:r>
              <a:rPr lang="en-US" altLang="en-US" sz="2000" dirty="0">
                <a:solidFill>
                  <a:prstClr val="black"/>
                </a:solidFill>
              </a:rPr>
              <a:t>Synchrony Rx offering</a:t>
            </a:r>
          </a:p>
          <a:p>
            <a:pPr lvl="1"/>
            <a:r>
              <a:rPr lang="en-US" altLang="en-US" sz="2000" dirty="0">
                <a:solidFill>
                  <a:prstClr val="black"/>
                </a:solidFill>
              </a:rPr>
              <a:t>Specialty drug costs and choices</a:t>
            </a:r>
          </a:p>
          <a:p>
            <a:pPr lvl="1"/>
            <a:r>
              <a:rPr lang="en-US" altLang="en-US" sz="2000" dirty="0">
                <a:solidFill>
                  <a:prstClr val="black"/>
                </a:solidFill>
              </a:rPr>
              <a:t>Analytics</a:t>
            </a:r>
          </a:p>
          <a:p>
            <a:pPr lvl="1"/>
            <a:r>
              <a:rPr lang="en-US" altLang="en-US" sz="2000" dirty="0">
                <a:solidFill>
                  <a:prstClr val="black"/>
                </a:solidFill>
              </a:rPr>
              <a:t>Audits</a:t>
            </a:r>
          </a:p>
          <a:p>
            <a:pPr lvl="1"/>
            <a:endParaRPr lang="en-US" altLang="en-US" dirty="0">
              <a:solidFill>
                <a:prstClr val="black"/>
              </a:solidFill>
            </a:endParaRPr>
          </a:p>
          <a:p>
            <a:pPr lvl="1"/>
            <a:endParaRPr lang="en-US" altLang="en-US" dirty="0">
              <a:solidFill>
                <a:prstClr val="black"/>
              </a:solidFill>
            </a:endParaRPr>
          </a:p>
          <a:p>
            <a:pPr marL="457039" lvl="1" indent="0">
              <a:buNone/>
            </a:pPr>
            <a:endParaRPr lang="en-US" dirty="0">
              <a:solidFill>
                <a:prstClr val="black"/>
              </a:solidFill>
            </a:endParaRPr>
          </a:p>
          <a:p>
            <a:endParaRPr lang="en-US" dirty="0"/>
          </a:p>
        </p:txBody>
      </p:sp>
      <p:sp>
        <p:nvSpPr>
          <p:cNvPr id="5" name="Slide Number Placeholder 4"/>
          <p:cNvSpPr>
            <a:spLocks noGrp="1"/>
          </p:cNvSpPr>
          <p:nvPr>
            <p:ph type="sldNum" sz="quarter" idx="12"/>
          </p:nvPr>
        </p:nvSpPr>
        <p:spPr/>
        <p:txBody>
          <a:bodyPr/>
          <a:lstStyle/>
          <a:p>
            <a:fld id="{556585C8-CC01-4665-BFCF-BD8967AD0BC5}" type="slidenum">
              <a:rPr lang="en-US" smtClean="0"/>
              <a:pPr/>
              <a:t>11</a:t>
            </a:fld>
            <a:endParaRPr lang="en-US" dirty="0"/>
          </a:p>
        </p:txBody>
      </p:sp>
      <p:pic>
        <p:nvPicPr>
          <p:cNvPr id="6" name="Picture 5">
            <a:extLst>
              <a:ext uri="{FF2B5EF4-FFF2-40B4-BE49-F238E27FC236}">
                <a16:creationId xmlns="" xmlns:a16="http://schemas.microsoft.com/office/drawing/2014/main" id="{388E4F26-A1E3-42A8-8320-F9870E1D62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1328" y="3124200"/>
            <a:ext cx="3668847" cy="2865608"/>
          </a:xfrm>
          <a:prstGeom prst="rect">
            <a:avLst/>
          </a:prstGeom>
        </p:spPr>
      </p:pic>
    </p:spTree>
    <p:extLst>
      <p:ext uri="{BB962C8B-B14F-4D97-AF65-F5344CB8AC3E}">
        <p14:creationId xmlns:p14="http://schemas.microsoft.com/office/powerpoint/2010/main" val="516150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47D6EC99-546E-4DB1-8D9C-E954EC2CCD3D}"/>
              </a:ext>
            </a:extLst>
          </p:cNvPr>
          <p:cNvPicPr>
            <a:picLocks noChangeAspect="1"/>
          </p:cNvPicPr>
          <p:nvPr/>
        </p:nvPicPr>
        <p:blipFill rotWithShape="1">
          <a:blip r:embed="rId2"/>
          <a:srcRect l="12413" t="17779" r="34925" b="6665"/>
          <a:stretch/>
        </p:blipFill>
        <p:spPr>
          <a:xfrm>
            <a:off x="741947" y="8021"/>
            <a:ext cx="7563853" cy="6104146"/>
          </a:xfrm>
          <a:prstGeom prst="rect">
            <a:avLst/>
          </a:prstGeom>
        </p:spPr>
      </p:pic>
    </p:spTree>
    <p:extLst>
      <p:ext uri="{BB962C8B-B14F-4D97-AF65-F5344CB8AC3E}">
        <p14:creationId xmlns:p14="http://schemas.microsoft.com/office/powerpoint/2010/main" val="962564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1085213152"/>
              </p:ext>
            </p:extLst>
          </p:nvPr>
        </p:nvGraphicFramePr>
        <p:xfrm>
          <a:off x="38100" y="1028700"/>
          <a:ext cx="90678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Synchrony Rx logo DATA blue.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57400" y="304800"/>
            <a:ext cx="4472607" cy="914400"/>
          </a:xfrm>
          <a:prstGeom prst="rect">
            <a:avLst/>
          </a:prstGeom>
        </p:spPr>
      </p:pic>
      <p:sp>
        <p:nvSpPr>
          <p:cNvPr id="4"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13</a:t>
            </a:fld>
            <a:endParaRPr lang="en-US" sz="1200" dirty="0">
              <a:solidFill>
                <a:schemeClr val="bg1">
                  <a:lumMod val="50000"/>
                </a:schemeClr>
              </a:solidFill>
            </a:endParaRPr>
          </a:p>
        </p:txBody>
      </p:sp>
    </p:spTree>
    <p:extLst>
      <p:ext uri="{BB962C8B-B14F-4D97-AF65-F5344CB8AC3E}">
        <p14:creationId xmlns:p14="http://schemas.microsoft.com/office/powerpoint/2010/main" val="355693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2691197653"/>
              </p:ext>
            </p:extLst>
          </p:nvPr>
        </p:nvGraphicFramePr>
        <p:xfrm>
          <a:off x="218243" y="1024128"/>
          <a:ext cx="8763000" cy="4538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Synchrony Rx logo DATA blue.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57400" y="457200"/>
            <a:ext cx="4472607" cy="914400"/>
          </a:xfrm>
          <a:prstGeom prst="rect">
            <a:avLst/>
          </a:prstGeom>
        </p:spPr>
      </p:pic>
      <p:sp>
        <p:nvSpPr>
          <p:cNvPr id="4"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14</a:t>
            </a:fld>
            <a:endParaRPr lang="en-US" sz="1200" dirty="0">
              <a:solidFill>
                <a:schemeClr val="bg1">
                  <a:lumMod val="50000"/>
                </a:schemeClr>
              </a:solidFill>
            </a:endParaRPr>
          </a:p>
        </p:txBody>
      </p:sp>
    </p:spTree>
    <p:extLst>
      <p:ext uri="{BB962C8B-B14F-4D97-AF65-F5344CB8AC3E}">
        <p14:creationId xmlns:p14="http://schemas.microsoft.com/office/powerpoint/2010/main" val="840764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3460057577"/>
              </p:ext>
            </p:extLst>
          </p:nvPr>
        </p:nvGraphicFramePr>
        <p:xfrm>
          <a:off x="457200" y="1744407"/>
          <a:ext cx="8305800" cy="33969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685800" y="4572003"/>
            <a:ext cx="8255758" cy="1138773"/>
          </a:xfrm>
          <a:prstGeom prst="rect">
            <a:avLst/>
          </a:prstGeom>
          <a:noFill/>
        </p:spPr>
        <p:txBody>
          <a:bodyPr wrap="square" lIns="91407" tIns="45704" rIns="91407" bIns="45704" rtlCol="0">
            <a:spAutoFit/>
          </a:bodyPr>
          <a:lstStyle/>
          <a:p>
            <a:pPr>
              <a:spcBef>
                <a:spcPts val="600"/>
              </a:spcBef>
              <a:spcAft>
                <a:spcPts val="600"/>
              </a:spcAft>
            </a:pPr>
            <a:endParaRPr lang="en-US" sz="1600" b="1" i="1" dirty="0">
              <a:solidFill>
                <a:schemeClr val="accent5">
                  <a:lumMod val="75000"/>
                </a:schemeClr>
              </a:solidFill>
            </a:endParaRPr>
          </a:p>
          <a:p>
            <a:pPr>
              <a:spcBef>
                <a:spcPts val="600"/>
              </a:spcBef>
              <a:spcAft>
                <a:spcPts val="600"/>
              </a:spcAft>
            </a:pPr>
            <a:endParaRPr lang="en-US" sz="1600" dirty="0">
              <a:solidFill>
                <a:schemeClr val="tx2">
                  <a:lumMod val="75000"/>
                </a:schemeClr>
              </a:solidFill>
            </a:endParaRPr>
          </a:p>
          <a:p>
            <a:pPr>
              <a:spcBef>
                <a:spcPts val="600"/>
              </a:spcBef>
              <a:spcAft>
                <a:spcPts val="600"/>
              </a:spcAft>
            </a:pPr>
            <a:endParaRPr lang="en-US" sz="1600" dirty="0">
              <a:solidFill>
                <a:schemeClr val="tx2">
                  <a:lumMod val="75000"/>
                </a:schemeClr>
              </a:solidFill>
            </a:endParaRPr>
          </a:p>
        </p:txBody>
      </p:sp>
      <p:pic>
        <p:nvPicPr>
          <p:cNvPr id="5" name="Picture 4" descr="Synchrony Rx logo DATA blue.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057400" y="457200"/>
            <a:ext cx="4472607" cy="914400"/>
          </a:xfrm>
          <a:prstGeom prst="rect">
            <a:avLst/>
          </a:prstGeom>
        </p:spPr>
      </p:pic>
      <p:sp>
        <p:nvSpPr>
          <p:cNvPr id="6"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15</a:t>
            </a:fld>
            <a:endParaRPr lang="en-US" sz="1200" dirty="0">
              <a:solidFill>
                <a:schemeClr val="bg1">
                  <a:lumMod val="50000"/>
                </a:schemeClr>
              </a:solidFill>
            </a:endParaRPr>
          </a:p>
        </p:txBody>
      </p:sp>
    </p:spTree>
    <p:extLst>
      <p:ext uri="{BB962C8B-B14F-4D97-AF65-F5344CB8AC3E}">
        <p14:creationId xmlns:p14="http://schemas.microsoft.com/office/powerpoint/2010/main" val="3016796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8600" y="381002"/>
            <a:ext cx="8763000" cy="523188"/>
          </a:xfrm>
          <a:prstGeom prst="rect">
            <a:avLst/>
          </a:prstGeom>
          <a:noFill/>
        </p:spPr>
        <p:txBody>
          <a:bodyPr wrap="square" lIns="91407" tIns="45704" rIns="91407" bIns="45704" rtlCol="0">
            <a:spAutoFit/>
          </a:bodyPr>
          <a:lstStyle/>
          <a:p>
            <a:pPr algn="ctr"/>
            <a:r>
              <a:rPr lang="en-US" sz="2800" b="1" i="1" dirty="0">
                <a:solidFill>
                  <a:srgbClr val="800000"/>
                </a:solidFill>
              </a:rPr>
              <a:t>Financial Advantages</a:t>
            </a:r>
            <a:endParaRPr lang="en-US" sz="2800" i="1" dirty="0">
              <a:solidFill>
                <a:srgbClr val="800000"/>
              </a:solidFill>
            </a:endParaRPr>
          </a:p>
        </p:txBody>
      </p:sp>
      <p:sp>
        <p:nvSpPr>
          <p:cNvPr id="10" name="TextBox 9"/>
          <p:cNvSpPr txBox="1"/>
          <p:nvPr/>
        </p:nvSpPr>
        <p:spPr>
          <a:xfrm>
            <a:off x="380528" y="4812570"/>
            <a:ext cx="2472154" cy="923297"/>
          </a:xfrm>
          <a:prstGeom prst="rect">
            <a:avLst/>
          </a:prstGeom>
          <a:noFill/>
        </p:spPr>
        <p:txBody>
          <a:bodyPr wrap="square" lIns="91407" tIns="45704" rIns="91407" bIns="45704" rtlCol="0">
            <a:spAutoFit/>
          </a:bodyPr>
          <a:lstStyle/>
          <a:p>
            <a:pPr lvl="0" algn="ctr"/>
            <a:r>
              <a:rPr lang="en-US" dirty="0"/>
              <a:t>Clients receive</a:t>
            </a:r>
            <a:r>
              <a:rPr lang="en-US" i="1" dirty="0"/>
              <a:t> aggressive </a:t>
            </a:r>
            <a:r>
              <a:rPr lang="en-US" dirty="0"/>
              <a:t>per brand Rx guarantees</a:t>
            </a:r>
          </a:p>
        </p:txBody>
      </p:sp>
      <p:pic>
        <p:nvPicPr>
          <p:cNvPr id="6" name="Picture 5" descr="C:\Users\ARMSRx\AppData\Local\Microsoft\Windows\Temporary Internet Files\Content.IE5\TRDQL5J7\softskill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3" y="1295403"/>
            <a:ext cx="4065421" cy="287886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375873" y="4445819"/>
            <a:ext cx="2363150" cy="369332"/>
          </a:xfrm>
          <a:prstGeom prst="rect">
            <a:avLst/>
          </a:prstGeom>
          <a:noFill/>
        </p:spPr>
        <p:txBody>
          <a:bodyPr wrap="square" lIns="91407" tIns="45704" rIns="91407" bIns="45704" rtlCol="0">
            <a:spAutoFit/>
          </a:bodyPr>
          <a:lstStyle/>
          <a:p>
            <a:pPr algn="ctr">
              <a:spcBef>
                <a:spcPts val="1200"/>
              </a:spcBef>
              <a:spcAft>
                <a:spcPts val="1200"/>
              </a:spcAft>
            </a:pPr>
            <a:r>
              <a:rPr lang="en-US" b="1" i="1" dirty="0">
                <a:solidFill>
                  <a:schemeClr val="accent5">
                    <a:lumMod val="75000"/>
                  </a:schemeClr>
                </a:solidFill>
              </a:rPr>
              <a:t>Implementation Credit</a:t>
            </a:r>
          </a:p>
        </p:txBody>
      </p:sp>
      <p:pic>
        <p:nvPicPr>
          <p:cNvPr id="2" name="Picture 1" descr="shutterstock_150301367.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1295400"/>
            <a:ext cx="4114800" cy="2895310"/>
          </a:xfrm>
          <a:prstGeom prst="rect">
            <a:avLst/>
          </a:prstGeom>
        </p:spPr>
      </p:pic>
      <p:sp>
        <p:nvSpPr>
          <p:cNvPr id="3" name="TextBox 2"/>
          <p:cNvSpPr txBox="1"/>
          <p:nvPr/>
        </p:nvSpPr>
        <p:spPr>
          <a:xfrm>
            <a:off x="6325075" y="4788932"/>
            <a:ext cx="2464746" cy="923330"/>
          </a:xfrm>
          <a:prstGeom prst="rect">
            <a:avLst/>
          </a:prstGeom>
          <a:noFill/>
        </p:spPr>
        <p:txBody>
          <a:bodyPr wrap="square" lIns="91407" tIns="45704" rIns="91407" bIns="45704" rtlCol="0">
            <a:spAutoFit/>
          </a:bodyPr>
          <a:lstStyle/>
          <a:p>
            <a:pPr lvl="0" algn="ctr"/>
            <a:r>
              <a:rPr lang="en-US" dirty="0"/>
              <a:t>Competitive Implementation Credit</a:t>
            </a:r>
          </a:p>
          <a:p>
            <a:pPr algn="ctr"/>
            <a:endParaRPr lang="en-US" dirty="0"/>
          </a:p>
        </p:txBody>
      </p:sp>
      <p:sp>
        <p:nvSpPr>
          <p:cNvPr id="8" name="TextBox 7"/>
          <p:cNvSpPr txBox="1"/>
          <p:nvPr/>
        </p:nvSpPr>
        <p:spPr>
          <a:xfrm>
            <a:off x="652048" y="4406685"/>
            <a:ext cx="1786354" cy="369332"/>
          </a:xfrm>
          <a:prstGeom prst="rect">
            <a:avLst/>
          </a:prstGeom>
          <a:noFill/>
        </p:spPr>
        <p:txBody>
          <a:bodyPr wrap="square" lIns="91407" tIns="45704" rIns="91407" bIns="45704" rtlCol="0">
            <a:spAutoFit/>
          </a:bodyPr>
          <a:lstStyle/>
          <a:p>
            <a:pPr algn="ctr">
              <a:spcBef>
                <a:spcPts val="1200"/>
              </a:spcBef>
              <a:spcAft>
                <a:spcPts val="1200"/>
              </a:spcAft>
            </a:pPr>
            <a:r>
              <a:rPr lang="en-US" b="1" i="1" dirty="0">
                <a:solidFill>
                  <a:schemeClr val="accent5">
                    <a:lumMod val="75000"/>
                  </a:schemeClr>
                </a:solidFill>
              </a:rPr>
              <a:t>Rebates</a:t>
            </a:r>
          </a:p>
        </p:txBody>
      </p:sp>
      <p:sp>
        <p:nvSpPr>
          <p:cNvPr id="9" name="TextBox 8"/>
          <p:cNvSpPr txBox="1"/>
          <p:nvPr/>
        </p:nvSpPr>
        <p:spPr>
          <a:xfrm>
            <a:off x="3716926" y="4443236"/>
            <a:ext cx="1786354" cy="369332"/>
          </a:xfrm>
          <a:prstGeom prst="rect">
            <a:avLst/>
          </a:prstGeom>
          <a:noFill/>
        </p:spPr>
        <p:txBody>
          <a:bodyPr wrap="square" lIns="91407" tIns="45704" rIns="91407" bIns="45704" rtlCol="0">
            <a:spAutoFit/>
          </a:bodyPr>
          <a:lstStyle/>
          <a:p>
            <a:pPr algn="ctr">
              <a:spcBef>
                <a:spcPts val="1200"/>
              </a:spcBef>
              <a:spcAft>
                <a:spcPts val="1200"/>
              </a:spcAft>
            </a:pPr>
            <a:r>
              <a:rPr lang="en-US" b="1" i="1" dirty="0">
                <a:solidFill>
                  <a:schemeClr val="accent5">
                    <a:lumMod val="75000"/>
                  </a:schemeClr>
                </a:solidFill>
              </a:rPr>
              <a:t>Guarantees</a:t>
            </a:r>
          </a:p>
        </p:txBody>
      </p:sp>
      <p:sp>
        <p:nvSpPr>
          <p:cNvPr id="11" name="Rectangle 10"/>
          <p:cNvSpPr/>
          <p:nvPr/>
        </p:nvSpPr>
        <p:spPr>
          <a:xfrm>
            <a:off x="3043483" y="4812571"/>
            <a:ext cx="3090788" cy="1200329"/>
          </a:xfrm>
          <a:prstGeom prst="rect">
            <a:avLst/>
          </a:prstGeom>
        </p:spPr>
        <p:txBody>
          <a:bodyPr wrap="square" lIns="91407" tIns="45704" rIns="91407" bIns="45704">
            <a:spAutoFit/>
          </a:bodyPr>
          <a:lstStyle/>
          <a:p>
            <a:pPr algn="ctr"/>
            <a:r>
              <a:rPr lang="en-US" dirty="0"/>
              <a:t>Specific, well-defined rate   guarantee definitions, including reconciliation processes and time frame</a:t>
            </a:r>
          </a:p>
        </p:txBody>
      </p:sp>
      <p:sp>
        <p:nvSpPr>
          <p:cNvPr id="12"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16</a:t>
            </a:fld>
            <a:endParaRPr lang="en-US" sz="1200" dirty="0">
              <a:solidFill>
                <a:schemeClr val="bg1">
                  <a:lumMod val="50000"/>
                </a:schemeClr>
              </a:solidFill>
            </a:endParaRPr>
          </a:p>
        </p:txBody>
      </p:sp>
    </p:spTree>
    <p:extLst>
      <p:ext uri="{BB962C8B-B14F-4D97-AF65-F5344CB8AC3E}">
        <p14:creationId xmlns:p14="http://schemas.microsoft.com/office/powerpoint/2010/main" val="3469361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4920" y="228602"/>
            <a:ext cx="8454283" cy="523188"/>
          </a:xfrm>
          <a:prstGeom prst="rect">
            <a:avLst/>
          </a:prstGeom>
          <a:noFill/>
        </p:spPr>
        <p:txBody>
          <a:bodyPr wrap="square" lIns="91407" tIns="45704" rIns="91407" bIns="45704" rtlCol="0">
            <a:spAutoFit/>
          </a:bodyPr>
          <a:lstStyle/>
          <a:p>
            <a:pPr algn="ctr"/>
            <a:r>
              <a:rPr lang="en-US" sz="2800" b="1" i="1" dirty="0">
                <a:solidFill>
                  <a:srgbClr val="800000"/>
                </a:solidFill>
              </a:rPr>
              <a:t>Data and Analysis</a:t>
            </a:r>
            <a:endParaRPr lang="en-US" sz="2800" i="1" dirty="0">
              <a:solidFill>
                <a:srgbClr val="800000"/>
              </a:solidFill>
            </a:endParaRPr>
          </a:p>
        </p:txBody>
      </p:sp>
      <p:pic>
        <p:nvPicPr>
          <p:cNvPr id="6" name="Picture 2" descr="C:\Users\ARMSRx\AppData\Local\Microsoft\Windows\Temporary Internet Files\Content.IE5\TRDQL5J7\Data-analysis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540" y="1112003"/>
            <a:ext cx="7392296" cy="49194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84917" y="1283653"/>
            <a:ext cx="4876800" cy="4747842"/>
          </a:xfrm>
          <a:prstGeom prst="rect">
            <a:avLst/>
          </a:prstGeom>
          <a:solidFill>
            <a:schemeClr val="bg1">
              <a:alpha val="66000"/>
            </a:schemeClr>
          </a:solidFill>
          <a:ln>
            <a:noFill/>
          </a:ln>
        </p:spPr>
        <p:style>
          <a:lnRef idx="1">
            <a:schemeClr val="accent1"/>
          </a:lnRef>
          <a:fillRef idx="3">
            <a:schemeClr val="accent1"/>
          </a:fillRef>
          <a:effectRef idx="2">
            <a:schemeClr val="accent1"/>
          </a:effectRef>
          <a:fontRef idx="minor">
            <a:schemeClr val="lt1"/>
          </a:fontRef>
        </p:style>
        <p:txBody>
          <a:bodyPr lIns="91407" tIns="45704" rIns="91407" bIns="45704" rtlCol="0" anchor="ctr"/>
          <a:lstStyle/>
          <a:p>
            <a:pPr algn="ctr"/>
            <a:endParaRPr lang="en-US">
              <a:solidFill>
                <a:schemeClr val="bg1"/>
              </a:solidFill>
            </a:endParaRPr>
          </a:p>
        </p:txBody>
      </p:sp>
      <p:sp>
        <p:nvSpPr>
          <p:cNvPr id="10" name="TextBox 9"/>
          <p:cNvSpPr txBox="1"/>
          <p:nvPr/>
        </p:nvSpPr>
        <p:spPr>
          <a:xfrm>
            <a:off x="533400" y="1810917"/>
            <a:ext cx="4419600" cy="3693319"/>
          </a:xfrm>
          <a:prstGeom prst="rect">
            <a:avLst/>
          </a:prstGeom>
          <a:noFill/>
        </p:spPr>
        <p:txBody>
          <a:bodyPr wrap="square" lIns="91407" tIns="45704" rIns="91407" bIns="45704" rtlCol="0">
            <a:spAutoFit/>
          </a:bodyPr>
          <a:lstStyle/>
          <a:p>
            <a:pPr>
              <a:spcBef>
                <a:spcPts val="1200"/>
              </a:spcBef>
              <a:spcAft>
                <a:spcPts val="1200"/>
              </a:spcAft>
            </a:pPr>
            <a:r>
              <a:rPr lang="en-US" b="1" i="1" dirty="0">
                <a:solidFill>
                  <a:schemeClr val="accent5">
                    <a:lumMod val="75000"/>
                  </a:schemeClr>
                </a:solidFill>
              </a:rPr>
              <a:t>Data &amp; Analysis -</a:t>
            </a:r>
            <a:r>
              <a:rPr lang="en-US" dirty="0">
                <a:solidFill>
                  <a:schemeClr val="accent5">
                    <a:lumMod val="75000"/>
                  </a:schemeClr>
                </a:solidFill>
              </a:rPr>
              <a:t> </a:t>
            </a:r>
            <a:r>
              <a:rPr lang="en-US" dirty="0"/>
              <a:t>Trends in pharmaceutical utilization are spotted quickly and allow for development of effective clinical strategies</a:t>
            </a:r>
          </a:p>
          <a:p>
            <a:pPr marL="341193" lvl="1" indent="-285650">
              <a:buFont typeface="Arial"/>
              <a:buChar char="•"/>
            </a:pPr>
            <a:r>
              <a:rPr lang="en-US" b="1" i="1" dirty="0"/>
              <a:t>Ongoing pharmacy claims review  – </a:t>
            </a:r>
            <a:r>
              <a:rPr lang="en-US" sz="1600" dirty="0"/>
              <a:t>“mini audits” includes claim pricing, plan design and rebate monitoring</a:t>
            </a:r>
          </a:p>
          <a:p>
            <a:pPr marL="341193" lvl="1" indent="-285650">
              <a:buFont typeface="Arial"/>
              <a:buChar char="•"/>
            </a:pPr>
            <a:endParaRPr lang="en-US" sz="1000" dirty="0"/>
          </a:p>
          <a:p>
            <a:pPr marL="341193" lvl="1" indent="-285650">
              <a:buFont typeface="Arial"/>
              <a:buChar char="•"/>
            </a:pPr>
            <a:r>
              <a:rPr lang="en-US" b="1" i="1" dirty="0"/>
              <a:t>Modeling and analysis – </a:t>
            </a:r>
            <a:r>
              <a:rPr lang="en-US" sz="1600" dirty="0"/>
              <a:t>copayments, specialty drugs, administrative and clinical programs, channel distribution</a:t>
            </a:r>
          </a:p>
          <a:p>
            <a:pPr marL="341193" lvl="1" indent="-285650">
              <a:buFont typeface="Arial"/>
              <a:buChar char="•"/>
            </a:pPr>
            <a:endParaRPr lang="en-US" sz="1000" dirty="0"/>
          </a:p>
          <a:p>
            <a:pPr marL="341193" lvl="1" indent="-285650">
              <a:buFont typeface="Arial"/>
              <a:buChar char="•"/>
            </a:pPr>
            <a:r>
              <a:rPr lang="en-US" b="1" i="1" dirty="0"/>
              <a:t>Monthly data </a:t>
            </a:r>
            <a:r>
              <a:rPr lang="en-US" sz="1600" dirty="0"/>
              <a:t>- Comprehensive, monthly historical data files retained by Synchrony, available to the client at any time</a:t>
            </a:r>
            <a:endParaRPr lang="en-US" dirty="0"/>
          </a:p>
        </p:txBody>
      </p:sp>
      <p:sp>
        <p:nvSpPr>
          <p:cNvPr id="7"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17</a:t>
            </a:fld>
            <a:endParaRPr lang="en-US" sz="1200" dirty="0">
              <a:solidFill>
                <a:schemeClr val="bg1">
                  <a:lumMod val="50000"/>
                </a:schemeClr>
              </a:solidFill>
            </a:endParaRPr>
          </a:p>
        </p:txBody>
      </p:sp>
    </p:spTree>
    <p:extLst>
      <p:ext uri="{BB962C8B-B14F-4D97-AF65-F5344CB8AC3E}">
        <p14:creationId xmlns:p14="http://schemas.microsoft.com/office/powerpoint/2010/main" val="1820773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3"/>
          <p:cNvSpPr>
            <a:spLocks noGrp="1"/>
          </p:cNvSpPr>
          <p:nvPr>
            <p:ph type="title" idx="4294967295"/>
          </p:nvPr>
        </p:nvSpPr>
        <p:spPr>
          <a:xfrm>
            <a:off x="3" y="539750"/>
            <a:ext cx="9144001" cy="560388"/>
          </a:xfrm>
        </p:spPr>
        <p:txBody>
          <a:bodyPr>
            <a:noAutofit/>
          </a:bodyPr>
          <a:lstStyle/>
          <a:p>
            <a:pPr defTabSz="562353"/>
            <a:r>
              <a:rPr lang="en-GB" sz="2800" b="1" i="1" dirty="0">
                <a:solidFill>
                  <a:srgbClr val="800000"/>
                </a:solidFill>
                <a:ea typeface="Helvetica Neue Thin"/>
                <a:cs typeface="Helvetica Neue Thin"/>
              </a:rPr>
              <a:t>Drug Adherence</a:t>
            </a:r>
            <a:endParaRPr lang="en-US" sz="2800" b="1" i="1" dirty="0">
              <a:solidFill>
                <a:srgbClr val="800000"/>
              </a:solidFill>
              <a:ea typeface="Helvetica Neue Thin"/>
              <a:cs typeface="Helvetica Neue Thin"/>
            </a:endParaRPr>
          </a:p>
        </p:txBody>
      </p:sp>
      <p:graphicFrame>
        <p:nvGraphicFramePr>
          <p:cNvPr id="9" name="Chart 8"/>
          <p:cNvGraphicFramePr/>
          <p:nvPr>
            <p:extLst/>
          </p:nvPr>
        </p:nvGraphicFramePr>
        <p:xfrm>
          <a:off x="1946672" y="1397003"/>
          <a:ext cx="5325666"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23"/>
          <p:cNvSpPr txBox="1">
            <a:spLocks/>
          </p:cNvSpPr>
          <p:nvPr/>
        </p:nvSpPr>
        <p:spPr>
          <a:xfrm>
            <a:off x="1524245" y="5638803"/>
            <a:ext cx="4538900" cy="883141"/>
          </a:xfrm>
          <a:prstGeom prst="rect">
            <a:avLst/>
          </a:prstGeom>
          <a:ln w="12700">
            <a:miter lim="400000"/>
          </a:ln>
          <a:extLst>
            <a:ext uri="{C572A759-6A51-4108-AA02-DFA0A04FC94B}">
              <ma14:wrappingTextBoxFlag xmlns:ma14="http://schemas.microsoft.com/office/mac/drawingml/2011/main" xmlns="" val="1"/>
            </a:ext>
          </a:extLst>
        </p:spPr>
        <p:txBody>
          <a:bodyPr lIns="35707" tIns="35707" rIns="35707" bIns="35707" anchor="ctr">
            <a:normAutofit fontScale="97500"/>
          </a:bodyPr>
          <a:lstStyle>
            <a:lvl1pPr algn="ctr" defTabSz="584200">
              <a:defRPr sz="5000">
                <a:solidFill>
                  <a:srgbClr val="000000"/>
                </a:solidFill>
                <a:latin typeface="Helvetica"/>
                <a:ea typeface="Helvetica"/>
                <a:cs typeface="Helvetica"/>
                <a:sym typeface="Helvetica"/>
              </a:defRPr>
            </a:lvl1pPr>
            <a:lvl2pPr indent="228600" defTabSz="584200">
              <a:defRPr sz="3600">
                <a:solidFill>
                  <a:srgbClr val="FFFFFF"/>
                </a:solidFill>
                <a:latin typeface="+mj-lt"/>
                <a:ea typeface="+mj-ea"/>
                <a:cs typeface="+mj-cs"/>
                <a:sym typeface="Myriad Pro"/>
              </a:defRPr>
            </a:lvl2pPr>
            <a:lvl3pPr indent="457200" defTabSz="584200">
              <a:defRPr sz="3600">
                <a:solidFill>
                  <a:srgbClr val="FFFFFF"/>
                </a:solidFill>
                <a:latin typeface="+mj-lt"/>
                <a:ea typeface="+mj-ea"/>
                <a:cs typeface="+mj-cs"/>
                <a:sym typeface="Myriad Pro"/>
              </a:defRPr>
            </a:lvl3pPr>
            <a:lvl4pPr indent="685800" defTabSz="584200">
              <a:defRPr sz="3600">
                <a:solidFill>
                  <a:srgbClr val="FFFFFF"/>
                </a:solidFill>
                <a:latin typeface="+mj-lt"/>
                <a:ea typeface="+mj-ea"/>
                <a:cs typeface="+mj-cs"/>
                <a:sym typeface="Myriad Pro"/>
              </a:defRPr>
            </a:lvl4pPr>
            <a:lvl5pPr indent="914400" defTabSz="584200">
              <a:defRPr sz="3600">
                <a:solidFill>
                  <a:srgbClr val="FFFFFF"/>
                </a:solidFill>
                <a:latin typeface="+mj-lt"/>
                <a:ea typeface="+mj-ea"/>
                <a:cs typeface="+mj-cs"/>
                <a:sym typeface="Myriad Pro"/>
              </a:defRPr>
            </a:lvl5pPr>
            <a:lvl6pPr indent="1143000" defTabSz="584200">
              <a:defRPr sz="3600">
                <a:solidFill>
                  <a:srgbClr val="FFFFFF"/>
                </a:solidFill>
                <a:latin typeface="+mj-lt"/>
                <a:ea typeface="+mj-ea"/>
                <a:cs typeface="+mj-cs"/>
                <a:sym typeface="Myriad Pro"/>
              </a:defRPr>
            </a:lvl6pPr>
            <a:lvl7pPr indent="1371600" defTabSz="584200">
              <a:defRPr sz="3600">
                <a:solidFill>
                  <a:srgbClr val="FFFFFF"/>
                </a:solidFill>
                <a:latin typeface="+mj-lt"/>
                <a:ea typeface="+mj-ea"/>
                <a:cs typeface="+mj-cs"/>
                <a:sym typeface="Myriad Pro"/>
              </a:defRPr>
            </a:lvl7pPr>
            <a:lvl8pPr indent="1600200" defTabSz="584200">
              <a:defRPr sz="3600">
                <a:solidFill>
                  <a:srgbClr val="FFFFFF"/>
                </a:solidFill>
                <a:latin typeface="+mj-lt"/>
                <a:ea typeface="+mj-ea"/>
                <a:cs typeface="+mj-cs"/>
                <a:sym typeface="Myriad Pro"/>
              </a:defRPr>
            </a:lvl8pPr>
            <a:lvl9pPr indent="1828800" defTabSz="584200">
              <a:defRPr sz="3600">
                <a:solidFill>
                  <a:srgbClr val="FFFFFF"/>
                </a:solidFill>
                <a:latin typeface="+mj-lt"/>
                <a:ea typeface="+mj-ea"/>
                <a:cs typeface="+mj-cs"/>
                <a:sym typeface="Myriad Pro"/>
              </a:defRPr>
            </a:lvl9pPr>
          </a:lstStyle>
          <a:p>
            <a:pPr algn="l"/>
            <a:r>
              <a:rPr lang="en-GB" sz="1000" dirty="0">
                <a:solidFill>
                  <a:schemeClr val="tx1"/>
                </a:solidFill>
                <a:latin typeface="Helvetica Neue Thin"/>
                <a:cs typeface="Helvetica Neue Thin"/>
              </a:rPr>
              <a:t>Source: BA </a:t>
            </a:r>
            <a:r>
              <a:rPr lang="en-GB" sz="1000" dirty="0" err="1">
                <a:solidFill>
                  <a:schemeClr val="tx1"/>
                </a:solidFill>
                <a:latin typeface="Helvetica Neue Thin"/>
                <a:cs typeface="Helvetica Neue Thin"/>
              </a:rPr>
              <a:t>Briesacher</a:t>
            </a:r>
            <a:r>
              <a:rPr lang="en-GB" sz="1000" dirty="0">
                <a:solidFill>
                  <a:schemeClr val="tx1"/>
                </a:solidFill>
                <a:latin typeface="Helvetica Neue Thin"/>
                <a:cs typeface="Helvetica Neue Thin"/>
              </a:rPr>
              <a:t> Pharmacotherapy. </a:t>
            </a:r>
            <a:endParaRPr lang="en-US" sz="1000" dirty="0">
              <a:solidFill>
                <a:schemeClr val="tx1"/>
              </a:solidFill>
              <a:latin typeface="Helvetica Neue Thin"/>
              <a:ea typeface="ＭＳ Ｐゴシック" charset="0"/>
              <a:cs typeface="Helvetica Neue Thin"/>
            </a:endParaRPr>
          </a:p>
        </p:txBody>
      </p:sp>
      <p:sp>
        <p:nvSpPr>
          <p:cNvPr id="11" name="Slide Number Placeholder 3"/>
          <p:cNvSpPr txBox="1">
            <a:spLocks/>
          </p:cNvSpPr>
          <p:nvPr/>
        </p:nvSpPr>
        <p:spPr>
          <a:xfrm>
            <a:off x="8382000" y="65087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18</a:t>
            </a:fld>
            <a:endParaRPr lang="en-US" sz="1200" dirty="0">
              <a:solidFill>
                <a:schemeClr val="bg1">
                  <a:lumMod val="50000"/>
                </a:schemeClr>
              </a:solidFill>
            </a:endParaRPr>
          </a:p>
        </p:txBody>
      </p:sp>
    </p:spTree>
    <p:extLst>
      <p:ext uri="{BB962C8B-B14F-4D97-AF65-F5344CB8AC3E}">
        <p14:creationId xmlns:p14="http://schemas.microsoft.com/office/powerpoint/2010/main" val="2290211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3"/>
          <p:cNvGrpSpPr>
            <a:grpSpLocks/>
          </p:cNvGrpSpPr>
          <p:nvPr/>
        </p:nvGrpSpPr>
        <p:grpSpPr bwMode="auto">
          <a:xfrm>
            <a:off x="59888" y="-167"/>
            <a:ext cx="8666489" cy="6095892"/>
            <a:chOff x="-386" y="-1125"/>
            <a:chExt cx="15020" cy="10861"/>
          </a:xfrm>
        </p:grpSpPr>
        <p:sp>
          <p:nvSpPr>
            <p:cNvPr id="7" name="Freeform 13"/>
            <p:cNvSpPr>
              <a:spLocks/>
            </p:cNvSpPr>
            <p:nvPr/>
          </p:nvSpPr>
          <p:spPr bwMode="auto">
            <a:xfrm>
              <a:off x="11333" y="1179"/>
              <a:ext cx="2504" cy="2401"/>
            </a:xfrm>
            <a:custGeom>
              <a:avLst/>
              <a:gdLst>
                <a:gd name="T0" fmla="+- 0 12438 11350"/>
                <a:gd name="T1" fmla="*/ T0 w 2331"/>
                <a:gd name="T2" fmla="+- 0 1217 1215"/>
                <a:gd name="T3" fmla="*/ 1217 h 2331"/>
                <a:gd name="T4" fmla="+- 0 12289 11350"/>
                <a:gd name="T5" fmla="*/ T4 w 2331"/>
                <a:gd name="T6" fmla="+- 0 1237 1215"/>
                <a:gd name="T7" fmla="*/ 1237 h 2331"/>
                <a:gd name="T8" fmla="+- 0 12146 11350"/>
                <a:gd name="T9" fmla="*/ T8 w 2331"/>
                <a:gd name="T10" fmla="+- 0 1274 1215"/>
                <a:gd name="T11" fmla="*/ 1274 h 2331"/>
                <a:gd name="T12" fmla="+- 0 12012 11350"/>
                <a:gd name="T13" fmla="*/ T12 w 2331"/>
                <a:gd name="T14" fmla="+- 0 1329 1215"/>
                <a:gd name="T15" fmla="*/ 1329 h 2331"/>
                <a:gd name="T16" fmla="+- 0 11886 11350"/>
                <a:gd name="T17" fmla="*/ T16 w 2331"/>
                <a:gd name="T18" fmla="+- 0 1399 1215"/>
                <a:gd name="T19" fmla="*/ 1399 h 2331"/>
                <a:gd name="T20" fmla="+- 0 11770 11350"/>
                <a:gd name="T21" fmla="*/ T20 w 2331"/>
                <a:gd name="T22" fmla="+- 0 1484 1215"/>
                <a:gd name="T23" fmla="*/ 1484 h 2331"/>
                <a:gd name="T24" fmla="+- 0 11666 11350"/>
                <a:gd name="T25" fmla="*/ T24 w 2331"/>
                <a:gd name="T26" fmla="+- 0 1582 1215"/>
                <a:gd name="T27" fmla="*/ 1582 h 2331"/>
                <a:gd name="T28" fmla="+- 0 11574 11350"/>
                <a:gd name="T29" fmla="*/ T28 w 2331"/>
                <a:gd name="T30" fmla="+- 0 1692 1215"/>
                <a:gd name="T31" fmla="*/ 1692 h 2331"/>
                <a:gd name="T32" fmla="+- 0 11497 11350"/>
                <a:gd name="T33" fmla="*/ T32 w 2331"/>
                <a:gd name="T34" fmla="+- 0 1813 1215"/>
                <a:gd name="T35" fmla="*/ 1813 h 2331"/>
                <a:gd name="T36" fmla="+- 0 11434 11350"/>
                <a:gd name="T37" fmla="*/ T36 w 2331"/>
                <a:gd name="T38" fmla="+- 0 1943 1215"/>
                <a:gd name="T39" fmla="*/ 1943 h 2331"/>
                <a:gd name="T40" fmla="+- 0 11388 11350"/>
                <a:gd name="T41" fmla="*/ T40 w 2331"/>
                <a:gd name="T42" fmla="+- 0 2082 1215"/>
                <a:gd name="T43" fmla="*/ 2082 h 2331"/>
                <a:gd name="T44" fmla="+- 0 11359 11350"/>
                <a:gd name="T45" fmla="*/ T44 w 2331"/>
                <a:gd name="T46" fmla="+- 0 2228 1215"/>
                <a:gd name="T47" fmla="*/ 2228 h 2331"/>
                <a:gd name="T48" fmla="+- 0 11350 11350"/>
                <a:gd name="T49" fmla="*/ T48 w 2331"/>
                <a:gd name="T50" fmla="+- 0 2380 1215"/>
                <a:gd name="T51" fmla="*/ 2380 h 2331"/>
                <a:gd name="T52" fmla="+- 0 11359 11350"/>
                <a:gd name="T53" fmla="*/ T52 w 2331"/>
                <a:gd name="T54" fmla="+- 0 2532 1215"/>
                <a:gd name="T55" fmla="*/ 2532 h 2331"/>
                <a:gd name="T56" fmla="+- 0 11388 11350"/>
                <a:gd name="T57" fmla="*/ T56 w 2331"/>
                <a:gd name="T58" fmla="+- 0 2678 1215"/>
                <a:gd name="T59" fmla="*/ 2678 h 2331"/>
                <a:gd name="T60" fmla="+- 0 11434 11350"/>
                <a:gd name="T61" fmla="*/ T60 w 2331"/>
                <a:gd name="T62" fmla="+- 0 2817 1215"/>
                <a:gd name="T63" fmla="*/ 2817 h 2331"/>
                <a:gd name="T64" fmla="+- 0 11497 11350"/>
                <a:gd name="T65" fmla="*/ T64 w 2331"/>
                <a:gd name="T66" fmla="+- 0 2947 1215"/>
                <a:gd name="T67" fmla="*/ 2947 h 2331"/>
                <a:gd name="T68" fmla="+- 0 11574 11350"/>
                <a:gd name="T69" fmla="*/ T68 w 2331"/>
                <a:gd name="T70" fmla="+- 0 3068 1215"/>
                <a:gd name="T71" fmla="*/ 3068 h 2331"/>
                <a:gd name="T72" fmla="+- 0 11666 11350"/>
                <a:gd name="T73" fmla="*/ T72 w 2331"/>
                <a:gd name="T74" fmla="+- 0 3178 1215"/>
                <a:gd name="T75" fmla="*/ 3178 h 2331"/>
                <a:gd name="T76" fmla="+- 0 11770 11350"/>
                <a:gd name="T77" fmla="*/ T76 w 2331"/>
                <a:gd name="T78" fmla="+- 0 3276 1215"/>
                <a:gd name="T79" fmla="*/ 3276 h 2331"/>
                <a:gd name="T80" fmla="+- 0 11886 11350"/>
                <a:gd name="T81" fmla="*/ T80 w 2331"/>
                <a:gd name="T82" fmla="+- 0 3361 1215"/>
                <a:gd name="T83" fmla="*/ 3361 h 2331"/>
                <a:gd name="T84" fmla="+- 0 12012 11350"/>
                <a:gd name="T85" fmla="*/ T84 w 2331"/>
                <a:gd name="T86" fmla="+- 0 3431 1215"/>
                <a:gd name="T87" fmla="*/ 3431 h 2331"/>
                <a:gd name="T88" fmla="+- 0 12146 11350"/>
                <a:gd name="T89" fmla="*/ T88 w 2331"/>
                <a:gd name="T90" fmla="+- 0 3486 1215"/>
                <a:gd name="T91" fmla="*/ 3486 h 2331"/>
                <a:gd name="T92" fmla="+- 0 12289 11350"/>
                <a:gd name="T93" fmla="*/ T92 w 2331"/>
                <a:gd name="T94" fmla="+- 0 3523 1215"/>
                <a:gd name="T95" fmla="*/ 3523 h 2331"/>
                <a:gd name="T96" fmla="+- 0 12438 11350"/>
                <a:gd name="T97" fmla="*/ T96 w 2331"/>
                <a:gd name="T98" fmla="+- 0 3543 1215"/>
                <a:gd name="T99" fmla="*/ 3543 h 2331"/>
                <a:gd name="T100" fmla="+- 0 12591 11350"/>
                <a:gd name="T101" fmla="*/ T100 w 2331"/>
                <a:gd name="T102" fmla="+- 0 3543 1215"/>
                <a:gd name="T103" fmla="*/ 3543 h 2331"/>
                <a:gd name="T104" fmla="+- 0 12741 11350"/>
                <a:gd name="T105" fmla="*/ T104 w 2331"/>
                <a:gd name="T106" fmla="+- 0 3523 1215"/>
                <a:gd name="T107" fmla="*/ 3523 h 2331"/>
                <a:gd name="T108" fmla="+- 0 12883 11350"/>
                <a:gd name="T109" fmla="*/ T108 w 2331"/>
                <a:gd name="T110" fmla="+- 0 3486 1215"/>
                <a:gd name="T111" fmla="*/ 3486 h 2331"/>
                <a:gd name="T112" fmla="+- 0 13018 11350"/>
                <a:gd name="T113" fmla="*/ T112 w 2331"/>
                <a:gd name="T114" fmla="+- 0 3431 1215"/>
                <a:gd name="T115" fmla="*/ 3431 h 2331"/>
                <a:gd name="T116" fmla="+- 0 13144 11350"/>
                <a:gd name="T117" fmla="*/ T116 w 2331"/>
                <a:gd name="T118" fmla="+- 0 3361 1215"/>
                <a:gd name="T119" fmla="*/ 3361 h 2331"/>
                <a:gd name="T120" fmla="+- 0 13259 11350"/>
                <a:gd name="T121" fmla="*/ T120 w 2331"/>
                <a:gd name="T122" fmla="+- 0 3276 1215"/>
                <a:gd name="T123" fmla="*/ 3276 h 2331"/>
                <a:gd name="T124" fmla="+- 0 13364 11350"/>
                <a:gd name="T125" fmla="*/ T124 w 2331"/>
                <a:gd name="T126" fmla="+- 0 3178 1215"/>
                <a:gd name="T127" fmla="*/ 3178 h 2331"/>
                <a:gd name="T128" fmla="+- 0 13455 11350"/>
                <a:gd name="T129" fmla="*/ T128 w 2331"/>
                <a:gd name="T130" fmla="+- 0 3068 1215"/>
                <a:gd name="T131" fmla="*/ 3068 h 2331"/>
                <a:gd name="T132" fmla="+- 0 13533 11350"/>
                <a:gd name="T133" fmla="*/ T132 w 2331"/>
                <a:gd name="T134" fmla="+- 0 2947 1215"/>
                <a:gd name="T135" fmla="*/ 2947 h 2331"/>
                <a:gd name="T136" fmla="+- 0 13595 11350"/>
                <a:gd name="T137" fmla="*/ T136 w 2331"/>
                <a:gd name="T138" fmla="+- 0 2817 1215"/>
                <a:gd name="T139" fmla="*/ 2817 h 2331"/>
                <a:gd name="T140" fmla="+- 0 13642 11350"/>
                <a:gd name="T141" fmla="*/ T140 w 2331"/>
                <a:gd name="T142" fmla="+- 0 2678 1215"/>
                <a:gd name="T143" fmla="*/ 2678 h 2331"/>
                <a:gd name="T144" fmla="+- 0 13670 11350"/>
                <a:gd name="T145" fmla="*/ T144 w 2331"/>
                <a:gd name="T146" fmla="+- 0 2532 1215"/>
                <a:gd name="T147" fmla="*/ 2532 h 2331"/>
                <a:gd name="T148" fmla="+- 0 13680 11350"/>
                <a:gd name="T149" fmla="*/ T148 w 2331"/>
                <a:gd name="T150" fmla="+- 0 2380 1215"/>
                <a:gd name="T151" fmla="*/ 2380 h 2331"/>
                <a:gd name="T152" fmla="+- 0 13670 11350"/>
                <a:gd name="T153" fmla="*/ T152 w 2331"/>
                <a:gd name="T154" fmla="+- 0 2228 1215"/>
                <a:gd name="T155" fmla="*/ 2228 h 2331"/>
                <a:gd name="T156" fmla="+- 0 13642 11350"/>
                <a:gd name="T157" fmla="*/ T156 w 2331"/>
                <a:gd name="T158" fmla="+- 0 2082 1215"/>
                <a:gd name="T159" fmla="*/ 2082 h 2331"/>
                <a:gd name="T160" fmla="+- 0 13595 11350"/>
                <a:gd name="T161" fmla="*/ T160 w 2331"/>
                <a:gd name="T162" fmla="+- 0 1943 1215"/>
                <a:gd name="T163" fmla="*/ 1943 h 2331"/>
                <a:gd name="T164" fmla="+- 0 13533 11350"/>
                <a:gd name="T165" fmla="*/ T164 w 2331"/>
                <a:gd name="T166" fmla="+- 0 1813 1215"/>
                <a:gd name="T167" fmla="*/ 1813 h 2331"/>
                <a:gd name="T168" fmla="+- 0 13455 11350"/>
                <a:gd name="T169" fmla="*/ T168 w 2331"/>
                <a:gd name="T170" fmla="+- 0 1692 1215"/>
                <a:gd name="T171" fmla="*/ 1692 h 2331"/>
                <a:gd name="T172" fmla="+- 0 13364 11350"/>
                <a:gd name="T173" fmla="*/ T172 w 2331"/>
                <a:gd name="T174" fmla="+- 0 1582 1215"/>
                <a:gd name="T175" fmla="*/ 1582 h 2331"/>
                <a:gd name="T176" fmla="+- 0 13259 11350"/>
                <a:gd name="T177" fmla="*/ T176 w 2331"/>
                <a:gd name="T178" fmla="+- 0 1484 1215"/>
                <a:gd name="T179" fmla="*/ 1484 h 2331"/>
                <a:gd name="T180" fmla="+- 0 13144 11350"/>
                <a:gd name="T181" fmla="*/ T180 w 2331"/>
                <a:gd name="T182" fmla="+- 0 1399 1215"/>
                <a:gd name="T183" fmla="*/ 1399 h 2331"/>
                <a:gd name="T184" fmla="+- 0 13018 11350"/>
                <a:gd name="T185" fmla="*/ T184 w 2331"/>
                <a:gd name="T186" fmla="+- 0 1329 1215"/>
                <a:gd name="T187" fmla="*/ 1329 h 2331"/>
                <a:gd name="T188" fmla="+- 0 12883 11350"/>
                <a:gd name="T189" fmla="*/ T188 w 2331"/>
                <a:gd name="T190" fmla="+- 0 1274 1215"/>
                <a:gd name="T191" fmla="*/ 1274 h 2331"/>
                <a:gd name="T192" fmla="+- 0 12741 11350"/>
                <a:gd name="T193" fmla="*/ T192 w 2331"/>
                <a:gd name="T194" fmla="+- 0 1237 1215"/>
                <a:gd name="T195" fmla="*/ 1237 h 2331"/>
                <a:gd name="T196" fmla="+- 0 12591 11350"/>
                <a:gd name="T197" fmla="*/ T196 w 2331"/>
                <a:gd name="T198" fmla="+- 0 1217 1215"/>
                <a:gd name="T199" fmla="*/ 1217 h 233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2331" h="2331">
                  <a:moveTo>
                    <a:pt x="1165" y="0"/>
                  </a:moveTo>
                  <a:lnTo>
                    <a:pt x="1088" y="2"/>
                  </a:lnTo>
                  <a:lnTo>
                    <a:pt x="1013" y="10"/>
                  </a:lnTo>
                  <a:lnTo>
                    <a:pt x="939" y="22"/>
                  </a:lnTo>
                  <a:lnTo>
                    <a:pt x="867" y="38"/>
                  </a:lnTo>
                  <a:lnTo>
                    <a:pt x="796" y="59"/>
                  </a:lnTo>
                  <a:lnTo>
                    <a:pt x="728" y="84"/>
                  </a:lnTo>
                  <a:lnTo>
                    <a:pt x="662" y="114"/>
                  </a:lnTo>
                  <a:lnTo>
                    <a:pt x="598" y="147"/>
                  </a:lnTo>
                  <a:lnTo>
                    <a:pt x="536" y="184"/>
                  </a:lnTo>
                  <a:lnTo>
                    <a:pt x="477" y="225"/>
                  </a:lnTo>
                  <a:lnTo>
                    <a:pt x="420" y="269"/>
                  </a:lnTo>
                  <a:lnTo>
                    <a:pt x="367" y="316"/>
                  </a:lnTo>
                  <a:lnTo>
                    <a:pt x="316" y="367"/>
                  </a:lnTo>
                  <a:lnTo>
                    <a:pt x="269" y="420"/>
                  </a:lnTo>
                  <a:lnTo>
                    <a:pt x="224" y="477"/>
                  </a:lnTo>
                  <a:lnTo>
                    <a:pt x="184" y="536"/>
                  </a:lnTo>
                  <a:lnTo>
                    <a:pt x="147" y="598"/>
                  </a:lnTo>
                  <a:lnTo>
                    <a:pt x="114" y="662"/>
                  </a:lnTo>
                  <a:lnTo>
                    <a:pt x="84" y="728"/>
                  </a:lnTo>
                  <a:lnTo>
                    <a:pt x="59" y="797"/>
                  </a:lnTo>
                  <a:lnTo>
                    <a:pt x="38" y="867"/>
                  </a:lnTo>
                  <a:lnTo>
                    <a:pt x="21" y="939"/>
                  </a:lnTo>
                  <a:lnTo>
                    <a:pt x="9" y="1013"/>
                  </a:lnTo>
                  <a:lnTo>
                    <a:pt x="2" y="1088"/>
                  </a:lnTo>
                  <a:lnTo>
                    <a:pt x="0" y="1165"/>
                  </a:lnTo>
                  <a:lnTo>
                    <a:pt x="2" y="1242"/>
                  </a:lnTo>
                  <a:lnTo>
                    <a:pt x="9" y="1317"/>
                  </a:lnTo>
                  <a:lnTo>
                    <a:pt x="21" y="1391"/>
                  </a:lnTo>
                  <a:lnTo>
                    <a:pt x="38" y="1463"/>
                  </a:lnTo>
                  <a:lnTo>
                    <a:pt x="59" y="1533"/>
                  </a:lnTo>
                  <a:lnTo>
                    <a:pt x="84" y="1602"/>
                  </a:lnTo>
                  <a:lnTo>
                    <a:pt x="114" y="1668"/>
                  </a:lnTo>
                  <a:lnTo>
                    <a:pt x="147" y="1732"/>
                  </a:lnTo>
                  <a:lnTo>
                    <a:pt x="184" y="1794"/>
                  </a:lnTo>
                  <a:lnTo>
                    <a:pt x="224" y="1853"/>
                  </a:lnTo>
                  <a:lnTo>
                    <a:pt x="269" y="1910"/>
                  </a:lnTo>
                  <a:lnTo>
                    <a:pt x="316" y="1963"/>
                  </a:lnTo>
                  <a:lnTo>
                    <a:pt x="367" y="2014"/>
                  </a:lnTo>
                  <a:lnTo>
                    <a:pt x="420" y="2061"/>
                  </a:lnTo>
                  <a:lnTo>
                    <a:pt x="477" y="2105"/>
                  </a:lnTo>
                  <a:lnTo>
                    <a:pt x="536" y="2146"/>
                  </a:lnTo>
                  <a:lnTo>
                    <a:pt x="598" y="2183"/>
                  </a:lnTo>
                  <a:lnTo>
                    <a:pt x="662" y="2216"/>
                  </a:lnTo>
                  <a:lnTo>
                    <a:pt x="728" y="2246"/>
                  </a:lnTo>
                  <a:lnTo>
                    <a:pt x="796" y="2271"/>
                  </a:lnTo>
                  <a:lnTo>
                    <a:pt x="867" y="2292"/>
                  </a:lnTo>
                  <a:lnTo>
                    <a:pt x="939" y="2308"/>
                  </a:lnTo>
                  <a:lnTo>
                    <a:pt x="1013" y="2320"/>
                  </a:lnTo>
                  <a:lnTo>
                    <a:pt x="1088" y="2328"/>
                  </a:lnTo>
                  <a:lnTo>
                    <a:pt x="1165" y="2330"/>
                  </a:lnTo>
                  <a:lnTo>
                    <a:pt x="1241" y="2328"/>
                  </a:lnTo>
                  <a:lnTo>
                    <a:pt x="1317" y="2320"/>
                  </a:lnTo>
                  <a:lnTo>
                    <a:pt x="1391" y="2308"/>
                  </a:lnTo>
                  <a:lnTo>
                    <a:pt x="1463" y="2292"/>
                  </a:lnTo>
                  <a:lnTo>
                    <a:pt x="1533" y="2271"/>
                  </a:lnTo>
                  <a:lnTo>
                    <a:pt x="1602" y="2246"/>
                  </a:lnTo>
                  <a:lnTo>
                    <a:pt x="1668" y="2216"/>
                  </a:lnTo>
                  <a:lnTo>
                    <a:pt x="1732" y="2183"/>
                  </a:lnTo>
                  <a:lnTo>
                    <a:pt x="1794" y="2146"/>
                  </a:lnTo>
                  <a:lnTo>
                    <a:pt x="1853" y="2105"/>
                  </a:lnTo>
                  <a:lnTo>
                    <a:pt x="1909" y="2061"/>
                  </a:lnTo>
                  <a:lnTo>
                    <a:pt x="1963" y="2014"/>
                  </a:lnTo>
                  <a:lnTo>
                    <a:pt x="2014" y="1963"/>
                  </a:lnTo>
                  <a:lnTo>
                    <a:pt x="2061" y="1910"/>
                  </a:lnTo>
                  <a:lnTo>
                    <a:pt x="2105" y="1853"/>
                  </a:lnTo>
                  <a:lnTo>
                    <a:pt x="2146" y="1794"/>
                  </a:lnTo>
                  <a:lnTo>
                    <a:pt x="2183" y="1732"/>
                  </a:lnTo>
                  <a:lnTo>
                    <a:pt x="2216" y="1668"/>
                  </a:lnTo>
                  <a:lnTo>
                    <a:pt x="2245" y="1602"/>
                  </a:lnTo>
                  <a:lnTo>
                    <a:pt x="2271" y="1533"/>
                  </a:lnTo>
                  <a:lnTo>
                    <a:pt x="2292" y="1463"/>
                  </a:lnTo>
                  <a:lnTo>
                    <a:pt x="2308" y="1391"/>
                  </a:lnTo>
                  <a:lnTo>
                    <a:pt x="2320" y="1317"/>
                  </a:lnTo>
                  <a:lnTo>
                    <a:pt x="2328" y="1242"/>
                  </a:lnTo>
                  <a:lnTo>
                    <a:pt x="2330" y="1165"/>
                  </a:lnTo>
                  <a:lnTo>
                    <a:pt x="2328" y="1088"/>
                  </a:lnTo>
                  <a:lnTo>
                    <a:pt x="2320" y="1013"/>
                  </a:lnTo>
                  <a:lnTo>
                    <a:pt x="2308" y="939"/>
                  </a:lnTo>
                  <a:lnTo>
                    <a:pt x="2292" y="867"/>
                  </a:lnTo>
                  <a:lnTo>
                    <a:pt x="2271" y="797"/>
                  </a:lnTo>
                  <a:lnTo>
                    <a:pt x="2245" y="728"/>
                  </a:lnTo>
                  <a:lnTo>
                    <a:pt x="2216" y="662"/>
                  </a:lnTo>
                  <a:lnTo>
                    <a:pt x="2183" y="598"/>
                  </a:lnTo>
                  <a:lnTo>
                    <a:pt x="2146" y="536"/>
                  </a:lnTo>
                  <a:lnTo>
                    <a:pt x="2105" y="477"/>
                  </a:lnTo>
                  <a:lnTo>
                    <a:pt x="2061" y="420"/>
                  </a:lnTo>
                  <a:lnTo>
                    <a:pt x="2014" y="367"/>
                  </a:lnTo>
                  <a:lnTo>
                    <a:pt x="1963" y="316"/>
                  </a:lnTo>
                  <a:lnTo>
                    <a:pt x="1909" y="269"/>
                  </a:lnTo>
                  <a:lnTo>
                    <a:pt x="1853" y="225"/>
                  </a:lnTo>
                  <a:lnTo>
                    <a:pt x="1794" y="184"/>
                  </a:lnTo>
                  <a:lnTo>
                    <a:pt x="1732" y="147"/>
                  </a:lnTo>
                  <a:lnTo>
                    <a:pt x="1668" y="114"/>
                  </a:lnTo>
                  <a:lnTo>
                    <a:pt x="1602" y="84"/>
                  </a:lnTo>
                  <a:lnTo>
                    <a:pt x="1533" y="59"/>
                  </a:lnTo>
                  <a:lnTo>
                    <a:pt x="1463" y="38"/>
                  </a:lnTo>
                  <a:lnTo>
                    <a:pt x="1391" y="22"/>
                  </a:lnTo>
                  <a:lnTo>
                    <a:pt x="1317" y="10"/>
                  </a:lnTo>
                  <a:lnTo>
                    <a:pt x="1241" y="2"/>
                  </a:lnTo>
                  <a:lnTo>
                    <a:pt x="1165" y="0"/>
                  </a:lnTo>
                  <a:close/>
                </a:path>
              </a:pathLst>
            </a:custGeom>
            <a:solidFill>
              <a:srgbClr val="1F48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8" name="Freeform 11"/>
            <p:cNvSpPr>
              <a:spLocks/>
            </p:cNvSpPr>
            <p:nvPr/>
          </p:nvSpPr>
          <p:spPr bwMode="auto">
            <a:xfrm>
              <a:off x="8777" y="289"/>
              <a:ext cx="2091" cy="2091"/>
            </a:xfrm>
            <a:custGeom>
              <a:avLst/>
              <a:gdLst>
                <a:gd name="T0" fmla="+- 0 8780 8777"/>
                <a:gd name="T1" fmla="*/ T0 w 2091"/>
                <a:gd name="T2" fmla="+- 0 1260 289"/>
                <a:gd name="T3" fmla="*/ 1260 h 2091"/>
                <a:gd name="T4" fmla="+- 0 8800 8777"/>
                <a:gd name="T5" fmla="*/ T4 w 2091"/>
                <a:gd name="T6" fmla="+- 0 1115 289"/>
                <a:gd name="T7" fmla="*/ 1115 h 2091"/>
                <a:gd name="T8" fmla="+- 0 8840 8777"/>
                <a:gd name="T9" fmla="*/ T8 w 2091"/>
                <a:gd name="T10" fmla="+- 0 977 289"/>
                <a:gd name="T11" fmla="*/ 977 h 2091"/>
                <a:gd name="T12" fmla="+- 0 8897 8777"/>
                <a:gd name="T13" fmla="*/ T12 w 2091"/>
                <a:gd name="T14" fmla="+- 0 848 289"/>
                <a:gd name="T15" fmla="*/ 848 h 2091"/>
                <a:gd name="T16" fmla="+- 0 8970 8777"/>
                <a:gd name="T17" fmla="*/ T16 w 2091"/>
                <a:gd name="T18" fmla="+- 0 729 289"/>
                <a:gd name="T19" fmla="*/ 729 h 2091"/>
                <a:gd name="T20" fmla="+- 0 9059 8777"/>
                <a:gd name="T21" fmla="*/ T20 w 2091"/>
                <a:gd name="T22" fmla="+- 0 621 289"/>
                <a:gd name="T23" fmla="*/ 621 h 2091"/>
                <a:gd name="T24" fmla="+- 0 9161 8777"/>
                <a:gd name="T25" fmla="*/ T24 w 2091"/>
                <a:gd name="T26" fmla="+- 0 525 289"/>
                <a:gd name="T27" fmla="*/ 525 h 2091"/>
                <a:gd name="T28" fmla="+- 0 9275 8777"/>
                <a:gd name="T29" fmla="*/ T28 w 2091"/>
                <a:gd name="T30" fmla="+- 0 444 289"/>
                <a:gd name="T31" fmla="*/ 444 h 2091"/>
                <a:gd name="T32" fmla="+- 0 9399 8777"/>
                <a:gd name="T33" fmla="*/ T32 w 2091"/>
                <a:gd name="T34" fmla="+- 0 379 289"/>
                <a:gd name="T35" fmla="*/ 379 h 2091"/>
                <a:gd name="T36" fmla="+- 0 9533 8777"/>
                <a:gd name="T37" fmla="*/ T36 w 2091"/>
                <a:gd name="T38" fmla="+- 0 330 289"/>
                <a:gd name="T39" fmla="*/ 330 h 2091"/>
                <a:gd name="T40" fmla="+- 0 9674 8777"/>
                <a:gd name="T41" fmla="*/ T40 w 2091"/>
                <a:gd name="T42" fmla="+- 0 300 289"/>
                <a:gd name="T43" fmla="*/ 300 h 2091"/>
                <a:gd name="T44" fmla="+- 0 9822 8777"/>
                <a:gd name="T45" fmla="*/ T44 w 2091"/>
                <a:gd name="T46" fmla="+- 0 289 289"/>
                <a:gd name="T47" fmla="*/ 289 h 2091"/>
                <a:gd name="T48" fmla="+- 0 9970 8777"/>
                <a:gd name="T49" fmla="*/ T48 w 2091"/>
                <a:gd name="T50" fmla="+- 0 300 289"/>
                <a:gd name="T51" fmla="*/ 300 h 2091"/>
                <a:gd name="T52" fmla="+- 0 10112 8777"/>
                <a:gd name="T53" fmla="*/ T52 w 2091"/>
                <a:gd name="T54" fmla="+- 0 330 289"/>
                <a:gd name="T55" fmla="*/ 330 h 2091"/>
                <a:gd name="T56" fmla="+- 0 10245 8777"/>
                <a:gd name="T57" fmla="*/ T56 w 2091"/>
                <a:gd name="T58" fmla="+- 0 379 289"/>
                <a:gd name="T59" fmla="*/ 379 h 2091"/>
                <a:gd name="T60" fmla="+- 0 10370 8777"/>
                <a:gd name="T61" fmla="*/ T60 w 2091"/>
                <a:gd name="T62" fmla="+- 0 444 289"/>
                <a:gd name="T63" fmla="*/ 444 h 2091"/>
                <a:gd name="T64" fmla="+- 0 10484 8777"/>
                <a:gd name="T65" fmla="*/ T64 w 2091"/>
                <a:gd name="T66" fmla="+- 0 525 289"/>
                <a:gd name="T67" fmla="*/ 525 h 2091"/>
                <a:gd name="T68" fmla="+- 0 10586 8777"/>
                <a:gd name="T69" fmla="*/ T68 w 2091"/>
                <a:gd name="T70" fmla="+- 0 621 289"/>
                <a:gd name="T71" fmla="*/ 621 h 2091"/>
                <a:gd name="T72" fmla="+- 0 10674 8777"/>
                <a:gd name="T73" fmla="*/ T72 w 2091"/>
                <a:gd name="T74" fmla="+- 0 729 289"/>
                <a:gd name="T75" fmla="*/ 729 h 2091"/>
                <a:gd name="T76" fmla="+- 0 10747 8777"/>
                <a:gd name="T77" fmla="*/ T76 w 2091"/>
                <a:gd name="T78" fmla="+- 0 848 289"/>
                <a:gd name="T79" fmla="*/ 848 h 2091"/>
                <a:gd name="T80" fmla="+- 0 10805 8777"/>
                <a:gd name="T81" fmla="*/ T80 w 2091"/>
                <a:gd name="T82" fmla="+- 0 977 289"/>
                <a:gd name="T83" fmla="*/ 977 h 2091"/>
                <a:gd name="T84" fmla="+- 0 10844 8777"/>
                <a:gd name="T85" fmla="*/ T84 w 2091"/>
                <a:gd name="T86" fmla="+- 0 1115 289"/>
                <a:gd name="T87" fmla="*/ 1115 h 2091"/>
                <a:gd name="T88" fmla="+- 0 10865 8777"/>
                <a:gd name="T89" fmla="*/ T88 w 2091"/>
                <a:gd name="T90" fmla="+- 0 1260 289"/>
                <a:gd name="T91" fmla="*/ 1260 h 2091"/>
                <a:gd name="T92" fmla="+- 0 10865 8777"/>
                <a:gd name="T93" fmla="*/ T92 w 2091"/>
                <a:gd name="T94" fmla="+- 0 1409 289"/>
                <a:gd name="T95" fmla="*/ 1409 h 2091"/>
                <a:gd name="T96" fmla="+- 0 10844 8777"/>
                <a:gd name="T97" fmla="*/ T96 w 2091"/>
                <a:gd name="T98" fmla="+- 0 1554 289"/>
                <a:gd name="T99" fmla="*/ 1554 h 2091"/>
                <a:gd name="T100" fmla="+- 0 10805 8777"/>
                <a:gd name="T101" fmla="*/ T100 w 2091"/>
                <a:gd name="T102" fmla="+- 0 1692 289"/>
                <a:gd name="T103" fmla="*/ 1692 h 2091"/>
                <a:gd name="T104" fmla="+- 0 10747 8777"/>
                <a:gd name="T105" fmla="*/ T104 w 2091"/>
                <a:gd name="T106" fmla="+- 0 1821 289"/>
                <a:gd name="T107" fmla="*/ 1821 h 2091"/>
                <a:gd name="T108" fmla="+- 0 10674 8777"/>
                <a:gd name="T109" fmla="*/ T108 w 2091"/>
                <a:gd name="T110" fmla="+- 0 1941 289"/>
                <a:gd name="T111" fmla="*/ 1941 h 2091"/>
                <a:gd name="T112" fmla="+- 0 10586 8777"/>
                <a:gd name="T113" fmla="*/ T112 w 2091"/>
                <a:gd name="T114" fmla="+- 0 2049 289"/>
                <a:gd name="T115" fmla="*/ 2049 h 2091"/>
                <a:gd name="T116" fmla="+- 0 10484 8777"/>
                <a:gd name="T117" fmla="*/ T116 w 2091"/>
                <a:gd name="T118" fmla="+- 0 2144 289"/>
                <a:gd name="T119" fmla="*/ 2144 h 2091"/>
                <a:gd name="T120" fmla="+- 0 10370 8777"/>
                <a:gd name="T121" fmla="*/ T120 w 2091"/>
                <a:gd name="T122" fmla="+- 0 2225 289"/>
                <a:gd name="T123" fmla="*/ 2225 h 2091"/>
                <a:gd name="T124" fmla="+- 0 10245 8777"/>
                <a:gd name="T125" fmla="*/ T124 w 2091"/>
                <a:gd name="T126" fmla="+- 0 2291 289"/>
                <a:gd name="T127" fmla="*/ 2291 h 2091"/>
                <a:gd name="T128" fmla="+- 0 10112 8777"/>
                <a:gd name="T129" fmla="*/ T128 w 2091"/>
                <a:gd name="T130" fmla="+- 0 2339 289"/>
                <a:gd name="T131" fmla="*/ 2339 h 2091"/>
                <a:gd name="T132" fmla="+- 0 9970 8777"/>
                <a:gd name="T133" fmla="*/ T132 w 2091"/>
                <a:gd name="T134" fmla="+- 0 2370 289"/>
                <a:gd name="T135" fmla="*/ 2370 h 2091"/>
                <a:gd name="T136" fmla="+- 0 9822 8777"/>
                <a:gd name="T137" fmla="*/ T136 w 2091"/>
                <a:gd name="T138" fmla="+- 0 2380 289"/>
                <a:gd name="T139" fmla="*/ 2380 h 2091"/>
                <a:gd name="T140" fmla="+- 0 9674 8777"/>
                <a:gd name="T141" fmla="*/ T140 w 2091"/>
                <a:gd name="T142" fmla="+- 0 2370 289"/>
                <a:gd name="T143" fmla="*/ 2370 h 2091"/>
                <a:gd name="T144" fmla="+- 0 9533 8777"/>
                <a:gd name="T145" fmla="*/ T144 w 2091"/>
                <a:gd name="T146" fmla="+- 0 2339 289"/>
                <a:gd name="T147" fmla="*/ 2339 h 2091"/>
                <a:gd name="T148" fmla="+- 0 9399 8777"/>
                <a:gd name="T149" fmla="*/ T148 w 2091"/>
                <a:gd name="T150" fmla="+- 0 2291 289"/>
                <a:gd name="T151" fmla="*/ 2291 h 2091"/>
                <a:gd name="T152" fmla="+- 0 9275 8777"/>
                <a:gd name="T153" fmla="*/ T152 w 2091"/>
                <a:gd name="T154" fmla="+- 0 2225 289"/>
                <a:gd name="T155" fmla="*/ 2225 h 2091"/>
                <a:gd name="T156" fmla="+- 0 9161 8777"/>
                <a:gd name="T157" fmla="*/ T156 w 2091"/>
                <a:gd name="T158" fmla="+- 0 2144 289"/>
                <a:gd name="T159" fmla="*/ 2144 h 2091"/>
                <a:gd name="T160" fmla="+- 0 9059 8777"/>
                <a:gd name="T161" fmla="*/ T160 w 2091"/>
                <a:gd name="T162" fmla="+- 0 2049 289"/>
                <a:gd name="T163" fmla="*/ 2049 h 2091"/>
                <a:gd name="T164" fmla="+- 0 8970 8777"/>
                <a:gd name="T165" fmla="*/ T164 w 2091"/>
                <a:gd name="T166" fmla="+- 0 1941 289"/>
                <a:gd name="T167" fmla="*/ 1941 h 2091"/>
                <a:gd name="T168" fmla="+- 0 8897 8777"/>
                <a:gd name="T169" fmla="*/ T168 w 2091"/>
                <a:gd name="T170" fmla="+- 0 1821 289"/>
                <a:gd name="T171" fmla="*/ 1821 h 2091"/>
                <a:gd name="T172" fmla="+- 0 8840 8777"/>
                <a:gd name="T173" fmla="*/ T172 w 2091"/>
                <a:gd name="T174" fmla="+- 0 1692 289"/>
                <a:gd name="T175" fmla="*/ 1692 h 2091"/>
                <a:gd name="T176" fmla="+- 0 8800 8777"/>
                <a:gd name="T177" fmla="*/ T176 w 2091"/>
                <a:gd name="T178" fmla="+- 0 1554 289"/>
                <a:gd name="T179" fmla="*/ 1554 h 2091"/>
                <a:gd name="T180" fmla="+- 0 8780 8777"/>
                <a:gd name="T181" fmla="*/ T180 w 2091"/>
                <a:gd name="T182" fmla="+- 0 1409 289"/>
                <a:gd name="T183" fmla="*/ 1409 h 209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2091" h="2091">
                  <a:moveTo>
                    <a:pt x="0" y="1046"/>
                  </a:moveTo>
                  <a:lnTo>
                    <a:pt x="3" y="971"/>
                  </a:lnTo>
                  <a:lnTo>
                    <a:pt x="10" y="898"/>
                  </a:lnTo>
                  <a:lnTo>
                    <a:pt x="23" y="826"/>
                  </a:lnTo>
                  <a:lnTo>
                    <a:pt x="41" y="756"/>
                  </a:lnTo>
                  <a:lnTo>
                    <a:pt x="63" y="688"/>
                  </a:lnTo>
                  <a:lnTo>
                    <a:pt x="89" y="623"/>
                  </a:lnTo>
                  <a:lnTo>
                    <a:pt x="120" y="559"/>
                  </a:lnTo>
                  <a:lnTo>
                    <a:pt x="155" y="498"/>
                  </a:lnTo>
                  <a:lnTo>
                    <a:pt x="193" y="440"/>
                  </a:lnTo>
                  <a:lnTo>
                    <a:pt x="236" y="384"/>
                  </a:lnTo>
                  <a:lnTo>
                    <a:pt x="282" y="332"/>
                  </a:lnTo>
                  <a:lnTo>
                    <a:pt x="331" y="282"/>
                  </a:lnTo>
                  <a:lnTo>
                    <a:pt x="384" y="236"/>
                  </a:lnTo>
                  <a:lnTo>
                    <a:pt x="439" y="194"/>
                  </a:lnTo>
                  <a:lnTo>
                    <a:pt x="498" y="155"/>
                  </a:lnTo>
                  <a:lnTo>
                    <a:pt x="559" y="120"/>
                  </a:lnTo>
                  <a:lnTo>
                    <a:pt x="622" y="90"/>
                  </a:lnTo>
                  <a:lnTo>
                    <a:pt x="688" y="63"/>
                  </a:lnTo>
                  <a:lnTo>
                    <a:pt x="756" y="41"/>
                  </a:lnTo>
                  <a:lnTo>
                    <a:pt x="826" y="23"/>
                  </a:lnTo>
                  <a:lnTo>
                    <a:pt x="897" y="11"/>
                  </a:lnTo>
                  <a:lnTo>
                    <a:pt x="971" y="3"/>
                  </a:lnTo>
                  <a:lnTo>
                    <a:pt x="1045" y="0"/>
                  </a:lnTo>
                  <a:lnTo>
                    <a:pt x="1120" y="3"/>
                  </a:lnTo>
                  <a:lnTo>
                    <a:pt x="1193" y="11"/>
                  </a:lnTo>
                  <a:lnTo>
                    <a:pt x="1265" y="23"/>
                  </a:lnTo>
                  <a:lnTo>
                    <a:pt x="1335" y="41"/>
                  </a:lnTo>
                  <a:lnTo>
                    <a:pt x="1402" y="63"/>
                  </a:lnTo>
                  <a:lnTo>
                    <a:pt x="1468" y="90"/>
                  </a:lnTo>
                  <a:lnTo>
                    <a:pt x="1532" y="120"/>
                  </a:lnTo>
                  <a:lnTo>
                    <a:pt x="1593" y="155"/>
                  </a:lnTo>
                  <a:lnTo>
                    <a:pt x="1651" y="194"/>
                  </a:lnTo>
                  <a:lnTo>
                    <a:pt x="1707" y="236"/>
                  </a:lnTo>
                  <a:lnTo>
                    <a:pt x="1759" y="282"/>
                  </a:lnTo>
                  <a:lnTo>
                    <a:pt x="1809" y="332"/>
                  </a:lnTo>
                  <a:lnTo>
                    <a:pt x="1854" y="384"/>
                  </a:lnTo>
                  <a:lnTo>
                    <a:pt x="1897" y="440"/>
                  </a:lnTo>
                  <a:lnTo>
                    <a:pt x="1936" y="498"/>
                  </a:lnTo>
                  <a:lnTo>
                    <a:pt x="1970" y="559"/>
                  </a:lnTo>
                  <a:lnTo>
                    <a:pt x="2001" y="623"/>
                  </a:lnTo>
                  <a:lnTo>
                    <a:pt x="2028" y="688"/>
                  </a:lnTo>
                  <a:lnTo>
                    <a:pt x="2050" y="756"/>
                  </a:lnTo>
                  <a:lnTo>
                    <a:pt x="2067" y="826"/>
                  </a:lnTo>
                  <a:lnTo>
                    <a:pt x="2080" y="898"/>
                  </a:lnTo>
                  <a:lnTo>
                    <a:pt x="2088" y="971"/>
                  </a:lnTo>
                  <a:lnTo>
                    <a:pt x="2090" y="1046"/>
                  </a:lnTo>
                  <a:lnTo>
                    <a:pt x="2088" y="1120"/>
                  </a:lnTo>
                  <a:lnTo>
                    <a:pt x="2080" y="1194"/>
                  </a:lnTo>
                  <a:lnTo>
                    <a:pt x="2067" y="1265"/>
                  </a:lnTo>
                  <a:lnTo>
                    <a:pt x="2050" y="1335"/>
                  </a:lnTo>
                  <a:lnTo>
                    <a:pt x="2028" y="1403"/>
                  </a:lnTo>
                  <a:lnTo>
                    <a:pt x="2001" y="1469"/>
                  </a:lnTo>
                  <a:lnTo>
                    <a:pt x="1970" y="1532"/>
                  </a:lnTo>
                  <a:lnTo>
                    <a:pt x="1936" y="1593"/>
                  </a:lnTo>
                  <a:lnTo>
                    <a:pt x="1897" y="1652"/>
                  </a:lnTo>
                  <a:lnTo>
                    <a:pt x="1854" y="1707"/>
                  </a:lnTo>
                  <a:lnTo>
                    <a:pt x="1809" y="1760"/>
                  </a:lnTo>
                  <a:lnTo>
                    <a:pt x="1759" y="1809"/>
                  </a:lnTo>
                  <a:lnTo>
                    <a:pt x="1707" y="1855"/>
                  </a:lnTo>
                  <a:lnTo>
                    <a:pt x="1651" y="1898"/>
                  </a:lnTo>
                  <a:lnTo>
                    <a:pt x="1593" y="1936"/>
                  </a:lnTo>
                  <a:lnTo>
                    <a:pt x="1532" y="1971"/>
                  </a:lnTo>
                  <a:lnTo>
                    <a:pt x="1468" y="2002"/>
                  </a:lnTo>
                  <a:lnTo>
                    <a:pt x="1402" y="2028"/>
                  </a:lnTo>
                  <a:lnTo>
                    <a:pt x="1335" y="2050"/>
                  </a:lnTo>
                  <a:lnTo>
                    <a:pt x="1265" y="2068"/>
                  </a:lnTo>
                  <a:lnTo>
                    <a:pt x="1193" y="2081"/>
                  </a:lnTo>
                  <a:lnTo>
                    <a:pt x="1120" y="2088"/>
                  </a:lnTo>
                  <a:lnTo>
                    <a:pt x="1045" y="2091"/>
                  </a:lnTo>
                  <a:lnTo>
                    <a:pt x="971" y="2088"/>
                  </a:lnTo>
                  <a:lnTo>
                    <a:pt x="897" y="2081"/>
                  </a:lnTo>
                  <a:lnTo>
                    <a:pt x="826" y="2068"/>
                  </a:lnTo>
                  <a:lnTo>
                    <a:pt x="756" y="2050"/>
                  </a:lnTo>
                  <a:lnTo>
                    <a:pt x="688" y="2028"/>
                  </a:lnTo>
                  <a:lnTo>
                    <a:pt x="622" y="2002"/>
                  </a:lnTo>
                  <a:lnTo>
                    <a:pt x="559" y="1971"/>
                  </a:lnTo>
                  <a:lnTo>
                    <a:pt x="498" y="1936"/>
                  </a:lnTo>
                  <a:lnTo>
                    <a:pt x="439" y="1898"/>
                  </a:lnTo>
                  <a:lnTo>
                    <a:pt x="384" y="1855"/>
                  </a:lnTo>
                  <a:lnTo>
                    <a:pt x="331" y="1809"/>
                  </a:lnTo>
                  <a:lnTo>
                    <a:pt x="282" y="1760"/>
                  </a:lnTo>
                  <a:lnTo>
                    <a:pt x="236" y="1707"/>
                  </a:lnTo>
                  <a:lnTo>
                    <a:pt x="193" y="1652"/>
                  </a:lnTo>
                  <a:lnTo>
                    <a:pt x="155" y="1593"/>
                  </a:lnTo>
                  <a:lnTo>
                    <a:pt x="120" y="1532"/>
                  </a:lnTo>
                  <a:lnTo>
                    <a:pt x="89" y="1469"/>
                  </a:lnTo>
                  <a:lnTo>
                    <a:pt x="63" y="1403"/>
                  </a:lnTo>
                  <a:lnTo>
                    <a:pt x="41" y="1335"/>
                  </a:lnTo>
                  <a:lnTo>
                    <a:pt x="23" y="1265"/>
                  </a:lnTo>
                  <a:lnTo>
                    <a:pt x="10" y="1194"/>
                  </a:lnTo>
                  <a:lnTo>
                    <a:pt x="3" y="1120"/>
                  </a:lnTo>
                  <a:lnTo>
                    <a:pt x="0" y="1046"/>
                  </a:lnTo>
                  <a:close/>
                </a:path>
              </a:pathLst>
            </a:custGeom>
            <a:noFill/>
            <a:ln w="9525">
              <a:solidFill>
                <a:srgbClr val="497DBA"/>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pic>
          <p:nvPicPr>
            <p:cNvPr id="1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 y="-1125"/>
              <a:ext cx="7459" cy="1086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8"/>
            <p:cNvSpPr>
              <a:spLocks noChangeArrowheads="1"/>
            </p:cNvSpPr>
            <p:nvPr/>
          </p:nvSpPr>
          <p:spPr bwMode="auto">
            <a:xfrm>
              <a:off x="0" y="7296"/>
              <a:ext cx="6687" cy="2440"/>
            </a:xfrm>
            <a:prstGeom prst="rect">
              <a:avLst/>
            </a:prstGeom>
            <a:solidFill>
              <a:srgbClr val="0D4176">
                <a:alpha val="7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pic>
          <p:nvPicPr>
            <p:cNvPr id="13"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00" y="252"/>
              <a:ext cx="2244" cy="2240"/>
            </a:xfrm>
            <a:prstGeom prst="rect">
              <a:avLst/>
            </a:prstGeom>
            <a:noFill/>
            <a:extLst>
              <a:ext uri="{909E8E84-426E-40DD-AFC4-6F175D3DCCD1}">
                <a14:hiddenFill xmlns:a14="http://schemas.microsoft.com/office/drawing/2010/main">
                  <a:solidFill>
                    <a:srgbClr val="FFFFFF"/>
                  </a:solidFill>
                </a14:hiddenFill>
              </a:ext>
            </a:extLst>
          </p:spPr>
        </p:pic>
        <p:sp>
          <p:nvSpPr>
            <p:cNvPr id="14" name="Freeform 10"/>
            <p:cNvSpPr>
              <a:spLocks/>
            </p:cNvSpPr>
            <p:nvPr/>
          </p:nvSpPr>
          <p:spPr bwMode="auto">
            <a:xfrm>
              <a:off x="8443" y="36"/>
              <a:ext cx="2501" cy="2380"/>
            </a:xfrm>
            <a:custGeom>
              <a:avLst/>
              <a:gdLst>
                <a:gd name="T0" fmla="+- 0 9748 8777"/>
                <a:gd name="T1" fmla="*/ T0 w 2091"/>
                <a:gd name="T2" fmla="+- 0 292 289"/>
                <a:gd name="T3" fmla="*/ 292 h 2091"/>
                <a:gd name="T4" fmla="+- 0 9603 8777"/>
                <a:gd name="T5" fmla="*/ T4 w 2091"/>
                <a:gd name="T6" fmla="+- 0 312 289"/>
                <a:gd name="T7" fmla="*/ 312 h 2091"/>
                <a:gd name="T8" fmla="+- 0 9465 8777"/>
                <a:gd name="T9" fmla="*/ T8 w 2091"/>
                <a:gd name="T10" fmla="+- 0 352 289"/>
                <a:gd name="T11" fmla="*/ 352 h 2091"/>
                <a:gd name="T12" fmla="+- 0 9336 8777"/>
                <a:gd name="T13" fmla="*/ T12 w 2091"/>
                <a:gd name="T14" fmla="+- 0 409 289"/>
                <a:gd name="T15" fmla="*/ 409 h 2091"/>
                <a:gd name="T16" fmla="+- 0 9216 8777"/>
                <a:gd name="T17" fmla="*/ T16 w 2091"/>
                <a:gd name="T18" fmla="+- 0 483 289"/>
                <a:gd name="T19" fmla="*/ 483 h 2091"/>
                <a:gd name="T20" fmla="+- 0 9108 8777"/>
                <a:gd name="T21" fmla="*/ T20 w 2091"/>
                <a:gd name="T22" fmla="+- 0 571 289"/>
                <a:gd name="T23" fmla="*/ 571 h 2091"/>
                <a:gd name="T24" fmla="+- 0 9013 8777"/>
                <a:gd name="T25" fmla="*/ T24 w 2091"/>
                <a:gd name="T26" fmla="+- 0 673 289"/>
                <a:gd name="T27" fmla="*/ 673 h 2091"/>
                <a:gd name="T28" fmla="+- 0 8932 8777"/>
                <a:gd name="T29" fmla="*/ T28 w 2091"/>
                <a:gd name="T30" fmla="+- 0 787 289"/>
                <a:gd name="T31" fmla="*/ 787 h 2091"/>
                <a:gd name="T32" fmla="+- 0 8866 8777"/>
                <a:gd name="T33" fmla="*/ T32 w 2091"/>
                <a:gd name="T34" fmla="+- 0 912 289"/>
                <a:gd name="T35" fmla="*/ 912 h 2091"/>
                <a:gd name="T36" fmla="+- 0 8818 8777"/>
                <a:gd name="T37" fmla="*/ T36 w 2091"/>
                <a:gd name="T38" fmla="+- 0 1045 289"/>
                <a:gd name="T39" fmla="*/ 1045 h 2091"/>
                <a:gd name="T40" fmla="+- 0 8787 8777"/>
                <a:gd name="T41" fmla="*/ T40 w 2091"/>
                <a:gd name="T42" fmla="+- 0 1187 289"/>
                <a:gd name="T43" fmla="*/ 1187 h 2091"/>
                <a:gd name="T44" fmla="+- 0 8777 8777"/>
                <a:gd name="T45" fmla="*/ T44 w 2091"/>
                <a:gd name="T46" fmla="+- 0 1335 289"/>
                <a:gd name="T47" fmla="*/ 1335 h 2091"/>
                <a:gd name="T48" fmla="+- 0 8787 8777"/>
                <a:gd name="T49" fmla="*/ T48 w 2091"/>
                <a:gd name="T50" fmla="+- 0 1483 289"/>
                <a:gd name="T51" fmla="*/ 1483 h 2091"/>
                <a:gd name="T52" fmla="+- 0 8818 8777"/>
                <a:gd name="T53" fmla="*/ T52 w 2091"/>
                <a:gd name="T54" fmla="+- 0 1624 289"/>
                <a:gd name="T55" fmla="*/ 1624 h 2091"/>
                <a:gd name="T56" fmla="+- 0 8866 8777"/>
                <a:gd name="T57" fmla="*/ T56 w 2091"/>
                <a:gd name="T58" fmla="+- 0 1758 289"/>
                <a:gd name="T59" fmla="*/ 1758 h 2091"/>
                <a:gd name="T60" fmla="+- 0 8932 8777"/>
                <a:gd name="T61" fmla="*/ T60 w 2091"/>
                <a:gd name="T62" fmla="+- 0 1882 289"/>
                <a:gd name="T63" fmla="*/ 1882 h 2091"/>
                <a:gd name="T64" fmla="+- 0 9013 8777"/>
                <a:gd name="T65" fmla="*/ T64 w 2091"/>
                <a:gd name="T66" fmla="+- 0 1996 289"/>
                <a:gd name="T67" fmla="*/ 1996 h 2091"/>
                <a:gd name="T68" fmla="+- 0 9108 8777"/>
                <a:gd name="T69" fmla="*/ T68 w 2091"/>
                <a:gd name="T70" fmla="+- 0 2098 289"/>
                <a:gd name="T71" fmla="*/ 2098 h 2091"/>
                <a:gd name="T72" fmla="+- 0 9216 8777"/>
                <a:gd name="T73" fmla="*/ T72 w 2091"/>
                <a:gd name="T74" fmla="+- 0 2187 289"/>
                <a:gd name="T75" fmla="*/ 2187 h 2091"/>
                <a:gd name="T76" fmla="+- 0 9336 8777"/>
                <a:gd name="T77" fmla="*/ T76 w 2091"/>
                <a:gd name="T78" fmla="+- 0 2260 289"/>
                <a:gd name="T79" fmla="*/ 2260 h 2091"/>
                <a:gd name="T80" fmla="+- 0 9465 8777"/>
                <a:gd name="T81" fmla="*/ T80 w 2091"/>
                <a:gd name="T82" fmla="+- 0 2317 289"/>
                <a:gd name="T83" fmla="*/ 2317 h 2091"/>
                <a:gd name="T84" fmla="+- 0 9603 8777"/>
                <a:gd name="T85" fmla="*/ T84 w 2091"/>
                <a:gd name="T86" fmla="+- 0 2357 289"/>
                <a:gd name="T87" fmla="*/ 2357 h 2091"/>
                <a:gd name="T88" fmla="+- 0 9748 8777"/>
                <a:gd name="T89" fmla="*/ T88 w 2091"/>
                <a:gd name="T90" fmla="+- 0 2377 289"/>
                <a:gd name="T91" fmla="*/ 2377 h 2091"/>
                <a:gd name="T92" fmla="+- 0 9897 8777"/>
                <a:gd name="T93" fmla="*/ T92 w 2091"/>
                <a:gd name="T94" fmla="+- 0 2377 289"/>
                <a:gd name="T95" fmla="*/ 2377 h 2091"/>
                <a:gd name="T96" fmla="+- 0 10042 8777"/>
                <a:gd name="T97" fmla="*/ T96 w 2091"/>
                <a:gd name="T98" fmla="+- 0 2357 289"/>
                <a:gd name="T99" fmla="*/ 2357 h 2091"/>
                <a:gd name="T100" fmla="+- 0 10179 8777"/>
                <a:gd name="T101" fmla="*/ T100 w 2091"/>
                <a:gd name="T102" fmla="+- 0 2317 289"/>
                <a:gd name="T103" fmla="*/ 2317 h 2091"/>
                <a:gd name="T104" fmla="+- 0 10309 8777"/>
                <a:gd name="T105" fmla="*/ T104 w 2091"/>
                <a:gd name="T106" fmla="+- 0 2260 289"/>
                <a:gd name="T107" fmla="*/ 2260 h 2091"/>
                <a:gd name="T108" fmla="+- 0 10428 8777"/>
                <a:gd name="T109" fmla="*/ T108 w 2091"/>
                <a:gd name="T110" fmla="+- 0 2187 289"/>
                <a:gd name="T111" fmla="*/ 2187 h 2091"/>
                <a:gd name="T112" fmla="+- 0 10536 8777"/>
                <a:gd name="T113" fmla="*/ T112 w 2091"/>
                <a:gd name="T114" fmla="+- 0 2098 289"/>
                <a:gd name="T115" fmla="*/ 2098 h 2091"/>
                <a:gd name="T116" fmla="+- 0 10631 8777"/>
                <a:gd name="T117" fmla="*/ T116 w 2091"/>
                <a:gd name="T118" fmla="+- 0 1996 289"/>
                <a:gd name="T119" fmla="*/ 1996 h 2091"/>
                <a:gd name="T120" fmla="+- 0 10713 8777"/>
                <a:gd name="T121" fmla="*/ T120 w 2091"/>
                <a:gd name="T122" fmla="+- 0 1882 289"/>
                <a:gd name="T123" fmla="*/ 1882 h 2091"/>
                <a:gd name="T124" fmla="+- 0 10778 8777"/>
                <a:gd name="T125" fmla="*/ T124 w 2091"/>
                <a:gd name="T126" fmla="+- 0 1758 289"/>
                <a:gd name="T127" fmla="*/ 1758 h 2091"/>
                <a:gd name="T128" fmla="+- 0 10827 8777"/>
                <a:gd name="T129" fmla="*/ T128 w 2091"/>
                <a:gd name="T130" fmla="+- 0 1624 289"/>
                <a:gd name="T131" fmla="*/ 1624 h 2091"/>
                <a:gd name="T132" fmla="+- 0 10857 8777"/>
                <a:gd name="T133" fmla="*/ T132 w 2091"/>
                <a:gd name="T134" fmla="+- 0 1483 289"/>
                <a:gd name="T135" fmla="*/ 1483 h 2091"/>
                <a:gd name="T136" fmla="+- 0 10867 8777"/>
                <a:gd name="T137" fmla="*/ T136 w 2091"/>
                <a:gd name="T138" fmla="+- 0 1335 289"/>
                <a:gd name="T139" fmla="*/ 1335 h 2091"/>
                <a:gd name="T140" fmla="+- 0 10857 8777"/>
                <a:gd name="T141" fmla="*/ T140 w 2091"/>
                <a:gd name="T142" fmla="+- 0 1187 289"/>
                <a:gd name="T143" fmla="*/ 1187 h 2091"/>
                <a:gd name="T144" fmla="+- 0 10827 8777"/>
                <a:gd name="T145" fmla="*/ T144 w 2091"/>
                <a:gd name="T146" fmla="+- 0 1045 289"/>
                <a:gd name="T147" fmla="*/ 1045 h 2091"/>
                <a:gd name="T148" fmla="+- 0 10778 8777"/>
                <a:gd name="T149" fmla="*/ T148 w 2091"/>
                <a:gd name="T150" fmla="+- 0 912 289"/>
                <a:gd name="T151" fmla="*/ 912 h 2091"/>
                <a:gd name="T152" fmla="+- 0 10713 8777"/>
                <a:gd name="T153" fmla="*/ T152 w 2091"/>
                <a:gd name="T154" fmla="+- 0 787 289"/>
                <a:gd name="T155" fmla="*/ 787 h 2091"/>
                <a:gd name="T156" fmla="+- 0 10631 8777"/>
                <a:gd name="T157" fmla="*/ T156 w 2091"/>
                <a:gd name="T158" fmla="+- 0 673 289"/>
                <a:gd name="T159" fmla="*/ 673 h 2091"/>
                <a:gd name="T160" fmla="+- 0 10536 8777"/>
                <a:gd name="T161" fmla="*/ T160 w 2091"/>
                <a:gd name="T162" fmla="+- 0 571 289"/>
                <a:gd name="T163" fmla="*/ 571 h 2091"/>
                <a:gd name="T164" fmla="+- 0 10428 8777"/>
                <a:gd name="T165" fmla="*/ T164 w 2091"/>
                <a:gd name="T166" fmla="+- 0 483 289"/>
                <a:gd name="T167" fmla="*/ 483 h 2091"/>
                <a:gd name="T168" fmla="+- 0 10309 8777"/>
                <a:gd name="T169" fmla="*/ T168 w 2091"/>
                <a:gd name="T170" fmla="+- 0 409 289"/>
                <a:gd name="T171" fmla="*/ 409 h 2091"/>
                <a:gd name="T172" fmla="+- 0 10179 8777"/>
                <a:gd name="T173" fmla="*/ T172 w 2091"/>
                <a:gd name="T174" fmla="+- 0 352 289"/>
                <a:gd name="T175" fmla="*/ 352 h 2091"/>
                <a:gd name="T176" fmla="+- 0 10042 8777"/>
                <a:gd name="T177" fmla="*/ T176 w 2091"/>
                <a:gd name="T178" fmla="+- 0 312 289"/>
                <a:gd name="T179" fmla="*/ 312 h 2091"/>
                <a:gd name="T180" fmla="+- 0 9897 8777"/>
                <a:gd name="T181" fmla="*/ T180 w 2091"/>
                <a:gd name="T182" fmla="+- 0 292 289"/>
                <a:gd name="T183" fmla="*/ 292 h 209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2091" h="2091">
                  <a:moveTo>
                    <a:pt x="1045" y="0"/>
                  </a:moveTo>
                  <a:lnTo>
                    <a:pt x="971" y="3"/>
                  </a:lnTo>
                  <a:lnTo>
                    <a:pt x="897" y="11"/>
                  </a:lnTo>
                  <a:lnTo>
                    <a:pt x="826" y="23"/>
                  </a:lnTo>
                  <a:lnTo>
                    <a:pt x="756" y="41"/>
                  </a:lnTo>
                  <a:lnTo>
                    <a:pt x="688" y="63"/>
                  </a:lnTo>
                  <a:lnTo>
                    <a:pt x="622" y="90"/>
                  </a:lnTo>
                  <a:lnTo>
                    <a:pt x="559" y="120"/>
                  </a:lnTo>
                  <a:lnTo>
                    <a:pt x="498" y="155"/>
                  </a:lnTo>
                  <a:lnTo>
                    <a:pt x="439" y="194"/>
                  </a:lnTo>
                  <a:lnTo>
                    <a:pt x="384" y="236"/>
                  </a:lnTo>
                  <a:lnTo>
                    <a:pt x="331" y="282"/>
                  </a:lnTo>
                  <a:lnTo>
                    <a:pt x="282" y="332"/>
                  </a:lnTo>
                  <a:lnTo>
                    <a:pt x="236" y="384"/>
                  </a:lnTo>
                  <a:lnTo>
                    <a:pt x="193" y="440"/>
                  </a:lnTo>
                  <a:lnTo>
                    <a:pt x="155" y="498"/>
                  </a:lnTo>
                  <a:lnTo>
                    <a:pt x="120" y="559"/>
                  </a:lnTo>
                  <a:lnTo>
                    <a:pt x="89" y="623"/>
                  </a:lnTo>
                  <a:lnTo>
                    <a:pt x="63" y="688"/>
                  </a:lnTo>
                  <a:lnTo>
                    <a:pt x="41" y="756"/>
                  </a:lnTo>
                  <a:lnTo>
                    <a:pt x="23" y="826"/>
                  </a:lnTo>
                  <a:lnTo>
                    <a:pt x="10" y="898"/>
                  </a:lnTo>
                  <a:lnTo>
                    <a:pt x="3" y="971"/>
                  </a:lnTo>
                  <a:lnTo>
                    <a:pt x="0" y="1046"/>
                  </a:lnTo>
                  <a:lnTo>
                    <a:pt x="3" y="1120"/>
                  </a:lnTo>
                  <a:lnTo>
                    <a:pt x="10" y="1194"/>
                  </a:lnTo>
                  <a:lnTo>
                    <a:pt x="23" y="1265"/>
                  </a:lnTo>
                  <a:lnTo>
                    <a:pt x="41" y="1335"/>
                  </a:lnTo>
                  <a:lnTo>
                    <a:pt x="63" y="1403"/>
                  </a:lnTo>
                  <a:lnTo>
                    <a:pt x="89" y="1469"/>
                  </a:lnTo>
                  <a:lnTo>
                    <a:pt x="120" y="1532"/>
                  </a:lnTo>
                  <a:lnTo>
                    <a:pt x="155" y="1593"/>
                  </a:lnTo>
                  <a:lnTo>
                    <a:pt x="193" y="1652"/>
                  </a:lnTo>
                  <a:lnTo>
                    <a:pt x="236" y="1707"/>
                  </a:lnTo>
                  <a:lnTo>
                    <a:pt x="282" y="1760"/>
                  </a:lnTo>
                  <a:lnTo>
                    <a:pt x="331" y="1809"/>
                  </a:lnTo>
                  <a:lnTo>
                    <a:pt x="384" y="1855"/>
                  </a:lnTo>
                  <a:lnTo>
                    <a:pt x="439" y="1898"/>
                  </a:lnTo>
                  <a:lnTo>
                    <a:pt x="498" y="1936"/>
                  </a:lnTo>
                  <a:lnTo>
                    <a:pt x="559" y="1971"/>
                  </a:lnTo>
                  <a:lnTo>
                    <a:pt x="622" y="2002"/>
                  </a:lnTo>
                  <a:lnTo>
                    <a:pt x="688" y="2028"/>
                  </a:lnTo>
                  <a:lnTo>
                    <a:pt x="756" y="2050"/>
                  </a:lnTo>
                  <a:lnTo>
                    <a:pt x="826" y="2068"/>
                  </a:lnTo>
                  <a:lnTo>
                    <a:pt x="897" y="2081"/>
                  </a:lnTo>
                  <a:lnTo>
                    <a:pt x="971" y="2088"/>
                  </a:lnTo>
                  <a:lnTo>
                    <a:pt x="1045" y="2091"/>
                  </a:lnTo>
                  <a:lnTo>
                    <a:pt x="1120" y="2088"/>
                  </a:lnTo>
                  <a:lnTo>
                    <a:pt x="1193" y="2081"/>
                  </a:lnTo>
                  <a:lnTo>
                    <a:pt x="1265" y="2068"/>
                  </a:lnTo>
                  <a:lnTo>
                    <a:pt x="1335" y="2050"/>
                  </a:lnTo>
                  <a:lnTo>
                    <a:pt x="1402" y="2028"/>
                  </a:lnTo>
                  <a:lnTo>
                    <a:pt x="1468" y="2002"/>
                  </a:lnTo>
                  <a:lnTo>
                    <a:pt x="1532" y="1971"/>
                  </a:lnTo>
                  <a:lnTo>
                    <a:pt x="1593" y="1936"/>
                  </a:lnTo>
                  <a:lnTo>
                    <a:pt x="1651" y="1898"/>
                  </a:lnTo>
                  <a:lnTo>
                    <a:pt x="1707" y="1855"/>
                  </a:lnTo>
                  <a:lnTo>
                    <a:pt x="1759" y="1809"/>
                  </a:lnTo>
                  <a:lnTo>
                    <a:pt x="1809" y="1760"/>
                  </a:lnTo>
                  <a:lnTo>
                    <a:pt x="1854" y="1707"/>
                  </a:lnTo>
                  <a:lnTo>
                    <a:pt x="1897" y="1652"/>
                  </a:lnTo>
                  <a:lnTo>
                    <a:pt x="1936" y="1593"/>
                  </a:lnTo>
                  <a:lnTo>
                    <a:pt x="1970" y="1532"/>
                  </a:lnTo>
                  <a:lnTo>
                    <a:pt x="2001" y="1469"/>
                  </a:lnTo>
                  <a:lnTo>
                    <a:pt x="2028" y="1403"/>
                  </a:lnTo>
                  <a:lnTo>
                    <a:pt x="2050" y="1335"/>
                  </a:lnTo>
                  <a:lnTo>
                    <a:pt x="2067" y="1265"/>
                  </a:lnTo>
                  <a:lnTo>
                    <a:pt x="2080" y="1194"/>
                  </a:lnTo>
                  <a:lnTo>
                    <a:pt x="2088" y="1120"/>
                  </a:lnTo>
                  <a:lnTo>
                    <a:pt x="2090" y="1046"/>
                  </a:lnTo>
                  <a:lnTo>
                    <a:pt x="2088" y="971"/>
                  </a:lnTo>
                  <a:lnTo>
                    <a:pt x="2080" y="898"/>
                  </a:lnTo>
                  <a:lnTo>
                    <a:pt x="2067" y="826"/>
                  </a:lnTo>
                  <a:lnTo>
                    <a:pt x="2050" y="756"/>
                  </a:lnTo>
                  <a:lnTo>
                    <a:pt x="2028" y="688"/>
                  </a:lnTo>
                  <a:lnTo>
                    <a:pt x="2001" y="623"/>
                  </a:lnTo>
                  <a:lnTo>
                    <a:pt x="1970" y="559"/>
                  </a:lnTo>
                  <a:lnTo>
                    <a:pt x="1936" y="498"/>
                  </a:lnTo>
                  <a:lnTo>
                    <a:pt x="1897" y="440"/>
                  </a:lnTo>
                  <a:lnTo>
                    <a:pt x="1854" y="384"/>
                  </a:lnTo>
                  <a:lnTo>
                    <a:pt x="1809" y="332"/>
                  </a:lnTo>
                  <a:lnTo>
                    <a:pt x="1759" y="282"/>
                  </a:lnTo>
                  <a:lnTo>
                    <a:pt x="1707" y="236"/>
                  </a:lnTo>
                  <a:lnTo>
                    <a:pt x="1651" y="194"/>
                  </a:lnTo>
                  <a:lnTo>
                    <a:pt x="1593" y="155"/>
                  </a:lnTo>
                  <a:lnTo>
                    <a:pt x="1532" y="120"/>
                  </a:lnTo>
                  <a:lnTo>
                    <a:pt x="1468" y="90"/>
                  </a:lnTo>
                  <a:lnTo>
                    <a:pt x="1402" y="63"/>
                  </a:lnTo>
                  <a:lnTo>
                    <a:pt x="1335" y="41"/>
                  </a:lnTo>
                  <a:lnTo>
                    <a:pt x="1265" y="23"/>
                  </a:lnTo>
                  <a:lnTo>
                    <a:pt x="1193" y="11"/>
                  </a:lnTo>
                  <a:lnTo>
                    <a:pt x="1120" y="3"/>
                  </a:lnTo>
                  <a:lnTo>
                    <a:pt x="1045"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15" name="Freeform 16"/>
            <p:cNvSpPr>
              <a:spLocks/>
            </p:cNvSpPr>
            <p:nvPr/>
          </p:nvSpPr>
          <p:spPr bwMode="auto">
            <a:xfrm>
              <a:off x="7499" y="2917"/>
              <a:ext cx="2433" cy="2433"/>
            </a:xfrm>
            <a:custGeom>
              <a:avLst/>
              <a:gdLst>
                <a:gd name="T0" fmla="+- 0 8818 7679"/>
                <a:gd name="T1" fmla="*/ T0 w 2433"/>
                <a:gd name="T2" fmla="+- 0 2710 2708"/>
                <a:gd name="T3" fmla="*/ 2710 h 2433"/>
                <a:gd name="T4" fmla="+- 0 8668 7679"/>
                <a:gd name="T5" fmla="*/ T4 w 2433"/>
                <a:gd name="T6" fmla="+- 0 2729 2708"/>
                <a:gd name="T7" fmla="*/ 2729 h 2433"/>
                <a:gd name="T8" fmla="+- 0 8525 7679"/>
                <a:gd name="T9" fmla="*/ T8 w 2433"/>
                <a:gd name="T10" fmla="+- 0 2765 2708"/>
                <a:gd name="T11" fmla="*/ 2765 h 2433"/>
                <a:gd name="T12" fmla="+- 0 8388 7679"/>
                <a:gd name="T13" fmla="*/ T12 w 2433"/>
                <a:gd name="T14" fmla="+- 0 2818 2708"/>
                <a:gd name="T15" fmla="*/ 2818 h 2433"/>
                <a:gd name="T16" fmla="+- 0 8260 7679"/>
                <a:gd name="T17" fmla="*/ T16 w 2433"/>
                <a:gd name="T18" fmla="+- 0 2886 2708"/>
                <a:gd name="T19" fmla="*/ 2886 h 2433"/>
                <a:gd name="T20" fmla="+- 0 8142 7679"/>
                <a:gd name="T21" fmla="*/ T20 w 2433"/>
                <a:gd name="T22" fmla="+- 0 2968 2708"/>
                <a:gd name="T23" fmla="*/ 2968 h 2433"/>
                <a:gd name="T24" fmla="+- 0 8035 7679"/>
                <a:gd name="T25" fmla="*/ T24 w 2433"/>
                <a:gd name="T26" fmla="+- 0 3064 2708"/>
                <a:gd name="T27" fmla="*/ 3064 h 2433"/>
                <a:gd name="T28" fmla="+- 0 7940 7679"/>
                <a:gd name="T29" fmla="*/ T28 w 2433"/>
                <a:gd name="T30" fmla="+- 0 3171 2708"/>
                <a:gd name="T31" fmla="*/ 3171 h 2433"/>
                <a:gd name="T32" fmla="+- 0 7857 7679"/>
                <a:gd name="T33" fmla="*/ T32 w 2433"/>
                <a:gd name="T34" fmla="+- 0 3289 2708"/>
                <a:gd name="T35" fmla="*/ 3289 h 2433"/>
                <a:gd name="T36" fmla="+- 0 7789 7679"/>
                <a:gd name="T37" fmla="*/ T36 w 2433"/>
                <a:gd name="T38" fmla="+- 0 3417 2708"/>
                <a:gd name="T39" fmla="*/ 3417 h 2433"/>
                <a:gd name="T40" fmla="+- 0 7736 7679"/>
                <a:gd name="T41" fmla="*/ T40 w 2433"/>
                <a:gd name="T42" fmla="+- 0 3553 2708"/>
                <a:gd name="T43" fmla="*/ 3553 h 2433"/>
                <a:gd name="T44" fmla="+- 0 7700 7679"/>
                <a:gd name="T45" fmla="*/ T44 w 2433"/>
                <a:gd name="T46" fmla="+- 0 3697 2708"/>
                <a:gd name="T47" fmla="*/ 3697 h 2433"/>
                <a:gd name="T48" fmla="+- 0 7681 7679"/>
                <a:gd name="T49" fmla="*/ T48 w 2433"/>
                <a:gd name="T50" fmla="+- 0 3847 2708"/>
                <a:gd name="T51" fmla="*/ 3847 h 2433"/>
                <a:gd name="T52" fmla="+- 0 7681 7679"/>
                <a:gd name="T53" fmla="*/ T52 w 2433"/>
                <a:gd name="T54" fmla="+- 0 4001 2708"/>
                <a:gd name="T55" fmla="*/ 4001 h 2433"/>
                <a:gd name="T56" fmla="+- 0 7700 7679"/>
                <a:gd name="T57" fmla="*/ T56 w 2433"/>
                <a:gd name="T58" fmla="+- 0 4151 2708"/>
                <a:gd name="T59" fmla="*/ 4151 h 2433"/>
                <a:gd name="T60" fmla="+- 0 7736 7679"/>
                <a:gd name="T61" fmla="*/ T60 w 2433"/>
                <a:gd name="T62" fmla="+- 0 4294 2708"/>
                <a:gd name="T63" fmla="*/ 4294 h 2433"/>
                <a:gd name="T64" fmla="+- 0 7789 7679"/>
                <a:gd name="T65" fmla="*/ T64 w 2433"/>
                <a:gd name="T66" fmla="+- 0 4431 2708"/>
                <a:gd name="T67" fmla="*/ 4431 h 2433"/>
                <a:gd name="T68" fmla="+- 0 7857 7679"/>
                <a:gd name="T69" fmla="*/ T68 w 2433"/>
                <a:gd name="T70" fmla="+- 0 4558 2708"/>
                <a:gd name="T71" fmla="*/ 4558 h 2433"/>
                <a:gd name="T72" fmla="+- 0 7940 7679"/>
                <a:gd name="T73" fmla="*/ T72 w 2433"/>
                <a:gd name="T74" fmla="+- 0 4677 2708"/>
                <a:gd name="T75" fmla="*/ 4677 h 2433"/>
                <a:gd name="T76" fmla="+- 0 8035 7679"/>
                <a:gd name="T77" fmla="*/ T76 w 2433"/>
                <a:gd name="T78" fmla="+- 0 4784 2708"/>
                <a:gd name="T79" fmla="*/ 4784 h 2433"/>
                <a:gd name="T80" fmla="+- 0 8142 7679"/>
                <a:gd name="T81" fmla="*/ T80 w 2433"/>
                <a:gd name="T82" fmla="+- 0 4879 2708"/>
                <a:gd name="T83" fmla="*/ 4879 h 2433"/>
                <a:gd name="T84" fmla="+- 0 8260 7679"/>
                <a:gd name="T85" fmla="*/ T84 w 2433"/>
                <a:gd name="T86" fmla="+- 0 4962 2708"/>
                <a:gd name="T87" fmla="*/ 4962 h 2433"/>
                <a:gd name="T88" fmla="+- 0 8388 7679"/>
                <a:gd name="T89" fmla="*/ T88 w 2433"/>
                <a:gd name="T90" fmla="+- 0 5030 2708"/>
                <a:gd name="T91" fmla="*/ 5030 h 2433"/>
                <a:gd name="T92" fmla="+- 0 8525 7679"/>
                <a:gd name="T93" fmla="*/ T92 w 2433"/>
                <a:gd name="T94" fmla="+- 0 5083 2708"/>
                <a:gd name="T95" fmla="*/ 5083 h 2433"/>
                <a:gd name="T96" fmla="+- 0 8668 7679"/>
                <a:gd name="T97" fmla="*/ T96 w 2433"/>
                <a:gd name="T98" fmla="+- 0 5119 2708"/>
                <a:gd name="T99" fmla="*/ 5119 h 2433"/>
                <a:gd name="T100" fmla="+- 0 8818 7679"/>
                <a:gd name="T101" fmla="*/ T100 w 2433"/>
                <a:gd name="T102" fmla="+- 0 5138 2708"/>
                <a:gd name="T103" fmla="*/ 5138 h 2433"/>
                <a:gd name="T104" fmla="+- 0 8972 7679"/>
                <a:gd name="T105" fmla="*/ T104 w 2433"/>
                <a:gd name="T106" fmla="+- 0 5138 2708"/>
                <a:gd name="T107" fmla="*/ 5138 h 2433"/>
                <a:gd name="T108" fmla="+- 0 9122 7679"/>
                <a:gd name="T109" fmla="*/ T108 w 2433"/>
                <a:gd name="T110" fmla="+- 0 5119 2708"/>
                <a:gd name="T111" fmla="*/ 5119 h 2433"/>
                <a:gd name="T112" fmla="+- 0 9265 7679"/>
                <a:gd name="T113" fmla="*/ T112 w 2433"/>
                <a:gd name="T114" fmla="+- 0 5083 2708"/>
                <a:gd name="T115" fmla="*/ 5083 h 2433"/>
                <a:gd name="T116" fmla="+- 0 9402 7679"/>
                <a:gd name="T117" fmla="*/ T116 w 2433"/>
                <a:gd name="T118" fmla="+- 0 5030 2708"/>
                <a:gd name="T119" fmla="*/ 5030 h 2433"/>
                <a:gd name="T120" fmla="+- 0 9530 7679"/>
                <a:gd name="T121" fmla="*/ T120 w 2433"/>
                <a:gd name="T122" fmla="+- 0 4962 2708"/>
                <a:gd name="T123" fmla="*/ 4962 h 2433"/>
                <a:gd name="T124" fmla="+- 0 9648 7679"/>
                <a:gd name="T125" fmla="*/ T124 w 2433"/>
                <a:gd name="T126" fmla="+- 0 4879 2708"/>
                <a:gd name="T127" fmla="*/ 4879 h 2433"/>
                <a:gd name="T128" fmla="+- 0 9755 7679"/>
                <a:gd name="T129" fmla="*/ T128 w 2433"/>
                <a:gd name="T130" fmla="+- 0 4784 2708"/>
                <a:gd name="T131" fmla="*/ 4784 h 2433"/>
                <a:gd name="T132" fmla="+- 0 9851 7679"/>
                <a:gd name="T133" fmla="*/ T132 w 2433"/>
                <a:gd name="T134" fmla="+- 0 4677 2708"/>
                <a:gd name="T135" fmla="*/ 4677 h 2433"/>
                <a:gd name="T136" fmla="+- 0 9933 7679"/>
                <a:gd name="T137" fmla="*/ T136 w 2433"/>
                <a:gd name="T138" fmla="+- 0 4558 2708"/>
                <a:gd name="T139" fmla="*/ 4558 h 2433"/>
                <a:gd name="T140" fmla="+- 0 10001 7679"/>
                <a:gd name="T141" fmla="*/ T140 w 2433"/>
                <a:gd name="T142" fmla="+- 0 4431 2708"/>
                <a:gd name="T143" fmla="*/ 4431 h 2433"/>
                <a:gd name="T144" fmla="+- 0 10054 7679"/>
                <a:gd name="T145" fmla="*/ T144 w 2433"/>
                <a:gd name="T146" fmla="+- 0 4294 2708"/>
                <a:gd name="T147" fmla="*/ 4294 h 2433"/>
                <a:gd name="T148" fmla="+- 0 10090 7679"/>
                <a:gd name="T149" fmla="*/ T148 w 2433"/>
                <a:gd name="T150" fmla="+- 0 4151 2708"/>
                <a:gd name="T151" fmla="*/ 4151 h 2433"/>
                <a:gd name="T152" fmla="+- 0 10109 7679"/>
                <a:gd name="T153" fmla="*/ T152 w 2433"/>
                <a:gd name="T154" fmla="+- 0 4001 2708"/>
                <a:gd name="T155" fmla="*/ 4001 h 2433"/>
                <a:gd name="T156" fmla="+- 0 10109 7679"/>
                <a:gd name="T157" fmla="*/ T156 w 2433"/>
                <a:gd name="T158" fmla="+- 0 3847 2708"/>
                <a:gd name="T159" fmla="*/ 3847 h 2433"/>
                <a:gd name="T160" fmla="+- 0 10090 7679"/>
                <a:gd name="T161" fmla="*/ T160 w 2433"/>
                <a:gd name="T162" fmla="+- 0 3697 2708"/>
                <a:gd name="T163" fmla="*/ 3697 h 2433"/>
                <a:gd name="T164" fmla="+- 0 10054 7679"/>
                <a:gd name="T165" fmla="*/ T164 w 2433"/>
                <a:gd name="T166" fmla="+- 0 3553 2708"/>
                <a:gd name="T167" fmla="*/ 3553 h 2433"/>
                <a:gd name="T168" fmla="+- 0 10001 7679"/>
                <a:gd name="T169" fmla="*/ T168 w 2433"/>
                <a:gd name="T170" fmla="+- 0 3417 2708"/>
                <a:gd name="T171" fmla="*/ 3417 h 2433"/>
                <a:gd name="T172" fmla="+- 0 9933 7679"/>
                <a:gd name="T173" fmla="*/ T172 w 2433"/>
                <a:gd name="T174" fmla="+- 0 3289 2708"/>
                <a:gd name="T175" fmla="*/ 3289 h 2433"/>
                <a:gd name="T176" fmla="+- 0 9851 7679"/>
                <a:gd name="T177" fmla="*/ T176 w 2433"/>
                <a:gd name="T178" fmla="+- 0 3171 2708"/>
                <a:gd name="T179" fmla="*/ 3171 h 2433"/>
                <a:gd name="T180" fmla="+- 0 9755 7679"/>
                <a:gd name="T181" fmla="*/ T180 w 2433"/>
                <a:gd name="T182" fmla="+- 0 3064 2708"/>
                <a:gd name="T183" fmla="*/ 3064 h 2433"/>
                <a:gd name="T184" fmla="+- 0 9648 7679"/>
                <a:gd name="T185" fmla="*/ T184 w 2433"/>
                <a:gd name="T186" fmla="+- 0 2968 2708"/>
                <a:gd name="T187" fmla="*/ 2968 h 2433"/>
                <a:gd name="T188" fmla="+- 0 9530 7679"/>
                <a:gd name="T189" fmla="*/ T188 w 2433"/>
                <a:gd name="T190" fmla="+- 0 2886 2708"/>
                <a:gd name="T191" fmla="*/ 2886 h 2433"/>
                <a:gd name="T192" fmla="+- 0 9402 7679"/>
                <a:gd name="T193" fmla="*/ T192 w 2433"/>
                <a:gd name="T194" fmla="+- 0 2818 2708"/>
                <a:gd name="T195" fmla="*/ 2818 h 2433"/>
                <a:gd name="T196" fmla="+- 0 9265 7679"/>
                <a:gd name="T197" fmla="*/ T196 w 2433"/>
                <a:gd name="T198" fmla="+- 0 2765 2708"/>
                <a:gd name="T199" fmla="*/ 2765 h 2433"/>
                <a:gd name="T200" fmla="+- 0 9122 7679"/>
                <a:gd name="T201" fmla="*/ T200 w 2433"/>
                <a:gd name="T202" fmla="+- 0 2729 2708"/>
                <a:gd name="T203" fmla="*/ 2729 h 2433"/>
                <a:gd name="T204" fmla="+- 0 8972 7679"/>
                <a:gd name="T205" fmla="*/ T204 w 2433"/>
                <a:gd name="T206" fmla="+- 0 2710 2708"/>
                <a:gd name="T207" fmla="*/ 2710 h 243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Lst>
              <a:rect l="0" t="0" r="r" b="b"/>
              <a:pathLst>
                <a:path w="2433" h="2433">
                  <a:moveTo>
                    <a:pt x="1216" y="0"/>
                  </a:moveTo>
                  <a:lnTo>
                    <a:pt x="1139" y="2"/>
                  </a:lnTo>
                  <a:lnTo>
                    <a:pt x="1063" y="9"/>
                  </a:lnTo>
                  <a:lnTo>
                    <a:pt x="989" y="21"/>
                  </a:lnTo>
                  <a:lnTo>
                    <a:pt x="917" y="37"/>
                  </a:lnTo>
                  <a:lnTo>
                    <a:pt x="846" y="57"/>
                  </a:lnTo>
                  <a:lnTo>
                    <a:pt x="776" y="81"/>
                  </a:lnTo>
                  <a:lnTo>
                    <a:pt x="709" y="110"/>
                  </a:lnTo>
                  <a:lnTo>
                    <a:pt x="644" y="142"/>
                  </a:lnTo>
                  <a:lnTo>
                    <a:pt x="581" y="178"/>
                  </a:lnTo>
                  <a:lnTo>
                    <a:pt x="521" y="217"/>
                  </a:lnTo>
                  <a:lnTo>
                    <a:pt x="463" y="260"/>
                  </a:lnTo>
                  <a:lnTo>
                    <a:pt x="408" y="307"/>
                  </a:lnTo>
                  <a:lnTo>
                    <a:pt x="356" y="356"/>
                  </a:lnTo>
                  <a:lnTo>
                    <a:pt x="307" y="408"/>
                  </a:lnTo>
                  <a:lnTo>
                    <a:pt x="261" y="463"/>
                  </a:lnTo>
                  <a:lnTo>
                    <a:pt x="218" y="521"/>
                  </a:lnTo>
                  <a:lnTo>
                    <a:pt x="178" y="581"/>
                  </a:lnTo>
                  <a:lnTo>
                    <a:pt x="142" y="644"/>
                  </a:lnTo>
                  <a:lnTo>
                    <a:pt x="110" y="709"/>
                  </a:lnTo>
                  <a:lnTo>
                    <a:pt x="82" y="776"/>
                  </a:lnTo>
                  <a:lnTo>
                    <a:pt x="57" y="845"/>
                  </a:lnTo>
                  <a:lnTo>
                    <a:pt x="37" y="916"/>
                  </a:lnTo>
                  <a:lnTo>
                    <a:pt x="21" y="989"/>
                  </a:lnTo>
                  <a:lnTo>
                    <a:pt x="9" y="1063"/>
                  </a:lnTo>
                  <a:lnTo>
                    <a:pt x="2" y="1139"/>
                  </a:lnTo>
                  <a:lnTo>
                    <a:pt x="0" y="1216"/>
                  </a:lnTo>
                  <a:lnTo>
                    <a:pt x="2" y="1293"/>
                  </a:lnTo>
                  <a:lnTo>
                    <a:pt x="9" y="1368"/>
                  </a:lnTo>
                  <a:lnTo>
                    <a:pt x="21" y="1443"/>
                  </a:lnTo>
                  <a:lnTo>
                    <a:pt x="37" y="1515"/>
                  </a:lnTo>
                  <a:lnTo>
                    <a:pt x="57" y="1586"/>
                  </a:lnTo>
                  <a:lnTo>
                    <a:pt x="82" y="1655"/>
                  </a:lnTo>
                  <a:lnTo>
                    <a:pt x="110" y="1723"/>
                  </a:lnTo>
                  <a:lnTo>
                    <a:pt x="142" y="1788"/>
                  </a:lnTo>
                  <a:lnTo>
                    <a:pt x="178" y="1850"/>
                  </a:lnTo>
                  <a:lnTo>
                    <a:pt x="218" y="1911"/>
                  </a:lnTo>
                  <a:lnTo>
                    <a:pt x="261" y="1969"/>
                  </a:lnTo>
                  <a:lnTo>
                    <a:pt x="307" y="2024"/>
                  </a:lnTo>
                  <a:lnTo>
                    <a:pt x="356" y="2076"/>
                  </a:lnTo>
                  <a:lnTo>
                    <a:pt x="408" y="2125"/>
                  </a:lnTo>
                  <a:lnTo>
                    <a:pt x="463" y="2171"/>
                  </a:lnTo>
                  <a:lnTo>
                    <a:pt x="521" y="2214"/>
                  </a:lnTo>
                  <a:lnTo>
                    <a:pt x="581" y="2254"/>
                  </a:lnTo>
                  <a:lnTo>
                    <a:pt x="644" y="2290"/>
                  </a:lnTo>
                  <a:lnTo>
                    <a:pt x="709" y="2322"/>
                  </a:lnTo>
                  <a:lnTo>
                    <a:pt x="776" y="2350"/>
                  </a:lnTo>
                  <a:lnTo>
                    <a:pt x="846" y="2375"/>
                  </a:lnTo>
                  <a:lnTo>
                    <a:pt x="917" y="2395"/>
                  </a:lnTo>
                  <a:lnTo>
                    <a:pt x="989" y="2411"/>
                  </a:lnTo>
                  <a:lnTo>
                    <a:pt x="1063" y="2423"/>
                  </a:lnTo>
                  <a:lnTo>
                    <a:pt x="1139" y="2430"/>
                  </a:lnTo>
                  <a:lnTo>
                    <a:pt x="1216" y="2432"/>
                  </a:lnTo>
                  <a:lnTo>
                    <a:pt x="1293" y="2430"/>
                  </a:lnTo>
                  <a:lnTo>
                    <a:pt x="1369" y="2423"/>
                  </a:lnTo>
                  <a:lnTo>
                    <a:pt x="1443" y="2411"/>
                  </a:lnTo>
                  <a:lnTo>
                    <a:pt x="1516" y="2395"/>
                  </a:lnTo>
                  <a:lnTo>
                    <a:pt x="1586" y="2375"/>
                  </a:lnTo>
                  <a:lnTo>
                    <a:pt x="1656" y="2350"/>
                  </a:lnTo>
                  <a:lnTo>
                    <a:pt x="1723" y="2322"/>
                  </a:lnTo>
                  <a:lnTo>
                    <a:pt x="1788" y="2290"/>
                  </a:lnTo>
                  <a:lnTo>
                    <a:pt x="1851" y="2254"/>
                  </a:lnTo>
                  <a:lnTo>
                    <a:pt x="1911" y="2214"/>
                  </a:lnTo>
                  <a:lnTo>
                    <a:pt x="1969" y="2171"/>
                  </a:lnTo>
                  <a:lnTo>
                    <a:pt x="2024" y="2125"/>
                  </a:lnTo>
                  <a:lnTo>
                    <a:pt x="2076" y="2076"/>
                  </a:lnTo>
                  <a:lnTo>
                    <a:pt x="2125" y="2024"/>
                  </a:lnTo>
                  <a:lnTo>
                    <a:pt x="2172" y="1969"/>
                  </a:lnTo>
                  <a:lnTo>
                    <a:pt x="2214" y="1911"/>
                  </a:lnTo>
                  <a:lnTo>
                    <a:pt x="2254" y="1850"/>
                  </a:lnTo>
                  <a:lnTo>
                    <a:pt x="2290" y="1788"/>
                  </a:lnTo>
                  <a:lnTo>
                    <a:pt x="2322" y="1723"/>
                  </a:lnTo>
                  <a:lnTo>
                    <a:pt x="2351" y="1655"/>
                  </a:lnTo>
                  <a:lnTo>
                    <a:pt x="2375" y="1586"/>
                  </a:lnTo>
                  <a:lnTo>
                    <a:pt x="2395" y="1515"/>
                  </a:lnTo>
                  <a:lnTo>
                    <a:pt x="2411" y="1443"/>
                  </a:lnTo>
                  <a:lnTo>
                    <a:pt x="2423" y="1368"/>
                  </a:lnTo>
                  <a:lnTo>
                    <a:pt x="2430" y="1293"/>
                  </a:lnTo>
                  <a:lnTo>
                    <a:pt x="2432" y="1216"/>
                  </a:lnTo>
                  <a:lnTo>
                    <a:pt x="2430" y="1139"/>
                  </a:lnTo>
                  <a:lnTo>
                    <a:pt x="2423" y="1063"/>
                  </a:lnTo>
                  <a:lnTo>
                    <a:pt x="2411" y="989"/>
                  </a:lnTo>
                  <a:lnTo>
                    <a:pt x="2395" y="916"/>
                  </a:lnTo>
                  <a:lnTo>
                    <a:pt x="2375" y="845"/>
                  </a:lnTo>
                  <a:lnTo>
                    <a:pt x="2351" y="776"/>
                  </a:lnTo>
                  <a:lnTo>
                    <a:pt x="2322" y="709"/>
                  </a:lnTo>
                  <a:lnTo>
                    <a:pt x="2290" y="644"/>
                  </a:lnTo>
                  <a:lnTo>
                    <a:pt x="2254" y="581"/>
                  </a:lnTo>
                  <a:lnTo>
                    <a:pt x="2214" y="521"/>
                  </a:lnTo>
                  <a:lnTo>
                    <a:pt x="2172" y="463"/>
                  </a:lnTo>
                  <a:lnTo>
                    <a:pt x="2125" y="408"/>
                  </a:lnTo>
                  <a:lnTo>
                    <a:pt x="2076" y="356"/>
                  </a:lnTo>
                  <a:lnTo>
                    <a:pt x="2024" y="307"/>
                  </a:lnTo>
                  <a:lnTo>
                    <a:pt x="1969" y="260"/>
                  </a:lnTo>
                  <a:lnTo>
                    <a:pt x="1911" y="217"/>
                  </a:lnTo>
                  <a:lnTo>
                    <a:pt x="1851" y="178"/>
                  </a:lnTo>
                  <a:lnTo>
                    <a:pt x="1788" y="142"/>
                  </a:lnTo>
                  <a:lnTo>
                    <a:pt x="1723" y="110"/>
                  </a:lnTo>
                  <a:lnTo>
                    <a:pt x="1656" y="81"/>
                  </a:lnTo>
                  <a:lnTo>
                    <a:pt x="1586" y="57"/>
                  </a:lnTo>
                  <a:lnTo>
                    <a:pt x="1516" y="37"/>
                  </a:lnTo>
                  <a:lnTo>
                    <a:pt x="1443" y="21"/>
                  </a:lnTo>
                  <a:lnTo>
                    <a:pt x="1369" y="9"/>
                  </a:lnTo>
                  <a:lnTo>
                    <a:pt x="1293" y="2"/>
                  </a:lnTo>
                  <a:lnTo>
                    <a:pt x="1216" y="0"/>
                  </a:lnTo>
                  <a:close/>
                </a:path>
              </a:pathLst>
            </a:custGeom>
            <a:solidFill>
              <a:srgbClr val="1F48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16" name="Freeform 19"/>
            <p:cNvSpPr>
              <a:spLocks/>
            </p:cNvSpPr>
            <p:nvPr/>
          </p:nvSpPr>
          <p:spPr bwMode="auto">
            <a:xfrm>
              <a:off x="10274" y="3866"/>
              <a:ext cx="2491" cy="2492"/>
            </a:xfrm>
            <a:custGeom>
              <a:avLst/>
              <a:gdLst>
                <a:gd name="T0" fmla="+- 0 11695 10525"/>
                <a:gd name="T1" fmla="*/ T0 w 2491"/>
                <a:gd name="T2" fmla="+- 0 3977 3975"/>
                <a:gd name="T3" fmla="*/ 3977 h 2492"/>
                <a:gd name="T4" fmla="+- 0 11547 10525"/>
                <a:gd name="T5" fmla="*/ T4 w 2491"/>
                <a:gd name="T6" fmla="+- 0 3995 3975"/>
                <a:gd name="T7" fmla="*/ 3995 h 2492"/>
                <a:gd name="T8" fmla="+- 0 11405 10525"/>
                <a:gd name="T9" fmla="*/ T8 w 2491"/>
                <a:gd name="T10" fmla="+- 0 4029 3975"/>
                <a:gd name="T11" fmla="*/ 4029 h 2492"/>
                <a:gd name="T12" fmla="+- 0 11270 10525"/>
                <a:gd name="T13" fmla="*/ T12 w 2491"/>
                <a:gd name="T14" fmla="+- 0 4080 3975"/>
                <a:gd name="T15" fmla="*/ 4080 h 2492"/>
                <a:gd name="T16" fmla="+- 0 11142 10525"/>
                <a:gd name="T17" fmla="*/ T16 w 2491"/>
                <a:gd name="T18" fmla="+- 0 4145 3975"/>
                <a:gd name="T19" fmla="*/ 4145 h 2492"/>
                <a:gd name="T20" fmla="+- 0 11024 10525"/>
                <a:gd name="T21" fmla="*/ T20 w 2491"/>
                <a:gd name="T22" fmla="+- 0 4224 3975"/>
                <a:gd name="T23" fmla="*/ 4224 h 2492"/>
                <a:gd name="T24" fmla="+- 0 10916 10525"/>
                <a:gd name="T25" fmla="*/ T24 w 2491"/>
                <a:gd name="T26" fmla="+- 0 4315 3975"/>
                <a:gd name="T27" fmla="*/ 4315 h 2492"/>
                <a:gd name="T28" fmla="+- 0 10818 10525"/>
                <a:gd name="T29" fmla="*/ T28 w 2491"/>
                <a:gd name="T30" fmla="+- 0 4418 3975"/>
                <a:gd name="T31" fmla="*/ 4418 h 2492"/>
                <a:gd name="T32" fmla="+- 0 10733 10525"/>
                <a:gd name="T33" fmla="*/ T32 w 2491"/>
                <a:gd name="T34" fmla="+- 0 4531 3975"/>
                <a:gd name="T35" fmla="*/ 4531 h 2492"/>
                <a:gd name="T36" fmla="+- 0 10661 10525"/>
                <a:gd name="T37" fmla="*/ T36 w 2491"/>
                <a:gd name="T38" fmla="+- 0 4654 3975"/>
                <a:gd name="T39" fmla="*/ 4654 h 2492"/>
                <a:gd name="T40" fmla="+- 0 10603 10525"/>
                <a:gd name="T41" fmla="*/ T40 w 2491"/>
                <a:gd name="T42" fmla="+- 0 4786 3975"/>
                <a:gd name="T43" fmla="*/ 4786 h 2492"/>
                <a:gd name="T44" fmla="+- 0 10561 10525"/>
                <a:gd name="T45" fmla="*/ T44 w 2491"/>
                <a:gd name="T46" fmla="+- 0 4925 3975"/>
                <a:gd name="T47" fmla="*/ 4925 h 2492"/>
                <a:gd name="T48" fmla="+- 0 10534 10525"/>
                <a:gd name="T49" fmla="*/ T48 w 2491"/>
                <a:gd name="T50" fmla="+- 0 5070 3975"/>
                <a:gd name="T51" fmla="*/ 5070 h 2492"/>
                <a:gd name="T52" fmla="+- 0 10525 10525"/>
                <a:gd name="T53" fmla="*/ T52 w 2491"/>
                <a:gd name="T54" fmla="+- 0 5220 3975"/>
                <a:gd name="T55" fmla="*/ 5220 h 2492"/>
                <a:gd name="T56" fmla="+- 0 10534 10525"/>
                <a:gd name="T57" fmla="*/ T56 w 2491"/>
                <a:gd name="T58" fmla="+- 0 5371 3975"/>
                <a:gd name="T59" fmla="*/ 5371 h 2492"/>
                <a:gd name="T60" fmla="+- 0 10561 10525"/>
                <a:gd name="T61" fmla="*/ T60 w 2491"/>
                <a:gd name="T62" fmla="+- 0 5516 3975"/>
                <a:gd name="T63" fmla="*/ 5516 h 2492"/>
                <a:gd name="T64" fmla="+- 0 10603 10525"/>
                <a:gd name="T65" fmla="*/ T64 w 2491"/>
                <a:gd name="T66" fmla="+- 0 5655 3975"/>
                <a:gd name="T67" fmla="*/ 5655 h 2492"/>
                <a:gd name="T68" fmla="+- 0 10661 10525"/>
                <a:gd name="T69" fmla="*/ T68 w 2491"/>
                <a:gd name="T70" fmla="+- 0 5786 3975"/>
                <a:gd name="T71" fmla="*/ 5786 h 2492"/>
                <a:gd name="T72" fmla="+- 0 10733 10525"/>
                <a:gd name="T73" fmla="*/ T72 w 2491"/>
                <a:gd name="T74" fmla="+- 0 5909 3975"/>
                <a:gd name="T75" fmla="*/ 5909 h 2492"/>
                <a:gd name="T76" fmla="+- 0 10818 10525"/>
                <a:gd name="T77" fmla="*/ T76 w 2491"/>
                <a:gd name="T78" fmla="+- 0 6023 3975"/>
                <a:gd name="T79" fmla="*/ 6023 h 2492"/>
                <a:gd name="T80" fmla="+- 0 10916 10525"/>
                <a:gd name="T81" fmla="*/ T80 w 2491"/>
                <a:gd name="T82" fmla="+- 0 6126 3975"/>
                <a:gd name="T83" fmla="*/ 6126 h 2492"/>
                <a:gd name="T84" fmla="+- 0 11024 10525"/>
                <a:gd name="T85" fmla="*/ T84 w 2491"/>
                <a:gd name="T86" fmla="+- 0 6217 3975"/>
                <a:gd name="T87" fmla="*/ 6217 h 2492"/>
                <a:gd name="T88" fmla="+- 0 11142 10525"/>
                <a:gd name="T89" fmla="*/ T88 w 2491"/>
                <a:gd name="T90" fmla="+- 0 6296 3975"/>
                <a:gd name="T91" fmla="*/ 6296 h 2492"/>
                <a:gd name="T92" fmla="+- 0 11270 10525"/>
                <a:gd name="T93" fmla="*/ T92 w 2491"/>
                <a:gd name="T94" fmla="+- 0 6361 3975"/>
                <a:gd name="T95" fmla="*/ 6361 h 2492"/>
                <a:gd name="T96" fmla="+- 0 11405 10525"/>
                <a:gd name="T97" fmla="*/ T96 w 2491"/>
                <a:gd name="T98" fmla="+- 0 6411 3975"/>
                <a:gd name="T99" fmla="*/ 6411 h 2492"/>
                <a:gd name="T100" fmla="+- 0 11547 10525"/>
                <a:gd name="T101" fmla="*/ T100 w 2491"/>
                <a:gd name="T102" fmla="+- 0 6446 3975"/>
                <a:gd name="T103" fmla="*/ 6446 h 2492"/>
                <a:gd name="T104" fmla="+- 0 11695 10525"/>
                <a:gd name="T105" fmla="*/ T104 w 2491"/>
                <a:gd name="T106" fmla="+- 0 6464 3975"/>
                <a:gd name="T107" fmla="*/ 6464 h 2492"/>
                <a:gd name="T108" fmla="+- 0 11847 10525"/>
                <a:gd name="T109" fmla="*/ T108 w 2491"/>
                <a:gd name="T110" fmla="+- 0 6464 3975"/>
                <a:gd name="T111" fmla="*/ 6464 h 2492"/>
                <a:gd name="T112" fmla="+- 0 11995 10525"/>
                <a:gd name="T113" fmla="*/ T112 w 2491"/>
                <a:gd name="T114" fmla="+- 0 6446 3975"/>
                <a:gd name="T115" fmla="*/ 6446 h 2492"/>
                <a:gd name="T116" fmla="+- 0 12137 10525"/>
                <a:gd name="T117" fmla="*/ T116 w 2491"/>
                <a:gd name="T118" fmla="+- 0 6411 3975"/>
                <a:gd name="T119" fmla="*/ 6411 h 2492"/>
                <a:gd name="T120" fmla="+- 0 12272 10525"/>
                <a:gd name="T121" fmla="*/ T120 w 2491"/>
                <a:gd name="T122" fmla="+- 0 6361 3975"/>
                <a:gd name="T123" fmla="*/ 6361 h 2492"/>
                <a:gd name="T124" fmla="+- 0 12400 10525"/>
                <a:gd name="T125" fmla="*/ T124 w 2491"/>
                <a:gd name="T126" fmla="+- 0 6296 3975"/>
                <a:gd name="T127" fmla="*/ 6296 h 2492"/>
                <a:gd name="T128" fmla="+- 0 12518 10525"/>
                <a:gd name="T129" fmla="*/ T128 w 2491"/>
                <a:gd name="T130" fmla="+- 0 6217 3975"/>
                <a:gd name="T131" fmla="*/ 6217 h 2492"/>
                <a:gd name="T132" fmla="+- 0 12626 10525"/>
                <a:gd name="T133" fmla="*/ T132 w 2491"/>
                <a:gd name="T134" fmla="+- 0 6126 3975"/>
                <a:gd name="T135" fmla="*/ 6126 h 2492"/>
                <a:gd name="T136" fmla="+- 0 12723 10525"/>
                <a:gd name="T137" fmla="*/ T136 w 2491"/>
                <a:gd name="T138" fmla="+- 0 6023 3975"/>
                <a:gd name="T139" fmla="*/ 6023 h 2492"/>
                <a:gd name="T140" fmla="+- 0 12809 10525"/>
                <a:gd name="T141" fmla="*/ T140 w 2491"/>
                <a:gd name="T142" fmla="+- 0 5909 3975"/>
                <a:gd name="T143" fmla="*/ 5909 h 2492"/>
                <a:gd name="T144" fmla="+- 0 12881 10525"/>
                <a:gd name="T145" fmla="*/ T144 w 2491"/>
                <a:gd name="T146" fmla="+- 0 5786 3975"/>
                <a:gd name="T147" fmla="*/ 5786 h 2492"/>
                <a:gd name="T148" fmla="+- 0 12938 10525"/>
                <a:gd name="T149" fmla="*/ T148 w 2491"/>
                <a:gd name="T150" fmla="+- 0 5655 3975"/>
                <a:gd name="T151" fmla="*/ 5655 h 2492"/>
                <a:gd name="T152" fmla="+- 0 12981 10525"/>
                <a:gd name="T153" fmla="*/ T152 w 2491"/>
                <a:gd name="T154" fmla="+- 0 5516 3975"/>
                <a:gd name="T155" fmla="*/ 5516 h 2492"/>
                <a:gd name="T156" fmla="+- 0 13007 10525"/>
                <a:gd name="T157" fmla="*/ T156 w 2491"/>
                <a:gd name="T158" fmla="+- 0 5371 3975"/>
                <a:gd name="T159" fmla="*/ 5371 h 2492"/>
                <a:gd name="T160" fmla="+- 0 13016 10525"/>
                <a:gd name="T161" fmla="*/ T160 w 2491"/>
                <a:gd name="T162" fmla="+- 0 5220 3975"/>
                <a:gd name="T163" fmla="*/ 5220 h 2492"/>
                <a:gd name="T164" fmla="+- 0 13007 10525"/>
                <a:gd name="T165" fmla="*/ T164 w 2491"/>
                <a:gd name="T166" fmla="+- 0 5070 3975"/>
                <a:gd name="T167" fmla="*/ 5070 h 2492"/>
                <a:gd name="T168" fmla="+- 0 12981 10525"/>
                <a:gd name="T169" fmla="*/ T168 w 2491"/>
                <a:gd name="T170" fmla="+- 0 4925 3975"/>
                <a:gd name="T171" fmla="*/ 4925 h 2492"/>
                <a:gd name="T172" fmla="+- 0 12938 10525"/>
                <a:gd name="T173" fmla="*/ T172 w 2491"/>
                <a:gd name="T174" fmla="+- 0 4786 3975"/>
                <a:gd name="T175" fmla="*/ 4786 h 2492"/>
                <a:gd name="T176" fmla="+- 0 12881 10525"/>
                <a:gd name="T177" fmla="*/ T176 w 2491"/>
                <a:gd name="T178" fmla="+- 0 4654 3975"/>
                <a:gd name="T179" fmla="*/ 4654 h 2492"/>
                <a:gd name="T180" fmla="+- 0 12809 10525"/>
                <a:gd name="T181" fmla="*/ T180 w 2491"/>
                <a:gd name="T182" fmla="+- 0 4531 3975"/>
                <a:gd name="T183" fmla="*/ 4531 h 2492"/>
                <a:gd name="T184" fmla="+- 0 12723 10525"/>
                <a:gd name="T185" fmla="*/ T184 w 2491"/>
                <a:gd name="T186" fmla="+- 0 4418 3975"/>
                <a:gd name="T187" fmla="*/ 4418 h 2492"/>
                <a:gd name="T188" fmla="+- 0 12626 10525"/>
                <a:gd name="T189" fmla="*/ T188 w 2491"/>
                <a:gd name="T190" fmla="+- 0 4315 3975"/>
                <a:gd name="T191" fmla="*/ 4315 h 2492"/>
                <a:gd name="T192" fmla="+- 0 12518 10525"/>
                <a:gd name="T193" fmla="*/ T192 w 2491"/>
                <a:gd name="T194" fmla="+- 0 4224 3975"/>
                <a:gd name="T195" fmla="*/ 4224 h 2492"/>
                <a:gd name="T196" fmla="+- 0 12400 10525"/>
                <a:gd name="T197" fmla="*/ T196 w 2491"/>
                <a:gd name="T198" fmla="+- 0 4145 3975"/>
                <a:gd name="T199" fmla="*/ 4145 h 2492"/>
                <a:gd name="T200" fmla="+- 0 12272 10525"/>
                <a:gd name="T201" fmla="*/ T200 w 2491"/>
                <a:gd name="T202" fmla="+- 0 4080 3975"/>
                <a:gd name="T203" fmla="*/ 4080 h 2492"/>
                <a:gd name="T204" fmla="+- 0 12137 10525"/>
                <a:gd name="T205" fmla="*/ T204 w 2491"/>
                <a:gd name="T206" fmla="+- 0 4029 3975"/>
                <a:gd name="T207" fmla="*/ 4029 h 2492"/>
                <a:gd name="T208" fmla="+- 0 11995 10525"/>
                <a:gd name="T209" fmla="*/ T208 w 2491"/>
                <a:gd name="T210" fmla="+- 0 3995 3975"/>
                <a:gd name="T211" fmla="*/ 3995 h 2492"/>
                <a:gd name="T212" fmla="+- 0 11847 10525"/>
                <a:gd name="T213" fmla="*/ T212 w 2491"/>
                <a:gd name="T214" fmla="+- 0 3977 3975"/>
                <a:gd name="T215" fmla="*/ 3977 h 249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Lst>
              <a:rect l="0" t="0" r="r" b="b"/>
              <a:pathLst>
                <a:path w="2491" h="2492">
                  <a:moveTo>
                    <a:pt x="1246" y="0"/>
                  </a:moveTo>
                  <a:lnTo>
                    <a:pt x="1170" y="2"/>
                  </a:lnTo>
                  <a:lnTo>
                    <a:pt x="1095" y="9"/>
                  </a:lnTo>
                  <a:lnTo>
                    <a:pt x="1022" y="20"/>
                  </a:lnTo>
                  <a:lnTo>
                    <a:pt x="950" y="35"/>
                  </a:lnTo>
                  <a:lnTo>
                    <a:pt x="880" y="54"/>
                  </a:lnTo>
                  <a:lnTo>
                    <a:pt x="811" y="78"/>
                  </a:lnTo>
                  <a:lnTo>
                    <a:pt x="745" y="105"/>
                  </a:lnTo>
                  <a:lnTo>
                    <a:pt x="680" y="136"/>
                  </a:lnTo>
                  <a:lnTo>
                    <a:pt x="617" y="170"/>
                  </a:lnTo>
                  <a:lnTo>
                    <a:pt x="557" y="208"/>
                  </a:lnTo>
                  <a:lnTo>
                    <a:pt x="499" y="249"/>
                  </a:lnTo>
                  <a:lnTo>
                    <a:pt x="443" y="293"/>
                  </a:lnTo>
                  <a:lnTo>
                    <a:pt x="391" y="340"/>
                  </a:lnTo>
                  <a:lnTo>
                    <a:pt x="341" y="390"/>
                  </a:lnTo>
                  <a:lnTo>
                    <a:pt x="293" y="443"/>
                  </a:lnTo>
                  <a:lnTo>
                    <a:pt x="249" y="498"/>
                  </a:lnTo>
                  <a:lnTo>
                    <a:pt x="208" y="556"/>
                  </a:lnTo>
                  <a:lnTo>
                    <a:pt x="170" y="617"/>
                  </a:lnTo>
                  <a:lnTo>
                    <a:pt x="136" y="679"/>
                  </a:lnTo>
                  <a:lnTo>
                    <a:pt x="105" y="744"/>
                  </a:lnTo>
                  <a:lnTo>
                    <a:pt x="78" y="811"/>
                  </a:lnTo>
                  <a:lnTo>
                    <a:pt x="55" y="879"/>
                  </a:lnTo>
                  <a:lnTo>
                    <a:pt x="36" y="950"/>
                  </a:lnTo>
                  <a:lnTo>
                    <a:pt x="20" y="1022"/>
                  </a:lnTo>
                  <a:lnTo>
                    <a:pt x="9" y="1095"/>
                  </a:lnTo>
                  <a:lnTo>
                    <a:pt x="3" y="1170"/>
                  </a:lnTo>
                  <a:lnTo>
                    <a:pt x="0" y="1245"/>
                  </a:lnTo>
                  <a:lnTo>
                    <a:pt x="3" y="1321"/>
                  </a:lnTo>
                  <a:lnTo>
                    <a:pt x="9" y="1396"/>
                  </a:lnTo>
                  <a:lnTo>
                    <a:pt x="20" y="1469"/>
                  </a:lnTo>
                  <a:lnTo>
                    <a:pt x="36" y="1541"/>
                  </a:lnTo>
                  <a:lnTo>
                    <a:pt x="55" y="1611"/>
                  </a:lnTo>
                  <a:lnTo>
                    <a:pt x="78" y="1680"/>
                  </a:lnTo>
                  <a:lnTo>
                    <a:pt x="105" y="1747"/>
                  </a:lnTo>
                  <a:lnTo>
                    <a:pt x="136" y="1811"/>
                  </a:lnTo>
                  <a:lnTo>
                    <a:pt x="170" y="1874"/>
                  </a:lnTo>
                  <a:lnTo>
                    <a:pt x="208" y="1934"/>
                  </a:lnTo>
                  <a:lnTo>
                    <a:pt x="249" y="1992"/>
                  </a:lnTo>
                  <a:lnTo>
                    <a:pt x="293" y="2048"/>
                  </a:lnTo>
                  <a:lnTo>
                    <a:pt x="341" y="2101"/>
                  </a:lnTo>
                  <a:lnTo>
                    <a:pt x="391" y="2151"/>
                  </a:lnTo>
                  <a:lnTo>
                    <a:pt x="443" y="2198"/>
                  </a:lnTo>
                  <a:lnTo>
                    <a:pt x="499" y="2242"/>
                  </a:lnTo>
                  <a:lnTo>
                    <a:pt x="557" y="2283"/>
                  </a:lnTo>
                  <a:lnTo>
                    <a:pt x="617" y="2321"/>
                  </a:lnTo>
                  <a:lnTo>
                    <a:pt x="680" y="2355"/>
                  </a:lnTo>
                  <a:lnTo>
                    <a:pt x="745" y="2386"/>
                  </a:lnTo>
                  <a:lnTo>
                    <a:pt x="811" y="2413"/>
                  </a:lnTo>
                  <a:lnTo>
                    <a:pt x="880" y="2436"/>
                  </a:lnTo>
                  <a:lnTo>
                    <a:pt x="950" y="2456"/>
                  </a:lnTo>
                  <a:lnTo>
                    <a:pt x="1022" y="2471"/>
                  </a:lnTo>
                  <a:lnTo>
                    <a:pt x="1095" y="2482"/>
                  </a:lnTo>
                  <a:lnTo>
                    <a:pt x="1170" y="2489"/>
                  </a:lnTo>
                  <a:lnTo>
                    <a:pt x="1246" y="2491"/>
                  </a:lnTo>
                  <a:lnTo>
                    <a:pt x="1322" y="2489"/>
                  </a:lnTo>
                  <a:lnTo>
                    <a:pt x="1397" y="2482"/>
                  </a:lnTo>
                  <a:lnTo>
                    <a:pt x="1470" y="2471"/>
                  </a:lnTo>
                  <a:lnTo>
                    <a:pt x="1542" y="2456"/>
                  </a:lnTo>
                  <a:lnTo>
                    <a:pt x="1612" y="2436"/>
                  </a:lnTo>
                  <a:lnTo>
                    <a:pt x="1681" y="2413"/>
                  </a:lnTo>
                  <a:lnTo>
                    <a:pt x="1747" y="2386"/>
                  </a:lnTo>
                  <a:lnTo>
                    <a:pt x="1812" y="2355"/>
                  </a:lnTo>
                  <a:lnTo>
                    <a:pt x="1875" y="2321"/>
                  </a:lnTo>
                  <a:lnTo>
                    <a:pt x="1935" y="2283"/>
                  </a:lnTo>
                  <a:lnTo>
                    <a:pt x="1993" y="2242"/>
                  </a:lnTo>
                  <a:lnTo>
                    <a:pt x="2048" y="2198"/>
                  </a:lnTo>
                  <a:lnTo>
                    <a:pt x="2101" y="2151"/>
                  </a:lnTo>
                  <a:lnTo>
                    <a:pt x="2151" y="2101"/>
                  </a:lnTo>
                  <a:lnTo>
                    <a:pt x="2198" y="2048"/>
                  </a:lnTo>
                  <a:lnTo>
                    <a:pt x="2243" y="1992"/>
                  </a:lnTo>
                  <a:lnTo>
                    <a:pt x="2284" y="1934"/>
                  </a:lnTo>
                  <a:lnTo>
                    <a:pt x="2321" y="1874"/>
                  </a:lnTo>
                  <a:lnTo>
                    <a:pt x="2356" y="1811"/>
                  </a:lnTo>
                  <a:lnTo>
                    <a:pt x="2386" y="1747"/>
                  </a:lnTo>
                  <a:lnTo>
                    <a:pt x="2413" y="1680"/>
                  </a:lnTo>
                  <a:lnTo>
                    <a:pt x="2437" y="1611"/>
                  </a:lnTo>
                  <a:lnTo>
                    <a:pt x="2456" y="1541"/>
                  </a:lnTo>
                  <a:lnTo>
                    <a:pt x="2471" y="1469"/>
                  </a:lnTo>
                  <a:lnTo>
                    <a:pt x="2482" y="1396"/>
                  </a:lnTo>
                  <a:lnTo>
                    <a:pt x="2489" y="1321"/>
                  </a:lnTo>
                  <a:lnTo>
                    <a:pt x="2491" y="1245"/>
                  </a:lnTo>
                  <a:lnTo>
                    <a:pt x="2489" y="1170"/>
                  </a:lnTo>
                  <a:lnTo>
                    <a:pt x="2482" y="1095"/>
                  </a:lnTo>
                  <a:lnTo>
                    <a:pt x="2471" y="1022"/>
                  </a:lnTo>
                  <a:lnTo>
                    <a:pt x="2456" y="950"/>
                  </a:lnTo>
                  <a:lnTo>
                    <a:pt x="2437" y="879"/>
                  </a:lnTo>
                  <a:lnTo>
                    <a:pt x="2413" y="811"/>
                  </a:lnTo>
                  <a:lnTo>
                    <a:pt x="2386" y="744"/>
                  </a:lnTo>
                  <a:lnTo>
                    <a:pt x="2356" y="679"/>
                  </a:lnTo>
                  <a:lnTo>
                    <a:pt x="2321" y="617"/>
                  </a:lnTo>
                  <a:lnTo>
                    <a:pt x="2284" y="556"/>
                  </a:lnTo>
                  <a:lnTo>
                    <a:pt x="2243" y="498"/>
                  </a:lnTo>
                  <a:lnTo>
                    <a:pt x="2198" y="443"/>
                  </a:lnTo>
                  <a:lnTo>
                    <a:pt x="2151" y="390"/>
                  </a:lnTo>
                  <a:lnTo>
                    <a:pt x="2101" y="340"/>
                  </a:lnTo>
                  <a:lnTo>
                    <a:pt x="2048" y="293"/>
                  </a:lnTo>
                  <a:lnTo>
                    <a:pt x="1993" y="249"/>
                  </a:lnTo>
                  <a:lnTo>
                    <a:pt x="1935" y="208"/>
                  </a:lnTo>
                  <a:lnTo>
                    <a:pt x="1875" y="170"/>
                  </a:lnTo>
                  <a:lnTo>
                    <a:pt x="1812" y="136"/>
                  </a:lnTo>
                  <a:lnTo>
                    <a:pt x="1747" y="105"/>
                  </a:lnTo>
                  <a:lnTo>
                    <a:pt x="1681" y="78"/>
                  </a:lnTo>
                  <a:lnTo>
                    <a:pt x="1612" y="54"/>
                  </a:lnTo>
                  <a:lnTo>
                    <a:pt x="1542" y="35"/>
                  </a:lnTo>
                  <a:lnTo>
                    <a:pt x="1470" y="20"/>
                  </a:lnTo>
                  <a:lnTo>
                    <a:pt x="1397" y="9"/>
                  </a:lnTo>
                  <a:lnTo>
                    <a:pt x="1322" y="2"/>
                  </a:lnTo>
                  <a:lnTo>
                    <a:pt x="1246" y="0"/>
                  </a:lnTo>
                  <a:close/>
                </a:path>
              </a:pathLst>
            </a:custGeom>
            <a:solidFill>
              <a:srgbClr val="1F48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17" name="Freeform 22"/>
            <p:cNvSpPr>
              <a:spLocks/>
            </p:cNvSpPr>
            <p:nvPr/>
          </p:nvSpPr>
          <p:spPr bwMode="auto">
            <a:xfrm>
              <a:off x="7427" y="6014"/>
              <a:ext cx="2847" cy="2847"/>
            </a:xfrm>
            <a:custGeom>
              <a:avLst/>
              <a:gdLst>
                <a:gd name="T0" fmla="+- 0 9026 7679"/>
                <a:gd name="T1" fmla="*/ T0 w 2847"/>
                <a:gd name="T2" fmla="+- 0 5796 5794"/>
                <a:gd name="T3" fmla="*/ 5796 h 2847"/>
                <a:gd name="T4" fmla="+- 0 8878 7679"/>
                <a:gd name="T5" fmla="*/ T4 w 2847"/>
                <a:gd name="T6" fmla="+- 0 5811 5794"/>
                <a:gd name="T7" fmla="*/ 5811 h 2847"/>
                <a:gd name="T8" fmla="+- 0 8735 7679"/>
                <a:gd name="T9" fmla="*/ T8 w 2847"/>
                <a:gd name="T10" fmla="+- 0 5841 5794"/>
                <a:gd name="T11" fmla="*/ 5841 h 2847"/>
                <a:gd name="T12" fmla="+- 0 8598 7679"/>
                <a:gd name="T13" fmla="*/ T12 w 2847"/>
                <a:gd name="T14" fmla="+- 0 5886 5794"/>
                <a:gd name="T15" fmla="*/ 5886 h 2847"/>
                <a:gd name="T16" fmla="+- 0 8467 7679"/>
                <a:gd name="T17" fmla="*/ T16 w 2847"/>
                <a:gd name="T18" fmla="+- 0 5943 5794"/>
                <a:gd name="T19" fmla="*/ 5943 h 2847"/>
                <a:gd name="T20" fmla="+- 0 8343 7679"/>
                <a:gd name="T21" fmla="*/ T20 w 2847"/>
                <a:gd name="T22" fmla="+- 0 6013 5794"/>
                <a:gd name="T23" fmla="*/ 6013 h 2847"/>
                <a:gd name="T24" fmla="+- 0 8228 7679"/>
                <a:gd name="T25" fmla="*/ T24 w 2847"/>
                <a:gd name="T26" fmla="+- 0 6094 5794"/>
                <a:gd name="T27" fmla="*/ 6094 h 2847"/>
                <a:gd name="T28" fmla="+- 0 8121 7679"/>
                <a:gd name="T29" fmla="*/ T28 w 2847"/>
                <a:gd name="T30" fmla="+- 0 6186 5794"/>
                <a:gd name="T31" fmla="*/ 6186 h 2847"/>
                <a:gd name="T32" fmla="+- 0 8024 7679"/>
                <a:gd name="T33" fmla="*/ T32 w 2847"/>
                <a:gd name="T34" fmla="+- 0 6288 5794"/>
                <a:gd name="T35" fmla="*/ 6288 h 2847"/>
                <a:gd name="T36" fmla="+- 0 7937 7679"/>
                <a:gd name="T37" fmla="*/ T36 w 2847"/>
                <a:gd name="T38" fmla="+- 0 6399 5794"/>
                <a:gd name="T39" fmla="*/ 6399 h 2847"/>
                <a:gd name="T40" fmla="+- 0 7861 7679"/>
                <a:gd name="T41" fmla="*/ T40 w 2847"/>
                <a:gd name="T42" fmla="+- 0 6519 5794"/>
                <a:gd name="T43" fmla="*/ 6519 h 2847"/>
                <a:gd name="T44" fmla="+- 0 7798 7679"/>
                <a:gd name="T45" fmla="*/ T44 w 2847"/>
                <a:gd name="T46" fmla="+- 0 6647 5794"/>
                <a:gd name="T47" fmla="*/ 6647 h 2847"/>
                <a:gd name="T48" fmla="+- 0 7747 7679"/>
                <a:gd name="T49" fmla="*/ T48 w 2847"/>
                <a:gd name="T50" fmla="+- 0 6781 5794"/>
                <a:gd name="T51" fmla="*/ 6781 h 2847"/>
                <a:gd name="T52" fmla="+- 0 7710 7679"/>
                <a:gd name="T53" fmla="*/ T52 w 2847"/>
                <a:gd name="T54" fmla="+- 0 6921 5794"/>
                <a:gd name="T55" fmla="*/ 6921 h 2847"/>
                <a:gd name="T56" fmla="+- 0 7687 7679"/>
                <a:gd name="T57" fmla="*/ T56 w 2847"/>
                <a:gd name="T58" fmla="+- 0 7067 5794"/>
                <a:gd name="T59" fmla="*/ 7067 h 2847"/>
                <a:gd name="T60" fmla="+- 0 7679 7679"/>
                <a:gd name="T61" fmla="*/ T60 w 2847"/>
                <a:gd name="T62" fmla="+- 0 7217 5794"/>
                <a:gd name="T63" fmla="*/ 7217 h 2847"/>
                <a:gd name="T64" fmla="+- 0 7687 7679"/>
                <a:gd name="T65" fmla="*/ T64 w 2847"/>
                <a:gd name="T66" fmla="+- 0 7367 5794"/>
                <a:gd name="T67" fmla="*/ 7367 h 2847"/>
                <a:gd name="T68" fmla="+- 0 7710 7679"/>
                <a:gd name="T69" fmla="*/ T68 w 2847"/>
                <a:gd name="T70" fmla="+- 0 7513 5794"/>
                <a:gd name="T71" fmla="*/ 7513 h 2847"/>
                <a:gd name="T72" fmla="+- 0 7747 7679"/>
                <a:gd name="T73" fmla="*/ T72 w 2847"/>
                <a:gd name="T74" fmla="+- 0 7653 5794"/>
                <a:gd name="T75" fmla="*/ 7653 h 2847"/>
                <a:gd name="T76" fmla="+- 0 7798 7679"/>
                <a:gd name="T77" fmla="*/ T76 w 2847"/>
                <a:gd name="T78" fmla="+- 0 7788 5794"/>
                <a:gd name="T79" fmla="*/ 7788 h 2847"/>
                <a:gd name="T80" fmla="+- 0 7861 7679"/>
                <a:gd name="T81" fmla="*/ T80 w 2847"/>
                <a:gd name="T82" fmla="+- 0 7915 5794"/>
                <a:gd name="T83" fmla="*/ 7915 h 2847"/>
                <a:gd name="T84" fmla="+- 0 7937 7679"/>
                <a:gd name="T85" fmla="*/ T84 w 2847"/>
                <a:gd name="T86" fmla="+- 0 8035 5794"/>
                <a:gd name="T87" fmla="*/ 8035 h 2847"/>
                <a:gd name="T88" fmla="+- 0 8024 7679"/>
                <a:gd name="T89" fmla="*/ T88 w 2847"/>
                <a:gd name="T90" fmla="+- 0 8146 5794"/>
                <a:gd name="T91" fmla="*/ 8146 h 2847"/>
                <a:gd name="T92" fmla="+- 0 8121 7679"/>
                <a:gd name="T93" fmla="*/ T92 w 2847"/>
                <a:gd name="T94" fmla="+- 0 8248 5794"/>
                <a:gd name="T95" fmla="*/ 8248 h 2847"/>
                <a:gd name="T96" fmla="+- 0 8228 7679"/>
                <a:gd name="T97" fmla="*/ T96 w 2847"/>
                <a:gd name="T98" fmla="+- 0 8340 5794"/>
                <a:gd name="T99" fmla="*/ 8340 h 2847"/>
                <a:gd name="T100" fmla="+- 0 8343 7679"/>
                <a:gd name="T101" fmla="*/ T100 w 2847"/>
                <a:gd name="T102" fmla="+- 0 8422 5794"/>
                <a:gd name="T103" fmla="*/ 8422 h 2847"/>
                <a:gd name="T104" fmla="+- 0 8467 7679"/>
                <a:gd name="T105" fmla="*/ T104 w 2847"/>
                <a:gd name="T106" fmla="+- 0 8491 5794"/>
                <a:gd name="T107" fmla="*/ 8491 h 2847"/>
                <a:gd name="T108" fmla="+- 0 8598 7679"/>
                <a:gd name="T109" fmla="*/ T108 w 2847"/>
                <a:gd name="T110" fmla="+- 0 8549 5794"/>
                <a:gd name="T111" fmla="*/ 8549 h 2847"/>
                <a:gd name="T112" fmla="+- 0 8735 7679"/>
                <a:gd name="T113" fmla="*/ T112 w 2847"/>
                <a:gd name="T114" fmla="+- 0 8593 5794"/>
                <a:gd name="T115" fmla="*/ 8593 h 2847"/>
                <a:gd name="T116" fmla="+- 0 8878 7679"/>
                <a:gd name="T117" fmla="*/ T116 w 2847"/>
                <a:gd name="T118" fmla="+- 0 8623 5794"/>
                <a:gd name="T119" fmla="*/ 8623 h 2847"/>
                <a:gd name="T120" fmla="+- 0 9026 7679"/>
                <a:gd name="T121" fmla="*/ T120 w 2847"/>
                <a:gd name="T122" fmla="+- 0 8638 5794"/>
                <a:gd name="T123" fmla="*/ 8638 h 2847"/>
                <a:gd name="T124" fmla="+- 0 9178 7679"/>
                <a:gd name="T125" fmla="*/ T124 w 2847"/>
                <a:gd name="T126" fmla="+- 0 8638 5794"/>
                <a:gd name="T127" fmla="*/ 8638 h 2847"/>
                <a:gd name="T128" fmla="+- 0 9326 7679"/>
                <a:gd name="T129" fmla="*/ T128 w 2847"/>
                <a:gd name="T130" fmla="+- 0 8623 5794"/>
                <a:gd name="T131" fmla="*/ 8623 h 2847"/>
                <a:gd name="T132" fmla="+- 0 9469 7679"/>
                <a:gd name="T133" fmla="*/ T132 w 2847"/>
                <a:gd name="T134" fmla="+- 0 8593 5794"/>
                <a:gd name="T135" fmla="*/ 8593 h 2847"/>
                <a:gd name="T136" fmla="+- 0 9606 7679"/>
                <a:gd name="T137" fmla="*/ T136 w 2847"/>
                <a:gd name="T138" fmla="+- 0 8549 5794"/>
                <a:gd name="T139" fmla="*/ 8549 h 2847"/>
                <a:gd name="T140" fmla="+- 0 9737 7679"/>
                <a:gd name="T141" fmla="*/ T140 w 2847"/>
                <a:gd name="T142" fmla="+- 0 8491 5794"/>
                <a:gd name="T143" fmla="*/ 8491 h 2847"/>
                <a:gd name="T144" fmla="+- 0 9861 7679"/>
                <a:gd name="T145" fmla="*/ T144 w 2847"/>
                <a:gd name="T146" fmla="+- 0 8422 5794"/>
                <a:gd name="T147" fmla="*/ 8422 h 2847"/>
                <a:gd name="T148" fmla="+- 0 9976 7679"/>
                <a:gd name="T149" fmla="*/ T148 w 2847"/>
                <a:gd name="T150" fmla="+- 0 8340 5794"/>
                <a:gd name="T151" fmla="*/ 8340 h 2847"/>
                <a:gd name="T152" fmla="+- 0 10083 7679"/>
                <a:gd name="T153" fmla="*/ T152 w 2847"/>
                <a:gd name="T154" fmla="+- 0 8248 5794"/>
                <a:gd name="T155" fmla="*/ 8248 h 2847"/>
                <a:gd name="T156" fmla="+- 0 10180 7679"/>
                <a:gd name="T157" fmla="*/ T156 w 2847"/>
                <a:gd name="T158" fmla="+- 0 8146 5794"/>
                <a:gd name="T159" fmla="*/ 8146 h 2847"/>
                <a:gd name="T160" fmla="+- 0 10267 7679"/>
                <a:gd name="T161" fmla="*/ T160 w 2847"/>
                <a:gd name="T162" fmla="+- 0 8035 5794"/>
                <a:gd name="T163" fmla="*/ 8035 h 2847"/>
                <a:gd name="T164" fmla="+- 0 10343 7679"/>
                <a:gd name="T165" fmla="*/ T164 w 2847"/>
                <a:gd name="T166" fmla="+- 0 7915 5794"/>
                <a:gd name="T167" fmla="*/ 7915 h 2847"/>
                <a:gd name="T168" fmla="+- 0 10406 7679"/>
                <a:gd name="T169" fmla="*/ T168 w 2847"/>
                <a:gd name="T170" fmla="+- 0 7788 5794"/>
                <a:gd name="T171" fmla="*/ 7788 h 2847"/>
                <a:gd name="T172" fmla="+- 0 10457 7679"/>
                <a:gd name="T173" fmla="*/ T172 w 2847"/>
                <a:gd name="T174" fmla="+- 0 7653 5794"/>
                <a:gd name="T175" fmla="*/ 7653 h 2847"/>
                <a:gd name="T176" fmla="+- 0 10495 7679"/>
                <a:gd name="T177" fmla="*/ T176 w 2847"/>
                <a:gd name="T178" fmla="+- 0 7513 5794"/>
                <a:gd name="T179" fmla="*/ 7513 h 2847"/>
                <a:gd name="T180" fmla="+- 0 10518 7679"/>
                <a:gd name="T181" fmla="*/ T180 w 2847"/>
                <a:gd name="T182" fmla="+- 0 7367 5794"/>
                <a:gd name="T183" fmla="*/ 7367 h 2847"/>
                <a:gd name="T184" fmla="+- 0 10525 7679"/>
                <a:gd name="T185" fmla="*/ T184 w 2847"/>
                <a:gd name="T186" fmla="+- 0 7217 5794"/>
                <a:gd name="T187" fmla="*/ 7217 h 2847"/>
                <a:gd name="T188" fmla="+- 0 10518 7679"/>
                <a:gd name="T189" fmla="*/ T188 w 2847"/>
                <a:gd name="T190" fmla="+- 0 7067 5794"/>
                <a:gd name="T191" fmla="*/ 7067 h 2847"/>
                <a:gd name="T192" fmla="+- 0 10495 7679"/>
                <a:gd name="T193" fmla="*/ T192 w 2847"/>
                <a:gd name="T194" fmla="+- 0 6921 5794"/>
                <a:gd name="T195" fmla="*/ 6921 h 2847"/>
                <a:gd name="T196" fmla="+- 0 10457 7679"/>
                <a:gd name="T197" fmla="*/ T196 w 2847"/>
                <a:gd name="T198" fmla="+- 0 6781 5794"/>
                <a:gd name="T199" fmla="*/ 6781 h 2847"/>
                <a:gd name="T200" fmla="+- 0 10406 7679"/>
                <a:gd name="T201" fmla="*/ T200 w 2847"/>
                <a:gd name="T202" fmla="+- 0 6647 5794"/>
                <a:gd name="T203" fmla="*/ 6647 h 2847"/>
                <a:gd name="T204" fmla="+- 0 10343 7679"/>
                <a:gd name="T205" fmla="*/ T204 w 2847"/>
                <a:gd name="T206" fmla="+- 0 6519 5794"/>
                <a:gd name="T207" fmla="*/ 6519 h 2847"/>
                <a:gd name="T208" fmla="+- 0 10267 7679"/>
                <a:gd name="T209" fmla="*/ T208 w 2847"/>
                <a:gd name="T210" fmla="+- 0 6399 5794"/>
                <a:gd name="T211" fmla="*/ 6399 h 2847"/>
                <a:gd name="T212" fmla="+- 0 10180 7679"/>
                <a:gd name="T213" fmla="*/ T212 w 2847"/>
                <a:gd name="T214" fmla="+- 0 6288 5794"/>
                <a:gd name="T215" fmla="*/ 6288 h 2847"/>
                <a:gd name="T216" fmla="+- 0 10083 7679"/>
                <a:gd name="T217" fmla="*/ T216 w 2847"/>
                <a:gd name="T218" fmla="+- 0 6186 5794"/>
                <a:gd name="T219" fmla="*/ 6186 h 2847"/>
                <a:gd name="T220" fmla="+- 0 9976 7679"/>
                <a:gd name="T221" fmla="*/ T220 w 2847"/>
                <a:gd name="T222" fmla="+- 0 6094 5794"/>
                <a:gd name="T223" fmla="*/ 6094 h 2847"/>
                <a:gd name="T224" fmla="+- 0 9861 7679"/>
                <a:gd name="T225" fmla="*/ T224 w 2847"/>
                <a:gd name="T226" fmla="+- 0 6013 5794"/>
                <a:gd name="T227" fmla="*/ 6013 h 2847"/>
                <a:gd name="T228" fmla="+- 0 9737 7679"/>
                <a:gd name="T229" fmla="*/ T228 w 2847"/>
                <a:gd name="T230" fmla="+- 0 5943 5794"/>
                <a:gd name="T231" fmla="*/ 5943 h 2847"/>
                <a:gd name="T232" fmla="+- 0 9606 7679"/>
                <a:gd name="T233" fmla="*/ T232 w 2847"/>
                <a:gd name="T234" fmla="+- 0 5886 5794"/>
                <a:gd name="T235" fmla="*/ 5886 h 2847"/>
                <a:gd name="T236" fmla="+- 0 9469 7679"/>
                <a:gd name="T237" fmla="*/ T236 w 2847"/>
                <a:gd name="T238" fmla="+- 0 5841 5794"/>
                <a:gd name="T239" fmla="*/ 5841 h 2847"/>
                <a:gd name="T240" fmla="+- 0 9326 7679"/>
                <a:gd name="T241" fmla="*/ T240 w 2847"/>
                <a:gd name="T242" fmla="+- 0 5811 5794"/>
                <a:gd name="T243" fmla="*/ 5811 h 2847"/>
                <a:gd name="T244" fmla="+- 0 9178 7679"/>
                <a:gd name="T245" fmla="*/ T244 w 2847"/>
                <a:gd name="T246" fmla="+- 0 5796 5794"/>
                <a:gd name="T247" fmla="*/ 5796 h 284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2847" h="2847">
                  <a:moveTo>
                    <a:pt x="1423" y="0"/>
                  </a:moveTo>
                  <a:lnTo>
                    <a:pt x="1347" y="2"/>
                  </a:lnTo>
                  <a:lnTo>
                    <a:pt x="1273" y="8"/>
                  </a:lnTo>
                  <a:lnTo>
                    <a:pt x="1199" y="17"/>
                  </a:lnTo>
                  <a:lnTo>
                    <a:pt x="1127" y="31"/>
                  </a:lnTo>
                  <a:lnTo>
                    <a:pt x="1056" y="47"/>
                  </a:lnTo>
                  <a:lnTo>
                    <a:pt x="987" y="68"/>
                  </a:lnTo>
                  <a:lnTo>
                    <a:pt x="919" y="92"/>
                  </a:lnTo>
                  <a:lnTo>
                    <a:pt x="853" y="119"/>
                  </a:lnTo>
                  <a:lnTo>
                    <a:pt x="788" y="149"/>
                  </a:lnTo>
                  <a:lnTo>
                    <a:pt x="725" y="182"/>
                  </a:lnTo>
                  <a:lnTo>
                    <a:pt x="664" y="219"/>
                  </a:lnTo>
                  <a:lnTo>
                    <a:pt x="605" y="258"/>
                  </a:lnTo>
                  <a:lnTo>
                    <a:pt x="549" y="300"/>
                  </a:lnTo>
                  <a:lnTo>
                    <a:pt x="494" y="345"/>
                  </a:lnTo>
                  <a:lnTo>
                    <a:pt x="442" y="392"/>
                  </a:lnTo>
                  <a:lnTo>
                    <a:pt x="392" y="442"/>
                  </a:lnTo>
                  <a:lnTo>
                    <a:pt x="345" y="494"/>
                  </a:lnTo>
                  <a:lnTo>
                    <a:pt x="300" y="549"/>
                  </a:lnTo>
                  <a:lnTo>
                    <a:pt x="258" y="605"/>
                  </a:lnTo>
                  <a:lnTo>
                    <a:pt x="219" y="664"/>
                  </a:lnTo>
                  <a:lnTo>
                    <a:pt x="182" y="725"/>
                  </a:lnTo>
                  <a:lnTo>
                    <a:pt x="149" y="788"/>
                  </a:lnTo>
                  <a:lnTo>
                    <a:pt x="119" y="853"/>
                  </a:lnTo>
                  <a:lnTo>
                    <a:pt x="92" y="919"/>
                  </a:lnTo>
                  <a:lnTo>
                    <a:pt x="68" y="987"/>
                  </a:lnTo>
                  <a:lnTo>
                    <a:pt x="47" y="1056"/>
                  </a:lnTo>
                  <a:lnTo>
                    <a:pt x="31" y="1127"/>
                  </a:lnTo>
                  <a:lnTo>
                    <a:pt x="17" y="1199"/>
                  </a:lnTo>
                  <a:lnTo>
                    <a:pt x="8" y="1273"/>
                  </a:lnTo>
                  <a:lnTo>
                    <a:pt x="2" y="1347"/>
                  </a:lnTo>
                  <a:lnTo>
                    <a:pt x="0" y="1423"/>
                  </a:lnTo>
                  <a:lnTo>
                    <a:pt x="2" y="1499"/>
                  </a:lnTo>
                  <a:lnTo>
                    <a:pt x="8" y="1573"/>
                  </a:lnTo>
                  <a:lnTo>
                    <a:pt x="17" y="1647"/>
                  </a:lnTo>
                  <a:lnTo>
                    <a:pt x="31" y="1719"/>
                  </a:lnTo>
                  <a:lnTo>
                    <a:pt x="47" y="1790"/>
                  </a:lnTo>
                  <a:lnTo>
                    <a:pt x="68" y="1859"/>
                  </a:lnTo>
                  <a:lnTo>
                    <a:pt x="92" y="1927"/>
                  </a:lnTo>
                  <a:lnTo>
                    <a:pt x="119" y="1994"/>
                  </a:lnTo>
                  <a:lnTo>
                    <a:pt x="149" y="2058"/>
                  </a:lnTo>
                  <a:lnTo>
                    <a:pt x="182" y="2121"/>
                  </a:lnTo>
                  <a:lnTo>
                    <a:pt x="219" y="2182"/>
                  </a:lnTo>
                  <a:lnTo>
                    <a:pt x="258" y="2241"/>
                  </a:lnTo>
                  <a:lnTo>
                    <a:pt x="300" y="2297"/>
                  </a:lnTo>
                  <a:lnTo>
                    <a:pt x="345" y="2352"/>
                  </a:lnTo>
                  <a:lnTo>
                    <a:pt x="392" y="2404"/>
                  </a:lnTo>
                  <a:lnTo>
                    <a:pt x="442" y="2454"/>
                  </a:lnTo>
                  <a:lnTo>
                    <a:pt x="494" y="2501"/>
                  </a:lnTo>
                  <a:lnTo>
                    <a:pt x="549" y="2546"/>
                  </a:lnTo>
                  <a:lnTo>
                    <a:pt x="605" y="2588"/>
                  </a:lnTo>
                  <a:lnTo>
                    <a:pt x="664" y="2628"/>
                  </a:lnTo>
                  <a:lnTo>
                    <a:pt x="725" y="2664"/>
                  </a:lnTo>
                  <a:lnTo>
                    <a:pt x="788" y="2697"/>
                  </a:lnTo>
                  <a:lnTo>
                    <a:pt x="853" y="2727"/>
                  </a:lnTo>
                  <a:lnTo>
                    <a:pt x="919" y="2755"/>
                  </a:lnTo>
                  <a:lnTo>
                    <a:pt x="987" y="2778"/>
                  </a:lnTo>
                  <a:lnTo>
                    <a:pt x="1056" y="2799"/>
                  </a:lnTo>
                  <a:lnTo>
                    <a:pt x="1127" y="2816"/>
                  </a:lnTo>
                  <a:lnTo>
                    <a:pt x="1199" y="2829"/>
                  </a:lnTo>
                  <a:lnTo>
                    <a:pt x="1273" y="2839"/>
                  </a:lnTo>
                  <a:lnTo>
                    <a:pt x="1347" y="2844"/>
                  </a:lnTo>
                  <a:lnTo>
                    <a:pt x="1423" y="2846"/>
                  </a:lnTo>
                  <a:lnTo>
                    <a:pt x="1499" y="2844"/>
                  </a:lnTo>
                  <a:lnTo>
                    <a:pt x="1573" y="2839"/>
                  </a:lnTo>
                  <a:lnTo>
                    <a:pt x="1647" y="2829"/>
                  </a:lnTo>
                  <a:lnTo>
                    <a:pt x="1719" y="2816"/>
                  </a:lnTo>
                  <a:lnTo>
                    <a:pt x="1790" y="2799"/>
                  </a:lnTo>
                  <a:lnTo>
                    <a:pt x="1859" y="2778"/>
                  </a:lnTo>
                  <a:lnTo>
                    <a:pt x="1927" y="2755"/>
                  </a:lnTo>
                  <a:lnTo>
                    <a:pt x="1994" y="2727"/>
                  </a:lnTo>
                  <a:lnTo>
                    <a:pt x="2058" y="2697"/>
                  </a:lnTo>
                  <a:lnTo>
                    <a:pt x="2121" y="2664"/>
                  </a:lnTo>
                  <a:lnTo>
                    <a:pt x="2182" y="2628"/>
                  </a:lnTo>
                  <a:lnTo>
                    <a:pt x="2241" y="2588"/>
                  </a:lnTo>
                  <a:lnTo>
                    <a:pt x="2297" y="2546"/>
                  </a:lnTo>
                  <a:lnTo>
                    <a:pt x="2352" y="2501"/>
                  </a:lnTo>
                  <a:lnTo>
                    <a:pt x="2404" y="2454"/>
                  </a:lnTo>
                  <a:lnTo>
                    <a:pt x="2454" y="2404"/>
                  </a:lnTo>
                  <a:lnTo>
                    <a:pt x="2501" y="2352"/>
                  </a:lnTo>
                  <a:lnTo>
                    <a:pt x="2546" y="2297"/>
                  </a:lnTo>
                  <a:lnTo>
                    <a:pt x="2588" y="2241"/>
                  </a:lnTo>
                  <a:lnTo>
                    <a:pt x="2628" y="2182"/>
                  </a:lnTo>
                  <a:lnTo>
                    <a:pt x="2664" y="2121"/>
                  </a:lnTo>
                  <a:lnTo>
                    <a:pt x="2697" y="2058"/>
                  </a:lnTo>
                  <a:lnTo>
                    <a:pt x="2727" y="1994"/>
                  </a:lnTo>
                  <a:lnTo>
                    <a:pt x="2755" y="1927"/>
                  </a:lnTo>
                  <a:lnTo>
                    <a:pt x="2778" y="1859"/>
                  </a:lnTo>
                  <a:lnTo>
                    <a:pt x="2799" y="1790"/>
                  </a:lnTo>
                  <a:lnTo>
                    <a:pt x="2816" y="1719"/>
                  </a:lnTo>
                  <a:lnTo>
                    <a:pt x="2829" y="1647"/>
                  </a:lnTo>
                  <a:lnTo>
                    <a:pt x="2839" y="1573"/>
                  </a:lnTo>
                  <a:lnTo>
                    <a:pt x="2844" y="1499"/>
                  </a:lnTo>
                  <a:lnTo>
                    <a:pt x="2846" y="1423"/>
                  </a:lnTo>
                  <a:lnTo>
                    <a:pt x="2844" y="1347"/>
                  </a:lnTo>
                  <a:lnTo>
                    <a:pt x="2839" y="1273"/>
                  </a:lnTo>
                  <a:lnTo>
                    <a:pt x="2829" y="1199"/>
                  </a:lnTo>
                  <a:lnTo>
                    <a:pt x="2816" y="1127"/>
                  </a:lnTo>
                  <a:lnTo>
                    <a:pt x="2799" y="1056"/>
                  </a:lnTo>
                  <a:lnTo>
                    <a:pt x="2778" y="987"/>
                  </a:lnTo>
                  <a:lnTo>
                    <a:pt x="2755" y="919"/>
                  </a:lnTo>
                  <a:lnTo>
                    <a:pt x="2727" y="853"/>
                  </a:lnTo>
                  <a:lnTo>
                    <a:pt x="2697" y="788"/>
                  </a:lnTo>
                  <a:lnTo>
                    <a:pt x="2664" y="725"/>
                  </a:lnTo>
                  <a:lnTo>
                    <a:pt x="2628" y="664"/>
                  </a:lnTo>
                  <a:lnTo>
                    <a:pt x="2588" y="605"/>
                  </a:lnTo>
                  <a:lnTo>
                    <a:pt x="2546" y="549"/>
                  </a:lnTo>
                  <a:lnTo>
                    <a:pt x="2501" y="494"/>
                  </a:lnTo>
                  <a:lnTo>
                    <a:pt x="2454" y="442"/>
                  </a:lnTo>
                  <a:lnTo>
                    <a:pt x="2404" y="392"/>
                  </a:lnTo>
                  <a:lnTo>
                    <a:pt x="2352" y="345"/>
                  </a:lnTo>
                  <a:lnTo>
                    <a:pt x="2297" y="300"/>
                  </a:lnTo>
                  <a:lnTo>
                    <a:pt x="2241" y="258"/>
                  </a:lnTo>
                  <a:lnTo>
                    <a:pt x="2182" y="219"/>
                  </a:lnTo>
                  <a:lnTo>
                    <a:pt x="2121" y="182"/>
                  </a:lnTo>
                  <a:lnTo>
                    <a:pt x="2058" y="149"/>
                  </a:lnTo>
                  <a:lnTo>
                    <a:pt x="1994" y="119"/>
                  </a:lnTo>
                  <a:lnTo>
                    <a:pt x="1927" y="92"/>
                  </a:lnTo>
                  <a:lnTo>
                    <a:pt x="1859" y="68"/>
                  </a:lnTo>
                  <a:lnTo>
                    <a:pt x="1790" y="47"/>
                  </a:lnTo>
                  <a:lnTo>
                    <a:pt x="1719" y="31"/>
                  </a:lnTo>
                  <a:lnTo>
                    <a:pt x="1647" y="17"/>
                  </a:lnTo>
                  <a:lnTo>
                    <a:pt x="1573" y="8"/>
                  </a:lnTo>
                  <a:lnTo>
                    <a:pt x="1499" y="2"/>
                  </a:lnTo>
                  <a:lnTo>
                    <a:pt x="1423" y="0"/>
                  </a:lnTo>
                  <a:close/>
                </a:path>
              </a:pathLst>
            </a:custGeom>
            <a:solidFill>
              <a:srgbClr val="1F487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18" name="Freeform 25"/>
            <p:cNvSpPr>
              <a:spLocks/>
            </p:cNvSpPr>
            <p:nvPr/>
          </p:nvSpPr>
          <p:spPr bwMode="auto">
            <a:xfrm>
              <a:off x="11422" y="6171"/>
              <a:ext cx="3212" cy="3212"/>
            </a:xfrm>
            <a:custGeom>
              <a:avLst/>
              <a:gdLst>
                <a:gd name="T0" fmla="+- 0 12323 10867"/>
                <a:gd name="T1" fmla="*/ T0 w 3212"/>
                <a:gd name="T2" fmla="+- 0 6747 6740"/>
                <a:gd name="T3" fmla="*/ 6747 h 3212"/>
                <a:gd name="T4" fmla="+- 0 12105 10867"/>
                <a:gd name="T5" fmla="*/ T4 w 3212"/>
                <a:gd name="T6" fmla="+- 0 6782 6740"/>
                <a:gd name="T7" fmla="*/ 6782 h 3212"/>
                <a:gd name="T8" fmla="+- 0 11898 10867"/>
                <a:gd name="T9" fmla="*/ T8 w 3212"/>
                <a:gd name="T10" fmla="+- 0 6846 6740"/>
                <a:gd name="T11" fmla="*/ 6846 h 3212"/>
                <a:gd name="T12" fmla="+- 0 11704 10867"/>
                <a:gd name="T13" fmla="*/ T12 w 3212"/>
                <a:gd name="T14" fmla="+- 0 6936 6740"/>
                <a:gd name="T15" fmla="*/ 6936 h 3212"/>
                <a:gd name="T16" fmla="+- 0 11525 10867"/>
                <a:gd name="T17" fmla="*/ T16 w 3212"/>
                <a:gd name="T18" fmla="+- 0 7049 6740"/>
                <a:gd name="T19" fmla="*/ 7049 h 3212"/>
                <a:gd name="T20" fmla="+- 0 11363 10867"/>
                <a:gd name="T21" fmla="*/ T20 w 3212"/>
                <a:gd name="T22" fmla="+- 0 7185 6740"/>
                <a:gd name="T23" fmla="*/ 7185 h 3212"/>
                <a:gd name="T24" fmla="+- 0 11220 10867"/>
                <a:gd name="T25" fmla="*/ T24 w 3212"/>
                <a:gd name="T26" fmla="+- 0 7341 6740"/>
                <a:gd name="T27" fmla="*/ 7341 h 3212"/>
                <a:gd name="T28" fmla="+- 0 11099 10867"/>
                <a:gd name="T29" fmla="*/ T28 w 3212"/>
                <a:gd name="T30" fmla="+- 0 7515 6740"/>
                <a:gd name="T31" fmla="*/ 7515 h 3212"/>
                <a:gd name="T32" fmla="+- 0 11001 10867"/>
                <a:gd name="T33" fmla="*/ T32 w 3212"/>
                <a:gd name="T34" fmla="+- 0 7704 6740"/>
                <a:gd name="T35" fmla="*/ 7704 h 3212"/>
                <a:gd name="T36" fmla="+- 0 10928 10867"/>
                <a:gd name="T37" fmla="*/ T36 w 3212"/>
                <a:gd name="T38" fmla="+- 0 7907 6740"/>
                <a:gd name="T39" fmla="*/ 7907 h 3212"/>
                <a:gd name="T40" fmla="+- 0 10883 10867"/>
                <a:gd name="T41" fmla="*/ T40 w 3212"/>
                <a:gd name="T42" fmla="+- 0 8121 6740"/>
                <a:gd name="T43" fmla="*/ 8121 h 3212"/>
                <a:gd name="T44" fmla="+- 0 10867 10867"/>
                <a:gd name="T45" fmla="*/ T44 w 3212"/>
                <a:gd name="T46" fmla="+- 0 8345 6740"/>
                <a:gd name="T47" fmla="*/ 8345 h 3212"/>
                <a:gd name="T48" fmla="+- 0 10883 10867"/>
                <a:gd name="T49" fmla="*/ T48 w 3212"/>
                <a:gd name="T50" fmla="+- 0 8569 6740"/>
                <a:gd name="T51" fmla="*/ 8569 h 3212"/>
                <a:gd name="T52" fmla="+- 0 10928 10867"/>
                <a:gd name="T53" fmla="*/ T52 w 3212"/>
                <a:gd name="T54" fmla="+- 0 8784 6740"/>
                <a:gd name="T55" fmla="*/ 8784 h 3212"/>
                <a:gd name="T56" fmla="+- 0 11001 10867"/>
                <a:gd name="T57" fmla="*/ T56 w 3212"/>
                <a:gd name="T58" fmla="+- 0 8987 6740"/>
                <a:gd name="T59" fmla="*/ 8987 h 3212"/>
                <a:gd name="T60" fmla="+- 0 11099 10867"/>
                <a:gd name="T61" fmla="*/ T60 w 3212"/>
                <a:gd name="T62" fmla="+- 0 9176 6740"/>
                <a:gd name="T63" fmla="*/ 9176 h 3212"/>
                <a:gd name="T64" fmla="+- 0 11220 10867"/>
                <a:gd name="T65" fmla="*/ T64 w 3212"/>
                <a:gd name="T66" fmla="+- 0 9349 6740"/>
                <a:gd name="T67" fmla="*/ 9349 h 3212"/>
                <a:gd name="T68" fmla="+- 0 11363 10867"/>
                <a:gd name="T69" fmla="*/ T68 w 3212"/>
                <a:gd name="T70" fmla="+- 0 9505 6740"/>
                <a:gd name="T71" fmla="*/ 9505 h 3212"/>
                <a:gd name="T72" fmla="+- 0 11525 10867"/>
                <a:gd name="T73" fmla="*/ T72 w 3212"/>
                <a:gd name="T74" fmla="+- 0 9641 6740"/>
                <a:gd name="T75" fmla="*/ 9641 h 3212"/>
                <a:gd name="T76" fmla="+- 0 11704 10867"/>
                <a:gd name="T77" fmla="*/ T76 w 3212"/>
                <a:gd name="T78" fmla="+- 0 9755 6740"/>
                <a:gd name="T79" fmla="*/ 9755 h 3212"/>
                <a:gd name="T80" fmla="+- 0 11898 10867"/>
                <a:gd name="T81" fmla="*/ T80 w 3212"/>
                <a:gd name="T82" fmla="+- 0 9845 6740"/>
                <a:gd name="T83" fmla="*/ 9845 h 3212"/>
                <a:gd name="T84" fmla="+- 0 12105 10867"/>
                <a:gd name="T85" fmla="*/ T84 w 3212"/>
                <a:gd name="T86" fmla="+- 0 9908 6740"/>
                <a:gd name="T87" fmla="*/ 9908 h 3212"/>
                <a:gd name="T88" fmla="+- 0 12323 10867"/>
                <a:gd name="T89" fmla="*/ T88 w 3212"/>
                <a:gd name="T90" fmla="+- 0 9944 6740"/>
                <a:gd name="T91" fmla="*/ 9944 h 3212"/>
                <a:gd name="T92" fmla="+- 0 12549 10867"/>
                <a:gd name="T93" fmla="*/ T92 w 3212"/>
                <a:gd name="T94" fmla="+- 0 9949 6740"/>
                <a:gd name="T95" fmla="*/ 9949 h 3212"/>
                <a:gd name="T96" fmla="+- 0 12770 10867"/>
                <a:gd name="T97" fmla="*/ T96 w 3212"/>
                <a:gd name="T98" fmla="+- 0 9923 6740"/>
                <a:gd name="T99" fmla="*/ 9923 h 3212"/>
                <a:gd name="T100" fmla="+- 0 12981 10867"/>
                <a:gd name="T101" fmla="*/ T100 w 3212"/>
                <a:gd name="T102" fmla="+- 0 9869 6740"/>
                <a:gd name="T103" fmla="*/ 9869 h 3212"/>
                <a:gd name="T104" fmla="+- 0 13179 10867"/>
                <a:gd name="T105" fmla="*/ T104 w 3212"/>
                <a:gd name="T106" fmla="+- 0 9788 6740"/>
                <a:gd name="T107" fmla="*/ 9788 h 3212"/>
                <a:gd name="T108" fmla="+- 0 13363 10867"/>
                <a:gd name="T109" fmla="*/ T108 w 3212"/>
                <a:gd name="T110" fmla="+- 0 9681 6740"/>
                <a:gd name="T111" fmla="*/ 9681 h 3212"/>
                <a:gd name="T112" fmla="+- 0 13531 10867"/>
                <a:gd name="T113" fmla="*/ T112 w 3212"/>
                <a:gd name="T114" fmla="+- 0 9553 6740"/>
                <a:gd name="T115" fmla="*/ 9553 h 3212"/>
                <a:gd name="T116" fmla="+- 0 13681 10867"/>
                <a:gd name="T117" fmla="*/ T116 w 3212"/>
                <a:gd name="T118" fmla="+- 0 9403 6740"/>
                <a:gd name="T119" fmla="*/ 9403 h 3212"/>
                <a:gd name="T120" fmla="+- 0 13809 10867"/>
                <a:gd name="T121" fmla="*/ T120 w 3212"/>
                <a:gd name="T122" fmla="+- 0 9236 6740"/>
                <a:gd name="T123" fmla="*/ 9236 h 3212"/>
                <a:gd name="T124" fmla="+- 0 13915 10867"/>
                <a:gd name="T125" fmla="*/ T124 w 3212"/>
                <a:gd name="T126" fmla="+- 0 9051 6740"/>
                <a:gd name="T127" fmla="*/ 9051 h 3212"/>
                <a:gd name="T128" fmla="+- 0 13997 10867"/>
                <a:gd name="T129" fmla="*/ T128 w 3212"/>
                <a:gd name="T130" fmla="+- 0 8853 6740"/>
                <a:gd name="T131" fmla="*/ 8853 h 3212"/>
                <a:gd name="T132" fmla="+- 0 14051 10867"/>
                <a:gd name="T133" fmla="*/ T132 w 3212"/>
                <a:gd name="T134" fmla="+- 0 8642 6740"/>
                <a:gd name="T135" fmla="*/ 8642 h 3212"/>
                <a:gd name="T136" fmla="+- 0 14077 10867"/>
                <a:gd name="T137" fmla="*/ T136 w 3212"/>
                <a:gd name="T138" fmla="+- 0 8421 6740"/>
                <a:gd name="T139" fmla="*/ 8421 h 3212"/>
                <a:gd name="T140" fmla="+- 0 14072 10867"/>
                <a:gd name="T141" fmla="*/ T140 w 3212"/>
                <a:gd name="T142" fmla="+- 0 8195 6740"/>
                <a:gd name="T143" fmla="*/ 8195 h 3212"/>
                <a:gd name="T144" fmla="+- 0 14036 10867"/>
                <a:gd name="T145" fmla="*/ T144 w 3212"/>
                <a:gd name="T146" fmla="+- 0 7977 6740"/>
                <a:gd name="T147" fmla="*/ 7977 h 3212"/>
                <a:gd name="T148" fmla="+- 0 13973 10867"/>
                <a:gd name="T149" fmla="*/ T148 w 3212"/>
                <a:gd name="T150" fmla="+- 0 7770 6740"/>
                <a:gd name="T151" fmla="*/ 7770 h 3212"/>
                <a:gd name="T152" fmla="+- 0 13883 10867"/>
                <a:gd name="T153" fmla="*/ T152 w 3212"/>
                <a:gd name="T154" fmla="+- 0 7576 6740"/>
                <a:gd name="T155" fmla="*/ 7576 h 3212"/>
                <a:gd name="T156" fmla="+- 0 13769 10867"/>
                <a:gd name="T157" fmla="*/ T156 w 3212"/>
                <a:gd name="T158" fmla="+- 0 7397 6740"/>
                <a:gd name="T159" fmla="*/ 7397 h 3212"/>
                <a:gd name="T160" fmla="+- 0 13633 10867"/>
                <a:gd name="T161" fmla="*/ T160 w 3212"/>
                <a:gd name="T162" fmla="+- 0 7235 6740"/>
                <a:gd name="T163" fmla="*/ 7235 h 3212"/>
                <a:gd name="T164" fmla="+- 0 13477 10867"/>
                <a:gd name="T165" fmla="*/ T164 w 3212"/>
                <a:gd name="T166" fmla="+- 0 7092 6740"/>
                <a:gd name="T167" fmla="*/ 7092 h 3212"/>
                <a:gd name="T168" fmla="+- 0 13304 10867"/>
                <a:gd name="T169" fmla="*/ T168 w 3212"/>
                <a:gd name="T170" fmla="+- 0 6971 6740"/>
                <a:gd name="T171" fmla="*/ 6971 h 3212"/>
                <a:gd name="T172" fmla="+- 0 13114 10867"/>
                <a:gd name="T173" fmla="*/ T172 w 3212"/>
                <a:gd name="T174" fmla="+- 0 6873 6740"/>
                <a:gd name="T175" fmla="*/ 6873 h 3212"/>
                <a:gd name="T176" fmla="+- 0 12911 10867"/>
                <a:gd name="T177" fmla="*/ T176 w 3212"/>
                <a:gd name="T178" fmla="+- 0 6800 6740"/>
                <a:gd name="T179" fmla="*/ 6800 h 3212"/>
                <a:gd name="T180" fmla="+- 0 12697 10867"/>
                <a:gd name="T181" fmla="*/ T180 w 3212"/>
                <a:gd name="T182" fmla="+- 0 6755 6740"/>
                <a:gd name="T183" fmla="*/ 6755 h 3212"/>
                <a:gd name="T184" fmla="+- 0 12473 10867"/>
                <a:gd name="T185" fmla="*/ T184 w 3212"/>
                <a:gd name="T186" fmla="+- 0 6740 6740"/>
                <a:gd name="T187" fmla="*/ 6740 h 321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Lst>
              <a:rect l="0" t="0" r="r" b="b"/>
              <a:pathLst>
                <a:path w="3212" h="3212">
                  <a:moveTo>
                    <a:pt x="1606" y="0"/>
                  </a:moveTo>
                  <a:lnTo>
                    <a:pt x="1530" y="1"/>
                  </a:lnTo>
                  <a:lnTo>
                    <a:pt x="1456" y="7"/>
                  </a:lnTo>
                  <a:lnTo>
                    <a:pt x="1382" y="15"/>
                  </a:lnTo>
                  <a:lnTo>
                    <a:pt x="1309" y="27"/>
                  </a:lnTo>
                  <a:lnTo>
                    <a:pt x="1238" y="42"/>
                  </a:lnTo>
                  <a:lnTo>
                    <a:pt x="1168" y="60"/>
                  </a:lnTo>
                  <a:lnTo>
                    <a:pt x="1098" y="81"/>
                  </a:lnTo>
                  <a:lnTo>
                    <a:pt x="1031" y="106"/>
                  </a:lnTo>
                  <a:lnTo>
                    <a:pt x="965" y="133"/>
                  </a:lnTo>
                  <a:lnTo>
                    <a:pt x="900" y="163"/>
                  </a:lnTo>
                  <a:lnTo>
                    <a:pt x="837" y="196"/>
                  </a:lnTo>
                  <a:lnTo>
                    <a:pt x="775" y="231"/>
                  </a:lnTo>
                  <a:lnTo>
                    <a:pt x="716" y="269"/>
                  </a:lnTo>
                  <a:lnTo>
                    <a:pt x="658" y="309"/>
                  </a:lnTo>
                  <a:lnTo>
                    <a:pt x="602" y="352"/>
                  </a:lnTo>
                  <a:lnTo>
                    <a:pt x="548" y="398"/>
                  </a:lnTo>
                  <a:lnTo>
                    <a:pt x="496" y="445"/>
                  </a:lnTo>
                  <a:lnTo>
                    <a:pt x="446" y="495"/>
                  </a:lnTo>
                  <a:lnTo>
                    <a:pt x="398" y="547"/>
                  </a:lnTo>
                  <a:lnTo>
                    <a:pt x="353" y="601"/>
                  </a:lnTo>
                  <a:lnTo>
                    <a:pt x="310" y="657"/>
                  </a:lnTo>
                  <a:lnTo>
                    <a:pt x="270" y="715"/>
                  </a:lnTo>
                  <a:lnTo>
                    <a:pt x="232" y="775"/>
                  </a:lnTo>
                  <a:lnTo>
                    <a:pt x="196" y="836"/>
                  </a:lnTo>
                  <a:lnTo>
                    <a:pt x="164" y="899"/>
                  </a:lnTo>
                  <a:lnTo>
                    <a:pt x="134" y="964"/>
                  </a:lnTo>
                  <a:lnTo>
                    <a:pt x="106" y="1030"/>
                  </a:lnTo>
                  <a:lnTo>
                    <a:pt x="82" y="1098"/>
                  </a:lnTo>
                  <a:lnTo>
                    <a:pt x="61" y="1167"/>
                  </a:lnTo>
                  <a:lnTo>
                    <a:pt x="43" y="1237"/>
                  </a:lnTo>
                  <a:lnTo>
                    <a:pt x="28" y="1309"/>
                  </a:lnTo>
                  <a:lnTo>
                    <a:pt x="16" y="1381"/>
                  </a:lnTo>
                  <a:lnTo>
                    <a:pt x="7" y="1455"/>
                  </a:lnTo>
                  <a:lnTo>
                    <a:pt x="2" y="1530"/>
                  </a:lnTo>
                  <a:lnTo>
                    <a:pt x="0" y="1605"/>
                  </a:lnTo>
                  <a:lnTo>
                    <a:pt x="2" y="1681"/>
                  </a:lnTo>
                  <a:lnTo>
                    <a:pt x="7" y="1755"/>
                  </a:lnTo>
                  <a:lnTo>
                    <a:pt x="16" y="1829"/>
                  </a:lnTo>
                  <a:lnTo>
                    <a:pt x="28" y="1902"/>
                  </a:lnTo>
                  <a:lnTo>
                    <a:pt x="43" y="1973"/>
                  </a:lnTo>
                  <a:lnTo>
                    <a:pt x="61" y="2044"/>
                  </a:lnTo>
                  <a:lnTo>
                    <a:pt x="82" y="2113"/>
                  </a:lnTo>
                  <a:lnTo>
                    <a:pt x="106" y="2180"/>
                  </a:lnTo>
                  <a:lnTo>
                    <a:pt x="134" y="2247"/>
                  </a:lnTo>
                  <a:lnTo>
                    <a:pt x="164" y="2311"/>
                  </a:lnTo>
                  <a:lnTo>
                    <a:pt x="196" y="2374"/>
                  </a:lnTo>
                  <a:lnTo>
                    <a:pt x="232" y="2436"/>
                  </a:lnTo>
                  <a:lnTo>
                    <a:pt x="270" y="2496"/>
                  </a:lnTo>
                  <a:lnTo>
                    <a:pt x="310" y="2553"/>
                  </a:lnTo>
                  <a:lnTo>
                    <a:pt x="353" y="2609"/>
                  </a:lnTo>
                  <a:lnTo>
                    <a:pt x="398" y="2663"/>
                  </a:lnTo>
                  <a:lnTo>
                    <a:pt x="446" y="2715"/>
                  </a:lnTo>
                  <a:lnTo>
                    <a:pt x="496" y="2765"/>
                  </a:lnTo>
                  <a:lnTo>
                    <a:pt x="548" y="2813"/>
                  </a:lnTo>
                  <a:lnTo>
                    <a:pt x="602" y="2858"/>
                  </a:lnTo>
                  <a:lnTo>
                    <a:pt x="658" y="2901"/>
                  </a:lnTo>
                  <a:lnTo>
                    <a:pt x="716" y="2941"/>
                  </a:lnTo>
                  <a:lnTo>
                    <a:pt x="775" y="2979"/>
                  </a:lnTo>
                  <a:lnTo>
                    <a:pt x="837" y="3015"/>
                  </a:lnTo>
                  <a:lnTo>
                    <a:pt x="900" y="3048"/>
                  </a:lnTo>
                  <a:lnTo>
                    <a:pt x="965" y="3078"/>
                  </a:lnTo>
                  <a:lnTo>
                    <a:pt x="1031" y="3105"/>
                  </a:lnTo>
                  <a:lnTo>
                    <a:pt x="1098" y="3129"/>
                  </a:lnTo>
                  <a:lnTo>
                    <a:pt x="1168" y="3150"/>
                  </a:lnTo>
                  <a:lnTo>
                    <a:pt x="1238" y="3168"/>
                  </a:lnTo>
                  <a:lnTo>
                    <a:pt x="1309" y="3183"/>
                  </a:lnTo>
                  <a:lnTo>
                    <a:pt x="1382" y="3195"/>
                  </a:lnTo>
                  <a:lnTo>
                    <a:pt x="1456" y="3204"/>
                  </a:lnTo>
                  <a:lnTo>
                    <a:pt x="1530" y="3209"/>
                  </a:lnTo>
                  <a:lnTo>
                    <a:pt x="1606" y="3211"/>
                  </a:lnTo>
                  <a:lnTo>
                    <a:pt x="1682" y="3209"/>
                  </a:lnTo>
                  <a:lnTo>
                    <a:pt x="1756" y="3204"/>
                  </a:lnTo>
                  <a:lnTo>
                    <a:pt x="1830" y="3195"/>
                  </a:lnTo>
                  <a:lnTo>
                    <a:pt x="1903" y="3183"/>
                  </a:lnTo>
                  <a:lnTo>
                    <a:pt x="1974" y="3168"/>
                  </a:lnTo>
                  <a:lnTo>
                    <a:pt x="2044" y="3150"/>
                  </a:lnTo>
                  <a:lnTo>
                    <a:pt x="2114" y="3129"/>
                  </a:lnTo>
                  <a:lnTo>
                    <a:pt x="2181" y="3105"/>
                  </a:lnTo>
                  <a:lnTo>
                    <a:pt x="2247" y="3078"/>
                  </a:lnTo>
                  <a:lnTo>
                    <a:pt x="2312" y="3048"/>
                  </a:lnTo>
                  <a:lnTo>
                    <a:pt x="2375" y="3015"/>
                  </a:lnTo>
                  <a:lnTo>
                    <a:pt x="2437" y="2979"/>
                  </a:lnTo>
                  <a:lnTo>
                    <a:pt x="2496" y="2941"/>
                  </a:lnTo>
                  <a:lnTo>
                    <a:pt x="2554" y="2901"/>
                  </a:lnTo>
                  <a:lnTo>
                    <a:pt x="2610" y="2858"/>
                  </a:lnTo>
                  <a:lnTo>
                    <a:pt x="2664" y="2813"/>
                  </a:lnTo>
                  <a:lnTo>
                    <a:pt x="2716" y="2765"/>
                  </a:lnTo>
                  <a:lnTo>
                    <a:pt x="2766" y="2715"/>
                  </a:lnTo>
                  <a:lnTo>
                    <a:pt x="2814" y="2663"/>
                  </a:lnTo>
                  <a:lnTo>
                    <a:pt x="2859" y="2609"/>
                  </a:lnTo>
                  <a:lnTo>
                    <a:pt x="2902" y="2553"/>
                  </a:lnTo>
                  <a:lnTo>
                    <a:pt x="2942" y="2496"/>
                  </a:lnTo>
                  <a:lnTo>
                    <a:pt x="2980" y="2436"/>
                  </a:lnTo>
                  <a:lnTo>
                    <a:pt x="3016" y="2374"/>
                  </a:lnTo>
                  <a:lnTo>
                    <a:pt x="3048" y="2311"/>
                  </a:lnTo>
                  <a:lnTo>
                    <a:pt x="3078" y="2247"/>
                  </a:lnTo>
                  <a:lnTo>
                    <a:pt x="3106" y="2180"/>
                  </a:lnTo>
                  <a:lnTo>
                    <a:pt x="3130" y="2113"/>
                  </a:lnTo>
                  <a:lnTo>
                    <a:pt x="3151" y="2044"/>
                  </a:lnTo>
                  <a:lnTo>
                    <a:pt x="3169" y="1973"/>
                  </a:lnTo>
                  <a:lnTo>
                    <a:pt x="3184" y="1902"/>
                  </a:lnTo>
                  <a:lnTo>
                    <a:pt x="3196" y="1829"/>
                  </a:lnTo>
                  <a:lnTo>
                    <a:pt x="3205" y="1755"/>
                  </a:lnTo>
                  <a:lnTo>
                    <a:pt x="3210" y="1681"/>
                  </a:lnTo>
                  <a:lnTo>
                    <a:pt x="3212" y="1605"/>
                  </a:lnTo>
                  <a:lnTo>
                    <a:pt x="3210" y="1530"/>
                  </a:lnTo>
                  <a:lnTo>
                    <a:pt x="3205" y="1455"/>
                  </a:lnTo>
                  <a:lnTo>
                    <a:pt x="3196" y="1381"/>
                  </a:lnTo>
                  <a:lnTo>
                    <a:pt x="3184" y="1309"/>
                  </a:lnTo>
                  <a:lnTo>
                    <a:pt x="3169" y="1237"/>
                  </a:lnTo>
                  <a:lnTo>
                    <a:pt x="3151" y="1167"/>
                  </a:lnTo>
                  <a:lnTo>
                    <a:pt x="3130" y="1098"/>
                  </a:lnTo>
                  <a:lnTo>
                    <a:pt x="3106" y="1030"/>
                  </a:lnTo>
                  <a:lnTo>
                    <a:pt x="3078" y="964"/>
                  </a:lnTo>
                  <a:lnTo>
                    <a:pt x="3048" y="899"/>
                  </a:lnTo>
                  <a:lnTo>
                    <a:pt x="3016" y="836"/>
                  </a:lnTo>
                  <a:lnTo>
                    <a:pt x="2980" y="775"/>
                  </a:lnTo>
                  <a:lnTo>
                    <a:pt x="2942" y="715"/>
                  </a:lnTo>
                  <a:lnTo>
                    <a:pt x="2902" y="657"/>
                  </a:lnTo>
                  <a:lnTo>
                    <a:pt x="2859" y="601"/>
                  </a:lnTo>
                  <a:lnTo>
                    <a:pt x="2814" y="547"/>
                  </a:lnTo>
                  <a:lnTo>
                    <a:pt x="2766" y="495"/>
                  </a:lnTo>
                  <a:lnTo>
                    <a:pt x="2716" y="445"/>
                  </a:lnTo>
                  <a:lnTo>
                    <a:pt x="2664" y="398"/>
                  </a:lnTo>
                  <a:lnTo>
                    <a:pt x="2610" y="352"/>
                  </a:lnTo>
                  <a:lnTo>
                    <a:pt x="2554" y="309"/>
                  </a:lnTo>
                  <a:lnTo>
                    <a:pt x="2496" y="269"/>
                  </a:lnTo>
                  <a:lnTo>
                    <a:pt x="2437" y="231"/>
                  </a:lnTo>
                  <a:lnTo>
                    <a:pt x="2375" y="196"/>
                  </a:lnTo>
                  <a:lnTo>
                    <a:pt x="2312" y="163"/>
                  </a:lnTo>
                  <a:lnTo>
                    <a:pt x="2247" y="133"/>
                  </a:lnTo>
                  <a:lnTo>
                    <a:pt x="2181" y="106"/>
                  </a:lnTo>
                  <a:lnTo>
                    <a:pt x="2114" y="81"/>
                  </a:lnTo>
                  <a:lnTo>
                    <a:pt x="2044" y="60"/>
                  </a:lnTo>
                  <a:lnTo>
                    <a:pt x="1974" y="42"/>
                  </a:lnTo>
                  <a:lnTo>
                    <a:pt x="1903" y="27"/>
                  </a:lnTo>
                  <a:lnTo>
                    <a:pt x="1830" y="15"/>
                  </a:lnTo>
                  <a:lnTo>
                    <a:pt x="1756" y="7"/>
                  </a:lnTo>
                  <a:lnTo>
                    <a:pt x="1682" y="1"/>
                  </a:lnTo>
                  <a:lnTo>
                    <a:pt x="1606"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grpSp>
      <p:sp>
        <p:nvSpPr>
          <p:cNvPr id="19" name="Rectangle 18"/>
          <p:cNvSpPr/>
          <p:nvPr/>
        </p:nvSpPr>
        <p:spPr>
          <a:xfrm>
            <a:off x="4582008" y="948311"/>
            <a:ext cx="1975922" cy="946285"/>
          </a:xfrm>
          <a:prstGeom prst="rect">
            <a:avLst/>
          </a:prstGeom>
        </p:spPr>
        <p:txBody>
          <a:bodyPr wrap="square" lIns="91407" tIns="45704" rIns="91407" bIns="45704">
            <a:spAutoFit/>
          </a:bodyPr>
          <a:lstStyle/>
          <a:p>
            <a:pPr marL="719838" marR="102834" algn="ctr"/>
            <a:r>
              <a:rPr lang="en-US" sz="3200" b="1" dirty="0">
                <a:solidFill>
                  <a:srgbClr val="FFFFFF"/>
                </a:solidFill>
                <a:latin typeface="Arial"/>
                <a:ea typeface="Arial"/>
              </a:rPr>
              <a:t>38%</a:t>
            </a:r>
            <a:endParaRPr lang="en-US" sz="3200" b="1" dirty="0">
              <a:solidFill>
                <a:prstClr val="black"/>
              </a:solidFill>
              <a:latin typeface="Arial"/>
              <a:ea typeface="Arial"/>
            </a:endParaRPr>
          </a:p>
          <a:p>
            <a:pPr marL="615734" indent="-1270" algn="ctr">
              <a:lnSpc>
                <a:spcPct val="103000"/>
              </a:lnSpc>
              <a:spcBef>
                <a:spcPts val="70"/>
              </a:spcBef>
            </a:pPr>
            <a:r>
              <a:rPr lang="en-US" sz="1100" dirty="0">
                <a:solidFill>
                  <a:srgbClr val="FFFFFF"/>
                </a:solidFill>
                <a:latin typeface="Arial"/>
                <a:ea typeface="Arial"/>
              </a:rPr>
              <a:t>ANTI- DEPRESSANTS</a:t>
            </a:r>
            <a:endParaRPr lang="en-US" sz="1100" dirty="0">
              <a:solidFill>
                <a:prstClr val="black"/>
              </a:solidFill>
              <a:latin typeface="Arial"/>
              <a:ea typeface="Arial"/>
            </a:endParaRPr>
          </a:p>
        </p:txBody>
      </p:sp>
      <p:sp>
        <p:nvSpPr>
          <p:cNvPr id="20" name="Rectangle 19"/>
          <p:cNvSpPr/>
          <p:nvPr/>
        </p:nvSpPr>
        <p:spPr>
          <a:xfrm>
            <a:off x="6252610" y="1667371"/>
            <a:ext cx="2551470" cy="769441"/>
          </a:xfrm>
          <a:prstGeom prst="rect">
            <a:avLst/>
          </a:prstGeom>
        </p:spPr>
        <p:txBody>
          <a:bodyPr wrap="square" lIns="91407" tIns="45704" rIns="91407" bIns="45704">
            <a:spAutoFit/>
          </a:bodyPr>
          <a:lstStyle/>
          <a:p>
            <a:pPr marL="489414" marR="577013" algn="ctr">
              <a:defRPr/>
            </a:pPr>
            <a:r>
              <a:rPr lang="en-US" sz="3200" b="1" kern="0" dirty="0">
                <a:solidFill>
                  <a:srgbClr val="FFFFFF"/>
                </a:solidFill>
                <a:latin typeface="Arial"/>
                <a:ea typeface="Arial"/>
              </a:rPr>
              <a:t>40%</a:t>
            </a:r>
            <a:endParaRPr lang="en-US" sz="3200" b="1" kern="0" dirty="0">
              <a:solidFill>
                <a:prstClr val="black"/>
              </a:solidFill>
              <a:latin typeface="Arial"/>
              <a:ea typeface="Arial"/>
            </a:endParaRPr>
          </a:p>
          <a:p>
            <a:pPr algn="ctr">
              <a:defRPr/>
            </a:pPr>
            <a:r>
              <a:rPr lang="en-US" sz="1100" kern="0" dirty="0">
                <a:solidFill>
                  <a:srgbClr val="FFFFFF"/>
                </a:solidFill>
                <a:latin typeface="Arial"/>
                <a:ea typeface="Arial"/>
              </a:rPr>
              <a:t>ASTHMA DRUGS</a:t>
            </a:r>
            <a:endParaRPr lang="en-US" sz="1100" kern="0" dirty="0">
              <a:solidFill>
                <a:prstClr val="black"/>
              </a:solidFill>
            </a:endParaRPr>
          </a:p>
        </p:txBody>
      </p:sp>
      <p:sp>
        <p:nvSpPr>
          <p:cNvPr id="21" name="Rectangle 20"/>
          <p:cNvSpPr/>
          <p:nvPr/>
        </p:nvSpPr>
        <p:spPr>
          <a:xfrm>
            <a:off x="4704674" y="2552747"/>
            <a:ext cx="1745195" cy="946252"/>
          </a:xfrm>
          <a:prstGeom prst="rect">
            <a:avLst/>
          </a:prstGeom>
        </p:spPr>
        <p:txBody>
          <a:bodyPr wrap="square" lIns="91407" tIns="45704" rIns="91407" bIns="45704">
            <a:spAutoFit/>
          </a:bodyPr>
          <a:lstStyle/>
          <a:p>
            <a:pPr marL="61572" marR="658264" algn="ctr">
              <a:spcBef>
                <a:spcPts val="820"/>
              </a:spcBef>
            </a:pPr>
            <a:r>
              <a:rPr lang="en-US" sz="3200" b="1" kern="0" dirty="0">
                <a:solidFill>
                  <a:srgbClr val="FFFFFF"/>
                </a:solidFill>
                <a:latin typeface="Arial"/>
                <a:ea typeface="Arial"/>
              </a:rPr>
              <a:t>43%</a:t>
            </a:r>
            <a:endParaRPr lang="en-US" sz="3200" b="1" kern="0" dirty="0">
              <a:solidFill>
                <a:prstClr val="black"/>
              </a:solidFill>
              <a:latin typeface="Arial"/>
              <a:ea typeface="Arial"/>
            </a:endParaRPr>
          </a:p>
          <a:p>
            <a:pPr marL="61572" marR="654454" algn="ctr">
              <a:lnSpc>
                <a:spcPct val="103000"/>
              </a:lnSpc>
              <a:spcBef>
                <a:spcPts val="90"/>
              </a:spcBef>
            </a:pPr>
            <a:r>
              <a:rPr lang="en-US" sz="1100" dirty="0">
                <a:solidFill>
                  <a:srgbClr val="FFFFFF"/>
                </a:solidFill>
                <a:latin typeface="Arial"/>
                <a:ea typeface="Arial"/>
              </a:rPr>
              <a:t>DIABETES DRUGS</a:t>
            </a:r>
            <a:endParaRPr lang="en-US" sz="1100" dirty="0">
              <a:solidFill>
                <a:prstClr val="black"/>
              </a:solidFill>
              <a:latin typeface="Arial"/>
              <a:ea typeface="Arial"/>
            </a:endParaRPr>
          </a:p>
        </p:txBody>
      </p:sp>
      <p:sp>
        <p:nvSpPr>
          <p:cNvPr id="22" name="Rectangle 21"/>
          <p:cNvSpPr/>
          <p:nvPr/>
        </p:nvSpPr>
        <p:spPr>
          <a:xfrm>
            <a:off x="5910831" y="3105359"/>
            <a:ext cx="3099615" cy="1010521"/>
          </a:xfrm>
          <a:prstGeom prst="rect">
            <a:avLst/>
          </a:prstGeom>
        </p:spPr>
        <p:txBody>
          <a:bodyPr wrap="square" lIns="91407" tIns="45704" rIns="91407" bIns="45704">
            <a:spAutoFit/>
          </a:bodyPr>
          <a:lstStyle/>
          <a:p>
            <a:pPr marL="61572" marR="1081026" algn="ctr"/>
            <a:r>
              <a:rPr lang="en-US" sz="3600" b="1" kern="0" dirty="0">
                <a:solidFill>
                  <a:srgbClr val="FFFFFF"/>
                </a:solidFill>
                <a:latin typeface="Arial"/>
                <a:ea typeface="Arial"/>
              </a:rPr>
              <a:t>50%</a:t>
            </a:r>
            <a:endParaRPr lang="en-US" sz="3600" b="1" kern="0" dirty="0">
              <a:solidFill>
                <a:prstClr val="black"/>
              </a:solidFill>
              <a:latin typeface="Arial"/>
              <a:ea typeface="Arial"/>
            </a:endParaRPr>
          </a:p>
          <a:p>
            <a:pPr marL="61572" marR="1081026" algn="ctr">
              <a:spcBef>
                <a:spcPts val="95"/>
              </a:spcBef>
            </a:pPr>
            <a:r>
              <a:rPr lang="en-US" sz="1100" dirty="0">
                <a:solidFill>
                  <a:srgbClr val="FFFFFF"/>
                </a:solidFill>
                <a:latin typeface="Arial"/>
                <a:ea typeface="Arial"/>
              </a:rPr>
              <a:t>ARTHIRITIS</a:t>
            </a:r>
            <a:endParaRPr lang="en-US" sz="1100" dirty="0">
              <a:solidFill>
                <a:prstClr val="black"/>
              </a:solidFill>
              <a:latin typeface="Arial"/>
              <a:ea typeface="Arial"/>
            </a:endParaRPr>
          </a:p>
          <a:p>
            <a:pPr marL="61572" marR="1081026" algn="ctr">
              <a:spcBef>
                <a:spcPts val="60"/>
              </a:spcBef>
            </a:pPr>
            <a:r>
              <a:rPr lang="en-US" sz="1100" dirty="0">
                <a:solidFill>
                  <a:srgbClr val="FFFFFF"/>
                </a:solidFill>
                <a:latin typeface="Arial"/>
                <a:ea typeface="Arial"/>
              </a:rPr>
              <a:t>DRUGS</a:t>
            </a:r>
            <a:endParaRPr lang="en-US" sz="1100" dirty="0">
              <a:solidFill>
                <a:prstClr val="black"/>
              </a:solidFill>
              <a:latin typeface="Arial"/>
              <a:ea typeface="Arial"/>
            </a:endParaRPr>
          </a:p>
        </p:txBody>
      </p:sp>
      <p:sp>
        <p:nvSpPr>
          <p:cNvPr id="23" name="Rectangle 22"/>
          <p:cNvSpPr/>
          <p:nvPr/>
        </p:nvSpPr>
        <p:spPr>
          <a:xfrm>
            <a:off x="4528633" y="4369972"/>
            <a:ext cx="2066938" cy="1192474"/>
          </a:xfrm>
          <a:prstGeom prst="rect">
            <a:avLst/>
          </a:prstGeom>
        </p:spPr>
        <p:txBody>
          <a:bodyPr wrap="square" lIns="91407" tIns="45704" rIns="91407" bIns="45704">
            <a:spAutoFit/>
          </a:bodyPr>
          <a:lstStyle/>
          <a:p>
            <a:pPr marL="226617" marR="432918" algn="ctr">
              <a:spcBef>
                <a:spcPts val="710"/>
              </a:spcBef>
            </a:pPr>
            <a:r>
              <a:rPr lang="en-US" sz="4800" b="1" kern="0" dirty="0">
                <a:solidFill>
                  <a:srgbClr val="FFFFFF"/>
                </a:solidFill>
                <a:latin typeface="Arial"/>
                <a:ea typeface="Arial"/>
              </a:rPr>
              <a:t>70%</a:t>
            </a:r>
            <a:endParaRPr lang="en-US" sz="4800" b="1" kern="0" dirty="0">
              <a:solidFill>
                <a:prstClr val="black"/>
              </a:solidFill>
              <a:latin typeface="Arial"/>
              <a:ea typeface="Arial"/>
            </a:endParaRPr>
          </a:p>
          <a:p>
            <a:pPr marL="337701" marR="432918" indent="-104103" algn="ctr">
              <a:lnSpc>
                <a:spcPct val="103000"/>
              </a:lnSpc>
              <a:spcBef>
                <a:spcPts val="95"/>
              </a:spcBef>
            </a:pPr>
            <a:r>
              <a:rPr lang="en-US" sz="1100" dirty="0">
                <a:solidFill>
                  <a:srgbClr val="FFFFFF"/>
                </a:solidFill>
                <a:latin typeface="Arial"/>
                <a:ea typeface="Arial"/>
              </a:rPr>
              <a:t>ALZHEIMER’S DRUGS</a:t>
            </a:r>
            <a:endParaRPr lang="en-US" sz="1100" dirty="0">
              <a:solidFill>
                <a:prstClr val="black"/>
              </a:solidFill>
              <a:latin typeface="Arial"/>
              <a:ea typeface="Arial"/>
            </a:endParaRPr>
          </a:p>
        </p:txBody>
      </p:sp>
      <p:sp>
        <p:nvSpPr>
          <p:cNvPr id="24" name="Rectangle 23"/>
          <p:cNvSpPr/>
          <p:nvPr/>
        </p:nvSpPr>
        <p:spPr>
          <a:xfrm>
            <a:off x="7010688" y="4464518"/>
            <a:ext cx="2005675" cy="1287532"/>
          </a:xfrm>
          <a:prstGeom prst="rect">
            <a:avLst/>
          </a:prstGeom>
        </p:spPr>
        <p:txBody>
          <a:bodyPr wrap="square" lIns="91407" tIns="45704" rIns="91407" bIns="45704">
            <a:spAutoFit/>
          </a:bodyPr>
          <a:lstStyle/>
          <a:p>
            <a:pPr marL="61572" marR="276763" algn="ctr"/>
            <a:r>
              <a:rPr lang="en-US" sz="5400" b="1" dirty="0">
                <a:solidFill>
                  <a:srgbClr val="FFFFFF"/>
                </a:solidFill>
                <a:latin typeface="Arial"/>
                <a:ea typeface="Arial"/>
              </a:rPr>
              <a:t>75%</a:t>
            </a:r>
            <a:endParaRPr lang="en-US" sz="5400" b="1" dirty="0">
              <a:solidFill>
                <a:prstClr val="black"/>
              </a:solidFill>
              <a:latin typeface="Arial"/>
              <a:ea typeface="Arial"/>
            </a:endParaRPr>
          </a:p>
          <a:p>
            <a:pPr marL="504013">
              <a:spcBef>
                <a:spcPts val="125"/>
              </a:spcBef>
            </a:pPr>
            <a:r>
              <a:rPr lang="en-US" sz="1100" dirty="0">
                <a:solidFill>
                  <a:srgbClr val="FFFFFF"/>
                </a:solidFill>
                <a:latin typeface="Arial"/>
                <a:ea typeface="Arial"/>
              </a:rPr>
              <a:t>CANCER</a:t>
            </a:r>
            <a:endParaRPr lang="en-US" sz="1100" dirty="0">
              <a:solidFill>
                <a:prstClr val="black"/>
              </a:solidFill>
              <a:latin typeface="Arial"/>
              <a:ea typeface="Arial"/>
            </a:endParaRPr>
          </a:p>
          <a:p>
            <a:pPr marL="564952">
              <a:spcBef>
                <a:spcPts val="80"/>
              </a:spcBef>
            </a:pPr>
            <a:r>
              <a:rPr lang="en-US" sz="1100" dirty="0">
                <a:solidFill>
                  <a:srgbClr val="FFFFFF"/>
                </a:solidFill>
                <a:latin typeface="Arial"/>
                <a:ea typeface="Arial"/>
              </a:rPr>
              <a:t>DRUGS</a:t>
            </a:r>
            <a:endParaRPr lang="en-US" sz="1100" dirty="0">
              <a:solidFill>
                <a:prstClr val="black"/>
              </a:solidFill>
              <a:latin typeface="Arial"/>
              <a:ea typeface="Arial"/>
            </a:endParaRPr>
          </a:p>
        </p:txBody>
      </p:sp>
      <p:sp>
        <p:nvSpPr>
          <p:cNvPr id="25" name="TextBox 24"/>
          <p:cNvSpPr txBox="1"/>
          <p:nvPr/>
        </p:nvSpPr>
        <p:spPr>
          <a:xfrm>
            <a:off x="293493" y="4726501"/>
            <a:ext cx="3779718" cy="1384995"/>
          </a:xfrm>
          <a:prstGeom prst="rect">
            <a:avLst/>
          </a:prstGeom>
          <a:noFill/>
        </p:spPr>
        <p:txBody>
          <a:bodyPr wrap="square" lIns="91407" tIns="45704" rIns="91407" bIns="45704" rtlCol="0">
            <a:spAutoFit/>
          </a:bodyPr>
          <a:lstStyle/>
          <a:p>
            <a:pPr algn="ctr">
              <a:defRPr/>
            </a:pPr>
            <a:r>
              <a:rPr lang="en-US" sz="2800" kern="0" dirty="0">
                <a:solidFill>
                  <a:prstClr val="white"/>
                </a:solidFill>
              </a:rPr>
              <a:t>% of population for which a particular drug is ineffective</a:t>
            </a:r>
          </a:p>
        </p:txBody>
      </p:sp>
      <p:sp>
        <p:nvSpPr>
          <p:cNvPr id="2" name="Slide Number Placeholder 1"/>
          <p:cNvSpPr>
            <a:spLocks noGrp="1"/>
          </p:cNvSpPr>
          <p:nvPr>
            <p:ph type="sldNum" sz="quarter" idx="12"/>
          </p:nvPr>
        </p:nvSpPr>
        <p:spPr/>
        <p:txBody>
          <a:bodyPr/>
          <a:lstStyle/>
          <a:p>
            <a:fld id="{556585C8-CC01-4665-BFCF-BD8967AD0BC5}" type="slidenum">
              <a:rPr lang="en-US" smtClean="0"/>
              <a:pPr/>
              <a:t>19</a:t>
            </a:fld>
            <a:endParaRPr lang="en-US" dirty="0"/>
          </a:p>
        </p:txBody>
      </p:sp>
    </p:spTree>
    <p:extLst>
      <p:ext uri="{BB962C8B-B14F-4D97-AF65-F5344CB8AC3E}">
        <p14:creationId xmlns:p14="http://schemas.microsoft.com/office/powerpoint/2010/main" val="3976947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3917848" y="768446"/>
            <a:ext cx="5093109" cy="1237347"/>
          </a:xfrm>
          <a:prstGeom prst="rect">
            <a:avLst/>
          </a:prstGeom>
        </p:spPr>
        <p:txBody>
          <a:bodyPr lIns="91407" tIns="45704" rIns="91407" bIns="45704"/>
          <a:lstStyle>
            <a:lvl1pPr algn="l" defTabSz="914400" rtl="0" eaLnBrk="1" latinLnBrk="0" hangingPunct="1">
              <a:lnSpc>
                <a:spcPct val="90000"/>
              </a:lnSpc>
              <a:spcBef>
                <a:spcPct val="0"/>
              </a:spcBef>
              <a:buNone/>
              <a:defRPr sz="2800" kern="1200">
                <a:solidFill>
                  <a:schemeClr val="accent2"/>
                </a:solidFill>
                <a:latin typeface="Arial" charset="0"/>
                <a:ea typeface="Arial" charset="0"/>
                <a:cs typeface="Arial" charset="0"/>
              </a:defRPr>
            </a:lvl1pPr>
          </a:lstStyle>
          <a:p>
            <a:pPr algn="ctr" defTabSz="914079">
              <a:defRPr/>
            </a:pPr>
            <a:r>
              <a:rPr lang="en-US" b="1" i="1" dirty="0">
                <a:solidFill>
                  <a:srgbClr val="800000"/>
                </a:solidFill>
                <a:latin typeface="+mj-lt"/>
              </a:rPr>
              <a:t>Pharmacogenetics -</a:t>
            </a:r>
          </a:p>
          <a:p>
            <a:pPr algn="ctr" defTabSz="914079">
              <a:defRPr/>
            </a:pPr>
            <a:r>
              <a:rPr lang="en-US" b="1" i="1" dirty="0">
                <a:solidFill>
                  <a:srgbClr val="800000"/>
                </a:solidFill>
                <a:latin typeface="+mj-lt"/>
              </a:rPr>
              <a:t>and the problem</a:t>
            </a:r>
            <a:endParaRPr lang="en-US" b="1" i="1" dirty="0">
              <a:solidFill>
                <a:schemeClr val="tx1"/>
              </a:solidFill>
              <a:latin typeface="+mj-lt"/>
            </a:endParaRPr>
          </a:p>
        </p:txBody>
      </p:sp>
      <p:sp>
        <p:nvSpPr>
          <p:cNvPr id="7" name="TextBox 6"/>
          <p:cNvSpPr txBox="1"/>
          <p:nvPr/>
        </p:nvSpPr>
        <p:spPr>
          <a:xfrm>
            <a:off x="3917848" y="2005794"/>
            <a:ext cx="5093109" cy="3924151"/>
          </a:xfrm>
          <a:prstGeom prst="rect">
            <a:avLst/>
          </a:prstGeom>
          <a:noFill/>
        </p:spPr>
        <p:txBody>
          <a:bodyPr wrap="square" lIns="91407" tIns="45704" rIns="91407" bIns="45704" rtlCol="0">
            <a:spAutoFit/>
          </a:bodyPr>
          <a:lstStyle/>
          <a:p>
            <a:pPr marL="285650" indent="-285650">
              <a:spcBef>
                <a:spcPts val="600"/>
              </a:spcBef>
              <a:buFont typeface="Arial" panose="020B0604020202020204" pitchFamily="34" charset="0"/>
              <a:buChar char="•"/>
              <a:defRPr/>
            </a:pPr>
            <a:r>
              <a:rPr lang="en-US" sz="2400" kern="0" dirty="0">
                <a:solidFill>
                  <a:prstClr val="black"/>
                </a:solidFill>
              </a:rPr>
              <a:t>40 Million Americans are taking 5+ prescriptions</a:t>
            </a:r>
          </a:p>
          <a:p>
            <a:pPr marL="285650" indent="-285650">
              <a:spcBef>
                <a:spcPts val="600"/>
              </a:spcBef>
              <a:buFont typeface="Arial" panose="020B0604020202020204" pitchFamily="34" charset="0"/>
              <a:buChar char="•"/>
              <a:defRPr/>
            </a:pPr>
            <a:r>
              <a:rPr lang="en-US" sz="2400" kern="0" dirty="0">
                <a:solidFill>
                  <a:prstClr val="black"/>
                </a:solidFill>
              </a:rPr>
              <a:t>2.3 Million Adverse Drug Reactions (ADRs) per year</a:t>
            </a:r>
          </a:p>
          <a:p>
            <a:pPr marL="285650" indent="-285650">
              <a:spcBef>
                <a:spcPts val="600"/>
              </a:spcBef>
              <a:buFont typeface="Arial" panose="020B0604020202020204" pitchFamily="34" charset="0"/>
              <a:buChar char="•"/>
              <a:defRPr/>
            </a:pPr>
            <a:r>
              <a:rPr lang="en-US" sz="2400" kern="0" dirty="0">
                <a:solidFill>
                  <a:prstClr val="black"/>
                </a:solidFill>
              </a:rPr>
              <a:t>Over 100,000+ deaths due to ADRs (4</a:t>
            </a:r>
            <a:r>
              <a:rPr lang="en-US" sz="2400" kern="0" baseline="30000" dirty="0">
                <a:solidFill>
                  <a:prstClr val="black"/>
                </a:solidFill>
              </a:rPr>
              <a:t>th</a:t>
            </a:r>
            <a:r>
              <a:rPr lang="en-US" sz="2400" kern="0" dirty="0">
                <a:solidFill>
                  <a:prstClr val="black"/>
                </a:solidFill>
              </a:rPr>
              <a:t> leading cause of death)</a:t>
            </a:r>
          </a:p>
          <a:p>
            <a:pPr marL="285650" indent="-285650">
              <a:spcBef>
                <a:spcPts val="600"/>
              </a:spcBef>
              <a:buFont typeface="Arial" panose="020B0604020202020204" pitchFamily="34" charset="0"/>
              <a:buChar char="•"/>
              <a:defRPr/>
            </a:pPr>
            <a:r>
              <a:rPr lang="en-US" sz="2400" kern="0" dirty="0">
                <a:solidFill>
                  <a:prstClr val="black"/>
                </a:solidFill>
              </a:rPr>
              <a:t>225 prescription medications have FDA biomarker guidance in the Rx insert	</a:t>
            </a:r>
          </a:p>
          <a:p>
            <a:pPr marL="1199730" lvl="2" indent="-285650">
              <a:buFont typeface="Wingdings" panose="05000000000000000000" pitchFamily="2" charset="2"/>
              <a:buChar char="Ø"/>
              <a:defRPr/>
            </a:pPr>
            <a:endParaRPr lang="en-US" kern="0" dirty="0">
              <a:solidFill>
                <a:prstClr val="black"/>
              </a:solidFill>
            </a:endParaRPr>
          </a:p>
        </p:txBody>
      </p:sp>
      <p:pic>
        <p:nvPicPr>
          <p:cNvPr id="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467"/>
            <a:ext cx="3840480" cy="6096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556585C8-CC01-4665-BFCF-BD8967AD0BC5}" type="slidenum">
              <a:rPr lang="en-US" smtClean="0"/>
              <a:pPr/>
              <a:t>20</a:t>
            </a:fld>
            <a:endParaRPr lang="en-US" dirty="0"/>
          </a:p>
        </p:txBody>
      </p:sp>
    </p:spTree>
    <p:extLst>
      <p:ext uri="{BB962C8B-B14F-4D97-AF65-F5344CB8AC3E}">
        <p14:creationId xmlns:p14="http://schemas.microsoft.com/office/powerpoint/2010/main" val="1458263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605" y="211667"/>
            <a:ext cx="8458200" cy="914400"/>
          </a:xfrm>
        </p:spPr>
        <p:txBody>
          <a:bodyPr>
            <a:normAutofit/>
          </a:bodyPr>
          <a:lstStyle/>
          <a:p>
            <a:r>
              <a:rPr lang="en-US" sz="2800" b="1" i="1" dirty="0">
                <a:solidFill>
                  <a:srgbClr val="800000"/>
                </a:solidFill>
              </a:rPr>
              <a:t>Pharmacogenetics offered under Synchrony Rx</a:t>
            </a:r>
          </a:p>
        </p:txBody>
      </p:sp>
      <p:graphicFrame>
        <p:nvGraphicFramePr>
          <p:cNvPr id="5" name="Table Placeholder 4"/>
          <p:cNvGraphicFramePr>
            <a:graphicFrameLocks/>
          </p:cNvGraphicFramePr>
          <p:nvPr>
            <p:extLst>
              <p:ext uri="{D42A27DB-BD31-4B8C-83A1-F6EECF244321}">
                <p14:modId xmlns:p14="http://schemas.microsoft.com/office/powerpoint/2010/main" val="2803187497"/>
              </p:ext>
            </p:extLst>
          </p:nvPr>
        </p:nvGraphicFramePr>
        <p:xfrm>
          <a:off x="838200" y="3733800"/>
          <a:ext cx="7559040" cy="2377408"/>
        </p:xfrm>
        <a:graphic>
          <a:graphicData uri="http://schemas.openxmlformats.org/drawingml/2006/table">
            <a:tbl>
              <a:tblPr firstRow="1" bandRow="1">
                <a:tableStyleId>{0660B408-B3CF-4A94-85FC-2B1E0A45F4A2}</a:tableStyleId>
              </a:tblPr>
              <a:tblGrid>
                <a:gridCol w="2568607">
                  <a:extLst>
                    <a:ext uri="{9D8B030D-6E8A-4147-A177-3AD203B41FA5}">
                      <a16:colId xmlns="" xmlns:a16="http://schemas.microsoft.com/office/drawing/2014/main" val="20000"/>
                    </a:ext>
                  </a:extLst>
                </a:gridCol>
                <a:gridCol w="2470753">
                  <a:extLst>
                    <a:ext uri="{9D8B030D-6E8A-4147-A177-3AD203B41FA5}">
                      <a16:colId xmlns="" xmlns:a16="http://schemas.microsoft.com/office/drawing/2014/main" val="20001"/>
                    </a:ext>
                  </a:extLst>
                </a:gridCol>
                <a:gridCol w="2519680">
                  <a:extLst>
                    <a:ext uri="{9D8B030D-6E8A-4147-A177-3AD203B41FA5}">
                      <a16:colId xmlns="" xmlns:a16="http://schemas.microsoft.com/office/drawing/2014/main" val="20002"/>
                    </a:ext>
                  </a:extLst>
                </a:gridCol>
              </a:tblGrid>
              <a:tr h="365744">
                <a:tc>
                  <a:txBody>
                    <a:bodyPr/>
                    <a:lstStyle/>
                    <a:p>
                      <a:endParaRPr lang="en-US" sz="1800" dirty="0"/>
                    </a:p>
                  </a:txBody>
                  <a:tcPr marT="45712" marB="45712"/>
                </a:tc>
                <a:tc>
                  <a:txBody>
                    <a:bodyPr/>
                    <a:lstStyle/>
                    <a:p>
                      <a:endParaRPr lang="en-US" sz="1800" dirty="0"/>
                    </a:p>
                  </a:txBody>
                  <a:tcPr marT="45712" marB="45712"/>
                </a:tc>
                <a:tc>
                  <a:txBody>
                    <a:bodyPr/>
                    <a:lstStyle/>
                    <a:p>
                      <a:endParaRPr lang="en-US" sz="1800" dirty="0"/>
                    </a:p>
                  </a:txBody>
                  <a:tcPr marT="45712" marB="45712"/>
                </a:tc>
                <a:extLst>
                  <a:ext uri="{0D108BD9-81ED-4DB2-BD59-A6C34878D82A}">
                    <a16:rowId xmlns="" xmlns:a16="http://schemas.microsoft.com/office/drawing/2014/main" val="10000"/>
                  </a:ext>
                </a:extLst>
              </a:tr>
              <a:tr h="2011664">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rPr>
                        <a:t>Provides medications best suited for patient, based on their DNA</a:t>
                      </a:r>
                    </a:p>
                    <a:p>
                      <a:pPr marL="285750" indent="-285750">
                        <a:buFont typeface="Arial" panose="020B0604020202020204" pitchFamily="34" charset="0"/>
                        <a:buChar char="•"/>
                      </a:pPr>
                      <a:endParaRPr lang="en-US" sz="1800" b="1" dirty="0">
                        <a:solidFill>
                          <a:schemeClr val="tx1"/>
                        </a:solidFill>
                      </a:endParaRPr>
                    </a:p>
                  </a:txBody>
                  <a:tcPr marT="45712" marB="45712"/>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rPr>
                        <a:t>Identifies medications to avoid</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rPr>
                        <a:t>Lifetime benefit of genetic blueprint for medications</a:t>
                      </a:r>
                    </a:p>
                    <a:p>
                      <a:endParaRPr lang="en-US" sz="1800" dirty="0"/>
                    </a:p>
                  </a:txBody>
                  <a:tcPr marT="45712" marB="45712"/>
                </a:tc>
                <a:tc>
                  <a:txBody>
                    <a:bodyPr/>
                    <a:lstStyle/>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rPr>
                        <a:t>Replaces “Trial &amp; Error” method used by physicians </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rPr>
                        <a:t>Rx &amp; OTC medications</a:t>
                      </a:r>
                    </a:p>
                    <a:p>
                      <a:pPr marL="2857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0" cap="none" spc="0" normalizeH="0" baseline="0" noProof="0" dirty="0">
                          <a:ln>
                            <a:noFill/>
                          </a:ln>
                          <a:solidFill>
                            <a:prstClr val="black"/>
                          </a:solidFill>
                          <a:effectLst/>
                          <a:uLnTx/>
                          <a:uFillTx/>
                        </a:rPr>
                        <a:t>Simple cheek swab </a:t>
                      </a:r>
                    </a:p>
                    <a:p>
                      <a:endParaRPr lang="en-US" sz="1800" dirty="0"/>
                    </a:p>
                  </a:txBody>
                  <a:tcPr marT="45712" marB="45712"/>
                </a:tc>
                <a:extLst>
                  <a:ext uri="{0D108BD9-81ED-4DB2-BD59-A6C34878D82A}">
                    <a16:rowId xmlns="" xmlns:a16="http://schemas.microsoft.com/office/drawing/2014/main" val="10001"/>
                  </a:ext>
                </a:extLst>
              </a:tr>
            </a:tbl>
          </a:graphicData>
        </a:graphic>
      </p:graphicFrame>
      <p:pic>
        <p:nvPicPr>
          <p:cNvPr id="4" name="Picture 3" descr="desease managemen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1" y="1143000"/>
            <a:ext cx="5560208" cy="2529468"/>
          </a:xfrm>
          <a:prstGeom prst="rect">
            <a:avLst/>
          </a:prstGeom>
        </p:spPr>
      </p:pic>
      <p:sp>
        <p:nvSpPr>
          <p:cNvPr id="3" name="Slide Number Placeholder 2"/>
          <p:cNvSpPr>
            <a:spLocks noGrp="1"/>
          </p:cNvSpPr>
          <p:nvPr>
            <p:ph type="sldNum" sz="quarter" idx="12"/>
          </p:nvPr>
        </p:nvSpPr>
        <p:spPr/>
        <p:txBody>
          <a:bodyPr/>
          <a:lstStyle/>
          <a:p>
            <a:fld id="{556585C8-CC01-4665-BFCF-BD8967AD0BC5}" type="slidenum">
              <a:rPr lang="en-US" smtClean="0"/>
              <a:pPr/>
              <a:t>21</a:t>
            </a:fld>
            <a:endParaRPr lang="en-US" dirty="0"/>
          </a:p>
        </p:txBody>
      </p:sp>
    </p:spTree>
    <p:extLst>
      <p:ext uri="{BB962C8B-B14F-4D97-AF65-F5344CB8AC3E}">
        <p14:creationId xmlns:p14="http://schemas.microsoft.com/office/powerpoint/2010/main" val="11752452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03238" y="7937"/>
            <a:ext cx="8335962" cy="798086"/>
          </a:xfrm>
        </p:spPr>
        <p:txBody>
          <a:bodyPr>
            <a:normAutofit fontScale="90000"/>
          </a:bodyPr>
          <a:lstStyle/>
          <a:p>
            <a:r>
              <a:rPr lang="en-US" b="1" i="1" dirty="0">
                <a:solidFill>
                  <a:srgbClr val="800000"/>
                </a:solidFill>
              </a:rPr>
              <a:t>Risk Management – Catastrophic Event</a:t>
            </a: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F92332F-E55C-3A44-90E6-D9D2B45D60BC}" type="slidenum">
              <a:rPr kumimoji="0" lang="en-US" sz="1000" b="0" i="0" u="none" strike="noStrike" kern="1200" cap="none" spc="0" normalizeH="0" baseline="0" noProof="0" smtClean="0">
                <a:ln>
                  <a:noFill/>
                </a:ln>
                <a:solidFill>
                  <a:srgbClr val="FFFFFF"/>
                </a:solidFill>
                <a:effectLst/>
                <a:uLnTx/>
                <a:uFillTx/>
                <a:latin typeface="Helvetica Light"/>
                <a:ea typeface="+mn-ea"/>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000" b="0" i="0" u="none" strike="noStrike" kern="1200" cap="none" spc="0" normalizeH="0" baseline="0" noProof="0">
              <a:ln>
                <a:noFill/>
              </a:ln>
              <a:solidFill>
                <a:srgbClr val="FFFFFF"/>
              </a:solidFill>
              <a:effectLst/>
              <a:uLnTx/>
              <a:uFillTx/>
              <a:latin typeface="Helvetica Light"/>
              <a:ea typeface="+mn-ea"/>
            </a:endParaRPr>
          </a:p>
        </p:txBody>
      </p:sp>
      <p:sp>
        <p:nvSpPr>
          <p:cNvPr id="3" name="AutoShape 2" descr="Image result for depression images"/>
          <p:cNvSpPr>
            <a:spLocks noChangeAspect="1" noChangeArrowheads="1"/>
          </p:cNvSpPr>
          <p:nvPr/>
        </p:nvSpPr>
        <p:spPr bwMode="auto">
          <a:xfrm>
            <a:off x="0"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AutoShape 4" descr="Image result for depression images"/>
          <p:cNvSpPr>
            <a:spLocks noChangeAspect="1" noChangeArrowheads="1"/>
          </p:cNvSpPr>
          <p:nvPr/>
        </p:nvSpPr>
        <p:spPr bwMode="auto">
          <a:xfrm>
            <a:off x="152400"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AutoShape 6" descr="Image result for depression images"/>
          <p:cNvSpPr>
            <a:spLocks noChangeAspect="1" noChangeArrowheads="1"/>
          </p:cNvSpPr>
          <p:nvPr/>
        </p:nvSpPr>
        <p:spPr bwMode="auto">
          <a:xfrm>
            <a:off x="304800"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AutoShape 8" descr="Related image">
            <a:hlinkClick r:id="rId2"/>
          </p:cNvPr>
          <p:cNvSpPr>
            <a:spLocks noChangeAspect="1" noChangeArrowheads="1"/>
          </p:cNvSpPr>
          <p:nvPr/>
        </p:nvSpPr>
        <p:spPr bwMode="auto">
          <a:xfrm>
            <a:off x="46038"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AutoShape 10" descr="Image result for images of heart disease"/>
          <p:cNvSpPr>
            <a:spLocks noChangeAspect="1" noChangeArrowheads="1"/>
          </p:cNvSpPr>
          <p:nvPr/>
        </p:nvSpPr>
        <p:spPr bwMode="auto">
          <a:xfrm>
            <a:off x="457200" y="3127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2" name="TextBox 1"/>
          <p:cNvSpPr txBox="1"/>
          <p:nvPr/>
        </p:nvSpPr>
        <p:spPr>
          <a:xfrm>
            <a:off x="628670" y="725657"/>
            <a:ext cx="8085098" cy="175432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Male Patient was placed on clopidogrel following 1</a:t>
            </a:r>
            <a:r>
              <a:rPr kumimoji="0" lang="en-US" sz="1800" b="0" i="0" u="none" strike="noStrike" kern="1200" cap="none" spc="0" normalizeH="0" baseline="30000" noProof="0" dirty="0">
                <a:ln>
                  <a:noFill/>
                </a:ln>
                <a:solidFill>
                  <a:prstClr val="black"/>
                </a:solidFill>
                <a:effectLst/>
                <a:uLnTx/>
                <a:uFillTx/>
                <a:latin typeface="Calibri"/>
                <a:ea typeface="+mn-ea"/>
                <a:cs typeface="+mn-cs"/>
              </a:rPr>
              <a:t>st</a:t>
            </a:r>
            <a:r>
              <a:rPr kumimoji="0" lang="en-US" sz="1800" b="0" i="0" u="none" strike="noStrike" kern="1200" cap="none" spc="0" normalizeH="0" baseline="0" noProof="0" dirty="0">
                <a:ln>
                  <a:noFill/>
                </a:ln>
                <a:solidFill>
                  <a:prstClr val="black"/>
                </a:solidFill>
                <a:effectLst/>
                <a:uLnTx/>
                <a:uFillTx/>
                <a:latin typeface="Calibri"/>
                <a:ea typeface="+mn-ea"/>
                <a:cs typeface="+mn-cs"/>
              </a:rPr>
              <a:t> heart attack and bypass surgery.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Received stent placement in July 2014 following a 2</a:t>
            </a:r>
            <a:r>
              <a:rPr kumimoji="0" lang="en-US" sz="1800" b="0" i="0" u="none" strike="noStrike" kern="1200" cap="none" spc="0" normalizeH="0" baseline="30000" noProof="0" dirty="0">
                <a:ln>
                  <a:noFill/>
                </a:ln>
                <a:solidFill>
                  <a:prstClr val="black"/>
                </a:solidFill>
                <a:effectLst/>
                <a:uLnTx/>
                <a:uFillTx/>
                <a:latin typeface="Calibri"/>
                <a:ea typeface="+mn-ea"/>
                <a:cs typeface="+mn-cs"/>
              </a:rPr>
              <a:t>nd</a:t>
            </a:r>
            <a:r>
              <a:rPr kumimoji="0" lang="en-US" sz="1800" b="0" i="0" u="none" strike="noStrike" kern="1200" cap="none" spc="0" normalizeH="0" baseline="0" noProof="0" dirty="0">
                <a:ln>
                  <a:noFill/>
                </a:ln>
                <a:solidFill>
                  <a:prstClr val="black"/>
                </a:solidFill>
                <a:effectLst/>
                <a:uLnTx/>
                <a:uFillTx/>
                <a:latin typeface="Calibri"/>
                <a:ea typeface="+mn-ea"/>
                <a:cs typeface="+mn-cs"/>
              </a:rPr>
              <a:t> heart attack.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Received second stent placement in October 2014 following 3</a:t>
            </a:r>
            <a:r>
              <a:rPr kumimoji="0" lang="en-US" sz="1800" b="0" i="0" u="none" strike="noStrike" kern="1200" cap="none" spc="0" normalizeH="0" baseline="30000" noProof="0" dirty="0">
                <a:ln>
                  <a:noFill/>
                </a:ln>
                <a:solidFill>
                  <a:prstClr val="black"/>
                </a:solidFill>
                <a:effectLst/>
                <a:uLnTx/>
                <a:uFillTx/>
                <a:latin typeface="Calibri"/>
                <a:ea typeface="+mn-ea"/>
                <a:cs typeface="+mn-cs"/>
              </a:rPr>
              <a:t>rd</a:t>
            </a:r>
            <a:r>
              <a:rPr kumimoji="0" lang="en-US" sz="1800" b="0" i="0" u="none" strike="noStrike" kern="1200" cap="none" spc="0" normalizeH="0" baseline="0" noProof="0" dirty="0">
                <a:ln>
                  <a:noFill/>
                </a:ln>
                <a:solidFill>
                  <a:prstClr val="black"/>
                </a:solidFill>
                <a:effectLst/>
                <a:uLnTx/>
                <a:uFillTx/>
                <a:latin typeface="Calibri"/>
                <a:ea typeface="+mn-ea"/>
                <a:cs typeface="+mn-cs"/>
              </a:rPr>
              <a:t> heart attack.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From October 2014 to Dec 2014, patient had 2-3 episode of TIA symptoms per week.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PGx testing was performed in early December and revealed very impaired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metabolism making clopidogrel (Plavix) ineffective!</a:t>
            </a:r>
          </a:p>
        </p:txBody>
      </p:sp>
      <p:graphicFrame>
        <p:nvGraphicFramePr>
          <p:cNvPr id="16" name="Table 15"/>
          <p:cNvGraphicFramePr>
            <a:graphicFrameLocks noGrp="1"/>
          </p:cNvGraphicFramePr>
          <p:nvPr>
            <p:extLst>
              <p:ext uri="{D42A27DB-BD31-4B8C-83A1-F6EECF244321}">
                <p14:modId xmlns:p14="http://schemas.microsoft.com/office/powerpoint/2010/main" val="3556205448"/>
              </p:ext>
            </p:extLst>
          </p:nvPr>
        </p:nvGraphicFramePr>
        <p:xfrm>
          <a:off x="1524000" y="2680592"/>
          <a:ext cx="6096000" cy="3291840"/>
        </p:xfrm>
        <a:graphic>
          <a:graphicData uri="http://schemas.openxmlformats.org/drawingml/2006/table">
            <a:tbl>
              <a:tblPr firstRow="1" bandRow="1">
                <a:tableStyleId>{5C22544A-7EE6-4342-B048-85BDC9FD1C3A}</a:tableStyleId>
              </a:tblPr>
              <a:tblGrid>
                <a:gridCol w="4272889">
                  <a:extLst>
                    <a:ext uri="{9D8B030D-6E8A-4147-A177-3AD203B41FA5}">
                      <a16:colId xmlns="" xmlns:a16="http://schemas.microsoft.com/office/drawing/2014/main" val="20000"/>
                    </a:ext>
                  </a:extLst>
                </a:gridCol>
                <a:gridCol w="1823111">
                  <a:extLst>
                    <a:ext uri="{9D8B030D-6E8A-4147-A177-3AD203B41FA5}">
                      <a16:colId xmlns="" xmlns:a16="http://schemas.microsoft.com/office/drawing/2014/main" val="20001"/>
                    </a:ext>
                  </a:extLst>
                </a:gridCol>
              </a:tblGrid>
              <a:tr h="334366">
                <a:tc>
                  <a:txBody>
                    <a:bodyPr/>
                    <a:lstStyle/>
                    <a:p>
                      <a:r>
                        <a:rPr lang="en-US" dirty="0"/>
                        <a:t>July 2014, heart attack #2</a:t>
                      </a:r>
                      <a:r>
                        <a:rPr lang="en-US" baseline="0" dirty="0"/>
                        <a:t> </a:t>
                      </a:r>
                      <a:r>
                        <a:rPr lang="en-US" dirty="0"/>
                        <a:t>hospital</a:t>
                      </a:r>
                    </a:p>
                  </a:txBody>
                  <a:tcPr/>
                </a:tc>
                <a:tc>
                  <a:txBody>
                    <a:bodyPr/>
                    <a:lstStyle/>
                    <a:p>
                      <a:pPr algn="ctr"/>
                      <a:r>
                        <a:rPr lang="en-US" dirty="0"/>
                        <a:t>$16,400</a:t>
                      </a:r>
                    </a:p>
                  </a:txBody>
                  <a:tcPr/>
                </a:tc>
                <a:extLst>
                  <a:ext uri="{0D108BD9-81ED-4DB2-BD59-A6C34878D82A}">
                    <a16:rowId xmlns="" xmlns:a16="http://schemas.microsoft.com/office/drawing/2014/main" val="10000"/>
                  </a:ext>
                </a:extLst>
              </a:tr>
              <a:tr h="338318">
                <a:tc>
                  <a:txBody>
                    <a:bodyPr/>
                    <a:lstStyle/>
                    <a:p>
                      <a:r>
                        <a:rPr lang="en-US" dirty="0"/>
                        <a:t>July 2014, stent</a:t>
                      </a:r>
                      <a:r>
                        <a:rPr lang="en-US" baseline="0" dirty="0"/>
                        <a:t> placement</a:t>
                      </a:r>
                      <a:endParaRPr lang="en-US" dirty="0"/>
                    </a:p>
                  </a:txBody>
                  <a:tcPr/>
                </a:tc>
                <a:tc>
                  <a:txBody>
                    <a:bodyPr/>
                    <a:lstStyle/>
                    <a:p>
                      <a:pPr algn="ctr"/>
                      <a:r>
                        <a:rPr lang="en-US" dirty="0"/>
                        <a:t>$30,000</a:t>
                      </a:r>
                    </a:p>
                  </a:txBody>
                  <a:tcPr/>
                </a:tc>
                <a:extLst>
                  <a:ext uri="{0D108BD9-81ED-4DB2-BD59-A6C34878D82A}">
                    <a16:rowId xmlns="" xmlns:a16="http://schemas.microsoft.com/office/drawing/2014/main" val="10001"/>
                  </a:ext>
                </a:extLst>
              </a:tr>
              <a:tr h="338318">
                <a:tc>
                  <a:txBody>
                    <a:bodyPr/>
                    <a:lstStyle/>
                    <a:p>
                      <a:r>
                        <a:rPr lang="en-US" dirty="0"/>
                        <a:t>October</a:t>
                      </a:r>
                      <a:r>
                        <a:rPr lang="en-US" baseline="0" dirty="0"/>
                        <a:t> 2014 heart attack #3</a:t>
                      </a:r>
                      <a:endParaRPr lang="en-US" dirty="0"/>
                    </a:p>
                  </a:txBody>
                  <a:tcPr/>
                </a:tc>
                <a:tc>
                  <a:txBody>
                    <a:bodyPr/>
                    <a:lstStyle/>
                    <a:p>
                      <a:pPr algn="ctr"/>
                      <a:r>
                        <a:rPr lang="en-US" dirty="0"/>
                        <a:t>$16,400</a:t>
                      </a:r>
                    </a:p>
                  </a:txBody>
                  <a:tcPr/>
                </a:tc>
                <a:extLst>
                  <a:ext uri="{0D108BD9-81ED-4DB2-BD59-A6C34878D82A}">
                    <a16:rowId xmlns="" xmlns:a16="http://schemas.microsoft.com/office/drawing/2014/main" val="10002"/>
                  </a:ext>
                </a:extLst>
              </a:tr>
              <a:tr h="338318">
                <a:tc>
                  <a:txBody>
                    <a:bodyPr/>
                    <a:lstStyle/>
                    <a:p>
                      <a:r>
                        <a:rPr lang="en-US" dirty="0"/>
                        <a:t>October 2014</a:t>
                      </a:r>
                      <a:r>
                        <a:rPr lang="en-US" baseline="0" dirty="0"/>
                        <a:t>, stent placement #2</a:t>
                      </a:r>
                      <a:endParaRPr lang="en-US" dirty="0"/>
                    </a:p>
                  </a:txBody>
                  <a:tcPr/>
                </a:tc>
                <a:tc>
                  <a:txBody>
                    <a:bodyPr/>
                    <a:lstStyle/>
                    <a:p>
                      <a:pPr algn="ctr"/>
                      <a:r>
                        <a:rPr lang="en-US" dirty="0"/>
                        <a:t>$30,000</a:t>
                      </a:r>
                    </a:p>
                  </a:txBody>
                  <a:tcPr/>
                </a:tc>
                <a:extLst>
                  <a:ext uri="{0D108BD9-81ED-4DB2-BD59-A6C34878D82A}">
                    <a16:rowId xmlns="" xmlns:a16="http://schemas.microsoft.com/office/drawing/2014/main" val="10003"/>
                  </a:ext>
                </a:extLst>
              </a:tr>
              <a:tr h="338318">
                <a:tc>
                  <a:txBody>
                    <a:bodyPr/>
                    <a:lstStyle/>
                    <a:p>
                      <a:r>
                        <a:rPr lang="en-US" dirty="0"/>
                        <a:t>Oct</a:t>
                      </a:r>
                      <a:r>
                        <a:rPr lang="en-US" baseline="0" dirty="0"/>
                        <a:t> - Dec 2014</a:t>
                      </a:r>
                      <a:endParaRPr lang="en-US" dirty="0"/>
                    </a:p>
                  </a:txBody>
                  <a:tcPr/>
                </a:tc>
                <a:tc>
                  <a:txBody>
                    <a:bodyPr/>
                    <a:lstStyle/>
                    <a:p>
                      <a:pPr algn="ctr"/>
                      <a:endParaRPr lang="en-US" dirty="0"/>
                    </a:p>
                  </a:txBody>
                  <a:tcPr/>
                </a:tc>
                <a:extLst>
                  <a:ext uri="{0D108BD9-81ED-4DB2-BD59-A6C34878D82A}">
                    <a16:rowId xmlns="" xmlns:a16="http://schemas.microsoft.com/office/drawing/2014/main" val="10004"/>
                  </a:ext>
                </a:extLst>
              </a:tr>
              <a:tr h="338318">
                <a:tc>
                  <a:txBody>
                    <a:bodyPr/>
                    <a:lstStyle/>
                    <a:p>
                      <a:r>
                        <a:rPr lang="en-US" dirty="0"/>
                        <a:t> - 6 ER</a:t>
                      </a:r>
                      <a:r>
                        <a:rPr lang="en-US" baseline="0" dirty="0"/>
                        <a:t> visits for TIA symptoms @ $4,300</a:t>
                      </a:r>
                      <a:endParaRPr lang="en-US" dirty="0"/>
                    </a:p>
                  </a:txBody>
                  <a:tcPr/>
                </a:tc>
                <a:tc>
                  <a:txBody>
                    <a:bodyPr/>
                    <a:lstStyle/>
                    <a:p>
                      <a:pPr algn="ctr"/>
                      <a:r>
                        <a:rPr lang="en-US" dirty="0"/>
                        <a:t>$25,800</a:t>
                      </a:r>
                    </a:p>
                  </a:txBody>
                  <a:tcPr/>
                </a:tc>
                <a:extLst>
                  <a:ext uri="{0D108BD9-81ED-4DB2-BD59-A6C34878D82A}">
                    <a16:rowId xmlns="" xmlns:a16="http://schemas.microsoft.com/office/drawing/2014/main" val="10005"/>
                  </a:ext>
                </a:extLst>
              </a:tr>
              <a:tr h="338318">
                <a:tc>
                  <a:txBody>
                    <a:bodyPr/>
                    <a:lstStyle/>
                    <a:p>
                      <a:r>
                        <a:rPr lang="en-US" dirty="0"/>
                        <a:t> - 4 EMT home visits w/o</a:t>
                      </a:r>
                      <a:r>
                        <a:rPr lang="en-US" baseline="0" dirty="0"/>
                        <a:t> hospital transport</a:t>
                      </a:r>
                      <a:endParaRPr lang="en-US" dirty="0"/>
                    </a:p>
                  </a:txBody>
                  <a:tcPr/>
                </a:tc>
                <a:tc>
                  <a:txBody>
                    <a:bodyPr/>
                    <a:lstStyle/>
                    <a:p>
                      <a:pPr algn="ctr"/>
                      <a:r>
                        <a:rPr lang="en-US" dirty="0"/>
                        <a:t>$  1,350</a:t>
                      </a:r>
                    </a:p>
                  </a:txBody>
                  <a:tcPr/>
                </a:tc>
                <a:extLst>
                  <a:ext uri="{0D108BD9-81ED-4DB2-BD59-A6C34878D82A}">
                    <a16:rowId xmlns="" xmlns:a16="http://schemas.microsoft.com/office/drawing/2014/main" val="10006"/>
                  </a:ext>
                </a:extLst>
              </a:tr>
              <a:tr h="338318">
                <a:tc>
                  <a:txBody>
                    <a:bodyPr/>
                    <a:lstStyle/>
                    <a:p>
                      <a:r>
                        <a:rPr lang="en-US" dirty="0"/>
                        <a:t>Cost of ineffective Plavix therapy</a:t>
                      </a:r>
                    </a:p>
                  </a:txBody>
                  <a:tcPr/>
                </a:tc>
                <a:tc>
                  <a:txBody>
                    <a:bodyPr/>
                    <a:lstStyle/>
                    <a:p>
                      <a:pPr algn="ctr"/>
                      <a:r>
                        <a:rPr lang="en-US" dirty="0"/>
                        <a:t>$11,000</a:t>
                      </a:r>
                    </a:p>
                  </a:txBody>
                  <a:tcPr/>
                </a:tc>
                <a:extLst>
                  <a:ext uri="{0D108BD9-81ED-4DB2-BD59-A6C34878D82A}">
                    <a16:rowId xmlns="" xmlns:a16="http://schemas.microsoft.com/office/drawing/2014/main" val="10007"/>
                  </a:ext>
                </a:extLst>
              </a:tr>
              <a:tr h="338318">
                <a:tc>
                  <a:txBody>
                    <a:bodyPr/>
                    <a:lstStyle/>
                    <a:p>
                      <a:r>
                        <a:rPr lang="en-US" dirty="0"/>
                        <a:t>Total PREVENTABLE</a:t>
                      </a:r>
                      <a:r>
                        <a:rPr lang="en-US" baseline="0" dirty="0"/>
                        <a:t> expenses</a:t>
                      </a:r>
                      <a:endParaRPr lang="en-US" dirty="0"/>
                    </a:p>
                  </a:txBody>
                  <a:tcPr/>
                </a:tc>
                <a:tc>
                  <a:txBody>
                    <a:bodyPr/>
                    <a:lstStyle/>
                    <a:p>
                      <a:pPr algn="ctr"/>
                      <a:r>
                        <a:rPr lang="en-US" dirty="0"/>
                        <a:t>$147,350</a:t>
                      </a:r>
                    </a:p>
                  </a:txBody>
                  <a:tcPr/>
                </a:tc>
                <a:extLst>
                  <a:ext uri="{0D108BD9-81ED-4DB2-BD59-A6C34878D82A}">
                    <a16:rowId xmlns="" xmlns:a16="http://schemas.microsoft.com/office/drawing/2014/main" val="10008"/>
                  </a:ext>
                </a:extLst>
              </a:tr>
            </a:tbl>
          </a:graphicData>
        </a:graphic>
      </p:graphicFrame>
    </p:spTree>
    <p:extLst>
      <p:ext uri="{BB962C8B-B14F-4D97-AF65-F5344CB8AC3E}">
        <p14:creationId xmlns:p14="http://schemas.microsoft.com/office/powerpoint/2010/main" val="247266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33600"/>
            <a:ext cx="9144000" cy="2286000"/>
          </a:xfrm>
          <a:prstGeom prst="rect">
            <a:avLst/>
          </a:prstGeom>
          <a:gradFill flip="none" rotWithShape="1">
            <a:gsLst>
              <a:gs pos="41000">
                <a:schemeClr val="bg1"/>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lIns="91407" tIns="45704" rIns="91407" bIns="45704" rtlCol="0" anchor="ctr"/>
          <a:lstStyle/>
          <a:p>
            <a:pPr algn="ctr"/>
            <a:endParaRPr lang="en-US">
              <a:solidFill>
                <a:prstClr val="white"/>
              </a:solidFill>
            </a:endParaRPr>
          </a:p>
        </p:txBody>
      </p:sp>
      <p:sp>
        <p:nvSpPr>
          <p:cNvPr id="4" name="TextBox 3"/>
          <p:cNvSpPr txBox="1"/>
          <p:nvPr/>
        </p:nvSpPr>
        <p:spPr>
          <a:xfrm>
            <a:off x="3810000" y="2133600"/>
            <a:ext cx="5715000" cy="1754294"/>
          </a:xfrm>
          <a:prstGeom prst="rect">
            <a:avLst/>
          </a:prstGeom>
          <a:noFill/>
        </p:spPr>
        <p:txBody>
          <a:bodyPr wrap="square" lIns="91407" tIns="45704" rIns="91407" bIns="45704" rtlCol="0">
            <a:spAutoFit/>
          </a:bodyPr>
          <a:lstStyle/>
          <a:p>
            <a:endParaRPr lang="en-US" sz="3600" b="1" i="1" dirty="0">
              <a:solidFill>
                <a:srgbClr val="4BACC6">
                  <a:lumMod val="75000"/>
                </a:srgbClr>
              </a:solidFill>
            </a:endParaRPr>
          </a:p>
          <a:p>
            <a:r>
              <a:rPr lang="en-US" sz="3600" b="1" i="1" dirty="0">
                <a:solidFill>
                  <a:srgbClr val="800000"/>
                </a:solidFill>
              </a:rPr>
              <a:t>Reasons for “Carving Out” the Pharmacy Benefit</a:t>
            </a:r>
          </a:p>
        </p:txBody>
      </p:sp>
      <p:sp>
        <p:nvSpPr>
          <p:cNvPr id="5"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23</a:t>
            </a:fld>
            <a:endParaRPr lang="en-US" sz="1200" dirty="0">
              <a:solidFill>
                <a:schemeClr val="bg1">
                  <a:lumMod val="50000"/>
                </a:schemeClr>
              </a:solidFill>
            </a:endParaRPr>
          </a:p>
        </p:txBody>
      </p:sp>
      <p:pic>
        <p:nvPicPr>
          <p:cNvPr id="7" name="Picture 6">
            <a:extLst>
              <a:ext uri="{FF2B5EF4-FFF2-40B4-BE49-F238E27FC236}">
                <a16:creationId xmlns="" xmlns:a16="http://schemas.microsoft.com/office/drawing/2014/main" id="{62820B8D-9984-4BB3-A9A5-587709C494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49642"/>
            <a:ext cx="3505200" cy="2286000"/>
          </a:xfrm>
          <a:prstGeom prst="rect">
            <a:avLst/>
          </a:prstGeom>
        </p:spPr>
      </p:pic>
    </p:spTree>
    <p:extLst>
      <p:ext uri="{BB962C8B-B14F-4D97-AF65-F5344CB8AC3E}">
        <p14:creationId xmlns:p14="http://schemas.microsoft.com/office/powerpoint/2010/main" val="437611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2401"/>
            <a:ext cx="7886700" cy="1323807"/>
          </a:xfrm>
        </p:spPr>
        <p:txBody>
          <a:bodyPr/>
          <a:lstStyle/>
          <a:p>
            <a:r>
              <a:rPr lang="en-US" b="1" i="1" dirty="0">
                <a:solidFill>
                  <a:srgbClr val="800000"/>
                </a:solidFill>
                <a:latin typeface="+mn-lt"/>
              </a:rPr>
              <a:t>Why Carve Out the Pharmacy Benefit?</a:t>
            </a:r>
            <a:r>
              <a:rPr lang="en-US" sz="3600" b="1" i="1" dirty="0">
                <a:solidFill>
                  <a:srgbClr val="800000"/>
                </a:solidFill>
                <a:latin typeface="+mn-lt"/>
              </a:rPr>
              <a:t/>
            </a:r>
            <a:br>
              <a:rPr lang="en-US" sz="3600" b="1" i="1" dirty="0">
                <a:solidFill>
                  <a:srgbClr val="800000"/>
                </a:solidFill>
                <a:latin typeface="+mn-lt"/>
              </a:rPr>
            </a:br>
            <a:endParaRPr lang="en-US" sz="3600" b="1" i="1" dirty="0">
              <a:solidFill>
                <a:srgbClr val="800000"/>
              </a:solidFill>
              <a:latin typeface="+mn-lt"/>
            </a:endParaRPr>
          </a:p>
        </p:txBody>
      </p:sp>
      <p:sp>
        <p:nvSpPr>
          <p:cNvPr id="4" name="Rectangle 3"/>
          <p:cNvSpPr/>
          <p:nvPr/>
        </p:nvSpPr>
        <p:spPr>
          <a:xfrm>
            <a:off x="1219200" y="914400"/>
            <a:ext cx="6705600" cy="1508105"/>
          </a:xfrm>
          <a:prstGeom prst="rect">
            <a:avLst/>
          </a:prstGeom>
        </p:spPr>
        <p:txBody>
          <a:bodyPr wrap="square" lIns="91407" tIns="45704" rIns="91407" bIns="45704">
            <a:spAutoFit/>
          </a:bodyPr>
          <a:lstStyle/>
          <a:p>
            <a:pPr marL="285650" indent="-285650">
              <a:spcBef>
                <a:spcPts val="600"/>
              </a:spcBef>
              <a:spcAft>
                <a:spcPts val="600"/>
              </a:spcAft>
              <a:buFont typeface="Arial" panose="020B0604020202020204" pitchFamily="34" charset="0"/>
              <a:buChar char="•"/>
            </a:pPr>
            <a:r>
              <a:rPr lang="en-US" dirty="0"/>
              <a:t>Plan contracts directly with PBM for prescription drug coverage.  </a:t>
            </a:r>
          </a:p>
          <a:p>
            <a:pPr marL="285650" indent="-285650">
              <a:spcBef>
                <a:spcPts val="600"/>
              </a:spcBef>
              <a:spcAft>
                <a:spcPts val="600"/>
              </a:spcAft>
              <a:buFont typeface="Arial" panose="020B0604020202020204" pitchFamily="34" charset="0"/>
              <a:buChar char="•"/>
            </a:pPr>
            <a:r>
              <a:rPr lang="en-US" dirty="0"/>
              <a:t>PBM manages the pharmacy program rather than the health plan. </a:t>
            </a:r>
          </a:p>
          <a:p>
            <a:pPr marL="285650" indent="-285650">
              <a:spcBef>
                <a:spcPts val="600"/>
              </a:spcBef>
              <a:spcAft>
                <a:spcPts val="600"/>
              </a:spcAft>
              <a:buFont typeface="Arial" panose="020B0604020202020204" pitchFamily="34" charset="0"/>
              <a:buChar char="•"/>
            </a:pPr>
            <a:r>
              <a:rPr lang="en-US" dirty="0"/>
              <a:t>Self-funded employer gains visibility and understanding of pharmacy plan performance and associated costs. </a:t>
            </a:r>
          </a:p>
        </p:txBody>
      </p:sp>
      <p:pic>
        <p:nvPicPr>
          <p:cNvPr id="5" name="Picture 4" descr="C:\Users\ARMSRx\AppData\Local\Microsoft\Windows\Temporary Internet Files\Content.IE5\GQNQBZ46\business-people-around-computer[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8300" y="2498051"/>
            <a:ext cx="5867400" cy="3445549"/>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6"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24</a:t>
            </a:fld>
            <a:endParaRPr lang="en-US" sz="1200" dirty="0">
              <a:solidFill>
                <a:schemeClr val="bg1">
                  <a:lumMod val="50000"/>
                </a:schemeClr>
              </a:solidFill>
            </a:endParaRPr>
          </a:p>
        </p:txBody>
      </p:sp>
    </p:spTree>
    <p:extLst>
      <p:ext uri="{BB962C8B-B14F-4D97-AF65-F5344CB8AC3E}">
        <p14:creationId xmlns:p14="http://schemas.microsoft.com/office/powerpoint/2010/main" val="1608729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886700" cy="1323807"/>
          </a:xfrm>
        </p:spPr>
        <p:txBody>
          <a:bodyPr>
            <a:normAutofit/>
          </a:bodyPr>
          <a:lstStyle/>
          <a:p>
            <a:r>
              <a:rPr lang="en-US" b="1" i="1" dirty="0">
                <a:solidFill>
                  <a:srgbClr val="800000"/>
                </a:solidFill>
                <a:latin typeface="+mn-lt"/>
              </a:rPr>
              <a:t>Here is Why to Carve Out</a:t>
            </a:r>
          </a:p>
        </p:txBody>
      </p:sp>
      <p:graphicFrame>
        <p:nvGraphicFramePr>
          <p:cNvPr id="3" name="Table 2"/>
          <p:cNvGraphicFramePr>
            <a:graphicFrameLocks noGrp="1"/>
          </p:cNvGraphicFramePr>
          <p:nvPr>
            <p:extLst>
              <p:ext uri="{D42A27DB-BD31-4B8C-83A1-F6EECF244321}">
                <p14:modId xmlns:p14="http://schemas.microsoft.com/office/powerpoint/2010/main" val="3512966896"/>
              </p:ext>
            </p:extLst>
          </p:nvPr>
        </p:nvGraphicFramePr>
        <p:xfrm>
          <a:off x="304800" y="1066800"/>
          <a:ext cx="8564880" cy="4668146"/>
        </p:xfrm>
        <a:graphic>
          <a:graphicData uri="http://schemas.openxmlformats.org/drawingml/2006/table">
            <a:tbl>
              <a:tblPr firstRow="1" bandRow="1"/>
              <a:tblGrid>
                <a:gridCol w="2133600">
                  <a:extLst>
                    <a:ext uri="{9D8B030D-6E8A-4147-A177-3AD203B41FA5}">
                      <a16:colId xmlns="" xmlns:a16="http://schemas.microsoft.com/office/drawing/2014/main" val="20000"/>
                    </a:ext>
                  </a:extLst>
                </a:gridCol>
                <a:gridCol w="2527486">
                  <a:extLst>
                    <a:ext uri="{9D8B030D-6E8A-4147-A177-3AD203B41FA5}">
                      <a16:colId xmlns="" xmlns:a16="http://schemas.microsoft.com/office/drawing/2014/main" val="20001"/>
                    </a:ext>
                  </a:extLst>
                </a:gridCol>
                <a:gridCol w="3903794">
                  <a:extLst>
                    <a:ext uri="{9D8B030D-6E8A-4147-A177-3AD203B41FA5}">
                      <a16:colId xmlns="" xmlns:a16="http://schemas.microsoft.com/office/drawing/2014/main" val="20002"/>
                    </a:ext>
                  </a:extLst>
                </a:gridCol>
              </a:tblGrid>
              <a:tr h="41618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indent="0">
                        <a:lnSpc>
                          <a:spcPct val="105000"/>
                        </a:lnSpc>
                        <a:spcBef>
                          <a:spcPts val="600"/>
                        </a:spcBef>
                      </a:pPr>
                      <a:endParaRPr lang="en-US" sz="2000" b="0" dirty="0">
                        <a:solidFill>
                          <a:schemeClr val="bg1"/>
                        </a:solidFill>
                        <a:latin typeface="Franklin Gothic Book" pitchFamily="34" charset="0"/>
                      </a:endParaRPr>
                    </a:p>
                  </a:txBody>
                  <a:tcPr marR="0" anchor="ctr">
                    <a:lnL w="12700" cmpd="sng">
                      <a:noFill/>
                    </a:lnL>
                    <a:lnR w="38100" cap="flat" cmpd="sng" algn="ctr">
                      <a:solidFill>
                        <a:sysClr val="window" lastClr="FFFFFF"/>
                      </a:solidFill>
                      <a:prstDash val="solid"/>
                      <a:round/>
                      <a:headEnd type="none" w="med" len="med"/>
                      <a:tailEnd type="none" w="med" len="med"/>
                    </a:lnR>
                    <a:lnT w="12700" cmpd="sng">
                      <a:no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5000"/>
                        </a:lnSpc>
                        <a:spcBef>
                          <a:spcPts val="600"/>
                        </a:spcBef>
                        <a:spcAft>
                          <a:spcPts val="0"/>
                        </a:spcAft>
                        <a:buClrTx/>
                        <a:buSzTx/>
                        <a:buFontTx/>
                        <a:buNone/>
                        <a:tabLst/>
                        <a:defRPr/>
                      </a:pPr>
                      <a:r>
                        <a:rPr lang="en-US" sz="2000" b="0" dirty="0">
                          <a:solidFill>
                            <a:schemeClr val="bg1"/>
                          </a:solidFill>
                          <a:latin typeface="Franklin Gothic Medium" pitchFamily="34" charset="0"/>
                        </a:rPr>
                        <a:t>Carve In</a:t>
                      </a:r>
                    </a:p>
                  </a:txBody>
                  <a:tcPr marR="182880"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12700" cmpd="sng">
                      <a:no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ctr" defTabSz="914400" rtl="0" eaLnBrk="1" fontAlgn="auto" latinLnBrk="0" hangingPunct="1">
                        <a:lnSpc>
                          <a:spcPct val="105000"/>
                        </a:lnSpc>
                        <a:spcBef>
                          <a:spcPts val="600"/>
                        </a:spcBef>
                        <a:spcAft>
                          <a:spcPts val="0"/>
                        </a:spcAft>
                        <a:buClrTx/>
                        <a:buSzTx/>
                        <a:buFontTx/>
                        <a:buNone/>
                        <a:tabLst/>
                        <a:defRPr/>
                      </a:pPr>
                      <a:r>
                        <a:rPr lang="en-US" sz="2000" b="0" dirty="0">
                          <a:solidFill>
                            <a:schemeClr val="bg1"/>
                          </a:solidFill>
                          <a:latin typeface="Franklin Gothic Medium" pitchFamily="34" charset="0"/>
                        </a:rPr>
                        <a:t>Carve Out</a:t>
                      </a:r>
                    </a:p>
                  </a:txBody>
                  <a:tcPr marR="0" marT="0" marB="0" anchor="ctr">
                    <a:lnL w="38100" cap="flat" cmpd="sng" algn="ctr">
                      <a:solidFill>
                        <a:sysClr val="window" lastClr="FFFFFF"/>
                      </a:solidFill>
                      <a:prstDash val="solid"/>
                      <a:round/>
                      <a:headEnd type="none" w="med" len="med"/>
                      <a:tailEnd type="none" w="med" len="med"/>
                    </a:lnL>
                    <a:lnR w="19050" cap="flat" cmpd="sng" algn="ctr">
                      <a:noFill/>
                      <a:prstDash val="solid"/>
                      <a:round/>
                      <a:headEnd type="none" w="med" len="med"/>
                      <a:tailEnd type="none" w="med" len="med"/>
                    </a:lnR>
                    <a:lnT w="12700" cmpd="sng">
                      <a:no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C00000"/>
                    </a:solidFill>
                  </a:tcPr>
                </a:tc>
                <a:extLst>
                  <a:ext uri="{0D108BD9-81ED-4DB2-BD59-A6C34878D82A}">
                    <a16:rowId xmlns="" xmlns:a16="http://schemas.microsoft.com/office/drawing/2014/main" val="10000"/>
                  </a:ext>
                </a:extLst>
              </a:tr>
              <a:tr h="4114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5000"/>
                        </a:lnSpc>
                        <a:spcBef>
                          <a:spcPts val="600"/>
                        </a:spcBef>
                        <a:spcAft>
                          <a:spcPts val="0"/>
                        </a:spcAft>
                        <a:buClr>
                          <a:schemeClr val="tx2"/>
                        </a:buClr>
                        <a:buSzPct val="120000"/>
                        <a:buFont typeface="Wingdings" pitchFamily="2" charset="2"/>
                        <a:buNone/>
                        <a:tabLst/>
                        <a:defRPr/>
                      </a:pPr>
                      <a:r>
                        <a:rPr lang="en-US" sz="1800" kern="1200" dirty="0">
                          <a:solidFill>
                            <a:schemeClr val="tx1"/>
                          </a:solidFill>
                          <a:latin typeface="Franklin Gothic Medium" pitchFamily="34" charset="0"/>
                        </a:rPr>
                        <a:t>Plan Design</a:t>
                      </a:r>
                    </a:p>
                  </a:txBody>
                  <a:tcPr marL="0" marR="0" marB="0" anchor="ctr">
                    <a:lnL w="12700" cmpd="sng">
                      <a:no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F8409"/>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15888" marR="0" lvl="0" indent="0" algn="l" defTabSz="914400" rtl="0" eaLnBrk="1" fontAlgn="auto" latinLnBrk="0" hangingPunct="1">
                        <a:lnSpc>
                          <a:spcPct val="105000"/>
                        </a:lnSpc>
                        <a:spcBef>
                          <a:spcPts val="400"/>
                        </a:spcBef>
                        <a:spcAft>
                          <a:spcPts val="0"/>
                        </a:spcAft>
                        <a:buClrTx/>
                        <a:buSzPct val="100000"/>
                        <a:buFont typeface="Symbol" pitchFamily="18" charset="2"/>
                        <a:buNone/>
                        <a:tabLst/>
                        <a:defRPr/>
                      </a:pPr>
                      <a:r>
                        <a:rPr lang="en-US" sz="1800" kern="1200" dirty="0">
                          <a:solidFill>
                            <a:schemeClr val="tx1"/>
                          </a:solidFill>
                          <a:latin typeface="Franklin Gothic Book" pitchFamily="34" charset="0"/>
                        </a:rPr>
                        <a:t>Off-the-shelf</a:t>
                      </a:r>
                    </a:p>
                  </a:txBody>
                  <a:tcPr marR="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Complete flexibility</a:t>
                      </a:r>
                    </a:p>
                  </a:txBody>
                  <a:tcPr marR="0" marB="0" anchor="ctr">
                    <a:lnL w="38100" cap="flat" cmpd="sng" algn="ctr">
                      <a:solidFill>
                        <a:sysClr val="window" lastClr="FFFFFF"/>
                      </a:solidFill>
                      <a:prstDash val="solid"/>
                      <a:round/>
                      <a:headEnd type="none" w="med" len="med"/>
                      <a:tailEnd type="none" w="med" len="med"/>
                    </a:lnL>
                    <a:lnR w="1905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 xmlns:a16="http://schemas.microsoft.com/office/drawing/2014/main" val="10001"/>
                  </a:ext>
                </a:extLst>
              </a:tr>
              <a:tr h="10972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ctr">
                        <a:lnSpc>
                          <a:spcPct val="105000"/>
                        </a:lnSpc>
                        <a:spcBef>
                          <a:spcPts val="600"/>
                        </a:spcBef>
                        <a:buClr>
                          <a:schemeClr val="tx2"/>
                        </a:buClr>
                        <a:buSzPct val="120000"/>
                        <a:buFont typeface="Wingdings" pitchFamily="2" charset="2"/>
                        <a:buNone/>
                      </a:pPr>
                      <a:r>
                        <a:rPr lang="en-US" sz="1800" kern="1200" dirty="0">
                          <a:solidFill>
                            <a:schemeClr val="tx1"/>
                          </a:solidFill>
                          <a:latin typeface="Franklin Gothic Medium" pitchFamily="34" charset="0"/>
                        </a:rPr>
                        <a:t>Data</a:t>
                      </a:r>
                      <a:endParaRPr lang="en-US" sz="1800" dirty="0">
                        <a:solidFill>
                          <a:schemeClr val="tx1"/>
                        </a:solidFill>
                        <a:latin typeface="Franklin Gothic Medium" pitchFamily="34" charset="0"/>
                      </a:endParaRPr>
                    </a:p>
                  </a:txBody>
                  <a:tcPr marL="0" marR="0" marT="91440" marB="0" anchor="ctr">
                    <a:lnL w="12700" cmpd="sng">
                      <a:no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F8409"/>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15888" marR="0" lvl="0" indent="0" algn="l" defTabSz="914400" rtl="0" eaLnBrk="1" fontAlgn="auto" latinLnBrk="0" hangingPunct="1">
                        <a:lnSpc>
                          <a:spcPct val="105000"/>
                        </a:lnSpc>
                        <a:spcBef>
                          <a:spcPts val="400"/>
                        </a:spcBef>
                        <a:spcAft>
                          <a:spcPts val="0"/>
                        </a:spcAft>
                        <a:buClrTx/>
                        <a:buSzPct val="100000"/>
                        <a:buFont typeface="Symbol" pitchFamily="18" charset="2"/>
                        <a:buNone/>
                        <a:tabLst/>
                        <a:defRPr/>
                      </a:pPr>
                      <a:r>
                        <a:rPr lang="en-US" sz="1800" kern="1200" dirty="0">
                          <a:solidFill>
                            <a:schemeClr val="tx1"/>
                          </a:solidFill>
                          <a:latin typeface="Franklin Gothic Book" pitchFamily="34" charset="0"/>
                        </a:rPr>
                        <a:t>Limited availability;</a:t>
                      </a:r>
                    </a:p>
                    <a:p>
                      <a:pPr marL="115888" marR="0" lvl="0" indent="0" algn="l" defTabSz="914400" rtl="0" eaLnBrk="1" fontAlgn="auto" latinLnBrk="0" hangingPunct="1">
                        <a:lnSpc>
                          <a:spcPct val="105000"/>
                        </a:lnSpc>
                        <a:spcBef>
                          <a:spcPts val="400"/>
                        </a:spcBef>
                        <a:spcAft>
                          <a:spcPts val="0"/>
                        </a:spcAft>
                        <a:buClrTx/>
                        <a:buSzPct val="100000"/>
                        <a:buFont typeface="Symbol" pitchFamily="18" charset="2"/>
                        <a:buNone/>
                        <a:tabLst/>
                        <a:defRPr/>
                      </a:pPr>
                      <a:r>
                        <a:rPr lang="en-US" sz="1800" kern="1200" dirty="0">
                          <a:solidFill>
                            <a:schemeClr val="tx1"/>
                          </a:solidFill>
                          <a:latin typeface="Franklin Gothic Book" pitchFamily="34" charset="0"/>
                        </a:rPr>
                        <a:t>Little insight </a:t>
                      </a:r>
                    </a:p>
                  </a:txBody>
                  <a:tcPr marR="0" marT="9144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Reports available monthly</a:t>
                      </a:r>
                    </a:p>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Quarterly and annual reporting</a:t>
                      </a:r>
                    </a:p>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Custom ad hoc</a:t>
                      </a:r>
                    </a:p>
                  </a:txBody>
                  <a:tcPr marR="0" marB="0" anchor="ctr">
                    <a:lnL w="38100" cap="flat" cmpd="sng" algn="ctr">
                      <a:solidFill>
                        <a:sysClr val="window" lastClr="FFFFFF"/>
                      </a:solidFill>
                      <a:prstDash val="solid"/>
                      <a:round/>
                      <a:headEnd type="none" w="med" len="med"/>
                      <a:tailEnd type="none" w="med" len="med"/>
                    </a:lnL>
                    <a:lnR w="1905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 xmlns:a16="http://schemas.microsoft.com/office/drawing/2014/main" val="10002"/>
                  </a:ext>
                </a:extLst>
              </a:tr>
              <a:tr h="8229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5000"/>
                        </a:lnSpc>
                        <a:spcBef>
                          <a:spcPts val="600"/>
                        </a:spcBef>
                        <a:spcAft>
                          <a:spcPts val="0"/>
                        </a:spcAft>
                        <a:buClr>
                          <a:schemeClr val="tx2"/>
                        </a:buClr>
                        <a:buSzPct val="120000"/>
                        <a:buFont typeface="Wingdings" pitchFamily="2" charset="2"/>
                        <a:buNone/>
                        <a:tabLst/>
                        <a:defRPr/>
                      </a:pPr>
                      <a:r>
                        <a:rPr lang="en-US" sz="1800" kern="1200" dirty="0">
                          <a:solidFill>
                            <a:schemeClr val="tx1"/>
                          </a:solidFill>
                          <a:latin typeface="Franklin Gothic Medium" pitchFamily="34" charset="0"/>
                        </a:rPr>
                        <a:t>Consultative </a:t>
                      </a:r>
                      <a:br>
                        <a:rPr lang="en-US" sz="1800" kern="1200" dirty="0">
                          <a:solidFill>
                            <a:schemeClr val="tx1"/>
                          </a:solidFill>
                          <a:latin typeface="Franklin Gothic Medium" pitchFamily="34" charset="0"/>
                        </a:rPr>
                      </a:br>
                      <a:r>
                        <a:rPr lang="en-US" sz="1800" kern="1200" dirty="0">
                          <a:solidFill>
                            <a:schemeClr val="tx1"/>
                          </a:solidFill>
                          <a:latin typeface="Franklin Gothic Medium" pitchFamily="34" charset="0"/>
                        </a:rPr>
                        <a:t>Trend Management</a:t>
                      </a:r>
                    </a:p>
                  </a:txBody>
                  <a:tcPr marL="0" marR="0" marB="0" anchor="ctr">
                    <a:lnL w="12700" cmpd="sng">
                      <a:no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F8409"/>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15888" marR="0" lvl="0" indent="0" algn="l" defTabSz="914400" rtl="0" eaLnBrk="1" fontAlgn="auto" latinLnBrk="0" hangingPunct="1">
                        <a:lnSpc>
                          <a:spcPct val="105000"/>
                        </a:lnSpc>
                        <a:spcBef>
                          <a:spcPts val="400"/>
                        </a:spcBef>
                        <a:spcAft>
                          <a:spcPts val="0"/>
                        </a:spcAft>
                        <a:buClrTx/>
                        <a:buSzPct val="100000"/>
                        <a:buFont typeface="Symbol" pitchFamily="18" charset="2"/>
                        <a:buNone/>
                        <a:tabLst/>
                        <a:defRPr/>
                      </a:pPr>
                      <a:r>
                        <a:rPr lang="en-US" sz="1800" kern="1200" dirty="0">
                          <a:solidFill>
                            <a:schemeClr val="tx1"/>
                          </a:solidFill>
                          <a:latin typeface="Franklin Gothic Book" pitchFamily="34" charset="0"/>
                        </a:rPr>
                        <a:t>Limited</a:t>
                      </a:r>
                    </a:p>
                  </a:txBody>
                  <a:tcPr marR="0" marT="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Expert pharmacy team</a:t>
                      </a:r>
                    </a:p>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Data drives plan design decisions</a:t>
                      </a:r>
                    </a:p>
                  </a:txBody>
                  <a:tcPr marR="0" marB="0" anchor="ctr">
                    <a:lnL w="38100" cap="flat" cmpd="sng" algn="ctr">
                      <a:solidFill>
                        <a:sysClr val="window" lastClr="FFFFFF"/>
                      </a:solidFill>
                      <a:prstDash val="solid"/>
                      <a:round/>
                      <a:headEnd type="none" w="med" len="med"/>
                      <a:tailEnd type="none" w="med" len="med"/>
                    </a:lnL>
                    <a:lnR w="1905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 xmlns:a16="http://schemas.microsoft.com/office/drawing/2014/main" val="10003"/>
                  </a:ext>
                </a:extLst>
              </a:tr>
              <a:tr h="109728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indent="0" algn="ctr">
                        <a:lnSpc>
                          <a:spcPct val="105000"/>
                        </a:lnSpc>
                        <a:spcBef>
                          <a:spcPts val="600"/>
                        </a:spcBef>
                        <a:buClr>
                          <a:schemeClr val="tx2"/>
                        </a:buClr>
                        <a:buSzPct val="120000"/>
                        <a:buFont typeface="Wingdings" pitchFamily="2" charset="2"/>
                        <a:buNone/>
                      </a:pPr>
                      <a:r>
                        <a:rPr lang="en-US" sz="1800" kern="1200" dirty="0">
                          <a:solidFill>
                            <a:schemeClr val="tx1"/>
                          </a:solidFill>
                          <a:latin typeface="Franklin Gothic Medium" pitchFamily="34" charset="0"/>
                        </a:rPr>
                        <a:t>Administration</a:t>
                      </a:r>
                      <a:endParaRPr lang="en-US" sz="1800" dirty="0">
                        <a:solidFill>
                          <a:schemeClr val="tx1"/>
                        </a:solidFill>
                        <a:latin typeface="Franklin Gothic Medium" pitchFamily="34" charset="0"/>
                      </a:endParaRPr>
                    </a:p>
                  </a:txBody>
                  <a:tcPr marL="0" marR="0" marT="91440" marB="0" anchor="ctr">
                    <a:lnL w="12700" cmpd="sng">
                      <a:no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AF8409"/>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15888" marR="0" lvl="0" indent="0" algn="l" defTabSz="914400" rtl="0" eaLnBrk="1" fontAlgn="auto" latinLnBrk="0" hangingPunct="1">
                        <a:lnSpc>
                          <a:spcPct val="105000"/>
                        </a:lnSpc>
                        <a:spcBef>
                          <a:spcPts val="400"/>
                        </a:spcBef>
                        <a:spcAft>
                          <a:spcPts val="0"/>
                        </a:spcAft>
                        <a:buClrTx/>
                        <a:buSzPct val="100000"/>
                        <a:buFont typeface="Symbol" pitchFamily="18" charset="2"/>
                        <a:buNone/>
                        <a:tabLst/>
                        <a:defRPr/>
                      </a:pPr>
                      <a:r>
                        <a:rPr lang="en-US" sz="1800" kern="1200" dirty="0">
                          <a:solidFill>
                            <a:schemeClr val="tx1"/>
                          </a:solidFill>
                          <a:latin typeface="Franklin Gothic Book" pitchFamily="34" charset="0"/>
                        </a:rPr>
                        <a:t>Generalist</a:t>
                      </a:r>
                    </a:p>
                  </a:txBody>
                  <a:tcPr marR="0" marT="9144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Quick, expert issue resolution</a:t>
                      </a:r>
                    </a:p>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Consultation</a:t>
                      </a:r>
                    </a:p>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Overall performance guarantees</a:t>
                      </a:r>
                    </a:p>
                  </a:txBody>
                  <a:tcPr marR="0" marB="0" anchor="ctr">
                    <a:lnL w="38100" cap="flat" cmpd="sng" algn="ctr">
                      <a:solidFill>
                        <a:sysClr val="window" lastClr="FFFFFF"/>
                      </a:solidFill>
                      <a:prstDash val="solid"/>
                      <a:round/>
                      <a:headEnd type="none" w="med" len="med"/>
                      <a:tailEnd type="none" w="med" len="med"/>
                    </a:lnL>
                    <a:lnR w="1905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 xmlns:a16="http://schemas.microsoft.com/office/drawing/2014/main" val="10004"/>
                  </a:ext>
                </a:extLst>
              </a:tr>
              <a:tr h="822960">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lvl="0" indent="0" algn="ctr" defTabSz="914400" rtl="0" eaLnBrk="1" fontAlgn="auto" latinLnBrk="0" hangingPunct="1">
                        <a:lnSpc>
                          <a:spcPct val="105000"/>
                        </a:lnSpc>
                        <a:spcBef>
                          <a:spcPts val="600"/>
                        </a:spcBef>
                        <a:spcAft>
                          <a:spcPts val="0"/>
                        </a:spcAft>
                        <a:buClr>
                          <a:schemeClr val="tx2"/>
                        </a:buClr>
                        <a:buSzPct val="120000"/>
                        <a:buFont typeface="Wingdings" pitchFamily="2" charset="2"/>
                        <a:buNone/>
                        <a:tabLst/>
                        <a:defRPr/>
                      </a:pPr>
                      <a:r>
                        <a:rPr lang="en-US" sz="1800" kern="1200" dirty="0">
                          <a:solidFill>
                            <a:schemeClr val="tx1"/>
                          </a:solidFill>
                          <a:latin typeface="Franklin Gothic Medium" pitchFamily="34" charset="0"/>
                        </a:rPr>
                        <a:t>Integrated Plan</a:t>
                      </a:r>
                    </a:p>
                  </a:txBody>
                  <a:tcPr marL="0" marR="0" marT="91440" marB="0" anchor="ctr">
                    <a:lnL w="12700" cmpd="sng">
                      <a:noFill/>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AF8409"/>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115888" marR="0" lvl="0" indent="0" algn="l" defTabSz="914400" rtl="0" eaLnBrk="1" fontAlgn="auto" latinLnBrk="0" hangingPunct="1">
                        <a:lnSpc>
                          <a:spcPct val="105000"/>
                        </a:lnSpc>
                        <a:spcBef>
                          <a:spcPts val="400"/>
                        </a:spcBef>
                        <a:spcAft>
                          <a:spcPts val="0"/>
                        </a:spcAft>
                        <a:buClrTx/>
                        <a:buSzPct val="100000"/>
                        <a:buFont typeface="Symbol" pitchFamily="18" charset="2"/>
                        <a:buNone/>
                        <a:tabLst/>
                        <a:defRPr/>
                      </a:pPr>
                      <a:r>
                        <a:rPr lang="en-US" sz="1800" kern="1200" dirty="0">
                          <a:solidFill>
                            <a:schemeClr val="tx1"/>
                          </a:solidFill>
                          <a:latin typeface="Franklin Gothic Book" pitchFamily="34" charset="0"/>
                        </a:rPr>
                        <a:t>Is it really </a:t>
                      </a:r>
                      <a:br>
                        <a:rPr lang="en-US" sz="1800" kern="1200" dirty="0">
                          <a:solidFill>
                            <a:schemeClr val="tx1"/>
                          </a:solidFill>
                          <a:latin typeface="Franklin Gothic Book" pitchFamily="34" charset="0"/>
                        </a:rPr>
                      </a:br>
                      <a:r>
                        <a:rPr lang="en-US" sz="1800" kern="1200" dirty="0">
                          <a:solidFill>
                            <a:schemeClr val="tx1"/>
                          </a:solidFill>
                          <a:latin typeface="Franklin Gothic Book" pitchFamily="34" charset="0"/>
                        </a:rPr>
                        <a:t>integrated?</a:t>
                      </a:r>
                    </a:p>
                  </a:txBody>
                  <a:tcPr marR="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Connectivity already exists</a:t>
                      </a:r>
                    </a:p>
                    <a:p>
                      <a:pPr marL="230188" marR="0" lvl="0" indent="-174625" algn="l" defTabSz="914400" rtl="0" eaLnBrk="1" fontAlgn="auto" latinLnBrk="0" hangingPunct="1">
                        <a:lnSpc>
                          <a:spcPct val="105000"/>
                        </a:lnSpc>
                        <a:spcBef>
                          <a:spcPts val="400"/>
                        </a:spcBef>
                        <a:spcAft>
                          <a:spcPts val="0"/>
                        </a:spcAft>
                        <a:buClr>
                          <a:schemeClr val="tx1"/>
                        </a:buClr>
                        <a:buSzPct val="110000"/>
                        <a:buFont typeface="Wingdings" pitchFamily="2" charset="2"/>
                        <a:buChar char="§"/>
                        <a:tabLst/>
                        <a:defRPr/>
                      </a:pPr>
                      <a:r>
                        <a:rPr lang="en-US" sz="1800" kern="1200" dirty="0">
                          <a:solidFill>
                            <a:schemeClr val="tx1"/>
                          </a:solidFill>
                          <a:latin typeface="Franklin Gothic Book" pitchFamily="34" charset="0"/>
                        </a:rPr>
                        <a:t>Will build connectivity</a:t>
                      </a:r>
                    </a:p>
                  </a:txBody>
                  <a:tcPr marR="0" marB="0" anchor="ctr">
                    <a:lnL w="38100" cap="flat" cmpd="sng" algn="ctr">
                      <a:solidFill>
                        <a:sysClr val="window" lastClr="FFFFFF"/>
                      </a:solidFill>
                      <a:prstDash val="solid"/>
                      <a:round/>
                      <a:headEnd type="none" w="med" len="med"/>
                      <a:tailEnd type="none" w="med" len="med"/>
                    </a:lnL>
                    <a:lnR w="1905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 xmlns:a16="http://schemas.microsoft.com/office/drawing/2014/main" val="10005"/>
                  </a:ext>
                </a:extLst>
              </a:tr>
            </a:tbl>
          </a:graphicData>
        </a:graphic>
      </p:graphicFrame>
      <p:sp>
        <p:nvSpPr>
          <p:cNvPr id="4"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25</a:t>
            </a:fld>
            <a:endParaRPr lang="en-US" sz="1200" dirty="0">
              <a:solidFill>
                <a:schemeClr val="bg1">
                  <a:lumMod val="50000"/>
                </a:schemeClr>
              </a:solidFill>
            </a:endParaRPr>
          </a:p>
        </p:txBody>
      </p:sp>
    </p:spTree>
    <p:extLst>
      <p:ext uri="{BB962C8B-B14F-4D97-AF65-F5344CB8AC3E}">
        <p14:creationId xmlns:p14="http://schemas.microsoft.com/office/powerpoint/2010/main" val="13135734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133600"/>
            <a:ext cx="9144000" cy="2286000"/>
          </a:xfrm>
          <a:prstGeom prst="rect">
            <a:avLst/>
          </a:prstGeom>
          <a:gradFill flip="none" rotWithShape="1">
            <a:gsLst>
              <a:gs pos="41000">
                <a:schemeClr val="bg1"/>
              </a:gs>
              <a:gs pos="100000">
                <a:schemeClr val="bg1">
                  <a:alpha val="0"/>
                </a:schemeClr>
              </a:gs>
            </a:gsLst>
            <a:lin ang="0" scaled="1"/>
            <a:tileRect/>
          </a:gradFill>
          <a:ln>
            <a:noFill/>
          </a:ln>
        </p:spPr>
        <p:style>
          <a:lnRef idx="1">
            <a:schemeClr val="accent1"/>
          </a:lnRef>
          <a:fillRef idx="3">
            <a:schemeClr val="accent1"/>
          </a:fillRef>
          <a:effectRef idx="2">
            <a:schemeClr val="accent1"/>
          </a:effectRef>
          <a:fontRef idx="minor">
            <a:schemeClr val="lt1"/>
          </a:fontRef>
        </p:style>
        <p:txBody>
          <a:bodyPr lIns="91407" tIns="45704" rIns="91407" bIns="45704" rtlCol="0" anchor="ctr"/>
          <a:lstStyle/>
          <a:p>
            <a:pPr algn="ctr"/>
            <a:endParaRPr lang="en-US">
              <a:solidFill>
                <a:prstClr val="white"/>
              </a:solidFill>
            </a:endParaRPr>
          </a:p>
        </p:txBody>
      </p:sp>
      <p:sp>
        <p:nvSpPr>
          <p:cNvPr id="4" name="TextBox 3"/>
          <p:cNvSpPr txBox="1"/>
          <p:nvPr/>
        </p:nvSpPr>
        <p:spPr>
          <a:xfrm>
            <a:off x="3733800" y="2133599"/>
            <a:ext cx="5715000" cy="1754294"/>
          </a:xfrm>
          <a:prstGeom prst="rect">
            <a:avLst/>
          </a:prstGeom>
          <a:noFill/>
        </p:spPr>
        <p:txBody>
          <a:bodyPr wrap="square" lIns="91407" tIns="45704" rIns="91407" bIns="45704" rtlCol="0">
            <a:spAutoFit/>
          </a:bodyPr>
          <a:lstStyle/>
          <a:p>
            <a:endParaRPr lang="en-US" sz="3600" b="1" i="1" dirty="0">
              <a:solidFill>
                <a:srgbClr val="4BACC6">
                  <a:lumMod val="75000"/>
                </a:srgbClr>
              </a:solidFill>
            </a:endParaRPr>
          </a:p>
          <a:p>
            <a:r>
              <a:rPr lang="en-US" sz="3600" b="1" i="1" dirty="0" err="1">
                <a:solidFill>
                  <a:srgbClr val="800000"/>
                </a:solidFill>
              </a:rPr>
              <a:t>SynchronyRx</a:t>
            </a:r>
            <a:r>
              <a:rPr lang="en-US" sz="3600" b="1" i="1" dirty="0">
                <a:solidFill>
                  <a:srgbClr val="800000"/>
                </a:solidFill>
              </a:rPr>
              <a:t>: A Patient-Centered Healthcare Model</a:t>
            </a:r>
          </a:p>
        </p:txBody>
      </p:sp>
      <p:sp>
        <p:nvSpPr>
          <p:cNvPr id="5" name="Slide Number Placeholder 1"/>
          <p:cNvSpPr txBox="1">
            <a:spLocks/>
          </p:cNvSpPr>
          <p:nvPr/>
        </p:nvSpPr>
        <p:spPr>
          <a:xfrm>
            <a:off x="8229600" y="632460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26</a:t>
            </a:fld>
            <a:endParaRPr lang="en-US" sz="1200" dirty="0">
              <a:solidFill>
                <a:schemeClr val="bg1">
                  <a:lumMod val="50000"/>
                </a:schemeClr>
              </a:solidFill>
            </a:endParaRPr>
          </a:p>
        </p:txBody>
      </p:sp>
      <p:pic>
        <p:nvPicPr>
          <p:cNvPr id="7" name="Picture 6">
            <a:extLst>
              <a:ext uri="{FF2B5EF4-FFF2-40B4-BE49-F238E27FC236}">
                <a16:creationId xmlns="" xmlns:a16="http://schemas.microsoft.com/office/drawing/2014/main" id="{68FF4C98-8226-4E36-B71B-B60606E796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133599"/>
            <a:ext cx="3505200" cy="2286000"/>
          </a:xfrm>
          <a:prstGeom prst="rect">
            <a:avLst/>
          </a:prstGeom>
        </p:spPr>
      </p:pic>
    </p:spTree>
    <p:extLst>
      <p:ext uri="{BB962C8B-B14F-4D97-AF65-F5344CB8AC3E}">
        <p14:creationId xmlns:p14="http://schemas.microsoft.com/office/powerpoint/2010/main" val="2881520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712473" y="1009942"/>
            <a:ext cx="7865388" cy="5106474"/>
          </a:xfrm>
          <a:prstGeom prst="rect">
            <a:avLst/>
          </a:prstGeom>
          <a:solidFill>
            <a:schemeClr val="bg2"/>
          </a:solidFill>
          <a:ln>
            <a:noFill/>
            <a:miter lim="800000"/>
          </a:ln>
          <a:effectLst/>
        </p:spPr>
        <p:style>
          <a:lnRef idx="1">
            <a:schemeClr val="accent1"/>
          </a:lnRef>
          <a:fillRef idx="3">
            <a:schemeClr val="accent1"/>
          </a:fillRef>
          <a:effectRef idx="2">
            <a:schemeClr val="accent1"/>
          </a:effectRef>
          <a:fontRef idx="minor">
            <a:schemeClr val="lt1"/>
          </a:fontRef>
        </p:style>
        <p:txBody>
          <a:bodyPr lIns="91407" tIns="45704" rIns="91407" bIns="45704" rtlCol="0" anchor="ctr"/>
          <a:lstStyle/>
          <a:p>
            <a:pPr algn="ctr" defTabSz="457039"/>
            <a:endParaRPr lang="en-US" sz="2200" b="1" dirty="0">
              <a:solidFill>
                <a:prstClr val="white"/>
              </a:solidFill>
            </a:endParaRPr>
          </a:p>
        </p:txBody>
      </p:sp>
      <p:sp>
        <p:nvSpPr>
          <p:cNvPr id="124" name="Title 5"/>
          <p:cNvSpPr>
            <a:spLocks noGrp="1"/>
          </p:cNvSpPr>
          <p:nvPr>
            <p:ph type="title"/>
          </p:nvPr>
        </p:nvSpPr>
        <p:spPr>
          <a:xfrm>
            <a:off x="528847" y="0"/>
            <a:ext cx="8229600" cy="1143000"/>
          </a:xfrm>
        </p:spPr>
        <p:txBody>
          <a:bodyPr>
            <a:noAutofit/>
          </a:bodyPr>
          <a:lstStyle/>
          <a:p>
            <a:r>
              <a:rPr lang="en-US" sz="2800" b="1" i="1" dirty="0">
                <a:solidFill>
                  <a:srgbClr val="800000"/>
                </a:solidFill>
              </a:rPr>
              <a:t> Uniquely Meets Evolving Needs </a:t>
            </a:r>
            <a:r>
              <a:rPr lang="en-US" sz="2800" b="1" i="1" dirty="0"/>
              <a:t>…</a:t>
            </a:r>
          </a:p>
        </p:txBody>
      </p:sp>
      <p:grpSp>
        <p:nvGrpSpPr>
          <p:cNvPr id="3" name="Group 67"/>
          <p:cNvGrpSpPr/>
          <p:nvPr/>
        </p:nvGrpSpPr>
        <p:grpSpPr>
          <a:xfrm>
            <a:off x="712473" y="1822825"/>
            <a:ext cx="7865388" cy="4293588"/>
            <a:chOff x="474972" y="1771707"/>
            <a:chExt cx="8220075" cy="4487206"/>
          </a:xfrm>
        </p:grpSpPr>
        <p:sp>
          <p:nvSpPr>
            <p:cNvPr id="69" name="Freeform 68"/>
            <p:cNvSpPr>
              <a:spLocks/>
            </p:cNvSpPr>
            <p:nvPr/>
          </p:nvSpPr>
          <p:spPr bwMode="auto">
            <a:xfrm>
              <a:off x="474972" y="1771707"/>
              <a:ext cx="8220075" cy="4083050"/>
            </a:xfrm>
            <a:custGeom>
              <a:avLst/>
              <a:gdLst>
                <a:gd name="T0" fmla="*/ 1434 w 2868"/>
                <a:gd name="T1" fmla="*/ 0 h 1419"/>
                <a:gd name="T2" fmla="*/ 1550 w 2868"/>
                <a:gd name="T3" fmla="*/ 5 h 1419"/>
                <a:gd name="T4" fmla="*/ 1665 w 2868"/>
                <a:gd name="T5" fmla="*/ 19 h 1419"/>
                <a:gd name="T6" fmla="*/ 1775 w 2868"/>
                <a:gd name="T7" fmla="*/ 43 h 1419"/>
                <a:gd name="T8" fmla="*/ 1883 w 2868"/>
                <a:gd name="T9" fmla="*/ 73 h 1419"/>
                <a:gd name="T10" fmla="*/ 1989 w 2868"/>
                <a:gd name="T11" fmla="*/ 112 h 1419"/>
                <a:gd name="T12" fmla="*/ 2087 w 2868"/>
                <a:gd name="T13" fmla="*/ 159 h 1419"/>
                <a:gd name="T14" fmla="*/ 2183 w 2868"/>
                <a:gd name="T15" fmla="*/ 214 h 1419"/>
                <a:gd name="T16" fmla="*/ 2274 w 2868"/>
                <a:gd name="T17" fmla="*/ 275 h 1419"/>
                <a:gd name="T18" fmla="*/ 2361 w 2868"/>
                <a:gd name="T19" fmla="*/ 343 h 1419"/>
                <a:gd name="T20" fmla="*/ 2443 w 2868"/>
                <a:gd name="T21" fmla="*/ 417 h 1419"/>
                <a:gd name="T22" fmla="*/ 2516 w 2868"/>
                <a:gd name="T23" fmla="*/ 497 h 1419"/>
                <a:gd name="T24" fmla="*/ 2585 w 2868"/>
                <a:gd name="T25" fmla="*/ 582 h 1419"/>
                <a:gd name="T26" fmla="*/ 2647 w 2868"/>
                <a:gd name="T27" fmla="*/ 673 h 1419"/>
                <a:gd name="T28" fmla="*/ 2703 w 2868"/>
                <a:gd name="T29" fmla="*/ 767 h 1419"/>
                <a:gd name="T30" fmla="*/ 2750 w 2868"/>
                <a:gd name="T31" fmla="*/ 867 h 1419"/>
                <a:gd name="T32" fmla="*/ 2791 w 2868"/>
                <a:gd name="T33" fmla="*/ 971 h 1419"/>
                <a:gd name="T34" fmla="*/ 2823 w 2868"/>
                <a:gd name="T35" fmla="*/ 1078 h 1419"/>
                <a:gd name="T36" fmla="*/ 2848 w 2868"/>
                <a:gd name="T37" fmla="*/ 1188 h 1419"/>
                <a:gd name="T38" fmla="*/ 2862 w 2868"/>
                <a:gd name="T39" fmla="*/ 1303 h 1419"/>
                <a:gd name="T40" fmla="*/ 2868 w 2868"/>
                <a:gd name="T41" fmla="*/ 1419 h 1419"/>
                <a:gd name="T42" fmla="*/ 0 w 2868"/>
                <a:gd name="T43" fmla="*/ 1419 h 1419"/>
                <a:gd name="T44" fmla="*/ 6 w 2868"/>
                <a:gd name="T45" fmla="*/ 1303 h 1419"/>
                <a:gd name="T46" fmla="*/ 20 w 2868"/>
                <a:gd name="T47" fmla="*/ 1188 h 1419"/>
                <a:gd name="T48" fmla="*/ 45 w 2868"/>
                <a:gd name="T49" fmla="*/ 1078 h 1419"/>
                <a:gd name="T50" fmla="*/ 77 w 2868"/>
                <a:gd name="T51" fmla="*/ 971 h 1419"/>
                <a:gd name="T52" fmla="*/ 118 w 2868"/>
                <a:gd name="T53" fmla="*/ 867 h 1419"/>
                <a:gd name="T54" fmla="*/ 165 w 2868"/>
                <a:gd name="T55" fmla="*/ 767 h 1419"/>
                <a:gd name="T56" fmla="*/ 221 w 2868"/>
                <a:gd name="T57" fmla="*/ 673 h 1419"/>
                <a:gd name="T58" fmla="*/ 283 w 2868"/>
                <a:gd name="T59" fmla="*/ 582 h 1419"/>
                <a:gd name="T60" fmla="*/ 352 w 2868"/>
                <a:gd name="T61" fmla="*/ 497 h 1419"/>
                <a:gd name="T62" fmla="*/ 425 w 2868"/>
                <a:gd name="T63" fmla="*/ 417 h 1419"/>
                <a:gd name="T64" fmla="*/ 507 w 2868"/>
                <a:gd name="T65" fmla="*/ 343 h 1419"/>
                <a:gd name="T66" fmla="*/ 594 w 2868"/>
                <a:gd name="T67" fmla="*/ 275 h 1419"/>
                <a:gd name="T68" fmla="*/ 685 w 2868"/>
                <a:gd name="T69" fmla="*/ 214 h 1419"/>
                <a:gd name="T70" fmla="*/ 781 w 2868"/>
                <a:gd name="T71" fmla="*/ 159 h 1419"/>
                <a:gd name="T72" fmla="*/ 879 w 2868"/>
                <a:gd name="T73" fmla="*/ 112 h 1419"/>
                <a:gd name="T74" fmla="*/ 985 w 2868"/>
                <a:gd name="T75" fmla="*/ 73 h 1419"/>
                <a:gd name="T76" fmla="*/ 1093 w 2868"/>
                <a:gd name="T77" fmla="*/ 43 h 1419"/>
                <a:gd name="T78" fmla="*/ 1203 w 2868"/>
                <a:gd name="T79" fmla="*/ 19 h 1419"/>
                <a:gd name="T80" fmla="*/ 1318 w 2868"/>
                <a:gd name="T81" fmla="*/ 5 h 1419"/>
                <a:gd name="T82" fmla="*/ 1434 w 2868"/>
                <a:gd name="T83" fmla="*/ 0 h 1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8" h="1419">
                  <a:moveTo>
                    <a:pt x="1434" y="0"/>
                  </a:moveTo>
                  <a:lnTo>
                    <a:pt x="1550" y="5"/>
                  </a:lnTo>
                  <a:lnTo>
                    <a:pt x="1665" y="19"/>
                  </a:lnTo>
                  <a:lnTo>
                    <a:pt x="1775" y="43"/>
                  </a:lnTo>
                  <a:lnTo>
                    <a:pt x="1883" y="73"/>
                  </a:lnTo>
                  <a:lnTo>
                    <a:pt x="1989" y="112"/>
                  </a:lnTo>
                  <a:lnTo>
                    <a:pt x="2087" y="159"/>
                  </a:lnTo>
                  <a:lnTo>
                    <a:pt x="2183" y="214"/>
                  </a:lnTo>
                  <a:lnTo>
                    <a:pt x="2274" y="275"/>
                  </a:lnTo>
                  <a:lnTo>
                    <a:pt x="2361" y="343"/>
                  </a:lnTo>
                  <a:lnTo>
                    <a:pt x="2443" y="417"/>
                  </a:lnTo>
                  <a:lnTo>
                    <a:pt x="2516" y="497"/>
                  </a:lnTo>
                  <a:lnTo>
                    <a:pt x="2585" y="582"/>
                  </a:lnTo>
                  <a:lnTo>
                    <a:pt x="2647" y="673"/>
                  </a:lnTo>
                  <a:lnTo>
                    <a:pt x="2703" y="767"/>
                  </a:lnTo>
                  <a:lnTo>
                    <a:pt x="2750" y="867"/>
                  </a:lnTo>
                  <a:lnTo>
                    <a:pt x="2791" y="971"/>
                  </a:lnTo>
                  <a:lnTo>
                    <a:pt x="2823" y="1078"/>
                  </a:lnTo>
                  <a:lnTo>
                    <a:pt x="2848" y="1188"/>
                  </a:lnTo>
                  <a:lnTo>
                    <a:pt x="2862" y="1303"/>
                  </a:lnTo>
                  <a:lnTo>
                    <a:pt x="2868" y="1419"/>
                  </a:lnTo>
                  <a:lnTo>
                    <a:pt x="0" y="1419"/>
                  </a:lnTo>
                  <a:lnTo>
                    <a:pt x="6" y="1303"/>
                  </a:lnTo>
                  <a:lnTo>
                    <a:pt x="20" y="1188"/>
                  </a:lnTo>
                  <a:lnTo>
                    <a:pt x="45" y="1078"/>
                  </a:lnTo>
                  <a:lnTo>
                    <a:pt x="77" y="971"/>
                  </a:lnTo>
                  <a:lnTo>
                    <a:pt x="118" y="867"/>
                  </a:lnTo>
                  <a:lnTo>
                    <a:pt x="165" y="767"/>
                  </a:lnTo>
                  <a:lnTo>
                    <a:pt x="221" y="673"/>
                  </a:lnTo>
                  <a:lnTo>
                    <a:pt x="283" y="582"/>
                  </a:lnTo>
                  <a:lnTo>
                    <a:pt x="352" y="497"/>
                  </a:lnTo>
                  <a:lnTo>
                    <a:pt x="425" y="417"/>
                  </a:lnTo>
                  <a:lnTo>
                    <a:pt x="507" y="343"/>
                  </a:lnTo>
                  <a:lnTo>
                    <a:pt x="594" y="275"/>
                  </a:lnTo>
                  <a:lnTo>
                    <a:pt x="685" y="214"/>
                  </a:lnTo>
                  <a:lnTo>
                    <a:pt x="781" y="159"/>
                  </a:lnTo>
                  <a:lnTo>
                    <a:pt x="879" y="112"/>
                  </a:lnTo>
                  <a:lnTo>
                    <a:pt x="985" y="73"/>
                  </a:lnTo>
                  <a:lnTo>
                    <a:pt x="1093" y="43"/>
                  </a:lnTo>
                  <a:lnTo>
                    <a:pt x="1203" y="19"/>
                  </a:lnTo>
                  <a:lnTo>
                    <a:pt x="1318" y="5"/>
                  </a:lnTo>
                  <a:lnTo>
                    <a:pt x="1434" y="0"/>
                  </a:lnTo>
                  <a:close/>
                </a:path>
              </a:pathLst>
            </a:custGeom>
            <a:solidFill>
              <a:schemeClr val="accent5"/>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70" name="Freeform 69"/>
            <p:cNvSpPr>
              <a:spLocks/>
            </p:cNvSpPr>
            <p:nvPr/>
          </p:nvSpPr>
          <p:spPr bwMode="auto">
            <a:xfrm>
              <a:off x="2843521" y="4124382"/>
              <a:ext cx="3511550" cy="1730375"/>
            </a:xfrm>
            <a:custGeom>
              <a:avLst/>
              <a:gdLst>
                <a:gd name="T0" fmla="*/ 1106 w 2212"/>
                <a:gd name="T1" fmla="*/ 0 h 1090"/>
                <a:gd name="T2" fmla="*/ 1211 w 2212"/>
                <a:gd name="T3" fmla="*/ 4 h 1090"/>
                <a:gd name="T4" fmla="*/ 1313 w 2212"/>
                <a:gd name="T5" fmla="*/ 18 h 1090"/>
                <a:gd name="T6" fmla="*/ 1414 w 2212"/>
                <a:gd name="T7" fmla="*/ 44 h 1090"/>
                <a:gd name="T8" fmla="*/ 1510 w 2212"/>
                <a:gd name="T9" fmla="*/ 75 h 1090"/>
                <a:gd name="T10" fmla="*/ 1601 w 2212"/>
                <a:gd name="T11" fmla="*/ 116 h 1090"/>
                <a:gd name="T12" fmla="*/ 1687 w 2212"/>
                <a:gd name="T13" fmla="*/ 166 h 1090"/>
                <a:gd name="T14" fmla="*/ 1770 w 2212"/>
                <a:gd name="T15" fmla="*/ 221 h 1090"/>
                <a:gd name="T16" fmla="*/ 1846 w 2212"/>
                <a:gd name="T17" fmla="*/ 286 h 1090"/>
                <a:gd name="T18" fmla="*/ 1917 w 2212"/>
                <a:gd name="T19" fmla="*/ 355 h 1090"/>
                <a:gd name="T20" fmla="*/ 1981 w 2212"/>
                <a:gd name="T21" fmla="*/ 430 h 1090"/>
                <a:gd name="T22" fmla="*/ 2039 w 2212"/>
                <a:gd name="T23" fmla="*/ 512 h 1090"/>
                <a:gd name="T24" fmla="*/ 2088 w 2212"/>
                <a:gd name="T25" fmla="*/ 598 h 1090"/>
                <a:gd name="T26" fmla="*/ 2130 w 2212"/>
                <a:gd name="T27" fmla="*/ 688 h 1090"/>
                <a:gd name="T28" fmla="*/ 2165 w 2212"/>
                <a:gd name="T29" fmla="*/ 784 h 1090"/>
                <a:gd name="T30" fmla="*/ 2190 w 2212"/>
                <a:gd name="T31" fmla="*/ 882 h 1090"/>
                <a:gd name="T32" fmla="*/ 2206 w 2212"/>
                <a:gd name="T33" fmla="*/ 985 h 1090"/>
                <a:gd name="T34" fmla="*/ 2212 w 2212"/>
                <a:gd name="T35" fmla="*/ 1090 h 1090"/>
                <a:gd name="T36" fmla="*/ 0 w 2212"/>
                <a:gd name="T37" fmla="*/ 1090 h 1090"/>
                <a:gd name="T38" fmla="*/ 6 w 2212"/>
                <a:gd name="T39" fmla="*/ 985 h 1090"/>
                <a:gd name="T40" fmla="*/ 22 w 2212"/>
                <a:gd name="T41" fmla="*/ 882 h 1090"/>
                <a:gd name="T42" fmla="*/ 47 w 2212"/>
                <a:gd name="T43" fmla="*/ 784 h 1090"/>
                <a:gd name="T44" fmla="*/ 82 w 2212"/>
                <a:gd name="T45" fmla="*/ 688 h 1090"/>
                <a:gd name="T46" fmla="*/ 124 w 2212"/>
                <a:gd name="T47" fmla="*/ 598 h 1090"/>
                <a:gd name="T48" fmla="*/ 173 w 2212"/>
                <a:gd name="T49" fmla="*/ 512 h 1090"/>
                <a:gd name="T50" fmla="*/ 231 w 2212"/>
                <a:gd name="T51" fmla="*/ 430 h 1090"/>
                <a:gd name="T52" fmla="*/ 295 w 2212"/>
                <a:gd name="T53" fmla="*/ 355 h 1090"/>
                <a:gd name="T54" fmla="*/ 366 w 2212"/>
                <a:gd name="T55" fmla="*/ 286 h 1090"/>
                <a:gd name="T56" fmla="*/ 442 w 2212"/>
                <a:gd name="T57" fmla="*/ 221 h 1090"/>
                <a:gd name="T58" fmla="*/ 525 w 2212"/>
                <a:gd name="T59" fmla="*/ 166 h 1090"/>
                <a:gd name="T60" fmla="*/ 611 w 2212"/>
                <a:gd name="T61" fmla="*/ 116 h 1090"/>
                <a:gd name="T62" fmla="*/ 702 w 2212"/>
                <a:gd name="T63" fmla="*/ 75 h 1090"/>
                <a:gd name="T64" fmla="*/ 798 w 2212"/>
                <a:gd name="T65" fmla="*/ 44 h 1090"/>
                <a:gd name="T66" fmla="*/ 899 w 2212"/>
                <a:gd name="T67" fmla="*/ 18 h 1090"/>
                <a:gd name="T68" fmla="*/ 1001 w 2212"/>
                <a:gd name="T69" fmla="*/ 4 h 1090"/>
                <a:gd name="T70" fmla="*/ 1106 w 2212"/>
                <a:gd name="T71"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212" h="1090">
                  <a:moveTo>
                    <a:pt x="1106" y="0"/>
                  </a:moveTo>
                  <a:lnTo>
                    <a:pt x="1211" y="4"/>
                  </a:lnTo>
                  <a:lnTo>
                    <a:pt x="1313" y="18"/>
                  </a:lnTo>
                  <a:lnTo>
                    <a:pt x="1414" y="44"/>
                  </a:lnTo>
                  <a:lnTo>
                    <a:pt x="1510" y="75"/>
                  </a:lnTo>
                  <a:lnTo>
                    <a:pt x="1601" y="116"/>
                  </a:lnTo>
                  <a:lnTo>
                    <a:pt x="1687" y="166"/>
                  </a:lnTo>
                  <a:lnTo>
                    <a:pt x="1770" y="221"/>
                  </a:lnTo>
                  <a:lnTo>
                    <a:pt x="1846" y="286"/>
                  </a:lnTo>
                  <a:lnTo>
                    <a:pt x="1917" y="355"/>
                  </a:lnTo>
                  <a:lnTo>
                    <a:pt x="1981" y="430"/>
                  </a:lnTo>
                  <a:lnTo>
                    <a:pt x="2039" y="512"/>
                  </a:lnTo>
                  <a:lnTo>
                    <a:pt x="2088" y="598"/>
                  </a:lnTo>
                  <a:lnTo>
                    <a:pt x="2130" y="688"/>
                  </a:lnTo>
                  <a:lnTo>
                    <a:pt x="2165" y="784"/>
                  </a:lnTo>
                  <a:lnTo>
                    <a:pt x="2190" y="882"/>
                  </a:lnTo>
                  <a:lnTo>
                    <a:pt x="2206" y="985"/>
                  </a:lnTo>
                  <a:lnTo>
                    <a:pt x="2212" y="1090"/>
                  </a:lnTo>
                  <a:lnTo>
                    <a:pt x="0" y="1090"/>
                  </a:lnTo>
                  <a:lnTo>
                    <a:pt x="6" y="985"/>
                  </a:lnTo>
                  <a:lnTo>
                    <a:pt x="22" y="882"/>
                  </a:lnTo>
                  <a:lnTo>
                    <a:pt x="47" y="784"/>
                  </a:lnTo>
                  <a:lnTo>
                    <a:pt x="82" y="688"/>
                  </a:lnTo>
                  <a:lnTo>
                    <a:pt x="124" y="598"/>
                  </a:lnTo>
                  <a:lnTo>
                    <a:pt x="173" y="512"/>
                  </a:lnTo>
                  <a:lnTo>
                    <a:pt x="231" y="430"/>
                  </a:lnTo>
                  <a:lnTo>
                    <a:pt x="295" y="355"/>
                  </a:lnTo>
                  <a:lnTo>
                    <a:pt x="366" y="286"/>
                  </a:lnTo>
                  <a:lnTo>
                    <a:pt x="442" y="221"/>
                  </a:lnTo>
                  <a:lnTo>
                    <a:pt x="525" y="166"/>
                  </a:lnTo>
                  <a:lnTo>
                    <a:pt x="611" y="116"/>
                  </a:lnTo>
                  <a:lnTo>
                    <a:pt x="702" y="75"/>
                  </a:lnTo>
                  <a:lnTo>
                    <a:pt x="798" y="44"/>
                  </a:lnTo>
                  <a:lnTo>
                    <a:pt x="899" y="18"/>
                  </a:lnTo>
                  <a:lnTo>
                    <a:pt x="1001" y="4"/>
                  </a:lnTo>
                  <a:lnTo>
                    <a:pt x="1106" y="0"/>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srgbClr val="003C54"/>
                </a:solidFill>
              </a:endParaRPr>
            </a:p>
          </p:txBody>
        </p:sp>
        <p:sp>
          <p:nvSpPr>
            <p:cNvPr id="71" name="TextBox 70"/>
            <p:cNvSpPr txBox="1"/>
            <p:nvPr/>
          </p:nvSpPr>
          <p:spPr>
            <a:xfrm>
              <a:off x="4149265" y="4831301"/>
              <a:ext cx="940709" cy="289490"/>
            </a:xfrm>
            <a:prstGeom prst="rect">
              <a:avLst/>
            </a:prstGeom>
            <a:noFill/>
          </p:spPr>
          <p:txBody>
            <a:bodyPr wrap="none" lIns="0" tIns="0" rIns="0" bIns="0" rtlCol="0">
              <a:spAutoFit/>
            </a:bodyPr>
            <a:lstStyle/>
            <a:p>
              <a:pPr defTabSz="457039"/>
              <a:r>
                <a:rPr lang="en-US" dirty="0">
                  <a:solidFill>
                    <a:prstClr val="white"/>
                  </a:solidFill>
                </a:rPr>
                <a:t>Members</a:t>
              </a:r>
              <a:endParaRPr lang="en-US" sz="2200" dirty="0">
                <a:solidFill>
                  <a:prstClr val="white"/>
                </a:solidFill>
              </a:endParaRPr>
            </a:p>
          </p:txBody>
        </p:sp>
        <p:sp>
          <p:nvSpPr>
            <p:cNvPr id="72" name="TextBox 71"/>
            <p:cNvSpPr txBox="1"/>
            <p:nvPr/>
          </p:nvSpPr>
          <p:spPr>
            <a:xfrm>
              <a:off x="3325396" y="5422574"/>
              <a:ext cx="636744" cy="289490"/>
            </a:xfrm>
            <a:prstGeom prst="rect">
              <a:avLst/>
            </a:prstGeom>
            <a:noFill/>
          </p:spPr>
          <p:txBody>
            <a:bodyPr wrap="none" lIns="0" tIns="0" rIns="0" bIns="0" rtlCol="0">
              <a:spAutoFit/>
            </a:bodyPr>
            <a:lstStyle/>
            <a:p>
              <a:pPr defTabSz="457039"/>
              <a:r>
                <a:rPr lang="en-US" dirty="0">
                  <a:solidFill>
                    <a:prstClr val="white"/>
                  </a:solidFill>
                </a:rPr>
                <a:t>Payors</a:t>
              </a:r>
              <a:endParaRPr lang="en-US" sz="2200" dirty="0">
                <a:solidFill>
                  <a:prstClr val="white"/>
                </a:solidFill>
              </a:endParaRPr>
            </a:p>
          </p:txBody>
        </p:sp>
        <p:sp>
          <p:nvSpPr>
            <p:cNvPr id="73" name="TextBox 72"/>
            <p:cNvSpPr txBox="1"/>
            <p:nvPr/>
          </p:nvSpPr>
          <p:spPr>
            <a:xfrm>
              <a:off x="4993372" y="5415745"/>
              <a:ext cx="915646" cy="289490"/>
            </a:xfrm>
            <a:prstGeom prst="rect">
              <a:avLst/>
            </a:prstGeom>
            <a:noFill/>
          </p:spPr>
          <p:txBody>
            <a:bodyPr wrap="none" lIns="0" tIns="0" rIns="0" bIns="0" rtlCol="0">
              <a:spAutoFit/>
            </a:bodyPr>
            <a:lstStyle/>
            <a:p>
              <a:pPr defTabSz="457039"/>
              <a:r>
                <a:rPr lang="en-US" dirty="0">
                  <a:solidFill>
                    <a:prstClr val="white"/>
                  </a:solidFill>
                </a:rPr>
                <a:t>Providers</a:t>
              </a:r>
              <a:endParaRPr lang="en-US" sz="2200" dirty="0">
                <a:solidFill>
                  <a:prstClr val="white"/>
                </a:solidFill>
              </a:endParaRPr>
            </a:p>
          </p:txBody>
        </p:sp>
        <p:sp>
          <p:nvSpPr>
            <p:cNvPr id="74" name="Freeform 61"/>
            <p:cNvSpPr>
              <a:spLocks noChangeAspect="1" noEditPoints="1"/>
            </p:cNvSpPr>
            <p:nvPr/>
          </p:nvSpPr>
          <p:spPr bwMode="auto">
            <a:xfrm>
              <a:off x="4343833" y="4388965"/>
              <a:ext cx="510926" cy="431123"/>
            </a:xfrm>
            <a:custGeom>
              <a:avLst/>
              <a:gdLst>
                <a:gd name="T0" fmla="*/ 178 w 293"/>
                <a:gd name="T1" fmla="*/ 205 h 247"/>
                <a:gd name="T2" fmla="*/ 167 w 293"/>
                <a:gd name="T3" fmla="*/ 247 h 247"/>
                <a:gd name="T4" fmla="*/ 115 w 293"/>
                <a:gd name="T5" fmla="*/ 205 h 247"/>
                <a:gd name="T6" fmla="*/ 126 w 293"/>
                <a:gd name="T7" fmla="*/ 247 h 247"/>
                <a:gd name="T8" fmla="*/ 115 w 293"/>
                <a:gd name="T9" fmla="*/ 205 h 247"/>
                <a:gd name="T10" fmla="*/ 204 w 293"/>
                <a:gd name="T11" fmla="*/ 196 h 247"/>
                <a:gd name="T12" fmla="*/ 204 w 293"/>
                <a:gd name="T13" fmla="*/ 247 h 247"/>
                <a:gd name="T14" fmla="*/ 193 w 293"/>
                <a:gd name="T15" fmla="*/ 210 h 247"/>
                <a:gd name="T16" fmla="*/ 180 w 293"/>
                <a:gd name="T17" fmla="*/ 184 h 247"/>
                <a:gd name="T18" fmla="*/ 100 w 293"/>
                <a:gd name="T19" fmla="*/ 196 h 247"/>
                <a:gd name="T20" fmla="*/ 100 w 293"/>
                <a:gd name="T21" fmla="*/ 247 h 247"/>
                <a:gd name="T22" fmla="*/ 89 w 293"/>
                <a:gd name="T23" fmla="*/ 210 h 247"/>
                <a:gd name="T24" fmla="*/ 96 w 293"/>
                <a:gd name="T25" fmla="*/ 179 h 247"/>
                <a:gd name="T26" fmla="*/ 180 w 293"/>
                <a:gd name="T27" fmla="*/ 172 h 247"/>
                <a:gd name="T28" fmla="*/ 249 w 293"/>
                <a:gd name="T29" fmla="*/ 167 h 247"/>
                <a:gd name="T30" fmla="*/ 260 w 293"/>
                <a:gd name="T31" fmla="*/ 247 h 247"/>
                <a:gd name="T32" fmla="*/ 249 w 293"/>
                <a:gd name="T33" fmla="*/ 167 h 247"/>
                <a:gd name="T34" fmla="*/ 162 w 293"/>
                <a:gd name="T35" fmla="*/ 100 h 247"/>
                <a:gd name="T36" fmla="*/ 166 w 293"/>
                <a:gd name="T37" fmla="*/ 88 h 247"/>
                <a:gd name="T38" fmla="*/ 239 w 293"/>
                <a:gd name="T39" fmla="*/ 88 h 247"/>
                <a:gd name="T40" fmla="*/ 243 w 293"/>
                <a:gd name="T41" fmla="*/ 113 h 247"/>
                <a:gd name="T42" fmla="*/ 146 w 293"/>
                <a:gd name="T43" fmla="*/ 152 h 247"/>
                <a:gd name="T44" fmla="*/ 146 w 293"/>
                <a:gd name="T45" fmla="*/ 107 h 247"/>
                <a:gd name="T46" fmla="*/ 146 w 293"/>
                <a:gd name="T47" fmla="*/ 152 h 247"/>
                <a:gd name="T48" fmla="*/ 210 w 293"/>
                <a:gd name="T49" fmla="*/ 12 h 247"/>
                <a:gd name="T50" fmla="*/ 186 w 293"/>
                <a:gd name="T51" fmla="*/ 35 h 247"/>
                <a:gd name="T52" fmla="*/ 165 w 293"/>
                <a:gd name="T53" fmla="*/ 37 h 247"/>
                <a:gd name="T54" fmla="*/ 242 w 293"/>
                <a:gd name="T55" fmla="*/ 48 h 247"/>
                <a:gd name="T56" fmla="*/ 222 w 293"/>
                <a:gd name="T57" fmla="*/ 16 h 247"/>
                <a:gd name="T58" fmla="*/ 212 w 293"/>
                <a:gd name="T59" fmla="*/ 35 h 247"/>
                <a:gd name="T60" fmla="*/ 202 w 293"/>
                <a:gd name="T61" fmla="*/ 92 h 247"/>
                <a:gd name="T62" fmla="*/ 175 w 293"/>
                <a:gd name="T63" fmla="*/ 46 h 247"/>
                <a:gd name="T64" fmla="*/ 212 w 293"/>
                <a:gd name="T65" fmla="*/ 35 h 247"/>
                <a:gd name="T66" fmla="*/ 257 w 293"/>
                <a:gd name="T67" fmla="*/ 113 h 247"/>
                <a:gd name="T68" fmla="*/ 254 w 293"/>
                <a:gd name="T69" fmla="*/ 52 h 247"/>
                <a:gd name="T70" fmla="*/ 239 w 293"/>
                <a:gd name="T71" fmla="*/ 15 h 247"/>
                <a:gd name="T72" fmla="*/ 166 w 293"/>
                <a:gd name="T73" fmla="*/ 15 h 247"/>
                <a:gd name="T74" fmla="*/ 151 w 293"/>
                <a:gd name="T75" fmla="*/ 52 h 247"/>
                <a:gd name="T76" fmla="*/ 151 w 293"/>
                <a:gd name="T77" fmla="*/ 96 h 247"/>
                <a:gd name="T78" fmla="*/ 117 w 293"/>
                <a:gd name="T79" fmla="*/ 113 h 247"/>
                <a:gd name="T80" fmla="*/ 10 w 293"/>
                <a:gd name="T81" fmla="*/ 124 h 247"/>
                <a:gd name="T82" fmla="*/ 0 w 293"/>
                <a:gd name="T83" fmla="*/ 181 h 247"/>
                <a:gd name="T84" fmla="*/ 11 w 293"/>
                <a:gd name="T85" fmla="*/ 247 h 247"/>
                <a:gd name="T86" fmla="*/ 11 w 293"/>
                <a:gd name="T87" fmla="*/ 149 h 247"/>
                <a:gd name="T88" fmla="*/ 35 w 293"/>
                <a:gd name="T89" fmla="*/ 125 h 247"/>
                <a:gd name="T90" fmla="*/ 113 w 293"/>
                <a:gd name="T91" fmla="*/ 130 h 247"/>
                <a:gd name="T92" fmla="*/ 180 w 293"/>
                <a:gd name="T93" fmla="*/ 130 h 247"/>
                <a:gd name="T94" fmla="*/ 257 w 293"/>
                <a:gd name="T95" fmla="*/ 125 h 247"/>
                <a:gd name="T96" fmla="*/ 282 w 293"/>
                <a:gd name="T97" fmla="*/ 149 h 247"/>
                <a:gd name="T98" fmla="*/ 293 w 293"/>
                <a:gd name="T99" fmla="*/ 247 h 247"/>
                <a:gd name="T100" fmla="*/ 282 w 293"/>
                <a:gd name="T101" fmla="*/ 124 h 247"/>
                <a:gd name="T102" fmla="*/ 45 w 293"/>
                <a:gd name="T103" fmla="*/ 167 h 247"/>
                <a:gd name="T104" fmla="*/ 33 w 293"/>
                <a:gd name="T105" fmla="*/ 247 h 247"/>
                <a:gd name="T106" fmla="*/ 90 w 293"/>
                <a:gd name="T107" fmla="*/ 11 h 247"/>
                <a:gd name="T108" fmla="*/ 90 w 293"/>
                <a:gd name="T109" fmla="*/ 92 h 247"/>
                <a:gd name="T110" fmla="*/ 90 w 293"/>
                <a:gd name="T111" fmla="*/ 11 h 247"/>
                <a:gd name="T112" fmla="*/ 127 w 293"/>
                <a:gd name="T113" fmla="*/ 88 h 247"/>
                <a:gd name="T114" fmla="*/ 127 w 293"/>
                <a:gd name="T115" fmla="*/ 15 h 247"/>
                <a:gd name="T116" fmla="*/ 54 w 293"/>
                <a:gd name="T117" fmla="*/ 15 h 247"/>
                <a:gd name="T118" fmla="*/ 54 w 293"/>
                <a:gd name="T119" fmla="*/ 88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3" h="247">
                  <a:moveTo>
                    <a:pt x="167" y="205"/>
                  </a:moveTo>
                  <a:cubicBezTo>
                    <a:pt x="178" y="205"/>
                    <a:pt x="178" y="205"/>
                    <a:pt x="178" y="205"/>
                  </a:cubicBezTo>
                  <a:cubicBezTo>
                    <a:pt x="178" y="247"/>
                    <a:pt x="178" y="247"/>
                    <a:pt x="178" y="247"/>
                  </a:cubicBezTo>
                  <a:cubicBezTo>
                    <a:pt x="167" y="247"/>
                    <a:pt x="167" y="247"/>
                    <a:pt x="167" y="247"/>
                  </a:cubicBezTo>
                  <a:lnTo>
                    <a:pt x="167" y="205"/>
                  </a:lnTo>
                  <a:close/>
                  <a:moveTo>
                    <a:pt x="115" y="205"/>
                  </a:moveTo>
                  <a:cubicBezTo>
                    <a:pt x="126" y="205"/>
                    <a:pt x="126" y="205"/>
                    <a:pt x="126" y="205"/>
                  </a:cubicBezTo>
                  <a:cubicBezTo>
                    <a:pt x="126" y="247"/>
                    <a:pt x="126" y="247"/>
                    <a:pt x="126" y="247"/>
                  </a:cubicBezTo>
                  <a:cubicBezTo>
                    <a:pt x="115" y="247"/>
                    <a:pt x="115" y="247"/>
                    <a:pt x="115" y="247"/>
                  </a:cubicBezTo>
                  <a:lnTo>
                    <a:pt x="115" y="205"/>
                  </a:lnTo>
                  <a:close/>
                  <a:moveTo>
                    <a:pt x="197" y="179"/>
                  </a:moveTo>
                  <a:cubicBezTo>
                    <a:pt x="202" y="184"/>
                    <a:pt x="204" y="190"/>
                    <a:pt x="204" y="196"/>
                  </a:cubicBezTo>
                  <a:cubicBezTo>
                    <a:pt x="204" y="210"/>
                    <a:pt x="204" y="210"/>
                    <a:pt x="204" y="210"/>
                  </a:cubicBezTo>
                  <a:cubicBezTo>
                    <a:pt x="204" y="247"/>
                    <a:pt x="204" y="247"/>
                    <a:pt x="204" y="247"/>
                  </a:cubicBezTo>
                  <a:cubicBezTo>
                    <a:pt x="193" y="247"/>
                    <a:pt x="193" y="247"/>
                    <a:pt x="193" y="247"/>
                  </a:cubicBezTo>
                  <a:cubicBezTo>
                    <a:pt x="193" y="210"/>
                    <a:pt x="193" y="210"/>
                    <a:pt x="193" y="210"/>
                  </a:cubicBezTo>
                  <a:cubicBezTo>
                    <a:pt x="193" y="196"/>
                    <a:pt x="193" y="196"/>
                    <a:pt x="193" y="196"/>
                  </a:cubicBezTo>
                  <a:cubicBezTo>
                    <a:pt x="193" y="189"/>
                    <a:pt x="187" y="184"/>
                    <a:pt x="180" y="184"/>
                  </a:cubicBezTo>
                  <a:cubicBezTo>
                    <a:pt x="113" y="184"/>
                    <a:pt x="113" y="184"/>
                    <a:pt x="113" y="184"/>
                  </a:cubicBezTo>
                  <a:cubicBezTo>
                    <a:pt x="105" y="184"/>
                    <a:pt x="100" y="189"/>
                    <a:pt x="100" y="196"/>
                  </a:cubicBezTo>
                  <a:cubicBezTo>
                    <a:pt x="100" y="210"/>
                    <a:pt x="100" y="210"/>
                    <a:pt x="100" y="210"/>
                  </a:cubicBezTo>
                  <a:cubicBezTo>
                    <a:pt x="100" y="247"/>
                    <a:pt x="100" y="247"/>
                    <a:pt x="100" y="247"/>
                  </a:cubicBezTo>
                  <a:cubicBezTo>
                    <a:pt x="89" y="247"/>
                    <a:pt x="89" y="247"/>
                    <a:pt x="89" y="247"/>
                  </a:cubicBezTo>
                  <a:cubicBezTo>
                    <a:pt x="89" y="210"/>
                    <a:pt x="89" y="210"/>
                    <a:pt x="89" y="210"/>
                  </a:cubicBezTo>
                  <a:cubicBezTo>
                    <a:pt x="89" y="196"/>
                    <a:pt x="89" y="196"/>
                    <a:pt x="89" y="196"/>
                  </a:cubicBezTo>
                  <a:cubicBezTo>
                    <a:pt x="89" y="190"/>
                    <a:pt x="91" y="184"/>
                    <a:pt x="96" y="179"/>
                  </a:cubicBezTo>
                  <a:cubicBezTo>
                    <a:pt x="100" y="175"/>
                    <a:pt x="106" y="172"/>
                    <a:pt x="113" y="172"/>
                  </a:cubicBezTo>
                  <a:cubicBezTo>
                    <a:pt x="180" y="172"/>
                    <a:pt x="180" y="172"/>
                    <a:pt x="180" y="172"/>
                  </a:cubicBezTo>
                  <a:cubicBezTo>
                    <a:pt x="187" y="172"/>
                    <a:pt x="193" y="175"/>
                    <a:pt x="197" y="179"/>
                  </a:cubicBezTo>
                  <a:moveTo>
                    <a:pt x="249" y="167"/>
                  </a:moveTo>
                  <a:cubicBezTo>
                    <a:pt x="260" y="167"/>
                    <a:pt x="260" y="167"/>
                    <a:pt x="260" y="167"/>
                  </a:cubicBezTo>
                  <a:cubicBezTo>
                    <a:pt x="260" y="247"/>
                    <a:pt x="260" y="247"/>
                    <a:pt x="260" y="247"/>
                  </a:cubicBezTo>
                  <a:cubicBezTo>
                    <a:pt x="249" y="247"/>
                    <a:pt x="249" y="247"/>
                    <a:pt x="249" y="247"/>
                  </a:cubicBezTo>
                  <a:lnTo>
                    <a:pt x="249" y="167"/>
                  </a:lnTo>
                  <a:close/>
                  <a:moveTo>
                    <a:pt x="176" y="113"/>
                  </a:moveTo>
                  <a:cubicBezTo>
                    <a:pt x="173" y="108"/>
                    <a:pt x="168" y="103"/>
                    <a:pt x="162" y="100"/>
                  </a:cubicBezTo>
                  <a:cubicBezTo>
                    <a:pt x="162" y="84"/>
                    <a:pt x="162" y="84"/>
                    <a:pt x="162" y="84"/>
                  </a:cubicBezTo>
                  <a:cubicBezTo>
                    <a:pt x="163" y="85"/>
                    <a:pt x="165" y="87"/>
                    <a:pt x="166" y="88"/>
                  </a:cubicBezTo>
                  <a:cubicBezTo>
                    <a:pt x="176" y="98"/>
                    <a:pt x="189" y="103"/>
                    <a:pt x="202" y="103"/>
                  </a:cubicBezTo>
                  <a:cubicBezTo>
                    <a:pt x="216" y="103"/>
                    <a:pt x="229" y="98"/>
                    <a:pt x="239" y="88"/>
                  </a:cubicBezTo>
                  <a:cubicBezTo>
                    <a:pt x="240" y="87"/>
                    <a:pt x="241" y="85"/>
                    <a:pt x="243" y="84"/>
                  </a:cubicBezTo>
                  <a:cubicBezTo>
                    <a:pt x="243" y="113"/>
                    <a:pt x="243" y="113"/>
                    <a:pt x="243" y="113"/>
                  </a:cubicBezTo>
                  <a:lnTo>
                    <a:pt x="176" y="113"/>
                  </a:lnTo>
                  <a:close/>
                  <a:moveTo>
                    <a:pt x="146" y="152"/>
                  </a:moveTo>
                  <a:cubicBezTo>
                    <a:pt x="134" y="152"/>
                    <a:pt x="124" y="142"/>
                    <a:pt x="124" y="130"/>
                  </a:cubicBezTo>
                  <a:cubicBezTo>
                    <a:pt x="124" y="117"/>
                    <a:pt x="134" y="107"/>
                    <a:pt x="146" y="107"/>
                  </a:cubicBezTo>
                  <a:cubicBezTo>
                    <a:pt x="159" y="107"/>
                    <a:pt x="169" y="117"/>
                    <a:pt x="169" y="130"/>
                  </a:cubicBezTo>
                  <a:cubicBezTo>
                    <a:pt x="169" y="142"/>
                    <a:pt x="159" y="152"/>
                    <a:pt x="146" y="152"/>
                  </a:cubicBezTo>
                  <a:moveTo>
                    <a:pt x="202" y="11"/>
                  </a:moveTo>
                  <a:cubicBezTo>
                    <a:pt x="205" y="11"/>
                    <a:pt x="208" y="12"/>
                    <a:pt x="210" y="12"/>
                  </a:cubicBezTo>
                  <a:cubicBezTo>
                    <a:pt x="210" y="14"/>
                    <a:pt x="210" y="14"/>
                    <a:pt x="210" y="14"/>
                  </a:cubicBezTo>
                  <a:cubicBezTo>
                    <a:pt x="209" y="26"/>
                    <a:pt x="198" y="35"/>
                    <a:pt x="186" y="35"/>
                  </a:cubicBezTo>
                  <a:cubicBezTo>
                    <a:pt x="175" y="35"/>
                    <a:pt x="175" y="35"/>
                    <a:pt x="175" y="35"/>
                  </a:cubicBezTo>
                  <a:cubicBezTo>
                    <a:pt x="171" y="35"/>
                    <a:pt x="168" y="36"/>
                    <a:pt x="165" y="37"/>
                  </a:cubicBezTo>
                  <a:cubicBezTo>
                    <a:pt x="171" y="22"/>
                    <a:pt x="185" y="11"/>
                    <a:pt x="202" y="11"/>
                  </a:cubicBezTo>
                  <a:moveTo>
                    <a:pt x="242" y="48"/>
                  </a:moveTo>
                  <a:cubicBezTo>
                    <a:pt x="231" y="46"/>
                    <a:pt x="222" y="36"/>
                    <a:pt x="222" y="24"/>
                  </a:cubicBezTo>
                  <a:cubicBezTo>
                    <a:pt x="222" y="16"/>
                    <a:pt x="222" y="16"/>
                    <a:pt x="222" y="16"/>
                  </a:cubicBezTo>
                  <a:cubicBezTo>
                    <a:pt x="233" y="23"/>
                    <a:pt x="241" y="34"/>
                    <a:pt x="242" y="48"/>
                  </a:cubicBezTo>
                  <a:moveTo>
                    <a:pt x="212" y="35"/>
                  </a:moveTo>
                  <a:cubicBezTo>
                    <a:pt x="217" y="48"/>
                    <a:pt x="228" y="57"/>
                    <a:pt x="242" y="59"/>
                  </a:cubicBezTo>
                  <a:cubicBezTo>
                    <a:pt x="238" y="78"/>
                    <a:pt x="222" y="92"/>
                    <a:pt x="202" y="92"/>
                  </a:cubicBezTo>
                  <a:cubicBezTo>
                    <a:pt x="182" y="92"/>
                    <a:pt x="165" y="76"/>
                    <a:pt x="163" y="56"/>
                  </a:cubicBezTo>
                  <a:cubicBezTo>
                    <a:pt x="164" y="51"/>
                    <a:pt x="169" y="46"/>
                    <a:pt x="175" y="46"/>
                  </a:cubicBezTo>
                  <a:cubicBezTo>
                    <a:pt x="186" y="46"/>
                    <a:pt x="186" y="46"/>
                    <a:pt x="186" y="46"/>
                  </a:cubicBezTo>
                  <a:cubicBezTo>
                    <a:pt x="196" y="46"/>
                    <a:pt x="206" y="42"/>
                    <a:pt x="212" y="35"/>
                  </a:cubicBezTo>
                  <a:moveTo>
                    <a:pt x="282" y="124"/>
                  </a:moveTo>
                  <a:cubicBezTo>
                    <a:pt x="276" y="117"/>
                    <a:pt x="267" y="113"/>
                    <a:pt x="257" y="113"/>
                  </a:cubicBezTo>
                  <a:cubicBezTo>
                    <a:pt x="254" y="113"/>
                    <a:pt x="254" y="113"/>
                    <a:pt x="254" y="113"/>
                  </a:cubicBezTo>
                  <a:cubicBezTo>
                    <a:pt x="254" y="52"/>
                    <a:pt x="254" y="52"/>
                    <a:pt x="254" y="52"/>
                  </a:cubicBezTo>
                  <a:cubicBezTo>
                    <a:pt x="254" y="52"/>
                    <a:pt x="254" y="52"/>
                    <a:pt x="254" y="52"/>
                  </a:cubicBezTo>
                  <a:cubicBezTo>
                    <a:pt x="254" y="38"/>
                    <a:pt x="248" y="25"/>
                    <a:pt x="239" y="15"/>
                  </a:cubicBezTo>
                  <a:cubicBezTo>
                    <a:pt x="229" y="6"/>
                    <a:pt x="216" y="0"/>
                    <a:pt x="202" y="0"/>
                  </a:cubicBezTo>
                  <a:cubicBezTo>
                    <a:pt x="189" y="0"/>
                    <a:pt x="176" y="6"/>
                    <a:pt x="166" y="15"/>
                  </a:cubicBezTo>
                  <a:cubicBezTo>
                    <a:pt x="156" y="25"/>
                    <a:pt x="151" y="38"/>
                    <a:pt x="151" y="52"/>
                  </a:cubicBezTo>
                  <a:cubicBezTo>
                    <a:pt x="151" y="52"/>
                    <a:pt x="151" y="52"/>
                    <a:pt x="151" y="52"/>
                  </a:cubicBezTo>
                  <a:cubicBezTo>
                    <a:pt x="151" y="59"/>
                    <a:pt x="151" y="59"/>
                    <a:pt x="151" y="59"/>
                  </a:cubicBezTo>
                  <a:cubicBezTo>
                    <a:pt x="151" y="96"/>
                    <a:pt x="151" y="96"/>
                    <a:pt x="151" y="96"/>
                  </a:cubicBezTo>
                  <a:cubicBezTo>
                    <a:pt x="150" y="96"/>
                    <a:pt x="148" y="96"/>
                    <a:pt x="146" y="96"/>
                  </a:cubicBezTo>
                  <a:cubicBezTo>
                    <a:pt x="134" y="96"/>
                    <a:pt x="123" y="103"/>
                    <a:pt x="117" y="113"/>
                  </a:cubicBezTo>
                  <a:cubicBezTo>
                    <a:pt x="35" y="113"/>
                    <a:pt x="35" y="113"/>
                    <a:pt x="35" y="113"/>
                  </a:cubicBezTo>
                  <a:cubicBezTo>
                    <a:pt x="26" y="113"/>
                    <a:pt x="17" y="117"/>
                    <a:pt x="10" y="124"/>
                  </a:cubicBezTo>
                  <a:cubicBezTo>
                    <a:pt x="4" y="130"/>
                    <a:pt x="0" y="139"/>
                    <a:pt x="0" y="149"/>
                  </a:cubicBezTo>
                  <a:cubicBezTo>
                    <a:pt x="0" y="181"/>
                    <a:pt x="0" y="181"/>
                    <a:pt x="0" y="181"/>
                  </a:cubicBezTo>
                  <a:cubicBezTo>
                    <a:pt x="0" y="247"/>
                    <a:pt x="0" y="247"/>
                    <a:pt x="0" y="247"/>
                  </a:cubicBezTo>
                  <a:cubicBezTo>
                    <a:pt x="11" y="247"/>
                    <a:pt x="11" y="247"/>
                    <a:pt x="11" y="247"/>
                  </a:cubicBezTo>
                  <a:cubicBezTo>
                    <a:pt x="11" y="181"/>
                    <a:pt x="11" y="181"/>
                    <a:pt x="11" y="181"/>
                  </a:cubicBezTo>
                  <a:cubicBezTo>
                    <a:pt x="11" y="149"/>
                    <a:pt x="11" y="149"/>
                    <a:pt x="11" y="149"/>
                  </a:cubicBezTo>
                  <a:cubicBezTo>
                    <a:pt x="11" y="142"/>
                    <a:pt x="14" y="136"/>
                    <a:pt x="18" y="132"/>
                  </a:cubicBezTo>
                  <a:cubicBezTo>
                    <a:pt x="23" y="127"/>
                    <a:pt x="29" y="125"/>
                    <a:pt x="35" y="125"/>
                  </a:cubicBezTo>
                  <a:cubicBezTo>
                    <a:pt x="113" y="125"/>
                    <a:pt x="113" y="125"/>
                    <a:pt x="113" y="125"/>
                  </a:cubicBezTo>
                  <a:cubicBezTo>
                    <a:pt x="113" y="126"/>
                    <a:pt x="113" y="128"/>
                    <a:pt x="113" y="130"/>
                  </a:cubicBezTo>
                  <a:cubicBezTo>
                    <a:pt x="113" y="148"/>
                    <a:pt x="128" y="163"/>
                    <a:pt x="146" y="163"/>
                  </a:cubicBezTo>
                  <a:cubicBezTo>
                    <a:pt x="165" y="163"/>
                    <a:pt x="180" y="148"/>
                    <a:pt x="180" y="130"/>
                  </a:cubicBezTo>
                  <a:cubicBezTo>
                    <a:pt x="180" y="128"/>
                    <a:pt x="180" y="126"/>
                    <a:pt x="180" y="125"/>
                  </a:cubicBezTo>
                  <a:cubicBezTo>
                    <a:pt x="257" y="125"/>
                    <a:pt x="257" y="125"/>
                    <a:pt x="257" y="125"/>
                  </a:cubicBezTo>
                  <a:cubicBezTo>
                    <a:pt x="264" y="125"/>
                    <a:pt x="270" y="127"/>
                    <a:pt x="275" y="132"/>
                  </a:cubicBezTo>
                  <a:cubicBezTo>
                    <a:pt x="279" y="136"/>
                    <a:pt x="282" y="142"/>
                    <a:pt x="282" y="149"/>
                  </a:cubicBezTo>
                  <a:cubicBezTo>
                    <a:pt x="282" y="247"/>
                    <a:pt x="282" y="247"/>
                    <a:pt x="282" y="247"/>
                  </a:cubicBezTo>
                  <a:cubicBezTo>
                    <a:pt x="293" y="247"/>
                    <a:pt x="293" y="247"/>
                    <a:pt x="293" y="247"/>
                  </a:cubicBezTo>
                  <a:cubicBezTo>
                    <a:pt x="293" y="149"/>
                    <a:pt x="293" y="149"/>
                    <a:pt x="293" y="149"/>
                  </a:cubicBezTo>
                  <a:cubicBezTo>
                    <a:pt x="293" y="139"/>
                    <a:pt x="289" y="130"/>
                    <a:pt x="282" y="124"/>
                  </a:cubicBezTo>
                  <a:moveTo>
                    <a:pt x="33" y="167"/>
                  </a:moveTo>
                  <a:cubicBezTo>
                    <a:pt x="45" y="167"/>
                    <a:pt x="45" y="167"/>
                    <a:pt x="45" y="167"/>
                  </a:cubicBezTo>
                  <a:cubicBezTo>
                    <a:pt x="45" y="247"/>
                    <a:pt x="45" y="247"/>
                    <a:pt x="45" y="247"/>
                  </a:cubicBezTo>
                  <a:cubicBezTo>
                    <a:pt x="33" y="247"/>
                    <a:pt x="33" y="247"/>
                    <a:pt x="33" y="247"/>
                  </a:cubicBezTo>
                  <a:lnTo>
                    <a:pt x="33" y="167"/>
                  </a:lnTo>
                  <a:close/>
                  <a:moveTo>
                    <a:pt x="90" y="11"/>
                  </a:moveTo>
                  <a:cubicBezTo>
                    <a:pt x="112" y="11"/>
                    <a:pt x="130" y="29"/>
                    <a:pt x="130" y="52"/>
                  </a:cubicBezTo>
                  <a:cubicBezTo>
                    <a:pt x="130" y="74"/>
                    <a:pt x="112" y="92"/>
                    <a:pt x="90" y="92"/>
                  </a:cubicBezTo>
                  <a:cubicBezTo>
                    <a:pt x="68" y="92"/>
                    <a:pt x="50" y="74"/>
                    <a:pt x="50" y="52"/>
                  </a:cubicBezTo>
                  <a:cubicBezTo>
                    <a:pt x="50" y="29"/>
                    <a:pt x="68" y="11"/>
                    <a:pt x="90" y="11"/>
                  </a:cubicBezTo>
                  <a:moveTo>
                    <a:pt x="90" y="103"/>
                  </a:moveTo>
                  <a:cubicBezTo>
                    <a:pt x="104" y="103"/>
                    <a:pt x="117" y="98"/>
                    <a:pt x="127" y="88"/>
                  </a:cubicBezTo>
                  <a:cubicBezTo>
                    <a:pt x="136" y="78"/>
                    <a:pt x="142" y="65"/>
                    <a:pt x="142" y="52"/>
                  </a:cubicBezTo>
                  <a:cubicBezTo>
                    <a:pt x="142" y="38"/>
                    <a:pt x="136" y="25"/>
                    <a:pt x="127" y="15"/>
                  </a:cubicBezTo>
                  <a:cubicBezTo>
                    <a:pt x="117" y="6"/>
                    <a:pt x="104" y="0"/>
                    <a:pt x="90" y="0"/>
                  </a:cubicBezTo>
                  <a:cubicBezTo>
                    <a:pt x="77" y="0"/>
                    <a:pt x="64" y="6"/>
                    <a:pt x="54" y="15"/>
                  </a:cubicBezTo>
                  <a:cubicBezTo>
                    <a:pt x="44" y="25"/>
                    <a:pt x="39" y="38"/>
                    <a:pt x="39" y="52"/>
                  </a:cubicBezTo>
                  <a:cubicBezTo>
                    <a:pt x="39" y="65"/>
                    <a:pt x="44" y="78"/>
                    <a:pt x="54" y="88"/>
                  </a:cubicBezTo>
                  <a:cubicBezTo>
                    <a:pt x="64" y="98"/>
                    <a:pt x="77" y="103"/>
                    <a:pt x="90" y="103"/>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57039"/>
              <a:endParaRPr lang="en-US" dirty="0">
                <a:solidFill>
                  <a:prstClr val="white"/>
                </a:solidFill>
              </a:endParaRPr>
            </a:p>
          </p:txBody>
        </p:sp>
        <p:sp>
          <p:nvSpPr>
            <p:cNvPr id="75" name="Freeform 74"/>
            <p:cNvSpPr>
              <a:spLocks/>
            </p:cNvSpPr>
            <p:nvPr/>
          </p:nvSpPr>
          <p:spPr bwMode="auto">
            <a:xfrm>
              <a:off x="3896034" y="1771707"/>
              <a:ext cx="1374775" cy="1860550"/>
            </a:xfrm>
            <a:custGeom>
              <a:avLst/>
              <a:gdLst>
                <a:gd name="T0" fmla="*/ 0 w 866"/>
                <a:gd name="T1" fmla="*/ 36 h 1172"/>
                <a:gd name="T2" fmla="*/ 148 w 866"/>
                <a:gd name="T3" fmla="*/ 16 h 1172"/>
                <a:gd name="T4" fmla="*/ 294 w 866"/>
                <a:gd name="T5" fmla="*/ 3 h 1172"/>
                <a:gd name="T6" fmla="*/ 440 w 866"/>
                <a:gd name="T7" fmla="*/ 0 h 1172"/>
                <a:gd name="T8" fmla="*/ 583 w 866"/>
                <a:gd name="T9" fmla="*/ 3 h 1172"/>
                <a:gd name="T10" fmla="*/ 726 w 866"/>
                <a:gd name="T11" fmla="*/ 16 h 1172"/>
                <a:gd name="T12" fmla="*/ 866 w 866"/>
                <a:gd name="T13" fmla="*/ 36 h 1172"/>
                <a:gd name="T14" fmla="*/ 666 w 866"/>
                <a:gd name="T15" fmla="*/ 1172 h 1172"/>
                <a:gd name="T16" fmla="*/ 552 w 866"/>
                <a:gd name="T17" fmla="*/ 1158 h 1172"/>
                <a:gd name="T18" fmla="*/ 434 w 866"/>
                <a:gd name="T19" fmla="*/ 1153 h 1172"/>
                <a:gd name="T20" fmla="*/ 316 w 866"/>
                <a:gd name="T21" fmla="*/ 1158 h 1172"/>
                <a:gd name="T22" fmla="*/ 202 w 866"/>
                <a:gd name="T23" fmla="*/ 1172 h 1172"/>
                <a:gd name="T24" fmla="*/ 0 w 866"/>
                <a:gd name="T25" fmla="*/ 36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6" h="1172">
                  <a:moveTo>
                    <a:pt x="0" y="36"/>
                  </a:moveTo>
                  <a:lnTo>
                    <a:pt x="148" y="16"/>
                  </a:lnTo>
                  <a:lnTo>
                    <a:pt x="294" y="3"/>
                  </a:lnTo>
                  <a:lnTo>
                    <a:pt x="440" y="0"/>
                  </a:lnTo>
                  <a:lnTo>
                    <a:pt x="583" y="3"/>
                  </a:lnTo>
                  <a:lnTo>
                    <a:pt x="726" y="16"/>
                  </a:lnTo>
                  <a:lnTo>
                    <a:pt x="866" y="36"/>
                  </a:lnTo>
                  <a:lnTo>
                    <a:pt x="666" y="1172"/>
                  </a:lnTo>
                  <a:lnTo>
                    <a:pt x="552" y="1158"/>
                  </a:lnTo>
                  <a:lnTo>
                    <a:pt x="434" y="1153"/>
                  </a:lnTo>
                  <a:lnTo>
                    <a:pt x="316" y="1158"/>
                  </a:lnTo>
                  <a:lnTo>
                    <a:pt x="202" y="1172"/>
                  </a:lnTo>
                  <a:lnTo>
                    <a:pt x="0" y="36"/>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76" name="Freeform 75"/>
            <p:cNvSpPr>
              <a:spLocks/>
            </p:cNvSpPr>
            <p:nvPr/>
          </p:nvSpPr>
          <p:spPr bwMode="auto">
            <a:xfrm>
              <a:off x="5005697" y="1839969"/>
              <a:ext cx="1609725" cy="2057400"/>
            </a:xfrm>
            <a:custGeom>
              <a:avLst/>
              <a:gdLst>
                <a:gd name="T0" fmla="*/ 202 w 1014"/>
                <a:gd name="T1" fmla="*/ 0 h 1296"/>
                <a:gd name="T2" fmla="*/ 345 w 1014"/>
                <a:gd name="T3" fmla="*/ 29 h 1296"/>
                <a:gd name="T4" fmla="*/ 484 w 1014"/>
                <a:gd name="T5" fmla="*/ 69 h 1296"/>
                <a:gd name="T6" fmla="*/ 621 w 1014"/>
                <a:gd name="T7" fmla="*/ 114 h 1296"/>
                <a:gd name="T8" fmla="*/ 756 w 1014"/>
                <a:gd name="T9" fmla="*/ 168 h 1296"/>
                <a:gd name="T10" fmla="*/ 886 w 1014"/>
                <a:gd name="T11" fmla="*/ 229 h 1296"/>
                <a:gd name="T12" fmla="*/ 1014 w 1014"/>
                <a:gd name="T13" fmla="*/ 296 h 1296"/>
                <a:gd name="T14" fmla="*/ 437 w 1014"/>
                <a:gd name="T15" fmla="*/ 1296 h 1296"/>
                <a:gd name="T16" fmla="*/ 356 w 1014"/>
                <a:gd name="T17" fmla="*/ 1252 h 1296"/>
                <a:gd name="T18" fmla="*/ 271 w 1014"/>
                <a:gd name="T19" fmla="*/ 1216 h 1296"/>
                <a:gd name="T20" fmla="*/ 183 w 1014"/>
                <a:gd name="T21" fmla="*/ 1183 h 1296"/>
                <a:gd name="T22" fmla="*/ 93 w 1014"/>
                <a:gd name="T23" fmla="*/ 1156 h 1296"/>
                <a:gd name="T24" fmla="*/ 0 w 1014"/>
                <a:gd name="T25" fmla="*/ 1135 h 1296"/>
                <a:gd name="T26" fmla="*/ 202 w 1014"/>
                <a:gd name="T2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 h="1296">
                  <a:moveTo>
                    <a:pt x="202" y="0"/>
                  </a:moveTo>
                  <a:lnTo>
                    <a:pt x="345" y="29"/>
                  </a:lnTo>
                  <a:lnTo>
                    <a:pt x="484" y="69"/>
                  </a:lnTo>
                  <a:lnTo>
                    <a:pt x="621" y="114"/>
                  </a:lnTo>
                  <a:lnTo>
                    <a:pt x="756" y="168"/>
                  </a:lnTo>
                  <a:lnTo>
                    <a:pt x="886" y="229"/>
                  </a:lnTo>
                  <a:lnTo>
                    <a:pt x="1014" y="296"/>
                  </a:lnTo>
                  <a:lnTo>
                    <a:pt x="437" y="1296"/>
                  </a:lnTo>
                  <a:lnTo>
                    <a:pt x="356" y="1252"/>
                  </a:lnTo>
                  <a:lnTo>
                    <a:pt x="271" y="1216"/>
                  </a:lnTo>
                  <a:lnTo>
                    <a:pt x="183" y="1183"/>
                  </a:lnTo>
                  <a:lnTo>
                    <a:pt x="93" y="1156"/>
                  </a:lnTo>
                  <a:lnTo>
                    <a:pt x="0" y="1135"/>
                  </a:lnTo>
                  <a:lnTo>
                    <a:pt x="202"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77" name="Freeform 76"/>
            <p:cNvSpPr>
              <a:spLocks/>
            </p:cNvSpPr>
            <p:nvPr/>
          </p:nvSpPr>
          <p:spPr bwMode="auto">
            <a:xfrm>
              <a:off x="2554597" y="1839969"/>
              <a:ext cx="1609725" cy="2057400"/>
            </a:xfrm>
            <a:custGeom>
              <a:avLst/>
              <a:gdLst>
                <a:gd name="T0" fmla="*/ 577 w 1014"/>
                <a:gd name="T1" fmla="*/ 1296 h 1296"/>
                <a:gd name="T2" fmla="*/ 0 w 1014"/>
                <a:gd name="T3" fmla="*/ 295 h 1296"/>
                <a:gd name="T4" fmla="*/ 124 w 1014"/>
                <a:gd name="T5" fmla="*/ 229 h 1296"/>
                <a:gd name="T6" fmla="*/ 255 w 1014"/>
                <a:gd name="T7" fmla="*/ 168 h 1296"/>
                <a:gd name="T8" fmla="*/ 388 w 1014"/>
                <a:gd name="T9" fmla="*/ 114 h 1296"/>
                <a:gd name="T10" fmla="*/ 527 w 1014"/>
                <a:gd name="T11" fmla="*/ 69 h 1296"/>
                <a:gd name="T12" fmla="*/ 668 w 1014"/>
                <a:gd name="T13" fmla="*/ 29 h 1296"/>
                <a:gd name="T14" fmla="*/ 812 w 1014"/>
                <a:gd name="T15" fmla="*/ 0 h 1296"/>
                <a:gd name="T16" fmla="*/ 1014 w 1014"/>
                <a:gd name="T17" fmla="*/ 1135 h 1296"/>
                <a:gd name="T18" fmla="*/ 921 w 1014"/>
                <a:gd name="T19" fmla="*/ 1156 h 1296"/>
                <a:gd name="T20" fmla="*/ 831 w 1014"/>
                <a:gd name="T21" fmla="*/ 1183 h 1296"/>
                <a:gd name="T22" fmla="*/ 743 w 1014"/>
                <a:gd name="T23" fmla="*/ 1216 h 1296"/>
                <a:gd name="T24" fmla="*/ 658 w 1014"/>
                <a:gd name="T25" fmla="*/ 1252 h 1296"/>
                <a:gd name="T26" fmla="*/ 577 w 1014"/>
                <a:gd name="T27" fmla="*/ 1296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 h="1296">
                  <a:moveTo>
                    <a:pt x="577" y="1296"/>
                  </a:moveTo>
                  <a:lnTo>
                    <a:pt x="0" y="295"/>
                  </a:lnTo>
                  <a:lnTo>
                    <a:pt x="124" y="229"/>
                  </a:lnTo>
                  <a:lnTo>
                    <a:pt x="255" y="168"/>
                  </a:lnTo>
                  <a:lnTo>
                    <a:pt x="388" y="114"/>
                  </a:lnTo>
                  <a:lnTo>
                    <a:pt x="527" y="69"/>
                  </a:lnTo>
                  <a:lnTo>
                    <a:pt x="668" y="29"/>
                  </a:lnTo>
                  <a:lnTo>
                    <a:pt x="812" y="0"/>
                  </a:lnTo>
                  <a:lnTo>
                    <a:pt x="1014" y="1135"/>
                  </a:lnTo>
                  <a:lnTo>
                    <a:pt x="921" y="1156"/>
                  </a:lnTo>
                  <a:lnTo>
                    <a:pt x="831" y="1183"/>
                  </a:lnTo>
                  <a:lnTo>
                    <a:pt x="743" y="1216"/>
                  </a:lnTo>
                  <a:lnTo>
                    <a:pt x="658" y="1252"/>
                  </a:lnTo>
                  <a:lnTo>
                    <a:pt x="577" y="1296"/>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78" name="Freeform 77"/>
            <p:cNvSpPr>
              <a:spLocks/>
            </p:cNvSpPr>
            <p:nvPr/>
          </p:nvSpPr>
          <p:spPr bwMode="auto">
            <a:xfrm>
              <a:off x="6345547" y="3260782"/>
              <a:ext cx="2092325" cy="1816100"/>
            </a:xfrm>
            <a:custGeom>
              <a:avLst/>
              <a:gdLst>
                <a:gd name="T0" fmla="*/ 0 w 1318"/>
                <a:gd name="T1" fmla="*/ 742 h 1144"/>
                <a:gd name="T2" fmla="*/ 884 w 1318"/>
                <a:gd name="T3" fmla="*/ 0 h 1144"/>
                <a:gd name="T4" fmla="*/ 972 w 1318"/>
                <a:gd name="T5" fmla="*/ 113 h 1144"/>
                <a:gd name="T6" fmla="*/ 1054 w 1318"/>
                <a:gd name="T7" fmla="*/ 231 h 1144"/>
                <a:gd name="T8" fmla="*/ 1131 w 1318"/>
                <a:gd name="T9" fmla="*/ 353 h 1144"/>
                <a:gd name="T10" fmla="*/ 1200 w 1318"/>
                <a:gd name="T11" fmla="*/ 481 h 1144"/>
                <a:gd name="T12" fmla="*/ 1263 w 1318"/>
                <a:gd name="T13" fmla="*/ 613 h 1144"/>
                <a:gd name="T14" fmla="*/ 1318 w 1318"/>
                <a:gd name="T15" fmla="*/ 749 h 1144"/>
                <a:gd name="T16" fmla="*/ 233 w 1318"/>
                <a:gd name="T17" fmla="*/ 1144 h 1144"/>
                <a:gd name="T18" fmla="*/ 196 w 1318"/>
                <a:gd name="T19" fmla="*/ 1057 h 1144"/>
                <a:gd name="T20" fmla="*/ 156 w 1318"/>
                <a:gd name="T21" fmla="*/ 974 h 1144"/>
                <a:gd name="T22" fmla="*/ 108 w 1318"/>
                <a:gd name="T23" fmla="*/ 892 h 1144"/>
                <a:gd name="T24" fmla="*/ 57 w 1318"/>
                <a:gd name="T25" fmla="*/ 815 h 1144"/>
                <a:gd name="T26" fmla="*/ 0 w 1318"/>
                <a:gd name="T27" fmla="*/ 742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8" h="1144">
                  <a:moveTo>
                    <a:pt x="0" y="742"/>
                  </a:moveTo>
                  <a:lnTo>
                    <a:pt x="884" y="0"/>
                  </a:lnTo>
                  <a:lnTo>
                    <a:pt x="972" y="113"/>
                  </a:lnTo>
                  <a:lnTo>
                    <a:pt x="1054" y="231"/>
                  </a:lnTo>
                  <a:lnTo>
                    <a:pt x="1131" y="353"/>
                  </a:lnTo>
                  <a:lnTo>
                    <a:pt x="1200" y="481"/>
                  </a:lnTo>
                  <a:lnTo>
                    <a:pt x="1263" y="613"/>
                  </a:lnTo>
                  <a:lnTo>
                    <a:pt x="1318" y="749"/>
                  </a:lnTo>
                  <a:lnTo>
                    <a:pt x="233" y="1144"/>
                  </a:lnTo>
                  <a:lnTo>
                    <a:pt x="196" y="1057"/>
                  </a:lnTo>
                  <a:lnTo>
                    <a:pt x="156" y="974"/>
                  </a:lnTo>
                  <a:lnTo>
                    <a:pt x="108" y="892"/>
                  </a:lnTo>
                  <a:lnTo>
                    <a:pt x="57" y="815"/>
                  </a:lnTo>
                  <a:lnTo>
                    <a:pt x="0" y="742"/>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lnSpc>
                  <a:spcPct val="90000"/>
                </a:lnSpc>
              </a:pPr>
              <a:endParaRPr lang="en-US" dirty="0">
                <a:solidFill>
                  <a:prstClr val="black"/>
                </a:solidFill>
              </a:endParaRPr>
            </a:p>
          </p:txBody>
        </p:sp>
        <p:sp>
          <p:nvSpPr>
            <p:cNvPr id="79" name="TextBox 78"/>
            <p:cNvSpPr txBox="1"/>
            <p:nvPr/>
          </p:nvSpPr>
          <p:spPr>
            <a:xfrm>
              <a:off x="7212246" y="3781519"/>
              <a:ext cx="871307" cy="747897"/>
            </a:xfrm>
            <a:prstGeom prst="rect">
              <a:avLst/>
            </a:prstGeom>
            <a:noFill/>
          </p:spPr>
          <p:txBody>
            <a:bodyPr wrap="square" lIns="0" tIns="0" rIns="0" bIns="0" rtlCol="0">
              <a:spAutoFit/>
            </a:bodyPr>
            <a:lstStyle/>
            <a:p>
              <a:pPr algn="ctr" defTabSz="457039">
                <a:lnSpc>
                  <a:spcPct val="90000"/>
                </a:lnSpc>
              </a:pPr>
              <a:r>
                <a:rPr lang="en-US" sz="1700" dirty="0">
                  <a:solidFill>
                    <a:prstClr val="white"/>
                  </a:solidFill>
                </a:rPr>
                <a:t>Medical Claims Editing</a:t>
              </a:r>
            </a:p>
          </p:txBody>
        </p:sp>
        <p:sp>
          <p:nvSpPr>
            <p:cNvPr id="80" name="Freeform 13"/>
            <p:cNvSpPr>
              <a:spLocks noChangeAspect="1" noEditPoints="1"/>
            </p:cNvSpPr>
            <p:nvPr/>
          </p:nvSpPr>
          <p:spPr bwMode="gray">
            <a:xfrm>
              <a:off x="5410602" y="2882683"/>
              <a:ext cx="283228" cy="457200"/>
            </a:xfrm>
            <a:custGeom>
              <a:avLst/>
              <a:gdLst>
                <a:gd name="T0" fmla="*/ 29 w 101"/>
                <a:gd name="T1" fmla="*/ 11 h 163"/>
                <a:gd name="T2" fmla="*/ 7 w 101"/>
                <a:gd name="T3" fmla="*/ 28 h 163"/>
                <a:gd name="T4" fmla="*/ 0 w 101"/>
                <a:gd name="T5" fmla="*/ 106 h 163"/>
                <a:gd name="T6" fmla="*/ 21 w 101"/>
                <a:gd name="T7" fmla="*/ 121 h 163"/>
                <a:gd name="T8" fmla="*/ 28 w 101"/>
                <a:gd name="T9" fmla="*/ 134 h 163"/>
                <a:gd name="T10" fmla="*/ 26 w 101"/>
                <a:gd name="T11" fmla="*/ 153 h 163"/>
                <a:gd name="T12" fmla="*/ 21 w 101"/>
                <a:gd name="T13" fmla="*/ 155 h 163"/>
                <a:gd name="T14" fmla="*/ 0 w 101"/>
                <a:gd name="T15" fmla="*/ 155 h 163"/>
                <a:gd name="T16" fmla="*/ 10 w 101"/>
                <a:gd name="T17" fmla="*/ 163 h 163"/>
                <a:gd name="T18" fmla="*/ 21 w 101"/>
                <a:gd name="T19" fmla="*/ 163 h 163"/>
                <a:gd name="T20" fmla="*/ 31 w 101"/>
                <a:gd name="T21" fmla="*/ 158 h 163"/>
                <a:gd name="T22" fmla="*/ 36 w 101"/>
                <a:gd name="T23" fmla="*/ 134 h 163"/>
                <a:gd name="T24" fmla="*/ 43 w 101"/>
                <a:gd name="T25" fmla="*/ 121 h 163"/>
                <a:gd name="T26" fmla="*/ 64 w 101"/>
                <a:gd name="T27" fmla="*/ 106 h 163"/>
                <a:gd name="T28" fmla="*/ 64 w 101"/>
                <a:gd name="T29" fmla="*/ 81 h 163"/>
                <a:gd name="T30" fmla="*/ 64 w 101"/>
                <a:gd name="T31" fmla="*/ 48 h 163"/>
                <a:gd name="T32" fmla="*/ 57 w 101"/>
                <a:gd name="T33" fmla="*/ 28 h 163"/>
                <a:gd name="T34" fmla="*/ 36 w 101"/>
                <a:gd name="T35" fmla="*/ 11 h 163"/>
                <a:gd name="T36" fmla="*/ 78 w 101"/>
                <a:gd name="T37" fmla="*/ 7 h 163"/>
                <a:gd name="T38" fmla="*/ 85 w 101"/>
                <a:gd name="T39" fmla="*/ 163 h 163"/>
                <a:gd name="T40" fmla="*/ 94 w 101"/>
                <a:gd name="T41" fmla="*/ 7 h 163"/>
                <a:gd name="T42" fmla="*/ 101 w 101"/>
                <a:gd name="T43" fmla="*/ 163 h 163"/>
                <a:gd name="T44" fmla="*/ 29 w 101"/>
                <a:gd name="T45" fmla="*/ 0 h 163"/>
                <a:gd name="T46" fmla="*/ 28 w 101"/>
                <a:gd name="T47" fmla="*/ 126 h 163"/>
                <a:gd name="T48" fmla="*/ 36 w 101"/>
                <a:gd name="T49" fmla="*/ 121 h 163"/>
                <a:gd name="T50" fmla="*/ 57 w 101"/>
                <a:gd name="T51" fmla="*/ 81 h 163"/>
                <a:gd name="T52" fmla="*/ 36 w 101"/>
                <a:gd name="T53" fmla="*/ 55 h 163"/>
                <a:gd name="T54" fmla="*/ 57 w 101"/>
                <a:gd name="T55" fmla="*/ 81 h 163"/>
                <a:gd name="T56" fmla="*/ 29 w 101"/>
                <a:gd name="T57" fmla="*/ 88 h 163"/>
                <a:gd name="T58" fmla="*/ 57 w 101"/>
                <a:gd name="T59" fmla="*/ 106 h 163"/>
                <a:gd name="T60" fmla="*/ 40 w 101"/>
                <a:gd name="T61" fmla="*/ 114 h 163"/>
                <a:gd name="T62" fmla="*/ 40 w 101"/>
                <a:gd name="T63" fmla="*/ 114 h 163"/>
                <a:gd name="T64" fmla="*/ 24 w 101"/>
                <a:gd name="T65" fmla="*/ 114 h 163"/>
                <a:gd name="T66" fmla="*/ 16 w 101"/>
                <a:gd name="T67" fmla="*/ 114 h 163"/>
                <a:gd name="T68" fmla="*/ 8 w 101"/>
                <a:gd name="T69" fmla="*/ 35 h 163"/>
                <a:gd name="T70" fmla="*/ 50 w 101"/>
                <a:gd name="T71" fmla="*/ 35 h 163"/>
                <a:gd name="T72" fmla="*/ 57 w 101"/>
                <a:gd name="T73" fmla="*/ 48 h 163"/>
                <a:gd name="T74" fmla="*/ 50 w 101"/>
                <a:gd name="T75" fmla="*/ 28 h 163"/>
                <a:gd name="T76" fmla="*/ 14 w 101"/>
                <a:gd name="T77" fmla="*/ 19 h 163"/>
                <a:gd name="T78" fmla="*/ 50 w 101"/>
                <a:gd name="T79" fmla="*/ 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1" h="163">
                  <a:moveTo>
                    <a:pt x="29" y="0"/>
                  </a:moveTo>
                  <a:cubicBezTo>
                    <a:pt x="29" y="11"/>
                    <a:pt x="29" y="11"/>
                    <a:pt x="29" y="11"/>
                  </a:cubicBezTo>
                  <a:cubicBezTo>
                    <a:pt x="7" y="11"/>
                    <a:pt x="7" y="11"/>
                    <a:pt x="7" y="11"/>
                  </a:cubicBezTo>
                  <a:cubicBezTo>
                    <a:pt x="7" y="28"/>
                    <a:pt x="7" y="28"/>
                    <a:pt x="7" y="28"/>
                  </a:cubicBezTo>
                  <a:cubicBezTo>
                    <a:pt x="0" y="28"/>
                    <a:pt x="0" y="28"/>
                    <a:pt x="0" y="28"/>
                  </a:cubicBezTo>
                  <a:cubicBezTo>
                    <a:pt x="0" y="106"/>
                    <a:pt x="0" y="106"/>
                    <a:pt x="0" y="106"/>
                  </a:cubicBezTo>
                  <a:cubicBezTo>
                    <a:pt x="0" y="114"/>
                    <a:pt x="7" y="121"/>
                    <a:pt x="16" y="121"/>
                  </a:cubicBezTo>
                  <a:cubicBezTo>
                    <a:pt x="21" y="121"/>
                    <a:pt x="21" y="121"/>
                    <a:pt x="21" y="121"/>
                  </a:cubicBezTo>
                  <a:cubicBezTo>
                    <a:pt x="21" y="134"/>
                    <a:pt x="21" y="134"/>
                    <a:pt x="21" y="134"/>
                  </a:cubicBezTo>
                  <a:cubicBezTo>
                    <a:pt x="28" y="134"/>
                    <a:pt x="28" y="134"/>
                    <a:pt x="28" y="134"/>
                  </a:cubicBezTo>
                  <a:cubicBezTo>
                    <a:pt x="28" y="148"/>
                    <a:pt x="28" y="148"/>
                    <a:pt x="28" y="148"/>
                  </a:cubicBezTo>
                  <a:cubicBezTo>
                    <a:pt x="28" y="150"/>
                    <a:pt x="28" y="152"/>
                    <a:pt x="26" y="153"/>
                  </a:cubicBezTo>
                  <a:cubicBezTo>
                    <a:pt x="25" y="155"/>
                    <a:pt x="23" y="155"/>
                    <a:pt x="21" y="155"/>
                  </a:cubicBezTo>
                  <a:cubicBezTo>
                    <a:pt x="21" y="155"/>
                    <a:pt x="21" y="155"/>
                    <a:pt x="21" y="155"/>
                  </a:cubicBezTo>
                  <a:cubicBezTo>
                    <a:pt x="21" y="155"/>
                    <a:pt x="21" y="155"/>
                    <a:pt x="21" y="155"/>
                  </a:cubicBezTo>
                  <a:cubicBezTo>
                    <a:pt x="0" y="155"/>
                    <a:pt x="0" y="155"/>
                    <a:pt x="0" y="155"/>
                  </a:cubicBezTo>
                  <a:cubicBezTo>
                    <a:pt x="0" y="163"/>
                    <a:pt x="0" y="163"/>
                    <a:pt x="0" y="163"/>
                  </a:cubicBezTo>
                  <a:cubicBezTo>
                    <a:pt x="10" y="163"/>
                    <a:pt x="10" y="163"/>
                    <a:pt x="10" y="163"/>
                  </a:cubicBezTo>
                  <a:cubicBezTo>
                    <a:pt x="10" y="163"/>
                    <a:pt x="10" y="163"/>
                    <a:pt x="10" y="163"/>
                  </a:cubicBezTo>
                  <a:cubicBezTo>
                    <a:pt x="21" y="163"/>
                    <a:pt x="21" y="163"/>
                    <a:pt x="21" y="163"/>
                  </a:cubicBezTo>
                  <a:cubicBezTo>
                    <a:pt x="21" y="163"/>
                    <a:pt x="21" y="163"/>
                    <a:pt x="21" y="163"/>
                  </a:cubicBezTo>
                  <a:cubicBezTo>
                    <a:pt x="25" y="163"/>
                    <a:pt x="29" y="161"/>
                    <a:pt x="31" y="158"/>
                  </a:cubicBezTo>
                  <a:cubicBezTo>
                    <a:pt x="34" y="156"/>
                    <a:pt x="36" y="152"/>
                    <a:pt x="36" y="148"/>
                  </a:cubicBezTo>
                  <a:cubicBezTo>
                    <a:pt x="36" y="134"/>
                    <a:pt x="36" y="134"/>
                    <a:pt x="36" y="134"/>
                  </a:cubicBezTo>
                  <a:cubicBezTo>
                    <a:pt x="43" y="134"/>
                    <a:pt x="43" y="134"/>
                    <a:pt x="43" y="134"/>
                  </a:cubicBezTo>
                  <a:cubicBezTo>
                    <a:pt x="43" y="121"/>
                    <a:pt x="43" y="121"/>
                    <a:pt x="43" y="121"/>
                  </a:cubicBezTo>
                  <a:cubicBezTo>
                    <a:pt x="49" y="121"/>
                    <a:pt x="49" y="121"/>
                    <a:pt x="49" y="121"/>
                  </a:cubicBezTo>
                  <a:cubicBezTo>
                    <a:pt x="57" y="121"/>
                    <a:pt x="64" y="114"/>
                    <a:pt x="64" y="106"/>
                  </a:cubicBezTo>
                  <a:cubicBezTo>
                    <a:pt x="64" y="88"/>
                    <a:pt x="64" y="88"/>
                    <a:pt x="64" y="88"/>
                  </a:cubicBezTo>
                  <a:cubicBezTo>
                    <a:pt x="64" y="81"/>
                    <a:pt x="64" y="81"/>
                    <a:pt x="64" y="81"/>
                  </a:cubicBezTo>
                  <a:cubicBezTo>
                    <a:pt x="64" y="55"/>
                    <a:pt x="64" y="55"/>
                    <a:pt x="64" y="55"/>
                  </a:cubicBezTo>
                  <a:cubicBezTo>
                    <a:pt x="64" y="48"/>
                    <a:pt x="64" y="48"/>
                    <a:pt x="64" y="48"/>
                  </a:cubicBezTo>
                  <a:cubicBezTo>
                    <a:pt x="64" y="28"/>
                    <a:pt x="64" y="28"/>
                    <a:pt x="64" y="28"/>
                  </a:cubicBezTo>
                  <a:cubicBezTo>
                    <a:pt x="57" y="28"/>
                    <a:pt x="57" y="28"/>
                    <a:pt x="57" y="28"/>
                  </a:cubicBezTo>
                  <a:cubicBezTo>
                    <a:pt x="57" y="11"/>
                    <a:pt x="57" y="11"/>
                    <a:pt x="57" y="11"/>
                  </a:cubicBezTo>
                  <a:cubicBezTo>
                    <a:pt x="36" y="11"/>
                    <a:pt x="36" y="11"/>
                    <a:pt x="36" y="11"/>
                  </a:cubicBezTo>
                  <a:cubicBezTo>
                    <a:pt x="36" y="7"/>
                    <a:pt x="36" y="7"/>
                    <a:pt x="36" y="7"/>
                  </a:cubicBezTo>
                  <a:cubicBezTo>
                    <a:pt x="78" y="7"/>
                    <a:pt x="78" y="7"/>
                    <a:pt x="78" y="7"/>
                  </a:cubicBezTo>
                  <a:cubicBezTo>
                    <a:pt x="78" y="163"/>
                    <a:pt x="78" y="163"/>
                    <a:pt x="78" y="163"/>
                  </a:cubicBezTo>
                  <a:cubicBezTo>
                    <a:pt x="85" y="163"/>
                    <a:pt x="85" y="163"/>
                    <a:pt x="85" y="163"/>
                  </a:cubicBezTo>
                  <a:cubicBezTo>
                    <a:pt x="85" y="7"/>
                    <a:pt x="85" y="7"/>
                    <a:pt x="85" y="7"/>
                  </a:cubicBezTo>
                  <a:cubicBezTo>
                    <a:pt x="94" y="7"/>
                    <a:pt x="94" y="7"/>
                    <a:pt x="94" y="7"/>
                  </a:cubicBezTo>
                  <a:cubicBezTo>
                    <a:pt x="94" y="163"/>
                    <a:pt x="94" y="163"/>
                    <a:pt x="94" y="163"/>
                  </a:cubicBezTo>
                  <a:cubicBezTo>
                    <a:pt x="101" y="163"/>
                    <a:pt x="101" y="163"/>
                    <a:pt x="101" y="163"/>
                  </a:cubicBezTo>
                  <a:cubicBezTo>
                    <a:pt x="101" y="0"/>
                    <a:pt x="101" y="0"/>
                    <a:pt x="101" y="0"/>
                  </a:cubicBezTo>
                  <a:lnTo>
                    <a:pt x="29" y="0"/>
                  </a:lnTo>
                  <a:close/>
                  <a:moveTo>
                    <a:pt x="36" y="126"/>
                  </a:moveTo>
                  <a:cubicBezTo>
                    <a:pt x="28" y="126"/>
                    <a:pt x="28" y="126"/>
                    <a:pt x="28" y="126"/>
                  </a:cubicBezTo>
                  <a:cubicBezTo>
                    <a:pt x="28" y="121"/>
                    <a:pt x="28" y="121"/>
                    <a:pt x="28" y="121"/>
                  </a:cubicBezTo>
                  <a:cubicBezTo>
                    <a:pt x="36" y="121"/>
                    <a:pt x="36" y="121"/>
                    <a:pt x="36" y="121"/>
                  </a:cubicBezTo>
                  <a:lnTo>
                    <a:pt x="36" y="126"/>
                  </a:lnTo>
                  <a:close/>
                  <a:moveTo>
                    <a:pt x="57" y="81"/>
                  </a:moveTo>
                  <a:cubicBezTo>
                    <a:pt x="36" y="81"/>
                    <a:pt x="36" y="81"/>
                    <a:pt x="36" y="81"/>
                  </a:cubicBezTo>
                  <a:cubicBezTo>
                    <a:pt x="36" y="55"/>
                    <a:pt x="36" y="55"/>
                    <a:pt x="36" y="55"/>
                  </a:cubicBezTo>
                  <a:cubicBezTo>
                    <a:pt x="57" y="55"/>
                    <a:pt x="57" y="55"/>
                    <a:pt x="57" y="55"/>
                  </a:cubicBezTo>
                  <a:lnTo>
                    <a:pt x="57" y="81"/>
                  </a:lnTo>
                  <a:close/>
                  <a:moveTo>
                    <a:pt x="29" y="48"/>
                  </a:moveTo>
                  <a:cubicBezTo>
                    <a:pt x="29" y="88"/>
                    <a:pt x="29" y="88"/>
                    <a:pt x="29" y="88"/>
                  </a:cubicBezTo>
                  <a:cubicBezTo>
                    <a:pt x="57" y="88"/>
                    <a:pt x="57" y="88"/>
                    <a:pt x="57" y="88"/>
                  </a:cubicBezTo>
                  <a:cubicBezTo>
                    <a:pt x="57" y="106"/>
                    <a:pt x="57" y="106"/>
                    <a:pt x="57" y="106"/>
                  </a:cubicBezTo>
                  <a:cubicBezTo>
                    <a:pt x="57" y="110"/>
                    <a:pt x="53" y="114"/>
                    <a:pt x="49" y="114"/>
                  </a:cubicBezTo>
                  <a:cubicBezTo>
                    <a:pt x="40" y="114"/>
                    <a:pt x="40" y="114"/>
                    <a:pt x="40" y="114"/>
                  </a:cubicBezTo>
                  <a:cubicBezTo>
                    <a:pt x="40" y="114"/>
                    <a:pt x="40" y="114"/>
                    <a:pt x="40" y="114"/>
                  </a:cubicBezTo>
                  <a:cubicBezTo>
                    <a:pt x="40" y="114"/>
                    <a:pt x="40" y="114"/>
                    <a:pt x="40" y="114"/>
                  </a:cubicBezTo>
                  <a:cubicBezTo>
                    <a:pt x="24" y="114"/>
                    <a:pt x="24" y="114"/>
                    <a:pt x="24" y="114"/>
                  </a:cubicBezTo>
                  <a:cubicBezTo>
                    <a:pt x="24" y="114"/>
                    <a:pt x="24" y="114"/>
                    <a:pt x="24" y="114"/>
                  </a:cubicBezTo>
                  <a:cubicBezTo>
                    <a:pt x="24" y="114"/>
                    <a:pt x="24" y="114"/>
                    <a:pt x="24" y="114"/>
                  </a:cubicBezTo>
                  <a:cubicBezTo>
                    <a:pt x="16" y="114"/>
                    <a:pt x="16" y="114"/>
                    <a:pt x="16" y="114"/>
                  </a:cubicBezTo>
                  <a:cubicBezTo>
                    <a:pt x="11" y="114"/>
                    <a:pt x="8" y="111"/>
                    <a:pt x="8" y="107"/>
                  </a:cubicBezTo>
                  <a:cubicBezTo>
                    <a:pt x="8" y="35"/>
                    <a:pt x="8" y="35"/>
                    <a:pt x="8" y="35"/>
                  </a:cubicBezTo>
                  <a:cubicBezTo>
                    <a:pt x="14" y="35"/>
                    <a:pt x="14" y="35"/>
                    <a:pt x="14" y="35"/>
                  </a:cubicBezTo>
                  <a:cubicBezTo>
                    <a:pt x="50" y="35"/>
                    <a:pt x="50" y="35"/>
                    <a:pt x="50" y="35"/>
                  </a:cubicBezTo>
                  <a:cubicBezTo>
                    <a:pt x="57" y="35"/>
                    <a:pt x="57" y="35"/>
                    <a:pt x="57" y="35"/>
                  </a:cubicBezTo>
                  <a:cubicBezTo>
                    <a:pt x="57" y="48"/>
                    <a:pt x="57" y="48"/>
                    <a:pt x="57" y="48"/>
                  </a:cubicBezTo>
                  <a:lnTo>
                    <a:pt x="29" y="48"/>
                  </a:lnTo>
                  <a:close/>
                  <a:moveTo>
                    <a:pt x="50" y="28"/>
                  </a:moveTo>
                  <a:cubicBezTo>
                    <a:pt x="14" y="28"/>
                    <a:pt x="14" y="28"/>
                    <a:pt x="14" y="28"/>
                  </a:cubicBezTo>
                  <a:cubicBezTo>
                    <a:pt x="14" y="19"/>
                    <a:pt x="14" y="19"/>
                    <a:pt x="14" y="19"/>
                  </a:cubicBezTo>
                  <a:cubicBezTo>
                    <a:pt x="50" y="19"/>
                    <a:pt x="50" y="19"/>
                    <a:pt x="50" y="19"/>
                  </a:cubicBezTo>
                  <a:lnTo>
                    <a:pt x="50" y="2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457039">
                <a:lnSpc>
                  <a:spcPct val="90000"/>
                </a:lnSpc>
              </a:pPr>
              <a:endParaRPr lang="en-US" dirty="0">
                <a:solidFill>
                  <a:prstClr val="black"/>
                </a:solidFill>
              </a:endParaRPr>
            </a:p>
          </p:txBody>
        </p:sp>
        <p:sp>
          <p:nvSpPr>
            <p:cNvPr id="81" name="Freeform 80"/>
            <p:cNvSpPr>
              <a:spLocks/>
            </p:cNvSpPr>
            <p:nvPr/>
          </p:nvSpPr>
          <p:spPr bwMode="auto">
            <a:xfrm>
              <a:off x="6734484" y="4500619"/>
              <a:ext cx="1960563" cy="1354138"/>
            </a:xfrm>
            <a:custGeom>
              <a:avLst/>
              <a:gdLst>
                <a:gd name="T0" fmla="*/ 0 w 1235"/>
                <a:gd name="T1" fmla="*/ 394 h 853"/>
                <a:gd name="T2" fmla="*/ 1084 w 1235"/>
                <a:gd name="T3" fmla="*/ 0 h 853"/>
                <a:gd name="T4" fmla="*/ 1128 w 1235"/>
                <a:gd name="T5" fmla="*/ 136 h 853"/>
                <a:gd name="T6" fmla="*/ 1166 w 1235"/>
                <a:gd name="T7" fmla="*/ 276 h 853"/>
                <a:gd name="T8" fmla="*/ 1196 w 1235"/>
                <a:gd name="T9" fmla="*/ 419 h 853"/>
                <a:gd name="T10" fmla="*/ 1216 w 1235"/>
                <a:gd name="T11" fmla="*/ 565 h 853"/>
                <a:gd name="T12" fmla="*/ 1230 w 1235"/>
                <a:gd name="T13" fmla="*/ 708 h 853"/>
                <a:gd name="T14" fmla="*/ 1235 w 1235"/>
                <a:gd name="T15" fmla="*/ 853 h 853"/>
                <a:gd name="T16" fmla="*/ 80 w 1235"/>
                <a:gd name="T17" fmla="*/ 853 h 853"/>
                <a:gd name="T18" fmla="*/ 74 w 1235"/>
                <a:gd name="T19" fmla="*/ 733 h 853"/>
                <a:gd name="T20" fmla="*/ 58 w 1235"/>
                <a:gd name="T21" fmla="*/ 617 h 853"/>
                <a:gd name="T22" fmla="*/ 33 w 1235"/>
                <a:gd name="T23" fmla="*/ 504 h 853"/>
                <a:gd name="T24" fmla="*/ 0 w 1235"/>
                <a:gd name="T25" fmla="*/ 394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5" h="853">
                  <a:moveTo>
                    <a:pt x="0" y="394"/>
                  </a:moveTo>
                  <a:lnTo>
                    <a:pt x="1084" y="0"/>
                  </a:lnTo>
                  <a:lnTo>
                    <a:pt x="1128" y="136"/>
                  </a:lnTo>
                  <a:lnTo>
                    <a:pt x="1166" y="276"/>
                  </a:lnTo>
                  <a:lnTo>
                    <a:pt x="1196" y="419"/>
                  </a:lnTo>
                  <a:lnTo>
                    <a:pt x="1216" y="565"/>
                  </a:lnTo>
                  <a:lnTo>
                    <a:pt x="1230" y="708"/>
                  </a:lnTo>
                  <a:lnTo>
                    <a:pt x="1235" y="853"/>
                  </a:lnTo>
                  <a:lnTo>
                    <a:pt x="80" y="853"/>
                  </a:lnTo>
                  <a:lnTo>
                    <a:pt x="74" y="733"/>
                  </a:lnTo>
                  <a:lnTo>
                    <a:pt x="58" y="617"/>
                  </a:lnTo>
                  <a:lnTo>
                    <a:pt x="33" y="504"/>
                  </a:lnTo>
                  <a:lnTo>
                    <a:pt x="0" y="394"/>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82" name="Freeform 81"/>
            <p:cNvSpPr>
              <a:spLocks/>
            </p:cNvSpPr>
            <p:nvPr/>
          </p:nvSpPr>
          <p:spPr bwMode="auto">
            <a:xfrm>
              <a:off x="474972" y="4500619"/>
              <a:ext cx="1960563" cy="1354138"/>
            </a:xfrm>
            <a:custGeom>
              <a:avLst/>
              <a:gdLst>
                <a:gd name="T0" fmla="*/ 1155 w 1235"/>
                <a:gd name="T1" fmla="*/ 853 h 853"/>
                <a:gd name="T2" fmla="*/ 0 w 1235"/>
                <a:gd name="T3" fmla="*/ 853 h 853"/>
                <a:gd name="T4" fmla="*/ 5 w 1235"/>
                <a:gd name="T5" fmla="*/ 705 h 853"/>
                <a:gd name="T6" fmla="*/ 19 w 1235"/>
                <a:gd name="T7" fmla="*/ 561 h 853"/>
                <a:gd name="T8" fmla="*/ 41 w 1235"/>
                <a:gd name="T9" fmla="*/ 416 h 853"/>
                <a:gd name="T10" fmla="*/ 71 w 1235"/>
                <a:gd name="T11" fmla="*/ 275 h 853"/>
                <a:gd name="T12" fmla="*/ 107 w 1235"/>
                <a:gd name="T13" fmla="*/ 136 h 853"/>
                <a:gd name="T14" fmla="*/ 153 w 1235"/>
                <a:gd name="T15" fmla="*/ 0 h 853"/>
                <a:gd name="T16" fmla="*/ 1235 w 1235"/>
                <a:gd name="T17" fmla="*/ 394 h 853"/>
                <a:gd name="T18" fmla="*/ 1202 w 1235"/>
                <a:gd name="T19" fmla="*/ 504 h 853"/>
                <a:gd name="T20" fmla="*/ 1177 w 1235"/>
                <a:gd name="T21" fmla="*/ 617 h 853"/>
                <a:gd name="T22" fmla="*/ 1161 w 1235"/>
                <a:gd name="T23" fmla="*/ 733 h 853"/>
                <a:gd name="T24" fmla="*/ 1155 w 1235"/>
                <a:gd name="T25"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5" h="853">
                  <a:moveTo>
                    <a:pt x="1155" y="853"/>
                  </a:moveTo>
                  <a:lnTo>
                    <a:pt x="0" y="853"/>
                  </a:lnTo>
                  <a:lnTo>
                    <a:pt x="5" y="705"/>
                  </a:lnTo>
                  <a:lnTo>
                    <a:pt x="19" y="561"/>
                  </a:lnTo>
                  <a:lnTo>
                    <a:pt x="41" y="416"/>
                  </a:lnTo>
                  <a:lnTo>
                    <a:pt x="71" y="275"/>
                  </a:lnTo>
                  <a:lnTo>
                    <a:pt x="107" y="136"/>
                  </a:lnTo>
                  <a:lnTo>
                    <a:pt x="153" y="0"/>
                  </a:lnTo>
                  <a:lnTo>
                    <a:pt x="1235" y="394"/>
                  </a:lnTo>
                  <a:lnTo>
                    <a:pt x="1202" y="504"/>
                  </a:lnTo>
                  <a:lnTo>
                    <a:pt x="1177" y="617"/>
                  </a:lnTo>
                  <a:lnTo>
                    <a:pt x="1161" y="733"/>
                  </a:lnTo>
                  <a:lnTo>
                    <a:pt x="1155" y="853"/>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83" name="Text Placeholder 3"/>
            <p:cNvSpPr txBox="1">
              <a:spLocks/>
            </p:cNvSpPr>
            <p:nvPr/>
          </p:nvSpPr>
          <p:spPr>
            <a:xfrm>
              <a:off x="474972" y="5806392"/>
              <a:ext cx="8220075" cy="452521"/>
            </a:xfrm>
            <a:prstGeom prst="rect">
              <a:avLst/>
            </a:prstGeom>
            <a:solidFill>
              <a:schemeClr val="accent5"/>
            </a:solidFill>
          </p:spPr>
          <p:txBody>
            <a:bodyPr tIns="73152"/>
            <a:lstStyle/>
            <a:p>
              <a:pPr algn="ctr" defTabSz="457039">
                <a:spcBef>
                  <a:spcPts val="1800"/>
                </a:spcBef>
                <a:buClr>
                  <a:srgbClr val="CC0000"/>
                </a:buClr>
                <a:defRPr/>
              </a:pPr>
              <a:r>
                <a:rPr lang="en-US" b="1" spc="150" dirty="0">
                  <a:solidFill>
                    <a:prstClr val="white"/>
                  </a:solidFill>
                </a:rPr>
                <a:t>… helping deliver lowest net cost while improving health </a:t>
              </a:r>
            </a:p>
          </p:txBody>
        </p:sp>
        <p:sp>
          <p:nvSpPr>
            <p:cNvPr id="84" name="Freeform 51"/>
            <p:cNvSpPr>
              <a:spLocks noChangeAspect="1" noEditPoints="1"/>
            </p:cNvSpPr>
            <p:nvPr/>
          </p:nvSpPr>
          <p:spPr bwMode="gray">
            <a:xfrm>
              <a:off x="5289350" y="4950745"/>
              <a:ext cx="360092" cy="464350"/>
            </a:xfrm>
            <a:custGeom>
              <a:avLst/>
              <a:gdLst>
                <a:gd name="T0" fmla="*/ 122 w 127"/>
                <a:gd name="T1" fmla="*/ 23 h 164"/>
                <a:gd name="T2" fmla="*/ 97 w 127"/>
                <a:gd name="T3" fmla="*/ 4 h 164"/>
                <a:gd name="T4" fmla="*/ 95 w 127"/>
                <a:gd name="T5" fmla="*/ 4 h 164"/>
                <a:gd name="T6" fmla="*/ 87 w 127"/>
                <a:gd name="T7" fmla="*/ 0 h 164"/>
                <a:gd name="T8" fmla="*/ 95 w 127"/>
                <a:gd name="T9" fmla="*/ 14 h 164"/>
                <a:gd name="T10" fmla="*/ 97 w 127"/>
                <a:gd name="T11" fmla="*/ 11 h 164"/>
                <a:gd name="T12" fmla="*/ 102 w 127"/>
                <a:gd name="T13" fmla="*/ 13 h 164"/>
                <a:gd name="T14" fmla="*/ 119 w 127"/>
                <a:gd name="T15" fmla="*/ 33 h 164"/>
                <a:gd name="T16" fmla="*/ 105 w 127"/>
                <a:gd name="T17" fmla="*/ 51 h 164"/>
                <a:gd name="T18" fmla="*/ 38 w 127"/>
                <a:gd name="T19" fmla="*/ 38 h 164"/>
                <a:gd name="T20" fmla="*/ 38 w 127"/>
                <a:gd name="T21" fmla="*/ 28 h 164"/>
                <a:gd name="T22" fmla="*/ 59 w 127"/>
                <a:gd name="T23" fmla="*/ 11 h 164"/>
                <a:gd name="T24" fmla="*/ 61 w 127"/>
                <a:gd name="T25" fmla="*/ 11 h 164"/>
                <a:gd name="T26" fmla="*/ 68 w 127"/>
                <a:gd name="T27" fmla="*/ 14 h 164"/>
                <a:gd name="T28" fmla="*/ 61 w 127"/>
                <a:gd name="T29" fmla="*/ 0 h 164"/>
                <a:gd name="T30" fmla="*/ 59 w 127"/>
                <a:gd name="T31" fmla="*/ 4 h 164"/>
                <a:gd name="T32" fmla="*/ 33 w 127"/>
                <a:gd name="T33" fmla="*/ 23 h 164"/>
                <a:gd name="T34" fmla="*/ 33 w 127"/>
                <a:gd name="T35" fmla="*/ 44 h 164"/>
                <a:gd name="T36" fmla="*/ 74 w 127"/>
                <a:gd name="T37" fmla="*/ 150 h 164"/>
                <a:gd name="T38" fmla="*/ 67 w 127"/>
                <a:gd name="T39" fmla="*/ 157 h 164"/>
                <a:gd name="T40" fmla="*/ 56 w 127"/>
                <a:gd name="T41" fmla="*/ 157 h 164"/>
                <a:gd name="T42" fmla="*/ 48 w 127"/>
                <a:gd name="T43" fmla="*/ 82 h 164"/>
                <a:gd name="T44" fmla="*/ 22 w 127"/>
                <a:gd name="T45" fmla="*/ 68 h 164"/>
                <a:gd name="T46" fmla="*/ 12 w 127"/>
                <a:gd name="T47" fmla="*/ 72 h 164"/>
                <a:gd name="T48" fmla="*/ 8 w 127"/>
                <a:gd name="T49" fmla="*/ 121 h 164"/>
                <a:gd name="T50" fmla="*/ 12 w 127"/>
                <a:gd name="T51" fmla="*/ 144 h 164"/>
                <a:gd name="T52" fmla="*/ 15 w 127"/>
                <a:gd name="T53" fmla="*/ 121 h 164"/>
                <a:gd name="T54" fmla="*/ 17 w 127"/>
                <a:gd name="T55" fmla="*/ 77 h 164"/>
                <a:gd name="T56" fmla="*/ 22 w 127"/>
                <a:gd name="T57" fmla="*/ 75 h 164"/>
                <a:gd name="T58" fmla="*/ 41 w 127"/>
                <a:gd name="T59" fmla="*/ 82 h 164"/>
                <a:gd name="T60" fmla="*/ 56 w 127"/>
                <a:gd name="T61" fmla="*/ 164 h 164"/>
                <a:gd name="T62" fmla="*/ 67 w 127"/>
                <a:gd name="T63" fmla="*/ 164 h 164"/>
                <a:gd name="T64" fmla="*/ 81 w 127"/>
                <a:gd name="T65" fmla="*/ 150 h 164"/>
                <a:gd name="T66" fmla="*/ 122 w 127"/>
                <a:gd name="T67" fmla="*/ 44 h 164"/>
                <a:gd name="T68" fmla="*/ 12 w 127"/>
                <a:gd name="T69" fmla="*/ 137 h 164"/>
                <a:gd name="T70" fmla="*/ 12 w 127"/>
                <a:gd name="T71" fmla="*/ 128 h 164"/>
                <a:gd name="T72" fmla="*/ 12 w 127"/>
                <a:gd name="T73" fmla="*/ 137 h 164"/>
                <a:gd name="T74" fmla="*/ 78 w 127"/>
                <a:gd name="T75" fmla="*/ 78 h 164"/>
                <a:gd name="T76" fmla="*/ 97 w 127"/>
                <a:gd name="T77" fmla="*/ 5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 h="164">
                  <a:moveTo>
                    <a:pt x="127" y="33"/>
                  </a:moveTo>
                  <a:cubicBezTo>
                    <a:pt x="127" y="29"/>
                    <a:pt x="125" y="26"/>
                    <a:pt x="122" y="23"/>
                  </a:cubicBezTo>
                  <a:cubicBezTo>
                    <a:pt x="107" y="8"/>
                    <a:pt x="107" y="8"/>
                    <a:pt x="107" y="8"/>
                  </a:cubicBezTo>
                  <a:cubicBezTo>
                    <a:pt x="104" y="5"/>
                    <a:pt x="101" y="4"/>
                    <a:pt x="97" y="4"/>
                  </a:cubicBezTo>
                  <a:cubicBezTo>
                    <a:pt x="97" y="4"/>
                    <a:pt x="97" y="4"/>
                    <a:pt x="97" y="4"/>
                  </a:cubicBezTo>
                  <a:cubicBezTo>
                    <a:pt x="96" y="4"/>
                    <a:pt x="95" y="4"/>
                    <a:pt x="95" y="4"/>
                  </a:cubicBezTo>
                  <a:cubicBezTo>
                    <a:pt x="95" y="0"/>
                    <a:pt x="95" y="0"/>
                    <a:pt x="95" y="0"/>
                  </a:cubicBezTo>
                  <a:cubicBezTo>
                    <a:pt x="87" y="0"/>
                    <a:pt x="87" y="0"/>
                    <a:pt x="87" y="0"/>
                  </a:cubicBezTo>
                  <a:cubicBezTo>
                    <a:pt x="87" y="14"/>
                    <a:pt x="87" y="14"/>
                    <a:pt x="87" y="14"/>
                  </a:cubicBezTo>
                  <a:cubicBezTo>
                    <a:pt x="95" y="14"/>
                    <a:pt x="95" y="14"/>
                    <a:pt x="95" y="14"/>
                  </a:cubicBezTo>
                  <a:cubicBezTo>
                    <a:pt x="95" y="11"/>
                    <a:pt x="95" y="11"/>
                    <a:pt x="95" y="11"/>
                  </a:cubicBezTo>
                  <a:cubicBezTo>
                    <a:pt x="95" y="11"/>
                    <a:pt x="96" y="11"/>
                    <a:pt x="97" y="11"/>
                  </a:cubicBezTo>
                  <a:cubicBezTo>
                    <a:pt x="97" y="11"/>
                    <a:pt x="97" y="11"/>
                    <a:pt x="97" y="11"/>
                  </a:cubicBezTo>
                  <a:cubicBezTo>
                    <a:pt x="99" y="11"/>
                    <a:pt x="101" y="12"/>
                    <a:pt x="102" y="13"/>
                  </a:cubicBezTo>
                  <a:cubicBezTo>
                    <a:pt x="117" y="28"/>
                    <a:pt x="117" y="28"/>
                    <a:pt x="117" y="28"/>
                  </a:cubicBezTo>
                  <a:cubicBezTo>
                    <a:pt x="119" y="30"/>
                    <a:pt x="119" y="31"/>
                    <a:pt x="119" y="33"/>
                  </a:cubicBezTo>
                  <a:cubicBezTo>
                    <a:pt x="119" y="35"/>
                    <a:pt x="119" y="37"/>
                    <a:pt x="117" y="38"/>
                  </a:cubicBezTo>
                  <a:cubicBezTo>
                    <a:pt x="105" y="51"/>
                    <a:pt x="105" y="51"/>
                    <a:pt x="105" y="51"/>
                  </a:cubicBezTo>
                  <a:cubicBezTo>
                    <a:pt x="51" y="51"/>
                    <a:pt x="51" y="51"/>
                    <a:pt x="51" y="51"/>
                  </a:cubicBezTo>
                  <a:cubicBezTo>
                    <a:pt x="38" y="38"/>
                    <a:pt x="38" y="38"/>
                    <a:pt x="38" y="38"/>
                  </a:cubicBezTo>
                  <a:cubicBezTo>
                    <a:pt x="37" y="37"/>
                    <a:pt x="36" y="35"/>
                    <a:pt x="36" y="33"/>
                  </a:cubicBezTo>
                  <a:cubicBezTo>
                    <a:pt x="36" y="31"/>
                    <a:pt x="37" y="30"/>
                    <a:pt x="38" y="28"/>
                  </a:cubicBezTo>
                  <a:cubicBezTo>
                    <a:pt x="54" y="13"/>
                    <a:pt x="54" y="13"/>
                    <a:pt x="54" y="13"/>
                  </a:cubicBezTo>
                  <a:cubicBezTo>
                    <a:pt x="55" y="12"/>
                    <a:pt x="57" y="11"/>
                    <a:pt x="59" y="11"/>
                  </a:cubicBezTo>
                  <a:cubicBezTo>
                    <a:pt x="59" y="11"/>
                    <a:pt x="59" y="11"/>
                    <a:pt x="59" y="11"/>
                  </a:cubicBezTo>
                  <a:cubicBezTo>
                    <a:pt x="60" y="11"/>
                    <a:pt x="60" y="11"/>
                    <a:pt x="61" y="11"/>
                  </a:cubicBezTo>
                  <a:cubicBezTo>
                    <a:pt x="61" y="14"/>
                    <a:pt x="61" y="14"/>
                    <a:pt x="61" y="14"/>
                  </a:cubicBezTo>
                  <a:cubicBezTo>
                    <a:pt x="68" y="14"/>
                    <a:pt x="68" y="14"/>
                    <a:pt x="68" y="14"/>
                  </a:cubicBezTo>
                  <a:cubicBezTo>
                    <a:pt x="68" y="0"/>
                    <a:pt x="68" y="0"/>
                    <a:pt x="68" y="0"/>
                  </a:cubicBezTo>
                  <a:cubicBezTo>
                    <a:pt x="61" y="0"/>
                    <a:pt x="61" y="0"/>
                    <a:pt x="61" y="0"/>
                  </a:cubicBezTo>
                  <a:cubicBezTo>
                    <a:pt x="61" y="4"/>
                    <a:pt x="61" y="4"/>
                    <a:pt x="61" y="4"/>
                  </a:cubicBezTo>
                  <a:cubicBezTo>
                    <a:pt x="60" y="4"/>
                    <a:pt x="60" y="4"/>
                    <a:pt x="59" y="4"/>
                  </a:cubicBezTo>
                  <a:cubicBezTo>
                    <a:pt x="55" y="4"/>
                    <a:pt x="51" y="5"/>
                    <a:pt x="49" y="8"/>
                  </a:cubicBezTo>
                  <a:cubicBezTo>
                    <a:pt x="33" y="23"/>
                    <a:pt x="33" y="23"/>
                    <a:pt x="33" y="23"/>
                  </a:cubicBezTo>
                  <a:cubicBezTo>
                    <a:pt x="31" y="26"/>
                    <a:pt x="29" y="29"/>
                    <a:pt x="29" y="33"/>
                  </a:cubicBezTo>
                  <a:cubicBezTo>
                    <a:pt x="29" y="37"/>
                    <a:pt x="31" y="41"/>
                    <a:pt x="33" y="44"/>
                  </a:cubicBezTo>
                  <a:cubicBezTo>
                    <a:pt x="74" y="84"/>
                    <a:pt x="74" y="84"/>
                    <a:pt x="74" y="84"/>
                  </a:cubicBezTo>
                  <a:cubicBezTo>
                    <a:pt x="74" y="150"/>
                    <a:pt x="74" y="150"/>
                    <a:pt x="74" y="150"/>
                  </a:cubicBezTo>
                  <a:cubicBezTo>
                    <a:pt x="74" y="152"/>
                    <a:pt x="73" y="154"/>
                    <a:pt x="72" y="155"/>
                  </a:cubicBezTo>
                  <a:cubicBezTo>
                    <a:pt x="71" y="156"/>
                    <a:pt x="69" y="157"/>
                    <a:pt x="67" y="157"/>
                  </a:cubicBezTo>
                  <a:cubicBezTo>
                    <a:pt x="67" y="157"/>
                    <a:pt x="67" y="157"/>
                    <a:pt x="67" y="157"/>
                  </a:cubicBezTo>
                  <a:cubicBezTo>
                    <a:pt x="56" y="157"/>
                    <a:pt x="56" y="157"/>
                    <a:pt x="56" y="157"/>
                  </a:cubicBezTo>
                  <a:cubicBezTo>
                    <a:pt x="52" y="157"/>
                    <a:pt x="48" y="154"/>
                    <a:pt x="48" y="150"/>
                  </a:cubicBezTo>
                  <a:cubicBezTo>
                    <a:pt x="48" y="82"/>
                    <a:pt x="48" y="82"/>
                    <a:pt x="48" y="82"/>
                  </a:cubicBezTo>
                  <a:cubicBezTo>
                    <a:pt x="48" y="74"/>
                    <a:pt x="42" y="68"/>
                    <a:pt x="34" y="68"/>
                  </a:cubicBezTo>
                  <a:cubicBezTo>
                    <a:pt x="22" y="68"/>
                    <a:pt x="22" y="68"/>
                    <a:pt x="22" y="68"/>
                  </a:cubicBezTo>
                  <a:cubicBezTo>
                    <a:pt x="22" y="68"/>
                    <a:pt x="22" y="68"/>
                    <a:pt x="22" y="68"/>
                  </a:cubicBezTo>
                  <a:cubicBezTo>
                    <a:pt x="19" y="68"/>
                    <a:pt x="15" y="69"/>
                    <a:pt x="12" y="72"/>
                  </a:cubicBezTo>
                  <a:cubicBezTo>
                    <a:pt x="9" y="74"/>
                    <a:pt x="8" y="78"/>
                    <a:pt x="8" y="82"/>
                  </a:cubicBezTo>
                  <a:cubicBezTo>
                    <a:pt x="8" y="121"/>
                    <a:pt x="8" y="121"/>
                    <a:pt x="8" y="121"/>
                  </a:cubicBezTo>
                  <a:cubicBezTo>
                    <a:pt x="3" y="123"/>
                    <a:pt x="0" y="127"/>
                    <a:pt x="0" y="132"/>
                  </a:cubicBezTo>
                  <a:cubicBezTo>
                    <a:pt x="0" y="139"/>
                    <a:pt x="5" y="144"/>
                    <a:pt x="12" y="144"/>
                  </a:cubicBezTo>
                  <a:cubicBezTo>
                    <a:pt x="18" y="144"/>
                    <a:pt x="23" y="139"/>
                    <a:pt x="23" y="132"/>
                  </a:cubicBezTo>
                  <a:cubicBezTo>
                    <a:pt x="23" y="127"/>
                    <a:pt x="20" y="123"/>
                    <a:pt x="15" y="121"/>
                  </a:cubicBezTo>
                  <a:cubicBezTo>
                    <a:pt x="15" y="82"/>
                    <a:pt x="15" y="82"/>
                    <a:pt x="15" y="82"/>
                  </a:cubicBezTo>
                  <a:cubicBezTo>
                    <a:pt x="15" y="80"/>
                    <a:pt x="16" y="78"/>
                    <a:pt x="17" y="77"/>
                  </a:cubicBezTo>
                  <a:cubicBezTo>
                    <a:pt x="19" y="76"/>
                    <a:pt x="20" y="75"/>
                    <a:pt x="22" y="75"/>
                  </a:cubicBezTo>
                  <a:cubicBezTo>
                    <a:pt x="22" y="75"/>
                    <a:pt x="22" y="75"/>
                    <a:pt x="22" y="75"/>
                  </a:cubicBezTo>
                  <a:cubicBezTo>
                    <a:pt x="34" y="75"/>
                    <a:pt x="34" y="75"/>
                    <a:pt x="34" y="75"/>
                  </a:cubicBezTo>
                  <a:cubicBezTo>
                    <a:pt x="38" y="75"/>
                    <a:pt x="41" y="78"/>
                    <a:pt x="41" y="82"/>
                  </a:cubicBezTo>
                  <a:cubicBezTo>
                    <a:pt x="41" y="150"/>
                    <a:pt x="41" y="150"/>
                    <a:pt x="41" y="150"/>
                  </a:cubicBezTo>
                  <a:cubicBezTo>
                    <a:pt x="41" y="158"/>
                    <a:pt x="47" y="164"/>
                    <a:pt x="56" y="164"/>
                  </a:cubicBezTo>
                  <a:cubicBezTo>
                    <a:pt x="67" y="164"/>
                    <a:pt x="67" y="164"/>
                    <a:pt x="67" y="164"/>
                  </a:cubicBezTo>
                  <a:cubicBezTo>
                    <a:pt x="67" y="164"/>
                    <a:pt x="67" y="164"/>
                    <a:pt x="67" y="164"/>
                  </a:cubicBezTo>
                  <a:cubicBezTo>
                    <a:pt x="71" y="164"/>
                    <a:pt x="75" y="163"/>
                    <a:pt x="77" y="160"/>
                  </a:cubicBezTo>
                  <a:cubicBezTo>
                    <a:pt x="80" y="157"/>
                    <a:pt x="81" y="154"/>
                    <a:pt x="81" y="150"/>
                  </a:cubicBezTo>
                  <a:cubicBezTo>
                    <a:pt x="81" y="84"/>
                    <a:pt x="81" y="84"/>
                    <a:pt x="81" y="84"/>
                  </a:cubicBezTo>
                  <a:cubicBezTo>
                    <a:pt x="122" y="44"/>
                    <a:pt x="122" y="44"/>
                    <a:pt x="122" y="44"/>
                  </a:cubicBezTo>
                  <a:cubicBezTo>
                    <a:pt x="125" y="41"/>
                    <a:pt x="127" y="37"/>
                    <a:pt x="127" y="33"/>
                  </a:cubicBezTo>
                  <a:moveTo>
                    <a:pt x="12" y="137"/>
                  </a:moveTo>
                  <a:cubicBezTo>
                    <a:pt x="9" y="137"/>
                    <a:pt x="7" y="135"/>
                    <a:pt x="7" y="132"/>
                  </a:cubicBezTo>
                  <a:cubicBezTo>
                    <a:pt x="7" y="130"/>
                    <a:pt x="9" y="128"/>
                    <a:pt x="12" y="128"/>
                  </a:cubicBezTo>
                  <a:cubicBezTo>
                    <a:pt x="14" y="128"/>
                    <a:pt x="16" y="130"/>
                    <a:pt x="16" y="132"/>
                  </a:cubicBezTo>
                  <a:cubicBezTo>
                    <a:pt x="16" y="135"/>
                    <a:pt x="14" y="137"/>
                    <a:pt x="12" y="137"/>
                  </a:cubicBezTo>
                  <a:moveTo>
                    <a:pt x="97" y="58"/>
                  </a:moveTo>
                  <a:cubicBezTo>
                    <a:pt x="78" y="78"/>
                    <a:pt x="78" y="78"/>
                    <a:pt x="78" y="78"/>
                  </a:cubicBezTo>
                  <a:cubicBezTo>
                    <a:pt x="58" y="58"/>
                    <a:pt x="58" y="58"/>
                    <a:pt x="58" y="58"/>
                  </a:cubicBezTo>
                  <a:lnTo>
                    <a:pt x="97" y="5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85" name="Freeform 84"/>
            <p:cNvSpPr>
              <a:spLocks/>
            </p:cNvSpPr>
            <p:nvPr/>
          </p:nvSpPr>
          <p:spPr bwMode="auto">
            <a:xfrm>
              <a:off x="1457634" y="2335269"/>
              <a:ext cx="1965325" cy="2062163"/>
            </a:xfrm>
            <a:custGeom>
              <a:avLst/>
              <a:gdLst>
                <a:gd name="T0" fmla="*/ 883 w 1238"/>
                <a:gd name="T1" fmla="*/ 1299 h 1299"/>
                <a:gd name="T2" fmla="*/ 0 w 1238"/>
                <a:gd name="T3" fmla="*/ 558 h 1299"/>
                <a:gd name="T4" fmla="*/ 96 w 1238"/>
                <a:gd name="T5" fmla="*/ 451 h 1299"/>
                <a:gd name="T6" fmla="*/ 198 w 1238"/>
                <a:gd name="T7" fmla="*/ 349 h 1299"/>
                <a:gd name="T8" fmla="*/ 305 w 1238"/>
                <a:gd name="T9" fmla="*/ 252 h 1299"/>
                <a:gd name="T10" fmla="*/ 420 w 1238"/>
                <a:gd name="T11" fmla="*/ 162 h 1299"/>
                <a:gd name="T12" fmla="*/ 537 w 1238"/>
                <a:gd name="T13" fmla="*/ 77 h 1299"/>
                <a:gd name="T14" fmla="*/ 661 w 1238"/>
                <a:gd name="T15" fmla="*/ 0 h 1299"/>
                <a:gd name="T16" fmla="*/ 1238 w 1238"/>
                <a:gd name="T17" fmla="*/ 1001 h 1299"/>
                <a:gd name="T18" fmla="*/ 1159 w 1238"/>
                <a:gd name="T19" fmla="*/ 1051 h 1299"/>
                <a:gd name="T20" fmla="*/ 1084 w 1238"/>
                <a:gd name="T21" fmla="*/ 1106 h 1299"/>
                <a:gd name="T22" fmla="*/ 1013 w 1238"/>
                <a:gd name="T23" fmla="*/ 1166 h 1299"/>
                <a:gd name="T24" fmla="*/ 946 w 1238"/>
                <a:gd name="T25" fmla="*/ 1230 h 1299"/>
                <a:gd name="T26" fmla="*/ 883 w 1238"/>
                <a:gd name="T27" fmla="*/ 1299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8" h="1299">
                  <a:moveTo>
                    <a:pt x="883" y="1299"/>
                  </a:moveTo>
                  <a:lnTo>
                    <a:pt x="0" y="558"/>
                  </a:lnTo>
                  <a:lnTo>
                    <a:pt x="96" y="451"/>
                  </a:lnTo>
                  <a:lnTo>
                    <a:pt x="198" y="349"/>
                  </a:lnTo>
                  <a:lnTo>
                    <a:pt x="305" y="252"/>
                  </a:lnTo>
                  <a:lnTo>
                    <a:pt x="420" y="162"/>
                  </a:lnTo>
                  <a:lnTo>
                    <a:pt x="537" y="77"/>
                  </a:lnTo>
                  <a:lnTo>
                    <a:pt x="661" y="0"/>
                  </a:lnTo>
                  <a:lnTo>
                    <a:pt x="1238" y="1001"/>
                  </a:lnTo>
                  <a:lnTo>
                    <a:pt x="1159" y="1051"/>
                  </a:lnTo>
                  <a:lnTo>
                    <a:pt x="1084" y="1106"/>
                  </a:lnTo>
                  <a:lnTo>
                    <a:pt x="1013" y="1166"/>
                  </a:lnTo>
                  <a:lnTo>
                    <a:pt x="946" y="1230"/>
                  </a:lnTo>
                  <a:lnTo>
                    <a:pt x="883" y="1299"/>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86" name="Freeform 85"/>
            <p:cNvSpPr>
              <a:spLocks/>
            </p:cNvSpPr>
            <p:nvPr/>
          </p:nvSpPr>
          <p:spPr bwMode="auto">
            <a:xfrm>
              <a:off x="5747059" y="2338444"/>
              <a:ext cx="1966913" cy="2058988"/>
            </a:xfrm>
            <a:custGeom>
              <a:avLst/>
              <a:gdLst>
                <a:gd name="T0" fmla="*/ 0 w 1239"/>
                <a:gd name="T1" fmla="*/ 999 h 1297"/>
                <a:gd name="T2" fmla="*/ 577 w 1239"/>
                <a:gd name="T3" fmla="*/ 0 h 1297"/>
                <a:gd name="T4" fmla="*/ 699 w 1239"/>
                <a:gd name="T5" fmla="*/ 77 h 1297"/>
                <a:gd name="T6" fmla="*/ 817 w 1239"/>
                <a:gd name="T7" fmla="*/ 160 h 1297"/>
                <a:gd name="T8" fmla="*/ 930 w 1239"/>
                <a:gd name="T9" fmla="*/ 250 h 1297"/>
                <a:gd name="T10" fmla="*/ 1038 w 1239"/>
                <a:gd name="T11" fmla="*/ 345 h 1297"/>
                <a:gd name="T12" fmla="*/ 1142 w 1239"/>
                <a:gd name="T13" fmla="*/ 447 h 1297"/>
                <a:gd name="T14" fmla="*/ 1239 w 1239"/>
                <a:gd name="T15" fmla="*/ 556 h 1297"/>
                <a:gd name="T16" fmla="*/ 355 w 1239"/>
                <a:gd name="T17" fmla="*/ 1297 h 1297"/>
                <a:gd name="T18" fmla="*/ 292 w 1239"/>
                <a:gd name="T19" fmla="*/ 1228 h 1297"/>
                <a:gd name="T20" fmla="*/ 225 w 1239"/>
                <a:gd name="T21" fmla="*/ 1164 h 1297"/>
                <a:gd name="T22" fmla="*/ 154 w 1239"/>
                <a:gd name="T23" fmla="*/ 1104 h 1297"/>
                <a:gd name="T24" fmla="*/ 79 w 1239"/>
                <a:gd name="T25" fmla="*/ 1049 h 1297"/>
                <a:gd name="T26" fmla="*/ 0 w 1239"/>
                <a:gd name="T27" fmla="*/ 999 h 1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39" h="1297">
                  <a:moveTo>
                    <a:pt x="0" y="999"/>
                  </a:moveTo>
                  <a:lnTo>
                    <a:pt x="577" y="0"/>
                  </a:lnTo>
                  <a:lnTo>
                    <a:pt x="699" y="77"/>
                  </a:lnTo>
                  <a:lnTo>
                    <a:pt x="817" y="160"/>
                  </a:lnTo>
                  <a:lnTo>
                    <a:pt x="930" y="250"/>
                  </a:lnTo>
                  <a:lnTo>
                    <a:pt x="1038" y="345"/>
                  </a:lnTo>
                  <a:lnTo>
                    <a:pt x="1142" y="447"/>
                  </a:lnTo>
                  <a:lnTo>
                    <a:pt x="1239" y="556"/>
                  </a:lnTo>
                  <a:lnTo>
                    <a:pt x="355" y="1297"/>
                  </a:lnTo>
                  <a:lnTo>
                    <a:pt x="292" y="1228"/>
                  </a:lnTo>
                  <a:lnTo>
                    <a:pt x="225" y="1164"/>
                  </a:lnTo>
                  <a:lnTo>
                    <a:pt x="154" y="1104"/>
                  </a:lnTo>
                  <a:lnTo>
                    <a:pt x="79" y="1049"/>
                  </a:lnTo>
                  <a:lnTo>
                    <a:pt x="0" y="999"/>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87" name="TextBox 86"/>
            <p:cNvSpPr txBox="1"/>
            <p:nvPr/>
          </p:nvSpPr>
          <p:spPr>
            <a:xfrm>
              <a:off x="6349815" y="2921866"/>
              <a:ext cx="1114529" cy="492133"/>
            </a:xfrm>
            <a:prstGeom prst="rect">
              <a:avLst/>
            </a:prstGeom>
            <a:noFill/>
          </p:spPr>
          <p:txBody>
            <a:bodyPr wrap="square" lIns="0" tIns="0" rIns="0" bIns="0" rtlCol="0">
              <a:spAutoFit/>
            </a:bodyPr>
            <a:lstStyle/>
            <a:p>
              <a:pPr algn="ctr" defTabSz="457039">
                <a:lnSpc>
                  <a:spcPct val="90000"/>
                </a:lnSpc>
              </a:pPr>
              <a:r>
                <a:rPr lang="en-US" sz="1700" dirty="0">
                  <a:solidFill>
                    <a:prstClr val="white"/>
                  </a:solidFill>
                </a:rPr>
                <a:t>Long Term Care</a:t>
              </a:r>
            </a:p>
          </p:txBody>
        </p:sp>
        <p:grpSp>
          <p:nvGrpSpPr>
            <p:cNvPr id="4" name="Group 59"/>
            <p:cNvGrpSpPr/>
            <p:nvPr/>
          </p:nvGrpSpPr>
          <p:grpSpPr>
            <a:xfrm>
              <a:off x="4290578" y="2787390"/>
              <a:ext cx="556380" cy="427355"/>
              <a:chOff x="-3416364" y="236636"/>
              <a:chExt cx="1741187" cy="1337403"/>
            </a:xfrm>
            <a:solidFill>
              <a:schemeClr val="bg1"/>
            </a:solidFill>
          </p:grpSpPr>
          <p:sp>
            <p:nvSpPr>
              <p:cNvPr id="111" name="Freeform 17"/>
              <p:cNvSpPr>
                <a:spLocks noEditPoints="1"/>
              </p:cNvSpPr>
              <p:nvPr/>
            </p:nvSpPr>
            <p:spPr bwMode="auto">
              <a:xfrm>
                <a:off x="-3416364" y="236636"/>
                <a:ext cx="990526" cy="1337403"/>
              </a:xfrm>
              <a:custGeom>
                <a:avLst/>
                <a:gdLst>
                  <a:gd name="T0" fmla="*/ 106 w 106"/>
                  <a:gd name="T1" fmla="*/ 11 h 144"/>
                  <a:gd name="T2" fmla="*/ 96 w 106"/>
                  <a:gd name="T3" fmla="*/ 11 h 144"/>
                  <a:gd name="T4" fmla="*/ 96 w 106"/>
                  <a:gd name="T5" fmla="*/ 0 h 144"/>
                  <a:gd name="T6" fmla="*/ 10 w 106"/>
                  <a:gd name="T7" fmla="*/ 0 h 144"/>
                  <a:gd name="T8" fmla="*/ 10 w 106"/>
                  <a:gd name="T9" fmla="*/ 11 h 144"/>
                  <a:gd name="T10" fmla="*/ 0 w 106"/>
                  <a:gd name="T11" fmla="*/ 11 h 144"/>
                  <a:gd name="T12" fmla="*/ 0 w 106"/>
                  <a:gd name="T13" fmla="*/ 33 h 144"/>
                  <a:gd name="T14" fmla="*/ 10 w 106"/>
                  <a:gd name="T15" fmla="*/ 33 h 144"/>
                  <a:gd name="T16" fmla="*/ 10 w 106"/>
                  <a:gd name="T17" fmla="*/ 130 h 144"/>
                  <a:gd name="T18" fmla="*/ 25 w 106"/>
                  <a:gd name="T19" fmla="*/ 144 h 144"/>
                  <a:gd name="T20" fmla="*/ 82 w 106"/>
                  <a:gd name="T21" fmla="*/ 144 h 144"/>
                  <a:gd name="T22" fmla="*/ 96 w 106"/>
                  <a:gd name="T23" fmla="*/ 130 h 144"/>
                  <a:gd name="T24" fmla="*/ 96 w 106"/>
                  <a:gd name="T25" fmla="*/ 33 h 144"/>
                  <a:gd name="T26" fmla="*/ 106 w 106"/>
                  <a:gd name="T27" fmla="*/ 33 h 144"/>
                  <a:gd name="T28" fmla="*/ 106 w 106"/>
                  <a:gd name="T29" fmla="*/ 11 h 144"/>
                  <a:gd name="T30" fmla="*/ 89 w 106"/>
                  <a:gd name="T31" fmla="*/ 130 h 144"/>
                  <a:gd name="T32" fmla="*/ 82 w 106"/>
                  <a:gd name="T33" fmla="*/ 137 h 144"/>
                  <a:gd name="T34" fmla="*/ 25 w 106"/>
                  <a:gd name="T35" fmla="*/ 137 h 144"/>
                  <a:gd name="T36" fmla="*/ 17 w 106"/>
                  <a:gd name="T37" fmla="*/ 130 h 144"/>
                  <a:gd name="T38" fmla="*/ 17 w 106"/>
                  <a:gd name="T39" fmla="*/ 33 h 144"/>
                  <a:gd name="T40" fmla="*/ 89 w 106"/>
                  <a:gd name="T41" fmla="*/ 33 h 144"/>
                  <a:gd name="T42" fmla="*/ 89 w 106"/>
                  <a:gd name="T43" fmla="*/ 130 h 144"/>
                  <a:gd name="T44" fmla="*/ 99 w 106"/>
                  <a:gd name="T45" fmla="*/ 26 h 144"/>
                  <a:gd name="T46" fmla="*/ 96 w 106"/>
                  <a:gd name="T47" fmla="*/ 26 h 144"/>
                  <a:gd name="T48" fmla="*/ 10 w 106"/>
                  <a:gd name="T49" fmla="*/ 26 h 144"/>
                  <a:gd name="T50" fmla="*/ 7 w 106"/>
                  <a:gd name="T51" fmla="*/ 26 h 144"/>
                  <a:gd name="T52" fmla="*/ 7 w 106"/>
                  <a:gd name="T53" fmla="*/ 18 h 144"/>
                  <a:gd name="T54" fmla="*/ 17 w 106"/>
                  <a:gd name="T55" fmla="*/ 18 h 144"/>
                  <a:gd name="T56" fmla="*/ 17 w 106"/>
                  <a:gd name="T57" fmla="*/ 7 h 144"/>
                  <a:gd name="T58" fmla="*/ 28 w 106"/>
                  <a:gd name="T59" fmla="*/ 7 h 144"/>
                  <a:gd name="T60" fmla="*/ 28 w 106"/>
                  <a:gd name="T61" fmla="*/ 17 h 144"/>
                  <a:gd name="T62" fmla="*/ 35 w 106"/>
                  <a:gd name="T63" fmla="*/ 17 h 144"/>
                  <a:gd name="T64" fmla="*/ 35 w 106"/>
                  <a:gd name="T65" fmla="*/ 7 h 144"/>
                  <a:gd name="T66" fmla="*/ 50 w 106"/>
                  <a:gd name="T67" fmla="*/ 7 h 144"/>
                  <a:gd name="T68" fmla="*/ 50 w 106"/>
                  <a:gd name="T69" fmla="*/ 17 h 144"/>
                  <a:gd name="T70" fmla="*/ 57 w 106"/>
                  <a:gd name="T71" fmla="*/ 17 h 144"/>
                  <a:gd name="T72" fmla="*/ 57 w 106"/>
                  <a:gd name="T73" fmla="*/ 7 h 144"/>
                  <a:gd name="T74" fmla="*/ 72 w 106"/>
                  <a:gd name="T75" fmla="*/ 7 h 144"/>
                  <a:gd name="T76" fmla="*/ 72 w 106"/>
                  <a:gd name="T77" fmla="*/ 17 h 144"/>
                  <a:gd name="T78" fmla="*/ 79 w 106"/>
                  <a:gd name="T79" fmla="*/ 17 h 144"/>
                  <a:gd name="T80" fmla="*/ 79 w 106"/>
                  <a:gd name="T81" fmla="*/ 7 h 144"/>
                  <a:gd name="T82" fmla="*/ 89 w 106"/>
                  <a:gd name="T83" fmla="*/ 7 h 144"/>
                  <a:gd name="T84" fmla="*/ 89 w 106"/>
                  <a:gd name="T85" fmla="*/ 18 h 144"/>
                  <a:gd name="T86" fmla="*/ 99 w 106"/>
                  <a:gd name="T87" fmla="*/ 18 h 144"/>
                  <a:gd name="T88" fmla="*/ 99 w 106"/>
                  <a:gd name="T89" fmla="*/ 2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44">
                    <a:moveTo>
                      <a:pt x="106" y="11"/>
                    </a:moveTo>
                    <a:cubicBezTo>
                      <a:pt x="96" y="11"/>
                      <a:pt x="96" y="11"/>
                      <a:pt x="96" y="11"/>
                    </a:cubicBezTo>
                    <a:cubicBezTo>
                      <a:pt x="96" y="0"/>
                      <a:pt x="96" y="0"/>
                      <a:pt x="96" y="0"/>
                    </a:cubicBezTo>
                    <a:cubicBezTo>
                      <a:pt x="10" y="0"/>
                      <a:pt x="10" y="0"/>
                      <a:pt x="10" y="0"/>
                    </a:cubicBezTo>
                    <a:cubicBezTo>
                      <a:pt x="10" y="11"/>
                      <a:pt x="10" y="11"/>
                      <a:pt x="10" y="11"/>
                    </a:cubicBezTo>
                    <a:cubicBezTo>
                      <a:pt x="0" y="11"/>
                      <a:pt x="0" y="11"/>
                      <a:pt x="0" y="11"/>
                    </a:cubicBezTo>
                    <a:cubicBezTo>
                      <a:pt x="0" y="33"/>
                      <a:pt x="0" y="33"/>
                      <a:pt x="0" y="33"/>
                    </a:cubicBezTo>
                    <a:cubicBezTo>
                      <a:pt x="10" y="33"/>
                      <a:pt x="10" y="33"/>
                      <a:pt x="10" y="33"/>
                    </a:cubicBezTo>
                    <a:cubicBezTo>
                      <a:pt x="10" y="43"/>
                      <a:pt x="10" y="68"/>
                      <a:pt x="10" y="130"/>
                    </a:cubicBezTo>
                    <a:cubicBezTo>
                      <a:pt x="10" y="138"/>
                      <a:pt x="17" y="144"/>
                      <a:pt x="25" y="144"/>
                    </a:cubicBezTo>
                    <a:cubicBezTo>
                      <a:pt x="25" y="144"/>
                      <a:pt x="25" y="144"/>
                      <a:pt x="82" y="144"/>
                    </a:cubicBezTo>
                    <a:cubicBezTo>
                      <a:pt x="90" y="144"/>
                      <a:pt x="96" y="138"/>
                      <a:pt x="96" y="130"/>
                    </a:cubicBezTo>
                    <a:cubicBezTo>
                      <a:pt x="96" y="130"/>
                      <a:pt x="96" y="130"/>
                      <a:pt x="96" y="33"/>
                    </a:cubicBezTo>
                    <a:cubicBezTo>
                      <a:pt x="106" y="33"/>
                      <a:pt x="106" y="33"/>
                      <a:pt x="106" y="33"/>
                    </a:cubicBezTo>
                    <a:lnTo>
                      <a:pt x="106" y="11"/>
                    </a:lnTo>
                    <a:close/>
                    <a:moveTo>
                      <a:pt x="89" y="130"/>
                    </a:moveTo>
                    <a:cubicBezTo>
                      <a:pt x="89" y="134"/>
                      <a:pt x="86" y="137"/>
                      <a:pt x="82" y="137"/>
                    </a:cubicBezTo>
                    <a:cubicBezTo>
                      <a:pt x="82" y="137"/>
                      <a:pt x="82" y="137"/>
                      <a:pt x="25" y="137"/>
                    </a:cubicBezTo>
                    <a:cubicBezTo>
                      <a:pt x="20" y="137"/>
                      <a:pt x="17" y="134"/>
                      <a:pt x="17" y="130"/>
                    </a:cubicBezTo>
                    <a:cubicBezTo>
                      <a:pt x="17" y="130"/>
                      <a:pt x="17" y="130"/>
                      <a:pt x="17" y="33"/>
                    </a:cubicBezTo>
                    <a:cubicBezTo>
                      <a:pt x="89" y="33"/>
                      <a:pt x="89" y="33"/>
                      <a:pt x="89" y="33"/>
                    </a:cubicBezTo>
                    <a:cubicBezTo>
                      <a:pt x="89" y="33"/>
                      <a:pt x="89" y="33"/>
                      <a:pt x="89" y="130"/>
                    </a:cubicBezTo>
                    <a:close/>
                    <a:moveTo>
                      <a:pt x="99" y="26"/>
                    </a:moveTo>
                    <a:cubicBezTo>
                      <a:pt x="96" y="26"/>
                      <a:pt x="96" y="26"/>
                      <a:pt x="96" y="26"/>
                    </a:cubicBezTo>
                    <a:cubicBezTo>
                      <a:pt x="96" y="26"/>
                      <a:pt x="96" y="26"/>
                      <a:pt x="10" y="26"/>
                    </a:cubicBezTo>
                    <a:cubicBezTo>
                      <a:pt x="7" y="26"/>
                      <a:pt x="7" y="26"/>
                      <a:pt x="7" y="26"/>
                    </a:cubicBezTo>
                    <a:cubicBezTo>
                      <a:pt x="7" y="18"/>
                      <a:pt x="7" y="18"/>
                      <a:pt x="7" y="18"/>
                    </a:cubicBezTo>
                    <a:cubicBezTo>
                      <a:pt x="17" y="18"/>
                      <a:pt x="17" y="18"/>
                      <a:pt x="17" y="18"/>
                    </a:cubicBezTo>
                    <a:cubicBezTo>
                      <a:pt x="17" y="7"/>
                      <a:pt x="17" y="7"/>
                      <a:pt x="17" y="7"/>
                    </a:cubicBezTo>
                    <a:cubicBezTo>
                      <a:pt x="28" y="7"/>
                      <a:pt x="28" y="7"/>
                      <a:pt x="28" y="7"/>
                    </a:cubicBezTo>
                    <a:cubicBezTo>
                      <a:pt x="28" y="17"/>
                      <a:pt x="28" y="17"/>
                      <a:pt x="28" y="17"/>
                    </a:cubicBezTo>
                    <a:cubicBezTo>
                      <a:pt x="35" y="17"/>
                      <a:pt x="35" y="17"/>
                      <a:pt x="35" y="17"/>
                    </a:cubicBezTo>
                    <a:cubicBezTo>
                      <a:pt x="35" y="7"/>
                      <a:pt x="35" y="7"/>
                      <a:pt x="35" y="7"/>
                    </a:cubicBezTo>
                    <a:cubicBezTo>
                      <a:pt x="50" y="7"/>
                      <a:pt x="50" y="7"/>
                      <a:pt x="50" y="7"/>
                    </a:cubicBezTo>
                    <a:cubicBezTo>
                      <a:pt x="50" y="17"/>
                      <a:pt x="50" y="17"/>
                      <a:pt x="50" y="17"/>
                    </a:cubicBezTo>
                    <a:cubicBezTo>
                      <a:pt x="57" y="17"/>
                      <a:pt x="57" y="17"/>
                      <a:pt x="57" y="17"/>
                    </a:cubicBezTo>
                    <a:cubicBezTo>
                      <a:pt x="57" y="7"/>
                      <a:pt x="57" y="7"/>
                      <a:pt x="57" y="7"/>
                    </a:cubicBezTo>
                    <a:cubicBezTo>
                      <a:pt x="72" y="7"/>
                      <a:pt x="72" y="7"/>
                      <a:pt x="72" y="7"/>
                    </a:cubicBezTo>
                    <a:cubicBezTo>
                      <a:pt x="72" y="17"/>
                      <a:pt x="72" y="17"/>
                      <a:pt x="72" y="17"/>
                    </a:cubicBezTo>
                    <a:cubicBezTo>
                      <a:pt x="79" y="17"/>
                      <a:pt x="79" y="17"/>
                      <a:pt x="79" y="17"/>
                    </a:cubicBezTo>
                    <a:cubicBezTo>
                      <a:pt x="79" y="7"/>
                      <a:pt x="79" y="7"/>
                      <a:pt x="79" y="7"/>
                    </a:cubicBezTo>
                    <a:cubicBezTo>
                      <a:pt x="89" y="7"/>
                      <a:pt x="89" y="7"/>
                      <a:pt x="89" y="7"/>
                    </a:cubicBezTo>
                    <a:cubicBezTo>
                      <a:pt x="89" y="18"/>
                      <a:pt x="89" y="18"/>
                      <a:pt x="89" y="18"/>
                    </a:cubicBezTo>
                    <a:cubicBezTo>
                      <a:pt x="99" y="18"/>
                      <a:pt x="99" y="18"/>
                      <a:pt x="99" y="18"/>
                    </a:cubicBezTo>
                    <a:lnTo>
                      <a:pt x="99" y="26"/>
                    </a:lnTo>
                    <a:close/>
                  </a:path>
                </a:pathLst>
              </a:custGeom>
              <a:grpFill/>
              <a:ln>
                <a:noFill/>
              </a:ln>
            </p:spPr>
            <p:txBody>
              <a:bodyPr vert="horz" wrap="square" lIns="91440" tIns="45720" rIns="91440" bIns="45720" numCol="1" anchor="t" anchorCtr="0" compatLnSpc="1">
                <a:prstTxWarp prst="textNoShape">
                  <a:avLst/>
                </a:prstTxWarp>
              </a:bodyPr>
              <a:lstStyle/>
              <a:p>
                <a:pPr defTabSz="457039"/>
                <a:endParaRPr lang="en-US">
                  <a:solidFill>
                    <a:prstClr val="black"/>
                  </a:solidFill>
                </a:endParaRPr>
              </a:p>
            </p:txBody>
          </p:sp>
          <p:sp>
            <p:nvSpPr>
              <p:cNvPr id="112" name="Freeform 63"/>
              <p:cNvSpPr>
                <a:spLocks noChangeAspect="1" noEditPoints="1"/>
              </p:cNvSpPr>
              <p:nvPr/>
            </p:nvSpPr>
            <p:spPr bwMode="auto">
              <a:xfrm>
                <a:off x="-2293542" y="246615"/>
                <a:ext cx="618365" cy="1318685"/>
              </a:xfrm>
              <a:custGeom>
                <a:avLst/>
                <a:gdLst>
                  <a:gd name="T0" fmla="*/ 55 w 166"/>
                  <a:gd name="T1" fmla="*/ 258 h 354"/>
                  <a:gd name="T2" fmla="*/ 55 w 166"/>
                  <a:gd name="T3" fmla="*/ 258 h 354"/>
                  <a:gd name="T4" fmla="*/ 111 w 166"/>
                  <a:gd name="T5" fmla="*/ 258 h 354"/>
                  <a:gd name="T6" fmla="*/ 111 w 166"/>
                  <a:gd name="T7" fmla="*/ 258 h 354"/>
                  <a:gd name="T8" fmla="*/ 104 w 166"/>
                  <a:gd name="T9" fmla="*/ 277 h 354"/>
                  <a:gd name="T10" fmla="*/ 62 w 166"/>
                  <a:gd name="T11" fmla="*/ 277 h 354"/>
                  <a:gd name="T12" fmla="*/ 55 w 166"/>
                  <a:gd name="T13" fmla="*/ 258 h 354"/>
                  <a:gd name="T14" fmla="*/ 55 w 166"/>
                  <a:gd name="T15" fmla="*/ 61 h 354"/>
                  <a:gd name="T16" fmla="*/ 111 w 166"/>
                  <a:gd name="T17" fmla="*/ 61 h 354"/>
                  <a:gd name="T18" fmla="*/ 111 w 166"/>
                  <a:gd name="T19" fmla="*/ 241 h 354"/>
                  <a:gd name="T20" fmla="*/ 55 w 166"/>
                  <a:gd name="T21" fmla="*/ 241 h 354"/>
                  <a:gd name="T22" fmla="*/ 55 w 166"/>
                  <a:gd name="T23" fmla="*/ 222 h 354"/>
                  <a:gd name="T24" fmla="*/ 82 w 166"/>
                  <a:gd name="T25" fmla="*/ 222 h 354"/>
                  <a:gd name="T26" fmla="*/ 82 w 166"/>
                  <a:gd name="T27" fmla="*/ 205 h 354"/>
                  <a:gd name="T28" fmla="*/ 55 w 166"/>
                  <a:gd name="T29" fmla="*/ 205 h 354"/>
                  <a:gd name="T30" fmla="*/ 55 w 166"/>
                  <a:gd name="T31" fmla="*/ 186 h 354"/>
                  <a:gd name="T32" fmla="*/ 94 w 166"/>
                  <a:gd name="T33" fmla="*/ 186 h 354"/>
                  <a:gd name="T34" fmla="*/ 94 w 166"/>
                  <a:gd name="T35" fmla="*/ 169 h 354"/>
                  <a:gd name="T36" fmla="*/ 55 w 166"/>
                  <a:gd name="T37" fmla="*/ 169 h 354"/>
                  <a:gd name="T38" fmla="*/ 55 w 166"/>
                  <a:gd name="T39" fmla="*/ 150 h 354"/>
                  <a:gd name="T40" fmla="*/ 82 w 166"/>
                  <a:gd name="T41" fmla="*/ 150 h 354"/>
                  <a:gd name="T42" fmla="*/ 82 w 166"/>
                  <a:gd name="T43" fmla="*/ 133 h 354"/>
                  <a:gd name="T44" fmla="*/ 55 w 166"/>
                  <a:gd name="T45" fmla="*/ 133 h 354"/>
                  <a:gd name="T46" fmla="*/ 55 w 166"/>
                  <a:gd name="T47" fmla="*/ 114 h 354"/>
                  <a:gd name="T48" fmla="*/ 94 w 166"/>
                  <a:gd name="T49" fmla="*/ 114 h 354"/>
                  <a:gd name="T50" fmla="*/ 94 w 166"/>
                  <a:gd name="T51" fmla="*/ 97 h 354"/>
                  <a:gd name="T52" fmla="*/ 55 w 166"/>
                  <a:gd name="T53" fmla="*/ 97 h 354"/>
                  <a:gd name="T54" fmla="*/ 55 w 166"/>
                  <a:gd name="T55" fmla="*/ 61 h 354"/>
                  <a:gd name="T56" fmla="*/ 65 w 166"/>
                  <a:gd name="T57" fmla="*/ 15 h 354"/>
                  <a:gd name="T58" fmla="*/ 101 w 166"/>
                  <a:gd name="T59" fmla="*/ 15 h 354"/>
                  <a:gd name="T60" fmla="*/ 101 w 166"/>
                  <a:gd name="T61" fmla="*/ 44 h 354"/>
                  <a:gd name="T62" fmla="*/ 65 w 166"/>
                  <a:gd name="T63" fmla="*/ 44 h 354"/>
                  <a:gd name="T64" fmla="*/ 65 w 166"/>
                  <a:gd name="T65" fmla="*/ 15 h 354"/>
                  <a:gd name="T66" fmla="*/ 28 w 166"/>
                  <a:gd name="T67" fmla="*/ 0 h 354"/>
                  <a:gd name="T68" fmla="*/ 28 w 166"/>
                  <a:gd name="T69" fmla="*/ 15 h 354"/>
                  <a:gd name="T70" fmla="*/ 50 w 166"/>
                  <a:gd name="T71" fmla="*/ 15 h 354"/>
                  <a:gd name="T72" fmla="*/ 50 w 166"/>
                  <a:gd name="T73" fmla="*/ 44 h 354"/>
                  <a:gd name="T74" fmla="*/ 0 w 166"/>
                  <a:gd name="T75" fmla="*/ 44 h 354"/>
                  <a:gd name="T76" fmla="*/ 0 w 166"/>
                  <a:gd name="T77" fmla="*/ 61 h 354"/>
                  <a:gd name="T78" fmla="*/ 37 w 166"/>
                  <a:gd name="T79" fmla="*/ 61 h 354"/>
                  <a:gd name="T80" fmla="*/ 37 w 166"/>
                  <a:gd name="T81" fmla="*/ 263 h 354"/>
                  <a:gd name="T82" fmla="*/ 52 w 166"/>
                  <a:gd name="T83" fmla="*/ 294 h 354"/>
                  <a:gd name="T84" fmla="*/ 74 w 166"/>
                  <a:gd name="T85" fmla="*/ 294 h 354"/>
                  <a:gd name="T86" fmla="*/ 74 w 166"/>
                  <a:gd name="T87" fmla="*/ 354 h 354"/>
                  <a:gd name="T88" fmla="*/ 92 w 166"/>
                  <a:gd name="T89" fmla="*/ 354 h 354"/>
                  <a:gd name="T90" fmla="*/ 92 w 166"/>
                  <a:gd name="T91" fmla="*/ 294 h 354"/>
                  <a:gd name="T92" fmla="*/ 114 w 166"/>
                  <a:gd name="T93" fmla="*/ 294 h 354"/>
                  <a:gd name="T94" fmla="*/ 129 w 166"/>
                  <a:gd name="T95" fmla="*/ 260 h 354"/>
                  <a:gd name="T96" fmla="*/ 129 w 166"/>
                  <a:gd name="T97" fmla="*/ 61 h 354"/>
                  <a:gd name="T98" fmla="*/ 166 w 166"/>
                  <a:gd name="T99" fmla="*/ 61 h 354"/>
                  <a:gd name="T100" fmla="*/ 166 w 166"/>
                  <a:gd name="T101" fmla="*/ 44 h 354"/>
                  <a:gd name="T102" fmla="*/ 116 w 166"/>
                  <a:gd name="T103" fmla="*/ 44 h 354"/>
                  <a:gd name="T104" fmla="*/ 116 w 166"/>
                  <a:gd name="T105" fmla="*/ 15 h 354"/>
                  <a:gd name="T106" fmla="*/ 138 w 166"/>
                  <a:gd name="T107" fmla="*/ 15 h 354"/>
                  <a:gd name="T108" fmla="*/ 138 w 166"/>
                  <a:gd name="T109" fmla="*/ 0 h 354"/>
                  <a:gd name="T110" fmla="*/ 28 w 166"/>
                  <a:gd name="T111" fmla="*/ 0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6" h="354">
                    <a:moveTo>
                      <a:pt x="55" y="258"/>
                    </a:moveTo>
                    <a:lnTo>
                      <a:pt x="55" y="258"/>
                    </a:lnTo>
                    <a:lnTo>
                      <a:pt x="111" y="258"/>
                    </a:lnTo>
                    <a:lnTo>
                      <a:pt x="111" y="258"/>
                    </a:lnTo>
                    <a:lnTo>
                      <a:pt x="104" y="277"/>
                    </a:lnTo>
                    <a:lnTo>
                      <a:pt x="62" y="277"/>
                    </a:lnTo>
                    <a:lnTo>
                      <a:pt x="55" y="258"/>
                    </a:lnTo>
                    <a:close/>
                    <a:moveTo>
                      <a:pt x="55" y="61"/>
                    </a:moveTo>
                    <a:lnTo>
                      <a:pt x="111" y="61"/>
                    </a:lnTo>
                    <a:lnTo>
                      <a:pt x="111" y="241"/>
                    </a:lnTo>
                    <a:lnTo>
                      <a:pt x="55" y="241"/>
                    </a:lnTo>
                    <a:lnTo>
                      <a:pt x="55" y="222"/>
                    </a:lnTo>
                    <a:lnTo>
                      <a:pt x="82" y="222"/>
                    </a:lnTo>
                    <a:lnTo>
                      <a:pt x="82" y="205"/>
                    </a:lnTo>
                    <a:lnTo>
                      <a:pt x="55" y="205"/>
                    </a:lnTo>
                    <a:lnTo>
                      <a:pt x="55" y="186"/>
                    </a:lnTo>
                    <a:lnTo>
                      <a:pt x="94" y="186"/>
                    </a:lnTo>
                    <a:lnTo>
                      <a:pt x="94" y="169"/>
                    </a:lnTo>
                    <a:lnTo>
                      <a:pt x="55" y="169"/>
                    </a:lnTo>
                    <a:lnTo>
                      <a:pt x="55" y="150"/>
                    </a:lnTo>
                    <a:lnTo>
                      <a:pt x="82" y="150"/>
                    </a:lnTo>
                    <a:lnTo>
                      <a:pt x="82" y="133"/>
                    </a:lnTo>
                    <a:lnTo>
                      <a:pt x="55" y="133"/>
                    </a:lnTo>
                    <a:lnTo>
                      <a:pt x="55" y="114"/>
                    </a:lnTo>
                    <a:lnTo>
                      <a:pt x="94" y="114"/>
                    </a:lnTo>
                    <a:lnTo>
                      <a:pt x="94" y="97"/>
                    </a:lnTo>
                    <a:lnTo>
                      <a:pt x="55" y="97"/>
                    </a:lnTo>
                    <a:lnTo>
                      <a:pt x="55" y="61"/>
                    </a:lnTo>
                    <a:close/>
                    <a:moveTo>
                      <a:pt x="65" y="15"/>
                    </a:moveTo>
                    <a:lnTo>
                      <a:pt x="101" y="15"/>
                    </a:lnTo>
                    <a:lnTo>
                      <a:pt x="101" y="44"/>
                    </a:lnTo>
                    <a:lnTo>
                      <a:pt x="65" y="44"/>
                    </a:lnTo>
                    <a:lnTo>
                      <a:pt x="65" y="15"/>
                    </a:lnTo>
                    <a:close/>
                    <a:moveTo>
                      <a:pt x="28" y="0"/>
                    </a:moveTo>
                    <a:lnTo>
                      <a:pt x="28" y="15"/>
                    </a:lnTo>
                    <a:lnTo>
                      <a:pt x="50" y="15"/>
                    </a:lnTo>
                    <a:lnTo>
                      <a:pt x="50" y="44"/>
                    </a:lnTo>
                    <a:lnTo>
                      <a:pt x="0" y="44"/>
                    </a:lnTo>
                    <a:lnTo>
                      <a:pt x="0" y="61"/>
                    </a:lnTo>
                    <a:lnTo>
                      <a:pt x="37" y="61"/>
                    </a:lnTo>
                    <a:lnTo>
                      <a:pt x="37" y="263"/>
                    </a:lnTo>
                    <a:lnTo>
                      <a:pt x="52" y="294"/>
                    </a:lnTo>
                    <a:lnTo>
                      <a:pt x="74" y="294"/>
                    </a:lnTo>
                    <a:lnTo>
                      <a:pt x="74" y="354"/>
                    </a:lnTo>
                    <a:lnTo>
                      <a:pt x="92" y="354"/>
                    </a:lnTo>
                    <a:lnTo>
                      <a:pt x="92" y="294"/>
                    </a:lnTo>
                    <a:lnTo>
                      <a:pt x="114" y="294"/>
                    </a:lnTo>
                    <a:lnTo>
                      <a:pt x="129" y="260"/>
                    </a:lnTo>
                    <a:lnTo>
                      <a:pt x="129" y="61"/>
                    </a:lnTo>
                    <a:lnTo>
                      <a:pt x="166" y="61"/>
                    </a:lnTo>
                    <a:lnTo>
                      <a:pt x="166" y="44"/>
                    </a:lnTo>
                    <a:lnTo>
                      <a:pt x="116" y="44"/>
                    </a:lnTo>
                    <a:lnTo>
                      <a:pt x="116" y="15"/>
                    </a:lnTo>
                    <a:lnTo>
                      <a:pt x="138" y="15"/>
                    </a:lnTo>
                    <a:lnTo>
                      <a:pt x="138" y="0"/>
                    </a:lnTo>
                    <a:lnTo>
                      <a:pt x="28" y="0"/>
                    </a:lnTo>
                    <a:close/>
                  </a:path>
                </a:pathLst>
              </a:custGeom>
              <a:grpFill/>
              <a:ln>
                <a:noFill/>
              </a:ln>
            </p:spPr>
            <p:txBody>
              <a:bodyPr vert="horz" wrap="square" lIns="91440" tIns="45720" rIns="91440" bIns="45720" numCol="1" anchor="t" anchorCtr="0" compatLnSpc="1">
                <a:prstTxWarp prst="textNoShape">
                  <a:avLst/>
                </a:prstTxWarp>
              </a:bodyPr>
              <a:lstStyle/>
              <a:p>
                <a:pPr defTabSz="457039"/>
                <a:endParaRPr lang="en-US">
                  <a:solidFill>
                    <a:prstClr val="black"/>
                  </a:solidFill>
                </a:endParaRPr>
              </a:p>
            </p:txBody>
          </p:sp>
        </p:grpSp>
        <p:grpSp>
          <p:nvGrpSpPr>
            <p:cNvPr id="5" name="Group 2"/>
            <p:cNvGrpSpPr/>
            <p:nvPr/>
          </p:nvGrpSpPr>
          <p:grpSpPr>
            <a:xfrm>
              <a:off x="746611" y="2948591"/>
              <a:ext cx="2089150" cy="2138677"/>
              <a:chOff x="708026" y="2549719"/>
              <a:chExt cx="2089150" cy="2138677"/>
            </a:xfrm>
          </p:grpSpPr>
          <p:sp>
            <p:nvSpPr>
              <p:cNvPr id="109" name="Freeform 108"/>
              <p:cNvSpPr>
                <a:spLocks/>
              </p:cNvSpPr>
              <p:nvPr/>
            </p:nvSpPr>
            <p:spPr bwMode="auto">
              <a:xfrm>
                <a:off x="708026" y="2872296"/>
                <a:ext cx="2089150" cy="1816100"/>
              </a:xfrm>
              <a:custGeom>
                <a:avLst/>
                <a:gdLst>
                  <a:gd name="T0" fmla="*/ 1083 w 1316"/>
                  <a:gd name="T1" fmla="*/ 1144 h 1144"/>
                  <a:gd name="T2" fmla="*/ 0 w 1316"/>
                  <a:gd name="T3" fmla="*/ 749 h 1144"/>
                  <a:gd name="T4" fmla="*/ 54 w 1316"/>
                  <a:gd name="T5" fmla="*/ 614 h 1144"/>
                  <a:gd name="T6" fmla="*/ 116 w 1316"/>
                  <a:gd name="T7" fmla="*/ 484 h 1144"/>
                  <a:gd name="T8" fmla="*/ 185 w 1316"/>
                  <a:gd name="T9" fmla="*/ 357 h 1144"/>
                  <a:gd name="T10" fmla="*/ 262 w 1316"/>
                  <a:gd name="T11" fmla="*/ 234 h 1144"/>
                  <a:gd name="T12" fmla="*/ 344 w 1316"/>
                  <a:gd name="T13" fmla="*/ 115 h 1144"/>
                  <a:gd name="T14" fmla="*/ 433 w 1316"/>
                  <a:gd name="T15" fmla="*/ 0 h 1144"/>
                  <a:gd name="T16" fmla="*/ 1316 w 1316"/>
                  <a:gd name="T17" fmla="*/ 742 h 1144"/>
                  <a:gd name="T18" fmla="*/ 1259 w 1316"/>
                  <a:gd name="T19" fmla="*/ 815 h 1144"/>
                  <a:gd name="T20" fmla="*/ 1208 w 1316"/>
                  <a:gd name="T21" fmla="*/ 892 h 1144"/>
                  <a:gd name="T22" fmla="*/ 1160 w 1316"/>
                  <a:gd name="T23" fmla="*/ 974 h 1144"/>
                  <a:gd name="T24" fmla="*/ 1120 w 1316"/>
                  <a:gd name="T25" fmla="*/ 1057 h 1144"/>
                  <a:gd name="T26" fmla="*/ 1083 w 1316"/>
                  <a:gd name="T27" fmla="*/ 1144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6" h="1144">
                    <a:moveTo>
                      <a:pt x="1083" y="1144"/>
                    </a:moveTo>
                    <a:lnTo>
                      <a:pt x="0" y="749"/>
                    </a:lnTo>
                    <a:lnTo>
                      <a:pt x="54" y="614"/>
                    </a:lnTo>
                    <a:lnTo>
                      <a:pt x="116" y="484"/>
                    </a:lnTo>
                    <a:lnTo>
                      <a:pt x="185" y="357"/>
                    </a:lnTo>
                    <a:lnTo>
                      <a:pt x="262" y="234"/>
                    </a:lnTo>
                    <a:lnTo>
                      <a:pt x="344" y="115"/>
                    </a:lnTo>
                    <a:lnTo>
                      <a:pt x="433" y="0"/>
                    </a:lnTo>
                    <a:lnTo>
                      <a:pt x="1316" y="742"/>
                    </a:lnTo>
                    <a:lnTo>
                      <a:pt x="1259" y="815"/>
                    </a:lnTo>
                    <a:lnTo>
                      <a:pt x="1208" y="892"/>
                    </a:lnTo>
                    <a:lnTo>
                      <a:pt x="1160" y="974"/>
                    </a:lnTo>
                    <a:lnTo>
                      <a:pt x="1120" y="1057"/>
                    </a:lnTo>
                    <a:lnTo>
                      <a:pt x="1083" y="1144"/>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pPr defTabSz="457039">
                  <a:lnSpc>
                    <a:spcPct val="90000"/>
                  </a:lnSpc>
                </a:pPr>
                <a:endParaRPr lang="en-US" dirty="0">
                  <a:solidFill>
                    <a:prstClr val="black"/>
                  </a:solidFill>
                </a:endParaRPr>
              </a:p>
            </p:txBody>
          </p:sp>
          <p:sp>
            <p:nvSpPr>
              <p:cNvPr id="110" name="TextBox 109"/>
              <p:cNvSpPr txBox="1"/>
              <p:nvPr/>
            </p:nvSpPr>
            <p:spPr>
              <a:xfrm>
                <a:off x="1686634" y="2549719"/>
                <a:ext cx="1024440" cy="249299"/>
              </a:xfrm>
              <a:prstGeom prst="rect">
                <a:avLst/>
              </a:prstGeom>
              <a:noFill/>
            </p:spPr>
            <p:txBody>
              <a:bodyPr wrap="square" lIns="0" tIns="0" rIns="0" bIns="0" rtlCol="0">
                <a:spAutoFit/>
              </a:bodyPr>
              <a:lstStyle/>
              <a:p>
                <a:pPr algn="ctr" defTabSz="457039">
                  <a:lnSpc>
                    <a:spcPct val="90000"/>
                  </a:lnSpc>
                </a:pPr>
                <a:r>
                  <a:rPr lang="en-US" sz="1700" dirty="0">
                    <a:solidFill>
                      <a:prstClr val="white"/>
                    </a:solidFill>
                  </a:rPr>
                  <a:t>Mail</a:t>
                </a:r>
              </a:p>
            </p:txBody>
          </p:sp>
        </p:grpSp>
        <p:grpSp>
          <p:nvGrpSpPr>
            <p:cNvPr id="6" name="Group 66"/>
            <p:cNvGrpSpPr>
              <a:grpSpLocks noChangeAspect="1"/>
            </p:cNvGrpSpPr>
            <p:nvPr/>
          </p:nvGrpSpPr>
          <p:grpSpPr bwMode="auto">
            <a:xfrm>
              <a:off x="6904534" y="5183977"/>
              <a:ext cx="518720" cy="474422"/>
              <a:chOff x="6517" y="4154"/>
              <a:chExt cx="363" cy="332"/>
            </a:xfrm>
            <a:solidFill>
              <a:schemeClr val="bg1"/>
            </a:solidFill>
          </p:grpSpPr>
          <p:sp>
            <p:nvSpPr>
              <p:cNvPr id="106" name="Freeform 5"/>
              <p:cNvSpPr>
                <a:spLocks/>
              </p:cNvSpPr>
              <p:nvPr/>
            </p:nvSpPr>
            <p:spPr bwMode="auto">
              <a:xfrm>
                <a:off x="6517" y="4268"/>
                <a:ext cx="178" cy="218"/>
              </a:xfrm>
              <a:custGeom>
                <a:avLst/>
                <a:gdLst>
                  <a:gd name="T0" fmla="*/ 39 w 74"/>
                  <a:gd name="T1" fmla="*/ 41 h 90"/>
                  <a:gd name="T2" fmla="*/ 37 w 74"/>
                  <a:gd name="T3" fmla="*/ 39 h 90"/>
                  <a:gd name="T4" fmla="*/ 34 w 74"/>
                  <a:gd name="T5" fmla="*/ 36 h 90"/>
                  <a:gd name="T6" fmla="*/ 19 w 74"/>
                  <a:gd name="T7" fmla="*/ 24 h 90"/>
                  <a:gd name="T8" fmla="*/ 18 w 74"/>
                  <a:gd name="T9" fmla="*/ 13 h 90"/>
                  <a:gd name="T10" fmla="*/ 3 w 74"/>
                  <a:gd name="T11" fmla="*/ 2 h 90"/>
                  <a:gd name="T12" fmla="*/ 0 w 74"/>
                  <a:gd name="T13" fmla="*/ 29 h 90"/>
                  <a:gd name="T14" fmla="*/ 37 w 74"/>
                  <a:gd name="T15" fmla="*/ 73 h 90"/>
                  <a:gd name="T16" fmla="*/ 40 w 74"/>
                  <a:gd name="T17" fmla="*/ 86 h 90"/>
                  <a:gd name="T18" fmla="*/ 47 w 74"/>
                  <a:gd name="T19" fmla="*/ 86 h 90"/>
                  <a:gd name="T20" fmla="*/ 41 w 74"/>
                  <a:gd name="T21" fmla="*/ 68 h 90"/>
                  <a:gd name="T22" fmla="*/ 18 w 74"/>
                  <a:gd name="T23" fmla="*/ 53 h 90"/>
                  <a:gd name="T24" fmla="*/ 8 w 74"/>
                  <a:gd name="T25" fmla="*/ 11 h 90"/>
                  <a:gd name="T26" fmla="*/ 10 w 74"/>
                  <a:gd name="T27" fmla="*/ 7 h 90"/>
                  <a:gd name="T28" fmla="*/ 11 w 74"/>
                  <a:gd name="T29" fmla="*/ 16 h 90"/>
                  <a:gd name="T30" fmla="*/ 11 w 74"/>
                  <a:gd name="T31" fmla="*/ 26 h 90"/>
                  <a:gd name="T32" fmla="*/ 11 w 74"/>
                  <a:gd name="T33" fmla="*/ 33 h 90"/>
                  <a:gd name="T34" fmla="*/ 20 w 74"/>
                  <a:gd name="T35" fmla="*/ 46 h 90"/>
                  <a:gd name="T36" fmla="*/ 23 w 74"/>
                  <a:gd name="T37" fmla="*/ 48 h 90"/>
                  <a:gd name="T38" fmla="*/ 28 w 74"/>
                  <a:gd name="T39" fmla="*/ 49 h 90"/>
                  <a:gd name="T40" fmla="*/ 28 w 74"/>
                  <a:gd name="T41" fmla="*/ 43 h 90"/>
                  <a:gd name="T42" fmla="*/ 25 w 74"/>
                  <a:gd name="T43" fmla="*/ 41 h 90"/>
                  <a:gd name="T44" fmla="*/ 18 w 74"/>
                  <a:gd name="T45" fmla="*/ 31 h 90"/>
                  <a:gd name="T46" fmla="*/ 31 w 74"/>
                  <a:gd name="T47" fmla="*/ 43 h 90"/>
                  <a:gd name="T48" fmla="*/ 35 w 74"/>
                  <a:gd name="T49" fmla="*/ 46 h 90"/>
                  <a:gd name="T50" fmla="*/ 55 w 74"/>
                  <a:gd name="T51" fmla="*/ 52 h 90"/>
                  <a:gd name="T52" fmla="*/ 67 w 74"/>
                  <a:gd name="T53" fmla="*/ 73 h 90"/>
                  <a:gd name="T54" fmla="*/ 66 w 74"/>
                  <a:gd name="T55" fmla="*/ 75 h 90"/>
                  <a:gd name="T56" fmla="*/ 66 w 74"/>
                  <a:gd name="T57" fmla="*/ 86 h 90"/>
                  <a:gd name="T58" fmla="*/ 70 w 74"/>
                  <a:gd name="T59" fmla="*/ 90 h 90"/>
                  <a:gd name="T60" fmla="*/ 73 w 74"/>
                  <a:gd name="T61" fmla="*/ 79 h 90"/>
                  <a:gd name="T62" fmla="*/ 73 w 74"/>
                  <a:gd name="T63" fmla="*/ 75 h 90"/>
                  <a:gd name="T64" fmla="*/ 59 w 74"/>
                  <a:gd name="T65" fmla="*/ 4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90">
                    <a:moveTo>
                      <a:pt x="59" y="46"/>
                    </a:moveTo>
                    <a:cubicBezTo>
                      <a:pt x="57" y="45"/>
                      <a:pt x="52" y="42"/>
                      <a:pt x="39" y="41"/>
                    </a:cubicBezTo>
                    <a:cubicBezTo>
                      <a:pt x="39" y="41"/>
                      <a:pt x="39" y="40"/>
                      <a:pt x="39" y="40"/>
                    </a:cubicBezTo>
                    <a:cubicBezTo>
                      <a:pt x="38" y="40"/>
                      <a:pt x="37" y="40"/>
                      <a:pt x="37" y="39"/>
                    </a:cubicBezTo>
                    <a:cubicBezTo>
                      <a:pt x="37" y="39"/>
                      <a:pt x="36" y="38"/>
                      <a:pt x="36" y="38"/>
                    </a:cubicBezTo>
                    <a:cubicBezTo>
                      <a:pt x="35" y="37"/>
                      <a:pt x="35" y="37"/>
                      <a:pt x="34" y="36"/>
                    </a:cubicBezTo>
                    <a:cubicBezTo>
                      <a:pt x="31" y="32"/>
                      <a:pt x="26" y="26"/>
                      <a:pt x="20" y="24"/>
                    </a:cubicBezTo>
                    <a:cubicBezTo>
                      <a:pt x="20" y="24"/>
                      <a:pt x="19" y="24"/>
                      <a:pt x="19" y="24"/>
                    </a:cubicBezTo>
                    <a:cubicBezTo>
                      <a:pt x="19" y="22"/>
                      <a:pt x="19" y="18"/>
                      <a:pt x="18" y="16"/>
                    </a:cubicBezTo>
                    <a:cubicBezTo>
                      <a:pt x="18" y="13"/>
                      <a:pt x="18" y="13"/>
                      <a:pt x="18" y="13"/>
                    </a:cubicBezTo>
                    <a:cubicBezTo>
                      <a:pt x="18" y="8"/>
                      <a:pt x="17" y="3"/>
                      <a:pt x="12" y="1"/>
                    </a:cubicBezTo>
                    <a:cubicBezTo>
                      <a:pt x="11" y="1"/>
                      <a:pt x="5" y="0"/>
                      <a:pt x="3" y="2"/>
                    </a:cubicBezTo>
                    <a:cubicBezTo>
                      <a:pt x="2" y="3"/>
                      <a:pt x="1" y="5"/>
                      <a:pt x="1" y="11"/>
                    </a:cubicBezTo>
                    <a:cubicBezTo>
                      <a:pt x="1" y="11"/>
                      <a:pt x="0" y="23"/>
                      <a:pt x="0" y="29"/>
                    </a:cubicBezTo>
                    <a:cubicBezTo>
                      <a:pt x="0" y="33"/>
                      <a:pt x="10" y="54"/>
                      <a:pt x="13" y="57"/>
                    </a:cubicBezTo>
                    <a:cubicBezTo>
                      <a:pt x="16" y="61"/>
                      <a:pt x="32" y="70"/>
                      <a:pt x="37" y="73"/>
                    </a:cubicBezTo>
                    <a:cubicBezTo>
                      <a:pt x="40" y="75"/>
                      <a:pt x="40" y="77"/>
                      <a:pt x="40" y="78"/>
                    </a:cubicBezTo>
                    <a:cubicBezTo>
                      <a:pt x="40" y="86"/>
                      <a:pt x="40" y="86"/>
                      <a:pt x="40" y="86"/>
                    </a:cubicBezTo>
                    <a:cubicBezTo>
                      <a:pt x="40" y="88"/>
                      <a:pt x="42" y="90"/>
                      <a:pt x="44" y="90"/>
                    </a:cubicBezTo>
                    <a:cubicBezTo>
                      <a:pt x="46" y="90"/>
                      <a:pt x="47" y="88"/>
                      <a:pt x="47" y="86"/>
                    </a:cubicBezTo>
                    <a:cubicBezTo>
                      <a:pt x="47" y="78"/>
                      <a:pt x="47" y="78"/>
                      <a:pt x="47" y="78"/>
                    </a:cubicBezTo>
                    <a:cubicBezTo>
                      <a:pt x="47" y="74"/>
                      <a:pt x="45" y="71"/>
                      <a:pt x="41" y="68"/>
                    </a:cubicBezTo>
                    <a:cubicBezTo>
                      <a:pt x="41" y="68"/>
                      <a:pt x="41" y="67"/>
                      <a:pt x="41" y="67"/>
                    </a:cubicBezTo>
                    <a:cubicBezTo>
                      <a:pt x="31" y="62"/>
                      <a:pt x="20" y="55"/>
                      <a:pt x="18" y="53"/>
                    </a:cubicBezTo>
                    <a:cubicBezTo>
                      <a:pt x="16" y="50"/>
                      <a:pt x="7" y="31"/>
                      <a:pt x="7" y="28"/>
                    </a:cubicBezTo>
                    <a:cubicBezTo>
                      <a:pt x="7" y="23"/>
                      <a:pt x="8" y="11"/>
                      <a:pt x="8" y="11"/>
                    </a:cubicBezTo>
                    <a:cubicBezTo>
                      <a:pt x="8" y="9"/>
                      <a:pt x="8" y="8"/>
                      <a:pt x="8" y="8"/>
                    </a:cubicBezTo>
                    <a:cubicBezTo>
                      <a:pt x="9" y="8"/>
                      <a:pt x="10" y="7"/>
                      <a:pt x="10" y="7"/>
                    </a:cubicBezTo>
                    <a:cubicBezTo>
                      <a:pt x="10" y="8"/>
                      <a:pt x="11" y="12"/>
                      <a:pt x="11" y="14"/>
                    </a:cubicBezTo>
                    <a:cubicBezTo>
                      <a:pt x="11" y="16"/>
                      <a:pt x="11" y="16"/>
                      <a:pt x="11" y="16"/>
                    </a:cubicBezTo>
                    <a:cubicBezTo>
                      <a:pt x="12" y="21"/>
                      <a:pt x="12" y="24"/>
                      <a:pt x="12" y="25"/>
                    </a:cubicBezTo>
                    <a:cubicBezTo>
                      <a:pt x="12" y="25"/>
                      <a:pt x="11" y="26"/>
                      <a:pt x="11" y="26"/>
                    </a:cubicBezTo>
                    <a:cubicBezTo>
                      <a:pt x="10" y="28"/>
                      <a:pt x="9" y="30"/>
                      <a:pt x="11" y="33"/>
                    </a:cubicBezTo>
                    <a:cubicBezTo>
                      <a:pt x="11" y="33"/>
                      <a:pt x="11" y="33"/>
                      <a:pt x="11" y="33"/>
                    </a:cubicBezTo>
                    <a:cubicBezTo>
                      <a:pt x="12" y="34"/>
                      <a:pt x="18" y="42"/>
                      <a:pt x="18" y="43"/>
                    </a:cubicBezTo>
                    <a:cubicBezTo>
                      <a:pt x="19" y="44"/>
                      <a:pt x="20" y="45"/>
                      <a:pt x="20" y="46"/>
                    </a:cubicBezTo>
                    <a:cubicBezTo>
                      <a:pt x="21" y="46"/>
                      <a:pt x="21" y="46"/>
                      <a:pt x="21" y="47"/>
                    </a:cubicBezTo>
                    <a:cubicBezTo>
                      <a:pt x="22" y="47"/>
                      <a:pt x="22" y="48"/>
                      <a:pt x="23" y="48"/>
                    </a:cubicBezTo>
                    <a:cubicBezTo>
                      <a:pt x="23" y="48"/>
                      <a:pt x="23" y="49"/>
                      <a:pt x="24" y="49"/>
                    </a:cubicBezTo>
                    <a:cubicBezTo>
                      <a:pt x="25" y="51"/>
                      <a:pt x="27" y="51"/>
                      <a:pt x="28" y="49"/>
                    </a:cubicBezTo>
                    <a:cubicBezTo>
                      <a:pt x="30" y="48"/>
                      <a:pt x="30" y="46"/>
                      <a:pt x="29" y="45"/>
                    </a:cubicBezTo>
                    <a:cubicBezTo>
                      <a:pt x="28" y="44"/>
                      <a:pt x="28" y="44"/>
                      <a:pt x="28" y="43"/>
                    </a:cubicBezTo>
                    <a:cubicBezTo>
                      <a:pt x="27" y="43"/>
                      <a:pt x="27" y="42"/>
                      <a:pt x="26" y="42"/>
                    </a:cubicBezTo>
                    <a:cubicBezTo>
                      <a:pt x="26" y="42"/>
                      <a:pt x="26" y="41"/>
                      <a:pt x="25" y="41"/>
                    </a:cubicBezTo>
                    <a:cubicBezTo>
                      <a:pt x="25" y="40"/>
                      <a:pt x="24" y="40"/>
                      <a:pt x="24" y="40"/>
                    </a:cubicBezTo>
                    <a:cubicBezTo>
                      <a:pt x="24" y="40"/>
                      <a:pt x="21" y="35"/>
                      <a:pt x="18" y="31"/>
                    </a:cubicBezTo>
                    <a:cubicBezTo>
                      <a:pt x="23" y="33"/>
                      <a:pt x="26" y="37"/>
                      <a:pt x="29" y="40"/>
                    </a:cubicBezTo>
                    <a:cubicBezTo>
                      <a:pt x="29" y="41"/>
                      <a:pt x="30" y="42"/>
                      <a:pt x="31" y="43"/>
                    </a:cubicBezTo>
                    <a:cubicBezTo>
                      <a:pt x="31" y="43"/>
                      <a:pt x="31" y="43"/>
                      <a:pt x="32" y="44"/>
                    </a:cubicBezTo>
                    <a:cubicBezTo>
                      <a:pt x="33" y="45"/>
                      <a:pt x="34" y="46"/>
                      <a:pt x="35" y="46"/>
                    </a:cubicBezTo>
                    <a:cubicBezTo>
                      <a:pt x="36" y="47"/>
                      <a:pt x="37" y="48"/>
                      <a:pt x="38" y="48"/>
                    </a:cubicBezTo>
                    <a:cubicBezTo>
                      <a:pt x="50" y="48"/>
                      <a:pt x="54" y="51"/>
                      <a:pt x="55" y="52"/>
                    </a:cubicBezTo>
                    <a:cubicBezTo>
                      <a:pt x="58" y="55"/>
                      <a:pt x="65" y="60"/>
                      <a:pt x="66" y="69"/>
                    </a:cubicBezTo>
                    <a:cubicBezTo>
                      <a:pt x="67" y="71"/>
                      <a:pt x="67" y="73"/>
                      <a:pt x="67" y="73"/>
                    </a:cubicBezTo>
                    <a:cubicBezTo>
                      <a:pt x="67" y="73"/>
                      <a:pt x="67" y="74"/>
                      <a:pt x="67" y="74"/>
                    </a:cubicBezTo>
                    <a:cubicBezTo>
                      <a:pt x="66" y="75"/>
                      <a:pt x="66" y="75"/>
                      <a:pt x="66" y="75"/>
                    </a:cubicBezTo>
                    <a:cubicBezTo>
                      <a:pt x="66" y="76"/>
                      <a:pt x="66" y="77"/>
                      <a:pt x="66" y="79"/>
                    </a:cubicBezTo>
                    <a:cubicBezTo>
                      <a:pt x="66" y="86"/>
                      <a:pt x="66" y="86"/>
                      <a:pt x="66" y="86"/>
                    </a:cubicBezTo>
                    <a:cubicBezTo>
                      <a:pt x="66" y="88"/>
                      <a:pt x="68" y="90"/>
                      <a:pt x="70" y="90"/>
                    </a:cubicBezTo>
                    <a:cubicBezTo>
                      <a:pt x="70" y="90"/>
                      <a:pt x="70" y="90"/>
                      <a:pt x="70" y="90"/>
                    </a:cubicBezTo>
                    <a:cubicBezTo>
                      <a:pt x="71" y="90"/>
                      <a:pt x="73" y="88"/>
                      <a:pt x="73" y="86"/>
                    </a:cubicBezTo>
                    <a:cubicBezTo>
                      <a:pt x="73" y="79"/>
                      <a:pt x="73" y="79"/>
                      <a:pt x="73" y="79"/>
                    </a:cubicBezTo>
                    <a:cubicBezTo>
                      <a:pt x="73" y="78"/>
                      <a:pt x="73" y="77"/>
                      <a:pt x="73" y="76"/>
                    </a:cubicBezTo>
                    <a:cubicBezTo>
                      <a:pt x="73" y="75"/>
                      <a:pt x="73" y="75"/>
                      <a:pt x="73" y="75"/>
                    </a:cubicBezTo>
                    <a:cubicBezTo>
                      <a:pt x="74" y="72"/>
                      <a:pt x="73" y="68"/>
                      <a:pt x="73" y="68"/>
                    </a:cubicBezTo>
                    <a:cubicBezTo>
                      <a:pt x="71" y="57"/>
                      <a:pt x="63" y="50"/>
                      <a:pt x="59"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039"/>
                <a:endParaRPr lang="en-US">
                  <a:solidFill>
                    <a:prstClr val="black"/>
                  </a:solidFill>
                </a:endParaRPr>
              </a:p>
            </p:txBody>
          </p:sp>
          <p:sp>
            <p:nvSpPr>
              <p:cNvPr id="107" name="Freeform 6"/>
              <p:cNvSpPr>
                <a:spLocks/>
              </p:cNvSpPr>
              <p:nvPr/>
            </p:nvSpPr>
            <p:spPr bwMode="auto">
              <a:xfrm>
                <a:off x="6700" y="4268"/>
                <a:ext cx="180" cy="218"/>
              </a:xfrm>
              <a:custGeom>
                <a:avLst/>
                <a:gdLst>
                  <a:gd name="T0" fmla="*/ 71 w 75"/>
                  <a:gd name="T1" fmla="*/ 2 h 90"/>
                  <a:gd name="T2" fmla="*/ 56 w 75"/>
                  <a:gd name="T3" fmla="*/ 13 h 90"/>
                  <a:gd name="T4" fmla="*/ 55 w 75"/>
                  <a:gd name="T5" fmla="*/ 24 h 90"/>
                  <a:gd name="T6" fmla="*/ 40 w 75"/>
                  <a:gd name="T7" fmla="*/ 36 h 90"/>
                  <a:gd name="T8" fmla="*/ 37 w 75"/>
                  <a:gd name="T9" fmla="*/ 39 h 90"/>
                  <a:gd name="T10" fmla="*/ 35 w 75"/>
                  <a:gd name="T11" fmla="*/ 41 h 90"/>
                  <a:gd name="T12" fmla="*/ 1 w 75"/>
                  <a:gd name="T13" fmla="*/ 68 h 90"/>
                  <a:gd name="T14" fmla="*/ 1 w 75"/>
                  <a:gd name="T15" fmla="*/ 76 h 90"/>
                  <a:gd name="T16" fmla="*/ 1 w 75"/>
                  <a:gd name="T17" fmla="*/ 86 h 90"/>
                  <a:gd name="T18" fmla="*/ 8 w 75"/>
                  <a:gd name="T19" fmla="*/ 86 h 90"/>
                  <a:gd name="T20" fmla="*/ 8 w 75"/>
                  <a:gd name="T21" fmla="*/ 75 h 90"/>
                  <a:gd name="T22" fmla="*/ 8 w 75"/>
                  <a:gd name="T23" fmla="*/ 73 h 90"/>
                  <a:gd name="T24" fmla="*/ 20 w 75"/>
                  <a:gd name="T25" fmla="*/ 52 h 90"/>
                  <a:gd name="T26" fmla="*/ 40 w 75"/>
                  <a:gd name="T27" fmla="*/ 46 h 90"/>
                  <a:gd name="T28" fmla="*/ 44 w 75"/>
                  <a:gd name="T29" fmla="*/ 43 h 90"/>
                  <a:gd name="T30" fmla="*/ 56 w 75"/>
                  <a:gd name="T31" fmla="*/ 31 h 90"/>
                  <a:gd name="T32" fmla="*/ 49 w 75"/>
                  <a:gd name="T33" fmla="*/ 41 h 90"/>
                  <a:gd name="T34" fmla="*/ 47 w 75"/>
                  <a:gd name="T35" fmla="*/ 43 h 90"/>
                  <a:gd name="T36" fmla="*/ 46 w 75"/>
                  <a:gd name="T37" fmla="*/ 49 h 90"/>
                  <a:gd name="T38" fmla="*/ 52 w 75"/>
                  <a:gd name="T39" fmla="*/ 48 h 90"/>
                  <a:gd name="T40" fmla="*/ 54 w 75"/>
                  <a:gd name="T41" fmla="*/ 46 h 90"/>
                  <a:gd name="T42" fmla="*/ 63 w 75"/>
                  <a:gd name="T43" fmla="*/ 33 h 90"/>
                  <a:gd name="T44" fmla="*/ 64 w 75"/>
                  <a:gd name="T45" fmla="*/ 26 h 90"/>
                  <a:gd name="T46" fmla="*/ 63 w 75"/>
                  <a:gd name="T47" fmla="*/ 16 h 90"/>
                  <a:gd name="T48" fmla="*/ 65 w 75"/>
                  <a:gd name="T49" fmla="*/ 8 h 90"/>
                  <a:gd name="T50" fmla="*/ 67 w 75"/>
                  <a:gd name="T51" fmla="*/ 11 h 90"/>
                  <a:gd name="T52" fmla="*/ 56 w 75"/>
                  <a:gd name="T53" fmla="*/ 53 h 90"/>
                  <a:gd name="T54" fmla="*/ 33 w 75"/>
                  <a:gd name="T55" fmla="*/ 68 h 90"/>
                  <a:gd name="T56" fmla="*/ 27 w 75"/>
                  <a:gd name="T57" fmla="*/ 86 h 90"/>
                  <a:gd name="T58" fmla="*/ 34 w 75"/>
                  <a:gd name="T59" fmla="*/ 86 h 90"/>
                  <a:gd name="T60" fmla="*/ 37 w 75"/>
                  <a:gd name="T61" fmla="*/ 73 h 90"/>
                  <a:gd name="T62" fmla="*/ 75 w 75"/>
                  <a:gd name="T63" fmla="*/ 2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90">
                    <a:moveTo>
                      <a:pt x="74" y="11"/>
                    </a:moveTo>
                    <a:cubicBezTo>
                      <a:pt x="73" y="5"/>
                      <a:pt x="72" y="3"/>
                      <a:pt x="71" y="2"/>
                    </a:cubicBezTo>
                    <a:cubicBezTo>
                      <a:pt x="69" y="0"/>
                      <a:pt x="64" y="1"/>
                      <a:pt x="63" y="1"/>
                    </a:cubicBezTo>
                    <a:cubicBezTo>
                      <a:pt x="58" y="3"/>
                      <a:pt x="57" y="8"/>
                      <a:pt x="56" y="13"/>
                    </a:cubicBezTo>
                    <a:cubicBezTo>
                      <a:pt x="56" y="15"/>
                      <a:pt x="56" y="15"/>
                      <a:pt x="56" y="15"/>
                    </a:cubicBezTo>
                    <a:cubicBezTo>
                      <a:pt x="56" y="17"/>
                      <a:pt x="55" y="22"/>
                      <a:pt x="55" y="24"/>
                    </a:cubicBezTo>
                    <a:cubicBezTo>
                      <a:pt x="55" y="24"/>
                      <a:pt x="55" y="24"/>
                      <a:pt x="55" y="24"/>
                    </a:cubicBezTo>
                    <a:cubicBezTo>
                      <a:pt x="48" y="26"/>
                      <a:pt x="43" y="32"/>
                      <a:pt x="40" y="36"/>
                    </a:cubicBezTo>
                    <a:cubicBezTo>
                      <a:pt x="40" y="37"/>
                      <a:pt x="39" y="37"/>
                      <a:pt x="39" y="38"/>
                    </a:cubicBezTo>
                    <a:cubicBezTo>
                      <a:pt x="38" y="38"/>
                      <a:pt x="38" y="39"/>
                      <a:pt x="37" y="39"/>
                    </a:cubicBezTo>
                    <a:cubicBezTo>
                      <a:pt x="37" y="40"/>
                      <a:pt x="36" y="40"/>
                      <a:pt x="36" y="40"/>
                    </a:cubicBezTo>
                    <a:cubicBezTo>
                      <a:pt x="36" y="41"/>
                      <a:pt x="35" y="41"/>
                      <a:pt x="35" y="41"/>
                    </a:cubicBezTo>
                    <a:cubicBezTo>
                      <a:pt x="23" y="42"/>
                      <a:pt x="18" y="45"/>
                      <a:pt x="16" y="46"/>
                    </a:cubicBezTo>
                    <a:cubicBezTo>
                      <a:pt x="11" y="50"/>
                      <a:pt x="4" y="57"/>
                      <a:pt x="1" y="68"/>
                    </a:cubicBezTo>
                    <a:cubicBezTo>
                      <a:pt x="1" y="68"/>
                      <a:pt x="0" y="72"/>
                      <a:pt x="1" y="75"/>
                    </a:cubicBezTo>
                    <a:cubicBezTo>
                      <a:pt x="1" y="76"/>
                      <a:pt x="1" y="76"/>
                      <a:pt x="1" y="76"/>
                    </a:cubicBezTo>
                    <a:cubicBezTo>
                      <a:pt x="1" y="77"/>
                      <a:pt x="1" y="78"/>
                      <a:pt x="1" y="79"/>
                    </a:cubicBezTo>
                    <a:cubicBezTo>
                      <a:pt x="1" y="86"/>
                      <a:pt x="1" y="86"/>
                      <a:pt x="1" y="86"/>
                    </a:cubicBezTo>
                    <a:cubicBezTo>
                      <a:pt x="1" y="88"/>
                      <a:pt x="3" y="90"/>
                      <a:pt x="5" y="90"/>
                    </a:cubicBezTo>
                    <a:cubicBezTo>
                      <a:pt x="7" y="90"/>
                      <a:pt x="8" y="88"/>
                      <a:pt x="8" y="86"/>
                    </a:cubicBezTo>
                    <a:cubicBezTo>
                      <a:pt x="8" y="78"/>
                      <a:pt x="8" y="78"/>
                      <a:pt x="8" y="78"/>
                    </a:cubicBezTo>
                    <a:cubicBezTo>
                      <a:pt x="8" y="77"/>
                      <a:pt x="8" y="76"/>
                      <a:pt x="8" y="75"/>
                    </a:cubicBezTo>
                    <a:cubicBezTo>
                      <a:pt x="8" y="74"/>
                      <a:pt x="8" y="74"/>
                      <a:pt x="8" y="74"/>
                    </a:cubicBezTo>
                    <a:cubicBezTo>
                      <a:pt x="8" y="74"/>
                      <a:pt x="8" y="73"/>
                      <a:pt x="8" y="73"/>
                    </a:cubicBezTo>
                    <a:cubicBezTo>
                      <a:pt x="8" y="73"/>
                      <a:pt x="8" y="71"/>
                      <a:pt x="8" y="69"/>
                    </a:cubicBezTo>
                    <a:cubicBezTo>
                      <a:pt x="10" y="60"/>
                      <a:pt x="16" y="55"/>
                      <a:pt x="20" y="52"/>
                    </a:cubicBezTo>
                    <a:cubicBezTo>
                      <a:pt x="20" y="51"/>
                      <a:pt x="25" y="48"/>
                      <a:pt x="36" y="48"/>
                    </a:cubicBezTo>
                    <a:cubicBezTo>
                      <a:pt x="38" y="48"/>
                      <a:pt x="39" y="47"/>
                      <a:pt x="40" y="46"/>
                    </a:cubicBezTo>
                    <a:cubicBezTo>
                      <a:pt x="41" y="46"/>
                      <a:pt x="42" y="45"/>
                      <a:pt x="43" y="44"/>
                    </a:cubicBezTo>
                    <a:cubicBezTo>
                      <a:pt x="43" y="43"/>
                      <a:pt x="43" y="43"/>
                      <a:pt x="44" y="43"/>
                    </a:cubicBezTo>
                    <a:cubicBezTo>
                      <a:pt x="45" y="42"/>
                      <a:pt x="45" y="41"/>
                      <a:pt x="46" y="40"/>
                    </a:cubicBezTo>
                    <a:cubicBezTo>
                      <a:pt x="48" y="37"/>
                      <a:pt x="52" y="33"/>
                      <a:pt x="56" y="31"/>
                    </a:cubicBezTo>
                    <a:cubicBezTo>
                      <a:pt x="53" y="35"/>
                      <a:pt x="50" y="40"/>
                      <a:pt x="50" y="40"/>
                    </a:cubicBezTo>
                    <a:cubicBezTo>
                      <a:pt x="50" y="40"/>
                      <a:pt x="50" y="40"/>
                      <a:pt x="49" y="41"/>
                    </a:cubicBezTo>
                    <a:cubicBezTo>
                      <a:pt x="49" y="41"/>
                      <a:pt x="49" y="42"/>
                      <a:pt x="48" y="42"/>
                    </a:cubicBezTo>
                    <a:cubicBezTo>
                      <a:pt x="48" y="42"/>
                      <a:pt x="47" y="43"/>
                      <a:pt x="47" y="43"/>
                    </a:cubicBezTo>
                    <a:cubicBezTo>
                      <a:pt x="47" y="44"/>
                      <a:pt x="46" y="44"/>
                      <a:pt x="46" y="44"/>
                    </a:cubicBezTo>
                    <a:cubicBezTo>
                      <a:pt x="44" y="46"/>
                      <a:pt x="45" y="48"/>
                      <a:pt x="46" y="49"/>
                    </a:cubicBezTo>
                    <a:cubicBezTo>
                      <a:pt x="47" y="51"/>
                      <a:pt x="50" y="51"/>
                      <a:pt x="51" y="49"/>
                    </a:cubicBezTo>
                    <a:cubicBezTo>
                      <a:pt x="51" y="49"/>
                      <a:pt x="52" y="49"/>
                      <a:pt x="52" y="48"/>
                    </a:cubicBezTo>
                    <a:cubicBezTo>
                      <a:pt x="52" y="48"/>
                      <a:pt x="53" y="47"/>
                      <a:pt x="53" y="47"/>
                    </a:cubicBezTo>
                    <a:cubicBezTo>
                      <a:pt x="54" y="46"/>
                      <a:pt x="54" y="46"/>
                      <a:pt x="54" y="46"/>
                    </a:cubicBezTo>
                    <a:cubicBezTo>
                      <a:pt x="55" y="45"/>
                      <a:pt x="56" y="44"/>
                      <a:pt x="56" y="43"/>
                    </a:cubicBezTo>
                    <a:cubicBezTo>
                      <a:pt x="57" y="42"/>
                      <a:pt x="63" y="34"/>
                      <a:pt x="63" y="33"/>
                    </a:cubicBezTo>
                    <a:cubicBezTo>
                      <a:pt x="64" y="33"/>
                      <a:pt x="64" y="33"/>
                      <a:pt x="64" y="33"/>
                    </a:cubicBezTo>
                    <a:cubicBezTo>
                      <a:pt x="66" y="30"/>
                      <a:pt x="65" y="28"/>
                      <a:pt x="64" y="26"/>
                    </a:cubicBezTo>
                    <a:cubicBezTo>
                      <a:pt x="63" y="26"/>
                      <a:pt x="63" y="25"/>
                      <a:pt x="62" y="25"/>
                    </a:cubicBezTo>
                    <a:cubicBezTo>
                      <a:pt x="62" y="24"/>
                      <a:pt x="63" y="21"/>
                      <a:pt x="63" y="16"/>
                    </a:cubicBezTo>
                    <a:cubicBezTo>
                      <a:pt x="63" y="14"/>
                      <a:pt x="63" y="14"/>
                      <a:pt x="63" y="14"/>
                    </a:cubicBezTo>
                    <a:cubicBezTo>
                      <a:pt x="64" y="12"/>
                      <a:pt x="64" y="8"/>
                      <a:pt x="65" y="8"/>
                    </a:cubicBezTo>
                    <a:cubicBezTo>
                      <a:pt x="65" y="8"/>
                      <a:pt x="66" y="8"/>
                      <a:pt x="66" y="8"/>
                    </a:cubicBezTo>
                    <a:cubicBezTo>
                      <a:pt x="66" y="8"/>
                      <a:pt x="66" y="10"/>
                      <a:pt x="67" y="11"/>
                    </a:cubicBezTo>
                    <a:cubicBezTo>
                      <a:pt x="67" y="11"/>
                      <a:pt x="68" y="23"/>
                      <a:pt x="68" y="28"/>
                    </a:cubicBezTo>
                    <a:cubicBezTo>
                      <a:pt x="67" y="31"/>
                      <a:pt x="58" y="50"/>
                      <a:pt x="56" y="53"/>
                    </a:cubicBezTo>
                    <a:cubicBezTo>
                      <a:pt x="55" y="55"/>
                      <a:pt x="43" y="62"/>
                      <a:pt x="34" y="67"/>
                    </a:cubicBezTo>
                    <a:cubicBezTo>
                      <a:pt x="34" y="67"/>
                      <a:pt x="33" y="68"/>
                      <a:pt x="33" y="68"/>
                    </a:cubicBezTo>
                    <a:cubicBezTo>
                      <a:pt x="29" y="71"/>
                      <a:pt x="27" y="74"/>
                      <a:pt x="27" y="78"/>
                    </a:cubicBezTo>
                    <a:cubicBezTo>
                      <a:pt x="27" y="86"/>
                      <a:pt x="27" y="86"/>
                      <a:pt x="27" y="86"/>
                    </a:cubicBezTo>
                    <a:cubicBezTo>
                      <a:pt x="27" y="88"/>
                      <a:pt x="29" y="90"/>
                      <a:pt x="31" y="90"/>
                    </a:cubicBezTo>
                    <a:cubicBezTo>
                      <a:pt x="33" y="90"/>
                      <a:pt x="34" y="88"/>
                      <a:pt x="34" y="86"/>
                    </a:cubicBezTo>
                    <a:cubicBezTo>
                      <a:pt x="34" y="78"/>
                      <a:pt x="34" y="78"/>
                      <a:pt x="34" y="78"/>
                    </a:cubicBezTo>
                    <a:cubicBezTo>
                      <a:pt x="34" y="77"/>
                      <a:pt x="35" y="75"/>
                      <a:pt x="37" y="73"/>
                    </a:cubicBezTo>
                    <a:cubicBezTo>
                      <a:pt x="43" y="70"/>
                      <a:pt x="59" y="61"/>
                      <a:pt x="62" y="57"/>
                    </a:cubicBezTo>
                    <a:cubicBezTo>
                      <a:pt x="64" y="54"/>
                      <a:pt x="74" y="33"/>
                      <a:pt x="75" y="29"/>
                    </a:cubicBezTo>
                    <a:cubicBezTo>
                      <a:pt x="75" y="23"/>
                      <a:pt x="74" y="11"/>
                      <a:pt x="7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039"/>
                <a:endParaRPr lang="en-US">
                  <a:solidFill>
                    <a:prstClr val="black"/>
                  </a:solidFill>
                </a:endParaRPr>
              </a:p>
            </p:txBody>
          </p:sp>
          <p:sp>
            <p:nvSpPr>
              <p:cNvPr id="108" name="Freeform 7"/>
              <p:cNvSpPr>
                <a:spLocks noEditPoints="1"/>
              </p:cNvSpPr>
              <p:nvPr/>
            </p:nvSpPr>
            <p:spPr bwMode="auto">
              <a:xfrm>
                <a:off x="6575" y="4154"/>
                <a:ext cx="243" cy="216"/>
              </a:xfrm>
              <a:custGeom>
                <a:avLst/>
                <a:gdLst>
                  <a:gd name="T0" fmla="*/ 94 w 101"/>
                  <a:gd name="T1" fmla="*/ 54 h 89"/>
                  <a:gd name="T2" fmla="*/ 97 w 101"/>
                  <a:gd name="T3" fmla="*/ 48 h 89"/>
                  <a:gd name="T4" fmla="*/ 100 w 101"/>
                  <a:gd name="T5" fmla="*/ 41 h 89"/>
                  <a:gd name="T6" fmla="*/ 101 w 101"/>
                  <a:gd name="T7" fmla="*/ 31 h 89"/>
                  <a:gd name="T8" fmla="*/ 85 w 101"/>
                  <a:gd name="T9" fmla="*/ 4 h 89"/>
                  <a:gd name="T10" fmla="*/ 70 w 101"/>
                  <a:gd name="T11" fmla="*/ 0 h 89"/>
                  <a:gd name="T12" fmla="*/ 51 w 101"/>
                  <a:gd name="T13" fmla="*/ 7 h 89"/>
                  <a:gd name="T14" fmla="*/ 32 w 101"/>
                  <a:gd name="T15" fmla="*/ 0 h 89"/>
                  <a:gd name="T16" fmla="*/ 17 w 101"/>
                  <a:gd name="T17" fmla="*/ 4 h 89"/>
                  <a:gd name="T18" fmla="*/ 0 w 101"/>
                  <a:gd name="T19" fmla="*/ 31 h 89"/>
                  <a:gd name="T20" fmla="*/ 2 w 101"/>
                  <a:gd name="T21" fmla="*/ 41 h 89"/>
                  <a:gd name="T22" fmla="*/ 5 w 101"/>
                  <a:gd name="T23" fmla="*/ 48 h 89"/>
                  <a:gd name="T24" fmla="*/ 8 w 101"/>
                  <a:gd name="T25" fmla="*/ 53 h 89"/>
                  <a:gd name="T26" fmla="*/ 48 w 101"/>
                  <a:gd name="T27" fmla="*/ 88 h 89"/>
                  <a:gd name="T28" fmla="*/ 51 w 101"/>
                  <a:gd name="T29" fmla="*/ 89 h 89"/>
                  <a:gd name="T30" fmla="*/ 54 w 101"/>
                  <a:gd name="T31" fmla="*/ 88 h 89"/>
                  <a:gd name="T32" fmla="*/ 94 w 101"/>
                  <a:gd name="T33" fmla="*/ 54 h 89"/>
                  <a:gd name="T34" fmla="*/ 51 w 101"/>
                  <a:gd name="T35" fmla="*/ 82 h 89"/>
                  <a:gd name="T36" fmla="*/ 14 w 101"/>
                  <a:gd name="T37" fmla="*/ 50 h 89"/>
                  <a:gd name="T38" fmla="*/ 11 w 101"/>
                  <a:gd name="T39" fmla="*/ 45 h 89"/>
                  <a:gd name="T40" fmla="*/ 9 w 101"/>
                  <a:gd name="T41" fmla="*/ 39 h 89"/>
                  <a:gd name="T42" fmla="*/ 7 w 101"/>
                  <a:gd name="T43" fmla="*/ 31 h 89"/>
                  <a:gd name="T44" fmla="*/ 20 w 101"/>
                  <a:gd name="T45" fmla="*/ 10 h 89"/>
                  <a:gd name="T46" fmla="*/ 32 w 101"/>
                  <a:gd name="T47" fmla="*/ 7 h 89"/>
                  <a:gd name="T48" fmla="*/ 48 w 101"/>
                  <a:gd name="T49" fmla="*/ 14 h 89"/>
                  <a:gd name="T50" fmla="*/ 53 w 101"/>
                  <a:gd name="T51" fmla="*/ 14 h 89"/>
                  <a:gd name="T52" fmla="*/ 70 w 101"/>
                  <a:gd name="T53" fmla="*/ 7 h 89"/>
                  <a:gd name="T54" fmla="*/ 82 w 101"/>
                  <a:gd name="T55" fmla="*/ 10 h 89"/>
                  <a:gd name="T56" fmla="*/ 94 w 101"/>
                  <a:gd name="T57" fmla="*/ 31 h 89"/>
                  <a:gd name="T58" fmla="*/ 93 w 101"/>
                  <a:gd name="T59" fmla="*/ 39 h 89"/>
                  <a:gd name="T60" fmla="*/ 91 w 101"/>
                  <a:gd name="T61" fmla="*/ 45 h 89"/>
                  <a:gd name="T62" fmla="*/ 88 w 101"/>
                  <a:gd name="T63" fmla="*/ 50 h 89"/>
                  <a:gd name="T64" fmla="*/ 51 w 101"/>
                  <a:gd name="T65" fmla="*/ 8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1" h="89">
                    <a:moveTo>
                      <a:pt x="94" y="54"/>
                    </a:moveTo>
                    <a:cubicBezTo>
                      <a:pt x="97" y="48"/>
                      <a:pt x="97" y="48"/>
                      <a:pt x="97" y="48"/>
                    </a:cubicBezTo>
                    <a:cubicBezTo>
                      <a:pt x="98" y="46"/>
                      <a:pt x="99" y="43"/>
                      <a:pt x="100" y="41"/>
                    </a:cubicBezTo>
                    <a:cubicBezTo>
                      <a:pt x="101" y="38"/>
                      <a:pt x="101" y="35"/>
                      <a:pt x="101" y="31"/>
                    </a:cubicBezTo>
                    <a:cubicBezTo>
                      <a:pt x="101" y="20"/>
                      <a:pt x="95" y="10"/>
                      <a:pt x="85" y="4"/>
                    </a:cubicBezTo>
                    <a:cubicBezTo>
                      <a:pt x="81" y="2"/>
                      <a:pt x="76" y="0"/>
                      <a:pt x="70" y="0"/>
                    </a:cubicBezTo>
                    <a:cubicBezTo>
                      <a:pt x="63" y="0"/>
                      <a:pt x="56" y="3"/>
                      <a:pt x="51" y="7"/>
                    </a:cubicBezTo>
                    <a:cubicBezTo>
                      <a:pt x="45" y="3"/>
                      <a:pt x="39" y="0"/>
                      <a:pt x="32" y="0"/>
                    </a:cubicBezTo>
                    <a:cubicBezTo>
                      <a:pt x="26" y="0"/>
                      <a:pt x="21" y="2"/>
                      <a:pt x="17" y="4"/>
                    </a:cubicBezTo>
                    <a:cubicBezTo>
                      <a:pt x="7" y="10"/>
                      <a:pt x="0" y="20"/>
                      <a:pt x="0" y="31"/>
                    </a:cubicBezTo>
                    <a:cubicBezTo>
                      <a:pt x="0" y="35"/>
                      <a:pt x="1" y="38"/>
                      <a:pt x="2" y="41"/>
                    </a:cubicBezTo>
                    <a:cubicBezTo>
                      <a:pt x="2" y="43"/>
                      <a:pt x="3" y="45"/>
                      <a:pt x="5" y="48"/>
                    </a:cubicBezTo>
                    <a:cubicBezTo>
                      <a:pt x="8" y="53"/>
                      <a:pt x="8" y="53"/>
                      <a:pt x="8" y="53"/>
                    </a:cubicBezTo>
                    <a:cubicBezTo>
                      <a:pt x="20" y="71"/>
                      <a:pt x="47" y="87"/>
                      <a:pt x="48" y="88"/>
                    </a:cubicBezTo>
                    <a:cubicBezTo>
                      <a:pt x="49" y="89"/>
                      <a:pt x="50" y="89"/>
                      <a:pt x="51" y="89"/>
                    </a:cubicBezTo>
                    <a:cubicBezTo>
                      <a:pt x="52" y="89"/>
                      <a:pt x="53" y="89"/>
                      <a:pt x="54" y="88"/>
                    </a:cubicBezTo>
                    <a:cubicBezTo>
                      <a:pt x="57" y="86"/>
                      <a:pt x="82" y="71"/>
                      <a:pt x="94" y="54"/>
                    </a:cubicBezTo>
                    <a:close/>
                    <a:moveTo>
                      <a:pt x="51" y="82"/>
                    </a:moveTo>
                    <a:cubicBezTo>
                      <a:pt x="47" y="79"/>
                      <a:pt x="25" y="65"/>
                      <a:pt x="14" y="50"/>
                    </a:cubicBezTo>
                    <a:cubicBezTo>
                      <a:pt x="11" y="45"/>
                      <a:pt x="11" y="45"/>
                      <a:pt x="11" y="45"/>
                    </a:cubicBezTo>
                    <a:cubicBezTo>
                      <a:pt x="10" y="43"/>
                      <a:pt x="9" y="41"/>
                      <a:pt x="9" y="39"/>
                    </a:cubicBezTo>
                    <a:cubicBezTo>
                      <a:pt x="8" y="36"/>
                      <a:pt x="7" y="34"/>
                      <a:pt x="7" y="31"/>
                    </a:cubicBezTo>
                    <a:cubicBezTo>
                      <a:pt x="7" y="23"/>
                      <a:pt x="12" y="15"/>
                      <a:pt x="20" y="10"/>
                    </a:cubicBezTo>
                    <a:cubicBezTo>
                      <a:pt x="24" y="8"/>
                      <a:pt x="28" y="7"/>
                      <a:pt x="32" y="7"/>
                    </a:cubicBezTo>
                    <a:cubicBezTo>
                      <a:pt x="38" y="7"/>
                      <a:pt x="44" y="10"/>
                      <a:pt x="48" y="14"/>
                    </a:cubicBezTo>
                    <a:cubicBezTo>
                      <a:pt x="50" y="16"/>
                      <a:pt x="52" y="16"/>
                      <a:pt x="53" y="14"/>
                    </a:cubicBezTo>
                    <a:cubicBezTo>
                      <a:pt x="58" y="10"/>
                      <a:pt x="64" y="7"/>
                      <a:pt x="70" y="7"/>
                    </a:cubicBezTo>
                    <a:cubicBezTo>
                      <a:pt x="74" y="7"/>
                      <a:pt x="78" y="8"/>
                      <a:pt x="82" y="10"/>
                    </a:cubicBezTo>
                    <a:cubicBezTo>
                      <a:pt x="90" y="15"/>
                      <a:pt x="94" y="23"/>
                      <a:pt x="94" y="31"/>
                    </a:cubicBezTo>
                    <a:cubicBezTo>
                      <a:pt x="94" y="34"/>
                      <a:pt x="94" y="36"/>
                      <a:pt x="93" y="39"/>
                    </a:cubicBezTo>
                    <a:cubicBezTo>
                      <a:pt x="93" y="41"/>
                      <a:pt x="92" y="43"/>
                      <a:pt x="91" y="45"/>
                    </a:cubicBezTo>
                    <a:cubicBezTo>
                      <a:pt x="88" y="50"/>
                      <a:pt x="88" y="50"/>
                      <a:pt x="88" y="50"/>
                    </a:cubicBezTo>
                    <a:cubicBezTo>
                      <a:pt x="77" y="65"/>
                      <a:pt x="55" y="79"/>
                      <a:pt x="51"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457039"/>
                <a:endParaRPr lang="en-US">
                  <a:solidFill>
                    <a:prstClr val="black"/>
                  </a:solidFill>
                </a:endParaRPr>
              </a:p>
            </p:txBody>
          </p:sp>
        </p:grpSp>
        <p:sp>
          <p:nvSpPr>
            <p:cNvPr id="91" name="TextBox 90"/>
            <p:cNvSpPr txBox="1"/>
            <p:nvPr/>
          </p:nvSpPr>
          <p:spPr>
            <a:xfrm>
              <a:off x="4050262" y="2037676"/>
              <a:ext cx="1149764" cy="249299"/>
            </a:xfrm>
            <a:prstGeom prst="rect">
              <a:avLst/>
            </a:prstGeom>
            <a:noFill/>
          </p:spPr>
          <p:txBody>
            <a:bodyPr wrap="square" lIns="0" tIns="0" rIns="0" bIns="0" rtlCol="0">
              <a:spAutoFit/>
            </a:bodyPr>
            <a:lstStyle/>
            <a:p>
              <a:pPr defTabSz="457039">
                <a:lnSpc>
                  <a:spcPct val="90000"/>
                </a:lnSpc>
              </a:pPr>
              <a:r>
                <a:rPr lang="en-US" sz="1700" dirty="0">
                  <a:solidFill>
                    <a:prstClr val="white"/>
                  </a:solidFill>
                </a:rPr>
                <a:t>Specialty</a:t>
              </a:r>
            </a:p>
          </p:txBody>
        </p:sp>
        <p:sp>
          <p:nvSpPr>
            <p:cNvPr id="92" name="Freeform 9"/>
            <p:cNvSpPr>
              <a:spLocks noChangeAspect="1" noEditPoints="1"/>
            </p:cNvSpPr>
            <p:nvPr/>
          </p:nvSpPr>
          <p:spPr bwMode="auto">
            <a:xfrm>
              <a:off x="3296219" y="2903383"/>
              <a:ext cx="613040" cy="457200"/>
            </a:xfrm>
            <a:custGeom>
              <a:avLst/>
              <a:gdLst>
                <a:gd name="T0" fmla="*/ 355 w 376"/>
                <a:gd name="T1" fmla="*/ 112 h 280"/>
                <a:gd name="T2" fmla="*/ 279 w 376"/>
                <a:gd name="T3" fmla="*/ 63 h 280"/>
                <a:gd name="T4" fmla="*/ 186 w 376"/>
                <a:gd name="T5" fmla="*/ 0 h 280"/>
                <a:gd name="T6" fmla="*/ 94 w 376"/>
                <a:gd name="T7" fmla="*/ 63 h 280"/>
                <a:gd name="T8" fmla="*/ 20 w 376"/>
                <a:gd name="T9" fmla="*/ 135 h 280"/>
                <a:gd name="T10" fmla="*/ 20 w 376"/>
                <a:gd name="T11" fmla="*/ 183 h 280"/>
                <a:gd name="T12" fmla="*/ 235 w 376"/>
                <a:gd name="T13" fmla="*/ 280 h 280"/>
                <a:gd name="T14" fmla="*/ 376 w 376"/>
                <a:gd name="T15" fmla="*/ 183 h 280"/>
                <a:gd name="T16" fmla="*/ 129 w 376"/>
                <a:gd name="T17" fmla="*/ 27 h 280"/>
                <a:gd name="T18" fmla="*/ 267 w 376"/>
                <a:gd name="T19" fmla="*/ 63 h 280"/>
                <a:gd name="T20" fmla="*/ 106 w 376"/>
                <a:gd name="T21" fmla="*/ 63 h 280"/>
                <a:gd name="T22" fmla="*/ 26 w 376"/>
                <a:gd name="T23" fmla="*/ 146 h 280"/>
                <a:gd name="T24" fmla="*/ 12 w 376"/>
                <a:gd name="T25" fmla="*/ 170 h 280"/>
                <a:gd name="T26" fmla="*/ 116 w 376"/>
                <a:gd name="T27" fmla="*/ 227 h 280"/>
                <a:gd name="T28" fmla="*/ 116 w 376"/>
                <a:gd name="T29" fmla="*/ 183 h 280"/>
                <a:gd name="T30" fmla="*/ 181 w 376"/>
                <a:gd name="T31" fmla="*/ 183 h 280"/>
                <a:gd name="T32" fmla="*/ 153 w 376"/>
                <a:gd name="T33" fmla="*/ 170 h 280"/>
                <a:gd name="T34" fmla="*/ 153 w 376"/>
                <a:gd name="T35" fmla="*/ 170 h 280"/>
                <a:gd name="T36" fmla="*/ 223 w 376"/>
                <a:gd name="T37" fmla="*/ 183 h 280"/>
                <a:gd name="T38" fmla="*/ 235 w 376"/>
                <a:gd name="T39" fmla="*/ 268 h 280"/>
                <a:gd name="T40" fmla="*/ 140 w 376"/>
                <a:gd name="T41" fmla="*/ 176 h 280"/>
                <a:gd name="T42" fmla="*/ 33 w 376"/>
                <a:gd name="T43" fmla="*/ 240 h 280"/>
                <a:gd name="T44" fmla="*/ 129 w 376"/>
                <a:gd name="T45" fmla="*/ 170 h 280"/>
                <a:gd name="T46" fmla="*/ 33 w 376"/>
                <a:gd name="T47" fmla="*/ 81 h 280"/>
                <a:gd name="T48" fmla="*/ 279 w 376"/>
                <a:gd name="T49" fmla="*/ 118 h 280"/>
                <a:gd name="T50" fmla="*/ 343 w 376"/>
                <a:gd name="T51" fmla="*/ 112 h 280"/>
                <a:gd name="T52" fmla="*/ 249 w 376"/>
                <a:gd name="T53" fmla="*/ 170 h 280"/>
                <a:gd name="T54" fmla="*/ 343 w 376"/>
                <a:gd name="T55" fmla="*/ 240 h 280"/>
                <a:gd name="T56" fmla="*/ 343 w 376"/>
                <a:gd name="T57" fmla="*/ 227 h 280"/>
                <a:gd name="T58" fmla="*/ 343 w 376"/>
                <a:gd name="T59" fmla="*/ 183 h 280"/>
                <a:gd name="T60" fmla="*/ 261 w 376"/>
                <a:gd name="T61" fmla="*/ 170 h 280"/>
                <a:gd name="T62" fmla="*/ 349 w 376"/>
                <a:gd name="T63" fmla="*/ 146 h 280"/>
                <a:gd name="T64" fmla="*/ 214 w 376"/>
                <a:gd name="T65" fmla="*/ 27 h 280"/>
                <a:gd name="T66" fmla="*/ 188 w 376"/>
                <a:gd name="T67" fmla="*/ 33 h 280"/>
                <a:gd name="T68" fmla="*/ 162 w 376"/>
                <a:gd name="T69" fmla="*/ 27 h 280"/>
                <a:gd name="T70" fmla="*/ 150 w 376"/>
                <a:gd name="T71" fmla="*/ 60 h 280"/>
                <a:gd name="T72" fmla="*/ 230 w 376"/>
                <a:gd name="T73" fmla="*/ 49 h 280"/>
                <a:gd name="T74" fmla="*/ 217 w 376"/>
                <a:gd name="T75" fmla="*/ 51 h 280"/>
                <a:gd name="T76" fmla="*/ 158 w 376"/>
                <a:gd name="T77" fmla="*/ 49 h 280"/>
                <a:gd name="T78" fmla="*/ 172 w 376"/>
                <a:gd name="T79" fmla="*/ 36 h 280"/>
                <a:gd name="T80" fmla="*/ 202 w 376"/>
                <a:gd name="T81" fmla="*/ 36 h 280"/>
                <a:gd name="T82" fmla="*/ 216 w 376"/>
                <a:gd name="T83" fmla="*/ 4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6" h="280">
                  <a:moveTo>
                    <a:pt x="376" y="160"/>
                  </a:moveTo>
                  <a:cubicBezTo>
                    <a:pt x="376" y="148"/>
                    <a:pt x="367" y="138"/>
                    <a:pt x="355" y="135"/>
                  </a:cubicBezTo>
                  <a:cubicBezTo>
                    <a:pt x="355" y="112"/>
                    <a:pt x="355" y="112"/>
                    <a:pt x="355" y="112"/>
                  </a:cubicBezTo>
                  <a:cubicBezTo>
                    <a:pt x="356" y="68"/>
                    <a:pt x="356" y="68"/>
                    <a:pt x="356" y="68"/>
                  </a:cubicBezTo>
                  <a:cubicBezTo>
                    <a:pt x="279" y="68"/>
                    <a:pt x="279" y="68"/>
                    <a:pt x="279" y="68"/>
                  </a:cubicBezTo>
                  <a:cubicBezTo>
                    <a:pt x="279" y="63"/>
                    <a:pt x="279" y="63"/>
                    <a:pt x="279" y="63"/>
                  </a:cubicBezTo>
                  <a:cubicBezTo>
                    <a:pt x="279" y="54"/>
                    <a:pt x="277" y="45"/>
                    <a:pt x="272" y="36"/>
                  </a:cubicBezTo>
                  <a:cubicBezTo>
                    <a:pt x="267" y="29"/>
                    <a:pt x="260" y="22"/>
                    <a:pt x="251" y="17"/>
                  </a:cubicBezTo>
                  <a:cubicBezTo>
                    <a:pt x="234" y="6"/>
                    <a:pt x="211" y="0"/>
                    <a:pt x="186" y="0"/>
                  </a:cubicBezTo>
                  <a:cubicBezTo>
                    <a:pt x="162" y="0"/>
                    <a:pt x="139" y="6"/>
                    <a:pt x="122" y="17"/>
                  </a:cubicBezTo>
                  <a:cubicBezTo>
                    <a:pt x="113" y="22"/>
                    <a:pt x="106" y="29"/>
                    <a:pt x="101" y="36"/>
                  </a:cubicBezTo>
                  <a:cubicBezTo>
                    <a:pt x="96" y="45"/>
                    <a:pt x="94" y="54"/>
                    <a:pt x="94" y="63"/>
                  </a:cubicBezTo>
                  <a:cubicBezTo>
                    <a:pt x="94" y="68"/>
                    <a:pt x="94" y="68"/>
                    <a:pt x="94" y="68"/>
                  </a:cubicBezTo>
                  <a:cubicBezTo>
                    <a:pt x="20" y="68"/>
                    <a:pt x="20" y="68"/>
                    <a:pt x="20" y="68"/>
                  </a:cubicBezTo>
                  <a:cubicBezTo>
                    <a:pt x="20" y="135"/>
                    <a:pt x="20" y="135"/>
                    <a:pt x="20" y="135"/>
                  </a:cubicBezTo>
                  <a:cubicBezTo>
                    <a:pt x="9" y="138"/>
                    <a:pt x="0" y="148"/>
                    <a:pt x="0" y="160"/>
                  </a:cubicBezTo>
                  <a:cubicBezTo>
                    <a:pt x="0" y="183"/>
                    <a:pt x="0" y="183"/>
                    <a:pt x="0" y="183"/>
                  </a:cubicBezTo>
                  <a:cubicBezTo>
                    <a:pt x="20" y="183"/>
                    <a:pt x="20" y="183"/>
                    <a:pt x="20" y="183"/>
                  </a:cubicBezTo>
                  <a:cubicBezTo>
                    <a:pt x="20" y="280"/>
                    <a:pt x="20" y="280"/>
                    <a:pt x="20" y="280"/>
                  </a:cubicBezTo>
                  <a:cubicBezTo>
                    <a:pt x="140" y="280"/>
                    <a:pt x="140" y="280"/>
                    <a:pt x="140" y="280"/>
                  </a:cubicBezTo>
                  <a:cubicBezTo>
                    <a:pt x="235" y="280"/>
                    <a:pt x="235" y="280"/>
                    <a:pt x="235" y="280"/>
                  </a:cubicBezTo>
                  <a:cubicBezTo>
                    <a:pt x="356" y="280"/>
                    <a:pt x="356" y="280"/>
                    <a:pt x="356" y="280"/>
                  </a:cubicBezTo>
                  <a:cubicBezTo>
                    <a:pt x="356" y="183"/>
                    <a:pt x="356" y="183"/>
                    <a:pt x="356" y="183"/>
                  </a:cubicBezTo>
                  <a:cubicBezTo>
                    <a:pt x="376" y="183"/>
                    <a:pt x="376" y="183"/>
                    <a:pt x="376" y="183"/>
                  </a:cubicBezTo>
                  <a:lnTo>
                    <a:pt x="376" y="160"/>
                  </a:lnTo>
                  <a:close/>
                  <a:moveTo>
                    <a:pt x="106" y="63"/>
                  </a:moveTo>
                  <a:cubicBezTo>
                    <a:pt x="106" y="53"/>
                    <a:pt x="110" y="39"/>
                    <a:pt x="129" y="27"/>
                  </a:cubicBezTo>
                  <a:cubicBezTo>
                    <a:pt x="143" y="18"/>
                    <a:pt x="164" y="13"/>
                    <a:pt x="186" y="13"/>
                  </a:cubicBezTo>
                  <a:cubicBezTo>
                    <a:pt x="209" y="13"/>
                    <a:pt x="230" y="18"/>
                    <a:pt x="244" y="27"/>
                  </a:cubicBezTo>
                  <a:cubicBezTo>
                    <a:pt x="263" y="39"/>
                    <a:pt x="267" y="53"/>
                    <a:pt x="267" y="63"/>
                  </a:cubicBezTo>
                  <a:cubicBezTo>
                    <a:pt x="267" y="106"/>
                    <a:pt x="267" y="106"/>
                    <a:pt x="267" y="106"/>
                  </a:cubicBezTo>
                  <a:cubicBezTo>
                    <a:pt x="106" y="106"/>
                    <a:pt x="106" y="106"/>
                    <a:pt x="106" y="106"/>
                  </a:cubicBezTo>
                  <a:lnTo>
                    <a:pt x="106" y="63"/>
                  </a:lnTo>
                  <a:close/>
                  <a:moveTo>
                    <a:pt x="12" y="160"/>
                  </a:moveTo>
                  <a:cubicBezTo>
                    <a:pt x="12" y="153"/>
                    <a:pt x="19" y="146"/>
                    <a:pt x="26" y="146"/>
                  </a:cubicBezTo>
                  <a:cubicBezTo>
                    <a:pt x="26" y="146"/>
                    <a:pt x="26" y="146"/>
                    <a:pt x="26" y="146"/>
                  </a:cubicBezTo>
                  <a:cubicBezTo>
                    <a:pt x="116" y="146"/>
                    <a:pt x="116" y="146"/>
                    <a:pt x="116" y="146"/>
                  </a:cubicBezTo>
                  <a:cubicBezTo>
                    <a:pt x="116" y="170"/>
                    <a:pt x="116" y="170"/>
                    <a:pt x="116" y="170"/>
                  </a:cubicBezTo>
                  <a:cubicBezTo>
                    <a:pt x="12" y="170"/>
                    <a:pt x="12" y="170"/>
                    <a:pt x="12" y="170"/>
                  </a:cubicBezTo>
                  <a:lnTo>
                    <a:pt x="12" y="160"/>
                  </a:lnTo>
                  <a:close/>
                  <a:moveTo>
                    <a:pt x="116" y="183"/>
                  </a:moveTo>
                  <a:cubicBezTo>
                    <a:pt x="116" y="227"/>
                    <a:pt x="116" y="227"/>
                    <a:pt x="116" y="227"/>
                  </a:cubicBezTo>
                  <a:cubicBezTo>
                    <a:pt x="33" y="227"/>
                    <a:pt x="33" y="227"/>
                    <a:pt x="33" y="227"/>
                  </a:cubicBezTo>
                  <a:cubicBezTo>
                    <a:pt x="33" y="183"/>
                    <a:pt x="33" y="183"/>
                    <a:pt x="33" y="183"/>
                  </a:cubicBezTo>
                  <a:lnTo>
                    <a:pt x="116" y="183"/>
                  </a:lnTo>
                  <a:close/>
                  <a:moveTo>
                    <a:pt x="153" y="268"/>
                  </a:moveTo>
                  <a:cubicBezTo>
                    <a:pt x="153" y="183"/>
                    <a:pt x="153" y="183"/>
                    <a:pt x="153" y="183"/>
                  </a:cubicBezTo>
                  <a:cubicBezTo>
                    <a:pt x="181" y="183"/>
                    <a:pt x="181" y="183"/>
                    <a:pt x="181" y="183"/>
                  </a:cubicBezTo>
                  <a:cubicBezTo>
                    <a:pt x="181" y="268"/>
                    <a:pt x="181" y="268"/>
                    <a:pt x="181" y="268"/>
                  </a:cubicBezTo>
                  <a:lnTo>
                    <a:pt x="153" y="268"/>
                  </a:lnTo>
                  <a:close/>
                  <a:moveTo>
                    <a:pt x="153" y="170"/>
                  </a:moveTo>
                  <a:cubicBezTo>
                    <a:pt x="156" y="154"/>
                    <a:pt x="171" y="141"/>
                    <a:pt x="188" y="141"/>
                  </a:cubicBezTo>
                  <a:cubicBezTo>
                    <a:pt x="205" y="141"/>
                    <a:pt x="219" y="154"/>
                    <a:pt x="222" y="170"/>
                  </a:cubicBezTo>
                  <a:lnTo>
                    <a:pt x="153" y="170"/>
                  </a:lnTo>
                  <a:close/>
                  <a:moveTo>
                    <a:pt x="194" y="268"/>
                  </a:moveTo>
                  <a:cubicBezTo>
                    <a:pt x="194" y="183"/>
                    <a:pt x="194" y="183"/>
                    <a:pt x="194" y="183"/>
                  </a:cubicBezTo>
                  <a:cubicBezTo>
                    <a:pt x="223" y="183"/>
                    <a:pt x="223" y="183"/>
                    <a:pt x="223" y="183"/>
                  </a:cubicBezTo>
                  <a:cubicBezTo>
                    <a:pt x="223" y="268"/>
                    <a:pt x="223" y="268"/>
                    <a:pt x="223" y="268"/>
                  </a:cubicBezTo>
                  <a:lnTo>
                    <a:pt x="194" y="268"/>
                  </a:lnTo>
                  <a:close/>
                  <a:moveTo>
                    <a:pt x="235" y="268"/>
                  </a:moveTo>
                  <a:cubicBezTo>
                    <a:pt x="235" y="176"/>
                    <a:pt x="235" y="176"/>
                    <a:pt x="235" y="176"/>
                  </a:cubicBezTo>
                  <a:cubicBezTo>
                    <a:pt x="235" y="150"/>
                    <a:pt x="214" y="129"/>
                    <a:pt x="188" y="129"/>
                  </a:cubicBezTo>
                  <a:cubicBezTo>
                    <a:pt x="161" y="129"/>
                    <a:pt x="140" y="150"/>
                    <a:pt x="140" y="176"/>
                  </a:cubicBezTo>
                  <a:cubicBezTo>
                    <a:pt x="140" y="268"/>
                    <a:pt x="140" y="268"/>
                    <a:pt x="140" y="268"/>
                  </a:cubicBezTo>
                  <a:cubicBezTo>
                    <a:pt x="33" y="268"/>
                    <a:pt x="33" y="268"/>
                    <a:pt x="33" y="268"/>
                  </a:cubicBezTo>
                  <a:cubicBezTo>
                    <a:pt x="33" y="240"/>
                    <a:pt x="33" y="240"/>
                    <a:pt x="33" y="240"/>
                  </a:cubicBezTo>
                  <a:cubicBezTo>
                    <a:pt x="129" y="240"/>
                    <a:pt x="129" y="240"/>
                    <a:pt x="129" y="240"/>
                  </a:cubicBezTo>
                  <a:cubicBezTo>
                    <a:pt x="129" y="174"/>
                    <a:pt x="129" y="174"/>
                    <a:pt x="129" y="174"/>
                  </a:cubicBezTo>
                  <a:cubicBezTo>
                    <a:pt x="129" y="170"/>
                    <a:pt x="129" y="170"/>
                    <a:pt x="129" y="170"/>
                  </a:cubicBezTo>
                  <a:cubicBezTo>
                    <a:pt x="129" y="134"/>
                    <a:pt x="129" y="134"/>
                    <a:pt x="129" y="134"/>
                  </a:cubicBezTo>
                  <a:cubicBezTo>
                    <a:pt x="33" y="134"/>
                    <a:pt x="33" y="134"/>
                    <a:pt x="33" y="134"/>
                  </a:cubicBezTo>
                  <a:cubicBezTo>
                    <a:pt x="33" y="81"/>
                    <a:pt x="33" y="81"/>
                    <a:pt x="33" y="81"/>
                  </a:cubicBezTo>
                  <a:cubicBezTo>
                    <a:pt x="94" y="81"/>
                    <a:pt x="94" y="81"/>
                    <a:pt x="94" y="81"/>
                  </a:cubicBezTo>
                  <a:cubicBezTo>
                    <a:pt x="94" y="118"/>
                    <a:pt x="94" y="118"/>
                    <a:pt x="94" y="118"/>
                  </a:cubicBezTo>
                  <a:cubicBezTo>
                    <a:pt x="279" y="118"/>
                    <a:pt x="279" y="118"/>
                    <a:pt x="279" y="118"/>
                  </a:cubicBezTo>
                  <a:cubicBezTo>
                    <a:pt x="279" y="81"/>
                    <a:pt x="279" y="81"/>
                    <a:pt x="279" y="81"/>
                  </a:cubicBezTo>
                  <a:cubicBezTo>
                    <a:pt x="343" y="81"/>
                    <a:pt x="343" y="81"/>
                    <a:pt x="343" y="81"/>
                  </a:cubicBezTo>
                  <a:cubicBezTo>
                    <a:pt x="343" y="112"/>
                    <a:pt x="343" y="112"/>
                    <a:pt x="343" y="112"/>
                  </a:cubicBezTo>
                  <a:cubicBezTo>
                    <a:pt x="343" y="134"/>
                    <a:pt x="343" y="134"/>
                    <a:pt x="343" y="134"/>
                  </a:cubicBezTo>
                  <a:cubicBezTo>
                    <a:pt x="249" y="134"/>
                    <a:pt x="249" y="134"/>
                    <a:pt x="249" y="134"/>
                  </a:cubicBezTo>
                  <a:cubicBezTo>
                    <a:pt x="249" y="170"/>
                    <a:pt x="249" y="170"/>
                    <a:pt x="249" y="170"/>
                  </a:cubicBezTo>
                  <a:cubicBezTo>
                    <a:pt x="249" y="174"/>
                    <a:pt x="249" y="174"/>
                    <a:pt x="249" y="174"/>
                  </a:cubicBezTo>
                  <a:cubicBezTo>
                    <a:pt x="249" y="240"/>
                    <a:pt x="249" y="240"/>
                    <a:pt x="249" y="240"/>
                  </a:cubicBezTo>
                  <a:cubicBezTo>
                    <a:pt x="343" y="240"/>
                    <a:pt x="343" y="240"/>
                    <a:pt x="343" y="240"/>
                  </a:cubicBezTo>
                  <a:cubicBezTo>
                    <a:pt x="343" y="268"/>
                    <a:pt x="343" y="268"/>
                    <a:pt x="343" y="268"/>
                  </a:cubicBezTo>
                  <a:lnTo>
                    <a:pt x="235" y="268"/>
                  </a:lnTo>
                  <a:close/>
                  <a:moveTo>
                    <a:pt x="343" y="227"/>
                  </a:moveTo>
                  <a:cubicBezTo>
                    <a:pt x="261" y="227"/>
                    <a:pt x="261" y="227"/>
                    <a:pt x="261" y="227"/>
                  </a:cubicBezTo>
                  <a:cubicBezTo>
                    <a:pt x="261" y="183"/>
                    <a:pt x="261" y="183"/>
                    <a:pt x="261" y="183"/>
                  </a:cubicBezTo>
                  <a:cubicBezTo>
                    <a:pt x="343" y="183"/>
                    <a:pt x="343" y="183"/>
                    <a:pt x="343" y="183"/>
                  </a:cubicBezTo>
                  <a:lnTo>
                    <a:pt x="343" y="227"/>
                  </a:lnTo>
                  <a:close/>
                  <a:moveTo>
                    <a:pt x="363" y="170"/>
                  </a:moveTo>
                  <a:cubicBezTo>
                    <a:pt x="261" y="170"/>
                    <a:pt x="261" y="170"/>
                    <a:pt x="261" y="170"/>
                  </a:cubicBezTo>
                  <a:cubicBezTo>
                    <a:pt x="261" y="146"/>
                    <a:pt x="261" y="146"/>
                    <a:pt x="261" y="146"/>
                  </a:cubicBezTo>
                  <a:cubicBezTo>
                    <a:pt x="349" y="146"/>
                    <a:pt x="349" y="146"/>
                    <a:pt x="349" y="146"/>
                  </a:cubicBezTo>
                  <a:cubicBezTo>
                    <a:pt x="349" y="146"/>
                    <a:pt x="349" y="146"/>
                    <a:pt x="349" y="146"/>
                  </a:cubicBezTo>
                  <a:cubicBezTo>
                    <a:pt x="357" y="146"/>
                    <a:pt x="363" y="153"/>
                    <a:pt x="363" y="160"/>
                  </a:cubicBezTo>
                  <a:lnTo>
                    <a:pt x="363" y="170"/>
                  </a:lnTo>
                  <a:close/>
                  <a:moveTo>
                    <a:pt x="214" y="27"/>
                  </a:moveTo>
                  <a:cubicBezTo>
                    <a:pt x="211" y="25"/>
                    <a:pt x="207" y="23"/>
                    <a:pt x="203" y="23"/>
                  </a:cubicBezTo>
                  <a:cubicBezTo>
                    <a:pt x="199" y="23"/>
                    <a:pt x="196" y="25"/>
                    <a:pt x="193" y="27"/>
                  </a:cubicBezTo>
                  <a:cubicBezTo>
                    <a:pt x="188" y="33"/>
                    <a:pt x="188" y="33"/>
                    <a:pt x="188" y="33"/>
                  </a:cubicBezTo>
                  <a:cubicBezTo>
                    <a:pt x="182" y="27"/>
                    <a:pt x="182" y="27"/>
                    <a:pt x="182" y="27"/>
                  </a:cubicBezTo>
                  <a:cubicBezTo>
                    <a:pt x="180" y="25"/>
                    <a:pt x="176" y="23"/>
                    <a:pt x="172" y="23"/>
                  </a:cubicBezTo>
                  <a:cubicBezTo>
                    <a:pt x="168" y="23"/>
                    <a:pt x="164" y="25"/>
                    <a:pt x="162" y="27"/>
                  </a:cubicBezTo>
                  <a:cubicBezTo>
                    <a:pt x="150" y="39"/>
                    <a:pt x="150" y="39"/>
                    <a:pt x="150" y="39"/>
                  </a:cubicBezTo>
                  <a:cubicBezTo>
                    <a:pt x="147" y="42"/>
                    <a:pt x="146" y="45"/>
                    <a:pt x="146" y="49"/>
                  </a:cubicBezTo>
                  <a:cubicBezTo>
                    <a:pt x="146" y="54"/>
                    <a:pt x="147" y="57"/>
                    <a:pt x="150" y="60"/>
                  </a:cubicBezTo>
                  <a:cubicBezTo>
                    <a:pt x="188" y="98"/>
                    <a:pt x="188" y="98"/>
                    <a:pt x="188" y="98"/>
                  </a:cubicBezTo>
                  <a:cubicBezTo>
                    <a:pt x="225" y="60"/>
                    <a:pt x="225" y="60"/>
                    <a:pt x="225" y="60"/>
                  </a:cubicBezTo>
                  <a:cubicBezTo>
                    <a:pt x="228" y="57"/>
                    <a:pt x="230" y="54"/>
                    <a:pt x="230" y="49"/>
                  </a:cubicBezTo>
                  <a:cubicBezTo>
                    <a:pt x="230" y="45"/>
                    <a:pt x="228" y="42"/>
                    <a:pt x="225" y="39"/>
                  </a:cubicBezTo>
                  <a:lnTo>
                    <a:pt x="214" y="27"/>
                  </a:lnTo>
                  <a:close/>
                  <a:moveTo>
                    <a:pt x="217" y="51"/>
                  </a:moveTo>
                  <a:cubicBezTo>
                    <a:pt x="188" y="80"/>
                    <a:pt x="188" y="80"/>
                    <a:pt x="188" y="80"/>
                  </a:cubicBezTo>
                  <a:cubicBezTo>
                    <a:pt x="159" y="51"/>
                    <a:pt x="159" y="51"/>
                    <a:pt x="159" y="51"/>
                  </a:cubicBezTo>
                  <a:cubicBezTo>
                    <a:pt x="159" y="51"/>
                    <a:pt x="158" y="50"/>
                    <a:pt x="158" y="49"/>
                  </a:cubicBezTo>
                  <a:cubicBezTo>
                    <a:pt x="158" y="49"/>
                    <a:pt x="159" y="48"/>
                    <a:pt x="159" y="48"/>
                  </a:cubicBezTo>
                  <a:cubicBezTo>
                    <a:pt x="170" y="36"/>
                    <a:pt x="170" y="36"/>
                    <a:pt x="170" y="36"/>
                  </a:cubicBezTo>
                  <a:cubicBezTo>
                    <a:pt x="171" y="36"/>
                    <a:pt x="171" y="36"/>
                    <a:pt x="172" y="36"/>
                  </a:cubicBezTo>
                  <a:cubicBezTo>
                    <a:pt x="173" y="36"/>
                    <a:pt x="173" y="36"/>
                    <a:pt x="174" y="36"/>
                  </a:cubicBezTo>
                  <a:cubicBezTo>
                    <a:pt x="188" y="50"/>
                    <a:pt x="188" y="50"/>
                    <a:pt x="188" y="50"/>
                  </a:cubicBezTo>
                  <a:cubicBezTo>
                    <a:pt x="202" y="36"/>
                    <a:pt x="202" y="36"/>
                    <a:pt x="202" y="36"/>
                  </a:cubicBezTo>
                  <a:cubicBezTo>
                    <a:pt x="202" y="36"/>
                    <a:pt x="202" y="36"/>
                    <a:pt x="203" y="36"/>
                  </a:cubicBezTo>
                  <a:cubicBezTo>
                    <a:pt x="204" y="36"/>
                    <a:pt x="205" y="36"/>
                    <a:pt x="205" y="36"/>
                  </a:cubicBezTo>
                  <a:cubicBezTo>
                    <a:pt x="216" y="48"/>
                    <a:pt x="216" y="48"/>
                    <a:pt x="216" y="48"/>
                  </a:cubicBezTo>
                  <a:cubicBezTo>
                    <a:pt x="217" y="48"/>
                    <a:pt x="217" y="49"/>
                    <a:pt x="217" y="49"/>
                  </a:cubicBezTo>
                  <a:cubicBezTo>
                    <a:pt x="217" y="50"/>
                    <a:pt x="217" y="51"/>
                    <a:pt x="217" y="5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93" name="TextBox 92"/>
            <p:cNvSpPr txBox="1"/>
            <p:nvPr/>
          </p:nvSpPr>
          <p:spPr>
            <a:xfrm>
              <a:off x="5324589" y="2286975"/>
              <a:ext cx="974066" cy="249299"/>
            </a:xfrm>
            <a:prstGeom prst="rect">
              <a:avLst/>
            </a:prstGeom>
            <a:noFill/>
          </p:spPr>
          <p:txBody>
            <a:bodyPr wrap="square" lIns="0" tIns="0" rIns="0" bIns="0" rtlCol="0">
              <a:spAutoFit/>
            </a:bodyPr>
            <a:lstStyle/>
            <a:p>
              <a:pPr algn="ctr" defTabSz="457039">
                <a:lnSpc>
                  <a:spcPct val="90000"/>
                </a:lnSpc>
              </a:pPr>
              <a:r>
                <a:rPr lang="en-US" sz="1700" dirty="0">
                  <a:solidFill>
                    <a:prstClr val="white"/>
                  </a:solidFill>
                </a:rPr>
                <a:t>Infusion</a:t>
              </a:r>
            </a:p>
          </p:txBody>
        </p:sp>
        <p:sp>
          <p:nvSpPr>
            <p:cNvPr id="94" name="Freeform 51"/>
            <p:cNvSpPr>
              <a:spLocks noChangeAspect="1" noEditPoints="1"/>
            </p:cNvSpPr>
            <p:nvPr/>
          </p:nvSpPr>
          <p:spPr bwMode="gray">
            <a:xfrm>
              <a:off x="2117537" y="4329799"/>
              <a:ext cx="426087" cy="549454"/>
            </a:xfrm>
            <a:custGeom>
              <a:avLst/>
              <a:gdLst>
                <a:gd name="T0" fmla="*/ 122 w 127"/>
                <a:gd name="T1" fmla="*/ 23 h 164"/>
                <a:gd name="T2" fmla="*/ 97 w 127"/>
                <a:gd name="T3" fmla="*/ 4 h 164"/>
                <a:gd name="T4" fmla="*/ 95 w 127"/>
                <a:gd name="T5" fmla="*/ 4 h 164"/>
                <a:gd name="T6" fmla="*/ 87 w 127"/>
                <a:gd name="T7" fmla="*/ 0 h 164"/>
                <a:gd name="T8" fmla="*/ 95 w 127"/>
                <a:gd name="T9" fmla="*/ 14 h 164"/>
                <a:gd name="T10" fmla="*/ 97 w 127"/>
                <a:gd name="T11" fmla="*/ 11 h 164"/>
                <a:gd name="T12" fmla="*/ 102 w 127"/>
                <a:gd name="T13" fmla="*/ 13 h 164"/>
                <a:gd name="T14" fmla="*/ 119 w 127"/>
                <a:gd name="T15" fmla="*/ 33 h 164"/>
                <a:gd name="T16" fmla="*/ 105 w 127"/>
                <a:gd name="T17" fmla="*/ 51 h 164"/>
                <a:gd name="T18" fmla="*/ 38 w 127"/>
                <a:gd name="T19" fmla="*/ 38 h 164"/>
                <a:gd name="T20" fmla="*/ 38 w 127"/>
                <a:gd name="T21" fmla="*/ 28 h 164"/>
                <a:gd name="T22" fmla="*/ 59 w 127"/>
                <a:gd name="T23" fmla="*/ 11 h 164"/>
                <a:gd name="T24" fmla="*/ 61 w 127"/>
                <a:gd name="T25" fmla="*/ 11 h 164"/>
                <a:gd name="T26" fmla="*/ 68 w 127"/>
                <a:gd name="T27" fmla="*/ 14 h 164"/>
                <a:gd name="T28" fmla="*/ 61 w 127"/>
                <a:gd name="T29" fmla="*/ 0 h 164"/>
                <a:gd name="T30" fmla="*/ 59 w 127"/>
                <a:gd name="T31" fmla="*/ 4 h 164"/>
                <a:gd name="T32" fmla="*/ 33 w 127"/>
                <a:gd name="T33" fmla="*/ 23 h 164"/>
                <a:gd name="T34" fmla="*/ 33 w 127"/>
                <a:gd name="T35" fmla="*/ 44 h 164"/>
                <a:gd name="T36" fmla="*/ 74 w 127"/>
                <a:gd name="T37" fmla="*/ 150 h 164"/>
                <a:gd name="T38" fmla="*/ 67 w 127"/>
                <a:gd name="T39" fmla="*/ 157 h 164"/>
                <a:gd name="T40" fmla="*/ 56 w 127"/>
                <a:gd name="T41" fmla="*/ 157 h 164"/>
                <a:gd name="T42" fmla="*/ 48 w 127"/>
                <a:gd name="T43" fmla="*/ 82 h 164"/>
                <a:gd name="T44" fmla="*/ 22 w 127"/>
                <a:gd name="T45" fmla="*/ 68 h 164"/>
                <a:gd name="T46" fmla="*/ 12 w 127"/>
                <a:gd name="T47" fmla="*/ 72 h 164"/>
                <a:gd name="T48" fmla="*/ 8 w 127"/>
                <a:gd name="T49" fmla="*/ 121 h 164"/>
                <a:gd name="T50" fmla="*/ 12 w 127"/>
                <a:gd name="T51" fmla="*/ 144 h 164"/>
                <a:gd name="T52" fmla="*/ 15 w 127"/>
                <a:gd name="T53" fmla="*/ 121 h 164"/>
                <a:gd name="T54" fmla="*/ 17 w 127"/>
                <a:gd name="T55" fmla="*/ 77 h 164"/>
                <a:gd name="T56" fmla="*/ 22 w 127"/>
                <a:gd name="T57" fmla="*/ 75 h 164"/>
                <a:gd name="T58" fmla="*/ 41 w 127"/>
                <a:gd name="T59" fmla="*/ 82 h 164"/>
                <a:gd name="T60" fmla="*/ 56 w 127"/>
                <a:gd name="T61" fmla="*/ 164 h 164"/>
                <a:gd name="T62" fmla="*/ 67 w 127"/>
                <a:gd name="T63" fmla="*/ 164 h 164"/>
                <a:gd name="T64" fmla="*/ 81 w 127"/>
                <a:gd name="T65" fmla="*/ 150 h 164"/>
                <a:gd name="T66" fmla="*/ 122 w 127"/>
                <a:gd name="T67" fmla="*/ 44 h 164"/>
                <a:gd name="T68" fmla="*/ 12 w 127"/>
                <a:gd name="T69" fmla="*/ 137 h 164"/>
                <a:gd name="T70" fmla="*/ 12 w 127"/>
                <a:gd name="T71" fmla="*/ 128 h 164"/>
                <a:gd name="T72" fmla="*/ 12 w 127"/>
                <a:gd name="T73" fmla="*/ 137 h 164"/>
                <a:gd name="T74" fmla="*/ 78 w 127"/>
                <a:gd name="T75" fmla="*/ 78 h 164"/>
                <a:gd name="T76" fmla="*/ 97 w 127"/>
                <a:gd name="T77" fmla="*/ 5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 h="164">
                  <a:moveTo>
                    <a:pt x="127" y="33"/>
                  </a:moveTo>
                  <a:cubicBezTo>
                    <a:pt x="127" y="29"/>
                    <a:pt x="125" y="26"/>
                    <a:pt x="122" y="23"/>
                  </a:cubicBezTo>
                  <a:cubicBezTo>
                    <a:pt x="107" y="8"/>
                    <a:pt x="107" y="8"/>
                    <a:pt x="107" y="8"/>
                  </a:cubicBezTo>
                  <a:cubicBezTo>
                    <a:pt x="104" y="5"/>
                    <a:pt x="101" y="4"/>
                    <a:pt x="97" y="4"/>
                  </a:cubicBezTo>
                  <a:cubicBezTo>
                    <a:pt x="97" y="4"/>
                    <a:pt x="97" y="4"/>
                    <a:pt x="97" y="4"/>
                  </a:cubicBezTo>
                  <a:cubicBezTo>
                    <a:pt x="96" y="4"/>
                    <a:pt x="95" y="4"/>
                    <a:pt x="95" y="4"/>
                  </a:cubicBezTo>
                  <a:cubicBezTo>
                    <a:pt x="95" y="0"/>
                    <a:pt x="95" y="0"/>
                    <a:pt x="95" y="0"/>
                  </a:cubicBezTo>
                  <a:cubicBezTo>
                    <a:pt x="87" y="0"/>
                    <a:pt x="87" y="0"/>
                    <a:pt x="87" y="0"/>
                  </a:cubicBezTo>
                  <a:cubicBezTo>
                    <a:pt x="87" y="14"/>
                    <a:pt x="87" y="14"/>
                    <a:pt x="87" y="14"/>
                  </a:cubicBezTo>
                  <a:cubicBezTo>
                    <a:pt x="95" y="14"/>
                    <a:pt x="95" y="14"/>
                    <a:pt x="95" y="14"/>
                  </a:cubicBezTo>
                  <a:cubicBezTo>
                    <a:pt x="95" y="11"/>
                    <a:pt x="95" y="11"/>
                    <a:pt x="95" y="11"/>
                  </a:cubicBezTo>
                  <a:cubicBezTo>
                    <a:pt x="95" y="11"/>
                    <a:pt x="96" y="11"/>
                    <a:pt x="97" y="11"/>
                  </a:cubicBezTo>
                  <a:cubicBezTo>
                    <a:pt x="97" y="11"/>
                    <a:pt x="97" y="11"/>
                    <a:pt x="97" y="11"/>
                  </a:cubicBezTo>
                  <a:cubicBezTo>
                    <a:pt x="99" y="11"/>
                    <a:pt x="101" y="12"/>
                    <a:pt x="102" y="13"/>
                  </a:cubicBezTo>
                  <a:cubicBezTo>
                    <a:pt x="117" y="28"/>
                    <a:pt x="117" y="28"/>
                    <a:pt x="117" y="28"/>
                  </a:cubicBezTo>
                  <a:cubicBezTo>
                    <a:pt x="119" y="30"/>
                    <a:pt x="119" y="31"/>
                    <a:pt x="119" y="33"/>
                  </a:cubicBezTo>
                  <a:cubicBezTo>
                    <a:pt x="119" y="35"/>
                    <a:pt x="119" y="37"/>
                    <a:pt x="117" y="38"/>
                  </a:cubicBezTo>
                  <a:cubicBezTo>
                    <a:pt x="105" y="51"/>
                    <a:pt x="105" y="51"/>
                    <a:pt x="105" y="51"/>
                  </a:cubicBezTo>
                  <a:cubicBezTo>
                    <a:pt x="51" y="51"/>
                    <a:pt x="51" y="51"/>
                    <a:pt x="51" y="51"/>
                  </a:cubicBezTo>
                  <a:cubicBezTo>
                    <a:pt x="38" y="38"/>
                    <a:pt x="38" y="38"/>
                    <a:pt x="38" y="38"/>
                  </a:cubicBezTo>
                  <a:cubicBezTo>
                    <a:pt x="37" y="37"/>
                    <a:pt x="36" y="35"/>
                    <a:pt x="36" y="33"/>
                  </a:cubicBezTo>
                  <a:cubicBezTo>
                    <a:pt x="36" y="31"/>
                    <a:pt x="37" y="30"/>
                    <a:pt x="38" y="28"/>
                  </a:cubicBezTo>
                  <a:cubicBezTo>
                    <a:pt x="54" y="13"/>
                    <a:pt x="54" y="13"/>
                    <a:pt x="54" y="13"/>
                  </a:cubicBezTo>
                  <a:cubicBezTo>
                    <a:pt x="55" y="12"/>
                    <a:pt x="57" y="11"/>
                    <a:pt x="59" y="11"/>
                  </a:cubicBezTo>
                  <a:cubicBezTo>
                    <a:pt x="59" y="11"/>
                    <a:pt x="59" y="11"/>
                    <a:pt x="59" y="11"/>
                  </a:cubicBezTo>
                  <a:cubicBezTo>
                    <a:pt x="60" y="11"/>
                    <a:pt x="60" y="11"/>
                    <a:pt x="61" y="11"/>
                  </a:cubicBezTo>
                  <a:cubicBezTo>
                    <a:pt x="61" y="14"/>
                    <a:pt x="61" y="14"/>
                    <a:pt x="61" y="14"/>
                  </a:cubicBezTo>
                  <a:cubicBezTo>
                    <a:pt x="68" y="14"/>
                    <a:pt x="68" y="14"/>
                    <a:pt x="68" y="14"/>
                  </a:cubicBezTo>
                  <a:cubicBezTo>
                    <a:pt x="68" y="0"/>
                    <a:pt x="68" y="0"/>
                    <a:pt x="68" y="0"/>
                  </a:cubicBezTo>
                  <a:cubicBezTo>
                    <a:pt x="61" y="0"/>
                    <a:pt x="61" y="0"/>
                    <a:pt x="61" y="0"/>
                  </a:cubicBezTo>
                  <a:cubicBezTo>
                    <a:pt x="61" y="4"/>
                    <a:pt x="61" y="4"/>
                    <a:pt x="61" y="4"/>
                  </a:cubicBezTo>
                  <a:cubicBezTo>
                    <a:pt x="60" y="4"/>
                    <a:pt x="60" y="4"/>
                    <a:pt x="59" y="4"/>
                  </a:cubicBezTo>
                  <a:cubicBezTo>
                    <a:pt x="55" y="4"/>
                    <a:pt x="51" y="5"/>
                    <a:pt x="49" y="8"/>
                  </a:cubicBezTo>
                  <a:cubicBezTo>
                    <a:pt x="33" y="23"/>
                    <a:pt x="33" y="23"/>
                    <a:pt x="33" y="23"/>
                  </a:cubicBezTo>
                  <a:cubicBezTo>
                    <a:pt x="31" y="26"/>
                    <a:pt x="29" y="29"/>
                    <a:pt x="29" y="33"/>
                  </a:cubicBezTo>
                  <a:cubicBezTo>
                    <a:pt x="29" y="37"/>
                    <a:pt x="31" y="41"/>
                    <a:pt x="33" y="44"/>
                  </a:cubicBezTo>
                  <a:cubicBezTo>
                    <a:pt x="74" y="84"/>
                    <a:pt x="74" y="84"/>
                    <a:pt x="74" y="84"/>
                  </a:cubicBezTo>
                  <a:cubicBezTo>
                    <a:pt x="74" y="150"/>
                    <a:pt x="74" y="150"/>
                    <a:pt x="74" y="150"/>
                  </a:cubicBezTo>
                  <a:cubicBezTo>
                    <a:pt x="74" y="152"/>
                    <a:pt x="73" y="154"/>
                    <a:pt x="72" y="155"/>
                  </a:cubicBezTo>
                  <a:cubicBezTo>
                    <a:pt x="71" y="156"/>
                    <a:pt x="69" y="157"/>
                    <a:pt x="67" y="157"/>
                  </a:cubicBezTo>
                  <a:cubicBezTo>
                    <a:pt x="67" y="157"/>
                    <a:pt x="67" y="157"/>
                    <a:pt x="67" y="157"/>
                  </a:cubicBezTo>
                  <a:cubicBezTo>
                    <a:pt x="56" y="157"/>
                    <a:pt x="56" y="157"/>
                    <a:pt x="56" y="157"/>
                  </a:cubicBezTo>
                  <a:cubicBezTo>
                    <a:pt x="52" y="157"/>
                    <a:pt x="48" y="154"/>
                    <a:pt x="48" y="150"/>
                  </a:cubicBezTo>
                  <a:cubicBezTo>
                    <a:pt x="48" y="82"/>
                    <a:pt x="48" y="82"/>
                    <a:pt x="48" y="82"/>
                  </a:cubicBezTo>
                  <a:cubicBezTo>
                    <a:pt x="48" y="74"/>
                    <a:pt x="42" y="68"/>
                    <a:pt x="34" y="68"/>
                  </a:cubicBezTo>
                  <a:cubicBezTo>
                    <a:pt x="22" y="68"/>
                    <a:pt x="22" y="68"/>
                    <a:pt x="22" y="68"/>
                  </a:cubicBezTo>
                  <a:cubicBezTo>
                    <a:pt x="22" y="68"/>
                    <a:pt x="22" y="68"/>
                    <a:pt x="22" y="68"/>
                  </a:cubicBezTo>
                  <a:cubicBezTo>
                    <a:pt x="19" y="68"/>
                    <a:pt x="15" y="69"/>
                    <a:pt x="12" y="72"/>
                  </a:cubicBezTo>
                  <a:cubicBezTo>
                    <a:pt x="9" y="74"/>
                    <a:pt x="8" y="78"/>
                    <a:pt x="8" y="82"/>
                  </a:cubicBezTo>
                  <a:cubicBezTo>
                    <a:pt x="8" y="121"/>
                    <a:pt x="8" y="121"/>
                    <a:pt x="8" y="121"/>
                  </a:cubicBezTo>
                  <a:cubicBezTo>
                    <a:pt x="3" y="123"/>
                    <a:pt x="0" y="127"/>
                    <a:pt x="0" y="132"/>
                  </a:cubicBezTo>
                  <a:cubicBezTo>
                    <a:pt x="0" y="139"/>
                    <a:pt x="5" y="144"/>
                    <a:pt x="12" y="144"/>
                  </a:cubicBezTo>
                  <a:cubicBezTo>
                    <a:pt x="18" y="144"/>
                    <a:pt x="23" y="139"/>
                    <a:pt x="23" y="132"/>
                  </a:cubicBezTo>
                  <a:cubicBezTo>
                    <a:pt x="23" y="127"/>
                    <a:pt x="20" y="123"/>
                    <a:pt x="15" y="121"/>
                  </a:cubicBezTo>
                  <a:cubicBezTo>
                    <a:pt x="15" y="82"/>
                    <a:pt x="15" y="82"/>
                    <a:pt x="15" y="82"/>
                  </a:cubicBezTo>
                  <a:cubicBezTo>
                    <a:pt x="15" y="80"/>
                    <a:pt x="16" y="78"/>
                    <a:pt x="17" y="77"/>
                  </a:cubicBezTo>
                  <a:cubicBezTo>
                    <a:pt x="19" y="76"/>
                    <a:pt x="20" y="75"/>
                    <a:pt x="22" y="75"/>
                  </a:cubicBezTo>
                  <a:cubicBezTo>
                    <a:pt x="22" y="75"/>
                    <a:pt x="22" y="75"/>
                    <a:pt x="22" y="75"/>
                  </a:cubicBezTo>
                  <a:cubicBezTo>
                    <a:pt x="34" y="75"/>
                    <a:pt x="34" y="75"/>
                    <a:pt x="34" y="75"/>
                  </a:cubicBezTo>
                  <a:cubicBezTo>
                    <a:pt x="38" y="75"/>
                    <a:pt x="41" y="78"/>
                    <a:pt x="41" y="82"/>
                  </a:cubicBezTo>
                  <a:cubicBezTo>
                    <a:pt x="41" y="150"/>
                    <a:pt x="41" y="150"/>
                    <a:pt x="41" y="150"/>
                  </a:cubicBezTo>
                  <a:cubicBezTo>
                    <a:pt x="41" y="158"/>
                    <a:pt x="47" y="164"/>
                    <a:pt x="56" y="164"/>
                  </a:cubicBezTo>
                  <a:cubicBezTo>
                    <a:pt x="67" y="164"/>
                    <a:pt x="67" y="164"/>
                    <a:pt x="67" y="164"/>
                  </a:cubicBezTo>
                  <a:cubicBezTo>
                    <a:pt x="67" y="164"/>
                    <a:pt x="67" y="164"/>
                    <a:pt x="67" y="164"/>
                  </a:cubicBezTo>
                  <a:cubicBezTo>
                    <a:pt x="71" y="164"/>
                    <a:pt x="75" y="163"/>
                    <a:pt x="77" y="160"/>
                  </a:cubicBezTo>
                  <a:cubicBezTo>
                    <a:pt x="80" y="157"/>
                    <a:pt x="81" y="154"/>
                    <a:pt x="81" y="150"/>
                  </a:cubicBezTo>
                  <a:cubicBezTo>
                    <a:pt x="81" y="84"/>
                    <a:pt x="81" y="84"/>
                    <a:pt x="81" y="84"/>
                  </a:cubicBezTo>
                  <a:cubicBezTo>
                    <a:pt x="122" y="44"/>
                    <a:pt x="122" y="44"/>
                    <a:pt x="122" y="44"/>
                  </a:cubicBezTo>
                  <a:cubicBezTo>
                    <a:pt x="125" y="41"/>
                    <a:pt x="127" y="37"/>
                    <a:pt x="127" y="33"/>
                  </a:cubicBezTo>
                  <a:moveTo>
                    <a:pt x="12" y="137"/>
                  </a:moveTo>
                  <a:cubicBezTo>
                    <a:pt x="9" y="137"/>
                    <a:pt x="7" y="135"/>
                    <a:pt x="7" y="132"/>
                  </a:cubicBezTo>
                  <a:cubicBezTo>
                    <a:pt x="7" y="130"/>
                    <a:pt x="9" y="128"/>
                    <a:pt x="12" y="128"/>
                  </a:cubicBezTo>
                  <a:cubicBezTo>
                    <a:pt x="14" y="128"/>
                    <a:pt x="16" y="130"/>
                    <a:pt x="16" y="132"/>
                  </a:cubicBezTo>
                  <a:cubicBezTo>
                    <a:pt x="16" y="135"/>
                    <a:pt x="14" y="137"/>
                    <a:pt x="12" y="137"/>
                  </a:cubicBezTo>
                  <a:moveTo>
                    <a:pt x="97" y="58"/>
                  </a:moveTo>
                  <a:cubicBezTo>
                    <a:pt x="78" y="78"/>
                    <a:pt x="78" y="78"/>
                    <a:pt x="78" y="78"/>
                  </a:cubicBezTo>
                  <a:cubicBezTo>
                    <a:pt x="58" y="58"/>
                    <a:pt x="58" y="58"/>
                    <a:pt x="58" y="58"/>
                  </a:cubicBezTo>
                  <a:lnTo>
                    <a:pt x="97" y="5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95" name="TextBox 94"/>
            <p:cNvSpPr txBox="1"/>
            <p:nvPr/>
          </p:nvSpPr>
          <p:spPr>
            <a:xfrm>
              <a:off x="537003" y="5149025"/>
              <a:ext cx="1127742" cy="249299"/>
            </a:xfrm>
            <a:prstGeom prst="rect">
              <a:avLst/>
            </a:prstGeom>
            <a:noFill/>
          </p:spPr>
          <p:txBody>
            <a:bodyPr wrap="square" lIns="0" tIns="0" rIns="0" bIns="0" rtlCol="0">
              <a:spAutoFit/>
            </a:bodyPr>
            <a:lstStyle/>
            <a:p>
              <a:pPr algn="ctr" defTabSz="457039">
                <a:lnSpc>
                  <a:spcPct val="90000"/>
                </a:lnSpc>
              </a:pPr>
              <a:r>
                <a:rPr lang="en-US" sz="1700" dirty="0">
                  <a:solidFill>
                    <a:prstClr val="white"/>
                  </a:solidFill>
                </a:rPr>
                <a:t>Digital</a:t>
              </a:r>
            </a:p>
          </p:txBody>
        </p:sp>
        <p:sp>
          <p:nvSpPr>
            <p:cNvPr id="96" name="Freeform 5"/>
            <p:cNvSpPr>
              <a:spLocks noChangeAspect="1" noEditPoints="1"/>
            </p:cNvSpPr>
            <p:nvPr/>
          </p:nvSpPr>
          <p:spPr bwMode="auto">
            <a:xfrm>
              <a:off x="6686416" y="4272019"/>
              <a:ext cx="384289" cy="457200"/>
            </a:xfrm>
            <a:custGeom>
              <a:avLst/>
              <a:gdLst>
                <a:gd name="T0" fmla="*/ 41 w 124"/>
                <a:gd name="T1" fmla="*/ 80 h 144"/>
                <a:gd name="T2" fmla="*/ 37 w 124"/>
                <a:gd name="T3" fmla="*/ 56 h 144"/>
                <a:gd name="T4" fmla="*/ 124 w 124"/>
                <a:gd name="T5" fmla="*/ 130 h 144"/>
                <a:gd name="T6" fmla="*/ 115 w 124"/>
                <a:gd name="T7" fmla="*/ 144 h 144"/>
                <a:gd name="T8" fmla="*/ 14 w 124"/>
                <a:gd name="T9" fmla="*/ 130 h 144"/>
                <a:gd name="T10" fmla="*/ 0 w 124"/>
                <a:gd name="T11" fmla="*/ 27 h 144"/>
                <a:gd name="T12" fmla="*/ 101 w 124"/>
                <a:gd name="T13" fmla="*/ 0 h 144"/>
                <a:gd name="T14" fmla="*/ 115 w 124"/>
                <a:gd name="T15" fmla="*/ 10 h 144"/>
                <a:gd name="T16" fmla="*/ 124 w 124"/>
                <a:gd name="T17" fmla="*/ 130 h 144"/>
                <a:gd name="T18" fmla="*/ 108 w 124"/>
                <a:gd name="T19" fmla="*/ 114 h 144"/>
                <a:gd name="T20" fmla="*/ 101 w 124"/>
                <a:gd name="T21" fmla="*/ 17 h 144"/>
                <a:gd name="T22" fmla="*/ 11 w 124"/>
                <a:gd name="T23" fmla="*/ 25 h 144"/>
                <a:gd name="T24" fmla="*/ 25 w 124"/>
                <a:gd name="T25" fmla="*/ 11 h 144"/>
                <a:gd name="T26" fmla="*/ 90 w 124"/>
                <a:gd name="T27" fmla="*/ 124 h 144"/>
                <a:gd name="T28" fmla="*/ 77 w 124"/>
                <a:gd name="T29" fmla="*/ 101 h 144"/>
                <a:gd name="T30" fmla="*/ 51 w 124"/>
                <a:gd name="T31" fmla="*/ 103 h 144"/>
                <a:gd name="T32" fmla="*/ 18 w 124"/>
                <a:gd name="T33" fmla="*/ 71 h 144"/>
                <a:gd name="T34" fmla="*/ 51 w 124"/>
                <a:gd name="T35" fmla="*/ 38 h 144"/>
                <a:gd name="T36" fmla="*/ 84 w 124"/>
                <a:gd name="T37" fmla="*/ 71 h 144"/>
                <a:gd name="T38" fmla="*/ 82 w 124"/>
                <a:gd name="T39" fmla="*/ 97 h 144"/>
                <a:gd name="T40" fmla="*/ 94 w 124"/>
                <a:gd name="T41" fmla="*/ 100 h 144"/>
                <a:gd name="T42" fmla="*/ 31 w 124"/>
                <a:gd name="T43" fmla="*/ 6 h 144"/>
                <a:gd name="T44" fmla="*/ 28 w 124"/>
                <a:gd name="T45" fmla="*/ 31 h 144"/>
                <a:gd name="T46" fmla="*/ 6 w 124"/>
                <a:gd name="T47" fmla="*/ 124 h 144"/>
                <a:gd name="T48" fmla="*/ 69 w 124"/>
                <a:gd name="T49" fmla="*/ 89 h 144"/>
                <a:gd name="T50" fmla="*/ 69 w 124"/>
                <a:gd name="T51" fmla="*/ 52 h 144"/>
                <a:gd name="T52" fmla="*/ 32 w 124"/>
                <a:gd name="T53" fmla="*/ 52 h 144"/>
                <a:gd name="T54" fmla="*/ 32 w 124"/>
                <a:gd name="T55" fmla="*/ 89 h 144"/>
                <a:gd name="T56" fmla="*/ 69 w 124"/>
                <a:gd name="T57" fmla="*/ 89 h 144"/>
                <a:gd name="T58" fmla="*/ 96 w 124"/>
                <a:gd name="T59" fmla="*/ 130 h 144"/>
                <a:gd name="T60" fmla="*/ 20 w 124"/>
                <a:gd name="T61" fmla="*/ 138 h 144"/>
                <a:gd name="T62" fmla="*/ 115 w 124"/>
                <a:gd name="T63" fmla="*/ 130 h 144"/>
                <a:gd name="T64" fmla="*/ 81 w 124"/>
                <a:gd name="T65" fmla="*/ 106 h 144"/>
                <a:gd name="T66" fmla="*/ 115 w 124"/>
                <a:gd name="T67" fmla="*/ 13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4" h="144">
                  <a:moveTo>
                    <a:pt x="41" y="61"/>
                  </a:moveTo>
                  <a:cubicBezTo>
                    <a:pt x="36" y="66"/>
                    <a:pt x="36" y="75"/>
                    <a:pt x="41" y="80"/>
                  </a:cubicBezTo>
                  <a:cubicBezTo>
                    <a:pt x="37" y="85"/>
                    <a:pt x="37" y="85"/>
                    <a:pt x="37" y="85"/>
                  </a:cubicBezTo>
                  <a:cubicBezTo>
                    <a:pt x="29" y="77"/>
                    <a:pt x="29" y="64"/>
                    <a:pt x="37" y="56"/>
                  </a:cubicBezTo>
                  <a:lnTo>
                    <a:pt x="41" y="61"/>
                  </a:lnTo>
                  <a:close/>
                  <a:moveTo>
                    <a:pt x="124" y="130"/>
                  </a:moveTo>
                  <a:cubicBezTo>
                    <a:pt x="115" y="139"/>
                    <a:pt x="115" y="139"/>
                    <a:pt x="115" y="139"/>
                  </a:cubicBezTo>
                  <a:cubicBezTo>
                    <a:pt x="115" y="144"/>
                    <a:pt x="115" y="144"/>
                    <a:pt x="115" y="144"/>
                  </a:cubicBezTo>
                  <a:cubicBezTo>
                    <a:pt x="14" y="144"/>
                    <a:pt x="14" y="144"/>
                    <a:pt x="14" y="144"/>
                  </a:cubicBezTo>
                  <a:cubicBezTo>
                    <a:pt x="14" y="130"/>
                    <a:pt x="14" y="130"/>
                    <a:pt x="14" y="130"/>
                  </a:cubicBezTo>
                  <a:cubicBezTo>
                    <a:pt x="0" y="130"/>
                    <a:pt x="0" y="130"/>
                    <a:pt x="0" y="130"/>
                  </a:cubicBezTo>
                  <a:cubicBezTo>
                    <a:pt x="0" y="27"/>
                    <a:pt x="0" y="27"/>
                    <a:pt x="0" y="27"/>
                  </a:cubicBezTo>
                  <a:cubicBezTo>
                    <a:pt x="27" y="0"/>
                    <a:pt x="27" y="0"/>
                    <a:pt x="27" y="0"/>
                  </a:cubicBezTo>
                  <a:cubicBezTo>
                    <a:pt x="101" y="0"/>
                    <a:pt x="101" y="0"/>
                    <a:pt x="101" y="0"/>
                  </a:cubicBezTo>
                  <a:cubicBezTo>
                    <a:pt x="101" y="10"/>
                    <a:pt x="101" y="10"/>
                    <a:pt x="101" y="10"/>
                  </a:cubicBezTo>
                  <a:cubicBezTo>
                    <a:pt x="115" y="10"/>
                    <a:pt x="115" y="10"/>
                    <a:pt x="115" y="10"/>
                  </a:cubicBezTo>
                  <a:cubicBezTo>
                    <a:pt x="115" y="121"/>
                    <a:pt x="115" y="121"/>
                    <a:pt x="115" y="121"/>
                  </a:cubicBezTo>
                  <a:lnTo>
                    <a:pt x="124" y="130"/>
                  </a:lnTo>
                  <a:close/>
                  <a:moveTo>
                    <a:pt x="101" y="107"/>
                  </a:moveTo>
                  <a:cubicBezTo>
                    <a:pt x="108" y="114"/>
                    <a:pt x="108" y="114"/>
                    <a:pt x="108" y="114"/>
                  </a:cubicBezTo>
                  <a:cubicBezTo>
                    <a:pt x="108" y="17"/>
                    <a:pt x="108" y="17"/>
                    <a:pt x="108" y="17"/>
                  </a:cubicBezTo>
                  <a:cubicBezTo>
                    <a:pt x="101" y="17"/>
                    <a:pt x="101" y="17"/>
                    <a:pt x="101" y="17"/>
                  </a:cubicBezTo>
                  <a:lnTo>
                    <a:pt x="101" y="107"/>
                  </a:lnTo>
                  <a:close/>
                  <a:moveTo>
                    <a:pt x="11" y="25"/>
                  </a:moveTo>
                  <a:cubicBezTo>
                    <a:pt x="25" y="25"/>
                    <a:pt x="25" y="25"/>
                    <a:pt x="25" y="25"/>
                  </a:cubicBezTo>
                  <a:cubicBezTo>
                    <a:pt x="25" y="11"/>
                    <a:pt x="25" y="11"/>
                    <a:pt x="25" y="11"/>
                  </a:cubicBezTo>
                  <a:lnTo>
                    <a:pt x="11" y="25"/>
                  </a:lnTo>
                  <a:close/>
                  <a:moveTo>
                    <a:pt x="90" y="124"/>
                  </a:moveTo>
                  <a:cubicBezTo>
                    <a:pt x="72" y="106"/>
                    <a:pt x="72" y="106"/>
                    <a:pt x="72" y="106"/>
                  </a:cubicBezTo>
                  <a:cubicBezTo>
                    <a:pt x="77" y="101"/>
                    <a:pt x="77" y="101"/>
                    <a:pt x="77" y="101"/>
                  </a:cubicBezTo>
                  <a:cubicBezTo>
                    <a:pt x="72" y="96"/>
                    <a:pt x="72" y="96"/>
                    <a:pt x="72" y="96"/>
                  </a:cubicBezTo>
                  <a:cubicBezTo>
                    <a:pt x="66" y="101"/>
                    <a:pt x="58" y="103"/>
                    <a:pt x="51" y="103"/>
                  </a:cubicBezTo>
                  <a:cubicBezTo>
                    <a:pt x="42" y="103"/>
                    <a:pt x="34" y="100"/>
                    <a:pt x="28" y="94"/>
                  </a:cubicBezTo>
                  <a:cubicBezTo>
                    <a:pt x="21" y="88"/>
                    <a:pt x="18" y="79"/>
                    <a:pt x="18" y="71"/>
                  </a:cubicBezTo>
                  <a:cubicBezTo>
                    <a:pt x="18" y="62"/>
                    <a:pt x="21" y="54"/>
                    <a:pt x="28" y="47"/>
                  </a:cubicBezTo>
                  <a:cubicBezTo>
                    <a:pt x="34" y="41"/>
                    <a:pt x="42" y="38"/>
                    <a:pt x="51" y="38"/>
                  </a:cubicBezTo>
                  <a:cubicBezTo>
                    <a:pt x="60" y="38"/>
                    <a:pt x="68" y="41"/>
                    <a:pt x="74" y="47"/>
                  </a:cubicBezTo>
                  <a:cubicBezTo>
                    <a:pt x="80" y="54"/>
                    <a:pt x="84" y="62"/>
                    <a:pt x="84" y="71"/>
                  </a:cubicBezTo>
                  <a:cubicBezTo>
                    <a:pt x="84" y="78"/>
                    <a:pt x="81" y="86"/>
                    <a:pt x="76" y="91"/>
                  </a:cubicBezTo>
                  <a:cubicBezTo>
                    <a:pt x="82" y="97"/>
                    <a:pt x="82" y="97"/>
                    <a:pt x="82" y="97"/>
                  </a:cubicBezTo>
                  <a:cubicBezTo>
                    <a:pt x="86" y="92"/>
                    <a:pt x="86" y="92"/>
                    <a:pt x="86" y="92"/>
                  </a:cubicBezTo>
                  <a:cubicBezTo>
                    <a:pt x="94" y="100"/>
                    <a:pt x="94" y="100"/>
                    <a:pt x="94" y="100"/>
                  </a:cubicBezTo>
                  <a:cubicBezTo>
                    <a:pt x="94" y="6"/>
                    <a:pt x="94" y="6"/>
                    <a:pt x="94" y="6"/>
                  </a:cubicBezTo>
                  <a:cubicBezTo>
                    <a:pt x="31" y="6"/>
                    <a:pt x="31" y="6"/>
                    <a:pt x="31" y="6"/>
                  </a:cubicBezTo>
                  <a:cubicBezTo>
                    <a:pt x="31" y="28"/>
                    <a:pt x="31" y="28"/>
                    <a:pt x="31" y="28"/>
                  </a:cubicBezTo>
                  <a:cubicBezTo>
                    <a:pt x="28" y="31"/>
                    <a:pt x="28" y="31"/>
                    <a:pt x="28" y="31"/>
                  </a:cubicBezTo>
                  <a:cubicBezTo>
                    <a:pt x="6" y="31"/>
                    <a:pt x="6" y="31"/>
                    <a:pt x="6" y="31"/>
                  </a:cubicBezTo>
                  <a:cubicBezTo>
                    <a:pt x="6" y="124"/>
                    <a:pt x="6" y="124"/>
                    <a:pt x="6" y="124"/>
                  </a:cubicBezTo>
                  <a:lnTo>
                    <a:pt x="90" y="124"/>
                  </a:lnTo>
                  <a:close/>
                  <a:moveTo>
                    <a:pt x="69" y="89"/>
                  </a:moveTo>
                  <a:cubicBezTo>
                    <a:pt x="74" y="84"/>
                    <a:pt x="77" y="78"/>
                    <a:pt x="77" y="71"/>
                  </a:cubicBezTo>
                  <a:cubicBezTo>
                    <a:pt x="77" y="64"/>
                    <a:pt x="74" y="57"/>
                    <a:pt x="69" y="52"/>
                  </a:cubicBezTo>
                  <a:cubicBezTo>
                    <a:pt x="64" y="47"/>
                    <a:pt x="58" y="44"/>
                    <a:pt x="51" y="44"/>
                  </a:cubicBezTo>
                  <a:cubicBezTo>
                    <a:pt x="44" y="44"/>
                    <a:pt x="37" y="47"/>
                    <a:pt x="32" y="52"/>
                  </a:cubicBezTo>
                  <a:cubicBezTo>
                    <a:pt x="27" y="57"/>
                    <a:pt x="24" y="64"/>
                    <a:pt x="24" y="71"/>
                  </a:cubicBezTo>
                  <a:cubicBezTo>
                    <a:pt x="24" y="78"/>
                    <a:pt x="27" y="84"/>
                    <a:pt x="32" y="89"/>
                  </a:cubicBezTo>
                  <a:cubicBezTo>
                    <a:pt x="37" y="94"/>
                    <a:pt x="44" y="97"/>
                    <a:pt x="51" y="97"/>
                  </a:cubicBezTo>
                  <a:cubicBezTo>
                    <a:pt x="58" y="97"/>
                    <a:pt x="64" y="94"/>
                    <a:pt x="69" y="89"/>
                  </a:cubicBezTo>
                  <a:moveTo>
                    <a:pt x="104" y="138"/>
                  </a:moveTo>
                  <a:cubicBezTo>
                    <a:pt x="96" y="130"/>
                    <a:pt x="96" y="130"/>
                    <a:pt x="96" y="130"/>
                  </a:cubicBezTo>
                  <a:cubicBezTo>
                    <a:pt x="20" y="130"/>
                    <a:pt x="20" y="130"/>
                    <a:pt x="20" y="130"/>
                  </a:cubicBezTo>
                  <a:cubicBezTo>
                    <a:pt x="20" y="138"/>
                    <a:pt x="20" y="138"/>
                    <a:pt x="20" y="138"/>
                  </a:cubicBezTo>
                  <a:lnTo>
                    <a:pt x="104" y="138"/>
                  </a:lnTo>
                  <a:close/>
                  <a:moveTo>
                    <a:pt x="115" y="130"/>
                  </a:moveTo>
                  <a:cubicBezTo>
                    <a:pt x="86" y="101"/>
                    <a:pt x="86" y="101"/>
                    <a:pt x="86" y="101"/>
                  </a:cubicBezTo>
                  <a:cubicBezTo>
                    <a:pt x="81" y="106"/>
                    <a:pt x="81" y="106"/>
                    <a:pt x="81" y="106"/>
                  </a:cubicBezTo>
                  <a:cubicBezTo>
                    <a:pt x="110" y="135"/>
                    <a:pt x="110" y="135"/>
                    <a:pt x="110" y="135"/>
                  </a:cubicBezTo>
                  <a:lnTo>
                    <a:pt x="115" y="1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97" name="TextBox 96"/>
            <p:cNvSpPr txBox="1"/>
            <p:nvPr/>
          </p:nvSpPr>
          <p:spPr>
            <a:xfrm>
              <a:off x="814722" y="3753777"/>
              <a:ext cx="1490070" cy="747897"/>
            </a:xfrm>
            <a:prstGeom prst="rect">
              <a:avLst/>
            </a:prstGeom>
            <a:noFill/>
          </p:spPr>
          <p:txBody>
            <a:bodyPr wrap="square" lIns="0" tIns="0" rIns="0" bIns="0" rtlCol="0">
              <a:spAutoFit/>
            </a:bodyPr>
            <a:lstStyle/>
            <a:p>
              <a:pPr algn="ctr" defTabSz="457039">
                <a:lnSpc>
                  <a:spcPct val="90000"/>
                </a:lnSpc>
              </a:pPr>
              <a:r>
                <a:rPr lang="en-US" sz="1700" dirty="0">
                  <a:solidFill>
                    <a:prstClr val="white"/>
                  </a:solidFill>
                </a:rPr>
                <a:t>Retail </a:t>
              </a:r>
              <a:br>
                <a:rPr lang="en-US" sz="1700" dirty="0">
                  <a:solidFill>
                    <a:prstClr val="white"/>
                  </a:solidFill>
                </a:rPr>
              </a:br>
              <a:r>
                <a:rPr lang="en-US" sz="1700" dirty="0">
                  <a:solidFill>
                    <a:prstClr val="white"/>
                  </a:solidFill>
                </a:rPr>
                <a:t>Clinics</a:t>
              </a:r>
              <a:br>
                <a:rPr lang="en-US" sz="1700" dirty="0">
                  <a:solidFill>
                    <a:prstClr val="white"/>
                  </a:solidFill>
                </a:rPr>
              </a:br>
              <a:r>
                <a:rPr lang="en-US" sz="1700" dirty="0">
                  <a:solidFill>
                    <a:prstClr val="white"/>
                  </a:solidFill>
                </a:rPr>
                <a:t>w/telehealth</a:t>
              </a:r>
            </a:p>
          </p:txBody>
        </p:sp>
        <p:grpSp>
          <p:nvGrpSpPr>
            <p:cNvPr id="7" name="Group 17"/>
            <p:cNvGrpSpPr>
              <a:grpSpLocks noChangeAspect="1"/>
            </p:cNvGrpSpPr>
            <p:nvPr/>
          </p:nvGrpSpPr>
          <p:grpSpPr>
            <a:xfrm>
              <a:off x="1699094" y="5124786"/>
              <a:ext cx="364355" cy="485806"/>
              <a:chOff x="1463225" y="4724754"/>
              <a:chExt cx="431275" cy="575032"/>
            </a:xfrm>
          </p:grpSpPr>
          <p:sp>
            <p:nvSpPr>
              <p:cNvPr id="104" name="Freeform 37"/>
              <p:cNvSpPr>
                <a:spLocks noChangeAspect="1" noEditPoints="1"/>
              </p:cNvSpPr>
              <p:nvPr/>
            </p:nvSpPr>
            <p:spPr bwMode="auto">
              <a:xfrm rot="5400000">
                <a:off x="1391347" y="4796632"/>
                <a:ext cx="575032" cy="431275"/>
              </a:xfrm>
              <a:custGeom>
                <a:avLst/>
                <a:gdLst>
                  <a:gd name="T0" fmla="*/ 4823 w 5176"/>
                  <a:gd name="T1" fmla="*/ 3884 h 3884"/>
                  <a:gd name="T2" fmla="*/ 361 w 5176"/>
                  <a:gd name="T3" fmla="*/ 3884 h 3884"/>
                  <a:gd name="T4" fmla="*/ 105 w 5176"/>
                  <a:gd name="T5" fmla="*/ 3777 h 3884"/>
                  <a:gd name="T6" fmla="*/ 0 w 5176"/>
                  <a:gd name="T7" fmla="*/ 3521 h 3884"/>
                  <a:gd name="T8" fmla="*/ 2 w 5176"/>
                  <a:gd name="T9" fmla="*/ 363 h 3884"/>
                  <a:gd name="T10" fmla="*/ 355 w 5176"/>
                  <a:gd name="T11" fmla="*/ 0 h 3884"/>
                  <a:gd name="T12" fmla="*/ 4817 w 5176"/>
                  <a:gd name="T13" fmla="*/ 0 h 3884"/>
                  <a:gd name="T14" fmla="*/ 5072 w 5176"/>
                  <a:gd name="T15" fmla="*/ 107 h 3884"/>
                  <a:gd name="T16" fmla="*/ 5176 w 5176"/>
                  <a:gd name="T17" fmla="*/ 363 h 3884"/>
                  <a:gd name="T18" fmla="*/ 5176 w 5176"/>
                  <a:gd name="T19" fmla="*/ 3521 h 3884"/>
                  <a:gd name="T20" fmla="*/ 4823 w 5176"/>
                  <a:gd name="T21" fmla="*/ 3884 h 3884"/>
                  <a:gd name="T22" fmla="*/ 355 w 5176"/>
                  <a:gd name="T23" fmla="*/ 174 h 3884"/>
                  <a:gd name="T24" fmla="*/ 176 w 5176"/>
                  <a:gd name="T25" fmla="*/ 363 h 3884"/>
                  <a:gd name="T26" fmla="*/ 174 w 5176"/>
                  <a:gd name="T27" fmla="*/ 3521 h 3884"/>
                  <a:gd name="T28" fmla="*/ 229 w 5176"/>
                  <a:gd name="T29" fmla="*/ 3655 h 3884"/>
                  <a:gd name="T30" fmla="*/ 361 w 5176"/>
                  <a:gd name="T31" fmla="*/ 3710 h 3884"/>
                  <a:gd name="T32" fmla="*/ 4823 w 5176"/>
                  <a:gd name="T33" fmla="*/ 3710 h 3884"/>
                  <a:gd name="T34" fmla="*/ 4823 w 5176"/>
                  <a:gd name="T35" fmla="*/ 3710 h 3884"/>
                  <a:gd name="T36" fmla="*/ 5002 w 5176"/>
                  <a:gd name="T37" fmla="*/ 3521 h 3884"/>
                  <a:gd name="T38" fmla="*/ 5002 w 5176"/>
                  <a:gd name="T39" fmla="*/ 363 h 3884"/>
                  <a:gd name="T40" fmla="*/ 4816 w 5176"/>
                  <a:gd name="T41" fmla="*/ 174 h 3884"/>
                  <a:gd name="T42" fmla="*/ 355 w 5176"/>
                  <a:gd name="T43" fmla="*/ 174 h 3884"/>
                  <a:gd name="T44" fmla="*/ 4268 w 5176"/>
                  <a:gd name="T45" fmla="*/ 3501 h 3884"/>
                  <a:gd name="T46" fmla="*/ 383 w 5176"/>
                  <a:gd name="T47" fmla="*/ 3501 h 3884"/>
                  <a:gd name="T48" fmla="*/ 383 w 5176"/>
                  <a:gd name="T49" fmla="*/ 383 h 3884"/>
                  <a:gd name="T50" fmla="*/ 4268 w 5176"/>
                  <a:gd name="T51" fmla="*/ 383 h 3884"/>
                  <a:gd name="T52" fmla="*/ 4268 w 5176"/>
                  <a:gd name="T53" fmla="*/ 3501 h 3884"/>
                  <a:gd name="T54" fmla="*/ 557 w 5176"/>
                  <a:gd name="T55" fmla="*/ 3327 h 3884"/>
                  <a:gd name="T56" fmla="*/ 4095 w 5176"/>
                  <a:gd name="T57" fmla="*/ 3327 h 3884"/>
                  <a:gd name="T58" fmla="*/ 4095 w 5176"/>
                  <a:gd name="T59" fmla="*/ 557 h 3884"/>
                  <a:gd name="T60" fmla="*/ 557 w 5176"/>
                  <a:gd name="T61" fmla="*/ 557 h 3884"/>
                  <a:gd name="T62" fmla="*/ 557 w 5176"/>
                  <a:gd name="T63" fmla="*/ 3327 h 3884"/>
                  <a:gd name="T64" fmla="*/ 4639 w 5176"/>
                  <a:gd name="T65" fmla="*/ 1843 h 3884"/>
                  <a:gd name="T66" fmla="*/ 4742 w 5176"/>
                  <a:gd name="T67" fmla="*/ 1945 h 3884"/>
                  <a:gd name="T68" fmla="*/ 4639 w 5176"/>
                  <a:gd name="T69" fmla="*/ 2047 h 3884"/>
                  <a:gd name="T70" fmla="*/ 4537 w 5176"/>
                  <a:gd name="T71" fmla="*/ 1945 h 3884"/>
                  <a:gd name="T72" fmla="*/ 4639 w 5176"/>
                  <a:gd name="T73" fmla="*/ 1843 h 3884"/>
                  <a:gd name="T74" fmla="*/ 4639 w 5176"/>
                  <a:gd name="T75" fmla="*/ 1697 h 3884"/>
                  <a:gd name="T76" fmla="*/ 4391 w 5176"/>
                  <a:gd name="T77" fmla="*/ 1945 h 3884"/>
                  <a:gd name="T78" fmla="*/ 4639 w 5176"/>
                  <a:gd name="T79" fmla="*/ 2193 h 3884"/>
                  <a:gd name="T80" fmla="*/ 4887 w 5176"/>
                  <a:gd name="T81" fmla="*/ 1945 h 3884"/>
                  <a:gd name="T82" fmla="*/ 4639 w 5176"/>
                  <a:gd name="T83" fmla="*/ 1697 h 3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76" h="3884">
                    <a:moveTo>
                      <a:pt x="4823" y="3884"/>
                    </a:moveTo>
                    <a:cubicBezTo>
                      <a:pt x="361" y="3884"/>
                      <a:pt x="361" y="3884"/>
                      <a:pt x="361" y="3884"/>
                    </a:cubicBezTo>
                    <a:cubicBezTo>
                      <a:pt x="264" y="3884"/>
                      <a:pt x="173" y="3846"/>
                      <a:pt x="105" y="3777"/>
                    </a:cubicBezTo>
                    <a:cubicBezTo>
                      <a:pt x="38" y="3709"/>
                      <a:pt x="0" y="3618"/>
                      <a:pt x="0" y="3521"/>
                    </a:cubicBezTo>
                    <a:cubicBezTo>
                      <a:pt x="2" y="363"/>
                      <a:pt x="2" y="363"/>
                      <a:pt x="2" y="363"/>
                    </a:cubicBezTo>
                    <a:cubicBezTo>
                      <a:pt x="2" y="160"/>
                      <a:pt x="157" y="0"/>
                      <a:pt x="355" y="0"/>
                    </a:cubicBezTo>
                    <a:cubicBezTo>
                      <a:pt x="4817" y="0"/>
                      <a:pt x="4817" y="0"/>
                      <a:pt x="4817" y="0"/>
                    </a:cubicBezTo>
                    <a:cubicBezTo>
                      <a:pt x="4914" y="0"/>
                      <a:pt x="5004" y="38"/>
                      <a:pt x="5072" y="107"/>
                    </a:cubicBezTo>
                    <a:cubicBezTo>
                      <a:pt x="5139" y="175"/>
                      <a:pt x="5176" y="266"/>
                      <a:pt x="5176" y="363"/>
                    </a:cubicBezTo>
                    <a:cubicBezTo>
                      <a:pt x="5176" y="3521"/>
                      <a:pt x="5176" y="3521"/>
                      <a:pt x="5176" y="3521"/>
                    </a:cubicBezTo>
                    <a:cubicBezTo>
                      <a:pt x="5176" y="3724"/>
                      <a:pt x="5021" y="3884"/>
                      <a:pt x="4823" y="3884"/>
                    </a:cubicBezTo>
                    <a:close/>
                    <a:moveTo>
                      <a:pt x="355" y="174"/>
                    </a:moveTo>
                    <a:cubicBezTo>
                      <a:pt x="253" y="174"/>
                      <a:pt x="176" y="255"/>
                      <a:pt x="176" y="363"/>
                    </a:cubicBezTo>
                    <a:cubicBezTo>
                      <a:pt x="174" y="3521"/>
                      <a:pt x="174" y="3521"/>
                      <a:pt x="174" y="3521"/>
                    </a:cubicBezTo>
                    <a:cubicBezTo>
                      <a:pt x="174" y="3572"/>
                      <a:pt x="193" y="3619"/>
                      <a:pt x="229" y="3655"/>
                    </a:cubicBezTo>
                    <a:cubicBezTo>
                      <a:pt x="264" y="3691"/>
                      <a:pt x="311" y="3710"/>
                      <a:pt x="361" y="3710"/>
                    </a:cubicBezTo>
                    <a:cubicBezTo>
                      <a:pt x="4823" y="3710"/>
                      <a:pt x="4823" y="3710"/>
                      <a:pt x="4823" y="3710"/>
                    </a:cubicBezTo>
                    <a:cubicBezTo>
                      <a:pt x="4823" y="3710"/>
                      <a:pt x="4823" y="3710"/>
                      <a:pt x="4823" y="3710"/>
                    </a:cubicBezTo>
                    <a:cubicBezTo>
                      <a:pt x="4925" y="3710"/>
                      <a:pt x="5002" y="3629"/>
                      <a:pt x="5002" y="3521"/>
                    </a:cubicBezTo>
                    <a:cubicBezTo>
                      <a:pt x="5002" y="363"/>
                      <a:pt x="5002" y="363"/>
                      <a:pt x="5002" y="363"/>
                    </a:cubicBezTo>
                    <a:cubicBezTo>
                      <a:pt x="5002" y="257"/>
                      <a:pt x="4921" y="174"/>
                      <a:pt x="4816" y="174"/>
                    </a:cubicBezTo>
                    <a:cubicBezTo>
                      <a:pt x="355" y="174"/>
                      <a:pt x="355" y="174"/>
                      <a:pt x="355" y="174"/>
                    </a:cubicBezTo>
                    <a:close/>
                    <a:moveTo>
                      <a:pt x="4268" y="3501"/>
                    </a:moveTo>
                    <a:cubicBezTo>
                      <a:pt x="383" y="3501"/>
                      <a:pt x="383" y="3501"/>
                      <a:pt x="383" y="3501"/>
                    </a:cubicBezTo>
                    <a:cubicBezTo>
                      <a:pt x="383" y="383"/>
                      <a:pt x="383" y="383"/>
                      <a:pt x="383" y="383"/>
                    </a:cubicBezTo>
                    <a:cubicBezTo>
                      <a:pt x="4268" y="383"/>
                      <a:pt x="4268" y="383"/>
                      <a:pt x="4268" y="383"/>
                    </a:cubicBezTo>
                    <a:cubicBezTo>
                      <a:pt x="4268" y="3501"/>
                      <a:pt x="4268" y="3501"/>
                      <a:pt x="4268" y="3501"/>
                    </a:cubicBezTo>
                    <a:close/>
                    <a:moveTo>
                      <a:pt x="557" y="3327"/>
                    </a:moveTo>
                    <a:cubicBezTo>
                      <a:pt x="4095" y="3327"/>
                      <a:pt x="4095" y="3327"/>
                      <a:pt x="4095" y="3327"/>
                    </a:cubicBezTo>
                    <a:cubicBezTo>
                      <a:pt x="4095" y="557"/>
                      <a:pt x="4095" y="557"/>
                      <a:pt x="4095" y="557"/>
                    </a:cubicBezTo>
                    <a:cubicBezTo>
                      <a:pt x="557" y="557"/>
                      <a:pt x="557" y="557"/>
                      <a:pt x="557" y="557"/>
                    </a:cubicBezTo>
                    <a:cubicBezTo>
                      <a:pt x="557" y="3327"/>
                      <a:pt x="557" y="3327"/>
                      <a:pt x="557" y="3327"/>
                    </a:cubicBezTo>
                    <a:close/>
                    <a:moveTo>
                      <a:pt x="4639" y="1843"/>
                    </a:moveTo>
                    <a:cubicBezTo>
                      <a:pt x="4696" y="1843"/>
                      <a:pt x="4742" y="1888"/>
                      <a:pt x="4742" y="1945"/>
                    </a:cubicBezTo>
                    <a:cubicBezTo>
                      <a:pt x="4742" y="2001"/>
                      <a:pt x="4696" y="2047"/>
                      <a:pt x="4639" y="2047"/>
                    </a:cubicBezTo>
                    <a:cubicBezTo>
                      <a:pt x="4583" y="2047"/>
                      <a:pt x="4537" y="2001"/>
                      <a:pt x="4537" y="1945"/>
                    </a:cubicBezTo>
                    <a:cubicBezTo>
                      <a:pt x="4537" y="1888"/>
                      <a:pt x="4583" y="1843"/>
                      <a:pt x="4639" y="1843"/>
                    </a:cubicBezTo>
                    <a:moveTo>
                      <a:pt x="4639" y="1697"/>
                    </a:moveTo>
                    <a:cubicBezTo>
                      <a:pt x="4502" y="1697"/>
                      <a:pt x="4391" y="1808"/>
                      <a:pt x="4391" y="1945"/>
                    </a:cubicBezTo>
                    <a:cubicBezTo>
                      <a:pt x="4391" y="2082"/>
                      <a:pt x="4502" y="2193"/>
                      <a:pt x="4639" y="2193"/>
                    </a:cubicBezTo>
                    <a:cubicBezTo>
                      <a:pt x="4776" y="2193"/>
                      <a:pt x="4887" y="2082"/>
                      <a:pt x="4887" y="1945"/>
                    </a:cubicBezTo>
                    <a:cubicBezTo>
                      <a:pt x="4887" y="1808"/>
                      <a:pt x="4776" y="1697"/>
                      <a:pt x="4639" y="169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105" name="Freeform 27"/>
              <p:cNvSpPr>
                <a:spLocks noChangeAspect="1" noEditPoints="1"/>
              </p:cNvSpPr>
              <p:nvPr/>
            </p:nvSpPr>
            <p:spPr bwMode="auto">
              <a:xfrm>
                <a:off x="1553549" y="4853943"/>
                <a:ext cx="256711" cy="218070"/>
              </a:xfrm>
              <a:custGeom>
                <a:avLst/>
                <a:gdLst>
                  <a:gd name="T0" fmla="*/ 583 w 810"/>
                  <a:gd name="T1" fmla="*/ 37 h 672"/>
                  <a:gd name="T2" fmla="*/ 624 w 810"/>
                  <a:gd name="T3" fmla="*/ 54 h 672"/>
                  <a:gd name="T4" fmla="*/ 756 w 810"/>
                  <a:gd name="T5" fmla="*/ 185 h 672"/>
                  <a:gd name="T6" fmla="*/ 773 w 810"/>
                  <a:gd name="T7" fmla="*/ 227 h 672"/>
                  <a:gd name="T8" fmla="*/ 756 w 810"/>
                  <a:gd name="T9" fmla="*/ 269 h 672"/>
                  <a:gd name="T10" fmla="*/ 405 w 810"/>
                  <a:gd name="T11" fmla="*/ 620 h 672"/>
                  <a:gd name="T12" fmla="*/ 54 w 810"/>
                  <a:gd name="T13" fmla="*/ 269 h 672"/>
                  <a:gd name="T14" fmla="*/ 37 w 810"/>
                  <a:gd name="T15" fmla="*/ 227 h 672"/>
                  <a:gd name="T16" fmla="*/ 54 w 810"/>
                  <a:gd name="T17" fmla="*/ 185 h 672"/>
                  <a:gd name="T18" fmla="*/ 186 w 810"/>
                  <a:gd name="T19" fmla="*/ 54 h 672"/>
                  <a:gd name="T20" fmla="*/ 227 w 810"/>
                  <a:gd name="T21" fmla="*/ 37 h 672"/>
                  <a:gd name="T22" fmla="*/ 269 w 810"/>
                  <a:gd name="T23" fmla="*/ 54 h 672"/>
                  <a:gd name="T24" fmla="*/ 379 w 810"/>
                  <a:gd name="T25" fmla="*/ 163 h 672"/>
                  <a:gd name="T26" fmla="*/ 405 w 810"/>
                  <a:gd name="T27" fmla="*/ 190 h 672"/>
                  <a:gd name="T28" fmla="*/ 431 w 810"/>
                  <a:gd name="T29" fmla="*/ 163 h 672"/>
                  <a:gd name="T30" fmla="*/ 541 w 810"/>
                  <a:gd name="T31" fmla="*/ 54 h 672"/>
                  <a:gd name="T32" fmla="*/ 583 w 810"/>
                  <a:gd name="T33" fmla="*/ 37 h 672"/>
                  <a:gd name="T34" fmla="*/ 583 w 810"/>
                  <a:gd name="T35" fmla="*/ 0 h 672"/>
                  <a:gd name="T36" fmla="*/ 515 w 810"/>
                  <a:gd name="T37" fmla="*/ 27 h 672"/>
                  <a:gd name="T38" fmla="*/ 405 w 810"/>
                  <a:gd name="T39" fmla="*/ 137 h 672"/>
                  <a:gd name="T40" fmla="*/ 295 w 810"/>
                  <a:gd name="T41" fmla="*/ 27 h 672"/>
                  <a:gd name="T42" fmla="*/ 227 w 810"/>
                  <a:gd name="T43" fmla="*/ 0 h 672"/>
                  <a:gd name="T44" fmla="*/ 159 w 810"/>
                  <a:gd name="T45" fmla="*/ 27 h 672"/>
                  <a:gd name="T46" fmla="*/ 27 w 810"/>
                  <a:gd name="T47" fmla="*/ 159 h 672"/>
                  <a:gd name="T48" fmla="*/ 0 w 810"/>
                  <a:gd name="T49" fmla="*/ 227 h 672"/>
                  <a:gd name="T50" fmla="*/ 27 w 810"/>
                  <a:gd name="T51" fmla="*/ 295 h 672"/>
                  <a:gd name="T52" fmla="*/ 404 w 810"/>
                  <a:gd name="T53" fmla="*/ 672 h 672"/>
                  <a:gd name="T54" fmla="*/ 406 w 810"/>
                  <a:gd name="T55" fmla="*/ 672 h 672"/>
                  <a:gd name="T56" fmla="*/ 783 w 810"/>
                  <a:gd name="T57" fmla="*/ 295 h 672"/>
                  <a:gd name="T58" fmla="*/ 810 w 810"/>
                  <a:gd name="T59" fmla="*/ 227 h 672"/>
                  <a:gd name="T60" fmla="*/ 783 w 810"/>
                  <a:gd name="T61" fmla="*/ 159 h 672"/>
                  <a:gd name="T62" fmla="*/ 651 w 810"/>
                  <a:gd name="T63" fmla="*/ 27 h 672"/>
                  <a:gd name="T64" fmla="*/ 583 w 810"/>
                  <a:gd name="T65"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10" h="672">
                    <a:moveTo>
                      <a:pt x="583" y="37"/>
                    </a:moveTo>
                    <a:cubicBezTo>
                      <a:pt x="600" y="37"/>
                      <a:pt x="614" y="43"/>
                      <a:pt x="624" y="54"/>
                    </a:cubicBezTo>
                    <a:cubicBezTo>
                      <a:pt x="756" y="185"/>
                      <a:pt x="756" y="185"/>
                      <a:pt x="756" y="185"/>
                    </a:cubicBezTo>
                    <a:cubicBezTo>
                      <a:pt x="767" y="196"/>
                      <a:pt x="773" y="210"/>
                      <a:pt x="773" y="227"/>
                    </a:cubicBezTo>
                    <a:cubicBezTo>
                      <a:pt x="773" y="244"/>
                      <a:pt x="767" y="258"/>
                      <a:pt x="756" y="269"/>
                    </a:cubicBezTo>
                    <a:cubicBezTo>
                      <a:pt x="405" y="620"/>
                      <a:pt x="405" y="620"/>
                      <a:pt x="405" y="620"/>
                    </a:cubicBezTo>
                    <a:cubicBezTo>
                      <a:pt x="54" y="269"/>
                      <a:pt x="54" y="269"/>
                      <a:pt x="54" y="269"/>
                    </a:cubicBezTo>
                    <a:cubicBezTo>
                      <a:pt x="43" y="258"/>
                      <a:pt x="37" y="244"/>
                      <a:pt x="37" y="227"/>
                    </a:cubicBezTo>
                    <a:cubicBezTo>
                      <a:pt x="37" y="210"/>
                      <a:pt x="43" y="196"/>
                      <a:pt x="54" y="185"/>
                    </a:cubicBezTo>
                    <a:cubicBezTo>
                      <a:pt x="186" y="54"/>
                      <a:pt x="186" y="54"/>
                      <a:pt x="186" y="54"/>
                    </a:cubicBezTo>
                    <a:cubicBezTo>
                      <a:pt x="196" y="43"/>
                      <a:pt x="210" y="37"/>
                      <a:pt x="227" y="37"/>
                    </a:cubicBezTo>
                    <a:cubicBezTo>
                      <a:pt x="244" y="37"/>
                      <a:pt x="258" y="43"/>
                      <a:pt x="269" y="54"/>
                    </a:cubicBezTo>
                    <a:cubicBezTo>
                      <a:pt x="379" y="163"/>
                      <a:pt x="379" y="163"/>
                      <a:pt x="379" y="163"/>
                    </a:cubicBezTo>
                    <a:cubicBezTo>
                      <a:pt x="405" y="190"/>
                      <a:pt x="405" y="190"/>
                      <a:pt x="405" y="190"/>
                    </a:cubicBezTo>
                    <a:cubicBezTo>
                      <a:pt x="431" y="163"/>
                      <a:pt x="431" y="163"/>
                      <a:pt x="431" y="163"/>
                    </a:cubicBezTo>
                    <a:cubicBezTo>
                      <a:pt x="541" y="54"/>
                      <a:pt x="541" y="54"/>
                      <a:pt x="541" y="54"/>
                    </a:cubicBezTo>
                    <a:cubicBezTo>
                      <a:pt x="552" y="43"/>
                      <a:pt x="566" y="37"/>
                      <a:pt x="583" y="37"/>
                    </a:cubicBezTo>
                    <a:moveTo>
                      <a:pt x="583" y="0"/>
                    </a:moveTo>
                    <a:cubicBezTo>
                      <a:pt x="557" y="0"/>
                      <a:pt x="533" y="8"/>
                      <a:pt x="515" y="27"/>
                    </a:cubicBezTo>
                    <a:cubicBezTo>
                      <a:pt x="405" y="137"/>
                      <a:pt x="405" y="137"/>
                      <a:pt x="405" y="137"/>
                    </a:cubicBezTo>
                    <a:cubicBezTo>
                      <a:pt x="295" y="27"/>
                      <a:pt x="295" y="27"/>
                      <a:pt x="295" y="27"/>
                    </a:cubicBezTo>
                    <a:cubicBezTo>
                      <a:pt x="277" y="8"/>
                      <a:pt x="253" y="0"/>
                      <a:pt x="227" y="0"/>
                    </a:cubicBezTo>
                    <a:cubicBezTo>
                      <a:pt x="202" y="0"/>
                      <a:pt x="178" y="8"/>
                      <a:pt x="159" y="27"/>
                    </a:cubicBezTo>
                    <a:cubicBezTo>
                      <a:pt x="27" y="159"/>
                      <a:pt x="27" y="159"/>
                      <a:pt x="27" y="159"/>
                    </a:cubicBezTo>
                    <a:cubicBezTo>
                      <a:pt x="9" y="178"/>
                      <a:pt x="0" y="202"/>
                      <a:pt x="0" y="227"/>
                    </a:cubicBezTo>
                    <a:cubicBezTo>
                      <a:pt x="0" y="253"/>
                      <a:pt x="9" y="276"/>
                      <a:pt x="27" y="295"/>
                    </a:cubicBezTo>
                    <a:cubicBezTo>
                      <a:pt x="404" y="672"/>
                      <a:pt x="404" y="672"/>
                      <a:pt x="404" y="672"/>
                    </a:cubicBezTo>
                    <a:cubicBezTo>
                      <a:pt x="406" y="672"/>
                      <a:pt x="406" y="672"/>
                      <a:pt x="406" y="672"/>
                    </a:cubicBezTo>
                    <a:cubicBezTo>
                      <a:pt x="783" y="295"/>
                      <a:pt x="783" y="295"/>
                      <a:pt x="783" y="295"/>
                    </a:cubicBezTo>
                    <a:cubicBezTo>
                      <a:pt x="801" y="276"/>
                      <a:pt x="810" y="253"/>
                      <a:pt x="810" y="227"/>
                    </a:cubicBezTo>
                    <a:cubicBezTo>
                      <a:pt x="810" y="202"/>
                      <a:pt x="801" y="178"/>
                      <a:pt x="783" y="159"/>
                    </a:cubicBezTo>
                    <a:cubicBezTo>
                      <a:pt x="651" y="27"/>
                      <a:pt x="651" y="27"/>
                      <a:pt x="651" y="27"/>
                    </a:cubicBezTo>
                    <a:cubicBezTo>
                      <a:pt x="632" y="8"/>
                      <a:pt x="608" y="0"/>
                      <a:pt x="583" y="0"/>
                    </a:cubicBezTo>
                  </a:path>
                </a:pathLst>
              </a:custGeom>
              <a:solidFill>
                <a:schemeClr val="bg1"/>
              </a:solidFill>
              <a:ln w="6350">
                <a:solidFill>
                  <a:schemeClr val="bg1"/>
                </a:solidFill>
              </a:ln>
              <a:extLst/>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grpSp>
        <p:sp>
          <p:nvSpPr>
            <p:cNvPr id="99" name="TextBox 98"/>
            <p:cNvSpPr txBox="1"/>
            <p:nvPr/>
          </p:nvSpPr>
          <p:spPr>
            <a:xfrm>
              <a:off x="7449434" y="4972301"/>
              <a:ext cx="1174343" cy="498598"/>
            </a:xfrm>
            <a:prstGeom prst="rect">
              <a:avLst/>
            </a:prstGeom>
            <a:noFill/>
          </p:spPr>
          <p:txBody>
            <a:bodyPr wrap="square" lIns="0" tIns="0" rIns="0" bIns="0" rtlCol="0">
              <a:spAutoFit/>
            </a:bodyPr>
            <a:lstStyle/>
            <a:p>
              <a:pPr algn="ctr" defTabSz="457039">
                <a:lnSpc>
                  <a:spcPct val="90000"/>
                </a:lnSpc>
              </a:pPr>
              <a:r>
                <a:rPr lang="en-US" sz="1700" dirty="0">
                  <a:solidFill>
                    <a:prstClr val="white"/>
                  </a:solidFill>
                </a:rPr>
                <a:t>Clinical Programs</a:t>
              </a:r>
            </a:p>
          </p:txBody>
        </p:sp>
        <p:sp>
          <p:nvSpPr>
            <p:cNvPr id="100" name="Freeform 57"/>
            <p:cNvSpPr>
              <a:spLocks noChangeAspect="1" noEditPoints="1"/>
            </p:cNvSpPr>
            <p:nvPr/>
          </p:nvSpPr>
          <p:spPr bwMode="auto">
            <a:xfrm>
              <a:off x="6118616" y="3548930"/>
              <a:ext cx="548640" cy="390525"/>
            </a:xfrm>
            <a:custGeom>
              <a:avLst/>
              <a:gdLst>
                <a:gd name="T0" fmla="*/ 5170 w 5170"/>
                <a:gd name="T1" fmla="*/ 3676 h 3676"/>
                <a:gd name="T2" fmla="*/ 5006 w 5170"/>
                <a:gd name="T3" fmla="*/ 3676 h 3676"/>
                <a:gd name="T4" fmla="*/ 5006 w 5170"/>
                <a:gd name="T5" fmla="*/ 2927 h 3676"/>
                <a:gd name="T6" fmla="*/ 164 w 5170"/>
                <a:gd name="T7" fmla="*/ 2927 h 3676"/>
                <a:gd name="T8" fmla="*/ 164 w 5170"/>
                <a:gd name="T9" fmla="*/ 3676 h 3676"/>
                <a:gd name="T10" fmla="*/ 0 w 5170"/>
                <a:gd name="T11" fmla="*/ 3676 h 3676"/>
                <a:gd name="T12" fmla="*/ 0 w 5170"/>
                <a:gd name="T13" fmla="*/ 0 h 3676"/>
                <a:gd name="T14" fmla="*/ 164 w 5170"/>
                <a:gd name="T15" fmla="*/ 0 h 3676"/>
                <a:gd name="T16" fmla="*/ 164 w 5170"/>
                <a:gd name="T17" fmla="*/ 2248 h 3676"/>
                <a:gd name="T18" fmla="*/ 1593 w 5170"/>
                <a:gd name="T19" fmla="*/ 2248 h 3676"/>
                <a:gd name="T20" fmla="*/ 1593 w 5170"/>
                <a:gd name="T21" fmla="*/ 1119 h 3676"/>
                <a:gd name="T22" fmla="*/ 4729 w 5170"/>
                <a:gd name="T23" fmla="*/ 1119 h 3676"/>
                <a:gd name="T24" fmla="*/ 5170 w 5170"/>
                <a:gd name="T25" fmla="*/ 1560 h 3676"/>
                <a:gd name="T26" fmla="*/ 5170 w 5170"/>
                <a:gd name="T27" fmla="*/ 3676 h 3676"/>
                <a:gd name="T28" fmla="*/ 164 w 5170"/>
                <a:gd name="T29" fmla="*/ 2762 h 3676"/>
                <a:gd name="T30" fmla="*/ 5006 w 5170"/>
                <a:gd name="T31" fmla="*/ 2762 h 3676"/>
                <a:gd name="T32" fmla="*/ 5006 w 5170"/>
                <a:gd name="T33" fmla="*/ 2413 h 3676"/>
                <a:gd name="T34" fmla="*/ 164 w 5170"/>
                <a:gd name="T35" fmla="*/ 2413 h 3676"/>
                <a:gd name="T36" fmla="*/ 164 w 5170"/>
                <a:gd name="T37" fmla="*/ 2762 h 3676"/>
                <a:gd name="T38" fmla="*/ 1757 w 5170"/>
                <a:gd name="T39" fmla="*/ 2248 h 3676"/>
                <a:gd name="T40" fmla="*/ 5006 w 5170"/>
                <a:gd name="T41" fmla="*/ 2248 h 3676"/>
                <a:gd name="T42" fmla="*/ 5006 w 5170"/>
                <a:gd name="T43" fmla="*/ 1560 h 3676"/>
                <a:gd name="T44" fmla="*/ 4729 w 5170"/>
                <a:gd name="T45" fmla="*/ 1283 h 3676"/>
                <a:gd name="T46" fmla="*/ 1757 w 5170"/>
                <a:gd name="T47" fmla="*/ 1283 h 3676"/>
                <a:gd name="T48" fmla="*/ 1757 w 5170"/>
                <a:gd name="T49" fmla="*/ 2248 h 3676"/>
                <a:gd name="T50" fmla="*/ 882 w 5170"/>
                <a:gd name="T51" fmla="*/ 2063 h 3676"/>
                <a:gd name="T52" fmla="*/ 388 w 5170"/>
                <a:gd name="T53" fmla="*/ 1568 h 3676"/>
                <a:gd name="T54" fmla="*/ 882 w 5170"/>
                <a:gd name="T55" fmla="*/ 1073 h 3676"/>
                <a:gd name="T56" fmla="*/ 1377 w 5170"/>
                <a:gd name="T57" fmla="*/ 1568 h 3676"/>
                <a:gd name="T58" fmla="*/ 882 w 5170"/>
                <a:gd name="T59" fmla="*/ 2063 h 3676"/>
                <a:gd name="T60" fmla="*/ 882 w 5170"/>
                <a:gd name="T61" fmla="*/ 1238 h 3676"/>
                <a:gd name="T62" fmla="*/ 552 w 5170"/>
                <a:gd name="T63" fmla="*/ 1568 h 3676"/>
                <a:gd name="T64" fmla="*/ 882 w 5170"/>
                <a:gd name="T65" fmla="*/ 1898 h 3676"/>
                <a:gd name="T66" fmla="*/ 1213 w 5170"/>
                <a:gd name="T67" fmla="*/ 1568 h 3676"/>
                <a:gd name="T68" fmla="*/ 882 w 5170"/>
                <a:gd name="T69" fmla="*/ 1238 h 3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70" h="3676">
                  <a:moveTo>
                    <a:pt x="5170" y="3676"/>
                  </a:moveTo>
                  <a:cubicBezTo>
                    <a:pt x="5006" y="3676"/>
                    <a:pt x="5006" y="3676"/>
                    <a:pt x="5006" y="3676"/>
                  </a:cubicBezTo>
                  <a:cubicBezTo>
                    <a:pt x="5006" y="2927"/>
                    <a:pt x="5006" y="2927"/>
                    <a:pt x="5006" y="2927"/>
                  </a:cubicBezTo>
                  <a:cubicBezTo>
                    <a:pt x="164" y="2927"/>
                    <a:pt x="164" y="2927"/>
                    <a:pt x="164" y="2927"/>
                  </a:cubicBezTo>
                  <a:cubicBezTo>
                    <a:pt x="164" y="3676"/>
                    <a:pt x="164" y="3676"/>
                    <a:pt x="164" y="3676"/>
                  </a:cubicBezTo>
                  <a:cubicBezTo>
                    <a:pt x="0" y="3676"/>
                    <a:pt x="0" y="3676"/>
                    <a:pt x="0" y="3676"/>
                  </a:cubicBezTo>
                  <a:cubicBezTo>
                    <a:pt x="0" y="0"/>
                    <a:pt x="0" y="0"/>
                    <a:pt x="0" y="0"/>
                  </a:cubicBezTo>
                  <a:cubicBezTo>
                    <a:pt x="164" y="0"/>
                    <a:pt x="164" y="0"/>
                    <a:pt x="164" y="0"/>
                  </a:cubicBezTo>
                  <a:cubicBezTo>
                    <a:pt x="164" y="2248"/>
                    <a:pt x="164" y="2248"/>
                    <a:pt x="164" y="2248"/>
                  </a:cubicBezTo>
                  <a:cubicBezTo>
                    <a:pt x="1593" y="2248"/>
                    <a:pt x="1593" y="2248"/>
                    <a:pt x="1593" y="2248"/>
                  </a:cubicBezTo>
                  <a:cubicBezTo>
                    <a:pt x="1593" y="1119"/>
                    <a:pt x="1593" y="1119"/>
                    <a:pt x="1593" y="1119"/>
                  </a:cubicBezTo>
                  <a:cubicBezTo>
                    <a:pt x="4729" y="1119"/>
                    <a:pt x="4729" y="1119"/>
                    <a:pt x="4729" y="1119"/>
                  </a:cubicBezTo>
                  <a:cubicBezTo>
                    <a:pt x="4972" y="1119"/>
                    <a:pt x="5170" y="1317"/>
                    <a:pt x="5170" y="1560"/>
                  </a:cubicBezTo>
                  <a:cubicBezTo>
                    <a:pt x="5170" y="3676"/>
                    <a:pt x="5170" y="3676"/>
                    <a:pt x="5170" y="3676"/>
                  </a:cubicBezTo>
                  <a:close/>
                  <a:moveTo>
                    <a:pt x="164" y="2762"/>
                  </a:moveTo>
                  <a:cubicBezTo>
                    <a:pt x="5006" y="2762"/>
                    <a:pt x="5006" y="2762"/>
                    <a:pt x="5006" y="2762"/>
                  </a:cubicBezTo>
                  <a:cubicBezTo>
                    <a:pt x="5006" y="2413"/>
                    <a:pt x="5006" y="2413"/>
                    <a:pt x="5006" y="2413"/>
                  </a:cubicBezTo>
                  <a:cubicBezTo>
                    <a:pt x="164" y="2413"/>
                    <a:pt x="164" y="2413"/>
                    <a:pt x="164" y="2413"/>
                  </a:cubicBezTo>
                  <a:cubicBezTo>
                    <a:pt x="164" y="2762"/>
                    <a:pt x="164" y="2762"/>
                    <a:pt x="164" y="2762"/>
                  </a:cubicBezTo>
                  <a:close/>
                  <a:moveTo>
                    <a:pt x="1757" y="2248"/>
                  </a:moveTo>
                  <a:cubicBezTo>
                    <a:pt x="5006" y="2248"/>
                    <a:pt x="5006" y="2248"/>
                    <a:pt x="5006" y="2248"/>
                  </a:cubicBezTo>
                  <a:cubicBezTo>
                    <a:pt x="5006" y="1560"/>
                    <a:pt x="5006" y="1560"/>
                    <a:pt x="5006" y="1560"/>
                  </a:cubicBezTo>
                  <a:cubicBezTo>
                    <a:pt x="5006" y="1407"/>
                    <a:pt x="4882" y="1283"/>
                    <a:pt x="4729" y="1283"/>
                  </a:cubicBezTo>
                  <a:cubicBezTo>
                    <a:pt x="1757" y="1283"/>
                    <a:pt x="1757" y="1283"/>
                    <a:pt x="1757" y="1283"/>
                  </a:cubicBezTo>
                  <a:cubicBezTo>
                    <a:pt x="1757" y="2248"/>
                    <a:pt x="1757" y="2248"/>
                    <a:pt x="1757" y="2248"/>
                  </a:cubicBezTo>
                  <a:close/>
                  <a:moveTo>
                    <a:pt x="882" y="2063"/>
                  </a:moveTo>
                  <a:cubicBezTo>
                    <a:pt x="610" y="2063"/>
                    <a:pt x="388" y="1841"/>
                    <a:pt x="388" y="1568"/>
                  </a:cubicBezTo>
                  <a:cubicBezTo>
                    <a:pt x="388" y="1295"/>
                    <a:pt x="610" y="1073"/>
                    <a:pt x="882" y="1073"/>
                  </a:cubicBezTo>
                  <a:cubicBezTo>
                    <a:pt x="1155" y="1073"/>
                    <a:pt x="1377" y="1295"/>
                    <a:pt x="1377" y="1568"/>
                  </a:cubicBezTo>
                  <a:cubicBezTo>
                    <a:pt x="1377" y="1841"/>
                    <a:pt x="1155" y="2063"/>
                    <a:pt x="882" y="2063"/>
                  </a:cubicBezTo>
                  <a:close/>
                  <a:moveTo>
                    <a:pt x="882" y="1238"/>
                  </a:moveTo>
                  <a:cubicBezTo>
                    <a:pt x="700" y="1238"/>
                    <a:pt x="552" y="1386"/>
                    <a:pt x="552" y="1568"/>
                  </a:cubicBezTo>
                  <a:cubicBezTo>
                    <a:pt x="552" y="1750"/>
                    <a:pt x="700" y="1898"/>
                    <a:pt x="882" y="1898"/>
                  </a:cubicBezTo>
                  <a:cubicBezTo>
                    <a:pt x="1065" y="1898"/>
                    <a:pt x="1213" y="1750"/>
                    <a:pt x="1213" y="1568"/>
                  </a:cubicBezTo>
                  <a:cubicBezTo>
                    <a:pt x="1213" y="1386"/>
                    <a:pt x="1065" y="1238"/>
                    <a:pt x="882" y="123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101" name="TextBox 100"/>
            <p:cNvSpPr txBox="1"/>
            <p:nvPr/>
          </p:nvSpPr>
          <p:spPr>
            <a:xfrm>
              <a:off x="3054789" y="2335269"/>
              <a:ext cx="814395" cy="249299"/>
            </a:xfrm>
            <a:prstGeom prst="rect">
              <a:avLst/>
            </a:prstGeom>
            <a:noFill/>
          </p:spPr>
          <p:txBody>
            <a:bodyPr wrap="square" lIns="0" tIns="0" rIns="0" bIns="0" rtlCol="0">
              <a:spAutoFit/>
            </a:bodyPr>
            <a:lstStyle/>
            <a:p>
              <a:pPr defTabSz="457039">
                <a:lnSpc>
                  <a:spcPct val="90000"/>
                </a:lnSpc>
              </a:pPr>
              <a:r>
                <a:rPr lang="en-US" sz="1700" dirty="0">
                  <a:solidFill>
                    <a:prstClr val="white"/>
                  </a:solidFill>
                </a:rPr>
                <a:t>Retail</a:t>
              </a:r>
            </a:p>
          </p:txBody>
        </p:sp>
        <p:sp>
          <p:nvSpPr>
            <p:cNvPr id="102" name="Freeform 23"/>
            <p:cNvSpPr>
              <a:spLocks noChangeAspect="1" noEditPoints="1"/>
            </p:cNvSpPr>
            <p:nvPr/>
          </p:nvSpPr>
          <p:spPr bwMode="gray">
            <a:xfrm>
              <a:off x="2345669" y="3405924"/>
              <a:ext cx="643264" cy="457200"/>
            </a:xfrm>
            <a:custGeom>
              <a:avLst/>
              <a:gdLst>
                <a:gd name="T0" fmla="*/ 218 w 229"/>
                <a:gd name="T1" fmla="*/ 61 h 163"/>
                <a:gd name="T2" fmla="*/ 180 w 229"/>
                <a:gd name="T3" fmla="*/ 20 h 163"/>
                <a:gd name="T4" fmla="*/ 116 w 229"/>
                <a:gd name="T5" fmla="*/ 0 h 163"/>
                <a:gd name="T6" fmla="*/ 48 w 229"/>
                <a:gd name="T7" fmla="*/ 17 h 163"/>
                <a:gd name="T8" fmla="*/ 0 w 229"/>
                <a:gd name="T9" fmla="*/ 140 h 163"/>
                <a:gd name="T10" fmla="*/ 97 w 229"/>
                <a:gd name="T11" fmla="*/ 140 h 163"/>
                <a:gd name="T12" fmla="*/ 139 w 229"/>
                <a:gd name="T13" fmla="*/ 148 h 163"/>
                <a:gd name="T14" fmla="*/ 155 w 229"/>
                <a:gd name="T15" fmla="*/ 163 h 163"/>
                <a:gd name="T16" fmla="*/ 214 w 229"/>
                <a:gd name="T17" fmla="*/ 158 h 163"/>
                <a:gd name="T18" fmla="*/ 218 w 229"/>
                <a:gd name="T19" fmla="*/ 97 h 163"/>
                <a:gd name="T20" fmla="*/ 229 w 229"/>
                <a:gd name="T21" fmla="*/ 73 h 163"/>
                <a:gd name="T22" fmla="*/ 7 w 229"/>
                <a:gd name="T23" fmla="*/ 65 h 163"/>
                <a:gd name="T24" fmla="*/ 90 w 229"/>
                <a:gd name="T25" fmla="*/ 65 h 163"/>
                <a:gd name="T26" fmla="*/ 7 w 229"/>
                <a:gd name="T27" fmla="*/ 132 h 163"/>
                <a:gd name="T28" fmla="*/ 139 w 229"/>
                <a:gd name="T29" fmla="*/ 132 h 163"/>
                <a:gd name="T30" fmla="*/ 97 w 229"/>
                <a:gd name="T31" fmla="*/ 65 h 163"/>
                <a:gd name="T32" fmla="*/ 116 w 229"/>
                <a:gd name="T33" fmla="*/ 24 h 163"/>
                <a:gd name="T34" fmla="*/ 123 w 229"/>
                <a:gd name="T35" fmla="*/ 97 h 163"/>
                <a:gd name="T36" fmla="*/ 123 w 229"/>
                <a:gd name="T37" fmla="*/ 7 h 163"/>
                <a:gd name="T38" fmla="*/ 172 w 229"/>
                <a:gd name="T39" fmla="*/ 28 h 163"/>
                <a:gd name="T40" fmla="*/ 139 w 229"/>
                <a:gd name="T41" fmla="*/ 57 h 163"/>
                <a:gd name="T42" fmla="*/ 147 w 229"/>
                <a:gd name="T43" fmla="*/ 57 h 163"/>
                <a:gd name="T44" fmla="*/ 180 w 229"/>
                <a:gd name="T45" fmla="*/ 36 h 163"/>
                <a:gd name="T46" fmla="*/ 203 w 229"/>
                <a:gd name="T47" fmla="*/ 61 h 163"/>
                <a:gd name="T48" fmla="*/ 139 w 229"/>
                <a:gd name="T49" fmla="*/ 73 h 163"/>
                <a:gd name="T50" fmla="*/ 128 w 229"/>
                <a:gd name="T51" fmla="*/ 73 h 163"/>
                <a:gd name="T52" fmla="*/ 128 w 229"/>
                <a:gd name="T53" fmla="*/ 97 h 163"/>
                <a:gd name="T54" fmla="*/ 139 w 229"/>
                <a:gd name="T55" fmla="*/ 132 h 163"/>
                <a:gd name="T56" fmla="*/ 209 w 229"/>
                <a:gd name="T57" fmla="*/ 153 h 163"/>
                <a:gd name="T58" fmla="*/ 155 w 229"/>
                <a:gd name="T59" fmla="*/ 156 h 163"/>
                <a:gd name="T60" fmla="*/ 147 w 229"/>
                <a:gd name="T61" fmla="*/ 148 h 163"/>
                <a:gd name="T62" fmla="*/ 211 w 229"/>
                <a:gd name="T63" fmla="*/ 97 h 163"/>
                <a:gd name="T64" fmla="*/ 222 w 229"/>
                <a:gd name="T65" fmla="*/ 90 h 163"/>
                <a:gd name="T66" fmla="*/ 135 w 229"/>
                <a:gd name="T67" fmla="*/ 80 h 163"/>
                <a:gd name="T68" fmla="*/ 147 w 229"/>
                <a:gd name="T69" fmla="*/ 69 h 163"/>
                <a:gd name="T70" fmla="*/ 211 w 229"/>
                <a:gd name="T71" fmla="*/ 80 h 163"/>
                <a:gd name="T72" fmla="*/ 222 w 229"/>
                <a:gd name="T73" fmla="*/ 90 h 163"/>
                <a:gd name="T74" fmla="*/ 58 w 229"/>
                <a:gd name="T75" fmla="*/ 61 h 163"/>
                <a:gd name="T76" fmla="*/ 49 w 229"/>
                <a:gd name="T77" fmla="*/ 66 h 163"/>
                <a:gd name="T78" fmla="*/ 39 w 229"/>
                <a:gd name="T79" fmla="*/ 61 h 163"/>
                <a:gd name="T80" fmla="*/ 27 w 229"/>
                <a:gd name="T81" fmla="*/ 70 h 163"/>
                <a:gd name="T82" fmla="*/ 27 w 229"/>
                <a:gd name="T83" fmla="*/ 82 h 163"/>
                <a:gd name="T84" fmla="*/ 50 w 229"/>
                <a:gd name="T85" fmla="*/ 103 h 163"/>
                <a:gd name="T86" fmla="*/ 73 w 229"/>
                <a:gd name="T87" fmla="*/ 76 h 163"/>
                <a:gd name="T88" fmla="*/ 64 w 229"/>
                <a:gd name="T89" fmla="*/ 63 h 163"/>
                <a:gd name="T90" fmla="*/ 49 w 229"/>
                <a:gd name="T91" fmla="*/ 94 h 163"/>
                <a:gd name="T92" fmla="*/ 31 w 229"/>
                <a:gd name="T93" fmla="*/ 76 h 163"/>
                <a:gd name="T94" fmla="*/ 38 w 229"/>
                <a:gd name="T95" fmla="*/ 68 h 163"/>
                <a:gd name="T96" fmla="*/ 40 w 229"/>
                <a:gd name="T97" fmla="*/ 68 h 163"/>
                <a:gd name="T98" fmla="*/ 57 w 229"/>
                <a:gd name="T99" fmla="*/ 68 h 163"/>
                <a:gd name="T100" fmla="*/ 59 w 229"/>
                <a:gd name="T101" fmla="*/ 68 h 163"/>
                <a:gd name="T102" fmla="*/ 66 w 229"/>
                <a:gd name="T103" fmla="*/ 7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9" h="163">
                  <a:moveTo>
                    <a:pt x="218" y="73"/>
                  </a:moveTo>
                  <a:cubicBezTo>
                    <a:pt x="218" y="61"/>
                    <a:pt x="218" y="61"/>
                    <a:pt x="218" y="61"/>
                  </a:cubicBezTo>
                  <a:cubicBezTo>
                    <a:pt x="210" y="61"/>
                    <a:pt x="210" y="61"/>
                    <a:pt x="210" y="61"/>
                  </a:cubicBezTo>
                  <a:cubicBezTo>
                    <a:pt x="209" y="43"/>
                    <a:pt x="197" y="27"/>
                    <a:pt x="180" y="20"/>
                  </a:cubicBezTo>
                  <a:cubicBezTo>
                    <a:pt x="180" y="0"/>
                    <a:pt x="180" y="0"/>
                    <a:pt x="180" y="0"/>
                  </a:cubicBezTo>
                  <a:cubicBezTo>
                    <a:pt x="116" y="0"/>
                    <a:pt x="116" y="0"/>
                    <a:pt x="116" y="0"/>
                  </a:cubicBezTo>
                  <a:cubicBezTo>
                    <a:pt x="116" y="17"/>
                    <a:pt x="116" y="17"/>
                    <a:pt x="116" y="17"/>
                  </a:cubicBezTo>
                  <a:cubicBezTo>
                    <a:pt x="48" y="17"/>
                    <a:pt x="48" y="17"/>
                    <a:pt x="48" y="17"/>
                  </a:cubicBezTo>
                  <a:cubicBezTo>
                    <a:pt x="22" y="17"/>
                    <a:pt x="0" y="38"/>
                    <a:pt x="0" y="65"/>
                  </a:cubicBezTo>
                  <a:cubicBezTo>
                    <a:pt x="0" y="140"/>
                    <a:pt x="0" y="140"/>
                    <a:pt x="0" y="140"/>
                  </a:cubicBezTo>
                  <a:cubicBezTo>
                    <a:pt x="93" y="140"/>
                    <a:pt x="93" y="140"/>
                    <a:pt x="93" y="140"/>
                  </a:cubicBezTo>
                  <a:cubicBezTo>
                    <a:pt x="97" y="140"/>
                    <a:pt x="97" y="140"/>
                    <a:pt x="97" y="140"/>
                  </a:cubicBezTo>
                  <a:cubicBezTo>
                    <a:pt x="139" y="140"/>
                    <a:pt x="139" y="140"/>
                    <a:pt x="139" y="140"/>
                  </a:cubicBezTo>
                  <a:cubicBezTo>
                    <a:pt x="139" y="148"/>
                    <a:pt x="139" y="148"/>
                    <a:pt x="139" y="148"/>
                  </a:cubicBezTo>
                  <a:cubicBezTo>
                    <a:pt x="139" y="152"/>
                    <a:pt x="141" y="156"/>
                    <a:pt x="144" y="159"/>
                  </a:cubicBezTo>
                  <a:cubicBezTo>
                    <a:pt x="147" y="161"/>
                    <a:pt x="150" y="163"/>
                    <a:pt x="155" y="163"/>
                  </a:cubicBezTo>
                  <a:cubicBezTo>
                    <a:pt x="203" y="163"/>
                    <a:pt x="203" y="163"/>
                    <a:pt x="203" y="163"/>
                  </a:cubicBezTo>
                  <a:cubicBezTo>
                    <a:pt x="207" y="163"/>
                    <a:pt x="211" y="161"/>
                    <a:pt x="214" y="158"/>
                  </a:cubicBezTo>
                  <a:cubicBezTo>
                    <a:pt x="217" y="156"/>
                    <a:pt x="218" y="152"/>
                    <a:pt x="218" y="148"/>
                  </a:cubicBezTo>
                  <a:cubicBezTo>
                    <a:pt x="218" y="97"/>
                    <a:pt x="218" y="97"/>
                    <a:pt x="218" y="97"/>
                  </a:cubicBezTo>
                  <a:cubicBezTo>
                    <a:pt x="229" y="97"/>
                    <a:pt x="229" y="97"/>
                    <a:pt x="229" y="97"/>
                  </a:cubicBezTo>
                  <a:cubicBezTo>
                    <a:pt x="229" y="73"/>
                    <a:pt x="229" y="73"/>
                    <a:pt x="229" y="73"/>
                  </a:cubicBezTo>
                  <a:lnTo>
                    <a:pt x="218" y="73"/>
                  </a:lnTo>
                  <a:close/>
                  <a:moveTo>
                    <a:pt x="7" y="65"/>
                  </a:moveTo>
                  <a:cubicBezTo>
                    <a:pt x="7" y="42"/>
                    <a:pt x="26" y="24"/>
                    <a:pt x="48" y="24"/>
                  </a:cubicBezTo>
                  <a:cubicBezTo>
                    <a:pt x="71" y="24"/>
                    <a:pt x="90" y="42"/>
                    <a:pt x="90" y="65"/>
                  </a:cubicBezTo>
                  <a:cubicBezTo>
                    <a:pt x="90" y="132"/>
                    <a:pt x="90" y="132"/>
                    <a:pt x="90" y="132"/>
                  </a:cubicBezTo>
                  <a:cubicBezTo>
                    <a:pt x="7" y="132"/>
                    <a:pt x="7" y="132"/>
                    <a:pt x="7" y="132"/>
                  </a:cubicBezTo>
                  <a:lnTo>
                    <a:pt x="7" y="65"/>
                  </a:lnTo>
                  <a:close/>
                  <a:moveTo>
                    <a:pt x="139" y="132"/>
                  </a:moveTo>
                  <a:cubicBezTo>
                    <a:pt x="97" y="132"/>
                    <a:pt x="97" y="132"/>
                    <a:pt x="97" y="132"/>
                  </a:cubicBezTo>
                  <a:cubicBezTo>
                    <a:pt x="97" y="65"/>
                    <a:pt x="97" y="65"/>
                    <a:pt x="97" y="65"/>
                  </a:cubicBezTo>
                  <a:cubicBezTo>
                    <a:pt x="97" y="48"/>
                    <a:pt x="88" y="32"/>
                    <a:pt x="74" y="24"/>
                  </a:cubicBezTo>
                  <a:cubicBezTo>
                    <a:pt x="116" y="24"/>
                    <a:pt x="116" y="24"/>
                    <a:pt x="116" y="24"/>
                  </a:cubicBezTo>
                  <a:cubicBezTo>
                    <a:pt x="116" y="97"/>
                    <a:pt x="116" y="97"/>
                    <a:pt x="116" y="97"/>
                  </a:cubicBezTo>
                  <a:cubicBezTo>
                    <a:pt x="123" y="97"/>
                    <a:pt x="123" y="97"/>
                    <a:pt x="123" y="97"/>
                  </a:cubicBezTo>
                  <a:cubicBezTo>
                    <a:pt x="123" y="87"/>
                    <a:pt x="123" y="87"/>
                    <a:pt x="123" y="87"/>
                  </a:cubicBezTo>
                  <a:cubicBezTo>
                    <a:pt x="123" y="7"/>
                    <a:pt x="123" y="7"/>
                    <a:pt x="123" y="7"/>
                  </a:cubicBezTo>
                  <a:cubicBezTo>
                    <a:pt x="172" y="7"/>
                    <a:pt x="172" y="7"/>
                    <a:pt x="172" y="7"/>
                  </a:cubicBezTo>
                  <a:cubicBezTo>
                    <a:pt x="172" y="28"/>
                    <a:pt x="172" y="28"/>
                    <a:pt x="172" y="28"/>
                  </a:cubicBezTo>
                  <a:cubicBezTo>
                    <a:pt x="139" y="28"/>
                    <a:pt x="139" y="28"/>
                    <a:pt x="139" y="28"/>
                  </a:cubicBezTo>
                  <a:cubicBezTo>
                    <a:pt x="139" y="57"/>
                    <a:pt x="139" y="57"/>
                    <a:pt x="139" y="57"/>
                  </a:cubicBezTo>
                  <a:cubicBezTo>
                    <a:pt x="141" y="57"/>
                    <a:pt x="141" y="57"/>
                    <a:pt x="141" y="57"/>
                  </a:cubicBezTo>
                  <a:cubicBezTo>
                    <a:pt x="147" y="57"/>
                    <a:pt x="147" y="57"/>
                    <a:pt x="147" y="57"/>
                  </a:cubicBezTo>
                  <a:cubicBezTo>
                    <a:pt x="147" y="36"/>
                    <a:pt x="147" y="36"/>
                    <a:pt x="147" y="36"/>
                  </a:cubicBezTo>
                  <a:cubicBezTo>
                    <a:pt x="180" y="36"/>
                    <a:pt x="180" y="36"/>
                    <a:pt x="180" y="36"/>
                  </a:cubicBezTo>
                  <a:cubicBezTo>
                    <a:pt x="180" y="28"/>
                    <a:pt x="180" y="28"/>
                    <a:pt x="180" y="28"/>
                  </a:cubicBezTo>
                  <a:cubicBezTo>
                    <a:pt x="193" y="34"/>
                    <a:pt x="202" y="47"/>
                    <a:pt x="203" y="61"/>
                  </a:cubicBezTo>
                  <a:cubicBezTo>
                    <a:pt x="139" y="61"/>
                    <a:pt x="139" y="61"/>
                    <a:pt x="139" y="61"/>
                  </a:cubicBezTo>
                  <a:cubicBezTo>
                    <a:pt x="139" y="73"/>
                    <a:pt x="139" y="73"/>
                    <a:pt x="139" y="73"/>
                  </a:cubicBezTo>
                  <a:cubicBezTo>
                    <a:pt x="131" y="73"/>
                    <a:pt x="131" y="73"/>
                    <a:pt x="131" y="73"/>
                  </a:cubicBezTo>
                  <a:cubicBezTo>
                    <a:pt x="128" y="73"/>
                    <a:pt x="128" y="73"/>
                    <a:pt x="128" y="73"/>
                  </a:cubicBezTo>
                  <a:cubicBezTo>
                    <a:pt x="128" y="79"/>
                    <a:pt x="128" y="79"/>
                    <a:pt x="128" y="79"/>
                  </a:cubicBezTo>
                  <a:cubicBezTo>
                    <a:pt x="128" y="97"/>
                    <a:pt x="128" y="97"/>
                    <a:pt x="128" y="97"/>
                  </a:cubicBezTo>
                  <a:cubicBezTo>
                    <a:pt x="139" y="97"/>
                    <a:pt x="139" y="97"/>
                    <a:pt x="139" y="97"/>
                  </a:cubicBezTo>
                  <a:lnTo>
                    <a:pt x="139" y="132"/>
                  </a:lnTo>
                  <a:close/>
                  <a:moveTo>
                    <a:pt x="211" y="148"/>
                  </a:moveTo>
                  <a:cubicBezTo>
                    <a:pt x="211" y="150"/>
                    <a:pt x="210" y="152"/>
                    <a:pt x="209" y="153"/>
                  </a:cubicBezTo>
                  <a:cubicBezTo>
                    <a:pt x="207" y="155"/>
                    <a:pt x="205" y="156"/>
                    <a:pt x="203" y="156"/>
                  </a:cubicBezTo>
                  <a:cubicBezTo>
                    <a:pt x="155" y="156"/>
                    <a:pt x="155" y="156"/>
                    <a:pt x="155" y="156"/>
                  </a:cubicBezTo>
                  <a:cubicBezTo>
                    <a:pt x="152" y="156"/>
                    <a:pt x="150" y="155"/>
                    <a:pt x="149" y="153"/>
                  </a:cubicBezTo>
                  <a:cubicBezTo>
                    <a:pt x="147" y="152"/>
                    <a:pt x="147" y="150"/>
                    <a:pt x="147" y="148"/>
                  </a:cubicBezTo>
                  <a:cubicBezTo>
                    <a:pt x="147" y="97"/>
                    <a:pt x="147" y="97"/>
                    <a:pt x="147" y="97"/>
                  </a:cubicBezTo>
                  <a:cubicBezTo>
                    <a:pt x="211" y="97"/>
                    <a:pt x="211" y="97"/>
                    <a:pt x="211" y="97"/>
                  </a:cubicBezTo>
                  <a:lnTo>
                    <a:pt x="211" y="148"/>
                  </a:lnTo>
                  <a:close/>
                  <a:moveTo>
                    <a:pt x="222" y="90"/>
                  </a:moveTo>
                  <a:cubicBezTo>
                    <a:pt x="135" y="90"/>
                    <a:pt x="135" y="90"/>
                    <a:pt x="135" y="90"/>
                  </a:cubicBezTo>
                  <a:cubicBezTo>
                    <a:pt x="135" y="80"/>
                    <a:pt x="135" y="80"/>
                    <a:pt x="135" y="80"/>
                  </a:cubicBezTo>
                  <a:cubicBezTo>
                    <a:pt x="147" y="80"/>
                    <a:pt x="147" y="80"/>
                    <a:pt x="147" y="80"/>
                  </a:cubicBezTo>
                  <a:cubicBezTo>
                    <a:pt x="147" y="69"/>
                    <a:pt x="147" y="69"/>
                    <a:pt x="147" y="69"/>
                  </a:cubicBezTo>
                  <a:cubicBezTo>
                    <a:pt x="211" y="69"/>
                    <a:pt x="211" y="69"/>
                    <a:pt x="211" y="69"/>
                  </a:cubicBezTo>
                  <a:cubicBezTo>
                    <a:pt x="211" y="80"/>
                    <a:pt x="211" y="80"/>
                    <a:pt x="211" y="80"/>
                  </a:cubicBezTo>
                  <a:cubicBezTo>
                    <a:pt x="222" y="80"/>
                    <a:pt x="222" y="80"/>
                    <a:pt x="222" y="80"/>
                  </a:cubicBezTo>
                  <a:lnTo>
                    <a:pt x="222" y="90"/>
                  </a:lnTo>
                  <a:close/>
                  <a:moveTo>
                    <a:pt x="64" y="63"/>
                  </a:moveTo>
                  <a:cubicBezTo>
                    <a:pt x="62" y="62"/>
                    <a:pt x="60" y="61"/>
                    <a:pt x="58" y="61"/>
                  </a:cubicBezTo>
                  <a:cubicBezTo>
                    <a:pt x="55" y="61"/>
                    <a:pt x="53" y="62"/>
                    <a:pt x="52" y="63"/>
                  </a:cubicBezTo>
                  <a:cubicBezTo>
                    <a:pt x="49" y="66"/>
                    <a:pt x="49" y="66"/>
                    <a:pt x="49" y="66"/>
                  </a:cubicBezTo>
                  <a:cubicBezTo>
                    <a:pt x="45" y="63"/>
                    <a:pt x="45" y="63"/>
                    <a:pt x="45" y="63"/>
                  </a:cubicBezTo>
                  <a:cubicBezTo>
                    <a:pt x="44" y="62"/>
                    <a:pt x="42" y="61"/>
                    <a:pt x="39" y="61"/>
                  </a:cubicBezTo>
                  <a:cubicBezTo>
                    <a:pt x="37" y="61"/>
                    <a:pt x="35" y="62"/>
                    <a:pt x="33" y="63"/>
                  </a:cubicBezTo>
                  <a:cubicBezTo>
                    <a:pt x="27" y="70"/>
                    <a:pt x="27" y="70"/>
                    <a:pt x="27" y="70"/>
                  </a:cubicBezTo>
                  <a:cubicBezTo>
                    <a:pt x="25" y="72"/>
                    <a:pt x="24" y="74"/>
                    <a:pt x="24" y="76"/>
                  </a:cubicBezTo>
                  <a:cubicBezTo>
                    <a:pt x="24" y="79"/>
                    <a:pt x="25" y="81"/>
                    <a:pt x="27" y="82"/>
                  </a:cubicBezTo>
                  <a:cubicBezTo>
                    <a:pt x="47" y="103"/>
                    <a:pt x="47" y="103"/>
                    <a:pt x="47" y="103"/>
                  </a:cubicBezTo>
                  <a:cubicBezTo>
                    <a:pt x="50" y="103"/>
                    <a:pt x="50" y="103"/>
                    <a:pt x="50" y="103"/>
                  </a:cubicBezTo>
                  <a:cubicBezTo>
                    <a:pt x="70" y="82"/>
                    <a:pt x="70" y="82"/>
                    <a:pt x="70" y="82"/>
                  </a:cubicBezTo>
                  <a:cubicBezTo>
                    <a:pt x="72" y="81"/>
                    <a:pt x="73" y="79"/>
                    <a:pt x="73" y="76"/>
                  </a:cubicBezTo>
                  <a:cubicBezTo>
                    <a:pt x="73" y="74"/>
                    <a:pt x="72" y="72"/>
                    <a:pt x="70" y="70"/>
                  </a:cubicBezTo>
                  <a:lnTo>
                    <a:pt x="64" y="63"/>
                  </a:lnTo>
                  <a:close/>
                  <a:moveTo>
                    <a:pt x="65" y="77"/>
                  </a:moveTo>
                  <a:cubicBezTo>
                    <a:pt x="49" y="94"/>
                    <a:pt x="49" y="94"/>
                    <a:pt x="49" y="94"/>
                  </a:cubicBezTo>
                  <a:cubicBezTo>
                    <a:pt x="32" y="77"/>
                    <a:pt x="32" y="77"/>
                    <a:pt x="32" y="77"/>
                  </a:cubicBezTo>
                  <a:cubicBezTo>
                    <a:pt x="32" y="77"/>
                    <a:pt x="31" y="77"/>
                    <a:pt x="31" y="76"/>
                  </a:cubicBezTo>
                  <a:cubicBezTo>
                    <a:pt x="31" y="76"/>
                    <a:pt x="32" y="75"/>
                    <a:pt x="32" y="75"/>
                  </a:cubicBezTo>
                  <a:cubicBezTo>
                    <a:pt x="38" y="68"/>
                    <a:pt x="38" y="68"/>
                    <a:pt x="38" y="68"/>
                  </a:cubicBezTo>
                  <a:cubicBezTo>
                    <a:pt x="39" y="68"/>
                    <a:pt x="39" y="68"/>
                    <a:pt x="39" y="68"/>
                  </a:cubicBezTo>
                  <a:cubicBezTo>
                    <a:pt x="40" y="68"/>
                    <a:pt x="40" y="68"/>
                    <a:pt x="40" y="68"/>
                  </a:cubicBezTo>
                  <a:cubicBezTo>
                    <a:pt x="49" y="77"/>
                    <a:pt x="49" y="77"/>
                    <a:pt x="49" y="77"/>
                  </a:cubicBezTo>
                  <a:cubicBezTo>
                    <a:pt x="57" y="68"/>
                    <a:pt x="57" y="68"/>
                    <a:pt x="57" y="68"/>
                  </a:cubicBezTo>
                  <a:cubicBezTo>
                    <a:pt x="57" y="68"/>
                    <a:pt x="57" y="68"/>
                    <a:pt x="58" y="68"/>
                  </a:cubicBezTo>
                  <a:cubicBezTo>
                    <a:pt x="58" y="68"/>
                    <a:pt x="58" y="68"/>
                    <a:pt x="59" y="68"/>
                  </a:cubicBezTo>
                  <a:cubicBezTo>
                    <a:pt x="65" y="75"/>
                    <a:pt x="65" y="75"/>
                    <a:pt x="65" y="75"/>
                  </a:cubicBezTo>
                  <a:cubicBezTo>
                    <a:pt x="65" y="75"/>
                    <a:pt x="66" y="76"/>
                    <a:pt x="66" y="76"/>
                  </a:cubicBezTo>
                  <a:cubicBezTo>
                    <a:pt x="66" y="77"/>
                    <a:pt x="65" y="77"/>
                    <a:pt x="65" y="77"/>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defTabSz="457039"/>
              <a:endParaRPr lang="en-US" dirty="0">
                <a:solidFill>
                  <a:prstClr val="black"/>
                </a:solidFill>
              </a:endParaRPr>
            </a:p>
          </p:txBody>
        </p:sp>
        <p:sp>
          <p:nvSpPr>
            <p:cNvPr id="103" name="Freeform 49"/>
            <p:cNvSpPr>
              <a:spLocks noChangeAspect="1" noEditPoints="1"/>
            </p:cNvSpPr>
            <p:nvPr/>
          </p:nvSpPr>
          <p:spPr bwMode="auto">
            <a:xfrm>
              <a:off x="3393130" y="5000980"/>
              <a:ext cx="557047" cy="398088"/>
            </a:xfrm>
            <a:custGeom>
              <a:avLst/>
              <a:gdLst>
                <a:gd name="T0" fmla="*/ 164 w 2152"/>
                <a:gd name="T1" fmla="*/ 0 h 1536"/>
                <a:gd name="T2" fmla="*/ 0 w 2152"/>
                <a:gd name="T3" fmla="*/ 1371 h 1536"/>
                <a:gd name="T4" fmla="*/ 1988 w 2152"/>
                <a:gd name="T5" fmla="*/ 1536 h 1536"/>
                <a:gd name="T6" fmla="*/ 2152 w 2152"/>
                <a:gd name="T7" fmla="*/ 165 h 1536"/>
                <a:gd name="T8" fmla="*/ 2084 w 2152"/>
                <a:gd name="T9" fmla="*/ 1371 h 1536"/>
                <a:gd name="T10" fmla="*/ 164 w 2152"/>
                <a:gd name="T11" fmla="*/ 1468 h 1536"/>
                <a:gd name="T12" fmla="*/ 68 w 2152"/>
                <a:gd name="T13" fmla="*/ 165 h 1536"/>
                <a:gd name="T14" fmla="*/ 1988 w 2152"/>
                <a:gd name="T15" fmla="*/ 68 h 1536"/>
                <a:gd name="T16" fmla="*/ 2084 w 2152"/>
                <a:gd name="T17" fmla="*/ 1371 h 1536"/>
                <a:gd name="T18" fmla="*/ 1892 w 2152"/>
                <a:gd name="T19" fmla="*/ 505 h 1536"/>
                <a:gd name="T20" fmla="*/ 1892 w 2152"/>
                <a:gd name="T21" fmla="*/ 378 h 1536"/>
                <a:gd name="T22" fmla="*/ 1753 w 2152"/>
                <a:gd name="T23" fmla="*/ 277 h 1536"/>
                <a:gd name="T24" fmla="*/ 1651 w 2152"/>
                <a:gd name="T25" fmla="*/ 341 h 1536"/>
                <a:gd name="T26" fmla="*/ 1550 w 2152"/>
                <a:gd name="T27" fmla="*/ 277 h 1536"/>
                <a:gd name="T28" fmla="*/ 1411 w 2152"/>
                <a:gd name="T29" fmla="*/ 378 h 1536"/>
                <a:gd name="T30" fmla="*/ 1411 w 2152"/>
                <a:gd name="T31" fmla="*/ 505 h 1536"/>
                <a:gd name="T32" fmla="*/ 1459 w 2152"/>
                <a:gd name="T33" fmla="*/ 427 h 1536"/>
                <a:gd name="T34" fmla="*/ 1550 w 2152"/>
                <a:gd name="T35" fmla="*/ 346 h 1536"/>
                <a:gd name="T36" fmla="*/ 1651 w 2152"/>
                <a:gd name="T37" fmla="*/ 438 h 1536"/>
                <a:gd name="T38" fmla="*/ 1753 w 2152"/>
                <a:gd name="T39" fmla="*/ 346 h 1536"/>
                <a:gd name="T40" fmla="*/ 1843 w 2152"/>
                <a:gd name="T41" fmla="*/ 427 h 1536"/>
                <a:gd name="T42" fmla="*/ 1843 w 2152"/>
                <a:gd name="T43" fmla="*/ 456 h 1536"/>
                <a:gd name="T44" fmla="*/ 1459 w 2152"/>
                <a:gd name="T45" fmla="*/ 456 h 1536"/>
                <a:gd name="T46" fmla="*/ 1459 w 2152"/>
                <a:gd name="T47" fmla="*/ 427 h 1536"/>
                <a:gd name="T48" fmla="*/ 820 w 2152"/>
                <a:gd name="T49" fmla="*/ 485 h 1536"/>
                <a:gd name="T50" fmla="*/ 404 w 2152"/>
                <a:gd name="T51" fmla="*/ 485 h 1536"/>
                <a:gd name="T52" fmla="*/ 612 w 2152"/>
                <a:gd name="T53" fmla="*/ 346 h 1536"/>
                <a:gd name="T54" fmla="*/ 612 w 2152"/>
                <a:gd name="T55" fmla="*/ 625 h 1536"/>
                <a:gd name="T56" fmla="*/ 612 w 2152"/>
                <a:gd name="T57" fmla="*/ 346 h 1536"/>
                <a:gd name="T58" fmla="*/ 993 w 2152"/>
                <a:gd name="T59" fmla="*/ 918 h 1536"/>
                <a:gd name="T60" fmla="*/ 993 w 2152"/>
                <a:gd name="T61" fmla="*/ 1244 h 1536"/>
                <a:gd name="T62" fmla="*/ 925 w 2152"/>
                <a:gd name="T63" fmla="*/ 1053 h 1536"/>
                <a:gd name="T64" fmla="*/ 846 w 2152"/>
                <a:gd name="T65" fmla="*/ 839 h 1536"/>
                <a:gd name="T66" fmla="*/ 298 w 2152"/>
                <a:gd name="T67" fmla="*/ 918 h 1536"/>
                <a:gd name="T68" fmla="*/ 298 w 2152"/>
                <a:gd name="T69" fmla="*/ 1244 h 1536"/>
                <a:gd name="T70" fmla="*/ 230 w 2152"/>
                <a:gd name="T71" fmla="*/ 1053 h 1536"/>
                <a:gd name="T72" fmla="*/ 273 w 2152"/>
                <a:gd name="T73" fmla="*/ 813 h 1536"/>
                <a:gd name="T74" fmla="*/ 846 w 2152"/>
                <a:gd name="T75" fmla="*/ 770 h 1536"/>
                <a:gd name="T76" fmla="*/ 411 w 2152"/>
                <a:gd name="T77" fmla="*/ 980 h 1536"/>
                <a:gd name="T78" fmla="*/ 479 w 2152"/>
                <a:gd name="T79" fmla="*/ 1244 h 1536"/>
                <a:gd name="T80" fmla="*/ 411 w 2152"/>
                <a:gd name="T81" fmla="*/ 980 h 1536"/>
                <a:gd name="T82" fmla="*/ 811 w 2152"/>
                <a:gd name="T83" fmla="*/ 980 h 1536"/>
                <a:gd name="T84" fmla="*/ 742 w 2152"/>
                <a:gd name="T85" fmla="*/ 1244 h 1536"/>
                <a:gd name="T86" fmla="*/ 1170 w 2152"/>
                <a:gd name="T87" fmla="*/ 1012 h 1536"/>
                <a:gd name="T88" fmla="*/ 1921 w 2152"/>
                <a:gd name="T89" fmla="*/ 1080 h 1536"/>
                <a:gd name="T90" fmla="*/ 1170 w 2152"/>
                <a:gd name="T91" fmla="*/ 1012 h 1536"/>
                <a:gd name="T92" fmla="*/ 1502 w 2152"/>
                <a:gd name="T93" fmla="*/ 1169 h 1536"/>
                <a:gd name="T94" fmla="*/ 1170 w 2152"/>
                <a:gd name="T95" fmla="*/ 1238 h 1536"/>
                <a:gd name="T96" fmla="*/ 1617 w 2152"/>
                <a:gd name="T97" fmla="*/ 1169 h 1536"/>
                <a:gd name="T98" fmla="*/ 1820 w 2152"/>
                <a:gd name="T99" fmla="*/ 1238 h 1536"/>
                <a:gd name="T100" fmla="*/ 1617 w 2152"/>
                <a:gd name="T101" fmla="*/ 1169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52" h="1536">
                  <a:moveTo>
                    <a:pt x="1988" y="0"/>
                  </a:moveTo>
                  <a:cubicBezTo>
                    <a:pt x="164" y="0"/>
                    <a:pt x="164" y="0"/>
                    <a:pt x="164" y="0"/>
                  </a:cubicBezTo>
                  <a:cubicBezTo>
                    <a:pt x="73" y="0"/>
                    <a:pt x="0" y="74"/>
                    <a:pt x="0" y="165"/>
                  </a:cubicBezTo>
                  <a:cubicBezTo>
                    <a:pt x="0" y="1371"/>
                    <a:pt x="0" y="1371"/>
                    <a:pt x="0" y="1371"/>
                  </a:cubicBezTo>
                  <a:cubicBezTo>
                    <a:pt x="0" y="1462"/>
                    <a:pt x="73" y="1536"/>
                    <a:pt x="164" y="1536"/>
                  </a:cubicBezTo>
                  <a:cubicBezTo>
                    <a:pt x="1988" y="1536"/>
                    <a:pt x="1988" y="1536"/>
                    <a:pt x="1988" y="1536"/>
                  </a:cubicBezTo>
                  <a:cubicBezTo>
                    <a:pt x="2079" y="1536"/>
                    <a:pt x="2152" y="1462"/>
                    <a:pt x="2152" y="1371"/>
                  </a:cubicBezTo>
                  <a:cubicBezTo>
                    <a:pt x="2152" y="165"/>
                    <a:pt x="2152" y="165"/>
                    <a:pt x="2152" y="165"/>
                  </a:cubicBezTo>
                  <a:cubicBezTo>
                    <a:pt x="2152" y="74"/>
                    <a:pt x="2079" y="0"/>
                    <a:pt x="1988" y="0"/>
                  </a:cubicBezTo>
                  <a:moveTo>
                    <a:pt x="2084" y="1371"/>
                  </a:moveTo>
                  <a:cubicBezTo>
                    <a:pt x="2084" y="1424"/>
                    <a:pt x="2041" y="1468"/>
                    <a:pt x="1988" y="1468"/>
                  </a:cubicBezTo>
                  <a:cubicBezTo>
                    <a:pt x="164" y="1468"/>
                    <a:pt x="164" y="1468"/>
                    <a:pt x="164" y="1468"/>
                  </a:cubicBezTo>
                  <a:cubicBezTo>
                    <a:pt x="111" y="1468"/>
                    <a:pt x="68" y="1424"/>
                    <a:pt x="68" y="1371"/>
                  </a:cubicBezTo>
                  <a:cubicBezTo>
                    <a:pt x="68" y="165"/>
                    <a:pt x="68" y="165"/>
                    <a:pt x="68" y="165"/>
                  </a:cubicBezTo>
                  <a:cubicBezTo>
                    <a:pt x="68" y="112"/>
                    <a:pt x="111" y="68"/>
                    <a:pt x="164" y="68"/>
                  </a:cubicBezTo>
                  <a:cubicBezTo>
                    <a:pt x="1988" y="68"/>
                    <a:pt x="1988" y="68"/>
                    <a:pt x="1988" y="68"/>
                  </a:cubicBezTo>
                  <a:cubicBezTo>
                    <a:pt x="2041" y="68"/>
                    <a:pt x="2084" y="112"/>
                    <a:pt x="2084" y="165"/>
                  </a:cubicBezTo>
                  <a:lnTo>
                    <a:pt x="2084" y="1371"/>
                  </a:lnTo>
                  <a:close/>
                  <a:moveTo>
                    <a:pt x="1651" y="744"/>
                  </a:moveTo>
                  <a:cubicBezTo>
                    <a:pt x="1892" y="505"/>
                    <a:pt x="1892" y="505"/>
                    <a:pt x="1892" y="505"/>
                  </a:cubicBezTo>
                  <a:cubicBezTo>
                    <a:pt x="1908" y="488"/>
                    <a:pt x="1917" y="466"/>
                    <a:pt x="1917" y="442"/>
                  </a:cubicBezTo>
                  <a:cubicBezTo>
                    <a:pt x="1917" y="417"/>
                    <a:pt x="1908" y="395"/>
                    <a:pt x="1892" y="378"/>
                  </a:cubicBezTo>
                  <a:cubicBezTo>
                    <a:pt x="1816" y="303"/>
                    <a:pt x="1816" y="303"/>
                    <a:pt x="1816" y="303"/>
                  </a:cubicBezTo>
                  <a:cubicBezTo>
                    <a:pt x="1799" y="286"/>
                    <a:pt x="1778" y="277"/>
                    <a:pt x="1753" y="277"/>
                  </a:cubicBezTo>
                  <a:cubicBezTo>
                    <a:pt x="1728" y="277"/>
                    <a:pt x="1707" y="286"/>
                    <a:pt x="1690" y="303"/>
                  </a:cubicBezTo>
                  <a:cubicBezTo>
                    <a:pt x="1651" y="341"/>
                    <a:pt x="1651" y="341"/>
                    <a:pt x="1651" y="341"/>
                  </a:cubicBezTo>
                  <a:cubicBezTo>
                    <a:pt x="1613" y="303"/>
                    <a:pt x="1613" y="303"/>
                    <a:pt x="1613" y="303"/>
                  </a:cubicBezTo>
                  <a:cubicBezTo>
                    <a:pt x="1596" y="286"/>
                    <a:pt x="1574" y="277"/>
                    <a:pt x="1550" y="277"/>
                  </a:cubicBezTo>
                  <a:cubicBezTo>
                    <a:pt x="1525" y="277"/>
                    <a:pt x="1503" y="286"/>
                    <a:pt x="1486" y="303"/>
                  </a:cubicBezTo>
                  <a:cubicBezTo>
                    <a:pt x="1411" y="378"/>
                    <a:pt x="1411" y="378"/>
                    <a:pt x="1411" y="378"/>
                  </a:cubicBezTo>
                  <a:cubicBezTo>
                    <a:pt x="1394" y="395"/>
                    <a:pt x="1385" y="417"/>
                    <a:pt x="1385" y="442"/>
                  </a:cubicBezTo>
                  <a:cubicBezTo>
                    <a:pt x="1385" y="466"/>
                    <a:pt x="1394" y="488"/>
                    <a:pt x="1411" y="505"/>
                  </a:cubicBezTo>
                  <a:lnTo>
                    <a:pt x="1651" y="744"/>
                  </a:lnTo>
                  <a:close/>
                  <a:moveTo>
                    <a:pt x="1459" y="427"/>
                  </a:moveTo>
                  <a:cubicBezTo>
                    <a:pt x="1535" y="351"/>
                    <a:pt x="1535" y="351"/>
                    <a:pt x="1535" y="351"/>
                  </a:cubicBezTo>
                  <a:cubicBezTo>
                    <a:pt x="1537" y="349"/>
                    <a:pt x="1541" y="346"/>
                    <a:pt x="1550" y="346"/>
                  </a:cubicBezTo>
                  <a:cubicBezTo>
                    <a:pt x="1558" y="346"/>
                    <a:pt x="1562" y="349"/>
                    <a:pt x="1564" y="351"/>
                  </a:cubicBezTo>
                  <a:cubicBezTo>
                    <a:pt x="1651" y="438"/>
                    <a:pt x="1651" y="438"/>
                    <a:pt x="1651" y="438"/>
                  </a:cubicBezTo>
                  <a:cubicBezTo>
                    <a:pt x="1738" y="351"/>
                    <a:pt x="1738" y="351"/>
                    <a:pt x="1738" y="351"/>
                  </a:cubicBezTo>
                  <a:cubicBezTo>
                    <a:pt x="1741" y="349"/>
                    <a:pt x="1745" y="346"/>
                    <a:pt x="1753" y="346"/>
                  </a:cubicBezTo>
                  <a:cubicBezTo>
                    <a:pt x="1761" y="346"/>
                    <a:pt x="1765" y="349"/>
                    <a:pt x="1768" y="351"/>
                  </a:cubicBezTo>
                  <a:cubicBezTo>
                    <a:pt x="1843" y="427"/>
                    <a:pt x="1843" y="427"/>
                    <a:pt x="1843" y="427"/>
                  </a:cubicBezTo>
                  <a:cubicBezTo>
                    <a:pt x="1846" y="429"/>
                    <a:pt x="1849" y="433"/>
                    <a:pt x="1849" y="442"/>
                  </a:cubicBezTo>
                  <a:cubicBezTo>
                    <a:pt x="1849" y="450"/>
                    <a:pt x="1846" y="454"/>
                    <a:pt x="1843" y="456"/>
                  </a:cubicBezTo>
                  <a:cubicBezTo>
                    <a:pt x="1651" y="648"/>
                    <a:pt x="1651" y="648"/>
                    <a:pt x="1651" y="648"/>
                  </a:cubicBezTo>
                  <a:cubicBezTo>
                    <a:pt x="1459" y="456"/>
                    <a:pt x="1459" y="456"/>
                    <a:pt x="1459" y="456"/>
                  </a:cubicBezTo>
                  <a:cubicBezTo>
                    <a:pt x="1457" y="454"/>
                    <a:pt x="1454" y="450"/>
                    <a:pt x="1454" y="442"/>
                  </a:cubicBezTo>
                  <a:cubicBezTo>
                    <a:pt x="1454" y="433"/>
                    <a:pt x="1457" y="429"/>
                    <a:pt x="1459" y="427"/>
                  </a:cubicBezTo>
                  <a:moveTo>
                    <a:pt x="612" y="693"/>
                  </a:moveTo>
                  <a:cubicBezTo>
                    <a:pt x="727" y="693"/>
                    <a:pt x="820" y="600"/>
                    <a:pt x="820" y="485"/>
                  </a:cubicBezTo>
                  <a:cubicBezTo>
                    <a:pt x="820" y="371"/>
                    <a:pt x="727" y="277"/>
                    <a:pt x="612" y="277"/>
                  </a:cubicBezTo>
                  <a:cubicBezTo>
                    <a:pt x="498" y="277"/>
                    <a:pt x="404" y="371"/>
                    <a:pt x="404" y="485"/>
                  </a:cubicBezTo>
                  <a:cubicBezTo>
                    <a:pt x="404" y="600"/>
                    <a:pt x="498" y="693"/>
                    <a:pt x="612" y="693"/>
                  </a:cubicBezTo>
                  <a:moveTo>
                    <a:pt x="612" y="346"/>
                  </a:moveTo>
                  <a:cubicBezTo>
                    <a:pt x="689" y="346"/>
                    <a:pt x="752" y="408"/>
                    <a:pt x="752" y="485"/>
                  </a:cubicBezTo>
                  <a:cubicBezTo>
                    <a:pt x="752" y="562"/>
                    <a:pt x="689" y="625"/>
                    <a:pt x="612" y="625"/>
                  </a:cubicBezTo>
                  <a:cubicBezTo>
                    <a:pt x="535" y="625"/>
                    <a:pt x="473" y="562"/>
                    <a:pt x="473" y="485"/>
                  </a:cubicBezTo>
                  <a:cubicBezTo>
                    <a:pt x="473" y="408"/>
                    <a:pt x="535" y="346"/>
                    <a:pt x="612" y="346"/>
                  </a:cubicBezTo>
                  <a:moveTo>
                    <a:pt x="950" y="813"/>
                  </a:moveTo>
                  <a:cubicBezTo>
                    <a:pt x="978" y="841"/>
                    <a:pt x="993" y="878"/>
                    <a:pt x="993" y="918"/>
                  </a:cubicBezTo>
                  <a:cubicBezTo>
                    <a:pt x="993" y="1053"/>
                    <a:pt x="993" y="1053"/>
                    <a:pt x="993" y="1053"/>
                  </a:cubicBezTo>
                  <a:cubicBezTo>
                    <a:pt x="993" y="1244"/>
                    <a:pt x="993" y="1244"/>
                    <a:pt x="993" y="1244"/>
                  </a:cubicBezTo>
                  <a:cubicBezTo>
                    <a:pt x="925" y="1244"/>
                    <a:pt x="925" y="1244"/>
                    <a:pt x="925" y="1244"/>
                  </a:cubicBezTo>
                  <a:cubicBezTo>
                    <a:pt x="925" y="1053"/>
                    <a:pt x="925" y="1053"/>
                    <a:pt x="925" y="1053"/>
                  </a:cubicBezTo>
                  <a:cubicBezTo>
                    <a:pt x="925" y="918"/>
                    <a:pt x="925" y="918"/>
                    <a:pt x="925" y="918"/>
                  </a:cubicBezTo>
                  <a:cubicBezTo>
                    <a:pt x="925" y="873"/>
                    <a:pt x="890" y="839"/>
                    <a:pt x="846" y="839"/>
                  </a:cubicBezTo>
                  <a:cubicBezTo>
                    <a:pt x="378" y="839"/>
                    <a:pt x="378" y="839"/>
                    <a:pt x="378" y="839"/>
                  </a:cubicBezTo>
                  <a:cubicBezTo>
                    <a:pt x="333" y="839"/>
                    <a:pt x="298" y="873"/>
                    <a:pt x="298" y="918"/>
                  </a:cubicBezTo>
                  <a:cubicBezTo>
                    <a:pt x="298" y="1053"/>
                    <a:pt x="298" y="1053"/>
                    <a:pt x="298" y="1053"/>
                  </a:cubicBezTo>
                  <a:cubicBezTo>
                    <a:pt x="298" y="1244"/>
                    <a:pt x="298" y="1244"/>
                    <a:pt x="298" y="1244"/>
                  </a:cubicBezTo>
                  <a:cubicBezTo>
                    <a:pt x="230" y="1244"/>
                    <a:pt x="230" y="1244"/>
                    <a:pt x="230" y="1244"/>
                  </a:cubicBezTo>
                  <a:cubicBezTo>
                    <a:pt x="230" y="1053"/>
                    <a:pt x="230" y="1053"/>
                    <a:pt x="230" y="1053"/>
                  </a:cubicBezTo>
                  <a:cubicBezTo>
                    <a:pt x="230" y="918"/>
                    <a:pt x="230" y="918"/>
                    <a:pt x="230" y="918"/>
                  </a:cubicBezTo>
                  <a:cubicBezTo>
                    <a:pt x="230" y="878"/>
                    <a:pt x="245" y="841"/>
                    <a:pt x="273" y="813"/>
                  </a:cubicBezTo>
                  <a:cubicBezTo>
                    <a:pt x="301" y="785"/>
                    <a:pt x="338" y="770"/>
                    <a:pt x="377" y="770"/>
                  </a:cubicBezTo>
                  <a:cubicBezTo>
                    <a:pt x="846" y="770"/>
                    <a:pt x="846" y="770"/>
                    <a:pt x="846" y="770"/>
                  </a:cubicBezTo>
                  <a:cubicBezTo>
                    <a:pt x="885" y="770"/>
                    <a:pt x="922" y="785"/>
                    <a:pt x="950" y="813"/>
                  </a:cubicBezTo>
                  <a:moveTo>
                    <a:pt x="411" y="980"/>
                  </a:moveTo>
                  <a:cubicBezTo>
                    <a:pt x="479" y="980"/>
                    <a:pt x="479" y="980"/>
                    <a:pt x="479" y="980"/>
                  </a:cubicBezTo>
                  <a:cubicBezTo>
                    <a:pt x="479" y="1244"/>
                    <a:pt x="479" y="1244"/>
                    <a:pt x="479" y="1244"/>
                  </a:cubicBezTo>
                  <a:cubicBezTo>
                    <a:pt x="411" y="1244"/>
                    <a:pt x="411" y="1244"/>
                    <a:pt x="411" y="1244"/>
                  </a:cubicBezTo>
                  <a:lnTo>
                    <a:pt x="411" y="980"/>
                  </a:lnTo>
                  <a:close/>
                  <a:moveTo>
                    <a:pt x="742" y="980"/>
                  </a:moveTo>
                  <a:cubicBezTo>
                    <a:pt x="811" y="980"/>
                    <a:pt x="811" y="980"/>
                    <a:pt x="811" y="980"/>
                  </a:cubicBezTo>
                  <a:cubicBezTo>
                    <a:pt x="811" y="1244"/>
                    <a:pt x="811" y="1244"/>
                    <a:pt x="811" y="1244"/>
                  </a:cubicBezTo>
                  <a:cubicBezTo>
                    <a:pt x="742" y="1244"/>
                    <a:pt x="742" y="1244"/>
                    <a:pt x="742" y="1244"/>
                  </a:cubicBezTo>
                  <a:lnTo>
                    <a:pt x="742" y="980"/>
                  </a:lnTo>
                  <a:close/>
                  <a:moveTo>
                    <a:pt x="1170" y="1012"/>
                  </a:moveTo>
                  <a:cubicBezTo>
                    <a:pt x="1921" y="1012"/>
                    <a:pt x="1921" y="1012"/>
                    <a:pt x="1921" y="1012"/>
                  </a:cubicBezTo>
                  <a:cubicBezTo>
                    <a:pt x="1921" y="1080"/>
                    <a:pt x="1921" y="1080"/>
                    <a:pt x="1921" y="1080"/>
                  </a:cubicBezTo>
                  <a:cubicBezTo>
                    <a:pt x="1170" y="1080"/>
                    <a:pt x="1170" y="1080"/>
                    <a:pt x="1170" y="1080"/>
                  </a:cubicBezTo>
                  <a:lnTo>
                    <a:pt x="1170" y="1012"/>
                  </a:lnTo>
                  <a:close/>
                  <a:moveTo>
                    <a:pt x="1170" y="1169"/>
                  </a:moveTo>
                  <a:cubicBezTo>
                    <a:pt x="1502" y="1169"/>
                    <a:pt x="1502" y="1169"/>
                    <a:pt x="1502" y="1169"/>
                  </a:cubicBezTo>
                  <a:cubicBezTo>
                    <a:pt x="1502" y="1238"/>
                    <a:pt x="1502" y="1238"/>
                    <a:pt x="1502" y="1238"/>
                  </a:cubicBezTo>
                  <a:cubicBezTo>
                    <a:pt x="1170" y="1238"/>
                    <a:pt x="1170" y="1238"/>
                    <a:pt x="1170" y="1238"/>
                  </a:cubicBezTo>
                  <a:lnTo>
                    <a:pt x="1170" y="1169"/>
                  </a:lnTo>
                  <a:close/>
                  <a:moveTo>
                    <a:pt x="1617" y="1169"/>
                  </a:moveTo>
                  <a:cubicBezTo>
                    <a:pt x="1820" y="1169"/>
                    <a:pt x="1820" y="1169"/>
                    <a:pt x="1820" y="1169"/>
                  </a:cubicBezTo>
                  <a:cubicBezTo>
                    <a:pt x="1820" y="1238"/>
                    <a:pt x="1820" y="1238"/>
                    <a:pt x="1820" y="1238"/>
                  </a:cubicBezTo>
                  <a:cubicBezTo>
                    <a:pt x="1617" y="1238"/>
                    <a:pt x="1617" y="1238"/>
                    <a:pt x="1617" y="1238"/>
                  </a:cubicBezTo>
                  <a:lnTo>
                    <a:pt x="1617" y="1169"/>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57039"/>
              <a:endParaRPr lang="en-US">
                <a:solidFill>
                  <a:prstClr val="black"/>
                </a:solidFill>
              </a:endParaRPr>
            </a:p>
          </p:txBody>
        </p:sp>
      </p:grpSp>
      <p:sp>
        <p:nvSpPr>
          <p:cNvPr id="113" name="Oval 112"/>
          <p:cNvSpPr/>
          <p:nvPr/>
        </p:nvSpPr>
        <p:spPr>
          <a:xfrm>
            <a:off x="1991696" y="3182490"/>
            <a:ext cx="5311774" cy="4965308"/>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lIns="91407" tIns="45704" rIns="91407" bIns="45704" rtlCol="0" anchor="ctr">
            <a:prstTxWarp prst="textArchUp">
              <a:avLst>
                <a:gd name="adj" fmla="val 11002870"/>
              </a:avLst>
            </a:prstTxWarp>
          </a:bodyPr>
          <a:lstStyle/>
          <a:p>
            <a:pPr algn="ctr" defTabSz="457039"/>
            <a:r>
              <a:rPr lang="en-US" sz="2400" b="1" dirty="0">
                <a:solidFill>
                  <a:prstClr val="black">
                    <a:lumMod val="75000"/>
                    <a:lumOff val="25000"/>
                  </a:prstClr>
                </a:solidFill>
              </a:rPr>
              <a:t> </a:t>
            </a:r>
            <a:r>
              <a:rPr lang="en-US" sz="2000" b="1" dirty="0">
                <a:solidFill>
                  <a:prstClr val="white"/>
                </a:solidFill>
              </a:rPr>
              <a:t>C O S T           Q U A L I T Y        A C C E S S</a:t>
            </a:r>
            <a:endParaRPr lang="en-US" sz="2400" b="1" dirty="0">
              <a:solidFill>
                <a:prstClr val="white"/>
              </a:solidFill>
            </a:endParaRPr>
          </a:p>
        </p:txBody>
      </p:sp>
      <p:sp>
        <p:nvSpPr>
          <p:cNvPr id="178" name="Oval 177"/>
          <p:cNvSpPr/>
          <p:nvPr/>
        </p:nvSpPr>
        <p:spPr>
          <a:xfrm>
            <a:off x="-197672" y="627328"/>
            <a:ext cx="9697616" cy="7597475"/>
          </a:xfrm>
          <a:prstGeom prst="ellipse">
            <a:avLst/>
          </a:prstGeom>
          <a:noFill/>
          <a:ln>
            <a:noFill/>
          </a:ln>
          <a:effectLst/>
        </p:spPr>
        <p:style>
          <a:lnRef idx="1">
            <a:schemeClr val="accent1"/>
          </a:lnRef>
          <a:fillRef idx="3">
            <a:schemeClr val="accent1"/>
          </a:fillRef>
          <a:effectRef idx="2">
            <a:schemeClr val="accent1"/>
          </a:effectRef>
          <a:fontRef idx="minor">
            <a:schemeClr val="lt1"/>
          </a:fontRef>
        </p:style>
        <p:txBody>
          <a:bodyPr lIns="91407" tIns="45704" rIns="91407" bIns="45704" rtlCol="0" anchor="ctr">
            <a:prstTxWarp prst="textArchUp">
              <a:avLst/>
            </a:prstTxWarp>
          </a:bodyPr>
          <a:lstStyle/>
          <a:p>
            <a:pPr algn="ctr" defTabSz="457039"/>
            <a:r>
              <a:rPr lang="en-US" sz="1600" b="1" cap="all" dirty="0">
                <a:solidFill>
                  <a:srgbClr val="CC0000"/>
                </a:solidFill>
                <a:ea typeface="Calibri"/>
                <a:cs typeface="Times New Roman"/>
              </a:rPr>
              <a:t>A Connected Health Care Company</a:t>
            </a:r>
            <a:endParaRPr lang="en-US" sz="1600" b="1" cap="all" spc="1200" dirty="0">
              <a:solidFill>
                <a:srgbClr val="CC0000"/>
              </a:solidFill>
            </a:endParaRPr>
          </a:p>
        </p:txBody>
      </p:sp>
      <p:sp>
        <p:nvSpPr>
          <p:cNvPr id="114" name="Right Arrow 113"/>
          <p:cNvSpPr/>
          <p:nvPr/>
        </p:nvSpPr>
        <p:spPr>
          <a:xfrm rot="1923717">
            <a:off x="6610695" y="2246383"/>
            <a:ext cx="484051" cy="202769"/>
          </a:xfrm>
          <a:prstGeom prst="rightArrow">
            <a:avLst/>
          </a:prstGeom>
          <a:solidFill>
            <a:schemeClr val="accent5"/>
          </a:solidFill>
          <a:ln>
            <a:noFill/>
            <a:miter lim="800000"/>
          </a:ln>
          <a:effectLst/>
        </p:spPr>
        <p:style>
          <a:lnRef idx="1">
            <a:schemeClr val="accent1"/>
          </a:lnRef>
          <a:fillRef idx="3">
            <a:schemeClr val="accent1"/>
          </a:fillRef>
          <a:effectRef idx="2">
            <a:schemeClr val="accent1"/>
          </a:effectRef>
          <a:fontRef idx="minor">
            <a:schemeClr val="lt1"/>
          </a:fontRef>
        </p:style>
        <p:txBody>
          <a:bodyPr lIns="91407" tIns="45704" rIns="91407" bIns="45704" rtlCol="0" anchor="ctr"/>
          <a:lstStyle/>
          <a:p>
            <a:pPr algn="ctr" defTabSz="457039"/>
            <a:endParaRPr lang="en-US" sz="2200" b="1" dirty="0">
              <a:solidFill>
                <a:prstClr val="white"/>
              </a:solidFill>
            </a:endParaRPr>
          </a:p>
        </p:txBody>
      </p:sp>
      <p:sp>
        <p:nvSpPr>
          <p:cNvPr id="116" name="Right Arrow 115"/>
          <p:cNvSpPr/>
          <p:nvPr/>
        </p:nvSpPr>
        <p:spPr>
          <a:xfrm rot="19676283" flipH="1">
            <a:off x="2190518" y="2235823"/>
            <a:ext cx="484051" cy="202769"/>
          </a:xfrm>
          <a:prstGeom prst="rightArrow">
            <a:avLst/>
          </a:prstGeom>
          <a:solidFill>
            <a:schemeClr val="accent5"/>
          </a:solidFill>
          <a:ln>
            <a:noFill/>
            <a:miter lim="800000"/>
          </a:ln>
          <a:effectLst/>
        </p:spPr>
        <p:style>
          <a:lnRef idx="1">
            <a:schemeClr val="accent1"/>
          </a:lnRef>
          <a:fillRef idx="3">
            <a:schemeClr val="accent1"/>
          </a:fillRef>
          <a:effectRef idx="2">
            <a:schemeClr val="accent1"/>
          </a:effectRef>
          <a:fontRef idx="minor">
            <a:schemeClr val="lt1"/>
          </a:fontRef>
        </p:style>
        <p:txBody>
          <a:bodyPr lIns="91407" tIns="45704" rIns="91407" bIns="45704" rtlCol="0" anchor="ctr"/>
          <a:lstStyle/>
          <a:p>
            <a:pPr algn="ctr" defTabSz="457039"/>
            <a:endParaRPr lang="en-US" sz="2200" b="1" dirty="0">
              <a:solidFill>
                <a:prstClr val="white"/>
              </a:solidFill>
            </a:endParaRPr>
          </a:p>
        </p:txBody>
      </p:sp>
      <p:sp>
        <p:nvSpPr>
          <p:cNvPr id="68" name="TextBox 67"/>
          <p:cNvSpPr txBox="1"/>
          <p:nvPr/>
        </p:nvSpPr>
        <p:spPr>
          <a:xfrm>
            <a:off x="459580" y="6669882"/>
            <a:ext cx="514350" cy="123111"/>
          </a:xfrm>
          <a:prstGeom prst="rect">
            <a:avLst/>
          </a:prstGeom>
          <a:noFill/>
        </p:spPr>
        <p:txBody>
          <a:bodyPr wrap="square" lIns="0" tIns="0" rIns="0" bIns="0" rtlCol="0">
            <a:spAutoFit/>
          </a:bodyPr>
          <a:lstStyle/>
          <a:p>
            <a:pPr defTabSz="457039"/>
            <a:r>
              <a:rPr lang="en-US" sz="800" dirty="0">
                <a:solidFill>
                  <a:prstClr val="white">
                    <a:lumMod val="50000"/>
                  </a:prstClr>
                </a:solidFill>
              </a:rPr>
              <a:t>37576</a:t>
            </a:r>
          </a:p>
        </p:txBody>
      </p:sp>
      <p:sp>
        <p:nvSpPr>
          <p:cNvPr id="54"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27</a:t>
            </a:fld>
            <a:endParaRPr lang="en-US" sz="1200" dirty="0">
              <a:solidFill>
                <a:schemeClr val="bg1">
                  <a:lumMod val="50000"/>
                </a:schemeClr>
              </a:solidFill>
            </a:endParaRPr>
          </a:p>
        </p:txBody>
      </p:sp>
    </p:spTree>
    <p:extLst>
      <p:ext uri="{BB962C8B-B14F-4D97-AF65-F5344CB8AC3E}">
        <p14:creationId xmlns:p14="http://schemas.microsoft.com/office/powerpoint/2010/main" val="175759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CD4472A-E4A8-4340-AA48-7897CFC4B526}"/>
              </a:ext>
            </a:extLst>
          </p:cNvPr>
          <p:cNvPicPr>
            <a:picLocks noChangeAspect="1"/>
          </p:cNvPicPr>
          <p:nvPr/>
        </p:nvPicPr>
        <p:blipFill rotWithShape="1">
          <a:blip r:embed="rId2"/>
          <a:srcRect l="11666" t="17779" r="32500" b="6510"/>
          <a:stretch/>
        </p:blipFill>
        <p:spPr>
          <a:xfrm>
            <a:off x="687805" y="152400"/>
            <a:ext cx="7768389" cy="5925456"/>
          </a:xfrm>
          <a:prstGeom prst="rect">
            <a:avLst/>
          </a:prstGeom>
        </p:spPr>
      </p:pic>
    </p:spTree>
    <p:extLst>
      <p:ext uri="{BB962C8B-B14F-4D97-AF65-F5344CB8AC3E}">
        <p14:creationId xmlns:p14="http://schemas.microsoft.com/office/powerpoint/2010/main" val="1826781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FF3D0DE9-C39E-427C-9849-292D50E54F6D}"/>
              </a:ext>
            </a:extLst>
          </p:cNvPr>
          <p:cNvPicPr>
            <a:picLocks noChangeAspect="1"/>
          </p:cNvPicPr>
          <p:nvPr/>
        </p:nvPicPr>
        <p:blipFill rotWithShape="1">
          <a:blip r:embed="rId2"/>
          <a:srcRect l="10834" t="17778" r="30000" b="5556"/>
          <a:stretch/>
        </p:blipFill>
        <p:spPr>
          <a:xfrm>
            <a:off x="381000" y="0"/>
            <a:ext cx="8382000" cy="6109415"/>
          </a:xfrm>
          <a:prstGeom prst="rect">
            <a:avLst/>
          </a:prstGeom>
        </p:spPr>
      </p:pic>
    </p:spTree>
    <p:extLst>
      <p:ext uri="{BB962C8B-B14F-4D97-AF65-F5344CB8AC3E}">
        <p14:creationId xmlns:p14="http://schemas.microsoft.com/office/powerpoint/2010/main" val="39690249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458200" cy="914400"/>
          </a:xfrm>
        </p:spPr>
        <p:txBody>
          <a:bodyPr>
            <a:normAutofit fontScale="90000"/>
          </a:bodyPr>
          <a:lstStyle/>
          <a:p>
            <a:r>
              <a:rPr lang="en-US" sz="3600" b="1" i="1" dirty="0">
                <a:solidFill>
                  <a:srgbClr val="800000"/>
                </a:solidFill>
              </a:rPr>
              <a:t>Effectively managing pharmacy </a:t>
            </a:r>
            <a:r>
              <a:rPr lang="en-US" sz="3600" dirty="0">
                <a:solidFill>
                  <a:srgbClr val="800000"/>
                </a:solidFill>
              </a:rPr>
              <a:t/>
            </a:r>
            <a:br>
              <a:rPr lang="en-US" sz="3600" dirty="0">
                <a:solidFill>
                  <a:srgbClr val="800000"/>
                </a:solidFill>
              </a:rPr>
            </a:br>
            <a:endParaRPr lang="en-US" sz="3600" dirty="0"/>
          </a:p>
        </p:txBody>
      </p:sp>
      <p:graphicFrame>
        <p:nvGraphicFramePr>
          <p:cNvPr id="5" name="Table Placeholder 4"/>
          <p:cNvGraphicFramePr>
            <a:graphicFrameLocks/>
          </p:cNvGraphicFramePr>
          <p:nvPr>
            <p:extLst>
              <p:ext uri="{D42A27DB-BD31-4B8C-83A1-F6EECF244321}">
                <p14:modId xmlns:p14="http://schemas.microsoft.com/office/powerpoint/2010/main" val="567388185"/>
              </p:ext>
            </p:extLst>
          </p:nvPr>
        </p:nvGraphicFramePr>
        <p:xfrm>
          <a:off x="762000" y="3962400"/>
          <a:ext cx="7559040" cy="1432528"/>
        </p:xfrm>
        <a:graphic>
          <a:graphicData uri="http://schemas.openxmlformats.org/drawingml/2006/table">
            <a:tbl>
              <a:tblPr firstRow="1" bandRow="1">
                <a:tableStyleId>{0660B408-B3CF-4A94-85FC-2B1E0A45F4A2}</a:tableStyleId>
              </a:tblPr>
              <a:tblGrid>
                <a:gridCol w="2568607">
                  <a:extLst>
                    <a:ext uri="{9D8B030D-6E8A-4147-A177-3AD203B41FA5}">
                      <a16:colId xmlns="" xmlns:a16="http://schemas.microsoft.com/office/drawing/2014/main" val="20000"/>
                    </a:ext>
                  </a:extLst>
                </a:gridCol>
                <a:gridCol w="2470753">
                  <a:extLst>
                    <a:ext uri="{9D8B030D-6E8A-4147-A177-3AD203B41FA5}">
                      <a16:colId xmlns="" xmlns:a16="http://schemas.microsoft.com/office/drawing/2014/main" val="20001"/>
                    </a:ext>
                  </a:extLst>
                </a:gridCol>
                <a:gridCol w="2519680">
                  <a:extLst>
                    <a:ext uri="{9D8B030D-6E8A-4147-A177-3AD203B41FA5}">
                      <a16:colId xmlns="" xmlns:a16="http://schemas.microsoft.com/office/drawing/2014/main" val="20002"/>
                    </a:ext>
                  </a:extLst>
                </a:gridCol>
              </a:tblGrid>
              <a:tr h="194974">
                <a:tc>
                  <a:txBody>
                    <a:bodyPr/>
                    <a:lstStyle/>
                    <a:p>
                      <a:r>
                        <a:rPr lang="en-US" sz="1800" dirty="0"/>
                        <a:t>Plan Design</a:t>
                      </a:r>
                    </a:p>
                  </a:txBody>
                  <a:tcPr marT="45712" marB="45712"/>
                </a:tc>
                <a:tc>
                  <a:txBody>
                    <a:bodyPr/>
                    <a:lstStyle/>
                    <a:p>
                      <a:r>
                        <a:rPr lang="en-US" dirty="0"/>
                        <a:t>      Advantageous</a:t>
                      </a:r>
                      <a:r>
                        <a:rPr lang="en-US" baseline="0" dirty="0"/>
                        <a:t> </a:t>
                      </a:r>
                      <a:endParaRPr lang="en-US" dirty="0"/>
                    </a:p>
                  </a:txBody>
                  <a:tcPr marT="45712" marB="45712"/>
                </a:tc>
                <a:tc>
                  <a:txBody>
                    <a:bodyPr/>
                    <a:lstStyle/>
                    <a:p>
                      <a:r>
                        <a:rPr lang="en-US" dirty="0"/>
                        <a:t>Changing </a:t>
                      </a:r>
                      <a:r>
                        <a:rPr lang="en-US" baseline="0" dirty="0"/>
                        <a:t>how it is done</a:t>
                      </a:r>
                      <a:endParaRPr lang="en-US" dirty="0"/>
                    </a:p>
                  </a:txBody>
                  <a:tcPr marT="45712" marB="45712"/>
                </a:tc>
                <a:extLst>
                  <a:ext uri="{0D108BD9-81ED-4DB2-BD59-A6C34878D82A}">
                    <a16:rowId xmlns="" xmlns:a16="http://schemas.microsoft.com/office/drawing/2014/main" val="10000"/>
                  </a:ext>
                </a:extLst>
              </a:tr>
              <a:tr h="460330">
                <a:tc>
                  <a:txBody>
                    <a:bodyPr/>
                    <a:lstStyle/>
                    <a:p>
                      <a:r>
                        <a:rPr lang="en-US" sz="1600" b="0" dirty="0"/>
                        <a:t>What are you including and excluding ?</a:t>
                      </a:r>
                      <a:r>
                        <a:rPr lang="en-US" sz="1600" b="0" baseline="0" dirty="0"/>
                        <a:t> Setting up different formulary options for cost containment.</a:t>
                      </a:r>
                      <a:endParaRPr lang="en-US" sz="1600" b="0" dirty="0">
                        <a:solidFill>
                          <a:schemeClr val="tx1"/>
                        </a:solidFill>
                      </a:endParaRPr>
                    </a:p>
                  </a:txBody>
                  <a:tcPr marT="45712" marB="45712"/>
                </a:tc>
                <a:tc>
                  <a:txBody>
                    <a:bodyPr/>
                    <a:lstStyle/>
                    <a:p>
                      <a:pPr marL="0" indent="0">
                        <a:buFontTx/>
                        <a:buNone/>
                      </a:pPr>
                      <a:r>
                        <a:rPr lang="en-US" sz="1600" baseline="0" dirty="0"/>
                        <a:t>Copays, deductibles, OOP limits, lesser of copay logic, the greater of rebates, etc.</a:t>
                      </a:r>
                      <a:endParaRPr lang="en-US" sz="1600" dirty="0"/>
                    </a:p>
                    <a:p>
                      <a:endParaRPr lang="en-US" sz="1600" dirty="0"/>
                    </a:p>
                  </a:txBody>
                  <a:tcPr marT="45712" marB="45712"/>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latin typeface="+mn-lt"/>
                          <a:ea typeface="+mn-ea"/>
                          <a:cs typeface="+mn-cs"/>
                        </a:rPr>
                        <a:t>Specialty</a:t>
                      </a:r>
                      <a:r>
                        <a:rPr lang="en-US" sz="1600" b="0" kern="1200" baseline="0" dirty="0">
                          <a:solidFill>
                            <a:schemeClr val="tx1"/>
                          </a:solidFill>
                          <a:latin typeface="+mn-lt"/>
                          <a:ea typeface="+mn-ea"/>
                          <a:cs typeface="+mn-cs"/>
                        </a:rPr>
                        <a:t> pharmacy site of care. Where are these costly drugs administered?</a:t>
                      </a:r>
                      <a:endParaRPr lang="en-US" sz="1600" b="0" kern="1200" dirty="0">
                        <a:solidFill>
                          <a:schemeClr val="tx1"/>
                        </a:solidFill>
                        <a:latin typeface="+mn-lt"/>
                        <a:ea typeface="+mn-ea"/>
                        <a:cs typeface="+mn-cs"/>
                      </a:endParaRPr>
                    </a:p>
                    <a:p>
                      <a:endParaRPr lang="en-US" sz="1600" dirty="0"/>
                    </a:p>
                  </a:txBody>
                  <a:tcPr marT="45712" marB="45712"/>
                </a:tc>
                <a:extLst>
                  <a:ext uri="{0D108BD9-81ED-4DB2-BD59-A6C34878D82A}">
                    <a16:rowId xmlns="" xmlns:a16="http://schemas.microsoft.com/office/drawing/2014/main" val="10001"/>
                  </a:ext>
                </a:extLst>
              </a:tr>
            </a:tbl>
          </a:graphicData>
        </a:graphic>
      </p:graphicFrame>
      <p:pic>
        <p:nvPicPr>
          <p:cNvPr id="3" name="Picture 2" descr="Plan Desig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364827"/>
            <a:ext cx="5181600" cy="2360506"/>
          </a:xfrm>
          <a:prstGeom prst="rect">
            <a:avLst/>
          </a:prstGeom>
        </p:spPr>
      </p:pic>
      <p:sp>
        <p:nvSpPr>
          <p:cNvPr id="6" name="Slide Number Placeholder 3"/>
          <p:cNvSpPr>
            <a:spLocks noGrp="1"/>
          </p:cNvSpPr>
          <p:nvPr>
            <p:ph type="sldNum" sz="quarter" idx="12"/>
          </p:nvPr>
        </p:nvSpPr>
        <p:spPr>
          <a:xfrm>
            <a:off x="8077200" y="6461125"/>
            <a:ext cx="914400" cy="320675"/>
          </a:xfrm>
        </p:spPr>
        <p:txBody>
          <a:bodyPr/>
          <a:lstStyle/>
          <a:p>
            <a:pPr algn="r"/>
            <a:r>
              <a:rPr lang="en-US" sz="1100" dirty="0">
                <a:solidFill>
                  <a:schemeClr val="bg1"/>
                </a:solidFill>
                <a:cs typeface="Arial" panose="020B0604020202020204" pitchFamily="34" charset="0"/>
              </a:rPr>
              <a:t>Page </a:t>
            </a:r>
            <a:fld id="{556585C8-CC01-4665-BFCF-BD8967AD0BC5}" type="slidenum">
              <a:rPr lang="en-US" sz="1100" smtClean="0">
                <a:solidFill>
                  <a:schemeClr val="bg1"/>
                </a:solidFill>
                <a:cs typeface="Arial" panose="020B0604020202020204" pitchFamily="34" charset="0"/>
              </a:rPr>
              <a:pPr algn="r"/>
              <a:t>30</a:t>
            </a:fld>
            <a:endParaRPr lang="en-US" sz="1100" dirty="0">
              <a:solidFill>
                <a:schemeClr val="bg1"/>
              </a:solidFill>
              <a:cs typeface="Arial" panose="020B0604020202020204" pitchFamily="34" charset="0"/>
            </a:endParaRPr>
          </a:p>
        </p:txBody>
      </p:sp>
    </p:spTree>
    <p:extLst>
      <p:ext uri="{BB962C8B-B14F-4D97-AF65-F5344CB8AC3E}">
        <p14:creationId xmlns:p14="http://schemas.microsoft.com/office/powerpoint/2010/main" val="19779902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458200" cy="816226"/>
          </a:xfrm>
        </p:spPr>
        <p:txBody>
          <a:bodyPr>
            <a:normAutofit/>
          </a:bodyPr>
          <a:lstStyle/>
          <a:p>
            <a:pPr algn="ctr"/>
            <a:r>
              <a:rPr lang="en-US" sz="3600" b="1" i="1" dirty="0">
                <a:solidFill>
                  <a:srgbClr val="800000"/>
                </a:solidFill>
              </a:rPr>
              <a:t>Site of Care for Specialty Drugs</a:t>
            </a:r>
          </a:p>
        </p:txBody>
      </p:sp>
      <p:grpSp>
        <p:nvGrpSpPr>
          <p:cNvPr id="6" name="Group 5"/>
          <p:cNvGrpSpPr>
            <a:grpSpLocks/>
          </p:cNvGrpSpPr>
          <p:nvPr/>
        </p:nvGrpSpPr>
        <p:grpSpPr bwMode="auto">
          <a:xfrm>
            <a:off x="279800" y="1337137"/>
            <a:ext cx="8016875" cy="3844061"/>
            <a:chOff x="1629480" y="804140"/>
            <a:chExt cx="8016286" cy="3844061"/>
          </a:xfrm>
        </p:grpSpPr>
        <p:sp>
          <p:nvSpPr>
            <p:cNvPr id="7" name="Rectangle 6"/>
            <p:cNvSpPr/>
            <p:nvPr/>
          </p:nvSpPr>
          <p:spPr>
            <a:xfrm>
              <a:off x="3253234" y="804140"/>
              <a:ext cx="3810000" cy="762000"/>
            </a:xfrm>
            <a:prstGeom prst="rect">
              <a:avLst/>
            </a:prstGeom>
            <a:solidFill>
              <a:sysClr val="windowText" lastClr="000000"/>
            </a:solidFill>
            <a:ln>
              <a:solidFill>
                <a:sysClr val="window" lastClr="FFFFFF"/>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Specialty Injectables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Annual Spend = $1.1B</a:t>
              </a:r>
            </a:p>
          </p:txBody>
        </p:sp>
        <p:sp>
          <p:nvSpPr>
            <p:cNvPr id="8" name="Rectangle 7"/>
            <p:cNvSpPr/>
            <p:nvPr/>
          </p:nvSpPr>
          <p:spPr>
            <a:xfrm>
              <a:off x="5543538" y="2438400"/>
              <a:ext cx="1295400" cy="5334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Fully Insured  798K lives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($225M)</a:t>
              </a:r>
            </a:p>
          </p:txBody>
        </p:sp>
        <p:sp>
          <p:nvSpPr>
            <p:cNvPr id="9" name="TextBox 8"/>
            <p:cNvSpPr txBox="1"/>
            <p:nvPr/>
          </p:nvSpPr>
          <p:spPr>
            <a:xfrm>
              <a:off x="6259878" y="1752600"/>
              <a:ext cx="2303293" cy="646113"/>
            </a:xfrm>
            <a:prstGeom prst="rect">
              <a:avLst/>
            </a:prstGeom>
            <a:noFill/>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2868">
                      <a:lumMod val="50000"/>
                    </a:srgbClr>
                  </a:solidFill>
                  <a:effectLst/>
                  <a:uLnTx/>
                  <a:uFillTx/>
                  <a:cs typeface="Arial" pitchFamily="34" charset="0"/>
                </a:rPr>
                <a:t>Provider-Administered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2868">
                      <a:lumMod val="50000"/>
                    </a:srgbClr>
                  </a:solidFill>
                  <a:effectLst/>
                  <a:uLnTx/>
                  <a:uFillTx/>
                  <a:cs typeface="Arial" pitchFamily="34" charset="0"/>
                </a:rPr>
                <a:t>(Medical Benefit)</a:t>
              </a:r>
            </a:p>
          </p:txBody>
        </p:sp>
        <p:sp>
          <p:nvSpPr>
            <p:cNvPr id="10" name="TextBox 9"/>
            <p:cNvSpPr txBox="1"/>
            <p:nvPr/>
          </p:nvSpPr>
          <p:spPr>
            <a:xfrm>
              <a:off x="1629480" y="1752600"/>
              <a:ext cx="2339803" cy="646113"/>
            </a:xfrm>
            <a:prstGeom prst="rect">
              <a:avLst/>
            </a:prstGeom>
            <a:noFill/>
          </p:spPr>
          <p:txBody>
            <a:bodyPr wrap="non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2868">
                      <a:lumMod val="50000"/>
                    </a:srgbClr>
                  </a:solidFill>
                  <a:effectLst/>
                  <a:uLnTx/>
                  <a:uFillTx/>
                  <a:cs typeface="Arial" pitchFamily="34" charset="0"/>
                </a:rPr>
                <a:t>Self-Administered/Oral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2868">
                      <a:lumMod val="50000"/>
                    </a:srgbClr>
                  </a:solidFill>
                  <a:effectLst/>
                  <a:uLnTx/>
                  <a:uFillTx/>
                  <a:cs typeface="Arial" pitchFamily="34" charset="0"/>
                </a:rPr>
                <a:t>(Pharmacy Benefit)</a:t>
              </a:r>
            </a:p>
          </p:txBody>
        </p:sp>
        <p:sp>
          <p:nvSpPr>
            <p:cNvPr id="11" name="Rectangle 10"/>
            <p:cNvSpPr/>
            <p:nvPr/>
          </p:nvSpPr>
          <p:spPr>
            <a:xfrm>
              <a:off x="1882426" y="2438400"/>
              <a:ext cx="1828800" cy="5334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All Channels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($420M)</a:t>
              </a:r>
            </a:p>
          </p:txBody>
        </p:sp>
        <p:sp>
          <p:nvSpPr>
            <p:cNvPr id="12" name="Rectangle 11"/>
            <p:cNvSpPr/>
            <p:nvPr/>
          </p:nvSpPr>
          <p:spPr>
            <a:xfrm>
              <a:off x="7960162" y="2438400"/>
              <a:ext cx="1295400" cy="5334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Self Insured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  1.6 M lives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($459 M)</a:t>
              </a:r>
            </a:p>
          </p:txBody>
        </p:sp>
        <p:sp>
          <p:nvSpPr>
            <p:cNvPr id="13" name="AutoShape 8"/>
            <p:cNvSpPr>
              <a:spLocks noChangeArrowheads="1"/>
            </p:cNvSpPr>
            <p:nvPr/>
          </p:nvSpPr>
          <p:spPr bwMode="auto">
            <a:xfrm rot="5400000">
              <a:off x="4831216" y="4152920"/>
              <a:ext cx="457200" cy="533361"/>
            </a:xfrm>
            <a:prstGeom prst="rightArrow">
              <a:avLst>
                <a:gd name="adj1" fmla="val 50000"/>
                <a:gd name="adj2" fmla="val 25000"/>
              </a:avLst>
            </a:prstGeom>
            <a:solidFill>
              <a:srgbClr val="C0504D"/>
            </a:solidFill>
            <a:ln w="3175" cap="flat" cmpd="sng" algn="ctr">
              <a:solidFill>
                <a:sysClr val="window" lastClr="FFFFFF"/>
              </a:solidFill>
              <a:prstDash val="soli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2868">
                    <a:lumMod val="50000"/>
                  </a:srgbClr>
                </a:solidFill>
                <a:effectLst/>
                <a:uLnTx/>
                <a:uFillTx/>
              </a:endParaRPr>
            </a:p>
          </p:txBody>
        </p:sp>
        <p:cxnSp>
          <p:nvCxnSpPr>
            <p:cNvPr id="14" name="Straight Arrow Connector 13"/>
            <p:cNvCxnSpPr/>
            <p:nvPr/>
          </p:nvCxnSpPr>
          <p:spPr>
            <a:xfrm rot="10800000" flipV="1">
              <a:off x="3570850" y="1519238"/>
              <a:ext cx="304778" cy="228600"/>
            </a:xfrm>
            <a:prstGeom prst="straightConnector1">
              <a:avLst/>
            </a:prstGeom>
            <a:noFill/>
            <a:ln w="25400" cap="flat" cmpd="sng" algn="ctr">
              <a:solidFill>
                <a:sysClr val="windowText" lastClr="000000">
                  <a:lumMod val="50000"/>
                </a:sysClr>
              </a:solidFill>
              <a:prstDash val="solid"/>
              <a:tailEnd type="arrow"/>
            </a:ln>
            <a:effectLst/>
          </p:spPr>
        </p:cxnSp>
        <p:cxnSp>
          <p:nvCxnSpPr>
            <p:cNvPr id="15" name="Straight Arrow Connector 14"/>
            <p:cNvCxnSpPr/>
            <p:nvPr/>
          </p:nvCxnSpPr>
          <p:spPr>
            <a:xfrm>
              <a:off x="6248766" y="1519238"/>
              <a:ext cx="380972" cy="228600"/>
            </a:xfrm>
            <a:prstGeom prst="straightConnector1">
              <a:avLst/>
            </a:prstGeom>
            <a:noFill/>
            <a:ln w="25400" cap="flat" cmpd="sng" algn="ctr">
              <a:solidFill>
                <a:sysClr val="windowText" lastClr="000000">
                  <a:lumMod val="50000"/>
                </a:sysClr>
              </a:solidFill>
              <a:prstDash val="solid"/>
              <a:tailEnd type="arrow"/>
            </a:ln>
            <a:effectLst/>
          </p:spPr>
        </p:cxnSp>
        <p:sp>
          <p:nvSpPr>
            <p:cNvPr id="16" name="Left Brace 15"/>
            <p:cNvSpPr/>
            <p:nvPr/>
          </p:nvSpPr>
          <p:spPr>
            <a:xfrm rot="16200000" flipV="1">
              <a:off x="7291669" y="1866990"/>
              <a:ext cx="228600" cy="2438221"/>
            </a:xfrm>
            <a:prstGeom prst="leftBrace">
              <a:avLst/>
            </a:prstGeom>
            <a:noFill/>
            <a:ln w="25400" cap="flat" cmpd="sng" algn="ctr">
              <a:solidFill>
                <a:sysClr val="windowText" lastClr="000000">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2868">
                    <a:lumMod val="50000"/>
                  </a:srgbClr>
                </a:solidFill>
                <a:effectLst/>
                <a:uLnTx/>
                <a:uFillTx/>
              </a:endParaRPr>
            </a:p>
          </p:txBody>
        </p:sp>
        <p:sp>
          <p:nvSpPr>
            <p:cNvPr id="17" name="Left Brace 16"/>
            <p:cNvSpPr/>
            <p:nvPr/>
          </p:nvSpPr>
          <p:spPr>
            <a:xfrm rot="5400000">
              <a:off x="7287700" y="1070934"/>
              <a:ext cx="228600" cy="4487532"/>
            </a:xfrm>
            <a:prstGeom prst="leftBrace">
              <a:avLst/>
            </a:prstGeom>
            <a:noFill/>
            <a:ln w="25400" cap="flat" cmpd="sng" algn="ctr">
              <a:solidFill>
                <a:sysClr val="windowText" lastClr="000000">
                  <a:lumMod val="50000"/>
                </a:sys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02868">
                    <a:lumMod val="50000"/>
                  </a:srgbClr>
                </a:solidFill>
                <a:effectLst/>
                <a:uLnTx/>
                <a:uFillTx/>
              </a:endParaRPr>
            </a:p>
          </p:txBody>
        </p:sp>
        <p:sp>
          <p:nvSpPr>
            <p:cNvPr id="18" name="Rectangle 17"/>
            <p:cNvSpPr/>
            <p:nvPr/>
          </p:nvSpPr>
          <p:spPr>
            <a:xfrm>
              <a:off x="8188762" y="3407934"/>
              <a:ext cx="1066800" cy="64347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Specialty Pharmacy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$12M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p:txBody>
        </p:sp>
      </p:grpSp>
      <p:grpSp>
        <p:nvGrpSpPr>
          <p:cNvPr id="19" name="Group 18"/>
          <p:cNvGrpSpPr/>
          <p:nvPr/>
        </p:nvGrpSpPr>
        <p:grpSpPr>
          <a:xfrm>
            <a:off x="0" y="3516968"/>
            <a:ext cx="8969361" cy="2920410"/>
            <a:chOff x="134447" y="3352800"/>
            <a:chExt cx="8969361" cy="2920410"/>
          </a:xfrm>
        </p:grpSpPr>
        <p:sp>
          <p:nvSpPr>
            <p:cNvPr id="20" name="Rectangle 19"/>
            <p:cNvSpPr/>
            <p:nvPr/>
          </p:nvSpPr>
          <p:spPr>
            <a:xfrm>
              <a:off x="3483456" y="5029200"/>
              <a:ext cx="10668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$271M Drug</a:t>
              </a:r>
            </a:p>
          </p:txBody>
        </p:sp>
        <p:sp>
          <p:nvSpPr>
            <p:cNvPr id="21" name="Rectangle 20"/>
            <p:cNvSpPr/>
            <p:nvPr/>
          </p:nvSpPr>
          <p:spPr>
            <a:xfrm>
              <a:off x="5799600" y="3776130"/>
              <a:ext cx="1066800" cy="64347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Home Infusion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$90M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p:txBody>
        </p:sp>
        <p:sp>
          <p:nvSpPr>
            <p:cNvPr id="22" name="Rectangle 21"/>
            <p:cNvSpPr/>
            <p:nvPr/>
          </p:nvSpPr>
          <p:spPr>
            <a:xfrm>
              <a:off x="4636504" y="3776130"/>
              <a:ext cx="1066800" cy="64347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Hospital Outpatient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$261M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p:txBody>
        </p:sp>
        <p:sp>
          <p:nvSpPr>
            <p:cNvPr id="23" name="Rectangle 22"/>
            <p:cNvSpPr/>
            <p:nvPr/>
          </p:nvSpPr>
          <p:spPr>
            <a:xfrm>
              <a:off x="3463360" y="3776130"/>
              <a:ext cx="1066800" cy="64347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Physician Office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$307M</a:t>
              </a:r>
            </a:p>
          </p:txBody>
        </p:sp>
        <p:sp>
          <p:nvSpPr>
            <p:cNvPr id="24" name="Rectangle 23"/>
            <p:cNvSpPr/>
            <p:nvPr/>
          </p:nvSpPr>
          <p:spPr>
            <a:xfrm>
              <a:off x="2065799" y="4419600"/>
              <a:ext cx="1163909" cy="64347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Retail Distribution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$301M </a:t>
              </a:r>
            </a:p>
          </p:txBody>
        </p:sp>
        <p:sp>
          <p:nvSpPr>
            <p:cNvPr id="25" name="Rectangle 24"/>
            <p:cNvSpPr/>
            <p:nvPr/>
          </p:nvSpPr>
          <p:spPr>
            <a:xfrm>
              <a:off x="160799" y="4419600"/>
              <a:ext cx="1163909" cy="64347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Specialty Distribution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$119M </a:t>
              </a:r>
            </a:p>
          </p:txBody>
        </p:sp>
        <p:cxnSp>
          <p:nvCxnSpPr>
            <p:cNvPr id="26" name="Straight Arrow Connector 25"/>
            <p:cNvCxnSpPr/>
            <p:nvPr/>
          </p:nvCxnSpPr>
          <p:spPr>
            <a:xfrm flipH="1">
              <a:off x="769938" y="3352800"/>
              <a:ext cx="838200" cy="990600"/>
            </a:xfrm>
            <a:prstGeom prst="straightConnector1">
              <a:avLst/>
            </a:prstGeom>
            <a:noFill/>
            <a:ln w="25400" cap="flat" cmpd="sng" algn="ctr">
              <a:solidFill>
                <a:sysClr val="windowText" lastClr="000000">
                  <a:lumMod val="50000"/>
                </a:sysClr>
              </a:solidFill>
              <a:prstDash val="solid"/>
              <a:tailEnd type="arrow"/>
            </a:ln>
            <a:effectLst/>
          </p:spPr>
        </p:cxnSp>
        <p:cxnSp>
          <p:nvCxnSpPr>
            <p:cNvPr id="27" name="Straight Arrow Connector 26"/>
            <p:cNvCxnSpPr/>
            <p:nvPr/>
          </p:nvCxnSpPr>
          <p:spPr>
            <a:xfrm>
              <a:off x="1836738" y="3352800"/>
              <a:ext cx="762000" cy="990600"/>
            </a:xfrm>
            <a:prstGeom prst="straightConnector1">
              <a:avLst/>
            </a:prstGeom>
            <a:noFill/>
            <a:ln w="25400" cap="flat" cmpd="sng" algn="ctr">
              <a:solidFill>
                <a:sysClr val="windowText" lastClr="000000">
                  <a:lumMod val="50000"/>
                </a:sysClr>
              </a:solidFill>
              <a:prstDash val="solid"/>
              <a:tailEnd type="arrow"/>
            </a:ln>
            <a:effectLst/>
          </p:spPr>
        </p:cxnSp>
        <p:sp>
          <p:nvSpPr>
            <p:cNvPr id="28" name="AutoShape 8"/>
            <p:cNvSpPr>
              <a:spLocks noChangeArrowheads="1"/>
            </p:cNvSpPr>
            <p:nvPr/>
          </p:nvSpPr>
          <p:spPr bwMode="auto">
            <a:xfrm rot="5400000">
              <a:off x="4929188" y="4457700"/>
              <a:ext cx="457200" cy="533400"/>
            </a:xfrm>
            <a:prstGeom prst="rightArrow">
              <a:avLst>
                <a:gd name="adj1" fmla="val 50000"/>
                <a:gd name="adj2" fmla="val 25000"/>
              </a:avLst>
            </a:prstGeom>
            <a:solidFill>
              <a:srgbClr val="C0504D"/>
            </a:solidFill>
            <a:ln w="9525">
              <a:solidFill>
                <a:sysClr val="window" lastClr="FFFFFF"/>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2868"/>
                </a:solidFill>
                <a:effectLst/>
                <a:uLnTx/>
                <a:uFillTx/>
                <a:latin typeface="Verdana" pitchFamily="34" charset="0"/>
                <a:cs typeface="Arial" pitchFamily="34" charset="0"/>
              </a:endParaRPr>
            </a:p>
          </p:txBody>
        </p:sp>
        <p:sp>
          <p:nvSpPr>
            <p:cNvPr id="29" name="AutoShape 8"/>
            <p:cNvSpPr>
              <a:spLocks noChangeArrowheads="1"/>
            </p:cNvSpPr>
            <p:nvPr/>
          </p:nvSpPr>
          <p:spPr bwMode="auto">
            <a:xfrm rot="5400000">
              <a:off x="6132513" y="4457700"/>
              <a:ext cx="457200" cy="533400"/>
            </a:xfrm>
            <a:prstGeom prst="rightArrow">
              <a:avLst>
                <a:gd name="adj1" fmla="val 50000"/>
                <a:gd name="adj2" fmla="val 25000"/>
              </a:avLst>
            </a:prstGeom>
            <a:solidFill>
              <a:srgbClr val="C0504D"/>
            </a:solidFill>
            <a:ln w="9525">
              <a:solidFill>
                <a:sysClr val="window" lastClr="FFFFFF"/>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2868"/>
                </a:solidFill>
                <a:effectLst/>
                <a:uLnTx/>
                <a:uFillTx/>
                <a:latin typeface="Verdana" pitchFamily="34" charset="0"/>
                <a:cs typeface="Arial" pitchFamily="34" charset="0"/>
              </a:endParaRPr>
            </a:p>
          </p:txBody>
        </p:sp>
        <p:sp>
          <p:nvSpPr>
            <p:cNvPr id="30" name="Rectangle 29"/>
            <p:cNvSpPr/>
            <p:nvPr/>
          </p:nvSpPr>
          <p:spPr>
            <a:xfrm>
              <a:off x="3483456" y="5410200"/>
              <a:ext cx="10668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$36M Admin</a:t>
              </a:r>
            </a:p>
          </p:txBody>
        </p:sp>
        <p:sp>
          <p:nvSpPr>
            <p:cNvPr id="31" name="Rectangle 30"/>
            <p:cNvSpPr/>
            <p:nvPr/>
          </p:nvSpPr>
          <p:spPr>
            <a:xfrm>
              <a:off x="4682560" y="5029200"/>
              <a:ext cx="10668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$226M Drug</a:t>
              </a:r>
            </a:p>
          </p:txBody>
        </p:sp>
        <p:sp>
          <p:nvSpPr>
            <p:cNvPr id="32" name="Rectangle 31"/>
            <p:cNvSpPr/>
            <p:nvPr/>
          </p:nvSpPr>
          <p:spPr>
            <a:xfrm>
              <a:off x="4682560" y="5410200"/>
              <a:ext cx="10668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$35M Admin</a:t>
              </a:r>
            </a:p>
          </p:txBody>
        </p:sp>
        <p:sp>
          <p:nvSpPr>
            <p:cNvPr id="33" name="Rectangle 32"/>
            <p:cNvSpPr/>
            <p:nvPr/>
          </p:nvSpPr>
          <p:spPr>
            <a:xfrm>
              <a:off x="5865752" y="5029200"/>
              <a:ext cx="11430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$80M Drug</a:t>
              </a:r>
            </a:p>
          </p:txBody>
        </p:sp>
        <p:sp>
          <p:nvSpPr>
            <p:cNvPr id="34" name="Rectangle 33"/>
            <p:cNvSpPr/>
            <p:nvPr/>
          </p:nvSpPr>
          <p:spPr>
            <a:xfrm>
              <a:off x="5865752" y="5410200"/>
              <a:ext cx="11430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$10M Admin</a:t>
              </a:r>
            </a:p>
          </p:txBody>
        </p:sp>
        <p:sp>
          <p:nvSpPr>
            <p:cNvPr id="35" name="Rectangle 34"/>
            <p:cNvSpPr/>
            <p:nvPr/>
          </p:nvSpPr>
          <p:spPr>
            <a:xfrm>
              <a:off x="134447" y="5934656"/>
              <a:ext cx="2655887" cy="338554"/>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2868"/>
                  </a:solidFill>
                  <a:effectLst/>
                  <a:uLnTx/>
                  <a:uFillTx/>
                  <a:cs typeface="Arial" pitchFamily="34" charset="0"/>
                </a:rPr>
                <a:t>*Clinics and ESRD facilities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dirty="0">
                  <a:ln>
                    <a:noFill/>
                  </a:ln>
                  <a:solidFill>
                    <a:srgbClr val="002868"/>
                  </a:solidFill>
                  <a:effectLst/>
                  <a:uLnTx/>
                  <a:uFillTx/>
                  <a:cs typeface="Arial" pitchFamily="34" charset="0"/>
                </a:rPr>
                <a:t>Source: 2014 BCBS Plan</a:t>
              </a:r>
            </a:p>
          </p:txBody>
        </p:sp>
        <p:sp>
          <p:nvSpPr>
            <p:cNvPr id="36" name="Rectangle 35"/>
            <p:cNvSpPr/>
            <p:nvPr/>
          </p:nvSpPr>
          <p:spPr>
            <a:xfrm>
              <a:off x="8097143" y="3763948"/>
              <a:ext cx="1006665" cy="64347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Other*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$13M</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02868">
                    <a:lumMod val="50000"/>
                  </a:srgbClr>
                </a:solidFill>
                <a:effectLst/>
                <a:uLnTx/>
                <a:uFillTx/>
              </a:endParaRPr>
            </a:p>
          </p:txBody>
        </p:sp>
        <p:sp>
          <p:nvSpPr>
            <p:cNvPr id="37" name="AutoShape 8"/>
            <p:cNvSpPr>
              <a:spLocks noChangeArrowheads="1"/>
            </p:cNvSpPr>
            <p:nvPr/>
          </p:nvSpPr>
          <p:spPr bwMode="auto">
            <a:xfrm rot="5400000">
              <a:off x="8362950" y="4457700"/>
              <a:ext cx="457200" cy="533400"/>
            </a:xfrm>
            <a:prstGeom prst="rightArrow">
              <a:avLst>
                <a:gd name="adj1" fmla="val 50000"/>
                <a:gd name="adj2" fmla="val 25000"/>
              </a:avLst>
            </a:prstGeom>
            <a:solidFill>
              <a:srgbClr val="C0504D"/>
            </a:solidFill>
            <a:ln w="9525">
              <a:solidFill>
                <a:sysClr val="window" lastClr="FFFFFF"/>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altLang="en-US" sz="1800" b="0" i="0" u="none" strike="noStrike" kern="0" cap="none" spc="0" normalizeH="0" baseline="0" noProof="0">
                <a:ln>
                  <a:noFill/>
                </a:ln>
                <a:solidFill>
                  <a:srgbClr val="002868"/>
                </a:solidFill>
                <a:effectLst/>
                <a:uLnTx/>
                <a:uFillTx/>
                <a:latin typeface="Verdana" pitchFamily="34" charset="0"/>
                <a:cs typeface="Arial" pitchFamily="34" charset="0"/>
              </a:endParaRPr>
            </a:p>
          </p:txBody>
        </p:sp>
        <p:sp>
          <p:nvSpPr>
            <p:cNvPr id="38" name="Rectangle 37"/>
            <p:cNvSpPr/>
            <p:nvPr/>
          </p:nvSpPr>
          <p:spPr>
            <a:xfrm>
              <a:off x="7960808" y="5410200"/>
              <a:ext cx="11430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$1.6M Admin</a:t>
              </a:r>
            </a:p>
          </p:txBody>
        </p:sp>
        <p:sp>
          <p:nvSpPr>
            <p:cNvPr id="39" name="Rectangle 38"/>
            <p:cNvSpPr/>
            <p:nvPr/>
          </p:nvSpPr>
          <p:spPr>
            <a:xfrm>
              <a:off x="7960808" y="5029200"/>
              <a:ext cx="1143000" cy="304800"/>
            </a:xfrm>
            <a:prstGeom prst="rect">
              <a:avLst/>
            </a:prstGeom>
            <a:solidFill>
              <a:sysClr val="windowText" lastClr="000000">
                <a:lumMod val="20000"/>
                <a:lumOff val="80000"/>
              </a:sysClr>
            </a:solidFill>
            <a:ln>
              <a:solidFill>
                <a:srgbClr val="C0504D"/>
              </a:solidFill>
            </a:ln>
            <a:effectLst/>
            <a:scene3d>
              <a:camera prst="orthographicFront">
                <a:rot lat="0" lon="0" rev="0"/>
              </a:camera>
              <a:lightRig rig="threePt" dir="t">
                <a:rot lat="0" lon="0" rev="1200000"/>
              </a:lightRig>
            </a:scene3d>
            <a:sp3d>
              <a:bevelT w="63500" h="25400"/>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2868">
                      <a:lumMod val="50000"/>
                    </a:srgbClr>
                  </a:solidFill>
                  <a:effectLst/>
                  <a:uLnTx/>
                  <a:uFillTx/>
                </a:rPr>
                <a:t>$11.8M Drug</a:t>
              </a:r>
            </a:p>
          </p:txBody>
        </p:sp>
      </p:grpSp>
      <p:sp>
        <p:nvSpPr>
          <p:cNvPr id="40" name="TextBox 39"/>
          <p:cNvSpPr txBox="1"/>
          <p:nvPr/>
        </p:nvSpPr>
        <p:spPr>
          <a:xfrm>
            <a:off x="1473691" y="780830"/>
            <a:ext cx="623992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rPr>
              <a:t>$1B on a 2.4M member commercial plan</a:t>
            </a:r>
          </a:p>
        </p:txBody>
      </p:sp>
      <p:sp>
        <p:nvSpPr>
          <p:cNvPr id="3" name="Slide Number Placeholder 2"/>
          <p:cNvSpPr>
            <a:spLocks noGrp="1"/>
          </p:cNvSpPr>
          <p:nvPr>
            <p:ph type="sldNum" sz="quarter" idx="12"/>
          </p:nvPr>
        </p:nvSpPr>
        <p:spPr>
          <a:xfrm>
            <a:off x="8283561" y="6364414"/>
            <a:ext cx="685800" cy="365125"/>
          </a:xfrm>
        </p:spPr>
        <p:txBody>
          <a:bodyPr/>
          <a:lstStyle/>
          <a:p>
            <a:r>
              <a:rPr lang="en-US" dirty="0">
                <a:solidFill>
                  <a:schemeClr val="bg1"/>
                </a:solidFill>
                <a:cs typeface="Arial" panose="020B0604020202020204" pitchFamily="34" charset="0"/>
              </a:rPr>
              <a:t>Page </a:t>
            </a:r>
            <a:fld id="{556585C8-CC01-4665-BFCF-BD8967AD0BC5}" type="slidenum">
              <a:rPr lang="en-US" smtClean="0">
                <a:solidFill>
                  <a:schemeClr val="bg1"/>
                </a:solidFill>
                <a:cs typeface="Arial" panose="020B0604020202020204" pitchFamily="34" charset="0"/>
              </a:rPr>
              <a:pPr/>
              <a:t>31</a:t>
            </a:fld>
            <a:endParaRPr lang="en-US" dirty="0">
              <a:solidFill>
                <a:schemeClr val="bg1"/>
              </a:solidFill>
              <a:cs typeface="Arial" panose="020B0604020202020204" pitchFamily="34" charset="0"/>
            </a:endParaRPr>
          </a:p>
        </p:txBody>
      </p:sp>
    </p:spTree>
    <p:extLst>
      <p:ext uri="{BB962C8B-B14F-4D97-AF65-F5344CB8AC3E}">
        <p14:creationId xmlns:p14="http://schemas.microsoft.com/office/powerpoint/2010/main" val="25553181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sp>
        <p:nvSpPr>
          <p:cNvPr id="51" name="Text Placeholder 50"/>
          <p:cNvSpPr>
            <a:spLocks noGrp="1"/>
          </p:cNvSpPr>
          <p:nvPr>
            <p:ph type="body" idx="10"/>
          </p:nvPr>
        </p:nvSpPr>
        <p:spPr>
          <a:xfrm>
            <a:off x="415638" y="403416"/>
            <a:ext cx="8315614" cy="6051176"/>
          </a:xfrm>
          <a:prstGeom prst="rect">
            <a:avLst/>
          </a:prstGeom>
          <a:solidFill>
            <a:srgbClr val="E1E1E1"/>
          </a:solidFill>
          <a:ln w="0" cmpd="sng">
            <a:noFill/>
            <a:prstDash val="solid"/>
          </a:ln>
        </p:spPr>
        <p:txBody>
          <a:bodyPr vert="horz" lIns="0" tIns="0" rIns="0" bIns="0" anchor="t"/>
          <a:lstStyle/>
          <a:p>
            <a:pPr algn="l"/>
            <a:r>
              <a:rPr lang="en-US" sz="100"/>
              <a:t> </a:t>
            </a:r>
          </a:p>
        </p:txBody>
      </p:sp>
      <p:sp>
        <p:nvSpPr>
          <p:cNvPr id="52" name="Text Placeholder 51"/>
          <p:cNvSpPr>
            <a:spLocks noGrp="1"/>
          </p:cNvSpPr>
          <p:nvPr>
            <p:ph type="body" idx="10"/>
          </p:nvPr>
        </p:nvSpPr>
        <p:spPr>
          <a:xfrm>
            <a:off x="779896" y="5126134"/>
            <a:ext cx="7535718" cy="443753"/>
          </a:xfrm>
          <a:prstGeom prst="rect">
            <a:avLst/>
          </a:prstGeom>
          <a:solidFill>
            <a:srgbClr val="CC0000"/>
          </a:solidFill>
          <a:ln w="0" cmpd="sng">
            <a:noFill/>
            <a:prstDash val="solid"/>
          </a:ln>
        </p:spPr>
        <p:txBody>
          <a:bodyPr vert="horz" lIns="0" tIns="0" rIns="0" bIns="0" anchor="t"/>
          <a:lstStyle/>
          <a:p>
            <a:pPr algn="l"/>
            <a:r>
              <a:rPr lang="en-US" sz="100"/>
              <a:t> </a:t>
            </a:r>
          </a:p>
        </p:txBody>
      </p:sp>
      <p:pic>
        <p:nvPicPr>
          <p:cNvPr id="58" name="Image.jpg"/>
          <p:cNvPicPr/>
          <p:nvPr/>
        </p:nvPicPr>
        <p:blipFill>
          <a:blip r:embed="rId2"/>
          <a:stretch>
            <a:fillRect/>
          </a:stretch>
        </p:blipFill>
        <p:spPr>
          <a:xfrm>
            <a:off x="3314126" y="2842932"/>
            <a:ext cx="2521527" cy="1317812"/>
          </a:xfrm>
          <a:prstGeom prst="rect">
            <a:avLst/>
          </a:prstGeom>
        </p:spPr>
      </p:pic>
      <p:sp>
        <p:nvSpPr>
          <p:cNvPr id="53" name="Text Placeholder 52"/>
          <p:cNvSpPr>
            <a:spLocks noGrp="1"/>
          </p:cNvSpPr>
          <p:nvPr>
            <p:ph type="body" idx="10"/>
          </p:nvPr>
        </p:nvSpPr>
        <p:spPr>
          <a:xfrm>
            <a:off x="779896" y="403412"/>
            <a:ext cx="7700818" cy="1290918"/>
          </a:xfrm>
          <a:prstGeom prst="rect">
            <a:avLst/>
          </a:prstGeom>
          <a:noFill/>
          <a:ln w="0" cmpd="sng">
            <a:noFill/>
            <a:prstDash val="solid"/>
          </a:ln>
        </p:spPr>
        <p:txBody>
          <a:bodyPr vert="horz" lIns="0" tIns="331497" rIns="0" bIns="0" anchor="t">
            <a:normAutofit fontScale="95000"/>
          </a:bodyPr>
          <a:lstStyle/>
          <a:p>
            <a:pPr marL="41010" algn="l">
              <a:lnSpc>
                <a:spcPts val="2782"/>
              </a:lnSpc>
            </a:pPr>
            <a:r>
              <a:rPr lang="en-US" sz="2500" b="1" spc="54">
                <a:solidFill>
                  <a:srgbClr val="000000"/>
                </a:solidFill>
                <a:latin typeface="Arial" panose="02020603050405020304" pitchFamily="2"/>
              </a:rPr>
              <a:t>The Right Network Strategy Begins With </a:t>
            </a:r>
          </a:p>
          <a:p>
            <a:pPr marL="41010" algn="l">
              <a:lnSpc>
                <a:spcPts val="2782"/>
              </a:lnSpc>
              <a:spcAft>
                <a:spcPts val="2118"/>
              </a:spcAft>
            </a:pPr>
            <a:r>
              <a:rPr lang="en-US" sz="2500" b="1" spc="45">
                <a:solidFill>
                  <a:srgbClr val="000000"/>
                </a:solidFill>
                <a:latin typeface="Arial" panose="02020603050405020304" pitchFamily="2"/>
              </a:rPr>
              <a:t>Understanding Your Prescription Distribution </a:t>
            </a:r>
          </a:p>
        </p:txBody>
      </p:sp>
      <p:sp>
        <p:nvSpPr>
          <p:cNvPr id="54" name="Text Placeholder 53"/>
          <p:cNvSpPr>
            <a:spLocks noGrp="1"/>
          </p:cNvSpPr>
          <p:nvPr>
            <p:ph type="body" idx="10"/>
          </p:nvPr>
        </p:nvSpPr>
        <p:spPr>
          <a:xfrm>
            <a:off x="779896" y="1694329"/>
            <a:ext cx="7535718" cy="443753"/>
          </a:xfrm>
          <a:prstGeom prst="rect">
            <a:avLst/>
          </a:prstGeom>
          <a:solidFill>
            <a:srgbClr val="000000"/>
          </a:solidFill>
          <a:ln w="0" cmpd="sng">
            <a:noFill/>
            <a:prstDash val="solid"/>
          </a:ln>
        </p:spPr>
        <p:txBody>
          <a:bodyPr vert="horz" lIns="0" tIns="124169" rIns="0" bIns="0" anchor="t">
            <a:normAutofit fontScale="95000"/>
          </a:bodyPr>
          <a:lstStyle/>
          <a:p>
            <a:pPr marL="164041" algn="l">
              <a:lnSpc>
                <a:spcPts val="1614"/>
              </a:lnSpc>
              <a:spcAft>
                <a:spcPts val="933"/>
              </a:spcAft>
            </a:pPr>
            <a:r>
              <a:rPr lang="en-US" sz="1400" b="1" spc="-9">
                <a:solidFill>
                  <a:srgbClr val="FFFFFF"/>
                </a:solidFill>
                <a:latin typeface="Arial" panose="02020603050405020304" pitchFamily="2"/>
              </a:rPr>
              <a:t>IN GENERAL, PRESCRIPTION SPEND IS COMPRISED OF:</a:t>
            </a:r>
            <a:r>
              <a:rPr lang="en-US" sz="1400" b="1" spc="-9" baseline="30000">
                <a:solidFill>
                  <a:srgbClr val="FFFFFF"/>
                </a:solidFill>
                <a:latin typeface="Arial" panose="02020603050405020304" pitchFamily="2"/>
              </a:rPr>
              <a:t>1</a:t>
            </a:r>
            <a:r>
              <a:rPr lang="en-US" sz="100" b="1" spc="-9">
                <a:solidFill>
                  <a:srgbClr val="FFFFFF"/>
                </a:solidFill>
                <a:latin typeface="Arial" panose="02020603050405020304" pitchFamily="2"/>
              </a:rPr>
              <a:t> </a:t>
            </a:r>
          </a:p>
        </p:txBody>
      </p:sp>
      <p:graphicFrame>
        <p:nvGraphicFramePr>
          <p:cNvPr id="57" name="table 57"/>
          <p:cNvGraphicFramePr>
            <a:graphicFrameLocks noGrp="1"/>
          </p:cNvGraphicFramePr>
          <p:nvPr/>
        </p:nvGraphicFramePr>
        <p:xfrm>
          <a:off x="779896" y="2815478"/>
          <a:ext cx="7700818" cy="1524000"/>
        </p:xfrm>
        <a:graphic>
          <a:graphicData uri="http://schemas.openxmlformats.org/drawingml/2006/table">
            <a:tbl>
              <a:tblPr/>
              <a:tblGrid>
                <a:gridCol w="2534227">
                  <a:extLst>
                    <a:ext uri="{9D8B030D-6E8A-4147-A177-3AD203B41FA5}">
                      <a16:colId xmlns="" xmlns:a16="http://schemas.microsoft.com/office/drawing/2014/main" val="20000"/>
                    </a:ext>
                  </a:extLst>
                </a:gridCol>
                <a:gridCol w="2521527">
                  <a:extLst>
                    <a:ext uri="{9D8B030D-6E8A-4147-A177-3AD203B41FA5}">
                      <a16:colId xmlns="" xmlns:a16="http://schemas.microsoft.com/office/drawing/2014/main" val="20001"/>
                    </a:ext>
                  </a:extLst>
                </a:gridCol>
                <a:gridCol w="2645064">
                  <a:extLst>
                    <a:ext uri="{9D8B030D-6E8A-4147-A177-3AD203B41FA5}">
                      <a16:colId xmlns="" xmlns:a16="http://schemas.microsoft.com/office/drawing/2014/main" val="20002"/>
                    </a:ext>
                  </a:extLst>
                </a:gridCol>
              </a:tblGrid>
              <a:tr h="1524000">
                <a:tc>
                  <a:txBody>
                    <a:bodyPr/>
                    <a:lstStyle/>
                    <a:p>
                      <a:pPr marL="228600" marR="0" indent="0" algn="l">
                        <a:lnSpc>
                          <a:spcPts val="5800"/>
                        </a:lnSpc>
                        <a:spcBef>
                          <a:spcPts val="0"/>
                        </a:spcBef>
                        <a:spcAft>
                          <a:spcPts val="0"/>
                        </a:spcAft>
                      </a:pPr>
                      <a:r>
                        <a:rPr lang="en-US" sz="5200" b="1" spc="0">
                          <a:solidFill>
                            <a:srgbClr val="CC0000"/>
                          </a:solidFill>
                          <a:latin typeface="Arial" panose="02020603050405020304" pitchFamily="2"/>
                        </a:rPr>
                        <a:t>70% </a:t>
                      </a:r>
                    </a:p>
                    <a:p>
                      <a:pPr marL="228600" marR="0" indent="0" algn="l">
                        <a:lnSpc>
                          <a:spcPts val="3200"/>
                        </a:lnSpc>
                        <a:spcBef>
                          <a:spcPts val="135"/>
                        </a:spcBef>
                        <a:spcAft>
                          <a:spcPts val="0"/>
                        </a:spcAft>
                      </a:pPr>
                      <a:r>
                        <a:rPr lang="en-US" sz="2500" b="1" spc="0">
                          <a:solidFill>
                            <a:srgbClr val="CC0000"/>
                          </a:solidFill>
                          <a:latin typeface="Arial" panose="02020603050405020304" pitchFamily="2"/>
                        </a:rPr>
                        <a:t>maintenance </a:t>
                      </a:r>
                    </a:p>
                    <a:p>
                      <a:pPr marL="228600" marR="0" indent="0" algn="l">
                        <a:lnSpc>
                          <a:spcPts val="2800"/>
                        </a:lnSpc>
                        <a:spcBef>
                          <a:spcPts val="110"/>
                        </a:spcBef>
                        <a:spcAft>
                          <a:spcPts val="0"/>
                        </a:spcAft>
                      </a:pPr>
                      <a:r>
                        <a:rPr lang="en-US" sz="2500" b="1" spc="0">
                          <a:solidFill>
                            <a:srgbClr val="CC0000"/>
                          </a:solidFill>
                          <a:latin typeface="Arial" panose="02020603050405020304" pitchFamily="2"/>
                        </a:rPr>
                        <a:t>medications </a:t>
                      </a:r>
                    </a:p>
                  </a:txBody>
                  <a:tcPr marL="0" marR="0" marT="0" marB="0">
                    <a:lnL w="0" cmpd="sng">
                      <a:noFill/>
                      <a:prstDash val="solid"/>
                    </a:lnL>
                    <a:lnR w="0" cmpd="sng">
                      <a:noFill/>
                      <a:prstDash val="solid"/>
                    </a:lnR>
                    <a:lnT w="0" cmpd="sng">
                      <a:noFill/>
                      <a:prstDash val="solid"/>
                    </a:lnT>
                    <a:lnB w="0" cmpd="sng">
                      <a:noFill/>
                      <a:prstDash val="solid"/>
                    </a:lnB>
                  </a:tcPr>
                </a:tc>
                <a:tc>
                  <a:txBody>
                    <a:bodyPr/>
                    <a:lstStyle/>
                    <a:p>
                      <a:pPr algn="l"/>
                      <a:r>
                        <a:rPr lang="en-US" sz="100"/>
                        <a:t> </a:t>
                      </a:r>
                    </a:p>
                  </a:txBody>
                  <a:tcPr marL="0" marR="0" marT="0" marB="0">
                    <a:lnL w="0" cmpd="sng">
                      <a:noFill/>
                      <a:prstDash val="solid"/>
                    </a:lnL>
                    <a:lnR w="0" cmpd="sng">
                      <a:noFill/>
                      <a:prstDash val="solid"/>
                    </a:lnR>
                    <a:lnT w="0" cmpd="sng">
                      <a:noFill/>
                      <a:prstDash val="solid"/>
                    </a:lnT>
                    <a:lnB w="0" cmpd="sng">
                      <a:noFill/>
                      <a:prstDash val="solid"/>
                    </a:lnB>
                  </a:tcPr>
                </a:tc>
                <a:tc>
                  <a:txBody>
                    <a:bodyPr/>
                    <a:lstStyle/>
                    <a:p>
                      <a:pPr marL="0" marR="388620" indent="0" algn="r">
                        <a:lnSpc>
                          <a:spcPts val="5800"/>
                        </a:lnSpc>
                        <a:spcBef>
                          <a:spcPts val="0"/>
                        </a:spcBef>
                        <a:spcAft>
                          <a:spcPts val="0"/>
                        </a:spcAft>
                      </a:pPr>
                      <a:r>
                        <a:rPr lang="en-US" sz="5200" b="1" spc="0">
                          <a:solidFill>
                            <a:srgbClr val="003B53"/>
                          </a:solidFill>
                          <a:latin typeface="Arial" panose="02020603050405020304" pitchFamily="2"/>
                        </a:rPr>
                        <a:t>30% </a:t>
                      </a:r>
                    </a:p>
                    <a:p>
                      <a:pPr marL="0" marR="388620" indent="0" algn="r">
                        <a:lnSpc>
                          <a:spcPts val="3200"/>
                        </a:lnSpc>
                        <a:spcBef>
                          <a:spcPts val="135"/>
                        </a:spcBef>
                        <a:spcAft>
                          <a:spcPts val="0"/>
                        </a:spcAft>
                      </a:pPr>
                      <a:r>
                        <a:rPr lang="en-US" sz="2500" b="1" spc="0">
                          <a:solidFill>
                            <a:srgbClr val="003B53"/>
                          </a:solidFill>
                          <a:latin typeface="Arial" panose="02020603050405020304" pitchFamily="2"/>
                        </a:rPr>
                        <a:t>acute </a:t>
                      </a:r>
                    </a:p>
                    <a:p>
                      <a:pPr marL="0" marR="388620" indent="0" algn="r">
                        <a:lnSpc>
                          <a:spcPts val="2800"/>
                        </a:lnSpc>
                        <a:spcBef>
                          <a:spcPts val="110"/>
                        </a:spcBef>
                        <a:spcAft>
                          <a:spcPts val="0"/>
                        </a:spcAft>
                      </a:pPr>
                      <a:r>
                        <a:rPr lang="en-US" sz="2500" b="1" spc="0">
                          <a:solidFill>
                            <a:srgbClr val="003B53"/>
                          </a:solidFill>
                          <a:latin typeface="Arial" panose="02020603050405020304" pitchFamily="2"/>
                        </a:rPr>
                        <a:t>medications </a:t>
                      </a:r>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 xmlns:a16="http://schemas.microsoft.com/office/drawing/2014/main" val="10000"/>
                  </a:ext>
                </a:extLst>
              </a:tr>
            </a:tbl>
          </a:graphicData>
        </a:graphic>
      </p:graphicFrame>
      <p:sp>
        <p:nvSpPr>
          <p:cNvPr id="59" name="Text Placeholder 58"/>
          <p:cNvSpPr>
            <a:spLocks noGrp="1"/>
          </p:cNvSpPr>
          <p:nvPr>
            <p:ph type="body" idx="10"/>
          </p:nvPr>
        </p:nvSpPr>
        <p:spPr>
          <a:xfrm>
            <a:off x="779896" y="5126131"/>
            <a:ext cx="7700818" cy="746312"/>
          </a:xfrm>
          <a:prstGeom prst="rect">
            <a:avLst/>
          </a:prstGeom>
          <a:noFill/>
          <a:ln w="0" cmpd="sng">
            <a:noFill/>
            <a:prstDash val="solid"/>
          </a:ln>
        </p:spPr>
        <p:txBody>
          <a:bodyPr vert="horz" lIns="0" tIns="8544" rIns="0" bIns="0" anchor="t"/>
          <a:lstStyle/>
          <a:p>
            <a:pPr marR="162901" algn="ctr">
              <a:lnSpc>
                <a:spcPts val="1705"/>
              </a:lnSpc>
              <a:spcAft>
                <a:spcPts val="2441"/>
              </a:spcAft>
            </a:pPr>
            <a:r>
              <a:rPr lang="en-US" sz="1400" b="1">
                <a:solidFill>
                  <a:srgbClr val="FFFFFF"/>
                </a:solidFill>
                <a:latin typeface="Arial" panose="02020603050405020304" pitchFamily="2"/>
              </a:rPr>
              <a:t>Maximize savings by implementing a comprehensive approach </a:t>
            </a:r>
            <a:r>
              <a:t/>
            </a:r>
            <a:br/>
            <a:r>
              <a:rPr lang="en-US" sz="1400" b="1">
                <a:solidFill>
                  <a:srgbClr val="FFFFFF"/>
                </a:solidFill>
                <a:latin typeface="Arial" panose="02020603050405020304" pitchFamily="2"/>
              </a:rPr>
              <a:t>that considers your plan’s distribution of usage. </a:t>
            </a:r>
          </a:p>
        </p:txBody>
      </p:sp>
      <p:sp>
        <p:nvSpPr>
          <p:cNvPr id="60" name="Text Placeholder 59"/>
          <p:cNvSpPr>
            <a:spLocks noGrp="1"/>
          </p:cNvSpPr>
          <p:nvPr>
            <p:ph type="body" idx="10"/>
          </p:nvPr>
        </p:nvSpPr>
        <p:spPr>
          <a:xfrm>
            <a:off x="779896" y="5872446"/>
            <a:ext cx="7700818" cy="582146"/>
          </a:xfrm>
          <a:prstGeom prst="rect">
            <a:avLst/>
          </a:prstGeom>
          <a:noFill/>
          <a:ln w="0" cmpd="sng">
            <a:noFill/>
            <a:prstDash val="solid"/>
          </a:ln>
        </p:spPr>
        <p:txBody>
          <a:bodyPr vert="horz" lIns="0" tIns="570" rIns="0" bIns="0" anchor="t"/>
          <a:lstStyle/>
          <a:p>
            <a:pPr marL="41010" algn="l">
              <a:lnSpc>
                <a:spcPts val="718"/>
              </a:lnSpc>
            </a:pPr>
            <a:r>
              <a:rPr lang="en-US" sz="600">
                <a:solidFill>
                  <a:srgbClr val="000000"/>
                </a:solidFill>
                <a:latin typeface="Arial" panose="02020603050405020304" pitchFamily="2"/>
              </a:rPr>
              <a:t>1. 2014 CVS Health book of business. </a:t>
            </a:r>
          </a:p>
          <a:p>
            <a:pPr marL="41010" algn="l">
              <a:lnSpc>
                <a:spcPts val="987"/>
              </a:lnSpc>
              <a:spcBef>
                <a:spcPts val="1786"/>
              </a:spcBef>
              <a:tabLst>
                <a:tab pos="7586839" algn="r"/>
              </a:tabLst>
            </a:pPr>
            <a:r>
              <a:rPr lang="en-US" sz="700">
                <a:solidFill>
                  <a:srgbClr val="000000"/>
                </a:solidFill>
                <a:latin typeface="Arial" panose="02020603050405020304" pitchFamily="2"/>
              </a:rPr>
              <a:t>©2016 CVS Health and/or one of its affiliates: Confidential &amp; Proprietary </a:t>
            </a:r>
            <a:r>
              <a:rPr lang="en-US" sz="900">
                <a:solidFill>
                  <a:srgbClr val="000000"/>
                </a:solidFill>
                <a:latin typeface="Arial" panose="02020603050405020304" pitchFamily="2"/>
              </a:rPr>
              <a:t>5 </a:t>
            </a:r>
          </a:p>
          <a:p>
            <a:pPr marL="41010" algn="l">
              <a:lnSpc>
                <a:spcPts val="808"/>
              </a:lnSpc>
              <a:spcAft>
                <a:spcPts val="296"/>
              </a:spcAft>
            </a:pPr>
            <a:r>
              <a:rPr lang="en-US" sz="700" spc="54">
                <a:solidFill>
                  <a:srgbClr val="000000"/>
                </a:solidFill>
                <a:latin typeface="Arial" panose="02020603050405020304" pitchFamily="2"/>
              </a:rPr>
              <a:t>38102A </a:t>
            </a:r>
          </a:p>
        </p:txBody>
      </p:sp>
      <p:sp>
        <p:nvSpPr>
          <p:cNvPr id="10"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32</a:t>
            </a:fld>
            <a:endParaRPr lang="en-US" sz="1200" dirty="0">
              <a:solidFill>
                <a:schemeClr val="bg1">
                  <a:lumMod val="50000"/>
                </a:schemeClr>
              </a:solidFill>
            </a:endParaRPr>
          </a:p>
        </p:txBody>
      </p:sp>
    </p:spTree>
    <p:extLst>
      <p:ext uri="{BB962C8B-B14F-4D97-AF65-F5344CB8AC3E}">
        <p14:creationId xmlns:p14="http://schemas.microsoft.com/office/powerpoint/2010/main" val="4959161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a:xfrm>
          <a:off x="0" y="0"/>
          <a:ext cx="0" cy="0"/>
          <a:chOff x="0" y="0"/>
          <a:chExt cx="0" cy="0"/>
        </a:xfrm>
      </p:grpSpPr>
      <p:pic>
        <p:nvPicPr>
          <p:cNvPr id="90" name="Image.jpg"/>
          <p:cNvPicPr/>
          <p:nvPr/>
        </p:nvPicPr>
        <p:blipFill>
          <a:blip r:embed="rId2"/>
          <a:stretch>
            <a:fillRect/>
          </a:stretch>
        </p:blipFill>
        <p:spPr>
          <a:xfrm>
            <a:off x="415638" y="403415"/>
            <a:ext cx="8315614" cy="6051176"/>
          </a:xfrm>
          <a:prstGeom prst="rect">
            <a:avLst/>
          </a:prstGeom>
        </p:spPr>
      </p:pic>
      <p:sp>
        <p:nvSpPr>
          <p:cNvPr id="91" name="Text Placeholder 90"/>
          <p:cNvSpPr>
            <a:spLocks noGrp="1"/>
          </p:cNvSpPr>
          <p:nvPr>
            <p:ph type="body" idx="10"/>
          </p:nvPr>
        </p:nvSpPr>
        <p:spPr>
          <a:xfrm>
            <a:off x="834163" y="730067"/>
            <a:ext cx="7320395" cy="363631"/>
          </a:xfrm>
          <a:prstGeom prst="rect">
            <a:avLst/>
          </a:prstGeom>
          <a:noFill/>
          <a:ln w="0" cmpd="sng">
            <a:noFill/>
            <a:prstDash val="solid"/>
          </a:ln>
        </p:spPr>
        <p:txBody>
          <a:bodyPr vert="horz" lIns="0" tIns="0" rIns="0" bIns="0" anchor="t">
            <a:noAutofit/>
          </a:bodyPr>
          <a:lstStyle/>
          <a:p>
            <a:r>
              <a:rPr lang="en-US" sz="2000" b="1" spc="45" dirty="0">
                <a:solidFill>
                  <a:srgbClr val="000000"/>
                </a:solidFill>
                <a:latin typeface="Arial" panose="02020603050405020304" pitchFamily="2"/>
              </a:rPr>
              <a:t>We’ve Added Even More Convenient Access for </a:t>
            </a:r>
          </a:p>
        </p:txBody>
      </p:sp>
      <p:sp>
        <p:nvSpPr>
          <p:cNvPr id="92" name="Text Placeholder 91"/>
          <p:cNvSpPr>
            <a:spLocks noGrp="1"/>
          </p:cNvSpPr>
          <p:nvPr>
            <p:ph type="body" idx="10"/>
          </p:nvPr>
        </p:nvSpPr>
        <p:spPr>
          <a:xfrm>
            <a:off x="692727" y="1143000"/>
            <a:ext cx="7271327" cy="336176"/>
          </a:xfrm>
          <a:prstGeom prst="rect">
            <a:avLst/>
          </a:prstGeom>
          <a:noFill/>
          <a:ln w="0" cmpd="sng">
            <a:noFill/>
            <a:prstDash val="solid"/>
          </a:ln>
        </p:spPr>
        <p:txBody>
          <a:bodyPr vert="horz" lIns="0" tIns="0" rIns="0" bIns="0" anchor="t">
            <a:noAutofit/>
          </a:bodyPr>
          <a:lstStyle/>
          <a:p>
            <a:pPr>
              <a:lnSpc>
                <a:spcPts val="2690"/>
              </a:lnSpc>
            </a:pPr>
            <a:r>
              <a:rPr lang="en-US" sz="2000" b="1" spc="36" dirty="0">
                <a:solidFill>
                  <a:srgbClr val="000000"/>
                </a:solidFill>
                <a:latin typeface="Arial" panose="02020603050405020304" pitchFamily="2"/>
              </a:rPr>
              <a:t>Your Members: CVS Pharmacy is Now at Target </a:t>
            </a:r>
          </a:p>
        </p:txBody>
      </p:sp>
      <p:sp>
        <p:nvSpPr>
          <p:cNvPr id="93" name="Text Placeholder 92"/>
          <p:cNvSpPr>
            <a:spLocks noGrp="1"/>
          </p:cNvSpPr>
          <p:nvPr>
            <p:ph type="body" idx="10"/>
          </p:nvPr>
        </p:nvSpPr>
        <p:spPr>
          <a:xfrm>
            <a:off x="1642918" y="1961031"/>
            <a:ext cx="2200564" cy="888626"/>
          </a:xfrm>
          <a:prstGeom prst="rect">
            <a:avLst/>
          </a:prstGeom>
          <a:noFill/>
          <a:ln w="0" cmpd="sng">
            <a:noFill/>
            <a:prstDash val="solid"/>
          </a:ln>
        </p:spPr>
        <p:txBody>
          <a:bodyPr vert="horz" lIns="0" tIns="18228" rIns="0" bIns="0" anchor="t">
            <a:normAutofit fontScale="82500" lnSpcReduction="10000"/>
          </a:bodyPr>
          <a:lstStyle/>
          <a:p>
            <a:pPr algn="just">
              <a:lnSpc>
                <a:spcPts val="1705"/>
              </a:lnSpc>
            </a:pPr>
            <a:r>
              <a:rPr lang="en-US" b="1" spc="4" dirty="0">
                <a:solidFill>
                  <a:srgbClr val="000000"/>
                </a:solidFill>
                <a:latin typeface="Arial" panose="02020603050405020304" pitchFamily="2"/>
              </a:rPr>
              <a:t>CVS Pharmacy network </a:t>
            </a:r>
          </a:p>
          <a:p>
            <a:pPr algn="just">
              <a:lnSpc>
                <a:spcPts val="1705"/>
              </a:lnSpc>
            </a:pPr>
            <a:r>
              <a:rPr lang="en-US" b="1" spc="63" dirty="0">
                <a:solidFill>
                  <a:srgbClr val="000000"/>
                </a:solidFill>
                <a:latin typeface="Arial" panose="02020603050405020304" pitchFamily="2"/>
              </a:rPr>
              <a:t>has increased by 22% </a:t>
            </a:r>
          </a:p>
          <a:p>
            <a:pPr algn="just">
              <a:lnSpc>
                <a:spcPts val="1705"/>
              </a:lnSpc>
              <a:spcBef>
                <a:spcPts val="4"/>
              </a:spcBef>
            </a:pPr>
            <a:r>
              <a:rPr lang="en-US" b="1" spc="4" dirty="0">
                <a:solidFill>
                  <a:srgbClr val="000000"/>
                </a:solidFill>
                <a:latin typeface="Arial" panose="02020603050405020304" pitchFamily="2"/>
              </a:rPr>
              <a:t>for a total of nearly </a:t>
            </a:r>
          </a:p>
          <a:p>
            <a:pPr algn="just">
              <a:lnSpc>
                <a:spcPts val="1705"/>
              </a:lnSpc>
              <a:spcBef>
                <a:spcPts val="4"/>
              </a:spcBef>
            </a:pPr>
            <a:r>
              <a:rPr lang="en-US" b="1" spc="63" dirty="0">
                <a:solidFill>
                  <a:srgbClr val="000000"/>
                </a:solidFill>
                <a:latin typeface="Arial" panose="02020603050405020304" pitchFamily="2"/>
              </a:rPr>
              <a:t>9,500 locations </a:t>
            </a:r>
          </a:p>
        </p:txBody>
      </p:sp>
      <p:sp>
        <p:nvSpPr>
          <p:cNvPr id="94" name="Text Placeholder 93"/>
          <p:cNvSpPr>
            <a:spLocks noGrp="1"/>
          </p:cNvSpPr>
          <p:nvPr>
            <p:ph type="body" idx="10"/>
          </p:nvPr>
        </p:nvSpPr>
        <p:spPr>
          <a:xfrm>
            <a:off x="5489288" y="1920688"/>
            <a:ext cx="1950605" cy="890868"/>
          </a:xfrm>
          <a:prstGeom prst="rect">
            <a:avLst/>
          </a:prstGeom>
          <a:noFill/>
          <a:ln w="0" cmpd="sng">
            <a:noFill/>
            <a:prstDash val="solid"/>
          </a:ln>
        </p:spPr>
        <p:txBody>
          <a:bodyPr vert="horz" lIns="0" tIns="18228" rIns="0" bIns="0" anchor="t">
            <a:normAutofit fontScale="82500" lnSpcReduction="10000"/>
          </a:bodyPr>
          <a:lstStyle/>
          <a:p>
            <a:pPr marL="82030" algn="just">
              <a:lnSpc>
                <a:spcPts val="1705"/>
              </a:lnSpc>
            </a:pPr>
            <a:r>
              <a:rPr lang="en-US" b="1" spc="-22">
                <a:solidFill>
                  <a:srgbClr val="000000"/>
                </a:solidFill>
                <a:latin typeface="Arial" panose="02020603050405020304" pitchFamily="2"/>
              </a:rPr>
              <a:t>Gives your members </a:t>
            </a:r>
          </a:p>
          <a:p>
            <a:pPr algn="just">
              <a:lnSpc>
                <a:spcPts val="1705"/>
              </a:lnSpc>
            </a:pPr>
            <a:r>
              <a:rPr lang="en-US" b="1" spc="-13">
                <a:solidFill>
                  <a:srgbClr val="000000"/>
                </a:solidFill>
                <a:latin typeface="Arial" panose="02020603050405020304" pitchFamily="2"/>
              </a:rPr>
              <a:t>more choice in where </a:t>
            </a:r>
          </a:p>
          <a:p>
            <a:pPr marL="82030" algn="just">
              <a:lnSpc>
                <a:spcPts val="1705"/>
              </a:lnSpc>
              <a:spcBef>
                <a:spcPts val="4"/>
              </a:spcBef>
            </a:pPr>
            <a:r>
              <a:rPr lang="en-US" b="1" spc="-9">
                <a:solidFill>
                  <a:srgbClr val="000000"/>
                </a:solidFill>
                <a:latin typeface="Arial" panose="02020603050405020304" pitchFamily="2"/>
              </a:rPr>
              <a:t>they fill their 30- and </a:t>
            </a:r>
          </a:p>
          <a:p>
            <a:pPr marL="82030" algn="just">
              <a:lnSpc>
                <a:spcPts val="1705"/>
              </a:lnSpc>
              <a:spcBef>
                <a:spcPts val="4"/>
              </a:spcBef>
            </a:pPr>
            <a:r>
              <a:rPr lang="en-US" b="1" spc="-13">
                <a:solidFill>
                  <a:srgbClr val="000000"/>
                </a:solidFill>
                <a:latin typeface="Arial" panose="02020603050405020304" pitchFamily="2"/>
              </a:rPr>
              <a:t>90-day prescriptions </a:t>
            </a:r>
          </a:p>
        </p:txBody>
      </p:sp>
      <p:sp>
        <p:nvSpPr>
          <p:cNvPr id="95" name="Text Placeholder 94"/>
          <p:cNvSpPr>
            <a:spLocks noGrp="1"/>
          </p:cNvSpPr>
          <p:nvPr>
            <p:ph type="body" idx="10"/>
          </p:nvPr>
        </p:nvSpPr>
        <p:spPr>
          <a:xfrm>
            <a:off x="1731820" y="3843618"/>
            <a:ext cx="1964459" cy="670672"/>
          </a:xfrm>
          <a:prstGeom prst="rect">
            <a:avLst/>
          </a:prstGeom>
          <a:noFill/>
          <a:ln w="0" cmpd="sng">
            <a:noFill/>
            <a:prstDash val="solid"/>
          </a:ln>
        </p:spPr>
        <p:txBody>
          <a:bodyPr vert="horz" lIns="0" tIns="18228" rIns="0" bIns="0" anchor="t">
            <a:normAutofit fontScale="82500" lnSpcReduction="10000"/>
          </a:bodyPr>
          <a:lstStyle/>
          <a:p>
            <a:pPr>
              <a:lnSpc>
                <a:spcPts val="1705"/>
              </a:lnSpc>
            </a:pPr>
            <a:r>
              <a:rPr lang="en-US" b="1">
                <a:solidFill>
                  <a:srgbClr val="000000"/>
                </a:solidFill>
                <a:latin typeface="Arial" panose="02020603050405020304" pitchFamily="2"/>
              </a:rPr>
              <a:t>Members will receive </a:t>
            </a:r>
          </a:p>
          <a:p>
            <a:pPr>
              <a:lnSpc>
                <a:spcPts val="1705"/>
              </a:lnSpc>
            </a:pPr>
            <a:r>
              <a:rPr lang="en-US" b="1" spc="-9">
                <a:solidFill>
                  <a:srgbClr val="000000"/>
                </a:solidFill>
                <a:latin typeface="Arial" panose="02020603050405020304" pitchFamily="2"/>
              </a:rPr>
              <a:t>the same high-quality </a:t>
            </a:r>
          </a:p>
          <a:p>
            <a:pPr>
              <a:lnSpc>
                <a:spcPts val="1705"/>
              </a:lnSpc>
              <a:spcBef>
                <a:spcPts val="4"/>
              </a:spcBef>
            </a:pPr>
            <a:r>
              <a:rPr lang="en-US" b="1" spc="9">
                <a:solidFill>
                  <a:srgbClr val="000000"/>
                </a:solidFill>
                <a:latin typeface="Arial" panose="02020603050405020304" pitchFamily="2"/>
              </a:rPr>
              <a:t>service and support </a:t>
            </a:r>
          </a:p>
        </p:txBody>
      </p:sp>
      <p:sp>
        <p:nvSpPr>
          <p:cNvPr id="96" name="Text Placeholder 95"/>
          <p:cNvSpPr>
            <a:spLocks noGrp="1"/>
          </p:cNvSpPr>
          <p:nvPr>
            <p:ph type="body" idx="10"/>
          </p:nvPr>
        </p:nvSpPr>
        <p:spPr>
          <a:xfrm>
            <a:off x="5478321" y="3754534"/>
            <a:ext cx="1969655" cy="889187"/>
          </a:xfrm>
          <a:prstGeom prst="rect">
            <a:avLst/>
          </a:prstGeom>
          <a:noFill/>
          <a:ln w="0" cmpd="sng">
            <a:noFill/>
            <a:prstDash val="solid"/>
          </a:ln>
        </p:spPr>
        <p:txBody>
          <a:bodyPr vert="horz" lIns="0" tIns="18228" rIns="0" bIns="0" anchor="t">
            <a:normAutofit fontScale="82500" lnSpcReduction="10000"/>
          </a:bodyPr>
          <a:lstStyle/>
          <a:p>
            <a:pPr algn="r">
              <a:lnSpc>
                <a:spcPts val="1705"/>
              </a:lnSpc>
            </a:pPr>
            <a:r>
              <a:rPr lang="en-US" b="1" spc="-9">
                <a:solidFill>
                  <a:srgbClr val="000000"/>
                </a:solidFill>
                <a:latin typeface="Arial" panose="02020603050405020304" pitchFamily="2"/>
              </a:rPr>
              <a:t>New markets include: </a:t>
            </a:r>
          </a:p>
          <a:p>
            <a:pPr algn="r">
              <a:lnSpc>
                <a:spcPts val="1705"/>
              </a:lnSpc>
              <a:spcBef>
                <a:spcPts val="4"/>
              </a:spcBef>
            </a:pPr>
            <a:r>
              <a:rPr lang="en-US" b="1" spc="22">
                <a:solidFill>
                  <a:srgbClr val="000000"/>
                </a:solidFill>
                <a:latin typeface="Arial" panose="02020603050405020304" pitchFamily="2"/>
              </a:rPr>
              <a:t>Seattle, Denver, </a:t>
            </a:r>
          </a:p>
          <a:p>
            <a:pPr algn="r">
              <a:lnSpc>
                <a:spcPts val="1705"/>
              </a:lnSpc>
              <a:spcBef>
                <a:spcPts val="4"/>
              </a:spcBef>
            </a:pPr>
            <a:r>
              <a:rPr lang="en-US" b="1" spc="4">
                <a:solidFill>
                  <a:srgbClr val="000000"/>
                </a:solidFill>
                <a:latin typeface="Arial" panose="02020603050405020304" pitchFamily="2"/>
              </a:rPr>
              <a:t>Portland and </a:t>
            </a:r>
          </a:p>
          <a:p>
            <a:pPr algn="r">
              <a:lnSpc>
                <a:spcPts val="1705"/>
              </a:lnSpc>
              <a:spcBef>
                <a:spcPts val="4"/>
              </a:spcBef>
            </a:pPr>
            <a:r>
              <a:rPr lang="en-US" b="1" spc="18">
                <a:solidFill>
                  <a:srgbClr val="000000"/>
                </a:solidFill>
                <a:latin typeface="Arial" panose="02020603050405020304" pitchFamily="2"/>
              </a:rPr>
              <a:t>Salt Lake City </a:t>
            </a:r>
          </a:p>
        </p:txBody>
      </p:sp>
      <p:sp>
        <p:nvSpPr>
          <p:cNvPr id="97" name="Text Placeholder 96"/>
          <p:cNvSpPr>
            <a:spLocks noGrp="1"/>
          </p:cNvSpPr>
          <p:nvPr>
            <p:ph type="body" idx="10"/>
          </p:nvPr>
        </p:nvSpPr>
        <p:spPr>
          <a:xfrm>
            <a:off x="1266540" y="5232590"/>
            <a:ext cx="6619586" cy="211231"/>
          </a:xfrm>
          <a:prstGeom prst="rect">
            <a:avLst/>
          </a:prstGeom>
          <a:noFill/>
          <a:ln w="0" cmpd="sng">
            <a:noFill/>
            <a:prstDash val="solid"/>
          </a:ln>
        </p:spPr>
        <p:txBody>
          <a:bodyPr vert="horz" lIns="0" tIns="1140" rIns="0" bIns="0" anchor="t"/>
          <a:lstStyle/>
          <a:p>
            <a:pPr>
              <a:lnSpc>
                <a:spcPts val="1614"/>
              </a:lnSpc>
            </a:pPr>
            <a:r>
              <a:rPr lang="en-US" sz="1400" b="1" spc="-9">
                <a:solidFill>
                  <a:srgbClr val="000000"/>
                </a:solidFill>
                <a:latin typeface="Arial" panose="02020603050405020304" pitchFamily="2"/>
              </a:rPr>
              <a:t>Re-evaluate your pharmacy network strategy to help optimize your savings. </a:t>
            </a:r>
          </a:p>
        </p:txBody>
      </p:sp>
      <p:sp>
        <p:nvSpPr>
          <p:cNvPr id="98" name="Text Placeholder 97"/>
          <p:cNvSpPr>
            <a:spLocks noGrp="1"/>
          </p:cNvSpPr>
          <p:nvPr>
            <p:ph type="body" idx="10"/>
          </p:nvPr>
        </p:nvSpPr>
        <p:spPr>
          <a:xfrm>
            <a:off x="828388" y="6181165"/>
            <a:ext cx="7644823" cy="144556"/>
          </a:xfrm>
          <a:prstGeom prst="rect">
            <a:avLst/>
          </a:prstGeom>
          <a:noFill/>
          <a:ln w="0" cmpd="sng">
            <a:noFill/>
            <a:prstDash val="solid"/>
          </a:ln>
        </p:spPr>
        <p:txBody>
          <a:bodyPr vert="horz" lIns="0" tIns="5129" rIns="0" bIns="0" anchor="t">
            <a:normAutofit fontScale="25000" lnSpcReduction="20000"/>
          </a:bodyPr>
          <a:lstStyle/>
          <a:p>
            <a:pPr>
              <a:lnSpc>
                <a:spcPts val="1077"/>
              </a:lnSpc>
              <a:spcAft>
                <a:spcPts val="76"/>
              </a:spcAft>
              <a:tabLst>
                <a:tab pos="7546711" algn="r"/>
              </a:tabLst>
            </a:pPr>
            <a:r>
              <a:rPr lang="en-US" sz="700" b="1">
                <a:solidFill>
                  <a:srgbClr val="000000"/>
                </a:solidFill>
                <a:latin typeface="Arial" panose="02020603050405020304" pitchFamily="2"/>
              </a:rPr>
              <a:t>©2016 CVS Health and/or one of its affiliates: Confidential &amp; Proprietary </a:t>
            </a:r>
            <a:r>
              <a:rPr lang="en-US" sz="900" b="1">
                <a:solidFill>
                  <a:srgbClr val="000000"/>
                </a:solidFill>
                <a:latin typeface="Arial" panose="02020603050405020304" pitchFamily="2"/>
              </a:rPr>
              <a:t>8 </a:t>
            </a:r>
          </a:p>
        </p:txBody>
      </p:sp>
      <p:sp>
        <p:nvSpPr>
          <p:cNvPr id="99" name="Text Placeholder 98"/>
          <p:cNvSpPr>
            <a:spLocks noGrp="1"/>
          </p:cNvSpPr>
          <p:nvPr>
            <p:ph type="body" idx="10"/>
          </p:nvPr>
        </p:nvSpPr>
        <p:spPr>
          <a:xfrm>
            <a:off x="779895" y="6325721"/>
            <a:ext cx="427182" cy="91888"/>
          </a:xfrm>
          <a:prstGeom prst="rect">
            <a:avLst/>
          </a:prstGeom>
          <a:noFill/>
          <a:ln w="0" cmpd="sng">
            <a:noFill/>
            <a:prstDash val="solid"/>
          </a:ln>
        </p:spPr>
        <p:txBody>
          <a:bodyPr vert="horz" lIns="0" tIns="0" rIns="0" bIns="0" anchor="t"/>
          <a:lstStyle/>
          <a:p>
            <a:pPr>
              <a:lnSpc>
                <a:spcPts val="718"/>
              </a:lnSpc>
            </a:pPr>
            <a:r>
              <a:rPr lang="en-US" sz="700" b="1" spc="63">
                <a:solidFill>
                  <a:srgbClr val="000000"/>
                </a:solidFill>
                <a:latin typeface="Arial" panose="02020603050405020304" pitchFamily="2"/>
              </a:rPr>
              <a:t>38102A </a:t>
            </a:r>
          </a:p>
        </p:txBody>
      </p:sp>
      <p:sp>
        <p:nvSpPr>
          <p:cNvPr id="12" name="Slide Number Placeholder 1"/>
          <p:cNvSpPr txBox="1">
            <a:spLocks/>
          </p:cNvSpPr>
          <p:nvPr/>
        </p:nvSpPr>
        <p:spPr>
          <a:xfrm>
            <a:off x="8229600" y="6356350"/>
            <a:ext cx="457200" cy="365125"/>
          </a:xfrm>
          <a:prstGeom prst="rect">
            <a:avLst/>
          </a:prstGeom>
        </p:spPr>
        <p:txBody>
          <a:bodyPr/>
          <a:lstStyle>
            <a:defPPr>
              <a:defRPr lang="en-US"/>
            </a:defPPr>
            <a:lvl1pPr marL="0" algn="l" defTabSz="914079" rtl="0" eaLnBrk="1" latinLnBrk="0" hangingPunct="1">
              <a:defRPr sz="1800" kern="1200">
                <a:solidFill>
                  <a:schemeClr val="tx1"/>
                </a:solidFill>
                <a:latin typeface="+mn-lt"/>
                <a:ea typeface="+mn-ea"/>
                <a:cs typeface="+mn-cs"/>
              </a:defRPr>
            </a:lvl1pPr>
            <a:lvl2pPr marL="457039" algn="l" defTabSz="914079" rtl="0" eaLnBrk="1" latinLnBrk="0" hangingPunct="1">
              <a:defRPr sz="1800" kern="1200">
                <a:solidFill>
                  <a:schemeClr val="tx1"/>
                </a:solidFill>
                <a:latin typeface="+mn-lt"/>
                <a:ea typeface="+mn-ea"/>
                <a:cs typeface="+mn-cs"/>
              </a:defRPr>
            </a:lvl2pPr>
            <a:lvl3pPr marL="914079" algn="l" defTabSz="914079" rtl="0" eaLnBrk="1" latinLnBrk="0" hangingPunct="1">
              <a:defRPr sz="1800" kern="1200">
                <a:solidFill>
                  <a:schemeClr val="tx1"/>
                </a:solidFill>
                <a:latin typeface="+mn-lt"/>
                <a:ea typeface="+mn-ea"/>
                <a:cs typeface="+mn-cs"/>
              </a:defRPr>
            </a:lvl3pPr>
            <a:lvl4pPr marL="1371119" algn="l" defTabSz="914079" rtl="0" eaLnBrk="1" latinLnBrk="0" hangingPunct="1">
              <a:defRPr sz="1800" kern="1200">
                <a:solidFill>
                  <a:schemeClr val="tx1"/>
                </a:solidFill>
                <a:latin typeface="+mn-lt"/>
                <a:ea typeface="+mn-ea"/>
                <a:cs typeface="+mn-cs"/>
              </a:defRPr>
            </a:lvl4pPr>
            <a:lvl5pPr marL="1828159" algn="l" defTabSz="914079" rtl="0" eaLnBrk="1" latinLnBrk="0" hangingPunct="1">
              <a:defRPr sz="1800" kern="1200">
                <a:solidFill>
                  <a:schemeClr val="tx1"/>
                </a:solidFill>
                <a:latin typeface="+mn-lt"/>
                <a:ea typeface="+mn-ea"/>
                <a:cs typeface="+mn-cs"/>
              </a:defRPr>
            </a:lvl5pPr>
            <a:lvl6pPr marL="2285199" algn="l" defTabSz="914079" rtl="0" eaLnBrk="1" latinLnBrk="0" hangingPunct="1">
              <a:defRPr sz="1800" kern="1200">
                <a:solidFill>
                  <a:schemeClr val="tx1"/>
                </a:solidFill>
                <a:latin typeface="+mn-lt"/>
                <a:ea typeface="+mn-ea"/>
                <a:cs typeface="+mn-cs"/>
              </a:defRPr>
            </a:lvl6pPr>
            <a:lvl7pPr marL="2742237" algn="l" defTabSz="914079" rtl="0" eaLnBrk="1" latinLnBrk="0" hangingPunct="1">
              <a:defRPr sz="1800" kern="1200">
                <a:solidFill>
                  <a:schemeClr val="tx1"/>
                </a:solidFill>
                <a:latin typeface="+mn-lt"/>
                <a:ea typeface="+mn-ea"/>
                <a:cs typeface="+mn-cs"/>
              </a:defRPr>
            </a:lvl7pPr>
            <a:lvl8pPr marL="3199278" algn="l" defTabSz="914079" rtl="0" eaLnBrk="1" latinLnBrk="0" hangingPunct="1">
              <a:defRPr sz="1800" kern="1200">
                <a:solidFill>
                  <a:schemeClr val="tx1"/>
                </a:solidFill>
                <a:latin typeface="+mn-lt"/>
                <a:ea typeface="+mn-ea"/>
                <a:cs typeface="+mn-cs"/>
              </a:defRPr>
            </a:lvl8pPr>
            <a:lvl9pPr marL="3656316" algn="l" defTabSz="914079" rtl="0" eaLnBrk="1" latinLnBrk="0" hangingPunct="1">
              <a:defRPr sz="1800" kern="1200">
                <a:solidFill>
                  <a:schemeClr val="tx1"/>
                </a:solidFill>
                <a:latin typeface="+mn-lt"/>
                <a:ea typeface="+mn-ea"/>
                <a:cs typeface="+mn-cs"/>
              </a:defRPr>
            </a:lvl9pPr>
          </a:lstStyle>
          <a:p>
            <a:fld id="{556585C8-CC01-4665-BFCF-BD8967AD0BC5}" type="slidenum">
              <a:rPr lang="en-US" sz="1200" smtClean="0">
                <a:solidFill>
                  <a:schemeClr val="bg1">
                    <a:lumMod val="50000"/>
                  </a:schemeClr>
                </a:solidFill>
              </a:rPr>
              <a:pPr/>
              <a:t>33</a:t>
            </a:fld>
            <a:endParaRPr lang="en-US" sz="1200" dirty="0">
              <a:solidFill>
                <a:schemeClr val="bg1">
                  <a:lumMod val="50000"/>
                </a:schemeClr>
              </a:solidFill>
            </a:endParaRPr>
          </a:p>
        </p:txBody>
      </p:sp>
    </p:spTree>
    <p:extLst>
      <p:ext uri="{BB962C8B-B14F-4D97-AF65-F5344CB8AC3E}">
        <p14:creationId xmlns:p14="http://schemas.microsoft.com/office/powerpoint/2010/main" val="17502446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535ADD3-1AD3-4E86-8C6E-8E9A54D321C7}"/>
              </a:ext>
            </a:extLst>
          </p:cNvPr>
          <p:cNvPicPr>
            <a:picLocks noChangeAspect="1"/>
          </p:cNvPicPr>
          <p:nvPr/>
        </p:nvPicPr>
        <p:blipFill rotWithShape="1">
          <a:blip r:embed="rId2"/>
          <a:srcRect l="12500" t="17778" r="30833" b="6666"/>
          <a:stretch/>
        </p:blipFill>
        <p:spPr>
          <a:xfrm>
            <a:off x="4010" y="20053"/>
            <a:ext cx="9139989" cy="6854992"/>
          </a:xfrm>
          <a:prstGeom prst="rect">
            <a:avLst/>
          </a:prstGeom>
        </p:spPr>
      </p:pic>
    </p:spTree>
    <p:extLst>
      <p:ext uri="{BB962C8B-B14F-4D97-AF65-F5344CB8AC3E}">
        <p14:creationId xmlns:p14="http://schemas.microsoft.com/office/powerpoint/2010/main" val="532697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2438400"/>
            <a:ext cx="5943600" cy="3810000"/>
          </a:xfrm>
        </p:spPr>
        <p:txBody>
          <a:bodyPr/>
          <a:lstStyle/>
          <a:p>
            <a:r>
              <a:rPr lang="en-US" sz="2800" b="1" i="1" kern="1200" dirty="0">
                <a:solidFill>
                  <a:srgbClr val="800000"/>
                </a:solidFill>
                <a:latin typeface="Calibri"/>
                <a:ea typeface="+mj-ea"/>
                <a:cs typeface="+mj-cs"/>
              </a:rPr>
              <a:t>New Client Implementation:</a:t>
            </a:r>
            <a:br>
              <a:rPr lang="en-US" sz="2800" b="1" i="1" kern="1200" dirty="0">
                <a:solidFill>
                  <a:srgbClr val="800000"/>
                </a:solidFill>
                <a:latin typeface="Calibri"/>
                <a:ea typeface="+mj-ea"/>
                <a:cs typeface="+mj-cs"/>
              </a:rPr>
            </a:br>
            <a:r>
              <a:rPr lang="en-US" sz="2800" b="1" i="1" kern="1200" dirty="0">
                <a:solidFill>
                  <a:srgbClr val="800000"/>
                </a:solidFill>
                <a:latin typeface="Calibri"/>
                <a:ea typeface="+mj-ea"/>
                <a:cs typeface="+mj-cs"/>
              </a:rPr>
              <a:t>Project Plan Overview</a:t>
            </a:r>
            <a:r>
              <a:rPr lang="en-US" sz="2400" dirty="0"/>
              <a:t/>
            </a:r>
            <a:br>
              <a:rPr lang="en-US" sz="2400" dirty="0"/>
            </a:br>
            <a:r>
              <a:rPr lang="en-US" sz="2400" dirty="0"/>
              <a:t/>
            </a:r>
            <a:br>
              <a:rPr lang="en-US" sz="2400" dirty="0"/>
            </a:br>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43400" y="1731264"/>
            <a:ext cx="4428744" cy="719328"/>
          </a:xfrm>
          <a:prstGeom prst="rect">
            <a:avLst/>
          </a:prstGeom>
        </p:spPr>
      </p:pic>
    </p:spTree>
    <p:extLst>
      <p:ext uri="{BB962C8B-B14F-4D97-AF65-F5344CB8AC3E}">
        <p14:creationId xmlns:p14="http://schemas.microsoft.com/office/powerpoint/2010/main" val="5970053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60 Day Plan: Critical Path Overview</a:t>
            </a:r>
          </a:p>
        </p:txBody>
      </p:sp>
      <p:grpSp>
        <p:nvGrpSpPr>
          <p:cNvPr id="18" name="Group 17"/>
          <p:cNvGrpSpPr/>
          <p:nvPr/>
        </p:nvGrpSpPr>
        <p:grpSpPr>
          <a:xfrm>
            <a:off x="457200" y="1203280"/>
            <a:ext cx="8229600" cy="175433"/>
            <a:chOff x="259080" y="4462637"/>
            <a:chExt cx="8503920" cy="175433"/>
          </a:xfrm>
        </p:grpSpPr>
        <p:sp>
          <p:nvSpPr>
            <p:cNvPr id="19" name="Line 12"/>
            <p:cNvSpPr>
              <a:spLocks noChangeShapeType="1"/>
            </p:cNvSpPr>
            <p:nvPr/>
          </p:nvSpPr>
          <p:spPr bwMode="gray">
            <a:xfrm>
              <a:off x="259080" y="4550353"/>
              <a:ext cx="8503920" cy="0"/>
            </a:xfrm>
            <a:prstGeom prst="line">
              <a:avLst/>
            </a:prstGeom>
            <a:noFill/>
            <a:ln w="12700" cap="rnd">
              <a:solidFill>
                <a:srgbClr val="328397"/>
              </a:solidFill>
              <a:round/>
              <a:headEnd/>
              <a:tailEn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defRPr/>
              </a:pPr>
              <a:endParaRPr lang="en-US" kern="0" dirty="0">
                <a:solidFill>
                  <a:srgbClr val="000000"/>
                </a:solidFill>
                <a:cs typeface="Arial" charset="0"/>
              </a:endParaRPr>
            </a:p>
          </p:txBody>
        </p:sp>
        <p:sp>
          <p:nvSpPr>
            <p:cNvPr id="20" name="Rectangle 19"/>
            <p:cNvSpPr>
              <a:spLocks noChangeArrowheads="1"/>
            </p:cNvSpPr>
            <p:nvPr/>
          </p:nvSpPr>
          <p:spPr bwMode="gray">
            <a:xfrm>
              <a:off x="2544510" y="4462637"/>
              <a:ext cx="3933062" cy="175433"/>
            </a:xfrm>
            <a:prstGeom prst="rect">
              <a:avLst/>
            </a:prstGeom>
            <a:solidFill>
              <a:srgbClr val="FFFFFF"/>
            </a:solidFill>
            <a:ln>
              <a:noFill/>
            </a:ln>
            <a:extLst>
              <a:ext uri="{91240B29-F687-4F45-9708-019B960494DF}">
                <a14:hiddenLine xmlns:a14="http://schemas.microsoft.com/office/drawing/2010/main" w="12700" cap="rnd" algn="ctr">
                  <a:solidFill>
                    <a:srgbClr val="000000"/>
                  </a:solidFill>
                  <a:miter lim="800000"/>
                  <a:headEnd/>
                  <a:tailEnd/>
                </a14:hiddenLine>
              </a:ext>
            </a:extLst>
          </p:spPr>
          <p:txBody>
            <a:bodyPr wrap="square" lIns="72000" tIns="0" rIns="72000" bIns="0" anchor="ctr" anchorCtr="1">
              <a:spAutoFit/>
            </a:bodyPr>
            <a:lstStyle/>
            <a:p>
              <a:pPr algn="ctr" defTabSz="914400" fontAlgn="base">
                <a:lnSpc>
                  <a:spcPct val="95000"/>
                </a:lnSpc>
                <a:spcBef>
                  <a:spcPct val="0"/>
                </a:spcBef>
                <a:spcAft>
                  <a:spcPct val="0"/>
                </a:spcAft>
                <a:defRPr/>
              </a:pPr>
              <a:r>
                <a:rPr lang="en-US" sz="1200" b="1" kern="0" dirty="0">
                  <a:solidFill>
                    <a:srgbClr val="000000"/>
                  </a:solidFill>
                  <a:cs typeface="Arial" charset="0"/>
                </a:rPr>
                <a:t>60 Day Standard Implementation: 1/1/17 Go Live</a:t>
              </a:r>
            </a:p>
          </p:txBody>
        </p:sp>
      </p:grpSp>
      <p:graphicFrame>
        <p:nvGraphicFramePr>
          <p:cNvPr id="69" name="Table 68"/>
          <p:cNvGraphicFramePr>
            <a:graphicFrameLocks noGrp="1"/>
          </p:cNvGraphicFramePr>
          <p:nvPr>
            <p:extLst>
              <p:ext uri="{D42A27DB-BD31-4B8C-83A1-F6EECF244321}">
                <p14:modId xmlns:p14="http://schemas.microsoft.com/office/powerpoint/2010/main" val="4249654155"/>
              </p:ext>
            </p:extLst>
          </p:nvPr>
        </p:nvGraphicFramePr>
        <p:xfrm>
          <a:off x="457211" y="2551288"/>
          <a:ext cx="8309613" cy="1316736"/>
        </p:xfrm>
        <a:graphic>
          <a:graphicData uri="http://schemas.openxmlformats.org/drawingml/2006/table">
            <a:tbl>
              <a:tblPr firstRow="1" bandRow="1">
                <a:tableStyleId>{5C22544A-7EE6-4342-B048-85BDC9FD1C3A}</a:tableStyleId>
              </a:tblPr>
              <a:tblGrid>
                <a:gridCol w="1295389">
                  <a:extLst>
                    <a:ext uri="{9D8B030D-6E8A-4147-A177-3AD203B41FA5}">
                      <a16:colId xmlns="" xmlns:a16="http://schemas.microsoft.com/office/drawing/2014/main" val="20000"/>
                    </a:ext>
                  </a:extLst>
                </a:gridCol>
                <a:gridCol w="250508">
                  <a:extLst>
                    <a:ext uri="{9D8B030D-6E8A-4147-A177-3AD203B41FA5}">
                      <a16:colId xmlns="" xmlns:a16="http://schemas.microsoft.com/office/drawing/2014/main" val="20001"/>
                    </a:ext>
                  </a:extLst>
                </a:gridCol>
                <a:gridCol w="250508">
                  <a:extLst>
                    <a:ext uri="{9D8B030D-6E8A-4147-A177-3AD203B41FA5}">
                      <a16:colId xmlns="" xmlns:a16="http://schemas.microsoft.com/office/drawing/2014/main" val="20002"/>
                    </a:ext>
                  </a:extLst>
                </a:gridCol>
                <a:gridCol w="250508">
                  <a:extLst>
                    <a:ext uri="{9D8B030D-6E8A-4147-A177-3AD203B41FA5}">
                      <a16:colId xmlns="" xmlns:a16="http://schemas.microsoft.com/office/drawing/2014/main" val="20003"/>
                    </a:ext>
                  </a:extLst>
                </a:gridCol>
                <a:gridCol w="250508">
                  <a:extLst>
                    <a:ext uri="{9D8B030D-6E8A-4147-A177-3AD203B41FA5}">
                      <a16:colId xmlns="" xmlns:a16="http://schemas.microsoft.com/office/drawing/2014/main" val="20004"/>
                    </a:ext>
                  </a:extLst>
                </a:gridCol>
                <a:gridCol w="250508">
                  <a:extLst>
                    <a:ext uri="{9D8B030D-6E8A-4147-A177-3AD203B41FA5}">
                      <a16:colId xmlns="" xmlns:a16="http://schemas.microsoft.com/office/drawing/2014/main" val="20005"/>
                    </a:ext>
                  </a:extLst>
                </a:gridCol>
                <a:gridCol w="250508">
                  <a:extLst>
                    <a:ext uri="{9D8B030D-6E8A-4147-A177-3AD203B41FA5}">
                      <a16:colId xmlns="" xmlns:a16="http://schemas.microsoft.com/office/drawing/2014/main" val="20006"/>
                    </a:ext>
                  </a:extLst>
                </a:gridCol>
                <a:gridCol w="250508">
                  <a:extLst>
                    <a:ext uri="{9D8B030D-6E8A-4147-A177-3AD203B41FA5}">
                      <a16:colId xmlns="" xmlns:a16="http://schemas.microsoft.com/office/drawing/2014/main" val="20007"/>
                    </a:ext>
                  </a:extLst>
                </a:gridCol>
                <a:gridCol w="250508">
                  <a:extLst>
                    <a:ext uri="{9D8B030D-6E8A-4147-A177-3AD203B41FA5}">
                      <a16:colId xmlns="" xmlns:a16="http://schemas.microsoft.com/office/drawing/2014/main" val="20008"/>
                    </a:ext>
                  </a:extLst>
                </a:gridCol>
                <a:gridCol w="250508">
                  <a:extLst>
                    <a:ext uri="{9D8B030D-6E8A-4147-A177-3AD203B41FA5}">
                      <a16:colId xmlns="" xmlns:a16="http://schemas.microsoft.com/office/drawing/2014/main" val="20009"/>
                    </a:ext>
                  </a:extLst>
                </a:gridCol>
                <a:gridCol w="250508">
                  <a:extLst>
                    <a:ext uri="{9D8B030D-6E8A-4147-A177-3AD203B41FA5}">
                      <a16:colId xmlns="" xmlns:a16="http://schemas.microsoft.com/office/drawing/2014/main" val="20010"/>
                    </a:ext>
                  </a:extLst>
                </a:gridCol>
                <a:gridCol w="250508">
                  <a:extLst>
                    <a:ext uri="{9D8B030D-6E8A-4147-A177-3AD203B41FA5}">
                      <a16:colId xmlns="" xmlns:a16="http://schemas.microsoft.com/office/drawing/2014/main" val="20011"/>
                    </a:ext>
                  </a:extLst>
                </a:gridCol>
                <a:gridCol w="250508">
                  <a:extLst>
                    <a:ext uri="{9D8B030D-6E8A-4147-A177-3AD203B41FA5}">
                      <a16:colId xmlns="" xmlns:a16="http://schemas.microsoft.com/office/drawing/2014/main" val="20012"/>
                    </a:ext>
                  </a:extLst>
                </a:gridCol>
                <a:gridCol w="250508">
                  <a:extLst>
                    <a:ext uri="{9D8B030D-6E8A-4147-A177-3AD203B41FA5}">
                      <a16:colId xmlns="" xmlns:a16="http://schemas.microsoft.com/office/drawing/2014/main" val="20013"/>
                    </a:ext>
                  </a:extLst>
                </a:gridCol>
                <a:gridCol w="250508">
                  <a:extLst>
                    <a:ext uri="{9D8B030D-6E8A-4147-A177-3AD203B41FA5}">
                      <a16:colId xmlns="" xmlns:a16="http://schemas.microsoft.com/office/drawing/2014/main" val="20014"/>
                    </a:ext>
                  </a:extLst>
                </a:gridCol>
                <a:gridCol w="250508">
                  <a:extLst>
                    <a:ext uri="{9D8B030D-6E8A-4147-A177-3AD203B41FA5}">
                      <a16:colId xmlns="" xmlns:a16="http://schemas.microsoft.com/office/drawing/2014/main" val="20015"/>
                    </a:ext>
                  </a:extLst>
                </a:gridCol>
                <a:gridCol w="250508">
                  <a:extLst>
                    <a:ext uri="{9D8B030D-6E8A-4147-A177-3AD203B41FA5}">
                      <a16:colId xmlns="" xmlns:a16="http://schemas.microsoft.com/office/drawing/2014/main" val="20016"/>
                    </a:ext>
                  </a:extLst>
                </a:gridCol>
                <a:gridCol w="250508">
                  <a:extLst>
                    <a:ext uri="{9D8B030D-6E8A-4147-A177-3AD203B41FA5}">
                      <a16:colId xmlns="" xmlns:a16="http://schemas.microsoft.com/office/drawing/2014/main" val="20017"/>
                    </a:ext>
                  </a:extLst>
                </a:gridCol>
                <a:gridCol w="250508">
                  <a:extLst>
                    <a:ext uri="{9D8B030D-6E8A-4147-A177-3AD203B41FA5}">
                      <a16:colId xmlns="" xmlns:a16="http://schemas.microsoft.com/office/drawing/2014/main" val="20018"/>
                    </a:ext>
                  </a:extLst>
                </a:gridCol>
                <a:gridCol w="250508">
                  <a:extLst>
                    <a:ext uri="{9D8B030D-6E8A-4147-A177-3AD203B41FA5}">
                      <a16:colId xmlns="" xmlns:a16="http://schemas.microsoft.com/office/drawing/2014/main" val="20019"/>
                    </a:ext>
                  </a:extLst>
                </a:gridCol>
                <a:gridCol w="250508">
                  <a:extLst>
                    <a:ext uri="{9D8B030D-6E8A-4147-A177-3AD203B41FA5}">
                      <a16:colId xmlns="" xmlns:a16="http://schemas.microsoft.com/office/drawing/2014/main" val="20020"/>
                    </a:ext>
                  </a:extLst>
                </a:gridCol>
                <a:gridCol w="250508">
                  <a:extLst>
                    <a:ext uri="{9D8B030D-6E8A-4147-A177-3AD203B41FA5}">
                      <a16:colId xmlns="" xmlns:a16="http://schemas.microsoft.com/office/drawing/2014/main" val="20021"/>
                    </a:ext>
                  </a:extLst>
                </a:gridCol>
                <a:gridCol w="250508">
                  <a:extLst>
                    <a:ext uri="{9D8B030D-6E8A-4147-A177-3AD203B41FA5}">
                      <a16:colId xmlns="" xmlns:a16="http://schemas.microsoft.com/office/drawing/2014/main" val="20022"/>
                    </a:ext>
                  </a:extLst>
                </a:gridCol>
                <a:gridCol w="250508">
                  <a:extLst>
                    <a:ext uri="{9D8B030D-6E8A-4147-A177-3AD203B41FA5}">
                      <a16:colId xmlns="" xmlns:a16="http://schemas.microsoft.com/office/drawing/2014/main" val="20023"/>
                    </a:ext>
                  </a:extLst>
                </a:gridCol>
                <a:gridCol w="250508">
                  <a:extLst>
                    <a:ext uri="{9D8B030D-6E8A-4147-A177-3AD203B41FA5}">
                      <a16:colId xmlns="" xmlns:a16="http://schemas.microsoft.com/office/drawing/2014/main" val="20024"/>
                    </a:ext>
                  </a:extLst>
                </a:gridCol>
                <a:gridCol w="250508">
                  <a:extLst>
                    <a:ext uri="{9D8B030D-6E8A-4147-A177-3AD203B41FA5}">
                      <a16:colId xmlns="" xmlns:a16="http://schemas.microsoft.com/office/drawing/2014/main" val="20025"/>
                    </a:ext>
                  </a:extLst>
                </a:gridCol>
                <a:gridCol w="250508">
                  <a:extLst>
                    <a:ext uri="{9D8B030D-6E8A-4147-A177-3AD203B41FA5}">
                      <a16:colId xmlns="" xmlns:a16="http://schemas.microsoft.com/office/drawing/2014/main" val="20026"/>
                    </a:ext>
                  </a:extLst>
                </a:gridCol>
                <a:gridCol w="250508">
                  <a:extLst>
                    <a:ext uri="{9D8B030D-6E8A-4147-A177-3AD203B41FA5}">
                      <a16:colId xmlns="" xmlns:a16="http://schemas.microsoft.com/office/drawing/2014/main" val="20027"/>
                    </a:ext>
                  </a:extLst>
                </a:gridCol>
                <a:gridCol w="250508">
                  <a:extLst>
                    <a:ext uri="{9D8B030D-6E8A-4147-A177-3AD203B41FA5}">
                      <a16:colId xmlns="" xmlns:a16="http://schemas.microsoft.com/office/drawing/2014/main" val="20028"/>
                    </a:ext>
                  </a:extLst>
                </a:gridCol>
              </a:tblGrid>
              <a:tr h="219428">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14">
                  <a:txBody>
                    <a:bodyPr/>
                    <a:lstStyle/>
                    <a:p>
                      <a:pPr algn="ctr"/>
                      <a:r>
                        <a:rPr lang="en-US" sz="1200" b="1" dirty="0">
                          <a:solidFill>
                            <a:schemeClr val="bg1"/>
                          </a:solidFill>
                        </a:rPr>
                        <a:t>Nov</a:t>
                      </a:r>
                    </a:p>
                  </a:txBody>
                  <a:tcPr marL="18288" marR="18288" marT="18288" marB="18288"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4">
                  <a:txBody>
                    <a:bodyPr/>
                    <a:lstStyle/>
                    <a:p>
                      <a:pPr algn="ctr"/>
                      <a:r>
                        <a:rPr lang="en-US" sz="1200" b="1" dirty="0">
                          <a:solidFill>
                            <a:schemeClr val="bg1"/>
                          </a:solidFill>
                        </a:rPr>
                        <a:t>Dec</a:t>
                      </a:r>
                    </a:p>
                  </a:txBody>
                  <a:tcPr marL="18288" marR="18288" marT="18288" marB="18288"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219428">
                <a:tc>
                  <a:txBody>
                    <a:bodyPr/>
                    <a:lstStyle/>
                    <a:p>
                      <a:pPr algn="r"/>
                      <a:r>
                        <a:rPr lang="en-US" sz="1000" b="1" dirty="0">
                          <a:solidFill>
                            <a:schemeClr val="tx1"/>
                          </a:solidFill>
                        </a:rPr>
                        <a:t>Benefits</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1"/>
                  </a:ext>
                </a:extLst>
              </a:tr>
              <a:tr h="219428">
                <a:tc>
                  <a:txBody>
                    <a:bodyPr/>
                    <a:lstStyle/>
                    <a:p>
                      <a:pPr algn="r"/>
                      <a:r>
                        <a:rPr lang="en-US" sz="1000" b="1" dirty="0">
                          <a:solidFill>
                            <a:schemeClr val="tx1"/>
                          </a:solidFill>
                        </a:rPr>
                        <a:t>Clinical</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2"/>
                  </a:ext>
                </a:extLst>
              </a:tr>
              <a:tr h="219428">
                <a:tc>
                  <a:txBody>
                    <a:bodyPr/>
                    <a:lstStyle/>
                    <a:p>
                      <a:pPr algn="r"/>
                      <a:r>
                        <a:rPr lang="en-US" sz="1000" b="1" dirty="0">
                          <a:solidFill>
                            <a:schemeClr val="tx1"/>
                          </a:solidFill>
                        </a:rPr>
                        <a:t>Eligibility</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3"/>
                  </a:ext>
                </a:extLst>
              </a:tr>
              <a:tr h="219428">
                <a:tc>
                  <a:txBody>
                    <a:bodyPr/>
                    <a:lstStyle/>
                    <a:p>
                      <a:pPr algn="r"/>
                      <a:r>
                        <a:rPr lang="en-US" sz="1000" b="1" dirty="0">
                          <a:solidFill>
                            <a:schemeClr val="tx1"/>
                          </a:solidFill>
                        </a:rPr>
                        <a:t>Vendor</a:t>
                      </a:r>
                      <a:r>
                        <a:rPr lang="en-US" sz="1000" b="1" baseline="0" dirty="0">
                          <a:solidFill>
                            <a:schemeClr val="tx1"/>
                          </a:solidFill>
                        </a:rPr>
                        <a:t> Transition</a:t>
                      </a:r>
                      <a:endParaRPr lang="en-US" sz="1000" b="1" dirty="0">
                        <a:solidFill>
                          <a:schemeClr val="tx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extLst>
                  <a:ext uri="{0D108BD9-81ED-4DB2-BD59-A6C34878D82A}">
                    <a16:rowId xmlns="" xmlns:a16="http://schemas.microsoft.com/office/drawing/2014/main" val="10004"/>
                  </a:ext>
                </a:extLst>
              </a:tr>
              <a:tr h="219428">
                <a:tc>
                  <a:txBody>
                    <a:bodyPr/>
                    <a:lstStyle/>
                    <a:p>
                      <a:pPr algn="r"/>
                      <a:r>
                        <a:rPr lang="en-US" sz="1000" b="1" dirty="0">
                          <a:solidFill>
                            <a:schemeClr val="tx1"/>
                          </a:solidFill>
                        </a:rPr>
                        <a:t>MCO</a:t>
                      </a: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C00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92D050"/>
                    </a:solidFill>
                  </a:tcPr>
                </a:tc>
                <a:tc>
                  <a:txBody>
                    <a:bodyPr/>
                    <a:lstStyle/>
                    <a:p>
                      <a:pPr algn="ctr"/>
                      <a:endParaRPr lang="en-US" sz="1200" b="1" dirty="0">
                        <a:solidFill>
                          <a:schemeClr val="bg1"/>
                        </a:solidFill>
                      </a:endParaRPr>
                    </a:p>
                  </a:txBody>
                  <a:tcPr marL="18288" marR="18288" marT="18288" marB="18288"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 xmlns:a16="http://schemas.microsoft.com/office/drawing/2014/main" val="10005"/>
                  </a:ext>
                </a:extLst>
              </a:tr>
            </a:tbl>
          </a:graphicData>
        </a:graphic>
      </p:graphicFrame>
      <p:sp>
        <p:nvSpPr>
          <p:cNvPr id="110" name="Rectangle 109"/>
          <p:cNvSpPr/>
          <p:nvPr/>
        </p:nvSpPr>
        <p:spPr bwMode="auto">
          <a:xfrm>
            <a:off x="410891" y="6210202"/>
            <a:ext cx="3094309" cy="342998"/>
          </a:xfrm>
          <a:prstGeom prst="rect">
            <a:avLst/>
          </a:prstGeom>
          <a:solidFill>
            <a:srgbClr val="FFFFFF"/>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defTabSz="914400" eaLnBrk="0" fontAlgn="base" hangingPunct="0">
              <a:spcBef>
                <a:spcPct val="0"/>
              </a:spcBef>
              <a:spcAft>
                <a:spcPct val="0"/>
              </a:spcAft>
              <a:defRPr/>
            </a:pPr>
            <a:r>
              <a:rPr lang="en-US" sz="1050" b="1" kern="0" dirty="0">
                <a:solidFill>
                  <a:srgbClr val="000000"/>
                </a:solidFill>
                <a:cs typeface="Arial" charset="0"/>
              </a:rPr>
              <a:t>Key:</a:t>
            </a:r>
            <a:endParaRPr lang="en-US" sz="1000" b="1" kern="0" dirty="0">
              <a:solidFill>
                <a:srgbClr val="000000"/>
              </a:solidFill>
              <a:cs typeface="Arial" charset="0"/>
            </a:endParaRPr>
          </a:p>
        </p:txBody>
      </p:sp>
      <p:sp>
        <p:nvSpPr>
          <p:cNvPr id="111" name="AutoShape 8"/>
          <p:cNvSpPr>
            <a:spLocks noChangeArrowheads="1"/>
          </p:cNvSpPr>
          <p:nvPr/>
        </p:nvSpPr>
        <p:spPr bwMode="auto">
          <a:xfrm>
            <a:off x="835537" y="6258257"/>
            <a:ext cx="685800" cy="246888"/>
          </a:xfrm>
          <a:prstGeom prst="chevron">
            <a:avLst>
              <a:gd name="adj" fmla="val 34026"/>
            </a:avLst>
          </a:prstGeom>
          <a:solidFill>
            <a:srgbClr val="FF9900"/>
          </a:solidFill>
          <a:ln w="12700" algn="ctr">
            <a:noFill/>
            <a:round/>
            <a:headEnd/>
            <a:tailEnd/>
          </a:ln>
        </p:spPr>
        <p:txBody>
          <a:bodyPr wrap="none" lIns="0" tIns="0" rIns="0" bIns="0" anchor="ctr"/>
          <a:lstStyle/>
          <a:p>
            <a:pPr algn="ctr" defTabSz="914400" fontAlgn="base">
              <a:spcBef>
                <a:spcPct val="0"/>
              </a:spcBef>
              <a:spcAft>
                <a:spcPct val="0"/>
              </a:spcAft>
            </a:pPr>
            <a:r>
              <a:rPr lang="en-US" sz="1000" b="1" dirty="0">
                <a:solidFill>
                  <a:srgbClr val="000000"/>
                </a:solidFill>
                <a:cs typeface="Arial" charset="0"/>
              </a:rPr>
              <a:t>Collect</a:t>
            </a:r>
          </a:p>
        </p:txBody>
      </p:sp>
      <p:sp>
        <p:nvSpPr>
          <p:cNvPr id="112" name="AutoShape 8"/>
          <p:cNvSpPr>
            <a:spLocks noChangeArrowheads="1"/>
          </p:cNvSpPr>
          <p:nvPr/>
        </p:nvSpPr>
        <p:spPr bwMode="auto">
          <a:xfrm>
            <a:off x="1496825" y="6258257"/>
            <a:ext cx="685800" cy="246888"/>
          </a:xfrm>
          <a:prstGeom prst="chevron">
            <a:avLst>
              <a:gd name="adj" fmla="val 34026"/>
            </a:avLst>
          </a:prstGeom>
          <a:solidFill>
            <a:srgbClr val="407898"/>
          </a:solidFill>
          <a:ln w="12700" algn="ctr">
            <a:noFill/>
            <a:round/>
            <a:headEnd/>
            <a:tailEnd/>
          </a:ln>
        </p:spPr>
        <p:txBody>
          <a:bodyPr wrap="none" lIns="0" tIns="0" rIns="0" bIns="0" anchor="ctr"/>
          <a:lstStyle/>
          <a:p>
            <a:pPr algn="ctr" defTabSz="914400" fontAlgn="base">
              <a:spcBef>
                <a:spcPct val="0"/>
              </a:spcBef>
              <a:spcAft>
                <a:spcPct val="0"/>
              </a:spcAft>
            </a:pPr>
            <a:r>
              <a:rPr lang="en-US" sz="1000" b="1" kern="0" dirty="0">
                <a:solidFill>
                  <a:srgbClr val="FFFFFF"/>
                </a:solidFill>
                <a:cs typeface="Arial" charset="0"/>
              </a:rPr>
              <a:t>Build</a:t>
            </a:r>
          </a:p>
        </p:txBody>
      </p:sp>
      <p:sp>
        <p:nvSpPr>
          <p:cNvPr id="113" name="AutoShape 8"/>
          <p:cNvSpPr>
            <a:spLocks noChangeArrowheads="1"/>
          </p:cNvSpPr>
          <p:nvPr/>
        </p:nvSpPr>
        <p:spPr bwMode="auto">
          <a:xfrm>
            <a:off x="2158113" y="6258257"/>
            <a:ext cx="685800" cy="246888"/>
          </a:xfrm>
          <a:prstGeom prst="chevron">
            <a:avLst>
              <a:gd name="adj" fmla="val 34026"/>
            </a:avLst>
          </a:prstGeom>
          <a:solidFill>
            <a:schemeClr val="bg1">
              <a:lumMod val="75000"/>
            </a:schemeClr>
          </a:solidFill>
          <a:ln w="12700" algn="ctr">
            <a:noFill/>
            <a:round/>
            <a:headEnd/>
            <a:tailEnd/>
          </a:ln>
        </p:spPr>
        <p:txBody>
          <a:bodyPr wrap="none" lIns="0" tIns="0" rIns="0" bIns="0" anchor="ctr"/>
          <a:lstStyle/>
          <a:p>
            <a:pPr algn="ctr" defTabSz="914400" fontAlgn="base">
              <a:spcBef>
                <a:spcPct val="0"/>
              </a:spcBef>
              <a:spcAft>
                <a:spcPct val="0"/>
              </a:spcAft>
            </a:pPr>
            <a:r>
              <a:rPr lang="en-US" sz="1000" b="1" kern="0" dirty="0">
                <a:solidFill>
                  <a:srgbClr val="000000"/>
                </a:solidFill>
                <a:cs typeface="Arial" charset="0"/>
              </a:rPr>
              <a:t>Test</a:t>
            </a:r>
          </a:p>
        </p:txBody>
      </p:sp>
      <p:sp>
        <p:nvSpPr>
          <p:cNvPr id="114" name="AutoShape 8"/>
          <p:cNvSpPr>
            <a:spLocks noChangeArrowheads="1"/>
          </p:cNvSpPr>
          <p:nvPr/>
        </p:nvSpPr>
        <p:spPr bwMode="auto">
          <a:xfrm>
            <a:off x="2819400" y="6258257"/>
            <a:ext cx="685800" cy="246888"/>
          </a:xfrm>
          <a:prstGeom prst="chevron">
            <a:avLst>
              <a:gd name="adj" fmla="val 34026"/>
            </a:avLst>
          </a:prstGeom>
          <a:solidFill>
            <a:srgbClr val="92D050"/>
          </a:solidFill>
          <a:ln w="12700" algn="ctr">
            <a:noFill/>
            <a:prstDash val="sysDot"/>
            <a:round/>
            <a:headEnd/>
            <a:tailEnd/>
          </a:ln>
        </p:spPr>
        <p:txBody>
          <a:bodyPr wrap="none" lIns="0" tIns="0" rIns="0" bIns="0" anchor="ctr"/>
          <a:lstStyle/>
          <a:p>
            <a:pPr algn="ctr" defTabSz="914400" fontAlgn="base">
              <a:spcBef>
                <a:spcPct val="0"/>
              </a:spcBef>
              <a:spcAft>
                <a:spcPct val="0"/>
              </a:spcAft>
            </a:pPr>
            <a:r>
              <a:rPr lang="en-US" sz="1000" b="1" kern="0" dirty="0">
                <a:solidFill>
                  <a:srgbClr val="000000"/>
                </a:solidFill>
                <a:cs typeface="Arial" charset="0"/>
              </a:rPr>
              <a:t>Deploy</a:t>
            </a:r>
          </a:p>
        </p:txBody>
      </p:sp>
      <p:sp>
        <p:nvSpPr>
          <p:cNvPr id="106" name="Rectangle 26" descr="Route CPM/UM To Benefits for Coding&#10;9/11/2013"/>
          <p:cNvSpPr>
            <a:spLocks noChangeArrowheads="1"/>
          </p:cNvSpPr>
          <p:nvPr/>
        </p:nvSpPr>
        <p:spPr bwMode="auto">
          <a:xfrm>
            <a:off x="2840666" y="1513874"/>
            <a:ext cx="1009025" cy="370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CRD Approved</a:t>
            </a:r>
          </a:p>
          <a:p>
            <a:pPr algn="ctr" defTabSz="914400" fontAlgn="base">
              <a:spcBef>
                <a:spcPct val="0"/>
              </a:spcBef>
              <a:spcAft>
                <a:spcPct val="0"/>
              </a:spcAft>
            </a:pPr>
            <a:r>
              <a:rPr lang="en-US" sz="800" b="1" dirty="0">
                <a:solidFill>
                  <a:srgbClr val="000000"/>
                </a:solidFill>
                <a:cs typeface="Calibri" pitchFamily="34" charset="0"/>
              </a:rPr>
              <a:t>11/14</a:t>
            </a:r>
          </a:p>
        </p:txBody>
      </p:sp>
      <p:sp>
        <p:nvSpPr>
          <p:cNvPr id="107" name="Diamond 106"/>
          <p:cNvSpPr/>
          <p:nvPr/>
        </p:nvSpPr>
        <p:spPr bwMode="auto">
          <a:xfrm>
            <a:off x="1708299" y="2404604"/>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09" name="Diamond 108"/>
          <p:cNvSpPr/>
          <p:nvPr/>
        </p:nvSpPr>
        <p:spPr bwMode="auto">
          <a:xfrm>
            <a:off x="3276600" y="2404604"/>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15" name="Diamond 114"/>
          <p:cNvSpPr/>
          <p:nvPr/>
        </p:nvSpPr>
        <p:spPr bwMode="auto">
          <a:xfrm>
            <a:off x="8698230" y="2404604"/>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16" name="Rectangle 26" descr="Route CPM/UM To Benefits for Coding&#10;9/11/2013"/>
          <p:cNvSpPr>
            <a:spLocks noChangeArrowheads="1"/>
          </p:cNvSpPr>
          <p:nvPr/>
        </p:nvSpPr>
        <p:spPr bwMode="auto">
          <a:xfrm>
            <a:off x="914400" y="1734979"/>
            <a:ext cx="52469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defTabSz="914400" fontAlgn="base">
              <a:spcBef>
                <a:spcPct val="0"/>
              </a:spcBef>
              <a:spcAft>
                <a:spcPct val="0"/>
              </a:spcAft>
            </a:pPr>
            <a:r>
              <a:rPr lang="en-US" sz="800" dirty="0">
                <a:solidFill>
                  <a:srgbClr val="000000"/>
                </a:solidFill>
                <a:cs typeface="Calibri" pitchFamily="34" charset="0"/>
              </a:rPr>
              <a:t>Kickoff </a:t>
            </a:r>
            <a:r>
              <a:rPr lang="en-US" sz="800" dirty="0">
                <a:solidFill>
                  <a:srgbClr val="000000"/>
                </a:solidFill>
                <a:cs typeface="Arial" pitchFamily="34" charset="0"/>
              </a:rPr>
              <a:t/>
            </a:r>
            <a:br>
              <a:rPr lang="en-US" sz="800" dirty="0">
                <a:solidFill>
                  <a:srgbClr val="000000"/>
                </a:solidFill>
                <a:cs typeface="Arial" pitchFamily="34" charset="0"/>
              </a:rPr>
            </a:br>
            <a:r>
              <a:rPr lang="en-US" sz="800" b="1" dirty="0">
                <a:solidFill>
                  <a:srgbClr val="000000"/>
                </a:solidFill>
                <a:cs typeface="Calibri" pitchFamily="34" charset="0"/>
              </a:rPr>
              <a:t>11/1</a:t>
            </a:r>
            <a:endParaRPr lang="en-US" sz="800" b="1" dirty="0">
              <a:solidFill>
                <a:srgbClr val="000000"/>
              </a:solidFill>
              <a:cs typeface="Arial" pitchFamily="34" charset="0"/>
            </a:endParaRPr>
          </a:p>
        </p:txBody>
      </p:sp>
      <p:cxnSp>
        <p:nvCxnSpPr>
          <p:cNvPr id="117" name="Elbow Connector 116"/>
          <p:cNvCxnSpPr>
            <a:stCxn id="107" idx="1"/>
            <a:endCxn id="116" idx="2"/>
          </p:cNvCxnSpPr>
          <p:nvPr/>
        </p:nvCxnSpPr>
        <p:spPr bwMode="auto">
          <a:xfrm rot="10800000">
            <a:off x="1176747" y="1981200"/>
            <a:ext cx="531552" cy="491984"/>
          </a:xfrm>
          <a:prstGeom prst="bentConnector2">
            <a:avLst/>
          </a:prstGeom>
          <a:solidFill>
            <a:schemeClr val="accent1"/>
          </a:solidFill>
          <a:ln w="9525" cap="flat" cmpd="sng" algn="ctr">
            <a:solidFill>
              <a:schemeClr val="tx1"/>
            </a:solidFill>
            <a:prstDash val="solid"/>
            <a:round/>
            <a:headEnd type="none" w="med" len="med"/>
            <a:tailEnd type="none" w="med" len="med"/>
          </a:ln>
          <a:effectLst/>
        </p:spPr>
      </p:cxnSp>
      <p:sp>
        <p:nvSpPr>
          <p:cNvPr id="118" name="Rectangle 26" descr="Route CPM/UM To Benefits for Coding&#10;9/11/2013"/>
          <p:cNvSpPr>
            <a:spLocks noChangeArrowheads="1"/>
          </p:cNvSpPr>
          <p:nvPr/>
        </p:nvSpPr>
        <p:spPr bwMode="auto">
          <a:xfrm>
            <a:off x="1492254" y="1753107"/>
            <a:ext cx="793746"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Release FAF</a:t>
            </a:r>
          </a:p>
          <a:p>
            <a:pPr algn="ctr" defTabSz="914400" fontAlgn="base">
              <a:spcBef>
                <a:spcPct val="0"/>
              </a:spcBef>
              <a:spcAft>
                <a:spcPct val="0"/>
              </a:spcAft>
            </a:pPr>
            <a:r>
              <a:rPr lang="en-US" sz="800" b="1" dirty="0">
                <a:solidFill>
                  <a:srgbClr val="000000"/>
                </a:solidFill>
                <a:cs typeface="Calibri" pitchFamily="34" charset="0"/>
              </a:rPr>
              <a:t>11/1</a:t>
            </a:r>
            <a:endParaRPr lang="en-US" sz="800" b="1" dirty="0">
              <a:solidFill>
                <a:srgbClr val="000000"/>
              </a:solidFill>
              <a:cs typeface="Arial" pitchFamily="34" charset="0"/>
            </a:endParaRPr>
          </a:p>
        </p:txBody>
      </p:sp>
      <p:sp>
        <p:nvSpPr>
          <p:cNvPr id="120" name="Diamond 119"/>
          <p:cNvSpPr/>
          <p:nvPr/>
        </p:nvSpPr>
        <p:spPr bwMode="auto">
          <a:xfrm>
            <a:off x="5073501" y="2414129"/>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21" name="Rectangle 26" descr="Route CPM/UM To Benefits for Coding&#10;9/11/2013"/>
          <p:cNvSpPr>
            <a:spLocks noChangeArrowheads="1"/>
          </p:cNvSpPr>
          <p:nvPr/>
        </p:nvSpPr>
        <p:spPr bwMode="auto">
          <a:xfrm>
            <a:off x="5162103" y="1794531"/>
            <a:ext cx="755005"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err="1">
                <a:solidFill>
                  <a:srgbClr val="000000"/>
                </a:solidFill>
                <a:cs typeface="Calibri" pitchFamily="34" charset="0"/>
              </a:rPr>
              <a:t>Elig</a:t>
            </a:r>
            <a:r>
              <a:rPr lang="en-US" sz="800" dirty="0">
                <a:solidFill>
                  <a:srgbClr val="000000"/>
                </a:solidFill>
                <a:cs typeface="Calibri" pitchFamily="34" charset="0"/>
              </a:rPr>
              <a:t>. Prod Files</a:t>
            </a:r>
          </a:p>
          <a:p>
            <a:pPr algn="ctr" defTabSz="914400" fontAlgn="base">
              <a:spcBef>
                <a:spcPct val="0"/>
              </a:spcBef>
              <a:spcAft>
                <a:spcPct val="0"/>
              </a:spcAft>
            </a:pPr>
            <a:r>
              <a:rPr lang="en-US" sz="800" b="1" dirty="0">
                <a:solidFill>
                  <a:srgbClr val="000000"/>
                </a:solidFill>
                <a:cs typeface="Calibri" pitchFamily="34" charset="0"/>
              </a:rPr>
              <a:t>11/28</a:t>
            </a:r>
            <a:endParaRPr lang="en-US" sz="800" b="1" dirty="0">
              <a:solidFill>
                <a:srgbClr val="000000"/>
              </a:solidFill>
              <a:cs typeface="Arial" pitchFamily="34" charset="0"/>
            </a:endParaRPr>
          </a:p>
        </p:txBody>
      </p:sp>
      <p:sp>
        <p:nvSpPr>
          <p:cNvPr id="122" name="Rectangle 26" descr="Route CPM/UM To Benefits for Coding&#10;9/11/2013"/>
          <p:cNvSpPr>
            <a:spLocks noChangeArrowheads="1"/>
          </p:cNvSpPr>
          <p:nvPr/>
        </p:nvSpPr>
        <p:spPr bwMode="auto">
          <a:xfrm>
            <a:off x="8465195" y="1981200"/>
            <a:ext cx="602605"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Go Live</a:t>
            </a:r>
          </a:p>
          <a:p>
            <a:pPr algn="ctr" defTabSz="914400" fontAlgn="base">
              <a:spcBef>
                <a:spcPct val="0"/>
              </a:spcBef>
              <a:spcAft>
                <a:spcPct val="0"/>
              </a:spcAft>
            </a:pPr>
            <a:r>
              <a:rPr lang="en-US" sz="800" b="1" dirty="0">
                <a:solidFill>
                  <a:srgbClr val="000000"/>
                </a:solidFill>
                <a:cs typeface="Calibri" pitchFamily="34" charset="0"/>
              </a:rPr>
              <a:t>1/1/17</a:t>
            </a:r>
            <a:endParaRPr lang="en-US" sz="800" b="1" dirty="0">
              <a:solidFill>
                <a:srgbClr val="000000"/>
              </a:solidFill>
              <a:cs typeface="Arial" pitchFamily="34" charset="0"/>
            </a:endParaRPr>
          </a:p>
        </p:txBody>
      </p:sp>
      <p:cxnSp>
        <p:nvCxnSpPr>
          <p:cNvPr id="123" name="Elbow Connector 122"/>
          <p:cNvCxnSpPr>
            <a:stCxn id="115" idx="0"/>
            <a:endCxn id="122" idx="2"/>
          </p:cNvCxnSpPr>
          <p:nvPr/>
        </p:nvCxnSpPr>
        <p:spPr bwMode="auto">
          <a:xfrm rot="16200000" flipV="1">
            <a:off x="8707099" y="2344893"/>
            <a:ext cx="119111" cy="312"/>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sp>
        <p:nvSpPr>
          <p:cNvPr id="124" name="Diamond 123"/>
          <p:cNvSpPr/>
          <p:nvPr/>
        </p:nvSpPr>
        <p:spPr bwMode="auto">
          <a:xfrm>
            <a:off x="4191000" y="2404604"/>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25" name="Rectangle 26" descr="Route CPM/UM To Benefits for Coding&#10;9/11/2013"/>
          <p:cNvSpPr>
            <a:spLocks noChangeArrowheads="1"/>
          </p:cNvSpPr>
          <p:nvPr/>
        </p:nvSpPr>
        <p:spPr bwMode="auto">
          <a:xfrm>
            <a:off x="3429000" y="1829307"/>
            <a:ext cx="755005"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CPM Approved</a:t>
            </a:r>
          </a:p>
          <a:p>
            <a:pPr algn="ctr" defTabSz="914400" fontAlgn="base">
              <a:spcBef>
                <a:spcPct val="0"/>
              </a:spcBef>
              <a:spcAft>
                <a:spcPct val="0"/>
              </a:spcAft>
            </a:pPr>
            <a:r>
              <a:rPr lang="en-US" sz="800" b="1" dirty="0">
                <a:solidFill>
                  <a:srgbClr val="000000"/>
                </a:solidFill>
                <a:cs typeface="Calibri" pitchFamily="34" charset="0"/>
              </a:rPr>
              <a:t>11/20</a:t>
            </a:r>
            <a:endParaRPr lang="en-US" sz="800" b="1" dirty="0">
              <a:solidFill>
                <a:srgbClr val="000000"/>
              </a:solidFill>
              <a:cs typeface="Arial" pitchFamily="34" charset="0"/>
            </a:endParaRPr>
          </a:p>
        </p:txBody>
      </p:sp>
      <p:sp>
        <p:nvSpPr>
          <p:cNvPr id="126" name="Diamond 125"/>
          <p:cNvSpPr/>
          <p:nvPr/>
        </p:nvSpPr>
        <p:spPr bwMode="auto">
          <a:xfrm>
            <a:off x="7999578" y="2414129"/>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27" name="Rectangle 26" descr="Route CPM/UM To Benefits for Coding&#10;9/11/2013"/>
          <p:cNvSpPr>
            <a:spLocks noChangeArrowheads="1"/>
          </p:cNvSpPr>
          <p:nvPr/>
        </p:nvSpPr>
        <p:spPr bwMode="auto">
          <a:xfrm>
            <a:off x="7442696" y="1524507"/>
            <a:ext cx="755005"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Clinical Final</a:t>
            </a:r>
          </a:p>
          <a:p>
            <a:pPr algn="ctr" defTabSz="914400" fontAlgn="base">
              <a:spcBef>
                <a:spcPct val="0"/>
              </a:spcBef>
              <a:spcAft>
                <a:spcPct val="0"/>
              </a:spcAft>
            </a:pPr>
            <a:r>
              <a:rPr lang="en-US" sz="800" b="1" dirty="0">
                <a:solidFill>
                  <a:srgbClr val="000000"/>
                </a:solidFill>
                <a:cs typeface="Calibri" pitchFamily="34" charset="0"/>
              </a:rPr>
              <a:t>12/24</a:t>
            </a:r>
            <a:endParaRPr lang="en-US" sz="800" b="1" dirty="0">
              <a:solidFill>
                <a:srgbClr val="000000"/>
              </a:solidFill>
              <a:cs typeface="Arial" pitchFamily="34" charset="0"/>
            </a:endParaRPr>
          </a:p>
        </p:txBody>
      </p:sp>
      <p:sp>
        <p:nvSpPr>
          <p:cNvPr id="129" name="Diamond 128"/>
          <p:cNvSpPr/>
          <p:nvPr/>
        </p:nvSpPr>
        <p:spPr bwMode="auto">
          <a:xfrm>
            <a:off x="3063240" y="2404604"/>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30" name="Rectangle 26" descr="Route CPM/UM To Benefits for Coding&#10;9/11/2013"/>
          <p:cNvSpPr>
            <a:spLocks noChangeArrowheads="1"/>
          </p:cNvSpPr>
          <p:nvPr/>
        </p:nvSpPr>
        <p:spPr bwMode="auto">
          <a:xfrm>
            <a:off x="2254254" y="1752600"/>
            <a:ext cx="793746"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VT Test Files</a:t>
            </a:r>
          </a:p>
          <a:p>
            <a:pPr algn="ctr" defTabSz="914400" fontAlgn="base">
              <a:spcBef>
                <a:spcPct val="0"/>
              </a:spcBef>
              <a:spcAft>
                <a:spcPct val="0"/>
              </a:spcAft>
            </a:pPr>
            <a:r>
              <a:rPr lang="en-US" sz="800" b="1" dirty="0">
                <a:solidFill>
                  <a:srgbClr val="000000"/>
                </a:solidFill>
                <a:cs typeface="Calibri" pitchFamily="34" charset="0"/>
              </a:rPr>
              <a:t>11/13</a:t>
            </a:r>
            <a:endParaRPr lang="en-US" sz="800" b="1" dirty="0">
              <a:solidFill>
                <a:srgbClr val="000000"/>
              </a:solidFill>
              <a:cs typeface="Arial" pitchFamily="34" charset="0"/>
            </a:endParaRPr>
          </a:p>
        </p:txBody>
      </p:sp>
      <p:sp>
        <p:nvSpPr>
          <p:cNvPr id="132" name="Rectangle 26" descr="Route CPM/UM To Benefits for Coding&#10;9/11/2013"/>
          <p:cNvSpPr>
            <a:spLocks noChangeArrowheads="1"/>
          </p:cNvSpPr>
          <p:nvPr/>
        </p:nvSpPr>
        <p:spPr bwMode="auto">
          <a:xfrm>
            <a:off x="4618070" y="1513874"/>
            <a:ext cx="793746"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err="1">
                <a:solidFill>
                  <a:srgbClr val="000000"/>
                </a:solidFill>
                <a:cs typeface="Calibri" pitchFamily="34" charset="0"/>
              </a:rPr>
              <a:t>Elig</a:t>
            </a:r>
            <a:r>
              <a:rPr lang="en-US" sz="800" dirty="0">
                <a:solidFill>
                  <a:srgbClr val="000000"/>
                </a:solidFill>
                <a:cs typeface="Calibri" pitchFamily="34" charset="0"/>
              </a:rPr>
              <a:t>. Prod Files</a:t>
            </a:r>
          </a:p>
          <a:p>
            <a:pPr algn="ctr" defTabSz="914400" fontAlgn="base">
              <a:spcBef>
                <a:spcPct val="0"/>
              </a:spcBef>
              <a:spcAft>
                <a:spcPct val="0"/>
              </a:spcAft>
            </a:pPr>
            <a:r>
              <a:rPr lang="en-US" sz="800" b="1" dirty="0">
                <a:solidFill>
                  <a:srgbClr val="000000"/>
                </a:solidFill>
                <a:cs typeface="Calibri" pitchFamily="34" charset="0"/>
              </a:rPr>
              <a:t>11/21</a:t>
            </a:r>
            <a:endParaRPr lang="en-US" sz="800" b="1" dirty="0">
              <a:solidFill>
                <a:srgbClr val="000000"/>
              </a:solidFill>
              <a:cs typeface="Arial" pitchFamily="34" charset="0"/>
            </a:endParaRPr>
          </a:p>
        </p:txBody>
      </p:sp>
      <p:sp>
        <p:nvSpPr>
          <p:cNvPr id="133" name="Diamond 132"/>
          <p:cNvSpPr/>
          <p:nvPr/>
        </p:nvSpPr>
        <p:spPr bwMode="auto">
          <a:xfrm>
            <a:off x="4495800" y="2404604"/>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cxnSp>
        <p:nvCxnSpPr>
          <p:cNvPr id="134" name="Elbow Connector 133"/>
          <p:cNvCxnSpPr>
            <a:stCxn id="129" idx="0"/>
            <a:endCxn id="130" idx="2"/>
          </p:cNvCxnSpPr>
          <p:nvPr/>
        </p:nvCxnSpPr>
        <p:spPr bwMode="auto">
          <a:xfrm rot="16200000" flipV="1">
            <a:off x="2717619" y="1990402"/>
            <a:ext cx="347711" cy="480693"/>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cxnSp>
        <p:nvCxnSpPr>
          <p:cNvPr id="135" name="Elbow Connector 134"/>
          <p:cNvCxnSpPr>
            <a:stCxn id="109" idx="0"/>
            <a:endCxn id="106" idx="2"/>
          </p:cNvCxnSpPr>
          <p:nvPr/>
        </p:nvCxnSpPr>
        <p:spPr bwMode="auto">
          <a:xfrm rot="16200000" flipV="1">
            <a:off x="3084838" y="2144261"/>
            <a:ext cx="520684" cy="1"/>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cxnSp>
        <p:nvCxnSpPr>
          <p:cNvPr id="136" name="Elbow Connector 135"/>
          <p:cNvCxnSpPr>
            <a:stCxn id="124" idx="0"/>
            <a:endCxn id="125" idx="2"/>
          </p:cNvCxnSpPr>
          <p:nvPr/>
        </p:nvCxnSpPr>
        <p:spPr bwMode="auto">
          <a:xfrm rot="16200000" flipV="1">
            <a:off x="3897540" y="2042563"/>
            <a:ext cx="271004" cy="453077"/>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38" name="Rectangle 26" descr="Route CPM/UM To Benefits for Coding&#10;9/11/2013"/>
          <p:cNvSpPr>
            <a:spLocks noChangeArrowheads="1"/>
          </p:cNvSpPr>
          <p:nvPr/>
        </p:nvSpPr>
        <p:spPr bwMode="auto">
          <a:xfrm>
            <a:off x="4191000" y="1829307"/>
            <a:ext cx="793746"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NIF Complete</a:t>
            </a:r>
          </a:p>
          <a:p>
            <a:pPr algn="ctr" defTabSz="914400" fontAlgn="base">
              <a:spcBef>
                <a:spcPct val="0"/>
              </a:spcBef>
              <a:spcAft>
                <a:spcPct val="0"/>
              </a:spcAft>
            </a:pPr>
            <a:r>
              <a:rPr lang="en-US" sz="800" b="1" dirty="0">
                <a:solidFill>
                  <a:srgbClr val="000000"/>
                </a:solidFill>
                <a:cs typeface="Calibri" pitchFamily="34" charset="0"/>
              </a:rPr>
              <a:t>11/21</a:t>
            </a:r>
            <a:endParaRPr lang="en-US" sz="800" b="1" dirty="0">
              <a:solidFill>
                <a:srgbClr val="000000"/>
              </a:solidFill>
              <a:cs typeface="Arial" pitchFamily="34" charset="0"/>
            </a:endParaRPr>
          </a:p>
        </p:txBody>
      </p:sp>
      <p:cxnSp>
        <p:nvCxnSpPr>
          <p:cNvPr id="139" name="Elbow Connector 138"/>
          <p:cNvCxnSpPr>
            <a:stCxn id="133" idx="0"/>
            <a:endCxn id="138" idx="2"/>
          </p:cNvCxnSpPr>
          <p:nvPr/>
        </p:nvCxnSpPr>
        <p:spPr bwMode="auto">
          <a:xfrm rot="5400000" flipH="1" flipV="1">
            <a:off x="4440624" y="2257356"/>
            <a:ext cx="271004" cy="23493"/>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40" name="Rectangle 26" descr="Route CPM/UM To Benefits for Coding&#10;9/11/2013"/>
          <p:cNvSpPr>
            <a:spLocks noChangeArrowheads="1"/>
          </p:cNvSpPr>
          <p:nvPr/>
        </p:nvSpPr>
        <p:spPr bwMode="auto">
          <a:xfrm>
            <a:off x="7044068" y="1981707"/>
            <a:ext cx="755005"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Benefits Final</a:t>
            </a:r>
          </a:p>
          <a:p>
            <a:pPr algn="ctr" defTabSz="914400" fontAlgn="base">
              <a:spcBef>
                <a:spcPct val="0"/>
              </a:spcBef>
              <a:spcAft>
                <a:spcPct val="0"/>
              </a:spcAft>
            </a:pPr>
            <a:r>
              <a:rPr lang="en-US" sz="800" b="1" dirty="0">
                <a:solidFill>
                  <a:srgbClr val="000000"/>
                </a:solidFill>
                <a:cs typeface="Calibri" pitchFamily="34" charset="0"/>
              </a:rPr>
              <a:t>12/23</a:t>
            </a:r>
            <a:endParaRPr lang="en-US" sz="800" b="1" dirty="0">
              <a:solidFill>
                <a:srgbClr val="000000"/>
              </a:solidFill>
              <a:cs typeface="Arial" pitchFamily="34" charset="0"/>
            </a:endParaRPr>
          </a:p>
        </p:txBody>
      </p:sp>
      <p:sp>
        <p:nvSpPr>
          <p:cNvPr id="141" name="Diamond 140"/>
          <p:cNvSpPr/>
          <p:nvPr/>
        </p:nvSpPr>
        <p:spPr bwMode="auto">
          <a:xfrm>
            <a:off x="5791200" y="2414129"/>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42" name="Rectangle 26" descr="Route CPM/UM To Benefits for Coding&#10;9/11/2013"/>
          <p:cNvSpPr>
            <a:spLocks noChangeArrowheads="1"/>
          </p:cNvSpPr>
          <p:nvPr/>
        </p:nvSpPr>
        <p:spPr bwMode="auto">
          <a:xfrm>
            <a:off x="5816718" y="1524506"/>
            <a:ext cx="980919"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err="1">
                <a:solidFill>
                  <a:srgbClr val="000000"/>
                </a:solidFill>
                <a:cs typeface="Calibri" pitchFamily="34" charset="0"/>
              </a:rPr>
              <a:t>Elig</a:t>
            </a:r>
            <a:r>
              <a:rPr lang="en-US" sz="800" dirty="0">
                <a:solidFill>
                  <a:srgbClr val="000000"/>
                </a:solidFill>
                <a:cs typeface="Calibri" pitchFamily="34" charset="0"/>
              </a:rPr>
              <a:t>. Prod File Load</a:t>
            </a:r>
          </a:p>
          <a:p>
            <a:pPr algn="ctr" defTabSz="914400" fontAlgn="base">
              <a:spcBef>
                <a:spcPct val="0"/>
              </a:spcBef>
              <a:spcAft>
                <a:spcPct val="0"/>
              </a:spcAft>
            </a:pPr>
            <a:r>
              <a:rPr lang="en-US" sz="800" b="1" dirty="0">
                <a:solidFill>
                  <a:srgbClr val="000000"/>
                </a:solidFill>
                <a:cs typeface="Calibri" pitchFamily="34" charset="0"/>
              </a:rPr>
              <a:t>12/5</a:t>
            </a:r>
            <a:endParaRPr lang="en-US" sz="800" b="1" dirty="0">
              <a:solidFill>
                <a:srgbClr val="000000"/>
              </a:solidFill>
              <a:cs typeface="Arial" pitchFamily="34" charset="0"/>
            </a:endParaRPr>
          </a:p>
        </p:txBody>
      </p:sp>
      <p:sp>
        <p:nvSpPr>
          <p:cNvPr id="144" name="Diamond 143"/>
          <p:cNvSpPr/>
          <p:nvPr/>
        </p:nvSpPr>
        <p:spPr bwMode="auto">
          <a:xfrm>
            <a:off x="6629400" y="2414129"/>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45" name="Rectangle 26" descr="Route CPM/UM To Benefits for Coding&#10;9/11/2013"/>
          <p:cNvSpPr>
            <a:spLocks noChangeArrowheads="1"/>
          </p:cNvSpPr>
          <p:nvPr/>
        </p:nvSpPr>
        <p:spPr bwMode="auto">
          <a:xfrm>
            <a:off x="6508899" y="1710068"/>
            <a:ext cx="755005"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VT Prod Files</a:t>
            </a:r>
          </a:p>
          <a:p>
            <a:pPr algn="ctr" defTabSz="914400" fontAlgn="base">
              <a:spcBef>
                <a:spcPct val="0"/>
              </a:spcBef>
              <a:spcAft>
                <a:spcPct val="0"/>
              </a:spcAft>
            </a:pPr>
            <a:r>
              <a:rPr lang="en-US" sz="800" b="1" dirty="0">
                <a:solidFill>
                  <a:srgbClr val="000000"/>
                </a:solidFill>
                <a:cs typeface="Calibri" pitchFamily="34" charset="0"/>
              </a:rPr>
              <a:t>12/10</a:t>
            </a:r>
            <a:endParaRPr lang="en-US" sz="800" b="1" dirty="0">
              <a:solidFill>
                <a:srgbClr val="000000"/>
              </a:solidFill>
              <a:cs typeface="Arial" pitchFamily="34" charset="0"/>
            </a:endParaRPr>
          </a:p>
        </p:txBody>
      </p:sp>
      <p:cxnSp>
        <p:nvCxnSpPr>
          <p:cNvPr id="146" name="Elbow Connector 145"/>
          <p:cNvCxnSpPr>
            <a:stCxn id="144" idx="0"/>
            <a:endCxn id="145" idx="2"/>
          </p:cNvCxnSpPr>
          <p:nvPr/>
        </p:nvCxnSpPr>
        <p:spPr bwMode="auto">
          <a:xfrm rot="5400000" flipH="1" flipV="1">
            <a:off x="6592307" y="2120034"/>
            <a:ext cx="399768" cy="188422"/>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50" name="Diamond 149"/>
          <p:cNvSpPr/>
          <p:nvPr/>
        </p:nvSpPr>
        <p:spPr bwMode="auto">
          <a:xfrm>
            <a:off x="8267875" y="2414129"/>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sp>
        <p:nvSpPr>
          <p:cNvPr id="151" name="Rectangle 26" descr="Route CPM/UM To Benefits for Coding&#10;9/11/2013"/>
          <p:cNvSpPr>
            <a:spLocks noChangeArrowheads="1"/>
          </p:cNvSpPr>
          <p:nvPr/>
        </p:nvSpPr>
        <p:spPr bwMode="auto">
          <a:xfrm>
            <a:off x="8208195" y="1524507"/>
            <a:ext cx="654040" cy="304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algn="ctr" defTabSz="914400" fontAlgn="base">
              <a:spcBef>
                <a:spcPct val="0"/>
              </a:spcBef>
              <a:spcAft>
                <a:spcPct val="0"/>
              </a:spcAft>
            </a:pPr>
            <a:r>
              <a:rPr lang="en-US" sz="800" dirty="0">
                <a:solidFill>
                  <a:srgbClr val="000000"/>
                </a:solidFill>
                <a:cs typeface="Calibri" pitchFamily="34" charset="0"/>
              </a:rPr>
              <a:t>Mail Materials</a:t>
            </a:r>
          </a:p>
          <a:p>
            <a:pPr algn="ctr" defTabSz="914400" fontAlgn="base">
              <a:spcBef>
                <a:spcPct val="0"/>
              </a:spcBef>
              <a:spcAft>
                <a:spcPct val="0"/>
              </a:spcAft>
            </a:pPr>
            <a:r>
              <a:rPr lang="en-US" sz="800" b="1" dirty="0">
                <a:solidFill>
                  <a:srgbClr val="000000"/>
                </a:solidFill>
                <a:cs typeface="Calibri" pitchFamily="34" charset="0"/>
              </a:rPr>
              <a:t>12/25</a:t>
            </a:r>
            <a:endParaRPr lang="en-US" sz="800" b="1" dirty="0">
              <a:solidFill>
                <a:srgbClr val="000000"/>
              </a:solidFill>
              <a:cs typeface="Arial" pitchFamily="34" charset="0"/>
            </a:endParaRPr>
          </a:p>
        </p:txBody>
      </p:sp>
      <p:cxnSp>
        <p:nvCxnSpPr>
          <p:cNvPr id="152" name="Elbow Connector 151"/>
          <p:cNvCxnSpPr>
            <a:stCxn id="150" idx="0"/>
            <a:endCxn id="151" idx="2"/>
          </p:cNvCxnSpPr>
          <p:nvPr/>
        </p:nvCxnSpPr>
        <p:spPr bwMode="auto">
          <a:xfrm rot="5400000" flipH="1" flipV="1">
            <a:off x="8143171" y="2022085"/>
            <a:ext cx="585329" cy="198760"/>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sp>
        <p:nvSpPr>
          <p:cNvPr id="153" name="Diamond 152"/>
          <p:cNvSpPr/>
          <p:nvPr/>
        </p:nvSpPr>
        <p:spPr bwMode="auto">
          <a:xfrm>
            <a:off x="7711440" y="2414129"/>
            <a:ext cx="137160" cy="137160"/>
          </a:xfrm>
          <a:prstGeom prst="diamond">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2400">
              <a:solidFill>
                <a:srgbClr val="000000"/>
              </a:solidFill>
              <a:cs typeface="Arial" charset="0"/>
            </a:endParaRPr>
          </a:p>
        </p:txBody>
      </p:sp>
      <p:cxnSp>
        <p:nvCxnSpPr>
          <p:cNvPr id="154" name="Elbow Connector 153"/>
          <p:cNvCxnSpPr>
            <a:stCxn id="120" idx="0"/>
            <a:endCxn id="121" idx="2"/>
          </p:cNvCxnSpPr>
          <p:nvPr/>
        </p:nvCxnSpPr>
        <p:spPr bwMode="auto">
          <a:xfrm rot="5400000" flipH="1" flipV="1">
            <a:off x="5183191" y="2057715"/>
            <a:ext cx="315305" cy="397525"/>
          </a:xfrm>
          <a:prstGeom prst="bentConnector3">
            <a:avLst>
              <a:gd name="adj1" fmla="val 50000"/>
            </a:avLst>
          </a:prstGeom>
          <a:solidFill>
            <a:schemeClr val="accent1"/>
          </a:solidFill>
          <a:ln w="9525" cap="flat" cmpd="sng" algn="ctr">
            <a:solidFill>
              <a:schemeClr val="tx1"/>
            </a:solidFill>
            <a:prstDash val="solid"/>
            <a:round/>
            <a:headEnd type="none" w="med" len="med"/>
            <a:tailEnd type="none" w="med" len="med"/>
          </a:ln>
          <a:effectLst/>
        </p:spPr>
      </p:cxnSp>
      <p:grpSp>
        <p:nvGrpSpPr>
          <p:cNvPr id="156" name="Group 155"/>
          <p:cNvGrpSpPr/>
          <p:nvPr/>
        </p:nvGrpSpPr>
        <p:grpSpPr>
          <a:xfrm>
            <a:off x="457200" y="4572000"/>
            <a:ext cx="8229600" cy="175433"/>
            <a:chOff x="259080" y="4462637"/>
            <a:chExt cx="8503920" cy="175433"/>
          </a:xfrm>
        </p:grpSpPr>
        <p:sp>
          <p:nvSpPr>
            <p:cNvPr id="157" name="Line 12"/>
            <p:cNvSpPr>
              <a:spLocks noChangeShapeType="1"/>
            </p:cNvSpPr>
            <p:nvPr/>
          </p:nvSpPr>
          <p:spPr bwMode="gray">
            <a:xfrm>
              <a:off x="259080" y="4550353"/>
              <a:ext cx="8503920" cy="0"/>
            </a:xfrm>
            <a:prstGeom prst="line">
              <a:avLst/>
            </a:prstGeom>
            <a:noFill/>
            <a:ln w="12700" cap="rnd">
              <a:solidFill>
                <a:srgbClr val="328397"/>
              </a:solidFill>
              <a:round/>
              <a:headEnd/>
              <a:tailEnd/>
            </a:ln>
            <a:extLst>
              <a:ext uri="{909E8E84-426E-40DD-AFC4-6F175D3DCCD1}">
                <a14:hiddenFill xmlns:a14="http://schemas.microsoft.com/office/drawing/2010/main">
                  <a:noFill/>
                </a14:hiddenFill>
              </a:ext>
            </a:extLst>
          </p:spPr>
          <p:txBody>
            <a:bodyPr wrap="none" anchor="ctr"/>
            <a:lstStyle/>
            <a:p>
              <a:pPr defTabSz="914400" fontAlgn="base">
                <a:spcBef>
                  <a:spcPct val="0"/>
                </a:spcBef>
                <a:spcAft>
                  <a:spcPct val="0"/>
                </a:spcAft>
                <a:defRPr/>
              </a:pPr>
              <a:endParaRPr lang="en-US" kern="0" dirty="0">
                <a:solidFill>
                  <a:srgbClr val="000000"/>
                </a:solidFill>
                <a:cs typeface="Arial" charset="0"/>
              </a:endParaRPr>
            </a:p>
          </p:txBody>
        </p:sp>
        <p:sp>
          <p:nvSpPr>
            <p:cNvPr id="158" name="Rectangle 157"/>
            <p:cNvSpPr>
              <a:spLocks noChangeArrowheads="1"/>
            </p:cNvSpPr>
            <p:nvPr/>
          </p:nvSpPr>
          <p:spPr bwMode="gray">
            <a:xfrm>
              <a:off x="3549298" y="4462637"/>
              <a:ext cx="1923485" cy="175433"/>
            </a:xfrm>
            <a:prstGeom prst="rect">
              <a:avLst/>
            </a:prstGeom>
            <a:solidFill>
              <a:srgbClr val="FFFFFF"/>
            </a:solidFill>
            <a:ln>
              <a:noFill/>
            </a:ln>
            <a:extLst>
              <a:ext uri="{91240B29-F687-4F45-9708-019B960494DF}">
                <a14:hiddenLine xmlns:a14="http://schemas.microsoft.com/office/drawing/2010/main" w="12700" cap="rnd" algn="ctr">
                  <a:solidFill>
                    <a:srgbClr val="000000"/>
                  </a:solidFill>
                  <a:miter lim="800000"/>
                  <a:headEnd/>
                  <a:tailEnd/>
                </a14:hiddenLine>
              </a:ext>
            </a:extLst>
          </p:spPr>
          <p:txBody>
            <a:bodyPr wrap="square" lIns="72000" tIns="0" rIns="72000" bIns="0" anchor="ctr" anchorCtr="1">
              <a:spAutoFit/>
            </a:bodyPr>
            <a:lstStyle/>
            <a:p>
              <a:pPr algn="ctr" defTabSz="914400" fontAlgn="base">
                <a:lnSpc>
                  <a:spcPct val="95000"/>
                </a:lnSpc>
                <a:spcBef>
                  <a:spcPct val="0"/>
                </a:spcBef>
                <a:spcAft>
                  <a:spcPct val="0"/>
                </a:spcAft>
                <a:defRPr/>
              </a:pPr>
              <a:r>
                <a:rPr lang="en-US" sz="1200" b="1" kern="0" dirty="0">
                  <a:solidFill>
                    <a:srgbClr val="000000"/>
                  </a:solidFill>
                  <a:cs typeface="Arial" charset="0"/>
                </a:rPr>
                <a:t>Key Takeaways</a:t>
              </a:r>
            </a:p>
          </p:txBody>
        </p:sp>
      </p:grpSp>
      <p:sp>
        <p:nvSpPr>
          <p:cNvPr id="159" name="Rectangle 158"/>
          <p:cNvSpPr/>
          <p:nvPr/>
        </p:nvSpPr>
        <p:spPr>
          <a:xfrm>
            <a:off x="381000" y="726744"/>
            <a:ext cx="8534400" cy="238527"/>
          </a:xfrm>
          <a:prstGeom prst="rect">
            <a:avLst/>
          </a:prstGeom>
          <a:ln w="19050">
            <a:no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95000"/>
              </a:lnSpc>
              <a:spcBef>
                <a:spcPct val="0"/>
              </a:spcBef>
              <a:spcAft>
                <a:spcPct val="0"/>
              </a:spcAft>
            </a:pPr>
            <a:r>
              <a:rPr lang="en-US" sz="1000" dirty="0">
                <a:solidFill>
                  <a:srgbClr val="000000"/>
                </a:solidFill>
                <a:cs typeface="Arial" pitchFamily="34" charset="0"/>
              </a:rPr>
              <a:t>The below  chart illustrates the key dates of the primary critical path driving tasks, along with the workflow for related functional areas  </a:t>
            </a:r>
          </a:p>
        </p:txBody>
      </p:sp>
      <p:cxnSp>
        <p:nvCxnSpPr>
          <p:cNvPr id="4" name="Elbow Connector 3"/>
          <p:cNvCxnSpPr>
            <a:stCxn id="107" idx="0"/>
            <a:endCxn id="118" idx="2"/>
          </p:cNvCxnSpPr>
          <p:nvPr/>
        </p:nvCxnSpPr>
        <p:spPr bwMode="auto">
          <a:xfrm rot="5400000" flipH="1" flipV="1">
            <a:off x="1659401" y="2174878"/>
            <a:ext cx="347204" cy="112248"/>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10" name="Elbow Connector 9"/>
          <p:cNvCxnSpPr>
            <a:stCxn id="133" idx="3"/>
            <a:endCxn id="132" idx="2"/>
          </p:cNvCxnSpPr>
          <p:nvPr/>
        </p:nvCxnSpPr>
        <p:spPr bwMode="auto">
          <a:xfrm flipV="1">
            <a:off x="4632960" y="1818167"/>
            <a:ext cx="381983" cy="655017"/>
          </a:xfrm>
          <a:prstGeom prst="bentConnector2">
            <a:avLst/>
          </a:prstGeom>
          <a:solidFill>
            <a:schemeClr val="accent1"/>
          </a:solidFill>
          <a:ln w="9525" cap="flat" cmpd="sng" algn="ctr">
            <a:solidFill>
              <a:schemeClr val="tx1"/>
            </a:solidFill>
            <a:prstDash val="solid"/>
            <a:round/>
            <a:headEnd type="none" w="med" len="med"/>
            <a:tailEnd type="none" w="med" len="med"/>
          </a:ln>
          <a:effectLst/>
        </p:spPr>
      </p:cxnSp>
      <p:cxnSp>
        <p:nvCxnSpPr>
          <p:cNvPr id="12" name="Elbow Connector 11"/>
          <p:cNvCxnSpPr>
            <a:stCxn id="141" idx="0"/>
            <a:endCxn id="142" idx="2"/>
          </p:cNvCxnSpPr>
          <p:nvPr/>
        </p:nvCxnSpPr>
        <p:spPr bwMode="auto">
          <a:xfrm rot="5400000" flipH="1" flipV="1">
            <a:off x="5790814" y="1897765"/>
            <a:ext cx="585330" cy="447398"/>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14" name="Elbow Connector 13"/>
          <p:cNvCxnSpPr>
            <a:stCxn id="153" idx="0"/>
            <a:endCxn id="140" idx="2"/>
          </p:cNvCxnSpPr>
          <p:nvPr/>
        </p:nvCxnSpPr>
        <p:spPr bwMode="auto">
          <a:xfrm rot="16200000" flipV="1">
            <a:off x="7536732" y="2170840"/>
            <a:ext cx="128129" cy="358449"/>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Elbow Connector 26"/>
          <p:cNvCxnSpPr>
            <a:stCxn id="126" idx="0"/>
            <a:endCxn id="127" idx="2"/>
          </p:cNvCxnSpPr>
          <p:nvPr/>
        </p:nvCxnSpPr>
        <p:spPr bwMode="auto">
          <a:xfrm rot="16200000" flipV="1">
            <a:off x="7651515" y="1997485"/>
            <a:ext cx="585329" cy="247959"/>
          </a:xfrm>
          <a:prstGeom prst="bentConnector3">
            <a:avLst/>
          </a:prstGeom>
          <a:solidFill>
            <a:schemeClr val="accent1"/>
          </a:solidFill>
          <a:ln w="9525" cap="flat" cmpd="sng" algn="ctr">
            <a:solidFill>
              <a:schemeClr val="tx1"/>
            </a:solidFill>
            <a:prstDash val="solid"/>
            <a:round/>
            <a:headEnd type="none" w="med" len="med"/>
            <a:tailEnd type="none" w="med" len="med"/>
          </a:ln>
          <a:effectLst/>
        </p:spPr>
      </p:cxnSp>
      <p:sp>
        <p:nvSpPr>
          <p:cNvPr id="160" name="Content Placeholder 2"/>
          <p:cNvSpPr>
            <a:spLocks noGrp="1"/>
          </p:cNvSpPr>
          <p:nvPr>
            <p:ph idx="1"/>
          </p:nvPr>
        </p:nvSpPr>
        <p:spPr>
          <a:xfrm>
            <a:off x="533400" y="4800600"/>
            <a:ext cx="8001000" cy="1295400"/>
          </a:xfrm>
        </p:spPr>
        <p:txBody>
          <a:bodyPr/>
          <a:lstStyle/>
          <a:p>
            <a:r>
              <a:rPr lang="en-US" sz="1050" dirty="0"/>
              <a:t>Although less than half the duration of the standard 132 day implementation, the 60 day implementation project plan retains nearly all of the key milestone tasks</a:t>
            </a:r>
          </a:p>
          <a:p>
            <a:r>
              <a:rPr lang="en-US" sz="1050" dirty="0"/>
              <a:t>With limited slack to compensate for potential delays and the uncertainty of custom task durations, nearly all functional areas have indicated that they can only support the most basic and “vanilla” plans – if any – during a 60 day implementation</a:t>
            </a:r>
          </a:p>
          <a:p>
            <a:r>
              <a:rPr lang="en-US" sz="1050" dirty="0"/>
              <a:t>In order to promote implementation success, the timely completion of initial intake documentation milestone tasks (i.e. FAF, NIF, CRD, CPM)is critical to avoid “final hour” heroic implementation efforts</a:t>
            </a:r>
            <a:endParaRPr lang="en-US" sz="1000" dirty="0"/>
          </a:p>
          <a:p>
            <a:pPr lvl="1"/>
            <a:endParaRPr lang="en-US" sz="1000" dirty="0"/>
          </a:p>
          <a:p>
            <a:pPr lvl="1"/>
            <a:endParaRPr lang="en-US" sz="1000" dirty="0"/>
          </a:p>
        </p:txBody>
      </p:sp>
    </p:spTree>
    <p:extLst>
      <p:ext uri="{BB962C8B-B14F-4D97-AF65-F5344CB8AC3E}">
        <p14:creationId xmlns:p14="http://schemas.microsoft.com/office/powerpoint/2010/main" val="25458898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556585C8-CC01-4665-BFCF-BD8967AD0BC5}" type="slidenum">
              <a:rPr lang="en-US" smtClean="0">
                <a:solidFill>
                  <a:prstClr val="black">
                    <a:tint val="75000"/>
                  </a:prstClr>
                </a:solidFill>
              </a:rPr>
              <a:pPr/>
              <a:t>37</a:t>
            </a:fld>
            <a:endParaRPr lang="en-US" dirty="0">
              <a:solidFill>
                <a:prstClr val="black">
                  <a:tint val="75000"/>
                </a:prstClr>
              </a:solidFill>
            </a:endParaRPr>
          </a:p>
        </p:txBody>
      </p:sp>
      <p:sp>
        <p:nvSpPr>
          <p:cNvPr id="4" name="Title 1"/>
          <p:cNvSpPr>
            <a:spLocks noGrp="1"/>
          </p:cNvSpPr>
          <p:nvPr>
            <p:ph type="title"/>
          </p:nvPr>
        </p:nvSpPr>
        <p:spPr>
          <a:xfrm>
            <a:off x="381000" y="381000"/>
            <a:ext cx="8458200" cy="914400"/>
          </a:xfrm>
        </p:spPr>
        <p:txBody>
          <a:bodyPr>
            <a:noAutofit/>
          </a:bodyPr>
          <a:lstStyle/>
          <a:p>
            <a:r>
              <a:rPr lang="en-US" sz="2800" b="1" i="1" dirty="0">
                <a:solidFill>
                  <a:srgbClr val="800000"/>
                </a:solidFill>
              </a:rPr>
              <a:t>Educational Services Commission of NJ Pharmacy Savings</a:t>
            </a:r>
          </a:p>
        </p:txBody>
      </p:sp>
      <p:graphicFrame>
        <p:nvGraphicFramePr>
          <p:cNvPr id="5" name="Table 4"/>
          <p:cNvGraphicFramePr>
            <a:graphicFrameLocks noGrp="1"/>
          </p:cNvGraphicFramePr>
          <p:nvPr>
            <p:extLst/>
          </p:nvPr>
        </p:nvGraphicFramePr>
        <p:xfrm>
          <a:off x="209550" y="1295400"/>
          <a:ext cx="8724900" cy="4419601"/>
        </p:xfrm>
        <a:graphic>
          <a:graphicData uri="http://schemas.openxmlformats.org/drawingml/2006/table">
            <a:tbl>
              <a:tblPr>
                <a:tableStyleId>{21E4AEA4-8DFA-4A89-87EB-49C32662AFE0}</a:tableStyleId>
              </a:tblPr>
              <a:tblGrid>
                <a:gridCol w="4274321">
                  <a:extLst>
                    <a:ext uri="{9D8B030D-6E8A-4147-A177-3AD203B41FA5}">
                      <a16:colId xmlns="" xmlns:a16="http://schemas.microsoft.com/office/drawing/2014/main" val="20000"/>
                    </a:ext>
                  </a:extLst>
                </a:gridCol>
                <a:gridCol w="4450579">
                  <a:extLst>
                    <a:ext uri="{9D8B030D-6E8A-4147-A177-3AD203B41FA5}">
                      <a16:colId xmlns="" xmlns:a16="http://schemas.microsoft.com/office/drawing/2014/main" val="20001"/>
                    </a:ext>
                  </a:extLst>
                </a:gridCol>
              </a:tblGrid>
              <a:tr h="961485">
                <a:tc>
                  <a:txBody>
                    <a:bodyPr/>
                    <a:lstStyle/>
                    <a:p>
                      <a:pPr algn="ctr"/>
                      <a:r>
                        <a:rPr lang="en-US" sz="1800" b="0" kern="1200" dirty="0">
                          <a:solidFill>
                            <a:schemeClr val="dk1"/>
                          </a:solidFill>
                          <a:effectLst/>
                          <a:latin typeface="+mn-lt"/>
                          <a:ea typeface="+mn-ea"/>
                          <a:cs typeface="+mn-cs"/>
                        </a:rPr>
                        <a:t>Fiscal Year 2017 Health Benefit Savings</a:t>
                      </a:r>
                      <a:endParaRPr lang="en-US" sz="1800" b="0" kern="1200" dirty="0">
                        <a:solidFill>
                          <a:srgbClr val="FF0000"/>
                        </a:solidFill>
                        <a:effectLst/>
                        <a:latin typeface="+mn-lt"/>
                        <a:ea typeface="+mn-ea"/>
                        <a:cs typeface="+mn-cs"/>
                      </a:endParaRPr>
                    </a:p>
                  </a:txBody>
                  <a:tcPr anchor="ctr"/>
                </a:tc>
                <a:tc>
                  <a:txBody>
                    <a:bodyPr/>
                    <a:lstStyle/>
                    <a:p>
                      <a:pPr algn="ctr"/>
                      <a:r>
                        <a:rPr lang="en-US" b="0" dirty="0">
                          <a:solidFill>
                            <a:sysClr val="windowText" lastClr="000000"/>
                          </a:solidFill>
                        </a:rPr>
                        <a:t>$1,139,913.85</a:t>
                      </a:r>
                    </a:p>
                  </a:txBody>
                  <a:tcPr anchor="ctr"/>
                </a:tc>
                <a:extLst>
                  <a:ext uri="{0D108BD9-81ED-4DB2-BD59-A6C34878D82A}">
                    <a16:rowId xmlns="" xmlns:a16="http://schemas.microsoft.com/office/drawing/2014/main" val="10000"/>
                  </a:ext>
                </a:extLst>
              </a:tr>
              <a:tr h="1281979">
                <a:tc>
                  <a:txBody>
                    <a:bodyPr/>
                    <a:lstStyle/>
                    <a:p>
                      <a:pPr algn="ctr"/>
                      <a:r>
                        <a:rPr lang="en-US" b="0" dirty="0"/>
                        <a:t>Fiscal Year 2018 Health Benefit Savings (thru April)</a:t>
                      </a:r>
                    </a:p>
                    <a:p>
                      <a:pPr algn="ctr"/>
                      <a:endParaRPr lang="en-US" b="0" dirty="0"/>
                    </a:p>
                  </a:txBody>
                  <a:tcPr anchor="ctr"/>
                </a:tc>
                <a:tc>
                  <a:txBody>
                    <a:bodyPr/>
                    <a:lstStyle/>
                    <a:p>
                      <a:pPr algn="ctr"/>
                      <a:r>
                        <a:rPr lang="en-US" b="0" dirty="0"/>
                        <a:t>$1,042,269.26</a:t>
                      </a:r>
                    </a:p>
                  </a:txBody>
                  <a:tcPr anchor="ctr"/>
                </a:tc>
                <a:extLst>
                  <a:ext uri="{0D108BD9-81ED-4DB2-BD59-A6C34878D82A}">
                    <a16:rowId xmlns="" xmlns:a16="http://schemas.microsoft.com/office/drawing/2014/main" val="2166162118"/>
                  </a:ext>
                </a:extLst>
              </a:tr>
              <a:tr h="961485">
                <a:tc>
                  <a:txBody>
                    <a:bodyPr/>
                    <a:lstStyle/>
                    <a:p>
                      <a:pPr algn="ctr"/>
                      <a:r>
                        <a:rPr lang="en-US" b="0" dirty="0"/>
                        <a:t>Annual ESCNJ Pharmacy Rebates earned under </a:t>
                      </a:r>
                      <a:r>
                        <a:rPr lang="en-US" b="0" dirty="0" err="1"/>
                        <a:t>SynchronyRx</a:t>
                      </a:r>
                      <a:endParaRPr lang="en-US" b="0" dirty="0"/>
                    </a:p>
                  </a:txBody>
                  <a:tcPr anchor="ctr"/>
                </a:tc>
                <a:tc>
                  <a:txBody>
                    <a:bodyPr/>
                    <a:lstStyle/>
                    <a:p>
                      <a:pPr algn="ctr"/>
                      <a:r>
                        <a:rPr lang="en-US" b="0" dirty="0"/>
                        <a:t>$320,241.04</a:t>
                      </a:r>
                    </a:p>
                  </a:txBody>
                  <a:tcPr anchor="ctr"/>
                </a:tc>
                <a:extLst>
                  <a:ext uri="{0D108BD9-81ED-4DB2-BD59-A6C34878D82A}">
                    <a16:rowId xmlns="" xmlns:a16="http://schemas.microsoft.com/office/drawing/2014/main" val="10002"/>
                  </a:ext>
                </a:extLst>
              </a:tr>
              <a:tr h="1214652">
                <a:tc>
                  <a:txBody>
                    <a:bodyPr/>
                    <a:lstStyle/>
                    <a:p>
                      <a:pPr algn="ctr"/>
                      <a:r>
                        <a:rPr lang="en-US" b="0" dirty="0"/>
                        <a:t>Total Health Benefit Savings</a:t>
                      </a:r>
                    </a:p>
                  </a:txBody>
                  <a:tcPr anchor="ctr"/>
                </a:tc>
                <a:tc>
                  <a:txBody>
                    <a:bodyPr/>
                    <a:lstStyle/>
                    <a:p>
                      <a:pPr algn="ctr"/>
                      <a:r>
                        <a:rPr lang="en-US" sz="3200" b="1" dirty="0">
                          <a:solidFill>
                            <a:srgbClr val="FF0000"/>
                          </a:solidFill>
                        </a:rPr>
                        <a:t>$2,182,183.11</a:t>
                      </a:r>
                    </a:p>
                  </a:txBody>
                  <a:tcPr anchor="ctr"/>
                </a:tc>
                <a:extLst>
                  <a:ext uri="{0D108BD9-81ED-4DB2-BD59-A6C34878D82A}">
                    <a16:rowId xmlns="" xmlns:a16="http://schemas.microsoft.com/office/drawing/2014/main" val="3337046256"/>
                  </a:ext>
                </a:extLst>
              </a:tr>
            </a:tbl>
          </a:graphicData>
        </a:graphic>
      </p:graphicFrame>
    </p:spTree>
    <p:extLst>
      <p:ext uri="{BB962C8B-B14F-4D97-AF65-F5344CB8AC3E}">
        <p14:creationId xmlns:p14="http://schemas.microsoft.com/office/powerpoint/2010/main" val="41455198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81000" y="609600"/>
            <a:ext cx="8458200" cy="1295400"/>
          </a:xfrm>
        </p:spPr>
        <p:txBody>
          <a:bodyPr>
            <a:normAutofit/>
          </a:bodyPr>
          <a:lstStyle/>
          <a:p>
            <a:pPr algn="ctr"/>
            <a:r>
              <a:rPr lang="en-US" sz="2800" b="1" i="1" dirty="0">
                <a:solidFill>
                  <a:srgbClr val="800000"/>
                </a:solidFill>
              </a:rPr>
              <a:t>?? Questions ??</a:t>
            </a:r>
          </a:p>
        </p:txBody>
      </p:sp>
      <p:pic>
        <p:nvPicPr>
          <p:cNvPr id="7" name="de64b50b-c750-4b32-ad3e-c9fa9f2b9042" descr="BA8945BD-2E81-490D-A72F-9F2A6963796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4038600"/>
            <a:ext cx="1905000" cy="1524000"/>
          </a:xfrm>
          <a:prstGeom prst="rect">
            <a:avLst/>
          </a:prstGeom>
          <a:noFill/>
          <a:ln>
            <a:noFill/>
          </a:ln>
          <a:effectLst>
            <a:innerShdw blurRad="63500" dist="50800" dir="27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4572000" y="4226004"/>
            <a:ext cx="2971800" cy="1107996"/>
          </a:xfrm>
          <a:prstGeom prst="rect">
            <a:avLst/>
          </a:prstGeom>
          <a:noFill/>
        </p:spPr>
        <p:txBody>
          <a:bodyPr wrap="square" lIns="91407" tIns="45704" rIns="91407" bIns="45704" rtlCol="0">
            <a:spAutoFit/>
          </a:bodyPr>
          <a:lstStyle/>
          <a:p>
            <a:r>
              <a:rPr lang="en-US" sz="1600" b="1" dirty="0"/>
              <a:t>ARMSRx</a:t>
            </a:r>
          </a:p>
          <a:p>
            <a:r>
              <a:rPr lang="en-US" sz="1600" b="1" dirty="0"/>
              <a:t>105 Down Court</a:t>
            </a:r>
            <a:br>
              <a:rPr lang="en-US" sz="1600" b="1" dirty="0"/>
            </a:br>
            <a:r>
              <a:rPr lang="en-US" sz="1600" b="1" dirty="0"/>
              <a:t>Windermere, FL  34786</a:t>
            </a:r>
          </a:p>
          <a:p>
            <a:r>
              <a:rPr lang="en-US" sz="1600" b="1" dirty="0">
                <a:solidFill>
                  <a:srgbClr val="800000"/>
                </a:solidFill>
                <a:hlinkClick r:id="rId3"/>
              </a:rPr>
              <a:t>www.ARMSRx.com</a:t>
            </a:r>
            <a:endParaRPr lang="en-US" sz="1600" b="1" dirty="0">
              <a:solidFill>
                <a:srgbClr val="800000"/>
              </a:solidFill>
            </a:endParaRPr>
          </a:p>
        </p:txBody>
      </p:sp>
      <p:pic>
        <p:nvPicPr>
          <p:cNvPr id="3" name="Picture 2" descr="2016 New ARMSRX logo2-0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524003"/>
            <a:ext cx="6096000" cy="2287597"/>
          </a:xfrm>
          <a:prstGeom prst="rect">
            <a:avLst/>
          </a:prstGeom>
        </p:spPr>
      </p:pic>
      <p:sp>
        <p:nvSpPr>
          <p:cNvPr id="2" name="Slide Number Placeholder 1"/>
          <p:cNvSpPr>
            <a:spLocks noGrp="1"/>
          </p:cNvSpPr>
          <p:nvPr>
            <p:ph type="sldNum" sz="quarter" idx="12"/>
          </p:nvPr>
        </p:nvSpPr>
        <p:spPr/>
        <p:txBody>
          <a:bodyPr/>
          <a:lstStyle/>
          <a:p>
            <a:fld id="{556585C8-CC01-4665-BFCF-BD8967AD0BC5}" type="slidenum">
              <a:rPr lang="en-US" smtClean="0"/>
              <a:pPr/>
              <a:t>38</a:t>
            </a:fld>
            <a:endParaRPr lang="en-US" dirty="0"/>
          </a:p>
        </p:txBody>
      </p:sp>
    </p:spTree>
    <p:extLst>
      <p:ext uri="{BB962C8B-B14F-4D97-AF65-F5344CB8AC3E}">
        <p14:creationId xmlns:p14="http://schemas.microsoft.com/office/powerpoint/2010/main" val="2636327408"/>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Arial"/>
      </a:majorFont>
      <a:minorFont>
        <a:latin typeface="Calibri"/>
        <a:ea typeface=""/>
        <a:cs typeface=""/>
        <a:font script="Arab" typeface="Arial"/>
      </a:minorFont>
    </a:fontScheme>
    <a:fmtScheme name="Office">
      <a:fillStyleLst>
        <a:solidFill>
          <a:schemeClr val="bg1">
            <a:alpha val="0"/>
          </a:schemeClr>
        </a:solidFill>
        <a:gradFill/>
        <a:gradFill/>
      </a:fillStyleLst>
      <a:lnStyleLst>
        <a:ln/>
        <a:ln/>
        <a:ln/>
      </a:lnStyleLst>
      <a:effectStyleLst>
        <a:effectStyle>
          <a:effectLst/>
        </a:effectStyle>
        <a:effectStyle>
          <a:effectLst/>
        </a:effectStyle>
        <a:effectStyle>
          <a:effectLst/>
          <a:scene3d>
            <a:camera prst="orthographicFront"/>
            <a:lightRig rig="threePt" dir="t"/>
          </a:scene3d>
        </a:effectStyle>
      </a:effectStyleLst>
      <a:bgFillStyleLst>
        <a:solidFill>
          <a:schemeClr val="bg1">
            <a:alpha val="0"/>
          </a:schemeClr>
        </a:solidFill>
        <a:gradFill/>
        <a:gradFill/>
      </a:bgFillStyleLst>
    </a:fmtScheme>
  </a:themeElements>
  <a:objectDefaults/>
  <a:extraClrSchemeLst/>
</a:theme>
</file>

<file path=ppt/theme/theme5.xml><?xml version="1.0" encoding="utf-8"?>
<a:theme xmlns:a="http://schemas.openxmlformats.org/drawingml/2006/main" name="4_2012 PPT Template">
  <a:themeElements>
    <a:clrScheme name="">
      <a:dk1>
        <a:srgbClr val="000000"/>
      </a:dk1>
      <a:lt1>
        <a:srgbClr val="FFFFFF"/>
      </a:lt1>
      <a:dk2>
        <a:srgbClr val="808080"/>
      </a:dk2>
      <a:lt2>
        <a:srgbClr val="E62D3F"/>
      </a:lt2>
      <a:accent1>
        <a:srgbClr val="407898"/>
      </a:accent1>
      <a:accent2>
        <a:srgbClr val="C98524"/>
      </a:accent2>
      <a:accent3>
        <a:srgbClr val="FFFFFF"/>
      </a:accent3>
      <a:accent4>
        <a:srgbClr val="000000"/>
      </a:accent4>
      <a:accent5>
        <a:srgbClr val="AFBECA"/>
      </a:accent5>
      <a:accent6>
        <a:srgbClr val="B67820"/>
      </a:accent6>
      <a:hlink>
        <a:srgbClr val="006D62"/>
      </a:hlink>
      <a:folHlink>
        <a:srgbClr val="C76437"/>
      </a:folHlink>
    </a:clrScheme>
    <a:fontScheme name="2012 PPT TemplateMyLif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charset="-128"/>
          </a:defRPr>
        </a:defPPr>
      </a:lstStyle>
    </a:lnDef>
  </a:objectDefaults>
  <a:extraClrSchemeLst>
    <a:extraClrScheme>
      <a:clrScheme name="2012 PPT TemplateMyLif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012 PPT TemplateMyLif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012 PPT TemplateMyLif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012 PPT TemplateMyLif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012 PPT TemplateMyLif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012 PPT TemplateMyLif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012 PPT TemplateMyLif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012 PPT TemplateMyLif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012 PPT TemplateMyLif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012 PPT TemplateMyLif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012 PPT TemplateMyLif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012 PPT TemplateMyLif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012 PPT TemplateMyLife 13">
        <a:dk1>
          <a:srgbClr val="000000"/>
        </a:dk1>
        <a:lt1>
          <a:srgbClr val="FFFFFF"/>
        </a:lt1>
        <a:dk2>
          <a:srgbClr val="000000"/>
        </a:dk2>
        <a:lt2>
          <a:srgbClr val="808080"/>
        </a:lt2>
        <a:accent1>
          <a:srgbClr val="6391C0"/>
        </a:accent1>
        <a:accent2>
          <a:srgbClr val="FFAA00"/>
        </a:accent2>
        <a:accent3>
          <a:srgbClr val="FFFFFF"/>
        </a:accent3>
        <a:accent4>
          <a:srgbClr val="000000"/>
        </a:accent4>
        <a:accent5>
          <a:srgbClr val="B7C7DC"/>
        </a:accent5>
        <a:accent6>
          <a:srgbClr val="E79A00"/>
        </a:accent6>
        <a:hlink>
          <a:srgbClr val="006D62"/>
        </a:hlink>
        <a:folHlink>
          <a:srgbClr val="4F0C4C"/>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25457</TotalTime>
  <Words>2020</Words>
  <Application>Microsoft Office PowerPoint</Application>
  <PresentationFormat>On-screen Show (4:3)</PresentationFormat>
  <Paragraphs>431</Paragraphs>
  <Slides>38</Slides>
  <Notes>11</Notes>
  <HiddenSlides>0</HiddenSlides>
  <MMClips>0</MMClips>
  <ScaleCrop>false</ScaleCrop>
  <HeadingPairs>
    <vt:vector size="6" baseType="variant">
      <vt:variant>
        <vt:lpstr>Fonts Used</vt:lpstr>
      </vt:variant>
      <vt:variant>
        <vt:i4>16</vt:i4>
      </vt:variant>
      <vt:variant>
        <vt:lpstr>Theme</vt:lpstr>
      </vt:variant>
      <vt:variant>
        <vt:i4>6</vt:i4>
      </vt:variant>
      <vt:variant>
        <vt:lpstr>Slide Titles</vt:lpstr>
      </vt:variant>
      <vt:variant>
        <vt:i4>38</vt:i4>
      </vt:variant>
    </vt:vector>
  </HeadingPairs>
  <TitlesOfParts>
    <vt:vector size="60" baseType="lpstr">
      <vt:lpstr>MS PGothic</vt:lpstr>
      <vt:lpstr>MS PGothic</vt:lpstr>
      <vt:lpstr>Arial</vt:lpstr>
      <vt:lpstr>Arial Narrow</vt:lpstr>
      <vt:lpstr>Calibri</vt:lpstr>
      <vt:lpstr>Calibri Light</vt:lpstr>
      <vt:lpstr>Franklin Gothic Book</vt:lpstr>
      <vt:lpstr>Franklin Gothic Medium</vt:lpstr>
      <vt:lpstr>Helvetica</vt:lpstr>
      <vt:lpstr>Helvetica Light</vt:lpstr>
      <vt:lpstr>Helvetica Neue Thin</vt:lpstr>
      <vt:lpstr>Symbol</vt:lpstr>
      <vt:lpstr>Times</vt:lpstr>
      <vt:lpstr>Times New Roman</vt:lpstr>
      <vt:lpstr>Verdana</vt:lpstr>
      <vt:lpstr>Wingdings</vt:lpstr>
      <vt:lpstr>Office Theme</vt:lpstr>
      <vt:lpstr>Custom Design</vt:lpstr>
      <vt:lpstr>3_Office Theme</vt:lpstr>
      <vt:lpstr>4_Office Theme</vt:lpstr>
      <vt:lpstr>4_2012 PPT Template</vt:lpstr>
      <vt:lpstr>5_Office Theme</vt:lpstr>
      <vt:lpstr>PowerPoint Presentation</vt:lpstr>
      <vt:lpstr>Educational Services Commission of NJ Pharmacy Savings</vt:lpstr>
      <vt:lpstr>Agenda </vt:lpstr>
      <vt:lpstr>ARMSRx</vt:lpstr>
      <vt:lpstr>Introduction</vt:lpstr>
      <vt:lpstr>ARMSRx Types of Clients</vt:lpstr>
      <vt:lpstr>  </vt:lpstr>
      <vt:lpstr>PBM Marketplace</vt:lpstr>
      <vt:lpstr>PBM Business Models Are Changing</vt:lpstr>
      <vt:lpstr>PowerPoint Presentation</vt:lpstr>
      <vt:lpstr>Offering Expertise</vt:lpstr>
      <vt:lpstr>PowerPoint Presentation</vt:lpstr>
      <vt:lpstr>PowerPoint Presentation</vt:lpstr>
      <vt:lpstr>PowerPoint Presentation</vt:lpstr>
      <vt:lpstr>PowerPoint Presentation</vt:lpstr>
      <vt:lpstr>PowerPoint Presentation</vt:lpstr>
      <vt:lpstr>PowerPoint Presentation</vt:lpstr>
      <vt:lpstr>Drug Adherence</vt:lpstr>
      <vt:lpstr>PowerPoint Presentation</vt:lpstr>
      <vt:lpstr>PowerPoint Presentation</vt:lpstr>
      <vt:lpstr>Pharmacogenetics offered under Synchrony Rx</vt:lpstr>
      <vt:lpstr>Risk Management – Catastrophic Event</vt:lpstr>
      <vt:lpstr>PowerPoint Presentation</vt:lpstr>
      <vt:lpstr>Why Carve Out the Pharmacy Benefit? </vt:lpstr>
      <vt:lpstr>Here is Why to Carve Out</vt:lpstr>
      <vt:lpstr>PowerPoint Presentation</vt:lpstr>
      <vt:lpstr> Uniquely Meets Evolving Needs …</vt:lpstr>
      <vt:lpstr>PowerPoint Presentation</vt:lpstr>
      <vt:lpstr>PowerPoint Presentation</vt:lpstr>
      <vt:lpstr>Effectively managing pharmacy  </vt:lpstr>
      <vt:lpstr>Site of Care for Specialty Drugs</vt:lpstr>
      <vt:lpstr>PowerPoint Presentation</vt:lpstr>
      <vt:lpstr>PowerPoint Presentation</vt:lpstr>
      <vt:lpstr>PowerPoint Presentation</vt:lpstr>
      <vt:lpstr>New Client Implementation: Project Plan Overview  </vt:lpstr>
      <vt:lpstr>60 Day Plan: Critical Path Overview</vt:lpstr>
      <vt:lpstr>Educational Services Commission of NJ Pharmacy Savings</vt:lpstr>
      <vt:lpstr>?? Questions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Armsrx</dc:creator>
  <cp:lastModifiedBy>Teresa Gerstacker</cp:lastModifiedBy>
  <cp:revision>364</cp:revision>
  <cp:lastPrinted>2016-08-16T23:23:29Z</cp:lastPrinted>
  <dcterms:created xsi:type="dcterms:W3CDTF">2013-04-03T02:05:05Z</dcterms:created>
  <dcterms:modified xsi:type="dcterms:W3CDTF">2018-07-25T16:26:03Z</dcterms:modified>
</cp:coreProperties>
</file>