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handoutMasterIdLst>
    <p:handoutMasterId r:id="rId18"/>
  </p:handoutMasterIdLst>
  <p:sldIdLst>
    <p:sldId id="256" r:id="rId2"/>
    <p:sldId id="268" r:id="rId3"/>
    <p:sldId id="260" r:id="rId4"/>
    <p:sldId id="257" r:id="rId5"/>
    <p:sldId id="259" r:id="rId6"/>
    <p:sldId id="261" r:id="rId7"/>
    <p:sldId id="262" r:id="rId8"/>
    <p:sldId id="263" r:id="rId9"/>
    <p:sldId id="265" r:id="rId10"/>
    <p:sldId id="266" r:id="rId11"/>
    <p:sldId id="267" r:id="rId12"/>
    <p:sldId id="271" r:id="rId13"/>
    <p:sldId id="269" r:id="rId14"/>
    <p:sldId id="272" r:id="rId15"/>
    <p:sldId id="258"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35" autoAdjust="0"/>
    <p:restoredTop sz="72982" autoAdjust="0"/>
  </p:normalViewPr>
  <p:slideViewPr>
    <p:cSldViewPr>
      <p:cViewPr varScale="1">
        <p:scale>
          <a:sx n="53" d="100"/>
          <a:sy n="53" d="100"/>
        </p:scale>
        <p:origin x="-160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ABF782F7-2665-44A0-A464-6A1E743072C2}" type="datetimeFigureOut">
              <a:rPr lang="en-US" smtClean="0"/>
              <a:t>2/12/2013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FE49C4CE-4AED-482B-888C-B21FFCEB0234}" type="slidenum">
              <a:rPr lang="en-US" smtClean="0"/>
              <a:t>‹#›</a:t>
            </a:fld>
            <a:endParaRPr lang="en-US"/>
          </a:p>
        </p:txBody>
      </p:sp>
    </p:spTree>
    <p:extLst>
      <p:ext uri="{BB962C8B-B14F-4D97-AF65-F5344CB8AC3E}">
        <p14:creationId xmlns:p14="http://schemas.microsoft.com/office/powerpoint/2010/main" val="7183176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6C2015E-112A-49F3-B348-3D26138FB266}" type="datetimeFigureOut">
              <a:rPr lang="en-US" smtClean="0"/>
              <a:t>2/12/2013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09762CE-2D03-4845-BA21-5F4748CE625C}" type="slidenum">
              <a:rPr lang="en-US" smtClean="0"/>
              <a:t>‹#›</a:t>
            </a:fld>
            <a:endParaRPr lang="en-US"/>
          </a:p>
        </p:txBody>
      </p:sp>
    </p:spTree>
    <p:extLst>
      <p:ext uri="{BB962C8B-B14F-4D97-AF65-F5344CB8AC3E}">
        <p14:creationId xmlns:p14="http://schemas.microsoft.com/office/powerpoint/2010/main" val="1710834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9762CE-2D03-4845-BA21-5F4748CE625C}" type="slidenum">
              <a:rPr lang="en-US" smtClean="0"/>
              <a:t>1</a:t>
            </a:fld>
            <a:endParaRPr lang="en-US"/>
          </a:p>
        </p:txBody>
      </p:sp>
    </p:spTree>
    <p:extLst>
      <p:ext uri="{BB962C8B-B14F-4D97-AF65-F5344CB8AC3E}">
        <p14:creationId xmlns:p14="http://schemas.microsoft.com/office/powerpoint/2010/main" val="3704862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that these statements come from the two articles listed on the website for this session.  This Anticipation Guide connects teachers to previous knowledge and experience with Scaffolding.  </a:t>
            </a:r>
          </a:p>
          <a:p>
            <a:endParaRPr lang="en-US" baseline="0" dirty="0" smtClean="0"/>
          </a:p>
          <a:p>
            <a:r>
              <a:rPr lang="en-US" baseline="0" dirty="0" smtClean="0"/>
              <a:t>It is not necessary to print these articles for teacher, but you should pull them up on screen to show teachers how to access them later.  In respect of time, tell teachers that you will summarize the article (one scaffolding technique) in the next 15 minutes or so.</a:t>
            </a:r>
            <a:endParaRPr lang="en-US" dirty="0"/>
          </a:p>
        </p:txBody>
      </p:sp>
      <p:sp>
        <p:nvSpPr>
          <p:cNvPr id="4" name="Slide Number Placeholder 3"/>
          <p:cNvSpPr>
            <a:spLocks noGrp="1"/>
          </p:cNvSpPr>
          <p:nvPr>
            <p:ph type="sldNum" sz="quarter" idx="10"/>
          </p:nvPr>
        </p:nvSpPr>
        <p:spPr/>
        <p:txBody>
          <a:bodyPr/>
          <a:lstStyle/>
          <a:p>
            <a:fld id="{409762CE-2D03-4845-BA21-5F4748CE625C}" type="slidenum">
              <a:rPr lang="en-US" smtClean="0"/>
              <a:t>2</a:t>
            </a:fld>
            <a:endParaRPr lang="en-US"/>
          </a:p>
        </p:txBody>
      </p:sp>
    </p:spTree>
    <p:extLst>
      <p:ext uri="{BB962C8B-B14F-4D97-AF65-F5344CB8AC3E}">
        <p14:creationId xmlns:p14="http://schemas.microsoft.com/office/powerpoint/2010/main" val="1418688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Possible responses……  to become</a:t>
            </a:r>
            <a:r>
              <a:rPr lang="en-US" baseline="0" dirty="0" smtClean="0"/>
              <a:t> problem solvers, think critically, be productive citizens, become independent learners, work well with others, etc.</a:t>
            </a:r>
          </a:p>
          <a:p>
            <a:endParaRPr lang="en-US" baseline="0" dirty="0" smtClean="0"/>
          </a:p>
          <a:p>
            <a:r>
              <a:rPr lang="en-US" baseline="0" dirty="0" smtClean="0"/>
              <a:t>Scaffolding is an instructional strategy that helps build these skills in students and helps students find academic success in what often may be difficult content or situations.  Scaffolding helps student become independent thinkers and problem solvers.</a:t>
            </a:r>
          </a:p>
        </p:txBody>
      </p:sp>
      <p:sp>
        <p:nvSpPr>
          <p:cNvPr id="4" name="Slide Number Placeholder 3"/>
          <p:cNvSpPr>
            <a:spLocks noGrp="1"/>
          </p:cNvSpPr>
          <p:nvPr>
            <p:ph type="sldNum" sz="quarter" idx="10"/>
          </p:nvPr>
        </p:nvSpPr>
        <p:spPr/>
        <p:txBody>
          <a:bodyPr/>
          <a:lstStyle/>
          <a:p>
            <a:fld id="{409762CE-2D03-4845-BA21-5F4748CE625C}" type="slidenum">
              <a:rPr lang="en-US" smtClean="0"/>
              <a:t>3</a:t>
            </a:fld>
            <a:endParaRPr lang="en-US"/>
          </a:p>
        </p:txBody>
      </p:sp>
    </p:spTree>
    <p:extLst>
      <p:ext uri="{BB962C8B-B14F-4D97-AF65-F5344CB8AC3E}">
        <p14:creationId xmlns:p14="http://schemas.microsoft.com/office/powerpoint/2010/main" val="3358791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9762CE-2D03-4845-BA21-5F4748CE625C}" type="slidenum">
              <a:rPr lang="en-US" smtClean="0"/>
              <a:t>4</a:t>
            </a:fld>
            <a:endParaRPr lang="en-US"/>
          </a:p>
        </p:txBody>
      </p:sp>
    </p:spTree>
    <p:extLst>
      <p:ext uri="{BB962C8B-B14F-4D97-AF65-F5344CB8AC3E}">
        <p14:creationId xmlns:p14="http://schemas.microsoft.com/office/powerpoint/2010/main" val="1322935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the connection in the first bullet to our learning this year on supporting students before, during, and after instruction.  Scaffolding is one strategy that may be used at any point in the instruction process and is vital to the academic success of students.</a:t>
            </a:r>
            <a:endParaRPr lang="en-US" dirty="0"/>
          </a:p>
        </p:txBody>
      </p:sp>
      <p:sp>
        <p:nvSpPr>
          <p:cNvPr id="4" name="Slide Number Placeholder 3"/>
          <p:cNvSpPr>
            <a:spLocks noGrp="1"/>
          </p:cNvSpPr>
          <p:nvPr>
            <p:ph type="sldNum" sz="quarter" idx="10"/>
          </p:nvPr>
        </p:nvSpPr>
        <p:spPr/>
        <p:txBody>
          <a:bodyPr/>
          <a:lstStyle/>
          <a:p>
            <a:fld id="{409762CE-2D03-4845-BA21-5F4748CE625C}" type="slidenum">
              <a:rPr lang="en-US" smtClean="0"/>
              <a:t>5</a:t>
            </a:fld>
            <a:endParaRPr lang="en-US"/>
          </a:p>
        </p:txBody>
      </p:sp>
    </p:spTree>
    <p:extLst>
      <p:ext uri="{BB962C8B-B14F-4D97-AF65-F5344CB8AC3E}">
        <p14:creationId xmlns:p14="http://schemas.microsoft.com/office/powerpoint/2010/main" val="4103250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increased rigor with the new curriculum, scaffolding</a:t>
            </a:r>
            <a:r>
              <a:rPr lang="en-US" baseline="0" dirty="0" smtClean="0"/>
              <a:t> has become even more vital in the instructional process.</a:t>
            </a:r>
          </a:p>
          <a:p>
            <a:endParaRPr lang="en-US" baseline="0" dirty="0" smtClean="0"/>
          </a:p>
          <a:p>
            <a:r>
              <a:rPr lang="en-US" baseline="0" dirty="0" smtClean="0"/>
              <a:t>Metacognition – thinking about thinking, knowing what you know</a:t>
            </a:r>
            <a:endParaRPr lang="en-US" dirty="0"/>
          </a:p>
        </p:txBody>
      </p:sp>
      <p:sp>
        <p:nvSpPr>
          <p:cNvPr id="4" name="Slide Number Placeholder 3"/>
          <p:cNvSpPr>
            <a:spLocks noGrp="1"/>
          </p:cNvSpPr>
          <p:nvPr>
            <p:ph type="sldNum" sz="quarter" idx="10"/>
          </p:nvPr>
        </p:nvSpPr>
        <p:spPr/>
        <p:txBody>
          <a:bodyPr/>
          <a:lstStyle/>
          <a:p>
            <a:fld id="{409762CE-2D03-4845-BA21-5F4748CE625C}" type="slidenum">
              <a:rPr lang="en-US" smtClean="0"/>
              <a:t>6</a:t>
            </a:fld>
            <a:endParaRPr lang="en-US"/>
          </a:p>
        </p:txBody>
      </p:sp>
    </p:spTree>
    <p:extLst>
      <p:ext uri="{BB962C8B-B14F-4D97-AF65-F5344CB8AC3E}">
        <p14:creationId xmlns:p14="http://schemas.microsoft.com/office/powerpoint/2010/main" val="3253269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bullet – Scaffolding does not “water down” a learning goal; instead, it helps assure that a learning goal is mastered.</a:t>
            </a:r>
          </a:p>
          <a:p>
            <a:r>
              <a:rPr lang="en-US" baseline="0" dirty="0" smtClean="0"/>
              <a:t>Second bullet – Once you have a students interest, they will be motivated to learn new material.  Scaffolding helps you gain a student’s interest.</a:t>
            </a:r>
          </a:p>
          <a:p>
            <a:endParaRPr lang="en-US" baseline="0" dirty="0" smtClean="0"/>
          </a:p>
          <a:p>
            <a:r>
              <a:rPr lang="en-US" baseline="0" dirty="0" smtClean="0"/>
              <a:t>Stress bullet #4.  Not all students need scaffolding the same amount of scaffolding and with some students, </a:t>
            </a:r>
            <a:r>
              <a:rPr lang="en-US" baseline="0" dirty="0" err="1" smtClean="0"/>
              <a:t>scaffoldind</a:t>
            </a:r>
            <a:r>
              <a:rPr lang="en-US" baseline="0" dirty="0" smtClean="0"/>
              <a:t> is sometime unnecessary.</a:t>
            </a:r>
            <a:endParaRPr lang="en-US" dirty="0"/>
          </a:p>
        </p:txBody>
      </p:sp>
      <p:sp>
        <p:nvSpPr>
          <p:cNvPr id="4" name="Slide Number Placeholder 3"/>
          <p:cNvSpPr>
            <a:spLocks noGrp="1"/>
          </p:cNvSpPr>
          <p:nvPr>
            <p:ph type="sldNum" sz="quarter" idx="10"/>
          </p:nvPr>
        </p:nvSpPr>
        <p:spPr/>
        <p:txBody>
          <a:bodyPr/>
          <a:lstStyle/>
          <a:p>
            <a:fld id="{409762CE-2D03-4845-BA21-5F4748CE625C}" type="slidenum">
              <a:rPr lang="en-US" smtClean="0"/>
              <a:t>7</a:t>
            </a:fld>
            <a:endParaRPr lang="en-US"/>
          </a:p>
        </p:txBody>
      </p:sp>
    </p:spTree>
    <p:extLst>
      <p:ext uri="{BB962C8B-B14F-4D97-AF65-F5344CB8AC3E}">
        <p14:creationId xmlns:p14="http://schemas.microsoft.com/office/powerpoint/2010/main" val="1958109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9762CE-2D03-4845-BA21-5F4748CE625C}" type="slidenum">
              <a:rPr lang="en-US" smtClean="0"/>
              <a:t>8</a:t>
            </a:fld>
            <a:endParaRPr lang="en-US"/>
          </a:p>
        </p:txBody>
      </p:sp>
    </p:spTree>
    <p:extLst>
      <p:ext uri="{BB962C8B-B14F-4D97-AF65-F5344CB8AC3E}">
        <p14:creationId xmlns:p14="http://schemas.microsoft.com/office/powerpoint/2010/main" val="1159536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Graphic</a:t>
            </a:r>
            <a:r>
              <a:rPr lang="en-US" baseline="0" dirty="0" smtClean="0"/>
              <a:t> Organizers are not worksheets</a:t>
            </a:r>
          </a:p>
          <a:p>
            <a:endParaRPr lang="en-US" baseline="0" dirty="0" smtClean="0"/>
          </a:p>
          <a:p>
            <a:r>
              <a:rPr lang="en-US" baseline="0" dirty="0" smtClean="0"/>
              <a:t>Stress that guided notes should not be used every day or for every student.  </a:t>
            </a:r>
            <a:endParaRPr lang="en-US" dirty="0"/>
          </a:p>
        </p:txBody>
      </p:sp>
      <p:sp>
        <p:nvSpPr>
          <p:cNvPr id="4" name="Slide Number Placeholder 3"/>
          <p:cNvSpPr>
            <a:spLocks noGrp="1"/>
          </p:cNvSpPr>
          <p:nvPr>
            <p:ph type="sldNum" sz="quarter" idx="10"/>
          </p:nvPr>
        </p:nvSpPr>
        <p:spPr/>
        <p:txBody>
          <a:bodyPr/>
          <a:lstStyle/>
          <a:p>
            <a:fld id="{409762CE-2D03-4845-BA21-5F4748CE625C}" type="slidenum">
              <a:rPr lang="en-US" smtClean="0"/>
              <a:t>9</a:t>
            </a:fld>
            <a:endParaRPr lang="en-US"/>
          </a:p>
        </p:txBody>
      </p:sp>
    </p:spTree>
    <p:extLst>
      <p:ext uri="{BB962C8B-B14F-4D97-AF65-F5344CB8AC3E}">
        <p14:creationId xmlns:p14="http://schemas.microsoft.com/office/powerpoint/2010/main" val="2223211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9762CE-2D03-4845-BA21-5F4748CE625C}" type="slidenum">
              <a:rPr lang="en-US" smtClean="0"/>
              <a:t>10</a:t>
            </a:fld>
            <a:endParaRPr lang="en-US"/>
          </a:p>
        </p:txBody>
      </p:sp>
    </p:spTree>
    <p:extLst>
      <p:ext uri="{BB962C8B-B14F-4D97-AF65-F5344CB8AC3E}">
        <p14:creationId xmlns:p14="http://schemas.microsoft.com/office/powerpoint/2010/main" val="3817101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9762CE-2D03-4845-BA21-5F4748CE625C}" type="slidenum">
              <a:rPr lang="en-US" smtClean="0"/>
              <a:t>11</a:t>
            </a:fld>
            <a:endParaRPr lang="en-US"/>
          </a:p>
        </p:txBody>
      </p:sp>
    </p:spTree>
    <p:extLst>
      <p:ext uri="{BB962C8B-B14F-4D97-AF65-F5344CB8AC3E}">
        <p14:creationId xmlns:p14="http://schemas.microsoft.com/office/powerpoint/2010/main" val="637045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Allow</a:t>
            </a:r>
            <a:r>
              <a:rPr lang="en-US" baseline="0" dirty="0" smtClean="0"/>
              <a:t> one person to record the examples on chart paper.  Tell teachers they may refer back to these </a:t>
            </a:r>
            <a:r>
              <a:rPr lang="en-US" baseline="0" smtClean="0"/>
              <a:t>charts during the </a:t>
            </a:r>
            <a:r>
              <a:rPr lang="en-US" baseline="0" dirty="0" smtClean="0"/>
              <a:t>afternoon session.</a:t>
            </a:r>
            <a:endParaRPr lang="en-US" dirty="0"/>
          </a:p>
        </p:txBody>
      </p:sp>
      <p:sp>
        <p:nvSpPr>
          <p:cNvPr id="4" name="Slide Number Placeholder 3"/>
          <p:cNvSpPr>
            <a:spLocks noGrp="1"/>
          </p:cNvSpPr>
          <p:nvPr>
            <p:ph type="sldNum" sz="quarter" idx="10"/>
          </p:nvPr>
        </p:nvSpPr>
        <p:spPr/>
        <p:txBody>
          <a:bodyPr/>
          <a:lstStyle/>
          <a:p>
            <a:fld id="{5D0DC0B0-E837-41CA-944E-A14C25A07DA2}" type="slidenum">
              <a:rPr lang="en-US" smtClean="0"/>
              <a:t>12</a:t>
            </a:fld>
            <a:endParaRPr lang="en-US"/>
          </a:p>
        </p:txBody>
      </p:sp>
    </p:spTree>
    <p:extLst>
      <p:ext uri="{BB962C8B-B14F-4D97-AF65-F5344CB8AC3E}">
        <p14:creationId xmlns:p14="http://schemas.microsoft.com/office/powerpoint/2010/main" val="3234712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a way to bring closure to the new learning on Scaffolding, allow teachers to review their responses to the Anticipation/Reaction Guide to see if their initial responses were accurate.</a:t>
            </a:r>
            <a:endParaRPr lang="en-US" dirty="0"/>
          </a:p>
        </p:txBody>
      </p:sp>
      <p:sp>
        <p:nvSpPr>
          <p:cNvPr id="4" name="Slide Number Placeholder 3"/>
          <p:cNvSpPr>
            <a:spLocks noGrp="1"/>
          </p:cNvSpPr>
          <p:nvPr>
            <p:ph type="sldNum" sz="quarter" idx="10"/>
          </p:nvPr>
        </p:nvSpPr>
        <p:spPr/>
        <p:txBody>
          <a:bodyPr/>
          <a:lstStyle/>
          <a:p>
            <a:fld id="{409762CE-2D03-4845-BA21-5F4748CE625C}" type="slidenum">
              <a:rPr lang="en-US" smtClean="0"/>
              <a:t>13</a:t>
            </a:fld>
            <a:endParaRPr lang="en-US"/>
          </a:p>
        </p:txBody>
      </p:sp>
    </p:spTree>
    <p:extLst>
      <p:ext uri="{BB962C8B-B14F-4D97-AF65-F5344CB8AC3E}">
        <p14:creationId xmlns:p14="http://schemas.microsoft.com/office/powerpoint/2010/main" val="2367398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9762CE-2D03-4845-BA21-5F4748CE625C}" type="slidenum">
              <a:rPr lang="en-US" smtClean="0"/>
              <a:t>14</a:t>
            </a:fld>
            <a:endParaRPr lang="en-US"/>
          </a:p>
        </p:txBody>
      </p:sp>
    </p:spTree>
    <p:extLst>
      <p:ext uri="{BB962C8B-B14F-4D97-AF65-F5344CB8AC3E}">
        <p14:creationId xmlns:p14="http://schemas.microsoft.com/office/powerpoint/2010/main" val="304895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9762CE-2D03-4845-BA21-5F4748CE625C}" type="slidenum">
              <a:rPr lang="en-US" smtClean="0"/>
              <a:t>15</a:t>
            </a:fld>
            <a:endParaRPr lang="en-US"/>
          </a:p>
        </p:txBody>
      </p:sp>
    </p:spTree>
    <p:extLst>
      <p:ext uri="{BB962C8B-B14F-4D97-AF65-F5344CB8AC3E}">
        <p14:creationId xmlns:p14="http://schemas.microsoft.com/office/powerpoint/2010/main" val="30171305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59524" y="4724400"/>
            <a:ext cx="7772400" cy="1470025"/>
          </a:xfrm>
        </p:spPr>
        <p:txBody>
          <a:bodyPr/>
          <a:lstStyle/>
          <a:p>
            <a:r>
              <a:rPr lang="en-US" smtClean="0"/>
              <a:t>Click to edit Master title style</a:t>
            </a:r>
            <a:endParaRPr lang="en-US"/>
          </a:p>
        </p:txBody>
      </p:sp>
      <p:sp>
        <p:nvSpPr>
          <p:cNvPr id="6" name="Slide Number Placeholder 5"/>
          <p:cNvSpPr>
            <a:spLocks noGrp="1"/>
          </p:cNvSpPr>
          <p:nvPr>
            <p:ph type="sldNum" sz="quarter" idx="12"/>
          </p:nvPr>
        </p:nvSpPr>
        <p:spPr>
          <a:xfrm>
            <a:off x="6781800" y="6324600"/>
            <a:ext cx="2133600" cy="365125"/>
          </a:xfrm>
        </p:spPr>
        <p:txBody>
          <a:bodyPr/>
          <a:lstStyle/>
          <a:p>
            <a:fld id="{DC59861C-3121-402C-B57F-5653922C5918}"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07324" y="-1"/>
            <a:ext cx="4876800" cy="4572001"/>
          </a:xfrm>
          <a:prstGeom prst="rect">
            <a:avLst/>
          </a:prstGeom>
        </p:spPr>
      </p:pic>
    </p:spTree>
    <p:extLst>
      <p:ext uri="{BB962C8B-B14F-4D97-AF65-F5344CB8AC3E}">
        <p14:creationId xmlns:p14="http://schemas.microsoft.com/office/powerpoint/2010/main" val="716110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8"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170785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8"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2712359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10"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2790297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11"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4251286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7"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2835266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6"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3655410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9"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962936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9"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2439286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8"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1008535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8"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4216423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905000" y="457200"/>
            <a:ext cx="6858000" cy="533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371600"/>
            <a:ext cx="8229600" cy="5026025"/>
          </a:xfrm>
        </p:spPr>
        <p:txBody>
          <a:bodyPr/>
          <a:lstStyle/>
          <a:p>
            <a:pPr lvl="0"/>
            <a:r>
              <a:rPr lang="en-US" noProof="0" smtClean="0"/>
              <a:t>Click icon to add table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7"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119651224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4A821-AAC8-4184-9B7F-29F8BEAEEFEE}" type="datetimeFigureOut">
              <a:rPr lang="en-US" smtClean="0"/>
              <a:t>2/12/2013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59861C-3121-402C-B57F-5653922C5918}" type="slidenum">
              <a:rPr lang="en-US" smtClean="0"/>
              <a:t>‹#›</a:t>
            </a:fld>
            <a:endParaRPr lang="en-US"/>
          </a:p>
        </p:txBody>
      </p:sp>
    </p:spTree>
    <p:extLst>
      <p:ext uri="{BB962C8B-B14F-4D97-AF65-F5344CB8AC3E}">
        <p14:creationId xmlns:p14="http://schemas.microsoft.com/office/powerpoint/2010/main" val="41747817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105400"/>
            <a:ext cx="7772400" cy="1470025"/>
          </a:xfrm>
        </p:spPr>
        <p:txBody>
          <a:bodyPr>
            <a:normAutofit/>
          </a:bodyPr>
          <a:lstStyle/>
          <a:p>
            <a:r>
              <a:rPr lang="en-US" sz="7200" b="1" dirty="0" smtClean="0">
                <a:latin typeface="Tahoma" pitchFamily="34" charset="0"/>
                <a:cs typeface="Tahoma" pitchFamily="34" charset="0"/>
              </a:rPr>
              <a:t>Scaffolding</a:t>
            </a:r>
            <a:endParaRPr lang="en-US" sz="7200" b="1" dirty="0">
              <a:latin typeface="Tahoma" pitchFamily="34" charset="0"/>
              <a:cs typeface="Tahoma"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232316"/>
            <a:ext cx="5029200" cy="4714875"/>
          </a:xfrm>
          <a:prstGeom prst="rect">
            <a:avLst/>
          </a:prstGeom>
        </p:spPr>
      </p:pic>
    </p:spTree>
    <p:extLst>
      <p:ext uri="{BB962C8B-B14F-4D97-AF65-F5344CB8AC3E}">
        <p14:creationId xmlns:p14="http://schemas.microsoft.com/office/powerpoint/2010/main" val="2837163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Anticipation Guide</a:t>
            </a:r>
            <a:endParaRPr lang="en-US" b="1" dirty="0"/>
          </a:p>
        </p:txBody>
      </p:sp>
      <p:sp>
        <p:nvSpPr>
          <p:cNvPr id="3" name="Content Placeholder 2"/>
          <p:cNvSpPr>
            <a:spLocks noGrp="1"/>
          </p:cNvSpPr>
          <p:nvPr>
            <p:ph idx="1"/>
          </p:nvPr>
        </p:nvSpPr>
        <p:spPr>
          <a:xfrm>
            <a:off x="457200" y="1295400"/>
            <a:ext cx="8229600" cy="4525963"/>
          </a:xfrm>
        </p:spPr>
        <p:txBody>
          <a:bodyPr>
            <a:normAutofit/>
          </a:bodyPr>
          <a:lstStyle/>
          <a:p>
            <a:pPr marL="0" indent="0" algn="ctr">
              <a:buNone/>
            </a:pPr>
            <a:endParaRPr lang="en-US" sz="4000" dirty="0" smtClean="0"/>
          </a:p>
          <a:p>
            <a:pPr marL="0" indent="0" algn="ctr">
              <a:buNone/>
            </a:pPr>
            <a:r>
              <a:rPr lang="en-US" sz="4000" dirty="0" smtClean="0"/>
              <a:t>On the </a:t>
            </a:r>
            <a:r>
              <a:rPr lang="en-US" sz="4000" dirty="0"/>
              <a:t>a</a:t>
            </a:r>
            <a:r>
              <a:rPr lang="en-US" sz="4000" dirty="0" smtClean="0"/>
              <a:t>nticipation guide provided, mark whether you agree or disagree with each statement.</a:t>
            </a:r>
            <a:endParaRPr lang="en-US" sz="4000" dirty="0"/>
          </a:p>
        </p:txBody>
      </p:sp>
    </p:spTree>
    <p:extLst>
      <p:ext uri="{BB962C8B-B14F-4D97-AF65-F5344CB8AC3E}">
        <p14:creationId xmlns:p14="http://schemas.microsoft.com/office/powerpoint/2010/main" val="9564492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marL="0" indent="0" algn="ctr">
              <a:buNone/>
            </a:pPr>
            <a:endParaRPr lang="en-US" dirty="0" smtClean="0"/>
          </a:p>
          <a:p>
            <a:pPr marL="0" indent="0" algn="ctr">
              <a:buNone/>
            </a:pPr>
            <a:r>
              <a:rPr lang="en-US" sz="6000" b="1" dirty="0" smtClean="0"/>
              <a:t>What big picture goals do you have for your students?</a:t>
            </a:r>
            <a:endParaRPr lang="en-US" sz="6000" b="1" dirty="0"/>
          </a:p>
        </p:txBody>
      </p:sp>
    </p:spTree>
    <p:extLst>
      <p:ext uri="{BB962C8B-B14F-4D97-AF65-F5344CB8AC3E}">
        <p14:creationId xmlns:p14="http://schemas.microsoft.com/office/powerpoint/2010/main" val="29692438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3" name="Title 2"/>
          <p:cNvSpPr>
            <a:spLocks noGrp="1"/>
          </p:cNvSpPr>
          <p:nvPr>
            <p:ph type="title"/>
          </p:nvPr>
        </p:nvSpPr>
        <p:spPr/>
        <p:txBody>
          <a:bodyPr/>
          <a:lstStyle/>
          <a:p>
            <a:r>
              <a:rPr lang="en-US" b="1" dirty="0" smtClean="0">
                <a:latin typeface="Tahoma" pitchFamily="34" charset="0"/>
                <a:cs typeface="Tahoma" pitchFamily="34" charset="0"/>
              </a:rPr>
              <a:t>What is Scaffolding?</a:t>
            </a:r>
            <a:endParaRPr lang="en-US" b="1" dirty="0">
              <a:latin typeface="Tahoma" pitchFamily="34" charset="0"/>
              <a:cs typeface="Tahoma" pitchFamily="34" charset="0"/>
            </a:endParaRPr>
          </a:p>
        </p:txBody>
      </p:sp>
      <p:sp>
        <p:nvSpPr>
          <p:cNvPr id="5" name="Content Placeholder 4"/>
          <p:cNvSpPr>
            <a:spLocks noGrp="1"/>
          </p:cNvSpPr>
          <p:nvPr>
            <p:ph idx="1"/>
          </p:nvPr>
        </p:nvSpPr>
        <p:spPr/>
        <p:txBody>
          <a:bodyPr/>
          <a:lstStyle/>
          <a:p>
            <a:r>
              <a:rPr lang="en-US" dirty="0" smtClean="0">
                <a:latin typeface="Tahoma" pitchFamily="34" charset="0"/>
                <a:cs typeface="Tahoma" pitchFamily="34" charset="0"/>
              </a:rPr>
              <a:t>Instructional strategy that helps students connect prior knowledge and experience with new information</a:t>
            </a:r>
          </a:p>
          <a:p>
            <a:r>
              <a:rPr lang="en-US" dirty="0" smtClean="0">
                <a:latin typeface="Tahoma" pitchFamily="34" charset="0"/>
                <a:cs typeface="Tahoma" pitchFamily="34" charset="0"/>
              </a:rPr>
              <a:t>A student’s prior knowledge may come from previous learning in a content area or previous grade level, or from previous life experiences.	</a:t>
            </a:r>
          </a:p>
        </p:txBody>
      </p:sp>
    </p:spTree>
    <p:extLst>
      <p:ext uri="{BB962C8B-B14F-4D97-AF65-F5344CB8AC3E}">
        <p14:creationId xmlns:p14="http://schemas.microsoft.com/office/powerpoint/2010/main" val="264141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Scaffolding will…..</a:t>
            </a:r>
            <a:endParaRPr lang="en-US" b="1" dirty="0"/>
          </a:p>
        </p:txBody>
      </p:sp>
      <p:sp>
        <p:nvSpPr>
          <p:cNvPr id="3" name="Content Placeholder 2"/>
          <p:cNvSpPr>
            <a:spLocks noGrp="1"/>
          </p:cNvSpPr>
          <p:nvPr>
            <p:ph idx="1"/>
          </p:nvPr>
        </p:nvSpPr>
        <p:spPr/>
        <p:txBody>
          <a:bodyPr/>
          <a:lstStyle/>
          <a:p>
            <a:r>
              <a:rPr lang="en-US" dirty="0"/>
              <a:t>s</a:t>
            </a:r>
            <a:r>
              <a:rPr lang="en-US" dirty="0" smtClean="0"/>
              <a:t>upport students before, during, and after learning new concepts or skills.</a:t>
            </a:r>
          </a:p>
          <a:p>
            <a:r>
              <a:rPr lang="en-US" dirty="0"/>
              <a:t>put ideas and concepts into context.</a:t>
            </a:r>
          </a:p>
          <a:p>
            <a:r>
              <a:rPr lang="en-US" dirty="0" smtClean="0"/>
              <a:t>help struggling and proficient readers engage in a difficult text.</a:t>
            </a:r>
          </a:p>
          <a:p>
            <a:endParaRPr lang="en-US" dirty="0"/>
          </a:p>
        </p:txBody>
      </p:sp>
    </p:spTree>
    <p:extLst>
      <p:ext uri="{BB962C8B-B14F-4D97-AF65-F5344CB8AC3E}">
        <p14:creationId xmlns:p14="http://schemas.microsoft.com/office/powerpoint/2010/main" val="265211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Scaffolding helps students…</a:t>
            </a:r>
            <a:endParaRPr lang="en-US" b="1" dirty="0"/>
          </a:p>
        </p:txBody>
      </p:sp>
      <p:sp>
        <p:nvSpPr>
          <p:cNvPr id="3" name="Content Placeholder 2"/>
          <p:cNvSpPr>
            <a:spLocks noGrp="1"/>
          </p:cNvSpPr>
          <p:nvPr>
            <p:ph idx="1"/>
          </p:nvPr>
        </p:nvSpPr>
        <p:spPr>
          <a:xfrm>
            <a:off x="457200" y="1371600"/>
            <a:ext cx="8229600" cy="4525963"/>
          </a:xfrm>
        </p:spPr>
        <p:txBody>
          <a:bodyPr/>
          <a:lstStyle/>
          <a:p>
            <a:r>
              <a:rPr lang="en-US" dirty="0"/>
              <a:t>b</a:t>
            </a:r>
            <a:r>
              <a:rPr lang="en-US" dirty="0" smtClean="0"/>
              <a:t>etter understand what they are reading and learning.</a:t>
            </a:r>
          </a:p>
          <a:p>
            <a:r>
              <a:rPr lang="en-US" dirty="0" smtClean="0"/>
              <a:t>build confidence as they access more challenging material.</a:t>
            </a:r>
          </a:p>
          <a:p>
            <a:r>
              <a:rPr lang="en-US" dirty="0" smtClean="0"/>
              <a:t>develop college-readiness skills (metacognition, problem solving, etc.).</a:t>
            </a:r>
          </a:p>
          <a:p>
            <a:r>
              <a:rPr lang="en-US" dirty="0"/>
              <a:t>b</a:t>
            </a:r>
            <a:r>
              <a:rPr lang="en-US" dirty="0" smtClean="0"/>
              <a:t>ecome skilled and purposeful thinkers and readers.</a:t>
            </a:r>
          </a:p>
          <a:p>
            <a:endParaRPr lang="en-US" dirty="0"/>
          </a:p>
        </p:txBody>
      </p:sp>
    </p:spTree>
    <p:extLst>
      <p:ext uri="{BB962C8B-B14F-4D97-AF65-F5344CB8AC3E}">
        <p14:creationId xmlns:p14="http://schemas.microsoft.com/office/powerpoint/2010/main" val="2241934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Scaffolding can and should…</a:t>
            </a:r>
            <a:endParaRPr lang="en-US" b="1" dirty="0"/>
          </a:p>
        </p:txBody>
      </p:sp>
      <p:sp>
        <p:nvSpPr>
          <p:cNvPr id="3" name="Content Placeholder 2"/>
          <p:cNvSpPr>
            <a:spLocks noGrp="1"/>
          </p:cNvSpPr>
          <p:nvPr>
            <p:ph idx="1"/>
          </p:nvPr>
        </p:nvSpPr>
        <p:spPr>
          <a:xfrm>
            <a:off x="457200" y="1295400"/>
            <a:ext cx="8229600" cy="4830763"/>
          </a:xfrm>
        </p:spPr>
        <p:txBody>
          <a:bodyPr>
            <a:normAutofit/>
          </a:bodyPr>
          <a:lstStyle/>
          <a:p>
            <a:r>
              <a:rPr lang="en-US" dirty="0"/>
              <a:t>e</a:t>
            </a:r>
            <a:r>
              <a:rPr lang="en-US" dirty="0" smtClean="0"/>
              <a:t>nhance the learning goal of a lesson/unit.</a:t>
            </a:r>
          </a:p>
          <a:p>
            <a:r>
              <a:rPr lang="en-US" dirty="0"/>
              <a:t>e</a:t>
            </a:r>
            <a:r>
              <a:rPr lang="en-US" dirty="0" smtClean="0"/>
              <a:t>ncourage motivation for learning new material.</a:t>
            </a:r>
          </a:p>
          <a:p>
            <a:r>
              <a:rPr lang="en-US" dirty="0"/>
              <a:t>h</a:t>
            </a:r>
            <a:r>
              <a:rPr lang="en-US" dirty="0" smtClean="0"/>
              <a:t>elp students transition from needing teacher/peer assistance </a:t>
            </a:r>
            <a:r>
              <a:rPr lang="en-US" smtClean="0"/>
              <a:t>to independence.</a:t>
            </a:r>
            <a:endParaRPr lang="en-US" dirty="0" smtClean="0"/>
          </a:p>
          <a:p>
            <a:r>
              <a:rPr lang="en-US" dirty="0" smtClean="0"/>
              <a:t>be removed gradually as students begin to demonstrate mastery and no longer provided when students can perform     the task independently.</a:t>
            </a:r>
          </a:p>
          <a:p>
            <a:endParaRPr lang="en-US" dirty="0" smtClean="0"/>
          </a:p>
          <a:p>
            <a:endParaRPr lang="en-US" dirty="0"/>
          </a:p>
        </p:txBody>
      </p:sp>
    </p:spTree>
    <p:extLst>
      <p:ext uri="{BB962C8B-B14F-4D97-AF65-F5344CB8AC3E}">
        <p14:creationId xmlns:p14="http://schemas.microsoft.com/office/powerpoint/2010/main" val="89899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143000"/>
          </a:xfrm>
        </p:spPr>
        <p:txBody>
          <a:bodyPr>
            <a:normAutofit fontScale="90000"/>
          </a:bodyPr>
          <a:lstStyle/>
          <a:p>
            <a:r>
              <a:rPr lang="en-US" b="1" dirty="0" smtClean="0"/>
              <a:t>Examples of Scaffolding Activities</a:t>
            </a:r>
            <a:endParaRPr lang="en-US" b="1" dirty="0"/>
          </a:p>
        </p:txBody>
      </p:sp>
      <p:sp>
        <p:nvSpPr>
          <p:cNvPr id="3" name="Content Placeholder 2"/>
          <p:cNvSpPr>
            <a:spLocks noGrp="1"/>
          </p:cNvSpPr>
          <p:nvPr>
            <p:ph idx="1"/>
          </p:nvPr>
        </p:nvSpPr>
        <p:spPr>
          <a:xfrm>
            <a:off x="457200" y="1447800"/>
            <a:ext cx="8229600" cy="4525963"/>
          </a:xfrm>
        </p:spPr>
        <p:txBody>
          <a:bodyPr>
            <a:normAutofit lnSpcReduction="10000"/>
          </a:bodyPr>
          <a:lstStyle/>
          <a:p>
            <a:r>
              <a:rPr lang="en-US" dirty="0" smtClean="0"/>
              <a:t>Anticipation/Reaction Guide</a:t>
            </a:r>
          </a:p>
          <a:p>
            <a:r>
              <a:rPr lang="en-US" dirty="0" smtClean="0"/>
              <a:t>K-W-L</a:t>
            </a:r>
          </a:p>
          <a:p>
            <a:r>
              <a:rPr lang="en-US" dirty="0" smtClean="0"/>
              <a:t>Low-Stakes Pre-Writing</a:t>
            </a:r>
          </a:p>
          <a:p>
            <a:r>
              <a:rPr lang="en-US" dirty="0" smtClean="0"/>
              <a:t>Annotating Text</a:t>
            </a:r>
          </a:p>
          <a:p>
            <a:r>
              <a:rPr lang="en-US" dirty="0" smtClean="0"/>
              <a:t>Text Protocols (4 A’s, The Final Word,    Block Party)</a:t>
            </a:r>
          </a:p>
          <a:p>
            <a:r>
              <a:rPr lang="en-US" dirty="0" smtClean="0"/>
              <a:t>Chalk Talk</a:t>
            </a:r>
          </a:p>
          <a:p>
            <a:r>
              <a:rPr lang="en-US" dirty="0" smtClean="0"/>
              <a:t>Show and Tell</a:t>
            </a:r>
          </a:p>
        </p:txBody>
      </p:sp>
    </p:spTree>
    <p:extLst>
      <p:ext uri="{BB962C8B-B14F-4D97-AF65-F5344CB8AC3E}">
        <p14:creationId xmlns:p14="http://schemas.microsoft.com/office/powerpoint/2010/main" val="217350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143000"/>
          </a:xfrm>
        </p:spPr>
        <p:txBody>
          <a:bodyPr>
            <a:normAutofit fontScale="90000"/>
          </a:bodyPr>
          <a:lstStyle/>
          <a:p>
            <a:r>
              <a:rPr lang="en-US" b="1" dirty="0" smtClean="0"/>
              <a:t>Examples of Scaffolding Activities</a:t>
            </a:r>
            <a:endParaRPr lang="en-US" b="1" dirty="0"/>
          </a:p>
        </p:txBody>
      </p:sp>
      <p:sp>
        <p:nvSpPr>
          <p:cNvPr id="3" name="Content Placeholder 2"/>
          <p:cNvSpPr>
            <a:spLocks noGrp="1"/>
          </p:cNvSpPr>
          <p:nvPr>
            <p:ph idx="1"/>
          </p:nvPr>
        </p:nvSpPr>
        <p:spPr>
          <a:xfrm>
            <a:off x="381000" y="1341437"/>
            <a:ext cx="8229600" cy="4525963"/>
          </a:xfrm>
        </p:spPr>
        <p:txBody>
          <a:bodyPr>
            <a:normAutofit/>
          </a:bodyPr>
          <a:lstStyle/>
          <a:p>
            <a:r>
              <a:rPr lang="en-US" dirty="0" smtClean="0"/>
              <a:t>Graphic Organizers (Flow Chart, Venn, Timeline)</a:t>
            </a:r>
          </a:p>
          <a:p>
            <a:r>
              <a:rPr lang="en-US" dirty="0" smtClean="0"/>
              <a:t>Guided Notes (not every day or student)</a:t>
            </a:r>
          </a:p>
          <a:p>
            <a:r>
              <a:rPr lang="en-US" dirty="0" smtClean="0"/>
              <a:t>RAFT: Role, Audience, Format, Topic</a:t>
            </a:r>
          </a:p>
          <a:p>
            <a:r>
              <a:rPr lang="en-US" dirty="0" smtClean="0"/>
              <a:t>Think-Pair-Share</a:t>
            </a:r>
          </a:p>
          <a:p>
            <a:r>
              <a:rPr lang="en-US" dirty="0" smtClean="0"/>
              <a:t>Providing Visual Aids (Picture, Virtual Tours, etc.)</a:t>
            </a:r>
          </a:p>
          <a:p>
            <a:r>
              <a:rPr lang="en-US" dirty="0" smtClean="0"/>
              <a:t>Verbal Cues and Follow Up Questions</a:t>
            </a:r>
          </a:p>
          <a:p>
            <a:pPr marL="466725" indent="-466725">
              <a:buNone/>
            </a:pPr>
            <a:endParaRPr lang="en-US" dirty="0" smtClean="0"/>
          </a:p>
        </p:txBody>
      </p:sp>
    </p:spTree>
    <p:extLst>
      <p:ext uri="{BB962C8B-B14F-4D97-AF65-F5344CB8AC3E}">
        <p14:creationId xmlns:p14="http://schemas.microsoft.com/office/powerpoint/2010/main" val="4074294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143000"/>
          </a:xfrm>
        </p:spPr>
        <p:txBody>
          <a:bodyPr>
            <a:normAutofit fontScale="90000"/>
          </a:bodyPr>
          <a:lstStyle/>
          <a:p>
            <a:r>
              <a:rPr lang="en-US" b="1" dirty="0" smtClean="0"/>
              <a:t>Examples of Scaffolding Activities</a:t>
            </a:r>
            <a:endParaRPr lang="en-US" b="1" dirty="0"/>
          </a:p>
        </p:txBody>
      </p:sp>
      <p:sp>
        <p:nvSpPr>
          <p:cNvPr id="3" name="Content Placeholder 2"/>
          <p:cNvSpPr>
            <a:spLocks noGrp="1"/>
          </p:cNvSpPr>
          <p:nvPr>
            <p:ph idx="1"/>
          </p:nvPr>
        </p:nvSpPr>
        <p:spPr>
          <a:xfrm>
            <a:off x="457200" y="1295400"/>
            <a:ext cx="8229600" cy="4525963"/>
          </a:xfrm>
        </p:spPr>
        <p:txBody>
          <a:bodyPr>
            <a:normAutofit/>
          </a:bodyPr>
          <a:lstStyle/>
          <a:p>
            <a:r>
              <a:rPr lang="en-US" dirty="0" smtClean="0"/>
              <a:t>Engineering Design Process (ask, imagine, plan, create, improve)</a:t>
            </a:r>
          </a:p>
          <a:p>
            <a:r>
              <a:rPr lang="en-US" dirty="0" smtClean="0"/>
              <a:t>Pre-Reading Vocabulary</a:t>
            </a:r>
          </a:p>
          <a:p>
            <a:r>
              <a:rPr lang="en-US" dirty="0" smtClean="0"/>
              <a:t>Modeling a Science Lab</a:t>
            </a:r>
          </a:p>
          <a:p>
            <a:r>
              <a:rPr lang="en-US" dirty="0" smtClean="0"/>
              <a:t>Peer Tutoring (pair strong with weak)</a:t>
            </a:r>
          </a:p>
          <a:p>
            <a:r>
              <a:rPr lang="en-US" dirty="0" smtClean="0"/>
              <a:t>Teacher Feedback/Error Analysis</a:t>
            </a:r>
          </a:p>
          <a:p>
            <a:r>
              <a:rPr lang="en-US" dirty="0" smtClean="0"/>
              <a:t>Mnemonic Devices (PEMDAS, Roy-G-</a:t>
            </a:r>
            <a:r>
              <a:rPr lang="en-US" dirty="0" err="1" smtClean="0"/>
              <a:t>Biv</a:t>
            </a:r>
            <a:r>
              <a:rPr lang="en-US" dirty="0" smtClean="0"/>
              <a:t>)</a:t>
            </a:r>
          </a:p>
          <a:p>
            <a:pPr marL="0" indent="0">
              <a:buNone/>
            </a:pPr>
            <a:endParaRPr lang="en-US" dirty="0" smtClean="0"/>
          </a:p>
          <a:p>
            <a:pPr marL="573088" indent="-573088">
              <a:buNone/>
            </a:pPr>
            <a:endParaRPr lang="en-US" dirty="0" smtClean="0"/>
          </a:p>
          <a:p>
            <a:pPr marL="466725" indent="-466725">
              <a:buNone/>
            </a:pPr>
            <a:endParaRPr lang="en-US" dirty="0" smtClean="0"/>
          </a:p>
        </p:txBody>
      </p:sp>
    </p:spTree>
    <p:extLst>
      <p:ext uri="{BB962C8B-B14F-4D97-AF65-F5344CB8AC3E}">
        <p14:creationId xmlns:p14="http://schemas.microsoft.com/office/powerpoint/2010/main" val="209021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143000"/>
          </a:xfrm>
        </p:spPr>
        <p:txBody>
          <a:bodyPr>
            <a:normAutofit fontScale="90000"/>
          </a:bodyPr>
          <a:lstStyle/>
          <a:p>
            <a:r>
              <a:rPr lang="en-US" b="1" dirty="0" smtClean="0"/>
              <a:t>Examples of Scaffolding Activities</a:t>
            </a:r>
            <a:endParaRPr lang="en-US" b="1" dirty="0"/>
          </a:p>
        </p:txBody>
      </p:sp>
      <p:sp>
        <p:nvSpPr>
          <p:cNvPr id="3" name="Content Placeholder 2"/>
          <p:cNvSpPr>
            <a:spLocks noGrp="1"/>
          </p:cNvSpPr>
          <p:nvPr>
            <p:ph idx="1"/>
          </p:nvPr>
        </p:nvSpPr>
        <p:spPr>
          <a:xfrm>
            <a:off x="1295400" y="1447800"/>
            <a:ext cx="7467600" cy="4525963"/>
          </a:xfrm>
        </p:spPr>
        <p:txBody>
          <a:bodyPr>
            <a:normAutofit/>
          </a:bodyPr>
          <a:lstStyle/>
          <a:p>
            <a:pPr marL="0" indent="0">
              <a:buNone/>
            </a:pPr>
            <a:endParaRPr lang="en-US" dirty="0" smtClean="0"/>
          </a:p>
          <a:p>
            <a:pPr marL="0" indent="0">
              <a:buNone/>
            </a:pPr>
            <a:r>
              <a:rPr lang="en-US" dirty="0" smtClean="0"/>
              <a:t>1) I Do, You Watch</a:t>
            </a:r>
          </a:p>
          <a:p>
            <a:pPr marL="0" indent="0">
              <a:buNone/>
            </a:pPr>
            <a:r>
              <a:rPr lang="en-US" dirty="0"/>
              <a:t>	</a:t>
            </a:r>
            <a:r>
              <a:rPr lang="en-US" dirty="0" smtClean="0"/>
              <a:t>2) I Do, You Help</a:t>
            </a:r>
          </a:p>
          <a:p>
            <a:pPr marL="0" indent="0">
              <a:buNone/>
            </a:pPr>
            <a:r>
              <a:rPr lang="en-US" dirty="0"/>
              <a:t>	</a:t>
            </a:r>
            <a:r>
              <a:rPr lang="en-US" dirty="0" smtClean="0"/>
              <a:t>	3) You Do, I Help</a:t>
            </a:r>
          </a:p>
          <a:p>
            <a:pPr marL="0" indent="0">
              <a:buNone/>
            </a:pPr>
            <a:r>
              <a:rPr lang="en-US" dirty="0"/>
              <a:t>	</a:t>
            </a:r>
            <a:r>
              <a:rPr lang="en-US" dirty="0" smtClean="0"/>
              <a:t>		4) You Do, I Watch</a:t>
            </a:r>
          </a:p>
          <a:p>
            <a:pPr marL="466725" indent="-466725">
              <a:buNone/>
            </a:pPr>
            <a:endParaRPr lang="en-US" dirty="0" smtClean="0"/>
          </a:p>
        </p:txBody>
      </p:sp>
    </p:spTree>
    <p:extLst>
      <p:ext uri="{BB962C8B-B14F-4D97-AF65-F5344CB8AC3E}">
        <p14:creationId xmlns:p14="http://schemas.microsoft.com/office/powerpoint/2010/main" val="14181145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Group Brainstorm</a:t>
            </a:r>
            <a:endParaRPr lang="en-US" b="1" dirty="0"/>
          </a:p>
        </p:txBody>
      </p:sp>
      <p:sp>
        <p:nvSpPr>
          <p:cNvPr id="3" name="Content Placeholder 2"/>
          <p:cNvSpPr>
            <a:spLocks noGrp="1"/>
          </p:cNvSpPr>
          <p:nvPr>
            <p:ph idx="1"/>
          </p:nvPr>
        </p:nvSpPr>
        <p:spPr/>
        <p:txBody>
          <a:bodyPr/>
          <a:lstStyle/>
          <a:p>
            <a:r>
              <a:rPr lang="en-US" dirty="0" smtClean="0"/>
              <a:t>As a whole group, list examples of Scaffolding activities on chart paper.</a:t>
            </a:r>
          </a:p>
          <a:p>
            <a:r>
              <a:rPr lang="en-US" dirty="0" smtClean="0"/>
              <a:t>Leave chart paper posted for afternoon session.</a:t>
            </a:r>
            <a:endParaRPr lang="en-US" dirty="0"/>
          </a:p>
        </p:txBody>
      </p:sp>
    </p:spTree>
    <p:extLst>
      <p:ext uri="{BB962C8B-B14F-4D97-AF65-F5344CB8AC3E}">
        <p14:creationId xmlns:p14="http://schemas.microsoft.com/office/powerpoint/2010/main" val="23921249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Reaction Guide</a:t>
            </a:r>
            <a:endParaRPr lang="en-US" b="1" dirty="0"/>
          </a:p>
        </p:txBody>
      </p:sp>
      <p:sp>
        <p:nvSpPr>
          <p:cNvPr id="3" name="Content Placeholder 2"/>
          <p:cNvSpPr>
            <a:spLocks noGrp="1"/>
          </p:cNvSpPr>
          <p:nvPr>
            <p:ph idx="1"/>
          </p:nvPr>
        </p:nvSpPr>
        <p:spPr/>
        <p:txBody>
          <a:bodyPr/>
          <a:lstStyle/>
          <a:p>
            <a:pPr marL="514350" indent="-514350">
              <a:buAutoNum type="arabicParenR"/>
            </a:pPr>
            <a:r>
              <a:rPr lang="en-US" dirty="0" smtClean="0"/>
              <a:t>True	2) True	3) False	4) False</a:t>
            </a:r>
          </a:p>
          <a:p>
            <a:pPr marL="0" indent="0">
              <a:buNone/>
            </a:pPr>
            <a:endParaRPr lang="en-US" dirty="0"/>
          </a:p>
          <a:p>
            <a:pPr marL="0" indent="0">
              <a:buNone/>
            </a:pPr>
            <a:r>
              <a:rPr lang="en-US" dirty="0" smtClean="0"/>
              <a:t>5) True	6) False	7) True	8) True</a:t>
            </a:r>
          </a:p>
          <a:p>
            <a:pPr marL="0" indent="0">
              <a:buNone/>
            </a:pPr>
            <a:endParaRPr lang="en-US" dirty="0"/>
          </a:p>
          <a:p>
            <a:pPr marL="0" indent="0">
              <a:buNone/>
            </a:pPr>
            <a:r>
              <a:rPr lang="en-US" dirty="0" smtClean="0"/>
              <a:t>9) False 	10) True</a:t>
            </a:r>
            <a:endParaRPr lang="en-US" dirty="0"/>
          </a:p>
        </p:txBody>
      </p:sp>
    </p:spTree>
    <p:extLst>
      <p:ext uri="{BB962C8B-B14F-4D97-AF65-F5344CB8AC3E}">
        <p14:creationId xmlns:p14="http://schemas.microsoft.com/office/powerpoint/2010/main" val="296595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8000" b="1" dirty="0" smtClean="0"/>
              <a:t>Questions?</a:t>
            </a:r>
            <a:endParaRPr lang="en-US" sz="8000" b="1" dirty="0"/>
          </a:p>
        </p:txBody>
      </p:sp>
    </p:spTree>
    <p:extLst>
      <p:ext uri="{BB962C8B-B14F-4D97-AF65-F5344CB8AC3E}">
        <p14:creationId xmlns:p14="http://schemas.microsoft.com/office/powerpoint/2010/main" val="2070717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232316"/>
            <a:ext cx="5029200" cy="4714875"/>
          </a:xfrm>
          <a:prstGeom prst="rect">
            <a:avLst/>
          </a:prstGeom>
        </p:spPr>
      </p:pic>
    </p:spTree>
    <p:extLst>
      <p:ext uri="{BB962C8B-B14F-4D97-AF65-F5344CB8AC3E}">
        <p14:creationId xmlns:p14="http://schemas.microsoft.com/office/powerpoint/2010/main" val="1688740730"/>
      </p:ext>
    </p:extLst>
  </p:cSld>
  <p:clrMapOvr>
    <a:masterClrMapping/>
  </p:clrMapOvr>
  <p:timing>
    <p:tnLst>
      <p:par>
        <p:cTn id="1" dur="indefinite" restart="never" nodeType="tmRoot"/>
      </p:par>
    </p:tnLst>
  </p:timing>
</p:sld>
</file>

<file path=ppt/theme/theme1.xml><?xml version="1.0" encoding="utf-8"?>
<a:theme xmlns:a="http://schemas.openxmlformats.org/drawingml/2006/main" name="DCS_PP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DCS_PPT_Template</Template>
  <TotalTime>456</TotalTime>
  <Words>756</Words>
  <Application>Microsoft Office PowerPoint</Application>
  <PresentationFormat>On-screen Show (4:3)</PresentationFormat>
  <Paragraphs>96</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DCS_PPT_Template</vt:lpstr>
      <vt:lpstr>Scaffolding</vt:lpstr>
      <vt:lpstr>Anticipation Guide</vt:lpstr>
      <vt:lpstr>PowerPoint Presentation</vt:lpstr>
      <vt:lpstr>What is Scaffolding?</vt:lpstr>
      <vt:lpstr>Scaffolding will…..</vt:lpstr>
      <vt:lpstr>Scaffolding helps students…</vt:lpstr>
      <vt:lpstr>Scaffolding can and should…</vt:lpstr>
      <vt:lpstr>Examples of Scaffolding Activities</vt:lpstr>
      <vt:lpstr>Examples of Scaffolding Activities</vt:lpstr>
      <vt:lpstr>Examples of Scaffolding Activities</vt:lpstr>
      <vt:lpstr>Examples of Scaffolding Activities</vt:lpstr>
      <vt:lpstr>Group Brainstorm</vt:lpstr>
      <vt:lpstr>Reaction Guide</vt:lpstr>
      <vt:lpstr>PowerPoint Presentation</vt:lpstr>
      <vt:lpstr>PowerPoint Presentation</vt:lpstr>
    </vt:vector>
  </TitlesOfParts>
  <Company>Duplin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Scaffolding</dc:title>
  <dc:creator>dcs</dc:creator>
  <cp:lastModifiedBy>dcs</cp:lastModifiedBy>
  <cp:revision>20</cp:revision>
  <cp:lastPrinted>2013-02-12T19:11:36Z</cp:lastPrinted>
  <dcterms:created xsi:type="dcterms:W3CDTF">2013-02-05T18:01:39Z</dcterms:created>
  <dcterms:modified xsi:type="dcterms:W3CDTF">2013-02-12T19:24:56Z</dcterms:modified>
</cp:coreProperties>
</file>