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9" r:id="rId4"/>
    <p:sldId id="260" r:id="rId5"/>
    <p:sldId id="261" r:id="rId6"/>
    <p:sldId id="262" r:id="rId7"/>
    <p:sldId id="263" r:id="rId8"/>
    <p:sldId id="258" r:id="rId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35" autoAdjust="0"/>
    <p:restoredTop sz="67710" autoAdjust="0"/>
  </p:normalViewPr>
  <p:slideViewPr>
    <p:cSldViewPr>
      <p:cViewPr varScale="1">
        <p:scale>
          <a:sx n="49" d="100"/>
          <a:sy n="49" d="100"/>
        </p:scale>
        <p:origin x="-172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41BA53E-4850-4FB3-8CB1-0E6EE8A6A031}" type="datetimeFigureOut">
              <a:rPr lang="en-US" smtClean="0"/>
              <a:t>2/12/2013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D0DC0B0-E837-41CA-944E-A14C25A07DA2}" type="slidenum">
              <a:rPr lang="en-US" smtClean="0"/>
              <a:t>‹#›</a:t>
            </a:fld>
            <a:endParaRPr lang="en-US"/>
          </a:p>
        </p:txBody>
      </p:sp>
    </p:spTree>
    <p:extLst>
      <p:ext uri="{BB962C8B-B14F-4D97-AF65-F5344CB8AC3E}">
        <p14:creationId xmlns:p14="http://schemas.microsoft.com/office/powerpoint/2010/main" val="2585529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DC0B0-E837-41CA-944E-A14C25A07DA2}" type="slidenum">
              <a:rPr lang="en-US" smtClean="0"/>
              <a:t>1</a:t>
            </a:fld>
            <a:endParaRPr lang="en-US"/>
          </a:p>
        </p:txBody>
      </p:sp>
    </p:spTree>
    <p:extLst>
      <p:ext uri="{BB962C8B-B14F-4D97-AF65-F5344CB8AC3E}">
        <p14:creationId xmlns:p14="http://schemas.microsoft.com/office/powerpoint/2010/main" val="2780038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Stress the importance of using</a:t>
            </a:r>
            <a:r>
              <a:rPr lang="en-US" baseline="0" dirty="0" smtClean="0"/>
              <a:t> low-stakes writing frequently in all classes.</a:t>
            </a:r>
            <a:endParaRPr lang="en-US" dirty="0"/>
          </a:p>
        </p:txBody>
      </p:sp>
      <p:sp>
        <p:nvSpPr>
          <p:cNvPr id="4" name="Slide Number Placeholder 3"/>
          <p:cNvSpPr>
            <a:spLocks noGrp="1"/>
          </p:cNvSpPr>
          <p:nvPr>
            <p:ph type="sldNum" sz="quarter" idx="10"/>
          </p:nvPr>
        </p:nvSpPr>
        <p:spPr/>
        <p:txBody>
          <a:bodyPr/>
          <a:lstStyle/>
          <a:p>
            <a:fld id="{5D0DC0B0-E837-41CA-944E-A14C25A07DA2}" type="slidenum">
              <a:rPr lang="en-US" smtClean="0"/>
              <a:t>2</a:t>
            </a:fld>
            <a:endParaRPr lang="en-US"/>
          </a:p>
        </p:txBody>
      </p:sp>
    </p:spTree>
    <p:extLst>
      <p:ext uri="{BB962C8B-B14F-4D97-AF65-F5344CB8AC3E}">
        <p14:creationId xmlns:p14="http://schemas.microsoft.com/office/powerpoint/2010/main" val="2049854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Bullet Note: Science and Business</a:t>
            </a:r>
            <a:r>
              <a:rPr lang="en-US" baseline="0" dirty="0" smtClean="0"/>
              <a:t> classes, among other, often require specific conventions beyond normal conventions for formal writing.</a:t>
            </a:r>
            <a:endParaRPr lang="en-US" dirty="0"/>
          </a:p>
        </p:txBody>
      </p:sp>
      <p:sp>
        <p:nvSpPr>
          <p:cNvPr id="4" name="Slide Number Placeholder 3"/>
          <p:cNvSpPr>
            <a:spLocks noGrp="1"/>
          </p:cNvSpPr>
          <p:nvPr>
            <p:ph type="sldNum" sz="quarter" idx="10"/>
          </p:nvPr>
        </p:nvSpPr>
        <p:spPr/>
        <p:txBody>
          <a:bodyPr/>
          <a:lstStyle/>
          <a:p>
            <a:fld id="{5D0DC0B0-E837-41CA-944E-A14C25A07DA2}" type="slidenum">
              <a:rPr lang="en-US" smtClean="0"/>
              <a:t>3</a:t>
            </a:fld>
            <a:endParaRPr lang="en-US"/>
          </a:p>
        </p:txBody>
      </p:sp>
    </p:spTree>
    <p:extLst>
      <p:ext uri="{BB962C8B-B14F-4D97-AF65-F5344CB8AC3E}">
        <p14:creationId xmlns:p14="http://schemas.microsoft.com/office/powerpoint/2010/main" val="1818660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Low-stakes</a:t>
            </a:r>
            <a:r>
              <a:rPr lang="en-US" baseline="0" dirty="0" smtClean="0"/>
              <a:t> writing is where we want to spend most of our time in this session.  Low-stakes writing should occur frequently, if not daily, in every class or content area.  The more students write to generate ideas and make connections, the more they learn and retain.</a:t>
            </a:r>
            <a:endParaRPr lang="en-US" dirty="0"/>
          </a:p>
        </p:txBody>
      </p:sp>
      <p:sp>
        <p:nvSpPr>
          <p:cNvPr id="4" name="Slide Number Placeholder 3"/>
          <p:cNvSpPr>
            <a:spLocks noGrp="1"/>
          </p:cNvSpPr>
          <p:nvPr>
            <p:ph type="sldNum" sz="quarter" idx="10"/>
          </p:nvPr>
        </p:nvSpPr>
        <p:spPr/>
        <p:txBody>
          <a:bodyPr/>
          <a:lstStyle/>
          <a:p>
            <a:fld id="{5D0DC0B0-E837-41CA-944E-A14C25A07DA2}" type="slidenum">
              <a:rPr lang="en-US" smtClean="0"/>
              <a:t>4</a:t>
            </a:fld>
            <a:endParaRPr lang="en-US"/>
          </a:p>
        </p:txBody>
      </p:sp>
    </p:spTree>
    <p:extLst>
      <p:ext uri="{BB962C8B-B14F-4D97-AF65-F5344CB8AC3E}">
        <p14:creationId xmlns:p14="http://schemas.microsoft.com/office/powerpoint/2010/main" val="2489954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a:t>
            </a:r>
            <a:r>
              <a:rPr lang="en-US" baseline="0" dirty="0" smtClean="0"/>
              <a:t> teachers 17 minutes to read article.  Have them complete the 3-2-1 protocol individually after reading and be prepared to share what they recorded.  Allow individuals to share with partner or small group, then ask random groups to report out to whole group.  It is not necessary to hear from every group as that may take too long.</a:t>
            </a:r>
            <a:endParaRPr lang="en-US" dirty="0"/>
          </a:p>
        </p:txBody>
      </p:sp>
      <p:sp>
        <p:nvSpPr>
          <p:cNvPr id="4" name="Slide Number Placeholder 3"/>
          <p:cNvSpPr>
            <a:spLocks noGrp="1"/>
          </p:cNvSpPr>
          <p:nvPr>
            <p:ph type="sldNum" sz="quarter" idx="10"/>
          </p:nvPr>
        </p:nvSpPr>
        <p:spPr/>
        <p:txBody>
          <a:bodyPr/>
          <a:lstStyle/>
          <a:p>
            <a:fld id="{5D0DC0B0-E837-41CA-944E-A14C25A07DA2}" type="slidenum">
              <a:rPr lang="en-US" smtClean="0"/>
              <a:t>5</a:t>
            </a:fld>
            <a:endParaRPr lang="en-US"/>
          </a:p>
        </p:txBody>
      </p:sp>
    </p:spTree>
    <p:extLst>
      <p:ext uri="{BB962C8B-B14F-4D97-AF65-F5344CB8AC3E}">
        <p14:creationId xmlns:p14="http://schemas.microsoft.com/office/powerpoint/2010/main" val="1335257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Allow</a:t>
            </a:r>
            <a:r>
              <a:rPr lang="en-US" baseline="0" dirty="0" smtClean="0"/>
              <a:t> one person to record the examples on chart paper, separated by high-stakes and low-stakes writing activities.  Tell teachers they may refer back to these </a:t>
            </a:r>
            <a:r>
              <a:rPr lang="en-US" baseline="0" smtClean="0"/>
              <a:t>charts during </a:t>
            </a:r>
            <a:r>
              <a:rPr lang="en-US" baseline="0" dirty="0" smtClean="0"/>
              <a:t>the afternoon session.</a:t>
            </a:r>
            <a:endParaRPr lang="en-US" dirty="0"/>
          </a:p>
        </p:txBody>
      </p:sp>
      <p:sp>
        <p:nvSpPr>
          <p:cNvPr id="4" name="Slide Number Placeholder 3"/>
          <p:cNvSpPr>
            <a:spLocks noGrp="1"/>
          </p:cNvSpPr>
          <p:nvPr>
            <p:ph type="sldNum" sz="quarter" idx="10"/>
          </p:nvPr>
        </p:nvSpPr>
        <p:spPr/>
        <p:txBody>
          <a:bodyPr/>
          <a:lstStyle/>
          <a:p>
            <a:fld id="{5D0DC0B0-E837-41CA-944E-A14C25A07DA2}" type="slidenum">
              <a:rPr lang="en-US" smtClean="0"/>
              <a:t>6</a:t>
            </a:fld>
            <a:endParaRPr lang="en-US"/>
          </a:p>
        </p:txBody>
      </p:sp>
    </p:spTree>
    <p:extLst>
      <p:ext uri="{BB962C8B-B14F-4D97-AF65-F5344CB8AC3E}">
        <p14:creationId xmlns:p14="http://schemas.microsoft.com/office/powerpoint/2010/main" val="3234712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Principals should share expectations</a:t>
            </a:r>
            <a:r>
              <a:rPr lang="en-US" baseline="0" dirty="0" smtClean="0"/>
              <a:t> for using Writing to Learn in their school.  Refer back to January principals meeting when principals were asked to draft an email to teachers outlining expectations for using Writing to Learn.  Challenge teachers to use a few of the low-stakes writing activities listed on chart paper in their instruction in the coming days and weeks with a focus on stimulating learning, not demonstrating learning.</a:t>
            </a:r>
          </a:p>
          <a:p>
            <a:endParaRPr lang="en-US" baseline="0" dirty="0" smtClean="0"/>
          </a:p>
          <a:p>
            <a:r>
              <a:rPr lang="en-US" baseline="0" dirty="0" smtClean="0"/>
              <a:t>Show teachers other Writing to Learn resources listed on website for today’s professional development.</a:t>
            </a:r>
            <a:endParaRPr lang="en-US" dirty="0"/>
          </a:p>
        </p:txBody>
      </p:sp>
      <p:sp>
        <p:nvSpPr>
          <p:cNvPr id="4" name="Slide Number Placeholder 3"/>
          <p:cNvSpPr>
            <a:spLocks noGrp="1"/>
          </p:cNvSpPr>
          <p:nvPr>
            <p:ph type="sldNum" sz="quarter" idx="10"/>
          </p:nvPr>
        </p:nvSpPr>
        <p:spPr/>
        <p:txBody>
          <a:bodyPr/>
          <a:lstStyle/>
          <a:p>
            <a:fld id="{5D0DC0B0-E837-41CA-944E-A14C25A07DA2}" type="slidenum">
              <a:rPr lang="en-US" smtClean="0"/>
              <a:t>7</a:t>
            </a:fld>
            <a:endParaRPr lang="en-US"/>
          </a:p>
        </p:txBody>
      </p:sp>
    </p:spTree>
    <p:extLst>
      <p:ext uri="{BB962C8B-B14F-4D97-AF65-F5344CB8AC3E}">
        <p14:creationId xmlns:p14="http://schemas.microsoft.com/office/powerpoint/2010/main" val="4059273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D0DC0B0-E837-41CA-944E-A14C25A07DA2}" type="slidenum">
              <a:rPr lang="en-US" smtClean="0"/>
              <a:t>8</a:t>
            </a:fld>
            <a:endParaRPr lang="en-US"/>
          </a:p>
        </p:txBody>
      </p:sp>
    </p:spTree>
    <p:extLst>
      <p:ext uri="{BB962C8B-B14F-4D97-AF65-F5344CB8AC3E}">
        <p14:creationId xmlns:p14="http://schemas.microsoft.com/office/powerpoint/2010/main" val="6083097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59524" y="4724400"/>
            <a:ext cx="7772400" cy="1470025"/>
          </a:xfrm>
        </p:spPr>
        <p:txBody>
          <a:bodyPr/>
          <a:lstStyle/>
          <a:p>
            <a:r>
              <a:rPr lang="en-US" smtClean="0"/>
              <a:t>Click to edit Master title style</a:t>
            </a:r>
            <a:endParaRPr lang="en-US"/>
          </a:p>
        </p:txBody>
      </p:sp>
      <p:sp>
        <p:nvSpPr>
          <p:cNvPr id="6" name="Slide Number Placeholder 5"/>
          <p:cNvSpPr>
            <a:spLocks noGrp="1"/>
          </p:cNvSpPr>
          <p:nvPr>
            <p:ph type="sldNum" sz="quarter" idx="12"/>
          </p:nvPr>
        </p:nvSpPr>
        <p:spPr>
          <a:xfrm>
            <a:off x="6781800" y="6324600"/>
            <a:ext cx="2133600" cy="365125"/>
          </a:xfrm>
        </p:spPr>
        <p:txBody>
          <a:bodyPr/>
          <a:lstStyle/>
          <a:p>
            <a:fld id="{DC59861C-3121-402C-B57F-5653922C5918}"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07324" y="-1"/>
            <a:ext cx="4876800" cy="4572001"/>
          </a:xfrm>
          <a:prstGeom prst="rect">
            <a:avLst/>
          </a:prstGeom>
        </p:spPr>
      </p:pic>
    </p:spTree>
    <p:extLst>
      <p:ext uri="{BB962C8B-B14F-4D97-AF65-F5344CB8AC3E}">
        <p14:creationId xmlns:p14="http://schemas.microsoft.com/office/powerpoint/2010/main" val="71611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170785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712359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10"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79029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11"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4251286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7"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835266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6"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3655410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9"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962936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9"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2439286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100853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8"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4216423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05000" y="457200"/>
            <a:ext cx="6858000" cy="533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371600"/>
            <a:ext cx="8229600" cy="5026025"/>
          </a:xfrm>
        </p:spPr>
        <p:txBody>
          <a:bodyPr/>
          <a:lstStyle/>
          <a:p>
            <a:pPr lvl="0"/>
            <a:r>
              <a:rPr lang="en-US" noProof="0" smtClean="0"/>
              <a:t>Click icon to add table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7" name="Slide Number Placeholder 5"/>
          <p:cNvSpPr>
            <a:spLocks noGrp="1"/>
          </p:cNvSpPr>
          <p:nvPr>
            <p:ph type="sldNum" sz="quarter" idx="12"/>
          </p:nvPr>
        </p:nvSpPr>
        <p:spPr>
          <a:xfrm>
            <a:off x="5410200" y="6324600"/>
            <a:ext cx="2133600" cy="365125"/>
          </a:xfrm>
        </p:spPr>
        <p:txBody>
          <a:bodyPr/>
          <a:lstStyle/>
          <a:p>
            <a:fld id="{DC59861C-3121-402C-B57F-5653922C5918}" type="slidenum">
              <a:rPr lang="en-US" smtClean="0"/>
              <a:t>‹#›</a:t>
            </a:fld>
            <a:endParaRPr lang="en-US"/>
          </a:p>
        </p:txBody>
      </p:sp>
    </p:spTree>
    <p:extLst>
      <p:ext uri="{BB962C8B-B14F-4D97-AF65-F5344CB8AC3E}">
        <p14:creationId xmlns:p14="http://schemas.microsoft.com/office/powerpoint/2010/main" val="11965122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94A821-AAC8-4184-9B7F-29F8BEAEEFEE}" type="datetimeFigureOut">
              <a:rPr lang="en-US" smtClean="0"/>
              <a:t>2/12/2013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59861C-3121-402C-B57F-5653922C5918}" type="slidenum">
              <a:rPr lang="en-US" smtClean="0"/>
              <a:t>‹#›</a:t>
            </a:fld>
            <a:endParaRPr lang="en-US"/>
          </a:p>
        </p:txBody>
      </p:sp>
    </p:spTree>
    <p:extLst>
      <p:ext uri="{BB962C8B-B14F-4D97-AF65-F5344CB8AC3E}">
        <p14:creationId xmlns:p14="http://schemas.microsoft.com/office/powerpoint/2010/main" val="41747817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05400"/>
            <a:ext cx="7772400" cy="1470025"/>
          </a:xfrm>
        </p:spPr>
        <p:txBody>
          <a:bodyPr>
            <a:normAutofit/>
          </a:bodyPr>
          <a:lstStyle/>
          <a:p>
            <a:r>
              <a:rPr lang="en-US" sz="6000" b="1" dirty="0" smtClean="0">
                <a:latin typeface="Tahoma" pitchFamily="34" charset="0"/>
                <a:cs typeface="Tahoma" pitchFamily="34" charset="0"/>
              </a:rPr>
              <a:t>Writing to Learn</a:t>
            </a:r>
            <a:endParaRPr lang="en-US" sz="6000" b="1" dirty="0">
              <a:latin typeface="Tahoma" pitchFamily="34" charset="0"/>
              <a:cs typeface="Tahoma"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32316"/>
            <a:ext cx="5029200" cy="4714875"/>
          </a:xfrm>
          <a:prstGeom prst="rect">
            <a:avLst/>
          </a:prstGeom>
        </p:spPr>
      </p:pic>
    </p:spTree>
    <p:extLst>
      <p:ext uri="{BB962C8B-B14F-4D97-AF65-F5344CB8AC3E}">
        <p14:creationId xmlns:p14="http://schemas.microsoft.com/office/powerpoint/2010/main" val="2837163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3471" y="5181600"/>
            <a:ext cx="1751236" cy="1641784"/>
          </a:xfrm>
          <a:prstGeom prst="rect">
            <a:avLst/>
          </a:prstGeom>
        </p:spPr>
      </p:pic>
      <p:sp>
        <p:nvSpPr>
          <p:cNvPr id="3" name="Title 2"/>
          <p:cNvSpPr>
            <a:spLocks noGrp="1"/>
          </p:cNvSpPr>
          <p:nvPr>
            <p:ph type="title"/>
          </p:nvPr>
        </p:nvSpPr>
        <p:spPr/>
        <p:txBody>
          <a:bodyPr/>
          <a:lstStyle/>
          <a:p>
            <a:r>
              <a:rPr lang="en-US" b="1" dirty="0" smtClean="0">
                <a:latin typeface="Tahoma" pitchFamily="34" charset="0"/>
                <a:cs typeface="Tahoma" pitchFamily="34" charset="0"/>
              </a:rPr>
              <a:t>Writing to Learn Defined</a:t>
            </a:r>
            <a:endParaRPr lang="en-US" b="1" dirty="0">
              <a:latin typeface="Tahoma" pitchFamily="34" charset="0"/>
              <a:cs typeface="Tahoma" pitchFamily="34" charset="0"/>
            </a:endParaRPr>
          </a:p>
        </p:txBody>
      </p:sp>
      <p:sp>
        <p:nvSpPr>
          <p:cNvPr id="5" name="Content Placeholder 4"/>
          <p:cNvSpPr>
            <a:spLocks noGrp="1"/>
          </p:cNvSpPr>
          <p:nvPr>
            <p:ph idx="1"/>
          </p:nvPr>
        </p:nvSpPr>
        <p:spPr>
          <a:xfrm>
            <a:off x="457200" y="1371600"/>
            <a:ext cx="8229600" cy="4525963"/>
          </a:xfrm>
        </p:spPr>
        <p:txBody>
          <a:bodyPr/>
          <a:lstStyle/>
          <a:p>
            <a:r>
              <a:rPr lang="en-US" dirty="0" smtClean="0">
                <a:latin typeface="Tahoma" pitchFamily="34" charset="0"/>
                <a:cs typeface="Tahoma" pitchFamily="34" charset="0"/>
              </a:rPr>
              <a:t>Writing to Learn is a strategy through which students can develop their ideas, their critical thinking ability and their writing skills.</a:t>
            </a:r>
          </a:p>
          <a:p>
            <a:r>
              <a:rPr lang="en-US" dirty="0" smtClean="0">
                <a:latin typeface="Tahoma" pitchFamily="34" charset="0"/>
                <a:cs typeface="Tahoma" pitchFamily="34" charset="0"/>
              </a:rPr>
              <a:t>Writing to Learn can be used as a formative assessment and as a way to scaffold  from low- to high- stakes writing assignments.</a:t>
            </a:r>
            <a:endParaRPr lang="en-US" dirty="0">
              <a:latin typeface="Tahoma" pitchFamily="34" charset="0"/>
              <a:cs typeface="Tahoma" pitchFamily="34" charset="0"/>
            </a:endParaRPr>
          </a:p>
        </p:txBody>
      </p:sp>
    </p:spTree>
    <p:extLst>
      <p:ext uri="{BB962C8B-B14F-4D97-AF65-F5344CB8AC3E}">
        <p14:creationId xmlns:p14="http://schemas.microsoft.com/office/powerpoint/2010/main" val="264141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t>High-Stakes Writing</a:t>
            </a:r>
            <a:endParaRPr lang="en-US" b="1" dirty="0"/>
          </a:p>
        </p:txBody>
      </p:sp>
      <p:sp>
        <p:nvSpPr>
          <p:cNvPr id="3" name="Content Placeholder 2"/>
          <p:cNvSpPr>
            <a:spLocks noGrp="1"/>
          </p:cNvSpPr>
          <p:nvPr>
            <p:ph idx="1"/>
          </p:nvPr>
        </p:nvSpPr>
        <p:spPr>
          <a:xfrm>
            <a:off x="457200" y="1143000"/>
            <a:ext cx="8229600" cy="4525963"/>
          </a:xfrm>
        </p:spPr>
        <p:txBody>
          <a:bodyPr/>
          <a:lstStyle/>
          <a:p>
            <a:r>
              <a:rPr lang="en-US" dirty="0" smtClean="0"/>
              <a:t>Formal academic writing (formal essays, research papers, business proposals, etc.)</a:t>
            </a:r>
          </a:p>
          <a:p>
            <a:r>
              <a:rPr lang="en-US" dirty="0" smtClean="0"/>
              <a:t>Usually graded</a:t>
            </a:r>
          </a:p>
          <a:p>
            <a:r>
              <a:rPr lang="en-US" dirty="0" smtClean="0"/>
              <a:t>Expected to follow the conventions of formal academic prose</a:t>
            </a:r>
          </a:p>
          <a:p>
            <a:r>
              <a:rPr lang="en-US" dirty="0" smtClean="0"/>
              <a:t>Additional expectations for conventions may apply that are specific to disciplines (i.e. lab reports, technical writing, etc.)</a:t>
            </a:r>
            <a:endParaRPr lang="en-US" dirty="0"/>
          </a:p>
        </p:txBody>
      </p:sp>
    </p:spTree>
    <p:extLst>
      <p:ext uri="{BB962C8B-B14F-4D97-AF65-F5344CB8AC3E}">
        <p14:creationId xmlns:p14="http://schemas.microsoft.com/office/powerpoint/2010/main" val="21673798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Low-Stakes Writing</a:t>
            </a:r>
            <a:endParaRPr lang="en-US" b="1" dirty="0"/>
          </a:p>
        </p:txBody>
      </p:sp>
      <p:sp>
        <p:nvSpPr>
          <p:cNvPr id="3" name="Content Placeholder 2"/>
          <p:cNvSpPr>
            <a:spLocks noGrp="1"/>
          </p:cNvSpPr>
          <p:nvPr>
            <p:ph idx="1"/>
          </p:nvPr>
        </p:nvSpPr>
        <p:spPr>
          <a:xfrm>
            <a:off x="457200" y="1189037"/>
            <a:ext cx="8229600" cy="4525963"/>
          </a:xfrm>
        </p:spPr>
        <p:txBody>
          <a:bodyPr/>
          <a:lstStyle/>
          <a:p>
            <a:r>
              <a:rPr lang="en-US" dirty="0" smtClean="0"/>
              <a:t>Less formal and used to stimulate thought, generate ideas and connections, keep students engaged and thinking during class, and/or give us information about our students</a:t>
            </a:r>
          </a:p>
          <a:p>
            <a:r>
              <a:rPr lang="en-US" dirty="0" smtClean="0"/>
              <a:t>Journals, exit tickets, </a:t>
            </a:r>
          </a:p>
          <a:p>
            <a:r>
              <a:rPr lang="en-US" dirty="0" smtClean="0"/>
              <a:t>Formative tool, usually not graded</a:t>
            </a:r>
            <a:endParaRPr lang="en-US" dirty="0"/>
          </a:p>
        </p:txBody>
      </p:sp>
    </p:spTree>
    <p:extLst>
      <p:ext uri="{BB962C8B-B14F-4D97-AF65-F5344CB8AC3E}">
        <p14:creationId xmlns:p14="http://schemas.microsoft.com/office/powerpoint/2010/main" val="939438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3-2-1 Text Protocol</a:t>
            </a:r>
            <a:endParaRPr lang="en-US" b="1" dirty="0"/>
          </a:p>
        </p:txBody>
      </p:sp>
      <p:sp>
        <p:nvSpPr>
          <p:cNvPr id="3" name="Content Placeholder 2"/>
          <p:cNvSpPr>
            <a:spLocks noGrp="1"/>
          </p:cNvSpPr>
          <p:nvPr>
            <p:ph idx="1"/>
          </p:nvPr>
        </p:nvSpPr>
        <p:spPr>
          <a:xfrm>
            <a:off x="152400" y="1447800"/>
            <a:ext cx="8991600" cy="4525963"/>
          </a:xfrm>
        </p:spPr>
        <p:txBody>
          <a:bodyPr/>
          <a:lstStyle/>
          <a:p>
            <a:r>
              <a:rPr lang="en-US" dirty="0" smtClean="0"/>
              <a:t>Read </a:t>
            </a:r>
            <a:r>
              <a:rPr lang="en-US" i="1" dirty="0" smtClean="0"/>
              <a:t>Writing for Learning</a:t>
            </a:r>
            <a:r>
              <a:rPr lang="en-US" dirty="0" smtClean="0"/>
              <a:t>, by Peter Elbow</a:t>
            </a:r>
          </a:p>
          <a:p>
            <a:r>
              <a:rPr lang="en-US" dirty="0" smtClean="0"/>
              <a:t>After reading, individually record:</a:t>
            </a:r>
          </a:p>
          <a:p>
            <a:pPr marL="1089025" lvl="1" indent="-631825">
              <a:buFont typeface="Wingdings" pitchFamily="2" charset="2"/>
              <a:buChar char="q"/>
            </a:pPr>
            <a:r>
              <a:rPr lang="en-US" dirty="0" smtClean="0"/>
              <a:t> 3 things you found interesting</a:t>
            </a:r>
          </a:p>
          <a:p>
            <a:pPr marL="1089025" lvl="1" indent="-631825">
              <a:buFont typeface="Wingdings" pitchFamily="2" charset="2"/>
              <a:buChar char="q"/>
            </a:pPr>
            <a:r>
              <a:rPr lang="en-US" dirty="0" smtClean="0"/>
              <a:t> 2 “I wonders”</a:t>
            </a:r>
          </a:p>
          <a:p>
            <a:pPr marL="1196975" lvl="1" indent="-739775">
              <a:buFont typeface="Wingdings" pitchFamily="2" charset="2"/>
              <a:buChar char="q"/>
              <a:tabLst>
                <a:tab pos="1089025" algn="l"/>
              </a:tabLst>
            </a:pPr>
            <a:r>
              <a:rPr lang="en-US" dirty="0" smtClean="0"/>
              <a:t>1 action step for implementing low-stakes writing in your classroom</a:t>
            </a:r>
          </a:p>
          <a:p>
            <a:r>
              <a:rPr lang="en-US" dirty="0" smtClean="0"/>
              <a:t>Share with partner, small group, whole group</a:t>
            </a:r>
            <a:endParaRPr lang="en-US" dirty="0"/>
          </a:p>
        </p:txBody>
      </p:sp>
    </p:spTree>
    <p:extLst>
      <p:ext uri="{BB962C8B-B14F-4D97-AF65-F5344CB8AC3E}">
        <p14:creationId xmlns:p14="http://schemas.microsoft.com/office/powerpoint/2010/main" val="16332634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Group Brainstorm</a:t>
            </a:r>
            <a:endParaRPr lang="en-US" b="1" dirty="0"/>
          </a:p>
        </p:txBody>
      </p:sp>
      <p:sp>
        <p:nvSpPr>
          <p:cNvPr id="3" name="Content Placeholder 2"/>
          <p:cNvSpPr>
            <a:spLocks noGrp="1"/>
          </p:cNvSpPr>
          <p:nvPr>
            <p:ph idx="1"/>
          </p:nvPr>
        </p:nvSpPr>
        <p:spPr/>
        <p:txBody>
          <a:bodyPr/>
          <a:lstStyle/>
          <a:p>
            <a:r>
              <a:rPr lang="en-US" dirty="0" smtClean="0"/>
              <a:t>As a whole group, list examples of high-stakes and low-stakes writing activities on chart paper.</a:t>
            </a:r>
          </a:p>
          <a:p>
            <a:r>
              <a:rPr lang="en-US" dirty="0" smtClean="0"/>
              <a:t>Leave chart paper posted for afternoon session.</a:t>
            </a:r>
            <a:endParaRPr lang="en-US" dirty="0"/>
          </a:p>
        </p:txBody>
      </p:sp>
    </p:spTree>
    <p:extLst>
      <p:ext uri="{BB962C8B-B14F-4D97-AF65-F5344CB8AC3E}">
        <p14:creationId xmlns:p14="http://schemas.microsoft.com/office/powerpoint/2010/main" val="700962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marL="0" indent="0" algn="ctr">
              <a:buNone/>
            </a:pPr>
            <a:endParaRPr lang="en-US" dirty="0" smtClean="0"/>
          </a:p>
          <a:p>
            <a:pPr marL="0" indent="0" algn="ctr">
              <a:buNone/>
            </a:pPr>
            <a:endParaRPr lang="en-US" sz="800" dirty="0"/>
          </a:p>
          <a:p>
            <a:pPr marL="0" indent="0" algn="ctr">
              <a:buNone/>
            </a:pPr>
            <a:r>
              <a:rPr lang="en-US" sz="5400" b="1" dirty="0" smtClean="0"/>
              <a:t>School Expectations </a:t>
            </a:r>
          </a:p>
          <a:p>
            <a:pPr marL="0" indent="0" algn="ctr">
              <a:buNone/>
            </a:pPr>
            <a:r>
              <a:rPr lang="en-US" sz="5400" b="1" dirty="0" smtClean="0"/>
              <a:t>for </a:t>
            </a:r>
          </a:p>
          <a:p>
            <a:pPr marL="0" indent="0" algn="ctr">
              <a:buNone/>
            </a:pPr>
            <a:r>
              <a:rPr lang="en-US" sz="5400" b="1" dirty="0" smtClean="0"/>
              <a:t>Writing to Learn</a:t>
            </a:r>
            <a:endParaRPr lang="en-US" sz="5400" b="1" dirty="0"/>
          </a:p>
        </p:txBody>
      </p:sp>
    </p:spTree>
    <p:extLst>
      <p:ext uri="{BB962C8B-B14F-4D97-AF65-F5344CB8AC3E}">
        <p14:creationId xmlns:p14="http://schemas.microsoft.com/office/powerpoint/2010/main" val="29127642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32316"/>
            <a:ext cx="5029200" cy="4714875"/>
          </a:xfrm>
          <a:prstGeom prst="rect">
            <a:avLst/>
          </a:prstGeom>
        </p:spPr>
      </p:pic>
    </p:spTree>
    <p:extLst>
      <p:ext uri="{BB962C8B-B14F-4D97-AF65-F5344CB8AC3E}">
        <p14:creationId xmlns:p14="http://schemas.microsoft.com/office/powerpoint/2010/main" val="1688740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DCS_PP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DCS_PPT_Template</Template>
  <TotalTime>113</TotalTime>
  <Words>503</Words>
  <Application>Microsoft Office PowerPoint</Application>
  <PresentationFormat>On-screen Show (4:3)</PresentationFormat>
  <Paragraphs>44</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DCS_PPT_Template</vt:lpstr>
      <vt:lpstr>Writing to Learn</vt:lpstr>
      <vt:lpstr>Writing to Learn Defined</vt:lpstr>
      <vt:lpstr>High-Stakes Writing</vt:lpstr>
      <vt:lpstr>Low-Stakes Writing</vt:lpstr>
      <vt:lpstr>3-2-1 Text Protocol</vt:lpstr>
      <vt:lpstr>Group Brainstorm</vt:lpstr>
      <vt:lpstr>PowerPoint Presentation</vt:lpstr>
      <vt:lpstr>PowerPoint Presentation</vt:lpstr>
    </vt:vector>
  </TitlesOfParts>
  <Company>Duplin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to Learn</dc:title>
  <dc:creator>dcs</dc:creator>
  <cp:lastModifiedBy>dcs</cp:lastModifiedBy>
  <cp:revision>13</cp:revision>
  <cp:lastPrinted>2013-02-12T19:15:01Z</cp:lastPrinted>
  <dcterms:created xsi:type="dcterms:W3CDTF">2013-01-08T15:30:45Z</dcterms:created>
  <dcterms:modified xsi:type="dcterms:W3CDTF">2013-02-12T19:23:58Z</dcterms:modified>
</cp:coreProperties>
</file>