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60" r:id="rId3"/>
    <p:sldId id="261" r:id="rId4"/>
    <p:sldId id="262" r:id="rId5"/>
    <p:sldId id="264" r:id="rId6"/>
    <p:sldId id="263" r:id="rId7"/>
    <p:sldId id="267" r:id="rId8"/>
    <p:sldId id="258"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43" autoAdjust="0"/>
    <p:restoredTop sz="72488" autoAdjust="0"/>
  </p:normalViewPr>
  <p:slideViewPr>
    <p:cSldViewPr>
      <p:cViewPr varScale="1">
        <p:scale>
          <a:sx n="57" d="100"/>
          <a:sy n="57" d="100"/>
        </p:scale>
        <p:origin x="-1572" y="-84"/>
      </p:cViewPr>
      <p:guideLst>
        <p:guide orient="horz" pos="2160"/>
        <p:guide pos="2880"/>
      </p:guideLst>
    </p:cSldViewPr>
  </p:slideViewPr>
  <p:outlineViewPr>
    <p:cViewPr>
      <p:scale>
        <a:sx n="33" d="100"/>
        <a:sy n="33" d="100"/>
      </p:scale>
      <p:origin x="48" y="33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2BF07AE-5C47-446C-94D1-9FBC21BF8C1D}" type="datetimeFigureOut">
              <a:rPr lang="en-US" smtClean="0"/>
              <a:t>10/18/2012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8E50666-FA5C-4728-A2BA-95DDB9FAD34F}" type="slidenum">
              <a:rPr lang="en-US" smtClean="0"/>
              <a:t>‹#›</a:t>
            </a:fld>
            <a:endParaRPr lang="en-US" dirty="0"/>
          </a:p>
        </p:txBody>
      </p:sp>
    </p:spTree>
    <p:extLst>
      <p:ext uri="{BB962C8B-B14F-4D97-AF65-F5344CB8AC3E}">
        <p14:creationId xmlns:p14="http://schemas.microsoft.com/office/powerpoint/2010/main" val="1894643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1</a:t>
            </a:fld>
            <a:endParaRPr lang="en-US" dirty="0"/>
          </a:p>
        </p:txBody>
      </p:sp>
    </p:spTree>
    <p:extLst>
      <p:ext uri="{BB962C8B-B14F-4D97-AF65-F5344CB8AC3E}">
        <p14:creationId xmlns:p14="http://schemas.microsoft.com/office/powerpoint/2010/main" val="2160958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participants 3 minutes to brainstorm answers to the</a:t>
            </a:r>
            <a:r>
              <a:rPr lang="en-US" baseline="0" dirty="0" smtClean="0"/>
              <a:t> prompt, reflecting on the McRel Evaluation System currently used in NC.  After 3 minutes, ask participants to popcorn respond to the group to see if trends occur.</a:t>
            </a:r>
          </a:p>
          <a:p>
            <a:endParaRPr lang="en-US" baseline="0" dirty="0" smtClean="0"/>
          </a:p>
          <a:p>
            <a:pPr defTabSz="931774">
              <a:defRPr/>
            </a:pPr>
            <a:r>
              <a:rPr lang="en-US" baseline="0" dirty="0" smtClean="0"/>
              <a:t>Note: You may hear comments such as….  Evaluations are punitive, Evaluations are done by one observer, Evaluations seem to be a “gotcha” tool, Evaluations are often summative and do not help teachers improve, etc.  Once participants finish sharing, tell them that in the next few minutes they will learn about the Rounds Model of Professional Development, which is designed for teachers to visit each other’s classrooms with the goal of improving the teaching and learning process for teachers and students. T</a:t>
            </a:r>
            <a:r>
              <a:rPr lang="en-US" dirty="0" smtClean="0"/>
              <a:t>his process includes learning from all people who are participating (visiting teachers may see practices or ideas they can use and the host teacher gets feedback from a “second set of eyes” focused on what students are doing and learning).</a:t>
            </a:r>
          </a:p>
          <a:p>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2</a:t>
            </a:fld>
            <a:endParaRPr lang="en-US" dirty="0"/>
          </a:p>
        </p:txBody>
      </p:sp>
    </p:spTree>
    <p:extLst>
      <p:ext uri="{BB962C8B-B14F-4D97-AF65-F5344CB8AC3E}">
        <p14:creationId xmlns:p14="http://schemas.microsoft.com/office/powerpoint/2010/main" val="2897059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bullets.</a:t>
            </a:r>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3</a:t>
            </a:fld>
            <a:endParaRPr lang="en-US" dirty="0"/>
          </a:p>
        </p:txBody>
      </p:sp>
    </p:spTree>
    <p:extLst>
      <p:ext uri="{BB962C8B-B14F-4D97-AF65-F5344CB8AC3E}">
        <p14:creationId xmlns:p14="http://schemas.microsoft.com/office/powerpoint/2010/main" val="2563486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Doctors</a:t>
            </a:r>
            <a:r>
              <a:rPr lang="en-US" baseline="0" dirty="0" smtClean="0"/>
              <a:t> and doctor interns improve their practice by making rounds in the hospital to observe the impact of medical practices on the patients.  When they enter the room, they look at the patient’s medical chart, make observations of the patient, ask and answer questions, and determine if the patient is getting better and responding to the medical intervention.  As a result of these doctors making multiple observations of the same patients, visiting doctors and the primary doctor improve upon their practice and learn from each other, thus having a positive impact on the patients’ well-being.</a:t>
            </a:r>
          </a:p>
          <a:p>
            <a:endParaRPr lang="en-US" baseline="0" dirty="0" smtClean="0"/>
          </a:p>
          <a:p>
            <a:r>
              <a:rPr lang="en-US" baseline="0" dirty="0" smtClean="0"/>
              <a:t>Likewise, teachers improve their practice by making rounds in other teachers classrooms to observe the impact of teaching on student learning.  When they enter the room, they look at the teacher’s Rounds Sheet, make observations of the students, answer the Student Learning Questions, and determine if the students are learning and responding to the instruction.  As a result of teachers making multiple observations of the same students, visiting teachers and the host teacher improve upon their practice and learn from each other, thus having a positive impact on the student achievement.</a:t>
            </a:r>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4</a:t>
            </a:fld>
            <a:endParaRPr lang="en-US" dirty="0"/>
          </a:p>
        </p:txBody>
      </p:sp>
    </p:spTree>
    <p:extLst>
      <p:ext uri="{BB962C8B-B14F-4D97-AF65-F5344CB8AC3E}">
        <p14:creationId xmlns:p14="http://schemas.microsoft.com/office/powerpoint/2010/main" val="3754358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a:t>
            </a:r>
            <a:r>
              <a:rPr lang="en-US" baseline="0" dirty="0" smtClean="0"/>
              <a:t> Learning Questions and School-Wide Guiding Questions </a:t>
            </a:r>
            <a:r>
              <a:rPr lang="en-US" u="sng" baseline="0" dirty="0" smtClean="0"/>
              <a:t>must</a:t>
            </a:r>
            <a:r>
              <a:rPr lang="en-US" baseline="0" dirty="0" smtClean="0"/>
              <a:t> be open-ended and evidence-based.  Avoid asking yes or no questions so that feedback is helpful and specific.  (See Sample Student Learning Questions and Sample School-Wide Guiding Questions handouts)</a:t>
            </a:r>
          </a:p>
          <a:p>
            <a:endParaRPr lang="en-US" baseline="0" dirty="0" smtClean="0"/>
          </a:p>
          <a:p>
            <a:r>
              <a:rPr lang="en-US" dirty="0" smtClean="0"/>
              <a:t>Student Learning Questions focus on student learning rather than teacher teaching.  Focus on student learning is not the typical mode for a classroom visit/observation,</a:t>
            </a:r>
            <a:r>
              <a:rPr lang="en-US" baseline="0" dirty="0" smtClean="0"/>
              <a:t> so this process will take practice to become most effective</a:t>
            </a:r>
            <a:r>
              <a:rPr lang="en-US" dirty="0" smtClean="0"/>
              <a:t>.  Developing good Student Learning</a:t>
            </a:r>
            <a:r>
              <a:rPr lang="en-US" baseline="0" dirty="0" smtClean="0"/>
              <a:t> Questions is very important so teachers can build positive professional relationships rather than animosity if the focus is on the teaching.</a:t>
            </a:r>
          </a:p>
          <a:p>
            <a:endParaRPr lang="en-US" baseline="0" dirty="0" smtClean="0"/>
          </a:p>
          <a:p>
            <a:r>
              <a:rPr lang="en-US" baseline="0" dirty="0" smtClean="0"/>
              <a:t>Teachers will receive guidance from instructional coaches as they develop Student Learning Questions.</a:t>
            </a:r>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5</a:t>
            </a:fld>
            <a:endParaRPr lang="en-US" dirty="0"/>
          </a:p>
        </p:txBody>
      </p:sp>
    </p:spTree>
    <p:extLst>
      <p:ext uri="{BB962C8B-B14F-4D97-AF65-F5344CB8AC3E}">
        <p14:creationId xmlns:p14="http://schemas.microsoft.com/office/powerpoint/2010/main" val="1887282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87" lvl="1"/>
            <a:r>
              <a:rPr lang="en-US" b="1" dirty="0" smtClean="0"/>
              <a:t>Pre-Round Orientation: </a:t>
            </a:r>
          </a:p>
          <a:p>
            <a:pPr marL="465887" lvl="1"/>
            <a:r>
              <a:rPr lang="en-US" b="0" dirty="0" smtClean="0"/>
              <a:t>Note: Refer</a:t>
            </a:r>
            <a:r>
              <a:rPr lang="en-US" b="0" baseline="0" dirty="0" smtClean="0"/>
              <a:t> participants to the Rounds Model Outline Document, Sample Template for Creating a Rounds Sheet, and Sample Student Learning Questions handouts for details of what takes place in the Pre-Round Observation</a:t>
            </a:r>
            <a:endParaRPr lang="en-US" b="0" dirty="0" smtClean="0"/>
          </a:p>
          <a:p>
            <a:pPr marL="465887" lvl="1"/>
            <a:r>
              <a:rPr lang="en-US" b="1" dirty="0" smtClean="0"/>
              <a:t>Classroom Rounds: </a:t>
            </a:r>
          </a:p>
          <a:p>
            <a:pPr marL="465887" lvl="1"/>
            <a:r>
              <a:rPr lang="en-US" b="0" dirty="0" smtClean="0"/>
              <a:t>Note:</a:t>
            </a:r>
            <a:r>
              <a:rPr lang="en-US" b="0" baseline="0" dirty="0" smtClean="0"/>
              <a:t> Visitors should focus on student learning while visiting the classrooms and answer the Student Learning Questions the host teacher presented in the Pre-Round Observation</a:t>
            </a:r>
            <a:r>
              <a:rPr lang="en-US" dirty="0" smtClean="0"/>
              <a:t>		</a:t>
            </a:r>
          </a:p>
          <a:p>
            <a:pPr marL="465887" lvl="1"/>
            <a:r>
              <a:rPr lang="en-US" b="1" dirty="0" smtClean="0"/>
              <a:t>Post-Round Protocol:</a:t>
            </a:r>
          </a:p>
          <a:p>
            <a:pPr marL="465887" lvl="1"/>
            <a:r>
              <a:rPr lang="en-US" b="0" dirty="0" smtClean="0"/>
              <a:t>Notes:</a:t>
            </a:r>
            <a:r>
              <a:rPr lang="en-US" b="0" baseline="0" dirty="0" smtClean="0"/>
              <a:t> It is important to stick to warm and cool feedback and stay focused on answer the Student Learning Questions during the Post-Round Protocol.  The facilitator may need to refocus if discussion gets off-topic.</a:t>
            </a:r>
          </a:p>
          <a:p>
            <a:pPr marL="465887" lvl="1"/>
            <a:endParaRPr lang="en-US" b="0" baseline="0" dirty="0" smtClean="0"/>
          </a:p>
          <a:p>
            <a:pPr marL="465887" lvl="1"/>
            <a:r>
              <a:rPr lang="en-US" b="0" baseline="0" dirty="0" smtClean="0"/>
              <a:t>***Note: Make reference to the Rounds Model Outline Document and say that the process for School-Wide Rounds is very similar to Classroom Rounds, but questions focus on school-wide implementation of the NCNSP Design Principles and may be answered in one day or over multiple days.</a:t>
            </a:r>
            <a:endParaRPr lang="en-US" b="0" dirty="0" smtClean="0"/>
          </a:p>
          <a:p>
            <a:pPr marL="465887" lvl="1"/>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6</a:t>
            </a:fld>
            <a:endParaRPr lang="en-US" dirty="0"/>
          </a:p>
        </p:txBody>
      </p:sp>
    </p:spTree>
    <p:extLst>
      <p:ext uri="{BB962C8B-B14F-4D97-AF65-F5344CB8AC3E}">
        <p14:creationId xmlns:p14="http://schemas.microsoft.com/office/powerpoint/2010/main" val="2882602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Effective instructional rounds look different at different schools, but they all contain a few key ideals:  collegiality, professionalism, focus on STUDENT LEARNING not the</a:t>
            </a:r>
            <a:r>
              <a:rPr lang="en-US" baseline="0" dirty="0" smtClean="0"/>
              <a:t> </a:t>
            </a:r>
            <a:r>
              <a:rPr lang="en-US" dirty="0" smtClean="0"/>
              <a:t>TEACHER (unless that is what the presenting teacher wants).</a:t>
            </a:r>
            <a:r>
              <a:rPr lang="en-US" baseline="0" dirty="0" smtClean="0"/>
              <a:t>  </a:t>
            </a:r>
          </a:p>
          <a:p>
            <a:endParaRPr lang="en-US" baseline="0" dirty="0" smtClean="0"/>
          </a:p>
          <a:p>
            <a:r>
              <a:rPr lang="en-US" baseline="0" dirty="0" smtClean="0"/>
              <a:t>Note: Collect the exit ticket results and share with your DCS Achievement Coach.  DCS Achievement Coaches be working with principals and teachers soon to plan and implement the Rounds Model in all schools.  School will engage in this process 2-4 times this school year according to the needs and feedback from each school.</a:t>
            </a:r>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7</a:t>
            </a:fld>
            <a:endParaRPr lang="en-US" dirty="0"/>
          </a:p>
        </p:txBody>
      </p:sp>
    </p:spTree>
    <p:extLst>
      <p:ext uri="{BB962C8B-B14F-4D97-AF65-F5344CB8AC3E}">
        <p14:creationId xmlns:p14="http://schemas.microsoft.com/office/powerpoint/2010/main" val="695105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E50666-FA5C-4728-A2BA-95DDB9FAD34F}" type="slidenum">
              <a:rPr lang="en-US" smtClean="0"/>
              <a:t>8</a:t>
            </a:fld>
            <a:endParaRPr lang="en-US" dirty="0"/>
          </a:p>
        </p:txBody>
      </p:sp>
    </p:spTree>
    <p:extLst>
      <p:ext uri="{BB962C8B-B14F-4D97-AF65-F5344CB8AC3E}">
        <p14:creationId xmlns:p14="http://schemas.microsoft.com/office/powerpoint/2010/main" val="10088760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9524" y="4724400"/>
            <a:ext cx="7772400" cy="1470025"/>
          </a:xfrm>
        </p:spPr>
        <p:txBody>
          <a:bodyPr/>
          <a:lstStyle/>
          <a:p>
            <a:r>
              <a:rPr lang="en-US" smtClean="0"/>
              <a:t>Click to edit Master title style</a:t>
            </a:r>
            <a:endParaRPr lang="en-US"/>
          </a:p>
        </p:txBody>
      </p:sp>
      <p:sp>
        <p:nvSpPr>
          <p:cNvPr id="6" name="Slide Number Placeholder 5"/>
          <p:cNvSpPr>
            <a:spLocks noGrp="1"/>
          </p:cNvSpPr>
          <p:nvPr>
            <p:ph type="sldNum" sz="quarter" idx="12"/>
          </p:nvPr>
        </p:nvSpPr>
        <p:spPr>
          <a:xfrm>
            <a:off x="6781800" y="6324600"/>
            <a:ext cx="2133600" cy="365125"/>
          </a:xfrm>
        </p:spPr>
        <p:txBody>
          <a:bodyPr/>
          <a:lstStyle/>
          <a:p>
            <a:fld id="{DC59861C-3121-402C-B57F-5653922C5918}"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07324" y="-1"/>
            <a:ext cx="4876800" cy="4572001"/>
          </a:xfrm>
          <a:prstGeom prst="rect">
            <a:avLst/>
          </a:prstGeom>
        </p:spPr>
      </p:pic>
    </p:spTree>
    <p:extLst>
      <p:ext uri="{BB962C8B-B14F-4D97-AF65-F5344CB8AC3E}">
        <p14:creationId xmlns:p14="http://schemas.microsoft.com/office/powerpoint/2010/main" val="7161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17078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271235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0"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279029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1"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425128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283526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6"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3655410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962936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243928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100853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4216423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0" y="457200"/>
            <a:ext cx="6858000" cy="533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371600"/>
            <a:ext cx="8229600" cy="5026025"/>
          </a:xfrm>
        </p:spPr>
        <p:txBody>
          <a:bodyPr/>
          <a:lstStyle/>
          <a:p>
            <a:pPr lvl="0"/>
            <a:r>
              <a:rPr lang="en-US" noProof="0" dirty="0" smtClean="0"/>
              <a:t>Click icon to add table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dirty="0"/>
          </a:p>
        </p:txBody>
      </p:sp>
    </p:spTree>
    <p:extLst>
      <p:ext uri="{BB962C8B-B14F-4D97-AF65-F5344CB8AC3E}">
        <p14:creationId xmlns:p14="http://schemas.microsoft.com/office/powerpoint/2010/main" val="11965122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4A821-AAC8-4184-9B7F-29F8BEAEEFEE}" type="datetimeFigureOut">
              <a:rPr lang="en-US" smtClean="0"/>
              <a:t>10/18/2012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59861C-3121-402C-B57F-5653922C5918}" type="slidenum">
              <a:rPr lang="en-US" smtClean="0"/>
              <a:t>‹#›</a:t>
            </a:fld>
            <a:endParaRPr lang="en-US" dirty="0"/>
          </a:p>
        </p:txBody>
      </p:sp>
    </p:spTree>
    <p:extLst>
      <p:ext uri="{BB962C8B-B14F-4D97-AF65-F5344CB8AC3E}">
        <p14:creationId xmlns:p14="http://schemas.microsoft.com/office/powerpoint/2010/main" val="41747817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800600"/>
            <a:ext cx="7772400" cy="1470025"/>
          </a:xfrm>
        </p:spPr>
        <p:txBody>
          <a:bodyPr/>
          <a:lstStyle/>
          <a:p>
            <a:r>
              <a:rPr lang="en-US" b="1" dirty="0" smtClean="0">
                <a:latin typeface="Tahoma" pitchFamily="34" charset="0"/>
                <a:cs typeface="Tahoma" pitchFamily="34" charset="0"/>
              </a:rPr>
              <a:t>Rounds Model of  </a:t>
            </a:r>
            <a:br>
              <a:rPr lang="en-US" b="1" dirty="0" smtClean="0">
                <a:latin typeface="Tahoma" pitchFamily="34" charset="0"/>
                <a:cs typeface="Tahoma" pitchFamily="34" charset="0"/>
              </a:rPr>
            </a:br>
            <a:r>
              <a:rPr lang="en-US" b="1" dirty="0" smtClean="0">
                <a:latin typeface="Tahoma" pitchFamily="34" charset="0"/>
                <a:cs typeface="Tahoma" pitchFamily="34" charset="0"/>
              </a:rPr>
              <a:t>Professional Development</a:t>
            </a:r>
            <a:endParaRPr lang="en-US" b="1" dirty="0">
              <a:latin typeface="Tahoma" pitchFamily="34" charset="0"/>
              <a:cs typeface="Tahom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32316"/>
            <a:ext cx="5029200" cy="4714875"/>
          </a:xfrm>
          <a:prstGeom prst="rect">
            <a:avLst/>
          </a:prstGeom>
        </p:spPr>
      </p:pic>
    </p:spTree>
    <p:extLst>
      <p:ext uri="{BB962C8B-B14F-4D97-AF65-F5344CB8AC3E}">
        <p14:creationId xmlns:p14="http://schemas.microsoft.com/office/powerpoint/2010/main" val="283716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Writing to Learn Activity</a:t>
            </a:r>
            <a:endParaRPr lang="en-US" b="1" dirty="0"/>
          </a:p>
        </p:txBody>
      </p:sp>
      <p:sp>
        <p:nvSpPr>
          <p:cNvPr id="3" name="Content Placeholder 2"/>
          <p:cNvSpPr>
            <a:spLocks noGrp="1"/>
          </p:cNvSpPr>
          <p:nvPr>
            <p:ph idx="1"/>
          </p:nvPr>
        </p:nvSpPr>
        <p:spPr>
          <a:xfrm>
            <a:off x="457200" y="1219200"/>
            <a:ext cx="8229600" cy="2819400"/>
          </a:xfrm>
        </p:spPr>
        <p:txBody>
          <a:bodyPr>
            <a:normAutofit lnSpcReduction="10000"/>
          </a:bodyPr>
          <a:lstStyle/>
          <a:p>
            <a:pPr marL="0" indent="0">
              <a:buNone/>
            </a:pPr>
            <a:r>
              <a:rPr lang="en-US" dirty="0" smtClean="0"/>
              <a:t>Individually write a low-stakes   response to the prompt below:</a:t>
            </a:r>
          </a:p>
          <a:p>
            <a:pPr>
              <a:buNone/>
            </a:pPr>
            <a:endParaRPr lang="en-US" sz="1500" dirty="0" smtClean="0"/>
          </a:p>
          <a:p>
            <a:pPr algn="ctr">
              <a:buNone/>
            </a:pPr>
            <a:r>
              <a:rPr lang="en-US" dirty="0" smtClean="0"/>
              <a:t>	</a:t>
            </a:r>
            <a:r>
              <a:rPr lang="en-US" b="1" dirty="0" smtClean="0"/>
              <a:t>What are the benefits and drawbacks of the classroom observation and teacher evaluation process?</a:t>
            </a:r>
          </a:p>
          <a:p>
            <a:pPr>
              <a:buNone/>
            </a:pPr>
            <a:endParaRPr lang="en-US" sz="1500" dirty="0" smtClean="0"/>
          </a:p>
          <a:p>
            <a:pPr>
              <a:buNone/>
            </a:pPr>
            <a:endParaRPr lang="en-US" dirty="0" smtClean="0"/>
          </a:p>
          <a:p>
            <a:pPr>
              <a:buNone/>
            </a:pPr>
            <a:endParaRPr lang="en-US" dirty="0" smtClean="0"/>
          </a:p>
        </p:txBody>
      </p:sp>
      <p:sp>
        <p:nvSpPr>
          <p:cNvPr id="4" name="TextBox 3"/>
          <p:cNvSpPr txBox="1"/>
          <p:nvPr/>
        </p:nvSpPr>
        <p:spPr>
          <a:xfrm>
            <a:off x="1219200" y="4425054"/>
            <a:ext cx="5969000" cy="1569660"/>
          </a:xfrm>
          <a:prstGeom prst="rect">
            <a:avLst/>
          </a:prstGeom>
          <a:noFill/>
        </p:spPr>
        <p:txBody>
          <a:bodyPr wrap="square" rtlCol="0">
            <a:spAutoFit/>
          </a:bodyPr>
          <a:lstStyle/>
          <a:p>
            <a:r>
              <a:rPr lang="en-US" sz="2400" dirty="0" smtClean="0">
                <a:solidFill>
                  <a:schemeClr val="tx2">
                    <a:lumMod val="50000"/>
                  </a:schemeClr>
                </a:solidFill>
              </a:rPr>
              <a:t>Low-stakes writing may include incomplete thoughts/sentences/lists and may have some minor spelling and grammar mistakes.</a:t>
            </a:r>
            <a:endParaRPr lang="en-US" sz="2400" dirty="0">
              <a:solidFill>
                <a:schemeClr val="tx2">
                  <a:lumMod val="50000"/>
                </a:schemeClr>
              </a:solidFill>
            </a:endParaRPr>
          </a:p>
        </p:txBody>
      </p:sp>
      <p:sp>
        <p:nvSpPr>
          <p:cNvPr id="5" name="5-Point Star 4"/>
          <p:cNvSpPr/>
          <p:nvPr/>
        </p:nvSpPr>
        <p:spPr>
          <a:xfrm>
            <a:off x="6019800" y="1308100"/>
            <a:ext cx="228600" cy="2159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Point Star 5"/>
          <p:cNvSpPr/>
          <p:nvPr/>
        </p:nvSpPr>
        <p:spPr>
          <a:xfrm>
            <a:off x="977900" y="4572000"/>
            <a:ext cx="228600" cy="2159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03163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8"/>
          <p:cNvSpPr>
            <a:spLocks noGrp="1"/>
          </p:cNvSpPr>
          <p:nvPr>
            <p:ph type="title"/>
          </p:nvPr>
        </p:nvSpPr>
        <p:spPr/>
        <p:txBody>
          <a:bodyPr/>
          <a:lstStyle/>
          <a:p>
            <a:pPr algn="ctr"/>
            <a:r>
              <a:rPr lang="en-US" b="1" dirty="0" smtClean="0"/>
              <a:t>Outcomes</a:t>
            </a:r>
            <a:r>
              <a:rPr lang="en-US" dirty="0" smtClean="0"/>
              <a:t/>
            </a:r>
            <a:br>
              <a:rPr lang="en-US" dirty="0" smtClean="0"/>
            </a:br>
            <a:endParaRPr lang="en-US" sz="2400" dirty="0" smtClean="0"/>
          </a:p>
        </p:txBody>
      </p:sp>
      <p:sp>
        <p:nvSpPr>
          <p:cNvPr id="4099" name="Content Placeholder 19"/>
          <p:cNvSpPr>
            <a:spLocks noGrp="1"/>
          </p:cNvSpPr>
          <p:nvPr>
            <p:ph idx="1"/>
          </p:nvPr>
        </p:nvSpPr>
        <p:spPr>
          <a:xfrm>
            <a:off x="457200" y="1295400"/>
            <a:ext cx="8229600" cy="4525963"/>
          </a:xfrm>
        </p:spPr>
        <p:txBody>
          <a:bodyPr>
            <a:normAutofit/>
          </a:bodyPr>
          <a:lstStyle/>
          <a:p>
            <a:r>
              <a:rPr lang="en-US" dirty="0" smtClean="0"/>
              <a:t>Learn the steps of the rounds model and steps for implementation in Duplin County Schools</a:t>
            </a:r>
          </a:p>
          <a:p>
            <a:pPr>
              <a:buNone/>
            </a:pPr>
            <a:endParaRPr lang="en-US" sz="1400" dirty="0" smtClean="0"/>
          </a:p>
          <a:p>
            <a:r>
              <a:rPr lang="en-US" dirty="0" smtClean="0"/>
              <a:t>Understand the power of making private practice public through the rounds model</a:t>
            </a:r>
          </a:p>
          <a:p>
            <a:pPr>
              <a:buNone/>
            </a:pPr>
            <a:endParaRPr lang="en-US" sz="1400" dirty="0" smtClean="0"/>
          </a:p>
          <a:p>
            <a:r>
              <a:rPr lang="en-US" dirty="0" smtClean="0"/>
              <a:t>Consider implications for implementing the rounds model in your school</a:t>
            </a:r>
          </a:p>
          <a:p>
            <a:endParaRPr lang="en-US" dirty="0" smtClean="0"/>
          </a:p>
          <a:p>
            <a:endParaRPr lang="en-US" dirty="0" smtClean="0"/>
          </a:p>
        </p:txBody>
      </p:sp>
    </p:spTree>
    <p:extLst>
      <p:ext uri="{BB962C8B-B14F-4D97-AF65-F5344CB8AC3E}">
        <p14:creationId xmlns:p14="http://schemas.microsoft.com/office/powerpoint/2010/main" val="3831346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8"/>
          <p:cNvSpPr>
            <a:spLocks noGrp="1"/>
          </p:cNvSpPr>
          <p:nvPr>
            <p:ph type="title"/>
          </p:nvPr>
        </p:nvSpPr>
        <p:spPr/>
        <p:txBody>
          <a:bodyPr/>
          <a:lstStyle/>
          <a:p>
            <a:pPr algn="ctr"/>
            <a:r>
              <a:rPr lang="en-US" b="1" dirty="0" smtClean="0"/>
              <a:t>Rounds Overview</a:t>
            </a:r>
            <a:r>
              <a:rPr lang="en-US" dirty="0" smtClean="0"/>
              <a:t/>
            </a:r>
            <a:br>
              <a:rPr lang="en-US" dirty="0" smtClean="0"/>
            </a:br>
            <a:endParaRPr lang="en-US" sz="2400" dirty="0" smtClean="0"/>
          </a:p>
        </p:txBody>
      </p:sp>
      <p:sp>
        <p:nvSpPr>
          <p:cNvPr id="4099" name="Content Placeholder 19"/>
          <p:cNvSpPr>
            <a:spLocks noGrp="1"/>
          </p:cNvSpPr>
          <p:nvPr>
            <p:ph idx="1"/>
          </p:nvPr>
        </p:nvSpPr>
        <p:spPr>
          <a:xfrm>
            <a:off x="228600" y="1112837"/>
            <a:ext cx="8763000" cy="5135563"/>
          </a:xfrm>
        </p:spPr>
        <p:txBody>
          <a:bodyPr/>
          <a:lstStyle/>
          <a:p>
            <a:r>
              <a:rPr lang="en-US" dirty="0" smtClean="0"/>
              <a:t>Instructional Rounds in education is modeled on the rounds process used to enhance knowledge of medical professionals</a:t>
            </a:r>
          </a:p>
          <a:p>
            <a:r>
              <a:rPr lang="en-US" dirty="0" smtClean="0"/>
              <a:t>Proven benefits to the medical community:</a:t>
            </a:r>
          </a:p>
          <a:p>
            <a:pPr lvl="1"/>
            <a:r>
              <a:rPr lang="en-US" dirty="0" smtClean="0"/>
              <a:t>Make effective practices available to others</a:t>
            </a:r>
          </a:p>
          <a:p>
            <a:pPr lvl="1"/>
            <a:r>
              <a:rPr lang="en-US" dirty="0" smtClean="0"/>
              <a:t>Focus on the patient and patient outcomes</a:t>
            </a:r>
          </a:p>
          <a:p>
            <a:pPr lvl="1"/>
            <a:r>
              <a:rPr lang="en-US" dirty="0" smtClean="0"/>
              <a:t>Offer feedback to colleagues based on patient</a:t>
            </a:r>
          </a:p>
          <a:p>
            <a:pPr lvl="1"/>
            <a:r>
              <a:rPr lang="en-US" dirty="0" smtClean="0"/>
              <a:t>Establish common language and practices</a:t>
            </a:r>
          </a:p>
          <a:p>
            <a:pPr lvl="1"/>
            <a:r>
              <a:rPr lang="en-US" dirty="0" smtClean="0"/>
              <a:t>Continual improvement</a:t>
            </a:r>
          </a:p>
        </p:txBody>
      </p:sp>
    </p:spTree>
    <p:extLst>
      <p:ext uri="{BB962C8B-B14F-4D97-AF65-F5344CB8AC3E}">
        <p14:creationId xmlns:p14="http://schemas.microsoft.com/office/powerpoint/2010/main" val="3235479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Two Forms of Rounds</a:t>
            </a:r>
            <a:endParaRPr lang="en-US" b="1" dirty="0"/>
          </a:p>
        </p:txBody>
      </p:sp>
      <p:sp>
        <p:nvSpPr>
          <p:cNvPr id="3" name="Content Placeholder 2"/>
          <p:cNvSpPr>
            <a:spLocks noGrp="1"/>
          </p:cNvSpPr>
          <p:nvPr>
            <p:ph idx="1"/>
          </p:nvPr>
        </p:nvSpPr>
        <p:spPr>
          <a:xfrm>
            <a:off x="457200" y="1447800"/>
            <a:ext cx="8229600" cy="4525963"/>
          </a:xfrm>
        </p:spPr>
        <p:txBody>
          <a:bodyPr>
            <a:normAutofit fontScale="92500" lnSpcReduction="10000"/>
          </a:bodyPr>
          <a:lstStyle/>
          <a:p>
            <a:r>
              <a:rPr lang="en-US" b="1" dirty="0" smtClean="0"/>
              <a:t>Classroom Instructional Rounds: </a:t>
            </a:r>
            <a:r>
              <a:rPr lang="en-US" dirty="0" smtClean="0"/>
              <a:t>Teachers host visitors, usually in small groups, in their classrooms and engage them in a dialogue focused on Student Learning Questions </a:t>
            </a:r>
          </a:p>
          <a:p>
            <a:pPr marL="0" indent="0">
              <a:buNone/>
            </a:pPr>
            <a:endParaRPr lang="en-US" sz="1400" dirty="0" smtClean="0"/>
          </a:p>
          <a:p>
            <a:r>
              <a:rPr lang="en-US" b="1" dirty="0" smtClean="0"/>
              <a:t>School-Wide Rounds:  </a:t>
            </a:r>
            <a:r>
              <a:rPr lang="en-US" dirty="0" smtClean="0"/>
              <a:t>Schools allow visitors or staff to answer School-Wide Guiding Questions focused on implementation of NCNSP Design </a:t>
            </a:r>
            <a:r>
              <a:rPr lang="en-US" dirty="0"/>
              <a:t> </a:t>
            </a:r>
            <a:r>
              <a:rPr lang="en-US" dirty="0" smtClean="0"/>
              <a:t>   Principles</a:t>
            </a:r>
          </a:p>
        </p:txBody>
      </p:sp>
    </p:spTree>
    <p:extLst>
      <p:ext uri="{BB962C8B-B14F-4D97-AF65-F5344CB8AC3E}">
        <p14:creationId xmlns:p14="http://schemas.microsoft.com/office/powerpoint/2010/main" val="1883704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8"/>
          <p:cNvSpPr>
            <a:spLocks noGrp="1"/>
          </p:cNvSpPr>
          <p:nvPr>
            <p:ph type="title"/>
          </p:nvPr>
        </p:nvSpPr>
        <p:spPr>
          <a:xfrm>
            <a:off x="228600" y="228600"/>
            <a:ext cx="8458200" cy="1143000"/>
          </a:xfrm>
        </p:spPr>
        <p:txBody>
          <a:bodyPr>
            <a:normAutofit fontScale="90000"/>
          </a:bodyPr>
          <a:lstStyle/>
          <a:p>
            <a:pPr algn="ctr"/>
            <a:r>
              <a:rPr lang="en-US" sz="4200" b="1" dirty="0" smtClean="0"/>
              <a:t>How Do Classroom Rounds Work?</a:t>
            </a:r>
            <a:r>
              <a:rPr lang="en-US" dirty="0" smtClean="0"/>
              <a:t/>
            </a:r>
            <a:br>
              <a:rPr lang="en-US" dirty="0" smtClean="0"/>
            </a:br>
            <a:endParaRPr lang="en-US" sz="2400" dirty="0" smtClean="0"/>
          </a:p>
        </p:txBody>
      </p:sp>
      <p:sp>
        <p:nvSpPr>
          <p:cNvPr id="4099" name="Content Placeholder 19"/>
          <p:cNvSpPr>
            <a:spLocks noGrp="1"/>
          </p:cNvSpPr>
          <p:nvPr>
            <p:ph idx="1"/>
          </p:nvPr>
        </p:nvSpPr>
        <p:spPr>
          <a:xfrm>
            <a:off x="457200" y="1219200"/>
            <a:ext cx="8229600" cy="4525963"/>
          </a:xfrm>
        </p:spPr>
        <p:txBody>
          <a:bodyPr>
            <a:normAutofit fontScale="92500" lnSpcReduction="10000"/>
          </a:bodyPr>
          <a:lstStyle/>
          <a:p>
            <a:r>
              <a:rPr lang="en-US" dirty="0" smtClean="0"/>
              <a:t>Consists of three main phases:</a:t>
            </a:r>
          </a:p>
          <a:p>
            <a:pPr marL="971550" lvl="1" indent="-514350">
              <a:buFont typeface="+mj-lt"/>
              <a:buAutoNum type="arabicPeriod"/>
            </a:pPr>
            <a:r>
              <a:rPr lang="en-US" b="1" dirty="0" smtClean="0"/>
              <a:t>Pre-Round Orientation: </a:t>
            </a:r>
            <a:r>
              <a:rPr lang="en-US" dirty="0" smtClean="0"/>
              <a:t>Host teacher presents the lesson and provides one or more Student Learning Questions </a:t>
            </a:r>
          </a:p>
          <a:p>
            <a:pPr marL="971550" lvl="1" indent="-514350">
              <a:buFont typeface="+mj-lt"/>
              <a:buAutoNum type="arabicPeriod"/>
            </a:pPr>
            <a:r>
              <a:rPr lang="en-US" b="1" dirty="0" smtClean="0"/>
              <a:t>Classroom Rounds: </a:t>
            </a:r>
            <a:r>
              <a:rPr lang="en-US" dirty="0" smtClean="0"/>
              <a:t>Visitors visits host teachers classroom for 20-60 minutes to collect evidence that answers the Student Learning Question(s)</a:t>
            </a:r>
          </a:p>
          <a:p>
            <a:pPr marL="971550" lvl="1" indent="-514350">
              <a:buFont typeface="+mj-lt"/>
              <a:buAutoNum type="arabicPeriod"/>
            </a:pPr>
            <a:r>
              <a:rPr lang="en-US" b="1" dirty="0" smtClean="0"/>
              <a:t>Post-Round Protocol:  </a:t>
            </a:r>
            <a:r>
              <a:rPr lang="en-US" dirty="0" smtClean="0"/>
              <a:t>Facilitated discussion between host teacher and visitors, using warm and cool feedback</a:t>
            </a:r>
          </a:p>
          <a:p>
            <a:pPr>
              <a:buNone/>
            </a:pPr>
            <a:endParaRPr lang="en-US" dirty="0" smtClean="0"/>
          </a:p>
          <a:p>
            <a:pPr marL="0" indent="0">
              <a:buNone/>
            </a:pPr>
            <a:endParaRPr lang="en-US" dirty="0" smtClean="0"/>
          </a:p>
        </p:txBody>
      </p:sp>
    </p:spTree>
    <p:extLst>
      <p:ext uri="{BB962C8B-B14F-4D97-AF65-F5344CB8AC3E}">
        <p14:creationId xmlns:p14="http://schemas.microsoft.com/office/powerpoint/2010/main" val="3373781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pPr algn="ctr"/>
            <a:r>
              <a:rPr lang="en-US" b="1" dirty="0" smtClean="0"/>
              <a:t>Exit Ticket</a:t>
            </a:r>
            <a:endParaRPr lang="en-US" b="1" dirty="0"/>
          </a:p>
        </p:txBody>
      </p:sp>
      <p:sp>
        <p:nvSpPr>
          <p:cNvPr id="3" name="Content Placeholder 2"/>
          <p:cNvSpPr>
            <a:spLocks noGrp="1"/>
          </p:cNvSpPr>
          <p:nvPr>
            <p:ph idx="1"/>
          </p:nvPr>
        </p:nvSpPr>
        <p:spPr>
          <a:xfrm>
            <a:off x="457200" y="1219200"/>
            <a:ext cx="8229600" cy="4525963"/>
          </a:xfrm>
        </p:spPr>
        <p:txBody>
          <a:bodyPr>
            <a:normAutofit/>
          </a:bodyPr>
          <a:lstStyle/>
          <a:p>
            <a:pPr>
              <a:buFont typeface="Wingdings" pitchFamily="2" charset="2"/>
              <a:buChar char="ü"/>
            </a:pPr>
            <a:r>
              <a:rPr lang="en-US" dirty="0" smtClean="0"/>
              <a:t>Answer the following questions on the handout provided:</a:t>
            </a:r>
          </a:p>
          <a:p>
            <a:pPr marL="0" indent="0">
              <a:buNone/>
            </a:pPr>
            <a:endParaRPr lang="en-US" sz="1200" dirty="0" smtClean="0"/>
          </a:p>
          <a:p>
            <a:pPr marL="514350" indent="-514350">
              <a:buFont typeface="+mj-lt"/>
              <a:buAutoNum type="arabicPeriod"/>
            </a:pPr>
            <a:r>
              <a:rPr lang="en-US" sz="2400" b="1" dirty="0" smtClean="0"/>
              <a:t>How do you think the round </a:t>
            </a:r>
            <a:r>
              <a:rPr lang="en-US" sz="2400" b="1" dirty="0" smtClean="0"/>
              <a:t>models </a:t>
            </a:r>
            <a:r>
              <a:rPr lang="en-US" sz="2400" b="1" dirty="0" smtClean="0"/>
              <a:t>would foster powerful teaching and learning in your school?</a:t>
            </a:r>
          </a:p>
          <a:p>
            <a:pPr marL="514350" indent="-514350">
              <a:buFont typeface="+mj-lt"/>
              <a:buAutoNum type="arabicPeriod"/>
            </a:pPr>
            <a:r>
              <a:rPr lang="en-US" sz="2400" b="1" dirty="0" smtClean="0"/>
              <a:t>What systemic changes would need to occur for  the rounds model to succeed in your school? </a:t>
            </a:r>
          </a:p>
          <a:p>
            <a:pPr marL="514350" indent="-514350">
              <a:buFont typeface="+mj-lt"/>
              <a:buAutoNum type="arabicPeriod"/>
            </a:pPr>
            <a:r>
              <a:rPr lang="en-US" sz="2400" b="1" dirty="0" smtClean="0"/>
              <a:t>What systemic barriers would cause the rounds model concept to fail in your school?</a:t>
            </a:r>
            <a:endParaRPr lang="en-US" sz="2400" dirty="0" smtClean="0"/>
          </a:p>
          <a:p>
            <a:pPr>
              <a:buNone/>
            </a:pPr>
            <a:endParaRPr lang="en-US" dirty="0"/>
          </a:p>
        </p:txBody>
      </p:sp>
    </p:spTree>
    <p:extLst>
      <p:ext uri="{BB962C8B-B14F-4D97-AF65-F5344CB8AC3E}">
        <p14:creationId xmlns:p14="http://schemas.microsoft.com/office/powerpoint/2010/main" val="2777068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151" y="76200"/>
            <a:ext cx="6706049" cy="6286921"/>
          </a:xfrm>
          <a:prstGeom prst="rect">
            <a:avLst/>
          </a:prstGeom>
        </p:spPr>
      </p:pic>
    </p:spTree>
    <p:extLst>
      <p:ext uri="{BB962C8B-B14F-4D97-AF65-F5344CB8AC3E}">
        <p14:creationId xmlns:p14="http://schemas.microsoft.com/office/powerpoint/2010/main" val="1688740730"/>
      </p:ext>
    </p:extLst>
  </p:cSld>
  <p:clrMapOvr>
    <a:masterClrMapping/>
  </p:clrMapOvr>
</p:sld>
</file>

<file path=ppt/theme/theme1.xml><?xml version="1.0" encoding="utf-8"?>
<a:theme xmlns:a="http://schemas.openxmlformats.org/drawingml/2006/main" name="DC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DCS_PPT_Template</Template>
  <TotalTime>192</TotalTime>
  <Words>830</Words>
  <Application>Microsoft Office PowerPoint</Application>
  <PresentationFormat>On-screen Show (4:3)</PresentationFormat>
  <Paragraphs>67</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DCS_PPT_Template</vt:lpstr>
      <vt:lpstr>Rounds Model of   Professional Development</vt:lpstr>
      <vt:lpstr>Writing to Learn Activity</vt:lpstr>
      <vt:lpstr>Outcomes </vt:lpstr>
      <vt:lpstr>Rounds Overview </vt:lpstr>
      <vt:lpstr>Two Forms of Rounds</vt:lpstr>
      <vt:lpstr>How Do Classroom Rounds Work? </vt:lpstr>
      <vt:lpstr>Exit Ticket</vt:lpstr>
      <vt:lpstr>PowerPoint Presentation</vt:lpstr>
    </vt:vector>
  </TitlesOfParts>
  <Company>Duplin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Round Model of   Professional Development</dc:title>
  <dc:creator>dcs</dc:creator>
  <cp:lastModifiedBy>dcs</cp:lastModifiedBy>
  <cp:revision>16</cp:revision>
  <cp:lastPrinted>2012-10-17T21:58:35Z</cp:lastPrinted>
  <dcterms:created xsi:type="dcterms:W3CDTF">2012-10-15T20:14:38Z</dcterms:created>
  <dcterms:modified xsi:type="dcterms:W3CDTF">2012-10-18T14:20:12Z</dcterms:modified>
</cp:coreProperties>
</file>