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0" r:id="rId3"/>
    <p:sldId id="261" r:id="rId4"/>
    <p:sldId id="263" r:id="rId5"/>
    <p:sldId id="268" r:id="rId6"/>
    <p:sldId id="266" r:id="rId7"/>
    <p:sldId id="264" r:id="rId8"/>
    <p:sldId id="265" r:id="rId9"/>
    <p:sldId id="270" r:id="rId10"/>
    <p:sldId id="258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6" autoAdjust="0"/>
    <p:restoredTop sz="94660"/>
  </p:normalViewPr>
  <p:slideViewPr>
    <p:cSldViewPr>
      <p:cViewPr>
        <p:scale>
          <a:sx n="82" d="100"/>
          <a:sy n="82" d="100"/>
        </p:scale>
        <p:origin x="-2480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D287661-FCC5-4262-AF8E-2410D18F7BA3}" type="datetimeFigureOut">
              <a:rPr lang="en-US" smtClean="0"/>
              <a:t>9/4/13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16C555-7EB3-40A6-BB29-D6F42BBF1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90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B22CA-5813-4F70-9BE2-B45617A1C49B}" type="datetimeFigureOut">
              <a:rPr lang="en-US" smtClean="0"/>
              <a:t>9/4/13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5FAD3-C16A-4693-BED7-12F7166B5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7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questions can be</a:t>
            </a:r>
            <a:r>
              <a:rPr lang="en-US" baseline="0" dirty="0" smtClean="0"/>
              <a:t> used in small </a:t>
            </a:r>
            <a:r>
              <a:rPr lang="en-US" baseline="0" smtClean="0"/>
              <a:t>group debrief </a:t>
            </a:r>
            <a:r>
              <a:rPr lang="en-US" baseline="0" dirty="0" smtClean="0"/>
              <a:t>on last step of protocol or whole group debrief after everyone is finished with the protocol.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5FAD3-C16A-4693-BED7-12F7166B57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11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9524" y="472440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324" y="-1"/>
            <a:ext cx="4876800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1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59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97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8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66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10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36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8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3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23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7200"/>
            <a:ext cx="6858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502602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471" y="5181600"/>
            <a:ext cx="1751236" cy="1641784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12248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4A821-AAC8-4184-9B7F-29F8BEAEEFEE}" type="datetimeFigureOut">
              <a:rPr lang="en-US" smtClean="0"/>
              <a:t>9/4/13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9861C-3121-402C-B57F-5653922C5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8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800600"/>
            <a:ext cx="7772400" cy="18288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ndara" pitchFamily="34" charset="0"/>
                <a:cs typeface="Tahoma" pitchFamily="34" charset="0"/>
              </a:rPr>
              <a:t>The Tuning Protocol </a:t>
            </a:r>
            <a:endParaRPr lang="en-US" b="1" dirty="0">
              <a:latin typeface="Candara" pitchFamily="34" charset="0"/>
              <a:cs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32316"/>
            <a:ext cx="4724400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163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96200" cy="9906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Candara" pitchFamily="34" charset="0"/>
              </a:rPr>
              <a:t>Goals for Tuning Protocol:</a:t>
            </a:r>
            <a:endParaRPr lang="en-US" sz="4800" b="1" dirty="0">
              <a:latin typeface="Candara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001000" cy="3657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800" dirty="0">
                <a:latin typeface="Candara" pitchFamily="34" charset="0"/>
              </a:rPr>
              <a:t>To provide a </a:t>
            </a:r>
            <a:r>
              <a:rPr lang="en-US" sz="2800" dirty="0" smtClean="0">
                <a:latin typeface="Candara" pitchFamily="34" charset="0"/>
              </a:rPr>
              <a:t>tool that will promote:</a:t>
            </a:r>
          </a:p>
          <a:p>
            <a:pPr>
              <a:buFontTx/>
              <a:buNone/>
            </a:pPr>
            <a:endParaRPr lang="en-US" sz="1100" dirty="0">
              <a:latin typeface="Candara" pitchFamily="34" charset="0"/>
            </a:endParaRPr>
          </a:p>
          <a:p>
            <a:r>
              <a:rPr lang="en-US" sz="2800" dirty="0" smtClean="0">
                <a:latin typeface="Candara" pitchFamily="34" charset="0"/>
              </a:rPr>
              <a:t>Powerful </a:t>
            </a:r>
            <a:r>
              <a:rPr lang="en-US" sz="2800" dirty="0">
                <a:latin typeface="Candara" pitchFamily="34" charset="0"/>
              </a:rPr>
              <a:t>t</a:t>
            </a:r>
            <a:r>
              <a:rPr lang="en-US" sz="2800" dirty="0" smtClean="0">
                <a:latin typeface="Candara" pitchFamily="34" charset="0"/>
              </a:rPr>
              <a:t>eaching and learning</a:t>
            </a:r>
            <a:endParaRPr lang="en-US" sz="2800" dirty="0">
              <a:latin typeface="Candara" pitchFamily="34" charset="0"/>
            </a:endParaRPr>
          </a:p>
          <a:p>
            <a:r>
              <a:rPr lang="en-US" sz="2800" dirty="0">
                <a:latin typeface="Candara" pitchFamily="34" charset="0"/>
              </a:rPr>
              <a:t>R</a:t>
            </a:r>
            <a:r>
              <a:rPr lang="en-US" sz="2800" dirty="0" smtClean="0">
                <a:latin typeface="Candara" pitchFamily="34" charset="0"/>
              </a:rPr>
              <a:t>eflection</a:t>
            </a:r>
            <a:endParaRPr lang="en-US" sz="2800" dirty="0">
              <a:latin typeface="Candara" pitchFamily="34" charset="0"/>
            </a:endParaRPr>
          </a:p>
          <a:p>
            <a:r>
              <a:rPr lang="en-US" sz="2800" dirty="0" smtClean="0">
                <a:latin typeface="Candara" pitchFamily="34" charset="0"/>
              </a:rPr>
              <a:t>Shared expectations</a:t>
            </a:r>
            <a:endParaRPr lang="en-US" sz="2800" dirty="0">
              <a:latin typeface="Candara" pitchFamily="34" charset="0"/>
            </a:endParaRPr>
          </a:p>
          <a:p>
            <a:endParaRPr lang="en-US" sz="28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028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Candara" pitchFamily="34" charset="0"/>
              </a:rPr>
              <a:t>What is a Tuning Protocol?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2971800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latin typeface="Candara" pitchFamily="34" charset="0"/>
              </a:rPr>
              <a:t>Facilitated, focused conversation</a:t>
            </a:r>
          </a:p>
          <a:p>
            <a:r>
              <a:rPr lang="en-US" sz="3600" dirty="0">
                <a:latin typeface="Candara" pitchFamily="34" charset="0"/>
              </a:rPr>
              <a:t>Formal structure of steps and guidelines</a:t>
            </a:r>
          </a:p>
          <a:p>
            <a:r>
              <a:rPr lang="en-US" sz="3600" dirty="0" smtClean="0">
                <a:latin typeface="Candara" pitchFamily="34" charset="0"/>
              </a:rPr>
              <a:t>Collaborative experience</a:t>
            </a:r>
            <a:endParaRPr lang="en-US" sz="3600" dirty="0">
              <a:latin typeface="Candara" pitchFamily="34" charset="0"/>
            </a:endParaRPr>
          </a:p>
          <a:p>
            <a:r>
              <a:rPr lang="en-US" sz="3600" dirty="0">
                <a:latin typeface="Candara" pitchFamily="34" charset="0"/>
              </a:rPr>
              <a:t>A tool to help tune our practice</a:t>
            </a:r>
          </a:p>
        </p:txBody>
      </p:sp>
    </p:spTree>
    <p:extLst>
      <p:ext uri="{BB962C8B-B14F-4D97-AF65-F5344CB8AC3E}">
        <p14:creationId xmlns:p14="http://schemas.microsoft.com/office/powerpoint/2010/main" val="2690862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620000" cy="990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latin typeface="Candara" pitchFamily="34" charset="0"/>
              </a:rPr>
              <a:t>Tuning Protocol Outline</a:t>
            </a:r>
            <a:endParaRPr lang="en-US" sz="4400" b="1" dirty="0">
              <a:latin typeface="Candara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458200" cy="4191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atin typeface="Candara" pitchFamily="34" charset="0"/>
              </a:rPr>
              <a:t>Introduction (2 minutes)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atin typeface="Candara" pitchFamily="34" charset="0"/>
              </a:rPr>
              <a:t>Teacher </a:t>
            </a:r>
            <a:r>
              <a:rPr lang="en-US" sz="2800" dirty="0">
                <a:latin typeface="Candara" pitchFamily="34" charset="0"/>
              </a:rPr>
              <a:t>Presentation </a:t>
            </a:r>
            <a:r>
              <a:rPr lang="en-US" sz="2800" dirty="0" smtClean="0">
                <a:latin typeface="Candara" pitchFamily="34" charset="0"/>
              </a:rPr>
              <a:t>( 5 minutes</a:t>
            </a:r>
            <a:r>
              <a:rPr lang="en-US" sz="2800" dirty="0">
                <a:latin typeface="Candara" pitchFamily="34" charset="0"/>
              </a:rPr>
              <a:t>) </a:t>
            </a:r>
            <a:endParaRPr lang="en-US" sz="2800" dirty="0" smtClean="0">
              <a:latin typeface="Candara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atin typeface="Candara" pitchFamily="34" charset="0"/>
              </a:rPr>
              <a:t>Clarifying </a:t>
            </a:r>
            <a:r>
              <a:rPr lang="en-US" sz="2800" dirty="0">
                <a:latin typeface="Candara" pitchFamily="34" charset="0"/>
              </a:rPr>
              <a:t>Questions </a:t>
            </a:r>
            <a:r>
              <a:rPr lang="en-US" sz="2800" dirty="0" smtClean="0">
                <a:latin typeface="Candara" pitchFamily="34" charset="0"/>
              </a:rPr>
              <a:t>(2 </a:t>
            </a:r>
            <a:r>
              <a:rPr lang="en-US" sz="2800" dirty="0">
                <a:latin typeface="Candara" pitchFamily="34" charset="0"/>
              </a:rPr>
              <a:t>minutes) </a:t>
            </a:r>
            <a:endParaRPr lang="en-US" sz="2800" dirty="0" smtClean="0">
              <a:latin typeface="Candara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atin typeface="Candara" pitchFamily="34" charset="0"/>
              </a:rPr>
              <a:t>Pause to Reflect on Feedback (5 minutes)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atin typeface="Candara" pitchFamily="34" charset="0"/>
              </a:rPr>
              <a:t>Warm </a:t>
            </a:r>
            <a:r>
              <a:rPr lang="en-US" sz="2800" dirty="0">
                <a:latin typeface="Candara" pitchFamily="34" charset="0"/>
              </a:rPr>
              <a:t>and Cool Feedback (</a:t>
            </a:r>
            <a:r>
              <a:rPr lang="en-US" sz="2800" dirty="0" smtClean="0">
                <a:latin typeface="Candara" pitchFamily="34" charset="0"/>
              </a:rPr>
              <a:t>5-10 </a:t>
            </a:r>
            <a:r>
              <a:rPr lang="en-US" sz="2800" dirty="0">
                <a:latin typeface="Candara" pitchFamily="34" charset="0"/>
              </a:rPr>
              <a:t>minutes</a:t>
            </a:r>
            <a:r>
              <a:rPr lang="en-US" sz="2800" dirty="0" smtClean="0">
                <a:latin typeface="Candara" pitchFamily="34" charset="0"/>
              </a:rPr>
              <a:t>)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atin typeface="Candara" pitchFamily="34" charset="0"/>
              </a:rPr>
              <a:t>Reflection (5 </a:t>
            </a:r>
            <a:r>
              <a:rPr lang="en-US" sz="2800" dirty="0">
                <a:latin typeface="Candara" pitchFamily="34" charset="0"/>
              </a:rPr>
              <a:t>minutes</a:t>
            </a:r>
            <a:r>
              <a:rPr lang="en-US" sz="2800" dirty="0" smtClean="0">
                <a:latin typeface="Candara" pitchFamily="34" charset="0"/>
              </a:rPr>
              <a:t>)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dirty="0" smtClean="0">
                <a:latin typeface="Candara" pitchFamily="34" charset="0"/>
              </a:rPr>
              <a:t>Debrief (3 minutes)</a:t>
            </a:r>
            <a:endParaRPr lang="en-US" sz="2800" dirty="0">
              <a:latin typeface="Candara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396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Candara" pitchFamily="34" charset="0"/>
              </a:rPr>
              <a:t>When listening to </a:t>
            </a:r>
            <a:r>
              <a:rPr lang="en-US" sz="4000" b="1" dirty="0" smtClean="0">
                <a:latin typeface="Candara" pitchFamily="34" charset="0"/>
              </a:rPr>
              <a:t>colleagues’ thinking…</a:t>
            </a:r>
            <a:r>
              <a:rPr lang="en-US" dirty="0">
                <a:latin typeface="Candara" pitchFamily="34" charset="0"/>
              </a:rPr>
              <a:t/>
            </a:r>
            <a:br>
              <a:rPr lang="en-US" dirty="0">
                <a:latin typeface="Candara" pitchFamily="34" charset="0"/>
              </a:rPr>
            </a:br>
            <a:endParaRPr lang="en-US" dirty="0">
              <a:latin typeface="Candar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915400" cy="35052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latin typeface="Candara" pitchFamily="34" charset="0"/>
              </a:rPr>
              <a:t>l</a:t>
            </a:r>
            <a:r>
              <a:rPr lang="en-US" sz="2800" dirty="0" smtClean="0">
                <a:latin typeface="Candara" pitchFamily="34" charset="0"/>
              </a:rPr>
              <a:t>isten </a:t>
            </a:r>
            <a:r>
              <a:rPr lang="en-US" sz="2800" dirty="0">
                <a:latin typeface="Candara" pitchFamily="34" charset="0"/>
              </a:rPr>
              <a:t>without judging.</a:t>
            </a:r>
          </a:p>
          <a:p>
            <a:r>
              <a:rPr lang="en-US" sz="2800" dirty="0">
                <a:latin typeface="Candara" pitchFamily="34" charset="0"/>
              </a:rPr>
              <a:t>t</a:t>
            </a:r>
            <a:r>
              <a:rPr lang="en-US" sz="2800" dirty="0" smtClean="0">
                <a:latin typeface="Candara" pitchFamily="34" charset="0"/>
              </a:rPr>
              <a:t>une </a:t>
            </a:r>
            <a:r>
              <a:rPr lang="en-US" sz="2800" dirty="0">
                <a:latin typeface="Candara" pitchFamily="34" charset="0"/>
              </a:rPr>
              <a:t>in to differences in perspective.</a:t>
            </a:r>
          </a:p>
          <a:p>
            <a:r>
              <a:rPr lang="en-US" sz="2800" dirty="0">
                <a:latin typeface="Candara" pitchFamily="34" charset="0"/>
              </a:rPr>
              <a:t>u</a:t>
            </a:r>
            <a:r>
              <a:rPr lang="en-US" sz="2800" dirty="0" smtClean="0">
                <a:latin typeface="Candara" pitchFamily="34" charset="0"/>
              </a:rPr>
              <a:t>se </a:t>
            </a:r>
            <a:r>
              <a:rPr lang="en-US" sz="2800" dirty="0">
                <a:latin typeface="Candara" pitchFamily="34" charset="0"/>
              </a:rPr>
              <a:t>controversy as an opportunity to explore and understand each other's perspectives.</a:t>
            </a:r>
          </a:p>
          <a:p>
            <a:r>
              <a:rPr lang="en-US" sz="2800" dirty="0">
                <a:latin typeface="Candara" pitchFamily="34" charset="0"/>
              </a:rPr>
              <a:t>f</a:t>
            </a:r>
            <a:r>
              <a:rPr lang="en-US" sz="2800" dirty="0" smtClean="0">
                <a:latin typeface="Candara" pitchFamily="34" charset="0"/>
              </a:rPr>
              <a:t>ocus </a:t>
            </a:r>
            <a:r>
              <a:rPr lang="en-US" sz="2800" dirty="0">
                <a:latin typeface="Candara" pitchFamily="34" charset="0"/>
              </a:rPr>
              <a:t>on understanding where different interpretations come from.</a:t>
            </a:r>
          </a:p>
          <a:p>
            <a:r>
              <a:rPr lang="en-US" sz="2800" dirty="0">
                <a:latin typeface="Candara" pitchFamily="34" charset="0"/>
              </a:rPr>
              <a:t>m</a:t>
            </a:r>
            <a:r>
              <a:rPr lang="en-US" sz="2800" dirty="0" smtClean="0">
                <a:latin typeface="Candara" pitchFamily="34" charset="0"/>
              </a:rPr>
              <a:t>ake </a:t>
            </a:r>
            <a:r>
              <a:rPr lang="en-US" sz="2800" dirty="0">
                <a:latin typeface="Candara" pitchFamily="34" charset="0"/>
              </a:rPr>
              <a:t>your own thinking clear to others.</a:t>
            </a:r>
          </a:p>
          <a:p>
            <a:r>
              <a:rPr lang="en-US" sz="2800" dirty="0">
                <a:latin typeface="Candara" pitchFamily="34" charset="0"/>
              </a:rPr>
              <a:t>b</a:t>
            </a:r>
            <a:r>
              <a:rPr lang="en-US" sz="2800" dirty="0" smtClean="0">
                <a:latin typeface="Candara" pitchFamily="34" charset="0"/>
              </a:rPr>
              <a:t>e </a:t>
            </a:r>
            <a:r>
              <a:rPr lang="en-US" sz="2800" dirty="0">
                <a:latin typeface="Candara" pitchFamily="34" charset="0"/>
              </a:rPr>
              <a:t>patient and persistent.</a:t>
            </a:r>
          </a:p>
          <a:p>
            <a:pPr marL="0" indent="0">
              <a:buNone/>
            </a:pPr>
            <a:endParaRPr lang="en-US" sz="28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970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Candara" pitchFamily="34" charset="0"/>
              </a:rPr>
              <a:t>Warm and Cool Feedback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382000" cy="42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Candara" pitchFamily="34" charset="0"/>
              </a:rPr>
              <a:t>Assumptions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latin typeface="Candara" pitchFamily="34" charset="0"/>
              </a:rPr>
              <a:t>We </a:t>
            </a:r>
            <a:r>
              <a:rPr lang="en-US" dirty="0">
                <a:latin typeface="Candara" pitchFamily="34" charset="0"/>
              </a:rPr>
              <a:t>all want to get better at the work we </a:t>
            </a:r>
            <a:r>
              <a:rPr lang="en-US" dirty="0" smtClean="0">
                <a:latin typeface="Candara" pitchFamily="34" charset="0"/>
              </a:rPr>
              <a:t>do.</a:t>
            </a:r>
            <a:endParaRPr lang="en-US" dirty="0">
              <a:latin typeface="Candara" pitchFamily="34" charset="0"/>
            </a:endParaRP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latin typeface="Candara" pitchFamily="34" charset="0"/>
              </a:rPr>
              <a:t>We </a:t>
            </a:r>
            <a:r>
              <a:rPr lang="en-US" dirty="0">
                <a:latin typeface="Candara" pitchFamily="34" charset="0"/>
              </a:rPr>
              <a:t>all want to be </a:t>
            </a:r>
            <a:r>
              <a:rPr lang="en-US" dirty="0" smtClean="0">
                <a:latin typeface="Candara" pitchFamily="34" charset="0"/>
              </a:rPr>
              <a:t>courteous.</a:t>
            </a:r>
            <a:endParaRPr lang="en-US" dirty="0">
              <a:latin typeface="Candara" pitchFamily="34" charset="0"/>
            </a:endParaRP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latin typeface="Candara" pitchFamily="34" charset="0"/>
              </a:rPr>
              <a:t>In </a:t>
            </a:r>
            <a:r>
              <a:rPr lang="en-US" dirty="0">
                <a:latin typeface="Candara" pitchFamily="34" charset="0"/>
              </a:rPr>
              <a:t>order to </a:t>
            </a:r>
            <a:r>
              <a:rPr lang="en-US" dirty="0" smtClean="0">
                <a:latin typeface="Candara" pitchFamily="34" charset="0"/>
              </a:rPr>
              <a:t>accomplish number one, </a:t>
            </a:r>
            <a:r>
              <a:rPr lang="en-US" dirty="0">
                <a:latin typeface="Candara" pitchFamily="34" charset="0"/>
              </a:rPr>
              <a:t>we need to be </a:t>
            </a:r>
            <a:r>
              <a:rPr lang="en-US" dirty="0" smtClean="0">
                <a:latin typeface="Candara" pitchFamily="34" charset="0"/>
              </a:rPr>
              <a:t>thoughtful when preparing and delivering feedback. </a:t>
            </a:r>
            <a:endParaRPr lang="en-US" dirty="0">
              <a:latin typeface="Candara" pitchFamily="34" charset="0"/>
            </a:endParaRP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latin typeface="Candara" pitchFamily="34" charset="0"/>
              </a:rPr>
              <a:t>We </a:t>
            </a:r>
            <a:r>
              <a:rPr lang="en-US" dirty="0">
                <a:latin typeface="Candara" pitchFamily="34" charset="0"/>
              </a:rPr>
              <a:t>are all in this </a:t>
            </a:r>
            <a:r>
              <a:rPr lang="en-US" dirty="0" smtClean="0">
                <a:latin typeface="Candara" pitchFamily="34" charset="0"/>
              </a:rPr>
              <a:t>together.</a:t>
            </a:r>
            <a:endParaRPr lang="en-US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090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ndara" pitchFamily="34" charset="0"/>
              </a:rPr>
              <a:t>Warm feedback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066800"/>
            <a:ext cx="7696200" cy="1676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ndara" pitchFamily="34" charset="0"/>
              </a:rPr>
              <a:t>Statements that </a:t>
            </a:r>
            <a:r>
              <a:rPr lang="en-US" sz="2800" dirty="0" smtClean="0">
                <a:latin typeface="Candara" pitchFamily="34" charset="0"/>
              </a:rPr>
              <a:t>tell how the lesson seems to meet the desired goals. </a:t>
            </a:r>
            <a:endParaRPr lang="en-US" sz="2800" dirty="0">
              <a:latin typeface="Candar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782566"/>
              </p:ext>
            </p:extLst>
          </p:nvPr>
        </p:nvGraphicFramePr>
        <p:xfrm>
          <a:off x="381000" y="2133600"/>
          <a:ext cx="83820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/>
                <a:gridCol w="41910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Right</a:t>
                      </a:r>
                      <a:endParaRPr lang="en-US" sz="2000" dirty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Wrong</a:t>
                      </a:r>
                      <a:endParaRPr lang="en-US" sz="2000" dirty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800000"/>
                    </a:solidFill>
                  </a:tcPr>
                </a:tc>
              </a:tr>
              <a:tr h="218440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 saw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…”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 noticed…”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 heard…”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 see evidence of…..”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 like it.”</a:t>
                      </a:r>
                    </a:p>
                    <a:p>
                      <a:endParaRPr lang="en-US" sz="200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“You are a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 good teacher.”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“Great job.”</a:t>
                      </a:r>
                      <a:endParaRPr lang="en-US" sz="2000" dirty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049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696200" cy="76200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ndara" pitchFamily="34" charset="0"/>
              </a:rPr>
              <a:t>Cool Feedback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7696200" cy="9144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ndara" pitchFamily="34" charset="0"/>
              </a:rPr>
              <a:t>Statements or questions that help the presenter move </a:t>
            </a:r>
            <a:r>
              <a:rPr lang="en-US" sz="2800" dirty="0" smtClean="0">
                <a:latin typeface="Candara" pitchFamily="34" charset="0"/>
              </a:rPr>
              <a:t>forward and strengthen the lesson.</a:t>
            </a:r>
            <a:endParaRPr lang="en-US" sz="2800" dirty="0">
              <a:latin typeface="Candara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144750"/>
              </p:ext>
            </p:extLst>
          </p:nvPr>
        </p:nvGraphicFramePr>
        <p:xfrm>
          <a:off x="533400" y="1752600"/>
          <a:ext cx="7924800" cy="3432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/>
                <a:gridCol w="3962400"/>
              </a:tblGrid>
              <a:tr h="5978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Right</a:t>
                      </a:r>
                      <a:endParaRPr lang="en-US" sz="2000" dirty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Wrong</a:t>
                      </a:r>
                      <a:endParaRPr lang="en-US" sz="2000" dirty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800000"/>
                    </a:solidFill>
                  </a:tcPr>
                </a:tc>
              </a:tr>
              <a:tr h="2221569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 wonder if…”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“What would it look like if…”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“What’s another way you might….”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“I’m curious to know what might happen if….”</a:t>
                      </a:r>
                      <a:endParaRPr lang="en-US" sz="2000" dirty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“You should…”</a:t>
                      </a:r>
                    </a:p>
                    <a:p>
                      <a:endParaRPr lang="en-US" sz="200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 think…”</a:t>
                      </a:r>
                    </a:p>
                    <a:p>
                      <a:endParaRPr lang="en-US" sz="2000" baseline="0" dirty="0" smtClean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Candara" pitchFamily="34" charset="0"/>
                          <a:cs typeface="Calibri" pitchFamily="34" charset="0"/>
                        </a:rPr>
                        <a:t>“I didn’t like…”</a:t>
                      </a:r>
                      <a:endParaRPr lang="en-US" sz="2000" dirty="0">
                        <a:solidFill>
                          <a:schemeClr val="bg1"/>
                        </a:solidFill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8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303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Candara" pitchFamily="34" charset="0"/>
              </a:rPr>
              <a:t>Questions to Consider During Debrief</a:t>
            </a:r>
            <a:r>
              <a:rPr lang="en-US" sz="3600" b="1" dirty="0">
                <a:latin typeface="Candara" pitchFamily="34" charset="0"/>
              </a:rPr>
              <a:t/>
            </a:r>
            <a:br>
              <a:rPr lang="en-US" sz="3600" b="1" dirty="0">
                <a:latin typeface="Candara" pitchFamily="34" charset="0"/>
              </a:rPr>
            </a:br>
            <a:endParaRPr lang="en-US" sz="3600" b="1" dirty="0">
              <a:latin typeface="Candara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752600"/>
            <a:ext cx="8740815" cy="4191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latin typeface="Candara" pitchFamily="34" charset="0"/>
              </a:rPr>
              <a:t>What </a:t>
            </a:r>
            <a:r>
              <a:rPr lang="en-US" sz="2400" dirty="0">
                <a:latin typeface="Candara" pitchFamily="34" charset="0"/>
              </a:rPr>
              <a:t>did you learn from listening to your colleagues that was interesting or surprising?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ndara" pitchFamily="34" charset="0"/>
              </a:rPr>
              <a:t>What new perspectives did your colleagues provide?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ndara" pitchFamily="34" charset="0"/>
              </a:rPr>
              <a:t>How can you make use of your </a:t>
            </a:r>
            <a:r>
              <a:rPr lang="en-US" sz="2400" dirty="0" smtClean="0">
                <a:latin typeface="Candara" pitchFamily="34" charset="0"/>
              </a:rPr>
              <a:t>colleague’s </a:t>
            </a:r>
            <a:r>
              <a:rPr lang="en-US" sz="2400" dirty="0">
                <a:latin typeface="Candara" pitchFamily="34" charset="0"/>
              </a:rPr>
              <a:t>perspectives?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ndara" pitchFamily="34" charset="0"/>
              </a:rPr>
              <a:t>What questions about teaching and assessment did looking at this </a:t>
            </a:r>
            <a:r>
              <a:rPr lang="en-US" sz="2400" dirty="0" smtClean="0">
                <a:latin typeface="Candara" pitchFamily="34" charset="0"/>
              </a:rPr>
              <a:t>plan raise </a:t>
            </a:r>
            <a:r>
              <a:rPr lang="en-US" sz="2400" dirty="0">
                <a:latin typeface="Candara" pitchFamily="34" charset="0"/>
              </a:rPr>
              <a:t>for you?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ndara" pitchFamily="34" charset="0"/>
              </a:rPr>
              <a:t>Are there things you would like to try in your classroom as a result of looking at the </a:t>
            </a:r>
            <a:r>
              <a:rPr lang="en-US" sz="2400" dirty="0" smtClean="0">
                <a:latin typeface="Candara" pitchFamily="34" charset="0"/>
              </a:rPr>
              <a:t>plan?</a:t>
            </a:r>
            <a:endParaRPr lang="en-US" sz="2400" dirty="0">
              <a:latin typeface="Candara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85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740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cs_ppt_template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dcs_ppt_template (1)</Template>
  <TotalTime>799</TotalTime>
  <Words>429</Words>
  <Application>Microsoft Macintosh PowerPoint</Application>
  <PresentationFormat>On-screen Show (4:3)</PresentationFormat>
  <Paragraphs>73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dcs_ppt_template (1)</vt:lpstr>
      <vt:lpstr>The Tuning Protocol </vt:lpstr>
      <vt:lpstr>Goals for Tuning Protocol:</vt:lpstr>
      <vt:lpstr>What is a Tuning Protocol?</vt:lpstr>
      <vt:lpstr>Tuning Protocol Outline</vt:lpstr>
      <vt:lpstr>When listening to colleagues’ thinking… </vt:lpstr>
      <vt:lpstr>Warm and Cool Feedback</vt:lpstr>
      <vt:lpstr>Warm feedback</vt:lpstr>
      <vt:lpstr>Cool Feedback</vt:lpstr>
      <vt:lpstr>Questions to Consider During Debrief </vt:lpstr>
      <vt:lpstr>PowerPoint Presentation</vt:lpstr>
    </vt:vector>
  </TitlesOfParts>
  <Company>Duplin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Tuning Protocol Duplin County Schools </dc:title>
  <dc:creator>MOWHALEY</dc:creator>
  <cp:lastModifiedBy>Kevin Smith</cp:lastModifiedBy>
  <cp:revision>25</cp:revision>
  <cp:lastPrinted>2012-08-31T17:49:59Z</cp:lastPrinted>
  <dcterms:created xsi:type="dcterms:W3CDTF">2012-07-02T15:21:34Z</dcterms:created>
  <dcterms:modified xsi:type="dcterms:W3CDTF">2013-09-04T13:04:20Z</dcterms:modified>
</cp:coreProperties>
</file>