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4"/>
    <p:sldMasterId id="2147483661" r:id="rId5"/>
    <p:sldMasterId id="2147483682" r:id="rId6"/>
    <p:sldMasterId id="2147483672" r:id="rId7"/>
  </p:sldMasterIdLst>
  <p:notesMasterIdLst>
    <p:notesMasterId r:id="rId84"/>
  </p:notesMasterIdLst>
  <p:sldIdLst>
    <p:sldId id="258" r:id="rId8"/>
    <p:sldId id="262" r:id="rId9"/>
    <p:sldId id="320" r:id="rId10"/>
    <p:sldId id="272" r:id="rId11"/>
    <p:sldId id="273" r:id="rId12"/>
    <p:sldId id="353" r:id="rId13"/>
    <p:sldId id="261" r:id="rId14"/>
    <p:sldId id="276" r:id="rId15"/>
    <p:sldId id="343" r:id="rId16"/>
    <p:sldId id="277" r:id="rId17"/>
    <p:sldId id="344" r:id="rId18"/>
    <p:sldId id="281" r:id="rId19"/>
    <p:sldId id="355" r:id="rId20"/>
    <p:sldId id="283" r:id="rId21"/>
    <p:sldId id="284" r:id="rId22"/>
    <p:sldId id="285" r:id="rId23"/>
    <p:sldId id="286" r:id="rId24"/>
    <p:sldId id="287" r:id="rId25"/>
    <p:sldId id="288" r:id="rId26"/>
    <p:sldId id="289" r:id="rId27"/>
    <p:sldId id="290" r:id="rId28"/>
    <p:sldId id="291" r:id="rId29"/>
    <p:sldId id="292" r:id="rId30"/>
    <p:sldId id="293" r:id="rId31"/>
    <p:sldId id="294" r:id="rId32"/>
    <p:sldId id="295" r:id="rId33"/>
    <p:sldId id="296" r:id="rId34"/>
    <p:sldId id="279" r:id="rId35"/>
    <p:sldId id="297" r:id="rId36"/>
    <p:sldId id="298" r:id="rId37"/>
    <p:sldId id="346" r:id="rId38"/>
    <p:sldId id="299" r:id="rId39"/>
    <p:sldId id="300" r:id="rId40"/>
    <p:sldId id="347" r:id="rId41"/>
    <p:sldId id="301" r:id="rId42"/>
    <p:sldId id="303" r:id="rId43"/>
    <p:sldId id="304" r:id="rId44"/>
    <p:sldId id="305" r:id="rId45"/>
    <p:sldId id="306" r:id="rId46"/>
    <p:sldId id="307" r:id="rId47"/>
    <p:sldId id="309" r:id="rId48"/>
    <p:sldId id="308" r:id="rId49"/>
    <p:sldId id="354" r:id="rId50"/>
    <p:sldId id="310" r:id="rId51"/>
    <p:sldId id="348" r:id="rId52"/>
    <p:sldId id="349" r:id="rId53"/>
    <p:sldId id="350" r:id="rId54"/>
    <p:sldId id="311" r:id="rId55"/>
    <p:sldId id="278" r:id="rId56"/>
    <p:sldId id="312" r:id="rId57"/>
    <p:sldId id="313" r:id="rId58"/>
    <p:sldId id="315" r:id="rId59"/>
    <p:sldId id="316" r:id="rId60"/>
    <p:sldId id="318" r:id="rId61"/>
    <p:sldId id="319" r:id="rId62"/>
    <p:sldId id="321" r:id="rId63"/>
    <p:sldId id="322" r:id="rId64"/>
    <p:sldId id="323" r:id="rId65"/>
    <p:sldId id="324" r:id="rId66"/>
    <p:sldId id="325" r:id="rId67"/>
    <p:sldId id="326" r:id="rId68"/>
    <p:sldId id="327" r:id="rId69"/>
    <p:sldId id="328" r:id="rId70"/>
    <p:sldId id="329" r:id="rId71"/>
    <p:sldId id="330" r:id="rId72"/>
    <p:sldId id="331" r:id="rId73"/>
    <p:sldId id="332" r:id="rId74"/>
    <p:sldId id="334" r:id="rId75"/>
    <p:sldId id="335" r:id="rId76"/>
    <p:sldId id="336" r:id="rId77"/>
    <p:sldId id="337" r:id="rId78"/>
    <p:sldId id="338" r:id="rId79"/>
    <p:sldId id="339" r:id="rId80"/>
    <p:sldId id="340" r:id="rId81"/>
    <p:sldId id="270" r:id="rId82"/>
    <p:sldId id="341" r:id="rId83"/>
  </p:sldIdLst>
  <p:sldSz cx="12192000" cy="6858000"/>
  <p:notesSz cx="7023100" cy="9309100"/>
  <p:embeddedFontLst>
    <p:embeddedFont>
      <p:font typeface="Calibri" panose="020F0502020204030204" pitchFamily="34" charset="0"/>
      <p:regular r:id="rId85"/>
      <p:bold r:id="rId86"/>
      <p:italic r:id="rId87"/>
      <p:boldItalic r:id="rId88"/>
    </p:embeddedFont>
    <p:embeddedFont>
      <p:font typeface="P22 Mackinac Pro Book" panose="02000000000000000000" charset="0"/>
      <p:regular r:id="rId89"/>
      <p:italic r:id="rId90"/>
    </p:embeddedFont>
    <p:embeddedFont>
      <p:font typeface="P22 Mackinac Pro Medium" panose="02000000000000000000" charset="0"/>
      <p:regular r:id="rId91"/>
      <p:italic r:id="rId92"/>
    </p:embeddedFont>
    <p:embeddedFont>
      <p:font typeface="Proxima Nova" panose="020B0604020202020204" charset="0"/>
      <p:regular r:id="rId93"/>
      <p:bold r:id="rId94"/>
      <p:italic r:id="rId95"/>
      <p:boldItalic r:id="rId9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F7EE"/>
    <a:srgbClr val="006649"/>
    <a:srgbClr val="12473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956"/>
    <p:restoredTop sz="94830"/>
  </p:normalViewPr>
  <p:slideViewPr>
    <p:cSldViewPr snapToGrid="0" snapToObjects="1">
      <p:cViewPr varScale="1">
        <p:scale>
          <a:sx n="82" d="100"/>
          <a:sy n="82" d="100"/>
        </p:scale>
        <p:origin x="1133"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slide" Target="slides/slide56.xml"/><Relationship Id="rId68" Type="http://schemas.openxmlformats.org/officeDocument/2006/relationships/slide" Target="slides/slide61.xml"/><Relationship Id="rId76" Type="http://schemas.openxmlformats.org/officeDocument/2006/relationships/slide" Target="slides/slide69.xml"/><Relationship Id="rId84" Type="http://schemas.openxmlformats.org/officeDocument/2006/relationships/notesMaster" Target="notesMasters/notesMaster1.xml"/><Relationship Id="rId89" Type="http://schemas.openxmlformats.org/officeDocument/2006/relationships/font" Target="fonts/font5.fntdata"/><Relationship Id="rId97" Type="http://schemas.openxmlformats.org/officeDocument/2006/relationships/presProps" Target="presProps.xml"/><Relationship Id="rId7" Type="http://schemas.openxmlformats.org/officeDocument/2006/relationships/slideMaster" Target="slideMasters/slideMaster4.xml"/><Relationship Id="rId71" Type="http://schemas.openxmlformats.org/officeDocument/2006/relationships/slide" Target="slides/slide64.xml"/><Relationship Id="rId92" Type="http://schemas.openxmlformats.org/officeDocument/2006/relationships/font" Target="fonts/font8.fntdata"/><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slide" Target="slides/slide59.xml"/><Relationship Id="rId74" Type="http://schemas.openxmlformats.org/officeDocument/2006/relationships/slide" Target="slides/slide67.xml"/><Relationship Id="rId79" Type="http://schemas.openxmlformats.org/officeDocument/2006/relationships/slide" Target="slides/slide72.xml"/><Relationship Id="rId87" Type="http://schemas.openxmlformats.org/officeDocument/2006/relationships/font" Target="fonts/font3.fntdata"/><Relationship Id="rId5" Type="http://schemas.openxmlformats.org/officeDocument/2006/relationships/slideMaster" Target="slideMasters/slideMaster2.xml"/><Relationship Id="rId61" Type="http://schemas.openxmlformats.org/officeDocument/2006/relationships/slide" Target="slides/slide54.xml"/><Relationship Id="rId82" Type="http://schemas.openxmlformats.org/officeDocument/2006/relationships/slide" Target="slides/slide75.xml"/><Relationship Id="rId90" Type="http://schemas.openxmlformats.org/officeDocument/2006/relationships/font" Target="fonts/font6.fntdata"/><Relationship Id="rId95" Type="http://schemas.openxmlformats.org/officeDocument/2006/relationships/font" Target="fonts/font11.fntdata"/><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slide" Target="slides/slide62.xml"/><Relationship Id="rId77" Type="http://schemas.openxmlformats.org/officeDocument/2006/relationships/slide" Target="slides/slide70.xml"/><Relationship Id="rId100" Type="http://schemas.openxmlformats.org/officeDocument/2006/relationships/tableStyles" Target="tableStyles.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80" Type="http://schemas.openxmlformats.org/officeDocument/2006/relationships/slide" Target="slides/slide73.xml"/><Relationship Id="rId85" Type="http://schemas.openxmlformats.org/officeDocument/2006/relationships/font" Target="fonts/font1.fntdata"/><Relationship Id="rId93" Type="http://schemas.openxmlformats.org/officeDocument/2006/relationships/font" Target="fonts/font9.fntdata"/><Relationship Id="rId98"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83" Type="http://schemas.openxmlformats.org/officeDocument/2006/relationships/slide" Target="slides/slide76.xml"/><Relationship Id="rId88" Type="http://schemas.openxmlformats.org/officeDocument/2006/relationships/font" Target="fonts/font4.fntdata"/><Relationship Id="rId91" Type="http://schemas.openxmlformats.org/officeDocument/2006/relationships/font" Target="fonts/font7.fntdata"/><Relationship Id="rId96" Type="http://schemas.openxmlformats.org/officeDocument/2006/relationships/font" Target="fonts/font12.fntdata"/><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slide" Target="slides/slide74.xml"/><Relationship Id="rId86" Type="http://schemas.openxmlformats.org/officeDocument/2006/relationships/font" Target="fonts/font2.fntdata"/><Relationship Id="rId94" Type="http://schemas.openxmlformats.org/officeDocument/2006/relationships/font" Target="fonts/font10.fntdata"/><Relationship Id="rId9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0A4BE1DA-B2B2-C645-9207-9EF8F2C30574}" type="datetimeFigureOut">
              <a:rPr lang="en-US" smtClean="0"/>
              <a:t>1/12/2024</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65AD4823-81A0-CC40-87FD-FD596FB5906D}" type="slidenum">
              <a:rPr lang="en-US" smtClean="0"/>
              <a:t>‹#›</a:t>
            </a:fld>
            <a:endParaRPr lang="en-US"/>
          </a:p>
        </p:txBody>
      </p:sp>
    </p:spTree>
    <p:extLst>
      <p:ext uri="{BB962C8B-B14F-4D97-AF65-F5344CB8AC3E}">
        <p14:creationId xmlns:p14="http://schemas.microsoft.com/office/powerpoint/2010/main" val="13755657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5AD4823-81A0-CC40-87FD-FD596FB5906D}" type="slidenum">
              <a:rPr lang="en-US" smtClean="0"/>
              <a:t>5</a:t>
            </a:fld>
            <a:endParaRPr lang="en-US"/>
          </a:p>
        </p:txBody>
      </p:sp>
    </p:spTree>
    <p:extLst>
      <p:ext uri="{BB962C8B-B14F-4D97-AF65-F5344CB8AC3E}">
        <p14:creationId xmlns:p14="http://schemas.microsoft.com/office/powerpoint/2010/main" val="18185927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5AD4823-81A0-CC40-87FD-FD596FB5906D}" type="slidenum">
              <a:rPr lang="en-US" smtClean="0"/>
              <a:t>9</a:t>
            </a:fld>
            <a:endParaRPr lang="en-US"/>
          </a:p>
        </p:txBody>
      </p:sp>
    </p:spTree>
    <p:extLst>
      <p:ext uri="{BB962C8B-B14F-4D97-AF65-F5344CB8AC3E}">
        <p14:creationId xmlns:p14="http://schemas.microsoft.com/office/powerpoint/2010/main" val="27584415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note with audience that these screenshots are not final and the final “look and feel” may differ once FAFSA is released. </a:t>
            </a:r>
          </a:p>
        </p:txBody>
      </p:sp>
      <p:sp>
        <p:nvSpPr>
          <p:cNvPr id="4" name="Slide Number Placeholder 3"/>
          <p:cNvSpPr>
            <a:spLocks noGrp="1"/>
          </p:cNvSpPr>
          <p:nvPr>
            <p:ph type="sldNum" sz="quarter" idx="5"/>
          </p:nvPr>
        </p:nvSpPr>
        <p:spPr/>
        <p:txBody>
          <a:bodyPr/>
          <a:lstStyle/>
          <a:p>
            <a:fld id="{65AD4823-81A0-CC40-87FD-FD596FB5906D}" type="slidenum">
              <a:rPr lang="en-US" smtClean="0"/>
              <a:t>10</a:t>
            </a:fld>
            <a:endParaRPr lang="en-US"/>
          </a:p>
        </p:txBody>
      </p:sp>
    </p:spTree>
    <p:extLst>
      <p:ext uri="{BB962C8B-B14F-4D97-AF65-F5344CB8AC3E}">
        <p14:creationId xmlns:p14="http://schemas.microsoft.com/office/powerpoint/2010/main" val="42754652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a student starts the 24-25 FAFSA form for the first time, they are taken through the FAFSA onboarding process.  Onboarding slides will only appear the first time a student logs in. </a:t>
            </a:r>
          </a:p>
        </p:txBody>
      </p:sp>
      <p:sp>
        <p:nvSpPr>
          <p:cNvPr id="4" name="Slide Number Placeholder 3"/>
          <p:cNvSpPr>
            <a:spLocks noGrp="1"/>
          </p:cNvSpPr>
          <p:nvPr>
            <p:ph type="sldNum" sz="quarter" idx="5"/>
          </p:nvPr>
        </p:nvSpPr>
        <p:spPr/>
        <p:txBody>
          <a:bodyPr/>
          <a:lstStyle/>
          <a:p>
            <a:fld id="{65AD4823-81A0-CC40-87FD-FD596FB5906D}" type="slidenum">
              <a:rPr lang="en-US" smtClean="0"/>
              <a:t>12</a:t>
            </a:fld>
            <a:endParaRPr lang="en-US"/>
          </a:p>
        </p:txBody>
      </p:sp>
    </p:spTree>
    <p:extLst>
      <p:ext uri="{BB962C8B-B14F-4D97-AF65-F5344CB8AC3E}">
        <p14:creationId xmlns:p14="http://schemas.microsoft.com/office/powerpoint/2010/main" val="8570756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5AD4823-81A0-CC40-87FD-FD596FB5906D}" type="slidenum">
              <a:rPr lang="en-US" smtClean="0"/>
              <a:t>13</a:t>
            </a:fld>
            <a:endParaRPr lang="en-US"/>
          </a:p>
        </p:txBody>
      </p:sp>
    </p:spTree>
    <p:extLst>
      <p:ext uri="{BB962C8B-B14F-4D97-AF65-F5344CB8AC3E}">
        <p14:creationId xmlns:p14="http://schemas.microsoft.com/office/powerpoint/2010/main" val="10566436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informational slides inform the student of the process and what to expect after submitting the 24-25 FAFSA. </a:t>
            </a:r>
          </a:p>
        </p:txBody>
      </p:sp>
      <p:sp>
        <p:nvSpPr>
          <p:cNvPr id="4" name="Slide Number Placeholder 3"/>
          <p:cNvSpPr>
            <a:spLocks noGrp="1"/>
          </p:cNvSpPr>
          <p:nvPr>
            <p:ph type="sldNum" sz="quarter" idx="5"/>
          </p:nvPr>
        </p:nvSpPr>
        <p:spPr/>
        <p:txBody>
          <a:bodyPr/>
          <a:lstStyle/>
          <a:p>
            <a:fld id="{65AD4823-81A0-CC40-87FD-FD596FB5906D}" type="slidenum">
              <a:rPr lang="en-US" smtClean="0"/>
              <a:t>14</a:t>
            </a:fld>
            <a:endParaRPr lang="en-US"/>
          </a:p>
        </p:txBody>
      </p:sp>
    </p:spTree>
    <p:extLst>
      <p:ext uri="{BB962C8B-B14F-4D97-AF65-F5344CB8AC3E}">
        <p14:creationId xmlns:p14="http://schemas.microsoft.com/office/powerpoint/2010/main" val="38035243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 must consent and approval to the transfer of tax information from the IRS into the 24-25 FAFSA to be eligible for federal student aid. </a:t>
            </a:r>
          </a:p>
        </p:txBody>
      </p:sp>
      <p:sp>
        <p:nvSpPr>
          <p:cNvPr id="4" name="Slide Number Placeholder 3"/>
          <p:cNvSpPr>
            <a:spLocks noGrp="1"/>
          </p:cNvSpPr>
          <p:nvPr>
            <p:ph type="sldNum" sz="quarter" idx="5"/>
          </p:nvPr>
        </p:nvSpPr>
        <p:spPr/>
        <p:txBody>
          <a:bodyPr/>
          <a:lstStyle/>
          <a:p>
            <a:fld id="{65AD4823-81A0-CC40-87FD-FD596FB5906D}" type="slidenum">
              <a:rPr lang="en-US" smtClean="0"/>
              <a:t>17</a:t>
            </a:fld>
            <a:endParaRPr lang="en-US"/>
          </a:p>
        </p:txBody>
      </p:sp>
    </p:spTree>
    <p:extLst>
      <p:ext uri="{BB962C8B-B14F-4D97-AF65-F5344CB8AC3E}">
        <p14:creationId xmlns:p14="http://schemas.microsoft.com/office/powerpoint/2010/main" val="36817061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following slides request personal information about student to determine college plans and dependency status. </a:t>
            </a:r>
          </a:p>
        </p:txBody>
      </p:sp>
      <p:sp>
        <p:nvSpPr>
          <p:cNvPr id="4" name="Slide Number Placeholder 3"/>
          <p:cNvSpPr>
            <a:spLocks noGrp="1"/>
          </p:cNvSpPr>
          <p:nvPr>
            <p:ph type="sldNum" sz="quarter" idx="5"/>
          </p:nvPr>
        </p:nvSpPr>
        <p:spPr/>
        <p:txBody>
          <a:bodyPr/>
          <a:lstStyle/>
          <a:p>
            <a:fld id="{65AD4823-81A0-CC40-87FD-FD596FB5906D}" type="slidenum">
              <a:rPr lang="en-US" smtClean="0"/>
              <a:t>18</a:t>
            </a:fld>
            <a:endParaRPr lang="en-US"/>
          </a:p>
        </p:txBody>
      </p:sp>
    </p:spTree>
    <p:extLst>
      <p:ext uri="{BB962C8B-B14F-4D97-AF65-F5344CB8AC3E}">
        <p14:creationId xmlns:p14="http://schemas.microsoft.com/office/powerpoint/2010/main" val="27664136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5AD4823-81A0-CC40-87FD-FD596FB5906D}" type="slidenum">
              <a:rPr lang="en-US" smtClean="0"/>
              <a:t>20</a:t>
            </a:fld>
            <a:endParaRPr lang="en-US"/>
          </a:p>
        </p:txBody>
      </p:sp>
    </p:spTree>
    <p:extLst>
      <p:ext uri="{BB962C8B-B14F-4D97-AF65-F5344CB8AC3E}">
        <p14:creationId xmlns:p14="http://schemas.microsoft.com/office/powerpoint/2010/main" val="40558961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37">
              <a:defRPr/>
            </a:pPr>
            <a:r>
              <a:rPr lang="en-US" dirty="0">
                <a:solidFill>
                  <a:srgbClr val="FAF7EE"/>
                </a:solidFill>
              </a:rPr>
              <a:t>Unless you are completely estranged from your parents, you must provide their financial information on the FAFSA. The FAFSA will then ask a series of questions to assist student in determining the appropriate parent or parents to include on 24-25 FAFSA.  </a:t>
            </a:r>
          </a:p>
          <a:p>
            <a:endParaRPr lang="en-US" dirty="0"/>
          </a:p>
        </p:txBody>
      </p:sp>
      <p:sp>
        <p:nvSpPr>
          <p:cNvPr id="4" name="Slide Number Placeholder 3"/>
          <p:cNvSpPr>
            <a:spLocks noGrp="1"/>
          </p:cNvSpPr>
          <p:nvPr>
            <p:ph type="sldNum" sz="quarter" idx="5"/>
          </p:nvPr>
        </p:nvSpPr>
        <p:spPr/>
        <p:txBody>
          <a:bodyPr/>
          <a:lstStyle/>
          <a:p>
            <a:fld id="{65AD4823-81A0-CC40-87FD-FD596FB5906D}" type="slidenum">
              <a:rPr lang="en-US" smtClean="0"/>
              <a:t>21</a:t>
            </a:fld>
            <a:endParaRPr lang="en-US"/>
          </a:p>
        </p:txBody>
      </p:sp>
    </p:spTree>
    <p:extLst>
      <p:ext uri="{BB962C8B-B14F-4D97-AF65-F5344CB8AC3E}">
        <p14:creationId xmlns:p14="http://schemas.microsoft.com/office/powerpoint/2010/main" val="19892333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parent determination has been made a student must invite his/her parent or parents to contribute to the 24-25 FAFSA. Student must provide name, date of birth, social security number and email address to invite a contributor. </a:t>
            </a:r>
          </a:p>
        </p:txBody>
      </p:sp>
      <p:sp>
        <p:nvSpPr>
          <p:cNvPr id="4" name="Slide Number Placeholder 3"/>
          <p:cNvSpPr>
            <a:spLocks noGrp="1"/>
          </p:cNvSpPr>
          <p:nvPr>
            <p:ph type="sldNum" sz="quarter" idx="5"/>
          </p:nvPr>
        </p:nvSpPr>
        <p:spPr/>
        <p:txBody>
          <a:bodyPr/>
          <a:lstStyle/>
          <a:p>
            <a:fld id="{65AD4823-81A0-CC40-87FD-FD596FB5906D}" type="slidenum">
              <a:rPr lang="en-US" smtClean="0"/>
              <a:t>22</a:t>
            </a:fld>
            <a:endParaRPr lang="en-US"/>
          </a:p>
        </p:txBody>
      </p:sp>
    </p:spTree>
    <p:extLst>
      <p:ext uri="{BB962C8B-B14F-4D97-AF65-F5344CB8AC3E}">
        <p14:creationId xmlns:p14="http://schemas.microsoft.com/office/powerpoint/2010/main" val="5352246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questions are meant for research purposes only and will not be used in determining aid eligibility. </a:t>
            </a:r>
          </a:p>
        </p:txBody>
      </p:sp>
      <p:sp>
        <p:nvSpPr>
          <p:cNvPr id="4" name="Slide Number Placeholder 3"/>
          <p:cNvSpPr>
            <a:spLocks noGrp="1"/>
          </p:cNvSpPr>
          <p:nvPr>
            <p:ph type="sldNum" sz="quarter" idx="5"/>
          </p:nvPr>
        </p:nvSpPr>
        <p:spPr/>
        <p:txBody>
          <a:bodyPr/>
          <a:lstStyle/>
          <a:p>
            <a:fld id="{65AD4823-81A0-CC40-87FD-FD596FB5906D}" type="slidenum">
              <a:rPr lang="en-US" smtClean="0"/>
              <a:t>24</a:t>
            </a:fld>
            <a:endParaRPr lang="en-US"/>
          </a:p>
        </p:txBody>
      </p:sp>
    </p:spTree>
    <p:extLst>
      <p:ext uri="{BB962C8B-B14F-4D97-AF65-F5344CB8AC3E}">
        <p14:creationId xmlns:p14="http://schemas.microsoft.com/office/powerpoint/2010/main" val="10185021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student can include up to 20 colleges on the FAFSA. </a:t>
            </a:r>
          </a:p>
        </p:txBody>
      </p:sp>
      <p:sp>
        <p:nvSpPr>
          <p:cNvPr id="4" name="Slide Number Placeholder 3"/>
          <p:cNvSpPr>
            <a:spLocks noGrp="1"/>
          </p:cNvSpPr>
          <p:nvPr>
            <p:ph type="sldNum" sz="quarter" idx="5"/>
          </p:nvPr>
        </p:nvSpPr>
        <p:spPr/>
        <p:txBody>
          <a:bodyPr/>
          <a:lstStyle/>
          <a:p>
            <a:fld id="{65AD4823-81A0-CC40-87FD-FD596FB5906D}" type="slidenum">
              <a:rPr lang="en-US" smtClean="0"/>
              <a:t>30</a:t>
            </a:fld>
            <a:endParaRPr lang="en-US"/>
          </a:p>
        </p:txBody>
      </p:sp>
    </p:spTree>
    <p:extLst>
      <p:ext uri="{BB962C8B-B14F-4D97-AF65-F5344CB8AC3E}">
        <p14:creationId xmlns:p14="http://schemas.microsoft.com/office/powerpoint/2010/main" val="17898943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5AD4823-81A0-CC40-87FD-FD596FB5906D}" type="slidenum">
              <a:rPr lang="en-US" smtClean="0"/>
              <a:t>34</a:t>
            </a:fld>
            <a:endParaRPr lang="en-US"/>
          </a:p>
        </p:txBody>
      </p:sp>
    </p:spTree>
    <p:extLst>
      <p:ext uri="{BB962C8B-B14F-4D97-AF65-F5344CB8AC3E}">
        <p14:creationId xmlns:p14="http://schemas.microsoft.com/office/powerpoint/2010/main" val="17695490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 must sign and submit. Upon submission invitations are sent to contributors.  Once the application is complete and submitted, a student can view their FAFSA Submission Summary by logging into studentaid.gov in 1 to 3 days. </a:t>
            </a:r>
          </a:p>
        </p:txBody>
      </p:sp>
      <p:sp>
        <p:nvSpPr>
          <p:cNvPr id="4" name="Slide Number Placeholder 3"/>
          <p:cNvSpPr>
            <a:spLocks noGrp="1"/>
          </p:cNvSpPr>
          <p:nvPr>
            <p:ph type="sldNum" sz="quarter" idx="5"/>
          </p:nvPr>
        </p:nvSpPr>
        <p:spPr/>
        <p:txBody>
          <a:bodyPr/>
          <a:lstStyle/>
          <a:p>
            <a:fld id="{65AD4823-81A0-CC40-87FD-FD596FB5906D}" type="slidenum">
              <a:rPr lang="en-US" smtClean="0"/>
              <a:t>35</a:t>
            </a:fld>
            <a:endParaRPr lang="en-US"/>
          </a:p>
        </p:txBody>
      </p:sp>
    </p:spTree>
    <p:extLst>
      <p:ext uri="{BB962C8B-B14F-4D97-AF65-F5344CB8AC3E}">
        <p14:creationId xmlns:p14="http://schemas.microsoft.com/office/powerpoint/2010/main" val="41301281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Parent(s) will then receive the invitation to contribute. The invitation stays active for 45 days. </a:t>
            </a:r>
          </a:p>
        </p:txBody>
      </p:sp>
      <p:sp>
        <p:nvSpPr>
          <p:cNvPr id="4" name="Slide Number Placeholder 3"/>
          <p:cNvSpPr>
            <a:spLocks noGrp="1"/>
          </p:cNvSpPr>
          <p:nvPr>
            <p:ph type="sldNum" sz="quarter" idx="5"/>
          </p:nvPr>
        </p:nvSpPr>
        <p:spPr/>
        <p:txBody>
          <a:bodyPr/>
          <a:lstStyle/>
          <a:p>
            <a:fld id="{65AD4823-81A0-CC40-87FD-FD596FB5906D}" type="slidenum">
              <a:rPr lang="en-US" smtClean="0"/>
              <a:t>36</a:t>
            </a:fld>
            <a:endParaRPr lang="en-US"/>
          </a:p>
        </p:txBody>
      </p:sp>
    </p:spTree>
    <p:extLst>
      <p:ext uri="{BB962C8B-B14F-4D97-AF65-F5344CB8AC3E}">
        <p14:creationId xmlns:p14="http://schemas.microsoft.com/office/powerpoint/2010/main" val="25206373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Parent must now provide consent and approval to link tax information in order for student to be eligible for federal student aid. If you are married and you filed jointly, only one parent must provide consent. If married parents filed separately both parents must provide consent. </a:t>
            </a:r>
          </a:p>
        </p:txBody>
      </p:sp>
      <p:sp>
        <p:nvSpPr>
          <p:cNvPr id="4" name="Slide Number Placeholder 3"/>
          <p:cNvSpPr>
            <a:spLocks noGrp="1"/>
          </p:cNvSpPr>
          <p:nvPr>
            <p:ph type="sldNum" sz="quarter" idx="5"/>
          </p:nvPr>
        </p:nvSpPr>
        <p:spPr/>
        <p:txBody>
          <a:bodyPr/>
          <a:lstStyle/>
          <a:p>
            <a:fld id="{65AD4823-81A0-CC40-87FD-FD596FB5906D}" type="slidenum">
              <a:rPr lang="en-US" smtClean="0"/>
              <a:t>40</a:t>
            </a:fld>
            <a:endParaRPr lang="en-US"/>
          </a:p>
        </p:txBody>
      </p:sp>
    </p:spTree>
    <p:extLst>
      <p:ext uri="{BB962C8B-B14F-4D97-AF65-F5344CB8AC3E}">
        <p14:creationId xmlns:p14="http://schemas.microsoft.com/office/powerpoint/2010/main" val="36296203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note that if you are a parent who has remarried, your spouse’s information must be included. </a:t>
            </a:r>
          </a:p>
        </p:txBody>
      </p:sp>
      <p:sp>
        <p:nvSpPr>
          <p:cNvPr id="4" name="Slide Number Placeholder 3"/>
          <p:cNvSpPr>
            <a:spLocks noGrp="1"/>
          </p:cNvSpPr>
          <p:nvPr>
            <p:ph type="sldNum" sz="quarter" idx="5"/>
          </p:nvPr>
        </p:nvSpPr>
        <p:spPr/>
        <p:txBody>
          <a:bodyPr/>
          <a:lstStyle/>
          <a:p>
            <a:fld id="{65AD4823-81A0-CC40-87FD-FD596FB5906D}" type="slidenum">
              <a:rPr lang="en-US" smtClean="0"/>
              <a:t>41</a:t>
            </a:fld>
            <a:endParaRPr lang="en-US"/>
          </a:p>
        </p:txBody>
      </p:sp>
    </p:spTree>
    <p:extLst>
      <p:ext uri="{BB962C8B-B14F-4D97-AF65-F5344CB8AC3E}">
        <p14:creationId xmlns:p14="http://schemas.microsoft.com/office/powerpoint/2010/main" val="1878042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Family size will be determined by number of dependents on 2022 tax forms.  If the number in family has changed since filing 2022 tax forms you will be given the opportunity to update the number manually. </a:t>
            </a:r>
          </a:p>
        </p:txBody>
      </p:sp>
      <p:sp>
        <p:nvSpPr>
          <p:cNvPr id="4" name="Slide Number Placeholder 3"/>
          <p:cNvSpPr>
            <a:spLocks noGrp="1"/>
          </p:cNvSpPr>
          <p:nvPr>
            <p:ph type="sldNum" sz="quarter" idx="5"/>
          </p:nvPr>
        </p:nvSpPr>
        <p:spPr/>
        <p:txBody>
          <a:bodyPr/>
          <a:lstStyle/>
          <a:p>
            <a:fld id="{65AD4823-81A0-CC40-87FD-FD596FB5906D}" type="slidenum">
              <a:rPr lang="en-US" smtClean="0"/>
              <a:t>44</a:t>
            </a:fld>
            <a:endParaRPr lang="en-US"/>
          </a:p>
        </p:txBody>
      </p:sp>
    </p:spTree>
    <p:extLst>
      <p:ext uri="{BB962C8B-B14F-4D97-AF65-F5344CB8AC3E}">
        <p14:creationId xmlns:p14="http://schemas.microsoft.com/office/powerpoint/2010/main" val="12989613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Child support is considered an asset. </a:t>
            </a:r>
          </a:p>
        </p:txBody>
      </p:sp>
      <p:sp>
        <p:nvSpPr>
          <p:cNvPr id="4" name="Slide Number Placeholder 3"/>
          <p:cNvSpPr>
            <a:spLocks noGrp="1"/>
          </p:cNvSpPr>
          <p:nvPr>
            <p:ph type="sldNum" sz="quarter" idx="5"/>
          </p:nvPr>
        </p:nvSpPr>
        <p:spPr/>
        <p:txBody>
          <a:bodyPr/>
          <a:lstStyle/>
          <a:p>
            <a:fld id="{65AD4823-81A0-CC40-87FD-FD596FB5906D}" type="slidenum">
              <a:rPr lang="en-US" smtClean="0"/>
              <a:t>45</a:t>
            </a:fld>
            <a:endParaRPr lang="en-US"/>
          </a:p>
        </p:txBody>
      </p:sp>
    </p:spTree>
    <p:extLst>
      <p:ext uri="{BB962C8B-B14F-4D97-AF65-F5344CB8AC3E}">
        <p14:creationId xmlns:p14="http://schemas.microsoft.com/office/powerpoint/2010/main" val="37612750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5AD4823-81A0-CC40-87FD-FD596FB5906D}" type="slidenum">
              <a:rPr lang="en-US" smtClean="0"/>
              <a:t>46</a:t>
            </a:fld>
            <a:endParaRPr lang="en-US"/>
          </a:p>
        </p:txBody>
      </p:sp>
    </p:spTree>
    <p:extLst>
      <p:ext uri="{BB962C8B-B14F-4D97-AF65-F5344CB8AC3E}">
        <p14:creationId xmlns:p14="http://schemas.microsoft.com/office/powerpoint/2010/main" val="18998592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Upon submission, student will receive an email confirming that the form has been received.  </a:t>
            </a:r>
          </a:p>
        </p:txBody>
      </p:sp>
      <p:sp>
        <p:nvSpPr>
          <p:cNvPr id="4" name="Slide Number Placeholder 3"/>
          <p:cNvSpPr>
            <a:spLocks noGrp="1"/>
          </p:cNvSpPr>
          <p:nvPr>
            <p:ph type="sldNum" sz="quarter" idx="5"/>
          </p:nvPr>
        </p:nvSpPr>
        <p:spPr/>
        <p:txBody>
          <a:bodyPr/>
          <a:lstStyle/>
          <a:p>
            <a:fld id="{65AD4823-81A0-CC40-87FD-FD596FB5906D}" type="slidenum">
              <a:rPr lang="en-US" smtClean="0"/>
              <a:t>48</a:t>
            </a:fld>
            <a:endParaRPr lang="en-US"/>
          </a:p>
        </p:txBody>
      </p:sp>
    </p:spTree>
    <p:extLst>
      <p:ext uri="{BB962C8B-B14F-4D97-AF65-F5344CB8AC3E}">
        <p14:creationId xmlns:p14="http://schemas.microsoft.com/office/powerpoint/2010/main" val="22173272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Student Aid Index is an eligibility index number that will be used to determine how much federal student aid the student will receive. This number results from the information that the student provides in their FAFSA form. </a:t>
            </a:r>
          </a:p>
        </p:txBody>
      </p:sp>
      <p:sp>
        <p:nvSpPr>
          <p:cNvPr id="4" name="Slide Number Placeholder 3"/>
          <p:cNvSpPr>
            <a:spLocks noGrp="1"/>
          </p:cNvSpPr>
          <p:nvPr>
            <p:ph type="sldNum" sz="quarter" idx="5"/>
          </p:nvPr>
        </p:nvSpPr>
        <p:spPr/>
        <p:txBody>
          <a:bodyPr/>
          <a:lstStyle/>
          <a:p>
            <a:fld id="{65AD4823-81A0-CC40-87FD-FD596FB5906D}" type="slidenum">
              <a:rPr lang="en-US" smtClean="0"/>
              <a:t>54</a:t>
            </a:fld>
            <a:endParaRPr lang="en-US"/>
          </a:p>
        </p:txBody>
      </p:sp>
    </p:spTree>
    <p:extLst>
      <p:ext uri="{BB962C8B-B14F-4D97-AF65-F5344CB8AC3E}">
        <p14:creationId xmlns:p14="http://schemas.microsoft.com/office/powerpoint/2010/main" val="6738580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Presenter – the question associated with federal work-study is no longer on FAFSA. Do not reference work-study question. </a:t>
            </a:r>
          </a:p>
        </p:txBody>
      </p:sp>
      <p:sp>
        <p:nvSpPr>
          <p:cNvPr id="4" name="Slide Number Placeholder 3"/>
          <p:cNvSpPr>
            <a:spLocks noGrp="1"/>
          </p:cNvSpPr>
          <p:nvPr>
            <p:ph type="sldNum" sz="quarter" idx="5"/>
          </p:nvPr>
        </p:nvSpPr>
        <p:spPr/>
        <p:txBody>
          <a:bodyPr/>
          <a:lstStyle/>
          <a:p>
            <a:fld id="{65AD4823-81A0-CC40-87FD-FD596FB5906D}" type="slidenum">
              <a:rPr lang="en-US" smtClean="0"/>
              <a:t>65</a:t>
            </a:fld>
            <a:endParaRPr lang="en-US"/>
          </a:p>
        </p:txBody>
      </p:sp>
    </p:spTree>
    <p:extLst>
      <p:ext uri="{BB962C8B-B14F-4D97-AF65-F5344CB8AC3E}">
        <p14:creationId xmlns:p14="http://schemas.microsoft.com/office/powerpoint/2010/main" val="24979112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780068F9-40BA-7643-A1DE-51DCC699ACB3}"/>
              </a:ext>
            </a:extLst>
          </p:cNvPr>
          <p:cNvSpPr>
            <a:spLocks noGrp="1"/>
          </p:cNvSpPr>
          <p:nvPr>
            <p:ph type="title"/>
          </p:nvPr>
        </p:nvSpPr>
        <p:spPr>
          <a:xfrm>
            <a:off x="1045029" y="681038"/>
            <a:ext cx="10067728" cy="5104767"/>
          </a:xfrm>
        </p:spPr>
        <p:txBody>
          <a:bodyPr>
            <a:normAutofit/>
          </a:bodyPr>
          <a:lstStyle>
            <a:lvl1pPr>
              <a:lnSpc>
                <a:spcPts val="7000"/>
              </a:lnSpc>
              <a:defRPr sz="7000">
                <a:latin typeface="+mj-lt"/>
              </a:defRPr>
            </a:lvl1pPr>
          </a:lstStyle>
          <a:p>
            <a:r>
              <a:rPr lang="en-US" dirty="0"/>
              <a:t>Click to edit Master title style</a:t>
            </a:r>
          </a:p>
        </p:txBody>
      </p:sp>
      <p:sp>
        <p:nvSpPr>
          <p:cNvPr id="11" name="Date Placeholder 10">
            <a:extLst>
              <a:ext uri="{FF2B5EF4-FFF2-40B4-BE49-F238E27FC236}">
                <a16:creationId xmlns:a16="http://schemas.microsoft.com/office/drawing/2014/main" id="{F78EC6B5-8F05-084E-8974-BA791269C5E2}"/>
              </a:ext>
            </a:extLst>
          </p:cNvPr>
          <p:cNvSpPr>
            <a:spLocks noGrp="1"/>
          </p:cNvSpPr>
          <p:nvPr>
            <p:ph type="dt" sz="half" idx="10"/>
          </p:nvPr>
        </p:nvSpPr>
        <p:spPr/>
        <p:txBody>
          <a:bodyPr/>
          <a:lstStyle/>
          <a:p>
            <a:fld id="{FEB47DA8-3554-4B0C-B8A5-5ED605E6B9DF}" type="datetime4">
              <a:rPr lang="en-US" smtClean="0"/>
              <a:t>January 12, 2024</a:t>
            </a:fld>
            <a:endParaRPr lang="en-US" dirty="0"/>
          </a:p>
        </p:txBody>
      </p:sp>
      <p:sp>
        <p:nvSpPr>
          <p:cNvPr id="12" name="Footer Placeholder 11">
            <a:extLst>
              <a:ext uri="{FF2B5EF4-FFF2-40B4-BE49-F238E27FC236}">
                <a16:creationId xmlns:a16="http://schemas.microsoft.com/office/drawing/2014/main" id="{05FD9E1B-2D19-BB4E-8578-0D0F8DA78A6C}"/>
              </a:ext>
            </a:extLst>
          </p:cNvPr>
          <p:cNvSpPr>
            <a:spLocks noGrp="1"/>
          </p:cNvSpPr>
          <p:nvPr>
            <p:ph type="ftr" sz="quarter" idx="11"/>
          </p:nvPr>
        </p:nvSpPr>
        <p:spPr/>
        <p:txBody>
          <a:bodyPr/>
          <a:lstStyle/>
          <a:p>
            <a:r>
              <a:rPr lang="en-US"/>
              <a:t>Office of Student Financial Aid and Scholarships </a:t>
            </a:r>
            <a:endParaRPr lang="en-US" dirty="0"/>
          </a:p>
        </p:txBody>
      </p:sp>
    </p:spTree>
    <p:extLst>
      <p:ext uri="{BB962C8B-B14F-4D97-AF65-F5344CB8AC3E}">
        <p14:creationId xmlns:p14="http://schemas.microsoft.com/office/powerpoint/2010/main" val="28866659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Title with subtitl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B2A6862-9E43-3F45-BC14-57A9FE05A10F}"/>
              </a:ext>
            </a:extLst>
          </p:cNvPr>
          <p:cNvSpPr>
            <a:spLocks noGrp="1"/>
          </p:cNvSpPr>
          <p:nvPr>
            <p:ph type="subTitle" idx="1"/>
          </p:nvPr>
        </p:nvSpPr>
        <p:spPr>
          <a:xfrm>
            <a:off x="1066799" y="4790038"/>
            <a:ext cx="9896669" cy="937727"/>
          </a:xfrm>
        </p:spPr>
        <p:txBody>
          <a:bodyPr/>
          <a:lstStyle>
            <a:lvl1pPr marL="0" indent="0" algn="l">
              <a:buNone/>
              <a:defRPr sz="2400">
                <a:solidFill>
                  <a:srgbClr val="FAF7EE"/>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0" name="Title 9">
            <a:extLst>
              <a:ext uri="{FF2B5EF4-FFF2-40B4-BE49-F238E27FC236}">
                <a16:creationId xmlns:a16="http://schemas.microsoft.com/office/drawing/2014/main" id="{780068F9-40BA-7643-A1DE-51DCC699ACB3}"/>
              </a:ext>
            </a:extLst>
          </p:cNvPr>
          <p:cNvSpPr>
            <a:spLocks noGrp="1"/>
          </p:cNvSpPr>
          <p:nvPr>
            <p:ph type="title"/>
          </p:nvPr>
        </p:nvSpPr>
        <p:spPr>
          <a:xfrm>
            <a:off x="1045029" y="681038"/>
            <a:ext cx="10067728" cy="4108999"/>
          </a:xfrm>
        </p:spPr>
        <p:txBody>
          <a:bodyPr>
            <a:normAutofit/>
          </a:bodyPr>
          <a:lstStyle>
            <a:lvl1pPr>
              <a:lnSpc>
                <a:spcPts val="7000"/>
              </a:lnSpc>
              <a:defRPr sz="7000"/>
            </a:lvl1pPr>
          </a:lstStyle>
          <a:p>
            <a:r>
              <a:rPr lang="en-US" dirty="0"/>
              <a:t>Click to edit Master title style</a:t>
            </a:r>
          </a:p>
        </p:txBody>
      </p:sp>
      <p:sp>
        <p:nvSpPr>
          <p:cNvPr id="11" name="Date Placeholder 10">
            <a:extLst>
              <a:ext uri="{FF2B5EF4-FFF2-40B4-BE49-F238E27FC236}">
                <a16:creationId xmlns:a16="http://schemas.microsoft.com/office/drawing/2014/main" id="{F78EC6B5-8F05-084E-8974-BA791269C5E2}"/>
              </a:ext>
            </a:extLst>
          </p:cNvPr>
          <p:cNvSpPr>
            <a:spLocks noGrp="1"/>
          </p:cNvSpPr>
          <p:nvPr>
            <p:ph type="dt" sz="half" idx="10"/>
          </p:nvPr>
        </p:nvSpPr>
        <p:spPr/>
        <p:txBody>
          <a:bodyPr/>
          <a:lstStyle/>
          <a:p>
            <a:fld id="{56B7D2CE-2CA1-43FA-8BD1-0A83C9E5D28E}" type="datetime4">
              <a:rPr lang="en-US" smtClean="0"/>
              <a:t>January 12, 2024</a:t>
            </a:fld>
            <a:endParaRPr lang="en-US" dirty="0"/>
          </a:p>
        </p:txBody>
      </p:sp>
      <p:sp>
        <p:nvSpPr>
          <p:cNvPr id="12" name="Footer Placeholder 11">
            <a:extLst>
              <a:ext uri="{FF2B5EF4-FFF2-40B4-BE49-F238E27FC236}">
                <a16:creationId xmlns:a16="http://schemas.microsoft.com/office/drawing/2014/main" id="{05FD9E1B-2D19-BB4E-8578-0D0F8DA78A6C}"/>
              </a:ext>
            </a:extLst>
          </p:cNvPr>
          <p:cNvSpPr>
            <a:spLocks noGrp="1"/>
          </p:cNvSpPr>
          <p:nvPr>
            <p:ph type="ftr" sz="quarter" idx="11"/>
          </p:nvPr>
        </p:nvSpPr>
        <p:spPr/>
        <p:txBody>
          <a:bodyPr/>
          <a:lstStyle/>
          <a:p>
            <a:r>
              <a:rPr lang="en-US"/>
              <a:t>Office of Student Financial Aid and Scholarships </a:t>
            </a:r>
            <a:endParaRPr lang="en-US" dirty="0"/>
          </a:p>
        </p:txBody>
      </p:sp>
    </p:spTree>
    <p:extLst>
      <p:ext uri="{BB962C8B-B14F-4D97-AF65-F5344CB8AC3E}">
        <p14:creationId xmlns:p14="http://schemas.microsoft.com/office/powerpoint/2010/main" val="29575900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17556C-D915-EC47-A507-F3F432006B5A}"/>
              </a:ext>
            </a:extLst>
          </p:cNvPr>
          <p:cNvSpPr>
            <a:spLocks noGrp="1"/>
          </p:cNvSpPr>
          <p:nvPr>
            <p:ph idx="1"/>
          </p:nvPr>
        </p:nvSpPr>
        <p:spPr>
          <a:xfrm>
            <a:off x="1054358" y="2118049"/>
            <a:ext cx="10077062" cy="3868683"/>
          </a:xfrm>
        </p:spPr>
        <p:txBody>
          <a:bodyPr/>
          <a:lstStyle>
            <a:lvl1pPr>
              <a:defRPr sz="2200" b="0" i="0">
                <a:latin typeface="+mn-lt"/>
              </a:defRPr>
            </a:lvl1pPr>
            <a:lvl2pPr>
              <a:defRPr sz="2000" b="0" i="0">
                <a:solidFill>
                  <a:srgbClr val="FAF7EE"/>
                </a:solidFill>
                <a:latin typeface="+mn-lt"/>
              </a:defRPr>
            </a:lvl2pPr>
            <a:lvl3pPr>
              <a:defRPr b="0" i="0">
                <a:solidFill>
                  <a:srgbClr val="FAF7EE"/>
                </a:solidFill>
                <a:latin typeface="+mn-lt"/>
              </a:defRPr>
            </a:lvl3pPr>
            <a:lvl4pPr>
              <a:defRPr b="0" i="0">
                <a:solidFill>
                  <a:srgbClr val="FAF7EE"/>
                </a:solidFill>
                <a:latin typeface="+mn-lt"/>
              </a:defRPr>
            </a:lvl4pPr>
            <a:lvl5pPr>
              <a:defRPr b="0" i="0">
                <a:solidFill>
                  <a:srgbClr val="FAF7EE"/>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a:extLst>
              <a:ext uri="{FF2B5EF4-FFF2-40B4-BE49-F238E27FC236}">
                <a16:creationId xmlns:a16="http://schemas.microsoft.com/office/drawing/2014/main" id="{E2E4E12D-3B5D-DA40-BA34-6330CDD60929}"/>
              </a:ext>
            </a:extLst>
          </p:cNvPr>
          <p:cNvSpPr>
            <a:spLocks noGrp="1"/>
          </p:cNvSpPr>
          <p:nvPr>
            <p:ph type="title"/>
          </p:nvPr>
        </p:nvSpPr>
        <p:spPr/>
        <p:txBody>
          <a:bodyPr/>
          <a:lstStyle/>
          <a:p>
            <a:r>
              <a:rPr lang="en-US"/>
              <a:t>Click to edit Master title style</a:t>
            </a:r>
          </a:p>
        </p:txBody>
      </p:sp>
      <p:sp>
        <p:nvSpPr>
          <p:cNvPr id="10" name="Date Placeholder 9">
            <a:extLst>
              <a:ext uri="{FF2B5EF4-FFF2-40B4-BE49-F238E27FC236}">
                <a16:creationId xmlns:a16="http://schemas.microsoft.com/office/drawing/2014/main" id="{75677A01-B108-DC48-A573-724476E25FA9}"/>
              </a:ext>
            </a:extLst>
          </p:cNvPr>
          <p:cNvSpPr>
            <a:spLocks noGrp="1"/>
          </p:cNvSpPr>
          <p:nvPr>
            <p:ph type="dt" sz="half" idx="10"/>
          </p:nvPr>
        </p:nvSpPr>
        <p:spPr/>
        <p:txBody>
          <a:bodyPr/>
          <a:lstStyle/>
          <a:p>
            <a:fld id="{AD381DCC-DEE8-49F5-B6A3-BACCEBB9708D}" type="datetime4">
              <a:rPr lang="en-US" smtClean="0"/>
              <a:t>January 12, 2024</a:t>
            </a:fld>
            <a:endParaRPr lang="en-US" dirty="0"/>
          </a:p>
        </p:txBody>
      </p:sp>
      <p:sp>
        <p:nvSpPr>
          <p:cNvPr id="11" name="Footer Placeholder 10">
            <a:extLst>
              <a:ext uri="{FF2B5EF4-FFF2-40B4-BE49-F238E27FC236}">
                <a16:creationId xmlns:a16="http://schemas.microsoft.com/office/drawing/2014/main" id="{92FF1E83-7CE6-A543-ADA0-7D22452B8716}"/>
              </a:ext>
            </a:extLst>
          </p:cNvPr>
          <p:cNvSpPr>
            <a:spLocks noGrp="1"/>
          </p:cNvSpPr>
          <p:nvPr>
            <p:ph type="ftr" sz="quarter" idx="11"/>
          </p:nvPr>
        </p:nvSpPr>
        <p:spPr/>
        <p:txBody>
          <a:bodyPr/>
          <a:lstStyle/>
          <a:p>
            <a:r>
              <a:rPr lang="en-US"/>
              <a:t>Office of Student Financial Aid and Scholarships </a:t>
            </a:r>
            <a:endParaRPr lang="en-US" dirty="0"/>
          </a:p>
        </p:txBody>
      </p:sp>
    </p:spTree>
    <p:extLst>
      <p:ext uri="{BB962C8B-B14F-4D97-AF65-F5344CB8AC3E}">
        <p14:creationId xmlns:p14="http://schemas.microsoft.com/office/powerpoint/2010/main" val="21193745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w/ Section Header">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17556C-D915-EC47-A507-F3F432006B5A}"/>
              </a:ext>
            </a:extLst>
          </p:cNvPr>
          <p:cNvSpPr>
            <a:spLocks noGrp="1"/>
          </p:cNvSpPr>
          <p:nvPr>
            <p:ph idx="1"/>
          </p:nvPr>
        </p:nvSpPr>
        <p:spPr>
          <a:xfrm>
            <a:off x="1054358" y="2118049"/>
            <a:ext cx="10077062" cy="3868683"/>
          </a:xfrm>
        </p:spPr>
        <p:txBody>
          <a:bodyPr/>
          <a:lstStyle>
            <a:lvl1pPr>
              <a:defRPr sz="2200" b="0" i="0">
                <a:latin typeface="+mn-lt"/>
              </a:defRPr>
            </a:lvl1pPr>
            <a:lvl2pPr>
              <a:defRPr sz="2000" b="0" i="0">
                <a:solidFill>
                  <a:srgbClr val="FAF7EE"/>
                </a:solidFill>
                <a:latin typeface="+mn-lt"/>
              </a:defRPr>
            </a:lvl2pPr>
            <a:lvl3pPr>
              <a:defRPr b="0" i="0">
                <a:solidFill>
                  <a:srgbClr val="FAF7EE"/>
                </a:solidFill>
                <a:latin typeface="+mn-lt"/>
              </a:defRPr>
            </a:lvl3pPr>
            <a:lvl4pPr>
              <a:defRPr b="0" i="0">
                <a:solidFill>
                  <a:srgbClr val="FAF7EE"/>
                </a:solidFill>
                <a:latin typeface="+mn-lt"/>
              </a:defRPr>
            </a:lvl4pPr>
            <a:lvl5pPr>
              <a:defRPr b="0" i="0">
                <a:solidFill>
                  <a:srgbClr val="FAF7EE"/>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a:extLst>
              <a:ext uri="{FF2B5EF4-FFF2-40B4-BE49-F238E27FC236}">
                <a16:creationId xmlns:a16="http://schemas.microsoft.com/office/drawing/2014/main" id="{E2E4E12D-3B5D-DA40-BA34-6330CDD60929}"/>
              </a:ext>
            </a:extLst>
          </p:cNvPr>
          <p:cNvSpPr>
            <a:spLocks noGrp="1"/>
          </p:cNvSpPr>
          <p:nvPr>
            <p:ph type="title"/>
          </p:nvPr>
        </p:nvSpPr>
        <p:spPr/>
        <p:txBody>
          <a:bodyPr/>
          <a:lstStyle/>
          <a:p>
            <a:r>
              <a:rPr lang="en-US"/>
              <a:t>Click to edit Master title style</a:t>
            </a:r>
          </a:p>
        </p:txBody>
      </p:sp>
      <p:sp>
        <p:nvSpPr>
          <p:cNvPr id="10" name="Date Placeholder 9">
            <a:extLst>
              <a:ext uri="{FF2B5EF4-FFF2-40B4-BE49-F238E27FC236}">
                <a16:creationId xmlns:a16="http://schemas.microsoft.com/office/drawing/2014/main" id="{75677A01-B108-DC48-A573-724476E25FA9}"/>
              </a:ext>
            </a:extLst>
          </p:cNvPr>
          <p:cNvSpPr>
            <a:spLocks noGrp="1"/>
          </p:cNvSpPr>
          <p:nvPr>
            <p:ph type="dt" sz="half" idx="10"/>
          </p:nvPr>
        </p:nvSpPr>
        <p:spPr/>
        <p:txBody>
          <a:bodyPr/>
          <a:lstStyle/>
          <a:p>
            <a:fld id="{836188EA-E11F-4A70-A5A1-0117DFA72CE2}" type="datetime4">
              <a:rPr lang="en-US" smtClean="0"/>
              <a:t>January 12, 2024</a:t>
            </a:fld>
            <a:endParaRPr lang="en-US" dirty="0"/>
          </a:p>
        </p:txBody>
      </p:sp>
      <p:sp>
        <p:nvSpPr>
          <p:cNvPr id="11" name="Footer Placeholder 10">
            <a:extLst>
              <a:ext uri="{FF2B5EF4-FFF2-40B4-BE49-F238E27FC236}">
                <a16:creationId xmlns:a16="http://schemas.microsoft.com/office/drawing/2014/main" id="{92FF1E83-7CE6-A543-ADA0-7D22452B8716}"/>
              </a:ext>
            </a:extLst>
          </p:cNvPr>
          <p:cNvSpPr>
            <a:spLocks noGrp="1"/>
          </p:cNvSpPr>
          <p:nvPr>
            <p:ph type="ftr" sz="quarter" idx="11"/>
          </p:nvPr>
        </p:nvSpPr>
        <p:spPr/>
        <p:txBody>
          <a:bodyPr/>
          <a:lstStyle/>
          <a:p>
            <a:r>
              <a:rPr lang="en-US"/>
              <a:t>Office of Student Financial Aid and Scholarships </a:t>
            </a:r>
            <a:endParaRPr lang="en-US" dirty="0"/>
          </a:p>
        </p:txBody>
      </p:sp>
      <p:sp>
        <p:nvSpPr>
          <p:cNvPr id="2" name="TextBox 1">
            <a:extLst>
              <a:ext uri="{FF2B5EF4-FFF2-40B4-BE49-F238E27FC236}">
                <a16:creationId xmlns:a16="http://schemas.microsoft.com/office/drawing/2014/main" id="{703052BA-08B3-794C-9992-5F2F2E34A8BC}"/>
              </a:ext>
            </a:extLst>
          </p:cNvPr>
          <p:cNvSpPr txBox="1"/>
          <p:nvPr userDrawn="1"/>
        </p:nvSpPr>
        <p:spPr>
          <a:xfrm>
            <a:off x="1275127" y="185787"/>
            <a:ext cx="10678416" cy="369332"/>
          </a:xfrm>
          <a:prstGeom prst="rect">
            <a:avLst/>
          </a:prstGeom>
          <a:noFill/>
        </p:spPr>
        <p:txBody>
          <a:bodyPr wrap="square" rtlCol="0">
            <a:spAutoFit/>
          </a:bodyPr>
          <a:lstStyle/>
          <a:p>
            <a:pPr algn="r"/>
            <a:r>
              <a:rPr lang="en-US" b="0" dirty="0">
                <a:solidFill>
                  <a:schemeClr val="bg2"/>
                </a:solidFill>
                <a:latin typeface="+mj-lt"/>
              </a:rPr>
              <a:t>Continued headline for slides that share the same section title</a:t>
            </a:r>
          </a:p>
        </p:txBody>
      </p:sp>
    </p:spTree>
    <p:extLst>
      <p:ext uri="{BB962C8B-B14F-4D97-AF65-F5344CB8AC3E}">
        <p14:creationId xmlns:p14="http://schemas.microsoft.com/office/powerpoint/2010/main" val="11196122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FE39C26-B195-A14C-9C06-92539D0A31C4}"/>
              </a:ext>
            </a:extLst>
          </p:cNvPr>
          <p:cNvSpPr>
            <a:spLocks noGrp="1"/>
          </p:cNvSpPr>
          <p:nvPr>
            <p:ph sz="half" idx="1"/>
          </p:nvPr>
        </p:nvSpPr>
        <p:spPr>
          <a:xfrm>
            <a:off x="1045028" y="2103929"/>
            <a:ext cx="4974771" cy="3874177"/>
          </a:xfrm>
        </p:spPr>
        <p:txBody>
          <a:bodyPr/>
          <a:lstStyle>
            <a:lvl1pPr>
              <a:defRPr sz="2200"/>
            </a:lvl1pPr>
            <a:lvl2pPr>
              <a:defRPr>
                <a:solidFill>
                  <a:srgbClr val="FAF7EE"/>
                </a:solidFill>
              </a:defRPr>
            </a:lvl2pPr>
            <a:lvl3pPr>
              <a:defRPr>
                <a:solidFill>
                  <a:srgbClr val="FAF7EE"/>
                </a:solidFill>
              </a:defRPr>
            </a:lvl3pPr>
            <a:lvl4pPr>
              <a:defRPr>
                <a:solidFill>
                  <a:srgbClr val="FAF7EE"/>
                </a:solidFill>
              </a:defRPr>
            </a:lvl4pPr>
            <a:lvl5pPr>
              <a:defRPr>
                <a:solidFill>
                  <a:srgbClr val="FAF7EE"/>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274EB298-6BB5-2042-8E99-5FF29C615E2C}"/>
              </a:ext>
            </a:extLst>
          </p:cNvPr>
          <p:cNvSpPr>
            <a:spLocks noGrp="1"/>
          </p:cNvSpPr>
          <p:nvPr>
            <p:ph sz="half" idx="2"/>
          </p:nvPr>
        </p:nvSpPr>
        <p:spPr>
          <a:xfrm>
            <a:off x="6172200" y="2103929"/>
            <a:ext cx="4974771" cy="3874177"/>
          </a:xfrm>
        </p:spPr>
        <p:txBody>
          <a:bodyPr/>
          <a:lstStyle>
            <a:lvl1pPr>
              <a:defRPr sz="2200"/>
            </a:lvl1pPr>
            <a:lvl2pPr>
              <a:defRPr>
                <a:solidFill>
                  <a:srgbClr val="FAF7EE"/>
                </a:solidFill>
              </a:defRPr>
            </a:lvl2pPr>
            <a:lvl3pPr>
              <a:defRPr>
                <a:solidFill>
                  <a:srgbClr val="FAF7EE"/>
                </a:solidFill>
              </a:defRPr>
            </a:lvl3pPr>
            <a:lvl4pPr>
              <a:defRPr>
                <a:solidFill>
                  <a:srgbClr val="FAF7EE"/>
                </a:solidFill>
              </a:defRPr>
            </a:lvl4pPr>
            <a:lvl5pPr>
              <a:defRPr>
                <a:solidFill>
                  <a:srgbClr val="FAF7EE"/>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a:extLst>
              <a:ext uri="{FF2B5EF4-FFF2-40B4-BE49-F238E27FC236}">
                <a16:creationId xmlns:a16="http://schemas.microsoft.com/office/drawing/2014/main" id="{7D3C2FD9-A378-A140-9800-64379F9DFCF1}"/>
              </a:ext>
            </a:extLst>
          </p:cNvPr>
          <p:cNvSpPr>
            <a:spLocks noGrp="1"/>
          </p:cNvSpPr>
          <p:nvPr>
            <p:ph type="dt" sz="half" idx="10"/>
          </p:nvPr>
        </p:nvSpPr>
        <p:spPr/>
        <p:txBody>
          <a:bodyPr/>
          <a:lstStyle/>
          <a:p>
            <a:fld id="{25D2EE40-579E-4771-A230-734960EB5DCD}" type="datetime4">
              <a:rPr lang="en-US" smtClean="0"/>
              <a:t>January 12, 2024</a:t>
            </a:fld>
            <a:endParaRPr lang="en-US" dirty="0"/>
          </a:p>
        </p:txBody>
      </p:sp>
      <p:sp>
        <p:nvSpPr>
          <p:cNvPr id="9" name="Footer Placeholder 8">
            <a:extLst>
              <a:ext uri="{FF2B5EF4-FFF2-40B4-BE49-F238E27FC236}">
                <a16:creationId xmlns:a16="http://schemas.microsoft.com/office/drawing/2014/main" id="{FC37D004-ABCE-DB42-9BFC-9C6FB070BE62}"/>
              </a:ext>
            </a:extLst>
          </p:cNvPr>
          <p:cNvSpPr>
            <a:spLocks noGrp="1"/>
          </p:cNvSpPr>
          <p:nvPr>
            <p:ph type="ftr" sz="quarter" idx="11"/>
          </p:nvPr>
        </p:nvSpPr>
        <p:spPr/>
        <p:txBody>
          <a:bodyPr/>
          <a:lstStyle/>
          <a:p>
            <a:r>
              <a:rPr lang="en-US"/>
              <a:t>Office of Student Financial Aid and Scholarships </a:t>
            </a:r>
            <a:endParaRPr lang="en-US" dirty="0"/>
          </a:p>
        </p:txBody>
      </p:sp>
      <p:sp>
        <p:nvSpPr>
          <p:cNvPr id="10" name="Title 9">
            <a:extLst>
              <a:ext uri="{FF2B5EF4-FFF2-40B4-BE49-F238E27FC236}">
                <a16:creationId xmlns:a16="http://schemas.microsoft.com/office/drawing/2014/main" id="{446534E7-CD58-4F4D-A5FE-125B00096B8D}"/>
              </a:ext>
            </a:extLst>
          </p:cNvPr>
          <p:cNvSpPr>
            <a:spLocks noGrp="1"/>
          </p:cNvSpPr>
          <p:nvPr>
            <p:ph type="title"/>
          </p:nvPr>
        </p:nvSpPr>
        <p:spPr/>
        <p:txBody>
          <a:bodyPr/>
          <a:lstStyle>
            <a:lvl1pPr>
              <a:defRPr>
                <a:latin typeface="+mj-lt"/>
              </a:defRPr>
            </a:lvl1pPr>
          </a:lstStyle>
          <a:p>
            <a:r>
              <a:rPr lang="en-US" dirty="0"/>
              <a:t>Click to edit Master title style</a:t>
            </a:r>
          </a:p>
        </p:txBody>
      </p:sp>
    </p:spTree>
    <p:extLst>
      <p:ext uri="{BB962C8B-B14F-4D97-AF65-F5344CB8AC3E}">
        <p14:creationId xmlns:p14="http://schemas.microsoft.com/office/powerpoint/2010/main" val="33531615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FDC7C5E-6F4D-BF45-AE18-604209EE2D8E}"/>
              </a:ext>
            </a:extLst>
          </p:cNvPr>
          <p:cNvSpPr>
            <a:spLocks noGrp="1"/>
          </p:cNvSpPr>
          <p:nvPr>
            <p:ph idx="1"/>
          </p:nvPr>
        </p:nvSpPr>
        <p:spPr>
          <a:xfrm>
            <a:off x="5183188" y="681039"/>
            <a:ext cx="6720196" cy="51800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A18BFF73-EC43-3A4A-851B-7C797987BBE5}"/>
              </a:ext>
            </a:extLst>
          </p:cNvPr>
          <p:cNvSpPr>
            <a:spLocks noGrp="1"/>
          </p:cNvSpPr>
          <p:nvPr>
            <p:ph type="body" sz="half" idx="2"/>
          </p:nvPr>
        </p:nvSpPr>
        <p:spPr>
          <a:xfrm>
            <a:off x="1045029" y="2057400"/>
            <a:ext cx="3726996"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8" name="Date Placeholder 7">
            <a:extLst>
              <a:ext uri="{FF2B5EF4-FFF2-40B4-BE49-F238E27FC236}">
                <a16:creationId xmlns:a16="http://schemas.microsoft.com/office/drawing/2014/main" id="{06FA34B7-003E-8F4E-9365-0F545260D769}"/>
              </a:ext>
            </a:extLst>
          </p:cNvPr>
          <p:cNvSpPr>
            <a:spLocks noGrp="1"/>
          </p:cNvSpPr>
          <p:nvPr>
            <p:ph type="dt" sz="half" idx="10"/>
          </p:nvPr>
        </p:nvSpPr>
        <p:spPr/>
        <p:txBody>
          <a:bodyPr/>
          <a:lstStyle/>
          <a:p>
            <a:fld id="{9C34C8D2-8E85-4E6C-A76E-89E1F32889D0}" type="datetime4">
              <a:rPr lang="en-US" smtClean="0"/>
              <a:t>January 12, 2024</a:t>
            </a:fld>
            <a:endParaRPr lang="en-US" dirty="0"/>
          </a:p>
        </p:txBody>
      </p:sp>
      <p:sp>
        <p:nvSpPr>
          <p:cNvPr id="9" name="Footer Placeholder 8">
            <a:extLst>
              <a:ext uri="{FF2B5EF4-FFF2-40B4-BE49-F238E27FC236}">
                <a16:creationId xmlns:a16="http://schemas.microsoft.com/office/drawing/2014/main" id="{17014C1D-B276-E24A-9C05-3109AD185245}"/>
              </a:ext>
            </a:extLst>
          </p:cNvPr>
          <p:cNvSpPr>
            <a:spLocks noGrp="1"/>
          </p:cNvSpPr>
          <p:nvPr>
            <p:ph type="ftr" sz="quarter" idx="11"/>
          </p:nvPr>
        </p:nvSpPr>
        <p:spPr/>
        <p:txBody>
          <a:bodyPr/>
          <a:lstStyle/>
          <a:p>
            <a:r>
              <a:rPr lang="en-US"/>
              <a:t>Office of Student Financial Aid and Scholarships </a:t>
            </a:r>
            <a:endParaRPr lang="en-US" dirty="0"/>
          </a:p>
        </p:txBody>
      </p:sp>
      <p:sp>
        <p:nvSpPr>
          <p:cNvPr id="10" name="Title 9">
            <a:extLst>
              <a:ext uri="{FF2B5EF4-FFF2-40B4-BE49-F238E27FC236}">
                <a16:creationId xmlns:a16="http://schemas.microsoft.com/office/drawing/2014/main" id="{CD3F150D-ABB7-864E-8755-60BB9203CF8B}"/>
              </a:ext>
            </a:extLst>
          </p:cNvPr>
          <p:cNvSpPr>
            <a:spLocks noGrp="1"/>
          </p:cNvSpPr>
          <p:nvPr>
            <p:ph type="title"/>
          </p:nvPr>
        </p:nvSpPr>
        <p:spPr>
          <a:xfrm>
            <a:off x="1045029" y="681039"/>
            <a:ext cx="3726996" cy="1269060"/>
          </a:xfrm>
        </p:spPr>
        <p:txBody>
          <a:bodyPr>
            <a:normAutofit/>
          </a:bodyPr>
          <a:lstStyle>
            <a:lvl1pPr>
              <a:lnSpc>
                <a:spcPts val="3000"/>
              </a:lnSpc>
              <a:defRPr sz="3200">
                <a:latin typeface="+mj-lt"/>
              </a:defRPr>
            </a:lvl1pPr>
          </a:lstStyle>
          <a:p>
            <a:r>
              <a:rPr lang="en-US" dirty="0"/>
              <a:t>Click to edit Master title style</a:t>
            </a:r>
          </a:p>
        </p:txBody>
      </p:sp>
    </p:spTree>
    <p:extLst>
      <p:ext uri="{BB962C8B-B14F-4D97-AF65-F5344CB8AC3E}">
        <p14:creationId xmlns:p14="http://schemas.microsoft.com/office/powerpoint/2010/main" val="2482852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Photos">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6104AC7-8DA5-6B4D-BB5F-C75BB72EA530}"/>
              </a:ext>
            </a:extLst>
          </p:cNvPr>
          <p:cNvSpPr>
            <a:spLocks noGrp="1"/>
          </p:cNvSpPr>
          <p:nvPr>
            <p:ph type="pic" idx="1"/>
          </p:nvPr>
        </p:nvSpPr>
        <p:spPr>
          <a:xfrm>
            <a:off x="6235022" y="783766"/>
            <a:ext cx="5665665" cy="511318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8" name="Date Placeholder 7">
            <a:extLst>
              <a:ext uri="{FF2B5EF4-FFF2-40B4-BE49-F238E27FC236}">
                <a16:creationId xmlns:a16="http://schemas.microsoft.com/office/drawing/2014/main" id="{2C46823A-5ACE-D44C-9DE7-515BCDEE4A70}"/>
              </a:ext>
            </a:extLst>
          </p:cNvPr>
          <p:cNvSpPr>
            <a:spLocks noGrp="1"/>
          </p:cNvSpPr>
          <p:nvPr>
            <p:ph type="dt" sz="half" idx="10"/>
          </p:nvPr>
        </p:nvSpPr>
        <p:spPr/>
        <p:txBody>
          <a:bodyPr/>
          <a:lstStyle/>
          <a:p>
            <a:fld id="{472C956B-1055-4F8F-AF88-517C679CD9F6}" type="datetime4">
              <a:rPr lang="en-US" smtClean="0"/>
              <a:t>January 12, 2024</a:t>
            </a:fld>
            <a:endParaRPr lang="en-US" dirty="0"/>
          </a:p>
        </p:txBody>
      </p:sp>
      <p:sp>
        <p:nvSpPr>
          <p:cNvPr id="9" name="Footer Placeholder 8">
            <a:extLst>
              <a:ext uri="{FF2B5EF4-FFF2-40B4-BE49-F238E27FC236}">
                <a16:creationId xmlns:a16="http://schemas.microsoft.com/office/drawing/2014/main" id="{98F419EC-B994-0B45-A542-CFD472AD177D}"/>
              </a:ext>
            </a:extLst>
          </p:cNvPr>
          <p:cNvSpPr>
            <a:spLocks noGrp="1"/>
          </p:cNvSpPr>
          <p:nvPr>
            <p:ph type="ftr" sz="quarter" idx="11"/>
          </p:nvPr>
        </p:nvSpPr>
        <p:spPr/>
        <p:txBody>
          <a:bodyPr/>
          <a:lstStyle/>
          <a:p>
            <a:r>
              <a:rPr lang="en-US"/>
              <a:t>Office of Student Financial Aid and Scholarships </a:t>
            </a:r>
            <a:endParaRPr lang="en-US" dirty="0"/>
          </a:p>
        </p:txBody>
      </p:sp>
      <p:sp>
        <p:nvSpPr>
          <p:cNvPr id="7" name="Picture Placeholder 2">
            <a:extLst>
              <a:ext uri="{FF2B5EF4-FFF2-40B4-BE49-F238E27FC236}">
                <a16:creationId xmlns:a16="http://schemas.microsoft.com/office/drawing/2014/main" id="{A736AB55-4F93-C44B-BF9D-1D4B66FA259E}"/>
              </a:ext>
            </a:extLst>
          </p:cNvPr>
          <p:cNvSpPr>
            <a:spLocks noGrp="1"/>
          </p:cNvSpPr>
          <p:nvPr>
            <p:ph type="pic" idx="12"/>
          </p:nvPr>
        </p:nvSpPr>
        <p:spPr>
          <a:xfrm>
            <a:off x="281981" y="783766"/>
            <a:ext cx="5665665" cy="511318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Tree>
    <p:extLst>
      <p:ext uri="{BB962C8B-B14F-4D97-AF65-F5344CB8AC3E}">
        <p14:creationId xmlns:p14="http://schemas.microsoft.com/office/powerpoint/2010/main" val="14709432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 Photo">
    <p:spTree>
      <p:nvGrpSpPr>
        <p:cNvPr id="1" name=""/>
        <p:cNvGrpSpPr/>
        <p:nvPr/>
      </p:nvGrpSpPr>
      <p:grpSpPr>
        <a:xfrm>
          <a:off x="0" y="0"/>
          <a:ext cx="0" cy="0"/>
          <a:chOff x="0" y="0"/>
          <a:chExt cx="0" cy="0"/>
        </a:xfrm>
      </p:grpSpPr>
      <p:sp>
        <p:nvSpPr>
          <p:cNvPr id="8" name="Date Placeholder 7">
            <a:extLst>
              <a:ext uri="{FF2B5EF4-FFF2-40B4-BE49-F238E27FC236}">
                <a16:creationId xmlns:a16="http://schemas.microsoft.com/office/drawing/2014/main" id="{2C46823A-5ACE-D44C-9DE7-515BCDEE4A70}"/>
              </a:ext>
            </a:extLst>
          </p:cNvPr>
          <p:cNvSpPr>
            <a:spLocks noGrp="1"/>
          </p:cNvSpPr>
          <p:nvPr>
            <p:ph type="dt" sz="half" idx="10"/>
          </p:nvPr>
        </p:nvSpPr>
        <p:spPr/>
        <p:txBody>
          <a:bodyPr/>
          <a:lstStyle/>
          <a:p>
            <a:fld id="{682A72FF-C85E-4BAE-BC8D-BE6F521744DB}" type="datetime4">
              <a:rPr lang="en-US" smtClean="0"/>
              <a:t>January 12, 2024</a:t>
            </a:fld>
            <a:endParaRPr lang="en-US" dirty="0"/>
          </a:p>
        </p:txBody>
      </p:sp>
      <p:sp>
        <p:nvSpPr>
          <p:cNvPr id="9" name="Footer Placeholder 8">
            <a:extLst>
              <a:ext uri="{FF2B5EF4-FFF2-40B4-BE49-F238E27FC236}">
                <a16:creationId xmlns:a16="http://schemas.microsoft.com/office/drawing/2014/main" id="{98F419EC-B994-0B45-A542-CFD472AD177D}"/>
              </a:ext>
            </a:extLst>
          </p:cNvPr>
          <p:cNvSpPr>
            <a:spLocks noGrp="1"/>
          </p:cNvSpPr>
          <p:nvPr>
            <p:ph type="ftr" sz="quarter" idx="11"/>
          </p:nvPr>
        </p:nvSpPr>
        <p:spPr/>
        <p:txBody>
          <a:bodyPr/>
          <a:lstStyle/>
          <a:p>
            <a:r>
              <a:rPr lang="en-US"/>
              <a:t>Office of Student Financial Aid and Scholarships </a:t>
            </a:r>
            <a:endParaRPr lang="en-US" dirty="0"/>
          </a:p>
        </p:txBody>
      </p:sp>
      <p:sp>
        <p:nvSpPr>
          <p:cNvPr id="7" name="Picture Placeholder 2">
            <a:extLst>
              <a:ext uri="{FF2B5EF4-FFF2-40B4-BE49-F238E27FC236}">
                <a16:creationId xmlns:a16="http://schemas.microsoft.com/office/drawing/2014/main" id="{A736AB55-4F93-C44B-BF9D-1D4B66FA259E}"/>
              </a:ext>
            </a:extLst>
          </p:cNvPr>
          <p:cNvSpPr>
            <a:spLocks noGrp="1"/>
          </p:cNvSpPr>
          <p:nvPr>
            <p:ph type="pic" idx="12"/>
          </p:nvPr>
        </p:nvSpPr>
        <p:spPr>
          <a:xfrm>
            <a:off x="275129" y="783774"/>
            <a:ext cx="11628255" cy="51131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326217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435FF0EC-EF4C-A042-8378-EECB37081040}"/>
              </a:ext>
            </a:extLst>
          </p:cNvPr>
          <p:cNvSpPr>
            <a:spLocks noGrp="1"/>
          </p:cNvSpPr>
          <p:nvPr>
            <p:ph type="dt" sz="half" idx="10"/>
          </p:nvPr>
        </p:nvSpPr>
        <p:spPr/>
        <p:txBody>
          <a:bodyPr/>
          <a:lstStyle/>
          <a:p>
            <a:fld id="{0E8220D0-D5E4-4867-86B7-880D14540C8F}" type="datetime4">
              <a:rPr lang="en-US" smtClean="0"/>
              <a:t>January 12, 2024</a:t>
            </a:fld>
            <a:endParaRPr lang="en-US" dirty="0"/>
          </a:p>
        </p:txBody>
      </p:sp>
      <p:sp>
        <p:nvSpPr>
          <p:cNvPr id="6" name="Footer Placeholder 5">
            <a:extLst>
              <a:ext uri="{FF2B5EF4-FFF2-40B4-BE49-F238E27FC236}">
                <a16:creationId xmlns:a16="http://schemas.microsoft.com/office/drawing/2014/main" id="{805B65A5-5C48-174F-A6F9-63BEEF448FD4}"/>
              </a:ext>
            </a:extLst>
          </p:cNvPr>
          <p:cNvSpPr>
            <a:spLocks noGrp="1"/>
          </p:cNvSpPr>
          <p:nvPr>
            <p:ph type="ftr" sz="quarter" idx="11"/>
          </p:nvPr>
        </p:nvSpPr>
        <p:spPr/>
        <p:txBody>
          <a:bodyPr/>
          <a:lstStyle/>
          <a:p>
            <a:r>
              <a:rPr lang="en-US"/>
              <a:t>Office of Student Financial Aid and Scholarships </a:t>
            </a:r>
            <a:endParaRPr lang="en-US" dirty="0"/>
          </a:p>
        </p:txBody>
      </p:sp>
    </p:spTree>
    <p:extLst>
      <p:ext uri="{BB962C8B-B14F-4D97-AF65-F5344CB8AC3E}">
        <p14:creationId xmlns:p14="http://schemas.microsoft.com/office/powerpoint/2010/main" val="28432579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780068F9-40BA-7643-A1DE-51DCC699ACB3}"/>
              </a:ext>
            </a:extLst>
          </p:cNvPr>
          <p:cNvSpPr>
            <a:spLocks noGrp="1"/>
          </p:cNvSpPr>
          <p:nvPr>
            <p:ph type="title"/>
          </p:nvPr>
        </p:nvSpPr>
        <p:spPr>
          <a:xfrm>
            <a:off x="1045029" y="681038"/>
            <a:ext cx="10067728" cy="5104767"/>
          </a:xfrm>
        </p:spPr>
        <p:txBody>
          <a:bodyPr>
            <a:normAutofit/>
          </a:bodyPr>
          <a:lstStyle>
            <a:lvl1pPr>
              <a:lnSpc>
                <a:spcPts val="7000"/>
              </a:lnSpc>
              <a:defRPr sz="7000"/>
            </a:lvl1pPr>
          </a:lstStyle>
          <a:p>
            <a:r>
              <a:rPr lang="en-US" dirty="0"/>
              <a:t>Click to edit Master title style</a:t>
            </a:r>
          </a:p>
        </p:txBody>
      </p:sp>
      <p:sp>
        <p:nvSpPr>
          <p:cNvPr id="11" name="Date Placeholder 10">
            <a:extLst>
              <a:ext uri="{FF2B5EF4-FFF2-40B4-BE49-F238E27FC236}">
                <a16:creationId xmlns:a16="http://schemas.microsoft.com/office/drawing/2014/main" id="{F78EC6B5-8F05-084E-8974-BA791269C5E2}"/>
              </a:ext>
            </a:extLst>
          </p:cNvPr>
          <p:cNvSpPr>
            <a:spLocks noGrp="1"/>
          </p:cNvSpPr>
          <p:nvPr>
            <p:ph type="dt" sz="half" idx="10"/>
          </p:nvPr>
        </p:nvSpPr>
        <p:spPr/>
        <p:txBody>
          <a:bodyPr/>
          <a:lstStyle/>
          <a:p>
            <a:fld id="{7FF3C266-12FA-49BE-BB31-C1A0D32518DC}" type="datetime4">
              <a:rPr lang="en-US" smtClean="0"/>
              <a:t>January 12, 2024</a:t>
            </a:fld>
            <a:endParaRPr lang="en-US" dirty="0"/>
          </a:p>
        </p:txBody>
      </p:sp>
      <p:sp>
        <p:nvSpPr>
          <p:cNvPr id="12" name="Footer Placeholder 11">
            <a:extLst>
              <a:ext uri="{FF2B5EF4-FFF2-40B4-BE49-F238E27FC236}">
                <a16:creationId xmlns:a16="http://schemas.microsoft.com/office/drawing/2014/main" id="{05FD9E1B-2D19-BB4E-8578-0D0F8DA78A6C}"/>
              </a:ext>
            </a:extLst>
          </p:cNvPr>
          <p:cNvSpPr>
            <a:spLocks noGrp="1"/>
          </p:cNvSpPr>
          <p:nvPr>
            <p:ph type="ftr" sz="quarter" idx="11"/>
          </p:nvPr>
        </p:nvSpPr>
        <p:spPr/>
        <p:txBody>
          <a:bodyPr/>
          <a:lstStyle/>
          <a:p>
            <a:r>
              <a:rPr lang="en-US"/>
              <a:t>Office of Student Financial Aid and Scholarships </a:t>
            </a:r>
            <a:endParaRPr lang="en-US" dirty="0"/>
          </a:p>
        </p:txBody>
      </p:sp>
    </p:spTree>
    <p:extLst>
      <p:ext uri="{BB962C8B-B14F-4D97-AF65-F5344CB8AC3E}">
        <p14:creationId xmlns:p14="http://schemas.microsoft.com/office/powerpoint/2010/main" val="12929804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Title with subtitl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B2A6862-9E43-3F45-BC14-57A9FE05A10F}"/>
              </a:ext>
            </a:extLst>
          </p:cNvPr>
          <p:cNvSpPr>
            <a:spLocks noGrp="1"/>
          </p:cNvSpPr>
          <p:nvPr>
            <p:ph type="subTitle" idx="1"/>
          </p:nvPr>
        </p:nvSpPr>
        <p:spPr>
          <a:xfrm>
            <a:off x="1066799" y="4790038"/>
            <a:ext cx="9896669" cy="937727"/>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0" name="Title 9">
            <a:extLst>
              <a:ext uri="{FF2B5EF4-FFF2-40B4-BE49-F238E27FC236}">
                <a16:creationId xmlns:a16="http://schemas.microsoft.com/office/drawing/2014/main" id="{780068F9-40BA-7643-A1DE-51DCC699ACB3}"/>
              </a:ext>
            </a:extLst>
          </p:cNvPr>
          <p:cNvSpPr>
            <a:spLocks noGrp="1"/>
          </p:cNvSpPr>
          <p:nvPr>
            <p:ph type="title"/>
          </p:nvPr>
        </p:nvSpPr>
        <p:spPr>
          <a:xfrm>
            <a:off x="1045029" y="681038"/>
            <a:ext cx="10067728" cy="4108999"/>
          </a:xfrm>
        </p:spPr>
        <p:txBody>
          <a:bodyPr>
            <a:normAutofit/>
          </a:bodyPr>
          <a:lstStyle>
            <a:lvl1pPr>
              <a:lnSpc>
                <a:spcPts val="7000"/>
              </a:lnSpc>
              <a:defRPr sz="7000"/>
            </a:lvl1pPr>
          </a:lstStyle>
          <a:p>
            <a:r>
              <a:rPr lang="en-US" dirty="0"/>
              <a:t>Click to edit Master title style</a:t>
            </a:r>
          </a:p>
        </p:txBody>
      </p:sp>
      <p:sp>
        <p:nvSpPr>
          <p:cNvPr id="11" name="Date Placeholder 10">
            <a:extLst>
              <a:ext uri="{FF2B5EF4-FFF2-40B4-BE49-F238E27FC236}">
                <a16:creationId xmlns:a16="http://schemas.microsoft.com/office/drawing/2014/main" id="{F78EC6B5-8F05-084E-8974-BA791269C5E2}"/>
              </a:ext>
            </a:extLst>
          </p:cNvPr>
          <p:cNvSpPr>
            <a:spLocks noGrp="1"/>
          </p:cNvSpPr>
          <p:nvPr>
            <p:ph type="dt" sz="half" idx="10"/>
          </p:nvPr>
        </p:nvSpPr>
        <p:spPr/>
        <p:txBody>
          <a:bodyPr/>
          <a:lstStyle/>
          <a:p>
            <a:fld id="{99F08F68-F4D3-49BF-A2E8-AA71C936F1D0}" type="datetime4">
              <a:rPr lang="en-US" smtClean="0"/>
              <a:t>January 12, 2024</a:t>
            </a:fld>
            <a:endParaRPr lang="en-US" dirty="0"/>
          </a:p>
        </p:txBody>
      </p:sp>
      <p:sp>
        <p:nvSpPr>
          <p:cNvPr id="12" name="Footer Placeholder 11">
            <a:extLst>
              <a:ext uri="{FF2B5EF4-FFF2-40B4-BE49-F238E27FC236}">
                <a16:creationId xmlns:a16="http://schemas.microsoft.com/office/drawing/2014/main" id="{05FD9E1B-2D19-BB4E-8578-0D0F8DA78A6C}"/>
              </a:ext>
            </a:extLst>
          </p:cNvPr>
          <p:cNvSpPr>
            <a:spLocks noGrp="1"/>
          </p:cNvSpPr>
          <p:nvPr>
            <p:ph type="ftr" sz="quarter" idx="11"/>
          </p:nvPr>
        </p:nvSpPr>
        <p:spPr/>
        <p:txBody>
          <a:bodyPr/>
          <a:lstStyle/>
          <a:p>
            <a:r>
              <a:rPr lang="en-US"/>
              <a:t>Office of Student Financial Aid and Scholarships </a:t>
            </a:r>
            <a:endParaRPr lang="en-US" dirty="0"/>
          </a:p>
        </p:txBody>
      </p:sp>
    </p:spTree>
    <p:extLst>
      <p:ext uri="{BB962C8B-B14F-4D97-AF65-F5344CB8AC3E}">
        <p14:creationId xmlns:p14="http://schemas.microsoft.com/office/powerpoint/2010/main" val="26352040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17556C-D915-EC47-A507-F3F432006B5A}"/>
              </a:ext>
            </a:extLst>
          </p:cNvPr>
          <p:cNvSpPr>
            <a:spLocks noGrp="1"/>
          </p:cNvSpPr>
          <p:nvPr>
            <p:ph idx="1"/>
          </p:nvPr>
        </p:nvSpPr>
        <p:spPr>
          <a:xfrm>
            <a:off x="1054358" y="2118049"/>
            <a:ext cx="10077062" cy="3894562"/>
          </a:xfrm>
        </p:spPr>
        <p:txBody>
          <a:bodyPr/>
          <a:lstStyle>
            <a:lvl1pPr>
              <a:defRPr sz="2200" b="0" i="0">
                <a:latin typeface="+mn-lt"/>
              </a:defRPr>
            </a:lvl1pPr>
            <a:lvl2pPr>
              <a:defRPr sz="2000" b="0" i="0">
                <a:solidFill>
                  <a:srgbClr val="006649"/>
                </a:solidFill>
                <a:latin typeface="+mn-lt"/>
              </a:defRPr>
            </a:lvl2pPr>
            <a:lvl3pPr>
              <a:defRPr b="0" i="0">
                <a:solidFill>
                  <a:srgbClr val="006649"/>
                </a:solidFill>
                <a:latin typeface="+mn-lt"/>
              </a:defRPr>
            </a:lvl3pPr>
            <a:lvl4pPr>
              <a:defRPr b="0" i="0">
                <a:solidFill>
                  <a:srgbClr val="006649"/>
                </a:solidFill>
                <a:latin typeface="+mn-lt"/>
              </a:defRPr>
            </a:lvl4pPr>
            <a:lvl5pPr>
              <a:defRPr b="0" i="0">
                <a:solidFill>
                  <a:srgbClr val="006649"/>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a:extLst>
              <a:ext uri="{FF2B5EF4-FFF2-40B4-BE49-F238E27FC236}">
                <a16:creationId xmlns:a16="http://schemas.microsoft.com/office/drawing/2014/main" id="{E2E4E12D-3B5D-DA40-BA34-6330CDD60929}"/>
              </a:ext>
            </a:extLst>
          </p:cNvPr>
          <p:cNvSpPr>
            <a:spLocks noGrp="1"/>
          </p:cNvSpPr>
          <p:nvPr>
            <p:ph type="title"/>
          </p:nvPr>
        </p:nvSpPr>
        <p:spPr/>
        <p:txBody>
          <a:bodyPr/>
          <a:lstStyle/>
          <a:p>
            <a:r>
              <a:rPr lang="en-US" dirty="0"/>
              <a:t>Click to edit Master title style</a:t>
            </a:r>
          </a:p>
        </p:txBody>
      </p:sp>
      <p:sp>
        <p:nvSpPr>
          <p:cNvPr id="10" name="Date Placeholder 9">
            <a:extLst>
              <a:ext uri="{FF2B5EF4-FFF2-40B4-BE49-F238E27FC236}">
                <a16:creationId xmlns:a16="http://schemas.microsoft.com/office/drawing/2014/main" id="{75677A01-B108-DC48-A573-724476E25FA9}"/>
              </a:ext>
            </a:extLst>
          </p:cNvPr>
          <p:cNvSpPr>
            <a:spLocks noGrp="1"/>
          </p:cNvSpPr>
          <p:nvPr>
            <p:ph type="dt" sz="half" idx="10"/>
          </p:nvPr>
        </p:nvSpPr>
        <p:spPr/>
        <p:txBody>
          <a:bodyPr/>
          <a:lstStyle/>
          <a:p>
            <a:fld id="{86A475E9-B3F9-4C10-BCB2-9E3C9D1AB803}" type="datetime4">
              <a:rPr lang="en-US" smtClean="0"/>
              <a:t>January 12, 2024</a:t>
            </a:fld>
            <a:endParaRPr lang="en-US" dirty="0"/>
          </a:p>
        </p:txBody>
      </p:sp>
      <p:sp>
        <p:nvSpPr>
          <p:cNvPr id="11" name="Footer Placeholder 10">
            <a:extLst>
              <a:ext uri="{FF2B5EF4-FFF2-40B4-BE49-F238E27FC236}">
                <a16:creationId xmlns:a16="http://schemas.microsoft.com/office/drawing/2014/main" id="{92FF1E83-7CE6-A543-ADA0-7D22452B8716}"/>
              </a:ext>
            </a:extLst>
          </p:cNvPr>
          <p:cNvSpPr>
            <a:spLocks noGrp="1"/>
          </p:cNvSpPr>
          <p:nvPr>
            <p:ph type="ftr" sz="quarter" idx="11"/>
          </p:nvPr>
        </p:nvSpPr>
        <p:spPr/>
        <p:txBody>
          <a:bodyPr/>
          <a:lstStyle/>
          <a:p>
            <a:r>
              <a:rPr lang="en-US"/>
              <a:t>Office of Student Financial Aid and Scholarships </a:t>
            </a:r>
            <a:endParaRPr lang="en-US" dirty="0"/>
          </a:p>
        </p:txBody>
      </p:sp>
    </p:spTree>
    <p:extLst>
      <p:ext uri="{BB962C8B-B14F-4D97-AF65-F5344CB8AC3E}">
        <p14:creationId xmlns:p14="http://schemas.microsoft.com/office/powerpoint/2010/main" val="25118487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w/ Section Header">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17556C-D915-EC47-A507-F3F432006B5A}"/>
              </a:ext>
            </a:extLst>
          </p:cNvPr>
          <p:cNvSpPr>
            <a:spLocks noGrp="1"/>
          </p:cNvSpPr>
          <p:nvPr>
            <p:ph idx="1"/>
          </p:nvPr>
        </p:nvSpPr>
        <p:spPr>
          <a:xfrm>
            <a:off x="1054358" y="2118049"/>
            <a:ext cx="10077062" cy="3868683"/>
          </a:xfrm>
        </p:spPr>
        <p:txBody>
          <a:bodyPr/>
          <a:lstStyle>
            <a:lvl1pPr>
              <a:defRPr sz="2200" b="0" i="0">
                <a:latin typeface="+mn-lt"/>
              </a:defRPr>
            </a:lvl1pPr>
            <a:lvl2pPr>
              <a:defRPr sz="2000" b="0" i="0">
                <a:solidFill>
                  <a:schemeClr val="tx2"/>
                </a:solidFill>
                <a:latin typeface="+mn-lt"/>
              </a:defRPr>
            </a:lvl2pPr>
            <a:lvl3pPr>
              <a:defRPr b="0" i="0">
                <a:solidFill>
                  <a:schemeClr val="tx2"/>
                </a:solidFill>
                <a:latin typeface="+mn-lt"/>
              </a:defRPr>
            </a:lvl3pPr>
            <a:lvl4pPr>
              <a:defRPr b="0" i="0">
                <a:solidFill>
                  <a:schemeClr val="tx2"/>
                </a:solidFill>
                <a:latin typeface="+mn-lt"/>
              </a:defRPr>
            </a:lvl4pPr>
            <a:lvl5pPr>
              <a:defRPr b="0" i="0">
                <a:solidFill>
                  <a:schemeClr val="tx2"/>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a:extLst>
              <a:ext uri="{FF2B5EF4-FFF2-40B4-BE49-F238E27FC236}">
                <a16:creationId xmlns:a16="http://schemas.microsoft.com/office/drawing/2014/main" id="{E2E4E12D-3B5D-DA40-BA34-6330CDD60929}"/>
              </a:ext>
            </a:extLst>
          </p:cNvPr>
          <p:cNvSpPr>
            <a:spLocks noGrp="1"/>
          </p:cNvSpPr>
          <p:nvPr>
            <p:ph type="title"/>
          </p:nvPr>
        </p:nvSpPr>
        <p:spPr/>
        <p:txBody>
          <a:bodyPr/>
          <a:lstStyle/>
          <a:p>
            <a:r>
              <a:rPr lang="en-US"/>
              <a:t>Click to edit Master title style</a:t>
            </a:r>
          </a:p>
        </p:txBody>
      </p:sp>
      <p:sp>
        <p:nvSpPr>
          <p:cNvPr id="10" name="Date Placeholder 9">
            <a:extLst>
              <a:ext uri="{FF2B5EF4-FFF2-40B4-BE49-F238E27FC236}">
                <a16:creationId xmlns:a16="http://schemas.microsoft.com/office/drawing/2014/main" id="{75677A01-B108-DC48-A573-724476E25FA9}"/>
              </a:ext>
            </a:extLst>
          </p:cNvPr>
          <p:cNvSpPr>
            <a:spLocks noGrp="1"/>
          </p:cNvSpPr>
          <p:nvPr>
            <p:ph type="dt" sz="half" idx="10"/>
          </p:nvPr>
        </p:nvSpPr>
        <p:spPr/>
        <p:txBody>
          <a:bodyPr/>
          <a:lstStyle/>
          <a:p>
            <a:fld id="{2F8813D4-9596-45F6-8583-F8BD2894051D}" type="datetime4">
              <a:rPr lang="en-US" smtClean="0"/>
              <a:t>January 12, 2024</a:t>
            </a:fld>
            <a:endParaRPr lang="en-US" dirty="0"/>
          </a:p>
        </p:txBody>
      </p:sp>
      <p:sp>
        <p:nvSpPr>
          <p:cNvPr id="11" name="Footer Placeholder 10">
            <a:extLst>
              <a:ext uri="{FF2B5EF4-FFF2-40B4-BE49-F238E27FC236}">
                <a16:creationId xmlns:a16="http://schemas.microsoft.com/office/drawing/2014/main" id="{92FF1E83-7CE6-A543-ADA0-7D22452B8716}"/>
              </a:ext>
            </a:extLst>
          </p:cNvPr>
          <p:cNvSpPr>
            <a:spLocks noGrp="1"/>
          </p:cNvSpPr>
          <p:nvPr>
            <p:ph type="ftr" sz="quarter" idx="11"/>
          </p:nvPr>
        </p:nvSpPr>
        <p:spPr/>
        <p:txBody>
          <a:bodyPr/>
          <a:lstStyle/>
          <a:p>
            <a:r>
              <a:rPr lang="en-US"/>
              <a:t>Office of Student Financial Aid and Scholarships </a:t>
            </a:r>
            <a:endParaRPr lang="en-US" dirty="0"/>
          </a:p>
        </p:txBody>
      </p:sp>
      <p:sp>
        <p:nvSpPr>
          <p:cNvPr id="2" name="TextBox 1">
            <a:extLst>
              <a:ext uri="{FF2B5EF4-FFF2-40B4-BE49-F238E27FC236}">
                <a16:creationId xmlns:a16="http://schemas.microsoft.com/office/drawing/2014/main" id="{703052BA-08B3-794C-9992-5F2F2E34A8BC}"/>
              </a:ext>
            </a:extLst>
          </p:cNvPr>
          <p:cNvSpPr txBox="1"/>
          <p:nvPr userDrawn="1"/>
        </p:nvSpPr>
        <p:spPr>
          <a:xfrm>
            <a:off x="1275127" y="185787"/>
            <a:ext cx="10678416" cy="369332"/>
          </a:xfrm>
          <a:prstGeom prst="rect">
            <a:avLst/>
          </a:prstGeom>
          <a:noFill/>
        </p:spPr>
        <p:txBody>
          <a:bodyPr wrap="square" rtlCol="0">
            <a:spAutoFit/>
          </a:bodyPr>
          <a:lstStyle/>
          <a:p>
            <a:pPr algn="r"/>
            <a:r>
              <a:rPr lang="en-US" b="0" dirty="0">
                <a:solidFill>
                  <a:schemeClr val="tx1"/>
                </a:solidFill>
                <a:latin typeface="+mj-lt"/>
              </a:rPr>
              <a:t>Continued headline for slides that share the same section title</a:t>
            </a:r>
          </a:p>
        </p:txBody>
      </p:sp>
    </p:spTree>
    <p:extLst>
      <p:ext uri="{BB962C8B-B14F-4D97-AF65-F5344CB8AC3E}">
        <p14:creationId xmlns:p14="http://schemas.microsoft.com/office/powerpoint/2010/main" val="26373201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FE39C26-B195-A14C-9C06-92539D0A31C4}"/>
              </a:ext>
            </a:extLst>
          </p:cNvPr>
          <p:cNvSpPr>
            <a:spLocks noGrp="1"/>
          </p:cNvSpPr>
          <p:nvPr>
            <p:ph sz="half" idx="1"/>
          </p:nvPr>
        </p:nvSpPr>
        <p:spPr>
          <a:xfrm>
            <a:off x="1045028" y="2103929"/>
            <a:ext cx="4974771" cy="3891429"/>
          </a:xfrm>
        </p:spPr>
        <p:txBody>
          <a:bodyPr/>
          <a:lstStyle>
            <a:lvl1pPr>
              <a:defRPr sz="2200"/>
            </a:lvl1pPr>
            <a:lvl2pPr>
              <a:defRPr>
                <a:solidFill>
                  <a:srgbClr val="006649"/>
                </a:solidFill>
              </a:defRPr>
            </a:lvl2pPr>
            <a:lvl3pPr>
              <a:defRPr>
                <a:solidFill>
                  <a:srgbClr val="006649"/>
                </a:solidFill>
              </a:defRPr>
            </a:lvl3pPr>
            <a:lvl4pPr>
              <a:defRPr>
                <a:solidFill>
                  <a:srgbClr val="006649"/>
                </a:solidFill>
              </a:defRPr>
            </a:lvl4pPr>
            <a:lvl5pPr>
              <a:defRPr>
                <a:solidFill>
                  <a:srgbClr val="006649"/>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274EB298-6BB5-2042-8E99-5FF29C615E2C}"/>
              </a:ext>
            </a:extLst>
          </p:cNvPr>
          <p:cNvSpPr>
            <a:spLocks noGrp="1"/>
          </p:cNvSpPr>
          <p:nvPr>
            <p:ph sz="half" idx="2"/>
          </p:nvPr>
        </p:nvSpPr>
        <p:spPr>
          <a:xfrm>
            <a:off x="6172200" y="2103929"/>
            <a:ext cx="4974771" cy="3891429"/>
          </a:xfrm>
        </p:spPr>
        <p:txBody>
          <a:bodyPr/>
          <a:lstStyle>
            <a:lvl1pPr>
              <a:defRPr sz="2200"/>
            </a:lvl1pPr>
            <a:lvl2pPr>
              <a:defRPr>
                <a:solidFill>
                  <a:srgbClr val="006649"/>
                </a:solidFill>
              </a:defRPr>
            </a:lvl2pPr>
            <a:lvl3pPr>
              <a:defRPr>
                <a:solidFill>
                  <a:srgbClr val="006649"/>
                </a:solidFill>
              </a:defRPr>
            </a:lvl3pPr>
            <a:lvl4pPr>
              <a:defRPr>
                <a:solidFill>
                  <a:srgbClr val="006649"/>
                </a:solidFill>
              </a:defRPr>
            </a:lvl4pPr>
            <a:lvl5pPr>
              <a:defRPr>
                <a:solidFill>
                  <a:srgbClr val="006649"/>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a:extLst>
              <a:ext uri="{FF2B5EF4-FFF2-40B4-BE49-F238E27FC236}">
                <a16:creationId xmlns:a16="http://schemas.microsoft.com/office/drawing/2014/main" id="{7D3C2FD9-A378-A140-9800-64379F9DFCF1}"/>
              </a:ext>
            </a:extLst>
          </p:cNvPr>
          <p:cNvSpPr>
            <a:spLocks noGrp="1"/>
          </p:cNvSpPr>
          <p:nvPr>
            <p:ph type="dt" sz="half" idx="10"/>
          </p:nvPr>
        </p:nvSpPr>
        <p:spPr/>
        <p:txBody>
          <a:bodyPr/>
          <a:lstStyle/>
          <a:p>
            <a:fld id="{D74EDA71-7757-41F3-9916-7C0C8950E39A}" type="datetime4">
              <a:rPr lang="en-US" smtClean="0"/>
              <a:t>January 12, 2024</a:t>
            </a:fld>
            <a:endParaRPr lang="en-US" dirty="0"/>
          </a:p>
        </p:txBody>
      </p:sp>
      <p:sp>
        <p:nvSpPr>
          <p:cNvPr id="9" name="Footer Placeholder 8">
            <a:extLst>
              <a:ext uri="{FF2B5EF4-FFF2-40B4-BE49-F238E27FC236}">
                <a16:creationId xmlns:a16="http://schemas.microsoft.com/office/drawing/2014/main" id="{FC37D004-ABCE-DB42-9BFC-9C6FB070BE62}"/>
              </a:ext>
            </a:extLst>
          </p:cNvPr>
          <p:cNvSpPr>
            <a:spLocks noGrp="1"/>
          </p:cNvSpPr>
          <p:nvPr>
            <p:ph type="ftr" sz="quarter" idx="11"/>
          </p:nvPr>
        </p:nvSpPr>
        <p:spPr/>
        <p:txBody>
          <a:bodyPr/>
          <a:lstStyle/>
          <a:p>
            <a:r>
              <a:rPr lang="en-US"/>
              <a:t>Office of Student Financial Aid and Scholarships </a:t>
            </a:r>
            <a:endParaRPr lang="en-US" dirty="0"/>
          </a:p>
        </p:txBody>
      </p:sp>
      <p:sp>
        <p:nvSpPr>
          <p:cNvPr id="10" name="Title 9">
            <a:extLst>
              <a:ext uri="{FF2B5EF4-FFF2-40B4-BE49-F238E27FC236}">
                <a16:creationId xmlns:a16="http://schemas.microsoft.com/office/drawing/2014/main" id="{446534E7-CD58-4F4D-A5FE-125B00096B8D}"/>
              </a:ext>
            </a:extLst>
          </p:cNvPr>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19724675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FDC7C5E-6F4D-BF45-AE18-604209EE2D8E}"/>
              </a:ext>
            </a:extLst>
          </p:cNvPr>
          <p:cNvSpPr>
            <a:spLocks noGrp="1"/>
          </p:cNvSpPr>
          <p:nvPr>
            <p:ph idx="1"/>
          </p:nvPr>
        </p:nvSpPr>
        <p:spPr>
          <a:xfrm>
            <a:off x="5183188" y="681039"/>
            <a:ext cx="6720196" cy="51800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A18BFF73-EC43-3A4A-851B-7C797987BBE5}"/>
              </a:ext>
            </a:extLst>
          </p:cNvPr>
          <p:cNvSpPr>
            <a:spLocks noGrp="1"/>
          </p:cNvSpPr>
          <p:nvPr>
            <p:ph type="body" sz="half" idx="2"/>
          </p:nvPr>
        </p:nvSpPr>
        <p:spPr>
          <a:xfrm>
            <a:off x="1045029" y="2057400"/>
            <a:ext cx="3726996"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8" name="Date Placeholder 7">
            <a:extLst>
              <a:ext uri="{FF2B5EF4-FFF2-40B4-BE49-F238E27FC236}">
                <a16:creationId xmlns:a16="http://schemas.microsoft.com/office/drawing/2014/main" id="{06FA34B7-003E-8F4E-9365-0F545260D769}"/>
              </a:ext>
            </a:extLst>
          </p:cNvPr>
          <p:cNvSpPr>
            <a:spLocks noGrp="1"/>
          </p:cNvSpPr>
          <p:nvPr>
            <p:ph type="dt" sz="half" idx="10"/>
          </p:nvPr>
        </p:nvSpPr>
        <p:spPr/>
        <p:txBody>
          <a:bodyPr/>
          <a:lstStyle/>
          <a:p>
            <a:fld id="{07C483F6-AAF5-45AF-8BF8-FEEA5052CBC8}" type="datetime4">
              <a:rPr lang="en-US" smtClean="0"/>
              <a:t>January 12, 2024</a:t>
            </a:fld>
            <a:endParaRPr lang="en-US" dirty="0"/>
          </a:p>
        </p:txBody>
      </p:sp>
      <p:sp>
        <p:nvSpPr>
          <p:cNvPr id="9" name="Footer Placeholder 8">
            <a:extLst>
              <a:ext uri="{FF2B5EF4-FFF2-40B4-BE49-F238E27FC236}">
                <a16:creationId xmlns:a16="http://schemas.microsoft.com/office/drawing/2014/main" id="{17014C1D-B276-E24A-9C05-3109AD185245}"/>
              </a:ext>
            </a:extLst>
          </p:cNvPr>
          <p:cNvSpPr>
            <a:spLocks noGrp="1"/>
          </p:cNvSpPr>
          <p:nvPr>
            <p:ph type="ftr" sz="quarter" idx="11"/>
          </p:nvPr>
        </p:nvSpPr>
        <p:spPr/>
        <p:txBody>
          <a:bodyPr/>
          <a:lstStyle/>
          <a:p>
            <a:r>
              <a:rPr lang="en-US"/>
              <a:t>Office of Student Financial Aid and Scholarships </a:t>
            </a:r>
            <a:endParaRPr lang="en-US" dirty="0"/>
          </a:p>
        </p:txBody>
      </p:sp>
      <p:sp>
        <p:nvSpPr>
          <p:cNvPr id="10" name="Title 9">
            <a:extLst>
              <a:ext uri="{FF2B5EF4-FFF2-40B4-BE49-F238E27FC236}">
                <a16:creationId xmlns:a16="http://schemas.microsoft.com/office/drawing/2014/main" id="{CD3F150D-ABB7-864E-8755-60BB9203CF8B}"/>
              </a:ext>
            </a:extLst>
          </p:cNvPr>
          <p:cNvSpPr>
            <a:spLocks noGrp="1"/>
          </p:cNvSpPr>
          <p:nvPr>
            <p:ph type="title"/>
          </p:nvPr>
        </p:nvSpPr>
        <p:spPr>
          <a:xfrm>
            <a:off x="1045029" y="681039"/>
            <a:ext cx="3726996" cy="1269060"/>
          </a:xfrm>
        </p:spPr>
        <p:txBody>
          <a:bodyPr>
            <a:normAutofit/>
          </a:bodyPr>
          <a:lstStyle>
            <a:lvl1pPr>
              <a:lnSpc>
                <a:spcPts val="3000"/>
              </a:lnSpc>
              <a:defRPr sz="3200"/>
            </a:lvl1pPr>
          </a:lstStyle>
          <a:p>
            <a:r>
              <a:rPr lang="en-US" dirty="0"/>
              <a:t>Click to edit Master title style</a:t>
            </a:r>
          </a:p>
        </p:txBody>
      </p:sp>
    </p:spTree>
    <p:extLst>
      <p:ext uri="{BB962C8B-B14F-4D97-AF65-F5344CB8AC3E}">
        <p14:creationId xmlns:p14="http://schemas.microsoft.com/office/powerpoint/2010/main" val="14392616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Photos">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6104AC7-8DA5-6B4D-BB5F-C75BB72EA530}"/>
              </a:ext>
            </a:extLst>
          </p:cNvPr>
          <p:cNvSpPr>
            <a:spLocks noGrp="1"/>
          </p:cNvSpPr>
          <p:nvPr>
            <p:ph type="pic" idx="1"/>
          </p:nvPr>
        </p:nvSpPr>
        <p:spPr>
          <a:xfrm>
            <a:off x="6235022" y="783766"/>
            <a:ext cx="5665665" cy="511318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8" name="Date Placeholder 7">
            <a:extLst>
              <a:ext uri="{FF2B5EF4-FFF2-40B4-BE49-F238E27FC236}">
                <a16:creationId xmlns:a16="http://schemas.microsoft.com/office/drawing/2014/main" id="{2C46823A-5ACE-D44C-9DE7-515BCDEE4A70}"/>
              </a:ext>
            </a:extLst>
          </p:cNvPr>
          <p:cNvSpPr>
            <a:spLocks noGrp="1"/>
          </p:cNvSpPr>
          <p:nvPr>
            <p:ph type="dt" sz="half" idx="10"/>
          </p:nvPr>
        </p:nvSpPr>
        <p:spPr/>
        <p:txBody>
          <a:bodyPr/>
          <a:lstStyle/>
          <a:p>
            <a:fld id="{1B83B3E2-84F1-46C0-A5B3-977E23948D48}" type="datetime4">
              <a:rPr lang="en-US" smtClean="0"/>
              <a:t>January 12, 2024</a:t>
            </a:fld>
            <a:endParaRPr lang="en-US" dirty="0"/>
          </a:p>
        </p:txBody>
      </p:sp>
      <p:sp>
        <p:nvSpPr>
          <p:cNvPr id="9" name="Footer Placeholder 8">
            <a:extLst>
              <a:ext uri="{FF2B5EF4-FFF2-40B4-BE49-F238E27FC236}">
                <a16:creationId xmlns:a16="http://schemas.microsoft.com/office/drawing/2014/main" id="{98F419EC-B994-0B45-A542-CFD472AD177D}"/>
              </a:ext>
            </a:extLst>
          </p:cNvPr>
          <p:cNvSpPr>
            <a:spLocks noGrp="1"/>
          </p:cNvSpPr>
          <p:nvPr>
            <p:ph type="ftr" sz="quarter" idx="11"/>
          </p:nvPr>
        </p:nvSpPr>
        <p:spPr/>
        <p:txBody>
          <a:bodyPr/>
          <a:lstStyle/>
          <a:p>
            <a:r>
              <a:rPr lang="en-US"/>
              <a:t>Office of Student Financial Aid and Scholarships </a:t>
            </a:r>
            <a:endParaRPr lang="en-US" dirty="0"/>
          </a:p>
        </p:txBody>
      </p:sp>
      <p:sp>
        <p:nvSpPr>
          <p:cNvPr id="7" name="Picture Placeholder 2">
            <a:extLst>
              <a:ext uri="{FF2B5EF4-FFF2-40B4-BE49-F238E27FC236}">
                <a16:creationId xmlns:a16="http://schemas.microsoft.com/office/drawing/2014/main" id="{A736AB55-4F93-C44B-BF9D-1D4B66FA259E}"/>
              </a:ext>
            </a:extLst>
          </p:cNvPr>
          <p:cNvSpPr>
            <a:spLocks noGrp="1"/>
          </p:cNvSpPr>
          <p:nvPr>
            <p:ph type="pic" idx="12"/>
          </p:nvPr>
        </p:nvSpPr>
        <p:spPr>
          <a:xfrm>
            <a:off x="281981" y="783766"/>
            <a:ext cx="5665665" cy="511318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Tree>
    <p:extLst>
      <p:ext uri="{BB962C8B-B14F-4D97-AF65-F5344CB8AC3E}">
        <p14:creationId xmlns:p14="http://schemas.microsoft.com/office/powerpoint/2010/main" val="27358546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 Photo">
    <p:spTree>
      <p:nvGrpSpPr>
        <p:cNvPr id="1" name=""/>
        <p:cNvGrpSpPr/>
        <p:nvPr/>
      </p:nvGrpSpPr>
      <p:grpSpPr>
        <a:xfrm>
          <a:off x="0" y="0"/>
          <a:ext cx="0" cy="0"/>
          <a:chOff x="0" y="0"/>
          <a:chExt cx="0" cy="0"/>
        </a:xfrm>
      </p:grpSpPr>
      <p:sp>
        <p:nvSpPr>
          <p:cNvPr id="8" name="Date Placeholder 7">
            <a:extLst>
              <a:ext uri="{FF2B5EF4-FFF2-40B4-BE49-F238E27FC236}">
                <a16:creationId xmlns:a16="http://schemas.microsoft.com/office/drawing/2014/main" id="{2C46823A-5ACE-D44C-9DE7-515BCDEE4A70}"/>
              </a:ext>
            </a:extLst>
          </p:cNvPr>
          <p:cNvSpPr>
            <a:spLocks noGrp="1"/>
          </p:cNvSpPr>
          <p:nvPr>
            <p:ph type="dt" sz="half" idx="10"/>
          </p:nvPr>
        </p:nvSpPr>
        <p:spPr/>
        <p:txBody>
          <a:bodyPr/>
          <a:lstStyle/>
          <a:p>
            <a:fld id="{C9F8A58C-7B8C-4B9F-B8E6-9B2C668E8816}" type="datetime4">
              <a:rPr lang="en-US" smtClean="0"/>
              <a:t>January 12, 2024</a:t>
            </a:fld>
            <a:endParaRPr lang="en-US" dirty="0"/>
          </a:p>
        </p:txBody>
      </p:sp>
      <p:sp>
        <p:nvSpPr>
          <p:cNvPr id="9" name="Footer Placeholder 8">
            <a:extLst>
              <a:ext uri="{FF2B5EF4-FFF2-40B4-BE49-F238E27FC236}">
                <a16:creationId xmlns:a16="http://schemas.microsoft.com/office/drawing/2014/main" id="{98F419EC-B994-0B45-A542-CFD472AD177D}"/>
              </a:ext>
            </a:extLst>
          </p:cNvPr>
          <p:cNvSpPr>
            <a:spLocks noGrp="1"/>
          </p:cNvSpPr>
          <p:nvPr>
            <p:ph type="ftr" sz="quarter" idx="11"/>
          </p:nvPr>
        </p:nvSpPr>
        <p:spPr/>
        <p:txBody>
          <a:bodyPr/>
          <a:lstStyle/>
          <a:p>
            <a:r>
              <a:rPr lang="en-US"/>
              <a:t>Office of Student Financial Aid and Scholarships </a:t>
            </a:r>
            <a:endParaRPr lang="en-US" dirty="0"/>
          </a:p>
        </p:txBody>
      </p:sp>
      <p:sp>
        <p:nvSpPr>
          <p:cNvPr id="7" name="Picture Placeholder 2">
            <a:extLst>
              <a:ext uri="{FF2B5EF4-FFF2-40B4-BE49-F238E27FC236}">
                <a16:creationId xmlns:a16="http://schemas.microsoft.com/office/drawing/2014/main" id="{A736AB55-4F93-C44B-BF9D-1D4B66FA259E}"/>
              </a:ext>
            </a:extLst>
          </p:cNvPr>
          <p:cNvSpPr>
            <a:spLocks noGrp="1"/>
          </p:cNvSpPr>
          <p:nvPr>
            <p:ph type="pic" idx="12"/>
          </p:nvPr>
        </p:nvSpPr>
        <p:spPr>
          <a:xfrm>
            <a:off x="275129" y="783774"/>
            <a:ext cx="11628255" cy="51131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1200892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435FF0EC-EF4C-A042-8378-EECB37081040}"/>
              </a:ext>
            </a:extLst>
          </p:cNvPr>
          <p:cNvSpPr>
            <a:spLocks noGrp="1"/>
          </p:cNvSpPr>
          <p:nvPr>
            <p:ph type="dt" sz="half" idx="10"/>
          </p:nvPr>
        </p:nvSpPr>
        <p:spPr/>
        <p:txBody>
          <a:bodyPr/>
          <a:lstStyle/>
          <a:p>
            <a:fld id="{9EFA5AA7-EBBA-430F-B1F5-F814E37633AE}" type="datetime4">
              <a:rPr lang="en-US" smtClean="0"/>
              <a:t>January 12, 2024</a:t>
            </a:fld>
            <a:endParaRPr lang="en-US" dirty="0"/>
          </a:p>
        </p:txBody>
      </p:sp>
      <p:sp>
        <p:nvSpPr>
          <p:cNvPr id="6" name="Footer Placeholder 5">
            <a:extLst>
              <a:ext uri="{FF2B5EF4-FFF2-40B4-BE49-F238E27FC236}">
                <a16:creationId xmlns:a16="http://schemas.microsoft.com/office/drawing/2014/main" id="{805B65A5-5C48-174F-A6F9-63BEEF448FD4}"/>
              </a:ext>
            </a:extLst>
          </p:cNvPr>
          <p:cNvSpPr>
            <a:spLocks noGrp="1"/>
          </p:cNvSpPr>
          <p:nvPr>
            <p:ph type="ftr" sz="quarter" idx="11"/>
          </p:nvPr>
        </p:nvSpPr>
        <p:spPr/>
        <p:txBody>
          <a:bodyPr/>
          <a:lstStyle/>
          <a:p>
            <a:r>
              <a:rPr lang="en-US"/>
              <a:t>Office of Student Financial Aid and Scholarships </a:t>
            </a:r>
            <a:endParaRPr lang="en-US" dirty="0"/>
          </a:p>
        </p:txBody>
      </p:sp>
    </p:spTree>
    <p:extLst>
      <p:ext uri="{BB962C8B-B14F-4D97-AF65-F5344CB8AC3E}">
        <p14:creationId xmlns:p14="http://schemas.microsoft.com/office/powerpoint/2010/main" val="28325853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780068F9-40BA-7643-A1DE-51DCC699ACB3}"/>
              </a:ext>
            </a:extLst>
          </p:cNvPr>
          <p:cNvSpPr>
            <a:spLocks noGrp="1"/>
          </p:cNvSpPr>
          <p:nvPr>
            <p:ph type="title"/>
          </p:nvPr>
        </p:nvSpPr>
        <p:spPr>
          <a:xfrm>
            <a:off x="1045029" y="681038"/>
            <a:ext cx="10067728" cy="5104767"/>
          </a:xfrm>
        </p:spPr>
        <p:txBody>
          <a:bodyPr>
            <a:normAutofit/>
          </a:bodyPr>
          <a:lstStyle>
            <a:lvl1pPr>
              <a:lnSpc>
                <a:spcPts val="7000"/>
              </a:lnSpc>
              <a:defRPr sz="7000">
                <a:latin typeface="+mj-lt"/>
              </a:defRPr>
            </a:lvl1pPr>
          </a:lstStyle>
          <a:p>
            <a:r>
              <a:rPr lang="en-US" dirty="0"/>
              <a:t>Click to edit Master title style</a:t>
            </a:r>
          </a:p>
        </p:txBody>
      </p:sp>
      <p:sp>
        <p:nvSpPr>
          <p:cNvPr id="11" name="Date Placeholder 10">
            <a:extLst>
              <a:ext uri="{FF2B5EF4-FFF2-40B4-BE49-F238E27FC236}">
                <a16:creationId xmlns:a16="http://schemas.microsoft.com/office/drawing/2014/main" id="{F78EC6B5-8F05-084E-8974-BA791269C5E2}"/>
              </a:ext>
            </a:extLst>
          </p:cNvPr>
          <p:cNvSpPr>
            <a:spLocks noGrp="1"/>
          </p:cNvSpPr>
          <p:nvPr>
            <p:ph type="dt" sz="half" idx="10"/>
          </p:nvPr>
        </p:nvSpPr>
        <p:spPr/>
        <p:txBody>
          <a:bodyPr/>
          <a:lstStyle/>
          <a:p>
            <a:fld id="{FBDB0D34-698B-4BCB-B573-430073ECEF31}" type="datetime4">
              <a:rPr lang="en-US" smtClean="0"/>
              <a:t>January 12, 2024</a:t>
            </a:fld>
            <a:endParaRPr lang="en-US" dirty="0"/>
          </a:p>
        </p:txBody>
      </p:sp>
      <p:sp>
        <p:nvSpPr>
          <p:cNvPr id="12" name="Footer Placeholder 11">
            <a:extLst>
              <a:ext uri="{FF2B5EF4-FFF2-40B4-BE49-F238E27FC236}">
                <a16:creationId xmlns:a16="http://schemas.microsoft.com/office/drawing/2014/main" id="{05FD9E1B-2D19-BB4E-8578-0D0F8DA78A6C}"/>
              </a:ext>
            </a:extLst>
          </p:cNvPr>
          <p:cNvSpPr>
            <a:spLocks noGrp="1"/>
          </p:cNvSpPr>
          <p:nvPr>
            <p:ph type="ftr" sz="quarter" idx="11"/>
          </p:nvPr>
        </p:nvSpPr>
        <p:spPr/>
        <p:txBody>
          <a:bodyPr/>
          <a:lstStyle/>
          <a:p>
            <a:r>
              <a:rPr lang="en-US"/>
              <a:t>Office of Student Financial Aid and Scholarships </a:t>
            </a:r>
            <a:endParaRPr lang="en-US" dirty="0"/>
          </a:p>
        </p:txBody>
      </p:sp>
    </p:spTree>
    <p:extLst>
      <p:ext uri="{BB962C8B-B14F-4D97-AF65-F5344CB8AC3E}">
        <p14:creationId xmlns:p14="http://schemas.microsoft.com/office/powerpoint/2010/main" val="34954489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Title with subtitl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B2A6862-9E43-3F45-BC14-57A9FE05A10F}"/>
              </a:ext>
            </a:extLst>
          </p:cNvPr>
          <p:cNvSpPr>
            <a:spLocks noGrp="1"/>
          </p:cNvSpPr>
          <p:nvPr>
            <p:ph type="subTitle" idx="1"/>
          </p:nvPr>
        </p:nvSpPr>
        <p:spPr>
          <a:xfrm>
            <a:off x="1066799" y="4790038"/>
            <a:ext cx="9896669" cy="937727"/>
          </a:xfrm>
        </p:spPr>
        <p:txBody>
          <a:bodyPr/>
          <a:lstStyle>
            <a:lvl1pPr marL="0" indent="0" algn="l">
              <a:buNone/>
              <a:defRPr sz="2400">
                <a:solidFill>
                  <a:srgbClr val="FAF7EE"/>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0" name="Title 9">
            <a:extLst>
              <a:ext uri="{FF2B5EF4-FFF2-40B4-BE49-F238E27FC236}">
                <a16:creationId xmlns:a16="http://schemas.microsoft.com/office/drawing/2014/main" id="{780068F9-40BA-7643-A1DE-51DCC699ACB3}"/>
              </a:ext>
            </a:extLst>
          </p:cNvPr>
          <p:cNvSpPr>
            <a:spLocks noGrp="1"/>
          </p:cNvSpPr>
          <p:nvPr>
            <p:ph type="title"/>
          </p:nvPr>
        </p:nvSpPr>
        <p:spPr>
          <a:xfrm>
            <a:off x="1045029" y="681038"/>
            <a:ext cx="10067728" cy="4108999"/>
          </a:xfrm>
        </p:spPr>
        <p:txBody>
          <a:bodyPr>
            <a:normAutofit/>
          </a:bodyPr>
          <a:lstStyle>
            <a:lvl1pPr>
              <a:lnSpc>
                <a:spcPts val="7000"/>
              </a:lnSpc>
              <a:defRPr sz="7000"/>
            </a:lvl1pPr>
          </a:lstStyle>
          <a:p>
            <a:r>
              <a:rPr lang="en-US" dirty="0"/>
              <a:t>Click to edit Master title style</a:t>
            </a:r>
          </a:p>
        </p:txBody>
      </p:sp>
      <p:sp>
        <p:nvSpPr>
          <p:cNvPr id="11" name="Date Placeholder 10">
            <a:extLst>
              <a:ext uri="{FF2B5EF4-FFF2-40B4-BE49-F238E27FC236}">
                <a16:creationId xmlns:a16="http://schemas.microsoft.com/office/drawing/2014/main" id="{F78EC6B5-8F05-084E-8974-BA791269C5E2}"/>
              </a:ext>
            </a:extLst>
          </p:cNvPr>
          <p:cNvSpPr>
            <a:spLocks noGrp="1"/>
          </p:cNvSpPr>
          <p:nvPr>
            <p:ph type="dt" sz="half" idx="10"/>
          </p:nvPr>
        </p:nvSpPr>
        <p:spPr/>
        <p:txBody>
          <a:bodyPr/>
          <a:lstStyle/>
          <a:p>
            <a:fld id="{131ECB4B-7E32-4F76-9711-18907FDF3184}" type="datetime4">
              <a:rPr lang="en-US" smtClean="0"/>
              <a:t>January 12, 2024</a:t>
            </a:fld>
            <a:endParaRPr lang="en-US" dirty="0"/>
          </a:p>
        </p:txBody>
      </p:sp>
      <p:sp>
        <p:nvSpPr>
          <p:cNvPr id="12" name="Footer Placeholder 11">
            <a:extLst>
              <a:ext uri="{FF2B5EF4-FFF2-40B4-BE49-F238E27FC236}">
                <a16:creationId xmlns:a16="http://schemas.microsoft.com/office/drawing/2014/main" id="{05FD9E1B-2D19-BB4E-8578-0D0F8DA78A6C}"/>
              </a:ext>
            </a:extLst>
          </p:cNvPr>
          <p:cNvSpPr>
            <a:spLocks noGrp="1"/>
          </p:cNvSpPr>
          <p:nvPr>
            <p:ph type="ftr" sz="quarter" idx="11"/>
          </p:nvPr>
        </p:nvSpPr>
        <p:spPr/>
        <p:txBody>
          <a:bodyPr/>
          <a:lstStyle/>
          <a:p>
            <a:r>
              <a:rPr lang="en-US"/>
              <a:t>Office of Student Financial Aid and Scholarships </a:t>
            </a:r>
            <a:endParaRPr lang="en-US" dirty="0"/>
          </a:p>
        </p:txBody>
      </p:sp>
    </p:spTree>
    <p:extLst>
      <p:ext uri="{BB962C8B-B14F-4D97-AF65-F5344CB8AC3E}">
        <p14:creationId xmlns:p14="http://schemas.microsoft.com/office/powerpoint/2010/main" val="26790506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17556C-D915-EC47-A507-F3F432006B5A}"/>
              </a:ext>
            </a:extLst>
          </p:cNvPr>
          <p:cNvSpPr>
            <a:spLocks noGrp="1"/>
          </p:cNvSpPr>
          <p:nvPr>
            <p:ph idx="1"/>
          </p:nvPr>
        </p:nvSpPr>
        <p:spPr>
          <a:xfrm>
            <a:off x="1054358" y="2118049"/>
            <a:ext cx="10077062" cy="3868683"/>
          </a:xfrm>
        </p:spPr>
        <p:txBody>
          <a:bodyPr/>
          <a:lstStyle>
            <a:lvl1pPr>
              <a:defRPr sz="2200" b="0" i="0">
                <a:latin typeface="+mn-lt"/>
              </a:defRPr>
            </a:lvl1pPr>
            <a:lvl2pPr>
              <a:defRPr sz="2000" b="0" i="0">
                <a:solidFill>
                  <a:srgbClr val="FAF7EE"/>
                </a:solidFill>
                <a:latin typeface="+mn-lt"/>
              </a:defRPr>
            </a:lvl2pPr>
            <a:lvl3pPr>
              <a:defRPr b="0" i="0">
                <a:solidFill>
                  <a:srgbClr val="FAF7EE"/>
                </a:solidFill>
                <a:latin typeface="+mn-lt"/>
              </a:defRPr>
            </a:lvl3pPr>
            <a:lvl4pPr>
              <a:defRPr b="0" i="0">
                <a:solidFill>
                  <a:srgbClr val="FAF7EE"/>
                </a:solidFill>
                <a:latin typeface="+mn-lt"/>
              </a:defRPr>
            </a:lvl4pPr>
            <a:lvl5pPr>
              <a:defRPr b="0" i="0">
                <a:solidFill>
                  <a:srgbClr val="FAF7EE"/>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a:extLst>
              <a:ext uri="{FF2B5EF4-FFF2-40B4-BE49-F238E27FC236}">
                <a16:creationId xmlns:a16="http://schemas.microsoft.com/office/drawing/2014/main" id="{E2E4E12D-3B5D-DA40-BA34-6330CDD60929}"/>
              </a:ext>
            </a:extLst>
          </p:cNvPr>
          <p:cNvSpPr>
            <a:spLocks noGrp="1"/>
          </p:cNvSpPr>
          <p:nvPr>
            <p:ph type="title"/>
          </p:nvPr>
        </p:nvSpPr>
        <p:spPr/>
        <p:txBody>
          <a:bodyPr/>
          <a:lstStyle/>
          <a:p>
            <a:r>
              <a:rPr lang="en-US"/>
              <a:t>Click to edit Master title style</a:t>
            </a:r>
          </a:p>
        </p:txBody>
      </p:sp>
      <p:sp>
        <p:nvSpPr>
          <p:cNvPr id="10" name="Date Placeholder 9">
            <a:extLst>
              <a:ext uri="{FF2B5EF4-FFF2-40B4-BE49-F238E27FC236}">
                <a16:creationId xmlns:a16="http://schemas.microsoft.com/office/drawing/2014/main" id="{75677A01-B108-DC48-A573-724476E25FA9}"/>
              </a:ext>
            </a:extLst>
          </p:cNvPr>
          <p:cNvSpPr>
            <a:spLocks noGrp="1"/>
          </p:cNvSpPr>
          <p:nvPr>
            <p:ph type="dt" sz="half" idx="10"/>
          </p:nvPr>
        </p:nvSpPr>
        <p:spPr/>
        <p:txBody>
          <a:bodyPr/>
          <a:lstStyle/>
          <a:p>
            <a:fld id="{8DBE0E5A-ACFB-44F6-86AF-BE3D80591166}" type="datetime4">
              <a:rPr lang="en-US" smtClean="0"/>
              <a:t>January 12, 2024</a:t>
            </a:fld>
            <a:endParaRPr lang="en-US" dirty="0"/>
          </a:p>
        </p:txBody>
      </p:sp>
      <p:sp>
        <p:nvSpPr>
          <p:cNvPr id="11" name="Footer Placeholder 10">
            <a:extLst>
              <a:ext uri="{FF2B5EF4-FFF2-40B4-BE49-F238E27FC236}">
                <a16:creationId xmlns:a16="http://schemas.microsoft.com/office/drawing/2014/main" id="{92FF1E83-7CE6-A543-ADA0-7D22452B8716}"/>
              </a:ext>
            </a:extLst>
          </p:cNvPr>
          <p:cNvSpPr>
            <a:spLocks noGrp="1"/>
          </p:cNvSpPr>
          <p:nvPr>
            <p:ph type="ftr" sz="quarter" idx="11"/>
          </p:nvPr>
        </p:nvSpPr>
        <p:spPr/>
        <p:txBody>
          <a:bodyPr/>
          <a:lstStyle/>
          <a:p>
            <a:r>
              <a:rPr lang="en-US"/>
              <a:t>Office of Student Financial Aid and Scholarships </a:t>
            </a:r>
            <a:endParaRPr lang="en-US" dirty="0"/>
          </a:p>
        </p:txBody>
      </p:sp>
    </p:spTree>
    <p:extLst>
      <p:ext uri="{BB962C8B-B14F-4D97-AF65-F5344CB8AC3E}">
        <p14:creationId xmlns:p14="http://schemas.microsoft.com/office/powerpoint/2010/main" val="8634491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Content w/ Section Header">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17556C-D915-EC47-A507-F3F432006B5A}"/>
              </a:ext>
            </a:extLst>
          </p:cNvPr>
          <p:cNvSpPr>
            <a:spLocks noGrp="1"/>
          </p:cNvSpPr>
          <p:nvPr>
            <p:ph idx="1"/>
          </p:nvPr>
        </p:nvSpPr>
        <p:spPr>
          <a:xfrm>
            <a:off x="1054358" y="2118049"/>
            <a:ext cx="10077062" cy="3868683"/>
          </a:xfrm>
        </p:spPr>
        <p:txBody>
          <a:bodyPr/>
          <a:lstStyle>
            <a:lvl1pPr>
              <a:defRPr sz="2200" b="0" i="0">
                <a:latin typeface="+mn-lt"/>
              </a:defRPr>
            </a:lvl1pPr>
            <a:lvl2pPr>
              <a:defRPr sz="2000" b="0" i="0">
                <a:solidFill>
                  <a:srgbClr val="FAF7EE"/>
                </a:solidFill>
                <a:latin typeface="+mn-lt"/>
              </a:defRPr>
            </a:lvl2pPr>
            <a:lvl3pPr>
              <a:defRPr b="0" i="0">
                <a:solidFill>
                  <a:srgbClr val="FAF7EE"/>
                </a:solidFill>
                <a:latin typeface="+mn-lt"/>
              </a:defRPr>
            </a:lvl3pPr>
            <a:lvl4pPr>
              <a:defRPr b="0" i="0">
                <a:solidFill>
                  <a:srgbClr val="FAF7EE"/>
                </a:solidFill>
                <a:latin typeface="+mn-lt"/>
              </a:defRPr>
            </a:lvl4pPr>
            <a:lvl5pPr>
              <a:defRPr b="0" i="0">
                <a:solidFill>
                  <a:srgbClr val="FAF7EE"/>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a:extLst>
              <a:ext uri="{FF2B5EF4-FFF2-40B4-BE49-F238E27FC236}">
                <a16:creationId xmlns:a16="http://schemas.microsoft.com/office/drawing/2014/main" id="{E2E4E12D-3B5D-DA40-BA34-6330CDD60929}"/>
              </a:ext>
            </a:extLst>
          </p:cNvPr>
          <p:cNvSpPr>
            <a:spLocks noGrp="1"/>
          </p:cNvSpPr>
          <p:nvPr>
            <p:ph type="title"/>
          </p:nvPr>
        </p:nvSpPr>
        <p:spPr/>
        <p:txBody>
          <a:bodyPr/>
          <a:lstStyle/>
          <a:p>
            <a:r>
              <a:rPr lang="en-US"/>
              <a:t>Click to edit Master title style</a:t>
            </a:r>
          </a:p>
        </p:txBody>
      </p:sp>
      <p:sp>
        <p:nvSpPr>
          <p:cNvPr id="10" name="Date Placeholder 9">
            <a:extLst>
              <a:ext uri="{FF2B5EF4-FFF2-40B4-BE49-F238E27FC236}">
                <a16:creationId xmlns:a16="http://schemas.microsoft.com/office/drawing/2014/main" id="{75677A01-B108-DC48-A573-724476E25FA9}"/>
              </a:ext>
            </a:extLst>
          </p:cNvPr>
          <p:cNvSpPr>
            <a:spLocks noGrp="1"/>
          </p:cNvSpPr>
          <p:nvPr>
            <p:ph type="dt" sz="half" idx="10"/>
          </p:nvPr>
        </p:nvSpPr>
        <p:spPr/>
        <p:txBody>
          <a:bodyPr/>
          <a:lstStyle/>
          <a:p>
            <a:fld id="{9030B4AD-1727-4D35-AF7F-D3705A5C85E4}" type="datetime4">
              <a:rPr lang="en-US" smtClean="0"/>
              <a:t>January 12, 2024</a:t>
            </a:fld>
            <a:endParaRPr lang="en-US" dirty="0"/>
          </a:p>
        </p:txBody>
      </p:sp>
      <p:sp>
        <p:nvSpPr>
          <p:cNvPr id="11" name="Footer Placeholder 10">
            <a:extLst>
              <a:ext uri="{FF2B5EF4-FFF2-40B4-BE49-F238E27FC236}">
                <a16:creationId xmlns:a16="http://schemas.microsoft.com/office/drawing/2014/main" id="{92FF1E83-7CE6-A543-ADA0-7D22452B8716}"/>
              </a:ext>
            </a:extLst>
          </p:cNvPr>
          <p:cNvSpPr>
            <a:spLocks noGrp="1"/>
          </p:cNvSpPr>
          <p:nvPr>
            <p:ph type="ftr" sz="quarter" idx="11"/>
          </p:nvPr>
        </p:nvSpPr>
        <p:spPr/>
        <p:txBody>
          <a:bodyPr/>
          <a:lstStyle/>
          <a:p>
            <a:r>
              <a:rPr lang="en-US"/>
              <a:t>Office of Student Financial Aid and Scholarships </a:t>
            </a:r>
            <a:endParaRPr lang="en-US" dirty="0"/>
          </a:p>
        </p:txBody>
      </p:sp>
      <p:sp>
        <p:nvSpPr>
          <p:cNvPr id="2" name="TextBox 1">
            <a:extLst>
              <a:ext uri="{FF2B5EF4-FFF2-40B4-BE49-F238E27FC236}">
                <a16:creationId xmlns:a16="http://schemas.microsoft.com/office/drawing/2014/main" id="{703052BA-08B3-794C-9992-5F2F2E34A8BC}"/>
              </a:ext>
            </a:extLst>
          </p:cNvPr>
          <p:cNvSpPr txBox="1"/>
          <p:nvPr userDrawn="1"/>
        </p:nvSpPr>
        <p:spPr>
          <a:xfrm>
            <a:off x="1275127" y="185787"/>
            <a:ext cx="10678416" cy="369332"/>
          </a:xfrm>
          <a:prstGeom prst="rect">
            <a:avLst/>
          </a:prstGeom>
          <a:noFill/>
        </p:spPr>
        <p:txBody>
          <a:bodyPr wrap="square" rtlCol="0">
            <a:spAutoFit/>
          </a:bodyPr>
          <a:lstStyle/>
          <a:p>
            <a:pPr algn="r"/>
            <a:r>
              <a:rPr lang="en-US" b="0" dirty="0">
                <a:solidFill>
                  <a:schemeClr val="bg2"/>
                </a:solidFill>
                <a:latin typeface="+mj-lt"/>
              </a:rPr>
              <a:t>Continued headline for slides that share the same section title</a:t>
            </a:r>
          </a:p>
        </p:txBody>
      </p:sp>
    </p:spTree>
    <p:extLst>
      <p:ext uri="{BB962C8B-B14F-4D97-AF65-F5344CB8AC3E}">
        <p14:creationId xmlns:p14="http://schemas.microsoft.com/office/powerpoint/2010/main" val="6583580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FE39C26-B195-A14C-9C06-92539D0A31C4}"/>
              </a:ext>
            </a:extLst>
          </p:cNvPr>
          <p:cNvSpPr>
            <a:spLocks noGrp="1"/>
          </p:cNvSpPr>
          <p:nvPr>
            <p:ph sz="half" idx="1"/>
          </p:nvPr>
        </p:nvSpPr>
        <p:spPr>
          <a:xfrm>
            <a:off x="1045028" y="2103929"/>
            <a:ext cx="4974771" cy="3874177"/>
          </a:xfrm>
        </p:spPr>
        <p:txBody>
          <a:bodyPr/>
          <a:lstStyle>
            <a:lvl1pPr>
              <a:defRPr sz="2200"/>
            </a:lvl1pPr>
            <a:lvl2pPr>
              <a:defRPr>
                <a:solidFill>
                  <a:srgbClr val="FAF7EE"/>
                </a:solidFill>
              </a:defRPr>
            </a:lvl2pPr>
            <a:lvl3pPr>
              <a:defRPr>
                <a:solidFill>
                  <a:srgbClr val="FAF7EE"/>
                </a:solidFill>
              </a:defRPr>
            </a:lvl3pPr>
            <a:lvl4pPr>
              <a:defRPr>
                <a:solidFill>
                  <a:srgbClr val="FAF7EE"/>
                </a:solidFill>
              </a:defRPr>
            </a:lvl4pPr>
            <a:lvl5pPr>
              <a:defRPr>
                <a:solidFill>
                  <a:srgbClr val="FAF7EE"/>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274EB298-6BB5-2042-8E99-5FF29C615E2C}"/>
              </a:ext>
            </a:extLst>
          </p:cNvPr>
          <p:cNvSpPr>
            <a:spLocks noGrp="1"/>
          </p:cNvSpPr>
          <p:nvPr>
            <p:ph sz="half" idx="2"/>
          </p:nvPr>
        </p:nvSpPr>
        <p:spPr>
          <a:xfrm>
            <a:off x="6172200" y="2103929"/>
            <a:ext cx="4974771" cy="3874177"/>
          </a:xfrm>
        </p:spPr>
        <p:txBody>
          <a:bodyPr/>
          <a:lstStyle>
            <a:lvl1pPr>
              <a:defRPr sz="2200"/>
            </a:lvl1pPr>
            <a:lvl2pPr>
              <a:defRPr>
                <a:solidFill>
                  <a:srgbClr val="FAF7EE"/>
                </a:solidFill>
              </a:defRPr>
            </a:lvl2pPr>
            <a:lvl3pPr>
              <a:defRPr>
                <a:solidFill>
                  <a:srgbClr val="FAF7EE"/>
                </a:solidFill>
              </a:defRPr>
            </a:lvl3pPr>
            <a:lvl4pPr>
              <a:defRPr>
                <a:solidFill>
                  <a:srgbClr val="FAF7EE"/>
                </a:solidFill>
              </a:defRPr>
            </a:lvl4pPr>
            <a:lvl5pPr>
              <a:defRPr>
                <a:solidFill>
                  <a:srgbClr val="FAF7EE"/>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a:extLst>
              <a:ext uri="{FF2B5EF4-FFF2-40B4-BE49-F238E27FC236}">
                <a16:creationId xmlns:a16="http://schemas.microsoft.com/office/drawing/2014/main" id="{7D3C2FD9-A378-A140-9800-64379F9DFCF1}"/>
              </a:ext>
            </a:extLst>
          </p:cNvPr>
          <p:cNvSpPr>
            <a:spLocks noGrp="1"/>
          </p:cNvSpPr>
          <p:nvPr>
            <p:ph type="dt" sz="half" idx="10"/>
          </p:nvPr>
        </p:nvSpPr>
        <p:spPr/>
        <p:txBody>
          <a:bodyPr/>
          <a:lstStyle/>
          <a:p>
            <a:fld id="{62ED6142-401B-4EA8-B31A-6BF46EAF1D7F}" type="datetime4">
              <a:rPr lang="en-US" smtClean="0"/>
              <a:t>January 12, 2024</a:t>
            </a:fld>
            <a:endParaRPr lang="en-US" dirty="0"/>
          </a:p>
        </p:txBody>
      </p:sp>
      <p:sp>
        <p:nvSpPr>
          <p:cNvPr id="9" name="Footer Placeholder 8">
            <a:extLst>
              <a:ext uri="{FF2B5EF4-FFF2-40B4-BE49-F238E27FC236}">
                <a16:creationId xmlns:a16="http://schemas.microsoft.com/office/drawing/2014/main" id="{FC37D004-ABCE-DB42-9BFC-9C6FB070BE62}"/>
              </a:ext>
            </a:extLst>
          </p:cNvPr>
          <p:cNvSpPr>
            <a:spLocks noGrp="1"/>
          </p:cNvSpPr>
          <p:nvPr>
            <p:ph type="ftr" sz="quarter" idx="11"/>
          </p:nvPr>
        </p:nvSpPr>
        <p:spPr/>
        <p:txBody>
          <a:bodyPr/>
          <a:lstStyle/>
          <a:p>
            <a:r>
              <a:rPr lang="en-US"/>
              <a:t>Office of Student Financial Aid and Scholarships </a:t>
            </a:r>
            <a:endParaRPr lang="en-US" dirty="0"/>
          </a:p>
        </p:txBody>
      </p:sp>
      <p:sp>
        <p:nvSpPr>
          <p:cNvPr id="10" name="Title 9">
            <a:extLst>
              <a:ext uri="{FF2B5EF4-FFF2-40B4-BE49-F238E27FC236}">
                <a16:creationId xmlns:a16="http://schemas.microsoft.com/office/drawing/2014/main" id="{446534E7-CD58-4F4D-A5FE-125B00096B8D}"/>
              </a:ext>
            </a:extLst>
          </p:cNvPr>
          <p:cNvSpPr>
            <a:spLocks noGrp="1"/>
          </p:cNvSpPr>
          <p:nvPr>
            <p:ph type="title"/>
          </p:nvPr>
        </p:nvSpPr>
        <p:spPr/>
        <p:txBody>
          <a:bodyPr/>
          <a:lstStyle>
            <a:lvl1pPr>
              <a:defRPr>
                <a:latin typeface="+mj-lt"/>
              </a:defRPr>
            </a:lvl1pPr>
          </a:lstStyle>
          <a:p>
            <a:r>
              <a:rPr lang="en-US" dirty="0"/>
              <a:t>Click to edit Master title style</a:t>
            </a:r>
          </a:p>
        </p:txBody>
      </p:sp>
    </p:spTree>
    <p:extLst>
      <p:ext uri="{BB962C8B-B14F-4D97-AF65-F5344CB8AC3E}">
        <p14:creationId xmlns:p14="http://schemas.microsoft.com/office/powerpoint/2010/main" val="392141531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FDC7C5E-6F4D-BF45-AE18-604209EE2D8E}"/>
              </a:ext>
            </a:extLst>
          </p:cNvPr>
          <p:cNvSpPr>
            <a:spLocks noGrp="1"/>
          </p:cNvSpPr>
          <p:nvPr>
            <p:ph idx="1"/>
          </p:nvPr>
        </p:nvSpPr>
        <p:spPr>
          <a:xfrm>
            <a:off x="5183188" y="681039"/>
            <a:ext cx="6720196" cy="51800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A18BFF73-EC43-3A4A-851B-7C797987BBE5}"/>
              </a:ext>
            </a:extLst>
          </p:cNvPr>
          <p:cNvSpPr>
            <a:spLocks noGrp="1"/>
          </p:cNvSpPr>
          <p:nvPr>
            <p:ph type="body" sz="half" idx="2"/>
          </p:nvPr>
        </p:nvSpPr>
        <p:spPr>
          <a:xfrm>
            <a:off x="1045029" y="2057400"/>
            <a:ext cx="3726996"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8" name="Date Placeholder 7">
            <a:extLst>
              <a:ext uri="{FF2B5EF4-FFF2-40B4-BE49-F238E27FC236}">
                <a16:creationId xmlns:a16="http://schemas.microsoft.com/office/drawing/2014/main" id="{06FA34B7-003E-8F4E-9365-0F545260D769}"/>
              </a:ext>
            </a:extLst>
          </p:cNvPr>
          <p:cNvSpPr>
            <a:spLocks noGrp="1"/>
          </p:cNvSpPr>
          <p:nvPr>
            <p:ph type="dt" sz="half" idx="10"/>
          </p:nvPr>
        </p:nvSpPr>
        <p:spPr/>
        <p:txBody>
          <a:bodyPr/>
          <a:lstStyle/>
          <a:p>
            <a:fld id="{2D7242EB-C8ED-40F9-9E58-AEDD3BA5104E}" type="datetime4">
              <a:rPr lang="en-US" smtClean="0"/>
              <a:t>January 12, 2024</a:t>
            </a:fld>
            <a:endParaRPr lang="en-US" dirty="0"/>
          </a:p>
        </p:txBody>
      </p:sp>
      <p:sp>
        <p:nvSpPr>
          <p:cNvPr id="9" name="Footer Placeholder 8">
            <a:extLst>
              <a:ext uri="{FF2B5EF4-FFF2-40B4-BE49-F238E27FC236}">
                <a16:creationId xmlns:a16="http://schemas.microsoft.com/office/drawing/2014/main" id="{17014C1D-B276-E24A-9C05-3109AD185245}"/>
              </a:ext>
            </a:extLst>
          </p:cNvPr>
          <p:cNvSpPr>
            <a:spLocks noGrp="1"/>
          </p:cNvSpPr>
          <p:nvPr>
            <p:ph type="ftr" sz="quarter" idx="11"/>
          </p:nvPr>
        </p:nvSpPr>
        <p:spPr/>
        <p:txBody>
          <a:bodyPr/>
          <a:lstStyle/>
          <a:p>
            <a:r>
              <a:rPr lang="en-US"/>
              <a:t>Office of Student Financial Aid and Scholarships </a:t>
            </a:r>
            <a:endParaRPr lang="en-US" dirty="0"/>
          </a:p>
        </p:txBody>
      </p:sp>
      <p:sp>
        <p:nvSpPr>
          <p:cNvPr id="10" name="Title 9">
            <a:extLst>
              <a:ext uri="{FF2B5EF4-FFF2-40B4-BE49-F238E27FC236}">
                <a16:creationId xmlns:a16="http://schemas.microsoft.com/office/drawing/2014/main" id="{CD3F150D-ABB7-864E-8755-60BB9203CF8B}"/>
              </a:ext>
            </a:extLst>
          </p:cNvPr>
          <p:cNvSpPr>
            <a:spLocks noGrp="1"/>
          </p:cNvSpPr>
          <p:nvPr>
            <p:ph type="title"/>
          </p:nvPr>
        </p:nvSpPr>
        <p:spPr>
          <a:xfrm>
            <a:off x="1045029" y="681039"/>
            <a:ext cx="3726996" cy="1269060"/>
          </a:xfrm>
        </p:spPr>
        <p:txBody>
          <a:bodyPr>
            <a:normAutofit/>
          </a:bodyPr>
          <a:lstStyle>
            <a:lvl1pPr>
              <a:lnSpc>
                <a:spcPts val="3000"/>
              </a:lnSpc>
              <a:defRPr sz="3200">
                <a:latin typeface="+mj-lt"/>
              </a:defRPr>
            </a:lvl1pPr>
          </a:lstStyle>
          <a:p>
            <a:r>
              <a:rPr lang="en-US" dirty="0"/>
              <a:t>Click to edit Master title style</a:t>
            </a:r>
          </a:p>
        </p:txBody>
      </p:sp>
    </p:spTree>
    <p:extLst>
      <p:ext uri="{BB962C8B-B14F-4D97-AF65-F5344CB8AC3E}">
        <p14:creationId xmlns:p14="http://schemas.microsoft.com/office/powerpoint/2010/main" val="20008615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 Photos">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6104AC7-8DA5-6B4D-BB5F-C75BB72EA530}"/>
              </a:ext>
            </a:extLst>
          </p:cNvPr>
          <p:cNvSpPr>
            <a:spLocks noGrp="1"/>
          </p:cNvSpPr>
          <p:nvPr>
            <p:ph type="pic" idx="1"/>
          </p:nvPr>
        </p:nvSpPr>
        <p:spPr>
          <a:xfrm>
            <a:off x="6235022" y="783766"/>
            <a:ext cx="5665665" cy="511318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8" name="Date Placeholder 7">
            <a:extLst>
              <a:ext uri="{FF2B5EF4-FFF2-40B4-BE49-F238E27FC236}">
                <a16:creationId xmlns:a16="http://schemas.microsoft.com/office/drawing/2014/main" id="{2C46823A-5ACE-D44C-9DE7-515BCDEE4A70}"/>
              </a:ext>
            </a:extLst>
          </p:cNvPr>
          <p:cNvSpPr>
            <a:spLocks noGrp="1"/>
          </p:cNvSpPr>
          <p:nvPr>
            <p:ph type="dt" sz="half" idx="10"/>
          </p:nvPr>
        </p:nvSpPr>
        <p:spPr/>
        <p:txBody>
          <a:bodyPr/>
          <a:lstStyle/>
          <a:p>
            <a:fld id="{D2CC7310-73C1-4BD3-B893-3FFFFA17C715}" type="datetime4">
              <a:rPr lang="en-US" smtClean="0"/>
              <a:t>January 12, 2024</a:t>
            </a:fld>
            <a:endParaRPr lang="en-US" dirty="0"/>
          </a:p>
        </p:txBody>
      </p:sp>
      <p:sp>
        <p:nvSpPr>
          <p:cNvPr id="9" name="Footer Placeholder 8">
            <a:extLst>
              <a:ext uri="{FF2B5EF4-FFF2-40B4-BE49-F238E27FC236}">
                <a16:creationId xmlns:a16="http://schemas.microsoft.com/office/drawing/2014/main" id="{98F419EC-B994-0B45-A542-CFD472AD177D}"/>
              </a:ext>
            </a:extLst>
          </p:cNvPr>
          <p:cNvSpPr>
            <a:spLocks noGrp="1"/>
          </p:cNvSpPr>
          <p:nvPr>
            <p:ph type="ftr" sz="quarter" idx="11"/>
          </p:nvPr>
        </p:nvSpPr>
        <p:spPr/>
        <p:txBody>
          <a:bodyPr/>
          <a:lstStyle/>
          <a:p>
            <a:r>
              <a:rPr lang="en-US"/>
              <a:t>Office of Student Financial Aid and Scholarships </a:t>
            </a:r>
            <a:endParaRPr lang="en-US" dirty="0"/>
          </a:p>
        </p:txBody>
      </p:sp>
      <p:sp>
        <p:nvSpPr>
          <p:cNvPr id="7" name="Picture Placeholder 2">
            <a:extLst>
              <a:ext uri="{FF2B5EF4-FFF2-40B4-BE49-F238E27FC236}">
                <a16:creationId xmlns:a16="http://schemas.microsoft.com/office/drawing/2014/main" id="{A736AB55-4F93-C44B-BF9D-1D4B66FA259E}"/>
              </a:ext>
            </a:extLst>
          </p:cNvPr>
          <p:cNvSpPr>
            <a:spLocks noGrp="1"/>
          </p:cNvSpPr>
          <p:nvPr>
            <p:ph type="pic" idx="12"/>
          </p:nvPr>
        </p:nvSpPr>
        <p:spPr>
          <a:xfrm>
            <a:off x="281981" y="783766"/>
            <a:ext cx="5665665" cy="511318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Tree>
    <p:extLst>
      <p:ext uri="{BB962C8B-B14F-4D97-AF65-F5344CB8AC3E}">
        <p14:creationId xmlns:p14="http://schemas.microsoft.com/office/powerpoint/2010/main" val="23668232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 Photo">
    <p:spTree>
      <p:nvGrpSpPr>
        <p:cNvPr id="1" name=""/>
        <p:cNvGrpSpPr/>
        <p:nvPr/>
      </p:nvGrpSpPr>
      <p:grpSpPr>
        <a:xfrm>
          <a:off x="0" y="0"/>
          <a:ext cx="0" cy="0"/>
          <a:chOff x="0" y="0"/>
          <a:chExt cx="0" cy="0"/>
        </a:xfrm>
      </p:grpSpPr>
      <p:sp>
        <p:nvSpPr>
          <p:cNvPr id="8" name="Date Placeholder 7">
            <a:extLst>
              <a:ext uri="{FF2B5EF4-FFF2-40B4-BE49-F238E27FC236}">
                <a16:creationId xmlns:a16="http://schemas.microsoft.com/office/drawing/2014/main" id="{2C46823A-5ACE-D44C-9DE7-515BCDEE4A70}"/>
              </a:ext>
            </a:extLst>
          </p:cNvPr>
          <p:cNvSpPr>
            <a:spLocks noGrp="1"/>
          </p:cNvSpPr>
          <p:nvPr>
            <p:ph type="dt" sz="half" idx="10"/>
          </p:nvPr>
        </p:nvSpPr>
        <p:spPr/>
        <p:txBody>
          <a:bodyPr/>
          <a:lstStyle/>
          <a:p>
            <a:fld id="{4F1DE263-5AF9-49F5-8168-A223E88282CB}" type="datetime4">
              <a:rPr lang="en-US" smtClean="0"/>
              <a:t>January 12, 2024</a:t>
            </a:fld>
            <a:endParaRPr lang="en-US" dirty="0"/>
          </a:p>
        </p:txBody>
      </p:sp>
      <p:sp>
        <p:nvSpPr>
          <p:cNvPr id="9" name="Footer Placeholder 8">
            <a:extLst>
              <a:ext uri="{FF2B5EF4-FFF2-40B4-BE49-F238E27FC236}">
                <a16:creationId xmlns:a16="http://schemas.microsoft.com/office/drawing/2014/main" id="{98F419EC-B994-0B45-A542-CFD472AD177D}"/>
              </a:ext>
            </a:extLst>
          </p:cNvPr>
          <p:cNvSpPr>
            <a:spLocks noGrp="1"/>
          </p:cNvSpPr>
          <p:nvPr>
            <p:ph type="ftr" sz="quarter" idx="11"/>
          </p:nvPr>
        </p:nvSpPr>
        <p:spPr/>
        <p:txBody>
          <a:bodyPr/>
          <a:lstStyle/>
          <a:p>
            <a:r>
              <a:rPr lang="en-US"/>
              <a:t>Office of Student Financial Aid and Scholarships </a:t>
            </a:r>
            <a:endParaRPr lang="en-US" dirty="0"/>
          </a:p>
        </p:txBody>
      </p:sp>
      <p:sp>
        <p:nvSpPr>
          <p:cNvPr id="7" name="Picture Placeholder 2">
            <a:extLst>
              <a:ext uri="{FF2B5EF4-FFF2-40B4-BE49-F238E27FC236}">
                <a16:creationId xmlns:a16="http://schemas.microsoft.com/office/drawing/2014/main" id="{A736AB55-4F93-C44B-BF9D-1D4B66FA259E}"/>
              </a:ext>
            </a:extLst>
          </p:cNvPr>
          <p:cNvSpPr>
            <a:spLocks noGrp="1"/>
          </p:cNvSpPr>
          <p:nvPr>
            <p:ph type="pic" idx="12"/>
          </p:nvPr>
        </p:nvSpPr>
        <p:spPr>
          <a:xfrm>
            <a:off x="275129" y="783774"/>
            <a:ext cx="11628255" cy="51131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164819289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435FF0EC-EF4C-A042-8378-EECB37081040}"/>
              </a:ext>
            </a:extLst>
          </p:cNvPr>
          <p:cNvSpPr>
            <a:spLocks noGrp="1"/>
          </p:cNvSpPr>
          <p:nvPr>
            <p:ph type="dt" sz="half" idx="10"/>
          </p:nvPr>
        </p:nvSpPr>
        <p:spPr/>
        <p:txBody>
          <a:bodyPr/>
          <a:lstStyle/>
          <a:p>
            <a:fld id="{1F4712CE-42B4-4520-AB40-D4AC403CB7E2}" type="datetime4">
              <a:rPr lang="en-US" smtClean="0"/>
              <a:t>January 12, 2024</a:t>
            </a:fld>
            <a:endParaRPr lang="en-US" dirty="0"/>
          </a:p>
        </p:txBody>
      </p:sp>
      <p:sp>
        <p:nvSpPr>
          <p:cNvPr id="6" name="Footer Placeholder 5">
            <a:extLst>
              <a:ext uri="{FF2B5EF4-FFF2-40B4-BE49-F238E27FC236}">
                <a16:creationId xmlns:a16="http://schemas.microsoft.com/office/drawing/2014/main" id="{805B65A5-5C48-174F-A6F9-63BEEF448FD4}"/>
              </a:ext>
            </a:extLst>
          </p:cNvPr>
          <p:cNvSpPr>
            <a:spLocks noGrp="1"/>
          </p:cNvSpPr>
          <p:nvPr>
            <p:ph type="ftr" sz="quarter" idx="11"/>
          </p:nvPr>
        </p:nvSpPr>
        <p:spPr/>
        <p:txBody>
          <a:bodyPr/>
          <a:lstStyle/>
          <a:p>
            <a:r>
              <a:rPr lang="en-US"/>
              <a:t>Office of Student Financial Aid and Scholarships </a:t>
            </a:r>
            <a:endParaRPr lang="en-US" dirty="0"/>
          </a:p>
        </p:txBody>
      </p:sp>
    </p:spTree>
    <p:extLst>
      <p:ext uri="{BB962C8B-B14F-4D97-AF65-F5344CB8AC3E}">
        <p14:creationId xmlns:p14="http://schemas.microsoft.com/office/powerpoint/2010/main" val="200332231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780068F9-40BA-7643-A1DE-51DCC699ACB3}"/>
              </a:ext>
            </a:extLst>
          </p:cNvPr>
          <p:cNvSpPr>
            <a:spLocks noGrp="1"/>
          </p:cNvSpPr>
          <p:nvPr>
            <p:ph type="title"/>
          </p:nvPr>
        </p:nvSpPr>
        <p:spPr>
          <a:xfrm>
            <a:off x="1045029" y="681038"/>
            <a:ext cx="10067728" cy="5104767"/>
          </a:xfrm>
        </p:spPr>
        <p:txBody>
          <a:bodyPr>
            <a:normAutofit/>
          </a:bodyPr>
          <a:lstStyle>
            <a:lvl1pPr>
              <a:lnSpc>
                <a:spcPts val="7000"/>
              </a:lnSpc>
              <a:defRPr sz="7000"/>
            </a:lvl1pPr>
          </a:lstStyle>
          <a:p>
            <a:r>
              <a:rPr lang="en-US" dirty="0"/>
              <a:t>Click to edit Master title style</a:t>
            </a:r>
          </a:p>
        </p:txBody>
      </p:sp>
      <p:sp>
        <p:nvSpPr>
          <p:cNvPr id="11" name="Date Placeholder 10">
            <a:extLst>
              <a:ext uri="{FF2B5EF4-FFF2-40B4-BE49-F238E27FC236}">
                <a16:creationId xmlns:a16="http://schemas.microsoft.com/office/drawing/2014/main" id="{F78EC6B5-8F05-084E-8974-BA791269C5E2}"/>
              </a:ext>
            </a:extLst>
          </p:cNvPr>
          <p:cNvSpPr>
            <a:spLocks noGrp="1"/>
          </p:cNvSpPr>
          <p:nvPr>
            <p:ph type="dt" sz="half" idx="10"/>
          </p:nvPr>
        </p:nvSpPr>
        <p:spPr/>
        <p:txBody>
          <a:bodyPr/>
          <a:lstStyle/>
          <a:p>
            <a:fld id="{DB999C8A-7D9C-4EA3-8B63-62488B1B765F}" type="datetime4">
              <a:rPr lang="en-US" smtClean="0"/>
              <a:t>January 12, 2024</a:t>
            </a:fld>
            <a:endParaRPr lang="en-US" dirty="0"/>
          </a:p>
        </p:txBody>
      </p:sp>
      <p:sp>
        <p:nvSpPr>
          <p:cNvPr id="12" name="Footer Placeholder 11">
            <a:extLst>
              <a:ext uri="{FF2B5EF4-FFF2-40B4-BE49-F238E27FC236}">
                <a16:creationId xmlns:a16="http://schemas.microsoft.com/office/drawing/2014/main" id="{05FD9E1B-2D19-BB4E-8578-0D0F8DA78A6C}"/>
              </a:ext>
            </a:extLst>
          </p:cNvPr>
          <p:cNvSpPr>
            <a:spLocks noGrp="1"/>
          </p:cNvSpPr>
          <p:nvPr>
            <p:ph type="ftr" sz="quarter" idx="11"/>
          </p:nvPr>
        </p:nvSpPr>
        <p:spPr/>
        <p:txBody>
          <a:bodyPr/>
          <a:lstStyle/>
          <a:p>
            <a:r>
              <a:rPr lang="en-US"/>
              <a:t>Office of Student Financial Aid and Scholarships </a:t>
            </a:r>
            <a:endParaRPr lang="en-US" dirty="0"/>
          </a:p>
        </p:txBody>
      </p:sp>
    </p:spTree>
    <p:extLst>
      <p:ext uri="{BB962C8B-B14F-4D97-AF65-F5344CB8AC3E}">
        <p14:creationId xmlns:p14="http://schemas.microsoft.com/office/powerpoint/2010/main" val="39375316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ection Title with subtitl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B2A6862-9E43-3F45-BC14-57A9FE05A10F}"/>
              </a:ext>
            </a:extLst>
          </p:cNvPr>
          <p:cNvSpPr>
            <a:spLocks noGrp="1"/>
          </p:cNvSpPr>
          <p:nvPr>
            <p:ph type="subTitle" idx="1"/>
          </p:nvPr>
        </p:nvSpPr>
        <p:spPr>
          <a:xfrm>
            <a:off x="1066799" y="4790038"/>
            <a:ext cx="9896669" cy="937727"/>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10" name="Title 9">
            <a:extLst>
              <a:ext uri="{FF2B5EF4-FFF2-40B4-BE49-F238E27FC236}">
                <a16:creationId xmlns:a16="http://schemas.microsoft.com/office/drawing/2014/main" id="{780068F9-40BA-7643-A1DE-51DCC699ACB3}"/>
              </a:ext>
            </a:extLst>
          </p:cNvPr>
          <p:cNvSpPr>
            <a:spLocks noGrp="1"/>
          </p:cNvSpPr>
          <p:nvPr>
            <p:ph type="title"/>
          </p:nvPr>
        </p:nvSpPr>
        <p:spPr>
          <a:xfrm>
            <a:off x="1045029" y="681038"/>
            <a:ext cx="10067728" cy="4108999"/>
          </a:xfrm>
        </p:spPr>
        <p:txBody>
          <a:bodyPr>
            <a:normAutofit/>
          </a:bodyPr>
          <a:lstStyle>
            <a:lvl1pPr>
              <a:lnSpc>
                <a:spcPts val="7000"/>
              </a:lnSpc>
              <a:defRPr sz="7000"/>
            </a:lvl1pPr>
          </a:lstStyle>
          <a:p>
            <a:r>
              <a:rPr lang="en-US" dirty="0"/>
              <a:t>Click to edit Master title style</a:t>
            </a:r>
          </a:p>
        </p:txBody>
      </p:sp>
      <p:sp>
        <p:nvSpPr>
          <p:cNvPr id="11" name="Date Placeholder 10">
            <a:extLst>
              <a:ext uri="{FF2B5EF4-FFF2-40B4-BE49-F238E27FC236}">
                <a16:creationId xmlns:a16="http://schemas.microsoft.com/office/drawing/2014/main" id="{F78EC6B5-8F05-084E-8974-BA791269C5E2}"/>
              </a:ext>
            </a:extLst>
          </p:cNvPr>
          <p:cNvSpPr>
            <a:spLocks noGrp="1"/>
          </p:cNvSpPr>
          <p:nvPr>
            <p:ph type="dt" sz="half" idx="10"/>
          </p:nvPr>
        </p:nvSpPr>
        <p:spPr/>
        <p:txBody>
          <a:bodyPr/>
          <a:lstStyle/>
          <a:p>
            <a:fld id="{68F19C6C-06B7-42D6-BD72-5C806229FD91}" type="datetime4">
              <a:rPr lang="en-US" smtClean="0"/>
              <a:t>January 12, 2024</a:t>
            </a:fld>
            <a:endParaRPr lang="en-US" dirty="0"/>
          </a:p>
        </p:txBody>
      </p:sp>
      <p:sp>
        <p:nvSpPr>
          <p:cNvPr id="12" name="Footer Placeholder 11">
            <a:extLst>
              <a:ext uri="{FF2B5EF4-FFF2-40B4-BE49-F238E27FC236}">
                <a16:creationId xmlns:a16="http://schemas.microsoft.com/office/drawing/2014/main" id="{05FD9E1B-2D19-BB4E-8578-0D0F8DA78A6C}"/>
              </a:ext>
            </a:extLst>
          </p:cNvPr>
          <p:cNvSpPr>
            <a:spLocks noGrp="1"/>
          </p:cNvSpPr>
          <p:nvPr>
            <p:ph type="ftr" sz="quarter" idx="11"/>
          </p:nvPr>
        </p:nvSpPr>
        <p:spPr/>
        <p:txBody>
          <a:bodyPr/>
          <a:lstStyle/>
          <a:p>
            <a:r>
              <a:rPr lang="en-US"/>
              <a:t>Office of Student Financial Aid and Scholarships </a:t>
            </a:r>
            <a:endParaRPr lang="en-US" dirty="0"/>
          </a:p>
        </p:txBody>
      </p:sp>
    </p:spTree>
    <p:extLst>
      <p:ext uri="{BB962C8B-B14F-4D97-AF65-F5344CB8AC3E}">
        <p14:creationId xmlns:p14="http://schemas.microsoft.com/office/powerpoint/2010/main" val="245907840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17556C-D915-EC47-A507-F3F432006B5A}"/>
              </a:ext>
            </a:extLst>
          </p:cNvPr>
          <p:cNvSpPr>
            <a:spLocks noGrp="1"/>
          </p:cNvSpPr>
          <p:nvPr>
            <p:ph idx="1"/>
          </p:nvPr>
        </p:nvSpPr>
        <p:spPr>
          <a:xfrm>
            <a:off x="1054358" y="2118049"/>
            <a:ext cx="10077062" cy="3894562"/>
          </a:xfrm>
        </p:spPr>
        <p:txBody>
          <a:bodyPr/>
          <a:lstStyle>
            <a:lvl1pPr>
              <a:defRPr sz="2200" b="0" i="0">
                <a:latin typeface="+mn-lt"/>
              </a:defRPr>
            </a:lvl1pPr>
            <a:lvl2pPr>
              <a:defRPr sz="2000" b="0" i="0">
                <a:solidFill>
                  <a:srgbClr val="006649"/>
                </a:solidFill>
                <a:latin typeface="+mn-lt"/>
              </a:defRPr>
            </a:lvl2pPr>
            <a:lvl3pPr>
              <a:defRPr b="0" i="0">
                <a:solidFill>
                  <a:srgbClr val="006649"/>
                </a:solidFill>
                <a:latin typeface="+mn-lt"/>
              </a:defRPr>
            </a:lvl3pPr>
            <a:lvl4pPr>
              <a:defRPr b="0" i="0">
                <a:solidFill>
                  <a:srgbClr val="006649"/>
                </a:solidFill>
                <a:latin typeface="+mn-lt"/>
              </a:defRPr>
            </a:lvl4pPr>
            <a:lvl5pPr>
              <a:defRPr b="0" i="0">
                <a:solidFill>
                  <a:srgbClr val="006649"/>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a:extLst>
              <a:ext uri="{FF2B5EF4-FFF2-40B4-BE49-F238E27FC236}">
                <a16:creationId xmlns:a16="http://schemas.microsoft.com/office/drawing/2014/main" id="{E2E4E12D-3B5D-DA40-BA34-6330CDD60929}"/>
              </a:ext>
            </a:extLst>
          </p:cNvPr>
          <p:cNvSpPr>
            <a:spLocks noGrp="1"/>
          </p:cNvSpPr>
          <p:nvPr>
            <p:ph type="title"/>
          </p:nvPr>
        </p:nvSpPr>
        <p:spPr/>
        <p:txBody>
          <a:bodyPr/>
          <a:lstStyle/>
          <a:p>
            <a:r>
              <a:rPr lang="en-US" dirty="0"/>
              <a:t>Click to edit Master title style</a:t>
            </a:r>
          </a:p>
        </p:txBody>
      </p:sp>
      <p:sp>
        <p:nvSpPr>
          <p:cNvPr id="10" name="Date Placeholder 9">
            <a:extLst>
              <a:ext uri="{FF2B5EF4-FFF2-40B4-BE49-F238E27FC236}">
                <a16:creationId xmlns:a16="http://schemas.microsoft.com/office/drawing/2014/main" id="{75677A01-B108-DC48-A573-724476E25FA9}"/>
              </a:ext>
            </a:extLst>
          </p:cNvPr>
          <p:cNvSpPr>
            <a:spLocks noGrp="1"/>
          </p:cNvSpPr>
          <p:nvPr>
            <p:ph type="dt" sz="half" idx="10"/>
          </p:nvPr>
        </p:nvSpPr>
        <p:spPr/>
        <p:txBody>
          <a:bodyPr/>
          <a:lstStyle/>
          <a:p>
            <a:fld id="{793F5579-FC05-4F59-9245-CC59457808C7}" type="datetime4">
              <a:rPr lang="en-US" smtClean="0"/>
              <a:t>January 12, 2024</a:t>
            </a:fld>
            <a:endParaRPr lang="en-US" dirty="0"/>
          </a:p>
        </p:txBody>
      </p:sp>
      <p:sp>
        <p:nvSpPr>
          <p:cNvPr id="11" name="Footer Placeholder 10">
            <a:extLst>
              <a:ext uri="{FF2B5EF4-FFF2-40B4-BE49-F238E27FC236}">
                <a16:creationId xmlns:a16="http://schemas.microsoft.com/office/drawing/2014/main" id="{92FF1E83-7CE6-A543-ADA0-7D22452B8716}"/>
              </a:ext>
            </a:extLst>
          </p:cNvPr>
          <p:cNvSpPr>
            <a:spLocks noGrp="1"/>
          </p:cNvSpPr>
          <p:nvPr>
            <p:ph type="ftr" sz="quarter" idx="11"/>
          </p:nvPr>
        </p:nvSpPr>
        <p:spPr/>
        <p:txBody>
          <a:bodyPr/>
          <a:lstStyle/>
          <a:p>
            <a:r>
              <a:rPr lang="en-US"/>
              <a:t>Office of Student Financial Aid and Scholarships </a:t>
            </a:r>
            <a:endParaRPr lang="en-US" dirty="0"/>
          </a:p>
        </p:txBody>
      </p:sp>
    </p:spTree>
    <p:extLst>
      <p:ext uri="{BB962C8B-B14F-4D97-AF65-F5344CB8AC3E}">
        <p14:creationId xmlns:p14="http://schemas.microsoft.com/office/powerpoint/2010/main" val="109618492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nd Content w/ Section Header">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17556C-D915-EC47-A507-F3F432006B5A}"/>
              </a:ext>
            </a:extLst>
          </p:cNvPr>
          <p:cNvSpPr>
            <a:spLocks noGrp="1"/>
          </p:cNvSpPr>
          <p:nvPr>
            <p:ph idx="1"/>
          </p:nvPr>
        </p:nvSpPr>
        <p:spPr>
          <a:xfrm>
            <a:off x="1054358" y="2118049"/>
            <a:ext cx="10077062" cy="3868683"/>
          </a:xfrm>
        </p:spPr>
        <p:txBody>
          <a:bodyPr/>
          <a:lstStyle>
            <a:lvl1pPr>
              <a:defRPr sz="2200" b="0" i="0">
                <a:latin typeface="+mn-lt"/>
              </a:defRPr>
            </a:lvl1pPr>
            <a:lvl2pPr>
              <a:defRPr sz="2000" b="0" i="0">
                <a:solidFill>
                  <a:schemeClr val="tx2"/>
                </a:solidFill>
                <a:latin typeface="+mn-lt"/>
              </a:defRPr>
            </a:lvl2pPr>
            <a:lvl3pPr>
              <a:defRPr b="0" i="0">
                <a:solidFill>
                  <a:schemeClr val="tx2"/>
                </a:solidFill>
                <a:latin typeface="+mn-lt"/>
              </a:defRPr>
            </a:lvl3pPr>
            <a:lvl4pPr>
              <a:defRPr b="0" i="0">
                <a:solidFill>
                  <a:schemeClr val="tx2"/>
                </a:solidFill>
                <a:latin typeface="+mn-lt"/>
              </a:defRPr>
            </a:lvl4pPr>
            <a:lvl5pPr>
              <a:defRPr b="0" i="0">
                <a:solidFill>
                  <a:schemeClr val="tx2"/>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a:extLst>
              <a:ext uri="{FF2B5EF4-FFF2-40B4-BE49-F238E27FC236}">
                <a16:creationId xmlns:a16="http://schemas.microsoft.com/office/drawing/2014/main" id="{E2E4E12D-3B5D-DA40-BA34-6330CDD60929}"/>
              </a:ext>
            </a:extLst>
          </p:cNvPr>
          <p:cNvSpPr>
            <a:spLocks noGrp="1"/>
          </p:cNvSpPr>
          <p:nvPr>
            <p:ph type="title"/>
          </p:nvPr>
        </p:nvSpPr>
        <p:spPr/>
        <p:txBody>
          <a:bodyPr/>
          <a:lstStyle/>
          <a:p>
            <a:r>
              <a:rPr lang="en-US"/>
              <a:t>Click to edit Master title style</a:t>
            </a:r>
          </a:p>
        </p:txBody>
      </p:sp>
      <p:sp>
        <p:nvSpPr>
          <p:cNvPr id="10" name="Date Placeholder 9">
            <a:extLst>
              <a:ext uri="{FF2B5EF4-FFF2-40B4-BE49-F238E27FC236}">
                <a16:creationId xmlns:a16="http://schemas.microsoft.com/office/drawing/2014/main" id="{75677A01-B108-DC48-A573-724476E25FA9}"/>
              </a:ext>
            </a:extLst>
          </p:cNvPr>
          <p:cNvSpPr>
            <a:spLocks noGrp="1"/>
          </p:cNvSpPr>
          <p:nvPr>
            <p:ph type="dt" sz="half" idx="10"/>
          </p:nvPr>
        </p:nvSpPr>
        <p:spPr/>
        <p:txBody>
          <a:bodyPr/>
          <a:lstStyle/>
          <a:p>
            <a:fld id="{A9A50940-AF6A-41A3-81C8-E01FC0340272}" type="datetime4">
              <a:rPr lang="en-US" smtClean="0"/>
              <a:t>January 12, 2024</a:t>
            </a:fld>
            <a:endParaRPr lang="en-US" dirty="0"/>
          </a:p>
        </p:txBody>
      </p:sp>
      <p:sp>
        <p:nvSpPr>
          <p:cNvPr id="11" name="Footer Placeholder 10">
            <a:extLst>
              <a:ext uri="{FF2B5EF4-FFF2-40B4-BE49-F238E27FC236}">
                <a16:creationId xmlns:a16="http://schemas.microsoft.com/office/drawing/2014/main" id="{92FF1E83-7CE6-A543-ADA0-7D22452B8716}"/>
              </a:ext>
            </a:extLst>
          </p:cNvPr>
          <p:cNvSpPr>
            <a:spLocks noGrp="1"/>
          </p:cNvSpPr>
          <p:nvPr>
            <p:ph type="ftr" sz="quarter" idx="11"/>
          </p:nvPr>
        </p:nvSpPr>
        <p:spPr/>
        <p:txBody>
          <a:bodyPr/>
          <a:lstStyle/>
          <a:p>
            <a:r>
              <a:rPr lang="en-US"/>
              <a:t>Office of Student Financial Aid and Scholarships </a:t>
            </a:r>
            <a:endParaRPr lang="en-US" dirty="0"/>
          </a:p>
        </p:txBody>
      </p:sp>
      <p:sp>
        <p:nvSpPr>
          <p:cNvPr id="2" name="TextBox 1">
            <a:extLst>
              <a:ext uri="{FF2B5EF4-FFF2-40B4-BE49-F238E27FC236}">
                <a16:creationId xmlns:a16="http://schemas.microsoft.com/office/drawing/2014/main" id="{703052BA-08B3-794C-9992-5F2F2E34A8BC}"/>
              </a:ext>
            </a:extLst>
          </p:cNvPr>
          <p:cNvSpPr txBox="1"/>
          <p:nvPr userDrawn="1"/>
        </p:nvSpPr>
        <p:spPr>
          <a:xfrm>
            <a:off x="1275127" y="185787"/>
            <a:ext cx="10678416" cy="369332"/>
          </a:xfrm>
          <a:prstGeom prst="rect">
            <a:avLst/>
          </a:prstGeom>
          <a:noFill/>
        </p:spPr>
        <p:txBody>
          <a:bodyPr wrap="square" rtlCol="0">
            <a:spAutoFit/>
          </a:bodyPr>
          <a:lstStyle/>
          <a:p>
            <a:pPr algn="r"/>
            <a:r>
              <a:rPr lang="en-US" b="0" dirty="0">
                <a:solidFill>
                  <a:schemeClr val="tx1"/>
                </a:solidFill>
                <a:latin typeface="+mj-lt"/>
              </a:rPr>
              <a:t>Continued headline for slides that share the same section title</a:t>
            </a:r>
          </a:p>
        </p:txBody>
      </p:sp>
    </p:spTree>
    <p:extLst>
      <p:ext uri="{BB962C8B-B14F-4D97-AF65-F5344CB8AC3E}">
        <p14:creationId xmlns:p14="http://schemas.microsoft.com/office/powerpoint/2010/main" val="2024237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FE39C26-B195-A14C-9C06-92539D0A31C4}"/>
              </a:ext>
            </a:extLst>
          </p:cNvPr>
          <p:cNvSpPr>
            <a:spLocks noGrp="1"/>
          </p:cNvSpPr>
          <p:nvPr>
            <p:ph sz="half" idx="1"/>
          </p:nvPr>
        </p:nvSpPr>
        <p:spPr>
          <a:xfrm>
            <a:off x="1045028" y="2103929"/>
            <a:ext cx="4974771" cy="3891429"/>
          </a:xfrm>
        </p:spPr>
        <p:txBody>
          <a:bodyPr/>
          <a:lstStyle>
            <a:lvl1pPr>
              <a:defRPr sz="2200"/>
            </a:lvl1pPr>
            <a:lvl2pPr>
              <a:defRPr>
                <a:solidFill>
                  <a:srgbClr val="006649"/>
                </a:solidFill>
              </a:defRPr>
            </a:lvl2pPr>
            <a:lvl3pPr>
              <a:defRPr>
                <a:solidFill>
                  <a:srgbClr val="006649"/>
                </a:solidFill>
              </a:defRPr>
            </a:lvl3pPr>
            <a:lvl4pPr>
              <a:defRPr>
                <a:solidFill>
                  <a:srgbClr val="006649"/>
                </a:solidFill>
              </a:defRPr>
            </a:lvl4pPr>
            <a:lvl5pPr>
              <a:defRPr>
                <a:solidFill>
                  <a:srgbClr val="006649"/>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274EB298-6BB5-2042-8E99-5FF29C615E2C}"/>
              </a:ext>
            </a:extLst>
          </p:cNvPr>
          <p:cNvSpPr>
            <a:spLocks noGrp="1"/>
          </p:cNvSpPr>
          <p:nvPr>
            <p:ph sz="half" idx="2"/>
          </p:nvPr>
        </p:nvSpPr>
        <p:spPr>
          <a:xfrm>
            <a:off x="6172200" y="2103929"/>
            <a:ext cx="4974771" cy="3891429"/>
          </a:xfrm>
        </p:spPr>
        <p:txBody>
          <a:bodyPr/>
          <a:lstStyle>
            <a:lvl1pPr>
              <a:defRPr sz="2200"/>
            </a:lvl1pPr>
            <a:lvl2pPr>
              <a:defRPr>
                <a:solidFill>
                  <a:srgbClr val="006649"/>
                </a:solidFill>
              </a:defRPr>
            </a:lvl2pPr>
            <a:lvl3pPr>
              <a:defRPr>
                <a:solidFill>
                  <a:srgbClr val="006649"/>
                </a:solidFill>
              </a:defRPr>
            </a:lvl3pPr>
            <a:lvl4pPr>
              <a:defRPr>
                <a:solidFill>
                  <a:srgbClr val="006649"/>
                </a:solidFill>
              </a:defRPr>
            </a:lvl4pPr>
            <a:lvl5pPr>
              <a:defRPr>
                <a:solidFill>
                  <a:srgbClr val="006649"/>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a:extLst>
              <a:ext uri="{FF2B5EF4-FFF2-40B4-BE49-F238E27FC236}">
                <a16:creationId xmlns:a16="http://schemas.microsoft.com/office/drawing/2014/main" id="{7D3C2FD9-A378-A140-9800-64379F9DFCF1}"/>
              </a:ext>
            </a:extLst>
          </p:cNvPr>
          <p:cNvSpPr>
            <a:spLocks noGrp="1"/>
          </p:cNvSpPr>
          <p:nvPr>
            <p:ph type="dt" sz="half" idx="10"/>
          </p:nvPr>
        </p:nvSpPr>
        <p:spPr/>
        <p:txBody>
          <a:bodyPr/>
          <a:lstStyle/>
          <a:p>
            <a:fld id="{4824D309-36B2-4603-85E3-7C45A5F74557}" type="datetime4">
              <a:rPr lang="en-US" smtClean="0"/>
              <a:t>January 12, 2024</a:t>
            </a:fld>
            <a:endParaRPr lang="en-US" dirty="0"/>
          </a:p>
        </p:txBody>
      </p:sp>
      <p:sp>
        <p:nvSpPr>
          <p:cNvPr id="9" name="Footer Placeholder 8">
            <a:extLst>
              <a:ext uri="{FF2B5EF4-FFF2-40B4-BE49-F238E27FC236}">
                <a16:creationId xmlns:a16="http://schemas.microsoft.com/office/drawing/2014/main" id="{FC37D004-ABCE-DB42-9BFC-9C6FB070BE62}"/>
              </a:ext>
            </a:extLst>
          </p:cNvPr>
          <p:cNvSpPr>
            <a:spLocks noGrp="1"/>
          </p:cNvSpPr>
          <p:nvPr>
            <p:ph type="ftr" sz="quarter" idx="11"/>
          </p:nvPr>
        </p:nvSpPr>
        <p:spPr/>
        <p:txBody>
          <a:bodyPr/>
          <a:lstStyle/>
          <a:p>
            <a:r>
              <a:rPr lang="en-US"/>
              <a:t>Office of Student Financial Aid and Scholarships </a:t>
            </a:r>
            <a:endParaRPr lang="en-US" dirty="0"/>
          </a:p>
        </p:txBody>
      </p:sp>
      <p:sp>
        <p:nvSpPr>
          <p:cNvPr id="10" name="Title 9">
            <a:extLst>
              <a:ext uri="{FF2B5EF4-FFF2-40B4-BE49-F238E27FC236}">
                <a16:creationId xmlns:a16="http://schemas.microsoft.com/office/drawing/2014/main" id="{446534E7-CD58-4F4D-A5FE-125B00096B8D}"/>
              </a:ext>
            </a:extLst>
          </p:cNvPr>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41076920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FDC7C5E-6F4D-BF45-AE18-604209EE2D8E}"/>
              </a:ext>
            </a:extLst>
          </p:cNvPr>
          <p:cNvSpPr>
            <a:spLocks noGrp="1"/>
          </p:cNvSpPr>
          <p:nvPr>
            <p:ph idx="1"/>
          </p:nvPr>
        </p:nvSpPr>
        <p:spPr>
          <a:xfrm>
            <a:off x="5183188" y="681039"/>
            <a:ext cx="6720196" cy="51800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A18BFF73-EC43-3A4A-851B-7C797987BBE5}"/>
              </a:ext>
            </a:extLst>
          </p:cNvPr>
          <p:cNvSpPr>
            <a:spLocks noGrp="1"/>
          </p:cNvSpPr>
          <p:nvPr>
            <p:ph type="body" sz="half" idx="2"/>
          </p:nvPr>
        </p:nvSpPr>
        <p:spPr>
          <a:xfrm>
            <a:off x="1045029" y="2057400"/>
            <a:ext cx="3726996"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8" name="Date Placeholder 7">
            <a:extLst>
              <a:ext uri="{FF2B5EF4-FFF2-40B4-BE49-F238E27FC236}">
                <a16:creationId xmlns:a16="http://schemas.microsoft.com/office/drawing/2014/main" id="{06FA34B7-003E-8F4E-9365-0F545260D769}"/>
              </a:ext>
            </a:extLst>
          </p:cNvPr>
          <p:cNvSpPr>
            <a:spLocks noGrp="1"/>
          </p:cNvSpPr>
          <p:nvPr>
            <p:ph type="dt" sz="half" idx="10"/>
          </p:nvPr>
        </p:nvSpPr>
        <p:spPr/>
        <p:txBody>
          <a:bodyPr/>
          <a:lstStyle/>
          <a:p>
            <a:fld id="{72E2989D-C2C9-4004-ADF5-13362C24185A}" type="datetime4">
              <a:rPr lang="en-US" smtClean="0"/>
              <a:t>January 12, 2024</a:t>
            </a:fld>
            <a:endParaRPr lang="en-US" dirty="0"/>
          </a:p>
        </p:txBody>
      </p:sp>
      <p:sp>
        <p:nvSpPr>
          <p:cNvPr id="9" name="Footer Placeholder 8">
            <a:extLst>
              <a:ext uri="{FF2B5EF4-FFF2-40B4-BE49-F238E27FC236}">
                <a16:creationId xmlns:a16="http://schemas.microsoft.com/office/drawing/2014/main" id="{17014C1D-B276-E24A-9C05-3109AD185245}"/>
              </a:ext>
            </a:extLst>
          </p:cNvPr>
          <p:cNvSpPr>
            <a:spLocks noGrp="1"/>
          </p:cNvSpPr>
          <p:nvPr>
            <p:ph type="ftr" sz="quarter" idx="11"/>
          </p:nvPr>
        </p:nvSpPr>
        <p:spPr/>
        <p:txBody>
          <a:bodyPr/>
          <a:lstStyle/>
          <a:p>
            <a:r>
              <a:rPr lang="en-US"/>
              <a:t>Office of Student Financial Aid and Scholarships </a:t>
            </a:r>
            <a:endParaRPr lang="en-US" dirty="0"/>
          </a:p>
        </p:txBody>
      </p:sp>
      <p:sp>
        <p:nvSpPr>
          <p:cNvPr id="10" name="Title 9">
            <a:extLst>
              <a:ext uri="{FF2B5EF4-FFF2-40B4-BE49-F238E27FC236}">
                <a16:creationId xmlns:a16="http://schemas.microsoft.com/office/drawing/2014/main" id="{CD3F150D-ABB7-864E-8755-60BB9203CF8B}"/>
              </a:ext>
            </a:extLst>
          </p:cNvPr>
          <p:cNvSpPr>
            <a:spLocks noGrp="1"/>
          </p:cNvSpPr>
          <p:nvPr>
            <p:ph type="title"/>
          </p:nvPr>
        </p:nvSpPr>
        <p:spPr>
          <a:xfrm>
            <a:off x="1045029" y="681039"/>
            <a:ext cx="3726996" cy="1269060"/>
          </a:xfrm>
        </p:spPr>
        <p:txBody>
          <a:bodyPr>
            <a:normAutofit/>
          </a:bodyPr>
          <a:lstStyle>
            <a:lvl1pPr>
              <a:lnSpc>
                <a:spcPts val="3000"/>
              </a:lnSpc>
              <a:defRPr sz="3200"/>
            </a:lvl1pPr>
          </a:lstStyle>
          <a:p>
            <a:r>
              <a:rPr lang="en-US" dirty="0"/>
              <a:t>Click to edit Master title style</a:t>
            </a:r>
          </a:p>
        </p:txBody>
      </p:sp>
    </p:spTree>
    <p:extLst>
      <p:ext uri="{BB962C8B-B14F-4D97-AF65-F5344CB8AC3E}">
        <p14:creationId xmlns:p14="http://schemas.microsoft.com/office/powerpoint/2010/main" val="257815793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 Photos">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6104AC7-8DA5-6B4D-BB5F-C75BB72EA530}"/>
              </a:ext>
            </a:extLst>
          </p:cNvPr>
          <p:cNvSpPr>
            <a:spLocks noGrp="1"/>
          </p:cNvSpPr>
          <p:nvPr>
            <p:ph type="pic" idx="1"/>
          </p:nvPr>
        </p:nvSpPr>
        <p:spPr>
          <a:xfrm>
            <a:off x="6235022" y="783766"/>
            <a:ext cx="5665665" cy="511318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8" name="Date Placeholder 7">
            <a:extLst>
              <a:ext uri="{FF2B5EF4-FFF2-40B4-BE49-F238E27FC236}">
                <a16:creationId xmlns:a16="http://schemas.microsoft.com/office/drawing/2014/main" id="{2C46823A-5ACE-D44C-9DE7-515BCDEE4A70}"/>
              </a:ext>
            </a:extLst>
          </p:cNvPr>
          <p:cNvSpPr>
            <a:spLocks noGrp="1"/>
          </p:cNvSpPr>
          <p:nvPr>
            <p:ph type="dt" sz="half" idx="10"/>
          </p:nvPr>
        </p:nvSpPr>
        <p:spPr/>
        <p:txBody>
          <a:bodyPr/>
          <a:lstStyle/>
          <a:p>
            <a:fld id="{E7B91948-1387-42AE-9B00-1B14C6559997}" type="datetime4">
              <a:rPr lang="en-US" smtClean="0"/>
              <a:t>January 12, 2024</a:t>
            </a:fld>
            <a:endParaRPr lang="en-US" dirty="0"/>
          </a:p>
        </p:txBody>
      </p:sp>
      <p:sp>
        <p:nvSpPr>
          <p:cNvPr id="9" name="Footer Placeholder 8">
            <a:extLst>
              <a:ext uri="{FF2B5EF4-FFF2-40B4-BE49-F238E27FC236}">
                <a16:creationId xmlns:a16="http://schemas.microsoft.com/office/drawing/2014/main" id="{98F419EC-B994-0B45-A542-CFD472AD177D}"/>
              </a:ext>
            </a:extLst>
          </p:cNvPr>
          <p:cNvSpPr>
            <a:spLocks noGrp="1"/>
          </p:cNvSpPr>
          <p:nvPr>
            <p:ph type="ftr" sz="quarter" idx="11"/>
          </p:nvPr>
        </p:nvSpPr>
        <p:spPr/>
        <p:txBody>
          <a:bodyPr/>
          <a:lstStyle/>
          <a:p>
            <a:r>
              <a:rPr lang="en-US"/>
              <a:t>Office of Student Financial Aid and Scholarships </a:t>
            </a:r>
            <a:endParaRPr lang="en-US" dirty="0"/>
          </a:p>
        </p:txBody>
      </p:sp>
      <p:sp>
        <p:nvSpPr>
          <p:cNvPr id="7" name="Picture Placeholder 2">
            <a:extLst>
              <a:ext uri="{FF2B5EF4-FFF2-40B4-BE49-F238E27FC236}">
                <a16:creationId xmlns:a16="http://schemas.microsoft.com/office/drawing/2014/main" id="{A736AB55-4F93-C44B-BF9D-1D4B66FA259E}"/>
              </a:ext>
            </a:extLst>
          </p:cNvPr>
          <p:cNvSpPr>
            <a:spLocks noGrp="1"/>
          </p:cNvSpPr>
          <p:nvPr>
            <p:ph type="pic" idx="12"/>
          </p:nvPr>
        </p:nvSpPr>
        <p:spPr>
          <a:xfrm>
            <a:off x="281981" y="783766"/>
            <a:ext cx="5665665" cy="511318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Tree>
    <p:extLst>
      <p:ext uri="{BB962C8B-B14F-4D97-AF65-F5344CB8AC3E}">
        <p14:creationId xmlns:p14="http://schemas.microsoft.com/office/powerpoint/2010/main" val="105528255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 Photo">
    <p:spTree>
      <p:nvGrpSpPr>
        <p:cNvPr id="1" name=""/>
        <p:cNvGrpSpPr/>
        <p:nvPr/>
      </p:nvGrpSpPr>
      <p:grpSpPr>
        <a:xfrm>
          <a:off x="0" y="0"/>
          <a:ext cx="0" cy="0"/>
          <a:chOff x="0" y="0"/>
          <a:chExt cx="0" cy="0"/>
        </a:xfrm>
      </p:grpSpPr>
      <p:sp>
        <p:nvSpPr>
          <p:cNvPr id="8" name="Date Placeholder 7">
            <a:extLst>
              <a:ext uri="{FF2B5EF4-FFF2-40B4-BE49-F238E27FC236}">
                <a16:creationId xmlns:a16="http://schemas.microsoft.com/office/drawing/2014/main" id="{2C46823A-5ACE-D44C-9DE7-515BCDEE4A70}"/>
              </a:ext>
            </a:extLst>
          </p:cNvPr>
          <p:cNvSpPr>
            <a:spLocks noGrp="1"/>
          </p:cNvSpPr>
          <p:nvPr>
            <p:ph type="dt" sz="half" idx="10"/>
          </p:nvPr>
        </p:nvSpPr>
        <p:spPr/>
        <p:txBody>
          <a:bodyPr/>
          <a:lstStyle/>
          <a:p>
            <a:fld id="{98D49597-C9E6-4170-951E-48C745554704}" type="datetime4">
              <a:rPr lang="en-US" smtClean="0"/>
              <a:t>January 12, 2024</a:t>
            </a:fld>
            <a:endParaRPr lang="en-US" dirty="0"/>
          </a:p>
        </p:txBody>
      </p:sp>
      <p:sp>
        <p:nvSpPr>
          <p:cNvPr id="9" name="Footer Placeholder 8">
            <a:extLst>
              <a:ext uri="{FF2B5EF4-FFF2-40B4-BE49-F238E27FC236}">
                <a16:creationId xmlns:a16="http://schemas.microsoft.com/office/drawing/2014/main" id="{98F419EC-B994-0B45-A542-CFD472AD177D}"/>
              </a:ext>
            </a:extLst>
          </p:cNvPr>
          <p:cNvSpPr>
            <a:spLocks noGrp="1"/>
          </p:cNvSpPr>
          <p:nvPr>
            <p:ph type="ftr" sz="quarter" idx="11"/>
          </p:nvPr>
        </p:nvSpPr>
        <p:spPr/>
        <p:txBody>
          <a:bodyPr/>
          <a:lstStyle/>
          <a:p>
            <a:r>
              <a:rPr lang="en-US"/>
              <a:t>Office of Student Financial Aid and Scholarships </a:t>
            </a:r>
            <a:endParaRPr lang="en-US" dirty="0"/>
          </a:p>
        </p:txBody>
      </p:sp>
      <p:sp>
        <p:nvSpPr>
          <p:cNvPr id="7" name="Picture Placeholder 2">
            <a:extLst>
              <a:ext uri="{FF2B5EF4-FFF2-40B4-BE49-F238E27FC236}">
                <a16:creationId xmlns:a16="http://schemas.microsoft.com/office/drawing/2014/main" id="{A736AB55-4F93-C44B-BF9D-1D4B66FA259E}"/>
              </a:ext>
            </a:extLst>
          </p:cNvPr>
          <p:cNvSpPr>
            <a:spLocks noGrp="1"/>
          </p:cNvSpPr>
          <p:nvPr>
            <p:ph type="pic" idx="12"/>
          </p:nvPr>
        </p:nvSpPr>
        <p:spPr>
          <a:xfrm>
            <a:off x="275129" y="783774"/>
            <a:ext cx="11628255" cy="51131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13505438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435FF0EC-EF4C-A042-8378-EECB37081040}"/>
              </a:ext>
            </a:extLst>
          </p:cNvPr>
          <p:cNvSpPr>
            <a:spLocks noGrp="1"/>
          </p:cNvSpPr>
          <p:nvPr>
            <p:ph type="dt" sz="half" idx="10"/>
          </p:nvPr>
        </p:nvSpPr>
        <p:spPr/>
        <p:txBody>
          <a:bodyPr/>
          <a:lstStyle/>
          <a:p>
            <a:fld id="{BCC20804-A2CB-41A9-B020-5C659C4A5BFA}" type="datetime4">
              <a:rPr lang="en-US" smtClean="0"/>
              <a:t>January 12, 2024</a:t>
            </a:fld>
            <a:endParaRPr lang="en-US" dirty="0"/>
          </a:p>
        </p:txBody>
      </p:sp>
      <p:sp>
        <p:nvSpPr>
          <p:cNvPr id="6" name="Footer Placeholder 5">
            <a:extLst>
              <a:ext uri="{FF2B5EF4-FFF2-40B4-BE49-F238E27FC236}">
                <a16:creationId xmlns:a16="http://schemas.microsoft.com/office/drawing/2014/main" id="{805B65A5-5C48-174F-A6F9-63BEEF448FD4}"/>
              </a:ext>
            </a:extLst>
          </p:cNvPr>
          <p:cNvSpPr>
            <a:spLocks noGrp="1"/>
          </p:cNvSpPr>
          <p:nvPr>
            <p:ph type="ftr" sz="quarter" idx="11"/>
          </p:nvPr>
        </p:nvSpPr>
        <p:spPr/>
        <p:txBody>
          <a:bodyPr/>
          <a:lstStyle/>
          <a:p>
            <a:r>
              <a:rPr lang="en-US"/>
              <a:t>Office of Student Financial Aid and Scholarships </a:t>
            </a:r>
            <a:endParaRPr lang="en-US" dirty="0"/>
          </a:p>
        </p:txBody>
      </p:sp>
    </p:spTree>
    <p:extLst>
      <p:ext uri="{BB962C8B-B14F-4D97-AF65-F5344CB8AC3E}">
        <p14:creationId xmlns:p14="http://schemas.microsoft.com/office/powerpoint/2010/main" val="38773214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image" Target="../media/image2.jpg"/><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image" Target="../media/image3.jpg"/><Relationship Id="rId5" Type="http://schemas.openxmlformats.org/officeDocument/2006/relationships/slideLayout" Target="../slideLayouts/slideLayout23.xml"/><Relationship Id="rId10" Type="http://schemas.openxmlformats.org/officeDocument/2006/relationships/theme" Target="../theme/theme3.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image" Target="../media/image4.jpg"/><Relationship Id="rId5" Type="http://schemas.openxmlformats.org/officeDocument/2006/relationships/slideLayout" Target="../slideLayouts/slideLayout32.xml"/><Relationship Id="rId10" Type="http://schemas.openxmlformats.org/officeDocument/2006/relationships/theme" Target="../theme/theme4.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D518D3-0EB2-B54D-A090-F2CE58EF0F08}"/>
              </a:ext>
            </a:extLst>
          </p:cNvPr>
          <p:cNvSpPr>
            <a:spLocks noGrp="1"/>
          </p:cNvSpPr>
          <p:nvPr>
            <p:ph type="title"/>
          </p:nvPr>
        </p:nvSpPr>
        <p:spPr>
          <a:xfrm>
            <a:off x="1045029" y="681039"/>
            <a:ext cx="10067728" cy="1269060"/>
          </a:xfrm>
          <a:prstGeom prst="rect">
            <a:avLst/>
          </a:prstGeom>
        </p:spPr>
        <p:txBody>
          <a:bodyPr vert="horz" lIns="91440" tIns="45720" rIns="91440" bIns="45720" rtlCol="0" anchor="b">
            <a:normAutofit/>
          </a:bodyPr>
          <a:lstStyle/>
          <a:p>
            <a:r>
              <a:rPr lang="en-US" dirty="0"/>
              <a:t>Click to edit Master title</a:t>
            </a:r>
          </a:p>
        </p:txBody>
      </p:sp>
      <p:sp>
        <p:nvSpPr>
          <p:cNvPr id="3" name="Text Placeholder 2">
            <a:extLst>
              <a:ext uri="{FF2B5EF4-FFF2-40B4-BE49-F238E27FC236}">
                <a16:creationId xmlns:a16="http://schemas.microsoft.com/office/drawing/2014/main" id="{86F7C963-C9D4-0D49-A999-206A246695FA}"/>
              </a:ext>
            </a:extLst>
          </p:cNvPr>
          <p:cNvSpPr>
            <a:spLocks noGrp="1"/>
          </p:cNvSpPr>
          <p:nvPr>
            <p:ph type="body" idx="1"/>
          </p:nvPr>
        </p:nvSpPr>
        <p:spPr>
          <a:xfrm>
            <a:off x="1045028" y="2118049"/>
            <a:ext cx="10067729" cy="381692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3">
            <a:extLst>
              <a:ext uri="{FF2B5EF4-FFF2-40B4-BE49-F238E27FC236}">
                <a16:creationId xmlns:a16="http://schemas.microsoft.com/office/drawing/2014/main" id="{CC0C15E0-FC37-6044-8B98-5F49A1E550F9}"/>
              </a:ext>
            </a:extLst>
          </p:cNvPr>
          <p:cNvSpPr>
            <a:spLocks noGrp="1"/>
          </p:cNvSpPr>
          <p:nvPr>
            <p:ph type="dt" sz="half" idx="2"/>
          </p:nvPr>
        </p:nvSpPr>
        <p:spPr>
          <a:xfrm>
            <a:off x="8220267" y="6356350"/>
            <a:ext cx="2892491" cy="365125"/>
          </a:xfrm>
          <a:prstGeom prst="rect">
            <a:avLst/>
          </a:prstGeom>
        </p:spPr>
        <p:txBody>
          <a:bodyPr anchor="ctr"/>
          <a:lstStyle>
            <a:lvl1pPr algn="r">
              <a:defRPr sz="1200" b="0" i="0" spc="100" baseline="0">
                <a:solidFill>
                  <a:srgbClr val="FAF7EE"/>
                </a:solidFill>
                <a:latin typeface="P22 Mackinac Pro Medium" panose="02000000000000000000" pitchFamily="2" charset="77"/>
                <a:ea typeface="P22 Mackinac Pro Medium" panose="02000000000000000000" pitchFamily="2" charset="77"/>
              </a:defRPr>
            </a:lvl1pPr>
          </a:lstStyle>
          <a:p>
            <a:fld id="{DBBA4A61-9492-422C-9D0E-46EE760C8439}" type="datetime4">
              <a:rPr lang="en-US" smtClean="0"/>
              <a:t>January 12, 2024</a:t>
            </a:fld>
            <a:endParaRPr lang="en-US" dirty="0"/>
          </a:p>
        </p:txBody>
      </p:sp>
      <p:sp>
        <p:nvSpPr>
          <p:cNvPr id="8" name="Footer Placeholder 4">
            <a:extLst>
              <a:ext uri="{FF2B5EF4-FFF2-40B4-BE49-F238E27FC236}">
                <a16:creationId xmlns:a16="http://schemas.microsoft.com/office/drawing/2014/main" id="{2D27BDD3-0222-E346-83FF-DD84E9303F72}"/>
              </a:ext>
            </a:extLst>
          </p:cNvPr>
          <p:cNvSpPr>
            <a:spLocks noGrp="1"/>
          </p:cNvSpPr>
          <p:nvPr>
            <p:ph type="ftr" sz="quarter" idx="3"/>
          </p:nvPr>
        </p:nvSpPr>
        <p:spPr>
          <a:xfrm>
            <a:off x="167951" y="6356350"/>
            <a:ext cx="7985449" cy="365125"/>
          </a:xfrm>
          <a:prstGeom prst="rect">
            <a:avLst/>
          </a:prstGeom>
        </p:spPr>
        <p:txBody>
          <a:bodyPr anchor="ctr"/>
          <a:lstStyle>
            <a:lvl1pPr algn="l">
              <a:defRPr sz="1200" b="0" i="0" spc="100" baseline="0">
                <a:solidFill>
                  <a:schemeClr val="bg1"/>
                </a:solidFill>
                <a:latin typeface="P22 Mackinac Pro Medium" panose="02000000000000000000" pitchFamily="2" charset="77"/>
                <a:ea typeface="P22 Mackinac Pro Medium" panose="02000000000000000000" pitchFamily="2" charset="77"/>
              </a:defRPr>
            </a:lvl1pPr>
          </a:lstStyle>
          <a:p>
            <a:r>
              <a:rPr lang="en-US"/>
              <a:t>Office of Student Financial Aid and Scholarships </a:t>
            </a:r>
            <a:endParaRPr lang="en-US" dirty="0"/>
          </a:p>
        </p:txBody>
      </p:sp>
    </p:spTree>
    <p:extLst>
      <p:ext uri="{BB962C8B-B14F-4D97-AF65-F5344CB8AC3E}">
        <p14:creationId xmlns:p14="http://schemas.microsoft.com/office/powerpoint/2010/main" val="3604054357"/>
      </p:ext>
    </p:extLst>
  </p:cSld>
  <p:clrMap bg1="lt1" tx1="dk1" bg2="lt2" tx2="dk2" accent1="accent1" accent2="accent2" accent3="accent3" accent4="accent4" accent5="accent5" accent6="accent6" hlink="hlink" folHlink="folHlink"/>
  <p:sldLayoutIdLst>
    <p:sldLayoutId id="2147483660" r:id="rId1"/>
    <p:sldLayoutId id="2147483649" r:id="rId2"/>
    <p:sldLayoutId id="2147483650" r:id="rId3"/>
    <p:sldLayoutId id="2147483670" r:id="rId4"/>
    <p:sldLayoutId id="2147483652" r:id="rId5"/>
    <p:sldLayoutId id="2147483656" r:id="rId6"/>
    <p:sldLayoutId id="2147483658" r:id="rId7"/>
    <p:sldLayoutId id="2147483659" r:id="rId8"/>
    <p:sldLayoutId id="2147483655" r:id="rId9"/>
  </p:sldLayoutIdLst>
  <p:hf sldNum="0" hdr="0"/>
  <p:txStyles>
    <p:titleStyle>
      <a:lvl1pPr algn="l" defTabSz="914400" rtl="0" eaLnBrk="1" latinLnBrk="0" hangingPunct="1">
        <a:lnSpc>
          <a:spcPts val="4000"/>
        </a:lnSpc>
        <a:spcBef>
          <a:spcPct val="0"/>
        </a:spcBef>
        <a:buNone/>
        <a:defRPr sz="4000" b="0" i="0" kern="1200">
          <a:solidFill>
            <a:srgbClr val="FAF7EE"/>
          </a:solidFill>
          <a:latin typeface="+mj-lt"/>
          <a:ea typeface="P22 Mackinac Pro Book" panose="02000000000000000000" pitchFamily="2" charset="77"/>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b="0" i="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D518D3-0EB2-B54D-A090-F2CE58EF0F08}"/>
              </a:ext>
            </a:extLst>
          </p:cNvPr>
          <p:cNvSpPr>
            <a:spLocks noGrp="1"/>
          </p:cNvSpPr>
          <p:nvPr>
            <p:ph type="title"/>
          </p:nvPr>
        </p:nvSpPr>
        <p:spPr>
          <a:xfrm>
            <a:off x="1045029" y="681039"/>
            <a:ext cx="10067728" cy="1269060"/>
          </a:xfrm>
          <a:prstGeom prst="rect">
            <a:avLst/>
          </a:prstGeom>
        </p:spPr>
        <p:txBody>
          <a:bodyPr vert="horz" lIns="91440" tIns="45720" rIns="91440" bIns="45720" rtlCol="0" anchor="b">
            <a:normAutofit/>
          </a:bodyPr>
          <a:lstStyle/>
          <a:p>
            <a:r>
              <a:rPr lang="en-US" dirty="0"/>
              <a:t>Click to edit Master title</a:t>
            </a:r>
          </a:p>
        </p:txBody>
      </p:sp>
      <p:sp>
        <p:nvSpPr>
          <p:cNvPr id="3" name="Text Placeholder 2">
            <a:extLst>
              <a:ext uri="{FF2B5EF4-FFF2-40B4-BE49-F238E27FC236}">
                <a16:creationId xmlns:a16="http://schemas.microsoft.com/office/drawing/2014/main" id="{86F7C963-C9D4-0D49-A999-206A246695FA}"/>
              </a:ext>
            </a:extLst>
          </p:cNvPr>
          <p:cNvSpPr>
            <a:spLocks noGrp="1"/>
          </p:cNvSpPr>
          <p:nvPr>
            <p:ph type="body" idx="1"/>
          </p:nvPr>
        </p:nvSpPr>
        <p:spPr>
          <a:xfrm>
            <a:off x="1045028" y="2118049"/>
            <a:ext cx="10067729" cy="387730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3">
            <a:extLst>
              <a:ext uri="{FF2B5EF4-FFF2-40B4-BE49-F238E27FC236}">
                <a16:creationId xmlns:a16="http://schemas.microsoft.com/office/drawing/2014/main" id="{CC0C15E0-FC37-6044-8B98-5F49A1E550F9}"/>
              </a:ext>
            </a:extLst>
          </p:cNvPr>
          <p:cNvSpPr>
            <a:spLocks noGrp="1"/>
          </p:cNvSpPr>
          <p:nvPr>
            <p:ph type="dt" sz="half" idx="2"/>
          </p:nvPr>
        </p:nvSpPr>
        <p:spPr>
          <a:xfrm>
            <a:off x="8220267" y="6356350"/>
            <a:ext cx="2892491" cy="365125"/>
          </a:xfrm>
          <a:prstGeom prst="rect">
            <a:avLst/>
          </a:prstGeom>
        </p:spPr>
        <p:txBody>
          <a:bodyPr anchor="ctr"/>
          <a:lstStyle>
            <a:lvl1pPr algn="r">
              <a:defRPr sz="1200" b="0" i="0" spc="100" baseline="0">
                <a:solidFill>
                  <a:srgbClr val="124735"/>
                </a:solidFill>
                <a:latin typeface="P22 Mackinac Pro Medium" panose="02000000000000000000" pitchFamily="2" charset="77"/>
                <a:ea typeface="P22 Mackinac Pro Medium" panose="02000000000000000000" pitchFamily="2" charset="77"/>
              </a:defRPr>
            </a:lvl1pPr>
          </a:lstStyle>
          <a:p>
            <a:fld id="{3852030D-5E6E-45F1-A4E2-33FDA89728F7}" type="datetime4">
              <a:rPr lang="en-US" smtClean="0"/>
              <a:t>January 12, 2024</a:t>
            </a:fld>
            <a:endParaRPr lang="en-US" dirty="0"/>
          </a:p>
        </p:txBody>
      </p:sp>
      <p:sp>
        <p:nvSpPr>
          <p:cNvPr id="8" name="Footer Placeholder 4">
            <a:extLst>
              <a:ext uri="{FF2B5EF4-FFF2-40B4-BE49-F238E27FC236}">
                <a16:creationId xmlns:a16="http://schemas.microsoft.com/office/drawing/2014/main" id="{2D27BDD3-0222-E346-83FF-DD84E9303F72}"/>
              </a:ext>
            </a:extLst>
          </p:cNvPr>
          <p:cNvSpPr>
            <a:spLocks noGrp="1"/>
          </p:cNvSpPr>
          <p:nvPr>
            <p:ph type="ftr" sz="quarter" idx="3"/>
          </p:nvPr>
        </p:nvSpPr>
        <p:spPr>
          <a:xfrm>
            <a:off x="167951" y="6356350"/>
            <a:ext cx="7985449" cy="365125"/>
          </a:xfrm>
          <a:prstGeom prst="rect">
            <a:avLst/>
          </a:prstGeom>
        </p:spPr>
        <p:txBody>
          <a:bodyPr anchor="ctr"/>
          <a:lstStyle>
            <a:lvl1pPr algn="l">
              <a:defRPr sz="1200" b="0" i="0" spc="100" baseline="0">
                <a:solidFill>
                  <a:srgbClr val="124735"/>
                </a:solidFill>
                <a:latin typeface="P22 Mackinac Pro Medium" panose="02000000000000000000" pitchFamily="2" charset="77"/>
                <a:ea typeface="P22 Mackinac Pro Medium" panose="02000000000000000000" pitchFamily="2" charset="77"/>
              </a:defRPr>
            </a:lvl1pPr>
          </a:lstStyle>
          <a:p>
            <a:r>
              <a:rPr lang="en-US"/>
              <a:t>Office of Student Financial Aid and Scholarships </a:t>
            </a:r>
            <a:endParaRPr lang="en-US" dirty="0"/>
          </a:p>
        </p:txBody>
      </p:sp>
    </p:spTree>
    <p:extLst>
      <p:ext uri="{BB962C8B-B14F-4D97-AF65-F5344CB8AC3E}">
        <p14:creationId xmlns:p14="http://schemas.microsoft.com/office/powerpoint/2010/main" val="154114932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71" r:id="rId4"/>
    <p:sldLayoutId id="2147483665" r:id="rId5"/>
    <p:sldLayoutId id="2147483666" r:id="rId6"/>
    <p:sldLayoutId id="2147483667" r:id="rId7"/>
    <p:sldLayoutId id="2147483668" r:id="rId8"/>
    <p:sldLayoutId id="2147483669" r:id="rId9"/>
  </p:sldLayoutIdLst>
  <p:hf sldNum="0" hdr="0"/>
  <p:txStyles>
    <p:titleStyle>
      <a:lvl1pPr algn="l" defTabSz="914400" rtl="0" eaLnBrk="1" latinLnBrk="0" hangingPunct="1">
        <a:lnSpc>
          <a:spcPts val="4000"/>
        </a:lnSpc>
        <a:spcBef>
          <a:spcPct val="0"/>
        </a:spcBef>
        <a:buNone/>
        <a:defRPr sz="4000" b="0" i="0" kern="1200">
          <a:solidFill>
            <a:srgbClr val="006649"/>
          </a:solidFill>
          <a:latin typeface="+mj-lt"/>
          <a:ea typeface="P22 Mackinac Pro Book" panose="02000000000000000000" pitchFamily="2" charset="77"/>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b="0" i="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b="0" i="0" kern="1200">
          <a:solidFill>
            <a:srgbClr val="00664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0664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0664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0664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D518D3-0EB2-B54D-A090-F2CE58EF0F08}"/>
              </a:ext>
            </a:extLst>
          </p:cNvPr>
          <p:cNvSpPr>
            <a:spLocks noGrp="1"/>
          </p:cNvSpPr>
          <p:nvPr>
            <p:ph type="title"/>
          </p:nvPr>
        </p:nvSpPr>
        <p:spPr>
          <a:xfrm>
            <a:off x="1045029" y="681039"/>
            <a:ext cx="10067728" cy="1269060"/>
          </a:xfrm>
          <a:prstGeom prst="rect">
            <a:avLst/>
          </a:prstGeom>
        </p:spPr>
        <p:txBody>
          <a:bodyPr vert="horz" lIns="91440" tIns="45720" rIns="91440" bIns="45720" rtlCol="0" anchor="b">
            <a:normAutofit/>
          </a:bodyPr>
          <a:lstStyle/>
          <a:p>
            <a:r>
              <a:rPr lang="en-US" dirty="0"/>
              <a:t>Click to edit Master title</a:t>
            </a:r>
          </a:p>
        </p:txBody>
      </p:sp>
      <p:sp>
        <p:nvSpPr>
          <p:cNvPr id="3" name="Text Placeholder 2">
            <a:extLst>
              <a:ext uri="{FF2B5EF4-FFF2-40B4-BE49-F238E27FC236}">
                <a16:creationId xmlns:a16="http://schemas.microsoft.com/office/drawing/2014/main" id="{86F7C963-C9D4-0D49-A999-206A246695FA}"/>
              </a:ext>
            </a:extLst>
          </p:cNvPr>
          <p:cNvSpPr>
            <a:spLocks noGrp="1"/>
          </p:cNvSpPr>
          <p:nvPr>
            <p:ph type="body" idx="1"/>
          </p:nvPr>
        </p:nvSpPr>
        <p:spPr>
          <a:xfrm>
            <a:off x="1045028" y="2118049"/>
            <a:ext cx="10067729" cy="381692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3">
            <a:extLst>
              <a:ext uri="{FF2B5EF4-FFF2-40B4-BE49-F238E27FC236}">
                <a16:creationId xmlns:a16="http://schemas.microsoft.com/office/drawing/2014/main" id="{CC0C15E0-FC37-6044-8B98-5F49A1E550F9}"/>
              </a:ext>
            </a:extLst>
          </p:cNvPr>
          <p:cNvSpPr>
            <a:spLocks noGrp="1"/>
          </p:cNvSpPr>
          <p:nvPr>
            <p:ph type="dt" sz="half" idx="2"/>
          </p:nvPr>
        </p:nvSpPr>
        <p:spPr>
          <a:xfrm>
            <a:off x="8220267" y="6356350"/>
            <a:ext cx="3803782" cy="365125"/>
          </a:xfrm>
          <a:prstGeom prst="rect">
            <a:avLst/>
          </a:prstGeom>
        </p:spPr>
        <p:txBody>
          <a:bodyPr anchor="ctr"/>
          <a:lstStyle>
            <a:lvl1pPr algn="r">
              <a:defRPr sz="1200" b="0" i="0" spc="100" baseline="0">
                <a:solidFill>
                  <a:srgbClr val="FAF7EE"/>
                </a:solidFill>
                <a:latin typeface="P22 Mackinac Pro Medium" panose="02000000000000000000" pitchFamily="2" charset="77"/>
                <a:ea typeface="P22 Mackinac Pro Medium" panose="02000000000000000000" pitchFamily="2" charset="77"/>
              </a:defRPr>
            </a:lvl1pPr>
          </a:lstStyle>
          <a:p>
            <a:fld id="{6A5948A6-FA49-40F0-962E-E7E0C813FB8A}" type="datetime4">
              <a:rPr lang="en-US" smtClean="0"/>
              <a:t>January 12, 2024</a:t>
            </a:fld>
            <a:endParaRPr lang="en-US" dirty="0"/>
          </a:p>
        </p:txBody>
      </p:sp>
      <p:sp>
        <p:nvSpPr>
          <p:cNvPr id="8" name="Footer Placeholder 4">
            <a:extLst>
              <a:ext uri="{FF2B5EF4-FFF2-40B4-BE49-F238E27FC236}">
                <a16:creationId xmlns:a16="http://schemas.microsoft.com/office/drawing/2014/main" id="{2D27BDD3-0222-E346-83FF-DD84E9303F72}"/>
              </a:ext>
            </a:extLst>
          </p:cNvPr>
          <p:cNvSpPr>
            <a:spLocks noGrp="1"/>
          </p:cNvSpPr>
          <p:nvPr>
            <p:ph type="ftr" sz="quarter" idx="3"/>
          </p:nvPr>
        </p:nvSpPr>
        <p:spPr>
          <a:xfrm>
            <a:off x="167951" y="6356350"/>
            <a:ext cx="7985449" cy="365125"/>
          </a:xfrm>
          <a:prstGeom prst="rect">
            <a:avLst/>
          </a:prstGeom>
        </p:spPr>
        <p:txBody>
          <a:bodyPr anchor="ctr"/>
          <a:lstStyle>
            <a:lvl1pPr algn="l">
              <a:defRPr sz="1200" b="0" i="0" spc="100" baseline="0">
                <a:solidFill>
                  <a:schemeClr val="bg1"/>
                </a:solidFill>
                <a:latin typeface="P22 Mackinac Pro Medium" panose="02000000000000000000" pitchFamily="2" charset="77"/>
                <a:ea typeface="P22 Mackinac Pro Medium" panose="02000000000000000000" pitchFamily="2" charset="77"/>
              </a:defRPr>
            </a:lvl1pPr>
          </a:lstStyle>
          <a:p>
            <a:r>
              <a:rPr lang="en-US"/>
              <a:t>Office of Student Financial Aid and Scholarships </a:t>
            </a:r>
            <a:endParaRPr lang="en-US" dirty="0"/>
          </a:p>
        </p:txBody>
      </p:sp>
    </p:spTree>
    <p:extLst>
      <p:ext uri="{BB962C8B-B14F-4D97-AF65-F5344CB8AC3E}">
        <p14:creationId xmlns:p14="http://schemas.microsoft.com/office/powerpoint/2010/main" val="1037320974"/>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Lst>
  <p:hf sldNum="0" hdr="0"/>
  <p:txStyles>
    <p:titleStyle>
      <a:lvl1pPr algn="l" defTabSz="914400" rtl="0" eaLnBrk="1" latinLnBrk="0" hangingPunct="1">
        <a:lnSpc>
          <a:spcPts val="4000"/>
        </a:lnSpc>
        <a:spcBef>
          <a:spcPct val="0"/>
        </a:spcBef>
        <a:buNone/>
        <a:defRPr sz="4000" b="0" i="0" kern="1200">
          <a:solidFill>
            <a:srgbClr val="FAF7EE"/>
          </a:solidFill>
          <a:latin typeface="+mj-lt"/>
          <a:ea typeface="P22 Mackinac Pro Book" panose="02000000000000000000" pitchFamily="2" charset="77"/>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b="0" i="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D518D3-0EB2-B54D-A090-F2CE58EF0F08}"/>
              </a:ext>
            </a:extLst>
          </p:cNvPr>
          <p:cNvSpPr>
            <a:spLocks noGrp="1"/>
          </p:cNvSpPr>
          <p:nvPr>
            <p:ph type="title"/>
          </p:nvPr>
        </p:nvSpPr>
        <p:spPr>
          <a:xfrm>
            <a:off x="1045029" y="681039"/>
            <a:ext cx="10067728" cy="1269060"/>
          </a:xfrm>
          <a:prstGeom prst="rect">
            <a:avLst/>
          </a:prstGeom>
        </p:spPr>
        <p:txBody>
          <a:bodyPr vert="horz" lIns="91440" tIns="45720" rIns="91440" bIns="45720" rtlCol="0" anchor="b">
            <a:normAutofit/>
          </a:bodyPr>
          <a:lstStyle/>
          <a:p>
            <a:r>
              <a:rPr lang="en-US" dirty="0"/>
              <a:t>Click to edit Master title</a:t>
            </a:r>
          </a:p>
        </p:txBody>
      </p:sp>
      <p:sp>
        <p:nvSpPr>
          <p:cNvPr id="3" name="Text Placeholder 2">
            <a:extLst>
              <a:ext uri="{FF2B5EF4-FFF2-40B4-BE49-F238E27FC236}">
                <a16:creationId xmlns:a16="http://schemas.microsoft.com/office/drawing/2014/main" id="{86F7C963-C9D4-0D49-A999-206A246695FA}"/>
              </a:ext>
            </a:extLst>
          </p:cNvPr>
          <p:cNvSpPr>
            <a:spLocks noGrp="1"/>
          </p:cNvSpPr>
          <p:nvPr>
            <p:ph type="body" idx="1"/>
          </p:nvPr>
        </p:nvSpPr>
        <p:spPr>
          <a:xfrm>
            <a:off x="1045028" y="2118049"/>
            <a:ext cx="10067729" cy="387730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3">
            <a:extLst>
              <a:ext uri="{FF2B5EF4-FFF2-40B4-BE49-F238E27FC236}">
                <a16:creationId xmlns:a16="http://schemas.microsoft.com/office/drawing/2014/main" id="{CC0C15E0-FC37-6044-8B98-5F49A1E550F9}"/>
              </a:ext>
            </a:extLst>
          </p:cNvPr>
          <p:cNvSpPr>
            <a:spLocks noGrp="1"/>
          </p:cNvSpPr>
          <p:nvPr>
            <p:ph type="dt" sz="half" idx="2"/>
          </p:nvPr>
        </p:nvSpPr>
        <p:spPr>
          <a:xfrm>
            <a:off x="8860950" y="6356350"/>
            <a:ext cx="3163099" cy="365125"/>
          </a:xfrm>
          <a:prstGeom prst="rect">
            <a:avLst/>
          </a:prstGeom>
        </p:spPr>
        <p:txBody>
          <a:bodyPr anchor="ctr"/>
          <a:lstStyle>
            <a:lvl1pPr algn="r">
              <a:defRPr sz="1200" b="0" i="0" spc="100" baseline="0">
                <a:solidFill>
                  <a:schemeClr val="bg2"/>
                </a:solidFill>
                <a:latin typeface="P22 Mackinac Pro Medium" panose="02000000000000000000" pitchFamily="2" charset="77"/>
                <a:ea typeface="P22 Mackinac Pro Medium" panose="02000000000000000000" pitchFamily="2" charset="77"/>
              </a:defRPr>
            </a:lvl1pPr>
          </a:lstStyle>
          <a:p>
            <a:fld id="{0B667067-4FE3-4C5D-A449-1D8DAC789839}" type="datetime4">
              <a:rPr lang="en-US" smtClean="0"/>
              <a:t>January 12, 2024</a:t>
            </a:fld>
            <a:endParaRPr lang="en-US" dirty="0"/>
          </a:p>
        </p:txBody>
      </p:sp>
      <p:sp>
        <p:nvSpPr>
          <p:cNvPr id="8" name="Footer Placeholder 4">
            <a:extLst>
              <a:ext uri="{FF2B5EF4-FFF2-40B4-BE49-F238E27FC236}">
                <a16:creationId xmlns:a16="http://schemas.microsoft.com/office/drawing/2014/main" id="{2D27BDD3-0222-E346-83FF-DD84E9303F72}"/>
              </a:ext>
            </a:extLst>
          </p:cNvPr>
          <p:cNvSpPr>
            <a:spLocks noGrp="1"/>
          </p:cNvSpPr>
          <p:nvPr>
            <p:ph type="ftr" sz="quarter" idx="3"/>
          </p:nvPr>
        </p:nvSpPr>
        <p:spPr>
          <a:xfrm>
            <a:off x="167951" y="6356350"/>
            <a:ext cx="7985449" cy="365125"/>
          </a:xfrm>
          <a:prstGeom prst="rect">
            <a:avLst/>
          </a:prstGeom>
        </p:spPr>
        <p:txBody>
          <a:bodyPr anchor="ctr"/>
          <a:lstStyle>
            <a:lvl1pPr algn="l">
              <a:defRPr sz="1200" b="0" i="0" spc="100" baseline="0">
                <a:solidFill>
                  <a:schemeClr val="bg2"/>
                </a:solidFill>
                <a:latin typeface="P22 Mackinac Pro Medium" panose="02000000000000000000" pitchFamily="2" charset="77"/>
                <a:ea typeface="P22 Mackinac Pro Medium" panose="02000000000000000000" pitchFamily="2" charset="77"/>
              </a:defRPr>
            </a:lvl1pPr>
          </a:lstStyle>
          <a:p>
            <a:r>
              <a:rPr lang="en-US"/>
              <a:t>Office of Student Financial Aid and Scholarships </a:t>
            </a:r>
            <a:endParaRPr lang="en-US" dirty="0"/>
          </a:p>
        </p:txBody>
      </p:sp>
    </p:spTree>
    <p:extLst>
      <p:ext uri="{BB962C8B-B14F-4D97-AF65-F5344CB8AC3E}">
        <p14:creationId xmlns:p14="http://schemas.microsoft.com/office/powerpoint/2010/main" val="160624787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Lst>
  <p:hf sldNum="0" hdr="0"/>
  <p:txStyles>
    <p:titleStyle>
      <a:lvl1pPr algn="l" defTabSz="914400" rtl="0" eaLnBrk="1" latinLnBrk="0" hangingPunct="1">
        <a:lnSpc>
          <a:spcPts val="4000"/>
        </a:lnSpc>
        <a:spcBef>
          <a:spcPct val="0"/>
        </a:spcBef>
        <a:buNone/>
        <a:defRPr sz="4000" b="0" i="0" kern="1200">
          <a:solidFill>
            <a:srgbClr val="006649"/>
          </a:solidFill>
          <a:latin typeface="+mj-lt"/>
          <a:ea typeface="P22 Mackinac Pro Book" panose="02000000000000000000" pitchFamily="2" charset="77"/>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b="0" i="0" kern="1200">
          <a:solidFill>
            <a:schemeClr val="tx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b="0" i="0" kern="1200">
          <a:solidFill>
            <a:srgbClr val="00664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00664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00664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00664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hyperlink" Target="https://studentaid.gov/" TargetMode="Externa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studentaid.gov/fsa-id/create-account/launch" TargetMode="Externa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28.png"/></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32.png"/></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3.xml"/><Relationship Id="rId4" Type="http://schemas.openxmlformats.org/officeDocument/2006/relationships/image" Target="../media/image35.png"/></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42.png"/></Relationships>
</file>

<file path=ppt/slides/_rels/slide3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48.png"/></Relationships>
</file>

<file path=ppt/slides/_rels/slide3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50.png"/></Relationships>
</file>

<file path=ppt/slides/_rels/slide3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52.png"/></Relationships>
</file>

<file path=ppt/slides/_rels/slide3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60.png"/></Relationships>
</file>

<file path=ppt/slides/_rels/slide4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62.png"/></Relationships>
</file>

<file path=ppt/slides/_rels/slide42.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66.png"/></Relationships>
</file>

<file path=ppt/slides/_rels/slide4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68.png"/></Relationships>
</file>

<file path=ppt/slides/_rels/slide4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hyperlink" Target="https://studentaid.gov/" TargetMode="Externa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hyperlink" Target="http://www.fastweb.com/" TargetMode="Externa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hyperlink" Target="mailto:financial.aid@ohio.edu" TargetMode="External"/><Relationship Id="rId2" Type="http://schemas.openxmlformats.org/officeDocument/2006/relationships/hyperlink" Target="http://www.ohio.edu/financial-aid"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ubtitle 14">
            <a:extLst>
              <a:ext uri="{FF2B5EF4-FFF2-40B4-BE49-F238E27FC236}">
                <a16:creationId xmlns:a16="http://schemas.microsoft.com/office/drawing/2014/main" id="{6E7D83E5-38E2-BC46-9165-635F485C9ED2}"/>
              </a:ext>
            </a:extLst>
          </p:cNvPr>
          <p:cNvSpPr>
            <a:spLocks noGrp="1"/>
          </p:cNvSpPr>
          <p:nvPr>
            <p:ph type="subTitle" idx="1"/>
          </p:nvPr>
        </p:nvSpPr>
        <p:spPr/>
        <p:txBody>
          <a:bodyPr>
            <a:normAutofit fontScale="70000" lnSpcReduction="20000"/>
          </a:bodyPr>
          <a:lstStyle/>
          <a:p>
            <a:endParaRPr lang="en-US" dirty="0"/>
          </a:p>
          <a:p>
            <a:r>
              <a:rPr lang="en-US" dirty="0"/>
              <a:t>James Bruggeman</a:t>
            </a:r>
          </a:p>
          <a:p>
            <a:r>
              <a:rPr lang="en-US" dirty="0"/>
              <a:t>Assistant Director of Data Analysis</a:t>
            </a:r>
          </a:p>
          <a:p>
            <a:endParaRPr lang="en-US" dirty="0"/>
          </a:p>
        </p:txBody>
      </p:sp>
      <p:sp>
        <p:nvSpPr>
          <p:cNvPr id="12" name="Title 11">
            <a:extLst>
              <a:ext uri="{FF2B5EF4-FFF2-40B4-BE49-F238E27FC236}">
                <a16:creationId xmlns:a16="http://schemas.microsoft.com/office/drawing/2014/main" id="{8A49B078-616A-4948-A0E2-47AA03ED190A}"/>
              </a:ext>
            </a:extLst>
          </p:cNvPr>
          <p:cNvSpPr>
            <a:spLocks noGrp="1"/>
          </p:cNvSpPr>
          <p:nvPr>
            <p:ph type="title"/>
          </p:nvPr>
        </p:nvSpPr>
        <p:spPr>
          <a:xfrm>
            <a:off x="895740" y="790113"/>
            <a:ext cx="10067728" cy="2987870"/>
          </a:xfrm>
        </p:spPr>
        <p:txBody>
          <a:bodyPr/>
          <a:lstStyle/>
          <a:p>
            <a:r>
              <a:rPr lang="en-US" sz="6000" dirty="0"/>
              <a:t>Financial Aid Night</a:t>
            </a:r>
            <a:br>
              <a:rPr lang="en-US" dirty="0"/>
            </a:br>
            <a:endParaRPr lang="en-US" sz="5400" dirty="0"/>
          </a:p>
        </p:txBody>
      </p:sp>
      <p:sp>
        <p:nvSpPr>
          <p:cNvPr id="2" name="Date Placeholder 1">
            <a:extLst>
              <a:ext uri="{FF2B5EF4-FFF2-40B4-BE49-F238E27FC236}">
                <a16:creationId xmlns:a16="http://schemas.microsoft.com/office/drawing/2014/main" id="{69A06260-4270-EC45-B116-F264AD2535BC}"/>
              </a:ext>
            </a:extLst>
          </p:cNvPr>
          <p:cNvSpPr>
            <a:spLocks noGrp="1"/>
          </p:cNvSpPr>
          <p:nvPr>
            <p:ph type="dt" sz="half" idx="10"/>
          </p:nvPr>
        </p:nvSpPr>
        <p:spPr/>
        <p:txBody>
          <a:bodyPr anchor="ctr">
            <a:normAutofit/>
          </a:bodyPr>
          <a:lstStyle/>
          <a:p>
            <a:pPr>
              <a:spcAft>
                <a:spcPts val="600"/>
              </a:spcAft>
            </a:pPr>
            <a:fld id="{C505A9F1-9480-49D4-A952-F8BCE13FA934}" type="datetime4">
              <a:rPr lang="en-US" smtClean="0"/>
              <a:t>January 12, 2024</a:t>
            </a:fld>
            <a:endParaRPr lang="en-US" dirty="0"/>
          </a:p>
        </p:txBody>
      </p:sp>
      <p:sp>
        <p:nvSpPr>
          <p:cNvPr id="3" name="Footer Placeholder 2">
            <a:extLst>
              <a:ext uri="{FF2B5EF4-FFF2-40B4-BE49-F238E27FC236}">
                <a16:creationId xmlns:a16="http://schemas.microsoft.com/office/drawing/2014/main" id="{BC6EDDBA-CA73-D944-950A-61D62AE84C22}"/>
              </a:ext>
            </a:extLst>
          </p:cNvPr>
          <p:cNvSpPr>
            <a:spLocks noGrp="1"/>
          </p:cNvSpPr>
          <p:nvPr>
            <p:ph type="ftr" sz="quarter" idx="11"/>
          </p:nvPr>
        </p:nvSpPr>
        <p:spPr/>
        <p:txBody>
          <a:bodyPr anchor="ctr">
            <a:normAutofit/>
          </a:bodyPr>
          <a:lstStyle/>
          <a:p>
            <a:pPr>
              <a:spcAft>
                <a:spcPts val="600"/>
              </a:spcAft>
            </a:pPr>
            <a:r>
              <a:rPr lang="en-US" dirty="0"/>
              <a:t>Office of Student Financial Aid and Scholarships	</a:t>
            </a:r>
          </a:p>
        </p:txBody>
      </p:sp>
    </p:spTree>
    <p:extLst>
      <p:ext uri="{BB962C8B-B14F-4D97-AF65-F5344CB8AC3E}">
        <p14:creationId xmlns:p14="http://schemas.microsoft.com/office/powerpoint/2010/main" val="9586425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02B540F4-BF53-9C43-AEF0-1DC4CB8789F2}"/>
              </a:ext>
            </a:extLst>
          </p:cNvPr>
          <p:cNvSpPr>
            <a:spLocks noGrp="1"/>
          </p:cNvSpPr>
          <p:nvPr>
            <p:ph sz="half" idx="1"/>
          </p:nvPr>
        </p:nvSpPr>
        <p:spPr>
          <a:xfrm>
            <a:off x="1045029" y="1881988"/>
            <a:ext cx="9226436" cy="3874177"/>
          </a:xfrm>
        </p:spPr>
        <p:txBody>
          <a:bodyPr>
            <a:normAutofit/>
          </a:bodyPr>
          <a:lstStyle/>
          <a:p>
            <a:r>
              <a:rPr lang="en-US" sz="3200" dirty="0"/>
              <a:t>Free Application for Federal Student Aid (FAFSA)</a:t>
            </a:r>
          </a:p>
          <a:p>
            <a:r>
              <a:rPr lang="en-US" sz="3200" dirty="0"/>
              <a:t>Cost of Attendance and Student Aid Index (SAI)</a:t>
            </a:r>
          </a:p>
          <a:p>
            <a:r>
              <a:rPr lang="en-US" sz="3200" dirty="0"/>
              <a:t>Financial Aid Awarding and Types of Aid</a:t>
            </a:r>
          </a:p>
          <a:p>
            <a:r>
              <a:rPr lang="en-US" sz="3200" dirty="0"/>
              <a:t>Additional Resources</a:t>
            </a:r>
          </a:p>
          <a:p>
            <a:r>
              <a:rPr lang="en-US" sz="3200" dirty="0"/>
              <a:t>Satisfactory Academic Progress</a:t>
            </a:r>
          </a:p>
          <a:p>
            <a:r>
              <a:rPr lang="en-US" sz="3200" dirty="0"/>
              <a:t>Contacting our Office</a:t>
            </a:r>
          </a:p>
        </p:txBody>
      </p:sp>
      <p:sp>
        <p:nvSpPr>
          <p:cNvPr id="4" name="Date Placeholder 3">
            <a:extLst>
              <a:ext uri="{FF2B5EF4-FFF2-40B4-BE49-F238E27FC236}">
                <a16:creationId xmlns:a16="http://schemas.microsoft.com/office/drawing/2014/main" id="{B7B48450-7D18-4D46-B269-1147A5BC0028}"/>
              </a:ext>
            </a:extLst>
          </p:cNvPr>
          <p:cNvSpPr>
            <a:spLocks noGrp="1"/>
          </p:cNvSpPr>
          <p:nvPr>
            <p:ph type="dt" sz="half" idx="10"/>
          </p:nvPr>
        </p:nvSpPr>
        <p:spPr/>
        <p:txBody>
          <a:bodyPr/>
          <a:lstStyle/>
          <a:p>
            <a:fld id="{D6C07B22-B224-465A-BD0B-2627CD854C08}" type="datetime4">
              <a:rPr lang="en-US" smtClean="0"/>
              <a:t>January 12, 2024</a:t>
            </a:fld>
            <a:endParaRPr lang="en-US" dirty="0"/>
          </a:p>
        </p:txBody>
      </p:sp>
      <p:sp>
        <p:nvSpPr>
          <p:cNvPr id="5" name="Footer Placeholder 4">
            <a:extLst>
              <a:ext uri="{FF2B5EF4-FFF2-40B4-BE49-F238E27FC236}">
                <a16:creationId xmlns:a16="http://schemas.microsoft.com/office/drawing/2014/main" id="{CA4BE70A-F848-4644-B767-5320817F61AB}"/>
              </a:ext>
            </a:extLst>
          </p:cNvPr>
          <p:cNvSpPr>
            <a:spLocks noGrp="1"/>
          </p:cNvSpPr>
          <p:nvPr>
            <p:ph type="ftr" sz="quarter" idx="11"/>
          </p:nvPr>
        </p:nvSpPr>
        <p:spPr/>
        <p:txBody>
          <a:bodyPr/>
          <a:lstStyle/>
          <a:p>
            <a:r>
              <a:rPr lang="en-US"/>
              <a:t>Office of Student Financial Aid and Scholarships </a:t>
            </a:r>
            <a:endParaRPr lang="en-US" dirty="0"/>
          </a:p>
        </p:txBody>
      </p:sp>
      <p:sp>
        <p:nvSpPr>
          <p:cNvPr id="10" name="Title 9">
            <a:extLst>
              <a:ext uri="{FF2B5EF4-FFF2-40B4-BE49-F238E27FC236}">
                <a16:creationId xmlns:a16="http://schemas.microsoft.com/office/drawing/2014/main" id="{1A6F017C-B57B-7145-AED4-48018B14DE33}"/>
              </a:ext>
            </a:extLst>
          </p:cNvPr>
          <p:cNvSpPr>
            <a:spLocks noGrp="1"/>
          </p:cNvSpPr>
          <p:nvPr>
            <p:ph type="title"/>
          </p:nvPr>
        </p:nvSpPr>
        <p:spPr>
          <a:xfrm>
            <a:off x="1062136" y="312836"/>
            <a:ext cx="10067728" cy="1269060"/>
          </a:xfrm>
        </p:spPr>
        <p:txBody>
          <a:bodyPr anchor="ctr">
            <a:normAutofit/>
          </a:bodyPr>
          <a:lstStyle/>
          <a:p>
            <a:r>
              <a:rPr lang="en-US" sz="4800" dirty="0"/>
              <a:t>Agenda</a:t>
            </a:r>
          </a:p>
        </p:txBody>
      </p:sp>
    </p:spTree>
    <p:extLst>
      <p:ext uri="{BB962C8B-B14F-4D97-AF65-F5344CB8AC3E}">
        <p14:creationId xmlns:p14="http://schemas.microsoft.com/office/powerpoint/2010/main" val="27990787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picture containing tree, outdoor, plant, grass&#10;&#10;Description automatically generated">
            <a:extLst>
              <a:ext uri="{FF2B5EF4-FFF2-40B4-BE49-F238E27FC236}">
                <a16:creationId xmlns:a16="http://schemas.microsoft.com/office/drawing/2014/main" id="{E5F194F0-DF68-7445-E58B-FE56BB2715FD}"/>
              </a:ext>
            </a:extLst>
          </p:cNvPr>
          <p:cNvPicPr>
            <a:picLocks noChangeAspect="1"/>
          </p:cNvPicPr>
          <p:nvPr/>
        </p:nvPicPr>
        <p:blipFill rotWithShape="1">
          <a:blip r:embed="rId2"/>
          <a:srcRect l="12424" r="12424"/>
          <a:stretch>
            <a:fillRect/>
          </a:stretch>
        </p:blipFill>
        <p:spPr>
          <a:xfrm>
            <a:off x="9178202" y="221942"/>
            <a:ext cx="3013798" cy="5743852"/>
          </a:xfrm>
          <a:prstGeom prst="rect">
            <a:avLst/>
          </a:prstGeom>
        </p:spPr>
      </p:pic>
      <p:sp>
        <p:nvSpPr>
          <p:cNvPr id="4" name="Date Placeholder 3">
            <a:extLst>
              <a:ext uri="{FF2B5EF4-FFF2-40B4-BE49-F238E27FC236}">
                <a16:creationId xmlns:a16="http://schemas.microsoft.com/office/drawing/2014/main" id="{B7B48450-7D18-4D46-B269-1147A5BC0028}"/>
              </a:ext>
            </a:extLst>
          </p:cNvPr>
          <p:cNvSpPr>
            <a:spLocks noGrp="1"/>
          </p:cNvSpPr>
          <p:nvPr>
            <p:ph type="dt" sz="half" idx="10"/>
          </p:nvPr>
        </p:nvSpPr>
        <p:spPr>
          <a:xfrm>
            <a:off x="8220267" y="6356350"/>
            <a:ext cx="2892491" cy="365125"/>
          </a:xfrm>
        </p:spPr>
        <p:txBody>
          <a:bodyPr anchor="ctr">
            <a:normAutofit/>
          </a:bodyPr>
          <a:lstStyle/>
          <a:p>
            <a:pPr>
              <a:lnSpc>
                <a:spcPct val="90000"/>
              </a:lnSpc>
              <a:spcAft>
                <a:spcPts val="600"/>
              </a:spcAft>
            </a:pPr>
            <a:fld id="{1C1558BE-A1EA-4681-98D8-9E1505A00AAB}" type="datetime4">
              <a:rPr lang="en-US" sz="400" smtClean="0"/>
              <a:t>January 12, 2024</a:t>
            </a:fld>
            <a:endParaRPr lang="en-US" sz="400"/>
          </a:p>
        </p:txBody>
      </p:sp>
      <p:sp>
        <p:nvSpPr>
          <p:cNvPr id="5" name="Footer Placeholder 4">
            <a:extLst>
              <a:ext uri="{FF2B5EF4-FFF2-40B4-BE49-F238E27FC236}">
                <a16:creationId xmlns:a16="http://schemas.microsoft.com/office/drawing/2014/main" id="{CA4BE70A-F848-4644-B767-5320817F61AB}"/>
              </a:ext>
            </a:extLst>
          </p:cNvPr>
          <p:cNvSpPr>
            <a:spLocks noGrp="1"/>
          </p:cNvSpPr>
          <p:nvPr>
            <p:ph type="ftr" sz="quarter" idx="11"/>
          </p:nvPr>
        </p:nvSpPr>
        <p:spPr>
          <a:xfrm>
            <a:off x="167951" y="6356350"/>
            <a:ext cx="7985449" cy="365125"/>
          </a:xfrm>
        </p:spPr>
        <p:txBody>
          <a:bodyPr anchor="ctr">
            <a:normAutofit/>
          </a:bodyPr>
          <a:lstStyle/>
          <a:p>
            <a:pPr>
              <a:spcAft>
                <a:spcPts val="600"/>
              </a:spcAft>
            </a:pPr>
            <a:r>
              <a:rPr lang="en-US"/>
              <a:t>Office of Student Financial Aid and Scholarships </a:t>
            </a:r>
          </a:p>
        </p:txBody>
      </p:sp>
      <p:sp>
        <p:nvSpPr>
          <p:cNvPr id="10" name="Title 9">
            <a:extLst>
              <a:ext uri="{FF2B5EF4-FFF2-40B4-BE49-F238E27FC236}">
                <a16:creationId xmlns:a16="http://schemas.microsoft.com/office/drawing/2014/main" id="{1A6F017C-B57B-7145-AED4-48018B14DE33}"/>
              </a:ext>
            </a:extLst>
          </p:cNvPr>
          <p:cNvSpPr>
            <a:spLocks noGrp="1"/>
          </p:cNvSpPr>
          <p:nvPr>
            <p:ph type="title"/>
          </p:nvPr>
        </p:nvSpPr>
        <p:spPr>
          <a:xfrm>
            <a:off x="461640" y="299299"/>
            <a:ext cx="8327254" cy="1813586"/>
          </a:xfrm>
        </p:spPr>
        <p:txBody>
          <a:bodyPr anchor="b">
            <a:normAutofit/>
          </a:bodyPr>
          <a:lstStyle/>
          <a:p>
            <a:br>
              <a:rPr lang="en-US" dirty="0"/>
            </a:br>
            <a:endParaRPr lang="en-US" dirty="0"/>
          </a:p>
        </p:txBody>
      </p:sp>
      <p:sp>
        <p:nvSpPr>
          <p:cNvPr id="12" name="TextBox 11">
            <a:extLst>
              <a:ext uri="{FF2B5EF4-FFF2-40B4-BE49-F238E27FC236}">
                <a16:creationId xmlns:a16="http://schemas.microsoft.com/office/drawing/2014/main" id="{B5ED425E-6A2F-B0EB-9F9F-28297FB0EDD1}"/>
              </a:ext>
            </a:extLst>
          </p:cNvPr>
          <p:cNvSpPr txBox="1"/>
          <p:nvPr/>
        </p:nvSpPr>
        <p:spPr>
          <a:xfrm>
            <a:off x="1062136" y="1609001"/>
            <a:ext cx="8116065" cy="35394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AF7EE"/>
                </a:solidFill>
                <a:effectLst/>
                <a:uLnTx/>
                <a:uFillTx/>
                <a:latin typeface="Proxima Nova"/>
                <a:ea typeface="+mn-ea"/>
                <a:cs typeface="+mn-cs"/>
              </a:rPr>
              <a:t>The U.S. Department of Education believes that the responsibility for financing post-secondary education lies with a student and their parents.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FAF7EE"/>
              </a:solidFill>
              <a:effectLst/>
              <a:uLnTx/>
              <a:uFillTx/>
              <a:latin typeface="Proxima Nov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AF7EE"/>
                </a:solidFill>
                <a:effectLst/>
                <a:uLnTx/>
                <a:uFillTx/>
                <a:latin typeface="Proxima Nova"/>
                <a:ea typeface="+mn-ea"/>
                <a:cs typeface="+mn-cs"/>
              </a:rPr>
              <a:t>Federal financial aid funds are a way to assist families with that expense. Financial aid consists of funds provided to students and families to help pay for postsecondary educational expenses.</a:t>
            </a:r>
          </a:p>
        </p:txBody>
      </p:sp>
      <p:sp>
        <p:nvSpPr>
          <p:cNvPr id="2" name="Title 9">
            <a:extLst>
              <a:ext uri="{FF2B5EF4-FFF2-40B4-BE49-F238E27FC236}">
                <a16:creationId xmlns:a16="http://schemas.microsoft.com/office/drawing/2014/main" id="{9764E285-530A-48A6-D8BC-63E2C25D7AC8}"/>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FAFSA Overview</a:t>
            </a:r>
          </a:p>
        </p:txBody>
      </p:sp>
    </p:spTree>
    <p:extLst>
      <p:ext uri="{BB962C8B-B14F-4D97-AF65-F5344CB8AC3E}">
        <p14:creationId xmlns:p14="http://schemas.microsoft.com/office/powerpoint/2010/main" val="16008109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7B48450-7D18-4D46-B269-1147A5BC0028}"/>
              </a:ext>
            </a:extLst>
          </p:cNvPr>
          <p:cNvSpPr>
            <a:spLocks noGrp="1"/>
          </p:cNvSpPr>
          <p:nvPr>
            <p:ph type="dt" sz="half" idx="10"/>
          </p:nvPr>
        </p:nvSpPr>
        <p:spPr/>
        <p:txBody>
          <a:bodyPr/>
          <a:lstStyle/>
          <a:p>
            <a:fld id="{33C2C564-C287-47BC-9807-059FA924D8D2}" type="datetime4">
              <a:rPr lang="en-US" smtClean="0"/>
              <a:t>January 12, 2024</a:t>
            </a:fld>
            <a:endParaRPr lang="en-US" dirty="0"/>
          </a:p>
        </p:txBody>
      </p:sp>
      <p:sp>
        <p:nvSpPr>
          <p:cNvPr id="5" name="Footer Placeholder 4">
            <a:extLst>
              <a:ext uri="{FF2B5EF4-FFF2-40B4-BE49-F238E27FC236}">
                <a16:creationId xmlns:a16="http://schemas.microsoft.com/office/drawing/2014/main" id="{CA4BE70A-F848-4644-B767-5320817F61AB}"/>
              </a:ext>
            </a:extLst>
          </p:cNvPr>
          <p:cNvSpPr>
            <a:spLocks noGrp="1"/>
          </p:cNvSpPr>
          <p:nvPr>
            <p:ph type="ftr" sz="quarter" idx="11"/>
          </p:nvPr>
        </p:nvSpPr>
        <p:spPr/>
        <p:txBody>
          <a:bodyPr/>
          <a:lstStyle/>
          <a:p>
            <a:r>
              <a:rPr lang="en-US"/>
              <a:t>Office of Student Financial Aid and Scholarships </a:t>
            </a:r>
            <a:endParaRPr lang="en-US" dirty="0"/>
          </a:p>
        </p:txBody>
      </p:sp>
      <p:sp>
        <p:nvSpPr>
          <p:cNvPr id="3" name="TextBox 2">
            <a:extLst>
              <a:ext uri="{FF2B5EF4-FFF2-40B4-BE49-F238E27FC236}">
                <a16:creationId xmlns:a16="http://schemas.microsoft.com/office/drawing/2014/main" id="{459E4DB8-181B-05D2-7567-59A98E7B7132}"/>
              </a:ext>
            </a:extLst>
          </p:cNvPr>
          <p:cNvSpPr txBox="1"/>
          <p:nvPr/>
        </p:nvSpPr>
        <p:spPr>
          <a:xfrm>
            <a:off x="1062136" y="1558936"/>
            <a:ext cx="10280342" cy="3970318"/>
          </a:xfrm>
          <a:prstGeom prst="rect">
            <a:avLst/>
          </a:prstGeom>
          <a:noFill/>
        </p:spPr>
        <p:txBody>
          <a:bodyPr wrap="square" rtlCol="0">
            <a:spAutoFit/>
          </a:bodyPr>
          <a:lstStyle/>
          <a:p>
            <a:r>
              <a:rPr lang="en-US" sz="2800" dirty="0">
                <a:solidFill>
                  <a:srgbClr val="FAF7EE"/>
                </a:solidFill>
              </a:rPr>
              <a:t>FAFSA must be submitted annually and serves as only application for federal/state aid at most schools. Apply at </a:t>
            </a:r>
            <a:r>
              <a:rPr lang="en-US" sz="2800" dirty="0">
                <a:solidFill>
                  <a:srgbClr val="FAF7EE"/>
                </a:solidFill>
                <a:hlinkClick r:id="rId2"/>
              </a:rPr>
              <a:t>https://studentaid.gov</a:t>
            </a:r>
            <a:r>
              <a:rPr lang="en-US" sz="2800" dirty="0">
                <a:solidFill>
                  <a:srgbClr val="FAF7EE"/>
                </a:solidFill>
              </a:rPr>
              <a:t>.  </a:t>
            </a:r>
          </a:p>
          <a:p>
            <a:endParaRPr lang="en-US" sz="2800" dirty="0">
              <a:solidFill>
                <a:srgbClr val="FAF7EE"/>
              </a:solidFill>
            </a:endParaRPr>
          </a:p>
          <a:p>
            <a:r>
              <a:rPr lang="en-US" sz="2800" dirty="0">
                <a:solidFill>
                  <a:srgbClr val="FAF7EE"/>
                </a:solidFill>
              </a:rPr>
              <a:t>You and your parent(s) (if applicable) must approve the transfer of 2022 tax data from the IRS into the 2024-25 FAFSA. Parental tax data is required for most students. </a:t>
            </a:r>
          </a:p>
          <a:p>
            <a:endParaRPr lang="en-US" sz="2800" dirty="0">
              <a:solidFill>
                <a:srgbClr val="FAF7EE"/>
              </a:solidFill>
            </a:endParaRPr>
          </a:p>
          <a:p>
            <a:r>
              <a:rPr lang="en-US" sz="2800" dirty="0">
                <a:solidFill>
                  <a:srgbClr val="FAF7EE"/>
                </a:solidFill>
              </a:rPr>
              <a:t>You and your parent(s) must have an FSA ID. </a:t>
            </a:r>
          </a:p>
        </p:txBody>
      </p:sp>
      <p:sp>
        <p:nvSpPr>
          <p:cNvPr id="7" name="Title 9">
            <a:extLst>
              <a:ext uri="{FF2B5EF4-FFF2-40B4-BE49-F238E27FC236}">
                <a16:creationId xmlns:a16="http://schemas.microsoft.com/office/drawing/2014/main" id="{C9641A54-EAC1-9243-0148-1CB9F5BDBF40}"/>
              </a:ext>
            </a:extLst>
          </p:cNvPr>
          <p:cNvSpPr txBox="1">
            <a:spLocks/>
          </p:cNvSpPr>
          <p:nvPr/>
        </p:nvSpPr>
        <p:spPr>
          <a:xfrm>
            <a:off x="1062136" y="278002"/>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FAFSA Overview</a:t>
            </a:r>
          </a:p>
        </p:txBody>
      </p:sp>
    </p:spTree>
    <p:extLst>
      <p:ext uri="{BB962C8B-B14F-4D97-AF65-F5344CB8AC3E}">
        <p14:creationId xmlns:p14="http://schemas.microsoft.com/office/powerpoint/2010/main" val="21658871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7B48450-7D18-4D46-B269-1147A5BC0028}"/>
              </a:ext>
            </a:extLst>
          </p:cNvPr>
          <p:cNvSpPr>
            <a:spLocks noGrp="1"/>
          </p:cNvSpPr>
          <p:nvPr>
            <p:ph type="dt" sz="half" idx="10"/>
          </p:nvPr>
        </p:nvSpPr>
        <p:spPr/>
        <p:txBody>
          <a:bodyPr/>
          <a:lstStyle/>
          <a:p>
            <a:fld id="{E3C2E6A6-199D-481F-8599-56468E774799}" type="datetime4">
              <a:rPr lang="en-US" smtClean="0"/>
              <a:t>January 12, 2024</a:t>
            </a:fld>
            <a:endParaRPr lang="en-US" dirty="0"/>
          </a:p>
        </p:txBody>
      </p:sp>
      <p:sp>
        <p:nvSpPr>
          <p:cNvPr id="5" name="Footer Placeholder 4">
            <a:extLst>
              <a:ext uri="{FF2B5EF4-FFF2-40B4-BE49-F238E27FC236}">
                <a16:creationId xmlns:a16="http://schemas.microsoft.com/office/drawing/2014/main" id="{CA4BE70A-F848-4644-B767-5320817F61AB}"/>
              </a:ext>
            </a:extLst>
          </p:cNvPr>
          <p:cNvSpPr>
            <a:spLocks noGrp="1"/>
          </p:cNvSpPr>
          <p:nvPr>
            <p:ph type="ftr" sz="quarter" idx="11"/>
          </p:nvPr>
        </p:nvSpPr>
        <p:spPr/>
        <p:txBody>
          <a:bodyPr/>
          <a:lstStyle/>
          <a:p>
            <a:r>
              <a:rPr lang="en-US"/>
              <a:t>Office of Student Financial Aid and Scholarships </a:t>
            </a:r>
            <a:endParaRPr lang="en-US" dirty="0"/>
          </a:p>
        </p:txBody>
      </p:sp>
      <p:sp>
        <p:nvSpPr>
          <p:cNvPr id="3" name="TextBox 2">
            <a:extLst>
              <a:ext uri="{FF2B5EF4-FFF2-40B4-BE49-F238E27FC236}">
                <a16:creationId xmlns:a16="http://schemas.microsoft.com/office/drawing/2014/main" id="{459E4DB8-181B-05D2-7567-59A98E7B7132}"/>
              </a:ext>
            </a:extLst>
          </p:cNvPr>
          <p:cNvSpPr txBox="1"/>
          <p:nvPr/>
        </p:nvSpPr>
        <p:spPr>
          <a:xfrm>
            <a:off x="1062136" y="1614279"/>
            <a:ext cx="10280342" cy="3970318"/>
          </a:xfrm>
          <a:prstGeom prst="rect">
            <a:avLst/>
          </a:prstGeom>
          <a:noFill/>
        </p:spPr>
        <p:txBody>
          <a:bodyPr wrap="square" rtlCol="0">
            <a:spAutoFit/>
          </a:bodyPr>
          <a:lstStyle/>
          <a:p>
            <a:r>
              <a:rPr lang="en-US" sz="2800" dirty="0">
                <a:solidFill>
                  <a:srgbClr val="FAF7EE"/>
                </a:solidFill>
              </a:rPr>
              <a:t>The 2024-25 FAFSA is </a:t>
            </a:r>
            <a:r>
              <a:rPr lang="en-US" sz="2800" b="1" dirty="0">
                <a:solidFill>
                  <a:srgbClr val="FAF7EE"/>
                </a:solidFill>
              </a:rPr>
              <a:t>NOW</a:t>
            </a:r>
            <a:r>
              <a:rPr lang="en-US" sz="2800" dirty="0">
                <a:solidFill>
                  <a:srgbClr val="FAF7EE"/>
                </a:solidFill>
              </a:rPr>
              <a:t> available as of December 30, 2023. Typically, the FAFSA is available October 1. </a:t>
            </a:r>
          </a:p>
          <a:p>
            <a:endParaRPr lang="en-US" sz="2800" dirty="0">
              <a:solidFill>
                <a:srgbClr val="FAF7EE"/>
              </a:solidFill>
            </a:endParaRPr>
          </a:p>
          <a:p>
            <a:r>
              <a:rPr lang="en-US" sz="2800" dirty="0">
                <a:solidFill>
                  <a:srgbClr val="FAF7EE"/>
                </a:solidFill>
              </a:rPr>
              <a:t>Institutions must receive FAFSA results by their first-priority deadlines or consideration dates.</a:t>
            </a:r>
          </a:p>
          <a:p>
            <a:endParaRPr lang="en-US" sz="2800" dirty="0">
              <a:solidFill>
                <a:srgbClr val="FAF7EE"/>
              </a:solidFill>
            </a:endParaRPr>
          </a:p>
          <a:p>
            <a:r>
              <a:rPr lang="en-US" sz="2800" dirty="0">
                <a:solidFill>
                  <a:srgbClr val="FAF7EE"/>
                </a:solidFill>
              </a:rPr>
              <a:t>Make sure you complete your FAFSA by the earliest first-priority date of the schools to which you are applying. Ohio University’s first-priority consideration date is February 15.</a:t>
            </a:r>
          </a:p>
        </p:txBody>
      </p:sp>
      <p:sp>
        <p:nvSpPr>
          <p:cNvPr id="7" name="Title 9">
            <a:extLst>
              <a:ext uri="{FF2B5EF4-FFF2-40B4-BE49-F238E27FC236}">
                <a16:creationId xmlns:a16="http://schemas.microsoft.com/office/drawing/2014/main" id="{63309EAC-59D4-C680-CED6-BF4FBD221610}"/>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FAFSA Overview</a:t>
            </a:r>
          </a:p>
        </p:txBody>
      </p:sp>
    </p:spTree>
    <p:extLst>
      <p:ext uri="{BB962C8B-B14F-4D97-AF65-F5344CB8AC3E}">
        <p14:creationId xmlns:p14="http://schemas.microsoft.com/office/powerpoint/2010/main" val="8620582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7B48450-7D18-4D46-B269-1147A5BC0028}"/>
              </a:ext>
            </a:extLst>
          </p:cNvPr>
          <p:cNvSpPr>
            <a:spLocks noGrp="1"/>
          </p:cNvSpPr>
          <p:nvPr>
            <p:ph type="dt" sz="half" idx="10"/>
          </p:nvPr>
        </p:nvSpPr>
        <p:spPr/>
        <p:txBody>
          <a:bodyPr/>
          <a:lstStyle/>
          <a:p>
            <a:fld id="{F0BE28B0-A629-44A7-9CD4-08C3B1E559C9}" type="datetime4">
              <a:rPr lang="en-US" smtClean="0"/>
              <a:t>January 12, 2024</a:t>
            </a:fld>
            <a:endParaRPr lang="en-US" dirty="0"/>
          </a:p>
        </p:txBody>
      </p:sp>
      <p:sp>
        <p:nvSpPr>
          <p:cNvPr id="5" name="Footer Placeholder 4">
            <a:extLst>
              <a:ext uri="{FF2B5EF4-FFF2-40B4-BE49-F238E27FC236}">
                <a16:creationId xmlns:a16="http://schemas.microsoft.com/office/drawing/2014/main" id="{CA4BE70A-F848-4644-B767-5320817F61AB}"/>
              </a:ext>
            </a:extLst>
          </p:cNvPr>
          <p:cNvSpPr>
            <a:spLocks noGrp="1"/>
          </p:cNvSpPr>
          <p:nvPr>
            <p:ph type="ftr" sz="quarter" idx="11"/>
          </p:nvPr>
        </p:nvSpPr>
        <p:spPr/>
        <p:txBody>
          <a:bodyPr/>
          <a:lstStyle/>
          <a:p>
            <a:r>
              <a:rPr lang="en-US"/>
              <a:t>Office of Student Financial Aid and Scholarships </a:t>
            </a:r>
            <a:endParaRPr lang="en-US" dirty="0"/>
          </a:p>
        </p:txBody>
      </p:sp>
      <p:sp>
        <p:nvSpPr>
          <p:cNvPr id="3" name="TextBox 2">
            <a:extLst>
              <a:ext uri="{FF2B5EF4-FFF2-40B4-BE49-F238E27FC236}">
                <a16:creationId xmlns:a16="http://schemas.microsoft.com/office/drawing/2014/main" id="{459E4DB8-181B-05D2-7567-59A98E7B7132}"/>
              </a:ext>
            </a:extLst>
          </p:cNvPr>
          <p:cNvSpPr txBox="1"/>
          <p:nvPr/>
        </p:nvSpPr>
        <p:spPr>
          <a:xfrm>
            <a:off x="1062136" y="1565811"/>
            <a:ext cx="10280342" cy="4832092"/>
          </a:xfrm>
          <a:prstGeom prst="rect">
            <a:avLst/>
          </a:prstGeom>
          <a:noFill/>
        </p:spPr>
        <p:txBody>
          <a:bodyPr wrap="square" rtlCol="0">
            <a:spAutoFit/>
          </a:bodyPr>
          <a:lstStyle/>
          <a:p>
            <a:r>
              <a:rPr lang="en-US" sz="2800" dirty="0">
                <a:solidFill>
                  <a:srgbClr val="FAF7EE"/>
                </a:solidFill>
              </a:rPr>
              <a:t>Apply for an FSA ID</a:t>
            </a:r>
          </a:p>
          <a:p>
            <a:endParaRPr lang="en-US" sz="2800" dirty="0">
              <a:solidFill>
                <a:srgbClr val="FAF7EE"/>
              </a:solidFill>
            </a:endParaRPr>
          </a:p>
          <a:p>
            <a:pPr marL="457200" indent="-457200">
              <a:buFont typeface="Arial" panose="020B0604020202020204" pitchFamily="34" charset="0"/>
              <a:buChar char="•"/>
            </a:pPr>
            <a:r>
              <a:rPr lang="en-US" sz="2800" dirty="0">
                <a:solidFill>
                  <a:srgbClr val="FAF7EE"/>
                </a:solidFill>
              </a:rPr>
              <a:t>It is ESSENTIAL to request FSA IDs for student and parent(s) before beginning the FAFSA. </a:t>
            </a:r>
          </a:p>
          <a:p>
            <a:pPr marL="457200" indent="-457200">
              <a:buFont typeface="Arial" panose="020B0604020202020204" pitchFamily="34" charset="0"/>
              <a:buChar char="•"/>
            </a:pPr>
            <a:r>
              <a:rPr lang="en-US" sz="2800" dirty="0">
                <a:solidFill>
                  <a:srgbClr val="FAF7EE"/>
                </a:solidFill>
              </a:rPr>
              <a:t>FSA ID will require an email address. A mobile phone number can be used to verify the ID. An email address and mobile number can only be associated with one FSAID. </a:t>
            </a:r>
          </a:p>
          <a:p>
            <a:pPr marL="457200" indent="-457200">
              <a:buFont typeface="Arial" panose="020B0604020202020204" pitchFamily="34" charset="0"/>
              <a:buChar char="•"/>
            </a:pPr>
            <a:r>
              <a:rPr lang="en-US" sz="2800" dirty="0">
                <a:solidFill>
                  <a:srgbClr val="FAF7EE"/>
                </a:solidFill>
              </a:rPr>
              <a:t>A multi-factor authentication process will happen every time a person logs into the FAFSA.</a:t>
            </a:r>
          </a:p>
          <a:p>
            <a:pPr marL="457200" indent="-457200">
              <a:buFont typeface="Arial" panose="020B0604020202020204" pitchFamily="34" charset="0"/>
              <a:buChar char="•"/>
            </a:pPr>
            <a:endParaRPr lang="en-US" sz="2800" dirty="0">
              <a:solidFill>
                <a:srgbClr val="FAF7EE"/>
              </a:solidFill>
            </a:endParaRPr>
          </a:p>
          <a:p>
            <a:endParaRPr lang="en-US" sz="2800" dirty="0">
              <a:solidFill>
                <a:srgbClr val="FAF7EE"/>
              </a:solidFill>
            </a:endParaRPr>
          </a:p>
        </p:txBody>
      </p:sp>
      <p:sp>
        <p:nvSpPr>
          <p:cNvPr id="7" name="Title 9">
            <a:extLst>
              <a:ext uri="{FF2B5EF4-FFF2-40B4-BE49-F238E27FC236}">
                <a16:creationId xmlns:a16="http://schemas.microsoft.com/office/drawing/2014/main" id="{EE8BB671-9EBF-6985-F801-16DCAC9D3762}"/>
              </a:ext>
            </a:extLst>
          </p:cNvPr>
          <p:cNvSpPr txBox="1">
            <a:spLocks/>
          </p:cNvSpPr>
          <p:nvPr/>
        </p:nvSpPr>
        <p:spPr>
          <a:xfrm>
            <a:off x="1062136" y="296751"/>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FAFSA Overview</a:t>
            </a:r>
          </a:p>
        </p:txBody>
      </p:sp>
    </p:spTree>
    <p:extLst>
      <p:ext uri="{BB962C8B-B14F-4D97-AF65-F5344CB8AC3E}">
        <p14:creationId xmlns:p14="http://schemas.microsoft.com/office/powerpoint/2010/main" val="13327454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253FAA62-38BF-934B-9070-2B8368AE6888}"/>
              </a:ext>
            </a:extLst>
          </p:cNvPr>
          <p:cNvSpPr>
            <a:spLocks noGrp="1"/>
          </p:cNvSpPr>
          <p:nvPr>
            <p:ph sz="half" idx="1"/>
          </p:nvPr>
        </p:nvSpPr>
        <p:spPr>
          <a:xfrm>
            <a:off x="1045028" y="2103930"/>
            <a:ext cx="4974771" cy="2330048"/>
          </a:xfrm>
        </p:spPr>
        <p:txBody>
          <a:bodyPr/>
          <a:lstStyle/>
          <a:p>
            <a:pPr marL="0" indent="0">
              <a:buNone/>
            </a:pPr>
            <a:endParaRPr lang="en-US" dirty="0">
              <a:hlinkClick r:id="rId2"/>
            </a:endParaRPr>
          </a:p>
          <a:p>
            <a:pPr marL="0" indent="0">
              <a:buNone/>
            </a:pPr>
            <a:endParaRPr lang="en-US" dirty="0">
              <a:hlinkClick r:id="rId2"/>
            </a:endParaRPr>
          </a:p>
          <a:p>
            <a:pPr marL="0" indent="0">
              <a:buNone/>
            </a:pPr>
            <a:r>
              <a:rPr lang="en-US" dirty="0">
                <a:hlinkClick r:id="rId2"/>
              </a:rPr>
              <a:t>https://studentaid.gov/fsa-id/create-account/launch</a:t>
            </a:r>
            <a:endParaRPr lang="en-US" dirty="0"/>
          </a:p>
          <a:p>
            <a:pPr marL="0" indent="0">
              <a:buNone/>
            </a:pPr>
            <a:endParaRPr lang="en-US" dirty="0"/>
          </a:p>
        </p:txBody>
      </p:sp>
      <p:sp>
        <p:nvSpPr>
          <p:cNvPr id="4" name="Date Placeholder 3">
            <a:extLst>
              <a:ext uri="{FF2B5EF4-FFF2-40B4-BE49-F238E27FC236}">
                <a16:creationId xmlns:a16="http://schemas.microsoft.com/office/drawing/2014/main" id="{1079C7D9-82F2-354F-85F0-3FEC334889C3}"/>
              </a:ext>
            </a:extLst>
          </p:cNvPr>
          <p:cNvSpPr>
            <a:spLocks noGrp="1"/>
          </p:cNvSpPr>
          <p:nvPr>
            <p:ph type="dt" sz="half" idx="10"/>
          </p:nvPr>
        </p:nvSpPr>
        <p:spPr/>
        <p:txBody>
          <a:bodyPr/>
          <a:lstStyle/>
          <a:p>
            <a:fld id="{A76F0B6E-FC38-4C8A-AAD7-0E578A5B448B}" type="datetime4">
              <a:rPr lang="en-US" smtClean="0"/>
              <a:t>January 12, 2024</a:t>
            </a:fld>
            <a:endParaRPr lang="en-US" dirty="0"/>
          </a:p>
        </p:txBody>
      </p:sp>
      <p:sp>
        <p:nvSpPr>
          <p:cNvPr id="5" name="Footer Placeholder 4">
            <a:extLst>
              <a:ext uri="{FF2B5EF4-FFF2-40B4-BE49-F238E27FC236}">
                <a16:creationId xmlns:a16="http://schemas.microsoft.com/office/drawing/2014/main" id="{03779549-C5E5-EB4A-B8D2-DE1B439BE687}"/>
              </a:ext>
            </a:extLst>
          </p:cNvPr>
          <p:cNvSpPr>
            <a:spLocks noGrp="1"/>
          </p:cNvSpPr>
          <p:nvPr>
            <p:ph type="ftr" sz="quarter" idx="11"/>
          </p:nvPr>
        </p:nvSpPr>
        <p:spPr/>
        <p:txBody>
          <a:bodyPr/>
          <a:lstStyle/>
          <a:p>
            <a:r>
              <a:rPr lang="en-US" dirty="0"/>
              <a:t>Office of Student Financial Aid and Scholarships	</a:t>
            </a:r>
          </a:p>
        </p:txBody>
      </p:sp>
      <p:sp>
        <p:nvSpPr>
          <p:cNvPr id="9" name="Title 9">
            <a:extLst>
              <a:ext uri="{FF2B5EF4-FFF2-40B4-BE49-F238E27FC236}">
                <a16:creationId xmlns:a16="http://schemas.microsoft.com/office/drawing/2014/main" id="{4D475403-1CFA-C9EF-B155-71BEA5529CA7}"/>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FAFSA Overview</a:t>
            </a:r>
          </a:p>
        </p:txBody>
      </p:sp>
      <p:pic>
        <p:nvPicPr>
          <p:cNvPr id="6" name="Picture 5">
            <a:extLst>
              <a:ext uri="{FF2B5EF4-FFF2-40B4-BE49-F238E27FC236}">
                <a16:creationId xmlns:a16="http://schemas.microsoft.com/office/drawing/2014/main" id="{8667D58C-8878-EE6C-D546-25BE9E05B229}"/>
              </a:ext>
            </a:extLst>
          </p:cNvPr>
          <p:cNvPicPr>
            <a:picLocks noChangeAspect="1"/>
          </p:cNvPicPr>
          <p:nvPr/>
        </p:nvPicPr>
        <p:blipFill>
          <a:blip r:embed="rId3"/>
          <a:stretch>
            <a:fillRect/>
          </a:stretch>
        </p:blipFill>
        <p:spPr>
          <a:xfrm>
            <a:off x="6481764" y="198670"/>
            <a:ext cx="5244721" cy="5811514"/>
          </a:xfrm>
          <a:prstGeom prst="rect">
            <a:avLst/>
          </a:prstGeom>
        </p:spPr>
      </p:pic>
    </p:spTree>
    <p:extLst>
      <p:ext uri="{BB962C8B-B14F-4D97-AF65-F5344CB8AC3E}">
        <p14:creationId xmlns:p14="http://schemas.microsoft.com/office/powerpoint/2010/main" val="7017796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7B48450-7D18-4D46-B269-1147A5BC0028}"/>
              </a:ext>
            </a:extLst>
          </p:cNvPr>
          <p:cNvSpPr>
            <a:spLocks noGrp="1"/>
          </p:cNvSpPr>
          <p:nvPr>
            <p:ph type="dt" sz="half" idx="10"/>
          </p:nvPr>
        </p:nvSpPr>
        <p:spPr/>
        <p:txBody>
          <a:bodyPr/>
          <a:lstStyle/>
          <a:p>
            <a:fld id="{EE9B5210-5F8C-40B7-9FE2-CE16DD5F5E43}" type="datetime4">
              <a:rPr lang="en-US" smtClean="0"/>
              <a:t>January 12, 2024</a:t>
            </a:fld>
            <a:endParaRPr lang="en-US" dirty="0"/>
          </a:p>
        </p:txBody>
      </p:sp>
      <p:sp>
        <p:nvSpPr>
          <p:cNvPr id="5" name="Footer Placeholder 4">
            <a:extLst>
              <a:ext uri="{FF2B5EF4-FFF2-40B4-BE49-F238E27FC236}">
                <a16:creationId xmlns:a16="http://schemas.microsoft.com/office/drawing/2014/main" id="{CA4BE70A-F848-4644-B767-5320817F61AB}"/>
              </a:ext>
            </a:extLst>
          </p:cNvPr>
          <p:cNvSpPr>
            <a:spLocks noGrp="1"/>
          </p:cNvSpPr>
          <p:nvPr>
            <p:ph type="ftr" sz="quarter" idx="11"/>
          </p:nvPr>
        </p:nvSpPr>
        <p:spPr/>
        <p:txBody>
          <a:bodyPr/>
          <a:lstStyle/>
          <a:p>
            <a:r>
              <a:rPr lang="en-US"/>
              <a:t>Office of Student Financial Aid and Scholarships </a:t>
            </a:r>
            <a:endParaRPr lang="en-US" dirty="0"/>
          </a:p>
        </p:txBody>
      </p:sp>
      <p:sp>
        <p:nvSpPr>
          <p:cNvPr id="3" name="TextBox 2">
            <a:extLst>
              <a:ext uri="{FF2B5EF4-FFF2-40B4-BE49-F238E27FC236}">
                <a16:creationId xmlns:a16="http://schemas.microsoft.com/office/drawing/2014/main" id="{459E4DB8-181B-05D2-7567-59A98E7B7132}"/>
              </a:ext>
            </a:extLst>
          </p:cNvPr>
          <p:cNvSpPr txBox="1"/>
          <p:nvPr/>
        </p:nvSpPr>
        <p:spPr>
          <a:xfrm>
            <a:off x="955829" y="1581896"/>
            <a:ext cx="10280342" cy="3970318"/>
          </a:xfrm>
          <a:prstGeom prst="rect">
            <a:avLst/>
          </a:prstGeom>
          <a:noFill/>
        </p:spPr>
        <p:txBody>
          <a:bodyPr wrap="square" rtlCol="0">
            <a:spAutoFit/>
          </a:bodyPr>
          <a:lstStyle/>
          <a:p>
            <a:r>
              <a:rPr lang="en-US" sz="2800" dirty="0">
                <a:solidFill>
                  <a:srgbClr val="FAF7EE"/>
                </a:solidFill>
              </a:rPr>
              <a:t>Necessary Documents:</a:t>
            </a:r>
          </a:p>
          <a:p>
            <a:pPr marL="457200" indent="-457200">
              <a:buFont typeface="Arial" panose="020B0604020202020204" pitchFamily="34" charset="0"/>
              <a:buChar char="•"/>
            </a:pPr>
            <a:endParaRPr lang="en-US" sz="2800" dirty="0">
              <a:solidFill>
                <a:srgbClr val="FAF7EE"/>
              </a:solidFill>
            </a:endParaRPr>
          </a:p>
          <a:p>
            <a:pPr marL="457200" indent="-457200">
              <a:buFont typeface="Arial" panose="020B0604020202020204" pitchFamily="34" charset="0"/>
              <a:buChar char="•"/>
            </a:pPr>
            <a:r>
              <a:rPr lang="en-US" sz="2800" dirty="0">
                <a:solidFill>
                  <a:srgbClr val="FAF7EE"/>
                </a:solidFill>
              </a:rPr>
              <a:t>Social Security Numbers for Student/Parent</a:t>
            </a:r>
          </a:p>
          <a:p>
            <a:pPr marL="457200" indent="-457200">
              <a:buFont typeface="Arial" panose="020B0604020202020204" pitchFamily="34" charset="0"/>
              <a:buChar char="•"/>
            </a:pPr>
            <a:r>
              <a:rPr lang="en-US" sz="2800" dirty="0">
                <a:solidFill>
                  <a:srgbClr val="FAF7EE"/>
                </a:solidFill>
              </a:rPr>
              <a:t>Student Driver’s License</a:t>
            </a:r>
          </a:p>
          <a:p>
            <a:pPr marL="457200" indent="-457200">
              <a:buFont typeface="Arial" panose="020B0604020202020204" pitchFamily="34" charset="0"/>
              <a:buChar char="•"/>
            </a:pPr>
            <a:r>
              <a:rPr lang="en-US" sz="2800" dirty="0">
                <a:solidFill>
                  <a:srgbClr val="FAF7EE"/>
                </a:solidFill>
              </a:rPr>
              <a:t>2022 Federal Tax Return (Student/Parent)</a:t>
            </a:r>
          </a:p>
          <a:p>
            <a:pPr marL="457200" indent="-457200">
              <a:buFont typeface="Arial" panose="020B0604020202020204" pitchFamily="34" charset="0"/>
              <a:buChar char="•"/>
            </a:pPr>
            <a:r>
              <a:rPr lang="en-US" sz="2800" dirty="0">
                <a:solidFill>
                  <a:srgbClr val="FAF7EE"/>
                </a:solidFill>
              </a:rPr>
              <a:t>2022 untaxed income records (Student/Parent)</a:t>
            </a:r>
          </a:p>
          <a:p>
            <a:pPr marL="914400" lvl="1" indent="-457200">
              <a:buFont typeface="Arial" panose="020B0604020202020204" pitchFamily="34" charset="0"/>
              <a:buChar char="•"/>
            </a:pPr>
            <a:r>
              <a:rPr lang="en-US" sz="2800" dirty="0">
                <a:solidFill>
                  <a:srgbClr val="FAF7EE"/>
                </a:solidFill>
              </a:rPr>
              <a:t>Includes child support paid/received, other income not included in the IRS Adjusted Gross Income.</a:t>
            </a:r>
          </a:p>
          <a:p>
            <a:pPr marL="457200" indent="-457200">
              <a:buFont typeface="Arial" panose="020B0604020202020204" pitchFamily="34" charset="0"/>
              <a:buChar char="•"/>
            </a:pPr>
            <a:r>
              <a:rPr lang="en-US" sz="2800" dirty="0">
                <a:solidFill>
                  <a:srgbClr val="FAF7EE"/>
                </a:solidFill>
              </a:rPr>
              <a:t>Current bank statements (Student/Parent)</a:t>
            </a:r>
          </a:p>
        </p:txBody>
      </p:sp>
      <p:sp>
        <p:nvSpPr>
          <p:cNvPr id="7" name="Title 9">
            <a:extLst>
              <a:ext uri="{FF2B5EF4-FFF2-40B4-BE49-F238E27FC236}">
                <a16:creationId xmlns:a16="http://schemas.microsoft.com/office/drawing/2014/main" id="{006BF793-E81B-607E-C2CC-A0F1C528DD85}"/>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FAFSA Overview</a:t>
            </a:r>
          </a:p>
        </p:txBody>
      </p:sp>
    </p:spTree>
    <p:extLst>
      <p:ext uri="{BB962C8B-B14F-4D97-AF65-F5344CB8AC3E}">
        <p14:creationId xmlns:p14="http://schemas.microsoft.com/office/powerpoint/2010/main" val="12775733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7B48450-7D18-4D46-B269-1147A5BC0028}"/>
              </a:ext>
            </a:extLst>
          </p:cNvPr>
          <p:cNvSpPr>
            <a:spLocks noGrp="1"/>
          </p:cNvSpPr>
          <p:nvPr>
            <p:ph type="dt" sz="half" idx="10"/>
          </p:nvPr>
        </p:nvSpPr>
        <p:spPr/>
        <p:txBody>
          <a:bodyPr/>
          <a:lstStyle/>
          <a:p>
            <a:fld id="{964C7FF4-06EF-409F-8327-C3E60B43B59A}" type="datetime4">
              <a:rPr lang="en-US" smtClean="0"/>
              <a:t>January 12, 2024</a:t>
            </a:fld>
            <a:endParaRPr lang="en-US" dirty="0"/>
          </a:p>
        </p:txBody>
      </p:sp>
      <p:sp>
        <p:nvSpPr>
          <p:cNvPr id="5" name="Footer Placeholder 4">
            <a:extLst>
              <a:ext uri="{FF2B5EF4-FFF2-40B4-BE49-F238E27FC236}">
                <a16:creationId xmlns:a16="http://schemas.microsoft.com/office/drawing/2014/main" id="{CA4BE70A-F848-4644-B767-5320817F61AB}"/>
              </a:ext>
            </a:extLst>
          </p:cNvPr>
          <p:cNvSpPr>
            <a:spLocks noGrp="1"/>
          </p:cNvSpPr>
          <p:nvPr>
            <p:ph type="ftr" sz="quarter" idx="11"/>
          </p:nvPr>
        </p:nvSpPr>
        <p:spPr/>
        <p:txBody>
          <a:bodyPr/>
          <a:lstStyle/>
          <a:p>
            <a:r>
              <a:rPr lang="en-US"/>
              <a:t>Office of Student Financial Aid and Scholarships </a:t>
            </a:r>
            <a:endParaRPr lang="en-US" dirty="0"/>
          </a:p>
        </p:txBody>
      </p:sp>
      <p:sp>
        <p:nvSpPr>
          <p:cNvPr id="3" name="TextBox 2">
            <a:extLst>
              <a:ext uri="{FF2B5EF4-FFF2-40B4-BE49-F238E27FC236}">
                <a16:creationId xmlns:a16="http://schemas.microsoft.com/office/drawing/2014/main" id="{459E4DB8-181B-05D2-7567-59A98E7B7132}"/>
              </a:ext>
            </a:extLst>
          </p:cNvPr>
          <p:cNvSpPr txBox="1"/>
          <p:nvPr/>
        </p:nvSpPr>
        <p:spPr>
          <a:xfrm>
            <a:off x="1062136" y="1581896"/>
            <a:ext cx="10280342" cy="4401205"/>
          </a:xfrm>
          <a:prstGeom prst="rect">
            <a:avLst/>
          </a:prstGeom>
          <a:noFill/>
        </p:spPr>
        <p:txBody>
          <a:bodyPr wrap="square" rtlCol="0">
            <a:spAutoFit/>
          </a:bodyPr>
          <a:lstStyle/>
          <a:p>
            <a:r>
              <a:rPr lang="en-US" sz="2800" dirty="0">
                <a:solidFill>
                  <a:srgbClr val="FAF7EE"/>
                </a:solidFill>
              </a:rPr>
              <a:t>We recommend that students be the one to first login and start the FAFSA form for 2024-25. Complete the student section and then invite your relevant parent to complete their section.</a:t>
            </a:r>
          </a:p>
          <a:p>
            <a:endParaRPr lang="en-US" sz="2800" dirty="0">
              <a:solidFill>
                <a:srgbClr val="FAF7EE"/>
              </a:solidFill>
            </a:endParaRPr>
          </a:p>
          <a:p>
            <a:r>
              <a:rPr lang="en-US" sz="2800" dirty="0">
                <a:solidFill>
                  <a:srgbClr val="FAF7EE"/>
                </a:solidFill>
              </a:rPr>
              <a:t>Dependent students must invite their parent(s) to contribute to their form, if parent information is required. </a:t>
            </a:r>
          </a:p>
          <a:p>
            <a:endParaRPr lang="en-US" sz="2800" dirty="0">
              <a:solidFill>
                <a:srgbClr val="FAF7EE"/>
              </a:solidFill>
            </a:endParaRPr>
          </a:p>
          <a:p>
            <a:r>
              <a:rPr lang="en-US" sz="2800" dirty="0">
                <a:solidFill>
                  <a:srgbClr val="FAF7EE"/>
                </a:solidFill>
              </a:rPr>
              <a:t>Students and parent contributors must provide consent and approval to retrieve and disclose federal tax information from IRS for the student to be eligible for federal aid. </a:t>
            </a:r>
          </a:p>
        </p:txBody>
      </p:sp>
      <p:sp>
        <p:nvSpPr>
          <p:cNvPr id="7" name="Title 9">
            <a:extLst>
              <a:ext uri="{FF2B5EF4-FFF2-40B4-BE49-F238E27FC236}">
                <a16:creationId xmlns:a16="http://schemas.microsoft.com/office/drawing/2014/main" id="{006BF793-E81B-607E-C2CC-A0F1C528DD85}"/>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FAFSA Overview</a:t>
            </a:r>
          </a:p>
        </p:txBody>
      </p:sp>
    </p:spTree>
    <p:extLst>
      <p:ext uri="{BB962C8B-B14F-4D97-AF65-F5344CB8AC3E}">
        <p14:creationId xmlns:p14="http://schemas.microsoft.com/office/powerpoint/2010/main" val="21558325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079C7D9-82F2-354F-85F0-3FEC334889C3}"/>
              </a:ext>
            </a:extLst>
          </p:cNvPr>
          <p:cNvSpPr>
            <a:spLocks noGrp="1"/>
          </p:cNvSpPr>
          <p:nvPr>
            <p:ph type="dt" sz="half" idx="10"/>
          </p:nvPr>
        </p:nvSpPr>
        <p:spPr/>
        <p:txBody>
          <a:bodyPr/>
          <a:lstStyle/>
          <a:p>
            <a:fld id="{80A284D8-7BA0-4D6A-919B-041BF81C816F}" type="datetime4">
              <a:rPr lang="en-US" smtClean="0"/>
              <a:t>January 12, 2024</a:t>
            </a:fld>
            <a:endParaRPr lang="en-US" dirty="0"/>
          </a:p>
        </p:txBody>
      </p:sp>
      <p:sp>
        <p:nvSpPr>
          <p:cNvPr id="5" name="Footer Placeholder 4">
            <a:extLst>
              <a:ext uri="{FF2B5EF4-FFF2-40B4-BE49-F238E27FC236}">
                <a16:creationId xmlns:a16="http://schemas.microsoft.com/office/drawing/2014/main" id="{03779549-C5E5-EB4A-B8D2-DE1B439BE687}"/>
              </a:ext>
            </a:extLst>
          </p:cNvPr>
          <p:cNvSpPr>
            <a:spLocks noGrp="1"/>
          </p:cNvSpPr>
          <p:nvPr>
            <p:ph type="ftr" sz="quarter" idx="11"/>
          </p:nvPr>
        </p:nvSpPr>
        <p:spPr/>
        <p:txBody>
          <a:bodyPr/>
          <a:lstStyle/>
          <a:p>
            <a:r>
              <a:rPr lang="en-US" dirty="0"/>
              <a:t>Office of Student Financial Aid and Scholarships	</a:t>
            </a:r>
          </a:p>
        </p:txBody>
      </p:sp>
      <p:sp>
        <p:nvSpPr>
          <p:cNvPr id="8" name="Title 9">
            <a:extLst>
              <a:ext uri="{FF2B5EF4-FFF2-40B4-BE49-F238E27FC236}">
                <a16:creationId xmlns:a16="http://schemas.microsoft.com/office/drawing/2014/main" id="{A2FE7FA2-6B5B-7D6C-8261-6DB2BE9BD9D6}"/>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FAFSA Overview</a:t>
            </a:r>
          </a:p>
        </p:txBody>
      </p:sp>
      <p:pic>
        <p:nvPicPr>
          <p:cNvPr id="1026" name="Picture 2" descr="Screenshot of the Free Application for Federal Student Aid (FAFSA) form landing page. Buttons display the option to “Start a New Form” or “Edit Existing Form.”">
            <a:extLst>
              <a:ext uri="{FF2B5EF4-FFF2-40B4-BE49-F238E27FC236}">
                <a16:creationId xmlns:a16="http://schemas.microsoft.com/office/drawing/2014/main" id="{819BA39A-0604-D789-F16A-2498A98BC0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6346" y="1279633"/>
            <a:ext cx="5715000" cy="4600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80565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079C7D9-82F2-354F-85F0-3FEC334889C3}"/>
              </a:ext>
            </a:extLst>
          </p:cNvPr>
          <p:cNvSpPr>
            <a:spLocks noGrp="1"/>
          </p:cNvSpPr>
          <p:nvPr>
            <p:ph type="dt" sz="half" idx="10"/>
          </p:nvPr>
        </p:nvSpPr>
        <p:spPr/>
        <p:txBody>
          <a:bodyPr/>
          <a:lstStyle/>
          <a:p>
            <a:fld id="{E92AF150-DA31-47F0-80DB-1B556CCB3554}" type="datetime4">
              <a:rPr lang="en-US" smtClean="0"/>
              <a:t>January 12, 2024</a:t>
            </a:fld>
            <a:endParaRPr lang="en-US" dirty="0"/>
          </a:p>
        </p:txBody>
      </p:sp>
      <p:sp>
        <p:nvSpPr>
          <p:cNvPr id="5" name="Footer Placeholder 4">
            <a:extLst>
              <a:ext uri="{FF2B5EF4-FFF2-40B4-BE49-F238E27FC236}">
                <a16:creationId xmlns:a16="http://schemas.microsoft.com/office/drawing/2014/main" id="{03779549-C5E5-EB4A-B8D2-DE1B439BE687}"/>
              </a:ext>
            </a:extLst>
          </p:cNvPr>
          <p:cNvSpPr>
            <a:spLocks noGrp="1"/>
          </p:cNvSpPr>
          <p:nvPr>
            <p:ph type="ftr" sz="quarter" idx="11"/>
          </p:nvPr>
        </p:nvSpPr>
        <p:spPr/>
        <p:txBody>
          <a:bodyPr/>
          <a:lstStyle/>
          <a:p>
            <a:r>
              <a:rPr lang="en-US" dirty="0"/>
              <a:t>Office of Student Financial Aid and Scholarships	</a:t>
            </a:r>
          </a:p>
        </p:txBody>
      </p:sp>
      <p:sp>
        <p:nvSpPr>
          <p:cNvPr id="9" name="Title 9">
            <a:extLst>
              <a:ext uri="{FF2B5EF4-FFF2-40B4-BE49-F238E27FC236}">
                <a16:creationId xmlns:a16="http://schemas.microsoft.com/office/drawing/2014/main" id="{94589666-26E0-5AB0-39A2-09E768731E2D}"/>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FAFSA Overview</a:t>
            </a:r>
          </a:p>
        </p:txBody>
      </p:sp>
      <p:pic>
        <p:nvPicPr>
          <p:cNvPr id="2050" name="Picture 2" descr="Screenshot of the welcome to the FAFSA form section, which instructs the student to select the role for completing the form: “Student” or “Parent.”">
            <a:extLst>
              <a:ext uri="{FF2B5EF4-FFF2-40B4-BE49-F238E27FC236}">
                <a16:creationId xmlns:a16="http://schemas.microsoft.com/office/drawing/2014/main" id="{EBD06F78-DB78-5987-89C9-F02B19BDFF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59541" y="1581896"/>
            <a:ext cx="6457950" cy="3914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11889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079C7D9-82F2-354F-85F0-3FEC334889C3}"/>
              </a:ext>
            </a:extLst>
          </p:cNvPr>
          <p:cNvSpPr>
            <a:spLocks noGrp="1"/>
          </p:cNvSpPr>
          <p:nvPr>
            <p:ph type="dt" sz="half" idx="10"/>
          </p:nvPr>
        </p:nvSpPr>
        <p:spPr/>
        <p:txBody>
          <a:bodyPr/>
          <a:lstStyle/>
          <a:p>
            <a:fld id="{06D59902-6E14-4C29-87C9-9D4FD3AE53BC}" type="datetime4">
              <a:rPr lang="en-US" smtClean="0"/>
              <a:t>January 12, 2024</a:t>
            </a:fld>
            <a:endParaRPr lang="en-US" dirty="0"/>
          </a:p>
        </p:txBody>
      </p:sp>
      <p:sp>
        <p:nvSpPr>
          <p:cNvPr id="5" name="Footer Placeholder 4">
            <a:extLst>
              <a:ext uri="{FF2B5EF4-FFF2-40B4-BE49-F238E27FC236}">
                <a16:creationId xmlns:a16="http://schemas.microsoft.com/office/drawing/2014/main" id="{03779549-C5E5-EB4A-B8D2-DE1B439BE687}"/>
              </a:ext>
            </a:extLst>
          </p:cNvPr>
          <p:cNvSpPr>
            <a:spLocks noGrp="1"/>
          </p:cNvSpPr>
          <p:nvPr>
            <p:ph type="ftr" sz="quarter" idx="11"/>
          </p:nvPr>
        </p:nvSpPr>
        <p:spPr/>
        <p:txBody>
          <a:bodyPr/>
          <a:lstStyle/>
          <a:p>
            <a:r>
              <a:rPr lang="en-US" dirty="0"/>
              <a:t>Office of Student Financial Aid and Scholarships	</a:t>
            </a:r>
          </a:p>
        </p:txBody>
      </p:sp>
      <p:sp>
        <p:nvSpPr>
          <p:cNvPr id="9" name="Title 9">
            <a:extLst>
              <a:ext uri="{FF2B5EF4-FFF2-40B4-BE49-F238E27FC236}">
                <a16:creationId xmlns:a16="http://schemas.microsoft.com/office/drawing/2014/main" id="{9BC1F82B-EEA8-9E42-B86B-D4B287131C00}"/>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FAFSA Overview - Student</a:t>
            </a:r>
          </a:p>
        </p:txBody>
      </p:sp>
      <p:pic>
        <p:nvPicPr>
          <p:cNvPr id="3074" name="Picture 2" descr="Screenshot of the first page of the Understanding the FAFSA Form section. A video provides the student with an overview of the form.">
            <a:extLst>
              <a:ext uri="{FF2B5EF4-FFF2-40B4-BE49-F238E27FC236}">
                <a16:creationId xmlns:a16="http://schemas.microsoft.com/office/drawing/2014/main" id="{37A46AD7-119F-E9CA-1DC9-E058E0A381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8355" y="1473692"/>
            <a:ext cx="5560875" cy="400383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Screenshot of the second page of the Understanding the FAFSA Form section, which explains the expectations of the contributor role when completing the form. The student is informed that the answers they provide will determine if any contributors are identified and that these contributors will need to complete their own sections of the form. Information is also provided on how the student will invite their contributor to complete the required sections of the FAFSA form and that the student will need to provide the contributor’s name, date of birth, Social Security number, and email address. Below that, there’s a list of the documents the student may need to complete the form, including their tax returns; record of child support received; current balances of cash, savings, and checking accounts; and net worth of investments, businesses, and farms. ">
            <a:extLst>
              <a:ext uri="{FF2B5EF4-FFF2-40B4-BE49-F238E27FC236}">
                <a16:creationId xmlns:a16="http://schemas.microsoft.com/office/drawing/2014/main" id="{BB1EE1F9-7105-A6D4-08BE-EF46D18658C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64170" y="1473692"/>
            <a:ext cx="5000634" cy="40038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94911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7B48450-7D18-4D46-B269-1147A5BC0028}"/>
              </a:ext>
            </a:extLst>
          </p:cNvPr>
          <p:cNvSpPr>
            <a:spLocks noGrp="1"/>
          </p:cNvSpPr>
          <p:nvPr>
            <p:ph type="dt" sz="half" idx="10"/>
          </p:nvPr>
        </p:nvSpPr>
        <p:spPr/>
        <p:txBody>
          <a:bodyPr/>
          <a:lstStyle/>
          <a:p>
            <a:fld id="{E34584CB-19F3-406C-9800-827ACDBC1ADF}" type="datetime4">
              <a:rPr lang="en-US" smtClean="0"/>
              <a:t>January 12, 2024</a:t>
            </a:fld>
            <a:endParaRPr lang="en-US" dirty="0"/>
          </a:p>
        </p:txBody>
      </p:sp>
      <p:sp>
        <p:nvSpPr>
          <p:cNvPr id="5" name="Footer Placeholder 4">
            <a:extLst>
              <a:ext uri="{FF2B5EF4-FFF2-40B4-BE49-F238E27FC236}">
                <a16:creationId xmlns:a16="http://schemas.microsoft.com/office/drawing/2014/main" id="{CA4BE70A-F848-4644-B767-5320817F61AB}"/>
              </a:ext>
            </a:extLst>
          </p:cNvPr>
          <p:cNvSpPr>
            <a:spLocks noGrp="1"/>
          </p:cNvSpPr>
          <p:nvPr>
            <p:ph type="ftr" sz="quarter" idx="11"/>
          </p:nvPr>
        </p:nvSpPr>
        <p:spPr/>
        <p:txBody>
          <a:bodyPr/>
          <a:lstStyle/>
          <a:p>
            <a:r>
              <a:rPr lang="en-US"/>
              <a:t>Office of Student Financial Aid and Scholarships </a:t>
            </a:r>
            <a:endParaRPr lang="en-US" dirty="0"/>
          </a:p>
        </p:txBody>
      </p:sp>
      <p:sp>
        <p:nvSpPr>
          <p:cNvPr id="3" name="TextBox 2">
            <a:extLst>
              <a:ext uri="{FF2B5EF4-FFF2-40B4-BE49-F238E27FC236}">
                <a16:creationId xmlns:a16="http://schemas.microsoft.com/office/drawing/2014/main" id="{459E4DB8-181B-05D2-7567-59A98E7B7132}"/>
              </a:ext>
            </a:extLst>
          </p:cNvPr>
          <p:cNvSpPr txBox="1"/>
          <p:nvPr/>
        </p:nvSpPr>
        <p:spPr>
          <a:xfrm>
            <a:off x="1062136" y="1155767"/>
            <a:ext cx="6254382" cy="4985980"/>
          </a:xfrm>
          <a:prstGeom prst="rect">
            <a:avLst/>
          </a:prstGeom>
          <a:noFill/>
        </p:spPr>
        <p:txBody>
          <a:bodyPr wrap="square" rtlCol="0">
            <a:spAutoFit/>
          </a:bodyPr>
          <a:lstStyle/>
          <a:p>
            <a:r>
              <a:rPr lang="en-US" sz="2400" dirty="0">
                <a:solidFill>
                  <a:srgbClr val="FAF7EE"/>
                </a:solidFill>
              </a:rPr>
              <a:t>Are your parents married to each other?</a:t>
            </a:r>
          </a:p>
          <a:p>
            <a:pPr marL="285750" indent="-285750">
              <a:buFont typeface="Arial" panose="020B0604020202020204" pitchFamily="34" charset="0"/>
              <a:buChar char="•"/>
            </a:pPr>
            <a:r>
              <a:rPr lang="en-US" dirty="0">
                <a:solidFill>
                  <a:srgbClr val="FAF7EE"/>
                </a:solidFill>
              </a:rPr>
              <a:t>If yes, provide information about both parents</a:t>
            </a:r>
          </a:p>
          <a:p>
            <a:pPr marL="285750" indent="-285750">
              <a:buFont typeface="Arial" panose="020B0604020202020204" pitchFamily="34" charset="0"/>
              <a:buChar char="•"/>
            </a:pPr>
            <a:r>
              <a:rPr lang="en-US" dirty="0">
                <a:solidFill>
                  <a:srgbClr val="FAF7EE"/>
                </a:solidFill>
              </a:rPr>
              <a:t>If no, next question</a:t>
            </a:r>
          </a:p>
          <a:p>
            <a:r>
              <a:rPr lang="en-US" sz="2400" dirty="0">
                <a:solidFill>
                  <a:srgbClr val="FAF7EE"/>
                </a:solidFill>
              </a:rPr>
              <a:t>Do the parents live together?</a:t>
            </a:r>
          </a:p>
          <a:p>
            <a:pPr marL="285750" indent="-285750">
              <a:buFont typeface="Arial" panose="020B0604020202020204" pitchFamily="34" charset="0"/>
              <a:buChar char="•"/>
            </a:pPr>
            <a:r>
              <a:rPr lang="en-US" dirty="0">
                <a:solidFill>
                  <a:srgbClr val="FAF7EE"/>
                </a:solidFill>
              </a:rPr>
              <a:t>If yes, provide information about both parents</a:t>
            </a:r>
          </a:p>
          <a:p>
            <a:pPr marL="285750" indent="-285750">
              <a:buFont typeface="Arial" panose="020B0604020202020204" pitchFamily="34" charset="0"/>
              <a:buChar char="•"/>
            </a:pPr>
            <a:r>
              <a:rPr lang="en-US" dirty="0">
                <a:solidFill>
                  <a:srgbClr val="FAF7EE"/>
                </a:solidFill>
              </a:rPr>
              <a:t>If no, next question </a:t>
            </a:r>
          </a:p>
          <a:p>
            <a:r>
              <a:rPr lang="en-US" sz="2400" dirty="0">
                <a:solidFill>
                  <a:srgbClr val="FAF7EE"/>
                </a:solidFill>
              </a:rPr>
              <a:t>Did one parent provide more financial support than the other over the past 12 months?</a:t>
            </a:r>
          </a:p>
          <a:p>
            <a:pPr marL="285750" indent="-285750">
              <a:buFont typeface="Arial" panose="020B0604020202020204" pitchFamily="34" charset="0"/>
              <a:buChar char="•"/>
            </a:pPr>
            <a:r>
              <a:rPr lang="en-US" dirty="0">
                <a:solidFill>
                  <a:srgbClr val="FAF7EE"/>
                </a:solidFill>
              </a:rPr>
              <a:t>If both parents provided equal amount of financial support or if they don’t support the student financially, select “No”. You must report the parent with greater income or assets in the next question.  </a:t>
            </a:r>
          </a:p>
          <a:p>
            <a:pPr marL="285750" indent="-285750">
              <a:buFont typeface="Arial" panose="020B0604020202020204" pitchFamily="34" charset="0"/>
              <a:buChar char="•"/>
            </a:pPr>
            <a:r>
              <a:rPr lang="en-US" dirty="0">
                <a:solidFill>
                  <a:srgbClr val="FAF7EE"/>
                </a:solidFill>
              </a:rPr>
              <a:t>Has parent you identified in previous question remarried?</a:t>
            </a:r>
          </a:p>
          <a:p>
            <a:pPr marL="742950" lvl="1" indent="-285750">
              <a:buFont typeface="Arial" panose="020B0604020202020204" pitchFamily="34" charset="0"/>
              <a:buChar char="•"/>
            </a:pPr>
            <a:r>
              <a:rPr lang="en-US" dirty="0">
                <a:solidFill>
                  <a:srgbClr val="FAF7EE"/>
                </a:solidFill>
              </a:rPr>
              <a:t>If yes, provide information for parent and stepparent.</a:t>
            </a:r>
          </a:p>
          <a:p>
            <a:pPr marL="742950" lvl="1" indent="-285750">
              <a:buFont typeface="Arial" panose="020B0604020202020204" pitchFamily="34" charset="0"/>
              <a:buChar char="•"/>
            </a:pPr>
            <a:r>
              <a:rPr lang="en-US" dirty="0">
                <a:solidFill>
                  <a:srgbClr val="FAF7EE"/>
                </a:solidFill>
              </a:rPr>
              <a:t>If no, provide information about this parent only.</a:t>
            </a:r>
          </a:p>
        </p:txBody>
      </p:sp>
      <p:sp>
        <p:nvSpPr>
          <p:cNvPr id="7" name="Title 9">
            <a:extLst>
              <a:ext uri="{FF2B5EF4-FFF2-40B4-BE49-F238E27FC236}">
                <a16:creationId xmlns:a16="http://schemas.microsoft.com/office/drawing/2014/main" id="{006BF793-E81B-607E-C2CC-A0F1C528DD85}"/>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FAFSA Overview</a:t>
            </a:r>
          </a:p>
        </p:txBody>
      </p:sp>
      <p:pic>
        <p:nvPicPr>
          <p:cNvPr id="2" name="Picture 1">
            <a:extLst>
              <a:ext uri="{FF2B5EF4-FFF2-40B4-BE49-F238E27FC236}">
                <a16:creationId xmlns:a16="http://schemas.microsoft.com/office/drawing/2014/main" id="{A4D6D90F-1EA9-243F-BA37-3462C13BD077}"/>
              </a:ext>
            </a:extLst>
          </p:cNvPr>
          <p:cNvPicPr>
            <a:picLocks noChangeAspect="1"/>
          </p:cNvPicPr>
          <p:nvPr/>
        </p:nvPicPr>
        <p:blipFill>
          <a:blip r:embed="rId3"/>
          <a:stretch>
            <a:fillRect/>
          </a:stretch>
        </p:blipFill>
        <p:spPr>
          <a:xfrm>
            <a:off x="7316518" y="941164"/>
            <a:ext cx="4699988" cy="5135785"/>
          </a:xfrm>
          <a:prstGeom prst="rect">
            <a:avLst/>
          </a:prstGeom>
        </p:spPr>
      </p:pic>
    </p:spTree>
    <p:extLst>
      <p:ext uri="{BB962C8B-B14F-4D97-AF65-F5344CB8AC3E}">
        <p14:creationId xmlns:p14="http://schemas.microsoft.com/office/powerpoint/2010/main" val="26722183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079C7D9-82F2-354F-85F0-3FEC334889C3}"/>
              </a:ext>
            </a:extLst>
          </p:cNvPr>
          <p:cNvSpPr>
            <a:spLocks noGrp="1"/>
          </p:cNvSpPr>
          <p:nvPr>
            <p:ph type="dt" sz="half" idx="10"/>
          </p:nvPr>
        </p:nvSpPr>
        <p:spPr>
          <a:xfrm>
            <a:off x="8220267" y="6356350"/>
            <a:ext cx="2892491" cy="365125"/>
          </a:xfrm>
        </p:spPr>
        <p:txBody>
          <a:bodyPr anchor="ctr">
            <a:normAutofit/>
          </a:bodyPr>
          <a:lstStyle/>
          <a:p>
            <a:pPr>
              <a:spcAft>
                <a:spcPts val="600"/>
              </a:spcAft>
            </a:pPr>
            <a:fld id="{89152A2D-F808-4CD5-811F-737DE3B8245A}" type="datetime4">
              <a:rPr lang="en-US" smtClean="0"/>
              <a:t>January 12, 2024</a:t>
            </a:fld>
            <a:endParaRPr lang="en-US"/>
          </a:p>
        </p:txBody>
      </p:sp>
      <p:sp>
        <p:nvSpPr>
          <p:cNvPr id="5" name="Footer Placeholder 4">
            <a:extLst>
              <a:ext uri="{FF2B5EF4-FFF2-40B4-BE49-F238E27FC236}">
                <a16:creationId xmlns:a16="http://schemas.microsoft.com/office/drawing/2014/main" id="{03779549-C5E5-EB4A-B8D2-DE1B439BE687}"/>
              </a:ext>
            </a:extLst>
          </p:cNvPr>
          <p:cNvSpPr>
            <a:spLocks noGrp="1"/>
          </p:cNvSpPr>
          <p:nvPr>
            <p:ph type="ftr" sz="quarter" idx="11"/>
          </p:nvPr>
        </p:nvSpPr>
        <p:spPr>
          <a:xfrm>
            <a:off x="167951" y="6356350"/>
            <a:ext cx="7985449" cy="365125"/>
          </a:xfrm>
        </p:spPr>
        <p:txBody>
          <a:bodyPr anchor="ctr">
            <a:normAutofit/>
          </a:bodyPr>
          <a:lstStyle/>
          <a:p>
            <a:pPr>
              <a:spcAft>
                <a:spcPts val="600"/>
              </a:spcAft>
            </a:pPr>
            <a:r>
              <a:rPr lang="en-US" dirty="0"/>
              <a:t>Office of Student Financial Aid and Scholarships	</a:t>
            </a:r>
            <a:endParaRPr lang="en-US"/>
          </a:p>
        </p:txBody>
      </p:sp>
      <p:sp>
        <p:nvSpPr>
          <p:cNvPr id="16" name="Title 9">
            <a:extLst>
              <a:ext uri="{FF2B5EF4-FFF2-40B4-BE49-F238E27FC236}">
                <a16:creationId xmlns:a16="http://schemas.microsoft.com/office/drawing/2014/main" id="{5663C95F-3676-3FC1-2799-FFC8B72BCD6D}"/>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FAFSA Overview - Student</a:t>
            </a:r>
          </a:p>
        </p:txBody>
      </p:sp>
      <p:pic>
        <p:nvPicPr>
          <p:cNvPr id="6" name="Picture 2" descr="Screenshot of the final page of the Understanding the FAFSA Form section, which informs the student that they can check the status of their FAFSA form and make corrections after submission. Information is provided about what to expect after the form is completed. This includes that it takes one to three days to process the application, that the student will receive a FAFSA Submission Summary and their Student Aid Index, and that the schools listed on the form will create financial aid packages. Below that, there is a button to “Start the FAFSA form.”">
            <a:extLst>
              <a:ext uri="{FF2B5EF4-FFF2-40B4-BE49-F238E27FC236}">
                <a16:creationId xmlns:a16="http://schemas.microsoft.com/office/drawing/2014/main" id="{BC861B0D-E8F9-3172-E936-54C5A2E44C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4189" y="1581896"/>
            <a:ext cx="5796820" cy="3471252"/>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Screenshot of the third page of the Understanding the FAFSA Form section, which reminds the student of what to expect when completing the form. This includes the estimated time of one hour and that the student will be able to save the form and return later if needed. The student is informed that every contributor must provide consent for them to be eligible for federal student aid. With consent, federal tax information will be transferred directly into the form from the Internal Revenue Service. ">
            <a:extLst>
              <a:ext uri="{FF2B5EF4-FFF2-40B4-BE49-F238E27FC236}">
                <a16:creationId xmlns:a16="http://schemas.microsoft.com/office/drawing/2014/main" id="{22AA1E65-7F73-A647-1F3F-8287F46A521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8925" y="2450767"/>
            <a:ext cx="6266586" cy="31332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40335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079C7D9-82F2-354F-85F0-3FEC334889C3}"/>
              </a:ext>
            </a:extLst>
          </p:cNvPr>
          <p:cNvSpPr>
            <a:spLocks noGrp="1"/>
          </p:cNvSpPr>
          <p:nvPr>
            <p:ph type="dt" sz="half" idx="10"/>
          </p:nvPr>
        </p:nvSpPr>
        <p:spPr>
          <a:xfrm>
            <a:off x="8220267" y="6356350"/>
            <a:ext cx="2892491" cy="365125"/>
          </a:xfrm>
        </p:spPr>
        <p:txBody>
          <a:bodyPr anchor="ctr">
            <a:normAutofit/>
          </a:bodyPr>
          <a:lstStyle/>
          <a:p>
            <a:pPr>
              <a:spcAft>
                <a:spcPts val="600"/>
              </a:spcAft>
            </a:pPr>
            <a:fld id="{5DE62A14-0AEE-4D2A-94A5-1FC299CD202E}" type="datetime4">
              <a:rPr lang="en-US" smtClean="0"/>
              <a:t>January 12, 2024</a:t>
            </a:fld>
            <a:endParaRPr lang="en-US"/>
          </a:p>
        </p:txBody>
      </p:sp>
      <p:sp>
        <p:nvSpPr>
          <p:cNvPr id="5" name="Footer Placeholder 4">
            <a:extLst>
              <a:ext uri="{FF2B5EF4-FFF2-40B4-BE49-F238E27FC236}">
                <a16:creationId xmlns:a16="http://schemas.microsoft.com/office/drawing/2014/main" id="{03779549-C5E5-EB4A-B8D2-DE1B439BE687}"/>
              </a:ext>
            </a:extLst>
          </p:cNvPr>
          <p:cNvSpPr>
            <a:spLocks noGrp="1"/>
          </p:cNvSpPr>
          <p:nvPr>
            <p:ph type="ftr" sz="quarter" idx="11"/>
          </p:nvPr>
        </p:nvSpPr>
        <p:spPr>
          <a:xfrm>
            <a:off x="167951" y="6356350"/>
            <a:ext cx="7985449" cy="365125"/>
          </a:xfrm>
        </p:spPr>
        <p:txBody>
          <a:bodyPr anchor="ctr">
            <a:normAutofit/>
          </a:bodyPr>
          <a:lstStyle/>
          <a:p>
            <a:pPr>
              <a:spcAft>
                <a:spcPts val="600"/>
              </a:spcAft>
            </a:pPr>
            <a:r>
              <a:rPr lang="en-US" dirty="0"/>
              <a:t>Office of Student Financial Aid and Scholarships	</a:t>
            </a:r>
            <a:endParaRPr lang="en-US"/>
          </a:p>
        </p:txBody>
      </p:sp>
      <p:sp>
        <p:nvSpPr>
          <p:cNvPr id="10" name="Title 9">
            <a:extLst>
              <a:ext uri="{FF2B5EF4-FFF2-40B4-BE49-F238E27FC236}">
                <a16:creationId xmlns:a16="http://schemas.microsoft.com/office/drawing/2014/main" id="{57EBAF08-5C39-6391-A33E-6FE4C17D44EB}"/>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FAFSA Overview - Student</a:t>
            </a:r>
          </a:p>
        </p:txBody>
      </p:sp>
      <p:pic>
        <p:nvPicPr>
          <p:cNvPr id="7170" name="Picture 2" descr="Screenshot of the Student Identity Information section of the FAFSA form. Student information, including name, date of birth, Social Security number, email address, and mobile phone number, are displayed to verify. ">
            <a:extLst>
              <a:ext uri="{FF2B5EF4-FFF2-40B4-BE49-F238E27FC236}">
                <a16:creationId xmlns:a16="http://schemas.microsoft.com/office/drawing/2014/main" id="{A3A50AB8-09B1-9589-095B-F4A29D645D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6629" y="2013521"/>
            <a:ext cx="5766832" cy="318135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Screenshot continuation of the Student Identity Information section, which has text boxes for the student to enter their permanent mailing address. ">
            <a:extLst>
              <a:ext uri="{FF2B5EF4-FFF2-40B4-BE49-F238E27FC236}">
                <a16:creationId xmlns:a16="http://schemas.microsoft.com/office/drawing/2014/main" id="{A4E9DEFA-A605-5884-1818-EFFD2F4603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3381" y="1663129"/>
            <a:ext cx="5806188" cy="37270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77152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079C7D9-82F2-354F-85F0-3FEC334889C3}"/>
              </a:ext>
            </a:extLst>
          </p:cNvPr>
          <p:cNvSpPr>
            <a:spLocks noGrp="1"/>
          </p:cNvSpPr>
          <p:nvPr>
            <p:ph type="dt" sz="half" idx="10"/>
          </p:nvPr>
        </p:nvSpPr>
        <p:spPr>
          <a:xfrm>
            <a:off x="8220267" y="6356350"/>
            <a:ext cx="2892491" cy="365125"/>
          </a:xfrm>
        </p:spPr>
        <p:txBody>
          <a:bodyPr anchor="ctr">
            <a:normAutofit/>
          </a:bodyPr>
          <a:lstStyle/>
          <a:p>
            <a:pPr>
              <a:spcAft>
                <a:spcPts val="600"/>
              </a:spcAft>
            </a:pPr>
            <a:fld id="{2FB94CAA-7E1B-44EA-9ED8-D1762A02FA0F}" type="datetime4">
              <a:rPr lang="en-US" smtClean="0"/>
              <a:t>January 12, 2024</a:t>
            </a:fld>
            <a:endParaRPr lang="en-US"/>
          </a:p>
        </p:txBody>
      </p:sp>
      <p:sp>
        <p:nvSpPr>
          <p:cNvPr id="5" name="Footer Placeholder 4">
            <a:extLst>
              <a:ext uri="{FF2B5EF4-FFF2-40B4-BE49-F238E27FC236}">
                <a16:creationId xmlns:a16="http://schemas.microsoft.com/office/drawing/2014/main" id="{03779549-C5E5-EB4A-B8D2-DE1B439BE687}"/>
              </a:ext>
            </a:extLst>
          </p:cNvPr>
          <p:cNvSpPr>
            <a:spLocks noGrp="1"/>
          </p:cNvSpPr>
          <p:nvPr>
            <p:ph type="ftr" sz="quarter" idx="11"/>
          </p:nvPr>
        </p:nvSpPr>
        <p:spPr>
          <a:xfrm>
            <a:off x="167951" y="6356350"/>
            <a:ext cx="7985449" cy="365125"/>
          </a:xfrm>
        </p:spPr>
        <p:txBody>
          <a:bodyPr anchor="ctr">
            <a:normAutofit/>
          </a:bodyPr>
          <a:lstStyle/>
          <a:p>
            <a:pPr>
              <a:spcAft>
                <a:spcPts val="600"/>
              </a:spcAft>
            </a:pPr>
            <a:r>
              <a:rPr lang="en-US" dirty="0"/>
              <a:t>Office of Student Financial Aid and Scholarships	</a:t>
            </a:r>
            <a:endParaRPr lang="en-US"/>
          </a:p>
        </p:txBody>
      </p:sp>
      <p:sp>
        <p:nvSpPr>
          <p:cNvPr id="10" name="Title 9">
            <a:extLst>
              <a:ext uri="{FF2B5EF4-FFF2-40B4-BE49-F238E27FC236}">
                <a16:creationId xmlns:a16="http://schemas.microsoft.com/office/drawing/2014/main" id="{7247AD0F-1CEA-1BBA-BD81-F6D90FE9F243}"/>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FAFSA Overview - Student</a:t>
            </a:r>
          </a:p>
        </p:txBody>
      </p:sp>
      <p:pic>
        <p:nvPicPr>
          <p:cNvPr id="8194" name="Picture 2" descr="Screenshot continuation of the Student Identity Information section, which has a dropdown menu for the student to select their state of legal residence. There is a text box for the student to enter the month and year they became a resident of that state. ">
            <a:extLst>
              <a:ext uri="{FF2B5EF4-FFF2-40B4-BE49-F238E27FC236}">
                <a16:creationId xmlns:a16="http://schemas.microsoft.com/office/drawing/2014/main" id="{5B930272-857A-C2CC-B45B-0AE0117947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02159" y="1971675"/>
            <a:ext cx="6381750" cy="2914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27164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079C7D9-82F2-354F-85F0-3FEC334889C3}"/>
              </a:ext>
            </a:extLst>
          </p:cNvPr>
          <p:cNvSpPr>
            <a:spLocks noGrp="1"/>
          </p:cNvSpPr>
          <p:nvPr>
            <p:ph type="dt" sz="half" idx="10"/>
          </p:nvPr>
        </p:nvSpPr>
        <p:spPr>
          <a:xfrm>
            <a:off x="8220267" y="6356350"/>
            <a:ext cx="2892491" cy="365125"/>
          </a:xfrm>
        </p:spPr>
        <p:txBody>
          <a:bodyPr anchor="ctr">
            <a:normAutofit/>
          </a:bodyPr>
          <a:lstStyle/>
          <a:p>
            <a:pPr>
              <a:spcAft>
                <a:spcPts val="600"/>
              </a:spcAft>
            </a:pPr>
            <a:fld id="{ED990483-D14C-4DB4-98D0-076C06622AB8}" type="datetime4">
              <a:rPr lang="en-US" smtClean="0"/>
              <a:t>January 12, 2024</a:t>
            </a:fld>
            <a:endParaRPr lang="en-US"/>
          </a:p>
        </p:txBody>
      </p:sp>
      <p:sp>
        <p:nvSpPr>
          <p:cNvPr id="5" name="Footer Placeholder 4">
            <a:extLst>
              <a:ext uri="{FF2B5EF4-FFF2-40B4-BE49-F238E27FC236}">
                <a16:creationId xmlns:a16="http://schemas.microsoft.com/office/drawing/2014/main" id="{03779549-C5E5-EB4A-B8D2-DE1B439BE687}"/>
              </a:ext>
            </a:extLst>
          </p:cNvPr>
          <p:cNvSpPr>
            <a:spLocks noGrp="1"/>
          </p:cNvSpPr>
          <p:nvPr>
            <p:ph type="ftr" sz="quarter" idx="11"/>
          </p:nvPr>
        </p:nvSpPr>
        <p:spPr>
          <a:xfrm>
            <a:off x="167951" y="6356350"/>
            <a:ext cx="7985449" cy="365125"/>
          </a:xfrm>
        </p:spPr>
        <p:txBody>
          <a:bodyPr anchor="ctr">
            <a:normAutofit/>
          </a:bodyPr>
          <a:lstStyle/>
          <a:p>
            <a:pPr>
              <a:spcAft>
                <a:spcPts val="600"/>
              </a:spcAft>
            </a:pPr>
            <a:r>
              <a:rPr lang="en-US" dirty="0"/>
              <a:t>Office of Student Financial Aid and Scholarships	</a:t>
            </a:r>
            <a:endParaRPr lang="en-US"/>
          </a:p>
        </p:txBody>
      </p:sp>
      <p:sp>
        <p:nvSpPr>
          <p:cNvPr id="9" name="Title 9">
            <a:extLst>
              <a:ext uri="{FF2B5EF4-FFF2-40B4-BE49-F238E27FC236}">
                <a16:creationId xmlns:a16="http://schemas.microsoft.com/office/drawing/2014/main" id="{F5FBD2C7-0601-49E5-FE52-2B56B41BF2F2}"/>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FAFSA Overview - Student</a:t>
            </a:r>
          </a:p>
        </p:txBody>
      </p:sp>
      <p:pic>
        <p:nvPicPr>
          <p:cNvPr id="9218" name="Picture 2" descr="Screenshot continuation of the consent page. Frequently asked questions appear, which the student can expand or collapse: who should provide consent, if a spouse has to provide consent if married and didn't file a joint tax return, what happens after consent is provided, what happens if consent is revoked, and what happens if consent is declined. Below that, there are buttons for the student to approve or decline their consent.">
            <a:extLst>
              <a:ext uri="{FF2B5EF4-FFF2-40B4-BE49-F238E27FC236}">
                <a16:creationId xmlns:a16="http://schemas.microsoft.com/office/drawing/2014/main" id="{FB10C3CE-9875-F2E9-A4E5-A17831ABE9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2491" y="1305003"/>
            <a:ext cx="3600882" cy="483710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4" descr="Screenshot of the consent page for the retrieval and disclosure of federal tax information. A bulleted list of statements defines what the student is affirming and giving consent to.">
            <a:extLst>
              <a:ext uri="{FF2B5EF4-FFF2-40B4-BE49-F238E27FC236}">
                <a16:creationId xmlns:a16="http://schemas.microsoft.com/office/drawing/2014/main" id="{4DE1950D-4F9A-E882-C3BA-76F1519E609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0200" y="1303405"/>
            <a:ext cx="4495800" cy="4838700"/>
          </a:xfrm>
          <a:prstGeom prst="rect">
            <a:avLst/>
          </a:prstGeom>
          <a:noFill/>
          <a:extLst>
            <a:ext uri="{909E8E84-426E-40DD-AFC4-6F175D3DCCD1}">
              <a14:hiddenFill xmlns:a14="http://schemas.microsoft.com/office/drawing/2010/main">
                <a:solidFill>
                  <a:srgbClr val="FFFFFF"/>
                </a:solidFill>
              </a14:hiddenFill>
            </a:ext>
          </a:extLst>
        </p:spPr>
      </p:pic>
      <p:sp>
        <p:nvSpPr>
          <p:cNvPr id="3" name="Oval 2">
            <a:extLst>
              <a:ext uri="{FF2B5EF4-FFF2-40B4-BE49-F238E27FC236}">
                <a16:creationId xmlns:a16="http://schemas.microsoft.com/office/drawing/2014/main" id="{0117DF20-84AA-7214-C5E7-D36960E361BA}"/>
              </a:ext>
            </a:extLst>
          </p:cNvPr>
          <p:cNvSpPr/>
          <p:nvPr/>
        </p:nvSpPr>
        <p:spPr>
          <a:xfrm>
            <a:off x="9474168" y="5747657"/>
            <a:ext cx="861134" cy="501571"/>
          </a:xfrm>
          <a:prstGeom prst="ellipse">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Tree>
    <p:extLst>
      <p:ext uri="{BB962C8B-B14F-4D97-AF65-F5344CB8AC3E}">
        <p14:creationId xmlns:p14="http://schemas.microsoft.com/office/powerpoint/2010/main" val="4217575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079C7D9-82F2-354F-85F0-3FEC334889C3}"/>
              </a:ext>
            </a:extLst>
          </p:cNvPr>
          <p:cNvSpPr>
            <a:spLocks noGrp="1"/>
          </p:cNvSpPr>
          <p:nvPr>
            <p:ph type="dt" sz="half" idx="10"/>
          </p:nvPr>
        </p:nvSpPr>
        <p:spPr>
          <a:xfrm>
            <a:off x="8220267" y="6356350"/>
            <a:ext cx="2892491" cy="365125"/>
          </a:xfrm>
        </p:spPr>
        <p:txBody>
          <a:bodyPr anchor="ctr">
            <a:normAutofit/>
          </a:bodyPr>
          <a:lstStyle/>
          <a:p>
            <a:pPr>
              <a:spcAft>
                <a:spcPts val="600"/>
              </a:spcAft>
            </a:pPr>
            <a:fld id="{EC8A5F12-05B1-4942-AC92-D895E0023A0E}" type="datetime4">
              <a:rPr lang="en-US" smtClean="0"/>
              <a:t>January 12, 2024</a:t>
            </a:fld>
            <a:endParaRPr lang="en-US"/>
          </a:p>
        </p:txBody>
      </p:sp>
      <p:sp>
        <p:nvSpPr>
          <p:cNvPr id="5" name="Footer Placeholder 4">
            <a:extLst>
              <a:ext uri="{FF2B5EF4-FFF2-40B4-BE49-F238E27FC236}">
                <a16:creationId xmlns:a16="http://schemas.microsoft.com/office/drawing/2014/main" id="{03779549-C5E5-EB4A-B8D2-DE1B439BE687}"/>
              </a:ext>
            </a:extLst>
          </p:cNvPr>
          <p:cNvSpPr>
            <a:spLocks noGrp="1"/>
          </p:cNvSpPr>
          <p:nvPr>
            <p:ph type="ftr" sz="quarter" idx="11"/>
          </p:nvPr>
        </p:nvSpPr>
        <p:spPr>
          <a:xfrm>
            <a:off x="167951" y="6356350"/>
            <a:ext cx="7985449" cy="365125"/>
          </a:xfrm>
        </p:spPr>
        <p:txBody>
          <a:bodyPr anchor="ctr">
            <a:normAutofit/>
          </a:bodyPr>
          <a:lstStyle/>
          <a:p>
            <a:pPr>
              <a:spcAft>
                <a:spcPts val="600"/>
              </a:spcAft>
            </a:pPr>
            <a:r>
              <a:rPr lang="en-US" dirty="0"/>
              <a:t>Office of Student Financial Aid and Scholarships	</a:t>
            </a:r>
            <a:endParaRPr lang="en-US"/>
          </a:p>
        </p:txBody>
      </p:sp>
      <p:sp>
        <p:nvSpPr>
          <p:cNvPr id="9" name="Title 9">
            <a:extLst>
              <a:ext uri="{FF2B5EF4-FFF2-40B4-BE49-F238E27FC236}">
                <a16:creationId xmlns:a16="http://schemas.microsoft.com/office/drawing/2014/main" id="{AE226611-A7F5-76F0-BBC0-30C5390C8116}"/>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FAFSA Overview - Student</a:t>
            </a:r>
          </a:p>
        </p:txBody>
      </p:sp>
      <p:pic>
        <p:nvPicPr>
          <p:cNvPr id="10242" name="Picture 2" descr="Screenshot of the introduction page to the Personal Circumstances section. The student is reminded that the information they provide can affect the amount of financial aid they receive and that additional information may be required based on the answers given. ">
            <a:extLst>
              <a:ext uri="{FF2B5EF4-FFF2-40B4-BE49-F238E27FC236}">
                <a16:creationId xmlns:a16="http://schemas.microsoft.com/office/drawing/2014/main" id="{94ACCF68-97C3-2EFB-3B99-B03DE3552C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9996" y="2257289"/>
            <a:ext cx="6286500" cy="2667000"/>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Screenshot of the first page of the Personal Circumstances section, which asks the student to select their marital status: “Single (never married),” “Married (not separated),” “Remarried,” “Separated,” “Divorced,” or “Widowed.” ">
            <a:extLst>
              <a:ext uri="{FF2B5EF4-FFF2-40B4-BE49-F238E27FC236}">
                <a16:creationId xmlns:a16="http://schemas.microsoft.com/office/drawing/2014/main" id="{C54714A0-519F-F786-336B-01614DCEC0D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80753" y="1949314"/>
            <a:ext cx="5429452" cy="3423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94365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079C7D9-82F2-354F-85F0-3FEC334889C3}"/>
              </a:ext>
            </a:extLst>
          </p:cNvPr>
          <p:cNvSpPr>
            <a:spLocks noGrp="1"/>
          </p:cNvSpPr>
          <p:nvPr>
            <p:ph type="dt" sz="half" idx="10"/>
          </p:nvPr>
        </p:nvSpPr>
        <p:spPr>
          <a:xfrm>
            <a:off x="8220267" y="6356350"/>
            <a:ext cx="2892491" cy="365125"/>
          </a:xfrm>
        </p:spPr>
        <p:txBody>
          <a:bodyPr anchor="ctr">
            <a:normAutofit/>
          </a:bodyPr>
          <a:lstStyle/>
          <a:p>
            <a:pPr>
              <a:spcAft>
                <a:spcPts val="600"/>
              </a:spcAft>
            </a:pPr>
            <a:fld id="{9CF44B11-EBA5-4A4D-A17E-312594A0320D}" type="datetime4">
              <a:rPr lang="en-US" smtClean="0"/>
              <a:t>January 12, 2024</a:t>
            </a:fld>
            <a:endParaRPr lang="en-US"/>
          </a:p>
        </p:txBody>
      </p:sp>
      <p:sp>
        <p:nvSpPr>
          <p:cNvPr id="5" name="Footer Placeholder 4">
            <a:extLst>
              <a:ext uri="{FF2B5EF4-FFF2-40B4-BE49-F238E27FC236}">
                <a16:creationId xmlns:a16="http://schemas.microsoft.com/office/drawing/2014/main" id="{03779549-C5E5-EB4A-B8D2-DE1B439BE687}"/>
              </a:ext>
            </a:extLst>
          </p:cNvPr>
          <p:cNvSpPr>
            <a:spLocks noGrp="1"/>
          </p:cNvSpPr>
          <p:nvPr>
            <p:ph type="ftr" sz="quarter" idx="11"/>
          </p:nvPr>
        </p:nvSpPr>
        <p:spPr>
          <a:xfrm>
            <a:off x="167951" y="6356350"/>
            <a:ext cx="7985449" cy="365125"/>
          </a:xfrm>
        </p:spPr>
        <p:txBody>
          <a:bodyPr anchor="ctr">
            <a:normAutofit/>
          </a:bodyPr>
          <a:lstStyle/>
          <a:p>
            <a:pPr>
              <a:spcAft>
                <a:spcPts val="600"/>
              </a:spcAft>
            </a:pPr>
            <a:r>
              <a:rPr lang="en-US" dirty="0"/>
              <a:t>Office of Student Financial Aid and Scholarships	</a:t>
            </a:r>
            <a:endParaRPr lang="en-US"/>
          </a:p>
        </p:txBody>
      </p:sp>
      <p:sp>
        <p:nvSpPr>
          <p:cNvPr id="9" name="Title 9">
            <a:extLst>
              <a:ext uri="{FF2B5EF4-FFF2-40B4-BE49-F238E27FC236}">
                <a16:creationId xmlns:a16="http://schemas.microsoft.com/office/drawing/2014/main" id="{5C9ABB16-818F-77C8-30DD-C9540BFE9EA0}"/>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FAFSA Overview - Student</a:t>
            </a:r>
          </a:p>
        </p:txBody>
      </p:sp>
      <p:pic>
        <p:nvPicPr>
          <p:cNvPr id="11266" name="Picture 2" descr="Screenshot continuation of the Student Personal Circumstances section, which asks the student what college grade level they will be beginning in the 2024–25 school year. Below that, the student is asked if they will have their first bachelor’s degree when the school year begins.">
            <a:extLst>
              <a:ext uri="{FF2B5EF4-FFF2-40B4-BE49-F238E27FC236}">
                <a16:creationId xmlns:a16="http://schemas.microsoft.com/office/drawing/2014/main" id="{5F8D7C54-1D19-7B43-FE6E-3DE122DECB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136" y="1381588"/>
            <a:ext cx="6534150" cy="4343400"/>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Screenshot continuation of the Personal Circumstances section, which lists a series of statements for the student to select all that apply. These statements include military status, having children or other dependents, and dependency status (orphan, ward of the state, foster care, emancipated minor, and/or under a guardianship). ">
            <a:extLst>
              <a:ext uri="{FF2B5EF4-FFF2-40B4-BE49-F238E27FC236}">
                <a16:creationId xmlns:a16="http://schemas.microsoft.com/office/drawing/2014/main" id="{4D41DE3A-8906-E920-89CC-0B2A8CAD17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77091" y="1257763"/>
            <a:ext cx="5010150" cy="4591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43766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079C7D9-82F2-354F-85F0-3FEC334889C3}"/>
              </a:ext>
            </a:extLst>
          </p:cNvPr>
          <p:cNvSpPr>
            <a:spLocks noGrp="1"/>
          </p:cNvSpPr>
          <p:nvPr>
            <p:ph type="dt" sz="half" idx="10"/>
          </p:nvPr>
        </p:nvSpPr>
        <p:spPr>
          <a:xfrm>
            <a:off x="8220267" y="6356350"/>
            <a:ext cx="2892491" cy="365125"/>
          </a:xfrm>
        </p:spPr>
        <p:txBody>
          <a:bodyPr anchor="ctr">
            <a:normAutofit/>
          </a:bodyPr>
          <a:lstStyle/>
          <a:p>
            <a:pPr>
              <a:spcAft>
                <a:spcPts val="600"/>
              </a:spcAft>
            </a:pPr>
            <a:fld id="{C7F27495-904C-41C2-AF3E-96E82E204472}" type="datetime4">
              <a:rPr lang="en-US" smtClean="0"/>
              <a:t>January 12, 2024</a:t>
            </a:fld>
            <a:endParaRPr lang="en-US"/>
          </a:p>
        </p:txBody>
      </p:sp>
      <p:sp>
        <p:nvSpPr>
          <p:cNvPr id="5" name="Footer Placeholder 4">
            <a:extLst>
              <a:ext uri="{FF2B5EF4-FFF2-40B4-BE49-F238E27FC236}">
                <a16:creationId xmlns:a16="http://schemas.microsoft.com/office/drawing/2014/main" id="{03779549-C5E5-EB4A-B8D2-DE1B439BE687}"/>
              </a:ext>
            </a:extLst>
          </p:cNvPr>
          <p:cNvSpPr>
            <a:spLocks noGrp="1"/>
          </p:cNvSpPr>
          <p:nvPr>
            <p:ph type="ftr" sz="quarter" idx="11"/>
          </p:nvPr>
        </p:nvSpPr>
        <p:spPr>
          <a:xfrm>
            <a:off x="167951" y="6356350"/>
            <a:ext cx="7985449" cy="365125"/>
          </a:xfrm>
        </p:spPr>
        <p:txBody>
          <a:bodyPr anchor="ctr">
            <a:normAutofit/>
          </a:bodyPr>
          <a:lstStyle/>
          <a:p>
            <a:pPr>
              <a:spcAft>
                <a:spcPts val="600"/>
              </a:spcAft>
            </a:pPr>
            <a:r>
              <a:rPr lang="en-US" dirty="0"/>
              <a:t>Office of Student Financial Aid and Scholarships	</a:t>
            </a:r>
            <a:endParaRPr lang="en-US"/>
          </a:p>
        </p:txBody>
      </p:sp>
      <p:sp>
        <p:nvSpPr>
          <p:cNvPr id="10" name="Title 9">
            <a:extLst>
              <a:ext uri="{FF2B5EF4-FFF2-40B4-BE49-F238E27FC236}">
                <a16:creationId xmlns:a16="http://schemas.microsoft.com/office/drawing/2014/main" id="{8738FE92-6E56-80A8-29E5-C0DE3C9A82AD}"/>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FAFSA Overview - Student</a:t>
            </a:r>
          </a:p>
        </p:txBody>
      </p:sp>
      <p:pic>
        <p:nvPicPr>
          <p:cNvPr id="12290" name="Picture 2" descr="Screenshot continuation of the Personal Circumstances section, which asks the student if they were homeless or self-supporting and at risk for homelessness on or after July 1, 2023.">
            <a:extLst>
              <a:ext uri="{FF2B5EF4-FFF2-40B4-BE49-F238E27FC236}">
                <a16:creationId xmlns:a16="http://schemas.microsoft.com/office/drawing/2014/main" id="{C610395E-8CD8-FC2B-3F9F-C2634920C7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0008" y="2209790"/>
            <a:ext cx="5714677" cy="2695575"/>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Screenshot continuation of the Personal Circumstances section, which asks the student if unusual circumstances prevent them from contacting their parents or if contacting the parents would pose a risk to the student. These circumstances include abusive home, being abandoned, refugee or asylee status, human trafficking, and incarceration. ">
            <a:extLst>
              <a:ext uri="{FF2B5EF4-FFF2-40B4-BE49-F238E27FC236}">
                <a16:creationId xmlns:a16="http://schemas.microsoft.com/office/drawing/2014/main" id="{972C8F8F-A5E0-9FF4-CE3E-50D0877269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1489" y="1400164"/>
            <a:ext cx="6096000" cy="4314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19756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079C7D9-82F2-354F-85F0-3FEC334889C3}"/>
              </a:ext>
            </a:extLst>
          </p:cNvPr>
          <p:cNvSpPr>
            <a:spLocks noGrp="1"/>
          </p:cNvSpPr>
          <p:nvPr>
            <p:ph type="dt" sz="half" idx="10"/>
          </p:nvPr>
        </p:nvSpPr>
        <p:spPr>
          <a:xfrm>
            <a:off x="8220267" y="6356350"/>
            <a:ext cx="2892491" cy="365125"/>
          </a:xfrm>
        </p:spPr>
        <p:txBody>
          <a:bodyPr anchor="ctr">
            <a:normAutofit/>
          </a:bodyPr>
          <a:lstStyle/>
          <a:p>
            <a:pPr>
              <a:spcAft>
                <a:spcPts val="600"/>
              </a:spcAft>
            </a:pPr>
            <a:fld id="{021BEA08-04FB-4B5C-B3D1-0F5B3C98094D}" type="datetime4">
              <a:rPr lang="en-US" smtClean="0"/>
              <a:t>January 12, 2024</a:t>
            </a:fld>
            <a:endParaRPr lang="en-US"/>
          </a:p>
        </p:txBody>
      </p:sp>
      <p:sp>
        <p:nvSpPr>
          <p:cNvPr id="5" name="Footer Placeholder 4">
            <a:extLst>
              <a:ext uri="{FF2B5EF4-FFF2-40B4-BE49-F238E27FC236}">
                <a16:creationId xmlns:a16="http://schemas.microsoft.com/office/drawing/2014/main" id="{03779549-C5E5-EB4A-B8D2-DE1B439BE687}"/>
              </a:ext>
            </a:extLst>
          </p:cNvPr>
          <p:cNvSpPr>
            <a:spLocks noGrp="1"/>
          </p:cNvSpPr>
          <p:nvPr>
            <p:ph type="ftr" sz="quarter" idx="11"/>
          </p:nvPr>
        </p:nvSpPr>
        <p:spPr>
          <a:xfrm>
            <a:off x="167951" y="6356350"/>
            <a:ext cx="7985449" cy="365125"/>
          </a:xfrm>
        </p:spPr>
        <p:txBody>
          <a:bodyPr anchor="ctr">
            <a:normAutofit/>
          </a:bodyPr>
          <a:lstStyle/>
          <a:p>
            <a:pPr>
              <a:spcAft>
                <a:spcPts val="600"/>
              </a:spcAft>
            </a:pPr>
            <a:r>
              <a:rPr lang="en-US" dirty="0"/>
              <a:t>Office of Student Financial Aid and Scholarships	</a:t>
            </a:r>
            <a:endParaRPr lang="en-US"/>
          </a:p>
        </p:txBody>
      </p:sp>
      <p:sp>
        <p:nvSpPr>
          <p:cNvPr id="9" name="Title 9">
            <a:extLst>
              <a:ext uri="{FF2B5EF4-FFF2-40B4-BE49-F238E27FC236}">
                <a16:creationId xmlns:a16="http://schemas.microsoft.com/office/drawing/2014/main" id="{DB40AC62-A302-F834-B030-5F0F9C9D1C8B}"/>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FAFSA Overview - Student</a:t>
            </a:r>
          </a:p>
        </p:txBody>
      </p:sp>
      <p:pic>
        <p:nvPicPr>
          <p:cNvPr id="13314" name="Picture 2" descr="Screenshot that informs the student that, based on their answers in the previous section, they are determined to be a dependent student. Below that, the student is asked if they would like to apply for a Direct Unsubsidized Loan only. ">
            <a:extLst>
              <a:ext uri="{FF2B5EF4-FFF2-40B4-BE49-F238E27FC236}">
                <a16:creationId xmlns:a16="http://schemas.microsoft.com/office/drawing/2014/main" id="{2B764229-355E-4301-879F-3350132C77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0809" y="1367648"/>
            <a:ext cx="6019800" cy="3981450"/>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Screenshot continuation of the Personal Circumstances section, which asks the student if their parents are married. Below that, the student is reminded that they are required to provide information for their parents and that they can invite their parents to the form to complete the required sections. ">
            <a:extLst>
              <a:ext uri="{FF2B5EF4-FFF2-40B4-BE49-F238E27FC236}">
                <a16:creationId xmlns:a16="http://schemas.microsoft.com/office/drawing/2014/main" id="{AA2D7F17-4F06-8706-3DB2-DEA49CED16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26034" y="2077458"/>
            <a:ext cx="5718211" cy="37095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18005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079C7D9-82F2-354F-85F0-3FEC334889C3}"/>
              </a:ext>
            </a:extLst>
          </p:cNvPr>
          <p:cNvSpPr>
            <a:spLocks noGrp="1"/>
          </p:cNvSpPr>
          <p:nvPr>
            <p:ph type="dt" sz="half" idx="10"/>
          </p:nvPr>
        </p:nvSpPr>
        <p:spPr>
          <a:xfrm>
            <a:off x="8220267" y="6356350"/>
            <a:ext cx="2892491" cy="365125"/>
          </a:xfrm>
        </p:spPr>
        <p:txBody>
          <a:bodyPr anchor="ctr">
            <a:normAutofit/>
          </a:bodyPr>
          <a:lstStyle/>
          <a:p>
            <a:pPr>
              <a:spcAft>
                <a:spcPts val="600"/>
              </a:spcAft>
            </a:pPr>
            <a:fld id="{336A6A60-697A-47F5-82EE-2ADF32018FCB}" type="datetime4">
              <a:rPr lang="en-US" smtClean="0"/>
              <a:t>January 12, 2024</a:t>
            </a:fld>
            <a:endParaRPr lang="en-US"/>
          </a:p>
        </p:txBody>
      </p:sp>
      <p:sp>
        <p:nvSpPr>
          <p:cNvPr id="5" name="Footer Placeholder 4">
            <a:extLst>
              <a:ext uri="{FF2B5EF4-FFF2-40B4-BE49-F238E27FC236}">
                <a16:creationId xmlns:a16="http://schemas.microsoft.com/office/drawing/2014/main" id="{03779549-C5E5-EB4A-B8D2-DE1B439BE687}"/>
              </a:ext>
            </a:extLst>
          </p:cNvPr>
          <p:cNvSpPr>
            <a:spLocks noGrp="1"/>
          </p:cNvSpPr>
          <p:nvPr>
            <p:ph type="ftr" sz="quarter" idx="11"/>
          </p:nvPr>
        </p:nvSpPr>
        <p:spPr>
          <a:xfrm>
            <a:off x="167951" y="6356350"/>
            <a:ext cx="7985449" cy="365125"/>
          </a:xfrm>
        </p:spPr>
        <p:txBody>
          <a:bodyPr anchor="ctr">
            <a:normAutofit/>
          </a:bodyPr>
          <a:lstStyle/>
          <a:p>
            <a:pPr>
              <a:spcAft>
                <a:spcPts val="600"/>
              </a:spcAft>
            </a:pPr>
            <a:r>
              <a:rPr lang="en-US" dirty="0"/>
              <a:t>Office of Student Financial Aid and Scholarships	</a:t>
            </a:r>
            <a:endParaRPr lang="en-US"/>
          </a:p>
        </p:txBody>
      </p:sp>
      <p:sp>
        <p:nvSpPr>
          <p:cNvPr id="10" name="Title 9">
            <a:extLst>
              <a:ext uri="{FF2B5EF4-FFF2-40B4-BE49-F238E27FC236}">
                <a16:creationId xmlns:a16="http://schemas.microsoft.com/office/drawing/2014/main" id="{5553A646-C742-D0BF-39C8-3E09A0A77657}"/>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FAFSA Overview - Student</a:t>
            </a:r>
          </a:p>
        </p:txBody>
      </p:sp>
      <p:pic>
        <p:nvPicPr>
          <p:cNvPr id="14338" name="Picture 2" descr="Screenshot continuation of the Personal Circumstances section, which instructs the student to invite their parents to the FAFSA form to provide their information. There are text boxes to enter the name and date of birth for the parent and the parent’s spouse.">
            <a:extLst>
              <a:ext uri="{FF2B5EF4-FFF2-40B4-BE49-F238E27FC236}">
                <a16:creationId xmlns:a16="http://schemas.microsoft.com/office/drawing/2014/main" id="{1DE59239-7B20-594C-2ECD-E578ABA401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3748" y="1693693"/>
            <a:ext cx="4429125" cy="3257550"/>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Screenshot continuation of the Personal Circumstances section, which instructs the student to invite their parents to the FAFSA form to provide their information. Text boxes request the parent and parent’s spouse’s Social Security numbers and email addresses. Below, there is a button for the student to “Invite Parent.” ">
            <a:extLst>
              <a:ext uri="{FF2B5EF4-FFF2-40B4-BE49-F238E27FC236}">
                <a16:creationId xmlns:a16="http://schemas.microsoft.com/office/drawing/2014/main" id="{0D574C2C-39B8-FB8A-6DB3-222D3FE610F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66833" y="1693693"/>
            <a:ext cx="5114925" cy="3257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01279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079C7D9-82F2-354F-85F0-3FEC334889C3}"/>
              </a:ext>
            </a:extLst>
          </p:cNvPr>
          <p:cNvSpPr>
            <a:spLocks noGrp="1"/>
          </p:cNvSpPr>
          <p:nvPr>
            <p:ph type="dt" sz="half" idx="10"/>
          </p:nvPr>
        </p:nvSpPr>
        <p:spPr>
          <a:xfrm>
            <a:off x="8220267" y="6356350"/>
            <a:ext cx="2892491" cy="365125"/>
          </a:xfrm>
        </p:spPr>
        <p:txBody>
          <a:bodyPr anchor="ctr">
            <a:normAutofit/>
          </a:bodyPr>
          <a:lstStyle/>
          <a:p>
            <a:pPr>
              <a:spcAft>
                <a:spcPts val="600"/>
              </a:spcAft>
            </a:pPr>
            <a:fld id="{2A645256-2244-4E9F-B351-FE1952F527FC}" type="datetime4">
              <a:rPr lang="en-US" smtClean="0"/>
              <a:t>January 12, 2024</a:t>
            </a:fld>
            <a:endParaRPr lang="en-US"/>
          </a:p>
        </p:txBody>
      </p:sp>
      <p:sp>
        <p:nvSpPr>
          <p:cNvPr id="5" name="Footer Placeholder 4">
            <a:extLst>
              <a:ext uri="{FF2B5EF4-FFF2-40B4-BE49-F238E27FC236}">
                <a16:creationId xmlns:a16="http://schemas.microsoft.com/office/drawing/2014/main" id="{03779549-C5E5-EB4A-B8D2-DE1B439BE687}"/>
              </a:ext>
            </a:extLst>
          </p:cNvPr>
          <p:cNvSpPr>
            <a:spLocks noGrp="1"/>
          </p:cNvSpPr>
          <p:nvPr>
            <p:ph type="ftr" sz="quarter" idx="11"/>
          </p:nvPr>
        </p:nvSpPr>
        <p:spPr>
          <a:xfrm>
            <a:off x="167951" y="6356350"/>
            <a:ext cx="7985449" cy="365125"/>
          </a:xfrm>
        </p:spPr>
        <p:txBody>
          <a:bodyPr anchor="ctr">
            <a:normAutofit/>
          </a:bodyPr>
          <a:lstStyle/>
          <a:p>
            <a:pPr>
              <a:spcAft>
                <a:spcPts val="600"/>
              </a:spcAft>
            </a:pPr>
            <a:r>
              <a:rPr lang="en-US" dirty="0"/>
              <a:t>Office of Student Financial Aid and Scholarships	</a:t>
            </a:r>
            <a:endParaRPr lang="en-US"/>
          </a:p>
        </p:txBody>
      </p:sp>
      <p:sp>
        <p:nvSpPr>
          <p:cNvPr id="9" name="Title 9">
            <a:extLst>
              <a:ext uri="{FF2B5EF4-FFF2-40B4-BE49-F238E27FC236}">
                <a16:creationId xmlns:a16="http://schemas.microsoft.com/office/drawing/2014/main" id="{1E87025E-CE04-438E-7A45-2CAFF543DD14}"/>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FAFSA Overview - Student</a:t>
            </a:r>
          </a:p>
        </p:txBody>
      </p:sp>
      <p:pic>
        <p:nvPicPr>
          <p:cNvPr id="15362" name="Picture 2" descr="Screenshot of the introduction to the Student Demographics section, which informs the student that the next series of pages will ask about their sex, race and ethnicity, citizenship, legal residence, and education.">
            <a:extLst>
              <a:ext uri="{FF2B5EF4-FFF2-40B4-BE49-F238E27FC236}">
                <a16:creationId xmlns:a16="http://schemas.microsoft.com/office/drawing/2014/main" id="{FB6A664C-D5E1-5AB2-815E-7E8D56B346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8114" y="2360295"/>
            <a:ext cx="6479914" cy="2381250"/>
          </a:xfrm>
          <a:prstGeom prst="rect">
            <a:avLst/>
          </a:prstGeom>
          <a:noFill/>
          <a:extLst>
            <a:ext uri="{909E8E84-426E-40DD-AFC4-6F175D3DCCD1}">
              <a14:hiddenFill xmlns:a14="http://schemas.microsoft.com/office/drawing/2010/main">
                <a:solidFill>
                  <a:srgbClr val="FFFFFF"/>
                </a:solidFill>
              </a14:hiddenFill>
            </a:ext>
          </a:extLst>
        </p:spPr>
      </p:pic>
      <p:pic>
        <p:nvPicPr>
          <p:cNvPr id="15364" name="Picture 4" descr="Screenshot of the first page of the Student Demographics section. The student is informed the questions are for research purposes only and will not affect federal student aid eligibility. Below that, the student is asked to select their gender and to answer if they are transgender.">
            <a:extLst>
              <a:ext uri="{FF2B5EF4-FFF2-40B4-BE49-F238E27FC236}">
                <a16:creationId xmlns:a16="http://schemas.microsoft.com/office/drawing/2014/main" id="{45B09AB5-A38C-4417-252F-06D5B8C5C2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255395"/>
            <a:ext cx="5162550" cy="4591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72252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079C7D9-82F2-354F-85F0-3FEC334889C3}"/>
              </a:ext>
            </a:extLst>
          </p:cNvPr>
          <p:cNvSpPr>
            <a:spLocks noGrp="1"/>
          </p:cNvSpPr>
          <p:nvPr>
            <p:ph type="dt" sz="half" idx="10"/>
          </p:nvPr>
        </p:nvSpPr>
        <p:spPr>
          <a:xfrm>
            <a:off x="8220267" y="6356350"/>
            <a:ext cx="2892491" cy="365125"/>
          </a:xfrm>
        </p:spPr>
        <p:txBody>
          <a:bodyPr anchor="ctr">
            <a:normAutofit/>
          </a:bodyPr>
          <a:lstStyle/>
          <a:p>
            <a:pPr>
              <a:spcAft>
                <a:spcPts val="600"/>
              </a:spcAft>
            </a:pPr>
            <a:fld id="{FC472B7F-9BD3-47E9-9BE9-DBBC7CEDFF30}" type="datetime4">
              <a:rPr lang="en-US" smtClean="0"/>
              <a:t>January 12, 2024</a:t>
            </a:fld>
            <a:endParaRPr lang="en-US"/>
          </a:p>
        </p:txBody>
      </p:sp>
      <p:sp>
        <p:nvSpPr>
          <p:cNvPr id="5" name="Footer Placeholder 4">
            <a:extLst>
              <a:ext uri="{FF2B5EF4-FFF2-40B4-BE49-F238E27FC236}">
                <a16:creationId xmlns:a16="http://schemas.microsoft.com/office/drawing/2014/main" id="{03779549-C5E5-EB4A-B8D2-DE1B439BE687}"/>
              </a:ext>
            </a:extLst>
          </p:cNvPr>
          <p:cNvSpPr>
            <a:spLocks noGrp="1"/>
          </p:cNvSpPr>
          <p:nvPr>
            <p:ph type="ftr" sz="quarter" idx="11"/>
          </p:nvPr>
        </p:nvSpPr>
        <p:spPr>
          <a:xfrm>
            <a:off x="167951" y="6356350"/>
            <a:ext cx="7985449" cy="365125"/>
          </a:xfrm>
        </p:spPr>
        <p:txBody>
          <a:bodyPr anchor="ctr">
            <a:normAutofit/>
          </a:bodyPr>
          <a:lstStyle/>
          <a:p>
            <a:pPr>
              <a:spcAft>
                <a:spcPts val="600"/>
              </a:spcAft>
            </a:pPr>
            <a:r>
              <a:rPr lang="en-US" dirty="0"/>
              <a:t>Office of Student Financial Aid and Scholarships	</a:t>
            </a:r>
            <a:endParaRPr lang="en-US"/>
          </a:p>
        </p:txBody>
      </p:sp>
      <p:sp>
        <p:nvSpPr>
          <p:cNvPr id="10" name="Title 9">
            <a:extLst>
              <a:ext uri="{FF2B5EF4-FFF2-40B4-BE49-F238E27FC236}">
                <a16:creationId xmlns:a16="http://schemas.microsoft.com/office/drawing/2014/main" id="{43BA3671-73A5-7C40-017A-3BDB1D686892}"/>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FAFSA Overview - Student</a:t>
            </a:r>
          </a:p>
        </p:txBody>
      </p:sp>
      <p:pic>
        <p:nvPicPr>
          <p:cNvPr id="16386" name="Picture 2" descr="Screenshot continuation of the Student Demographics section. The student is informed the questions are for research purposes only and will not affect federal student aid eligibility. Below that, the student is asked to select whether they are of Hispanic, Latino, or Spanish origin. The student has the option to select &quot;Prefer not to answer.&quot;">
            <a:extLst>
              <a:ext uri="{FF2B5EF4-FFF2-40B4-BE49-F238E27FC236}">
                <a16:creationId xmlns:a16="http://schemas.microsoft.com/office/drawing/2014/main" id="{2DECBB7E-05D2-FBA9-7714-2D6DEC0B6B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0348" y="1319259"/>
            <a:ext cx="5638800" cy="4610100"/>
          </a:xfrm>
          <a:prstGeom prst="rect">
            <a:avLst/>
          </a:prstGeom>
          <a:noFill/>
          <a:extLst>
            <a:ext uri="{909E8E84-426E-40DD-AFC4-6F175D3DCCD1}">
              <a14:hiddenFill xmlns:a14="http://schemas.microsoft.com/office/drawing/2010/main">
                <a:solidFill>
                  <a:srgbClr val="FFFFFF"/>
                </a:solidFill>
              </a14:hiddenFill>
            </a:ext>
          </a:extLst>
        </p:spPr>
      </p:pic>
      <p:pic>
        <p:nvPicPr>
          <p:cNvPr id="16388" name="Picture 4" descr="Screenshot continuation of the Student Demographics section, which asks the student to select their race: “White,” “Black or African American,” “American Indian or Alaska Native,” “Asian,” or “Native Hawaiian or other Pacific Islander.” The student has the option to select &quot;Prefer not to answer.&quot; ">
            <a:extLst>
              <a:ext uri="{FF2B5EF4-FFF2-40B4-BE49-F238E27FC236}">
                <a16:creationId xmlns:a16="http://schemas.microsoft.com/office/drawing/2014/main" id="{3E2AB3C4-1447-A7F5-EACD-AE3EA68BEA3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65371" y="1642831"/>
            <a:ext cx="5420405" cy="39629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62446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079C7D9-82F2-354F-85F0-3FEC334889C3}"/>
              </a:ext>
            </a:extLst>
          </p:cNvPr>
          <p:cNvSpPr>
            <a:spLocks noGrp="1"/>
          </p:cNvSpPr>
          <p:nvPr>
            <p:ph type="dt" sz="half" idx="10"/>
          </p:nvPr>
        </p:nvSpPr>
        <p:spPr>
          <a:xfrm>
            <a:off x="8220267" y="6356350"/>
            <a:ext cx="2892491" cy="365125"/>
          </a:xfrm>
        </p:spPr>
        <p:txBody>
          <a:bodyPr anchor="ctr">
            <a:normAutofit/>
          </a:bodyPr>
          <a:lstStyle/>
          <a:p>
            <a:pPr>
              <a:spcAft>
                <a:spcPts val="600"/>
              </a:spcAft>
            </a:pPr>
            <a:fld id="{BACC2265-61A1-4796-9080-A021D9B53C07}" type="datetime4">
              <a:rPr lang="en-US" smtClean="0"/>
              <a:t>January 12, 2024</a:t>
            </a:fld>
            <a:endParaRPr lang="en-US"/>
          </a:p>
        </p:txBody>
      </p:sp>
      <p:sp>
        <p:nvSpPr>
          <p:cNvPr id="5" name="Footer Placeholder 4">
            <a:extLst>
              <a:ext uri="{FF2B5EF4-FFF2-40B4-BE49-F238E27FC236}">
                <a16:creationId xmlns:a16="http://schemas.microsoft.com/office/drawing/2014/main" id="{03779549-C5E5-EB4A-B8D2-DE1B439BE687}"/>
              </a:ext>
            </a:extLst>
          </p:cNvPr>
          <p:cNvSpPr>
            <a:spLocks noGrp="1"/>
          </p:cNvSpPr>
          <p:nvPr>
            <p:ph type="ftr" sz="quarter" idx="11"/>
          </p:nvPr>
        </p:nvSpPr>
        <p:spPr>
          <a:xfrm>
            <a:off x="167951" y="6356350"/>
            <a:ext cx="7985449" cy="365125"/>
          </a:xfrm>
        </p:spPr>
        <p:txBody>
          <a:bodyPr anchor="ctr">
            <a:normAutofit/>
          </a:bodyPr>
          <a:lstStyle/>
          <a:p>
            <a:pPr>
              <a:spcAft>
                <a:spcPts val="600"/>
              </a:spcAft>
            </a:pPr>
            <a:r>
              <a:rPr lang="en-US" dirty="0"/>
              <a:t>Office of Student Financial Aid and Scholarships	</a:t>
            </a:r>
            <a:endParaRPr lang="en-US"/>
          </a:p>
        </p:txBody>
      </p:sp>
      <p:sp>
        <p:nvSpPr>
          <p:cNvPr id="10" name="Title 9">
            <a:extLst>
              <a:ext uri="{FF2B5EF4-FFF2-40B4-BE49-F238E27FC236}">
                <a16:creationId xmlns:a16="http://schemas.microsoft.com/office/drawing/2014/main" id="{4CE79995-2B4A-364C-E6F7-63989C8FDD09}"/>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FAFSA Overview - Student</a:t>
            </a:r>
          </a:p>
        </p:txBody>
      </p:sp>
      <p:pic>
        <p:nvPicPr>
          <p:cNvPr id="17410" name="Picture 2" descr="Screenshot continuation of the Student Demographics section, which asks the student to select the correct citizenship status: “U.S. citizen or national,” “Eligible noncitizen,” or “Neither U.S. citizen nor eligible noncitizen.”">
            <a:extLst>
              <a:ext uri="{FF2B5EF4-FFF2-40B4-BE49-F238E27FC236}">
                <a16:creationId xmlns:a16="http://schemas.microsoft.com/office/drawing/2014/main" id="{0E0645C7-F192-BBA2-8B65-9D5EB4935E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5087" y="1778454"/>
            <a:ext cx="6210300" cy="2952750"/>
          </a:xfrm>
          <a:prstGeom prst="rect">
            <a:avLst/>
          </a:prstGeom>
          <a:noFill/>
          <a:extLst>
            <a:ext uri="{909E8E84-426E-40DD-AFC4-6F175D3DCCD1}">
              <a14:hiddenFill xmlns:a14="http://schemas.microsoft.com/office/drawing/2010/main">
                <a:solidFill>
                  <a:srgbClr val="FFFFFF"/>
                </a:solidFill>
              </a14:hiddenFill>
            </a:ext>
          </a:extLst>
        </p:spPr>
      </p:pic>
      <p:pic>
        <p:nvPicPr>
          <p:cNvPr id="17414" name="Picture 6" descr="Screenshot continuation of the Student Demographics section, which asks the student if either of their parents attended college. ">
            <a:extLst>
              <a:ext uri="{FF2B5EF4-FFF2-40B4-BE49-F238E27FC236}">
                <a16:creationId xmlns:a16="http://schemas.microsoft.com/office/drawing/2014/main" id="{CEDC21B8-3D45-D020-C222-BC51EEE74E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6073" y="1161876"/>
            <a:ext cx="6172200" cy="2819400"/>
          </a:xfrm>
          <a:prstGeom prst="rect">
            <a:avLst/>
          </a:prstGeom>
          <a:noFill/>
          <a:extLst>
            <a:ext uri="{909E8E84-426E-40DD-AFC4-6F175D3DCCD1}">
              <a14:hiddenFill xmlns:a14="http://schemas.microsoft.com/office/drawing/2010/main">
                <a:solidFill>
                  <a:srgbClr val="FFFFFF"/>
                </a:solidFill>
              </a14:hiddenFill>
            </a:ext>
          </a:extLst>
        </p:spPr>
      </p:pic>
      <p:pic>
        <p:nvPicPr>
          <p:cNvPr id="17416" name="Picture 8" descr="Screenshot continuation of the Student Demographics section, which asks the student if their parent or guardian was killed in the line of duty. ">
            <a:extLst>
              <a:ext uri="{FF2B5EF4-FFF2-40B4-BE49-F238E27FC236}">
                <a16:creationId xmlns:a16="http://schemas.microsoft.com/office/drawing/2014/main" id="{64CFFAB1-B090-7009-6B62-4EDF85664ED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41398" y="3401390"/>
            <a:ext cx="5719069" cy="26596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24608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079C7D9-82F2-354F-85F0-3FEC334889C3}"/>
              </a:ext>
            </a:extLst>
          </p:cNvPr>
          <p:cNvSpPr>
            <a:spLocks noGrp="1"/>
          </p:cNvSpPr>
          <p:nvPr>
            <p:ph type="dt" sz="half" idx="10"/>
          </p:nvPr>
        </p:nvSpPr>
        <p:spPr>
          <a:xfrm>
            <a:off x="8220267" y="6356350"/>
            <a:ext cx="2892491" cy="365125"/>
          </a:xfrm>
        </p:spPr>
        <p:txBody>
          <a:bodyPr anchor="ctr">
            <a:normAutofit/>
          </a:bodyPr>
          <a:lstStyle/>
          <a:p>
            <a:pPr>
              <a:spcAft>
                <a:spcPts val="600"/>
              </a:spcAft>
            </a:pPr>
            <a:fld id="{FE957911-282F-46A7-A038-CE6C6F9157B0}" type="datetime4">
              <a:rPr lang="en-US" smtClean="0"/>
              <a:t>January 12, 2024</a:t>
            </a:fld>
            <a:endParaRPr lang="en-US"/>
          </a:p>
        </p:txBody>
      </p:sp>
      <p:sp>
        <p:nvSpPr>
          <p:cNvPr id="5" name="Footer Placeholder 4">
            <a:extLst>
              <a:ext uri="{FF2B5EF4-FFF2-40B4-BE49-F238E27FC236}">
                <a16:creationId xmlns:a16="http://schemas.microsoft.com/office/drawing/2014/main" id="{03779549-C5E5-EB4A-B8D2-DE1B439BE687}"/>
              </a:ext>
            </a:extLst>
          </p:cNvPr>
          <p:cNvSpPr>
            <a:spLocks noGrp="1"/>
          </p:cNvSpPr>
          <p:nvPr>
            <p:ph type="ftr" sz="quarter" idx="11"/>
          </p:nvPr>
        </p:nvSpPr>
        <p:spPr>
          <a:xfrm>
            <a:off x="167951" y="6356350"/>
            <a:ext cx="7985449" cy="365125"/>
          </a:xfrm>
        </p:spPr>
        <p:txBody>
          <a:bodyPr anchor="ctr">
            <a:normAutofit/>
          </a:bodyPr>
          <a:lstStyle/>
          <a:p>
            <a:pPr>
              <a:spcAft>
                <a:spcPts val="600"/>
              </a:spcAft>
            </a:pPr>
            <a:r>
              <a:rPr lang="en-US" dirty="0"/>
              <a:t>Office of Student Financial Aid and Scholarships	</a:t>
            </a:r>
            <a:endParaRPr lang="en-US"/>
          </a:p>
        </p:txBody>
      </p:sp>
      <p:sp>
        <p:nvSpPr>
          <p:cNvPr id="8" name="Title 9">
            <a:extLst>
              <a:ext uri="{FF2B5EF4-FFF2-40B4-BE49-F238E27FC236}">
                <a16:creationId xmlns:a16="http://schemas.microsoft.com/office/drawing/2014/main" id="{68350E8E-1F4E-FDAE-914C-C086EF643573}"/>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FAFSA Overview - Student</a:t>
            </a:r>
          </a:p>
        </p:txBody>
      </p:sp>
      <p:pic>
        <p:nvPicPr>
          <p:cNvPr id="18434" name="Picture 2" descr="Screenshot continuation of the Student Demographics section, which asks the student to select what their high school completion status will be for the 2024–25 school year: “High school diploma,” “State-recognized high school equivalent (for example, a General Educational Development certificate),” “Homeschooled,” or “None of the above.”">
            <a:extLst>
              <a:ext uri="{FF2B5EF4-FFF2-40B4-BE49-F238E27FC236}">
                <a16:creationId xmlns:a16="http://schemas.microsoft.com/office/drawing/2014/main" id="{F5DAFC9D-6744-1A16-4E3A-BE40E39FFA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136" y="1951238"/>
            <a:ext cx="6076950" cy="3619500"/>
          </a:xfrm>
          <a:prstGeom prst="rect">
            <a:avLst/>
          </a:prstGeom>
          <a:noFill/>
          <a:extLst>
            <a:ext uri="{909E8E84-426E-40DD-AFC4-6F175D3DCCD1}">
              <a14:hiddenFill xmlns:a14="http://schemas.microsoft.com/office/drawing/2010/main">
                <a:solidFill>
                  <a:srgbClr val="FFFFFF"/>
                </a:solidFill>
              </a14:hiddenFill>
            </a:ext>
          </a:extLst>
        </p:spPr>
      </p:pic>
      <p:pic>
        <p:nvPicPr>
          <p:cNvPr id="18436" name="Picture 4" descr="Screenshot continuation of the Student Demographics section. There are text boxes for the student to search for their high school by selecting the location and entering the name of their school.">
            <a:extLst>
              <a:ext uri="{FF2B5EF4-FFF2-40B4-BE49-F238E27FC236}">
                <a16:creationId xmlns:a16="http://schemas.microsoft.com/office/drawing/2014/main" id="{9E304278-89FA-70F6-D483-E17C9B8CE1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80336" y="2255113"/>
            <a:ext cx="5168310" cy="30117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60733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079C7D9-82F2-354F-85F0-3FEC334889C3}"/>
              </a:ext>
            </a:extLst>
          </p:cNvPr>
          <p:cNvSpPr>
            <a:spLocks noGrp="1"/>
          </p:cNvSpPr>
          <p:nvPr>
            <p:ph type="dt" sz="half" idx="10"/>
          </p:nvPr>
        </p:nvSpPr>
        <p:spPr>
          <a:xfrm>
            <a:off x="8220267" y="6356350"/>
            <a:ext cx="2892491" cy="365125"/>
          </a:xfrm>
        </p:spPr>
        <p:txBody>
          <a:bodyPr anchor="ctr">
            <a:normAutofit/>
          </a:bodyPr>
          <a:lstStyle/>
          <a:p>
            <a:pPr>
              <a:spcAft>
                <a:spcPts val="600"/>
              </a:spcAft>
            </a:pPr>
            <a:fld id="{DFE0CDDD-3E48-40AE-9BD6-891BEC424FE5}" type="datetime4">
              <a:rPr lang="en-US" smtClean="0"/>
              <a:t>January 12, 2024</a:t>
            </a:fld>
            <a:endParaRPr lang="en-US"/>
          </a:p>
        </p:txBody>
      </p:sp>
      <p:sp>
        <p:nvSpPr>
          <p:cNvPr id="5" name="Footer Placeholder 4">
            <a:extLst>
              <a:ext uri="{FF2B5EF4-FFF2-40B4-BE49-F238E27FC236}">
                <a16:creationId xmlns:a16="http://schemas.microsoft.com/office/drawing/2014/main" id="{03779549-C5E5-EB4A-B8D2-DE1B439BE687}"/>
              </a:ext>
            </a:extLst>
          </p:cNvPr>
          <p:cNvSpPr>
            <a:spLocks noGrp="1"/>
          </p:cNvSpPr>
          <p:nvPr>
            <p:ph type="ftr" sz="quarter" idx="11"/>
          </p:nvPr>
        </p:nvSpPr>
        <p:spPr>
          <a:xfrm>
            <a:off x="167951" y="6356350"/>
            <a:ext cx="7985449" cy="365125"/>
          </a:xfrm>
        </p:spPr>
        <p:txBody>
          <a:bodyPr anchor="ctr">
            <a:normAutofit/>
          </a:bodyPr>
          <a:lstStyle/>
          <a:p>
            <a:pPr>
              <a:spcAft>
                <a:spcPts val="600"/>
              </a:spcAft>
            </a:pPr>
            <a:r>
              <a:rPr lang="en-US" dirty="0"/>
              <a:t>Office of Student Financial Aid and Scholarships	</a:t>
            </a:r>
            <a:endParaRPr lang="en-US"/>
          </a:p>
        </p:txBody>
      </p:sp>
      <p:sp>
        <p:nvSpPr>
          <p:cNvPr id="11" name="Content Placeholder 6">
            <a:extLst>
              <a:ext uri="{FF2B5EF4-FFF2-40B4-BE49-F238E27FC236}">
                <a16:creationId xmlns:a16="http://schemas.microsoft.com/office/drawing/2014/main" id="{F818CB87-9686-BF4D-C96A-E1BC3C5DB23B}"/>
              </a:ext>
            </a:extLst>
          </p:cNvPr>
          <p:cNvSpPr>
            <a:spLocks noGrp="1"/>
          </p:cNvSpPr>
          <p:nvPr>
            <p:ph sz="half" idx="1"/>
          </p:nvPr>
        </p:nvSpPr>
        <p:spPr>
          <a:xfrm>
            <a:off x="1062136" y="1287262"/>
            <a:ext cx="10450331" cy="1391704"/>
          </a:xfrm>
        </p:spPr>
        <p:txBody>
          <a:bodyPr>
            <a:normAutofit/>
          </a:bodyPr>
          <a:lstStyle/>
          <a:p>
            <a:pPr marL="0" indent="0">
              <a:buNone/>
            </a:pPr>
            <a:endParaRPr lang="en-US" sz="3200" dirty="0">
              <a:solidFill>
                <a:srgbClr val="FAF7EE"/>
              </a:solidFill>
            </a:endParaRPr>
          </a:p>
          <a:p>
            <a:pPr marL="0" indent="0">
              <a:buNone/>
            </a:pPr>
            <a:endParaRPr lang="en-US" dirty="0"/>
          </a:p>
        </p:txBody>
      </p:sp>
      <p:sp>
        <p:nvSpPr>
          <p:cNvPr id="12" name="Title 9">
            <a:extLst>
              <a:ext uri="{FF2B5EF4-FFF2-40B4-BE49-F238E27FC236}">
                <a16:creationId xmlns:a16="http://schemas.microsoft.com/office/drawing/2014/main" id="{71352420-1149-C589-2BAC-51B1995F0933}"/>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FAFSA Overview - Student</a:t>
            </a:r>
          </a:p>
        </p:txBody>
      </p:sp>
      <p:pic>
        <p:nvPicPr>
          <p:cNvPr id="19458" name="Picture 2" descr="Screenshot of the introduction to the Student Financials section, which informs the student that the next series of pages will help schools determine their ability to pay for college without financial aid. ">
            <a:extLst>
              <a:ext uri="{FF2B5EF4-FFF2-40B4-BE49-F238E27FC236}">
                <a16:creationId xmlns:a16="http://schemas.microsoft.com/office/drawing/2014/main" id="{0689684E-B13D-7502-7A90-EC72543BB4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94463" y="2237173"/>
            <a:ext cx="7203074" cy="25630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64097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079C7D9-82F2-354F-85F0-3FEC334889C3}"/>
              </a:ext>
            </a:extLst>
          </p:cNvPr>
          <p:cNvSpPr>
            <a:spLocks noGrp="1"/>
          </p:cNvSpPr>
          <p:nvPr>
            <p:ph type="dt" sz="half" idx="10"/>
          </p:nvPr>
        </p:nvSpPr>
        <p:spPr/>
        <p:txBody>
          <a:bodyPr/>
          <a:lstStyle/>
          <a:p>
            <a:fld id="{BB549C45-0BAA-4EA2-9A69-4AAA3E8485CC}" type="datetime4">
              <a:rPr lang="en-US" smtClean="0"/>
              <a:t>January 12, 2024</a:t>
            </a:fld>
            <a:endParaRPr lang="en-US" dirty="0"/>
          </a:p>
        </p:txBody>
      </p:sp>
      <p:sp>
        <p:nvSpPr>
          <p:cNvPr id="5" name="Footer Placeholder 4">
            <a:extLst>
              <a:ext uri="{FF2B5EF4-FFF2-40B4-BE49-F238E27FC236}">
                <a16:creationId xmlns:a16="http://schemas.microsoft.com/office/drawing/2014/main" id="{03779549-C5E5-EB4A-B8D2-DE1B439BE687}"/>
              </a:ext>
            </a:extLst>
          </p:cNvPr>
          <p:cNvSpPr>
            <a:spLocks noGrp="1"/>
          </p:cNvSpPr>
          <p:nvPr>
            <p:ph type="ftr" sz="quarter" idx="11"/>
          </p:nvPr>
        </p:nvSpPr>
        <p:spPr/>
        <p:txBody>
          <a:bodyPr/>
          <a:lstStyle/>
          <a:p>
            <a:r>
              <a:rPr lang="en-US" dirty="0"/>
              <a:t>Office of Student Financial Aid and Scholarships	</a:t>
            </a:r>
          </a:p>
        </p:txBody>
      </p:sp>
      <p:sp>
        <p:nvSpPr>
          <p:cNvPr id="11" name="Content Placeholder 6">
            <a:extLst>
              <a:ext uri="{FF2B5EF4-FFF2-40B4-BE49-F238E27FC236}">
                <a16:creationId xmlns:a16="http://schemas.microsoft.com/office/drawing/2014/main" id="{D72118A0-3DEF-1961-C582-86F322435A24}"/>
              </a:ext>
            </a:extLst>
          </p:cNvPr>
          <p:cNvSpPr txBox="1">
            <a:spLocks/>
          </p:cNvSpPr>
          <p:nvPr/>
        </p:nvSpPr>
        <p:spPr>
          <a:xfrm>
            <a:off x="1062136" y="1287262"/>
            <a:ext cx="10450331" cy="139170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b="0" i="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b="0" i="0" kern="1200">
                <a:solidFill>
                  <a:srgbClr val="FAF7EE"/>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FAF7EE"/>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FAF7EE"/>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FAF7EE"/>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3200" dirty="0">
              <a:solidFill>
                <a:srgbClr val="FAF7EE"/>
              </a:solidFill>
            </a:endParaRPr>
          </a:p>
          <a:p>
            <a:pPr marL="0" indent="0">
              <a:buFont typeface="Arial" panose="020B0604020202020204" pitchFamily="34" charset="0"/>
              <a:buNone/>
            </a:pPr>
            <a:endParaRPr lang="en-US" dirty="0"/>
          </a:p>
        </p:txBody>
      </p:sp>
      <p:sp>
        <p:nvSpPr>
          <p:cNvPr id="12" name="Title 9">
            <a:extLst>
              <a:ext uri="{FF2B5EF4-FFF2-40B4-BE49-F238E27FC236}">
                <a16:creationId xmlns:a16="http://schemas.microsoft.com/office/drawing/2014/main" id="{9F5BAEA3-4811-9D32-3BFA-02F8A522F19E}"/>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FAFSA Overview - Student</a:t>
            </a:r>
          </a:p>
        </p:txBody>
      </p:sp>
      <p:pic>
        <p:nvPicPr>
          <p:cNvPr id="20482" name="Picture 2" descr="Screenshot continuation of the Student Financials section. Text boxes prompt the student to enter the dollar amount of college grants, scholarships, or AmeriCorps benefits reported to the Internal Revenue Service. Below that, another text box prompts the student to enter the dollar amount of foreign income exempt from federal taxation.">
            <a:extLst>
              <a:ext uri="{FF2B5EF4-FFF2-40B4-BE49-F238E27FC236}">
                <a16:creationId xmlns:a16="http://schemas.microsoft.com/office/drawing/2014/main" id="{736889F4-B548-AE8A-ABCD-6D6A3149BC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8515" y="1875314"/>
            <a:ext cx="5784897" cy="3556155"/>
          </a:xfrm>
          <a:prstGeom prst="rect">
            <a:avLst/>
          </a:prstGeom>
          <a:noFill/>
          <a:extLst>
            <a:ext uri="{909E8E84-426E-40DD-AFC4-6F175D3DCCD1}">
              <a14:hiddenFill xmlns:a14="http://schemas.microsoft.com/office/drawing/2010/main">
                <a:solidFill>
                  <a:srgbClr val="FFFFFF"/>
                </a:solidFill>
              </a14:hiddenFill>
            </a:ext>
          </a:extLst>
        </p:spPr>
      </p:pic>
      <p:pic>
        <p:nvPicPr>
          <p:cNvPr id="20484" name="Picture 4" descr="Screenshot continuation of the Student Financials section, which asks the student to enter their assets. Text boxes prompt the student to enter the dollar amount for the total of cash, savings, and checking accounts; the current net worth of businesses and investment farms; and the current net worth of investments, including real estate. ">
            <a:extLst>
              <a:ext uri="{FF2B5EF4-FFF2-40B4-BE49-F238E27FC236}">
                <a16:creationId xmlns:a16="http://schemas.microsoft.com/office/drawing/2014/main" id="{046C3711-2913-9F7D-B5C2-F70D40D933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73617" y="1443591"/>
            <a:ext cx="6038850" cy="441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23202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079C7D9-82F2-354F-85F0-3FEC334889C3}"/>
              </a:ext>
            </a:extLst>
          </p:cNvPr>
          <p:cNvSpPr>
            <a:spLocks noGrp="1"/>
          </p:cNvSpPr>
          <p:nvPr>
            <p:ph type="dt" sz="half" idx="10"/>
          </p:nvPr>
        </p:nvSpPr>
        <p:spPr/>
        <p:txBody>
          <a:bodyPr/>
          <a:lstStyle/>
          <a:p>
            <a:fld id="{C6660958-ACD5-4A1D-B6C7-C4587E6B355C}" type="datetime4">
              <a:rPr lang="en-US" smtClean="0"/>
              <a:t>January 12, 2024</a:t>
            </a:fld>
            <a:endParaRPr lang="en-US" dirty="0"/>
          </a:p>
        </p:txBody>
      </p:sp>
      <p:sp>
        <p:nvSpPr>
          <p:cNvPr id="5" name="Footer Placeholder 4">
            <a:extLst>
              <a:ext uri="{FF2B5EF4-FFF2-40B4-BE49-F238E27FC236}">
                <a16:creationId xmlns:a16="http://schemas.microsoft.com/office/drawing/2014/main" id="{03779549-C5E5-EB4A-B8D2-DE1B439BE687}"/>
              </a:ext>
            </a:extLst>
          </p:cNvPr>
          <p:cNvSpPr>
            <a:spLocks noGrp="1"/>
          </p:cNvSpPr>
          <p:nvPr>
            <p:ph type="ftr" sz="quarter" idx="11"/>
          </p:nvPr>
        </p:nvSpPr>
        <p:spPr/>
        <p:txBody>
          <a:bodyPr/>
          <a:lstStyle/>
          <a:p>
            <a:r>
              <a:rPr lang="en-US" dirty="0"/>
              <a:t>Office of Student Financial Aid and Scholarships	</a:t>
            </a:r>
          </a:p>
        </p:txBody>
      </p:sp>
      <p:sp>
        <p:nvSpPr>
          <p:cNvPr id="10" name="Title 9">
            <a:extLst>
              <a:ext uri="{FF2B5EF4-FFF2-40B4-BE49-F238E27FC236}">
                <a16:creationId xmlns:a16="http://schemas.microsoft.com/office/drawing/2014/main" id="{DB5CA156-9E8A-9285-28FB-A6D1795267B5}"/>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FAFSA Overview - Student</a:t>
            </a:r>
          </a:p>
        </p:txBody>
      </p:sp>
      <p:pic>
        <p:nvPicPr>
          <p:cNvPr id="21506" name="Picture 2" descr="Screenshot continuation of the Student Financials section, which asks the student to enter their assets. Text boxes prompt the student to enter the dollar amount for the total of cash, savings, and checking accounts; the current net worth of businesses and investment farms; and the current net worth of investments, including real estate. ">
            <a:extLst>
              <a:ext uri="{FF2B5EF4-FFF2-40B4-BE49-F238E27FC236}">
                <a16:creationId xmlns:a16="http://schemas.microsoft.com/office/drawing/2014/main" id="{8137EEE1-FB56-78DA-4F81-9B20250A6B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72388" y="1343487"/>
            <a:ext cx="6038850" cy="441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30247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079C7D9-82F2-354F-85F0-3FEC334889C3}"/>
              </a:ext>
            </a:extLst>
          </p:cNvPr>
          <p:cNvSpPr>
            <a:spLocks noGrp="1"/>
          </p:cNvSpPr>
          <p:nvPr>
            <p:ph type="dt" sz="half" idx="10"/>
          </p:nvPr>
        </p:nvSpPr>
        <p:spPr/>
        <p:txBody>
          <a:bodyPr/>
          <a:lstStyle/>
          <a:p>
            <a:fld id="{2A4A4916-9AE2-46B1-B747-998D1AA7AF24}" type="datetime4">
              <a:rPr lang="en-US" smtClean="0"/>
              <a:t>January 12, 2024</a:t>
            </a:fld>
            <a:endParaRPr lang="en-US" dirty="0"/>
          </a:p>
        </p:txBody>
      </p:sp>
      <p:sp>
        <p:nvSpPr>
          <p:cNvPr id="5" name="Footer Placeholder 4">
            <a:extLst>
              <a:ext uri="{FF2B5EF4-FFF2-40B4-BE49-F238E27FC236}">
                <a16:creationId xmlns:a16="http://schemas.microsoft.com/office/drawing/2014/main" id="{03779549-C5E5-EB4A-B8D2-DE1B439BE687}"/>
              </a:ext>
            </a:extLst>
          </p:cNvPr>
          <p:cNvSpPr>
            <a:spLocks noGrp="1"/>
          </p:cNvSpPr>
          <p:nvPr>
            <p:ph type="ftr" sz="quarter" idx="11"/>
          </p:nvPr>
        </p:nvSpPr>
        <p:spPr/>
        <p:txBody>
          <a:bodyPr/>
          <a:lstStyle/>
          <a:p>
            <a:r>
              <a:rPr lang="en-US" dirty="0"/>
              <a:t>Office of Student Financial Aid and Scholarships	</a:t>
            </a:r>
          </a:p>
        </p:txBody>
      </p:sp>
      <p:sp>
        <p:nvSpPr>
          <p:cNvPr id="10" name="Title 9">
            <a:extLst>
              <a:ext uri="{FF2B5EF4-FFF2-40B4-BE49-F238E27FC236}">
                <a16:creationId xmlns:a16="http://schemas.microsoft.com/office/drawing/2014/main" id="{6D5FFE3D-727C-60CB-836B-2A7B8DA8569B}"/>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FAFSA Overview - Student</a:t>
            </a:r>
          </a:p>
        </p:txBody>
      </p:sp>
      <p:pic>
        <p:nvPicPr>
          <p:cNvPr id="22532" name="Picture 4" descr="Screenshot of the introduction to the Select Colleges section, which informs the student that on the next series of pages, they will search and select the schools that will receive a copy of their FAFSA form and information. ">
            <a:extLst>
              <a:ext uri="{FF2B5EF4-FFF2-40B4-BE49-F238E27FC236}">
                <a16:creationId xmlns:a16="http://schemas.microsoft.com/office/drawing/2014/main" id="{0CF4C2FF-E605-664D-04D8-BE41C35CC4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3825" y="2496111"/>
            <a:ext cx="6019800" cy="2095500"/>
          </a:xfrm>
          <a:prstGeom prst="rect">
            <a:avLst/>
          </a:prstGeom>
          <a:noFill/>
          <a:extLst>
            <a:ext uri="{909E8E84-426E-40DD-AFC4-6F175D3DCCD1}">
              <a14:hiddenFill xmlns:a14="http://schemas.microsoft.com/office/drawing/2010/main">
                <a:solidFill>
                  <a:srgbClr val="FFFFFF"/>
                </a:solidFill>
              </a14:hiddenFill>
            </a:ext>
          </a:extLst>
        </p:spPr>
      </p:pic>
      <p:pic>
        <p:nvPicPr>
          <p:cNvPr id="22534" name="Picture 6" descr="Screenshot continuation of the Select Colleges section. The student is instructed to enter the state, city, and name of a school in the text boxes and then select the “Search” button.">
            <a:extLst>
              <a:ext uri="{FF2B5EF4-FFF2-40B4-BE49-F238E27FC236}">
                <a16:creationId xmlns:a16="http://schemas.microsoft.com/office/drawing/2014/main" id="{2715C1C6-030A-2AA7-444E-FD1BA9D973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79050" y="1581896"/>
            <a:ext cx="5350814" cy="39239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90731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079C7D9-82F2-354F-85F0-3FEC334889C3}"/>
              </a:ext>
            </a:extLst>
          </p:cNvPr>
          <p:cNvSpPr>
            <a:spLocks noGrp="1"/>
          </p:cNvSpPr>
          <p:nvPr>
            <p:ph type="dt" sz="half" idx="10"/>
          </p:nvPr>
        </p:nvSpPr>
        <p:spPr/>
        <p:txBody>
          <a:bodyPr/>
          <a:lstStyle/>
          <a:p>
            <a:fld id="{AA744645-44AB-4A3C-9F6C-CD641CF23E3D}" type="datetime4">
              <a:rPr lang="en-US" smtClean="0"/>
              <a:t>January 12, 2024</a:t>
            </a:fld>
            <a:endParaRPr lang="en-US" dirty="0"/>
          </a:p>
        </p:txBody>
      </p:sp>
      <p:sp>
        <p:nvSpPr>
          <p:cNvPr id="5" name="Footer Placeholder 4">
            <a:extLst>
              <a:ext uri="{FF2B5EF4-FFF2-40B4-BE49-F238E27FC236}">
                <a16:creationId xmlns:a16="http://schemas.microsoft.com/office/drawing/2014/main" id="{03779549-C5E5-EB4A-B8D2-DE1B439BE687}"/>
              </a:ext>
            </a:extLst>
          </p:cNvPr>
          <p:cNvSpPr>
            <a:spLocks noGrp="1"/>
          </p:cNvSpPr>
          <p:nvPr>
            <p:ph type="ftr" sz="quarter" idx="11"/>
          </p:nvPr>
        </p:nvSpPr>
        <p:spPr/>
        <p:txBody>
          <a:bodyPr/>
          <a:lstStyle/>
          <a:p>
            <a:r>
              <a:rPr lang="en-US" dirty="0"/>
              <a:t>Office of Student Financial Aid and Scholarships	</a:t>
            </a:r>
          </a:p>
        </p:txBody>
      </p:sp>
      <p:sp>
        <p:nvSpPr>
          <p:cNvPr id="10" name="Title 9">
            <a:extLst>
              <a:ext uri="{FF2B5EF4-FFF2-40B4-BE49-F238E27FC236}">
                <a16:creationId xmlns:a16="http://schemas.microsoft.com/office/drawing/2014/main" id="{6D5FFE3D-727C-60CB-836B-2A7B8DA8569B}"/>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FAFSA Overview - Student</a:t>
            </a:r>
          </a:p>
        </p:txBody>
      </p:sp>
      <p:pic>
        <p:nvPicPr>
          <p:cNvPr id="23554" name="Picture 2" descr="Screenshot continuation of the Select Colleges section. A list of the schools entered by the student are displayed. The student can use toggle buttons to change the order of the schools listed, or the student can select “Remove” or “View Info” hyperlinks for each school. ">
            <a:extLst>
              <a:ext uri="{FF2B5EF4-FFF2-40B4-BE49-F238E27FC236}">
                <a16:creationId xmlns:a16="http://schemas.microsoft.com/office/drawing/2014/main" id="{FA92413B-7BAE-350F-80AA-A1450F46F2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12762" y="1408894"/>
            <a:ext cx="5188165" cy="4341392"/>
          </a:xfrm>
          <a:prstGeom prst="rect">
            <a:avLst/>
          </a:prstGeom>
          <a:noFill/>
          <a:extLst>
            <a:ext uri="{909E8E84-426E-40DD-AFC4-6F175D3DCCD1}">
              <a14:hiddenFill xmlns:a14="http://schemas.microsoft.com/office/drawing/2010/main">
                <a:solidFill>
                  <a:srgbClr val="FFFFFF"/>
                </a:solidFill>
              </a14:hiddenFill>
            </a:ext>
          </a:extLst>
        </p:spPr>
      </p:pic>
      <p:pic>
        <p:nvPicPr>
          <p:cNvPr id="23556" name="Picture 4" descr="Screenshot continuation of the Select Colleges section. Below the tenth school listed, the student can select “Next” to see more schools. After verifying the schools and order, the student can select “Continue.” ">
            <a:extLst>
              <a:ext uri="{FF2B5EF4-FFF2-40B4-BE49-F238E27FC236}">
                <a16:creationId xmlns:a16="http://schemas.microsoft.com/office/drawing/2014/main" id="{132596B1-07CD-AEF0-FC46-39AC96D24F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61953" y="1483516"/>
            <a:ext cx="3648721" cy="41921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28261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079C7D9-82F2-354F-85F0-3FEC334889C3}"/>
              </a:ext>
            </a:extLst>
          </p:cNvPr>
          <p:cNvSpPr>
            <a:spLocks noGrp="1"/>
          </p:cNvSpPr>
          <p:nvPr>
            <p:ph type="dt" sz="half" idx="10"/>
          </p:nvPr>
        </p:nvSpPr>
        <p:spPr/>
        <p:txBody>
          <a:bodyPr/>
          <a:lstStyle/>
          <a:p>
            <a:fld id="{C0B77CA0-88E3-4E98-A44A-1D1540C2B792}" type="datetime4">
              <a:rPr lang="en-US" smtClean="0"/>
              <a:t>January 12, 2024</a:t>
            </a:fld>
            <a:endParaRPr lang="en-US" dirty="0"/>
          </a:p>
        </p:txBody>
      </p:sp>
      <p:sp>
        <p:nvSpPr>
          <p:cNvPr id="5" name="Footer Placeholder 4">
            <a:extLst>
              <a:ext uri="{FF2B5EF4-FFF2-40B4-BE49-F238E27FC236}">
                <a16:creationId xmlns:a16="http://schemas.microsoft.com/office/drawing/2014/main" id="{03779549-C5E5-EB4A-B8D2-DE1B439BE687}"/>
              </a:ext>
            </a:extLst>
          </p:cNvPr>
          <p:cNvSpPr>
            <a:spLocks noGrp="1"/>
          </p:cNvSpPr>
          <p:nvPr>
            <p:ph type="ftr" sz="quarter" idx="11"/>
          </p:nvPr>
        </p:nvSpPr>
        <p:spPr/>
        <p:txBody>
          <a:bodyPr/>
          <a:lstStyle/>
          <a:p>
            <a:r>
              <a:rPr lang="en-US" dirty="0"/>
              <a:t>Office of Student Financial Aid and Scholarships	</a:t>
            </a:r>
          </a:p>
        </p:txBody>
      </p:sp>
      <p:sp>
        <p:nvSpPr>
          <p:cNvPr id="10" name="Title 9">
            <a:extLst>
              <a:ext uri="{FF2B5EF4-FFF2-40B4-BE49-F238E27FC236}">
                <a16:creationId xmlns:a16="http://schemas.microsoft.com/office/drawing/2014/main" id="{155ECB99-F13B-A30D-5DFF-674CB1770DAE}"/>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FAFSA Overview - Student</a:t>
            </a:r>
          </a:p>
        </p:txBody>
      </p:sp>
      <p:pic>
        <p:nvPicPr>
          <p:cNvPr id="24578" name="Picture 2" descr="Screenshot of the student review page. Each of the four previous sections are listed, which the student can expand and collapse, prompting them to review and verify the information. ">
            <a:extLst>
              <a:ext uri="{FF2B5EF4-FFF2-40B4-BE49-F238E27FC236}">
                <a16:creationId xmlns:a16="http://schemas.microsoft.com/office/drawing/2014/main" id="{4E774AF1-AF82-4E11-9BBA-5937AB2BC3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9075" y="1441142"/>
            <a:ext cx="5791200" cy="441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85218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079C7D9-82F2-354F-85F0-3FEC334889C3}"/>
              </a:ext>
            </a:extLst>
          </p:cNvPr>
          <p:cNvSpPr>
            <a:spLocks noGrp="1"/>
          </p:cNvSpPr>
          <p:nvPr>
            <p:ph type="dt" sz="half" idx="10"/>
          </p:nvPr>
        </p:nvSpPr>
        <p:spPr>
          <a:xfrm>
            <a:off x="8220267" y="6356350"/>
            <a:ext cx="2892491" cy="365125"/>
          </a:xfrm>
        </p:spPr>
        <p:txBody>
          <a:bodyPr anchor="ctr">
            <a:normAutofit/>
          </a:bodyPr>
          <a:lstStyle/>
          <a:p>
            <a:pPr>
              <a:spcAft>
                <a:spcPts val="600"/>
              </a:spcAft>
            </a:pPr>
            <a:fld id="{38BB7C50-0872-42DC-AAD5-8D4094107B5A}" type="datetime4">
              <a:rPr lang="en-US" smtClean="0"/>
              <a:t>January 12, 2024</a:t>
            </a:fld>
            <a:endParaRPr lang="en-US"/>
          </a:p>
        </p:txBody>
      </p:sp>
      <p:sp>
        <p:nvSpPr>
          <p:cNvPr id="5" name="Footer Placeholder 4">
            <a:extLst>
              <a:ext uri="{FF2B5EF4-FFF2-40B4-BE49-F238E27FC236}">
                <a16:creationId xmlns:a16="http://schemas.microsoft.com/office/drawing/2014/main" id="{03779549-C5E5-EB4A-B8D2-DE1B439BE687}"/>
              </a:ext>
            </a:extLst>
          </p:cNvPr>
          <p:cNvSpPr>
            <a:spLocks noGrp="1"/>
          </p:cNvSpPr>
          <p:nvPr>
            <p:ph type="ftr" sz="quarter" idx="11"/>
          </p:nvPr>
        </p:nvSpPr>
        <p:spPr>
          <a:xfrm>
            <a:off x="167951" y="6356350"/>
            <a:ext cx="7985449" cy="365125"/>
          </a:xfrm>
        </p:spPr>
        <p:txBody>
          <a:bodyPr anchor="ctr">
            <a:normAutofit/>
          </a:bodyPr>
          <a:lstStyle/>
          <a:p>
            <a:pPr>
              <a:spcAft>
                <a:spcPts val="600"/>
              </a:spcAft>
            </a:pPr>
            <a:r>
              <a:rPr lang="en-US"/>
              <a:t>Office of Student Financial Aid and Scholarships	</a:t>
            </a:r>
          </a:p>
        </p:txBody>
      </p:sp>
      <p:sp>
        <p:nvSpPr>
          <p:cNvPr id="9" name="Title 9">
            <a:extLst>
              <a:ext uri="{FF2B5EF4-FFF2-40B4-BE49-F238E27FC236}">
                <a16:creationId xmlns:a16="http://schemas.microsoft.com/office/drawing/2014/main" id="{DCD56F92-BB96-3845-4590-ACA5B7904C13}"/>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FAFSA Overview - Student</a:t>
            </a:r>
          </a:p>
        </p:txBody>
      </p:sp>
      <p:pic>
        <p:nvPicPr>
          <p:cNvPr id="25602" name="Picture 2" descr="Screenshot continuation of the student review page. The contributors are listed for the student to review. An icon beside each contributor indicates that an invite has been sent. The student can use an “Edit” button to update the contributors if needed. ">
            <a:extLst>
              <a:ext uri="{FF2B5EF4-FFF2-40B4-BE49-F238E27FC236}">
                <a16:creationId xmlns:a16="http://schemas.microsoft.com/office/drawing/2014/main" id="{870C9309-115F-0B43-EA8B-70004C0E74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0737" y="1477947"/>
            <a:ext cx="8039100" cy="4381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64098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079C7D9-82F2-354F-85F0-3FEC334889C3}"/>
              </a:ext>
            </a:extLst>
          </p:cNvPr>
          <p:cNvSpPr>
            <a:spLocks noGrp="1"/>
          </p:cNvSpPr>
          <p:nvPr>
            <p:ph type="dt" sz="half" idx="10"/>
          </p:nvPr>
        </p:nvSpPr>
        <p:spPr>
          <a:xfrm>
            <a:off x="8220267" y="6356350"/>
            <a:ext cx="2892491" cy="365125"/>
          </a:xfrm>
        </p:spPr>
        <p:txBody>
          <a:bodyPr anchor="ctr">
            <a:normAutofit/>
          </a:bodyPr>
          <a:lstStyle/>
          <a:p>
            <a:pPr>
              <a:spcAft>
                <a:spcPts val="600"/>
              </a:spcAft>
            </a:pPr>
            <a:fld id="{ECC6D283-5E27-438F-9E12-1257AF2A1091}" type="datetime4">
              <a:rPr lang="en-US" smtClean="0"/>
              <a:t>January 12, 2024</a:t>
            </a:fld>
            <a:endParaRPr lang="en-US"/>
          </a:p>
        </p:txBody>
      </p:sp>
      <p:sp>
        <p:nvSpPr>
          <p:cNvPr id="5" name="Footer Placeholder 4">
            <a:extLst>
              <a:ext uri="{FF2B5EF4-FFF2-40B4-BE49-F238E27FC236}">
                <a16:creationId xmlns:a16="http://schemas.microsoft.com/office/drawing/2014/main" id="{03779549-C5E5-EB4A-B8D2-DE1B439BE687}"/>
              </a:ext>
            </a:extLst>
          </p:cNvPr>
          <p:cNvSpPr>
            <a:spLocks noGrp="1"/>
          </p:cNvSpPr>
          <p:nvPr>
            <p:ph type="ftr" sz="quarter" idx="11"/>
          </p:nvPr>
        </p:nvSpPr>
        <p:spPr>
          <a:xfrm>
            <a:off x="167951" y="6356350"/>
            <a:ext cx="7985449" cy="365125"/>
          </a:xfrm>
        </p:spPr>
        <p:txBody>
          <a:bodyPr anchor="ctr">
            <a:normAutofit/>
          </a:bodyPr>
          <a:lstStyle/>
          <a:p>
            <a:pPr>
              <a:spcAft>
                <a:spcPts val="600"/>
              </a:spcAft>
            </a:pPr>
            <a:r>
              <a:rPr lang="en-US"/>
              <a:t>Office of Student Financial Aid and Scholarships	</a:t>
            </a:r>
          </a:p>
        </p:txBody>
      </p:sp>
      <p:sp>
        <p:nvSpPr>
          <p:cNvPr id="9" name="Title 9">
            <a:extLst>
              <a:ext uri="{FF2B5EF4-FFF2-40B4-BE49-F238E27FC236}">
                <a16:creationId xmlns:a16="http://schemas.microsoft.com/office/drawing/2014/main" id="{DCD56F92-BB96-3845-4590-ACA5B7904C13}"/>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FAFSA Overview - Student</a:t>
            </a:r>
          </a:p>
        </p:txBody>
      </p:sp>
      <p:pic>
        <p:nvPicPr>
          <p:cNvPr id="26626" name="Picture 2" descr="Screenshot of the signature page. The student is instructed to review the terms and conditions they will be agreeing to by signing the FAFSA form. ">
            <a:extLst>
              <a:ext uri="{FF2B5EF4-FFF2-40B4-BE49-F238E27FC236}">
                <a16:creationId xmlns:a16="http://schemas.microsoft.com/office/drawing/2014/main" id="{F0289343-D01D-513A-9183-913CE2DFE0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2136" y="1485068"/>
            <a:ext cx="6019800" cy="4171950"/>
          </a:xfrm>
          <a:prstGeom prst="rect">
            <a:avLst/>
          </a:prstGeom>
          <a:noFill/>
          <a:extLst>
            <a:ext uri="{909E8E84-426E-40DD-AFC4-6F175D3DCCD1}">
              <a14:hiddenFill xmlns:a14="http://schemas.microsoft.com/office/drawing/2010/main">
                <a:solidFill>
                  <a:srgbClr val="FFFFFF"/>
                </a:solidFill>
              </a14:hiddenFill>
            </a:ext>
          </a:extLst>
        </p:spPr>
      </p:pic>
      <p:pic>
        <p:nvPicPr>
          <p:cNvPr id="26628" name="Picture 4" descr="Screenshot continuation of the signature page, which lists the remaining terms and conditions that the student agrees to by signing the FAFSA form. A checkbox indicates the student agrees to the terms, and there is a button below that for the student to “Submit” the form. ">
            <a:extLst>
              <a:ext uri="{FF2B5EF4-FFF2-40B4-BE49-F238E27FC236}">
                <a16:creationId xmlns:a16="http://schemas.microsoft.com/office/drawing/2014/main" id="{B26584F6-361E-4650-4820-417A5FDE50D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14886" y="1270755"/>
            <a:ext cx="5334000" cy="4600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44444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079C7D9-82F2-354F-85F0-3FEC334889C3}"/>
              </a:ext>
            </a:extLst>
          </p:cNvPr>
          <p:cNvSpPr>
            <a:spLocks noGrp="1"/>
          </p:cNvSpPr>
          <p:nvPr>
            <p:ph type="dt" sz="half" idx="10"/>
          </p:nvPr>
        </p:nvSpPr>
        <p:spPr>
          <a:xfrm>
            <a:off x="8220267" y="6356350"/>
            <a:ext cx="2892491" cy="365125"/>
          </a:xfrm>
        </p:spPr>
        <p:txBody>
          <a:bodyPr anchor="ctr">
            <a:normAutofit/>
          </a:bodyPr>
          <a:lstStyle/>
          <a:p>
            <a:pPr>
              <a:spcAft>
                <a:spcPts val="600"/>
              </a:spcAft>
            </a:pPr>
            <a:fld id="{B49BAFFC-019B-445D-A75B-578F3DDCD41A}" type="datetime4">
              <a:rPr lang="en-US" smtClean="0"/>
              <a:t>January 12, 2024</a:t>
            </a:fld>
            <a:endParaRPr lang="en-US"/>
          </a:p>
        </p:txBody>
      </p:sp>
      <p:sp>
        <p:nvSpPr>
          <p:cNvPr id="5" name="Footer Placeholder 4">
            <a:extLst>
              <a:ext uri="{FF2B5EF4-FFF2-40B4-BE49-F238E27FC236}">
                <a16:creationId xmlns:a16="http://schemas.microsoft.com/office/drawing/2014/main" id="{03779549-C5E5-EB4A-B8D2-DE1B439BE687}"/>
              </a:ext>
            </a:extLst>
          </p:cNvPr>
          <p:cNvSpPr>
            <a:spLocks noGrp="1"/>
          </p:cNvSpPr>
          <p:nvPr>
            <p:ph type="ftr" sz="quarter" idx="11"/>
          </p:nvPr>
        </p:nvSpPr>
        <p:spPr>
          <a:xfrm>
            <a:off x="167951" y="6356350"/>
            <a:ext cx="7985449" cy="365125"/>
          </a:xfrm>
        </p:spPr>
        <p:txBody>
          <a:bodyPr anchor="ctr">
            <a:normAutofit/>
          </a:bodyPr>
          <a:lstStyle/>
          <a:p>
            <a:pPr>
              <a:spcAft>
                <a:spcPts val="600"/>
              </a:spcAft>
            </a:pPr>
            <a:r>
              <a:rPr lang="en-US"/>
              <a:t>Office of Student Financial Aid and Scholarships	</a:t>
            </a:r>
          </a:p>
        </p:txBody>
      </p:sp>
      <p:sp>
        <p:nvSpPr>
          <p:cNvPr id="11" name="Title 9">
            <a:extLst>
              <a:ext uri="{FF2B5EF4-FFF2-40B4-BE49-F238E27FC236}">
                <a16:creationId xmlns:a16="http://schemas.microsoft.com/office/drawing/2014/main" id="{19E2D8E7-BCAC-2A71-C7A0-AD060CF5E35B}"/>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FAFSA Overview - Student</a:t>
            </a:r>
          </a:p>
        </p:txBody>
      </p:sp>
      <p:pic>
        <p:nvPicPr>
          <p:cNvPr id="27650" name="Picture 2" descr="Screenshot of the student completion page, informing the student they have completed the student section successfully. The student is reminded that the FAFSA form cannot be processed until the contributors complete the required sections. Below that, the contributors are listed, with an icon beside each name describing the status of the contributor as “Invite Sent.” Below that, the student is reminded that they can track and manage their FAFSA form and contributors by selecting the “View Status” button. ">
            <a:extLst>
              <a:ext uri="{FF2B5EF4-FFF2-40B4-BE49-F238E27FC236}">
                <a16:creationId xmlns:a16="http://schemas.microsoft.com/office/drawing/2014/main" id="{300C6A42-6C8C-C7FE-2894-1B8927FD9A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369" y="1263388"/>
            <a:ext cx="4986254" cy="3533947"/>
          </a:xfrm>
          <a:prstGeom prst="rect">
            <a:avLst/>
          </a:prstGeom>
          <a:noFill/>
          <a:extLst>
            <a:ext uri="{909E8E84-426E-40DD-AFC4-6F175D3DCCD1}">
              <a14:hiddenFill xmlns:a14="http://schemas.microsoft.com/office/drawing/2010/main">
                <a:solidFill>
                  <a:srgbClr val="FFFFFF"/>
                </a:solidFill>
              </a14:hiddenFill>
            </a:ext>
          </a:extLst>
        </p:spPr>
      </p:pic>
      <p:pic>
        <p:nvPicPr>
          <p:cNvPr id="27652" name="Picture 4" descr="Screenshot continuation of the student completion page, which informs the student of next steps, including checking for an email confirmation and a reminder that contributors still need to enter their information. Reminders below that inform the student that once fully submitted, they’ll be able to review their FAFSA form responses on the FAFSA Submission Summary and that they can visit the FAFSA help page for additional information. ">
            <a:extLst>
              <a:ext uri="{FF2B5EF4-FFF2-40B4-BE49-F238E27FC236}">
                <a16:creationId xmlns:a16="http://schemas.microsoft.com/office/drawing/2014/main" id="{91C1C2B0-492D-1F90-1FD5-D9CDB141B7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76445" y="2055525"/>
            <a:ext cx="3676955" cy="382719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8AA79777-7F66-B080-440E-0EA59756A65B}"/>
              </a:ext>
            </a:extLst>
          </p:cNvPr>
          <p:cNvSpPr txBox="1"/>
          <p:nvPr/>
        </p:nvSpPr>
        <p:spPr>
          <a:xfrm>
            <a:off x="8362765" y="1263388"/>
            <a:ext cx="3450457" cy="2862322"/>
          </a:xfrm>
          <a:prstGeom prst="rect">
            <a:avLst/>
          </a:prstGeom>
          <a:noFill/>
        </p:spPr>
        <p:txBody>
          <a:bodyPr wrap="square" rtlCol="0">
            <a:spAutoFit/>
          </a:bodyPr>
          <a:lstStyle/>
          <a:p>
            <a:r>
              <a:rPr lang="en-US" sz="2800" dirty="0">
                <a:solidFill>
                  <a:srgbClr val="FAF7EE"/>
                </a:solidFill>
              </a:rPr>
              <a:t>You need the following information about your parent(s):</a:t>
            </a:r>
          </a:p>
          <a:p>
            <a:pPr marL="457200" indent="-457200">
              <a:buFont typeface="Arial" panose="020B0604020202020204" pitchFamily="34" charset="0"/>
              <a:buChar char="•"/>
            </a:pPr>
            <a:r>
              <a:rPr lang="en-US" sz="2400" dirty="0">
                <a:solidFill>
                  <a:srgbClr val="FAF7EE"/>
                </a:solidFill>
              </a:rPr>
              <a:t>Legal Name</a:t>
            </a:r>
          </a:p>
          <a:p>
            <a:pPr marL="457200" indent="-457200">
              <a:buFont typeface="Arial" panose="020B0604020202020204" pitchFamily="34" charset="0"/>
              <a:buChar char="•"/>
            </a:pPr>
            <a:r>
              <a:rPr lang="en-US" sz="2400" dirty="0">
                <a:solidFill>
                  <a:srgbClr val="FAF7EE"/>
                </a:solidFill>
              </a:rPr>
              <a:t>Social Security Number</a:t>
            </a:r>
          </a:p>
          <a:p>
            <a:pPr marL="457200" indent="-457200">
              <a:buFont typeface="Arial" panose="020B0604020202020204" pitchFamily="34" charset="0"/>
              <a:buChar char="•"/>
            </a:pPr>
            <a:r>
              <a:rPr lang="en-US" sz="2400" dirty="0">
                <a:solidFill>
                  <a:srgbClr val="FAF7EE"/>
                </a:solidFill>
              </a:rPr>
              <a:t>Date of Birth</a:t>
            </a:r>
          </a:p>
        </p:txBody>
      </p:sp>
    </p:spTree>
    <p:extLst>
      <p:ext uri="{BB962C8B-B14F-4D97-AF65-F5344CB8AC3E}">
        <p14:creationId xmlns:p14="http://schemas.microsoft.com/office/powerpoint/2010/main" val="3987777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079C7D9-82F2-354F-85F0-3FEC334889C3}"/>
              </a:ext>
            </a:extLst>
          </p:cNvPr>
          <p:cNvSpPr>
            <a:spLocks noGrp="1"/>
          </p:cNvSpPr>
          <p:nvPr>
            <p:ph type="dt" sz="half" idx="10"/>
          </p:nvPr>
        </p:nvSpPr>
        <p:spPr>
          <a:xfrm>
            <a:off x="8220267" y="6356350"/>
            <a:ext cx="2892491" cy="365125"/>
          </a:xfrm>
        </p:spPr>
        <p:txBody>
          <a:bodyPr anchor="ctr">
            <a:normAutofit/>
          </a:bodyPr>
          <a:lstStyle/>
          <a:p>
            <a:pPr>
              <a:spcAft>
                <a:spcPts val="600"/>
              </a:spcAft>
            </a:pPr>
            <a:fld id="{3715D8CE-63E1-436A-874F-11B5AD951BF3}" type="datetime4">
              <a:rPr lang="en-US" smtClean="0"/>
              <a:t>January 12, 2024</a:t>
            </a:fld>
            <a:endParaRPr lang="en-US"/>
          </a:p>
        </p:txBody>
      </p:sp>
      <p:sp>
        <p:nvSpPr>
          <p:cNvPr id="5" name="Footer Placeholder 4">
            <a:extLst>
              <a:ext uri="{FF2B5EF4-FFF2-40B4-BE49-F238E27FC236}">
                <a16:creationId xmlns:a16="http://schemas.microsoft.com/office/drawing/2014/main" id="{03779549-C5E5-EB4A-B8D2-DE1B439BE687}"/>
              </a:ext>
            </a:extLst>
          </p:cNvPr>
          <p:cNvSpPr>
            <a:spLocks noGrp="1"/>
          </p:cNvSpPr>
          <p:nvPr>
            <p:ph type="ftr" sz="quarter" idx="11"/>
          </p:nvPr>
        </p:nvSpPr>
        <p:spPr>
          <a:xfrm>
            <a:off x="167951" y="6356350"/>
            <a:ext cx="7985449" cy="365125"/>
          </a:xfrm>
        </p:spPr>
        <p:txBody>
          <a:bodyPr anchor="ctr">
            <a:normAutofit/>
          </a:bodyPr>
          <a:lstStyle/>
          <a:p>
            <a:pPr>
              <a:spcAft>
                <a:spcPts val="600"/>
              </a:spcAft>
            </a:pPr>
            <a:r>
              <a:rPr lang="en-US"/>
              <a:t>Office of Student Financial Aid and Scholarships	</a:t>
            </a:r>
          </a:p>
        </p:txBody>
      </p:sp>
      <p:sp>
        <p:nvSpPr>
          <p:cNvPr id="8" name="Title 9">
            <a:extLst>
              <a:ext uri="{FF2B5EF4-FFF2-40B4-BE49-F238E27FC236}">
                <a16:creationId xmlns:a16="http://schemas.microsoft.com/office/drawing/2014/main" id="{22A12C39-36D6-0E73-045C-69EE164B1A99}"/>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FAFSA Overview – Parent(s)</a:t>
            </a:r>
          </a:p>
        </p:txBody>
      </p:sp>
      <p:pic>
        <p:nvPicPr>
          <p:cNvPr id="28674" name="Picture 2" descr="Screenshot of the email request sent to parents listed on a FAFSA form. The student’s name is included in the email headline. The email text reminds the parent of the importance of completing their information, but that completing their section of the FAFSA form does not make them financially responsible. Additional text informs the parent that they will need an account username and password (FSA ID) to log in and complete this request. Below that, there is a button the parent can select to “Log In.”">
            <a:extLst>
              <a:ext uri="{FF2B5EF4-FFF2-40B4-BE49-F238E27FC236}">
                <a16:creationId xmlns:a16="http://schemas.microsoft.com/office/drawing/2014/main" id="{77C863A1-AA3B-87CF-5796-995D5268BF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2145" y="1221604"/>
            <a:ext cx="2647950" cy="4610100"/>
          </a:xfrm>
          <a:prstGeom prst="rect">
            <a:avLst/>
          </a:prstGeom>
          <a:noFill/>
          <a:extLst>
            <a:ext uri="{909E8E84-426E-40DD-AFC4-6F175D3DCCD1}">
              <a14:hiddenFill xmlns:a14="http://schemas.microsoft.com/office/drawing/2010/main">
                <a:solidFill>
                  <a:srgbClr val="FFFFFF"/>
                </a:solidFill>
              </a14:hiddenFill>
            </a:ext>
          </a:extLst>
        </p:spPr>
      </p:pic>
      <p:pic>
        <p:nvPicPr>
          <p:cNvPr id="28676" name="Picture 4" descr="Screenshot continuation of the email request sent to parents listed on a FAFSA form. The parent is reminded that they should complete their section of the FAFSA form as soon as possible. Below that, a banner informs the parent of how they can find help if they are unable to locate the student’s FAFSA form. ">
            <a:extLst>
              <a:ext uri="{FF2B5EF4-FFF2-40B4-BE49-F238E27FC236}">
                <a16:creationId xmlns:a16="http://schemas.microsoft.com/office/drawing/2014/main" id="{32C34176-6181-07BA-6E47-8884F07E2A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35470" y="1221604"/>
            <a:ext cx="2343150" cy="4610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62076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079C7D9-82F2-354F-85F0-3FEC334889C3}"/>
              </a:ext>
            </a:extLst>
          </p:cNvPr>
          <p:cNvSpPr>
            <a:spLocks noGrp="1"/>
          </p:cNvSpPr>
          <p:nvPr>
            <p:ph type="dt" sz="half" idx="10"/>
          </p:nvPr>
        </p:nvSpPr>
        <p:spPr>
          <a:xfrm>
            <a:off x="8220267" y="6356350"/>
            <a:ext cx="2892491" cy="365125"/>
          </a:xfrm>
        </p:spPr>
        <p:txBody>
          <a:bodyPr anchor="ctr">
            <a:normAutofit/>
          </a:bodyPr>
          <a:lstStyle/>
          <a:p>
            <a:pPr>
              <a:spcAft>
                <a:spcPts val="600"/>
              </a:spcAft>
            </a:pPr>
            <a:fld id="{8980500B-21FE-43B0-84C1-52DE77588785}" type="datetime4">
              <a:rPr lang="en-US" smtClean="0"/>
              <a:t>January 12, 2024</a:t>
            </a:fld>
            <a:endParaRPr lang="en-US"/>
          </a:p>
        </p:txBody>
      </p:sp>
      <p:sp>
        <p:nvSpPr>
          <p:cNvPr id="5" name="Footer Placeholder 4">
            <a:extLst>
              <a:ext uri="{FF2B5EF4-FFF2-40B4-BE49-F238E27FC236}">
                <a16:creationId xmlns:a16="http://schemas.microsoft.com/office/drawing/2014/main" id="{03779549-C5E5-EB4A-B8D2-DE1B439BE687}"/>
              </a:ext>
            </a:extLst>
          </p:cNvPr>
          <p:cNvSpPr>
            <a:spLocks noGrp="1"/>
          </p:cNvSpPr>
          <p:nvPr>
            <p:ph type="ftr" sz="quarter" idx="11"/>
          </p:nvPr>
        </p:nvSpPr>
        <p:spPr>
          <a:xfrm>
            <a:off x="167951" y="6356350"/>
            <a:ext cx="7985449" cy="365125"/>
          </a:xfrm>
        </p:spPr>
        <p:txBody>
          <a:bodyPr anchor="ctr">
            <a:normAutofit/>
          </a:bodyPr>
          <a:lstStyle/>
          <a:p>
            <a:pPr>
              <a:spcAft>
                <a:spcPts val="600"/>
              </a:spcAft>
            </a:pPr>
            <a:r>
              <a:rPr lang="en-US"/>
              <a:t>Office of Student Financial Aid and Scholarships	</a:t>
            </a:r>
          </a:p>
        </p:txBody>
      </p:sp>
      <p:sp>
        <p:nvSpPr>
          <p:cNvPr id="9" name="Title 9">
            <a:extLst>
              <a:ext uri="{FF2B5EF4-FFF2-40B4-BE49-F238E27FC236}">
                <a16:creationId xmlns:a16="http://schemas.microsoft.com/office/drawing/2014/main" id="{ED6E1A28-B6CB-ADE7-E457-52253D79B9F1}"/>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FAFSA Overview – Parent(s)</a:t>
            </a:r>
          </a:p>
        </p:txBody>
      </p:sp>
      <p:pic>
        <p:nvPicPr>
          <p:cNvPr id="29698" name="Picture 2" descr="Screenshot  of the Log In page. Textboxes ask the parent to enter their FSA ID username, email, or phone number and their password. There is a button to “Log In” or the parent can select one of four text hyperlinks: “Create an Account,” “Forgot My Username,” “Forgot My Password,” or “Help Me Log In to My Account.” ">
            <a:extLst>
              <a:ext uri="{FF2B5EF4-FFF2-40B4-BE49-F238E27FC236}">
                <a16:creationId xmlns:a16="http://schemas.microsoft.com/office/drawing/2014/main" id="{19B784BF-5637-977A-84AE-2E08BD9EB63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9742"/>
          <a:stretch/>
        </p:blipFill>
        <p:spPr bwMode="auto">
          <a:xfrm>
            <a:off x="774753" y="1258610"/>
            <a:ext cx="6736453" cy="4114800"/>
          </a:xfrm>
          <a:prstGeom prst="rect">
            <a:avLst/>
          </a:prstGeom>
          <a:noFill/>
          <a:extLst>
            <a:ext uri="{909E8E84-426E-40DD-AFC4-6F175D3DCCD1}">
              <a14:hiddenFill xmlns:a14="http://schemas.microsoft.com/office/drawing/2010/main">
                <a:solidFill>
                  <a:srgbClr val="FFFFFF"/>
                </a:solidFill>
              </a14:hiddenFill>
            </a:ext>
          </a:extLst>
        </p:spPr>
      </p:pic>
      <p:pic>
        <p:nvPicPr>
          <p:cNvPr id="29700" name="Picture 4" descr="Screenshot of the My Activity page. A banner informs the parent that they have been requested to be a contributor on a FAFSA form. There are hyperlinks below to  “Decline Invitation” or “Get Started.” ">
            <a:extLst>
              <a:ext uri="{FF2B5EF4-FFF2-40B4-BE49-F238E27FC236}">
                <a16:creationId xmlns:a16="http://schemas.microsoft.com/office/drawing/2014/main" id="{F0866288-C2A4-BB06-3E23-EACA4AD380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7447" y="1981421"/>
            <a:ext cx="6019800" cy="4114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7593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079C7D9-82F2-354F-85F0-3FEC334889C3}"/>
              </a:ext>
            </a:extLst>
          </p:cNvPr>
          <p:cNvSpPr>
            <a:spLocks noGrp="1"/>
          </p:cNvSpPr>
          <p:nvPr>
            <p:ph type="dt" sz="half" idx="10"/>
          </p:nvPr>
        </p:nvSpPr>
        <p:spPr>
          <a:xfrm>
            <a:off x="8220267" y="6356350"/>
            <a:ext cx="2892491" cy="365125"/>
          </a:xfrm>
        </p:spPr>
        <p:txBody>
          <a:bodyPr anchor="ctr">
            <a:normAutofit/>
          </a:bodyPr>
          <a:lstStyle/>
          <a:p>
            <a:pPr>
              <a:spcAft>
                <a:spcPts val="600"/>
              </a:spcAft>
            </a:pPr>
            <a:fld id="{8AAE185E-CF76-4BE2-9845-22CD8E33E002}" type="datetime4">
              <a:rPr lang="en-US" smtClean="0"/>
              <a:t>January 12, 2024</a:t>
            </a:fld>
            <a:endParaRPr lang="en-US"/>
          </a:p>
        </p:txBody>
      </p:sp>
      <p:sp>
        <p:nvSpPr>
          <p:cNvPr id="5" name="Footer Placeholder 4">
            <a:extLst>
              <a:ext uri="{FF2B5EF4-FFF2-40B4-BE49-F238E27FC236}">
                <a16:creationId xmlns:a16="http://schemas.microsoft.com/office/drawing/2014/main" id="{03779549-C5E5-EB4A-B8D2-DE1B439BE687}"/>
              </a:ext>
            </a:extLst>
          </p:cNvPr>
          <p:cNvSpPr>
            <a:spLocks noGrp="1"/>
          </p:cNvSpPr>
          <p:nvPr>
            <p:ph type="ftr" sz="quarter" idx="11"/>
          </p:nvPr>
        </p:nvSpPr>
        <p:spPr>
          <a:xfrm>
            <a:off x="167951" y="6356350"/>
            <a:ext cx="7985449" cy="365125"/>
          </a:xfrm>
        </p:spPr>
        <p:txBody>
          <a:bodyPr anchor="ctr">
            <a:normAutofit/>
          </a:bodyPr>
          <a:lstStyle/>
          <a:p>
            <a:pPr>
              <a:spcAft>
                <a:spcPts val="600"/>
              </a:spcAft>
            </a:pPr>
            <a:r>
              <a:rPr lang="en-US"/>
              <a:t>Office of Student Financial Aid and Scholarships	</a:t>
            </a:r>
          </a:p>
        </p:txBody>
      </p:sp>
      <p:sp>
        <p:nvSpPr>
          <p:cNvPr id="9" name="Title 9">
            <a:extLst>
              <a:ext uri="{FF2B5EF4-FFF2-40B4-BE49-F238E27FC236}">
                <a16:creationId xmlns:a16="http://schemas.microsoft.com/office/drawing/2014/main" id="{EB843AE4-FBA0-2314-D7AB-0172F34071FD}"/>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FAFSA Overview – Parent(s)</a:t>
            </a:r>
          </a:p>
        </p:txBody>
      </p:sp>
      <p:pic>
        <p:nvPicPr>
          <p:cNvPr id="30722" name="Picture 2" descr="Screenshot of the introduction page for parent contributing to the FAFSA form. The parent is reminded that the FAFSA form can’t be submitted for processing until their information is provided and that they can save the form to complete later. Frequently asked questions are also listed, which the parent can expand or collapse. This includes “Why have I been invited to contribute to this FAFSA form?” and “Does contributing to the form mean I’m financially responsible to pay for college?” ">
            <a:extLst>
              <a:ext uri="{FF2B5EF4-FFF2-40B4-BE49-F238E27FC236}">
                <a16:creationId xmlns:a16="http://schemas.microsoft.com/office/drawing/2014/main" id="{084A55F2-D484-53B5-D7E1-60C038AAA8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0469" y="1736186"/>
            <a:ext cx="4686300" cy="3705225"/>
          </a:xfrm>
          <a:prstGeom prst="rect">
            <a:avLst/>
          </a:prstGeom>
          <a:noFill/>
          <a:extLst>
            <a:ext uri="{909E8E84-426E-40DD-AFC4-6F175D3DCCD1}">
              <a14:hiddenFill xmlns:a14="http://schemas.microsoft.com/office/drawing/2010/main">
                <a:solidFill>
                  <a:srgbClr val="FFFFFF"/>
                </a:solidFill>
              </a14:hiddenFill>
            </a:ext>
          </a:extLst>
        </p:spPr>
      </p:pic>
      <p:pic>
        <p:nvPicPr>
          <p:cNvPr id="30724" name="Picture 4" descr="Screenshot continuation of the introduction page for parent contributing to the FAFSA form. Additional frequently asked questions are listed, which the parent can expand or collapse. This includes &quot;What do I need to complete my section(s)?&quot; &quot;What kind of information will I be asked to provide?&quot; and &quot;What happens after I complete my sections?&quot; ">
            <a:extLst>
              <a:ext uri="{FF2B5EF4-FFF2-40B4-BE49-F238E27FC236}">
                <a16:creationId xmlns:a16="http://schemas.microsoft.com/office/drawing/2014/main" id="{947709AB-58FC-27B0-1A6B-74B51A75409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65233" y="1736186"/>
            <a:ext cx="4238625" cy="3705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7511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079C7D9-82F2-354F-85F0-3FEC334889C3}"/>
              </a:ext>
            </a:extLst>
          </p:cNvPr>
          <p:cNvSpPr>
            <a:spLocks noGrp="1"/>
          </p:cNvSpPr>
          <p:nvPr>
            <p:ph type="dt" sz="half" idx="10"/>
          </p:nvPr>
        </p:nvSpPr>
        <p:spPr>
          <a:xfrm>
            <a:off x="8220267" y="6356350"/>
            <a:ext cx="2892491" cy="365125"/>
          </a:xfrm>
        </p:spPr>
        <p:txBody>
          <a:bodyPr anchor="ctr">
            <a:normAutofit/>
          </a:bodyPr>
          <a:lstStyle/>
          <a:p>
            <a:pPr>
              <a:spcAft>
                <a:spcPts val="600"/>
              </a:spcAft>
            </a:pPr>
            <a:fld id="{CACA58E8-3F71-4D68-80B6-516A91A31F89}" type="datetime4">
              <a:rPr lang="en-US" smtClean="0"/>
              <a:t>January 12, 2024</a:t>
            </a:fld>
            <a:endParaRPr lang="en-US"/>
          </a:p>
        </p:txBody>
      </p:sp>
      <p:sp>
        <p:nvSpPr>
          <p:cNvPr id="5" name="Footer Placeholder 4">
            <a:extLst>
              <a:ext uri="{FF2B5EF4-FFF2-40B4-BE49-F238E27FC236}">
                <a16:creationId xmlns:a16="http://schemas.microsoft.com/office/drawing/2014/main" id="{03779549-C5E5-EB4A-B8D2-DE1B439BE687}"/>
              </a:ext>
            </a:extLst>
          </p:cNvPr>
          <p:cNvSpPr>
            <a:spLocks noGrp="1"/>
          </p:cNvSpPr>
          <p:nvPr>
            <p:ph type="ftr" sz="quarter" idx="11"/>
          </p:nvPr>
        </p:nvSpPr>
        <p:spPr>
          <a:xfrm>
            <a:off x="167951" y="6356350"/>
            <a:ext cx="7985449" cy="365125"/>
          </a:xfrm>
        </p:spPr>
        <p:txBody>
          <a:bodyPr anchor="ctr">
            <a:normAutofit/>
          </a:bodyPr>
          <a:lstStyle/>
          <a:p>
            <a:pPr>
              <a:spcAft>
                <a:spcPts val="600"/>
              </a:spcAft>
            </a:pPr>
            <a:r>
              <a:rPr lang="en-US"/>
              <a:t>Office of Student Financial Aid and Scholarships	</a:t>
            </a:r>
          </a:p>
        </p:txBody>
      </p:sp>
      <p:sp>
        <p:nvSpPr>
          <p:cNvPr id="9" name="Title 9">
            <a:extLst>
              <a:ext uri="{FF2B5EF4-FFF2-40B4-BE49-F238E27FC236}">
                <a16:creationId xmlns:a16="http://schemas.microsoft.com/office/drawing/2014/main" id="{AAA5B32B-0811-F2B9-E899-FD0BDE35D2A3}"/>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FAFSA Overview – Parent(s)</a:t>
            </a:r>
          </a:p>
        </p:txBody>
      </p:sp>
      <p:pic>
        <p:nvPicPr>
          <p:cNvPr id="31746" name="Picture 2" descr="Screenshot of the Parent Identity Information section of the FAFSA form. Parent information including name, date of birth, Social Security number, email address, and mobile phone number are displayed to verify. ">
            <a:extLst>
              <a:ext uri="{FF2B5EF4-FFF2-40B4-BE49-F238E27FC236}">
                <a16:creationId xmlns:a16="http://schemas.microsoft.com/office/drawing/2014/main" id="{4D53095E-4A88-77F3-B904-51B72222FC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2136" y="1924050"/>
            <a:ext cx="6019800" cy="3009900"/>
          </a:xfrm>
          <a:prstGeom prst="rect">
            <a:avLst/>
          </a:prstGeom>
          <a:noFill/>
          <a:extLst>
            <a:ext uri="{909E8E84-426E-40DD-AFC4-6F175D3DCCD1}">
              <a14:hiddenFill xmlns:a14="http://schemas.microsoft.com/office/drawing/2010/main">
                <a:solidFill>
                  <a:srgbClr val="FFFFFF"/>
                </a:solidFill>
              </a14:hiddenFill>
            </a:ext>
          </a:extLst>
        </p:spPr>
      </p:pic>
      <p:pic>
        <p:nvPicPr>
          <p:cNvPr id="31750" name="Picture 6" descr="Screenshot continuation of the Parent Identity Information section, which has text boxes that prompt the parent to enter their permanent mailing address. ">
            <a:extLst>
              <a:ext uri="{FF2B5EF4-FFF2-40B4-BE49-F238E27FC236}">
                <a16:creationId xmlns:a16="http://schemas.microsoft.com/office/drawing/2014/main" id="{B51AF951-B2D5-FDAB-15A0-DEA3947445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50442" y="1365396"/>
            <a:ext cx="6139649" cy="4127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72990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079C7D9-82F2-354F-85F0-3FEC334889C3}"/>
              </a:ext>
            </a:extLst>
          </p:cNvPr>
          <p:cNvSpPr>
            <a:spLocks noGrp="1"/>
          </p:cNvSpPr>
          <p:nvPr>
            <p:ph type="dt" sz="half" idx="10"/>
          </p:nvPr>
        </p:nvSpPr>
        <p:spPr>
          <a:xfrm>
            <a:off x="8220267" y="6356350"/>
            <a:ext cx="2892491" cy="365125"/>
          </a:xfrm>
        </p:spPr>
        <p:txBody>
          <a:bodyPr anchor="ctr">
            <a:normAutofit/>
          </a:bodyPr>
          <a:lstStyle/>
          <a:p>
            <a:pPr>
              <a:spcAft>
                <a:spcPts val="600"/>
              </a:spcAft>
            </a:pPr>
            <a:fld id="{C3B4DFED-1DA8-443B-94DC-18EAFD126D81}" type="datetime4">
              <a:rPr lang="en-US" smtClean="0"/>
              <a:t>January 12, 2024</a:t>
            </a:fld>
            <a:endParaRPr lang="en-US"/>
          </a:p>
        </p:txBody>
      </p:sp>
      <p:sp>
        <p:nvSpPr>
          <p:cNvPr id="5" name="Footer Placeholder 4">
            <a:extLst>
              <a:ext uri="{FF2B5EF4-FFF2-40B4-BE49-F238E27FC236}">
                <a16:creationId xmlns:a16="http://schemas.microsoft.com/office/drawing/2014/main" id="{03779549-C5E5-EB4A-B8D2-DE1B439BE687}"/>
              </a:ext>
            </a:extLst>
          </p:cNvPr>
          <p:cNvSpPr>
            <a:spLocks noGrp="1"/>
          </p:cNvSpPr>
          <p:nvPr>
            <p:ph type="ftr" sz="quarter" idx="11"/>
          </p:nvPr>
        </p:nvSpPr>
        <p:spPr>
          <a:xfrm>
            <a:off x="167951" y="6356350"/>
            <a:ext cx="7985449" cy="365125"/>
          </a:xfrm>
        </p:spPr>
        <p:txBody>
          <a:bodyPr anchor="ctr">
            <a:normAutofit/>
          </a:bodyPr>
          <a:lstStyle/>
          <a:p>
            <a:pPr>
              <a:spcAft>
                <a:spcPts val="600"/>
              </a:spcAft>
            </a:pPr>
            <a:r>
              <a:rPr lang="en-US"/>
              <a:t>Office of Student Financial Aid and Scholarships	</a:t>
            </a:r>
          </a:p>
        </p:txBody>
      </p:sp>
      <p:sp>
        <p:nvSpPr>
          <p:cNvPr id="8" name="Title 9">
            <a:extLst>
              <a:ext uri="{FF2B5EF4-FFF2-40B4-BE49-F238E27FC236}">
                <a16:creationId xmlns:a16="http://schemas.microsoft.com/office/drawing/2014/main" id="{CEB77404-79C1-BCF7-AF24-CDDA0AAE4156}"/>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FAFSA Overview – Parent(s)</a:t>
            </a:r>
          </a:p>
        </p:txBody>
      </p:sp>
      <p:pic>
        <p:nvPicPr>
          <p:cNvPr id="32770" name="Picture 2" descr="Screenshot of the consent page for the retrieval and disclosure of federal tax information. A bulleted list of statements defines what the parent is affirming and giving consent to.">
            <a:extLst>
              <a:ext uri="{FF2B5EF4-FFF2-40B4-BE49-F238E27FC236}">
                <a16:creationId xmlns:a16="http://schemas.microsoft.com/office/drawing/2014/main" id="{CC62C8A3-4F67-09AB-131A-40487A2FC5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8279" y="1322958"/>
            <a:ext cx="4438650" cy="4762500"/>
          </a:xfrm>
          <a:prstGeom prst="rect">
            <a:avLst/>
          </a:prstGeom>
          <a:noFill/>
          <a:extLst>
            <a:ext uri="{909E8E84-426E-40DD-AFC4-6F175D3DCCD1}">
              <a14:hiddenFill xmlns:a14="http://schemas.microsoft.com/office/drawing/2010/main">
                <a:solidFill>
                  <a:srgbClr val="FFFFFF"/>
                </a:solidFill>
              </a14:hiddenFill>
            </a:ext>
          </a:extLst>
        </p:spPr>
      </p:pic>
      <p:pic>
        <p:nvPicPr>
          <p:cNvPr id="32772" name="Picture 4" descr="Screenshot continuation of the consent page. Frequently asked questions appear, which the parent can expand or collapse: who should provide consent, if a spouse has to provide consent if married and didn't file a joint tax return, what happens after consent is provided, what happens if consent is revoked, and what happens if consent is declined. Below that, there are buttons for the parent to approve or decline their consent.">
            <a:extLst>
              <a:ext uri="{FF2B5EF4-FFF2-40B4-BE49-F238E27FC236}">
                <a16:creationId xmlns:a16="http://schemas.microsoft.com/office/drawing/2014/main" id="{4C300677-F02C-89D7-0610-0AA8155BAB4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28012" y="1322958"/>
            <a:ext cx="3238500" cy="4743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84246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079C7D9-82F2-354F-85F0-3FEC334889C3}"/>
              </a:ext>
            </a:extLst>
          </p:cNvPr>
          <p:cNvSpPr>
            <a:spLocks noGrp="1"/>
          </p:cNvSpPr>
          <p:nvPr>
            <p:ph type="dt" sz="half" idx="10"/>
          </p:nvPr>
        </p:nvSpPr>
        <p:spPr>
          <a:xfrm>
            <a:off x="8220267" y="6356350"/>
            <a:ext cx="2892491" cy="365125"/>
          </a:xfrm>
        </p:spPr>
        <p:txBody>
          <a:bodyPr anchor="ctr">
            <a:normAutofit/>
          </a:bodyPr>
          <a:lstStyle/>
          <a:p>
            <a:pPr>
              <a:spcAft>
                <a:spcPts val="600"/>
              </a:spcAft>
            </a:pPr>
            <a:fld id="{B001B91A-8487-461D-B3C1-CD90466B0452}" type="datetime4">
              <a:rPr lang="en-US" smtClean="0"/>
              <a:t>January 12, 2024</a:t>
            </a:fld>
            <a:endParaRPr lang="en-US"/>
          </a:p>
        </p:txBody>
      </p:sp>
      <p:sp>
        <p:nvSpPr>
          <p:cNvPr id="5" name="Footer Placeholder 4">
            <a:extLst>
              <a:ext uri="{FF2B5EF4-FFF2-40B4-BE49-F238E27FC236}">
                <a16:creationId xmlns:a16="http://schemas.microsoft.com/office/drawing/2014/main" id="{03779549-C5E5-EB4A-B8D2-DE1B439BE687}"/>
              </a:ext>
            </a:extLst>
          </p:cNvPr>
          <p:cNvSpPr>
            <a:spLocks noGrp="1"/>
          </p:cNvSpPr>
          <p:nvPr>
            <p:ph type="ftr" sz="quarter" idx="11"/>
          </p:nvPr>
        </p:nvSpPr>
        <p:spPr>
          <a:xfrm>
            <a:off x="167951" y="6356350"/>
            <a:ext cx="7985449" cy="365125"/>
          </a:xfrm>
        </p:spPr>
        <p:txBody>
          <a:bodyPr anchor="ctr">
            <a:normAutofit/>
          </a:bodyPr>
          <a:lstStyle/>
          <a:p>
            <a:pPr>
              <a:spcAft>
                <a:spcPts val="600"/>
              </a:spcAft>
            </a:pPr>
            <a:r>
              <a:rPr lang="en-US"/>
              <a:t>Office of Student Financial Aid and Scholarships	</a:t>
            </a:r>
          </a:p>
        </p:txBody>
      </p:sp>
      <p:sp>
        <p:nvSpPr>
          <p:cNvPr id="9" name="Title 9">
            <a:extLst>
              <a:ext uri="{FF2B5EF4-FFF2-40B4-BE49-F238E27FC236}">
                <a16:creationId xmlns:a16="http://schemas.microsoft.com/office/drawing/2014/main" id="{54CB7CA3-73D7-13B8-2F6E-FE347D39BE66}"/>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FAFSA Overview – Parent(s)</a:t>
            </a:r>
          </a:p>
        </p:txBody>
      </p:sp>
      <p:pic>
        <p:nvPicPr>
          <p:cNvPr id="33796" name="Picture 4" descr="Screenshot of the first page of the Parent Demographics section, which asks the parent to select their marital status: “Single (never married),” “Unmarried and both legal parents living together,” “Married (not separated),” “Remarried,” “Separated,” “Divorced,” or “Widowed.” ">
            <a:extLst>
              <a:ext uri="{FF2B5EF4-FFF2-40B4-BE49-F238E27FC236}">
                <a16:creationId xmlns:a16="http://schemas.microsoft.com/office/drawing/2014/main" id="{2C871F56-BC8E-19C4-A365-E00300B931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0300" y="1492652"/>
            <a:ext cx="6000750" cy="4210050"/>
          </a:xfrm>
          <a:prstGeom prst="rect">
            <a:avLst/>
          </a:prstGeom>
          <a:noFill/>
          <a:extLst>
            <a:ext uri="{909E8E84-426E-40DD-AFC4-6F175D3DCCD1}">
              <a14:hiddenFill xmlns:a14="http://schemas.microsoft.com/office/drawing/2010/main">
                <a:solidFill>
                  <a:srgbClr val="FFFFFF"/>
                </a:solidFill>
              </a14:hiddenFill>
            </a:ext>
          </a:extLst>
        </p:spPr>
      </p:pic>
      <p:pic>
        <p:nvPicPr>
          <p:cNvPr id="33798" name="Picture 6" descr="Screenshot continuation of the Parent Demographics section, which has a dropdown menu for the parent to select their state of legal residence. A text box below prompts the parent to enter the month and year they became a resident of that state. ">
            <a:extLst>
              <a:ext uri="{FF2B5EF4-FFF2-40B4-BE49-F238E27FC236}">
                <a16:creationId xmlns:a16="http://schemas.microsoft.com/office/drawing/2014/main" id="{CC240333-CF9A-80CC-EEFF-426F7D4960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43500" y="2102252"/>
            <a:ext cx="6019800" cy="2990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77004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079C7D9-82F2-354F-85F0-3FEC334889C3}"/>
              </a:ext>
            </a:extLst>
          </p:cNvPr>
          <p:cNvSpPr>
            <a:spLocks noGrp="1"/>
          </p:cNvSpPr>
          <p:nvPr>
            <p:ph type="dt" sz="half" idx="10"/>
          </p:nvPr>
        </p:nvSpPr>
        <p:spPr>
          <a:xfrm>
            <a:off x="8220267" y="6356350"/>
            <a:ext cx="2892491" cy="365125"/>
          </a:xfrm>
        </p:spPr>
        <p:txBody>
          <a:bodyPr anchor="ctr">
            <a:normAutofit/>
          </a:bodyPr>
          <a:lstStyle/>
          <a:p>
            <a:pPr>
              <a:spcAft>
                <a:spcPts val="600"/>
              </a:spcAft>
            </a:pPr>
            <a:fld id="{9299BC9E-B862-49D3-8958-8E12203D3F1B}" type="datetime4">
              <a:rPr lang="en-US" smtClean="0"/>
              <a:t>January 12, 2024</a:t>
            </a:fld>
            <a:endParaRPr lang="en-US"/>
          </a:p>
        </p:txBody>
      </p:sp>
      <p:sp>
        <p:nvSpPr>
          <p:cNvPr id="5" name="Footer Placeholder 4">
            <a:extLst>
              <a:ext uri="{FF2B5EF4-FFF2-40B4-BE49-F238E27FC236}">
                <a16:creationId xmlns:a16="http://schemas.microsoft.com/office/drawing/2014/main" id="{03779549-C5E5-EB4A-B8D2-DE1B439BE687}"/>
              </a:ext>
            </a:extLst>
          </p:cNvPr>
          <p:cNvSpPr>
            <a:spLocks noGrp="1"/>
          </p:cNvSpPr>
          <p:nvPr>
            <p:ph type="ftr" sz="quarter" idx="11"/>
          </p:nvPr>
        </p:nvSpPr>
        <p:spPr>
          <a:xfrm>
            <a:off x="167951" y="6356350"/>
            <a:ext cx="7985449" cy="365125"/>
          </a:xfrm>
        </p:spPr>
        <p:txBody>
          <a:bodyPr anchor="ctr">
            <a:normAutofit/>
          </a:bodyPr>
          <a:lstStyle/>
          <a:p>
            <a:pPr>
              <a:spcAft>
                <a:spcPts val="600"/>
              </a:spcAft>
            </a:pPr>
            <a:r>
              <a:rPr lang="en-US"/>
              <a:t>Office of Student Financial Aid and Scholarships	</a:t>
            </a:r>
          </a:p>
        </p:txBody>
      </p:sp>
      <p:sp>
        <p:nvSpPr>
          <p:cNvPr id="10" name="Title 9">
            <a:extLst>
              <a:ext uri="{FF2B5EF4-FFF2-40B4-BE49-F238E27FC236}">
                <a16:creationId xmlns:a16="http://schemas.microsoft.com/office/drawing/2014/main" id="{A7FA5852-7B1C-7088-46EC-292CCFE7372A}"/>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FAFSA Overview – Parent(s)</a:t>
            </a:r>
          </a:p>
        </p:txBody>
      </p:sp>
      <p:sp>
        <p:nvSpPr>
          <p:cNvPr id="3" name="TextBox 2">
            <a:extLst>
              <a:ext uri="{FF2B5EF4-FFF2-40B4-BE49-F238E27FC236}">
                <a16:creationId xmlns:a16="http://schemas.microsoft.com/office/drawing/2014/main" id="{F0E28A97-26D6-F158-71F7-308A560A1D35}"/>
              </a:ext>
            </a:extLst>
          </p:cNvPr>
          <p:cNvSpPr txBox="1"/>
          <p:nvPr/>
        </p:nvSpPr>
        <p:spPr>
          <a:xfrm>
            <a:off x="1062136" y="1251751"/>
            <a:ext cx="5018843" cy="4832092"/>
          </a:xfrm>
          <a:prstGeom prst="rect">
            <a:avLst/>
          </a:prstGeom>
          <a:noFill/>
        </p:spPr>
        <p:txBody>
          <a:bodyPr wrap="square" rtlCol="0">
            <a:spAutoFit/>
          </a:bodyPr>
          <a:lstStyle/>
          <a:p>
            <a:r>
              <a:rPr lang="en-US" sz="2800" dirty="0">
                <a:solidFill>
                  <a:srgbClr val="FAF7EE"/>
                </a:solidFill>
              </a:rPr>
              <a:t>Parents who have any student attending a school district where free or reduced-price school lunches are provided to all students, regardless of income, should select that federal benefit. This is correct even if it was another even if the student for whom you are completing the FAFSA is not enrolled there.</a:t>
            </a:r>
          </a:p>
        </p:txBody>
      </p:sp>
      <p:pic>
        <p:nvPicPr>
          <p:cNvPr id="6" name="Picture 2" descr="Screenshot continuation of the Parent Financials section. The parent is informed that their answer will not affect federal student aid eligibility. Below that, the parent is asked to select all federal programs that they or a member of the family received benefits from. The list includes: “Earned Income Credit,” “Federal Housing Assistance,” “Free or Reduced Price School Lunch,” “Medicaid,” “Refundable Credit for Coverage Under a Qualified Health Plan,” “Supplemental Nutrition Assistance Program,” “Supplemental Security Income,” “Temporary Assistance for Needy Families,” “Special Supplemental Nutrition Program for Women, Infants, and Children,” and “None of these apply.”  ">
            <a:extLst>
              <a:ext uri="{FF2B5EF4-FFF2-40B4-BE49-F238E27FC236}">
                <a16:creationId xmlns:a16="http://schemas.microsoft.com/office/drawing/2014/main" id="{4DD018C4-B5FF-272A-9C1D-5656779E56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00875" y="1378704"/>
            <a:ext cx="4009093" cy="4578186"/>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7940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079C7D9-82F2-354F-85F0-3FEC334889C3}"/>
              </a:ext>
            </a:extLst>
          </p:cNvPr>
          <p:cNvSpPr>
            <a:spLocks noGrp="1"/>
          </p:cNvSpPr>
          <p:nvPr>
            <p:ph type="dt" sz="half" idx="10"/>
          </p:nvPr>
        </p:nvSpPr>
        <p:spPr>
          <a:xfrm>
            <a:off x="8220267" y="6356350"/>
            <a:ext cx="2892491" cy="365125"/>
          </a:xfrm>
        </p:spPr>
        <p:txBody>
          <a:bodyPr anchor="ctr">
            <a:normAutofit/>
          </a:bodyPr>
          <a:lstStyle/>
          <a:p>
            <a:pPr>
              <a:spcAft>
                <a:spcPts val="600"/>
              </a:spcAft>
            </a:pPr>
            <a:fld id="{9299BC9E-B862-49D3-8958-8E12203D3F1B}" type="datetime4">
              <a:rPr lang="en-US" smtClean="0"/>
              <a:t>January 12, 2024</a:t>
            </a:fld>
            <a:endParaRPr lang="en-US"/>
          </a:p>
        </p:txBody>
      </p:sp>
      <p:sp>
        <p:nvSpPr>
          <p:cNvPr id="5" name="Footer Placeholder 4">
            <a:extLst>
              <a:ext uri="{FF2B5EF4-FFF2-40B4-BE49-F238E27FC236}">
                <a16:creationId xmlns:a16="http://schemas.microsoft.com/office/drawing/2014/main" id="{03779549-C5E5-EB4A-B8D2-DE1B439BE687}"/>
              </a:ext>
            </a:extLst>
          </p:cNvPr>
          <p:cNvSpPr>
            <a:spLocks noGrp="1"/>
          </p:cNvSpPr>
          <p:nvPr>
            <p:ph type="ftr" sz="quarter" idx="11"/>
          </p:nvPr>
        </p:nvSpPr>
        <p:spPr>
          <a:xfrm>
            <a:off x="167951" y="6356350"/>
            <a:ext cx="7985449" cy="365125"/>
          </a:xfrm>
        </p:spPr>
        <p:txBody>
          <a:bodyPr anchor="ctr">
            <a:normAutofit/>
          </a:bodyPr>
          <a:lstStyle/>
          <a:p>
            <a:pPr>
              <a:spcAft>
                <a:spcPts val="600"/>
              </a:spcAft>
            </a:pPr>
            <a:r>
              <a:rPr lang="en-US"/>
              <a:t>Office of Student Financial Aid and Scholarships	</a:t>
            </a:r>
          </a:p>
        </p:txBody>
      </p:sp>
      <p:sp>
        <p:nvSpPr>
          <p:cNvPr id="10" name="Title 9">
            <a:extLst>
              <a:ext uri="{FF2B5EF4-FFF2-40B4-BE49-F238E27FC236}">
                <a16:creationId xmlns:a16="http://schemas.microsoft.com/office/drawing/2014/main" id="{A7FA5852-7B1C-7088-46EC-292CCFE7372A}"/>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FAFSA Overview – Parent(s)</a:t>
            </a:r>
          </a:p>
        </p:txBody>
      </p:sp>
      <p:pic>
        <p:nvPicPr>
          <p:cNvPr id="34822" name="Picture 6" descr="Screenshot continuation of the Parent Financials section, which asks the parent if they filed a 2022 joint tax return with their spouse. ">
            <a:extLst>
              <a:ext uri="{FF2B5EF4-FFF2-40B4-BE49-F238E27FC236}">
                <a16:creationId xmlns:a16="http://schemas.microsoft.com/office/drawing/2014/main" id="{4D8C6CF1-58BF-14F0-7A2C-62F9D6D3D5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1800" y="2134062"/>
            <a:ext cx="6248400" cy="2838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01012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079C7D9-82F2-354F-85F0-3FEC334889C3}"/>
              </a:ext>
            </a:extLst>
          </p:cNvPr>
          <p:cNvSpPr>
            <a:spLocks noGrp="1"/>
          </p:cNvSpPr>
          <p:nvPr>
            <p:ph type="dt" sz="half" idx="10"/>
          </p:nvPr>
        </p:nvSpPr>
        <p:spPr>
          <a:xfrm>
            <a:off x="8220267" y="6356350"/>
            <a:ext cx="2892491" cy="365125"/>
          </a:xfrm>
        </p:spPr>
        <p:txBody>
          <a:bodyPr anchor="ctr">
            <a:normAutofit/>
          </a:bodyPr>
          <a:lstStyle/>
          <a:p>
            <a:pPr>
              <a:spcAft>
                <a:spcPts val="600"/>
              </a:spcAft>
            </a:pPr>
            <a:fld id="{F10ACD3B-6ECC-4E5E-9694-C3B4222F4E91}" type="datetime4">
              <a:rPr lang="en-US" smtClean="0"/>
              <a:t>January 12, 2024</a:t>
            </a:fld>
            <a:endParaRPr lang="en-US"/>
          </a:p>
        </p:txBody>
      </p:sp>
      <p:sp>
        <p:nvSpPr>
          <p:cNvPr id="5" name="Footer Placeholder 4">
            <a:extLst>
              <a:ext uri="{FF2B5EF4-FFF2-40B4-BE49-F238E27FC236}">
                <a16:creationId xmlns:a16="http://schemas.microsoft.com/office/drawing/2014/main" id="{03779549-C5E5-EB4A-B8D2-DE1B439BE687}"/>
              </a:ext>
            </a:extLst>
          </p:cNvPr>
          <p:cNvSpPr>
            <a:spLocks noGrp="1"/>
          </p:cNvSpPr>
          <p:nvPr>
            <p:ph type="ftr" sz="quarter" idx="11"/>
          </p:nvPr>
        </p:nvSpPr>
        <p:spPr>
          <a:xfrm>
            <a:off x="167951" y="6356350"/>
            <a:ext cx="7985449" cy="365125"/>
          </a:xfrm>
        </p:spPr>
        <p:txBody>
          <a:bodyPr anchor="ctr">
            <a:normAutofit/>
          </a:bodyPr>
          <a:lstStyle/>
          <a:p>
            <a:pPr>
              <a:spcAft>
                <a:spcPts val="600"/>
              </a:spcAft>
            </a:pPr>
            <a:r>
              <a:rPr lang="en-US"/>
              <a:t>Office of Student Financial Aid and Scholarships	</a:t>
            </a:r>
          </a:p>
        </p:txBody>
      </p:sp>
      <p:sp>
        <p:nvSpPr>
          <p:cNvPr id="8" name="Title 9">
            <a:extLst>
              <a:ext uri="{FF2B5EF4-FFF2-40B4-BE49-F238E27FC236}">
                <a16:creationId xmlns:a16="http://schemas.microsoft.com/office/drawing/2014/main" id="{20C60D6A-BF7D-DB12-03A0-7C859C5BDEA9}"/>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FAFSA Overview – Parent(s)</a:t>
            </a:r>
          </a:p>
        </p:txBody>
      </p:sp>
      <p:pic>
        <p:nvPicPr>
          <p:cNvPr id="35842" name="Picture 2" descr="Screenshot continuation of the Parent Financials section, which asks the parent if their family size has changed from the number of individuals claimed on their 2022 tax return. ">
            <a:extLst>
              <a:ext uri="{FF2B5EF4-FFF2-40B4-BE49-F238E27FC236}">
                <a16:creationId xmlns:a16="http://schemas.microsoft.com/office/drawing/2014/main" id="{EA5F5C87-F624-6F65-94C1-5D01A228F4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951" y="1509013"/>
            <a:ext cx="6305550" cy="4267200"/>
          </a:xfrm>
          <a:prstGeom prst="rect">
            <a:avLst/>
          </a:prstGeom>
          <a:noFill/>
          <a:extLst>
            <a:ext uri="{909E8E84-426E-40DD-AFC4-6F175D3DCCD1}">
              <a14:hiddenFill xmlns:a14="http://schemas.microsoft.com/office/drawing/2010/main">
                <a:solidFill>
                  <a:srgbClr val="FFFFFF"/>
                </a:solidFill>
              </a14:hiddenFill>
            </a:ext>
          </a:extLst>
        </p:spPr>
      </p:pic>
      <p:pic>
        <p:nvPicPr>
          <p:cNvPr id="35844" name="Picture 4" descr="Screenshot continuation of the Parent Financials section, which asks the parent to enter the number of people in their family, including the student, that will be in college between July 1, 2024, and June 30, 2025. ">
            <a:extLst>
              <a:ext uri="{FF2B5EF4-FFF2-40B4-BE49-F238E27FC236}">
                <a16:creationId xmlns:a16="http://schemas.microsoft.com/office/drawing/2014/main" id="{E2323768-1AED-1FA2-3BF6-D7CEEF820DA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07928" y="2417497"/>
            <a:ext cx="6400800" cy="2647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83749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079C7D9-82F2-354F-85F0-3FEC334889C3}"/>
              </a:ext>
            </a:extLst>
          </p:cNvPr>
          <p:cNvSpPr>
            <a:spLocks noGrp="1"/>
          </p:cNvSpPr>
          <p:nvPr>
            <p:ph type="dt" sz="half" idx="10"/>
          </p:nvPr>
        </p:nvSpPr>
        <p:spPr>
          <a:xfrm>
            <a:off x="8220267" y="6356350"/>
            <a:ext cx="2892491" cy="365125"/>
          </a:xfrm>
        </p:spPr>
        <p:txBody>
          <a:bodyPr anchor="ctr">
            <a:normAutofit/>
          </a:bodyPr>
          <a:lstStyle/>
          <a:p>
            <a:pPr>
              <a:spcAft>
                <a:spcPts val="600"/>
              </a:spcAft>
            </a:pPr>
            <a:fld id="{ED67F989-33B3-4A3C-91B2-F5663E979F51}" type="datetime4">
              <a:rPr lang="en-US" smtClean="0"/>
              <a:t>January 12, 2024</a:t>
            </a:fld>
            <a:endParaRPr lang="en-US"/>
          </a:p>
        </p:txBody>
      </p:sp>
      <p:sp>
        <p:nvSpPr>
          <p:cNvPr id="5" name="Footer Placeholder 4">
            <a:extLst>
              <a:ext uri="{FF2B5EF4-FFF2-40B4-BE49-F238E27FC236}">
                <a16:creationId xmlns:a16="http://schemas.microsoft.com/office/drawing/2014/main" id="{03779549-C5E5-EB4A-B8D2-DE1B439BE687}"/>
              </a:ext>
            </a:extLst>
          </p:cNvPr>
          <p:cNvSpPr>
            <a:spLocks noGrp="1"/>
          </p:cNvSpPr>
          <p:nvPr>
            <p:ph type="ftr" sz="quarter" idx="11"/>
          </p:nvPr>
        </p:nvSpPr>
        <p:spPr>
          <a:xfrm>
            <a:off x="167951" y="6356350"/>
            <a:ext cx="7985449" cy="365125"/>
          </a:xfrm>
        </p:spPr>
        <p:txBody>
          <a:bodyPr anchor="ctr">
            <a:normAutofit/>
          </a:bodyPr>
          <a:lstStyle/>
          <a:p>
            <a:pPr>
              <a:spcAft>
                <a:spcPts val="600"/>
              </a:spcAft>
            </a:pPr>
            <a:r>
              <a:rPr lang="en-US"/>
              <a:t>Office of Student Financial Aid and Scholarships	</a:t>
            </a:r>
          </a:p>
        </p:txBody>
      </p:sp>
      <p:sp>
        <p:nvSpPr>
          <p:cNvPr id="8" name="Title 9">
            <a:extLst>
              <a:ext uri="{FF2B5EF4-FFF2-40B4-BE49-F238E27FC236}">
                <a16:creationId xmlns:a16="http://schemas.microsoft.com/office/drawing/2014/main" id="{20C60D6A-BF7D-DB12-03A0-7C859C5BDEA9}"/>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FAFSA Overview – Parent(s)</a:t>
            </a:r>
          </a:p>
        </p:txBody>
      </p:sp>
      <p:pic>
        <p:nvPicPr>
          <p:cNvPr id="36866" name="Picture 2" descr="Screenshot continuation of the Parent Financials section, which asks the parent if they received Earned Income Tax Credit. Below that, text boxes prompt the parent to enter the dollar amount of college grants, scholarships, or AmeriCorps benefits reported to the Internal Revenue Service. Another text box prompts the parent to enter the dollar amount of foreign income exempt from federal taxation.">
            <a:extLst>
              <a:ext uri="{FF2B5EF4-FFF2-40B4-BE49-F238E27FC236}">
                <a16:creationId xmlns:a16="http://schemas.microsoft.com/office/drawing/2014/main" id="{8F2EB416-7015-90B8-43B2-DA4DEBAEFE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2136" y="1320553"/>
            <a:ext cx="5676900" cy="4572000"/>
          </a:xfrm>
          <a:prstGeom prst="rect">
            <a:avLst/>
          </a:prstGeom>
          <a:noFill/>
          <a:extLst>
            <a:ext uri="{909E8E84-426E-40DD-AFC4-6F175D3DCCD1}">
              <a14:hiddenFill xmlns:a14="http://schemas.microsoft.com/office/drawing/2010/main">
                <a:solidFill>
                  <a:srgbClr val="FFFFFF"/>
                </a:solidFill>
              </a14:hiddenFill>
            </a:ext>
          </a:extLst>
        </p:spPr>
      </p:pic>
      <p:pic>
        <p:nvPicPr>
          <p:cNvPr id="36868" name="Picture 4" descr="Screenshot continuation of the Parent Financials section, which asks the parent to enter their assets. There are text boxes for the parent to enter the dollar amounts of annual child support received; the total of cash, savings, and checking accounts; the current net worth of businesses and investment farms; and the current net worth of investments, including real estate.">
            <a:extLst>
              <a:ext uri="{FF2B5EF4-FFF2-40B4-BE49-F238E27FC236}">
                <a16:creationId xmlns:a16="http://schemas.microsoft.com/office/drawing/2014/main" id="{4CE085FD-20AE-0FC0-527E-7F7083C2C88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97296" y="1320553"/>
            <a:ext cx="5486400" cy="4591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182595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079C7D9-82F2-354F-85F0-3FEC334889C3}"/>
              </a:ext>
            </a:extLst>
          </p:cNvPr>
          <p:cNvSpPr>
            <a:spLocks noGrp="1"/>
          </p:cNvSpPr>
          <p:nvPr>
            <p:ph type="dt" sz="half" idx="10"/>
          </p:nvPr>
        </p:nvSpPr>
        <p:spPr>
          <a:xfrm>
            <a:off x="8220267" y="6356350"/>
            <a:ext cx="2892491" cy="365125"/>
          </a:xfrm>
        </p:spPr>
        <p:txBody>
          <a:bodyPr anchor="ctr">
            <a:normAutofit/>
          </a:bodyPr>
          <a:lstStyle/>
          <a:p>
            <a:pPr>
              <a:spcAft>
                <a:spcPts val="600"/>
              </a:spcAft>
            </a:pPr>
            <a:fld id="{A761707B-D948-4881-AC32-B0F74482AFDD}" type="datetime4">
              <a:rPr lang="en-US" smtClean="0"/>
              <a:t>January 12, 2024</a:t>
            </a:fld>
            <a:endParaRPr lang="en-US"/>
          </a:p>
        </p:txBody>
      </p:sp>
      <p:sp>
        <p:nvSpPr>
          <p:cNvPr id="5" name="Footer Placeholder 4">
            <a:extLst>
              <a:ext uri="{FF2B5EF4-FFF2-40B4-BE49-F238E27FC236}">
                <a16:creationId xmlns:a16="http://schemas.microsoft.com/office/drawing/2014/main" id="{03779549-C5E5-EB4A-B8D2-DE1B439BE687}"/>
              </a:ext>
            </a:extLst>
          </p:cNvPr>
          <p:cNvSpPr>
            <a:spLocks noGrp="1"/>
          </p:cNvSpPr>
          <p:nvPr>
            <p:ph type="ftr" sz="quarter" idx="11"/>
          </p:nvPr>
        </p:nvSpPr>
        <p:spPr>
          <a:xfrm>
            <a:off x="167951" y="6356350"/>
            <a:ext cx="7985449" cy="365125"/>
          </a:xfrm>
        </p:spPr>
        <p:txBody>
          <a:bodyPr anchor="ctr">
            <a:normAutofit/>
          </a:bodyPr>
          <a:lstStyle/>
          <a:p>
            <a:pPr>
              <a:spcAft>
                <a:spcPts val="600"/>
              </a:spcAft>
            </a:pPr>
            <a:r>
              <a:rPr lang="en-US"/>
              <a:t>Office of Student Financial Aid and Scholarships	</a:t>
            </a:r>
          </a:p>
        </p:txBody>
      </p:sp>
      <p:sp>
        <p:nvSpPr>
          <p:cNvPr id="8" name="Title 9">
            <a:extLst>
              <a:ext uri="{FF2B5EF4-FFF2-40B4-BE49-F238E27FC236}">
                <a16:creationId xmlns:a16="http://schemas.microsoft.com/office/drawing/2014/main" id="{20C60D6A-BF7D-DB12-03A0-7C859C5BDEA9}"/>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FAFSA Overview – Parent(s)</a:t>
            </a:r>
          </a:p>
        </p:txBody>
      </p:sp>
      <p:pic>
        <p:nvPicPr>
          <p:cNvPr id="37890" name="Picture 2" descr="Screenshot continuation of the Parent Financials section, which includes text boxes for the parent to enter the information about the student’s other parent. This includes the other parent’s name, date of birth, Social Security number, and email address. ">
            <a:extLst>
              <a:ext uri="{FF2B5EF4-FFF2-40B4-BE49-F238E27FC236}">
                <a16:creationId xmlns:a16="http://schemas.microsoft.com/office/drawing/2014/main" id="{B0601B85-4F14-D3F6-2CAE-85630CD24A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7878" y="1346539"/>
            <a:ext cx="5391150" cy="4591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755752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079C7D9-82F2-354F-85F0-3FEC334889C3}"/>
              </a:ext>
            </a:extLst>
          </p:cNvPr>
          <p:cNvSpPr>
            <a:spLocks noGrp="1"/>
          </p:cNvSpPr>
          <p:nvPr>
            <p:ph type="dt" sz="half" idx="10"/>
          </p:nvPr>
        </p:nvSpPr>
        <p:spPr>
          <a:xfrm>
            <a:off x="8220267" y="6356350"/>
            <a:ext cx="2892491" cy="365125"/>
          </a:xfrm>
        </p:spPr>
        <p:txBody>
          <a:bodyPr anchor="ctr">
            <a:normAutofit/>
          </a:bodyPr>
          <a:lstStyle/>
          <a:p>
            <a:pPr>
              <a:spcAft>
                <a:spcPts val="600"/>
              </a:spcAft>
            </a:pPr>
            <a:fld id="{125DA783-F214-4A6B-98E0-DD6240C12337}" type="datetime4">
              <a:rPr lang="en-US" smtClean="0"/>
              <a:t>January 12, 2024</a:t>
            </a:fld>
            <a:endParaRPr lang="en-US"/>
          </a:p>
        </p:txBody>
      </p:sp>
      <p:sp>
        <p:nvSpPr>
          <p:cNvPr id="5" name="Footer Placeholder 4">
            <a:extLst>
              <a:ext uri="{FF2B5EF4-FFF2-40B4-BE49-F238E27FC236}">
                <a16:creationId xmlns:a16="http://schemas.microsoft.com/office/drawing/2014/main" id="{03779549-C5E5-EB4A-B8D2-DE1B439BE687}"/>
              </a:ext>
            </a:extLst>
          </p:cNvPr>
          <p:cNvSpPr>
            <a:spLocks noGrp="1"/>
          </p:cNvSpPr>
          <p:nvPr>
            <p:ph type="ftr" sz="quarter" idx="11"/>
          </p:nvPr>
        </p:nvSpPr>
        <p:spPr>
          <a:xfrm>
            <a:off x="167951" y="6356350"/>
            <a:ext cx="7985449" cy="365125"/>
          </a:xfrm>
        </p:spPr>
        <p:txBody>
          <a:bodyPr anchor="ctr">
            <a:normAutofit/>
          </a:bodyPr>
          <a:lstStyle/>
          <a:p>
            <a:pPr>
              <a:spcAft>
                <a:spcPts val="600"/>
              </a:spcAft>
            </a:pPr>
            <a:r>
              <a:rPr lang="en-US"/>
              <a:t>Office of Student Financial Aid and Scholarships	</a:t>
            </a:r>
          </a:p>
        </p:txBody>
      </p:sp>
      <p:sp>
        <p:nvSpPr>
          <p:cNvPr id="8" name="Title 9">
            <a:extLst>
              <a:ext uri="{FF2B5EF4-FFF2-40B4-BE49-F238E27FC236}">
                <a16:creationId xmlns:a16="http://schemas.microsoft.com/office/drawing/2014/main" id="{20C60D6A-BF7D-DB12-03A0-7C859C5BDEA9}"/>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FAFSA Overview – Parent(s)</a:t>
            </a:r>
          </a:p>
        </p:txBody>
      </p:sp>
      <p:pic>
        <p:nvPicPr>
          <p:cNvPr id="38914" name="Picture 2" descr="Screenshot of the parent review page. Each of the four previous sections are listed, which the parent can expand and collapse to review and verify their information. ">
            <a:extLst>
              <a:ext uri="{FF2B5EF4-FFF2-40B4-BE49-F238E27FC236}">
                <a16:creationId xmlns:a16="http://schemas.microsoft.com/office/drawing/2014/main" id="{01067FAC-2B29-3856-4351-ADAB5FA34B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9825" y="1581896"/>
            <a:ext cx="5981700" cy="3981450"/>
          </a:xfrm>
          <a:prstGeom prst="rect">
            <a:avLst/>
          </a:prstGeom>
          <a:noFill/>
          <a:extLst>
            <a:ext uri="{909E8E84-426E-40DD-AFC4-6F175D3DCCD1}">
              <a14:hiddenFill xmlns:a14="http://schemas.microsoft.com/office/drawing/2010/main">
                <a:solidFill>
                  <a:srgbClr val="FFFFFF"/>
                </a:solidFill>
              </a14:hiddenFill>
            </a:ext>
          </a:extLst>
        </p:spPr>
      </p:pic>
      <p:pic>
        <p:nvPicPr>
          <p:cNvPr id="38916" name="Picture 4" descr="Screenshot of the signature page. The parent is instructed to review the terms and conditions they will be agreeing to by signing the FAFSA form. A checkbox indicates the parent agrees to the terms, and there is a button below that for the parent to “Sign and Submit” the form.">
            <a:extLst>
              <a:ext uri="{FF2B5EF4-FFF2-40B4-BE49-F238E27FC236}">
                <a16:creationId xmlns:a16="http://schemas.microsoft.com/office/drawing/2014/main" id="{3744A34F-2C87-33D4-2BB7-BB08A8D29B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3975" y="1267571"/>
            <a:ext cx="4648200" cy="4610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856306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1079C7D9-82F2-354F-85F0-3FEC334889C3}"/>
              </a:ext>
            </a:extLst>
          </p:cNvPr>
          <p:cNvSpPr>
            <a:spLocks noGrp="1"/>
          </p:cNvSpPr>
          <p:nvPr>
            <p:ph type="dt" sz="half" idx="10"/>
          </p:nvPr>
        </p:nvSpPr>
        <p:spPr>
          <a:xfrm>
            <a:off x="8220267" y="6356350"/>
            <a:ext cx="2892491" cy="365125"/>
          </a:xfrm>
        </p:spPr>
        <p:txBody>
          <a:bodyPr anchor="ctr">
            <a:normAutofit/>
          </a:bodyPr>
          <a:lstStyle/>
          <a:p>
            <a:pPr>
              <a:spcAft>
                <a:spcPts val="600"/>
              </a:spcAft>
            </a:pPr>
            <a:fld id="{7FD6BCE9-B0BB-4B37-B6B5-6C259FAAC495}" type="datetime4">
              <a:rPr lang="en-US" smtClean="0"/>
              <a:t>January 12, 2024</a:t>
            </a:fld>
            <a:endParaRPr lang="en-US"/>
          </a:p>
        </p:txBody>
      </p:sp>
      <p:sp>
        <p:nvSpPr>
          <p:cNvPr id="5" name="Footer Placeholder 4">
            <a:extLst>
              <a:ext uri="{FF2B5EF4-FFF2-40B4-BE49-F238E27FC236}">
                <a16:creationId xmlns:a16="http://schemas.microsoft.com/office/drawing/2014/main" id="{03779549-C5E5-EB4A-B8D2-DE1B439BE687}"/>
              </a:ext>
            </a:extLst>
          </p:cNvPr>
          <p:cNvSpPr>
            <a:spLocks noGrp="1"/>
          </p:cNvSpPr>
          <p:nvPr>
            <p:ph type="ftr" sz="quarter" idx="11"/>
          </p:nvPr>
        </p:nvSpPr>
        <p:spPr>
          <a:xfrm>
            <a:off x="167951" y="6356350"/>
            <a:ext cx="7985449" cy="365125"/>
          </a:xfrm>
        </p:spPr>
        <p:txBody>
          <a:bodyPr anchor="ctr">
            <a:normAutofit/>
          </a:bodyPr>
          <a:lstStyle/>
          <a:p>
            <a:pPr>
              <a:spcAft>
                <a:spcPts val="600"/>
              </a:spcAft>
            </a:pPr>
            <a:r>
              <a:rPr lang="en-US"/>
              <a:t>Office of Student Financial Aid and Scholarships	</a:t>
            </a:r>
          </a:p>
        </p:txBody>
      </p:sp>
      <p:sp>
        <p:nvSpPr>
          <p:cNvPr id="8" name="Title 9">
            <a:extLst>
              <a:ext uri="{FF2B5EF4-FFF2-40B4-BE49-F238E27FC236}">
                <a16:creationId xmlns:a16="http://schemas.microsoft.com/office/drawing/2014/main" id="{BAB0FBC3-583F-6E06-C83D-6F8BB272468C}"/>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FAFSA Overview – Parent(s)</a:t>
            </a:r>
          </a:p>
        </p:txBody>
      </p:sp>
      <p:pic>
        <p:nvPicPr>
          <p:cNvPr id="39938" name="Picture 2" descr="Screenshot of the parent completion page, which informs the parent that the FAFSA form is now complete. The parent is reminded that they can track and manage the student’s FAFSA form in the “My Activity” section of their StudentAid.gov account. There’s a button that the parent can use to “View Status.” Below that, the parent is given information on what happens next. This includes a confirmation email, one to three days for FAFSA form processing, and direct communication coming from the student’s school(s).  ">
            <a:extLst>
              <a:ext uri="{FF2B5EF4-FFF2-40B4-BE49-F238E27FC236}">
                <a16:creationId xmlns:a16="http://schemas.microsoft.com/office/drawing/2014/main" id="{CE68322C-833F-754A-D323-975F122284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8957" y="1311029"/>
            <a:ext cx="5524500" cy="4591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794817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7B48450-7D18-4D46-B269-1147A5BC0028}"/>
              </a:ext>
            </a:extLst>
          </p:cNvPr>
          <p:cNvSpPr>
            <a:spLocks noGrp="1"/>
          </p:cNvSpPr>
          <p:nvPr>
            <p:ph type="dt" sz="half" idx="10"/>
          </p:nvPr>
        </p:nvSpPr>
        <p:spPr/>
        <p:txBody>
          <a:bodyPr/>
          <a:lstStyle/>
          <a:p>
            <a:fld id="{C009FEFE-D247-4427-9DB3-186DB64C11CD}" type="datetime4">
              <a:rPr lang="en-US" smtClean="0"/>
              <a:t>January 12, 2024</a:t>
            </a:fld>
            <a:endParaRPr lang="en-US" dirty="0"/>
          </a:p>
        </p:txBody>
      </p:sp>
      <p:sp>
        <p:nvSpPr>
          <p:cNvPr id="5" name="Footer Placeholder 4">
            <a:extLst>
              <a:ext uri="{FF2B5EF4-FFF2-40B4-BE49-F238E27FC236}">
                <a16:creationId xmlns:a16="http://schemas.microsoft.com/office/drawing/2014/main" id="{CA4BE70A-F848-4644-B767-5320817F61AB}"/>
              </a:ext>
            </a:extLst>
          </p:cNvPr>
          <p:cNvSpPr>
            <a:spLocks noGrp="1"/>
          </p:cNvSpPr>
          <p:nvPr>
            <p:ph type="ftr" sz="quarter" idx="11"/>
          </p:nvPr>
        </p:nvSpPr>
        <p:spPr/>
        <p:txBody>
          <a:bodyPr/>
          <a:lstStyle/>
          <a:p>
            <a:r>
              <a:rPr lang="en-US"/>
              <a:t>Office of Student Financial Aid and Scholarships </a:t>
            </a:r>
            <a:endParaRPr lang="en-US" dirty="0"/>
          </a:p>
        </p:txBody>
      </p:sp>
      <p:sp>
        <p:nvSpPr>
          <p:cNvPr id="3" name="TextBox 2">
            <a:extLst>
              <a:ext uri="{FF2B5EF4-FFF2-40B4-BE49-F238E27FC236}">
                <a16:creationId xmlns:a16="http://schemas.microsoft.com/office/drawing/2014/main" id="{459E4DB8-181B-05D2-7567-59A98E7B7132}"/>
              </a:ext>
            </a:extLst>
          </p:cNvPr>
          <p:cNvSpPr txBox="1"/>
          <p:nvPr/>
        </p:nvSpPr>
        <p:spPr>
          <a:xfrm>
            <a:off x="955829" y="1464816"/>
            <a:ext cx="10280342" cy="2246769"/>
          </a:xfrm>
          <a:prstGeom prst="rect">
            <a:avLst/>
          </a:prstGeom>
          <a:noFill/>
        </p:spPr>
        <p:txBody>
          <a:bodyPr wrap="square" rtlCol="0">
            <a:spAutoFit/>
          </a:bodyPr>
          <a:lstStyle/>
          <a:p>
            <a:r>
              <a:rPr lang="en-US" sz="2800" dirty="0">
                <a:solidFill>
                  <a:srgbClr val="FAF7EE"/>
                </a:solidFill>
              </a:rPr>
              <a:t>Student assets are viewed by the U.S. Department of Education as resources readily available to pay for college courses. </a:t>
            </a:r>
          </a:p>
          <a:p>
            <a:pPr marL="457200" indent="-457200">
              <a:buFont typeface="Arial" panose="020B0604020202020204" pitchFamily="34" charset="0"/>
              <a:buChar char="•"/>
            </a:pPr>
            <a:endParaRPr lang="en-US" sz="2800" dirty="0">
              <a:solidFill>
                <a:srgbClr val="FAF7EE"/>
              </a:solidFill>
            </a:endParaRPr>
          </a:p>
          <a:p>
            <a:r>
              <a:rPr lang="en-US" sz="2800" dirty="0">
                <a:solidFill>
                  <a:srgbClr val="FAF7EE"/>
                </a:solidFill>
              </a:rPr>
              <a:t>Carefully review your student’s assets, such as checking and savings accounts and any investments. </a:t>
            </a:r>
          </a:p>
        </p:txBody>
      </p:sp>
      <p:sp>
        <p:nvSpPr>
          <p:cNvPr id="7" name="Title 9">
            <a:extLst>
              <a:ext uri="{FF2B5EF4-FFF2-40B4-BE49-F238E27FC236}">
                <a16:creationId xmlns:a16="http://schemas.microsoft.com/office/drawing/2014/main" id="{495FAC43-CB0E-D3EA-5610-BEBFC6FA7F55}"/>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FAFSA Overview</a:t>
            </a:r>
          </a:p>
        </p:txBody>
      </p:sp>
    </p:spTree>
    <p:extLst>
      <p:ext uri="{BB962C8B-B14F-4D97-AF65-F5344CB8AC3E}">
        <p14:creationId xmlns:p14="http://schemas.microsoft.com/office/powerpoint/2010/main" val="202220404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7B48450-7D18-4D46-B269-1147A5BC0028}"/>
              </a:ext>
            </a:extLst>
          </p:cNvPr>
          <p:cNvSpPr>
            <a:spLocks noGrp="1"/>
          </p:cNvSpPr>
          <p:nvPr>
            <p:ph type="dt" sz="half" idx="10"/>
          </p:nvPr>
        </p:nvSpPr>
        <p:spPr/>
        <p:txBody>
          <a:bodyPr/>
          <a:lstStyle/>
          <a:p>
            <a:fld id="{65C122C1-7E57-4DE2-8F24-FCF7627AA61A}" type="datetime4">
              <a:rPr lang="en-US" smtClean="0"/>
              <a:t>January 12, 2024</a:t>
            </a:fld>
            <a:endParaRPr lang="en-US" dirty="0"/>
          </a:p>
        </p:txBody>
      </p:sp>
      <p:sp>
        <p:nvSpPr>
          <p:cNvPr id="5" name="Footer Placeholder 4">
            <a:extLst>
              <a:ext uri="{FF2B5EF4-FFF2-40B4-BE49-F238E27FC236}">
                <a16:creationId xmlns:a16="http://schemas.microsoft.com/office/drawing/2014/main" id="{CA4BE70A-F848-4644-B767-5320817F61AB}"/>
              </a:ext>
            </a:extLst>
          </p:cNvPr>
          <p:cNvSpPr>
            <a:spLocks noGrp="1"/>
          </p:cNvSpPr>
          <p:nvPr>
            <p:ph type="ftr" sz="quarter" idx="11"/>
          </p:nvPr>
        </p:nvSpPr>
        <p:spPr/>
        <p:txBody>
          <a:bodyPr/>
          <a:lstStyle/>
          <a:p>
            <a:r>
              <a:rPr lang="en-US"/>
              <a:t>Office of Student Financial Aid and Scholarships </a:t>
            </a:r>
            <a:endParaRPr lang="en-US" dirty="0"/>
          </a:p>
        </p:txBody>
      </p:sp>
      <p:sp>
        <p:nvSpPr>
          <p:cNvPr id="3" name="TextBox 2">
            <a:extLst>
              <a:ext uri="{FF2B5EF4-FFF2-40B4-BE49-F238E27FC236}">
                <a16:creationId xmlns:a16="http://schemas.microsoft.com/office/drawing/2014/main" id="{459E4DB8-181B-05D2-7567-59A98E7B7132}"/>
              </a:ext>
            </a:extLst>
          </p:cNvPr>
          <p:cNvSpPr txBox="1"/>
          <p:nvPr/>
        </p:nvSpPr>
        <p:spPr>
          <a:xfrm>
            <a:off x="955829" y="1482571"/>
            <a:ext cx="10280342" cy="2677656"/>
          </a:xfrm>
          <a:prstGeom prst="rect">
            <a:avLst/>
          </a:prstGeom>
          <a:noFill/>
        </p:spPr>
        <p:txBody>
          <a:bodyPr wrap="square" rtlCol="0">
            <a:spAutoFit/>
          </a:bodyPr>
          <a:lstStyle/>
          <a:p>
            <a:r>
              <a:rPr lang="en-US" sz="2800" dirty="0">
                <a:solidFill>
                  <a:srgbClr val="FAF7EE"/>
                </a:solidFill>
              </a:rPr>
              <a:t>Ohio University recommends that all families file the FAFSA.</a:t>
            </a:r>
          </a:p>
          <a:p>
            <a:endParaRPr lang="en-US" sz="2800" dirty="0">
              <a:solidFill>
                <a:srgbClr val="FAF7EE"/>
              </a:solidFill>
            </a:endParaRPr>
          </a:p>
          <a:p>
            <a:r>
              <a:rPr lang="en-US" sz="2800" dirty="0">
                <a:solidFill>
                  <a:srgbClr val="FAF7EE"/>
                </a:solidFill>
              </a:rPr>
              <a:t>Students of all income levels, meeting other eligibility criteria, are awarded student loans.</a:t>
            </a:r>
          </a:p>
          <a:p>
            <a:endParaRPr lang="en-US" sz="2800" dirty="0">
              <a:solidFill>
                <a:srgbClr val="FAF7EE"/>
              </a:solidFill>
            </a:endParaRPr>
          </a:p>
          <a:p>
            <a:r>
              <a:rPr lang="en-US" sz="2800" dirty="0">
                <a:solidFill>
                  <a:srgbClr val="FAF7EE"/>
                </a:solidFill>
              </a:rPr>
              <a:t>Complete your FAFSA as soon as possible. </a:t>
            </a:r>
          </a:p>
        </p:txBody>
      </p:sp>
      <p:sp>
        <p:nvSpPr>
          <p:cNvPr id="7" name="Title 9">
            <a:extLst>
              <a:ext uri="{FF2B5EF4-FFF2-40B4-BE49-F238E27FC236}">
                <a16:creationId xmlns:a16="http://schemas.microsoft.com/office/drawing/2014/main" id="{DC643B70-6B7A-334E-5AE3-8C13866653F4}"/>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FAFSA Overview</a:t>
            </a:r>
          </a:p>
        </p:txBody>
      </p:sp>
    </p:spTree>
    <p:extLst>
      <p:ext uri="{BB962C8B-B14F-4D97-AF65-F5344CB8AC3E}">
        <p14:creationId xmlns:p14="http://schemas.microsoft.com/office/powerpoint/2010/main" val="16399491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7B48450-7D18-4D46-B269-1147A5BC0028}"/>
              </a:ext>
            </a:extLst>
          </p:cNvPr>
          <p:cNvSpPr>
            <a:spLocks noGrp="1"/>
          </p:cNvSpPr>
          <p:nvPr>
            <p:ph type="dt" sz="half" idx="10"/>
          </p:nvPr>
        </p:nvSpPr>
        <p:spPr/>
        <p:txBody>
          <a:bodyPr/>
          <a:lstStyle/>
          <a:p>
            <a:fld id="{BD964FA2-2F6C-413A-805C-AB74C10AB4F0}" type="datetime4">
              <a:rPr lang="en-US" smtClean="0"/>
              <a:t>January 12, 2024</a:t>
            </a:fld>
            <a:endParaRPr lang="en-US" dirty="0"/>
          </a:p>
        </p:txBody>
      </p:sp>
      <p:sp>
        <p:nvSpPr>
          <p:cNvPr id="5" name="Footer Placeholder 4">
            <a:extLst>
              <a:ext uri="{FF2B5EF4-FFF2-40B4-BE49-F238E27FC236}">
                <a16:creationId xmlns:a16="http://schemas.microsoft.com/office/drawing/2014/main" id="{CA4BE70A-F848-4644-B767-5320817F61AB}"/>
              </a:ext>
            </a:extLst>
          </p:cNvPr>
          <p:cNvSpPr>
            <a:spLocks noGrp="1"/>
          </p:cNvSpPr>
          <p:nvPr>
            <p:ph type="ftr" sz="quarter" idx="11"/>
          </p:nvPr>
        </p:nvSpPr>
        <p:spPr/>
        <p:txBody>
          <a:bodyPr/>
          <a:lstStyle/>
          <a:p>
            <a:r>
              <a:rPr lang="en-US"/>
              <a:t>Office of Student Financial Aid and Scholarships </a:t>
            </a:r>
            <a:endParaRPr lang="en-US" dirty="0"/>
          </a:p>
        </p:txBody>
      </p:sp>
      <p:sp>
        <p:nvSpPr>
          <p:cNvPr id="3" name="TextBox 2">
            <a:extLst>
              <a:ext uri="{FF2B5EF4-FFF2-40B4-BE49-F238E27FC236}">
                <a16:creationId xmlns:a16="http://schemas.microsoft.com/office/drawing/2014/main" id="{459E4DB8-181B-05D2-7567-59A98E7B7132}"/>
              </a:ext>
            </a:extLst>
          </p:cNvPr>
          <p:cNvSpPr txBox="1"/>
          <p:nvPr/>
        </p:nvSpPr>
        <p:spPr>
          <a:xfrm>
            <a:off x="1062136" y="1331651"/>
            <a:ext cx="10280342" cy="4955203"/>
          </a:xfrm>
          <a:prstGeom prst="rect">
            <a:avLst/>
          </a:prstGeom>
          <a:noFill/>
        </p:spPr>
        <p:txBody>
          <a:bodyPr wrap="square" rtlCol="0">
            <a:spAutoFit/>
          </a:bodyPr>
          <a:lstStyle/>
          <a:p>
            <a:r>
              <a:rPr lang="en-US" sz="2400" dirty="0">
                <a:solidFill>
                  <a:srgbClr val="FAF7EE"/>
                </a:solidFill>
              </a:rPr>
              <a:t>Ohio University has a first-priority consideration date of February 15. We must receive your FAFSA results by this date to ensure you are considered for all available financial aid programs. </a:t>
            </a:r>
          </a:p>
          <a:p>
            <a:endParaRPr lang="en-US" sz="2400" dirty="0">
              <a:solidFill>
                <a:srgbClr val="FAF7EE"/>
              </a:solidFill>
            </a:endParaRPr>
          </a:p>
          <a:p>
            <a:r>
              <a:rPr lang="en-US" sz="2400" dirty="0">
                <a:solidFill>
                  <a:srgbClr val="FAF7EE"/>
                </a:solidFill>
              </a:rPr>
              <a:t>Complete the FAFSA every year. In future years, it will be available October 1 and first-priority dates may be earlier!</a:t>
            </a:r>
          </a:p>
          <a:p>
            <a:endParaRPr lang="en-US" sz="2400" dirty="0">
              <a:solidFill>
                <a:srgbClr val="FAF7EE"/>
              </a:solidFill>
            </a:endParaRPr>
          </a:p>
          <a:p>
            <a:r>
              <a:rPr lang="en-US" sz="2400" dirty="0">
                <a:solidFill>
                  <a:srgbClr val="FAF7EE"/>
                </a:solidFill>
              </a:rPr>
              <a:t>Completing the FAFSA is FREE! Never pay someone to assist you in filing the FAFSA.</a:t>
            </a:r>
          </a:p>
          <a:p>
            <a:endParaRPr lang="en-US" sz="2400" dirty="0">
              <a:solidFill>
                <a:srgbClr val="FAF7EE"/>
              </a:solidFill>
            </a:endParaRPr>
          </a:p>
          <a:p>
            <a:r>
              <a:rPr lang="en-US" sz="2400" dirty="0">
                <a:solidFill>
                  <a:srgbClr val="FAF7EE"/>
                </a:solidFill>
              </a:rPr>
              <a:t>The FAFSA website is </a:t>
            </a:r>
            <a:r>
              <a:rPr lang="en-US" sz="2400" dirty="0">
                <a:solidFill>
                  <a:srgbClr val="FAF7EE"/>
                </a:solidFill>
                <a:hlinkClick r:id="rId2"/>
              </a:rPr>
              <a:t>https://studentaid.gov/</a:t>
            </a:r>
            <a:r>
              <a:rPr lang="en-US" sz="2400" dirty="0">
                <a:solidFill>
                  <a:srgbClr val="FAF7EE"/>
                </a:solidFill>
              </a:rPr>
              <a:t>. This site does not charge a fee. </a:t>
            </a:r>
          </a:p>
          <a:p>
            <a:endParaRPr lang="en-US" sz="2800" dirty="0">
              <a:solidFill>
                <a:srgbClr val="FAF7EE"/>
              </a:solidFill>
            </a:endParaRPr>
          </a:p>
        </p:txBody>
      </p:sp>
      <p:sp>
        <p:nvSpPr>
          <p:cNvPr id="7" name="Title 9">
            <a:extLst>
              <a:ext uri="{FF2B5EF4-FFF2-40B4-BE49-F238E27FC236}">
                <a16:creationId xmlns:a16="http://schemas.microsoft.com/office/drawing/2014/main" id="{A4377EF8-C44A-334A-6EF2-36DDD4CB99E9}"/>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FAFSA Overview</a:t>
            </a:r>
          </a:p>
        </p:txBody>
      </p:sp>
    </p:spTree>
    <p:extLst>
      <p:ext uri="{BB962C8B-B14F-4D97-AF65-F5344CB8AC3E}">
        <p14:creationId xmlns:p14="http://schemas.microsoft.com/office/powerpoint/2010/main" val="297840481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7B48450-7D18-4D46-B269-1147A5BC0028}"/>
              </a:ext>
            </a:extLst>
          </p:cNvPr>
          <p:cNvSpPr>
            <a:spLocks noGrp="1"/>
          </p:cNvSpPr>
          <p:nvPr>
            <p:ph type="dt" sz="half" idx="10"/>
          </p:nvPr>
        </p:nvSpPr>
        <p:spPr/>
        <p:txBody>
          <a:bodyPr/>
          <a:lstStyle/>
          <a:p>
            <a:fld id="{3424D86F-5EA8-4B27-BA3F-805B147A08ED}" type="datetime4">
              <a:rPr lang="en-US" smtClean="0"/>
              <a:t>January 12, 2024</a:t>
            </a:fld>
            <a:endParaRPr lang="en-US" dirty="0"/>
          </a:p>
        </p:txBody>
      </p:sp>
      <p:sp>
        <p:nvSpPr>
          <p:cNvPr id="5" name="Footer Placeholder 4">
            <a:extLst>
              <a:ext uri="{FF2B5EF4-FFF2-40B4-BE49-F238E27FC236}">
                <a16:creationId xmlns:a16="http://schemas.microsoft.com/office/drawing/2014/main" id="{CA4BE70A-F848-4644-B767-5320817F61AB}"/>
              </a:ext>
            </a:extLst>
          </p:cNvPr>
          <p:cNvSpPr>
            <a:spLocks noGrp="1"/>
          </p:cNvSpPr>
          <p:nvPr>
            <p:ph type="ftr" sz="quarter" idx="11"/>
          </p:nvPr>
        </p:nvSpPr>
        <p:spPr/>
        <p:txBody>
          <a:bodyPr/>
          <a:lstStyle/>
          <a:p>
            <a:r>
              <a:rPr lang="en-US"/>
              <a:t>Office of Student Financial Aid and Scholarships </a:t>
            </a:r>
            <a:endParaRPr lang="en-US" dirty="0"/>
          </a:p>
        </p:txBody>
      </p:sp>
      <p:sp>
        <p:nvSpPr>
          <p:cNvPr id="3" name="TextBox 2">
            <a:extLst>
              <a:ext uri="{FF2B5EF4-FFF2-40B4-BE49-F238E27FC236}">
                <a16:creationId xmlns:a16="http://schemas.microsoft.com/office/drawing/2014/main" id="{459E4DB8-181B-05D2-7567-59A98E7B7132}"/>
              </a:ext>
            </a:extLst>
          </p:cNvPr>
          <p:cNvSpPr txBox="1"/>
          <p:nvPr/>
        </p:nvSpPr>
        <p:spPr>
          <a:xfrm>
            <a:off x="1062136" y="1384917"/>
            <a:ext cx="10280342" cy="3539430"/>
          </a:xfrm>
          <a:prstGeom prst="rect">
            <a:avLst/>
          </a:prstGeom>
          <a:noFill/>
        </p:spPr>
        <p:txBody>
          <a:bodyPr wrap="square" rtlCol="0">
            <a:spAutoFit/>
          </a:bodyPr>
          <a:lstStyle/>
          <a:p>
            <a:r>
              <a:rPr lang="en-US" sz="2800" dirty="0">
                <a:solidFill>
                  <a:srgbClr val="FAF7EE"/>
                </a:solidFill>
              </a:rPr>
              <a:t>Each school listed on your FAFSA will receive the results of your FAFSA electronically.</a:t>
            </a:r>
          </a:p>
          <a:p>
            <a:endParaRPr lang="en-US" sz="2800" dirty="0">
              <a:solidFill>
                <a:srgbClr val="FAF7EE"/>
              </a:solidFill>
            </a:endParaRPr>
          </a:p>
          <a:p>
            <a:r>
              <a:rPr lang="en-US" sz="2800" dirty="0">
                <a:solidFill>
                  <a:srgbClr val="FAF7EE"/>
                </a:solidFill>
              </a:rPr>
              <a:t>You may be selected for a process called Verification where tax transcripts and/or W-2 forms are requested by your school.</a:t>
            </a:r>
          </a:p>
          <a:p>
            <a:endParaRPr lang="en-US" sz="2800" dirty="0">
              <a:solidFill>
                <a:srgbClr val="FAF7EE"/>
              </a:solidFill>
            </a:endParaRPr>
          </a:p>
          <a:p>
            <a:r>
              <a:rPr lang="en-US" sz="2800" dirty="0">
                <a:solidFill>
                  <a:srgbClr val="FAF7EE"/>
                </a:solidFill>
              </a:rPr>
              <a:t>Ohio University will begin mailing financial aid offers to freshmen students in March.</a:t>
            </a:r>
          </a:p>
        </p:txBody>
      </p:sp>
      <p:sp>
        <p:nvSpPr>
          <p:cNvPr id="7" name="Title 9">
            <a:extLst>
              <a:ext uri="{FF2B5EF4-FFF2-40B4-BE49-F238E27FC236}">
                <a16:creationId xmlns:a16="http://schemas.microsoft.com/office/drawing/2014/main" id="{8F40190F-51EE-2116-CB8E-D810E44B1141}"/>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FAFSA Overview</a:t>
            </a:r>
          </a:p>
        </p:txBody>
      </p:sp>
    </p:spTree>
    <p:extLst>
      <p:ext uri="{BB962C8B-B14F-4D97-AF65-F5344CB8AC3E}">
        <p14:creationId xmlns:p14="http://schemas.microsoft.com/office/powerpoint/2010/main" val="232692996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7B48450-7D18-4D46-B269-1147A5BC0028}"/>
              </a:ext>
            </a:extLst>
          </p:cNvPr>
          <p:cNvSpPr>
            <a:spLocks noGrp="1"/>
          </p:cNvSpPr>
          <p:nvPr>
            <p:ph type="dt" sz="half" idx="10"/>
          </p:nvPr>
        </p:nvSpPr>
        <p:spPr/>
        <p:txBody>
          <a:bodyPr/>
          <a:lstStyle/>
          <a:p>
            <a:fld id="{CAEEE42B-0AEC-49BF-B58D-8FA5530DC551}" type="datetime4">
              <a:rPr lang="en-US" smtClean="0"/>
              <a:t>January 12, 2024</a:t>
            </a:fld>
            <a:endParaRPr lang="en-US" dirty="0"/>
          </a:p>
        </p:txBody>
      </p:sp>
      <p:sp>
        <p:nvSpPr>
          <p:cNvPr id="5" name="Footer Placeholder 4">
            <a:extLst>
              <a:ext uri="{FF2B5EF4-FFF2-40B4-BE49-F238E27FC236}">
                <a16:creationId xmlns:a16="http://schemas.microsoft.com/office/drawing/2014/main" id="{CA4BE70A-F848-4644-B767-5320817F61AB}"/>
              </a:ext>
            </a:extLst>
          </p:cNvPr>
          <p:cNvSpPr>
            <a:spLocks noGrp="1"/>
          </p:cNvSpPr>
          <p:nvPr>
            <p:ph type="ftr" sz="quarter" idx="11"/>
          </p:nvPr>
        </p:nvSpPr>
        <p:spPr/>
        <p:txBody>
          <a:bodyPr/>
          <a:lstStyle/>
          <a:p>
            <a:r>
              <a:rPr lang="en-US"/>
              <a:t>Office of Student Financial Aid and Scholarships </a:t>
            </a:r>
            <a:endParaRPr lang="en-US" dirty="0"/>
          </a:p>
        </p:txBody>
      </p:sp>
      <p:sp>
        <p:nvSpPr>
          <p:cNvPr id="3" name="TextBox 2">
            <a:extLst>
              <a:ext uri="{FF2B5EF4-FFF2-40B4-BE49-F238E27FC236}">
                <a16:creationId xmlns:a16="http://schemas.microsoft.com/office/drawing/2014/main" id="{459E4DB8-181B-05D2-7567-59A98E7B7132}"/>
              </a:ext>
            </a:extLst>
          </p:cNvPr>
          <p:cNvSpPr txBox="1"/>
          <p:nvPr/>
        </p:nvSpPr>
        <p:spPr>
          <a:xfrm>
            <a:off x="1062136" y="1349406"/>
            <a:ext cx="10280342" cy="3970318"/>
          </a:xfrm>
          <a:prstGeom prst="rect">
            <a:avLst/>
          </a:prstGeom>
          <a:noFill/>
        </p:spPr>
        <p:txBody>
          <a:bodyPr wrap="square" rtlCol="0">
            <a:spAutoFit/>
          </a:bodyPr>
          <a:lstStyle/>
          <a:p>
            <a:r>
              <a:rPr lang="en-US" sz="2800" dirty="0">
                <a:solidFill>
                  <a:srgbClr val="FAF7EE"/>
                </a:solidFill>
              </a:rPr>
              <a:t>The information requested on the 2024-2025 FAFSA is based on 2022 tax data.</a:t>
            </a:r>
          </a:p>
          <a:p>
            <a:endParaRPr lang="en-US" sz="2800" dirty="0">
              <a:solidFill>
                <a:srgbClr val="FAF7EE"/>
              </a:solidFill>
            </a:endParaRPr>
          </a:p>
          <a:p>
            <a:r>
              <a:rPr lang="en-US" sz="2800" dirty="0">
                <a:solidFill>
                  <a:srgbClr val="FAF7EE"/>
                </a:solidFill>
              </a:rPr>
              <a:t>Families who experience changes in their financial situation in 2024 should contact your school’s financial aid office requesting consideration. </a:t>
            </a:r>
          </a:p>
          <a:p>
            <a:endParaRPr lang="en-US" sz="2800" dirty="0">
              <a:solidFill>
                <a:srgbClr val="FAF7EE"/>
              </a:solidFill>
            </a:endParaRPr>
          </a:p>
          <a:p>
            <a:r>
              <a:rPr lang="en-US" sz="2800" dirty="0">
                <a:solidFill>
                  <a:srgbClr val="FAF7EE"/>
                </a:solidFill>
              </a:rPr>
              <a:t>Your school may be able to use estimated 2024 tax data to reconsider your financial aid awards. </a:t>
            </a:r>
          </a:p>
        </p:txBody>
      </p:sp>
      <p:sp>
        <p:nvSpPr>
          <p:cNvPr id="7" name="Title 9">
            <a:extLst>
              <a:ext uri="{FF2B5EF4-FFF2-40B4-BE49-F238E27FC236}">
                <a16:creationId xmlns:a16="http://schemas.microsoft.com/office/drawing/2014/main" id="{3E346EB6-2E02-C499-F994-6AFD109CECF0}"/>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FAFSA Overview</a:t>
            </a:r>
          </a:p>
        </p:txBody>
      </p:sp>
    </p:spTree>
    <p:extLst>
      <p:ext uri="{BB962C8B-B14F-4D97-AF65-F5344CB8AC3E}">
        <p14:creationId xmlns:p14="http://schemas.microsoft.com/office/powerpoint/2010/main" val="255366991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52C30C90-77AD-5C8A-7C36-5BAAB375E243}"/>
              </a:ext>
            </a:extLst>
          </p:cNvPr>
          <p:cNvSpPr txBox="1"/>
          <p:nvPr/>
        </p:nvSpPr>
        <p:spPr>
          <a:xfrm>
            <a:off x="1062136" y="1296061"/>
            <a:ext cx="7158131" cy="3874177"/>
          </a:xfrm>
          <a:prstGeom prst="rect">
            <a:avLst/>
          </a:prstGeom>
        </p:spPr>
        <p:txBody>
          <a:bodyPr vert="horz" lIns="91440" tIns="45720" rIns="91440" bIns="45720" rtlCol="0">
            <a:noAutofit/>
          </a:bodyPr>
          <a:lstStyle/>
          <a:p>
            <a:pPr>
              <a:lnSpc>
                <a:spcPct val="90000"/>
              </a:lnSpc>
              <a:spcAft>
                <a:spcPts val="600"/>
              </a:spcAft>
            </a:pPr>
            <a:r>
              <a:rPr lang="en-US" sz="2800" dirty="0">
                <a:solidFill>
                  <a:schemeClr val="bg1"/>
                </a:solidFill>
              </a:rPr>
              <a:t>College costs depend on many factors:</a:t>
            </a:r>
          </a:p>
          <a:p>
            <a:pPr indent="-228600">
              <a:lnSpc>
                <a:spcPct val="90000"/>
              </a:lnSpc>
              <a:spcAft>
                <a:spcPts val="600"/>
              </a:spcAft>
              <a:buFont typeface="Arial" panose="020B0604020202020204" pitchFamily="34" charset="0"/>
              <a:buChar char="•"/>
            </a:pPr>
            <a:endParaRPr lang="en-US" sz="2800" dirty="0">
              <a:solidFill>
                <a:schemeClr val="bg1"/>
              </a:solidFill>
            </a:endParaRPr>
          </a:p>
          <a:p>
            <a:pPr marL="285750" indent="-228600">
              <a:lnSpc>
                <a:spcPct val="90000"/>
              </a:lnSpc>
              <a:spcAft>
                <a:spcPts val="600"/>
              </a:spcAft>
              <a:buFont typeface="Arial" panose="020B0604020202020204" pitchFamily="34" charset="0"/>
              <a:buChar char="•"/>
            </a:pPr>
            <a:r>
              <a:rPr lang="en-US" sz="2800" dirty="0">
                <a:solidFill>
                  <a:schemeClr val="bg1"/>
                </a:solidFill>
              </a:rPr>
              <a:t>Will you live in a residence hall or commuting from home?</a:t>
            </a:r>
          </a:p>
          <a:p>
            <a:pPr marL="285750" indent="-228600">
              <a:lnSpc>
                <a:spcPct val="90000"/>
              </a:lnSpc>
              <a:spcAft>
                <a:spcPts val="600"/>
              </a:spcAft>
              <a:buFont typeface="Arial" panose="020B0604020202020204" pitchFamily="34" charset="0"/>
              <a:buChar char="•"/>
            </a:pPr>
            <a:r>
              <a:rPr lang="en-US" sz="2800" dirty="0">
                <a:solidFill>
                  <a:schemeClr val="bg1"/>
                </a:solidFill>
              </a:rPr>
              <a:t>Will you purchase a meal plan (required for on-campus residents)?</a:t>
            </a:r>
          </a:p>
          <a:p>
            <a:pPr marL="285750" indent="-228600">
              <a:lnSpc>
                <a:spcPct val="90000"/>
              </a:lnSpc>
              <a:spcAft>
                <a:spcPts val="600"/>
              </a:spcAft>
              <a:buFont typeface="Arial" panose="020B0604020202020204" pitchFamily="34" charset="0"/>
              <a:buChar char="•"/>
            </a:pPr>
            <a:r>
              <a:rPr lang="en-US" sz="2800" dirty="0">
                <a:solidFill>
                  <a:schemeClr val="bg1"/>
                </a:solidFill>
              </a:rPr>
              <a:t>How much are books?</a:t>
            </a:r>
          </a:p>
          <a:p>
            <a:pPr marL="285750" indent="-228600">
              <a:lnSpc>
                <a:spcPct val="90000"/>
              </a:lnSpc>
              <a:spcAft>
                <a:spcPts val="600"/>
              </a:spcAft>
              <a:buFont typeface="Arial" panose="020B0604020202020204" pitchFamily="34" charset="0"/>
              <a:buChar char="•"/>
            </a:pPr>
            <a:r>
              <a:rPr lang="en-US" sz="2800" dirty="0">
                <a:solidFill>
                  <a:schemeClr val="bg1"/>
                </a:solidFill>
              </a:rPr>
              <a:t>How much will it cost you to travel from home to campus?</a:t>
            </a:r>
          </a:p>
          <a:p>
            <a:pPr marL="285750" indent="-228600">
              <a:lnSpc>
                <a:spcPct val="90000"/>
              </a:lnSpc>
              <a:spcAft>
                <a:spcPts val="600"/>
              </a:spcAft>
              <a:buFont typeface="Arial" panose="020B0604020202020204" pitchFamily="34" charset="0"/>
              <a:buChar char="•"/>
            </a:pPr>
            <a:r>
              <a:rPr lang="en-US" sz="2800" dirty="0">
                <a:solidFill>
                  <a:schemeClr val="bg1"/>
                </a:solidFill>
              </a:rPr>
              <a:t>How many times a week (or a month) will you need to do laundry?</a:t>
            </a:r>
          </a:p>
        </p:txBody>
      </p:sp>
      <p:sp>
        <p:nvSpPr>
          <p:cNvPr id="4" name="Date Placeholder 3">
            <a:extLst>
              <a:ext uri="{FF2B5EF4-FFF2-40B4-BE49-F238E27FC236}">
                <a16:creationId xmlns:a16="http://schemas.microsoft.com/office/drawing/2014/main" id="{B7B48450-7D18-4D46-B269-1147A5BC0028}"/>
              </a:ext>
            </a:extLst>
          </p:cNvPr>
          <p:cNvSpPr>
            <a:spLocks noGrp="1"/>
          </p:cNvSpPr>
          <p:nvPr>
            <p:ph type="dt" sz="half" idx="10"/>
          </p:nvPr>
        </p:nvSpPr>
        <p:spPr>
          <a:xfrm>
            <a:off x="8220267" y="6356350"/>
            <a:ext cx="2892491" cy="365125"/>
          </a:xfrm>
        </p:spPr>
        <p:txBody>
          <a:bodyPr anchor="ctr">
            <a:normAutofit/>
          </a:bodyPr>
          <a:lstStyle/>
          <a:p>
            <a:pPr>
              <a:lnSpc>
                <a:spcPct val="90000"/>
              </a:lnSpc>
              <a:spcAft>
                <a:spcPts val="600"/>
              </a:spcAft>
            </a:pPr>
            <a:fld id="{70349AE2-A0FB-436B-ADDD-B9FFCE24D7A1}" type="datetime4">
              <a:rPr lang="en-US" sz="400" b="0" i="0" kern="1200" spc="100" baseline="0" smtClean="0">
                <a:latin typeface="P22 Mackinac Pro Medium" panose="02000000000000000000" pitchFamily="2" charset="77"/>
                <a:ea typeface="P22 Mackinac Pro Medium" panose="02000000000000000000" pitchFamily="2" charset="77"/>
                <a:cs typeface="+mn-cs"/>
              </a:rPr>
              <a:t>January 12, 2024</a:t>
            </a:fld>
            <a:endParaRPr lang="en-US" sz="400" b="0" i="0" kern="1200" spc="100" baseline="0">
              <a:latin typeface="P22 Mackinac Pro Medium" panose="02000000000000000000" pitchFamily="2" charset="77"/>
              <a:ea typeface="P22 Mackinac Pro Medium" panose="02000000000000000000" pitchFamily="2" charset="77"/>
              <a:cs typeface="+mn-cs"/>
            </a:endParaRPr>
          </a:p>
        </p:txBody>
      </p:sp>
      <p:sp>
        <p:nvSpPr>
          <p:cNvPr id="5" name="Footer Placeholder 4">
            <a:extLst>
              <a:ext uri="{FF2B5EF4-FFF2-40B4-BE49-F238E27FC236}">
                <a16:creationId xmlns:a16="http://schemas.microsoft.com/office/drawing/2014/main" id="{CA4BE70A-F848-4644-B767-5320817F61AB}"/>
              </a:ext>
            </a:extLst>
          </p:cNvPr>
          <p:cNvSpPr>
            <a:spLocks noGrp="1"/>
          </p:cNvSpPr>
          <p:nvPr>
            <p:ph type="ftr" sz="quarter" idx="11"/>
          </p:nvPr>
        </p:nvSpPr>
        <p:spPr>
          <a:xfrm>
            <a:off x="167951" y="6356350"/>
            <a:ext cx="7985449" cy="365125"/>
          </a:xfrm>
        </p:spPr>
        <p:txBody>
          <a:bodyPr anchor="ctr">
            <a:normAutofit/>
          </a:bodyPr>
          <a:lstStyle/>
          <a:p>
            <a:pPr>
              <a:spcAft>
                <a:spcPts val="600"/>
              </a:spcAft>
            </a:pPr>
            <a:r>
              <a:rPr lang="en-US" b="0" i="0" kern="1200" spc="100" baseline="0">
                <a:latin typeface="P22 Mackinac Pro Medium" panose="02000000000000000000" pitchFamily="2" charset="77"/>
                <a:ea typeface="P22 Mackinac Pro Medium" panose="02000000000000000000" pitchFamily="2" charset="77"/>
                <a:cs typeface="+mn-cs"/>
              </a:rPr>
              <a:t>Office of Student Financial Aid and Scholarships </a:t>
            </a:r>
          </a:p>
        </p:txBody>
      </p:sp>
      <p:pic>
        <p:nvPicPr>
          <p:cNvPr id="12" name="Picture 11">
            <a:extLst>
              <a:ext uri="{FF2B5EF4-FFF2-40B4-BE49-F238E27FC236}">
                <a16:creationId xmlns:a16="http://schemas.microsoft.com/office/drawing/2014/main" id="{B350F899-172A-542F-7EB1-DCCA9691AA6A}"/>
              </a:ext>
            </a:extLst>
          </p:cNvPr>
          <p:cNvPicPr>
            <a:picLocks noChangeAspect="1"/>
          </p:cNvPicPr>
          <p:nvPr/>
        </p:nvPicPr>
        <p:blipFill>
          <a:blip r:embed="rId3"/>
          <a:stretch>
            <a:fillRect/>
          </a:stretch>
        </p:blipFill>
        <p:spPr>
          <a:xfrm>
            <a:off x="8220267" y="136525"/>
            <a:ext cx="3783703" cy="5841581"/>
          </a:xfrm>
          <a:prstGeom prst="rect">
            <a:avLst/>
          </a:prstGeom>
        </p:spPr>
      </p:pic>
      <p:sp>
        <p:nvSpPr>
          <p:cNvPr id="6" name="Title 9">
            <a:extLst>
              <a:ext uri="{FF2B5EF4-FFF2-40B4-BE49-F238E27FC236}">
                <a16:creationId xmlns:a16="http://schemas.microsoft.com/office/drawing/2014/main" id="{B02B6F9C-CB16-DC56-FD13-B93B15B5D653}"/>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Cost of Attendance and SAI</a:t>
            </a:r>
          </a:p>
        </p:txBody>
      </p:sp>
    </p:spTree>
    <p:extLst>
      <p:ext uri="{BB962C8B-B14F-4D97-AF65-F5344CB8AC3E}">
        <p14:creationId xmlns:p14="http://schemas.microsoft.com/office/powerpoint/2010/main" val="381791009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7B48450-7D18-4D46-B269-1147A5BC0028}"/>
              </a:ext>
            </a:extLst>
          </p:cNvPr>
          <p:cNvSpPr>
            <a:spLocks noGrp="1"/>
          </p:cNvSpPr>
          <p:nvPr>
            <p:ph type="dt" sz="half" idx="10"/>
          </p:nvPr>
        </p:nvSpPr>
        <p:spPr/>
        <p:txBody>
          <a:bodyPr/>
          <a:lstStyle/>
          <a:p>
            <a:fld id="{7097EF67-F577-42D5-B691-AB40364A7D76}" type="datetime4">
              <a:rPr lang="en-US" smtClean="0"/>
              <a:t>January 12, 2024</a:t>
            </a:fld>
            <a:endParaRPr lang="en-US" dirty="0"/>
          </a:p>
        </p:txBody>
      </p:sp>
      <p:sp>
        <p:nvSpPr>
          <p:cNvPr id="5" name="Footer Placeholder 4">
            <a:extLst>
              <a:ext uri="{FF2B5EF4-FFF2-40B4-BE49-F238E27FC236}">
                <a16:creationId xmlns:a16="http://schemas.microsoft.com/office/drawing/2014/main" id="{CA4BE70A-F848-4644-B767-5320817F61AB}"/>
              </a:ext>
            </a:extLst>
          </p:cNvPr>
          <p:cNvSpPr>
            <a:spLocks noGrp="1"/>
          </p:cNvSpPr>
          <p:nvPr>
            <p:ph type="ftr" sz="quarter" idx="11"/>
          </p:nvPr>
        </p:nvSpPr>
        <p:spPr/>
        <p:txBody>
          <a:bodyPr/>
          <a:lstStyle/>
          <a:p>
            <a:r>
              <a:rPr lang="en-US"/>
              <a:t>Office of Student Financial Aid and Scholarships </a:t>
            </a:r>
            <a:endParaRPr lang="en-US" dirty="0"/>
          </a:p>
        </p:txBody>
      </p:sp>
      <p:sp>
        <p:nvSpPr>
          <p:cNvPr id="3" name="TextBox 2">
            <a:extLst>
              <a:ext uri="{FF2B5EF4-FFF2-40B4-BE49-F238E27FC236}">
                <a16:creationId xmlns:a16="http://schemas.microsoft.com/office/drawing/2014/main" id="{459E4DB8-181B-05D2-7567-59A98E7B7132}"/>
              </a:ext>
            </a:extLst>
          </p:cNvPr>
          <p:cNvSpPr txBox="1"/>
          <p:nvPr/>
        </p:nvSpPr>
        <p:spPr>
          <a:xfrm>
            <a:off x="1062136" y="1291467"/>
            <a:ext cx="10280342" cy="2677656"/>
          </a:xfrm>
          <a:prstGeom prst="rect">
            <a:avLst/>
          </a:prstGeom>
          <a:noFill/>
        </p:spPr>
        <p:txBody>
          <a:bodyPr wrap="square" rtlCol="0">
            <a:spAutoFit/>
          </a:bodyPr>
          <a:lstStyle/>
          <a:p>
            <a:r>
              <a:rPr lang="en-US" sz="2800" dirty="0">
                <a:solidFill>
                  <a:srgbClr val="FAF7EE"/>
                </a:solidFill>
              </a:rPr>
              <a:t>The Cost of Attendance is a comprehensive budget. It consists of:</a:t>
            </a:r>
          </a:p>
          <a:p>
            <a:endParaRPr lang="en-US" sz="2800" dirty="0">
              <a:solidFill>
                <a:srgbClr val="FAF7EE"/>
              </a:solidFill>
            </a:endParaRPr>
          </a:p>
          <a:p>
            <a:pPr marL="342900" indent="-342900">
              <a:buFont typeface="Arial" panose="020B0604020202020204" pitchFamily="34" charset="0"/>
              <a:buChar char="•"/>
            </a:pPr>
            <a:r>
              <a:rPr lang="en-US" sz="2800" dirty="0">
                <a:solidFill>
                  <a:srgbClr val="FAF7EE"/>
                </a:solidFill>
              </a:rPr>
              <a:t>Direct Charges – paid directly to the college</a:t>
            </a:r>
          </a:p>
          <a:p>
            <a:pPr marL="342900" indent="-342900">
              <a:buFont typeface="Arial" panose="020B0604020202020204" pitchFamily="34" charset="0"/>
              <a:buChar char="•"/>
            </a:pPr>
            <a:r>
              <a:rPr lang="en-US" sz="2800" dirty="0">
                <a:solidFill>
                  <a:srgbClr val="FAF7EE"/>
                </a:solidFill>
              </a:rPr>
              <a:t>Indirect Costs – estimated expenses incurred, but not paid to the college</a:t>
            </a:r>
          </a:p>
        </p:txBody>
      </p:sp>
      <p:sp>
        <p:nvSpPr>
          <p:cNvPr id="7" name="Title 9">
            <a:extLst>
              <a:ext uri="{FF2B5EF4-FFF2-40B4-BE49-F238E27FC236}">
                <a16:creationId xmlns:a16="http://schemas.microsoft.com/office/drawing/2014/main" id="{F00CA5FE-27DE-BE64-197E-2C7EB2336231}"/>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Cost of Attendance and SAI</a:t>
            </a:r>
          </a:p>
        </p:txBody>
      </p:sp>
    </p:spTree>
    <p:extLst>
      <p:ext uri="{BB962C8B-B14F-4D97-AF65-F5344CB8AC3E}">
        <p14:creationId xmlns:p14="http://schemas.microsoft.com/office/powerpoint/2010/main" val="295833543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7B48450-7D18-4D46-B269-1147A5BC0028}"/>
              </a:ext>
            </a:extLst>
          </p:cNvPr>
          <p:cNvSpPr>
            <a:spLocks noGrp="1"/>
          </p:cNvSpPr>
          <p:nvPr>
            <p:ph type="dt" sz="half" idx="10"/>
          </p:nvPr>
        </p:nvSpPr>
        <p:spPr/>
        <p:txBody>
          <a:bodyPr/>
          <a:lstStyle/>
          <a:p>
            <a:fld id="{B1944F71-32CE-4B61-B57A-CD1BFF06511B}" type="datetime4">
              <a:rPr lang="en-US" smtClean="0"/>
              <a:t>January 12, 2024</a:t>
            </a:fld>
            <a:endParaRPr lang="en-US" dirty="0"/>
          </a:p>
        </p:txBody>
      </p:sp>
      <p:sp>
        <p:nvSpPr>
          <p:cNvPr id="5" name="Footer Placeholder 4">
            <a:extLst>
              <a:ext uri="{FF2B5EF4-FFF2-40B4-BE49-F238E27FC236}">
                <a16:creationId xmlns:a16="http://schemas.microsoft.com/office/drawing/2014/main" id="{CA4BE70A-F848-4644-B767-5320817F61AB}"/>
              </a:ext>
            </a:extLst>
          </p:cNvPr>
          <p:cNvSpPr>
            <a:spLocks noGrp="1"/>
          </p:cNvSpPr>
          <p:nvPr>
            <p:ph type="ftr" sz="quarter" idx="11"/>
          </p:nvPr>
        </p:nvSpPr>
        <p:spPr/>
        <p:txBody>
          <a:bodyPr/>
          <a:lstStyle/>
          <a:p>
            <a:r>
              <a:rPr lang="en-US"/>
              <a:t>Office of Student Financial Aid and Scholarships </a:t>
            </a:r>
            <a:endParaRPr lang="en-US" dirty="0"/>
          </a:p>
        </p:txBody>
      </p:sp>
      <p:sp>
        <p:nvSpPr>
          <p:cNvPr id="3" name="TextBox 2">
            <a:extLst>
              <a:ext uri="{FF2B5EF4-FFF2-40B4-BE49-F238E27FC236}">
                <a16:creationId xmlns:a16="http://schemas.microsoft.com/office/drawing/2014/main" id="{459E4DB8-181B-05D2-7567-59A98E7B7132}"/>
              </a:ext>
            </a:extLst>
          </p:cNvPr>
          <p:cNvSpPr txBox="1"/>
          <p:nvPr/>
        </p:nvSpPr>
        <p:spPr>
          <a:xfrm>
            <a:off x="1062136" y="1491449"/>
            <a:ext cx="10280342" cy="3108543"/>
          </a:xfrm>
          <a:prstGeom prst="rect">
            <a:avLst/>
          </a:prstGeom>
          <a:noFill/>
        </p:spPr>
        <p:txBody>
          <a:bodyPr wrap="square" rtlCol="0">
            <a:spAutoFit/>
          </a:bodyPr>
          <a:lstStyle/>
          <a:p>
            <a:r>
              <a:rPr lang="en-US" sz="2800" dirty="0">
                <a:solidFill>
                  <a:srgbClr val="FAF7EE"/>
                </a:solidFill>
              </a:rPr>
              <a:t>Direct Charges include tuition and standard fees, residence hall (Housing) and meal plan (Food) costs. </a:t>
            </a:r>
          </a:p>
          <a:p>
            <a:endParaRPr lang="en-US" sz="2800" dirty="0">
              <a:solidFill>
                <a:srgbClr val="FAF7EE"/>
              </a:solidFill>
            </a:endParaRPr>
          </a:p>
          <a:p>
            <a:r>
              <a:rPr lang="en-US" sz="2800" dirty="0">
                <a:solidFill>
                  <a:srgbClr val="FAF7EE"/>
                </a:solidFill>
              </a:rPr>
              <a:t>Indirect Costs include estimates for books and necessary supplies, transportation around campus and trips home, and miscellaneous personal expenses. </a:t>
            </a:r>
          </a:p>
          <a:p>
            <a:endParaRPr lang="en-US" sz="2800" dirty="0">
              <a:solidFill>
                <a:srgbClr val="FAF7EE"/>
              </a:solidFill>
            </a:endParaRPr>
          </a:p>
        </p:txBody>
      </p:sp>
      <p:sp>
        <p:nvSpPr>
          <p:cNvPr id="7" name="Title 9">
            <a:extLst>
              <a:ext uri="{FF2B5EF4-FFF2-40B4-BE49-F238E27FC236}">
                <a16:creationId xmlns:a16="http://schemas.microsoft.com/office/drawing/2014/main" id="{7144B221-52B6-9169-4E4C-85424BA35FD2}"/>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Cost of Attendance and SAI</a:t>
            </a:r>
          </a:p>
        </p:txBody>
      </p:sp>
    </p:spTree>
    <p:extLst>
      <p:ext uri="{BB962C8B-B14F-4D97-AF65-F5344CB8AC3E}">
        <p14:creationId xmlns:p14="http://schemas.microsoft.com/office/powerpoint/2010/main" val="113840008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7B48450-7D18-4D46-B269-1147A5BC0028}"/>
              </a:ext>
            </a:extLst>
          </p:cNvPr>
          <p:cNvSpPr>
            <a:spLocks noGrp="1"/>
          </p:cNvSpPr>
          <p:nvPr>
            <p:ph type="dt" sz="half" idx="10"/>
          </p:nvPr>
        </p:nvSpPr>
        <p:spPr/>
        <p:txBody>
          <a:bodyPr/>
          <a:lstStyle/>
          <a:p>
            <a:fld id="{857431E8-F8E1-463A-B52E-D7911F3200C9}" type="datetime4">
              <a:rPr lang="en-US" smtClean="0"/>
              <a:t>January 12, 2024</a:t>
            </a:fld>
            <a:endParaRPr lang="en-US" dirty="0"/>
          </a:p>
        </p:txBody>
      </p:sp>
      <p:sp>
        <p:nvSpPr>
          <p:cNvPr id="5" name="Footer Placeholder 4">
            <a:extLst>
              <a:ext uri="{FF2B5EF4-FFF2-40B4-BE49-F238E27FC236}">
                <a16:creationId xmlns:a16="http://schemas.microsoft.com/office/drawing/2014/main" id="{CA4BE70A-F848-4644-B767-5320817F61AB}"/>
              </a:ext>
            </a:extLst>
          </p:cNvPr>
          <p:cNvSpPr>
            <a:spLocks noGrp="1"/>
          </p:cNvSpPr>
          <p:nvPr>
            <p:ph type="ftr" sz="quarter" idx="11"/>
          </p:nvPr>
        </p:nvSpPr>
        <p:spPr/>
        <p:txBody>
          <a:bodyPr/>
          <a:lstStyle/>
          <a:p>
            <a:r>
              <a:rPr lang="en-US"/>
              <a:t>Office of Student Financial Aid and Scholarships </a:t>
            </a:r>
            <a:endParaRPr lang="en-US" dirty="0"/>
          </a:p>
        </p:txBody>
      </p:sp>
      <p:sp>
        <p:nvSpPr>
          <p:cNvPr id="3" name="TextBox 2">
            <a:extLst>
              <a:ext uri="{FF2B5EF4-FFF2-40B4-BE49-F238E27FC236}">
                <a16:creationId xmlns:a16="http://schemas.microsoft.com/office/drawing/2014/main" id="{459E4DB8-181B-05D2-7567-59A98E7B7132}"/>
              </a:ext>
            </a:extLst>
          </p:cNvPr>
          <p:cNvSpPr txBox="1"/>
          <p:nvPr/>
        </p:nvSpPr>
        <p:spPr>
          <a:xfrm>
            <a:off x="1062136" y="1420428"/>
            <a:ext cx="10280342" cy="3108543"/>
          </a:xfrm>
          <a:prstGeom prst="rect">
            <a:avLst/>
          </a:prstGeom>
          <a:noFill/>
        </p:spPr>
        <p:txBody>
          <a:bodyPr wrap="square" rtlCol="0">
            <a:spAutoFit/>
          </a:bodyPr>
          <a:lstStyle/>
          <a:p>
            <a:r>
              <a:rPr lang="en-US" sz="2800" dirty="0">
                <a:solidFill>
                  <a:srgbClr val="FAF7EE"/>
                </a:solidFill>
              </a:rPr>
              <a:t>Ohio University proudly offers The OHIO Guarantee, which provides predictability, transparency, and stability of these costs. The OHIO Guarantee is a cohort based, level-rate tuition, housing, dining, and fee model assuring a set of comprehensive rates for the pursuit of an undergraduate degree. The OHIO Guarantee rates remain unchanged for 12 consecutive semesters, four academic years. </a:t>
            </a:r>
          </a:p>
        </p:txBody>
      </p:sp>
      <p:sp>
        <p:nvSpPr>
          <p:cNvPr id="7" name="Title 9">
            <a:extLst>
              <a:ext uri="{FF2B5EF4-FFF2-40B4-BE49-F238E27FC236}">
                <a16:creationId xmlns:a16="http://schemas.microsoft.com/office/drawing/2014/main" id="{6B3850EA-93D7-E022-334F-463EFD0EEE98}"/>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Cost of Attendance and SAI</a:t>
            </a:r>
          </a:p>
        </p:txBody>
      </p:sp>
    </p:spTree>
    <p:extLst>
      <p:ext uri="{BB962C8B-B14F-4D97-AF65-F5344CB8AC3E}">
        <p14:creationId xmlns:p14="http://schemas.microsoft.com/office/powerpoint/2010/main" val="417406718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59E4DB8-181B-05D2-7567-59A98E7B7132}"/>
              </a:ext>
            </a:extLst>
          </p:cNvPr>
          <p:cNvSpPr txBox="1"/>
          <p:nvPr/>
        </p:nvSpPr>
        <p:spPr>
          <a:xfrm>
            <a:off x="1062136" y="1332097"/>
            <a:ext cx="9716004" cy="1637525"/>
          </a:xfrm>
          <a:prstGeom prst="rect">
            <a:avLst/>
          </a:prstGeom>
        </p:spPr>
        <p:txBody>
          <a:bodyPr vert="horz" lIns="91440" tIns="45720" rIns="91440" bIns="45720" rtlCol="0">
            <a:normAutofit lnSpcReduction="10000"/>
          </a:bodyPr>
          <a:lstStyle/>
          <a:p>
            <a:pPr>
              <a:lnSpc>
                <a:spcPct val="120000"/>
              </a:lnSpc>
              <a:spcAft>
                <a:spcPts val="600"/>
              </a:spcAft>
            </a:pPr>
            <a:r>
              <a:rPr lang="en-US" sz="2800" dirty="0">
                <a:solidFill>
                  <a:schemeClr val="bg1"/>
                </a:solidFill>
              </a:rPr>
              <a:t>The following is Ohio University’s 2023-24 Cost of Attendance for an undergraduate attending full-time on the Athens campus for two semesters.</a:t>
            </a:r>
          </a:p>
          <a:p>
            <a:pPr indent="-228600">
              <a:lnSpc>
                <a:spcPct val="90000"/>
              </a:lnSpc>
              <a:spcAft>
                <a:spcPts val="600"/>
              </a:spcAft>
              <a:buFont typeface="Arial" panose="020B0604020202020204" pitchFamily="34" charset="0"/>
              <a:buChar char="•"/>
            </a:pPr>
            <a:endParaRPr lang="en-US" sz="2200" dirty="0">
              <a:solidFill>
                <a:schemeClr val="bg1"/>
              </a:solidFill>
            </a:endParaRPr>
          </a:p>
        </p:txBody>
      </p:sp>
      <p:sp>
        <p:nvSpPr>
          <p:cNvPr id="4" name="Date Placeholder 3">
            <a:extLst>
              <a:ext uri="{FF2B5EF4-FFF2-40B4-BE49-F238E27FC236}">
                <a16:creationId xmlns:a16="http://schemas.microsoft.com/office/drawing/2014/main" id="{B7B48450-7D18-4D46-B269-1147A5BC0028}"/>
              </a:ext>
            </a:extLst>
          </p:cNvPr>
          <p:cNvSpPr>
            <a:spLocks noGrp="1"/>
          </p:cNvSpPr>
          <p:nvPr>
            <p:ph type="dt" sz="half" idx="10"/>
          </p:nvPr>
        </p:nvSpPr>
        <p:spPr>
          <a:xfrm>
            <a:off x="8220267" y="6356350"/>
            <a:ext cx="2892491" cy="365125"/>
          </a:xfrm>
        </p:spPr>
        <p:txBody>
          <a:bodyPr anchor="ctr">
            <a:normAutofit/>
          </a:bodyPr>
          <a:lstStyle/>
          <a:p>
            <a:pPr>
              <a:lnSpc>
                <a:spcPct val="90000"/>
              </a:lnSpc>
              <a:spcAft>
                <a:spcPts val="600"/>
              </a:spcAft>
            </a:pPr>
            <a:fld id="{91B3BCB0-ED97-4CC9-9F51-B55E0E661CEF}" type="datetime4">
              <a:rPr lang="en-US" sz="400" b="0" i="0" kern="1200" spc="100" baseline="0" smtClean="0">
                <a:latin typeface="P22 Mackinac Pro Medium" panose="02000000000000000000" pitchFamily="2" charset="77"/>
                <a:ea typeface="P22 Mackinac Pro Medium" panose="02000000000000000000" pitchFamily="2" charset="77"/>
                <a:cs typeface="+mn-cs"/>
              </a:rPr>
              <a:t>January 12, 2024</a:t>
            </a:fld>
            <a:endParaRPr lang="en-US" sz="400" b="0" i="0" kern="1200" spc="100" baseline="0" dirty="0">
              <a:latin typeface="P22 Mackinac Pro Medium" panose="02000000000000000000" pitchFamily="2" charset="77"/>
              <a:ea typeface="P22 Mackinac Pro Medium" panose="02000000000000000000" pitchFamily="2" charset="77"/>
              <a:cs typeface="+mn-cs"/>
            </a:endParaRPr>
          </a:p>
        </p:txBody>
      </p:sp>
      <p:sp>
        <p:nvSpPr>
          <p:cNvPr id="5" name="Footer Placeholder 4">
            <a:extLst>
              <a:ext uri="{FF2B5EF4-FFF2-40B4-BE49-F238E27FC236}">
                <a16:creationId xmlns:a16="http://schemas.microsoft.com/office/drawing/2014/main" id="{CA4BE70A-F848-4644-B767-5320817F61AB}"/>
              </a:ext>
            </a:extLst>
          </p:cNvPr>
          <p:cNvSpPr>
            <a:spLocks noGrp="1"/>
          </p:cNvSpPr>
          <p:nvPr>
            <p:ph type="ftr" sz="quarter" idx="11"/>
          </p:nvPr>
        </p:nvSpPr>
        <p:spPr>
          <a:xfrm>
            <a:off x="167951" y="6356350"/>
            <a:ext cx="7985449" cy="365125"/>
          </a:xfrm>
        </p:spPr>
        <p:txBody>
          <a:bodyPr anchor="ctr">
            <a:normAutofit/>
          </a:bodyPr>
          <a:lstStyle/>
          <a:p>
            <a:pPr>
              <a:spcAft>
                <a:spcPts val="600"/>
              </a:spcAft>
            </a:pPr>
            <a:r>
              <a:rPr lang="en-US" b="0" i="0" kern="1200" spc="100" baseline="0">
                <a:latin typeface="P22 Mackinac Pro Medium" panose="02000000000000000000" pitchFamily="2" charset="77"/>
                <a:ea typeface="P22 Mackinac Pro Medium" panose="02000000000000000000" pitchFamily="2" charset="77"/>
                <a:cs typeface="+mn-cs"/>
              </a:rPr>
              <a:t>Office of Student Financial Aid and Scholarships </a:t>
            </a:r>
          </a:p>
        </p:txBody>
      </p:sp>
      <p:sp>
        <p:nvSpPr>
          <p:cNvPr id="8" name="Title 9">
            <a:extLst>
              <a:ext uri="{FF2B5EF4-FFF2-40B4-BE49-F238E27FC236}">
                <a16:creationId xmlns:a16="http://schemas.microsoft.com/office/drawing/2014/main" id="{A6859AEE-1A1F-58F6-8BC6-51380DA87FA2}"/>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Cost of Attendance and SAI</a:t>
            </a:r>
          </a:p>
        </p:txBody>
      </p:sp>
      <p:graphicFrame>
        <p:nvGraphicFramePr>
          <p:cNvPr id="2" name="Table 1">
            <a:extLst>
              <a:ext uri="{FF2B5EF4-FFF2-40B4-BE49-F238E27FC236}">
                <a16:creationId xmlns:a16="http://schemas.microsoft.com/office/drawing/2014/main" id="{2D93A34C-8951-1E3F-9902-5E29CA120F2B}"/>
              </a:ext>
            </a:extLst>
          </p:cNvPr>
          <p:cNvGraphicFramePr>
            <a:graphicFrameLocks noGrp="1"/>
          </p:cNvGraphicFramePr>
          <p:nvPr>
            <p:extLst>
              <p:ext uri="{D42A27DB-BD31-4B8C-83A1-F6EECF244321}">
                <p14:modId xmlns:p14="http://schemas.microsoft.com/office/powerpoint/2010/main" val="1268732279"/>
              </p:ext>
            </p:extLst>
          </p:nvPr>
        </p:nvGraphicFramePr>
        <p:xfrm>
          <a:off x="2194138" y="2836290"/>
          <a:ext cx="7102134" cy="3187082"/>
        </p:xfrm>
        <a:graphic>
          <a:graphicData uri="http://schemas.openxmlformats.org/drawingml/2006/table">
            <a:tbl>
              <a:tblPr>
                <a:tableStyleId>{5C22544A-7EE6-4342-B048-85BDC9FD1C3A}</a:tableStyleId>
              </a:tblPr>
              <a:tblGrid>
                <a:gridCol w="2467874">
                  <a:extLst>
                    <a:ext uri="{9D8B030D-6E8A-4147-A177-3AD203B41FA5}">
                      <a16:colId xmlns:a16="http://schemas.microsoft.com/office/drawing/2014/main" val="1921230705"/>
                    </a:ext>
                  </a:extLst>
                </a:gridCol>
                <a:gridCol w="1033664">
                  <a:extLst>
                    <a:ext uri="{9D8B030D-6E8A-4147-A177-3AD203B41FA5}">
                      <a16:colId xmlns:a16="http://schemas.microsoft.com/office/drawing/2014/main" val="714934243"/>
                    </a:ext>
                  </a:extLst>
                </a:gridCol>
                <a:gridCol w="930297">
                  <a:extLst>
                    <a:ext uri="{9D8B030D-6E8A-4147-A177-3AD203B41FA5}">
                      <a16:colId xmlns:a16="http://schemas.microsoft.com/office/drawing/2014/main" val="92485416"/>
                    </a:ext>
                  </a:extLst>
                </a:gridCol>
                <a:gridCol w="2670299">
                  <a:extLst>
                    <a:ext uri="{9D8B030D-6E8A-4147-A177-3AD203B41FA5}">
                      <a16:colId xmlns:a16="http://schemas.microsoft.com/office/drawing/2014/main" val="4255284269"/>
                    </a:ext>
                  </a:extLst>
                </a:gridCol>
              </a:tblGrid>
              <a:tr h="248991">
                <a:tc>
                  <a:txBody>
                    <a:bodyPr/>
                    <a:lstStyle/>
                    <a:p>
                      <a:pPr algn="l" fontAlgn="b"/>
                      <a:r>
                        <a:rPr lang="en-US" sz="1100" u="none" strike="noStrike">
                          <a:effectLst/>
                        </a:rPr>
                        <a:t> </a:t>
                      </a:r>
                      <a:endParaRPr lang="en-US" sz="1100" b="0"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en-US" sz="1100" u="none" strike="noStrike">
                          <a:effectLst/>
                        </a:rPr>
                        <a:t>Semester</a:t>
                      </a:r>
                      <a:endParaRPr lang="en-US" sz="1100" b="1"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en-US" sz="1100" u="none" strike="noStrike">
                          <a:effectLst/>
                        </a:rPr>
                        <a:t>Year</a:t>
                      </a:r>
                      <a:endParaRPr lang="en-US" sz="1100" b="1"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en-US" sz="1100" u="none" strike="noStrike">
                          <a:effectLst/>
                        </a:rPr>
                        <a:t>Cost Description</a:t>
                      </a:r>
                      <a:endParaRPr lang="en-US" sz="1100" b="1"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3332519278"/>
                  </a:ext>
                </a:extLst>
              </a:tr>
              <a:tr h="248991">
                <a:tc>
                  <a:txBody>
                    <a:bodyPr/>
                    <a:lstStyle/>
                    <a:p>
                      <a:pPr algn="l" fontAlgn="b"/>
                      <a:r>
                        <a:rPr lang="en-US" sz="1100" u="none" strike="noStrike">
                          <a:effectLst/>
                        </a:rPr>
                        <a:t>Tuition</a:t>
                      </a:r>
                      <a:endParaRPr lang="en-US" sz="1100" b="1" i="0" u="none" strike="noStrike">
                        <a:solidFill>
                          <a:srgbClr val="000000"/>
                        </a:solidFill>
                        <a:effectLst/>
                        <a:latin typeface="Arial" panose="020B0604020202020204" pitchFamily="34" charset="0"/>
                      </a:endParaRPr>
                    </a:p>
                  </a:txBody>
                  <a:tcPr marL="9525" marR="9525" marT="9525" marB="0" anchor="b"/>
                </a:tc>
                <a:tc>
                  <a:txBody>
                    <a:bodyPr/>
                    <a:lstStyle/>
                    <a:p>
                      <a:pPr algn="r" fontAlgn="b"/>
                      <a:r>
                        <a:rPr lang="en-US" sz="1100" u="none" strike="noStrike">
                          <a:effectLst/>
                        </a:rPr>
                        <a:t>$6,873 </a:t>
                      </a:r>
                      <a:endParaRPr lang="en-US" sz="1100" b="0" i="0" u="none" strike="noStrike">
                        <a:solidFill>
                          <a:srgbClr val="000000"/>
                        </a:solidFill>
                        <a:effectLst/>
                        <a:latin typeface="Arial" panose="020B0604020202020204" pitchFamily="34" charset="0"/>
                      </a:endParaRPr>
                    </a:p>
                  </a:txBody>
                  <a:tcPr marL="9525" marR="9525" marT="9525" marB="0" anchor="b"/>
                </a:tc>
                <a:tc>
                  <a:txBody>
                    <a:bodyPr/>
                    <a:lstStyle/>
                    <a:p>
                      <a:pPr algn="r" fontAlgn="b"/>
                      <a:r>
                        <a:rPr lang="en-US" sz="1100" u="none" strike="noStrike">
                          <a:effectLst/>
                        </a:rPr>
                        <a:t>$13,746 </a:t>
                      </a:r>
                      <a:endParaRPr lang="en-US" sz="1100" b="0"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en-US" sz="1100" u="none" strike="noStrike">
                          <a:effectLst/>
                        </a:rPr>
                        <a:t>Billed by Ohio University.</a:t>
                      </a:r>
                      <a:endParaRPr lang="en-US" sz="11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300756907"/>
                  </a:ext>
                </a:extLst>
              </a:tr>
              <a:tr h="958614">
                <a:tc>
                  <a:txBody>
                    <a:bodyPr/>
                    <a:lstStyle/>
                    <a:p>
                      <a:pPr algn="l" fontAlgn="b"/>
                      <a:r>
                        <a:rPr lang="en-US" sz="1100" u="none" strike="noStrike" dirty="0">
                          <a:effectLst/>
                        </a:rPr>
                        <a:t>Residence Hall/Meal Plan</a:t>
                      </a:r>
                      <a:endParaRPr lang="en-US" sz="1100" b="1" i="0" u="none" strike="noStrike" dirty="0">
                        <a:solidFill>
                          <a:srgbClr val="000000"/>
                        </a:solidFill>
                        <a:effectLst/>
                        <a:latin typeface="Arial" panose="020B0604020202020204" pitchFamily="34" charset="0"/>
                      </a:endParaRPr>
                    </a:p>
                  </a:txBody>
                  <a:tcPr marL="9525" marR="9525" marT="9525" marB="0" anchor="b"/>
                </a:tc>
                <a:tc>
                  <a:txBody>
                    <a:bodyPr/>
                    <a:lstStyle/>
                    <a:p>
                      <a:pPr algn="r" fontAlgn="b"/>
                      <a:r>
                        <a:rPr lang="en-US" sz="1100" u="none" strike="noStrike" dirty="0">
                          <a:effectLst/>
                        </a:rPr>
                        <a:t>$6,797 </a:t>
                      </a:r>
                      <a:endParaRPr lang="en-US" sz="1100" b="0" i="0" u="none" strike="noStrike" dirty="0">
                        <a:solidFill>
                          <a:srgbClr val="000000"/>
                        </a:solidFill>
                        <a:effectLst/>
                        <a:latin typeface="Arial" panose="020B0604020202020204" pitchFamily="34" charset="0"/>
                      </a:endParaRPr>
                    </a:p>
                  </a:txBody>
                  <a:tcPr marL="9525" marR="9525" marT="9525" marB="0" anchor="b"/>
                </a:tc>
                <a:tc>
                  <a:txBody>
                    <a:bodyPr/>
                    <a:lstStyle/>
                    <a:p>
                      <a:pPr algn="r" fontAlgn="b"/>
                      <a:r>
                        <a:rPr lang="en-US" sz="1100" u="none" strike="noStrike" dirty="0">
                          <a:effectLst/>
                        </a:rPr>
                        <a:t>$13,594 </a:t>
                      </a:r>
                      <a:endParaRPr lang="en-US" sz="1100" b="0" i="0" u="none" strike="noStrike" dirty="0">
                        <a:solidFill>
                          <a:srgbClr val="000000"/>
                        </a:solidFill>
                        <a:effectLst/>
                        <a:latin typeface="Arial" panose="020B0604020202020204" pitchFamily="34" charset="0"/>
                      </a:endParaRPr>
                    </a:p>
                  </a:txBody>
                  <a:tcPr marL="9525" marR="9525" marT="9525" marB="0" anchor="b"/>
                </a:tc>
                <a:tc>
                  <a:txBody>
                    <a:bodyPr/>
                    <a:lstStyle/>
                    <a:p>
                      <a:pPr algn="l" fontAlgn="b"/>
                      <a:r>
                        <a:rPr lang="en-US" sz="1100" u="none" strike="noStrike" dirty="0">
                          <a:effectLst/>
                        </a:rPr>
                        <a:t>Billed by Ohio University. Actual amount determined by meal plan and housing choice.</a:t>
                      </a:r>
                      <a:endParaRPr lang="en-US" sz="110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1882102390"/>
                  </a:ext>
                </a:extLst>
              </a:tr>
              <a:tr h="485531">
                <a:tc>
                  <a:txBody>
                    <a:bodyPr/>
                    <a:lstStyle/>
                    <a:p>
                      <a:pPr algn="l" fontAlgn="b"/>
                      <a:r>
                        <a:rPr lang="en-US" sz="1100" u="none" strike="noStrike">
                          <a:effectLst/>
                        </a:rPr>
                        <a:t>Books</a:t>
                      </a:r>
                      <a:endParaRPr lang="en-US" sz="1100" b="1" i="0" u="none" strike="noStrike">
                        <a:solidFill>
                          <a:srgbClr val="000000"/>
                        </a:solidFill>
                        <a:effectLst/>
                        <a:latin typeface="Arial" panose="020B0604020202020204" pitchFamily="34" charset="0"/>
                      </a:endParaRPr>
                    </a:p>
                  </a:txBody>
                  <a:tcPr marL="9525" marR="9525" marT="9525" marB="0" anchor="b"/>
                </a:tc>
                <a:tc>
                  <a:txBody>
                    <a:bodyPr/>
                    <a:lstStyle/>
                    <a:p>
                      <a:pPr algn="r" fontAlgn="b"/>
                      <a:r>
                        <a:rPr lang="en-US" sz="1100" u="none" strike="noStrike">
                          <a:effectLst/>
                        </a:rPr>
                        <a:t>$420 </a:t>
                      </a:r>
                      <a:endParaRPr lang="en-US" sz="1100" b="0" i="0" u="none" strike="noStrike">
                        <a:solidFill>
                          <a:srgbClr val="000000"/>
                        </a:solidFill>
                        <a:effectLst/>
                        <a:latin typeface="Arial" panose="020B0604020202020204" pitchFamily="34" charset="0"/>
                      </a:endParaRPr>
                    </a:p>
                  </a:txBody>
                  <a:tcPr marL="9525" marR="9525" marT="9525" marB="0" anchor="b"/>
                </a:tc>
                <a:tc>
                  <a:txBody>
                    <a:bodyPr/>
                    <a:lstStyle/>
                    <a:p>
                      <a:pPr algn="r" fontAlgn="b"/>
                      <a:r>
                        <a:rPr lang="en-US" sz="1100" u="none" strike="noStrike">
                          <a:effectLst/>
                        </a:rPr>
                        <a:t>$840 </a:t>
                      </a:r>
                      <a:endParaRPr lang="en-US" sz="1100" b="0"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en-US" sz="1100" u="none" strike="noStrike">
                          <a:effectLst/>
                        </a:rPr>
                        <a:t>Paid out-of-pocket based on course requirements</a:t>
                      </a:r>
                      <a:endParaRPr lang="en-US" sz="11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2545483099"/>
                  </a:ext>
                </a:extLst>
              </a:tr>
              <a:tr h="248991">
                <a:tc>
                  <a:txBody>
                    <a:bodyPr/>
                    <a:lstStyle/>
                    <a:p>
                      <a:pPr algn="l" fontAlgn="b"/>
                      <a:r>
                        <a:rPr lang="en-US" sz="1100" u="none" strike="noStrike">
                          <a:effectLst/>
                        </a:rPr>
                        <a:t>Transportation</a:t>
                      </a:r>
                      <a:endParaRPr lang="en-US" sz="1100" b="1" i="0" u="none" strike="noStrike">
                        <a:solidFill>
                          <a:srgbClr val="000000"/>
                        </a:solidFill>
                        <a:effectLst/>
                        <a:latin typeface="Arial" panose="020B0604020202020204" pitchFamily="34" charset="0"/>
                      </a:endParaRPr>
                    </a:p>
                  </a:txBody>
                  <a:tcPr marL="9525" marR="9525" marT="9525" marB="0" anchor="b"/>
                </a:tc>
                <a:tc>
                  <a:txBody>
                    <a:bodyPr/>
                    <a:lstStyle/>
                    <a:p>
                      <a:pPr algn="r" fontAlgn="b"/>
                      <a:r>
                        <a:rPr lang="en-US" sz="1100" u="none" strike="noStrike">
                          <a:effectLst/>
                        </a:rPr>
                        <a:t>$990 </a:t>
                      </a:r>
                      <a:endParaRPr lang="en-US" sz="1100" b="0" i="0" u="none" strike="noStrike">
                        <a:solidFill>
                          <a:srgbClr val="000000"/>
                        </a:solidFill>
                        <a:effectLst/>
                        <a:latin typeface="Arial" panose="020B0604020202020204" pitchFamily="34" charset="0"/>
                      </a:endParaRPr>
                    </a:p>
                  </a:txBody>
                  <a:tcPr marL="9525" marR="9525" marT="9525" marB="0" anchor="b"/>
                </a:tc>
                <a:tc>
                  <a:txBody>
                    <a:bodyPr/>
                    <a:lstStyle/>
                    <a:p>
                      <a:pPr algn="r" fontAlgn="b"/>
                      <a:r>
                        <a:rPr lang="en-US" sz="1100" u="none" strike="noStrike">
                          <a:effectLst/>
                        </a:rPr>
                        <a:t>$1,980 </a:t>
                      </a:r>
                      <a:endParaRPr lang="en-US" sz="1100" b="0"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en-US" sz="1100" u="none" strike="noStrike">
                          <a:effectLst/>
                        </a:rPr>
                        <a:t>Allowance for travel needs.</a:t>
                      </a:r>
                      <a:endParaRPr lang="en-US" sz="11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151365568"/>
                  </a:ext>
                </a:extLst>
              </a:tr>
              <a:tr h="248991">
                <a:tc>
                  <a:txBody>
                    <a:bodyPr/>
                    <a:lstStyle/>
                    <a:p>
                      <a:pPr algn="l" fontAlgn="b"/>
                      <a:r>
                        <a:rPr lang="en-US" sz="1100" u="none" strike="noStrike">
                          <a:effectLst/>
                        </a:rPr>
                        <a:t>Personal</a:t>
                      </a:r>
                      <a:endParaRPr lang="en-US" sz="1100" b="1" i="0" u="none" strike="noStrike">
                        <a:solidFill>
                          <a:srgbClr val="000000"/>
                        </a:solidFill>
                        <a:effectLst/>
                        <a:latin typeface="Arial" panose="020B0604020202020204" pitchFamily="34" charset="0"/>
                      </a:endParaRPr>
                    </a:p>
                  </a:txBody>
                  <a:tcPr marL="9525" marR="9525" marT="9525" marB="0" anchor="b"/>
                </a:tc>
                <a:tc>
                  <a:txBody>
                    <a:bodyPr/>
                    <a:lstStyle/>
                    <a:p>
                      <a:pPr algn="r" fontAlgn="b"/>
                      <a:r>
                        <a:rPr lang="en-US" sz="1100" u="none" strike="noStrike">
                          <a:effectLst/>
                        </a:rPr>
                        <a:t>$468 </a:t>
                      </a:r>
                      <a:endParaRPr lang="en-US" sz="1100" b="0" i="0" u="none" strike="noStrike">
                        <a:solidFill>
                          <a:srgbClr val="000000"/>
                        </a:solidFill>
                        <a:effectLst/>
                        <a:latin typeface="Arial" panose="020B0604020202020204" pitchFamily="34" charset="0"/>
                      </a:endParaRPr>
                    </a:p>
                  </a:txBody>
                  <a:tcPr marL="9525" marR="9525" marT="9525" marB="0" anchor="b"/>
                </a:tc>
                <a:tc>
                  <a:txBody>
                    <a:bodyPr/>
                    <a:lstStyle/>
                    <a:p>
                      <a:pPr algn="r" fontAlgn="b"/>
                      <a:r>
                        <a:rPr lang="en-US" sz="1100" u="none" strike="noStrike">
                          <a:effectLst/>
                        </a:rPr>
                        <a:t>$936 </a:t>
                      </a:r>
                      <a:endParaRPr lang="en-US" sz="1100" b="0"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en-US" sz="1100" u="none" strike="noStrike">
                          <a:effectLst/>
                        </a:rPr>
                        <a:t>Allowance for personal needs.</a:t>
                      </a:r>
                      <a:endParaRPr lang="en-US" sz="11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3942674897"/>
                  </a:ext>
                </a:extLst>
              </a:tr>
              <a:tr h="248991">
                <a:tc>
                  <a:txBody>
                    <a:bodyPr/>
                    <a:lstStyle/>
                    <a:p>
                      <a:pPr algn="l" fontAlgn="b"/>
                      <a:r>
                        <a:rPr lang="en-US" sz="1100" u="none" strike="noStrike">
                          <a:effectLst/>
                        </a:rPr>
                        <a:t>Total In-State Costs</a:t>
                      </a:r>
                      <a:endParaRPr lang="en-US" sz="1100" b="1" i="0" u="none" strike="noStrike">
                        <a:solidFill>
                          <a:srgbClr val="000000"/>
                        </a:solidFill>
                        <a:effectLst/>
                        <a:latin typeface="Arial" panose="020B0604020202020204" pitchFamily="34" charset="0"/>
                      </a:endParaRPr>
                    </a:p>
                  </a:txBody>
                  <a:tcPr marL="9525" marR="9525" marT="9525" marB="0" anchor="b"/>
                </a:tc>
                <a:tc>
                  <a:txBody>
                    <a:bodyPr/>
                    <a:lstStyle/>
                    <a:p>
                      <a:pPr algn="r" fontAlgn="b"/>
                      <a:r>
                        <a:rPr lang="en-US" sz="1100" u="none" strike="noStrike">
                          <a:effectLst/>
                        </a:rPr>
                        <a:t>$15,548 </a:t>
                      </a:r>
                      <a:endParaRPr lang="en-US" sz="1100" b="0" i="0" u="none" strike="noStrike">
                        <a:solidFill>
                          <a:srgbClr val="000000"/>
                        </a:solidFill>
                        <a:effectLst/>
                        <a:latin typeface="Arial" panose="020B0604020202020204" pitchFamily="34" charset="0"/>
                      </a:endParaRPr>
                    </a:p>
                  </a:txBody>
                  <a:tcPr marL="9525" marR="9525" marT="9525" marB="0" anchor="b"/>
                </a:tc>
                <a:tc>
                  <a:txBody>
                    <a:bodyPr/>
                    <a:lstStyle/>
                    <a:p>
                      <a:pPr algn="r" fontAlgn="b"/>
                      <a:r>
                        <a:rPr lang="en-US" sz="1100" u="none" strike="noStrike">
                          <a:effectLst/>
                        </a:rPr>
                        <a:t>$31,096 </a:t>
                      </a:r>
                      <a:endParaRPr lang="en-US" sz="1100" b="0"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en-US" sz="1100" u="none" strike="noStrike">
                          <a:effectLst/>
                        </a:rPr>
                        <a:t> </a:t>
                      </a:r>
                      <a:endParaRPr lang="en-US" sz="11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1600629511"/>
                  </a:ext>
                </a:extLst>
              </a:tr>
              <a:tr h="248991">
                <a:tc>
                  <a:txBody>
                    <a:bodyPr/>
                    <a:lstStyle/>
                    <a:p>
                      <a:pPr algn="l" fontAlgn="b"/>
                      <a:r>
                        <a:rPr lang="en-US" sz="1100" u="none" strike="noStrike">
                          <a:effectLst/>
                        </a:rPr>
                        <a:t>Out-of-State Surcharge</a:t>
                      </a:r>
                      <a:endParaRPr lang="en-US" sz="1100" b="1" i="0" u="none" strike="noStrike">
                        <a:solidFill>
                          <a:srgbClr val="000000"/>
                        </a:solidFill>
                        <a:effectLst/>
                        <a:latin typeface="Arial" panose="020B0604020202020204" pitchFamily="34" charset="0"/>
                      </a:endParaRPr>
                    </a:p>
                  </a:txBody>
                  <a:tcPr marL="9525" marR="9525" marT="9525" marB="0" anchor="b"/>
                </a:tc>
                <a:tc>
                  <a:txBody>
                    <a:bodyPr/>
                    <a:lstStyle/>
                    <a:p>
                      <a:pPr algn="r" fontAlgn="b"/>
                      <a:r>
                        <a:rPr lang="en-US" sz="1100" u="none" strike="noStrike">
                          <a:effectLst/>
                        </a:rPr>
                        <a:t>$5,184 </a:t>
                      </a:r>
                      <a:endParaRPr lang="en-US" sz="1100" b="0" i="0" u="none" strike="noStrike">
                        <a:solidFill>
                          <a:srgbClr val="000000"/>
                        </a:solidFill>
                        <a:effectLst/>
                        <a:latin typeface="Arial" panose="020B0604020202020204" pitchFamily="34" charset="0"/>
                      </a:endParaRPr>
                    </a:p>
                  </a:txBody>
                  <a:tcPr marL="9525" marR="9525" marT="9525" marB="0" anchor="b"/>
                </a:tc>
                <a:tc>
                  <a:txBody>
                    <a:bodyPr/>
                    <a:lstStyle/>
                    <a:p>
                      <a:pPr algn="r" fontAlgn="b"/>
                      <a:r>
                        <a:rPr lang="en-US" sz="1100" u="none" strike="noStrike">
                          <a:effectLst/>
                        </a:rPr>
                        <a:t>$10,368 </a:t>
                      </a:r>
                      <a:endParaRPr lang="en-US" sz="1100" b="0"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en-US" sz="1100" u="none" strike="noStrike">
                          <a:effectLst/>
                        </a:rPr>
                        <a:t>Billed by Ohio University. </a:t>
                      </a:r>
                      <a:endParaRPr lang="en-US" sz="11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1053046128"/>
                  </a:ext>
                </a:extLst>
              </a:tr>
              <a:tr h="248991">
                <a:tc>
                  <a:txBody>
                    <a:bodyPr/>
                    <a:lstStyle/>
                    <a:p>
                      <a:pPr algn="l" fontAlgn="b"/>
                      <a:r>
                        <a:rPr lang="en-US" sz="1100" u="none" strike="noStrike">
                          <a:effectLst/>
                        </a:rPr>
                        <a:t>Out-of-State Total</a:t>
                      </a:r>
                      <a:endParaRPr lang="en-US" sz="1100" b="1" i="0" u="none" strike="noStrike">
                        <a:solidFill>
                          <a:srgbClr val="000000"/>
                        </a:solidFill>
                        <a:effectLst/>
                        <a:latin typeface="Arial" panose="020B0604020202020204" pitchFamily="34" charset="0"/>
                      </a:endParaRPr>
                    </a:p>
                  </a:txBody>
                  <a:tcPr marL="9525" marR="9525" marT="9525" marB="0" anchor="b"/>
                </a:tc>
                <a:tc>
                  <a:txBody>
                    <a:bodyPr/>
                    <a:lstStyle/>
                    <a:p>
                      <a:pPr algn="r" fontAlgn="b"/>
                      <a:r>
                        <a:rPr lang="en-US" sz="1100" u="none" strike="noStrike">
                          <a:effectLst/>
                        </a:rPr>
                        <a:t>$20,732 </a:t>
                      </a:r>
                      <a:endParaRPr lang="en-US" sz="1100" b="0" i="0" u="none" strike="noStrike">
                        <a:solidFill>
                          <a:srgbClr val="000000"/>
                        </a:solidFill>
                        <a:effectLst/>
                        <a:latin typeface="Arial" panose="020B0604020202020204" pitchFamily="34" charset="0"/>
                      </a:endParaRPr>
                    </a:p>
                  </a:txBody>
                  <a:tcPr marL="9525" marR="9525" marT="9525" marB="0" anchor="b"/>
                </a:tc>
                <a:tc>
                  <a:txBody>
                    <a:bodyPr/>
                    <a:lstStyle/>
                    <a:p>
                      <a:pPr algn="r" fontAlgn="b"/>
                      <a:r>
                        <a:rPr lang="en-US" sz="1100" u="none" strike="noStrike">
                          <a:effectLst/>
                        </a:rPr>
                        <a:t>$41,464 </a:t>
                      </a:r>
                      <a:endParaRPr lang="en-US" sz="1100" b="0" i="0" u="none" strike="noStrike">
                        <a:solidFill>
                          <a:srgbClr val="000000"/>
                        </a:solidFill>
                        <a:effectLst/>
                        <a:latin typeface="Arial" panose="020B0604020202020204" pitchFamily="34" charset="0"/>
                      </a:endParaRPr>
                    </a:p>
                  </a:txBody>
                  <a:tcPr marL="9525" marR="9525" marT="9525" marB="0" anchor="b"/>
                </a:tc>
                <a:tc>
                  <a:txBody>
                    <a:bodyPr/>
                    <a:lstStyle/>
                    <a:p>
                      <a:pPr algn="l" fontAlgn="b"/>
                      <a:r>
                        <a:rPr lang="en-US" sz="1100" u="none" strike="noStrike" dirty="0">
                          <a:effectLst/>
                        </a:rPr>
                        <a:t> </a:t>
                      </a:r>
                      <a:endParaRPr lang="en-US" sz="110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2586530508"/>
                  </a:ext>
                </a:extLst>
              </a:tr>
            </a:tbl>
          </a:graphicData>
        </a:graphic>
      </p:graphicFrame>
    </p:spTree>
    <p:extLst>
      <p:ext uri="{BB962C8B-B14F-4D97-AF65-F5344CB8AC3E}">
        <p14:creationId xmlns:p14="http://schemas.microsoft.com/office/powerpoint/2010/main" val="236358903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7B48450-7D18-4D46-B269-1147A5BC0028}"/>
              </a:ext>
            </a:extLst>
          </p:cNvPr>
          <p:cNvSpPr>
            <a:spLocks noGrp="1"/>
          </p:cNvSpPr>
          <p:nvPr>
            <p:ph type="dt" sz="half" idx="10"/>
          </p:nvPr>
        </p:nvSpPr>
        <p:spPr/>
        <p:txBody>
          <a:bodyPr/>
          <a:lstStyle/>
          <a:p>
            <a:fld id="{8CCDBB7D-B52D-45B1-8B98-7A9D40C84B77}" type="datetime4">
              <a:rPr lang="en-US" smtClean="0"/>
              <a:t>January 12, 2024</a:t>
            </a:fld>
            <a:endParaRPr lang="en-US" dirty="0"/>
          </a:p>
        </p:txBody>
      </p:sp>
      <p:sp>
        <p:nvSpPr>
          <p:cNvPr id="5" name="Footer Placeholder 4">
            <a:extLst>
              <a:ext uri="{FF2B5EF4-FFF2-40B4-BE49-F238E27FC236}">
                <a16:creationId xmlns:a16="http://schemas.microsoft.com/office/drawing/2014/main" id="{CA4BE70A-F848-4644-B767-5320817F61AB}"/>
              </a:ext>
            </a:extLst>
          </p:cNvPr>
          <p:cNvSpPr>
            <a:spLocks noGrp="1"/>
          </p:cNvSpPr>
          <p:nvPr>
            <p:ph type="ftr" sz="quarter" idx="11"/>
          </p:nvPr>
        </p:nvSpPr>
        <p:spPr/>
        <p:txBody>
          <a:bodyPr/>
          <a:lstStyle/>
          <a:p>
            <a:r>
              <a:rPr lang="en-US"/>
              <a:t>Office of Student Financial Aid and Scholarships </a:t>
            </a:r>
            <a:endParaRPr lang="en-US" dirty="0"/>
          </a:p>
        </p:txBody>
      </p:sp>
      <p:sp>
        <p:nvSpPr>
          <p:cNvPr id="3" name="TextBox 2">
            <a:extLst>
              <a:ext uri="{FF2B5EF4-FFF2-40B4-BE49-F238E27FC236}">
                <a16:creationId xmlns:a16="http://schemas.microsoft.com/office/drawing/2014/main" id="{459E4DB8-181B-05D2-7567-59A98E7B7132}"/>
              </a:ext>
            </a:extLst>
          </p:cNvPr>
          <p:cNvSpPr txBox="1"/>
          <p:nvPr/>
        </p:nvSpPr>
        <p:spPr>
          <a:xfrm>
            <a:off x="1062136" y="1480657"/>
            <a:ext cx="10280342" cy="954107"/>
          </a:xfrm>
          <a:prstGeom prst="rect">
            <a:avLst/>
          </a:prstGeom>
          <a:noFill/>
        </p:spPr>
        <p:txBody>
          <a:bodyPr wrap="square" rtlCol="0">
            <a:spAutoFit/>
          </a:bodyPr>
          <a:lstStyle/>
          <a:p>
            <a:r>
              <a:rPr lang="en-US" sz="2800" dirty="0">
                <a:solidFill>
                  <a:srgbClr val="FAF7EE"/>
                </a:solidFill>
              </a:rPr>
              <a:t>The Cost of Attendance is useful in estimating your semester bill and determining the amount you will owe the university.  </a:t>
            </a:r>
          </a:p>
        </p:txBody>
      </p:sp>
      <p:sp>
        <p:nvSpPr>
          <p:cNvPr id="8" name="Title 9">
            <a:extLst>
              <a:ext uri="{FF2B5EF4-FFF2-40B4-BE49-F238E27FC236}">
                <a16:creationId xmlns:a16="http://schemas.microsoft.com/office/drawing/2014/main" id="{321CDEC2-E9C0-ADB5-4BE0-AF92BA5BB410}"/>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Cost of Attendance and SAI</a:t>
            </a:r>
          </a:p>
        </p:txBody>
      </p:sp>
      <p:graphicFrame>
        <p:nvGraphicFramePr>
          <p:cNvPr id="2" name="Table 1">
            <a:extLst>
              <a:ext uri="{FF2B5EF4-FFF2-40B4-BE49-F238E27FC236}">
                <a16:creationId xmlns:a16="http://schemas.microsoft.com/office/drawing/2014/main" id="{5CE8C939-399E-ECC8-C041-B9F1F668B3AE}"/>
              </a:ext>
            </a:extLst>
          </p:cNvPr>
          <p:cNvGraphicFramePr>
            <a:graphicFrameLocks noGrp="1"/>
          </p:cNvGraphicFramePr>
          <p:nvPr>
            <p:extLst>
              <p:ext uri="{D42A27DB-BD31-4B8C-83A1-F6EECF244321}">
                <p14:modId xmlns:p14="http://schemas.microsoft.com/office/powerpoint/2010/main" val="2032694188"/>
              </p:ext>
            </p:extLst>
          </p:nvPr>
        </p:nvGraphicFramePr>
        <p:xfrm>
          <a:off x="3000652" y="2982896"/>
          <a:ext cx="5362113" cy="1704512"/>
        </p:xfrm>
        <a:graphic>
          <a:graphicData uri="http://schemas.openxmlformats.org/drawingml/2006/table">
            <a:tbl>
              <a:tblPr>
                <a:tableStyleId>{5C22544A-7EE6-4342-B048-85BDC9FD1C3A}</a:tableStyleId>
              </a:tblPr>
              <a:tblGrid>
                <a:gridCol w="2086253">
                  <a:extLst>
                    <a:ext uri="{9D8B030D-6E8A-4147-A177-3AD203B41FA5}">
                      <a16:colId xmlns:a16="http://schemas.microsoft.com/office/drawing/2014/main" val="2582111886"/>
                    </a:ext>
                  </a:extLst>
                </a:gridCol>
                <a:gridCol w="1660124">
                  <a:extLst>
                    <a:ext uri="{9D8B030D-6E8A-4147-A177-3AD203B41FA5}">
                      <a16:colId xmlns:a16="http://schemas.microsoft.com/office/drawing/2014/main" val="3486893094"/>
                    </a:ext>
                  </a:extLst>
                </a:gridCol>
                <a:gridCol w="1615736">
                  <a:extLst>
                    <a:ext uri="{9D8B030D-6E8A-4147-A177-3AD203B41FA5}">
                      <a16:colId xmlns:a16="http://schemas.microsoft.com/office/drawing/2014/main" val="1745068871"/>
                    </a:ext>
                  </a:extLst>
                </a:gridCol>
              </a:tblGrid>
              <a:tr h="426128">
                <a:tc>
                  <a:txBody>
                    <a:bodyPr/>
                    <a:lstStyle/>
                    <a:p>
                      <a:pPr algn="l" fontAlgn="b"/>
                      <a:r>
                        <a:rPr lang="en-US" sz="1100" u="none" strike="noStrike">
                          <a:effectLst/>
                        </a:rPr>
                        <a:t> </a:t>
                      </a:r>
                      <a:endParaRPr lang="en-US" sz="1100" b="0" i="0" u="none" strike="noStrike">
                        <a:solidFill>
                          <a:srgbClr val="000000"/>
                        </a:solidFill>
                        <a:effectLst/>
                        <a:latin typeface="Arial" panose="020B0604020202020204" pitchFamily="34" charset="0"/>
                      </a:endParaRPr>
                    </a:p>
                  </a:txBody>
                  <a:tcPr marL="9525" marR="9525" marT="9525" marB="0" anchor="b"/>
                </a:tc>
                <a:tc>
                  <a:txBody>
                    <a:bodyPr/>
                    <a:lstStyle/>
                    <a:p>
                      <a:pPr algn="ctr" fontAlgn="b"/>
                      <a:r>
                        <a:rPr lang="en-US" sz="1100" u="none" strike="noStrike">
                          <a:effectLst/>
                        </a:rPr>
                        <a:t>Semester</a:t>
                      </a:r>
                      <a:endParaRPr lang="en-US" sz="1100" b="1" i="0" u="none" strike="noStrike">
                        <a:solidFill>
                          <a:srgbClr val="000000"/>
                        </a:solidFill>
                        <a:effectLst/>
                        <a:latin typeface="Arial" panose="020B0604020202020204" pitchFamily="34" charset="0"/>
                      </a:endParaRPr>
                    </a:p>
                  </a:txBody>
                  <a:tcPr marL="9525" marR="9525" marT="9525" marB="0" anchor="b"/>
                </a:tc>
                <a:tc>
                  <a:txBody>
                    <a:bodyPr/>
                    <a:lstStyle/>
                    <a:p>
                      <a:pPr algn="ctr" fontAlgn="b"/>
                      <a:r>
                        <a:rPr lang="en-US" sz="1100" u="none" strike="noStrike">
                          <a:effectLst/>
                        </a:rPr>
                        <a:t>Annually</a:t>
                      </a:r>
                      <a:endParaRPr lang="en-US" sz="1100" b="1"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2282017686"/>
                  </a:ext>
                </a:extLst>
              </a:tr>
              <a:tr h="426128">
                <a:tc>
                  <a:txBody>
                    <a:bodyPr/>
                    <a:lstStyle/>
                    <a:p>
                      <a:pPr algn="l" fontAlgn="b"/>
                      <a:r>
                        <a:rPr lang="en-US" sz="1100" u="none" strike="noStrike">
                          <a:effectLst/>
                        </a:rPr>
                        <a:t>Total Charges</a:t>
                      </a:r>
                      <a:endParaRPr lang="en-US" sz="1100" b="1" i="0" u="none" strike="noStrike">
                        <a:solidFill>
                          <a:srgbClr val="000000"/>
                        </a:solidFill>
                        <a:effectLst/>
                        <a:latin typeface="Arial" panose="020B0604020202020204" pitchFamily="34" charset="0"/>
                      </a:endParaRPr>
                    </a:p>
                  </a:txBody>
                  <a:tcPr marL="9525" marR="9525" marT="9525" marB="0" anchor="b"/>
                </a:tc>
                <a:tc>
                  <a:txBody>
                    <a:bodyPr/>
                    <a:lstStyle/>
                    <a:p>
                      <a:pPr algn="r" fontAlgn="b"/>
                      <a:r>
                        <a:rPr lang="en-US" sz="1100" u="none" strike="noStrike">
                          <a:effectLst/>
                        </a:rPr>
                        <a:t>$13,670 </a:t>
                      </a:r>
                      <a:endParaRPr lang="en-US" sz="1100" b="0" i="0" u="none" strike="noStrike">
                        <a:solidFill>
                          <a:srgbClr val="000000"/>
                        </a:solidFill>
                        <a:effectLst/>
                        <a:latin typeface="Arial" panose="020B0604020202020204" pitchFamily="34" charset="0"/>
                      </a:endParaRPr>
                    </a:p>
                  </a:txBody>
                  <a:tcPr marL="9525" marR="9525" marT="9525" marB="0" anchor="b"/>
                </a:tc>
                <a:tc>
                  <a:txBody>
                    <a:bodyPr/>
                    <a:lstStyle/>
                    <a:p>
                      <a:pPr algn="r" fontAlgn="b"/>
                      <a:r>
                        <a:rPr lang="en-US" sz="1100" u="none" strike="noStrike">
                          <a:effectLst/>
                        </a:rPr>
                        <a:t>$27,340 </a:t>
                      </a:r>
                      <a:endParaRPr lang="en-US" sz="11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1182119985"/>
                  </a:ext>
                </a:extLst>
              </a:tr>
              <a:tr h="426128">
                <a:tc>
                  <a:txBody>
                    <a:bodyPr/>
                    <a:lstStyle/>
                    <a:p>
                      <a:pPr algn="l" fontAlgn="b"/>
                      <a:r>
                        <a:rPr lang="en-US" sz="1100" u="none" strike="noStrike">
                          <a:effectLst/>
                        </a:rPr>
                        <a:t>Total Aid Offered</a:t>
                      </a:r>
                      <a:endParaRPr lang="en-US" sz="1100" b="1" i="0" u="none" strike="noStrike">
                        <a:solidFill>
                          <a:srgbClr val="000000"/>
                        </a:solidFill>
                        <a:effectLst/>
                        <a:latin typeface="Arial" panose="020B0604020202020204" pitchFamily="34" charset="0"/>
                      </a:endParaRPr>
                    </a:p>
                  </a:txBody>
                  <a:tcPr marL="9525" marR="9525" marT="9525" marB="0" anchor="b"/>
                </a:tc>
                <a:tc>
                  <a:txBody>
                    <a:bodyPr/>
                    <a:lstStyle/>
                    <a:p>
                      <a:pPr algn="r" fontAlgn="b"/>
                      <a:r>
                        <a:rPr lang="en-US" sz="1100" u="none" strike="noStrike">
                          <a:effectLst/>
                        </a:rPr>
                        <a:t>-$2,750</a:t>
                      </a:r>
                      <a:endParaRPr lang="en-US" sz="1100" b="0" i="0" u="none" strike="noStrike">
                        <a:solidFill>
                          <a:srgbClr val="000000"/>
                        </a:solidFill>
                        <a:effectLst/>
                        <a:latin typeface="Arial" panose="020B0604020202020204" pitchFamily="34" charset="0"/>
                      </a:endParaRPr>
                    </a:p>
                  </a:txBody>
                  <a:tcPr marL="9525" marR="9525" marT="9525" marB="0" anchor="b"/>
                </a:tc>
                <a:tc>
                  <a:txBody>
                    <a:bodyPr/>
                    <a:lstStyle/>
                    <a:p>
                      <a:pPr algn="r" fontAlgn="b"/>
                      <a:r>
                        <a:rPr lang="en-US" sz="1100" u="none" strike="noStrike">
                          <a:effectLst/>
                        </a:rPr>
                        <a:t>-$5,500</a:t>
                      </a:r>
                      <a:endParaRPr lang="en-US" sz="1100" b="0" i="0" u="none" strike="noStrike">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2254345821"/>
                  </a:ext>
                </a:extLst>
              </a:tr>
              <a:tr h="426128">
                <a:tc>
                  <a:txBody>
                    <a:bodyPr/>
                    <a:lstStyle/>
                    <a:p>
                      <a:pPr algn="l" fontAlgn="b"/>
                      <a:r>
                        <a:rPr lang="en-US" sz="1100" u="none" strike="noStrike">
                          <a:effectLst/>
                        </a:rPr>
                        <a:t>Out-of-Pocket</a:t>
                      </a:r>
                      <a:endParaRPr lang="en-US" sz="1100" b="1" i="0" u="none" strike="noStrike">
                        <a:solidFill>
                          <a:srgbClr val="000000"/>
                        </a:solidFill>
                        <a:effectLst/>
                        <a:latin typeface="Arial" panose="020B0604020202020204" pitchFamily="34" charset="0"/>
                      </a:endParaRPr>
                    </a:p>
                  </a:txBody>
                  <a:tcPr marL="9525" marR="9525" marT="9525" marB="0" anchor="b"/>
                </a:tc>
                <a:tc>
                  <a:txBody>
                    <a:bodyPr/>
                    <a:lstStyle/>
                    <a:p>
                      <a:pPr algn="r" fontAlgn="b"/>
                      <a:r>
                        <a:rPr lang="en-US" sz="1100" u="none" strike="noStrike">
                          <a:effectLst/>
                        </a:rPr>
                        <a:t>$10,920 </a:t>
                      </a:r>
                      <a:endParaRPr lang="en-US" sz="1100" b="0" i="0" u="none" strike="noStrike">
                        <a:solidFill>
                          <a:srgbClr val="000000"/>
                        </a:solidFill>
                        <a:effectLst/>
                        <a:latin typeface="Arial" panose="020B0604020202020204" pitchFamily="34" charset="0"/>
                      </a:endParaRPr>
                    </a:p>
                  </a:txBody>
                  <a:tcPr marL="9525" marR="9525" marT="9525" marB="0" anchor="b"/>
                </a:tc>
                <a:tc>
                  <a:txBody>
                    <a:bodyPr/>
                    <a:lstStyle/>
                    <a:p>
                      <a:pPr algn="r" fontAlgn="b"/>
                      <a:r>
                        <a:rPr lang="en-US" sz="1100" u="none" strike="noStrike" dirty="0">
                          <a:effectLst/>
                        </a:rPr>
                        <a:t>$21,840 </a:t>
                      </a:r>
                      <a:endParaRPr lang="en-US" sz="1100" b="0" i="0" u="none" strike="noStrike" dirty="0">
                        <a:solidFill>
                          <a:srgbClr val="000000"/>
                        </a:solidFill>
                        <a:effectLst/>
                        <a:latin typeface="Arial" panose="020B0604020202020204" pitchFamily="34" charset="0"/>
                      </a:endParaRPr>
                    </a:p>
                  </a:txBody>
                  <a:tcPr marL="9525" marR="9525" marT="9525" marB="0" anchor="b"/>
                </a:tc>
                <a:extLst>
                  <a:ext uri="{0D108BD9-81ED-4DB2-BD59-A6C34878D82A}">
                    <a16:rowId xmlns:a16="http://schemas.microsoft.com/office/drawing/2014/main" val="926652853"/>
                  </a:ext>
                </a:extLst>
              </a:tr>
            </a:tbl>
          </a:graphicData>
        </a:graphic>
      </p:graphicFrame>
    </p:spTree>
    <p:extLst>
      <p:ext uri="{BB962C8B-B14F-4D97-AF65-F5344CB8AC3E}">
        <p14:creationId xmlns:p14="http://schemas.microsoft.com/office/powerpoint/2010/main" val="74020551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59E4DB8-181B-05D2-7567-59A98E7B7132}"/>
              </a:ext>
            </a:extLst>
          </p:cNvPr>
          <p:cNvSpPr txBox="1"/>
          <p:nvPr/>
        </p:nvSpPr>
        <p:spPr>
          <a:xfrm>
            <a:off x="6323537" y="1686257"/>
            <a:ext cx="5599174" cy="1873267"/>
          </a:xfrm>
          <a:prstGeom prst="rect">
            <a:avLst/>
          </a:prstGeom>
        </p:spPr>
        <p:txBody>
          <a:bodyPr vert="horz" lIns="91440" tIns="45720" rIns="91440" bIns="45720" rtlCol="0">
            <a:normAutofit/>
          </a:bodyPr>
          <a:lstStyle/>
          <a:p>
            <a:pPr>
              <a:lnSpc>
                <a:spcPct val="90000"/>
              </a:lnSpc>
              <a:spcBef>
                <a:spcPts val="1000"/>
              </a:spcBef>
            </a:pPr>
            <a:r>
              <a:rPr lang="en-US" sz="2800" dirty="0">
                <a:solidFill>
                  <a:schemeClr val="bg1"/>
                </a:solidFill>
              </a:rPr>
              <a:t>Ohio University’s Net Price Calculator is one of the tools on our website to assist you with your financial planning needs.</a:t>
            </a:r>
          </a:p>
        </p:txBody>
      </p:sp>
      <p:sp>
        <p:nvSpPr>
          <p:cNvPr id="4" name="Date Placeholder 3">
            <a:extLst>
              <a:ext uri="{FF2B5EF4-FFF2-40B4-BE49-F238E27FC236}">
                <a16:creationId xmlns:a16="http://schemas.microsoft.com/office/drawing/2014/main" id="{B7B48450-7D18-4D46-B269-1147A5BC0028}"/>
              </a:ext>
            </a:extLst>
          </p:cNvPr>
          <p:cNvSpPr>
            <a:spLocks noGrp="1"/>
          </p:cNvSpPr>
          <p:nvPr>
            <p:ph type="dt" sz="half" idx="10"/>
          </p:nvPr>
        </p:nvSpPr>
        <p:spPr>
          <a:xfrm>
            <a:off x="8220267" y="6356350"/>
            <a:ext cx="2892491" cy="365125"/>
          </a:xfrm>
        </p:spPr>
        <p:txBody>
          <a:bodyPr anchor="ctr">
            <a:normAutofit/>
          </a:bodyPr>
          <a:lstStyle/>
          <a:p>
            <a:pPr>
              <a:lnSpc>
                <a:spcPct val="90000"/>
              </a:lnSpc>
              <a:spcAft>
                <a:spcPts val="600"/>
              </a:spcAft>
            </a:pPr>
            <a:fld id="{146B30FC-7201-454F-B56C-D6A5A776D701}" type="datetime4">
              <a:rPr lang="en-US" sz="400" b="0" i="0" kern="1200" spc="100" baseline="0" smtClean="0">
                <a:latin typeface="P22 Mackinac Pro Medium" panose="02000000000000000000" pitchFamily="2" charset="77"/>
                <a:ea typeface="P22 Mackinac Pro Medium" panose="02000000000000000000" pitchFamily="2" charset="77"/>
                <a:cs typeface="+mn-cs"/>
              </a:rPr>
              <a:t>January 12, 2024</a:t>
            </a:fld>
            <a:endParaRPr lang="en-US" sz="400" b="0" i="0" kern="1200" spc="100" baseline="0" dirty="0">
              <a:latin typeface="P22 Mackinac Pro Medium" panose="02000000000000000000" pitchFamily="2" charset="77"/>
              <a:ea typeface="P22 Mackinac Pro Medium" panose="02000000000000000000" pitchFamily="2" charset="77"/>
              <a:cs typeface="+mn-cs"/>
            </a:endParaRPr>
          </a:p>
        </p:txBody>
      </p:sp>
      <p:sp>
        <p:nvSpPr>
          <p:cNvPr id="5" name="Footer Placeholder 4">
            <a:extLst>
              <a:ext uri="{FF2B5EF4-FFF2-40B4-BE49-F238E27FC236}">
                <a16:creationId xmlns:a16="http://schemas.microsoft.com/office/drawing/2014/main" id="{CA4BE70A-F848-4644-B767-5320817F61AB}"/>
              </a:ext>
            </a:extLst>
          </p:cNvPr>
          <p:cNvSpPr>
            <a:spLocks noGrp="1"/>
          </p:cNvSpPr>
          <p:nvPr>
            <p:ph type="ftr" sz="quarter" idx="11"/>
          </p:nvPr>
        </p:nvSpPr>
        <p:spPr>
          <a:xfrm>
            <a:off x="167951" y="6356350"/>
            <a:ext cx="7985449" cy="365125"/>
          </a:xfrm>
        </p:spPr>
        <p:txBody>
          <a:bodyPr anchor="ctr">
            <a:normAutofit/>
          </a:bodyPr>
          <a:lstStyle/>
          <a:p>
            <a:pPr>
              <a:spcAft>
                <a:spcPts val="600"/>
              </a:spcAft>
            </a:pPr>
            <a:r>
              <a:rPr lang="en-US" b="0" i="0" kern="1200" spc="100" baseline="0">
                <a:latin typeface="P22 Mackinac Pro Medium" panose="02000000000000000000" pitchFamily="2" charset="77"/>
                <a:ea typeface="P22 Mackinac Pro Medium" panose="02000000000000000000" pitchFamily="2" charset="77"/>
                <a:cs typeface="+mn-cs"/>
              </a:rPr>
              <a:t>Office of Student Financial Aid and Scholarships </a:t>
            </a:r>
          </a:p>
        </p:txBody>
      </p:sp>
      <p:sp>
        <p:nvSpPr>
          <p:cNvPr id="8" name="Title 9">
            <a:extLst>
              <a:ext uri="{FF2B5EF4-FFF2-40B4-BE49-F238E27FC236}">
                <a16:creationId xmlns:a16="http://schemas.microsoft.com/office/drawing/2014/main" id="{C0C32F42-6EDC-7782-829A-47B115110BDB}"/>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Cost of Attendance and SAI</a:t>
            </a:r>
          </a:p>
        </p:txBody>
      </p:sp>
      <p:pic>
        <p:nvPicPr>
          <p:cNvPr id="7" name="Picture 6">
            <a:extLst>
              <a:ext uri="{FF2B5EF4-FFF2-40B4-BE49-F238E27FC236}">
                <a16:creationId xmlns:a16="http://schemas.microsoft.com/office/drawing/2014/main" id="{C3B35898-58A7-800D-9A33-1B57F8B4D208}"/>
              </a:ext>
            </a:extLst>
          </p:cNvPr>
          <p:cNvPicPr>
            <a:picLocks noChangeAspect="1"/>
          </p:cNvPicPr>
          <p:nvPr/>
        </p:nvPicPr>
        <p:blipFill>
          <a:blip r:embed="rId2"/>
          <a:stretch>
            <a:fillRect/>
          </a:stretch>
        </p:blipFill>
        <p:spPr>
          <a:xfrm>
            <a:off x="529101" y="1686257"/>
            <a:ext cx="5475668" cy="3316685"/>
          </a:xfrm>
          <a:prstGeom prst="rect">
            <a:avLst/>
          </a:prstGeom>
        </p:spPr>
      </p:pic>
    </p:spTree>
    <p:extLst>
      <p:ext uri="{BB962C8B-B14F-4D97-AF65-F5344CB8AC3E}">
        <p14:creationId xmlns:p14="http://schemas.microsoft.com/office/powerpoint/2010/main" val="271934314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52C30C90-77AD-5C8A-7C36-5BAAB375E243}"/>
              </a:ext>
            </a:extLst>
          </p:cNvPr>
          <p:cNvSpPr txBox="1"/>
          <p:nvPr/>
        </p:nvSpPr>
        <p:spPr>
          <a:xfrm>
            <a:off x="1062136" y="1384838"/>
            <a:ext cx="6341084" cy="3874177"/>
          </a:xfrm>
          <a:prstGeom prst="rect">
            <a:avLst/>
          </a:prstGeom>
        </p:spPr>
        <p:txBody>
          <a:bodyPr vert="horz" lIns="91440" tIns="45720" rIns="91440" bIns="45720" rtlCol="0">
            <a:noAutofit/>
          </a:bodyPr>
          <a:lstStyle/>
          <a:p>
            <a:pPr>
              <a:lnSpc>
                <a:spcPct val="90000"/>
              </a:lnSpc>
              <a:spcBef>
                <a:spcPts val="1000"/>
              </a:spcBef>
            </a:pPr>
            <a:r>
              <a:rPr lang="en-US" sz="2800" dirty="0">
                <a:solidFill>
                  <a:schemeClr val="bg1"/>
                </a:solidFill>
              </a:rPr>
              <a:t>Ohio University begins sending comprehensive Financial Aid Offers to incoming freshmen in March. Federal, state, and institutional financial aid is offered to students whose FAFSA results have been received. </a:t>
            </a:r>
          </a:p>
          <a:p>
            <a:pPr indent="-228600">
              <a:lnSpc>
                <a:spcPct val="90000"/>
              </a:lnSpc>
              <a:spcBef>
                <a:spcPts val="1000"/>
              </a:spcBef>
              <a:buFont typeface="Arial" panose="020B0604020202020204" pitchFamily="34" charset="0"/>
              <a:buChar char="•"/>
            </a:pPr>
            <a:endParaRPr lang="en-US" sz="2800" dirty="0">
              <a:solidFill>
                <a:schemeClr val="bg1"/>
              </a:solidFill>
            </a:endParaRPr>
          </a:p>
          <a:p>
            <a:pPr>
              <a:lnSpc>
                <a:spcPct val="90000"/>
              </a:lnSpc>
              <a:spcBef>
                <a:spcPts val="1000"/>
              </a:spcBef>
            </a:pPr>
            <a:r>
              <a:rPr lang="en-US" sz="2800" dirty="0">
                <a:solidFill>
                  <a:schemeClr val="bg1"/>
                </a:solidFill>
              </a:rPr>
              <a:t>If selected for verification, students must provide requested documents prior to being offered aid. </a:t>
            </a:r>
          </a:p>
        </p:txBody>
      </p:sp>
      <p:pic>
        <p:nvPicPr>
          <p:cNvPr id="3" name="Picture 2" descr="A picture containing tree, grass, outdoor, plant&#10;&#10;Description automatically generated">
            <a:extLst>
              <a:ext uri="{FF2B5EF4-FFF2-40B4-BE49-F238E27FC236}">
                <a16:creationId xmlns:a16="http://schemas.microsoft.com/office/drawing/2014/main" id="{2E57911F-BCE6-B471-535E-4D6940A91045}"/>
              </a:ext>
            </a:extLst>
          </p:cNvPr>
          <p:cNvPicPr>
            <a:picLocks noChangeAspect="1"/>
          </p:cNvPicPr>
          <p:nvPr/>
        </p:nvPicPr>
        <p:blipFill rotWithShape="1">
          <a:blip r:embed="rId2"/>
          <a:srcRect l="12181" r="2106"/>
          <a:stretch/>
        </p:blipFill>
        <p:spPr>
          <a:xfrm>
            <a:off x="7403220" y="1384838"/>
            <a:ext cx="4267534" cy="3749811"/>
          </a:xfrm>
          <a:prstGeom prst="rect">
            <a:avLst/>
          </a:prstGeom>
          <a:noFill/>
        </p:spPr>
      </p:pic>
      <p:sp>
        <p:nvSpPr>
          <p:cNvPr id="4" name="Date Placeholder 3">
            <a:extLst>
              <a:ext uri="{FF2B5EF4-FFF2-40B4-BE49-F238E27FC236}">
                <a16:creationId xmlns:a16="http://schemas.microsoft.com/office/drawing/2014/main" id="{B7B48450-7D18-4D46-B269-1147A5BC0028}"/>
              </a:ext>
            </a:extLst>
          </p:cNvPr>
          <p:cNvSpPr>
            <a:spLocks noGrp="1"/>
          </p:cNvSpPr>
          <p:nvPr>
            <p:ph type="dt" sz="half" idx="10"/>
          </p:nvPr>
        </p:nvSpPr>
        <p:spPr>
          <a:xfrm>
            <a:off x="8220267" y="6356350"/>
            <a:ext cx="2892491" cy="365125"/>
          </a:xfrm>
        </p:spPr>
        <p:txBody>
          <a:bodyPr anchor="ctr">
            <a:normAutofit/>
          </a:bodyPr>
          <a:lstStyle/>
          <a:p>
            <a:pPr>
              <a:lnSpc>
                <a:spcPct val="90000"/>
              </a:lnSpc>
              <a:spcAft>
                <a:spcPts val="600"/>
              </a:spcAft>
            </a:pPr>
            <a:fld id="{7D5B59DB-4043-40C2-95FF-8A8FC6C8E640}" type="datetime4">
              <a:rPr lang="en-US" sz="400" b="0" i="0" kern="1200" spc="100" baseline="0" smtClean="0">
                <a:latin typeface="P22 Mackinac Pro Medium" panose="02000000000000000000" pitchFamily="2" charset="77"/>
                <a:ea typeface="P22 Mackinac Pro Medium" panose="02000000000000000000" pitchFamily="2" charset="77"/>
                <a:cs typeface="+mn-cs"/>
              </a:rPr>
              <a:t>January 12, 2024</a:t>
            </a:fld>
            <a:endParaRPr lang="en-US" sz="400" b="0" i="0" kern="1200" spc="100" baseline="0" dirty="0">
              <a:latin typeface="P22 Mackinac Pro Medium" panose="02000000000000000000" pitchFamily="2" charset="77"/>
              <a:ea typeface="P22 Mackinac Pro Medium" panose="02000000000000000000" pitchFamily="2" charset="77"/>
              <a:cs typeface="+mn-cs"/>
            </a:endParaRPr>
          </a:p>
        </p:txBody>
      </p:sp>
      <p:sp>
        <p:nvSpPr>
          <p:cNvPr id="5" name="Footer Placeholder 4">
            <a:extLst>
              <a:ext uri="{FF2B5EF4-FFF2-40B4-BE49-F238E27FC236}">
                <a16:creationId xmlns:a16="http://schemas.microsoft.com/office/drawing/2014/main" id="{CA4BE70A-F848-4644-B767-5320817F61AB}"/>
              </a:ext>
            </a:extLst>
          </p:cNvPr>
          <p:cNvSpPr>
            <a:spLocks noGrp="1"/>
          </p:cNvSpPr>
          <p:nvPr>
            <p:ph type="ftr" sz="quarter" idx="11"/>
          </p:nvPr>
        </p:nvSpPr>
        <p:spPr>
          <a:xfrm>
            <a:off x="167951" y="6356350"/>
            <a:ext cx="7985449" cy="365125"/>
          </a:xfrm>
        </p:spPr>
        <p:txBody>
          <a:bodyPr anchor="ctr">
            <a:normAutofit/>
          </a:bodyPr>
          <a:lstStyle/>
          <a:p>
            <a:pPr>
              <a:spcAft>
                <a:spcPts val="600"/>
              </a:spcAft>
            </a:pPr>
            <a:r>
              <a:rPr lang="en-US" b="0" i="0" kern="1200" spc="100" baseline="0">
                <a:latin typeface="P22 Mackinac Pro Medium" panose="02000000000000000000" pitchFamily="2" charset="77"/>
                <a:ea typeface="P22 Mackinac Pro Medium" panose="02000000000000000000" pitchFamily="2" charset="77"/>
                <a:cs typeface="+mn-cs"/>
              </a:rPr>
              <a:t>Office of Student Financial Aid and Scholarships </a:t>
            </a:r>
          </a:p>
        </p:txBody>
      </p:sp>
      <p:sp>
        <p:nvSpPr>
          <p:cNvPr id="8" name="Title 9">
            <a:extLst>
              <a:ext uri="{FF2B5EF4-FFF2-40B4-BE49-F238E27FC236}">
                <a16:creationId xmlns:a16="http://schemas.microsoft.com/office/drawing/2014/main" id="{C6D91A2A-6754-864C-6BD6-61F8808C607F}"/>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Financial Aid Awarding</a:t>
            </a:r>
          </a:p>
        </p:txBody>
      </p:sp>
    </p:spTree>
    <p:extLst>
      <p:ext uri="{BB962C8B-B14F-4D97-AF65-F5344CB8AC3E}">
        <p14:creationId xmlns:p14="http://schemas.microsoft.com/office/powerpoint/2010/main" val="40952766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7B48450-7D18-4D46-B269-1147A5BC0028}"/>
              </a:ext>
            </a:extLst>
          </p:cNvPr>
          <p:cNvSpPr>
            <a:spLocks noGrp="1"/>
          </p:cNvSpPr>
          <p:nvPr>
            <p:ph type="dt" sz="half" idx="10"/>
          </p:nvPr>
        </p:nvSpPr>
        <p:spPr/>
        <p:txBody>
          <a:bodyPr/>
          <a:lstStyle/>
          <a:p>
            <a:fld id="{A1D21D09-62C8-488E-AD0E-414D168A7170}" type="datetime4">
              <a:rPr lang="en-US" smtClean="0"/>
              <a:t>January 12, 2024</a:t>
            </a:fld>
            <a:endParaRPr lang="en-US" dirty="0"/>
          </a:p>
        </p:txBody>
      </p:sp>
      <p:sp>
        <p:nvSpPr>
          <p:cNvPr id="5" name="Footer Placeholder 4">
            <a:extLst>
              <a:ext uri="{FF2B5EF4-FFF2-40B4-BE49-F238E27FC236}">
                <a16:creationId xmlns:a16="http://schemas.microsoft.com/office/drawing/2014/main" id="{CA4BE70A-F848-4644-B767-5320817F61AB}"/>
              </a:ext>
            </a:extLst>
          </p:cNvPr>
          <p:cNvSpPr>
            <a:spLocks noGrp="1"/>
          </p:cNvSpPr>
          <p:nvPr>
            <p:ph type="ftr" sz="quarter" idx="11"/>
          </p:nvPr>
        </p:nvSpPr>
        <p:spPr/>
        <p:txBody>
          <a:bodyPr/>
          <a:lstStyle/>
          <a:p>
            <a:r>
              <a:rPr lang="en-US"/>
              <a:t>Office of Student Financial Aid and Scholarships </a:t>
            </a:r>
            <a:endParaRPr lang="en-US" dirty="0"/>
          </a:p>
        </p:txBody>
      </p:sp>
      <p:sp>
        <p:nvSpPr>
          <p:cNvPr id="3" name="TextBox 2">
            <a:extLst>
              <a:ext uri="{FF2B5EF4-FFF2-40B4-BE49-F238E27FC236}">
                <a16:creationId xmlns:a16="http://schemas.microsoft.com/office/drawing/2014/main" id="{459E4DB8-181B-05D2-7567-59A98E7B7132}"/>
              </a:ext>
            </a:extLst>
          </p:cNvPr>
          <p:cNvSpPr txBox="1"/>
          <p:nvPr/>
        </p:nvSpPr>
        <p:spPr>
          <a:xfrm>
            <a:off x="1198485" y="1837678"/>
            <a:ext cx="10280342" cy="3785652"/>
          </a:xfrm>
          <a:prstGeom prst="rect">
            <a:avLst/>
          </a:prstGeom>
          <a:noFill/>
        </p:spPr>
        <p:txBody>
          <a:bodyPr wrap="square" rtlCol="0">
            <a:spAutoFit/>
          </a:bodyPr>
          <a:lstStyle/>
          <a:p>
            <a:r>
              <a:rPr lang="en-US" sz="2600" i="1" dirty="0">
                <a:solidFill>
                  <a:srgbClr val="FAF7EE"/>
                </a:solidFill>
              </a:rPr>
              <a:t>Gift Aid – Scholarships </a:t>
            </a:r>
          </a:p>
          <a:p>
            <a:endParaRPr lang="en-US" sz="2400" dirty="0">
              <a:solidFill>
                <a:srgbClr val="FAF7EE"/>
              </a:solidFill>
            </a:endParaRPr>
          </a:p>
          <a:p>
            <a:r>
              <a:rPr lang="en-US" sz="2400" dirty="0">
                <a:solidFill>
                  <a:srgbClr val="FAF7EE"/>
                </a:solidFill>
              </a:rPr>
              <a:t>For all schools you are considering, determine individual scholarship application processes.</a:t>
            </a:r>
          </a:p>
          <a:p>
            <a:pPr marL="457200" indent="-457200">
              <a:buFont typeface="Arial" panose="020B0604020202020204" pitchFamily="34" charset="0"/>
              <a:buChar char="•"/>
            </a:pPr>
            <a:r>
              <a:rPr lang="en-US" sz="2400" dirty="0">
                <a:solidFill>
                  <a:srgbClr val="FAF7EE"/>
                </a:solidFill>
              </a:rPr>
              <a:t>Application for admission serves as the only application for freshmen scholarships at Ohio University. Apply by our early action date of November 15 for full scholarship consideration.</a:t>
            </a:r>
          </a:p>
          <a:p>
            <a:pPr marL="457200" indent="-457200">
              <a:buFont typeface="Arial" panose="020B0604020202020204" pitchFamily="34" charset="0"/>
              <a:buChar char="•"/>
            </a:pPr>
            <a:endParaRPr lang="en-US" sz="2400" dirty="0">
              <a:solidFill>
                <a:srgbClr val="FAF7EE"/>
              </a:solidFill>
            </a:endParaRPr>
          </a:p>
          <a:p>
            <a:r>
              <a:rPr lang="en-US" sz="2400" dirty="0">
                <a:solidFill>
                  <a:srgbClr val="FAF7EE"/>
                </a:solidFill>
              </a:rPr>
              <a:t>Scholarships are typically based on academic merit (high school GPA). Some may consider financial need as well. </a:t>
            </a:r>
          </a:p>
        </p:txBody>
      </p:sp>
      <p:sp>
        <p:nvSpPr>
          <p:cNvPr id="7" name="Title 9">
            <a:extLst>
              <a:ext uri="{FF2B5EF4-FFF2-40B4-BE49-F238E27FC236}">
                <a16:creationId xmlns:a16="http://schemas.microsoft.com/office/drawing/2014/main" id="{9CDA54AC-A55C-69A5-96CD-30C9E611C60C}"/>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Financial Aid Awarding</a:t>
            </a:r>
          </a:p>
        </p:txBody>
      </p:sp>
    </p:spTree>
    <p:extLst>
      <p:ext uri="{BB962C8B-B14F-4D97-AF65-F5344CB8AC3E}">
        <p14:creationId xmlns:p14="http://schemas.microsoft.com/office/powerpoint/2010/main" val="194001751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7B48450-7D18-4D46-B269-1147A5BC0028}"/>
              </a:ext>
            </a:extLst>
          </p:cNvPr>
          <p:cNvSpPr>
            <a:spLocks noGrp="1"/>
          </p:cNvSpPr>
          <p:nvPr>
            <p:ph type="dt" sz="half" idx="10"/>
          </p:nvPr>
        </p:nvSpPr>
        <p:spPr/>
        <p:txBody>
          <a:bodyPr/>
          <a:lstStyle/>
          <a:p>
            <a:fld id="{0F0F4725-D0DA-496E-BBE1-5CEFCBC1124F}" type="datetime4">
              <a:rPr lang="en-US" smtClean="0"/>
              <a:t>January 12, 2024</a:t>
            </a:fld>
            <a:endParaRPr lang="en-US" dirty="0"/>
          </a:p>
        </p:txBody>
      </p:sp>
      <p:sp>
        <p:nvSpPr>
          <p:cNvPr id="5" name="Footer Placeholder 4">
            <a:extLst>
              <a:ext uri="{FF2B5EF4-FFF2-40B4-BE49-F238E27FC236}">
                <a16:creationId xmlns:a16="http://schemas.microsoft.com/office/drawing/2014/main" id="{CA4BE70A-F848-4644-B767-5320817F61AB}"/>
              </a:ext>
            </a:extLst>
          </p:cNvPr>
          <p:cNvSpPr>
            <a:spLocks noGrp="1"/>
          </p:cNvSpPr>
          <p:nvPr>
            <p:ph type="ftr" sz="quarter" idx="11"/>
          </p:nvPr>
        </p:nvSpPr>
        <p:spPr/>
        <p:txBody>
          <a:bodyPr/>
          <a:lstStyle/>
          <a:p>
            <a:r>
              <a:rPr lang="en-US"/>
              <a:t>Office of Student Financial Aid and Scholarships </a:t>
            </a:r>
            <a:endParaRPr lang="en-US" dirty="0"/>
          </a:p>
        </p:txBody>
      </p:sp>
      <p:sp>
        <p:nvSpPr>
          <p:cNvPr id="3" name="TextBox 2">
            <a:extLst>
              <a:ext uri="{FF2B5EF4-FFF2-40B4-BE49-F238E27FC236}">
                <a16:creationId xmlns:a16="http://schemas.microsoft.com/office/drawing/2014/main" id="{459E4DB8-181B-05D2-7567-59A98E7B7132}"/>
              </a:ext>
            </a:extLst>
          </p:cNvPr>
          <p:cNvSpPr txBox="1"/>
          <p:nvPr/>
        </p:nvSpPr>
        <p:spPr>
          <a:xfrm>
            <a:off x="1198485" y="1837678"/>
            <a:ext cx="10280342" cy="3046988"/>
          </a:xfrm>
          <a:prstGeom prst="rect">
            <a:avLst/>
          </a:prstGeom>
          <a:noFill/>
        </p:spPr>
        <p:txBody>
          <a:bodyPr wrap="square" rtlCol="0">
            <a:spAutoFit/>
          </a:bodyPr>
          <a:lstStyle/>
          <a:p>
            <a:r>
              <a:rPr lang="en-US" sz="2600" i="1" dirty="0">
                <a:solidFill>
                  <a:srgbClr val="FAF7EE"/>
                </a:solidFill>
              </a:rPr>
              <a:t>OHIO Excellence Awards Program</a:t>
            </a:r>
          </a:p>
          <a:p>
            <a:endParaRPr lang="en-US" sz="2600" i="1" dirty="0">
              <a:solidFill>
                <a:srgbClr val="FAF7EE"/>
              </a:solidFill>
            </a:endParaRPr>
          </a:p>
          <a:p>
            <a:pPr marL="457200" indent="-457200">
              <a:buFont typeface="Arial" panose="020B0604020202020204" pitchFamily="34" charset="0"/>
              <a:buChar char="•"/>
            </a:pPr>
            <a:r>
              <a:rPr lang="en-US" sz="2000" dirty="0">
                <a:solidFill>
                  <a:srgbClr val="FAF7EE"/>
                </a:solidFill>
              </a:rPr>
              <a:t>Academic merit demonstrated by high school GPA</a:t>
            </a:r>
          </a:p>
          <a:p>
            <a:pPr marL="457200" indent="-457200">
              <a:buFont typeface="Arial" panose="020B0604020202020204" pitchFamily="34" charset="0"/>
              <a:buChar char="•"/>
            </a:pPr>
            <a:r>
              <a:rPr lang="en-US" sz="2000" dirty="0">
                <a:solidFill>
                  <a:srgbClr val="FAF7EE"/>
                </a:solidFill>
              </a:rPr>
              <a:t>Financial need, determined by the FAFSA and received by first-priority consideration date of February 15, 2024.</a:t>
            </a:r>
          </a:p>
          <a:p>
            <a:pPr marL="457200" indent="-457200">
              <a:buFont typeface="Arial" panose="020B0604020202020204" pitchFamily="34" charset="0"/>
              <a:buChar char="•"/>
            </a:pPr>
            <a:r>
              <a:rPr lang="en-US" sz="2000" dirty="0">
                <a:solidFill>
                  <a:srgbClr val="FAF7EE"/>
                </a:solidFill>
              </a:rPr>
              <a:t>Updated test scores and GPA received through January 15, 2024</a:t>
            </a:r>
          </a:p>
          <a:p>
            <a:pPr marL="914400" lvl="1" indent="-457200">
              <a:buFont typeface="Arial" panose="020B0604020202020204" pitchFamily="34" charset="0"/>
              <a:buChar char="•"/>
            </a:pPr>
            <a:r>
              <a:rPr lang="en-US" sz="2000" dirty="0">
                <a:solidFill>
                  <a:srgbClr val="FAF7EE"/>
                </a:solidFill>
              </a:rPr>
              <a:t>All applicants receive full scholarship consideration, regardless of ACT/SAT submission or scores. Test scores, if submitted, are considered only if doing so increases award amounts.</a:t>
            </a:r>
          </a:p>
        </p:txBody>
      </p:sp>
      <p:sp>
        <p:nvSpPr>
          <p:cNvPr id="7" name="Title 9">
            <a:extLst>
              <a:ext uri="{FF2B5EF4-FFF2-40B4-BE49-F238E27FC236}">
                <a16:creationId xmlns:a16="http://schemas.microsoft.com/office/drawing/2014/main" id="{72E79E89-5EE6-5DFF-6B2B-880B356D2D25}"/>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Financial Aid Awarding</a:t>
            </a:r>
          </a:p>
        </p:txBody>
      </p:sp>
    </p:spTree>
    <p:extLst>
      <p:ext uri="{BB962C8B-B14F-4D97-AF65-F5344CB8AC3E}">
        <p14:creationId xmlns:p14="http://schemas.microsoft.com/office/powerpoint/2010/main" val="347633732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7B48450-7D18-4D46-B269-1147A5BC0028}"/>
              </a:ext>
            </a:extLst>
          </p:cNvPr>
          <p:cNvSpPr>
            <a:spLocks noGrp="1"/>
          </p:cNvSpPr>
          <p:nvPr>
            <p:ph type="dt" sz="half" idx="10"/>
          </p:nvPr>
        </p:nvSpPr>
        <p:spPr/>
        <p:txBody>
          <a:bodyPr/>
          <a:lstStyle/>
          <a:p>
            <a:fld id="{D241CC1D-AD55-4C4A-B7DD-E5CE994B50DF}" type="datetime4">
              <a:rPr lang="en-US" smtClean="0"/>
              <a:t>January 12, 2024</a:t>
            </a:fld>
            <a:endParaRPr lang="en-US" dirty="0"/>
          </a:p>
        </p:txBody>
      </p:sp>
      <p:sp>
        <p:nvSpPr>
          <p:cNvPr id="5" name="Footer Placeholder 4">
            <a:extLst>
              <a:ext uri="{FF2B5EF4-FFF2-40B4-BE49-F238E27FC236}">
                <a16:creationId xmlns:a16="http://schemas.microsoft.com/office/drawing/2014/main" id="{CA4BE70A-F848-4644-B767-5320817F61AB}"/>
              </a:ext>
            </a:extLst>
          </p:cNvPr>
          <p:cNvSpPr>
            <a:spLocks noGrp="1"/>
          </p:cNvSpPr>
          <p:nvPr>
            <p:ph type="ftr" sz="quarter" idx="11"/>
          </p:nvPr>
        </p:nvSpPr>
        <p:spPr/>
        <p:txBody>
          <a:bodyPr/>
          <a:lstStyle/>
          <a:p>
            <a:r>
              <a:rPr lang="en-US"/>
              <a:t>Office of Student Financial Aid and Scholarships </a:t>
            </a:r>
            <a:endParaRPr lang="en-US" dirty="0"/>
          </a:p>
        </p:txBody>
      </p:sp>
      <p:sp>
        <p:nvSpPr>
          <p:cNvPr id="3" name="TextBox 2">
            <a:extLst>
              <a:ext uri="{FF2B5EF4-FFF2-40B4-BE49-F238E27FC236}">
                <a16:creationId xmlns:a16="http://schemas.microsoft.com/office/drawing/2014/main" id="{459E4DB8-181B-05D2-7567-59A98E7B7132}"/>
              </a:ext>
            </a:extLst>
          </p:cNvPr>
          <p:cNvSpPr txBox="1"/>
          <p:nvPr/>
        </p:nvSpPr>
        <p:spPr>
          <a:xfrm>
            <a:off x="1198485" y="1837678"/>
            <a:ext cx="10280342" cy="3293209"/>
          </a:xfrm>
          <a:prstGeom prst="rect">
            <a:avLst/>
          </a:prstGeom>
          <a:noFill/>
        </p:spPr>
        <p:txBody>
          <a:bodyPr wrap="square" rtlCol="0">
            <a:spAutoFit/>
          </a:bodyPr>
          <a:lstStyle/>
          <a:p>
            <a:r>
              <a:rPr lang="en-US" sz="2600" i="1" dirty="0">
                <a:solidFill>
                  <a:srgbClr val="FAF7EE"/>
                </a:solidFill>
              </a:rPr>
              <a:t>Gift Aid – Grants </a:t>
            </a:r>
          </a:p>
          <a:p>
            <a:endParaRPr lang="en-US" sz="2600" i="1" dirty="0">
              <a:solidFill>
                <a:srgbClr val="FAF7EE"/>
              </a:solidFill>
            </a:endParaRPr>
          </a:p>
          <a:p>
            <a:r>
              <a:rPr lang="en-US" sz="2600" dirty="0">
                <a:solidFill>
                  <a:srgbClr val="FAF7EE"/>
                </a:solidFill>
              </a:rPr>
              <a:t>Funds that are not repaid.</a:t>
            </a:r>
          </a:p>
          <a:p>
            <a:endParaRPr lang="en-US" sz="2600" dirty="0">
              <a:solidFill>
                <a:srgbClr val="FAF7EE"/>
              </a:solidFill>
            </a:endParaRPr>
          </a:p>
          <a:p>
            <a:r>
              <a:rPr lang="en-US" sz="2600" dirty="0">
                <a:solidFill>
                  <a:srgbClr val="FAF7EE"/>
                </a:solidFill>
              </a:rPr>
              <a:t>Resources include federal, state, and institutional.</a:t>
            </a:r>
          </a:p>
          <a:p>
            <a:endParaRPr lang="en-US" sz="2600" dirty="0">
              <a:solidFill>
                <a:srgbClr val="FAF7EE"/>
              </a:solidFill>
            </a:endParaRPr>
          </a:p>
          <a:p>
            <a:r>
              <a:rPr lang="en-US" sz="2600" dirty="0">
                <a:solidFill>
                  <a:srgbClr val="FAF7EE"/>
                </a:solidFill>
              </a:rPr>
              <a:t>Federal Pell Grant eligibility and award amounts are determined by the FAFSA. </a:t>
            </a:r>
          </a:p>
        </p:txBody>
      </p:sp>
      <p:sp>
        <p:nvSpPr>
          <p:cNvPr id="7" name="Title 9">
            <a:extLst>
              <a:ext uri="{FF2B5EF4-FFF2-40B4-BE49-F238E27FC236}">
                <a16:creationId xmlns:a16="http://schemas.microsoft.com/office/drawing/2014/main" id="{C70E1468-0B42-5D3D-0E01-714312943357}"/>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Financial Aid Awarding</a:t>
            </a:r>
          </a:p>
        </p:txBody>
      </p:sp>
    </p:spTree>
    <p:extLst>
      <p:ext uri="{BB962C8B-B14F-4D97-AF65-F5344CB8AC3E}">
        <p14:creationId xmlns:p14="http://schemas.microsoft.com/office/powerpoint/2010/main" val="237160402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7B48450-7D18-4D46-B269-1147A5BC0028}"/>
              </a:ext>
            </a:extLst>
          </p:cNvPr>
          <p:cNvSpPr>
            <a:spLocks noGrp="1"/>
          </p:cNvSpPr>
          <p:nvPr>
            <p:ph type="dt" sz="half" idx="10"/>
          </p:nvPr>
        </p:nvSpPr>
        <p:spPr/>
        <p:txBody>
          <a:bodyPr/>
          <a:lstStyle/>
          <a:p>
            <a:fld id="{10EE53BE-C9DF-4F91-ABA8-889AF33D7828}" type="datetime4">
              <a:rPr lang="en-US" smtClean="0"/>
              <a:t>January 12, 2024</a:t>
            </a:fld>
            <a:endParaRPr lang="en-US" dirty="0"/>
          </a:p>
        </p:txBody>
      </p:sp>
      <p:sp>
        <p:nvSpPr>
          <p:cNvPr id="5" name="Footer Placeholder 4">
            <a:extLst>
              <a:ext uri="{FF2B5EF4-FFF2-40B4-BE49-F238E27FC236}">
                <a16:creationId xmlns:a16="http://schemas.microsoft.com/office/drawing/2014/main" id="{CA4BE70A-F848-4644-B767-5320817F61AB}"/>
              </a:ext>
            </a:extLst>
          </p:cNvPr>
          <p:cNvSpPr>
            <a:spLocks noGrp="1"/>
          </p:cNvSpPr>
          <p:nvPr>
            <p:ph type="ftr" sz="quarter" idx="11"/>
          </p:nvPr>
        </p:nvSpPr>
        <p:spPr/>
        <p:txBody>
          <a:bodyPr/>
          <a:lstStyle/>
          <a:p>
            <a:r>
              <a:rPr lang="en-US"/>
              <a:t>Office of Student Financial Aid and Scholarships </a:t>
            </a:r>
            <a:endParaRPr lang="en-US" dirty="0"/>
          </a:p>
        </p:txBody>
      </p:sp>
      <p:sp>
        <p:nvSpPr>
          <p:cNvPr id="3" name="TextBox 2">
            <a:extLst>
              <a:ext uri="{FF2B5EF4-FFF2-40B4-BE49-F238E27FC236}">
                <a16:creationId xmlns:a16="http://schemas.microsoft.com/office/drawing/2014/main" id="{459E4DB8-181B-05D2-7567-59A98E7B7132}"/>
              </a:ext>
            </a:extLst>
          </p:cNvPr>
          <p:cNvSpPr txBox="1"/>
          <p:nvPr/>
        </p:nvSpPr>
        <p:spPr>
          <a:xfrm>
            <a:off x="1198485" y="1837678"/>
            <a:ext cx="10280342" cy="3293209"/>
          </a:xfrm>
          <a:prstGeom prst="rect">
            <a:avLst/>
          </a:prstGeom>
          <a:noFill/>
        </p:spPr>
        <p:txBody>
          <a:bodyPr wrap="square" rtlCol="0">
            <a:spAutoFit/>
          </a:bodyPr>
          <a:lstStyle/>
          <a:p>
            <a:r>
              <a:rPr lang="en-US" sz="2600" i="1" dirty="0">
                <a:solidFill>
                  <a:srgbClr val="FAF7EE"/>
                </a:solidFill>
              </a:rPr>
              <a:t>Self-Help Aid – Federal Work-Study </a:t>
            </a:r>
          </a:p>
          <a:p>
            <a:endParaRPr lang="en-US" sz="2600" dirty="0">
              <a:solidFill>
                <a:srgbClr val="FAF7EE"/>
              </a:solidFill>
            </a:endParaRPr>
          </a:p>
          <a:p>
            <a:r>
              <a:rPr lang="en-US" sz="2600" dirty="0">
                <a:solidFill>
                  <a:srgbClr val="FAF7EE"/>
                </a:solidFill>
              </a:rPr>
              <a:t>Funds are earned through work.</a:t>
            </a:r>
          </a:p>
          <a:p>
            <a:endParaRPr lang="en-US" sz="2600" dirty="0">
              <a:solidFill>
                <a:srgbClr val="FAF7EE"/>
              </a:solidFill>
            </a:endParaRPr>
          </a:p>
          <a:p>
            <a:r>
              <a:rPr lang="en-US" sz="2600" dirty="0">
                <a:solidFill>
                  <a:srgbClr val="FAF7EE"/>
                </a:solidFill>
              </a:rPr>
              <a:t>Payments are received through bi-weekly paychecks based on hours worked. Funds are not applied directly to university bill.</a:t>
            </a:r>
          </a:p>
          <a:p>
            <a:endParaRPr lang="en-US" sz="2600" dirty="0">
              <a:solidFill>
                <a:srgbClr val="FAF7EE"/>
              </a:solidFill>
            </a:endParaRPr>
          </a:p>
          <a:p>
            <a:r>
              <a:rPr lang="en-US" sz="2600" dirty="0">
                <a:solidFill>
                  <a:srgbClr val="FAF7EE"/>
                </a:solidFill>
              </a:rPr>
              <a:t>Awards are based on financial need and funds are limited. </a:t>
            </a:r>
          </a:p>
        </p:txBody>
      </p:sp>
      <p:sp>
        <p:nvSpPr>
          <p:cNvPr id="7" name="Title 9">
            <a:extLst>
              <a:ext uri="{FF2B5EF4-FFF2-40B4-BE49-F238E27FC236}">
                <a16:creationId xmlns:a16="http://schemas.microsoft.com/office/drawing/2014/main" id="{72AA6EC2-C01C-2793-D988-F7B8AC1ADC91}"/>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Financial Aid Awarding</a:t>
            </a:r>
          </a:p>
        </p:txBody>
      </p:sp>
    </p:spTree>
    <p:extLst>
      <p:ext uri="{BB962C8B-B14F-4D97-AF65-F5344CB8AC3E}">
        <p14:creationId xmlns:p14="http://schemas.microsoft.com/office/powerpoint/2010/main" val="250739845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7B48450-7D18-4D46-B269-1147A5BC0028}"/>
              </a:ext>
            </a:extLst>
          </p:cNvPr>
          <p:cNvSpPr>
            <a:spLocks noGrp="1"/>
          </p:cNvSpPr>
          <p:nvPr>
            <p:ph type="dt" sz="half" idx="10"/>
          </p:nvPr>
        </p:nvSpPr>
        <p:spPr/>
        <p:txBody>
          <a:bodyPr/>
          <a:lstStyle/>
          <a:p>
            <a:fld id="{E07DAB9F-FDEF-495B-9F54-76A1E3B49370}" type="datetime4">
              <a:rPr lang="en-US" smtClean="0"/>
              <a:t>January 12, 2024</a:t>
            </a:fld>
            <a:endParaRPr lang="en-US" dirty="0"/>
          </a:p>
        </p:txBody>
      </p:sp>
      <p:sp>
        <p:nvSpPr>
          <p:cNvPr id="5" name="Footer Placeholder 4">
            <a:extLst>
              <a:ext uri="{FF2B5EF4-FFF2-40B4-BE49-F238E27FC236}">
                <a16:creationId xmlns:a16="http://schemas.microsoft.com/office/drawing/2014/main" id="{CA4BE70A-F848-4644-B767-5320817F61AB}"/>
              </a:ext>
            </a:extLst>
          </p:cNvPr>
          <p:cNvSpPr>
            <a:spLocks noGrp="1"/>
          </p:cNvSpPr>
          <p:nvPr>
            <p:ph type="ftr" sz="quarter" idx="11"/>
          </p:nvPr>
        </p:nvSpPr>
        <p:spPr/>
        <p:txBody>
          <a:bodyPr/>
          <a:lstStyle/>
          <a:p>
            <a:r>
              <a:rPr lang="en-US"/>
              <a:t>Office of Student Financial Aid and Scholarships </a:t>
            </a:r>
            <a:endParaRPr lang="en-US" dirty="0"/>
          </a:p>
        </p:txBody>
      </p:sp>
      <p:sp>
        <p:nvSpPr>
          <p:cNvPr id="3" name="TextBox 2">
            <a:extLst>
              <a:ext uri="{FF2B5EF4-FFF2-40B4-BE49-F238E27FC236}">
                <a16:creationId xmlns:a16="http://schemas.microsoft.com/office/drawing/2014/main" id="{459E4DB8-181B-05D2-7567-59A98E7B7132}"/>
              </a:ext>
            </a:extLst>
          </p:cNvPr>
          <p:cNvSpPr txBox="1"/>
          <p:nvPr/>
        </p:nvSpPr>
        <p:spPr>
          <a:xfrm>
            <a:off x="1198485" y="1837678"/>
            <a:ext cx="10280342" cy="4093428"/>
          </a:xfrm>
          <a:prstGeom prst="rect">
            <a:avLst/>
          </a:prstGeom>
          <a:noFill/>
        </p:spPr>
        <p:txBody>
          <a:bodyPr wrap="square" rtlCol="0">
            <a:spAutoFit/>
          </a:bodyPr>
          <a:lstStyle/>
          <a:p>
            <a:r>
              <a:rPr lang="en-US" sz="2600" i="1" dirty="0">
                <a:solidFill>
                  <a:srgbClr val="FAF7EE"/>
                </a:solidFill>
              </a:rPr>
              <a:t>Self-Help Aid – Federal Direct Loans</a:t>
            </a:r>
          </a:p>
          <a:p>
            <a:endParaRPr lang="en-US" sz="2600" dirty="0">
              <a:solidFill>
                <a:srgbClr val="FAF7EE"/>
              </a:solidFill>
            </a:endParaRPr>
          </a:p>
          <a:p>
            <a:r>
              <a:rPr lang="en-US" sz="2600" dirty="0">
                <a:solidFill>
                  <a:srgbClr val="FAF7EE"/>
                </a:solidFill>
              </a:rPr>
              <a:t>Funds are awarded at maximum amounts.</a:t>
            </a:r>
          </a:p>
          <a:p>
            <a:endParaRPr lang="en-US" sz="2600" dirty="0">
              <a:solidFill>
                <a:srgbClr val="FAF7EE"/>
              </a:solidFill>
            </a:endParaRPr>
          </a:p>
          <a:p>
            <a:r>
              <a:rPr lang="en-US" sz="2600" dirty="0">
                <a:solidFill>
                  <a:srgbClr val="FAF7EE"/>
                </a:solidFill>
              </a:rPr>
              <a:t>Loan repayment begins six months after you graduate or drop below half-time enrollment. </a:t>
            </a:r>
          </a:p>
          <a:p>
            <a:endParaRPr lang="en-US" sz="2600" dirty="0">
              <a:solidFill>
                <a:srgbClr val="FAF7EE"/>
              </a:solidFill>
            </a:endParaRPr>
          </a:p>
          <a:p>
            <a:r>
              <a:rPr lang="en-US" sz="2600" dirty="0">
                <a:solidFill>
                  <a:srgbClr val="FAF7EE"/>
                </a:solidFill>
              </a:rPr>
              <a:t>Loan funds must be repaid. Only borrow as much as necessary. </a:t>
            </a:r>
          </a:p>
          <a:p>
            <a:endParaRPr lang="en-US" sz="2600" dirty="0">
              <a:solidFill>
                <a:srgbClr val="FAF7EE"/>
              </a:solidFill>
            </a:endParaRPr>
          </a:p>
          <a:p>
            <a:r>
              <a:rPr lang="en-US" sz="2600" dirty="0">
                <a:solidFill>
                  <a:srgbClr val="FAF7EE"/>
                </a:solidFill>
              </a:rPr>
              <a:t>Freshmen loan limits are $5,500 per year.</a:t>
            </a:r>
          </a:p>
        </p:txBody>
      </p:sp>
      <p:sp>
        <p:nvSpPr>
          <p:cNvPr id="7" name="Title 9">
            <a:extLst>
              <a:ext uri="{FF2B5EF4-FFF2-40B4-BE49-F238E27FC236}">
                <a16:creationId xmlns:a16="http://schemas.microsoft.com/office/drawing/2014/main" id="{027F3075-4DEA-FA46-CBD2-B826B4613848}"/>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Financial Aid Awarding</a:t>
            </a:r>
          </a:p>
        </p:txBody>
      </p:sp>
    </p:spTree>
    <p:extLst>
      <p:ext uri="{BB962C8B-B14F-4D97-AF65-F5344CB8AC3E}">
        <p14:creationId xmlns:p14="http://schemas.microsoft.com/office/powerpoint/2010/main" val="264317378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7B48450-7D18-4D46-B269-1147A5BC0028}"/>
              </a:ext>
            </a:extLst>
          </p:cNvPr>
          <p:cNvSpPr>
            <a:spLocks noGrp="1"/>
          </p:cNvSpPr>
          <p:nvPr>
            <p:ph type="dt" sz="half" idx="10"/>
          </p:nvPr>
        </p:nvSpPr>
        <p:spPr/>
        <p:txBody>
          <a:bodyPr/>
          <a:lstStyle/>
          <a:p>
            <a:fld id="{4CF08027-F9C1-4A89-89B3-462E927CFF26}" type="datetime4">
              <a:rPr lang="en-US" smtClean="0"/>
              <a:t>January 12, 2024</a:t>
            </a:fld>
            <a:endParaRPr lang="en-US" dirty="0"/>
          </a:p>
        </p:txBody>
      </p:sp>
      <p:sp>
        <p:nvSpPr>
          <p:cNvPr id="5" name="Footer Placeholder 4">
            <a:extLst>
              <a:ext uri="{FF2B5EF4-FFF2-40B4-BE49-F238E27FC236}">
                <a16:creationId xmlns:a16="http://schemas.microsoft.com/office/drawing/2014/main" id="{CA4BE70A-F848-4644-B767-5320817F61AB}"/>
              </a:ext>
            </a:extLst>
          </p:cNvPr>
          <p:cNvSpPr>
            <a:spLocks noGrp="1"/>
          </p:cNvSpPr>
          <p:nvPr>
            <p:ph type="ftr" sz="quarter" idx="11"/>
          </p:nvPr>
        </p:nvSpPr>
        <p:spPr/>
        <p:txBody>
          <a:bodyPr/>
          <a:lstStyle/>
          <a:p>
            <a:r>
              <a:rPr lang="en-US"/>
              <a:t>Office of Student Financial Aid and Scholarships </a:t>
            </a:r>
            <a:endParaRPr lang="en-US" dirty="0"/>
          </a:p>
        </p:txBody>
      </p:sp>
      <p:sp>
        <p:nvSpPr>
          <p:cNvPr id="3" name="TextBox 2">
            <a:extLst>
              <a:ext uri="{FF2B5EF4-FFF2-40B4-BE49-F238E27FC236}">
                <a16:creationId xmlns:a16="http://schemas.microsoft.com/office/drawing/2014/main" id="{459E4DB8-181B-05D2-7567-59A98E7B7132}"/>
              </a:ext>
            </a:extLst>
          </p:cNvPr>
          <p:cNvSpPr txBox="1"/>
          <p:nvPr/>
        </p:nvSpPr>
        <p:spPr>
          <a:xfrm>
            <a:off x="1198485" y="1837678"/>
            <a:ext cx="10280342" cy="2492990"/>
          </a:xfrm>
          <a:prstGeom prst="rect">
            <a:avLst/>
          </a:prstGeom>
          <a:noFill/>
        </p:spPr>
        <p:txBody>
          <a:bodyPr wrap="square" rtlCol="0">
            <a:spAutoFit/>
          </a:bodyPr>
          <a:lstStyle/>
          <a:p>
            <a:r>
              <a:rPr lang="en-US" sz="2600" i="1" dirty="0">
                <a:solidFill>
                  <a:srgbClr val="FAF7EE"/>
                </a:solidFill>
              </a:rPr>
              <a:t>Self-Help Aid – Federal Direct Loans</a:t>
            </a:r>
          </a:p>
          <a:p>
            <a:endParaRPr lang="en-US" sz="2600" dirty="0">
              <a:solidFill>
                <a:srgbClr val="FAF7EE"/>
              </a:solidFill>
            </a:endParaRPr>
          </a:p>
          <a:p>
            <a:r>
              <a:rPr lang="en-US" sz="2600" dirty="0">
                <a:solidFill>
                  <a:srgbClr val="FAF7EE"/>
                </a:solidFill>
              </a:rPr>
              <a:t>Subsidized loans – These loans are based on financial need and do not accrue interest while in school or during periods of deferment. </a:t>
            </a:r>
          </a:p>
          <a:p>
            <a:endParaRPr lang="en-US" sz="2600" dirty="0">
              <a:solidFill>
                <a:srgbClr val="FAF7EE"/>
              </a:solidFill>
            </a:endParaRPr>
          </a:p>
          <a:p>
            <a:r>
              <a:rPr lang="en-US" sz="2600" dirty="0">
                <a:solidFill>
                  <a:srgbClr val="FAF7EE"/>
                </a:solidFill>
              </a:rPr>
              <a:t>Unsubsidized loans – These loans do accrue interest while in school. </a:t>
            </a:r>
          </a:p>
        </p:txBody>
      </p:sp>
      <p:sp>
        <p:nvSpPr>
          <p:cNvPr id="7" name="Title 9">
            <a:extLst>
              <a:ext uri="{FF2B5EF4-FFF2-40B4-BE49-F238E27FC236}">
                <a16:creationId xmlns:a16="http://schemas.microsoft.com/office/drawing/2014/main" id="{710D8BAB-9725-CF56-59F1-0CCFFF152C2F}"/>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Financial Aid Awarding</a:t>
            </a:r>
          </a:p>
        </p:txBody>
      </p:sp>
    </p:spTree>
    <p:extLst>
      <p:ext uri="{BB962C8B-B14F-4D97-AF65-F5344CB8AC3E}">
        <p14:creationId xmlns:p14="http://schemas.microsoft.com/office/powerpoint/2010/main" val="14734909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7B48450-7D18-4D46-B269-1147A5BC0028}"/>
              </a:ext>
            </a:extLst>
          </p:cNvPr>
          <p:cNvSpPr>
            <a:spLocks noGrp="1"/>
          </p:cNvSpPr>
          <p:nvPr>
            <p:ph type="dt" sz="half" idx="10"/>
          </p:nvPr>
        </p:nvSpPr>
        <p:spPr/>
        <p:txBody>
          <a:bodyPr/>
          <a:lstStyle/>
          <a:p>
            <a:fld id="{4281C097-17A7-4CC5-91DA-EA8F6EA8C837}" type="datetime4">
              <a:rPr lang="en-US" smtClean="0"/>
              <a:t>January 12, 2024</a:t>
            </a:fld>
            <a:endParaRPr lang="en-US" dirty="0"/>
          </a:p>
        </p:txBody>
      </p:sp>
      <p:sp>
        <p:nvSpPr>
          <p:cNvPr id="5" name="Footer Placeholder 4">
            <a:extLst>
              <a:ext uri="{FF2B5EF4-FFF2-40B4-BE49-F238E27FC236}">
                <a16:creationId xmlns:a16="http://schemas.microsoft.com/office/drawing/2014/main" id="{CA4BE70A-F848-4644-B767-5320817F61AB}"/>
              </a:ext>
            </a:extLst>
          </p:cNvPr>
          <p:cNvSpPr>
            <a:spLocks noGrp="1"/>
          </p:cNvSpPr>
          <p:nvPr>
            <p:ph type="ftr" sz="quarter" idx="11"/>
          </p:nvPr>
        </p:nvSpPr>
        <p:spPr/>
        <p:txBody>
          <a:bodyPr/>
          <a:lstStyle/>
          <a:p>
            <a:r>
              <a:rPr lang="en-US"/>
              <a:t>Office of Student Financial Aid and Scholarships </a:t>
            </a:r>
            <a:endParaRPr lang="en-US" dirty="0"/>
          </a:p>
        </p:txBody>
      </p:sp>
      <p:sp>
        <p:nvSpPr>
          <p:cNvPr id="3" name="TextBox 2">
            <a:extLst>
              <a:ext uri="{FF2B5EF4-FFF2-40B4-BE49-F238E27FC236}">
                <a16:creationId xmlns:a16="http://schemas.microsoft.com/office/drawing/2014/main" id="{459E4DB8-181B-05D2-7567-59A98E7B7132}"/>
              </a:ext>
            </a:extLst>
          </p:cNvPr>
          <p:cNvSpPr txBox="1"/>
          <p:nvPr/>
        </p:nvSpPr>
        <p:spPr>
          <a:xfrm>
            <a:off x="1198485" y="1837678"/>
            <a:ext cx="10280342" cy="2092881"/>
          </a:xfrm>
          <a:prstGeom prst="rect">
            <a:avLst/>
          </a:prstGeom>
          <a:noFill/>
        </p:spPr>
        <p:txBody>
          <a:bodyPr wrap="square" rtlCol="0">
            <a:spAutoFit/>
          </a:bodyPr>
          <a:lstStyle/>
          <a:p>
            <a:r>
              <a:rPr lang="en-US" sz="2600" dirty="0">
                <a:solidFill>
                  <a:srgbClr val="FAF7EE"/>
                </a:solidFill>
              </a:rPr>
              <a:t>Financial aid offers are based on the best information available to the school at that time. </a:t>
            </a:r>
          </a:p>
          <a:p>
            <a:endParaRPr lang="en-US" sz="2600" dirty="0">
              <a:solidFill>
                <a:srgbClr val="FAF7EE"/>
              </a:solidFill>
            </a:endParaRPr>
          </a:p>
          <a:p>
            <a:r>
              <a:rPr lang="en-US" sz="2600" dirty="0">
                <a:solidFill>
                  <a:srgbClr val="FAF7EE"/>
                </a:solidFill>
              </a:rPr>
              <a:t>If you make changes to your FAFSA or the university updates your FAFSA based on requested documentation, your offer could change. </a:t>
            </a:r>
          </a:p>
        </p:txBody>
      </p:sp>
      <p:sp>
        <p:nvSpPr>
          <p:cNvPr id="7" name="Title 9">
            <a:extLst>
              <a:ext uri="{FF2B5EF4-FFF2-40B4-BE49-F238E27FC236}">
                <a16:creationId xmlns:a16="http://schemas.microsoft.com/office/drawing/2014/main" id="{5BF01E56-386A-B908-DF6F-FB349058CA95}"/>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Financial Aid Awarding</a:t>
            </a:r>
          </a:p>
        </p:txBody>
      </p:sp>
    </p:spTree>
    <p:extLst>
      <p:ext uri="{BB962C8B-B14F-4D97-AF65-F5344CB8AC3E}">
        <p14:creationId xmlns:p14="http://schemas.microsoft.com/office/powerpoint/2010/main" val="211812047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large building with a tree in front of it&#10;&#10;Description automatically generated with low confidence">
            <a:extLst>
              <a:ext uri="{FF2B5EF4-FFF2-40B4-BE49-F238E27FC236}">
                <a16:creationId xmlns:a16="http://schemas.microsoft.com/office/drawing/2014/main" id="{9DB592B0-86FE-4FDB-589E-BACD0C86760D}"/>
              </a:ext>
            </a:extLst>
          </p:cNvPr>
          <p:cNvPicPr>
            <a:picLocks noChangeAspect="1"/>
          </p:cNvPicPr>
          <p:nvPr/>
        </p:nvPicPr>
        <p:blipFill rotWithShape="1">
          <a:blip r:embed="rId2"/>
          <a:srcRect t="15199" r="1" b="27287"/>
          <a:stretch/>
        </p:blipFill>
        <p:spPr>
          <a:xfrm>
            <a:off x="1062136" y="1581896"/>
            <a:ext cx="10077062" cy="4036633"/>
          </a:xfrm>
          <a:prstGeom prst="rect">
            <a:avLst/>
          </a:prstGeom>
          <a:noFill/>
        </p:spPr>
      </p:pic>
      <p:sp>
        <p:nvSpPr>
          <p:cNvPr id="4" name="Date Placeholder 3">
            <a:extLst>
              <a:ext uri="{FF2B5EF4-FFF2-40B4-BE49-F238E27FC236}">
                <a16:creationId xmlns:a16="http://schemas.microsoft.com/office/drawing/2014/main" id="{B7B48450-7D18-4D46-B269-1147A5BC0028}"/>
              </a:ext>
            </a:extLst>
          </p:cNvPr>
          <p:cNvSpPr>
            <a:spLocks noGrp="1"/>
          </p:cNvSpPr>
          <p:nvPr>
            <p:ph type="dt" sz="half" idx="10"/>
          </p:nvPr>
        </p:nvSpPr>
        <p:spPr>
          <a:xfrm>
            <a:off x="8220267" y="6356350"/>
            <a:ext cx="2892491" cy="365125"/>
          </a:xfrm>
        </p:spPr>
        <p:txBody>
          <a:bodyPr anchor="ctr">
            <a:normAutofit/>
          </a:bodyPr>
          <a:lstStyle/>
          <a:p>
            <a:pPr>
              <a:lnSpc>
                <a:spcPct val="90000"/>
              </a:lnSpc>
              <a:spcAft>
                <a:spcPts val="600"/>
              </a:spcAft>
            </a:pPr>
            <a:fld id="{9E0F2F7C-D565-418F-AD03-57F17D06F425}" type="datetime4">
              <a:rPr lang="en-US" sz="400" b="0" i="0" kern="1200" spc="100" baseline="0" smtClean="0"/>
              <a:t>January 12, 2024</a:t>
            </a:fld>
            <a:endParaRPr lang="en-US" sz="400" b="0" i="0" kern="1200" spc="100" baseline="0"/>
          </a:p>
        </p:txBody>
      </p:sp>
      <p:sp>
        <p:nvSpPr>
          <p:cNvPr id="5" name="Footer Placeholder 4">
            <a:extLst>
              <a:ext uri="{FF2B5EF4-FFF2-40B4-BE49-F238E27FC236}">
                <a16:creationId xmlns:a16="http://schemas.microsoft.com/office/drawing/2014/main" id="{CA4BE70A-F848-4644-B767-5320817F61AB}"/>
              </a:ext>
            </a:extLst>
          </p:cNvPr>
          <p:cNvSpPr>
            <a:spLocks noGrp="1"/>
          </p:cNvSpPr>
          <p:nvPr>
            <p:ph type="ftr" sz="quarter" idx="11"/>
          </p:nvPr>
        </p:nvSpPr>
        <p:spPr>
          <a:xfrm>
            <a:off x="167951" y="6356350"/>
            <a:ext cx="7985449" cy="365125"/>
          </a:xfrm>
        </p:spPr>
        <p:txBody>
          <a:bodyPr anchor="ctr">
            <a:normAutofit/>
          </a:bodyPr>
          <a:lstStyle/>
          <a:p>
            <a:pPr>
              <a:spcAft>
                <a:spcPts val="600"/>
              </a:spcAft>
            </a:pPr>
            <a:r>
              <a:rPr lang="en-US" b="0" i="0" kern="1200" spc="100" baseline="0"/>
              <a:t>Office of Student Financial Aid and Scholarships </a:t>
            </a:r>
          </a:p>
        </p:txBody>
      </p:sp>
      <p:sp>
        <p:nvSpPr>
          <p:cNvPr id="7" name="Title 9">
            <a:extLst>
              <a:ext uri="{FF2B5EF4-FFF2-40B4-BE49-F238E27FC236}">
                <a16:creationId xmlns:a16="http://schemas.microsoft.com/office/drawing/2014/main" id="{568897B9-21AE-9623-6984-F881723F9330}"/>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Additional Resources</a:t>
            </a:r>
          </a:p>
        </p:txBody>
      </p:sp>
    </p:spTree>
    <p:extLst>
      <p:ext uri="{BB962C8B-B14F-4D97-AF65-F5344CB8AC3E}">
        <p14:creationId xmlns:p14="http://schemas.microsoft.com/office/powerpoint/2010/main" val="201291391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7B48450-7D18-4D46-B269-1147A5BC0028}"/>
              </a:ext>
            </a:extLst>
          </p:cNvPr>
          <p:cNvSpPr>
            <a:spLocks noGrp="1"/>
          </p:cNvSpPr>
          <p:nvPr>
            <p:ph type="dt" sz="half" idx="10"/>
          </p:nvPr>
        </p:nvSpPr>
        <p:spPr/>
        <p:txBody>
          <a:bodyPr/>
          <a:lstStyle/>
          <a:p>
            <a:fld id="{FFD94D1B-E9F8-4920-A3B2-F3227C664CC2}" type="datetime4">
              <a:rPr lang="en-US" smtClean="0"/>
              <a:t>January 12, 2024</a:t>
            </a:fld>
            <a:endParaRPr lang="en-US" dirty="0"/>
          </a:p>
        </p:txBody>
      </p:sp>
      <p:sp>
        <p:nvSpPr>
          <p:cNvPr id="5" name="Footer Placeholder 4">
            <a:extLst>
              <a:ext uri="{FF2B5EF4-FFF2-40B4-BE49-F238E27FC236}">
                <a16:creationId xmlns:a16="http://schemas.microsoft.com/office/drawing/2014/main" id="{CA4BE70A-F848-4644-B767-5320817F61AB}"/>
              </a:ext>
            </a:extLst>
          </p:cNvPr>
          <p:cNvSpPr>
            <a:spLocks noGrp="1"/>
          </p:cNvSpPr>
          <p:nvPr>
            <p:ph type="ftr" sz="quarter" idx="11"/>
          </p:nvPr>
        </p:nvSpPr>
        <p:spPr/>
        <p:txBody>
          <a:bodyPr/>
          <a:lstStyle/>
          <a:p>
            <a:r>
              <a:rPr lang="en-US"/>
              <a:t>Office of Student Financial Aid and Scholarships </a:t>
            </a:r>
            <a:endParaRPr lang="en-US" dirty="0"/>
          </a:p>
        </p:txBody>
      </p:sp>
      <p:sp>
        <p:nvSpPr>
          <p:cNvPr id="3" name="TextBox 2">
            <a:extLst>
              <a:ext uri="{FF2B5EF4-FFF2-40B4-BE49-F238E27FC236}">
                <a16:creationId xmlns:a16="http://schemas.microsoft.com/office/drawing/2014/main" id="{459E4DB8-181B-05D2-7567-59A98E7B7132}"/>
              </a:ext>
            </a:extLst>
          </p:cNvPr>
          <p:cNvSpPr txBox="1"/>
          <p:nvPr/>
        </p:nvSpPr>
        <p:spPr>
          <a:xfrm>
            <a:off x="1062136" y="1553045"/>
            <a:ext cx="10280342" cy="4093428"/>
          </a:xfrm>
          <a:prstGeom prst="rect">
            <a:avLst/>
          </a:prstGeom>
          <a:noFill/>
        </p:spPr>
        <p:txBody>
          <a:bodyPr wrap="square" rtlCol="0">
            <a:spAutoFit/>
          </a:bodyPr>
          <a:lstStyle/>
          <a:p>
            <a:r>
              <a:rPr lang="en-US" sz="2600" i="1" dirty="0">
                <a:solidFill>
                  <a:srgbClr val="FAF7EE"/>
                </a:solidFill>
              </a:rPr>
              <a:t>Self-Help Aid – Federal Direct Parent Loans (PLUS)</a:t>
            </a:r>
          </a:p>
          <a:p>
            <a:endParaRPr lang="en-US" sz="2600" i="1" dirty="0">
              <a:solidFill>
                <a:srgbClr val="FAF7EE"/>
              </a:solidFill>
            </a:endParaRPr>
          </a:p>
          <a:p>
            <a:r>
              <a:rPr lang="en-US" sz="2600" dirty="0">
                <a:solidFill>
                  <a:srgbClr val="FAF7EE"/>
                </a:solidFill>
              </a:rPr>
              <a:t>Loan must be in a biological or step-parent’s name (if step-parent is on the FAFSA). Cannot be transferred to student.</a:t>
            </a:r>
          </a:p>
          <a:p>
            <a:endParaRPr lang="en-US" sz="2600" dirty="0">
              <a:solidFill>
                <a:srgbClr val="FAF7EE"/>
              </a:solidFill>
            </a:endParaRPr>
          </a:p>
          <a:p>
            <a:r>
              <a:rPr lang="en-US" sz="2600" dirty="0">
                <a:solidFill>
                  <a:srgbClr val="FAF7EE"/>
                </a:solidFill>
              </a:rPr>
              <a:t>Requires parent to be credit-worthy or have a credit-worthy co-signer.</a:t>
            </a:r>
          </a:p>
          <a:p>
            <a:endParaRPr lang="en-US" sz="2600" dirty="0">
              <a:solidFill>
                <a:srgbClr val="FAF7EE"/>
              </a:solidFill>
            </a:endParaRPr>
          </a:p>
          <a:p>
            <a:r>
              <a:rPr lang="en-US" sz="2600" dirty="0">
                <a:solidFill>
                  <a:srgbClr val="FAF7EE"/>
                </a:solidFill>
              </a:rPr>
              <a:t>Repayment can be deferred until 6 months after the student graduates or drops below half-time. </a:t>
            </a:r>
          </a:p>
        </p:txBody>
      </p:sp>
      <p:sp>
        <p:nvSpPr>
          <p:cNvPr id="7" name="Title 9">
            <a:extLst>
              <a:ext uri="{FF2B5EF4-FFF2-40B4-BE49-F238E27FC236}">
                <a16:creationId xmlns:a16="http://schemas.microsoft.com/office/drawing/2014/main" id="{2C5EE0B8-9605-FE89-D16E-86D58379551D}"/>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Additional Resources</a:t>
            </a:r>
          </a:p>
        </p:txBody>
      </p:sp>
    </p:spTree>
    <p:extLst>
      <p:ext uri="{BB962C8B-B14F-4D97-AF65-F5344CB8AC3E}">
        <p14:creationId xmlns:p14="http://schemas.microsoft.com/office/powerpoint/2010/main" val="172776062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7B48450-7D18-4D46-B269-1147A5BC0028}"/>
              </a:ext>
            </a:extLst>
          </p:cNvPr>
          <p:cNvSpPr>
            <a:spLocks noGrp="1"/>
          </p:cNvSpPr>
          <p:nvPr>
            <p:ph type="dt" sz="half" idx="10"/>
          </p:nvPr>
        </p:nvSpPr>
        <p:spPr/>
        <p:txBody>
          <a:bodyPr/>
          <a:lstStyle/>
          <a:p>
            <a:fld id="{6885A782-5126-4B46-A758-1A567D7F1278}" type="datetime4">
              <a:rPr lang="en-US" smtClean="0"/>
              <a:t>January 12, 2024</a:t>
            </a:fld>
            <a:endParaRPr lang="en-US" dirty="0"/>
          </a:p>
        </p:txBody>
      </p:sp>
      <p:sp>
        <p:nvSpPr>
          <p:cNvPr id="5" name="Footer Placeholder 4">
            <a:extLst>
              <a:ext uri="{FF2B5EF4-FFF2-40B4-BE49-F238E27FC236}">
                <a16:creationId xmlns:a16="http://schemas.microsoft.com/office/drawing/2014/main" id="{CA4BE70A-F848-4644-B767-5320817F61AB}"/>
              </a:ext>
            </a:extLst>
          </p:cNvPr>
          <p:cNvSpPr>
            <a:spLocks noGrp="1"/>
          </p:cNvSpPr>
          <p:nvPr>
            <p:ph type="ftr" sz="quarter" idx="11"/>
          </p:nvPr>
        </p:nvSpPr>
        <p:spPr/>
        <p:txBody>
          <a:bodyPr/>
          <a:lstStyle/>
          <a:p>
            <a:r>
              <a:rPr lang="en-US"/>
              <a:t>Office of Student Financial Aid and Scholarships </a:t>
            </a:r>
            <a:endParaRPr lang="en-US" dirty="0"/>
          </a:p>
        </p:txBody>
      </p:sp>
      <p:sp>
        <p:nvSpPr>
          <p:cNvPr id="3" name="TextBox 2">
            <a:extLst>
              <a:ext uri="{FF2B5EF4-FFF2-40B4-BE49-F238E27FC236}">
                <a16:creationId xmlns:a16="http://schemas.microsoft.com/office/drawing/2014/main" id="{459E4DB8-181B-05D2-7567-59A98E7B7132}"/>
              </a:ext>
            </a:extLst>
          </p:cNvPr>
          <p:cNvSpPr txBox="1"/>
          <p:nvPr/>
        </p:nvSpPr>
        <p:spPr>
          <a:xfrm>
            <a:off x="1079242" y="1539959"/>
            <a:ext cx="10280342" cy="4154984"/>
          </a:xfrm>
          <a:prstGeom prst="rect">
            <a:avLst/>
          </a:prstGeom>
          <a:noFill/>
        </p:spPr>
        <p:txBody>
          <a:bodyPr wrap="square" rtlCol="0">
            <a:spAutoFit/>
          </a:bodyPr>
          <a:lstStyle/>
          <a:p>
            <a:r>
              <a:rPr lang="en-US" sz="2600" i="1" dirty="0">
                <a:solidFill>
                  <a:srgbClr val="FAF7EE"/>
                </a:solidFill>
              </a:rPr>
              <a:t>Self-Help Aid – Private Loans</a:t>
            </a:r>
          </a:p>
          <a:p>
            <a:endParaRPr lang="en-US" sz="2400" i="1" dirty="0">
              <a:solidFill>
                <a:srgbClr val="FAF7EE"/>
              </a:solidFill>
            </a:endParaRPr>
          </a:p>
          <a:p>
            <a:r>
              <a:rPr lang="en-US" sz="2400" dirty="0">
                <a:solidFill>
                  <a:srgbClr val="FAF7EE"/>
                </a:solidFill>
              </a:rPr>
              <a:t>Loans may be in a student’s name or parent’s name.</a:t>
            </a:r>
          </a:p>
          <a:p>
            <a:endParaRPr lang="en-US" sz="2400" dirty="0">
              <a:solidFill>
                <a:srgbClr val="FAF7EE"/>
              </a:solidFill>
            </a:endParaRPr>
          </a:p>
          <a:p>
            <a:r>
              <a:rPr lang="en-US" sz="2400" dirty="0">
                <a:solidFill>
                  <a:srgbClr val="FAF7EE"/>
                </a:solidFill>
              </a:rPr>
              <a:t>Requires student or parent borrower to be credit-worthy or have a credit-worthy co-signer.</a:t>
            </a:r>
          </a:p>
          <a:p>
            <a:endParaRPr lang="en-US" sz="2400" dirty="0">
              <a:solidFill>
                <a:srgbClr val="FAF7EE"/>
              </a:solidFill>
            </a:endParaRPr>
          </a:p>
          <a:p>
            <a:r>
              <a:rPr lang="en-US" sz="2400" dirty="0">
                <a:solidFill>
                  <a:srgbClr val="FAF7EE"/>
                </a:solidFill>
              </a:rPr>
              <a:t>Repayment can be deferred until 6 months after graduation or dropping below half-time. </a:t>
            </a:r>
          </a:p>
          <a:p>
            <a:endParaRPr lang="en-US" sz="2400" dirty="0">
              <a:solidFill>
                <a:srgbClr val="FAF7EE"/>
              </a:solidFill>
            </a:endParaRPr>
          </a:p>
          <a:p>
            <a:r>
              <a:rPr lang="en-US" sz="2400" dirty="0">
                <a:solidFill>
                  <a:srgbClr val="FAF7EE"/>
                </a:solidFill>
              </a:rPr>
              <a:t>May have higher interest rates than Federal Direct Loans. </a:t>
            </a:r>
          </a:p>
        </p:txBody>
      </p:sp>
      <p:sp>
        <p:nvSpPr>
          <p:cNvPr id="7" name="Title 9">
            <a:extLst>
              <a:ext uri="{FF2B5EF4-FFF2-40B4-BE49-F238E27FC236}">
                <a16:creationId xmlns:a16="http://schemas.microsoft.com/office/drawing/2014/main" id="{C2C827F1-E07B-CF30-C6CF-0BF2F78B30BE}"/>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Additional Resources</a:t>
            </a:r>
          </a:p>
        </p:txBody>
      </p:sp>
    </p:spTree>
    <p:extLst>
      <p:ext uri="{BB962C8B-B14F-4D97-AF65-F5344CB8AC3E}">
        <p14:creationId xmlns:p14="http://schemas.microsoft.com/office/powerpoint/2010/main" val="83315444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7B48450-7D18-4D46-B269-1147A5BC0028}"/>
              </a:ext>
            </a:extLst>
          </p:cNvPr>
          <p:cNvSpPr>
            <a:spLocks noGrp="1"/>
          </p:cNvSpPr>
          <p:nvPr>
            <p:ph type="dt" sz="half" idx="10"/>
          </p:nvPr>
        </p:nvSpPr>
        <p:spPr/>
        <p:txBody>
          <a:bodyPr/>
          <a:lstStyle/>
          <a:p>
            <a:fld id="{A2F27FFF-A28B-405A-A31E-045F2C742F26}" type="datetime4">
              <a:rPr lang="en-US" smtClean="0"/>
              <a:t>January 12, 2024</a:t>
            </a:fld>
            <a:endParaRPr lang="en-US" dirty="0"/>
          </a:p>
        </p:txBody>
      </p:sp>
      <p:sp>
        <p:nvSpPr>
          <p:cNvPr id="5" name="Footer Placeholder 4">
            <a:extLst>
              <a:ext uri="{FF2B5EF4-FFF2-40B4-BE49-F238E27FC236}">
                <a16:creationId xmlns:a16="http://schemas.microsoft.com/office/drawing/2014/main" id="{CA4BE70A-F848-4644-B767-5320817F61AB}"/>
              </a:ext>
            </a:extLst>
          </p:cNvPr>
          <p:cNvSpPr>
            <a:spLocks noGrp="1"/>
          </p:cNvSpPr>
          <p:nvPr>
            <p:ph type="ftr" sz="quarter" idx="11"/>
          </p:nvPr>
        </p:nvSpPr>
        <p:spPr/>
        <p:txBody>
          <a:bodyPr/>
          <a:lstStyle/>
          <a:p>
            <a:r>
              <a:rPr lang="en-US"/>
              <a:t>Office of Student Financial Aid and Scholarships </a:t>
            </a:r>
            <a:endParaRPr lang="en-US" dirty="0"/>
          </a:p>
        </p:txBody>
      </p:sp>
      <p:sp>
        <p:nvSpPr>
          <p:cNvPr id="3" name="TextBox 2">
            <a:extLst>
              <a:ext uri="{FF2B5EF4-FFF2-40B4-BE49-F238E27FC236}">
                <a16:creationId xmlns:a16="http://schemas.microsoft.com/office/drawing/2014/main" id="{459E4DB8-181B-05D2-7567-59A98E7B7132}"/>
              </a:ext>
            </a:extLst>
          </p:cNvPr>
          <p:cNvSpPr txBox="1"/>
          <p:nvPr/>
        </p:nvSpPr>
        <p:spPr>
          <a:xfrm>
            <a:off x="1079242" y="1539959"/>
            <a:ext cx="10280342" cy="3077766"/>
          </a:xfrm>
          <a:prstGeom prst="rect">
            <a:avLst/>
          </a:prstGeom>
          <a:noFill/>
        </p:spPr>
        <p:txBody>
          <a:bodyPr wrap="square" rtlCol="0">
            <a:spAutoFit/>
          </a:bodyPr>
          <a:lstStyle/>
          <a:p>
            <a:r>
              <a:rPr lang="en-US" sz="2600" i="1" dirty="0">
                <a:solidFill>
                  <a:srgbClr val="FAF7EE"/>
                </a:solidFill>
              </a:rPr>
              <a:t>Local Scholarships</a:t>
            </a:r>
          </a:p>
          <a:p>
            <a:endParaRPr lang="en-US" sz="2400" i="1" dirty="0">
              <a:solidFill>
                <a:srgbClr val="FAF7EE"/>
              </a:solidFill>
            </a:endParaRPr>
          </a:p>
          <a:p>
            <a:r>
              <a:rPr lang="en-US" sz="2400" dirty="0">
                <a:solidFill>
                  <a:srgbClr val="FAF7EE"/>
                </a:solidFill>
              </a:rPr>
              <a:t>Students should research scholarships available in their hometowns. Some organizations offer scholarships, such as churches, unions, employers, and social organizations. </a:t>
            </a:r>
          </a:p>
          <a:p>
            <a:endParaRPr lang="en-US" sz="2400" dirty="0">
              <a:solidFill>
                <a:srgbClr val="FAF7EE"/>
              </a:solidFill>
            </a:endParaRPr>
          </a:p>
          <a:p>
            <a:r>
              <a:rPr lang="en-US" sz="2400" dirty="0">
                <a:solidFill>
                  <a:srgbClr val="FAF7EE"/>
                </a:solidFill>
              </a:rPr>
              <a:t>There are online scholarship search engines that are free to use such as </a:t>
            </a:r>
            <a:r>
              <a:rPr lang="en-US" sz="2400" dirty="0">
                <a:solidFill>
                  <a:srgbClr val="FAF7EE"/>
                </a:solidFill>
                <a:hlinkClick r:id="rId2"/>
              </a:rPr>
              <a:t>www.fastweb.com</a:t>
            </a:r>
            <a:r>
              <a:rPr lang="en-US" sz="2400" dirty="0">
                <a:solidFill>
                  <a:srgbClr val="FAF7EE"/>
                </a:solidFill>
              </a:rPr>
              <a:t>. </a:t>
            </a:r>
          </a:p>
        </p:txBody>
      </p:sp>
      <p:sp>
        <p:nvSpPr>
          <p:cNvPr id="7" name="Title 9">
            <a:extLst>
              <a:ext uri="{FF2B5EF4-FFF2-40B4-BE49-F238E27FC236}">
                <a16:creationId xmlns:a16="http://schemas.microsoft.com/office/drawing/2014/main" id="{F9FB3E82-B0C1-37A3-9072-E425EB6F8BE8}"/>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Additional Resources</a:t>
            </a:r>
          </a:p>
        </p:txBody>
      </p:sp>
    </p:spTree>
    <p:extLst>
      <p:ext uri="{BB962C8B-B14F-4D97-AF65-F5344CB8AC3E}">
        <p14:creationId xmlns:p14="http://schemas.microsoft.com/office/powerpoint/2010/main" val="103215935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52C30C90-77AD-5C8A-7C36-5BAAB375E243}"/>
              </a:ext>
            </a:extLst>
          </p:cNvPr>
          <p:cNvSpPr txBox="1"/>
          <p:nvPr/>
        </p:nvSpPr>
        <p:spPr>
          <a:xfrm>
            <a:off x="1045028" y="1664523"/>
            <a:ext cx="6041572" cy="4509854"/>
          </a:xfrm>
          <a:prstGeom prst="rect">
            <a:avLst/>
          </a:prstGeom>
        </p:spPr>
        <p:txBody>
          <a:bodyPr vert="horz" lIns="91440" tIns="45720" rIns="91440" bIns="45720" rtlCol="0">
            <a:normAutofit fontScale="92500" lnSpcReduction="10000"/>
          </a:bodyPr>
          <a:lstStyle/>
          <a:p>
            <a:pPr>
              <a:lnSpc>
                <a:spcPct val="90000"/>
              </a:lnSpc>
              <a:spcBef>
                <a:spcPts val="1000"/>
              </a:spcBef>
            </a:pPr>
            <a:r>
              <a:rPr lang="en-US" sz="3000" dirty="0">
                <a:solidFill>
                  <a:schemeClr val="bg1"/>
                </a:solidFill>
              </a:rPr>
              <a:t>Students must maintain Satisfactory Academic Progress (SAP) to continue receiving financial aid. Criteria include:</a:t>
            </a:r>
          </a:p>
          <a:p>
            <a:pPr>
              <a:lnSpc>
                <a:spcPct val="90000"/>
              </a:lnSpc>
              <a:spcBef>
                <a:spcPts val="1000"/>
              </a:spcBef>
            </a:pPr>
            <a:endParaRPr lang="en-US" sz="3000" dirty="0">
              <a:solidFill>
                <a:schemeClr val="bg1"/>
              </a:solidFill>
            </a:endParaRPr>
          </a:p>
          <a:p>
            <a:pPr marL="457200" indent="-457200">
              <a:lnSpc>
                <a:spcPct val="90000"/>
              </a:lnSpc>
              <a:spcBef>
                <a:spcPts val="1000"/>
              </a:spcBef>
              <a:buFont typeface="Arial" panose="020B0604020202020204" pitchFamily="34" charset="0"/>
              <a:buChar char="•"/>
            </a:pPr>
            <a:r>
              <a:rPr lang="en-US" sz="3000" dirty="0">
                <a:solidFill>
                  <a:schemeClr val="bg1"/>
                </a:solidFill>
              </a:rPr>
              <a:t>GPA of 1.75 at end of freshmen year and 2.00 at the end subsequent years</a:t>
            </a:r>
          </a:p>
          <a:p>
            <a:pPr marL="457200" indent="-457200">
              <a:lnSpc>
                <a:spcPct val="90000"/>
              </a:lnSpc>
              <a:spcBef>
                <a:spcPts val="1000"/>
              </a:spcBef>
              <a:buFont typeface="Arial" panose="020B0604020202020204" pitchFamily="34" charset="0"/>
              <a:buChar char="•"/>
            </a:pPr>
            <a:r>
              <a:rPr lang="en-US" sz="3000" dirty="0">
                <a:solidFill>
                  <a:schemeClr val="bg1"/>
                </a:solidFill>
              </a:rPr>
              <a:t>Minimum Completion Percentage (MCP) of 67% - passing grades in 67% of courses you annually</a:t>
            </a:r>
          </a:p>
          <a:p>
            <a:pPr indent="-228600">
              <a:lnSpc>
                <a:spcPct val="90000"/>
              </a:lnSpc>
              <a:spcBef>
                <a:spcPts val="1000"/>
              </a:spcBef>
              <a:buFont typeface="Arial" panose="020B0604020202020204" pitchFamily="34" charset="0"/>
              <a:buChar char="•"/>
            </a:pPr>
            <a:endParaRPr lang="en-US" sz="2200" dirty="0">
              <a:solidFill>
                <a:schemeClr val="bg1"/>
              </a:solidFill>
            </a:endParaRPr>
          </a:p>
          <a:p>
            <a:pPr indent="-228600">
              <a:lnSpc>
                <a:spcPct val="90000"/>
              </a:lnSpc>
              <a:spcBef>
                <a:spcPts val="1000"/>
              </a:spcBef>
              <a:buFont typeface="Arial" panose="020B0604020202020204" pitchFamily="34" charset="0"/>
              <a:buChar char="•"/>
            </a:pPr>
            <a:endParaRPr lang="en-US" sz="2200" dirty="0">
              <a:solidFill>
                <a:schemeClr val="bg1"/>
              </a:solidFill>
            </a:endParaRPr>
          </a:p>
          <a:p>
            <a:pPr indent="-228600">
              <a:lnSpc>
                <a:spcPct val="90000"/>
              </a:lnSpc>
              <a:spcBef>
                <a:spcPts val="1000"/>
              </a:spcBef>
              <a:buFont typeface="Arial" panose="020B0604020202020204" pitchFamily="34" charset="0"/>
              <a:buChar char="•"/>
            </a:pPr>
            <a:endParaRPr lang="en-US" sz="2200" dirty="0">
              <a:solidFill>
                <a:schemeClr val="bg1"/>
              </a:solidFill>
            </a:endParaRPr>
          </a:p>
        </p:txBody>
      </p:sp>
      <p:pic>
        <p:nvPicPr>
          <p:cNvPr id="6" name="Picture 5" descr="A picture containing outdoor, tree, sky, building&#10;&#10;Description automatically generated">
            <a:extLst>
              <a:ext uri="{FF2B5EF4-FFF2-40B4-BE49-F238E27FC236}">
                <a16:creationId xmlns:a16="http://schemas.microsoft.com/office/drawing/2014/main" id="{7A4B7482-743C-D4E8-0526-A02490EFC079}"/>
              </a:ext>
            </a:extLst>
          </p:cNvPr>
          <p:cNvPicPr>
            <a:picLocks noChangeAspect="1"/>
          </p:cNvPicPr>
          <p:nvPr/>
        </p:nvPicPr>
        <p:blipFill rotWithShape="1">
          <a:blip r:embed="rId2"/>
          <a:srcRect l="8959" r="5328"/>
          <a:stretch/>
        </p:blipFill>
        <p:spPr>
          <a:xfrm>
            <a:off x="7086600" y="1664523"/>
            <a:ext cx="4974771" cy="4238083"/>
          </a:xfrm>
          <a:prstGeom prst="rect">
            <a:avLst/>
          </a:prstGeom>
          <a:noFill/>
        </p:spPr>
      </p:pic>
      <p:sp>
        <p:nvSpPr>
          <p:cNvPr id="4" name="Date Placeholder 3">
            <a:extLst>
              <a:ext uri="{FF2B5EF4-FFF2-40B4-BE49-F238E27FC236}">
                <a16:creationId xmlns:a16="http://schemas.microsoft.com/office/drawing/2014/main" id="{B7B48450-7D18-4D46-B269-1147A5BC0028}"/>
              </a:ext>
            </a:extLst>
          </p:cNvPr>
          <p:cNvSpPr>
            <a:spLocks noGrp="1"/>
          </p:cNvSpPr>
          <p:nvPr>
            <p:ph type="dt" sz="half" idx="10"/>
          </p:nvPr>
        </p:nvSpPr>
        <p:spPr>
          <a:xfrm>
            <a:off x="8220267" y="6356350"/>
            <a:ext cx="2892491" cy="365125"/>
          </a:xfrm>
        </p:spPr>
        <p:txBody>
          <a:bodyPr anchor="ctr">
            <a:normAutofit/>
          </a:bodyPr>
          <a:lstStyle/>
          <a:p>
            <a:pPr>
              <a:lnSpc>
                <a:spcPct val="90000"/>
              </a:lnSpc>
              <a:spcAft>
                <a:spcPts val="600"/>
              </a:spcAft>
            </a:pPr>
            <a:fld id="{165CC881-E407-4DF2-A288-EED24319FAFF}" type="datetime4">
              <a:rPr lang="en-US" b="0" i="0" kern="1200" spc="100" baseline="0" smtClean="0">
                <a:latin typeface="P22 Mackinac Pro Medium" panose="02000000000000000000" pitchFamily="2" charset="77"/>
                <a:ea typeface="P22 Mackinac Pro Medium" panose="02000000000000000000" pitchFamily="2" charset="77"/>
                <a:cs typeface="+mn-cs"/>
              </a:rPr>
              <a:t>January 12, 2024</a:t>
            </a:fld>
            <a:endParaRPr lang="en-US" b="0" i="0" kern="1200" spc="100" baseline="0" dirty="0">
              <a:latin typeface="P22 Mackinac Pro Medium" panose="02000000000000000000" pitchFamily="2" charset="77"/>
              <a:ea typeface="P22 Mackinac Pro Medium" panose="02000000000000000000" pitchFamily="2" charset="77"/>
              <a:cs typeface="+mn-cs"/>
            </a:endParaRPr>
          </a:p>
        </p:txBody>
      </p:sp>
      <p:sp>
        <p:nvSpPr>
          <p:cNvPr id="5" name="Footer Placeholder 4">
            <a:extLst>
              <a:ext uri="{FF2B5EF4-FFF2-40B4-BE49-F238E27FC236}">
                <a16:creationId xmlns:a16="http://schemas.microsoft.com/office/drawing/2014/main" id="{CA4BE70A-F848-4644-B767-5320817F61AB}"/>
              </a:ext>
            </a:extLst>
          </p:cNvPr>
          <p:cNvSpPr>
            <a:spLocks noGrp="1"/>
          </p:cNvSpPr>
          <p:nvPr>
            <p:ph type="ftr" sz="quarter" idx="11"/>
          </p:nvPr>
        </p:nvSpPr>
        <p:spPr>
          <a:xfrm>
            <a:off x="167951" y="6356350"/>
            <a:ext cx="7985449" cy="365125"/>
          </a:xfrm>
        </p:spPr>
        <p:txBody>
          <a:bodyPr anchor="ctr">
            <a:normAutofit/>
          </a:bodyPr>
          <a:lstStyle/>
          <a:p>
            <a:pPr>
              <a:spcAft>
                <a:spcPts val="600"/>
              </a:spcAft>
            </a:pPr>
            <a:r>
              <a:rPr lang="en-US" b="0" i="0" kern="1200" spc="100" baseline="0">
                <a:latin typeface="P22 Mackinac Pro Medium" panose="02000000000000000000" pitchFamily="2" charset="77"/>
                <a:ea typeface="P22 Mackinac Pro Medium" panose="02000000000000000000" pitchFamily="2" charset="77"/>
                <a:cs typeface="+mn-cs"/>
              </a:rPr>
              <a:t>Office of Student Financial Aid and Scholarships </a:t>
            </a:r>
          </a:p>
        </p:txBody>
      </p:sp>
      <p:sp>
        <p:nvSpPr>
          <p:cNvPr id="8" name="Title 9">
            <a:extLst>
              <a:ext uri="{FF2B5EF4-FFF2-40B4-BE49-F238E27FC236}">
                <a16:creationId xmlns:a16="http://schemas.microsoft.com/office/drawing/2014/main" id="{CFF3DF5F-3A7D-5309-66CC-82112BFAD065}"/>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Satisfactory Academic Progress</a:t>
            </a:r>
          </a:p>
        </p:txBody>
      </p:sp>
    </p:spTree>
    <p:extLst>
      <p:ext uri="{BB962C8B-B14F-4D97-AF65-F5344CB8AC3E}">
        <p14:creationId xmlns:p14="http://schemas.microsoft.com/office/powerpoint/2010/main" val="82067594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7B48450-7D18-4D46-B269-1147A5BC0028}"/>
              </a:ext>
            </a:extLst>
          </p:cNvPr>
          <p:cNvSpPr>
            <a:spLocks noGrp="1"/>
          </p:cNvSpPr>
          <p:nvPr>
            <p:ph type="dt" sz="half" idx="10"/>
          </p:nvPr>
        </p:nvSpPr>
        <p:spPr/>
        <p:txBody>
          <a:bodyPr/>
          <a:lstStyle/>
          <a:p>
            <a:fld id="{79C7FDE3-2EC7-488F-91CC-2D7560937970}" type="datetime4">
              <a:rPr lang="en-US" smtClean="0"/>
              <a:t>January 12, 2024</a:t>
            </a:fld>
            <a:endParaRPr lang="en-US" dirty="0"/>
          </a:p>
        </p:txBody>
      </p:sp>
      <p:sp>
        <p:nvSpPr>
          <p:cNvPr id="5" name="Footer Placeholder 4">
            <a:extLst>
              <a:ext uri="{FF2B5EF4-FFF2-40B4-BE49-F238E27FC236}">
                <a16:creationId xmlns:a16="http://schemas.microsoft.com/office/drawing/2014/main" id="{CA4BE70A-F848-4644-B767-5320817F61AB}"/>
              </a:ext>
            </a:extLst>
          </p:cNvPr>
          <p:cNvSpPr>
            <a:spLocks noGrp="1"/>
          </p:cNvSpPr>
          <p:nvPr>
            <p:ph type="ftr" sz="quarter" idx="11"/>
          </p:nvPr>
        </p:nvSpPr>
        <p:spPr/>
        <p:txBody>
          <a:bodyPr/>
          <a:lstStyle/>
          <a:p>
            <a:r>
              <a:rPr lang="en-US"/>
              <a:t>Office of Student Financial Aid and Scholarships </a:t>
            </a:r>
            <a:endParaRPr lang="en-US" dirty="0"/>
          </a:p>
        </p:txBody>
      </p:sp>
      <p:sp>
        <p:nvSpPr>
          <p:cNvPr id="3" name="TextBox 2">
            <a:extLst>
              <a:ext uri="{FF2B5EF4-FFF2-40B4-BE49-F238E27FC236}">
                <a16:creationId xmlns:a16="http://schemas.microsoft.com/office/drawing/2014/main" id="{459E4DB8-181B-05D2-7567-59A98E7B7132}"/>
              </a:ext>
            </a:extLst>
          </p:cNvPr>
          <p:cNvSpPr txBox="1"/>
          <p:nvPr/>
        </p:nvSpPr>
        <p:spPr>
          <a:xfrm>
            <a:off x="1079242" y="1673124"/>
            <a:ext cx="10280342" cy="3539430"/>
          </a:xfrm>
          <a:prstGeom prst="rect">
            <a:avLst/>
          </a:prstGeom>
          <a:noFill/>
        </p:spPr>
        <p:txBody>
          <a:bodyPr wrap="square" rtlCol="0">
            <a:spAutoFit/>
          </a:bodyPr>
          <a:lstStyle/>
          <a:p>
            <a:r>
              <a:rPr lang="en-US" sz="2800" dirty="0">
                <a:solidFill>
                  <a:srgbClr val="FAF7EE"/>
                </a:solidFill>
              </a:rPr>
              <a:t>Students deficient in one or more components lose eligibility for financial aid for future years. </a:t>
            </a:r>
          </a:p>
          <a:p>
            <a:endParaRPr lang="en-US" sz="2800" i="1" dirty="0">
              <a:solidFill>
                <a:srgbClr val="FAF7EE"/>
              </a:solidFill>
            </a:endParaRPr>
          </a:p>
          <a:p>
            <a:r>
              <a:rPr lang="en-US" sz="2800" dirty="0">
                <a:solidFill>
                  <a:srgbClr val="FAF7EE"/>
                </a:solidFill>
              </a:rPr>
              <a:t>Ineligible students can appeal if there are extenuating medical circumstances that contributed to the deficiency.</a:t>
            </a:r>
          </a:p>
          <a:p>
            <a:endParaRPr lang="en-US" sz="2800" dirty="0">
              <a:solidFill>
                <a:srgbClr val="FAF7EE"/>
              </a:solidFill>
            </a:endParaRPr>
          </a:p>
          <a:p>
            <a:r>
              <a:rPr lang="en-US" sz="2800" dirty="0">
                <a:solidFill>
                  <a:srgbClr val="FAF7EE"/>
                </a:solidFill>
              </a:rPr>
              <a:t>Students who successfully appeal will be considered for financial aid for one term on a probationary basis. </a:t>
            </a:r>
          </a:p>
        </p:txBody>
      </p:sp>
      <p:sp>
        <p:nvSpPr>
          <p:cNvPr id="7" name="Title 9">
            <a:extLst>
              <a:ext uri="{FF2B5EF4-FFF2-40B4-BE49-F238E27FC236}">
                <a16:creationId xmlns:a16="http://schemas.microsoft.com/office/drawing/2014/main" id="{D1EB5CE4-8D55-A51A-EA84-8439EDE32559}"/>
              </a:ext>
            </a:extLst>
          </p:cNvPr>
          <p:cNvSpPr txBox="1">
            <a:spLocks/>
          </p:cNvSpPr>
          <p:nvPr/>
        </p:nvSpPr>
        <p:spPr>
          <a:xfrm>
            <a:off x="1062136" y="312836"/>
            <a:ext cx="10067728"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Satisfactory Academic Progress</a:t>
            </a:r>
          </a:p>
        </p:txBody>
      </p:sp>
    </p:spTree>
    <p:extLst>
      <p:ext uri="{BB962C8B-B14F-4D97-AF65-F5344CB8AC3E}">
        <p14:creationId xmlns:p14="http://schemas.microsoft.com/office/powerpoint/2010/main" val="248670961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8A49B078-616A-4948-A0E2-47AA03ED190A}"/>
              </a:ext>
            </a:extLst>
          </p:cNvPr>
          <p:cNvSpPr>
            <a:spLocks noGrp="1"/>
          </p:cNvSpPr>
          <p:nvPr>
            <p:ph type="title"/>
          </p:nvPr>
        </p:nvSpPr>
        <p:spPr/>
        <p:txBody>
          <a:bodyPr/>
          <a:lstStyle/>
          <a:p>
            <a:r>
              <a:rPr lang="en-US" dirty="0"/>
              <a:t>Thank you!</a:t>
            </a:r>
          </a:p>
        </p:txBody>
      </p:sp>
      <p:sp>
        <p:nvSpPr>
          <p:cNvPr id="2" name="Date Placeholder 1">
            <a:extLst>
              <a:ext uri="{FF2B5EF4-FFF2-40B4-BE49-F238E27FC236}">
                <a16:creationId xmlns:a16="http://schemas.microsoft.com/office/drawing/2014/main" id="{69A06260-4270-EC45-B116-F264AD2535BC}"/>
              </a:ext>
            </a:extLst>
          </p:cNvPr>
          <p:cNvSpPr>
            <a:spLocks noGrp="1"/>
          </p:cNvSpPr>
          <p:nvPr>
            <p:ph type="dt" sz="half" idx="10"/>
          </p:nvPr>
        </p:nvSpPr>
        <p:spPr/>
        <p:txBody>
          <a:bodyPr anchor="ctr">
            <a:normAutofit/>
          </a:bodyPr>
          <a:lstStyle/>
          <a:p>
            <a:pPr>
              <a:spcAft>
                <a:spcPts val="600"/>
              </a:spcAft>
            </a:pPr>
            <a:fld id="{07DE1B95-C032-4BE9-B3B3-4D0141288E79}" type="datetime4">
              <a:rPr lang="en-US" smtClean="0"/>
              <a:t>January 12, 2024</a:t>
            </a:fld>
            <a:endParaRPr lang="en-US"/>
          </a:p>
        </p:txBody>
      </p:sp>
      <p:sp>
        <p:nvSpPr>
          <p:cNvPr id="3" name="Footer Placeholder 2">
            <a:extLst>
              <a:ext uri="{FF2B5EF4-FFF2-40B4-BE49-F238E27FC236}">
                <a16:creationId xmlns:a16="http://schemas.microsoft.com/office/drawing/2014/main" id="{BC6EDDBA-CA73-D944-950A-61D62AE84C22}"/>
              </a:ext>
            </a:extLst>
          </p:cNvPr>
          <p:cNvSpPr>
            <a:spLocks noGrp="1"/>
          </p:cNvSpPr>
          <p:nvPr>
            <p:ph type="ftr" sz="quarter" idx="11"/>
          </p:nvPr>
        </p:nvSpPr>
        <p:spPr/>
        <p:txBody>
          <a:bodyPr anchor="ctr">
            <a:normAutofit/>
          </a:bodyPr>
          <a:lstStyle/>
          <a:p>
            <a:pPr>
              <a:spcAft>
                <a:spcPts val="600"/>
              </a:spcAft>
            </a:pPr>
            <a:r>
              <a:rPr lang="en-US"/>
              <a:t>Office of Student Financial Aid and Scholarships </a:t>
            </a:r>
            <a:endParaRPr lang="en-US" dirty="0"/>
          </a:p>
        </p:txBody>
      </p:sp>
    </p:spTree>
    <p:extLst>
      <p:ext uri="{BB962C8B-B14F-4D97-AF65-F5344CB8AC3E}">
        <p14:creationId xmlns:p14="http://schemas.microsoft.com/office/powerpoint/2010/main" val="113161880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9A06260-4270-EC45-B116-F264AD2535BC}"/>
              </a:ext>
            </a:extLst>
          </p:cNvPr>
          <p:cNvSpPr>
            <a:spLocks noGrp="1"/>
          </p:cNvSpPr>
          <p:nvPr>
            <p:ph type="dt" sz="half" idx="10"/>
          </p:nvPr>
        </p:nvSpPr>
        <p:spPr/>
        <p:txBody>
          <a:bodyPr anchor="ctr">
            <a:normAutofit/>
          </a:bodyPr>
          <a:lstStyle/>
          <a:p>
            <a:pPr>
              <a:spcAft>
                <a:spcPts val="600"/>
              </a:spcAft>
            </a:pPr>
            <a:fld id="{D3C2926A-F80E-4226-B2AF-33F04DA64E0F}" type="datetime4">
              <a:rPr lang="en-US" smtClean="0"/>
              <a:t>January 12, 2024</a:t>
            </a:fld>
            <a:endParaRPr lang="en-US" dirty="0"/>
          </a:p>
        </p:txBody>
      </p:sp>
      <p:sp>
        <p:nvSpPr>
          <p:cNvPr id="3" name="Footer Placeholder 2">
            <a:extLst>
              <a:ext uri="{FF2B5EF4-FFF2-40B4-BE49-F238E27FC236}">
                <a16:creationId xmlns:a16="http://schemas.microsoft.com/office/drawing/2014/main" id="{BC6EDDBA-CA73-D944-950A-61D62AE84C22}"/>
              </a:ext>
            </a:extLst>
          </p:cNvPr>
          <p:cNvSpPr>
            <a:spLocks noGrp="1"/>
          </p:cNvSpPr>
          <p:nvPr>
            <p:ph type="ftr" sz="quarter" idx="11"/>
          </p:nvPr>
        </p:nvSpPr>
        <p:spPr/>
        <p:txBody>
          <a:bodyPr anchor="ctr">
            <a:normAutofit/>
          </a:bodyPr>
          <a:lstStyle/>
          <a:p>
            <a:pPr>
              <a:spcAft>
                <a:spcPts val="600"/>
              </a:spcAft>
            </a:pPr>
            <a:r>
              <a:rPr lang="en-US"/>
              <a:t>Office of Student Financial Aid and Scholarships </a:t>
            </a:r>
            <a:endParaRPr lang="en-US" dirty="0"/>
          </a:p>
        </p:txBody>
      </p:sp>
      <p:sp>
        <p:nvSpPr>
          <p:cNvPr id="6" name="TextBox 5">
            <a:extLst>
              <a:ext uri="{FF2B5EF4-FFF2-40B4-BE49-F238E27FC236}">
                <a16:creationId xmlns:a16="http://schemas.microsoft.com/office/drawing/2014/main" id="{75AC6F95-6EB6-9FF9-DFBF-C220F9D1FE60}"/>
              </a:ext>
            </a:extLst>
          </p:cNvPr>
          <p:cNvSpPr txBox="1"/>
          <p:nvPr/>
        </p:nvSpPr>
        <p:spPr>
          <a:xfrm>
            <a:off x="1260629" y="1899821"/>
            <a:ext cx="9596761" cy="3539430"/>
          </a:xfrm>
          <a:prstGeom prst="rect">
            <a:avLst/>
          </a:prstGeom>
          <a:noFill/>
        </p:spPr>
        <p:txBody>
          <a:bodyPr wrap="square" rtlCol="0">
            <a:spAutoFit/>
          </a:bodyPr>
          <a:lstStyle/>
          <a:p>
            <a:pPr algn="ctr"/>
            <a:r>
              <a:rPr lang="en-US" sz="2800" dirty="0">
                <a:solidFill>
                  <a:srgbClr val="FAF7EE"/>
                </a:solidFill>
              </a:rPr>
              <a:t>Office of Student Financial Aid and Scholarships</a:t>
            </a:r>
          </a:p>
          <a:p>
            <a:pPr algn="ctr"/>
            <a:r>
              <a:rPr lang="en-US" sz="2800" dirty="0">
                <a:solidFill>
                  <a:srgbClr val="FAF7EE"/>
                </a:solidFill>
              </a:rPr>
              <a:t>1 Ohio University Drive</a:t>
            </a:r>
          </a:p>
          <a:p>
            <a:pPr algn="ctr"/>
            <a:r>
              <a:rPr lang="en-US" sz="2800" dirty="0">
                <a:solidFill>
                  <a:srgbClr val="FAF7EE"/>
                </a:solidFill>
              </a:rPr>
              <a:t>Chubb Hall 020</a:t>
            </a:r>
          </a:p>
          <a:p>
            <a:pPr algn="ctr"/>
            <a:r>
              <a:rPr lang="en-US" sz="2800" dirty="0">
                <a:solidFill>
                  <a:srgbClr val="FAF7EE"/>
                </a:solidFill>
              </a:rPr>
              <a:t>(740) 593.4141 (Phone)</a:t>
            </a:r>
          </a:p>
          <a:p>
            <a:pPr algn="ctr"/>
            <a:r>
              <a:rPr lang="en-US" sz="2800" dirty="0">
                <a:solidFill>
                  <a:srgbClr val="FAF7EE"/>
                </a:solidFill>
              </a:rPr>
              <a:t>(740) 593.4140 (Fax)</a:t>
            </a:r>
          </a:p>
          <a:p>
            <a:pPr algn="ctr"/>
            <a:r>
              <a:rPr lang="en-US" sz="2800" dirty="0">
                <a:solidFill>
                  <a:srgbClr val="FAF7EE"/>
                </a:solidFill>
                <a:hlinkClick r:id="rId2"/>
              </a:rPr>
              <a:t>www.ohio.edu/financial-aid</a:t>
            </a:r>
            <a:endParaRPr lang="en-US" sz="2800" dirty="0">
              <a:solidFill>
                <a:srgbClr val="FAF7EE"/>
              </a:solidFill>
            </a:endParaRPr>
          </a:p>
          <a:p>
            <a:pPr algn="ctr"/>
            <a:r>
              <a:rPr lang="en-US" sz="2800" dirty="0">
                <a:solidFill>
                  <a:srgbClr val="FAF7EE"/>
                </a:solidFill>
              </a:rPr>
              <a:t>Email: </a:t>
            </a:r>
            <a:r>
              <a:rPr lang="en-US" sz="2800" dirty="0">
                <a:solidFill>
                  <a:srgbClr val="FAF7EE"/>
                </a:solidFill>
                <a:hlinkClick r:id="rId3"/>
              </a:rPr>
              <a:t>financial.aid@ohio.edu</a:t>
            </a:r>
            <a:endParaRPr lang="en-US" sz="2800" dirty="0">
              <a:solidFill>
                <a:srgbClr val="FAF7EE"/>
              </a:solidFill>
            </a:endParaRPr>
          </a:p>
          <a:p>
            <a:pPr algn="ctr"/>
            <a:r>
              <a:rPr lang="en-US" sz="2800" dirty="0">
                <a:solidFill>
                  <a:srgbClr val="FAF7EE"/>
                </a:solidFill>
              </a:rPr>
              <a:t>Monday – Friday, 8:00 am – 5:00 pm</a:t>
            </a:r>
          </a:p>
        </p:txBody>
      </p:sp>
      <p:sp>
        <p:nvSpPr>
          <p:cNvPr id="7" name="Title 9">
            <a:extLst>
              <a:ext uri="{FF2B5EF4-FFF2-40B4-BE49-F238E27FC236}">
                <a16:creationId xmlns:a16="http://schemas.microsoft.com/office/drawing/2014/main" id="{B9F7A4BF-94D4-C538-66A9-38849CEC00EC}"/>
              </a:ext>
            </a:extLst>
          </p:cNvPr>
          <p:cNvSpPr txBox="1">
            <a:spLocks/>
          </p:cNvSpPr>
          <p:nvPr/>
        </p:nvSpPr>
        <p:spPr>
          <a:xfrm>
            <a:off x="1062136" y="312836"/>
            <a:ext cx="11129864" cy="1269060"/>
          </a:xfrm>
          <a:prstGeom prst="rect">
            <a:avLst/>
          </a:prstGeom>
        </p:spPr>
        <p:txBody>
          <a:bodyPr vert="horz" lIns="91440" tIns="45720" rIns="91440" bIns="45720" rtlCol="0" anchor="ctr">
            <a:normAutofit/>
          </a:bodyPr>
          <a:lstStyle>
            <a:lvl1pPr algn="l" defTabSz="914400" rtl="0" eaLnBrk="1" latinLnBrk="0" hangingPunct="1">
              <a:lnSpc>
                <a:spcPts val="3000"/>
              </a:lnSpc>
              <a:spcBef>
                <a:spcPct val="0"/>
              </a:spcBef>
              <a:buNone/>
              <a:defRPr sz="3200" b="0" i="0" kern="1200">
                <a:solidFill>
                  <a:srgbClr val="FAF7EE"/>
                </a:solidFill>
                <a:latin typeface="+mj-lt"/>
                <a:ea typeface="P22 Mackinac Pro Book" panose="02000000000000000000" pitchFamily="2" charset="77"/>
                <a:cs typeface="+mj-cs"/>
              </a:defRPr>
            </a:lvl1pPr>
          </a:lstStyle>
          <a:p>
            <a:r>
              <a:rPr lang="en-US" sz="4800" dirty="0"/>
              <a:t>Office Hours and Contact Info</a:t>
            </a:r>
          </a:p>
        </p:txBody>
      </p:sp>
    </p:spTree>
    <p:extLst>
      <p:ext uri="{BB962C8B-B14F-4D97-AF65-F5344CB8AC3E}">
        <p14:creationId xmlns:p14="http://schemas.microsoft.com/office/powerpoint/2010/main" val="370734773"/>
      </p:ext>
    </p:extLst>
  </p:cSld>
  <p:clrMapOvr>
    <a:masterClrMapping/>
  </p:clrMapOvr>
</p:sld>
</file>

<file path=ppt/theme/theme1.xml><?xml version="1.0" encoding="utf-8"?>
<a:theme xmlns:a="http://schemas.openxmlformats.org/drawingml/2006/main" name="Forever OHIO - Dark">
  <a:themeElements>
    <a:clrScheme name="Forever OHIO Dark">
      <a:dk1>
        <a:srgbClr val="114734"/>
      </a:dk1>
      <a:lt1>
        <a:srgbClr val="F8F6F0"/>
      </a:lt1>
      <a:dk2>
        <a:srgbClr val="006648"/>
      </a:dk2>
      <a:lt2>
        <a:srgbClr val="FFFCF4"/>
      </a:lt2>
      <a:accent1>
        <a:srgbClr val="00694D"/>
      </a:accent1>
      <a:accent2>
        <a:srgbClr val="FA4616"/>
      </a:accent2>
      <a:accent3>
        <a:srgbClr val="766E63"/>
      </a:accent3>
      <a:accent4>
        <a:srgbClr val="A98A00"/>
      </a:accent4>
      <a:accent5>
        <a:srgbClr val="B4E3D7"/>
      </a:accent5>
      <a:accent6>
        <a:srgbClr val="E6ECC2"/>
      </a:accent6>
      <a:hlink>
        <a:srgbClr val="99CE5F"/>
      </a:hlink>
      <a:folHlink>
        <a:srgbClr val="8AB958"/>
      </a:folHlink>
    </a:clrScheme>
    <a:fontScheme name="ForeverOHIO">
      <a:majorFont>
        <a:latin typeface="P22 Mackinac Pro Book"/>
        <a:ea typeface=""/>
        <a:cs typeface=""/>
      </a:majorFont>
      <a:minorFont>
        <a:latin typeface="Proxima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hio_University_Powerpoint_Template" id="{96A2D130-C817-3A48-B073-5F38A56F9775}" vid="{E8E2D9A7-67EA-CE4B-BF5B-C4EC48EA6BC7}"/>
    </a:ext>
  </a:extLst>
</a:theme>
</file>

<file path=ppt/theme/theme2.xml><?xml version="1.0" encoding="utf-8"?>
<a:theme xmlns:a="http://schemas.openxmlformats.org/drawingml/2006/main" name="Forever OHIO - Light">
  <a:themeElements>
    <a:clrScheme name="Forever OHIO Dark">
      <a:dk1>
        <a:srgbClr val="114734"/>
      </a:dk1>
      <a:lt1>
        <a:srgbClr val="F8F6F0"/>
      </a:lt1>
      <a:dk2>
        <a:srgbClr val="006648"/>
      </a:dk2>
      <a:lt2>
        <a:srgbClr val="FFFCF4"/>
      </a:lt2>
      <a:accent1>
        <a:srgbClr val="00694D"/>
      </a:accent1>
      <a:accent2>
        <a:srgbClr val="FA4616"/>
      </a:accent2>
      <a:accent3>
        <a:srgbClr val="766E63"/>
      </a:accent3>
      <a:accent4>
        <a:srgbClr val="A98A00"/>
      </a:accent4>
      <a:accent5>
        <a:srgbClr val="B4E3D7"/>
      </a:accent5>
      <a:accent6>
        <a:srgbClr val="E6ECC2"/>
      </a:accent6>
      <a:hlink>
        <a:srgbClr val="99CE5F"/>
      </a:hlink>
      <a:folHlink>
        <a:srgbClr val="8AB958"/>
      </a:folHlink>
    </a:clrScheme>
    <a:fontScheme name="ForeverOHIO">
      <a:majorFont>
        <a:latin typeface="P22 Mackinac Pro Book"/>
        <a:ea typeface=""/>
        <a:cs typeface=""/>
      </a:majorFont>
      <a:minorFont>
        <a:latin typeface="Proxima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hio_University_Powerpoint_Template" id="{96A2D130-C817-3A48-B073-5F38A56F9775}" vid="{DADA01F0-A89A-CD4F-A6F8-B5B34E2DC3D8}"/>
    </a:ext>
  </a:extLst>
</a:theme>
</file>

<file path=ppt/theme/theme3.xml><?xml version="1.0" encoding="utf-8"?>
<a:theme xmlns:a="http://schemas.openxmlformats.org/drawingml/2006/main" name="Cutler Dark">
  <a:themeElements>
    <a:clrScheme name="Forever OHIO Dark">
      <a:dk1>
        <a:srgbClr val="114734"/>
      </a:dk1>
      <a:lt1>
        <a:srgbClr val="F8F6F0"/>
      </a:lt1>
      <a:dk2>
        <a:srgbClr val="006648"/>
      </a:dk2>
      <a:lt2>
        <a:srgbClr val="FFFCF4"/>
      </a:lt2>
      <a:accent1>
        <a:srgbClr val="00694D"/>
      </a:accent1>
      <a:accent2>
        <a:srgbClr val="FA4616"/>
      </a:accent2>
      <a:accent3>
        <a:srgbClr val="766E63"/>
      </a:accent3>
      <a:accent4>
        <a:srgbClr val="A98A00"/>
      </a:accent4>
      <a:accent5>
        <a:srgbClr val="B4E3D7"/>
      </a:accent5>
      <a:accent6>
        <a:srgbClr val="E6ECC2"/>
      </a:accent6>
      <a:hlink>
        <a:srgbClr val="99CE5F"/>
      </a:hlink>
      <a:folHlink>
        <a:srgbClr val="8AB958"/>
      </a:folHlink>
    </a:clrScheme>
    <a:fontScheme name="ForeverOHIO">
      <a:majorFont>
        <a:latin typeface="P22 Mackinac Pro Book"/>
        <a:ea typeface=""/>
        <a:cs typeface=""/>
      </a:majorFont>
      <a:minorFont>
        <a:latin typeface="Proxima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hio_University_Powerpoint_Template" id="{96A2D130-C817-3A48-B073-5F38A56F9775}" vid="{E8E2D9A7-67EA-CE4B-BF5B-C4EC48EA6BC7}"/>
    </a:ext>
  </a:extLst>
</a:theme>
</file>

<file path=ppt/theme/theme4.xml><?xml version="1.0" encoding="utf-8"?>
<a:theme xmlns:a="http://schemas.openxmlformats.org/drawingml/2006/main" name="Cutler Light">
  <a:themeElements>
    <a:clrScheme name="Forever OHIO Dark">
      <a:dk1>
        <a:srgbClr val="114734"/>
      </a:dk1>
      <a:lt1>
        <a:srgbClr val="F8F6F0"/>
      </a:lt1>
      <a:dk2>
        <a:srgbClr val="006648"/>
      </a:dk2>
      <a:lt2>
        <a:srgbClr val="FFFCF4"/>
      </a:lt2>
      <a:accent1>
        <a:srgbClr val="00694D"/>
      </a:accent1>
      <a:accent2>
        <a:srgbClr val="FA4616"/>
      </a:accent2>
      <a:accent3>
        <a:srgbClr val="766E63"/>
      </a:accent3>
      <a:accent4>
        <a:srgbClr val="A98A00"/>
      </a:accent4>
      <a:accent5>
        <a:srgbClr val="B4E3D7"/>
      </a:accent5>
      <a:accent6>
        <a:srgbClr val="E6ECC2"/>
      </a:accent6>
      <a:hlink>
        <a:srgbClr val="99CE5F"/>
      </a:hlink>
      <a:folHlink>
        <a:srgbClr val="8AB958"/>
      </a:folHlink>
    </a:clrScheme>
    <a:fontScheme name="ForeverOHIO">
      <a:majorFont>
        <a:latin typeface="P22 Mackinac Pro Book"/>
        <a:ea typeface=""/>
        <a:cs typeface=""/>
      </a:majorFont>
      <a:minorFont>
        <a:latin typeface="Proxima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hio_University_Powerpoint_Template" id="{96A2D130-C817-3A48-B073-5F38A56F9775}" vid="{08172613-8834-5B4A-8532-6F9723108CE5}"/>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7528302D91E1042A2787C8087A23928" ma:contentTypeVersion="2" ma:contentTypeDescription="Create a new document." ma:contentTypeScope="" ma:versionID="1bc3453157f5248ef394415bdd34e7ba">
  <xsd:schema xmlns:xsd="http://www.w3.org/2001/XMLSchema" xmlns:xs="http://www.w3.org/2001/XMLSchema" xmlns:p="http://schemas.microsoft.com/office/2006/metadata/properties" xmlns:ns2="d22edd1e-0214-4897-b854-9234fbe73a61" targetNamespace="http://schemas.microsoft.com/office/2006/metadata/properties" ma:root="true" ma:fieldsID="4c15346c65038b6e0eef184534d2a456" ns2:_="">
    <xsd:import namespace="d22edd1e-0214-4897-b854-9234fbe73a61"/>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2edd1e-0214-4897-b854-9234fbe73a6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CE099C3-F8B3-4B49-87CB-DF1D1A7E7ECB}">
  <ds:schemaRefs>
    <ds:schemaRef ds:uri="http://purl.org/dc/terms/"/>
    <ds:schemaRef ds:uri="http://schemas.openxmlformats.org/package/2006/metadata/core-properties"/>
    <ds:schemaRef ds:uri="d22edd1e-0214-4897-b854-9234fbe73a61"/>
    <ds:schemaRef ds:uri="http://purl.org/dc/dcmitype/"/>
    <ds:schemaRef ds:uri="http://schemas.microsoft.com/office/infopath/2007/PartnerControls"/>
    <ds:schemaRef ds:uri="http://schemas.microsoft.com/office/2006/documentManagement/types"/>
    <ds:schemaRef ds:uri="http://purl.org/dc/elements/1.1/"/>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857DA566-1CB3-4DDD-B396-34981ACF5B8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22edd1e-0214-4897-b854-9234fbe73a6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7D5BEC5-7293-436C-858B-75E6BF32284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11513</TotalTime>
  <Words>3486</Words>
  <Application>Microsoft Office PowerPoint</Application>
  <PresentationFormat>Widescreen</PresentationFormat>
  <Paragraphs>506</Paragraphs>
  <Slides>76</Slides>
  <Notes>24</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76</vt:i4>
      </vt:variant>
    </vt:vector>
  </HeadingPairs>
  <TitlesOfParts>
    <vt:vector size="85" baseType="lpstr">
      <vt:lpstr>P22 Mackinac Pro Book</vt:lpstr>
      <vt:lpstr>Proxima Nova</vt:lpstr>
      <vt:lpstr>Calibri</vt:lpstr>
      <vt:lpstr>Arial</vt:lpstr>
      <vt:lpstr>P22 Mackinac Pro Medium</vt:lpstr>
      <vt:lpstr>Forever OHIO - Dark</vt:lpstr>
      <vt:lpstr>Forever OHIO - Light</vt:lpstr>
      <vt:lpstr>Cutler Dark</vt:lpstr>
      <vt:lpstr>Cutler Light</vt:lpstr>
      <vt:lpstr>Financial Aid Night </vt:lpstr>
      <vt:lpstr>Agenda</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Harden, Aaron</dc:creator>
  <cp:lastModifiedBy>Craig Warren</cp:lastModifiedBy>
  <cp:revision>118</cp:revision>
  <cp:lastPrinted>2023-09-22T12:15:26Z</cp:lastPrinted>
  <dcterms:created xsi:type="dcterms:W3CDTF">2021-05-05T16:47:15Z</dcterms:created>
  <dcterms:modified xsi:type="dcterms:W3CDTF">2024-01-12T15:35:52Z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0x01010077528302D91E1042A2787C8087A23928</vt:lpwstr>
  </property>
</Properties>
</file>