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handoutMasterIdLst>
    <p:handoutMasterId r:id="rId21"/>
  </p:handout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67" r:id="rId20"/>
  </p:sldIdLst>
  <p:sldSz cx="9144000" cy="6858000" type="screen4x3"/>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0" d="100"/>
          <a:sy n="80" d="100"/>
        </p:scale>
        <p:origin x="22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6347" y="0"/>
            <a:ext cx="4028440" cy="350520"/>
          </a:xfrm>
          <a:prstGeom prst="rect">
            <a:avLst/>
          </a:prstGeom>
        </p:spPr>
        <p:txBody>
          <a:bodyPr vert="horz" lIns="93177" tIns="46589" rIns="93177" bIns="46589" rtlCol="0"/>
          <a:lstStyle>
            <a:lvl1pPr algn="r">
              <a:defRPr sz="1200"/>
            </a:lvl1pPr>
          </a:lstStyle>
          <a:p>
            <a:fld id="{D40656B1-2911-A74E-959D-85C2EF786C72}" type="datetimeFigureOut">
              <a:rPr lang="en-US" smtClean="0"/>
              <a:t>12/14/2020</a:t>
            </a:fld>
            <a:endParaRPr lang="en-US"/>
          </a:p>
        </p:txBody>
      </p:sp>
      <p:sp>
        <p:nvSpPr>
          <p:cNvPr id="4" name="Footer Placeholder 3"/>
          <p:cNvSpPr>
            <a:spLocks noGrp="1"/>
          </p:cNvSpPr>
          <p:nvPr>
            <p:ph type="ftr" sz="quarter" idx="2"/>
          </p:nvPr>
        </p:nvSpPr>
        <p:spPr>
          <a:xfrm>
            <a:off x="0" y="6658258"/>
            <a:ext cx="4028440" cy="3505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6347" y="6658258"/>
            <a:ext cx="4028440" cy="350520"/>
          </a:xfrm>
          <a:prstGeom prst="rect">
            <a:avLst/>
          </a:prstGeom>
        </p:spPr>
        <p:txBody>
          <a:bodyPr vert="horz" lIns="93177" tIns="46589" rIns="93177" bIns="46589" rtlCol="0" anchor="b"/>
          <a:lstStyle>
            <a:lvl1pPr algn="r">
              <a:defRPr sz="1200"/>
            </a:lvl1pPr>
          </a:lstStyle>
          <a:p>
            <a:fld id="{9DC2003E-0E26-BB42-A742-AAB59AA329D8}" type="slidenum">
              <a:rPr lang="en-US" smtClean="0"/>
              <a:t>‹#›</a:t>
            </a:fld>
            <a:endParaRPr lang="en-US"/>
          </a:p>
        </p:txBody>
      </p:sp>
    </p:spTree>
    <p:extLst>
      <p:ext uri="{BB962C8B-B14F-4D97-AF65-F5344CB8AC3E}">
        <p14:creationId xmlns:p14="http://schemas.microsoft.com/office/powerpoint/2010/main" val="23057515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451" name="Group 450"/>
          <p:cNvGrpSpPr/>
          <p:nvPr/>
        </p:nvGrpSpPr>
        <p:grpSpPr>
          <a:xfrm>
            <a:off x="0" y="0"/>
            <a:ext cx="9555163" cy="6853238"/>
            <a:chOff x="1524000" y="0"/>
            <a:chExt cx="9555163" cy="6853238"/>
          </a:xfrm>
        </p:grpSpPr>
        <p:sp>
          <p:nvSpPr>
            <p:cNvPr id="452"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3"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4"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5"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6"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7"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8"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9"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0"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1"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62"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3"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4"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5"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6"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7"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1283114" y="1168329"/>
            <a:ext cx="6586124" cy="4537816"/>
            <a:chOff x="1283114" y="1168329"/>
            <a:chExt cx="6586124" cy="4537816"/>
          </a:xfrm>
        </p:grpSpPr>
        <p:sp>
          <p:nvSpPr>
            <p:cNvPr id="39" name="Rectangle 38"/>
            <p:cNvSpPr/>
            <p:nvPr/>
          </p:nvSpPr>
          <p:spPr>
            <a:xfrm>
              <a:off x="1283114" y="1168329"/>
              <a:ext cx="658612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283114" y="1973001"/>
              <a:ext cx="658612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1" name="Isosceles Triangle 39"/>
            <p:cNvSpPr/>
            <p:nvPr/>
          </p:nvSpPr>
          <p:spPr>
            <a:xfrm rot="10800000">
              <a:off x="4362524" y="5355082"/>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359091" y="2055278"/>
            <a:ext cx="6428445" cy="1810636"/>
          </a:xfrm>
        </p:spPr>
        <p:txBody>
          <a:bodyPr bIns="0" anchor="b">
            <a:normAutofit/>
          </a:bodyPr>
          <a:lstStyle>
            <a:lvl1pPr algn="ctr">
              <a:lnSpc>
                <a:spcPct val="80000"/>
              </a:lnSpc>
              <a:defRPr sz="4800" spc="-113">
                <a:solidFill>
                  <a:srgbClr val="FFFE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59091" y="3941492"/>
            <a:ext cx="6428445" cy="1334120"/>
          </a:xfrm>
        </p:spPr>
        <p:txBody>
          <a:bodyPr tIns="0">
            <a:normAutofit/>
          </a:bodyPr>
          <a:lstStyle>
            <a:lvl1pPr marL="0" indent="0" algn="ctr">
              <a:lnSpc>
                <a:spcPct val="100000"/>
              </a:lnSpc>
              <a:buNone/>
              <a:defRPr sz="1800" b="0">
                <a:solidFill>
                  <a:srgbClr val="FFFEF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40080" y="320040"/>
            <a:ext cx="2743200" cy="320040"/>
          </a:xfrm>
        </p:spPr>
        <p:txBody>
          <a:bodyPr vert="horz" lIns="91440" tIns="45720" rIns="91440" bIns="45720" rtlCol="0" anchor="ctr"/>
          <a:lstStyle>
            <a:lvl1pPr>
              <a:defRPr lang="en-US"/>
            </a:lvl1pPr>
          </a:lstStyle>
          <a:p>
            <a:fld id="{564CF2E0-CCC4-4E1E-9902-C3C36AB3FDA4}" type="datetimeFigureOut">
              <a:rPr lang="en-US" smtClean="0"/>
              <a:pPr/>
              <a:t>12/14/2020</a:t>
            </a:fld>
            <a:endParaRPr lang="en-US"/>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kumimoji="0" lang="en-US"/>
          </a:p>
        </p:txBody>
      </p:sp>
      <p:sp>
        <p:nvSpPr>
          <p:cNvPr id="6" name="Slide Number Placeholder 5"/>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sz="1400" dirty="0">
              <a:solidFill>
                <a:srgbClr val="FFFFFF"/>
              </a:solidFill>
            </a:endParaRPr>
          </a:p>
        </p:txBody>
      </p:sp>
    </p:spTree>
    <p:extLst>
      <p:ext uri="{BB962C8B-B14F-4D97-AF65-F5344CB8AC3E}">
        <p14:creationId xmlns:p14="http://schemas.microsoft.com/office/powerpoint/2010/main" val="297788879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65" name="Group 64"/>
          <p:cNvGrpSpPr/>
          <p:nvPr/>
        </p:nvGrpSpPr>
        <p:grpSpPr>
          <a:xfrm>
            <a:off x="-286226" y="0"/>
            <a:ext cx="9421759" cy="6858001"/>
            <a:chOff x="1243013" y="0"/>
            <a:chExt cx="9402763" cy="6858001"/>
          </a:xfrm>
        </p:grpSpPr>
        <p:sp>
          <p:nvSpPr>
            <p:cNvPr id="6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0" name="Group 19"/>
          <p:cNvGrpSpPr/>
          <p:nvPr/>
        </p:nvGrpSpPr>
        <p:grpSpPr>
          <a:xfrm>
            <a:off x="640080" y="1699589"/>
            <a:ext cx="3286552" cy="3470421"/>
            <a:chOff x="640080" y="1699589"/>
            <a:chExt cx="3286552" cy="3470421"/>
          </a:xfrm>
        </p:grpSpPr>
        <p:sp>
          <p:nvSpPr>
            <p:cNvPr id="21" name="Rectangle 2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8" cy="2464952"/>
          </a:xfrm>
        </p:spPr>
        <p:txBody>
          <a:bodyPr/>
          <a:lstStyle>
            <a:lvl1pPr>
              <a:defRPr>
                <a:solidFill>
                  <a:srgbClr val="FFFE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15687" y="803186"/>
            <a:ext cx="4091410" cy="5248622"/>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4CF2E0-CCC4-4E1E-9902-C3C36AB3FDA4}"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2901921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4" name="Group 773"/>
          <p:cNvGrpSpPr/>
          <p:nvPr/>
        </p:nvGrpSpPr>
        <p:grpSpPr>
          <a:xfrm>
            <a:off x="0" y="0"/>
            <a:ext cx="9555163" cy="6853238"/>
            <a:chOff x="1524000" y="0"/>
            <a:chExt cx="9555163" cy="6853238"/>
          </a:xfrm>
        </p:grpSpPr>
        <p:sp>
          <p:nvSpPr>
            <p:cNvPr id="775"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6"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7"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8"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9"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0"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1"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2"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3"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4"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85"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6"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7"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8"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9"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0"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2403476" y="1158902"/>
            <a:ext cx="4317684" cy="4537816"/>
            <a:chOff x="2403476" y="1158902"/>
            <a:chExt cx="4317684" cy="4537816"/>
          </a:xfrm>
        </p:grpSpPr>
        <p:sp>
          <p:nvSpPr>
            <p:cNvPr id="28" name="Rectangle 27"/>
            <p:cNvSpPr/>
            <p:nvPr/>
          </p:nvSpPr>
          <p:spPr>
            <a:xfrm>
              <a:off x="2403476" y="1158902"/>
              <a:ext cx="431768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2403476" y="1963574"/>
              <a:ext cx="431768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Isosceles Triangle 28"/>
            <p:cNvSpPr/>
            <p:nvPr/>
          </p:nvSpPr>
          <p:spPr>
            <a:xfrm rot="10800000">
              <a:off x="4358702" y="5345655"/>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2479148" y="2028827"/>
            <a:ext cx="4162952" cy="1732474"/>
          </a:xfrm>
        </p:spPr>
        <p:txBody>
          <a:bodyPr bIns="0" anchor="b">
            <a:normAutofit/>
          </a:bodyPr>
          <a:lstStyle>
            <a:lvl1pPr algn="ctr">
              <a:defRPr sz="3600">
                <a:solidFill>
                  <a:srgbClr val="FFFE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479148" y="3843338"/>
            <a:ext cx="4162952" cy="1426097"/>
          </a:xfrm>
        </p:spPr>
        <p:txBody>
          <a:bodyPr tIns="0">
            <a:normAutofit/>
          </a:bodyPr>
          <a:lstStyle>
            <a:lvl1pPr marL="0" indent="0" algn="ctr">
              <a:buNone/>
              <a:defRPr sz="1600">
                <a:solidFill>
                  <a:srgbClr val="FFFEFF"/>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kumimoji="0" lang="en-US" dirty="0"/>
          </a:p>
        </p:txBody>
      </p:sp>
      <p:sp>
        <p:nvSpPr>
          <p:cNvPr id="6" name="Slide Number Placeholder 5"/>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dirty="0"/>
          </a:p>
        </p:txBody>
      </p:sp>
    </p:spTree>
    <p:extLst>
      <p:ext uri="{BB962C8B-B14F-4D97-AF65-F5344CB8AC3E}">
        <p14:creationId xmlns:p14="http://schemas.microsoft.com/office/powerpoint/2010/main" val="92175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41" name="Group 40"/>
          <p:cNvGrpSpPr/>
          <p:nvPr/>
        </p:nvGrpSpPr>
        <p:grpSpPr>
          <a:xfrm>
            <a:off x="-286226" y="0"/>
            <a:ext cx="9421759" cy="6858001"/>
            <a:chOff x="1243013" y="0"/>
            <a:chExt cx="9402763" cy="6858001"/>
          </a:xfrm>
        </p:grpSpPr>
        <p:sp>
          <p:nvSpPr>
            <p:cNvPr id="4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2" name="Group 61"/>
          <p:cNvGrpSpPr/>
          <p:nvPr/>
        </p:nvGrpSpPr>
        <p:grpSpPr>
          <a:xfrm>
            <a:off x="640080" y="1699589"/>
            <a:ext cx="3286552" cy="3470421"/>
            <a:chOff x="640080" y="1699589"/>
            <a:chExt cx="3286552" cy="3470421"/>
          </a:xfrm>
        </p:grpSpPr>
        <p:sp>
          <p:nvSpPr>
            <p:cNvPr id="63" name="Rectangle 6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 name="Rectangle 6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068"/>
            <a:ext cx="3122163" cy="2459808"/>
          </a:xfrm>
        </p:spPr>
        <p:txBody>
          <a:bodyPr lIns="91440" tIns="91440" rIns="91440" bIns="91440"/>
          <a:lstStyle>
            <a:lvl1pPr>
              <a:defRPr>
                <a:solidFill>
                  <a:srgbClr val="FFFEFF"/>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423014" y="804029"/>
            <a:ext cx="4091674" cy="245934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20283" y="3585104"/>
            <a:ext cx="4094404" cy="247064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6" name="Footer Placeholder 5"/>
          <p:cNvSpPr>
            <a:spLocks noGrp="1"/>
          </p:cNvSpPr>
          <p:nvPr>
            <p:ph type="ftr" sz="quarter" idx="11"/>
          </p:nvPr>
        </p:nvSpPr>
        <p:spPr>
          <a:xfrm>
            <a:off x="640080" y="6227064"/>
            <a:ext cx="7854696" cy="320040"/>
          </a:xfrm>
        </p:spPr>
        <p:txBody>
          <a:bodyPr/>
          <a:lstStyle/>
          <a:p>
            <a:endParaRPr kumimoji="0" lang="en-US"/>
          </a:p>
        </p:txBody>
      </p:sp>
      <p:sp>
        <p:nvSpPr>
          <p:cNvPr id="7" name="Slide Number Placeholder 6"/>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1990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8" name="Group 37"/>
          <p:cNvGrpSpPr/>
          <p:nvPr/>
        </p:nvGrpSpPr>
        <p:grpSpPr>
          <a:xfrm>
            <a:off x="-286226" y="0"/>
            <a:ext cx="9421759" cy="6858001"/>
            <a:chOff x="1243013" y="0"/>
            <a:chExt cx="9402763" cy="6858001"/>
          </a:xfrm>
        </p:grpSpPr>
        <p:sp>
          <p:nvSpPr>
            <p:cNvPr id="39"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5"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6"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640080" y="1699589"/>
            <a:ext cx="3286552" cy="3470421"/>
            <a:chOff x="640080" y="1699589"/>
            <a:chExt cx="3286552" cy="3470421"/>
          </a:xfrm>
        </p:grpSpPr>
        <p:sp>
          <p:nvSpPr>
            <p:cNvPr id="60" name="Rectangle 59"/>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848"/>
            <a:ext cx="3122163" cy="2459028"/>
          </a:xfrm>
        </p:spPr>
        <p:txBody>
          <a:bodyPr lIns="91440" tIns="91440" rIns="91440" bIns="91440"/>
          <a:lstStyle>
            <a:lvl1pPr>
              <a:defRPr>
                <a:solidFill>
                  <a:srgbClr val="FFFE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706612" y="802200"/>
            <a:ext cx="3805123"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4706636" y="1487999"/>
            <a:ext cx="3804674" cy="17753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95010" y="3585518"/>
            <a:ext cx="3819675"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95010" y="4270332"/>
            <a:ext cx="3819675" cy="17854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8" name="Footer Placeholder 7"/>
          <p:cNvSpPr>
            <a:spLocks noGrp="1"/>
          </p:cNvSpPr>
          <p:nvPr>
            <p:ph type="ftr" sz="quarter" idx="11"/>
          </p:nvPr>
        </p:nvSpPr>
        <p:spPr>
          <a:xfrm>
            <a:off x="640080" y="6227064"/>
            <a:ext cx="7854696" cy="320040"/>
          </a:xfrm>
        </p:spPr>
        <p:txBody>
          <a:bodyPr/>
          <a:lstStyle/>
          <a:p>
            <a:endParaRPr kumimoji="0" lang="en-US"/>
          </a:p>
        </p:txBody>
      </p:sp>
      <p:sp>
        <p:nvSpPr>
          <p:cNvPr id="9" name="Slide Number Placeholder 8"/>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600003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6" name="Group 75"/>
          <p:cNvGrpSpPr/>
          <p:nvPr/>
        </p:nvGrpSpPr>
        <p:grpSpPr>
          <a:xfrm>
            <a:off x="-286226" y="0"/>
            <a:ext cx="9421759" cy="6858001"/>
            <a:chOff x="1243013" y="0"/>
            <a:chExt cx="9402763" cy="6858001"/>
          </a:xfrm>
        </p:grpSpPr>
        <p:sp>
          <p:nvSpPr>
            <p:cNvPr id="77"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0" name="Group 39"/>
          <p:cNvGrpSpPr/>
          <p:nvPr/>
        </p:nvGrpSpPr>
        <p:grpSpPr>
          <a:xfrm>
            <a:off x="640080" y="1699589"/>
            <a:ext cx="3286552" cy="3470421"/>
            <a:chOff x="640080" y="1699589"/>
            <a:chExt cx="3286552" cy="3470421"/>
          </a:xfrm>
        </p:grpSpPr>
        <p:sp>
          <p:nvSpPr>
            <p:cNvPr id="41" name="Rectangle 4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4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2464952"/>
          </a:xfrm>
        </p:spPr>
        <p:txBody>
          <a:bodyPr/>
          <a:lstStyle>
            <a:lvl1pPr>
              <a:defRPr>
                <a:solidFill>
                  <a:srgbClr val="FFFEFF"/>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64CF2E0-CCC4-4E1E-9902-C3C36AB3FDA4}" type="datetimeFigureOut">
              <a:rPr lang="en-US" smtClean="0"/>
              <a:pPr/>
              <a:t>12/14/2020</a:t>
            </a:fld>
            <a:endParaRPr lang="en-US"/>
          </a:p>
        </p:txBody>
      </p:sp>
      <p:sp>
        <p:nvSpPr>
          <p:cNvPr id="4" name="Footer Placeholder 3"/>
          <p:cNvSpPr>
            <a:spLocks noGrp="1"/>
          </p:cNvSpPr>
          <p:nvPr>
            <p:ph type="ftr" sz="quarter" idx="11"/>
          </p:nvPr>
        </p:nvSpPr>
        <p:spPr>
          <a:xfrm>
            <a:off x="640080" y="6227064"/>
            <a:ext cx="7854696" cy="320040"/>
          </a:xfrm>
        </p:spPr>
        <p:txBody>
          <a:bodyPr/>
          <a:lstStyle/>
          <a:p>
            <a:endParaRPr kumimoji="0" lang="en-US"/>
          </a:p>
        </p:txBody>
      </p:sp>
      <p:sp>
        <p:nvSpPr>
          <p:cNvPr id="5" name="Slide Number Placeholder 4"/>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3665044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3" name="Footer Placeholder 2"/>
          <p:cNvSpPr>
            <a:spLocks noGrp="1"/>
          </p:cNvSpPr>
          <p:nvPr>
            <p:ph type="ftr" sz="quarter" idx="11"/>
          </p:nvPr>
        </p:nvSpPr>
        <p:spPr>
          <a:xfrm>
            <a:off x="640080" y="6227064"/>
            <a:ext cx="7854696" cy="320040"/>
          </a:xfrm>
        </p:spPr>
        <p:txBody>
          <a:bodyPr/>
          <a:lstStyle/>
          <a:p>
            <a:endParaRPr kumimoji="0" lang="en-US"/>
          </a:p>
        </p:txBody>
      </p:sp>
      <p:sp>
        <p:nvSpPr>
          <p:cNvPr id="4" name="Slide Number Placeholder 3"/>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719651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7" name="Group 86"/>
          <p:cNvGrpSpPr/>
          <p:nvPr/>
        </p:nvGrpSpPr>
        <p:grpSpPr>
          <a:xfrm>
            <a:off x="-286226" y="0"/>
            <a:ext cx="9421759" cy="6858001"/>
            <a:chOff x="1243013" y="0"/>
            <a:chExt cx="9402763" cy="6858001"/>
          </a:xfrm>
        </p:grpSpPr>
        <p:sp>
          <p:nvSpPr>
            <p:cNvPr id="88"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4"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2"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4"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5"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2" name="Group 41"/>
          <p:cNvGrpSpPr/>
          <p:nvPr/>
        </p:nvGrpSpPr>
        <p:grpSpPr>
          <a:xfrm>
            <a:off x="640080" y="1699589"/>
            <a:ext cx="3286552" cy="3470421"/>
            <a:chOff x="640080" y="1699589"/>
            <a:chExt cx="3286552" cy="3470421"/>
          </a:xfrm>
        </p:grpSpPr>
        <p:sp>
          <p:nvSpPr>
            <p:cNvPr id="43" name="Rectangle 4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4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1225399"/>
          </a:xfrm>
        </p:spPr>
        <p:txBody>
          <a:bodyPr bIns="0" anchor="b">
            <a:noAutofit/>
          </a:bodyPr>
          <a:lstStyle>
            <a:lvl1pPr algn="ctr">
              <a:defRPr sz="2800">
                <a:solidFill>
                  <a:srgbClr val="FFFE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15686" y="801390"/>
            <a:ext cx="4095643" cy="5249495"/>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5554" y="3575324"/>
            <a:ext cx="3112047" cy="1239552"/>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564CF2E0-CCC4-4E1E-9902-C3C36AB3FDA4}" type="datetimeFigureOut">
              <a:rPr lang="en-US" smtClean="0"/>
              <a:pPr/>
              <a:t>12/14/2020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487289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429" name="Group 428"/>
          <p:cNvGrpSpPr/>
          <p:nvPr/>
        </p:nvGrpSpPr>
        <p:grpSpPr>
          <a:xfrm>
            <a:off x="0" y="0"/>
            <a:ext cx="9555163" cy="6853238"/>
            <a:chOff x="1524000" y="0"/>
            <a:chExt cx="9555163" cy="6853238"/>
          </a:xfrm>
        </p:grpSpPr>
        <p:sp>
          <p:nvSpPr>
            <p:cNvPr id="430"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1"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2"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3"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4"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5"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6"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7"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8"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9"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40"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1"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2"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3"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4"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5"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644463" y="1698332"/>
            <a:ext cx="4357752" cy="3470420"/>
            <a:chOff x="644463" y="1698332"/>
            <a:chExt cx="4357752" cy="3470420"/>
          </a:xfrm>
        </p:grpSpPr>
        <p:sp>
          <p:nvSpPr>
            <p:cNvPr id="77" name="Rectangle 76"/>
            <p:cNvSpPr/>
            <p:nvPr/>
          </p:nvSpPr>
          <p:spPr>
            <a:xfrm>
              <a:off x="644463" y="1698332"/>
              <a:ext cx="4357752"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644463" y="2274404"/>
              <a:ext cx="43577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7" name="Isosceles Triangle 9"/>
            <p:cNvSpPr/>
            <p:nvPr/>
          </p:nvSpPr>
          <p:spPr>
            <a:xfrm rot="10800000">
              <a:off x="2665346"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5654676" y="0"/>
            <a:ext cx="3489324" cy="6858000"/>
          </a:xfrm>
          <a:solidFill>
            <a:schemeClr val="bg1">
              <a:lumMod val="65000"/>
              <a:lumOff val="3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2" name="Title 1"/>
          <p:cNvSpPr>
            <a:spLocks noGrp="1"/>
          </p:cNvSpPr>
          <p:nvPr>
            <p:ph type="title"/>
          </p:nvPr>
        </p:nvSpPr>
        <p:spPr>
          <a:xfrm>
            <a:off x="723585" y="2336402"/>
            <a:ext cx="4197666" cy="1265539"/>
          </a:xfrm>
        </p:spPr>
        <p:txBody>
          <a:bodyPr bIns="0" anchor="b">
            <a:normAutofit/>
          </a:bodyPr>
          <a:lstStyle>
            <a:lvl1pPr>
              <a:defRPr sz="3200">
                <a:solidFill>
                  <a:srgbClr val="FFFE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722314" y="3601941"/>
            <a:ext cx="4199254" cy="1214535"/>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6" name="Footer Placeholder 5"/>
          <p:cNvSpPr>
            <a:spLocks noGrp="1"/>
          </p:cNvSpPr>
          <p:nvPr>
            <p:ph type="ftr" sz="quarter" idx="11"/>
          </p:nvPr>
        </p:nvSpPr>
        <p:spPr>
          <a:xfrm>
            <a:off x="640080" y="6227064"/>
            <a:ext cx="4358641" cy="320040"/>
          </a:xfrm>
        </p:spPr>
        <p:txBody>
          <a:bodyPr/>
          <a:lstStyle/>
          <a:p>
            <a:endParaRPr kumimoji="0" lang="en-US" dirty="0"/>
          </a:p>
        </p:txBody>
      </p:sp>
      <p:sp>
        <p:nvSpPr>
          <p:cNvPr id="7" name="Slide Number Placeholder 6"/>
          <p:cNvSpPr>
            <a:spLocks noGrp="1"/>
          </p:cNvSpPr>
          <p:nvPr>
            <p:ph type="sldNum" sz="quarter" idx="12"/>
          </p:nvPr>
        </p:nvSpPr>
        <p:spPr>
          <a:xfrm>
            <a:off x="4315463" y="320040"/>
            <a:ext cx="685800" cy="320040"/>
          </a:xfrm>
        </p:spPr>
        <p:txBody>
          <a:bodyPr/>
          <a:lstStyle/>
          <a:p>
            <a:fld id="{6F42FDE4-A7DD-41A7-A0A6-9B649FB43336}" type="slidenum">
              <a:rPr kumimoji="0" lang="en-US" smtClean="0"/>
              <a:pPr/>
              <a:t>‹#›</a:t>
            </a:fld>
            <a:endParaRPr kumimoji="0" lang="en-US" dirty="0"/>
          </a:p>
        </p:txBody>
      </p:sp>
    </p:spTree>
    <p:extLst>
      <p:ext uri="{BB962C8B-B14F-4D97-AF65-F5344CB8AC3E}">
        <p14:creationId xmlns:p14="http://schemas.microsoft.com/office/powerpoint/2010/main" val="2904046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85" name="Group 84"/>
          <p:cNvGrpSpPr/>
          <p:nvPr/>
        </p:nvGrpSpPr>
        <p:grpSpPr>
          <a:xfrm>
            <a:off x="-286226" y="0"/>
            <a:ext cx="9421759" cy="6858001"/>
            <a:chOff x="1243013" y="0"/>
            <a:chExt cx="9402763" cy="6858001"/>
          </a:xfrm>
        </p:grpSpPr>
        <p:sp>
          <p:nvSpPr>
            <p:cNvPr id="8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3"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2" name="Group 31"/>
          <p:cNvGrpSpPr/>
          <p:nvPr/>
        </p:nvGrpSpPr>
        <p:grpSpPr>
          <a:xfrm>
            <a:off x="640080" y="1699589"/>
            <a:ext cx="3286552" cy="3470421"/>
            <a:chOff x="640080" y="1699589"/>
            <a:chExt cx="3286552" cy="3470421"/>
          </a:xfrm>
        </p:grpSpPr>
        <p:sp>
          <p:nvSpPr>
            <p:cNvPr id="42" name="Rectangle 41"/>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3786" y="2349926"/>
            <a:ext cx="3113815" cy="2472774"/>
          </a:xfrm>
        </p:spPr>
        <p:txBody>
          <a:bodyPr/>
          <a:lstStyle>
            <a:lvl1pPr>
              <a:defRPr>
                <a:solidFill>
                  <a:srgbClr val="FFFEFF"/>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415686" y="794719"/>
            <a:ext cx="4095643" cy="52570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4CF2E0-CCC4-4E1E-9902-C3C36AB3FDA4}" type="datetimeFigureOut">
              <a:rPr lang="en-US" smtClean="0"/>
              <a:pPr/>
              <a:t>12/14/2020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304218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51" name="Group 50"/>
          <p:cNvGrpSpPr/>
          <p:nvPr/>
        </p:nvGrpSpPr>
        <p:grpSpPr>
          <a:xfrm flipH="1">
            <a:off x="0" y="0"/>
            <a:ext cx="9421759" cy="6858001"/>
            <a:chOff x="1243013" y="0"/>
            <a:chExt cx="9402763" cy="6858001"/>
          </a:xfrm>
        </p:grpSpPr>
        <p:sp>
          <p:nvSpPr>
            <p:cNvPr id="5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6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85" name="Group 84"/>
          <p:cNvGrpSpPr/>
          <p:nvPr/>
        </p:nvGrpSpPr>
        <p:grpSpPr>
          <a:xfrm>
            <a:off x="5228134" y="1699589"/>
            <a:ext cx="3286552" cy="3470421"/>
            <a:chOff x="640080" y="1699589"/>
            <a:chExt cx="3286552" cy="3470421"/>
          </a:xfrm>
        </p:grpSpPr>
        <p:sp>
          <p:nvSpPr>
            <p:cNvPr id="86" name="Rectangle 85"/>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5313609" y="2349924"/>
            <a:ext cx="3112047" cy="2464951"/>
          </a:xfrm>
        </p:spPr>
        <p:txBody>
          <a:bodyPr vert="eaVert"/>
          <a:lstStyle>
            <a:lvl1pPr algn="l">
              <a:lnSpc>
                <a:spcPct val="80000"/>
              </a:lnSpc>
              <a:defRPr>
                <a:solidFill>
                  <a:srgbClr val="FFFEFF"/>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43258" y="802808"/>
            <a:ext cx="4118291" cy="525480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40080" y="320040"/>
            <a:ext cx="2743200" cy="320040"/>
          </a:xfrm>
        </p:spPr>
        <p:txBody>
          <a:bodyPr/>
          <a:lstStyle/>
          <a:p>
            <a:fld id="{564CF2E0-CCC4-4E1E-9902-C3C36AB3FDA4}" type="datetimeFigureOut">
              <a:rPr lang="en-US" smtClean="0"/>
              <a:pPr/>
              <a:t>12/14/2020</a:t>
            </a:fld>
            <a:endParaRPr lang="en-US"/>
          </a:p>
        </p:txBody>
      </p:sp>
      <p:sp>
        <p:nvSpPr>
          <p:cNvPr id="5" name="Footer Placeholder 4"/>
          <p:cNvSpPr>
            <a:spLocks noGrp="1"/>
          </p:cNvSpPr>
          <p:nvPr>
            <p:ph type="ftr" sz="quarter" idx="11"/>
          </p:nvPr>
        </p:nvSpPr>
        <p:spPr>
          <a:xfrm>
            <a:off x="640080" y="6227064"/>
            <a:ext cx="7854696" cy="320040"/>
          </a:xfrm>
        </p:spPr>
        <p:txBody>
          <a:bodyPr/>
          <a:lstStyle/>
          <a:p>
            <a:endParaRPr kumimoji="0" lang="en-US"/>
          </a:p>
        </p:txBody>
      </p:sp>
      <p:sp>
        <p:nvSpPr>
          <p:cNvPr id="6" name="Slide Number Placeholder 5"/>
          <p:cNvSpPr>
            <a:spLocks noGrp="1"/>
          </p:cNvSpPr>
          <p:nvPr>
            <p:ph type="sldNum" sz="quarter" idx="12"/>
          </p:nvPr>
        </p:nvSpPr>
        <p:spPr>
          <a:xfrm>
            <a:off x="7808976" y="320040"/>
            <a:ext cx="685800" cy="320040"/>
          </a:xfrm>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684747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5554" y="2349925"/>
            <a:ext cx="3112047" cy="2464952"/>
          </a:xfrm>
          <a:prstGeom prst="rect">
            <a:avLst/>
          </a:prstGeom>
        </p:spPr>
        <p:txBody>
          <a:bodyPr vert="horz" lIns="228600" tIns="228600" rIns="228600" bIns="22860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415687" y="794719"/>
            <a:ext cx="4079089"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640080" y="320040"/>
            <a:ext cx="27432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pPr algn="r" eaLnBrk="1" latinLnBrk="0" hangingPunct="1"/>
            <a:fld id="{564CF2E0-CCC4-4E1E-9902-C3C36AB3FDA4}" type="datetimeFigureOut">
              <a:rPr lang="en-US" smtClean="0"/>
              <a:pPr algn="r" eaLnBrk="1" latinLnBrk="0" hangingPunct="1"/>
              <a:t>12/14/2020</a:t>
            </a:fld>
            <a:endParaRPr lang="en-US" sz="1400" dirty="0">
              <a:solidFill>
                <a:schemeClr val="tx2"/>
              </a:solidFill>
            </a:endParaRPr>
          </a:p>
        </p:txBody>
      </p:sp>
      <p:sp>
        <p:nvSpPr>
          <p:cNvPr id="5" name="Footer Placeholder 4"/>
          <p:cNvSpPr>
            <a:spLocks noGrp="1"/>
          </p:cNvSpPr>
          <p:nvPr>
            <p:ph type="ftr" sz="quarter" idx="3"/>
          </p:nvPr>
        </p:nvSpPr>
        <p:spPr>
          <a:xfrm>
            <a:off x="640080" y="6227064"/>
            <a:ext cx="7854696"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kumimoji="0" lang="en-US" sz="1400" dirty="0">
              <a:solidFill>
                <a:schemeClr val="tx2"/>
              </a:solidFill>
            </a:endParaRPr>
          </a:p>
        </p:txBody>
      </p:sp>
      <p:sp>
        <p:nvSpPr>
          <p:cNvPr id="6" name="Slide Number Placeholder 5"/>
          <p:cNvSpPr>
            <a:spLocks noGrp="1"/>
          </p:cNvSpPr>
          <p:nvPr>
            <p:ph type="sldNum" sz="quarter" idx="4"/>
          </p:nvPr>
        </p:nvSpPr>
        <p:spPr>
          <a:xfrm>
            <a:off x="7808976" y="320040"/>
            <a:ext cx="6858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38557930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685800" rtl="0" eaLnBrk="1" latinLnBrk="0" hangingPunct="1">
        <a:lnSpc>
          <a:spcPct val="85000"/>
        </a:lnSpc>
        <a:spcBef>
          <a:spcPct val="0"/>
        </a:spcBef>
        <a:buNone/>
        <a:defRPr sz="3200" b="0" i="0" kern="1200" cap="none" spc="-113">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dirty="0" err="1"/>
              <a:t>Reunión</a:t>
            </a:r>
            <a:r>
              <a:rPr lang="en-US" sz="3600" dirty="0"/>
              <a:t> de padres de </a:t>
            </a:r>
            <a:r>
              <a:rPr lang="en-US" sz="3600" dirty="0" err="1"/>
              <a:t>Título</a:t>
            </a:r>
            <a:r>
              <a:rPr lang="en-US" sz="3600" dirty="0"/>
              <a:t> 1</a:t>
            </a:r>
            <a:endParaRPr lang="en-US" sz="3600" dirty="0"/>
          </a:p>
        </p:txBody>
      </p:sp>
      <p:sp>
        <p:nvSpPr>
          <p:cNvPr id="3" name="Subtitle 2"/>
          <p:cNvSpPr>
            <a:spLocks noGrp="1"/>
          </p:cNvSpPr>
          <p:nvPr>
            <p:ph type="subTitle" idx="1"/>
          </p:nvPr>
        </p:nvSpPr>
        <p:spPr/>
        <p:txBody>
          <a:bodyPr>
            <a:normAutofit/>
          </a:bodyPr>
          <a:lstStyle/>
          <a:p>
            <a:r>
              <a:rPr lang="es-ES" dirty="0"/>
              <a:t>Bienvenidos a la reunión anual de padres y familias del Título 1, Parte </a:t>
            </a:r>
            <a:r>
              <a:rPr lang="es-ES" dirty="0" smtClean="0"/>
              <a:t>A</a:t>
            </a:r>
          </a:p>
          <a:p>
            <a:r>
              <a:rPr lang="en-US" dirty="0" err="1"/>
              <a:t>diciembre</a:t>
            </a:r>
            <a:r>
              <a:rPr lang="en-US" dirty="0"/>
              <a:t> 14</a:t>
            </a:r>
            <a:r>
              <a:rPr lang="en-US" baseline="30000" dirty="0" smtClean="0"/>
              <a:t>th</a:t>
            </a:r>
            <a:r>
              <a:rPr lang="en-US" dirty="0" smtClean="0"/>
              <a:t>, 2020</a:t>
            </a:r>
            <a:endParaRPr lang="en-US" dirty="0"/>
          </a:p>
        </p:txBody>
      </p:sp>
      <p:pic>
        <p:nvPicPr>
          <p:cNvPr id="1026" name="Picture 2" descr="Who are the telcos getting it right with digital partnerships? |  AsiaInfoB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420835"/>
            <a:ext cx="2518050" cy="17761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r>
              <a:rPr lang="en-US" dirty="0" err="1"/>
              <a:t>Por</a:t>
            </a:r>
            <a:r>
              <a:rPr lang="en-US" dirty="0"/>
              <a:t> </a:t>
            </a:r>
            <a:r>
              <a:rPr lang="en-US" dirty="0" err="1"/>
              <a:t>qué</a:t>
            </a:r>
            <a:r>
              <a:rPr lang="en-US" dirty="0"/>
              <a:t> </a:t>
            </a:r>
            <a:r>
              <a:rPr lang="en-US" dirty="0" err="1"/>
              <a:t>estamos</a:t>
            </a:r>
            <a:r>
              <a:rPr lang="en-US" dirty="0"/>
              <a:t> </a:t>
            </a:r>
            <a:r>
              <a:rPr lang="en-US" dirty="0" err="1"/>
              <a:t>aquí</a:t>
            </a:r>
            <a:r>
              <a:rPr lang="en-US" dirty="0"/>
              <a:t>?</a:t>
            </a:r>
            <a:endParaRPr lang="en-US" dirty="0"/>
          </a:p>
        </p:txBody>
      </p:sp>
      <p:sp>
        <p:nvSpPr>
          <p:cNvPr id="3" name="Content Placeholder 2"/>
          <p:cNvSpPr>
            <a:spLocks noGrp="1"/>
          </p:cNvSpPr>
          <p:nvPr>
            <p:ph idx="1"/>
          </p:nvPr>
        </p:nvSpPr>
        <p:spPr>
          <a:xfrm>
            <a:off x="4038600" y="685800"/>
            <a:ext cx="4800600" cy="5248622"/>
          </a:xfrm>
        </p:spPr>
        <p:txBody>
          <a:bodyPr>
            <a:normAutofit/>
          </a:bodyPr>
          <a:lstStyle/>
          <a:p>
            <a:r>
              <a:rPr lang="es-ES" dirty="0" smtClean="0"/>
              <a:t>La </a:t>
            </a:r>
            <a:r>
              <a:rPr lang="es-ES" dirty="0"/>
              <a:t>Ley de escuelas primarias y secundarias, Título 1, Parte A, requiere que cada escuela de Título 1 celebre una reunión anual para los padres y familias cuyos hijos reciben servicios de Título 1:</a:t>
            </a:r>
          </a:p>
          <a:p>
            <a:r>
              <a:rPr lang="es-ES" dirty="0" smtClean="0"/>
              <a:t>Informarle </a:t>
            </a:r>
            <a:r>
              <a:rPr lang="es-ES" dirty="0"/>
              <a:t>de la participación de la escuela en el Título 1, Parte A</a:t>
            </a:r>
          </a:p>
          <a:p>
            <a:r>
              <a:rPr lang="es-ES" dirty="0" smtClean="0"/>
              <a:t>Explicar </a:t>
            </a:r>
            <a:r>
              <a:rPr lang="es-ES" dirty="0"/>
              <a:t>los requisitos del Título 1. Parte A</a:t>
            </a:r>
          </a:p>
          <a:p>
            <a:r>
              <a:rPr lang="es-ES" dirty="0" smtClean="0"/>
              <a:t>Explicar </a:t>
            </a:r>
            <a:r>
              <a:rPr lang="es-ES" dirty="0"/>
              <a:t>sus derechos y oportunidades como padres y familias para participar en el aprendizaje y los logros de su hijo.</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 que vas a </a:t>
            </a:r>
            <a:r>
              <a:rPr lang="en-US" dirty="0" err="1"/>
              <a:t>aprender</a:t>
            </a:r>
            <a:endParaRPr lang="en-US" dirty="0"/>
          </a:p>
        </p:txBody>
      </p:sp>
      <p:sp>
        <p:nvSpPr>
          <p:cNvPr id="3" name="Content Placeholder 2"/>
          <p:cNvSpPr>
            <a:spLocks noGrp="1"/>
          </p:cNvSpPr>
          <p:nvPr>
            <p:ph idx="1"/>
          </p:nvPr>
        </p:nvSpPr>
        <p:spPr>
          <a:xfrm>
            <a:off x="4038600" y="803186"/>
            <a:ext cx="4800600" cy="5248622"/>
          </a:xfrm>
        </p:spPr>
        <p:txBody>
          <a:bodyPr/>
          <a:lstStyle/>
          <a:p>
            <a:r>
              <a:rPr lang="es-ES" dirty="0"/>
              <a:t>Qué significa ser una escuela de Título 1, Parte A</a:t>
            </a:r>
          </a:p>
          <a:p>
            <a:r>
              <a:rPr lang="es-ES" dirty="0"/>
              <a:t>Un 1% de "reserva" para la participación de los padres y la familia y sus usos permitidos</a:t>
            </a:r>
          </a:p>
          <a:p>
            <a:r>
              <a:rPr lang="es-ES" dirty="0"/>
              <a:t>La política de participación de la escuela y los padres y el pacto entre la escuela y los padres</a:t>
            </a:r>
          </a:p>
          <a:p>
            <a:r>
              <a:rPr lang="es-ES" dirty="0"/>
              <a:t>Cómo solicitar información sobre las calificaciones de los maestros de mi hijo</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err="1"/>
              <a:t>Qué</a:t>
            </a:r>
            <a:r>
              <a:rPr lang="en-US" sz="2000" dirty="0"/>
              <a:t> </a:t>
            </a:r>
            <a:r>
              <a:rPr lang="en-US" sz="2000" dirty="0" err="1"/>
              <a:t>aprenderá</a:t>
            </a:r>
            <a:r>
              <a:rPr lang="en-US" sz="2000" dirty="0"/>
              <a:t> (</a:t>
            </a:r>
            <a:r>
              <a:rPr lang="en-US" sz="2000" dirty="0" err="1"/>
              <a:t>continuación</a:t>
            </a:r>
            <a:r>
              <a:rPr lang="en-US" sz="2000" dirty="0"/>
              <a:t>)</a:t>
            </a:r>
            <a:endParaRPr lang="en-US" sz="2000" dirty="0"/>
          </a:p>
        </p:txBody>
      </p:sp>
      <p:sp>
        <p:nvSpPr>
          <p:cNvPr id="3" name="Content Placeholder 2"/>
          <p:cNvSpPr>
            <a:spLocks noGrp="1"/>
          </p:cNvSpPr>
          <p:nvPr>
            <p:ph idx="1"/>
          </p:nvPr>
        </p:nvSpPr>
        <p:spPr>
          <a:xfrm>
            <a:off x="4114800" y="958089"/>
            <a:ext cx="4648200" cy="5248622"/>
          </a:xfrm>
        </p:spPr>
        <p:txBody>
          <a:bodyPr/>
          <a:lstStyle/>
          <a:p>
            <a:r>
              <a:rPr lang="es-ES" dirty="0"/>
              <a:t>Cómo y cuándo se notificará a los padres y las familias si a su hijo le enseña un maestro que no está certificado en el área de contenido</a:t>
            </a:r>
          </a:p>
          <a:p>
            <a:r>
              <a:rPr lang="es-ES" dirty="0"/>
              <a:t>Cómo y cuándo se llevará a cabo la evaluación anual de la política y el programa de participación de los padres y la familia</a:t>
            </a:r>
          </a:p>
          <a:p>
            <a:r>
              <a:rPr lang="es-ES" dirty="0"/>
              <a:t>Las formas en que los padres y las familias pueden participar para asociarse con la escuela y compartir la responsabilidad de mejorar el rendimiento académico de los estudiantes.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¿Qué es una escuela TÍTULO I?</a:t>
            </a:r>
            <a:endParaRPr lang="en-US" dirty="0"/>
          </a:p>
        </p:txBody>
      </p:sp>
      <p:sp>
        <p:nvSpPr>
          <p:cNvPr id="3" name="Content Placeholder 2"/>
          <p:cNvSpPr>
            <a:spLocks noGrp="1"/>
          </p:cNvSpPr>
          <p:nvPr>
            <p:ph idx="1"/>
          </p:nvPr>
        </p:nvSpPr>
        <p:spPr>
          <a:xfrm>
            <a:off x="4038600" y="533400"/>
            <a:ext cx="4953000" cy="5673814"/>
          </a:xfrm>
        </p:spPr>
        <p:txBody>
          <a:bodyPr>
            <a:normAutofit/>
          </a:bodyPr>
          <a:lstStyle/>
          <a:p>
            <a:r>
              <a:rPr lang="es-ES" dirty="0"/>
              <a:t>Ser una escuela del Título I, Parte A significa recibir fondos federales (dólares del Título 1, Parte A) para complementar los programas existentes de la escuela. Estos dólares se pueden utilizar para ...</a:t>
            </a:r>
          </a:p>
          <a:p>
            <a:r>
              <a:rPr lang="es-ES" dirty="0"/>
              <a:t>Identificar a los estudiantes que experimentan dificultades académicas y brindar asistencia oportuna para ayudar a estos estudiantes a cumplir con los exigentes estándares de contenido del estado.</a:t>
            </a:r>
          </a:p>
          <a:p>
            <a:r>
              <a:rPr lang="es-ES" dirty="0"/>
              <a:t>Compras complementarias: personal, programas, materiales y suministros</a:t>
            </a:r>
          </a:p>
          <a:p>
            <a:r>
              <a:rPr lang="es-ES" dirty="0"/>
              <a:t>Llevar a cabo reuniones, capacitaciones y actividades de participación de padres y familias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t>
            </a:r>
            <a:r>
              <a:rPr lang="en-US" dirty="0" err="1"/>
              <a:t>Apartado</a:t>
            </a:r>
            <a:r>
              <a:rPr lang="en-US" dirty="0"/>
              <a:t>"</a:t>
            </a:r>
            <a:endParaRPr lang="en-US" dirty="0"/>
          </a:p>
        </p:txBody>
      </p:sp>
      <p:sp>
        <p:nvSpPr>
          <p:cNvPr id="3" name="Content Placeholder 2"/>
          <p:cNvSpPr>
            <a:spLocks noGrp="1"/>
          </p:cNvSpPr>
          <p:nvPr>
            <p:ph idx="1"/>
          </p:nvPr>
        </p:nvSpPr>
        <p:spPr>
          <a:xfrm>
            <a:off x="4114800" y="457200"/>
            <a:ext cx="4800600" cy="5594608"/>
          </a:xfrm>
        </p:spPr>
        <p:txBody>
          <a:bodyPr>
            <a:normAutofit/>
          </a:bodyPr>
          <a:lstStyle/>
          <a:p>
            <a:r>
              <a:rPr lang="es-ES" dirty="0"/>
              <a:t>Cualquier área de educación local (LEA) con una asignación del Título I, Parte A que exceda los $ 500,000 está obligada por ley a reservar el 1% de su asignación del Título I, Parte A para la participación de los padres y la familia.</a:t>
            </a:r>
          </a:p>
          <a:p>
            <a:r>
              <a:rPr lang="es-ES" dirty="0"/>
              <a:t>De ese 1%, el 10% puede reservarse en la LEA para iniciativas de todo el sistema y gastos administrativos relacionados con la participación de los padres y la familia</a:t>
            </a:r>
          </a:p>
          <a:p>
            <a:r>
              <a:rPr lang="es-ES" dirty="0"/>
              <a:t>Del 1%, el 90% debe asignarse a las escuelas de Título I en la LEA para implementar la participación de los padres y la familia a nivel escolar</a:t>
            </a:r>
          </a:p>
          <a:p>
            <a:r>
              <a:rPr lang="es-ES" dirty="0"/>
              <a:t>Los padres de Título I tienen derecho a participar en las decisiones sobre cómo se utilizarán estos fondos para las actividades de participación de los padres y la familia.</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Plan LEA y plan escolar único</a:t>
            </a:r>
            <a:endParaRPr lang="en-US" dirty="0"/>
          </a:p>
        </p:txBody>
      </p:sp>
      <p:sp>
        <p:nvSpPr>
          <p:cNvPr id="3" name="Content Placeholder 2"/>
          <p:cNvSpPr>
            <a:spLocks noGrp="1"/>
          </p:cNvSpPr>
          <p:nvPr>
            <p:ph idx="1"/>
          </p:nvPr>
        </p:nvSpPr>
        <p:spPr>
          <a:xfrm>
            <a:off x="4419600" y="815218"/>
            <a:ext cx="4392297" cy="5248622"/>
          </a:xfrm>
        </p:spPr>
        <p:txBody>
          <a:bodyPr>
            <a:normAutofit lnSpcReduction="10000"/>
          </a:bodyPr>
          <a:lstStyle/>
          <a:p>
            <a:r>
              <a:rPr lang="es-ES" dirty="0"/>
              <a:t>El Plan LEA y el Plan Escolar Único para el Rendimiento Estudiantil abordan cómo la LEA / Escuela utilizará los fondos del Título I Parte A dentro del sitio escolar / distrito. Los temas incluyen:</a:t>
            </a:r>
          </a:p>
          <a:p>
            <a:r>
              <a:rPr lang="es-ES" dirty="0"/>
              <a:t>Evaluaciones académicas de estudiantes de alta calidad</a:t>
            </a:r>
          </a:p>
          <a:p>
            <a:r>
              <a:rPr lang="es-ES" dirty="0"/>
              <a:t>Servicios suplementarios para ayudar a los estudiantes con dificultades</a:t>
            </a:r>
          </a:p>
          <a:p>
            <a:r>
              <a:rPr lang="es-ES" dirty="0"/>
              <a:t>Coordinación e integración de fondos y programas federales</a:t>
            </a:r>
          </a:p>
          <a:p>
            <a:r>
              <a:rPr lang="es-ES" dirty="0"/>
              <a:t>Estrategias para implementar la participación efectiva de los padres y la familia</a:t>
            </a:r>
          </a:p>
          <a:p>
            <a:r>
              <a:rPr lang="es-ES" dirty="0"/>
              <a:t>Los padres de Título I tienen derecho a participar en el desarrollo de estos planes.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POLÍTICA DE PARTICIPACIÓN DE PADRES Y FAMILIAS</a:t>
            </a:r>
            <a:endParaRPr lang="en-US" dirty="0"/>
          </a:p>
        </p:txBody>
      </p:sp>
      <p:sp>
        <p:nvSpPr>
          <p:cNvPr id="3" name="Content Placeholder 2"/>
          <p:cNvSpPr>
            <a:spLocks noGrp="1"/>
          </p:cNvSpPr>
          <p:nvPr>
            <p:ph idx="1"/>
          </p:nvPr>
        </p:nvSpPr>
        <p:spPr>
          <a:xfrm>
            <a:off x="4038600" y="457200"/>
            <a:ext cx="4953000" cy="6019800"/>
          </a:xfrm>
        </p:spPr>
        <p:txBody>
          <a:bodyPr>
            <a:normAutofit lnSpcReduction="10000"/>
          </a:bodyPr>
          <a:lstStyle/>
          <a:p>
            <a:r>
              <a:rPr lang="es-ES" dirty="0"/>
              <a:t>La política aborda cómo la escuela implementará el programa de participación de padres y familias. La póliza incluye:</a:t>
            </a:r>
          </a:p>
          <a:p>
            <a:r>
              <a:rPr lang="es-ES" dirty="0"/>
              <a:t>Convocar una reunión anual</a:t>
            </a:r>
          </a:p>
          <a:p>
            <a:r>
              <a:rPr lang="es-ES" dirty="0"/>
              <a:t>Proporcionar un número flexible de reuniones</a:t>
            </a:r>
          </a:p>
          <a:p>
            <a:r>
              <a:rPr lang="es-ES" dirty="0"/>
              <a:t>Involucrar a los padres de manera organizada, continua y oportuna en la planificación, revisión y mejora del programa de participación de padres y familias</a:t>
            </a:r>
          </a:p>
          <a:p>
            <a:r>
              <a:rPr lang="es-ES" dirty="0"/>
              <a:t>Brindar información oportuna sobre las actividades de participación de los padres y la familia.</a:t>
            </a:r>
          </a:p>
          <a:p>
            <a:r>
              <a:rPr lang="es-ES" dirty="0"/>
              <a:t>Brindar información a los padres sobre el plan de estudios y la evaluación.</a:t>
            </a:r>
          </a:p>
          <a:p>
            <a:r>
              <a:rPr lang="es-ES" dirty="0"/>
              <a:t>Si se solicita, proporcionar reuniones adicionales con los padres para discutir las decisiones para la educación de su hijo.</a:t>
            </a:r>
          </a:p>
          <a:p>
            <a:r>
              <a:rPr lang="es-ES" dirty="0"/>
              <a:t>Los padres de Título I tienen derecho a participar en el desarrollo de la política escolar.</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PACTO ESCUELA-PADRES</a:t>
            </a:r>
            <a:r>
              <a:rPr lang="en-US" dirty="0" smtClean="0"/>
              <a:t/>
            </a:r>
            <a:br>
              <a:rPr lang="en-US" dirty="0" smtClean="0"/>
            </a:br>
            <a:endParaRPr lang="en-US" dirty="0"/>
          </a:p>
        </p:txBody>
      </p:sp>
      <p:sp>
        <p:nvSpPr>
          <p:cNvPr id="3" name="Content Placeholder 2"/>
          <p:cNvSpPr>
            <a:spLocks noGrp="1"/>
          </p:cNvSpPr>
          <p:nvPr>
            <p:ph idx="1"/>
          </p:nvPr>
        </p:nvSpPr>
        <p:spPr>
          <a:xfrm>
            <a:off x="4038600" y="609600"/>
            <a:ext cx="4952999" cy="5442208"/>
          </a:xfrm>
        </p:spPr>
        <p:txBody>
          <a:bodyPr>
            <a:normAutofit lnSpcReduction="10000"/>
          </a:bodyPr>
          <a:lstStyle/>
          <a:p>
            <a:r>
              <a:rPr lang="en-US" dirty="0" smtClean="0"/>
              <a:t> </a:t>
            </a:r>
            <a:r>
              <a:rPr lang="es-ES" dirty="0"/>
              <a:t>El pacto entre la escuela y los padres es un acuerdo escrito ...</a:t>
            </a:r>
          </a:p>
          <a:p>
            <a:r>
              <a:rPr lang="es-ES" dirty="0"/>
              <a:t>Que aborde un plan de estudios y una instrucción de alta calidad</a:t>
            </a:r>
          </a:p>
          <a:p>
            <a:r>
              <a:rPr lang="es-ES" dirty="0"/>
              <a:t>Eso describe cómo los padres y las familias, el personal escolar y los estudiantes comparten la responsabilidad de mejorar el rendimiento académico de los estudiantes.</a:t>
            </a:r>
          </a:p>
          <a:p>
            <a:r>
              <a:rPr lang="es-ES" dirty="0"/>
              <a:t>Eso enfatiza la importancia de la comunicación frecuente entre la escuela y el hogar, y el valor de las conferencias de padres y maestros.</a:t>
            </a:r>
          </a:p>
          <a:p>
            <a:r>
              <a:rPr lang="es-ES" dirty="0"/>
              <a:t>Que afirma la importancia de los padres y las familias en las decisiones relacionadas con la educación de sus hijos.</a:t>
            </a:r>
          </a:p>
          <a:p>
            <a:r>
              <a:rPr lang="es-ES" dirty="0"/>
              <a:t>Los padres de Título I tienen derecho a participar en el desarrollo del pacto entre la escuela y los padres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49924"/>
            <a:ext cx="3236846" cy="2464952"/>
          </a:xfrm>
        </p:spPr>
        <p:txBody>
          <a:bodyPr>
            <a:normAutofit/>
          </a:bodyPr>
          <a:lstStyle/>
          <a:p>
            <a:r>
              <a:rPr lang="en-US" dirty="0"/>
              <a:t>CUALIFICACIONES DEL </a:t>
            </a:r>
            <a:r>
              <a:rPr lang="en-US" dirty="0" smtClean="0"/>
              <a:t>PROFESOR(A)</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s-ES" dirty="0"/>
              <a:t>Se requiere que las escuelas notifiquen a los padres que tienen derecho a solicitar información sobre las calificaciones del maestro de su hijo.</a:t>
            </a:r>
          </a:p>
          <a:p>
            <a:r>
              <a:rPr lang="es-ES" dirty="0"/>
              <a:t>Los padres deben seguir el procedimiento de la escuela para solicitar esta información</a:t>
            </a:r>
          </a:p>
          <a:p>
            <a:r>
              <a:rPr lang="es-ES" dirty="0"/>
              <a:t>Consulte con la oficina de su escuela o la oficina del distrito para hacer esta solicitud</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EVALUACION ANUAL</a:t>
            </a:r>
            <a:endParaRPr lang="en-US" dirty="0"/>
          </a:p>
        </p:txBody>
      </p:sp>
      <p:sp>
        <p:nvSpPr>
          <p:cNvPr id="3" name="Content Placeholder 2"/>
          <p:cNvSpPr>
            <a:spLocks noGrp="1"/>
          </p:cNvSpPr>
          <p:nvPr>
            <p:ph idx="1"/>
          </p:nvPr>
        </p:nvSpPr>
        <p:spPr>
          <a:xfrm>
            <a:off x="4038600" y="803186"/>
            <a:ext cx="4724400" cy="5750014"/>
          </a:xfrm>
        </p:spPr>
        <p:txBody>
          <a:bodyPr>
            <a:normAutofit/>
          </a:bodyPr>
          <a:lstStyle/>
          <a:p>
            <a:r>
              <a:rPr lang="es-ES" dirty="0"/>
              <a:t>El contenido y la eficacia de la política y el programa de participación de los padres deben evaluarse anualmente.</a:t>
            </a:r>
          </a:p>
          <a:p>
            <a:r>
              <a:rPr lang="es-ES" dirty="0"/>
              <a:t>Identificar las barreras para la participación en la participación de los padres.</a:t>
            </a:r>
          </a:p>
          <a:p>
            <a:r>
              <a:rPr lang="es-ES" dirty="0"/>
              <a:t>Los datos y la entrada pueden incluir ...</a:t>
            </a:r>
          </a:p>
          <a:p>
            <a:r>
              <a:rPr lang="es-ES" dirty="0"/>
              <a:t>Cuestionarios y encuestas para padres</a:t>
            </a:r>
          </a:p>
          <a:p>
            <a:r>
              <a:rPr lang="es-ES" dirty="0"/>
              <a:t>Grupos de enfoque</a:t>
            </a:r>
          </a:p>
          <a:p>
            <a:r>
              <a:rPr lang="es-ES" dirty="0"/>
              <a:t>Comentarios del comité asesor de padres</a:t>
            </a:r>
          </a:p>
          <a:p>
            <a:r>
              <a:rPr lang="es-ES" dirty="0"/>
              <a:t>Informar los hallazgos a los padres y las familias y usar esos resultados para revisar la política de participación de los padres y el pacto entre la escuela y los padres</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Participación de los padres y la familia en la escuela</a:t>
            </a:r>
            <a:endParaRPr lang="en-US" dirty="0"/>
          </a:p>
        </p:txBody>
      </p:sp>
      <p:sp>
        <p:nvSpPr>
          <p:cNvPr id="3" name="Content Placeholder 2"/>
          <p:cNvSpPr>
            <a:spLocks noGrp="1"/>
          </p:cNvSpPr>
          <p:nvPr>
            <p:ph idx="1"/>
          </p:nvPr>
        </p:nvSpPr>
        <p:spPr>
          <a:xfrm>
            <a:off x="4415686" y="803186"/>
            <a:ext cx="4575913" cy="5902414"/>
          </a:xfrm>
        </p:spPr>
        <p:txBody>
          <a:bodyPr>
            <a:normAutofit fontScale="32500" lnSpcReduction="20000"/>
          </a:bodyPr>
          <a:lstStyle/>
          <a:p>
            <a:pPr marL="0" indent="0">
              <a:buNone/>
            </a:pPr>
            <a:r>
              <a:rPr lang="es-ES" sz="4800" dirty="0"/>
              <a:t>Política de participación de los padres y la familia de la escuela</a:t>
            </a:r>
          </a:p>
          <a:p>
            <a:pPr marL="0" indent="0">
              <a:buNone/>
            </a:pPr>
            <a:r>
              <a:rPr lang="es-ES" sz="4800" dirty="0"/>
              <a:t>La Escuela Intermedia </a:t>
            </a:r>
            <a:r>
              <a:rPr lang="es-ES" sz="4800" dirty="0" err="1"/>
              <a:t>Tropico</a:t>
            </a:r>
            <a:r>
              <a:rPr lang="es-ES" sz="4800" dirty="0"/>
              <a:t> involucrará a los padres en una comunicación significativa bidireccional regular que aborde el rendimiento estudiantil y garantice:</a:t>
            </a:r>
            <a:r>
              <a:rPr lang="en-US" sz="4800" dirty="0" smtClean="0">
                <a:effectLst/>
              </a:rPr>
              <a:t> </a:t>
            </a:r>
          </a:p>
          <a:p>
            <a:r>
              <a:rPr lang="es-ES" sz="4800" dirty="0" smtClean="0"/>
              <a:t>Que </a:t>
            </a:r>
            <a:r>
              <a:rPr lang="es-ES" sz="4800" dirty="0"/>
              <a:t>los padres desempeñen un papel integral en ayudar al aprendizaje de sus hijos.</a:t>
            </a:r>
          </a:p>
          <a:p>
            <a:endParaRPr lang="es-ES" sz="4800" dirty="0"/>
          </a:p>
          <a:p>
            <a:r>
              <a:rPr lang="es-ES" sz="4800" dirty="0"/>
              <a:t>Que se aliente a los padres a participar activamente en la educación de sus hijos</a:t>
            </a:r>
          </a:p>
          <a:p>
            <a:endParaRPr lang="es-ES" sz="4800" dirty="0"/>
          </a:p>
          <a:p>
            <a:r>
              <a:rPr lang="es-ES" sz="4800" dirty="0"/>
              <a:t>Que los padres sean socios de pleno derecho en la educación de sus hijos y estén incluidos, según corresponda, en la toma de decisiones y en los comités asesores para ayudar en la educación de sus hijos</a:t>
            </a:r>
            <a:r>
              <a:rPr lang="es-ES" sz="4800" dirty="0" smtClean="0"/>
              <a:t>.</a:t>
            </a:r>
            <a:r>
              <a:rPr lang="en-US" sz="4800" dirty="0" smtClean="0">
                <a:effectLst/>
              </a:rPr>
              <a:t> </a:t>
            </a:r>
            <a:r>
              <a:rPr lang="en-US" dirty="0">
                <a:effectLst/>
              </a:rPr>
              <a:t> </a:t>
            </a:r>
            <a:endParaRPr lang="en-US" sz="2800" dirty="0" smtClean="0">
              <a:effectLst/>
            </a:endParaRPr>
          </a:p>
          <a:p>
            <a:endParaRPr lang="en-US" dirty="0"/>
          </a:p>
        </p:txBody>
      </p:sp>
    </p:spTree>
    <p:extLst>
      <p:ext uri="{BB962C8B-B14F-4D97-AF65-F5344CB8AC3E}">
        <p14:creationId xmlns:p14="http://schemas.microsoft.com/office/powerpoint/2010/main" val="1032029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Participación de los padres y la familia en la escuela</a:t>
            </a:r>
            <a:endParaRPr lang="en-US" dirty="0"/>
          </a:p>
        </p:txBody>
      </p:sp>
      <p:sp>
        <p:nvSpPr>
          <p:cNvPr id="3" name="Content Placeholder 2"/>
          <p:cNvSpPr>
            <a:spLocks noGrp="1"/>
          </p:cNvSpPr>
          <p:nvPr>
            <p:ph idx="1"/>
          </p:nvPr>
        </p:nvSpPr>
        <p:spPr>
          <a:xfrm>
            <a:off x="4038600" y="457200"/>
            <a:ext cx="4953000" cy="6131014"/>
          </a:xfrm>
        </p:spPr>
        <p:txBody>
          <a:bodyPr>
            <a:normAutofit fontScale="85000" lnSpcReduction="20000"/>
          </a:bodyPr>
          <a:lstStyle/>
          <a:p>
            <a:pPr marL="0" indent="0">
              <a:buNone/>
            </a:pPr>
            <a:r>
              <a:rPr lang="en-US" sz="1400" dirty="0"/>
              <a:t> </a:t>
            </a:r>
            <a:endParaRPr lang="en-US" sz="1400" dirty="0" smtClean="0"/>
          </a:p>
          <a:p>
            <a:r>
              <a:rPr lang="es-ES" sz="1900" dirty="0"/>
              <a:t>De conformidad con la Sección 1118 (a) (2), de la Ley de Educación Primaria y Secundaria (ESEA), la Escuela Intermedia </a:t>
            </a:r>
            <a:r>
              <a:rPr lang="es-ES" sz="1900" dirty="0" err="1"/>
              <a:t>Tropico</a:t>
            </a:r>
            <a:r>
              <a:rPr lang="es-ES" sz="1900" dirty="0"/>
              <a:t> acuerda implementar los requisitos legales requeridos para:</a:t>
            </a:r>
            <a:endParaRPr lang="en-US" sz="1900" dirty="0"/>
          </a:p>
          <a:p>
            <a:pPr lvl="1"/>
            <a:r>
              <a:rPr lang="es-ES" sz="1900" dirty="0"/>
              <a:t>Involucrar a los padres en la planificación conjunta y el desarrollo del plan del Título I del distrito mediante la representación en las reuniones mensuales del Consejo Asesor del Distrito.</a:t>
            </a:r>
          </a:p>
          <a:p>
            <a:pPr lvl="1"/>
            <a:r>
              <a:rPr lang="es-ES" sz="1900" dirty="0"/>
              <a:t>Involucrar a los padres en la Revisión Local Anual del Programa de Título I y utilizar los resultados de la Revisión Anual para abordar cualquier barrera identificada para la participación de los padres. La revisión anual se llevará a cabo cada primavera e incluirá un análisis de los datos de evaluación estatales y locales, una revisión de las necesidades y los servicios proporcionados por el nivel de grado, datos de encuestas para padres / maestros / y / o estudiantes y un análisis resumido de la efectividad de los servicios del Título I .</a:t>
            </a:r>
            <a:endParaRPr lang="en-US" sz="1900" dirty="0"/>
          </a:p>
        </p:txBody>
      </p:sp>
    </p:spTree>
    <p:extLst>
      <p:ext uri="{BB962C8B-B14F-4D97-AF65-F5344CB8AC3E}">
        <p14:creationId xmlns:p14="http://schemas.microsoft.com/office/powerpoint/2010/main" val="534088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Participación de los padres y la familia en la escuela</a:t>
            </a:r>
            <a:endParaRPr lang="en-US" dirty="0"/>
          </a:p>
        </p:txBody>
      </p:sp>
      <p:sp>
        <p:nvSpPr>
          <p:cNvPr id="3" name="Content Placeholder 2"/>
          <p:cNvSpPr>
            <a:spLocks noGrp="1"/>
          </p:cNvSpPr>
          <p:nvPr>
            <p:ph idx="1"/>
          </p:nvPr>
        </p:nvSpPr>
        <p:spPr>
          <a:xfrm>
            <a:off x="4114800" y="803186"/>
            <a:ext cx="5029200" cy="5673814"/>
          </a:xfrm>
        </p:spPr>
        <p:txBody>
          <a:bodyPr>
            <a:normAutofit/>
          </a:bodyPr>
          <a:lstStyle/>
          <a:p>
            <a:r>
              <a:rPr lang="es-ES" dirty="0"/>
              <a:t>De conformidad con la Sección 1118 (a) (2), de la Ley de Educación Primaria y Secundaria (ESEA), la Escuela Intermedia </a:t>
            </a:r>
            <a:r>
              <a:rPr lang="es-ES" dirty="0" err="1"/>
              <a:t>Tropico</a:t>
            </a:r>
            <a:r>
              <a:rPr lang="es-ES" dirty="0"/>
              <a:t> acuerda implementar los requisitos legales requeridos para:</a:t>
            </a:r>
            <a:r>
              <a:rPr lang="en-US" dirty="0"/>
              <a:t> </a:t>
            </a:r>
            <a:endParaRPr lang="en-US" dirty="0" smtClean="0"/>
          </a:p>
          <a:p>
            <a:pPr lvl="1"/>
            <a:r>
              <a:rPr lang="es-ES" sz="1600" dirty="0"/>
              <a:t>Involucrar a los padres en el desarrollo, implementación y revisión de los pactos entre padres y escuela. El compacto se difundirá por correo electrónico de </a:t>
            </a:r>
            <a:r>
              <a:rPr lang="es-ES" sz="1600" dirty="0" err="1"/>
              <a:t>Blackboard</a:t>
            </a:r>
            <a:r>
              <a:rPr lang="es-ES" sz="1600" dirty="0"/>
              <a:t>. El compacto también se publicará en el sitio web del distrito.</a:t>
            </a:r>
          </a:p>
          <a:p>
            <a:pPr lvl="1"/>
            <a:r>
              <a:rPr lang="es-ES" sz="1600" dirty="0"/>
              <a:t>Involucrar a los padres en la planificación y desarrollo de actividades efectivas de participación de los padres a través de la representación en el Consejo Escolar de cada edificio.</a:t>
            </a:r>
            <a:endParaRPr lang="en-US" sz="1600" dirty="0">
              <a:effectLst/>
            </a:endParaRPr>
          </a:p>
        </p:txBody>
      </p:sp>
    </p:spTree>
    <p:extLst>
      <p:ext uri="{BB962C8B-B14F-4D97-AF65-F5344CB8AC3E}">
        <p14:creationId xmlns:p14="http://schemas.microsoft.com/office/powerpoint/2010/main" val="3511100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Participación de los padres y la familia en la escuela</a:t>
            </a:r>
            <a:endParaRPr lang="en-US" dirty="0"/>
          </a:p>
        </p:txBody>
      </p:sp>
      <p:sp>
        <p:nvSpPr>
          <p:cNvPr id="3" name="Content Placeholder 2"/>
          <p:cNvSpPr>
            <a:spLocks noGrp="1"/>
          </p:cNvSpPr>
          <p:nvPr>
            <p:ph idx="1"/>
          </p:nvPr>
        </p:nvSpPr>
        <p:spPr>
          <a:xfrm>
            <a:off x="4038600" y="457200"/>
            <a:ext cx="5029200" cy="6400800"/>
          </a:xfrm>
        </p:spPr>
        <p:txBody>
          <a:bodyPr>
            <a:normAutofit fontScale="92500" lnSpcReduction="10000"/>
          </a:bodyPr>
          <a:lstStyle/>
          <a:p>
            <a:pPr marL="342900" lvl="1" indent="0">
              <a:buNone/>
            </a:pPr>
            <a:endParaRPr lang="en-US" sz="1600" dirty="0"/>
          </a:p>
          <a:p>
            <a:r>
              <a:rPr lang="es-ES" sz="1500" dirty="0"/>
              <a:t>Desarrollar la capacidad de las escuelas y los padres para la participación de los padres mediante</a:t>
            </a:r>
            <a:r>
              <a:rPr lang="es-ES" sz="1500" dirty="0" smtClean="0"/>
              <a:t>:</a:t>
            </a:r>
          </a:p>
          <a:p>
            <a:pPr lvl="1"/>
            <a:r>
              <a:rPr lang="es-ES" sz="1500" dirty="0"/>
              <a:t>Convocar una reunión anual para informar a los padres de todos los estudiantes sobre los requisitos del Título 1 y su derecho a participar.</a:t>
            </a:r>
          </a:p>
          <a:p>
            <a:pPr lvl="1"/>
            <a:r>
              <a:rPr lang="es-ES" sz="1500" dirty="0"/>
              <a:t>Brindar a los padres de todos los estudiantes la oportunidad de participar de manera organizada, continua y oportuna en la planificación, revisión y mejora de sus programas de Título 1 y la política de participación de los padres.</a:t>
            </a:r>
          </a:p>
          <a:p>
            <a:pPr lvl="1"/>
            <a:r>
              <a:rPr lang="es-ES" sz="1500" dirty="0"/>
              <a:t>Proporcionar a los padres de todos los estudiantes información oportuna sobre los programas de Título 1.</a:t>
            </a:r>
          </a:p>
          <a:p>
            <a:pPr lvl="1"/>
            <a:r>
              <a:rPr lang="es-ES" sz="1500" dirty="0"/>
              <a:t>Proporcionar a los padres de todos los estudiantes una explicación del plan de estudios, la evaluación académica y los niveles de competencia que se espera que alcancen los estudiantes. También incluye información sobre los estándares estatales, evaluaciones, requisitos del Título I, seguimiento del progreso de su hijo y trabajo con los educadores. Se proporcionará información durante la reunión anual, a través de avisos de progreso trimestrales, en los boletines informativos del distrito / escuela y en el sitio web del distrito.</a:t>
            </a:r>
          </a:p>
          <a:p>
            <a:endParaRPr lang="en-US" dirty="0"/>
          </a:p>
        </p:txBody>
      </p:sp>
    </p:spTree>
    <p:extLst>
      <p:ext uri="{BB962C8B-B14F-4D97-AF65-F5344CB8AC3E}">
        <p14:creationId xmlns:p14="http://schemas.microsoft.com/office/powerpoint/2010/main" val="1423142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Participación de los padres y la familia en la escuela</a:t>
            </a:r>
            <a:endParaRPr lang="en-US" dirty="0"/>
          </a:p>
        </p:txBody>
      </p:sp>
      <p:sp>
        <p:nvSpPr>
          <p:cNvPr id="3" name="Content Placeholder 2"/>
          <p:cNvSpPr>
            <a:spLocks noGrp="1"/>
          </p:cNvSpPr>
          <p:nvPr>
            <p:ph idx="1"/>
          </p:nvPr>
        </p:nvSpPr>
        <p:spPr>
          <a:xfrm>
            <a:off x="4038600" y="304800"/>
            <a:ext cx="4953000" cy="5902414"/>
          </a:xfrm>
        </p:spPr>
        <p:txBody>
          <a:bodyPr>
            <a:normAutofit fontScale="92500" lnSpcReduction="20000"/>
          </a:bodyPr>
          <a:lstStyle/>
          <a:p>
            <a:endParaRPr lang="en-US" dirty="0">
              <a:effectLst/>
            </a:endParaRPr>
          </a:p>
          <a:p>
            <a:r>
              <a:rPr lang="es-ES" dirty="0"/>
              <a:t>Proporcionar materiales, recursos y capacitación para ayudar a los padres a trabajar con sus hijos para mejorar el rendimiento académico. Los recursos se proporcionarán en los boletines y comunicaciones escolares. Cada año se planificarán entrenamientos para padres y noches de educación familiar (Serie de éxito de la escuela intermedia) en base a la evaluación de las necesidades de la escuela.</a:t>
            </a:r>
          </a:p>
          <a:p>
            <a:r>
              <a:rPr lang="es-ES" dirty="0"/>
              <a:t>Brindar a los padres de todos los estudiantes, si así lo solicitan, oportunidades para reuniones regulares para participar en las decisiones relacionadas con la educación de sus hijos y comunicarse regularmente con los padres en términos claros y comprensibles. Esto incluirá oportunidades para que los padres participen en roles de toma de decisiones, oportunidades de voluntariado, reuniones de Título I, boletines escolares, una encuesta anual para padres, pactos entre padres y escuelas y conferencias entre padres y maestros. Se programarán reuniones de padres y maestros, según lo soliciten los padres.</a:t>
            </a:r>
            <a:endParaRPr lang="en-US" dirty="0"/>
          </a:p>
        </p:txBody>
      </p:sp>
    </p:spTree>
    <p:extLst>
      <p:ext uri="{BB962C8B-B14F-4D97-AF65-F5344CB8AC3E}">
        <p14:creationId xmlns:p14="http://schemas.microsoft.com/office/powerpoint/2010/main" val="1945809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Participación de los padres y la familia en la escuela</a:t>
            </a:r>
            <a:endParaRPr lang="en-US" dirty="0"/>
          </a:p>
        </p:txBody>
      </p:sp>
      <p:sp>
        <p:nvSpPr>
          <p:cNvPr id="3" name="Content Placeholder 2"/>
          <p:cNvSpPr>
            <a:spLocks noGrp="1"/>
          </p:cNvSpPr>
          <p:nvPr>
            <p:ph idx="1"/>
          </p:nvPr>
        </p:nvSpPr>
        <p:spPr>
          <a:xfrm>
            <a:off x="3962400" y="304800"/>
            <a:ext cx="4876800" cy="5747008"/>
          </a:xfrm>
        </p:spPr>
        <p:txBody>
          <a:bodyPr>
            <a:normAutofit fontScale="77500" lnSpcReduction="20000"/>
          </a:bodyPr>
          <a:lstStyle/>
          <a:p>
            <a:endParaRPr lang="en-US" dirty="0">
              <a:effectLst/>
            </a:endParaRPr>
          </a:p>
          <a:p>
            <a:r>
              <a:rPr lang="es-ES" sz="1900" dirty="0"/>
              <a:t>Proporcionar materiales, recursos y capacitación para ayudar a los padres a trabajar con sus hijos para mejorar el rendimiento académico. Los recursos se proporcionarán en los boletines y comunicaciones escolares. Cada año se planificarán entrenamientos para padres y noches de educación familiar (Serie de éxito de la escuela intermedia) en base a la evaluación de las necesidades de la escuela.</a:t>
            </a:r>
          </a:p>
          <a:p>
            <a:r>
              <a:rPr lang="es-ES" sz="1900" dirty="0"/>
              <a:t>Brindar a los padres de todos los estudiantes, si así lo solicitan, oportunidades para reuniones regulares para participar en las decisiones relacionadas con la educación de sus hijos y comunicarse regularmente con los padres en términos claros y comprensibles. Esto incluirá oportunidades para que los padres participen en roles de toma de decisiones, oportunidades de voluntariado, reuniones de Título I, boletines escolares, una encuesta anual para padres, pactos entre padres y escuelas y conferencias entre padres y maestros. Se programarán reuniones de padres y maestros, según lo soliciten los padres.</a:t>
            </a:r>
            <a:endParaRPr lang="en-US" sz="1900" dirty="0"/>
          </a:p>
        </p:txBody>
      </p:sp>
    </p:spTree>
    <p:extLst>
      <p:ext uri="{BB962C8B-B14F-4D97-AF65-F5344CB8AC3E}">
        <p14:creationId xmlns:p14="http://schemas.microsoft.com/office/powerpoint/2010/main" val="3297513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Participación de los padres y la familia en la escuela</a:t>
            </a:r>
            <a:endParaRPr lang="en-US" dirty="0"/>
          </a:p>
        </p:txBody>
      </p:sp>
      <p:sp>
        <p:nvSpPr>
          <p:cNvPr id="3" name="Content Placeholder 2"/>
          <p:cNvSpPr>
            <a:spLocks noGrp="1"/>
          </p:cNvSpPr>
          <p:nvPr>
            <p:ph idx="1"/>
          </p:nvPr>
        </p:nvSpPr>
        <p:spPr>
          <a:xfrm>
            <a:off x="4114800" y="803186"/>
            <a:ext cx="4800599" cy="5750014"/>
          </a:xfrm>
        </p:spPr>
        <p:txBody>
          <a:bodyPr>
            <a:normAutofit lnSpcReduction="10000"/>
          </a:bodyPr>
          <a:lstStyle/>
          <a:p>
            <a:r>
              <a:rPr lang="es-ES" dirty="0"/>
              <a:t>El Distrito Escolar Unificado de </a:t>
            </a:r>
            <a:r>
              <a:rPr lang="es-ES" dirty="0" err="1"/>
              <a:t>Southern</a:t>
            </a:r>
            <a:r>
              <a:rPr lang="es-ES" dirty="0"/>
              <a:t> Kern y la Escuela Intermedia </a:t>
            </a:r>
            <a:r>
              <a:rPr lang="es-ES" dirty="0" err="1"/>
              <a:t>Tropico</a:t>
            </a:r>
            <a:r>
              <a:rPr lang="es-ES" dirty="0"/>
              <a:t> proporcionarán una variedad de oportunidades para la participación de los padres con dominio limitado del inglés, padres con discapacidades y padres de estudiantes migratorios, incluida la provisión de información y los informes escolares requeridos por la Sección 6311 en un formato y, en la medida de lo posible, en un idioma que dichos padres comprendan.</a:t>
            </a:r>
          </a:p>
          <a:p>
            <a:r>
              <a:rPr lang="es-ES" dirty="0"/>
              <a:t>Esta Política de Participación de los Padres de la Escuela Intermedia </a:t>
            </a:r>
            <a:r>
              <a:rPr lang="es-ES" dirty="0" err="1"/>
              <a:t>Tropico</a:t>
            </a:r>
            <a:r>
              <a:rPr lang="es-ES" dirty="0"/>
              <a:t> ha sido desarrollada y acordada conjuntamente con los padres de los niños que participan en los programas del Título I, como lo demuestran las actas de las reuniones.</a:t>
            </a:r>
          </a:p>
          <a:p>
            <a:r>
              <a:rPr lang="es-ES" dirty="0"/>
              <a:t>Esta política fue adoptada por el Distrito Escolar Unificado de </a:t>
            </a:r>
            <a:r>
              <a:rPr lang="es-ES" dirty="0" err="1"/>
              <a:t>Southern</a:t>
            </a:r>
            <a:r>
              <a:rPr lang="es-ES" dirty="0"/>
              <a:t> Kern. El distrito distribuirá esta política a todos los padres de los niños participantes del Título I.</a:t>
            </a:r>
            <a:endParaRPr lang="en-US" dirty="0"/>
          </a:p>
        </p:txBody>
      </p:sp>
    </p:spTree>
    <p:extLst>
      <p:ext uri="{BB962C8B-B14F-4D97-AF65-F5344CB8AC3E}">
        <p14:creationId xmlns:p14="http://schemas.microsoft.com/office/powerpoint/2010/main" val="3565172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PREGUNTAS???</a:t>
            </a:r>
            <a:endParaRPr lang="en-US" dirty="0"/>
          </a:p>
        </p:txBody>
      </p:sp>
      <p:sp>
        <p:nvSpPr>
          <p:cNvPr id="3" name="Content Placeholder 2"/>
          <p:cNvSpPr>
            <a:spLocks noGrp="1"/>
          </p:cNvSpPr>
          <p:nvPr>
            <p:ph idx="1"/>
          </p:nvPr>
        </p:nvSpPr>
        <p:spPr>
          <a:xfrm>
            <a:off x="4038600" y="803186"/>
            <a:ext cx="5029200" cy="5248622"/>
          </a:xfrm>
        </p:spPr>
        <p:txBody>
          <a:bodyPr>
            <a:normAutofit/>
          </a:bodyPr>
          <a:lstStyle/>
          <a:p>
            <a:pPr marL="0" indent="0" algn="ctr">
              <a:buNone/>
            </a:pPr>
            <a:r>
              <a:rPr lang="en-US" sz="8000" dirty="0"/>
              <a:t>Gracias</a:t>
            </a:r>
          </a:p>
          <a:p>
            <a:pPr marL="0" indent="0" algn="ctr">
              <a:buNone/>
            </a:pPr>
            <a:r>
              <a:rPr lang="en-US" sz="8000" dirty="0" err="1"/>
              <a:t>Mantenerse</a:t>
            </a:r>
            <a:r>
              <a:rPr lang="en-US" sz="8000" dirty="0"/>
              <a:t> a salvo</a:t>
            </a:r>
            <a:endParaRPr lang="en-US" sz="8000" dirty="0" smtClean="0"/>
          </a:p>
        </p:txBody>
      </p:sp>
    </p:spTree>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TM16401371[[fn=Atlas]]</Template>
  <TotalTime>467</TotalTime>
  <Words>2125</Words>
  <Application>Microsoft Office PowerPoint</Application>
  <PresentationFormat>On-screen Show (4:3)</PresentationFormat>
  <Paragraphs>101</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Rockwell</vt:lpstr>
      <vt:lpstr>Wingdings</vt:lpstr>
      <vt:lpstr>Atlas</vt:lpstr>
      <vt:lpstr>Reunión de padres de Título 1</vt:lpstr>
      <vt:lpstr>¿Por qué estamos aquí?</vt:lpstr>
      <vt:lpstr>Lo que vas a aprender</vt:lpstr>
      <vt:lpstr>Qué aprenderá (continuación)</vt:lpstr>
      <vt:lpstr>¿Qué es una escuela TÍTULO I?</vt:lpstr>
      <vt:lpstr>1% "Apartado"</vt:lpstr>
      <vt:lpstr>Plan LEA y plan escolar único</vt:lpstr>
      <vt:lpstr>POLÍTICA DE PARTICIPACIÓN DE PADRES Y FAMILIAS</vt:lpstr>
      <vt:lpstr>PACTO ESCUELA-PADRES </vt:lpstr>
      <vt:lpstr>CUALIFICACIONES DEL PROFESOR(A) </vt:lpstr>
      <vt:lpstr>EVALUACION ANUAL</vt:lpstr>
      <vt:lpstr>Participación de los padres y la familia en la escuela</vt:lpstr>
      <vt:lpstr>Participación de los padres y la familia en la escuela</vt:lpstr>
      <vt:lpstr>Participación de los padres y la familia en la escuela</vt:lpstr>
      <vt:lpstr>Participación de los padres y la familia en la escuela</vt:lpstr>
      <vt:lpstr>Participación de los padres y la familia en la escuela</vt:lpstr>
      <vt:lpstr>Participación de los padres y la familia en la escuela</vt:lpstr>
      <vt:lpstr>Participación de los padres y la familia en la escuela</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To School</dc:title>
  <dc:creator>William Hargus</dc:creator>
  <cp:lastModifiedBy>Windows User</cp:lastModifiedBy>
  <cp:revision>31</cp:revision>
  <cp:lastPrinted>2018-09-16T18:05:51Z</cp:lastPrinted>
  <dcterms:created xsi:type="dcterms:W3CDTF">2018-08-19T20:12:18Z</dcterms:created>
  <dcterms:modified xsi:type="dcterms:W3CDTF">2020-12-14T21:22:45Z</dcterms:modified>
</cp:coreProperties>
</file>