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handoutMasterIdLst>
    <p:handoutMasterId r:id="rId21"/>
  </p:handout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67" r:id="rId20"/>
  </p:sldIdLst>
  <p:sldSz cx="9144000" cy="6858000" type="screen4x3"/>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varScale="1">
        <p:scale>
          <a:sx n="82" d="100"/>
          <a:sy n="82" d="100"/>
        </p:scale>
        <p:origin x="1474"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5266347" y="0"/>
            <a:ext cx="4028440" cy="350520"/>
          </a:xfrm>
          <a:prstGeom prst="rect">
            <a:avLst/>
          </a:prstGeom>
        </p:spPr>
        <p:txBody>
          <a:bodyPr vert="horz" lIns="93177" tIns="46589" rIns="93177" bIns="46589" rtlCol="0"/>
          <a:lstStyle>
            <a:lvl1pPr algn="r">
              <a:defRPr sz="1200"/>
            </a:lvl1pPr>
          </a:lstStyle>
          <a:p>
            <a:fld id="{D40656B1-2911-A74E-959D-85C2EF786C72}" type="datetimeFigureOut">
              <a:rPr lang="en-US" smtClean="0"/>
              <a:t>12/14/2020</a:t>
            </a:fld>
            <a:endParaRPr lang="en-US"/>
          </a:p>
        </p:txBody>
      </p:sp>
      <p:sp>
        <p:nvSpPr>
          <p:cNvPr id="4" name="Footer Placeholder 3"/>
          <p:cNvSpPr>
            <a:spLocks noGrp="1"/>
          </p:cNvSpPr>
          <p:nvPr>
            <p:ph type="ftr" sz="quarter" idx="2"/>
          </p:nvPr>
        </p:nvSpPr>
        <p:spPr>
          <a:xfrm>
            <a:off x="0" y="6658258"/>
            <a:ext cx="4028440" cy="3505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5266347" y="6658258"/>
            <a:ext cx="4028440" cy="350520"/>
          </a:xfrm>
          <a:prstGeom prst="rect">
            <a:avLst/>
          </a:prstGeom>
        </p:spPr>
        <p:txBody>
          <a:bodyPr vert="horz" lIns="93177" tIns="46589" rIns="93177" bIns="46589" rtlCol="0" anchor="b"/>
          <a:lstStyle>
            <a:lvl1pPr algn="r">
              <a:defRPr sz="1200"/>
            </a:lvl1pPr>
          </a:lstStyle>
          <a:p>
            <a:fld id="{9DC2003E-0E26-BB42-A742-AAB59AA329D8}" type="slidenum">
              <a:rPr lang="en-US" smtClean="0"/>
              <a:t>‹#›</a:t>
            </a:fld>
            <a:endParaRPr lang="en-US"/>
          </a:p>
        </p:txBody>
      </p:sp>
    </p:spTree>
    <p:extLst>
      <p:ext uri="{BB962C8B-B14F-4D97-AF65-F5344CB8AC3E}">
        <p14:creationId xmlns:p14="http://schemas.microsoft.com/office/powerpoint/2010/main" val="230575151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grpSp>
        <p:nvGrpSpPr>
          <p:cNvPr id="451" name="Group 450"/>
          <p:cNvGrpSpPr/>
          <p:nvPr/>
        </p:nvGrpSpPr>
        <p:grpSpPr>
          <a:xfrm>
            <a:off x="0" y="0"/>
            <a:ext cx="9555163" cy="6853238"/>
            <a:chOff x="1524000" y="0"/>
            <a:chExt cx="9555163" cy="6853238"/>
          </a:xfrm>
        </p:grpSpPr>
        <p:sp>
          <p:nvSpPr>
            <p:cNvPr id="452" name="Freeform 6"/>
            <p:cNvSpPr/>
            <p:nvPr/>
          </p:nvSpPr>
          <p:spPr bwMode="auto">
            <a:xfrm>
              <a:off x="1524000" y="1331913"/>
              <a:ext cx="7837488" cy="5521325"/>
            </a:xfrm>
            <a:custGeom>
              <a:avLst/>
              <a:gdLst/>
              <a:ahLst/>
              <a:cxnLst/>
              <a:rect l="0" t="0" r="r" b="b"/>
              <a:pathLst>
                <a:path w="1648" h="1161">
                  <a:moveTo>
                    <a:pt x="1362" y="1161"/>
                  </a:moveTo>
                  <a:cubicBezTo>
                    <a:pt x="1648" y="920"/>
                    <a:pt x="1283" y="505"/>
                    <a:pt x="1097" y="326"/>
                  </a:cubicBezTo>
                  <a:cubicBezTo>
                    <a:pt x="926" y="162"/>
                    <a:pt x="709" y="35"/>
                    <a:pt x="470" y="14"/>
                  </a:cubicBezTo>
                  <a:cubicBezTo>
                    <a:pt x="315" y="0"/>
                    <a:pt x="142" y="49"/>
                    <a:pt x="0" y="138"/>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3" name="Freeform 7"/>
            <p:cNvSpPr/>
            <p:nvPr/>
          </p:nvSpPr>
          <p:spPr bwMode="auto">
            <a:xfrm>
              <a:off x="1524000" y="5564188"/>
              <a:ext cx="1412875" cy="1284288"/>
            </a:xfrm>
            <a:custGeom>
              <a:avLst/>
              <a:gdLst/>
              <a:ahLst/>
              <a:cxnLst/>
              <a:rect l="0" t="0" r="r" b="b"/>
              <a:pathLst>
                <a:path w="297" h="270">
                  <a:moveTo>
                    <a:pt x="0" y="0"/>
                  </a:moveTo>
                  <a:cubicBezTo>
                    <a:pt x="73" y="119"/>
                    <a:pt x="186" y="220"/>
                    <a:pt x="297" y="27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4" name="Freeform 8"/>
            <p:cNvSpPr/>
            <p:nvPr/>
          </p:nvSpPr>
          <p:spPr bwMode="auto">
            <a:xfrm>
              <a:off x="1524000" y="2030413"/>
              <a:ext cx="6510338" cy="4813300"/>
            </a:xfrm>
            <a:custGeom>
              <a:avLst/>
              <a:gdLst/>
              <a:ahLst/>
              <a:cxnLst/>
              <a:rect l="0" t="0" r="r" b="b"/>
              <a:pathLst>
                <a:path w="1369" h="1012">
                  <a:moveTo>
                    <a:pt x="845" y="1012"/>
                  </a:moveTo>
                  <a:cubicBezTo>
                    <a:pt x="1043" y="967"/>
                    <a:pt x="1369" y="853"/>
                    <a:pt x="1263" y="588"/>
                  </a:cubicBezTo>
                  <a:cubicBezTo>
                    <a:pt x="1164" y="340"/>
                    <a:pt x="861" y="107"/>
                    <a:pt x="602" y="49"/>
                  </a:cubicBezTo>
                  <a:cubicBezTo>
                    <a:pt x="383" y="0"/>
                    <a:pt x="135" y="97"/>
                    <a:pt x="0" y="28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5" name="Freeform 9"/>
            <p:cNvSpPr/>
            <p:nvPr/>
          </p:nvSpPr>
          <p:spPr bwMode="auto">
            <a:xfrm>
              <a:off x="1528763" y="6207125"/>
              <a:ext cx="717550" cy="646113"/>
            </a:xfrm>
            <a:custGeom>
              <a:avLst/>
              <a:gdLst/>
              <a:ahLst/>
              <a:cxnLst/>
              <a:rect l="0" t="0" r="r" b="b"/>
              <a:pathLst>
                <a:path w="151" h="136">
                  <a:moveTo>
                    <a:pt x="0" y="0"/>
                  </a:moveTo>
                  <a:cubicBezTo>
                    <a:pt x="45" y="52"/>
                    <a:pt x="97" y="99"/>
                    <a:pt x="151" y="13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6" name="Freeform 10"/>
            <p:cNvSpPr/>
            <p:nvPr/>
          </p:nvSpPr>
          <p:spPr bwMode="auto">
            <a:xfrm>
              <a:off x="1524000" y="1806575"/>
              <a:ext cx="6753225" cy="5046663"/>
            </a:xfrm>
            <a:custGeom>
              <a:avLst/>
              <a:gdLst/>
              <a:ahLst/>
              <a:cxnLst/>
              <a:rect l="0" t="0" r="r" b="b"/>
              <a:pathLst>
                <a:path w="1420" h="1061">
                  <a:moveTo>
                    <a:pt x="1034" y="1061"/>
                  </a:moveTo>
                  <a:cubicBezTo>
                    <a:pt x="1148" y="1019"/>
                    <a:pt x="1283" y="957"/>
                    <a:pt x="1345" y="845"/>
                  </a:cubicBezTo>
                  <a:cubicBezTo>
                    <a:pt x="1420" y="710"/>
                    <a:pt x="1338" y="570"/>
                    <a:pt x="1249" y="466"/>
                  </a:cubicBezTo>
                  <a:cubicBezTo>
                    <a:pt x="1068" y="253"/>
                    <a:pt x="816" y="57"/>
                    <a:pt x="530" y="23"/>
                  </a:cubicBezTo>
                  <a:cubicBezTo>
                    <a:pt x="336" y="0"/>
                    <a:pt x="140" y="87"/>
                    <a:pt x="0" y="22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7" name="Freeform 11"/>
            <p:cNvSpPr/>
            <p:nvPr/>
          </p:nvSpPr>
          <p:spPr bwMode="auto">
            <a:xfrm>
              <a:off x="1524000" y="669925"/>
              <a:ext cx="8797925" cy="6183313"/>
            </a:xfrm>
            <a:custGeom>
              <a:avLst/>
              <a:gdLst/>
              <a:ahLst/>
              <a:cxnLst/>
              <a:rect l="0" t="0" r="r" b="b"/>
              <a:pathLst>
                <a:path w="1850" h="1300">
                  <a:moveTo>
                    <a:pt x="1552" y="1300"/>
                  </a:moveTo>
                  <a:cubicBezTo>
                    <a:pt x="1850" y="1019"/>
                    <a:pt x="1504" y="652"/>
                    <a:pt x="1288" y="447"/>
                  </a:cubicBezTo>
                  <a:cubicBezTo>
                    <a:pt x="1085" y="255"/>
                    <a:pt x="838" y="90"/>
                    <a:pt x="559" y="37"/>
                  </a:cubicBezTo>
                  <a:cubicBezTo>
                    <a:pt x="364" y="0"/>
                    <a:pt x="171" y="40"/>
                    <a:pt x="0" y="131"/>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8" name="Freeform 12"/>
            <p:cNvSpPr/>
            <p:nvPr/>
          </p:nvSpPr>
          <p:spPr bwMode="auto">
            <a:xfrm>
              <a:off x="1524000" y="119063"/>
              <a:ext cx="9555163" cy="6734175"/>
            </a:xfrm>
            <a:custGeom>
              <a:avLst/>
              <a:gdLst/>
              <a:ahLst/>
              <a:cxnLst/>
              <a:rect l="0" t="0" r="r" b="b"/>
              <a:pathLst>
                <a:path w="2009" h="1416">
                  <a:moveTo>
                    <a:pt x="1725" y="1416"/>
                  </a:moveTo>
                  <a:cubicBezTo>
                    <a:pt x="2009" y="1117"/>
                    <a:pt x="1728" y="785"/>
                    <a:pt x="1492" y="565"/>
                  </a:cubicBezTo>
                  <a:cubicBezTo>
                    <a:pt x="1248" y="339"/>
                    <a:pt x="961" y="143"/>
                    <a:pt x="635" y="61"/>
                  </a:cubicBezTo>
                  <a:cubicBezTo>
                    <a:pt x="392" y="0"/>
                    <a:pt x="190" y="18"/>
                    <a:pt x="0" y="10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9" name="Freeform 13"/>
            <p:cNvSpPr/>
            <p:nvPr/>
          </p:nvSpPr>
          <p:spPr bwMode="auto">
            <a:xfrm>
              <a:off x="5419725" y="4763"/>
              <a:ext cx="5216525" cy="5368925"/>
            </a:xfrm>
            <a:custGeom>
              <a:avLst/>
              <a:gdLst/>
              <a:ahLst/>
              <a:cxnLst/>
              <a:rect l="0" t="0" r="r" b="b"/>
              <a:pathLst>
                <a:path w="1097" h="1129">
                  <a:moveTo>
                    <a:pt x="1097" y="1129"/>
                  </a:moveTo>
                  <a:cubicBezTo>
                    <a:pt x="1031" y="909"/>
                    <a:pt x="843" y="701"/>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0" name="Freeform 15"/>
            <p:cNvSpPr/>
            <p:nvPr/>
          </p:nvSpPr>
          <p:spPr bwMode="auto">
            <a:xfrm>
              <a:off x="5813425" y="4763"/>
              <a:ext cx="4832350" cy="4822825"/>
            </a:xfrm>
            <a:custGeom>
              <a:avLst/>
              <a:gdLst/>
              <a:ahLst/>
              <a:cxnLst/>
              <a:rect l="0" t="0" r="r" b="b"/>
              <a:pathLst>
                <a:path w="1016" h="1014">
                  <a:moveTo>
                    <a:pt x="1016" y="1014"/>
                  </a:moveTo>
                  <a:cubicBezTo>
                    <a:pt x="934" y="849"/>
                    <a:pt x="802" y="6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1" name="Freeform 16"/>
            <p:cNvSpPr/>
            <p:nvPr/>
          </p:nvSpPr>
          <p:spPr bwMode="auto">
            <a:xfrm>
              <a:off x="6003925" y="4763"/>
              <a:ext cx="4641850" cy="4598988"/>
            </a:xfrm>
            <a:custGeom>
              <a:avLst/>
              <a:gdLst/>
              <a:ahLst/>
              <a:cxnLst/>
              <a:rect l="0" t="0" r="r" b="b"/>
              <a:pathLst>
                <a:path w="976" h="967">
                  <a:moveTo>
                    <a:pt x="976" y="967"/>
                  </a:moveTo>
                  <a:cubicBezTo>
                    <a:pt x="894" y="822"/>
                    <a:pt x="779" y="689"/>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62" name="Freeform 17"/>
            <p:cNvSpPr/>
            <p:nvPr/>
          </p:nvSpPr>
          <p:spPr bwMode="auto">
            <a:xfrm>
              <a:off x="6203950" y="0"/>
              <a:ext cx="4441825" cy="4237038"/>
            </a:xfrm>
            <a:custGeom>
              <a:avLst/>
              <a:gdLst/>
              <a:ahLst/>
              <a:cxnLst/>
              <a:rect l="0" t="0" r="r" b="b"/>
              <a:pathLst>
                <a:path w="934" h="891">
                  <a:moveTo>
                    <a:pt x="934" y="891"/>
                  </a:moveTo>
                  <a:cubicBezTo>
                    <a:pt x="863" y="783"/>
                    <a:pt x="778" y="684"/>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3" name="Freeform 18"/>
            <p:cNvSpPr/>
            <p:nvPr/>
          </p:nvSpPr>
          <p:spPr bwMode="auto">
            <a:xfrm>
              <a:off x="6456363" y="4763"/>
              <a:ext cx="4179888" cy="3986213"/>
            </a:xfrm>
            <a:custGeom>
              <a:avLst/>
              <a:gdLst/>
              <a:ahLst/>
              <a:cxnLst/>
              <a:rect l="0" t="0" r="r" b="b"/>
              <a:pathLst>
                <a:path w="879" h="838">
                  <a:moveTo>
                    <a:pt x="879" y="838"/>
                  </a:moveTo>
                  <a:cubicBezTo>
                    <a:pt x="821" y="755"/>
                    <a:pt x="756" y="679"/>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4" name="Freeform 19"/>
            <p:cNvSpPr/>
            <p:nvPr/>
          </p:nvSpPr>
          <p:spPr bwMode="auto">
            <a:xfrm>
              <a:off x="6869113" y="4763"/>
              <a:ext cx="3776663" cy="3838575"/>
            </a:xfrm>
            <a:custGeom>
              <a:avLst/>
              <a:gdLst/>
              <a:ahLst/>
              <a:cxnLst/>
              <a:rect l="0" t="0" r="r" b="b"/>
              <a:pathLst>
                <a:path w="794" h="807">
                  <a:moveTo>
                    <a:pt x="794" y="807"/>
                  </a:moveTo>
                  <a:cubicBezTo>
                    <a:pt x="745" y="739"/>
                    <a:pt x="695" y="676"/>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5" name="Freeform 20"/>
            <p:cNvSpPr/>
            <p:nvPr/>
          </p:nvSpPr>
          <p:spPr bwMode="auto">
            <a:xfrm>
              <a:off x="8758238" y="4763"/>
              <a:ext cx="1887538" cy="1355725"/>
            </a:xfrm>
            <a:custGeom>
              <a:avLst/>
              <a:gdLst/>
              <a:ahLst/>
              <a:cxnLst/>
              <a:rect l="0" t="0" r="r" b="b"/>
              <a:pathLst>
                <a:path w="397" h="285">
                  <a:moveTo>
                    <a:pt x="397" y="285"/>
                  </a:moveTo>
                  <a:cubicBezTo>
                    <a:pt x="270" y="182"/>
                    <a:pt x="138" y="8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6" name="Freeform 21"/>
            <p:cNvSpPr/>
            <p:nvPr/>
          </p:nvSpPr>
          <p:spPr bwMode="auto">
            <a:xfrm>
              <a:off x="9223375" y="9525"/>
              <a:ext cx="1422400" cy="1108075"/>
            </a:xfrm>
            <a:custGeom>
              <a:avLst/>
              <a:gdLst/>
              <a:ahLst/>
              <a:cxnLst/>
              <a:rect l="0" t="0" r="r" b="b"/>
              <a:pathLst>
                <a:path w="299" h="233">
                  <a:moveTo>
                    <a:pt x="299" y="233"/>
                  </a:moveTo>
                  <a:cubicBezTo>
                    <a:pt x="197" y="145"/>
                    <a:pt x="97" y="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7" name="Freeform 22"/>
            <p:cNvSpPr/>
            <p:nvPr/>
          </p:nvSpPr>
          <p:spPr bwMode="auto">
            <a:xfrm>
              <a:off x="10009188" y="4763"/>
              <a:ext cx="636588" cy="361950"/>
            </a:xfrm>
            <a:custGeom>
              <a:avLst/>
              <a:gdLst/>
              <a:ahLst/>
              <a:cxnLst/>
              <a:rect l="0" t="0" r="r" b="b"/>
              <a:pathLst>
                <a:path w="134" h="76">
                  <a:moveTo>
                    <a:pt x="0" y="0"/>
                  </a:moveTo>
                  <a:cubicBezTo>
                    <a:pt x="45" y="25"/>
                    <a:pt x="89" y="50"/>
                    <a:pt x="134" y="7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 name="Group 6"/>
          <p:cNvGrpSpPr/>
          <p:nvPr/>
        </p:nvGrpSpPr>
        <p:grpSpPr>
          <a:xfrm>
            <a:off x="1283114" y="1168329"/>
            <a:ext cx="6586124" cy="4537816"/>
            <a:chOff x="1283114" y="1168329"/>
            <a:chExt cx="6586124" cy="4537816"/>
          </a:xfrm>
        </p:grpSpPr>
        <p:sp>
          <p:nvSpPr>
            <p:cNvPr id="39" name="Rectangle 38"/>
            <p:cNvSpPr/>
            <p:nvPr/>
          </p:nvSpPr>
          <p:spPr>
            <a:xfrm>
              <a:off x="1283114" y="1168329"/>
              <a:ext cx="6586124"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283114" y="1973001"/>
              <a:ext cx="6586124" cy="3384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1" name="Isosceles Triangle 39"/>
            <p:cNvSpPr/>
            <p:nvPr/>
          </p:nvSpPr>
          <p:spPr>
            <a:xfrm rot="10800000">
              <a:off x="4362524" y="5355082"/>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359091" y="2055278"/>
            <a:ext cx="6428445" cy="1810636"/>
          </a:xfrm>
        </p:spPr>
        <p:txBody>
          <a:bodyPr bIns="0" anchor="b">
            <a:normAutofit/>
          </a:bodyPr>
          <a:lstStyle>
            <a:lvl1pPr algn="ctr">
              <a:lnSpc>
                <a:spcPct val="80000"/>
              </a:lnSpc>
              <a:defRPr sz="4800" spc="-113">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359091" y="3941492"/>
            <a:ext cx="6428445" cy="1334120"/>
          </a:xfrm>
        </p:spPr>
        <p:txBody>
          <a:bodyPr tIns="0">
            <a:normAutofit/>
          </a:bodyPr>
          <a:lstStyle>
            <a:lvl1pPr marL="0" indent="0" algn="ctr">
              <a:lnSpc>
                <a:spcPct val="100000"/>
              </a:lnSpc>
              <a:buNone/>
              <a:defRPr sz="1800" b="0">
                <a:solidFill>
                  <a:srgbClr val="FFFEF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640080" y="320040"/>
            <a:ext cx="2743200" cy="320040"/>
          </a:xfrm>
        </p:spPr>
        <p:txBody>
          <a:bodyPr vert="horz" lIns="91440" tIns="45720" rIns="91440" bIns="45720" rtlCol="0" anchor="ctr"/>
          <a:lstStyle>
            <a:lvl1pPr>
              <a:defRPr lang="en-US"/>
            </a:lvl1pPr>
          </a:lstStyle>
          <a:p>
            <a:fld id="{564CF2E0-CCC4-4E1E-9902-C3C36AB3FDA4}" type="datetimeFigureOut">
              <a:rPr lang="en-US" smtClean="0"/>
              <a:pPr/>
              <a:t>12/14/2020</a:t>
            </a:fld>
            <a:endParaRPr lang="en-US"/>
          </a:p>
        </p:txBody>
      </p:sp>
      <p:sp>
        <p:nvSpPr>
          <p:cNvPr id="5" name="Footer Placeholder 4"/>
          <p:cNvSpPr>
            <a:spLocks noGrp="1"/>
          </p:cNvSpPr>
          <p:nvPr>
            <p:ph type="ftr" sz="quarter" idx="11"/>
          </p:nvPr>
        </p:nvSpPr>
        <p:spPr>
          <a:xfrm>
            <a:off x="640080" y="6227064"/>
            <a:ext cx="7854696" cy="320040"/>
          </a:xfrm>
        </p:spPr>
        <p:txBody>
          <a:bodyPr/>
          <a:lstStyle>
            <a:lvl1pPr algn="ctr">
              <a:defRPr/>
            </a:lvl1pPr>
          </a:lstStyle>
          <a:p>
            <a:endParaRPr kumimoji="0" lang="en-US"/>
          </a:p>
        </p:txBody>
      </p:sp>
      <p:sp>
        <p:nvSpPr>
          <p:cNvPr id="6" name="Slide Number Placeholder 5"/>
          <p:cNvSpPr>
            <a:spLocks noGrp="1"/>
          </p:cNvSpPr>
          <p:nvPr>
            <p:ph type="sldNum" sz="quarter" idx="12"/>
          </p:nvPr>
        </p:nvSpPr>
        <p:spPr>
          <a:xfrm>
            <a:off x="7808976" y="320040"/>
            <a:ext cx="685800" cy="320040"/>
          </a:xfrm>
        </p:spPr>
        <p:txBody>
          <a:bodyPr/>
          <a:lstStyle/>
          <a:p>
            <a:fld id="{6F42FDE4-A7DD-41A7-A0A6-9B649FB43336}" type="slidenum">
              <a:rPr kumimoji="0" lang="en-US" smtClean="0"/>
              <a:pPr/>
              <a:t>‹#›</a:t>
            </a:fld>
            <a:endParaRPr kumimoji="0" lang="en-US" sz="1400" dirty="0">
              <a:solidFill>
                <a:srgbClr val="FFFFFF"/>
              </a:solidFill>
            </a:endParaRPr>
          </a:p>
        </p:txBody>
      </p:sp>
    </p:spTree>
    <p:extLst>
      <p:ext uri="{BB962C8B-B14F-4D97-AF65-F5344CB8AC3E}">
        <p14:creationId xmlns:p14="http://schemas.microsoft.com/office/powerpoint/2010/main" val="297788879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65" name="Group 64"/>
          <p:cNvGrpSpPr/>
          <p:nvPr/>
        </p:nvGrpSpPr>
        <p:grpSpPr>
          <a:xfrm>
            <a:off x="-286226" y="0"/>
            <a:ext cx="9421759" cy="6858001"/>
            <a:chOff x="1243013" y="0"/>
            <a:chExt cx="9402763" cy="6858001"/>
          </a:xfrm>
        </p:grpSpPr>
        <p:sp>
          <p:nvSpPr>
            <p:cNvPr id="66"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7"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8"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9"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0"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1"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2"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3"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4"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5"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4"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0" name="Group 19"/>
          <p:cNvGrpSpPr/>
          <p:nvPr/>
        </p:nvGrpSpPr>
        <p:grpSpPr>
          <a:xfrm>
            <a:off x="640080" y="1699589"/>
            <a:ext cx="3286552" cy="3470421"/>
            <a:chOff x="640080" y="1699589"/>
            <a:chExt cx="3286552" cy="3470421"/>
          </a:xfrm>
        </p:grpSpPr>
        <p:sp>
          <p:nvSpPr>
            <p:cNvPr id="21" name="Rectangle 20"/>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5554" y="2349924"/>
            <a:ext cx="3112048" cy="246495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4415687" y="803186"/>
            <a:ext cx="4091410" cy="5248622"/>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4CF2E0-CCC4-4E1E-9902-C3C36AB3FDA4}" type="datetimeFigureOut">
              <a:rPr lang="en-US" smtClean="0"/>
              <a:pPr/>
              <a:t>12/14/2020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2901921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4" name="Group 773"/>
          <p:cNvGrpSpPr/>
          <p:nvPr/>
        </p:nvGrpSpPr>
        <p:grpSpPr>
          <a:xfrm>
            <a:off x="0" y="0"/>
            <a:ext cx="9555163" cy="6853238"/>
            <a:chOff x="1524000" y="0"/>
            <a:chExt cx="9555163" cy="6853238"/>
          </a:xfrm>
        </p:grpSpPr>
        <p:sp>
          <p:nvSpPr>
            <p:cNvPr id="775" name="Freeform 6"/>
            <p:cNvSpPr/>
            <p:nvPr/>
          </p:nvSpPr>
          <p:spPr bwMode="auto">
            <a:xfrm>
              <a:off x="1524000" y="1331913"/>
              <a:ext cx="7837488" cy="5521325"/>
            </a:xfrm>
            <a:custGeom>
              <a:avLst/>
              <a:gdLst/>
              <a:ahLst/>
              <a:cxnLst/>
              <a:rect l="0" t="0" r="r" b="b"/>
              <a:pathLst>
                <a:path w="1648" h="1161">
                  <a:moveTo>
                    <a:pt x="1362" y="1161"/>
                  </a:moveTo>
                  <a:cubicBezTo>
                    <a:pt x="1648" y="920"/>
                    <a:pt x="1283" y="505"/>
                    <a:pt x="1097" y="326"/>
                  </a:cubicBezTo>
                  <a:cubicBezTo>
                    <a:pt x="926" y="162"/>
                    <a:pt x="709" y="35"/>
                    <a:pt x="470" y="14"/>
                  </a:cubicBezTo>
                  <a:cubicBezTo>
                    <a:pt x="315" y="0"/>
                    <a:pt x="142" y="49"/>
                    <a:pt x="0" y="138"/>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6" name="Freeform 7"/>
            <p:cNvSpPr/>
            <p:nvPr/>
          </p:nvSpPr>
          <p:spPr bwMode="auto">
            <a:xfrm>
              <a:off x="1524000" y="5564188"/>
              <a:ext cx="1412875" cy="1284288"/>
            </a:xfrm>
            <a:custGeom>
              <a:avLst/>
              <a:gdLst/>
              <a:ahLst/>
              <a:cxnLst/>
              <a:rect l="0" t="0" r="r" b="b"/>
              <a:pathLst>
                <a:path w="297" h="270">
                  <a:moveTo>
                    <a:pt x="0" y="0"/>
                  </a:moveTo>
                  <a:cubicBezTo>
                    <a:pt x="73" y="119"/>
                    <a:pt x="186" y="220"/>
                    <a:pt x="297" y="27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7" name="Freeform 8"/>
            <p:cNvSpPr/>
            <p:nvPr/>
          </p:nvSpPr>
          <p:spPr bwMode="auto">
            <a:xfrm>
              <a:off x="1524000" y="2030413"/>
              <a:ext cx="6510338" cy="4813300"/>
            </a:xfrm>
            <a:custGeom>
              <a:avLst/>
              <a:gdLst/>
              <a:ahLst/>
              <a:cxnLst/>
              <a:rect l="0" t="0" r="r" b="b"/>
              <a:pathLst>
                <a:path w="1369" h="1012">
                  <a:moveTo>
                    <a:pt x="845" y="1012"/>
                  </a:moveTo>
                  <a:cubicBezTo>
                    <a:pt x="1043" y="967"/>
                    <a:pt x="1369" y="853"/>
                    <a:pt x="1263" y="588"/>
                  </a:cubicBezTo>
                  <a:cubicBezTo>
                    <a:pt x="1164" y="340"/>
                    <a:pt x="861" y="107"/>
                    <a:pt x="602" y="49"/>
                  </a:cubicBezTo>
                  <a:cubicBezTo>
                    <a:pt x="383" y="0"/>
                    <a:pt x="135" y="97"/>
                    <a:pt x="0" y="28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8" name="Freeform 9"/>
            <p:cNvSpPr/>
            <p:nvPr/>
          </p:nvSpPr>
          <p:spPr bwMode="auto">
            <a:xfrm>
              <a:off x="1528763" y="6207125"/>
              <a:ext cx="717550" cy="646113"/>
            </a:xfrm>
            <a:custGeom>
              <a:avLst/>
              <a:gdLst/>
              <a:ahLst/>
              <a:cxnLst/>
              <a:rect l="0" t="0" r="r" b="b"/>
              <a:pathLst>
                <a:path w="151" h="136">
                  <a:moveTo>
                    <a:pt x="0" y="0"/>
                  </a:moveTo>
                  <a:cubicBezTo>
                    <a:pt x="45" y="52"/>
                    <a:pt x="97" y="99"/>
                    <a:pt x="151" y="13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79" name="Freeform 10"/>
            <p:cNvSpPr/>
            <p:nvPr/>
          </p:nvSpPr>
          <p:spPr bwMode="auto">
            <a:xfrm>
              <a:off x="1524000" y="1806575"/>
              <a:ext cx="6753225" cy="5046663"/>
            </a:xfrm>
            <a:custGeom>
              <a:avLst/>
              <a:gdLst/>
              <a:ahLst/>
              <a:cxnLst/>
              <a:rect l="0" t="0" r="r" b="b"/>
              <a:pathLst>
                <a:path w="1420" h="1061">
                  <a:moveTo>
                    <a:pt x="1034" y="1061"/>
                  </a:moveTo>
                  <a:cubicBezTo>
                    <a:pt x="1148" y="1019"/>
                    <a:pt x="1283" y="957"/>
                    <a:pt x="1345" y="845"/>
                  </a:cubicBezTo>
                  <a:cubicBezTo>
                    <a:pt x="1420" y="710"/>
                    <a:pt x="1338" y="570"/>
                    <a:pt x="1249" y="466"/>
                  </a:cubicBezTo>
                  <a:cubicBezTo>
                    <a:pt x="1068" y="253"/>
                    <a:pt x="816" y="57"/>
                    <a:pt x="530" y="23"/>
                  </a:cubicBezTo>
                  <a:cubicBezTo>
                    <a:pt x="336" y="0"/>
                    <a:pt x="140" y="87"/>
                    <a:pt x="0" y="22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80" name="Freeform 11"/>
            <p:cNvSpPr/>
            <p:nvPr/>
          </p:nvSpPr>
          <p:spPr bwMode="auto">
            <a:xfrm>
              <a:off x="1524000" y="669925"/>
              <a:ext cx="8797925" cy="6183313"/>
            </a:xfrm>
            <a:custGeom>
              <a:avLst/>
              <a:gdLst/>
              <a:ahLst/>
              <a:cxnLst/>
              <a:rect l="0" t="0" r="r" b="b"/>
              <a:pathLst>
                <a:path w="1850" h="1300">
                  <a:moveTo>
                    <a:pt x="1552" y="1300"/>
                  </a:moveTo>
                  <a:cubicBezTo>
                    <a:pt x="1850" y="1019"/>
                    <a:pt x="1504" y="652"/>
                    <a:pt x="1288" y="447"/>
                  </a:cubicBezTo>
                  <a:cubicBezTo>
                    <a:pt x="1085" y="255"/>
                    <a:pt x="838" y="90"/>
                    <a:pt x="559" y="37"/>
                  </a:cubicBezTo>
                  <a:cubicBezTo>
                    <a:pt x="364" y="0"/>
                    <a:pt x="171" y="40"/>
                    <a:pt x="0" y="131"/>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1" name="Freeform 12"/>
            <p:cNvSpPr/>
            <p:nvPr/>
          </p:nvSpPr>
          <p:spPr bwMode="auto">
            <a:xfrm>
              <a:off x="1524000" y="119063"/>
              <a:ext cx="9555163" cy="6734175"/>
            </a:xfrm>
            <a:custGeom>
              <a:avLst/>
              <a:gdLst/>
              <a:ahLst/>
              <a:cxnLst/>
              <a:rect l="0" t="0" r="r" b="b"/>
              <a:pathLst>
                <a:path w="2009" h="1416">
                  <a:moveTo>
                    <a:pt x="1725" y="1416"/>
                  </a:moveTo>
                  <a:cubicBezTo>
                    <a:pt x="2009" y="1117"/>
                    <a:pt x="1728" y="785"/>
                    <a:pt x="1492" y="565"/>
                  </a:cubicBezTo>
                  <a:cubicBezTo>
                    <a:pt x="1248" y="339"/>
                    <a:pt x="961" y="143"/>
                    <a:pt x="635" y="61"/>
                  </a:cubicBezTo>
                  <a:cubicBezTo>
                    <a:pt x="392" y="0"/>
                    <a:pt x="190" y="18"/>
                    <a:pt x="0" y="10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2" name="Freeform 13"/>
            <p:cNvSpPr/>
            <p:nvPr/>
          </p:nvSpPr>
          <p:spPr bwMode="auto">
            <a:xfrm>
              <a:off x="5419725" y="4763"/>
              <a:ext cx="5216525" cy="5368925"/>
            </a:xfrm>
            <a:custGeom>
              <a:avLst/>
              <a:gdLst/>
              <a:ahLst/>
              <a:cxnLst/>
              <a:rect l="0" t="0" r="r" b="b"/>
              <a:pathLst>
                <a:path w="1097" h="1129">
                  <a:moveTo>
                    <a:pt x="1097" y="1129"/>
                  </a:moveTo>
                  <a:cubicBezTo>
                    <a:pt x="1031" y="909"/>
                    <a:pt x="843" y="701"/>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3" name="Freeform 15"/>
            <p:cNvSpPr/>
            <p:nvPr/>
          </p:nvSpPr>
          <p:spPr bwMode="auto">
            <a:xfrm>
              <a:off x="5813425" y="4763"/>
              <a:ext cx="4832350" cy="4822825"/>
            </a:xfrm>
            <a:custGeom>
              <a:avLst/>
              <a:gdLst/>
              <a:ahLst/>
              <a:cxnLst/>
              <a:rect l="0" t="0" r="r" b="b"/>
              <a:pathLst>
                <a:path w="1016" h="1014">
                  <a:moveTo>
                    <a:pt x="1016" y="1014"/>
                  </a:moveTo>
                  <a:cubicBezTo>
                    <a:pt x="934" y="849"/>
                    <a:pt x="802" y="6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84" name="Freeform 16"/>
            <p:cNvSpPr/>
            <p:nvPr/>
          </p:nvSpPr>
          <p:spPr bwMode="auto">
            <a:xfrm>
              <a:off x="6003925" y="4763"/>
              <a:ext cx="4641850" cy="4598988"/>
            </a:xfrm>
            <a:custGeom>
              <a:avLst/>
              <a:gdLst/>
              <a:ahLst/>
              <a:cxnLst/>
              <a:rect l="0" t="0" r="r" b="b"/>
              <a:pathLst>
                <a:path w="976" h="967">
                  <a:moveTo>
                    <a:pt x="976" y="967"/>
                  </a:moveTo>
                  <a:cubicBezTo>
                    <a:pt x="894" y="822"/>
                    <a:pt x="779" y="689"/>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85" name="Freeform 17"/>
            <p:cNvSpPr/>
            <p:nvPr/>
          </p:nvSpPr>
          <p:spPr bwMode="auto">
            <a:xfrm>
              <a:off x="6203950" y="0"/>
              <a:ext cx="4441825" cy="4237038"/>
            </a:xfrm>
            <a:custGeom>
              <a:avLst/>
              <a:gdLst/>
              <a:ahLst/>
              <a:cxnLst/>
              <a:rect l="0" t="0" r="r" b="b"/>
              <a:pathLst>
                <a:path w="934" h="891">
                  <a:moveTo>
                    <a:pt x="934" y="891"/>
                  </a:moveTo>
                  <a:cubicBezTo>
                    <a:pt x="863" y="783"/>
                    <a:pt x="778" y="684"/>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6" name="Freeform 18"/>
            <p:cNvSpPr/>
            <p:nvPr/>
          </p:nvSpPr>
          <p:spPr bwMode="auto">
            <a:xfrm>
              <a:off x="6456363" y="4763"/>
              <a:ext cx="4179888" cy="3986213"/>
            </a:xfrm>
            <a:custGeom>
              <a:avLst/>
              <a:gdLst/>
              <a:ahLst/>
              <a:cxnLst/>
              <a:rect l="0" t="0" r="r" b="b"/>
              <a:pathLst>
                <a:path w="879" h="838">
                  <a:moveTo>
                    <a:pt x="879" y="838"/>
                  </a:moveTo>
                  <a:cubicBezTo>
                    <a:pt x="821" y="755"/>
                    <a:pt x="756" y="679"/>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7" name="Freeform 19"/>
            <p:cNvSpPr/>
            <p:nvPr/>
          </p:nvSpPr>
          <p:spPr bwMode="auto">
            <a:xfrm>
              <a:off x="6869113" y="4763"/>
              <a:ext cx="3776663" cy="3838575"/>
            </a:xfrm>
            <a:custGeom>
              <a:avLst/>
              <a:gdLst/>
              <a:ahLst/>
              <a:cxnLst/>
              <a:rect l="0" t="0" r="r" b="b"/>
              <a:pathLst>
                <a:path w="794" h="807">
                  <a:moveTo>
                    <a:pt x="794" y="807"/>
                  </a:moveTo>
                  <a:cubicBezTo>
                    <a:pt x="745" y="739"/>
                    <a:pt x="695" y="676"/>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8" name="Freeform 20"/>
            <p:cNvSpPr/>
            <p:nvPr/>
          </p:nvSpPr>
          <p:spPr bwMode="auto">
            <a:xfrm>
              <a:off x="8758238" y="4763"/>
              <a:ext cx="1887538" cy="1355725"/>
            </a:xfrm>
            <a:custGeom>
              <a:avLst/>
              <a:gdLst/>
              <a:ahLst/>
              <a:cxnLst/>
              <a:rect l="0" t="0" r="r" b="b"/>
              <a:pathLst>
                <a:path w="397" h="285">
                  <a:moveTo>
                    <a:pt x="397" y="285"/>
                  </a:moveTo>
                  <a:cubicBezTo>
                    <a:pt x="270" y="182"/>
                    <a:pt x="138" y="8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9" name="Freeform 21"/>
            <p:cNvSpPr/>
            <p:nvPr/>
          </p:nvSpPr>
          <p:spPr bwMode="auto">
            <a:xfrm>
              <a:off x="9223375" y="9525"/>
              <a:ext cx="1422400" cy="1108075"/>
            </a:xfrm>
            <a:custGeom>
              <a:avLst/>
              <a:gdLst/>
              <a:ahLst/>
              <a:cxnLst/>
              <a:rect l="0" t="0" r="r" b="b"/>
              <a:pathLst>
                <a:path w="299" h="233">
                  <a:moveTo>
                    <a:pt x="299" y="233"/>
                  </a:moveTo>
                  <a:cubicBezTo>
                    <a:pt x="197" y="145"/>
                    <a:pt x="97" y="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0" name="Freeform 22"/>
            <p:cNvSpPr/>
            <p:nvPr/>
          </p:nvSpPr>
          <p:spPr bwMode="auto">
            <a:xfrm>
              <a:off x="10009188" y="4763"/>
              <a:ext cx="636588" cy="361950"/>
            </a:xfrm>
            <a:custGeom>
              <a:avLst/>
              <a:gdLst/>
              <a:ahLst/>
              <a:cxnLst/>
              <a:rect l="0" t="0" r="r" b="b"/>
              <a:pathLst>
                <a:path w="134" h="76">
                  <a:moveTo>
                    <a:pt x="0" y="0"/>
                  </a:moveTo>
                  <a:cubicBezTo>
                    <a:pt x="45" y="25"/>
                    <a:pt x="89" y="50"/>
                    <a:pt x="134" y="7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 name="Group 6"/>
          <p:cNvGrpSpPr/>
          <p:nvPr/>
        </p:nvGrpSpPr>
        <p:grpSpPr>
          <a:xfrm>
            <a:off x="2403476" y="1158902"/>
            <a:ext cx="4317684" cy="4537816"/>
            <a:chOff x="2403476" y="1158902"/>
            <a:chExt cx="4317684" cy="4537816"/>
          </a:xfrm>
        </p:grpSpPr>
        <p:sp>
          <p:nvSpPr>
            <p:cNvPr id="28" name="Rectangle 27"/>
            <p:cNvSpPr/>
            <p:nvPr/>
          </p:nvSpPr>
          <p:spPr>
            <a:xfrm>
              <a:off x="2403476" y="1158902"/>
              <a:ext cx="4317684"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2403476" y="1963574"/>
              <a:ext cx="4317684" cy="3384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3" name="Isosceles Triangle 28"/>
            <p:cNvSpPr/>
            <p:nvPr/>
          </p:nvSpPr>
          <p:spPr>
            <a:xfrm rot="10800000">
              <a:off x="4358702" y="5345655"/>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2479148" y="2028827"/>
            <a:ext cx="4162952" cy="1732474"/>
          </a:xfrm>
        </p:spPr>
        <p:txBody>
          <a:bodyPr bIns="0" anchor="b">
            <a:normAutofit/>
          </a:bodyPr>
          <a:lstStyle>
            <a:lvl1pPr algn="ctr">
              <a:defRPr sz="36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2479148" y="3843338"/>
            <a:ext cx="4162952" cy="1426097"/>
          </a:xfrm>
        </p:spPr>
        <p:txBody>
          <a:bodyPr tIns="0">
            <a:normAutofit/>
          </a:bodyPr>
          <a:lstStyle>
            <a:lvl1pPr marL="0" indent="0" algn="ctr">
              <a:buNone/>
              <a:defRPr sz="1600">
                <a:solidFill>
                  <a:srgbClr val="FFFEFF"/>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40080" y="320040"/>
            <a:ext cx="2743200" cy="320040"/>
          </a:xfrm>
        </p:spPr>
        <p:txBody>
          <a:bodyPr/>
          <a:lstStyle/>
          <a:p>
            <a:fld id="{564CF2E0-CCC4-4E1E-9902-C3C36AB3FDA4}" type="datetimeFigureOut">
              <a:rPr lang="en-US" smtClean="0"/>
              <a:pPr/>
              <a:t>12/14/2020</a:t>
            </a:fld>
            <a:endParaRPr lang="en-US"/>
          </a:p>
        </p:txBody>
      </p:sp>
      <p:sp>
        <p:nvSpPr>
          <p:cNvPr id="5" name="Footer Placeholder 4"/>
          <p:cNvSpPr>
            <a:spLocks noGrp="1"/>
          </p:cNvSpPr>
          <p:nvPr>
            <p:ph type="ftr" sz="quarter" idx="11"/>
          </p:nvPr>
        </p:nvSpPr>
        <p:spPr>
          <a:xfrm>
            <a:off x="640080" y="6227064"/>
            <a:ext cx="7854696" cy="320040"/>
          </a:xfrm>
        </p:spPr>
        <p:txBody>
          <a:bodyPr/>
          <a:lstStyle>
            <a:lvl1pPr algn="ctr">
              <a:defRPr/>
            </a:lvl1pPr>
          </a:lstStyle>
          <a:p>
            <a:endParaRPr kumimoji="0" lang="en-US" dirty="0"/>
          </a:p>
        </p:txBody>
      </p:sp>
      <p:sp>
        <p:nvSpPr>
          <p:cNvPr id="6" name="Slide Number Placeholder 5"/>
          <p:cNvSpPr>
            <a:spLocks noGrp="1"/>
          </p:cNvSpPr>
          <p:nvPr>
            <p:ph type="sldNum" sz="quarter" idx="12"/>
          </p:nvPr>
        </p:nvSpPr>
        <p:spPr>
          <a:xfrm>
            <a:off x="7808976" y="320040"/>
            <a:ext cx="685800" cy="320040"/>
          </a:xfrm>
        </p:spPr>
        <p:txBody>
          <a:bodyPr/>
          <a:lstStyle/>
          <a:p>
            <a:fld id="{6F42FDE4-A7DD-41A7-A0A6-9B649FB43336}" type="slidenum">
              <a:rPr kumimoji="0" lang="en-US" smtClean="0"/>
              <a:pPr/>
              <a:t>‹#›</a:t>
            </a:fld>
            <a:endParaRPr kumimoji="0" lang="en-US" dirty="0"/>
          </a:p>
        </p:txBody>
      </p:sp>
    </p:spTree>
    <p:extLst>
      <p:ext uri="{BB962C8B-B14F-4D97-AF65-F5344CB8AC3E}">
        <p14:creationId xmlns:p14="http://schemas.microsoft.com/office/powerpoint/2010/main" val="921754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41" name="Group 40"/>
          <p:cNvGrpSpPr/>
          <p:nvPr/>
        </p:nvGrpSpPr>
        <p:grpSpPr>
          <a:xfrm>
            <a:off x="-286226" y="0"/>
            <a:ext cx="9421759" cy="6858001"/>
            <a:chOff x="1243013" y="0"/>
            <a:chExt cx="9402763" cy="6858001"/>
          </a:xfrm>
        </p:grpSpPr>
        <p:sp>
          <p:nvSpPr>
            <p:cNvPr id="42"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7"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8"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8"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9"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2" name="Group 61"/>
          <p:cNvGrpSpPr/>
          <p:nvPr/>
        </p:nvGrpSpPr>
        <p:grpSpPr>
          <a:xfrm>
            <a:off x="640080" y="1699589"/>
            <a:ext cx="3286552" cy="3470421"/>
            <a:chOff x="640080" y="1699589"/>
            <a:chExt cx="3286552" cy="3470421"/>
          </a:xfrm>
        </p:grpSpPr>
        <p:sp>
          <p:nvSpPr>
            <p:cNvPr id="63" name="Rectangle 62"/>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 name="Rectangle 64"/>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19952" y="2355068"/>
            <a:ext cx="3122163" cy="2459808"/>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423014" y="804029"/>
            <a:ext cx="4091674" cy="24593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20283" y="3585104"/>
            <a:ext cx="4094404" cy="247064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40080" y="320040"/>
            <a:ext cx="2743200" cy="320040"/>
          </a:xfrm>
        </p:spPr>
        <p:txBody>
          <a:bodyPr/>
          <a:lstStyle/>
          <a:p>
            <a:fld id="{564CF2E0-CCC4-4E1E-9902-C3C36AB3FDA4}" type="datetimeFigureOut">
              <a:rPr lang="en-US" smtClean="0"/>
              <a:pPr/>
              <a:t>12/14/2020</a:t>
            </a:fld>
            <a:endParaRPr lang="en-US"/>
          </a:p>
        </p:txBody>
      </p:sp>
      <p:sp>
        <p:nvSpPr>
          <p:cNvPr id="6" name="Footer Placeholder 5"/>
          <p:cNvSpPr>
            <a:spLocks noGrp="1"/>
          </p:cNvSpPr>
          <p:nvPr>
            <p:ph type="ftr" sz="quarter" idx="11"/>
          </p:nvPr>
        </p:nvSpPr>
        <p:spPr>
          <a:xfrm>
            <a:off x="640080" y="6227064"/>
            <a:ext cx="7854696" cy="320040"/>
          </a:xfrm>
        </p:spPr>
        <p:txBody>
          <a:bodyPr/>
          <a:lstStyle/>
          <a:p>
            <a:endParaRPr kumimoji="0" lang="en-US"/>
          </a:p>
        </p:txBody>
      </p:sp>
      <p:sp>
        <p:nvSpPr>
          <p:cNvPr id="7" name="Slide Number Placeholder 6"/>
          <p:cNvSpPr>
            <a:spLocks noGrp="1"/>
          </p:cNvSpPr>
          <p:nvPr>
            <p:ph type="sldNum" sz="quarter" idx="12"/>
          </p:nvPr>
        </p:nvSpPr>
        <p:spPr>
          <a:xfrm>
            <a:off x="7808976" y="320040"/>
            <a:ext cx="685800" cy="320040"/>
          </a:xfrm>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119905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8" name="Group 37"/>
          <p:cNvGrpSpPr/>
          <p:nvPr/>
        </p:nvGrpSpPr>
        <p:grpSpPr>
          <a:xfrm>
            <a:off x="-286226" y="0"/>
            <a:ext cx="9421759" cy="6858001"/>
            <a:chOff x="1243013" y="0"/>
            <a:chExt cx="9402763" cy="6858001"/>
          </a:xfrm>
        </p:grpSpPr>
        <p:sp>
          <p:nvSpPr>
            <p:cNvPr id="39"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5"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6"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640080" y="1699589"/>
            <a:ext cx="3286552" cy="3470421"/>
            <a:chOff x="640080" y="1699589"/>
            <a:chExt cx="3286552" cy="3470421"/>
          </a:xfrm>
        </p:grpSpPr>
        <p:sp>
          <p:nvSpPr>
            <p:cNvPr id="60" name="Rectangle 59"/>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19952" y="2355848"/>
            <a:ext cx="3122163" cy="2459028"/>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4706612" y="802200"/>
            <a:ext cx="3805123" cy="685800"/>
          </a:xfrm>
        </p:spPr>
        <p:txBody>
          <a:bodyPr anchor="ctr">
            <a:noAutofit/>
          </a:bodyPr>
          <a:lstStyle>
            <a:lvl1pPr marL="0" indent="0" algn="l">
              <a:lnSpc>
                <a:spcPct val="100000"/>
              </a:lnSpc>
              <a:buNone/>
              <a:defRPr sz="18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06636" y="1487999"/>
            <a:ext cx="3804674" cy="17753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95010" y="3585518"/>
            <a:ext cx="3819675" cy="685800"/>
          </a:xfrm>
        </p:spPr>
        <p:txBody>
          <a:bodyPr anchor="ctr">
            <a:noAutofit/>
          </a:bodyPr>
          <a:lstStyle>
            <a:lvl1pPr marL="0" indent="0" algn="l">
              <a:lnSpc>
                <a:spcPct val="100000"/>
              </a:lnSpc>
              <a:buNone/>
              <a:defRPr sz="18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95010" y="4270332"/>
            <a:ext cx="3819675" cy="17854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40080" y="320040"/>
            <a:ext cx="2743200" cy="320040"/>
          </a:xfrm>
        </p:spPr>
        <p:txBody>
          <a:bodyPr/>
          <a:lstStyle/>
          <a:p>
            <a:fld id="{564CF2E0-CCC4-4E1E-9902-C3C36AB3FDA4}" type="datetimeFigureOut">
              <a:rPr lang="en-US" smtClean="0"/>
              <a:pPr/>
              <a:t>12/14/2020</a:t>
            </a:fld>
            <a:endParaRPr lang="en-US"/>
          </a:p>
        </p:txBody>
      </p:sp>
      <p:sp>
        <p:nvSpPr>
          <p:cNvPr id="8" name="Footer Placeholder 7"/>
          <p:cNvSpPr>
            <a:spLocks noGrp="1"/>
          </p:cNvSpPr>
          <p:nvPr>
            <p:ph type="ftr" sz="quarter" idx="11"/>
          </p:nvPr>
        </p:nvSpPr>
        <p:spPr>
          <a:xfrm>
            <a:off x="640080" y="6227064"/>
            <a:ext cx="7854696" cy="320040"/>
          </a:xfrm>
        </p:spPr>
        <p:txBody>
          <a:bodyPr/>
          <a:lstStyle/>
          <a:p>
            <a:endParaRPr kumimoji="0" lang="en-US"/>
          </a:p>
        </p:txBody>
      </p:sp>
      <p:sp>
        <p:nvSpPr>
          <p:cNvPr id="9" name="Slide Number Placeholder 8"/>
          <p:cNvSpPr>
            <a:spLocks noGrp="1"/>
          </p:cNvSpPr>
          <p:nvPr>
            <p:ph type="sldNum" sz="quarter" idx="12"/>
          </p:nvPr>
        </p:nvSpPr>
        <p:spPr>
          <a:xfrm>
            <a:off x="7808976" y="320040"/>
            <a:ext cx="685800" cy="320040"/>
          </a:xfrm>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1600003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6" name="Group 75"/>
          <p:cNvGrpSpPr/>
          <p:nvPr/>
        </p:nvGrpSpPr>
        <p:grpSpPr>
          <a:xfrm>
            <a:off x="-286226" y="0"/>
            <a:ext cx="9421759" cy="6858001"/>
            <a:chOff x="1243013" y="0"/>
            <a:chExt cx="9402763" cy="6858001"/>
          </a:xfrm>
        </p:grpSpPr>
        <p:sp>
          <p:nvSpPr>
            <p:cNvPr id="77"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4"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40" name="Group 39"/>
          <p:cNvGrpSpPr/>
          <p:nvPr/>
        </p:nvGrpSpPr>
        <p:grpSpPr>
          <a:xfrm>
            <a:off x="640080" y="1699589"/>
            <a:ext cx="3286552" cy="3470421"/>
            <a:chOff x="640080" y="1699589"/>
            <a:chExt cx="3286552" cy="3470421"/>
          </a:xfrm>
        </p:grpSpPr>
        <p:sp>
          <p:nvSpPr>
            <p:cNvPr id="41" name="Rectangle 40"/>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 name="Rectangle 42"/>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5554" y="2349924"/>
            <a:ext cx="3112047" cy="246495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64CF2E0-CCC4-4E1E-9902-C3C36AB3FDA4}" type="datetimeFigureOut">
              <a:rPr lang="en-US" smtClean="0"/>
              <a:pPr/>
              <a:t>12/14/2020</a:t>
            </a:fld>
            <a:endParaRPr lang="en-US"/>
          </a:p>
        </p:txBody>
      </p:sp>
      <p:sp>
        <p:nvSpPr>
          <p:cNvPr id="4" name="Footer Placeholder 3"/>
          <p:cNvSpPr>
            <a:spLocks noGrp="1"/>
          </p:cNvSpPr>
          <p:nvPr>
            <p:ph type="ftr" sz="quarter" idx="11"/>
          </p:nvPr>
        </p:nvSpPr>
        <p:spPr>
          <a:xfrm>
            <a:off x="640080" y="6227064"/>
            <a:ext cx="7854696" cy="320040"/>
          </a:xfrm>
        </p:spPr>
        <p:txBody>
          <a:bodyPr/>
          <a:lstStyle/>
          <a:p>
            <a:endParaRPr kumimoji="0" lang="en-US"/>
          </a:p>
        </p:txBody>
      </p:sp>
      <p:sp>
        <p:nvSpPr>
          <p:cNvPr id="5" name="Slide Number Placeholder 4"/>
          <p:cNvSpPr>
            <a:spLocks noGrp="1"/>
          </p:cNvSpPr>
          <p:nvPr>
            <p:ph type="sldNum" sz="quarter" idx="12"/>
          </p:nvPr>
        </p:nvSpPr>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3665044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40080" y="320040"/>
            <a:ext cx="2743200" cy="320040"/>
          </a:xfrm>
        </p:spPr>
        <p:txBody>
          <a:bodyPr/>
          <a:lstStyle/>
          <a:p>
            <a:fld id="{564CF2E0-CCC4-4E1E-9902-C3C36AB3FDA4}" type="datetimeFigureOut">
              <a:rPr lang="en-US" smtClean="0"/>
              <a:pPr/>
              <a:t>12/14/2020</a:t>
            </a:fld>
            <a:endParaRPr lang="en-US"/>
          </a:p>
        </p:txBody>
      </p:sp>
      <p:sp>
        <p:nvSpPr>
          <p:cNvPr id="3" name="Footer Placeholder 2"/>
          <p:cNvSpPr>
            <a:spLocks noGrp="1"/>
          </p:cNvSpPr>
          <p:nvPr>
            <p:ph type="ftr" sz="quarter" idx="11"/>
          </p:nvPr>
        </p:nvSpPr>
        <p:spPr>
          <a:xfrm>
            <a:off x="640080" y="6227064"/>
            <a:ext cx="7854696" cy="320040"/>
          </a:xfrm>
        </p:spPr>
        <p:txBody>
          <a:bodyPr/>
          <a:lstStyle/>
          <a:p>
            <a:endParaRPr kumimoji="0" lang="en-US"/>
          </a:p>
        </p:txBody>
      </p:sp>
      <p:sp>
        <p:nvSpPr>
          <p:cNvPr id="4" name="Slide Number Placeholder 3"/>
          <p:cNvSpPr>
            <a:spLocks noGrp="1"/>
          </p:cNvSpPr>
          <p:nvPr>
            <p:ph type="sldNum" sz="quarter" idx="12"/>
          </p:nvPr>
        </p:nvSpPr>
        <p:spPr>
          <a:xfrm>
            <a:off x="7808976" y="320040"/>
            <a:ext cx="685800" cy="320040"/>
          </a:xfrm>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1719651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7" name="Group 86"/>
          <p:cNvGrpSpPr/>
          <p:nvPr/>
        </p:nvGrpSpPr>
        <p:grpSpPr>
          <a:xfrm>
            <a:off x="-286226" y="0"/>
            <a:ext cx="9421759" cy="6858001"/>
            <a:chOff x="1243013" y="0"/>
            <a:chExt cx="9402763" cy="6858001"/>
          </a:xfrm>
        </p:grpSpPr>
        <p:sp>
          <p:nvSpPr>
            <p:cNvPr id="88"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2"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4"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2"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4"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105"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42" name="Group 41"/>
          <p:cNvGrpSpPr/>
          <p:nvPr/>
        </p:nvGrpSpPr>
        <p:grpSpPr>
          <a:xfrm>
            <a:off x="640080" y="1699589"/>
            <a:ext cx="3286552" cy="3470421"/>
            <a:chOff x="640080" y="1699589"/>
            <a:chExt cx="3286552" cy="3470421"/>
          </a:xfrm>
        </p:grpSpPr>
        <p:sp>
          <p:nvSpPr>
            <p:cNvPr id="43" name="Rectangle 42"/>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 name="Rectangle 44"/>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5554" y="2349924"/>
            <a:ext cx="3112047" cy="1225399"/>
          </a:xfrm>
        </p:spPr>
        <p:txBody>
          <a:bodyPr bIns="0" anchor="b">
            <a:noAutofit/>
          </a:bodyPr>
          <a:lstStyle>
            <a:lvl1pPr algn="ctr">
              <a:defRPr sz="28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4415686" y="801390"/>
            <a:ext cx="4095643" cy="524949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5554" y="3575324"/>
            <a:ext cx="3112047" cy="1239552"/>
          </a:xfrm>
        </p:spPr>
        <p:txBody>
          <a:bodyPr>
            <a:normAutofit/>
          </a:bodyPr>
          <a:lstStyle>
            <a:lvl1pPr marL="0" indent="0" algn="ctr">
              <a:buNone/>
              <a:defRPr sz="1400">
                <a:solidFill>
                  <a:srgbClr val="FFFE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64CF2E0-CCC4-4E1E-9902-C3C36AB3FDA4}" type="datetimeFigureOut">
              <a:rPr lang="en-US" smtClean="0"/>
              <a:pPr/>
              <a:t>12/14/2020</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487289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429" name="Group 428"/>
          <p:cNvGrpSpPr/>
          <p:nvPr/>
        </p:nvGrpSpPr>
        <p:grpSpPr>
          <a:xfrm>
            <a:off x="0" y="0"/>
            <a:ext cx="9555163" cy="6853238"/>
            <a:chOff x="1524000" y="0"/>
            <a:chExt cx="9555163" cy="6853238"/>
          </a:xfrm>
        </p:grpSpPr>
        <p:sp>
          <p:nvSpPr>
            <p:cNvPr id="430" name="Freeform 6"/>
            <p:cNvSpPr/>
            <p:nvPr/>
          </p:nvSpPr>
          <p:spPr bwMode="auto">
            <a:xfrm>
              <a:off x="1524000" y="1331913"/>
              <a:ext cx="7837488" cy="5521325"/>
            </a:xfrm>
            <a:custGeom>
              <a:avLst/>
              <a:gdLst/>
              <a:ahLst/>
              <a:cxnLst/>
              <a:rect l="0" t="0" r="r" b="b"/>
              <a:pathLst>
                <a:path w="1648" h="1161">
                  <a:moveTo>
                    <a:pt x="1362" y="1161"/>
                  </a:moveTo>
                  <a:cubicBezTo>
                    <a:pt x="1648" y="920"/>
                    <a:pt x="1283" y="505"/>
                    <a:pt x="1097" y="326"/>
                  </a:cubicBezTo>
                  <a:cubicBezTo>
                    <a:pt x="926" y="162"/>
                    <a:pt x="709" y="35"/>
                    <a:pt x="470" y="14"/>
                  </a:cubicBezTo>
                  <a:cubicBezTo>
                    <a:pt x="315" y="0"/>
                    <a:pt x="142" y="49"/>
                    <a:pt x="0" y="138"/>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1" name="Freeform 7"/>
            <p:cNvSpPr/>
            <p:nvPr/>
          </p:nvSpPr>
          <p:spPr bwMode="auto">
            <a:xfrm>
              <a:off x="1524000" y="5564188"/>
              <a:ext cx="1412875" cy="1284288"/>
            </a:xfrm>
            <a:custGeom>
              <a:avLst/>
              <a:gdLst/>
              <a:ahLst/>
              <a:cxnLst/>
              <a:rect l="0" t="0" r="r" b="b"/>
              <a:pathLst>
                <a:path w="297" h="270">
                  <a:moveTo>
                    <a:pt x="0" y="0"/>
                  </a:moveTo>
                  <a:cubicBezTo>
                    <a:pt x="73" y="119"/>
                    <a:pt x="186" y="220"/>
                    <a:pt x="297" y="27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2" name="Freeform 8"/>
            <p:cNvSpPr/>
            <p:nvPr/>
          </p:nvSpPr>
          <p:spPr bwMode="auto">
            <a:xfrm>
              <a:off x="1524000" y="2030413"/>
              <a:ext cx="6510338" cy="4813300"/>
            </a:xfrm>
            <a:custGeom>
              <a:avLst/>
              <a:gdLst/>
              <a:ahLst/>
              <a:cxnLst/>
              <a:rect l="0" t="0" r="r" b="b"/>
              <a:pathLst>
                <a:path w="1369" h="1012">
                  <a:moveTo>
                    <a:pt x="845" y="1012"/>
                  </a:moveTo>
                  <a:cubicBezTo>
                    <a:pt x="1043" y="967"/>
                    <a:pt x="1369" y="853"/>
                    <a:pt x="1263" y="588"/>
                  </a:cubicBezTo>
                  <a:cubicBezTo>
                    <a:pt x="1164" y="340"/>
                    <a:pt x="861" y="107"/>
                    <a:pt x="602" y="49"/>
                  </a:cubicBezTo>
                  <a:cubicBezTo>
                    <a:pt x="383" y="0"/>
                    <a:pt x="135" y="97"/>
                    <a:pt x="0" y="28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3" name="Freeform 9"/>
            <p:cNvSpPr/>
            <p:nvPr/>
          </p:nvSpPr>
          <p:spPr bwMode="auto">
            <a:xfrm>
              <a:off x="1528763" y="6207125"/>
              <a:ext cx="717550" cy="646113"/>
            </a:xfrm>
            <a:custGeom>
              <a:avLst/>
              <a:gdLst/>
              <a:ahLst/>
              <a:cxnLst/>
              <a:rect l="0" t="0" r="r" b="b"/>
              <a:pathLst>
                <a:path w="151" h="136">
                  <a:moveTo>
                    <a:pt x="0" y="0"/>
                  </a:moveTo>
                  <a:cubicBezTo>
                    <a:pt x="45" y="52"/>
                    <a:pt x="97" y="99"/>
                    <a:pt x="151" y="13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4" name="Freeform 10"/>
            <p:cNvSpPr/>
            <p:nvPr/>
          </p:nvSpPr>
          <p:spPr bwMode="auto">
            <a:xfrm>
              <a:off x="1524000" y="1806575"/>
              <a:ext cx="6753225" cy="5046663"/>
            </a:xfrm>
            <a:custGeom>
              <a:avLst/>
              <a:gdLst/>
              <a:ahLst/>
              <a:cxnLst/>
              <a:rect l="0" t="0" r="r" b="b"/>
              <a:pathLst>
                <a:path w="1420" h="1061">
                  <a:moveTo>
                    <a:pt x="1034" y="1061"/>
                  </a:moveTo>
                  <a:cubicBezTo>
                    <a:pt x="1148" y="1019"/>
                    <a:pt x="1283" y="957"/>
                    <a:pt x="1345" y="845"/>
                  </a:cubicBezTo>
                  <a:cubicBezTo>
                    <a:pt x="1420" y="710"/>
                    <a:pt x="1338" y="570"/>
                    <a:pt x="1249" y="466"/>
                  </a:cubicBezTo>
                  <a:cubicBezTo>
                    <a:pt x="1068" y="253"/>
                    <a:pt x="816" y="57"/>
                    <a:pt x="530" y="23"/>
                  </a:cubicBezTo>
                  <a:cubicBezTo>
                    <a:pt x="336" y="0"/>
                    <a:pt x="140" y="87"/>
                    <a:pt x="0" y="22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5" name="Freeform 11"/>
            <p:cNvSpPr/>
            <p:nvPr/>
          </p:nvSpPr>
          <p:spPr bwMode="auto">
            <a:xfrm>
              <a:off x="1524000" y="669925"/>
              <a:ext cx="8797925" cy="6183313"/>
            </a:xfrm>
            <a:custGeom>
              <a:avLst/>
              <a:gdLst/>
              <a:ahLst/>
              <a:cxnLst/>
              <a:rect l="0" t="0" r="r" b="b"/>
              <a:pathLst>
                <a:path w="1850" h="1300">
                  <a:moveTo>
                    <a:pt x="1552" y="1300"/>
                  </a:moveTo>
                  <a:cubicBezTo>
                    <a:pt x="1850" y="1019"/>
                    <a:pt x="1504" y="652"/>
                    <a:pt x="1288" y="447"/>
                  </a:cubicBezTo>
                  <a:cubicBezTo>
                    <a:pt x="1085" y="255"/>
                    <a:pt x="838" y="90"/>
                    <a:pt x="559" y="37"/>
                  </a:cubicBezTo>
                  <a:cubicBezTo>
                    <a:pt x="364" y="0"/>
                    <a:pt x="171" y="40"/>
                    <a:pt x="0" y="131"/>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6" name="Freeform 12"/>
            <p:cNvSpPr/>
            <p:nvPr/>
          </p:nvSpPr>
          <p:spPr bwMode="auto">
            <a:xfrm>
              <a:off x="1524000" y="119063"/>
              <a:ext cx="9555163" cy="6734175"/>
            </a:xfrm>
            <a:custGeom>
              <a:avLst/>
              <a:gdLst/>
              <a:ahLst/>
              <a:cxnLst/>
              <a:rect l="0" t="0" r="r" b="b"/>
              <a:pathLst>
                <a:path w="2009" h="1416">
                  <a:moveTo>
                    <a:pt x="1725" y="1416"/>
                  </a:moveTo>
                  <a:cubicBezTo>
                    <a:pt x="2009" y="1117"/>
                    <a:pt x="1728" y="785"/>
                    <a:pt x="1492" y="565"/>
                  </a:cubicBezTo>
                  <a:cubicBezTo>
                    <a:pt x="1248" y="339"/>
                    <a:pt x="961" y="143"/>
                    <a:pt x="635" y="61"/>
                  </a:cubicBezTo>
                  <a:cubicBezTo>
                    <a:pt x="392" y="0"/>
                    <a:pt x="190" y="18"/>
                    <a:pt x="0" y="10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7" name="Freeform 13"/>
            <p:cNvSpPr/>
            <p:nvPr/>
          </p:nvSpPr>
          <p:spPr bwMode="auto">
            <a:xfrm>
              <a:off x="5419725" y="4763"/>
              <a:ext cx="5216525" cy="5368925"/>
            </a:xfrm>
            <a:custGeom>
              <a:avLst/>
              <a:gdLst/>
              <a:ahLst/>
              <a:cxnLst/>
              <a:rect l="0" t="0" r="r" b="b"/>
              <a:pathLst>
                <a:path w="1097" h="1129">
                  <a:moveTo>
                    <a:pt x="1097" y="1129"/>
                  </a:moveTo>
                  <a:cubicBezTo>
                    <a:pt x="1031" y="909"/>
                    <a:pt x="843" y="701"/>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8" name="Freeform 15"/>
            <p:cNvSpPr/>
            <p:nvPr/>
          </p:nvSpPr>
          <p:spPr bwMode="auto">
            <a:xfrm>
              <a:off x="5813425" y="4763"/>
              <a:ext cx="4832350" cy="4822825"/>
            </a:xfrm>
            <a:custGeom>
              <a:avLst/>
              <a:gdLst/>
              <a:ahLst/>
              <a:cxnLst/>
              <a:rect l="0" t="0" r="r" b="b"/>
              <a:pathLst>
                <a:path w="1016" h="1014">
                  <a:moveTo>
                    <a:pt x="1016" y="1014"/>
                  </a:moveTo>
                  <a:cubicBezTo>
                    <a:pt x="934" y="849"/>
                    <a:pt x="802" y="6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9" name="Freeform 16"/>
            <p:cNvSpPr/>
            <p:nvPr/>
          </p:nvSpPr>
          <p:spPr bwMode="auto">
            <a:xfrm>
              <a:off x="6003925" y="4763"/>
              <a:ext cx="4641850" cy="4598988"/>
            </a:xfrm>
            <a:custGeom>
              <a:avLst/>
              <a:gdLst/>
              <a:ahLst/>
              <a:cxnLst/>
              <a:rect l="0" t="0" r="r" b="b"/>
              <a:pathLst>
                <a:path w="976" h="967">
                  <a:moveTo>
                    <a:pt x="976" y="967"/>
                  </a:moveTo>
                  <a:cubicBezTo>
                    <a:pt x="894" y="822"/>
                    <a:pt x="779" y="689"/>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40" name="Freeform 17"/>
            <p:cNvSpPr/>
            <p:nvPr/>
          </p:nvSpPr>
          <p:spPr bwMode="auto">
            <a:xfrm>
              <a:off x="6203950" y="0"/>
              <a:ext cx="4441825" cy="4237038"/>
            </a:xfrm>
            <a:custGeom>
              <a:avLst/>
              <a:gdLst/>
              <a:ahLst/>
              <a:cxnLst/>
              <a:rect l="0" t="0" r="r" b="b"/>
              <a:pathLst>
                <a:path w="934" h="891">
                  <a:moveTo>
                    <a:pt x="934" y="891"/>
                  </a:moveTo>
                  <a:cubicBezTo>
                    <a:pt x="863" y="783"/>
                    <a:pt x="778" y="684"/>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1" name="Freeform 18"/>
            <p:cNvSpPr/>
            <p:nvPr/>
          </p:nvSpPr>
          <p:spPr bwMode="auto">
            <a:xfrm>
              <a:off x="6456363" y="4763"/>
              <a:ext cx="4179888" cy="3986213"/>
            </a:xfrm>
            <a:custGeom>
              <a:avLst/>
              <a:gdLst/>
              <a:ahLst/>
              <a:cxnLst/>
              <a:rect l="0" t="0" r="r" b="b"/>
              <a:pathLst>
                <a:path w="879" h="838">
                  <a:moveTo>
                    <a:pt x="879" y="838"/>
                  </a:moveTo>
                  <a:cubicBezTo>
                    <a:pt x="821" y="755"/>
                    <a:pt x="756" y="679"/>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2" name="Freeform 19"/>
            <p:cNvSpPr/>
            <p:nvPr/>
          </p:nvSpPr>
          <p:spPr bwMode="auto">
            <a:xfrm>
              <a:off x="6869113" y="4763"/>
              <a:ext cx="3776663" cy="3838575"/>
            </a:xfrm>
            <a:custGeom>
              <a:avLst/>
              <a:gdLst/>
              <a:ahLst/>
              <a:cxnLst/>
              <a:rect l="0" t="0" r="r" b="b"/>
              <a:pathLst>
                <a:path w="794" h="807">
                  <a:moveTo>
                    <a:pt x="794" y="807"/>
                  </a:moveTo>
                  <a:cubicBezTo>
                    <a:pt x="745" y="739"/>
                    <a:pt x="695" y="676"/>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3" name="Freeform 20"/>
            <p:cNvSpPr/>
            <p:nvPr/>
          </p:nvSpPr>
          <p:spPr bwMode="auto">
            <a:xfrm>
              <a:off x="8758238" y="4763"/>
              <a:ext cx="1887538" cy="1355725"/>
            </a:xfrm>
            <a:custGeom>
              <a:avLst/>
              <a:gdLst/>
              <a:ahLst/>
              <a:cxnLst/>
              <a:rect l="0" t="0" r="r" b="b"/>
              <a:pathLst>
                <a:path w="397" h="285">
                  <a:moveTo>
                    <a:pt x="397" y="285"/>
                  </a:moveTo>
                  <a:cubicBezTo>
                    <a:pt x="270" y="182"/>
                    <a:pt x="138" y="8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4" name="Freeform 21"/>
            <p:cNvSpPr/>
            <p:nvPr/>
          </p:nvSpPr>
          <p:spPr bwMode="auto">
            <a:xfrm>
              <a:off x="9223375" y="9525"/>
              <a:ext cx="1422400" cy="1108075"/>
            </a:xfrm>
            <a:custGeom>
              <a:avLst/>
              <a:gdLst/>
              <a:ahLst/>
              <a:cxnLst/>
              <a:rect l="0" t="0" r="r" b="b"/>
              <a:pathLst>
                <a:path w="299" h="233">
                  <a:moveTo>
                    <a:pt x="299" y="233"/>
                  </a:moveTo>
                  <a:cubicBezTo>
                    <a:pt x="197" y="145"/>
                    <a:pt x="97" y="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5" name="Freeform 22"/>
            <p:cNvSpPr/>
            <p:nvPr/>
          </p:nvSpPr>
          <p:spPr bwMode="auto">
            <a:xfrm>
              <a:off x="10009188" y="4763"/>
              <a:ext cx="636588" cy="361950"/>
            </a:xfrm>
            <a:custGeom>
              <a:avLst/>
              <a:gdLst/>
              <a:ahLst/>
              <a:cxnLst/>
              <a:rect l="0" t="0" r="r" b="b"/>
              <a:pathLst>
                <a:path w="134" h="76">
                  <a:moveTo>
                    <a:pt x="0" y="0"/>
                  </a:moveTo>
                  <a:cubicBezTo>
                    <a:pt x="45" y="25"/>
                    <a:pt x="89" y="50"/>
                    <a:pt x="134" y="7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644463" y="1698332"/>
            <a:ext cx="4357752" cy="3470420"/>
            <a:chOff x="644463" y="1698332"/>
            <a:chExt cx="4357752" cy="3470420"/>
          </a:xfrm>
        </p:grpSpPr>
        <p:sp>
          <p:nvSpPr>
            <p:cNvPr id="77" name="Rectangle 76"/>
            <p:cNvSpPr/>
            <p:nvPr/>
          </p:nvSpPr>
          <p:spPr>
            <a:xfrm>
              <a:off x="644463" y="1698332"/>
              <a:ext cx="4357752"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644463" y="2274404"/>
              <a:ext cx="43577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7" name="Isosceles Triangle 9"/>
            <p:cNvSpPr/>
            <p:nvPr/>
          </p:nvSpPr>
          <p:spPr>
            <a:xfrm rot="10800000">
              <a:off x="2665346"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5654676" y="0"/>
            <a:ext cx="3489324" cy="6858000"/>
          </a:xfrm>
          <a:solidFill>
            <a:schemeClr val="bg1">
              <a:lumMod val="65000"/>
              <a:lumOff val="3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2" name="Title 1"/>
          <p:cNvSpPr>
            <a:spLocks noGrp="1"/>
          </p:cNvSpPr>
          <p:nvPr>
            <p:ph type="title"/>
          </p:nvPr>
        </p:nvSpPr>
        <p:spPr>
          <a:xfrm>
            <a:off x="723585" y="2336402"/>
            <a:ext cx="4197666" cy="1265539"/>
          </a:xfrm>
        </p:spPr>
        <p:txBody>
          <a:bodyPr bIns="0" anchor="b">
            <a:normAutofit/>
          </a:bodyPr>
          <a:lstStyle>
            <a:lvl1pPr>
              <a:defRPr sz="32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722314" y="3601941"/>
            <a:ext cx="4199254" cy="1214535"/>
          </a:xfrm>
        </p:spPr>
        <p:txBody>
          <a:bodyPr>
            <a:normAutofit/>
          </a:bodyPr>
          <a:lstStyle>
            <a:lvl1pPr marL="0" indent="0" algn="ctr">
              <a:buNone/>
              <a:defRPr sz="1400">
                <a:solidFill>
                  <a:srgbClr val="FFFE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640080" y="320040"/>
            <a:ext cx="2743200" cy="320040"/>
          </a:xfrm>
        </p:spPr>
        <p:txBody>
          <a:bodyPr/>
          <a:lstStyle/>
          <a:p>
            <a:fld id="{564CF2E0-CCC4-4E1E-9902-C3C36AB3FDA4}" type="datetimeFigureOut">
              <a:rPr lang="en-US" smtClean="0"/>
              <a:pPr/>
              <a:t>12/14/2020</a:t>
            </a:fld>
            <a:endParaRPr lang="en-US"/>
          </a:p>
        </p:txBody>
      </p:sp>
      <p:sp>
        <p:nvSpPr>
          <p:cNvPr id="6" name="Footer Placeholder 5"/>
          <p:cNvSpPr>
            <a:spLocks noGrp="1"/>
          </p:cNvSpPr>
          <p:nvPr>
            <p:ph type="ftr" sz="quarter" idx="11"/>
          </p:nvPr>
        </p:nvSpPr>
        <p:spPr>
          <a:xfrm>
            <a:off x="640080" y="6227064"/>
            <a:ext cx="4358641" cy="320040"/>
          </a:xfrm>
        </p:spPr>
        <p:txBody>
          <a:bodyPr/>
          <a:lstStyle/>
          <a:p>
            <a:endParaRPr kumimoji="0" lang="en-US" dirty="0"/>
          </a:p>
        </p:txBody>
      </p:sp>
      <p:sp>
        <p:nvSpPr>
          <p:cNvPr id="7" name="Slide Number Placeholder 6"/>
          <p:cNvSpPr>
            <a:spLocks noGrp="1"/>
          </p:cNvSpPr>
          <p:nvPr>
            <p:ph type="sldNum" sz="quarter" idx="12"/>
          </p:nvPr>
        </p:nvSpPr>
        <p:spPr>
          <a:xfrm>
            <a:off x="4315463" y="320040"/>
            <a:ext cx="685800" cy="320040"/>
          </a:xfrm>
        </p:spPr>
        <p:txBody>
          <a:bodyPr/>
          <a:lstStyle/>
          <a:p>
            <a:fld id="{6F42FDE4-A7DD-41A7-A0A6-9B649FB43336}" type="slidenum">
              <a:rPr kumimoji="0" lang="en-US" smtClean="0"/>
              <a:pPr/>
              <a:t>‹#›</a:t>
            </a:fld>
            <a:endParaRPr kumimoji="0" lang="en-US" dirty="0"/>
          </a:p>
        </p:txBody>
      </p:sp>
    </p:spTree>
    <p:extLst>
      <p:ext uri="{BB962C8B-B14F-4D97-AF65-F5344CB8AC3E}">
        <p14:creationId xmlns:p14="http://schemas.microsoft.com/office/powerpoint/2010/main" val="2904046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85" name="Group 84"/>
          <p:cNvGrpSpPr/>
          <p:nvPr/>
        </p:nvGrpSpPr>
        <p:grpSpPr>
          <a:xfrm>
            <a:off x="-286226" y="0"/>
            <a:ext cx="9421759" cy="6858001"/>
            <a:chOff x="1243013" y="0"/>
            <a:chExt cx="9402763" cy="6858001"/>
          </a:xfrm>
        </p:grpSpPr>
        <p:sp>
          <p:nvSpPr>
            <p:cNvPr id="86"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2"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103"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2" name="Group 31"/>
          <p:cNvGrpSpPr/>
          <p:nvPr/>
        </p:nvGrpSpPr>
        <p:grpSpPr>
          <a:xfrm>
            <a:off x="640080" y="1699589"/>
            <a:ext cx="3286552" cy="3470421"/>
            <a:chOff x="640080" y="1699589"/>
            <a:chExt cx="3286552" cy="3470421"/>
          </a:xfrm>
        </p:grpSpPr>
        <p:sp>
          <p:nvSpPr>
            <p:cNvPr id="42" name="Rectangle 41"/>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Rectangle 43"/>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3786" y="2349926"/>
            <a:ext cx="3113815" cy="2472774"/>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415686" y="794719"/>
            <a:ext cx="4095643" cy="52570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4CF2E0-CCC4-4E1E-9902-C3C36AB3FDA4}" type="datetimeFigureOut">
              <a:rPr lang="en-US" smtClean="0"/>
              <a:pPr/>
              <a:t>12/14/2020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1304218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51" name="Group 50"/>
          <p:cNvGrpSpPr/>
          <p:nvPr/>
        </p:nvGrpSpPr>
        <p:grpSpPr>
          <a:xfrm flipH="1">
            <a:off x="0" y="0"/>
            <a:ext cx="9421759" cy="6858001"/>
            <a:chOff x="1243013" y="0"/>
            <a:chExt cx="9402763" cy="6858001"/>
          </a:xfrm>
        </p:grpSpPr>
        <p:sp>
          <p:nvSpPr>
            <p:cNvPr id="52"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6"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7"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8"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2"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3"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4"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5"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6"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7"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68"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69"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0"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85" name="Group 84"/>
          <p:cNvGrpSpPr/>
          <p:nvPr/>
        </p:nvGrpSpPr>
        <p:grpSpPr>
          <a:xfrm>
            <a:off x="5228134" y="1699589"/>
            <a:ext cx="3286552" cy="3470421"/>
            <a:chOff x="640080" y="1699589"/>
            <a:chExt cx="3286552" cy="3470421"/>
          </a:xfrm>
        </p:grpSpPr>
        <p:sp>
          <p:nvSpPr>
            <p:cNvPr id="86" name="Rectangle 85"/>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 name="Rectangle 87"/>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5313609" y="2349924"/>
            <a:ext cx="3112047" cy="2464951"/>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43258" y="802808"/>
            <a:ext cx="4118291" cy="525480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40080" y="320040"/>
            <a:ext cx="2743200" cy="320040"/>
          </a:xfrm>
        </p:spPr>
        <p:txBody>
          <a:bodyPr/>
          <a:lstStyle/>
          <a:p>
            <a:fld id="{564CF2E0-CCC4-4E1E-9902-C3C36AB3FDA4}" type="datetimeFigureOut">
              <a:rPr lang="en-US" smtClean="0"/>
              <a:pPr/>
              <a:t>12/14/2020</a:t>
            </a:fld>
            <a:endParaRPr lang="en-US"/>
          </a:p>
        </p:txBody>
      </p:sp>
      <p:sp>
        <p:nvSpPr>
          <p:cNvPr id="5" name="Footer Placeholder 4"/>
          <p:cNvSpPr>
            <a:spLocks noGrp="1"/>
          </p:cNvSpPr>
          <p:nvPr>
            <p:ph type="ftr" sz="quarter" idx="11"/>
          </p:nvPr>
        </p:nvSpPr>
        <p:spPr>
          <a:xfrm>
            <a:off x="640080" y="6227064"/>
            <a:ext cx="7854696" cy="320040"/>
          </a:xfrm>
        </p:spPr>
        <p:txBody>
          <a:bodyPr/>
          <a:lstStyle/>
          <a:p>
            <a:endParaRPr kumimoji="0" lang="en-US"/>
          </a:p>
        </p:txBody>
      </p:sp>
      <p:sp>
        <p:nvSpPr>
          <p:cNvPr id="6" name="Slide Number Placeholder 5"/>
          <p:cNvSpPr>
            <a:spLocks noGrp="1"/>
          </p:cNvSpPr>
          <p:nvPr>
            <p:ph type="sldNum" sz="quarter" idx="12"/>
          </p:nvPr>
        </p:nvSpPr>
        <p:spPr>
          <a:xfrm>
            <a:off x="7808976" y="320040"/>
            <a:ext cx="685800" cy="320040"/>
          </a:xfrm>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1684747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5554" y="2349925"/>
            <a:ext cx="3112047" cy="2464952"/>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415687" y="794719"/>
            <a:ext cx="4079089" cy="52570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4" name="Date Placeholder 3"/>
          <p:cNvSpPr>
            <a:spLocks noGrp="1"/>
          </p:cNvSpPr>
          <p:nvPr>
            <p:ph type="dt" sz="half" idx="2"/>
          </p:nvPr>
        </p:nvSpPr>
        <p:spPr>
          <a:xfrm>
            <a:off x="640080" y="320040"/>
            <a:ext cx="27432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pPr algn="r" eaLnBrk="1" latinLnBrk="0" hangingPunct="1"/>
            <a:fld id="{564CF2E0-CCC4-4E1E-9902-C3C36AB3FDA4}" type="datetimeFigureOut">
              <a:rPr lang="en-US" smtClean="0"/>
              <a:pPr algn="r" eaLnBrk="1" latinLnBrk="0" hangingPunct="1"/>
              <a:t>12/14/2020</a:t>
            </a:fld>
            <a:endParaRPr lang="en-US" sz="1400" dirty="0">
              <a:solidFill>
                <a:schemeClr val="tx2"/>
              </a:solidFill>
            </a:endParaRPr>
          </a:p>
        </p:txBody>
      </p:sp>
      <p:sp>
        <p:nvSpPr>
          <p:cNvPr id="5" name="Footer Placeholder 4"/>
          <p:cNvSpPr>
            <a:spLocks noGrp="1"/>
          </p:cNvSpPr>
          <p:nvPr>
            <p:ph type="ftr" sz="quarter" idx="3"/>
          </p:nvPr>
        </p:nvSpPr>
        <p:spPr>
          <a:xfrm>
            <a:off x="640080" y="6227064"/>
            <a:ext cx="7854696"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kumimoji="0" lang="en-US" sz="1400" dirty="0">
              <a:solidFill>
                <a:schemeClr val="tx2"/>
              </a:solidFill>
            </a:endParaRPr>
          </a:p>
        </p:txBody>
      </p:sp>
      <p:sp>
        <p:nvSpPr>
          <p:cNvPr id="6" name="Slide Number Placeholder 5"/>
          <p:cNvSpPr>
            <a:spLocks noGrp="1"/>
          </p:cNvSpPr>
          <p:nvPr>
            <p:ph type="sldNum" sz="quarter" idx="4"/>
          </p:nvPr>
        </p:nvSpPr>
        <p:spPr>
          <a:xfrm>
            <a:off x="7808976" y="320040"/>
            <a:ext cx="6858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Tree>
    <p:extLst>
      <p:ext uri="{BB962C8B-B14F-4D97-AF65-F5344CB8AC3E}">
        <p14:creationId xmlns:p14="http://schemas.microsoft.com/office/powerpoint/2010/main" val="385579304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685800" rtl="0" eaLnBrk="1" latinLnBrk="0" hangingPunct="1">
        <a:lnSpc>
          <a:spcPct val="85000"/>
        </a:lnSpc>
        <a:spcBef>
          <a:spcPct val="0"/>
        </a:spcBef>
        <a:buNone/>
        <a:defRPr sz="3200" b="0" i="0" kern="1200" cap="none" spc="-113">
          <a:solidFill>
            <a:schemeClr val="tx1"/>
          </a:solidFill>
          <a:effectLst/>
          <a:latin typeface="+mj-lt"/>
          <a:ea typeface="+mj-ea"/>
          <a:cs typeface="+mj-cs"/>
        </a:defRPr>
      </a:lvl1pPr>
    </p:titleStyle>
    <p:bodyStyle>
      <a:lvl1pPr marL="171450" indent="-171450" algn="l" defTabSz="685800" rtl="0" eaLnBrk="1" latinLnBrk="0" hangingPunct="1">
        <a:lnSpc>
          <a:spcPct val="120000"/>
        </a:lnSpc>
        <a:spcBef>
          <a:spcPts val="75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1pPr>
      <a:lvl2pPr marL="5143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2pPr>
      <a:lvl3pPr marL="8572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3pPr>
      <a:lvl4pPr marL="12001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15430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18859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Title 1 Parent Meeting</a:t>
            </a:r>
          </a:p>
        </p:txBody>
      </p:sp>
      <p:sp>
        <p:nvSpPr>
          <p:cNvPr id="3" name="Subtitle 2"/>
          <p:cNvSpPr>
            <a:spLocks noGrp="1"/>
          </p:cNvSpPr>
          <p:nvPr>
            <p:ph type="subTitle" idx="1"/>
          </p:nvPr>
        </p:nvSpPr>
        <p:spPr/>
        <p:txBody>
          <a:bodyPr>
            <a:normAutofit/>
          </a:bodyPr>
          <a:lstStyle/>
          <a:p>
            <a:r>
              <a:rPr lang="en-US" dirty="0"/>
              <a:t>Welcome to the Annual Meeting of Title 1, Part A Parents and Families</a:t>
            </a:r>
          </a:p>
          <a:p>
            <a:r>
              <a:rPr lang="en-US" dirty="0"/>
              <a:t>December 14</a:t>
            </a:r>
            <a:r>
              <a:rPr lang="en-US" baseline="30000" dirty="0"/>
              <a:t>th</a:t>
            </a:r>
            <a:r>
              <a:rPr lang="en-US" dirty="0"/>
              <a:t>, 2020</a:t>
            </a:r>
          </a:p>
        </p:txBody>
      </p:sp>
      <p:pic>
        <p:nvPicPr>
          <p:cNvPr id="1026" name="Picture 2" descr="Who are the telcos getting it right with digital partnerships? |  AsiaInfoB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1420835"/>
            <a:ext cx="2518050" cy="17761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Are We Here?</a:t>
            </a:r>
          </a:p>
        </p:txBody>
      </p:sp>
      <p:sp>
        <p:nvSpPr>
          <p:cNvPr id="3" name="Content Placeholder 2"/>
          <p:cNvSpPr>
            <a:spLocks noGrp="1"/>
          </p:cNvSpPr>
          <p:nvPr>
            <p:ph idx="1"/>
          </p:nvPr>
        </p:nvSpPr>
        <p:spPr>
          <a:xfrm>
            <a:off x="4038600" y="685800"/>
            <a:ext cx="4800600" cy="5248622"/>
          </a:xfrm>
        </p:spPr>
        <p:txBody>
          <a:bodyPr>
            <a:normAutofit/>
          </a:bodyPr>
          <a:lstStyle/>
          <a:p>
            <a:r>
              <a:rPr lang="en-US" dirty="0"/>
              <a:t>The Elementary and Secondary School Act, Title 1 Part A, requires that each Title 1 school hold an annual meeting for the parents and families whose children receive Title 1 services:</a:t>
            </a:r>
          </a:p>
          <a:p>
            <a:r>
              <a:rPr lang="en-US" dirty="0"/>
              <a:t>Informing you of the school’s participation in Title 1, Part A</a:t>
            </a:r>
          </a:p>
          <a:p>
            <a:r>
              <a:rPr lang="en-US" dirty="0"/>
              <a:t>Explaining the requirements of Title 1. Part A</a:t>
            </a:r>
          </a:p>
          <a:p>
            <a:r>
              <a:rPr lang="en-US" dirty="0"/>
              <a:t>Explaining your rights and opportunities as parents and families to be involved in your child’s learning and achievement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You Will Learn</a:t>
            </a:r>
          </a:p>
        </p:txBody>
      </p:sp>
      <p:sp>
        <p:nvSpPr>
          <p:cNvPr id="3" name="Content Placeholder 2"/>
          <p:cNvSpPr>
            <a:spLocks noGrp="1"/>
          </p:cNvSpPr>
          <p:nvPr>
            <p:ph idx="1"/>
          </p:nvPr>
        </p:nvSpPr>
        <p:spPr>
          <a:xfrm>
            <a:off x="4038600" y="803186"/>
            <a:ext cx="4800600" cy="5248622"/>
          </a:xfrm>
        </p:spPr>
        <p:txBody>
          <a:bodyPr/>
          <a:lstStyle/>
          <a:p>
            <a:r>
              <a:rPr lang="en-US" dirty="0"/>
              <a:t>What it Means to be a Title 1, Part A school</a:t>
            </a:r>
          </a:p>
          <a:p>
            <a:r>
              <a:rPr lang="en-US" dirty="0"/>
              <a:t>A 1% “set-aside” for parent and family engagement and its allowable uses</a:t>
            </a:r>
          </a:p>
          <a:p>
            <a:r>
              <a:rPr lang="en-US" dirty="0"/>
              <a:t>The School and Parent Involvement Policy and the School-Parent Compact</a:t>
            </a:r>
          </a:p>
          <a:p>
            <a:r>
              <a:rPr lang="en-US" dirty="0"/>
              <a:t>How to request information about the qualifications of my child’s teachers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You Will Learn </a:t>
            </a:r>
            <a:r>
              <a:rPr lang="en-US" sz="2000" dirty="0"/>
              <a:t>CONT’D</a:t>
            </a:r>
          </a:p>
        </p:txBody>
      </p:sp>
      <p:sp>
        <p:nvSpPr>
          <p:cNvPr id="3" name="Content Placeholder 2"/>
          <p:cNvSpPr>
            <a:spLocks noGrp="1"/>
          </p:cNvSpPr>
          <p:nvPr>
            <p:ph idx="1"/>
          </p:nvPr>
        </p:nvSpPr>
        <p:spPr>
          <a:xfrm>
            <a:off x="4114800" y="958089"/>
            <a:ext cx="4648200" cy="5248622"/>
          </a:xfrm>
        </p:spPr>
        <p:txBody>
          <a:bodyPr/>
          <a:lstStyle/>
          <a:p>
            <a:r>
              <a:rPr lang="en-US" dirty="0"/>
              <a:t>How and when parents and families will be notified if their child is taught by a teacher who is not certified in the content area</a:t>
            </a:r>
          </a:p>
          <a:p>
            <a:r>
              <a:rPr lang="en-US" dirty="0"/>
              <a:t>How and when the annual evaluation of the parent and family engagement policy and program will be conducted</a:t>
            </a:r>
          </a:p>
          <a:p>
            <a:r>
              <a:rPr lang="en-US" dirty="0"/>
              <a:t>The ways in which parents and families can be involved to partner with the school to share the responsibility for improved student academic achievement</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TITLE I School?</a:t>
            </a:r>
          </a:p>
        </p:txBody>
      </p:sp>
      <p:sp>
        <p:nvSpPr>
          <p:cNvPr id="3" name="Content Placeholder 2"/>
          <p:cNvSpPr>
            <a:spLocks noGrp="1"/>
          </p:cNvSpPr>
          <p:nvPr>
            <p:ph idx="1"/>
          </p:nvPr>
        </p:nvSpPr>
        <p:spPr>
          <a:xfrm>
            <a:off x="4038600" y="533400"/>
            <a:ext cx="4953000" cy="5673814"/>
          </a:xfrm>
        </p:spPr>
        <p:txBody>
          <a:bodyPr>
            <a:normAutofit/>
          </a:bodyPr>
          <a:lstStyle/>
          <a:p>
            <a:r>
              <a:rPr lang="en-US" dirty="0"/>
              <a:t>Being a Title I, Part A school means receiving federal funding (Title 1, Part A dollars) to supplement the school’s existing programs. These dollars can be used for…</a:t>
            </a:r>
          </a:p>
          <a:p>
            <a:r>
              <a:rPr lang="en-US" dirty="0"/>
              <a:t>Identifying students experiencing academic difficulties and providing timely assistance to help these students meet the state’s challenging content standards</a:t>
            </a:r>
          </a:p>
          <a:p>
            <a:r>
              <a:rPr lang="en-US" dirty="0"/>
              <a:t>Purchasing supplemental: staff, programs, materials, and supplies</a:t>
            </a:r>
          </a:p>
          <a:p>
            <a:r>
              <a:rPr lang="en-US" dirty="0"/>
              <a:t>Conducting parent and family engagement meetings, trainings, and activities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“Set-Aside”</a:t>
            </a:r>
          </a:p>
        </p:txBody>
      </p:sp>
      <p:sp>
        <p:nvSpPr>
          <p:cNvPr id="3" name="Content Placeholder 2"/>
          <p:cNvSpPr>
            <a:spLocks noGrp="1"/>
          </p:cNvSpPr>
          <p:nvPr>
            <p:ph idx="1"/>
          </p:nvPr>
        </p:nvSpPr>
        <p:spPr>
          <a:xfrm>
            <a:off x="4114800" y="457200"/>
            <a:ext cx="4800600" cy="5594608"/>
          </a:xfrm>
        </p:spPr>
        <p:txBody>
          <a:bodyPr>
            <a:normAutofit/>
          </a:bodyPr>
          <a:lstStyle/>
          <a:p>
            <a:r>
              <a:rPr lang="en-US" dirty="0"/>
              <a:t>Any local education area (LEA) with a Title I, Part A allocation exceeding $500,000 is required by statute to set aside 1% of its Title I, Part A allocation for parent and family engagement. </a:t>
            </a:r>
          </a:p>
          <a:p>
            <a:r>
              <a:rPr lang="en-US" dirty="0"/>
              <a:t>Of that 1%, 10% may be reserved at the LEA for system wide initiative and administrative expenses related to parent and family engagement</a:t>
            </a:r>
          </a:p>
          <a:p>
            <a:r>
              <a:rPr lang="en-US" dirty="0"/>
              <a:t>Of the 1%,90% must be allocated to the Title I schools in the LEA to implement school-level parent and family engagement</a:t>
            </a:r>
          </a:p>
          <a:p>
            <a:r>
              <a:rPr lang="en-US" dirty="0"/>
              <a:t>Title I parents have the right to be involved in the decisions regarding how these funds will be used for parent and family engagement activities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LEA Plan and Single School Plan</a:t>
            </a:r>
          </a:p>
        </p:txBody>
      </p:sp>
      <p:sp>
        <p:nvSpPr>
          <p:cNvPr id="3" name="Content Placeholder 2"/>
          <p:cNvSpPr>
            <a:spLocks noGrp="1"/>
          </p:cNvSpPr>
          <p:nvPr>
            <p:ph idx="1"/>
          </p:nvPr>
        </p:nvSpPr>
        <p:spPr>
          <a:xfrm>
            <a:off x="4419600" y="533400"/>
            <a:ext cx="4392297" cy="5791200"/>
          </a:xfrm>
        </p:spPr>
        <p:txBody>
          <a:bodyPr>
            <a:normAutofit lnSpcReduction="10000"/>
          </a:bodyPr>
          <a:lstStyle/>
          <a:p>
            <a:r>
              <a:rPr lang="en-US" dirty="0"/>
              <a:t>The LEA Plan and the Single School Plan for Student Achievement address how the LEA/School will use Title I Part A funds within the school site/district. Topics include:</a:t>
            </a:r>
          </a:p>
          <a:p>
            <a:r>
              <a:rPr lang="en-US" dirty="0"/>
              <a:t>High –quality student academic assessments</a:t>
            </a:r>
          </a:p>
          <a:p>
            <a:r>
              <a:rPr lang="en-US" dirty="0"/>
              <a:t>Supplemental services to assist struggling students</a:t>
            </a:r>
          </a:p>
          <a:p>
            <a:r>
              <a:rPr lang="en-US" dirty="0"/>
              <a:t>Coordination and integration of federal funds and programs</a:t>
            </a:r>
          </a:p>
          <a:p>
            <a:r>
              <a:rPr lang="en-US" dirty="0"/>
              <a:t>Strategies to implement effective parent and family engagement</a:t>
            </a:r>
          </a:p>
          <a:p>
            <a:r>
              <a:rPr lang="en-US" dirty="0"/>
              <a:t>Title I parents have the right to be involved in the development of these plans</a:t>
            </a:r>
          </a:p>
          <a:p>
            <a:r>
              <a:rPr lang="en-US" dirty="0"/>
              <a:t>TMS Title 1 funds are spent on the Opportunity Program/Credit Retrieval and 3 Title 1 Para-Educators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PARENT AND FAMILY ENGAGEMENT POLICY</a:t>
            </a:r>
          </a:p>
        </p:txBody>
      </p:sp>
      <p:sp>
        <p:nvSpPr>
          <p:cNvPr id="3" name="Content Placeholder 2"/>
          <p:cNvSpPr>
            <a:spLocks noGrp="1"/>
          </p:cNvSpPr>
          <p:nvPr>
            <p:ph idx="1"/>
          </p:nvPr>
        </p:nvSpPr>
        <p:spPr>
          <a:xfrm>
            <a:off x="4038600" y="457200"/>
            <a:ext cx="4953000" cy="6019800"/>
          </a:xfrm>
        </p:spPr>
        <p:txBody>
          <a:bodyPr>
            <a:normAutofit lnSpcReduction="10000"/>
          </a:bodyPr>
          <a:lstStyle/>
          <a:p>
            <a:r>
              <a:rPr lang="en-US" dirty="0"/>
              <a:t>The policy addresses how the school will implement the parent and family engagement program. The policy includes:</a:t>
            </a:r>
          </a:p>
          <a:p>
            <a:r>
              <a:rPr lang="en-US" dirty="0"/>
              <a:t>Convene an annual meeting</a:t>
            </a:r>
          </a:p>
          <a:p>
            <a:r>
              <a:rPr lang="en-US" dirty="0"/>
              <a:t>Provide flexible number of meetings</a:t>
            </a:r>
          </a:p>
          <a:p>
            <a:r>
              <a:rPr lang="en-US" dirty="0"/>
              <a:t>Involve parents in an organized, ongoing, and timely way, in the planning, review and improvement of the parent and family engagement program</a:t>
            </a:r>
          </a:p>
          <a:p>
            <a:r>
              <a:rPr lang="en-US" dirty="0"/>
              <a:t>Provide timely information about parent and family engagement activities</a:t>
            </a:r>
          </a:p>
          <a:p>
            <a:r>
              <a:rPr lang="en-US" dirty="0"/>
              <a:t>Provide information to parents about curriculum and assessment</a:t>
            </a:r>
          </a:p>
          <a:p>
            <a:r>
              <a:rPr lang="en-US" dirty="0"/>
              <a:t>If requested, provide additional meetings with parents to discuss decisions for the education of their child</a:t>
            </a:r>
          </a:p>
          <a:p>
            <a:r>
              <a:rPr lang="en-US" dirty="0"/>
              <a:t>Title I parents have the right to be involved in the development of the school policy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SCHOOL-PARENT COMPACT</a:t>
            </a:r>
            <a:br>
              <a:rPr lang="en-US" dirty="0"/>
            </a:br>
            <a:endParaRPr lang="en-US" dirty="0"/>
          </a:p>
        </p:txBody>
      </p:sp>
      <p:sp>
        <p:nvSpPr>
          <p:cNvPr id="3" name="Content Placeholder 2"/>
          <p:cNvSpPr>
            <a:spLocks noGrp="1"/>
          </p:cNvSpPr>
          <p:nvPr>
            <p:ph idx="1"/>
          </p:nvPr>
        </p:nvSpPr>
        <p:spPr>
          <a:xfrm>
            <a:off x="4038600" y="609600"/>
            <a:ext cx="4952999" cy="5442208"/>
          </a:xfrm>
        </p:spPr>
        <p:txBody>
          <a:bodyPr>
            <a:normAutofit/>
          </a:bodyPr>
          <a:lstStyle/>
          <a:p>
            <a:r>
              <a:rPr lang="en-US" dirty="0"/>
              <a:t> The school-parent compact is a written agreement…</a:t>
            </a:r>
          </a:p>
          <a:p>
            <a:r>
              <a:rPr lang="en-US" dirty="0"/>
              <a:t>That addresses high-quality curriculum and instruction</a:t>
            </a:r>
          </a:p>
          <a:p>
            <a:r>
              <a:rPr lang="en-US" dirty="0"/>
              <a:t>That describes how parents and families, school staff, and students share the responsibility for improved student academic achievement</a:t>
            </a:r>
          </a:p>
          <a:p>
            <a:r>
              <a:rPr lang="en-US" dirty="0"/>
              <a:t>That stresses the importance of frequent communication between school and home, and the value of parent-teacher conferences  </a:t>
            </a:r>
          </a:p>
          <a:p>
            <a:r>
              <a:rPr lang="en-US" dirty="0"/>
              <a:t>That affirms the importance of parents and families in decisions relating to the education of their children</a:t>
            </a:r>
          </a:p>
          <a:p>
            <a:r>
              <a:rPr lang="en-US" dirty="0"/>
              <a:t>Title I parents have the right to be involved in the development of the school-parent compact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TEACHER QUALIFICATIONS</a:t>
            </a:r>
            <a:br>
              <a:rPr lang="en-US" dirty="0"/>
            </a:br>
            <a:endParaRPr lang="en-US" dirty="0"/>
          </a:p>
        </p:txBody>
      </p:sp>
      <p:sp>
        <p:nvSpPr>
          <p:cNvPr id="3" name="Content Placeholder 2"/>
          <p:cNvSpPr>
            <a:spLocks noGrp="1"/>
          </p:cNvSpPr>
          <p:nvPr>
            <p:ph idx="1"/>
          </p:nvPr>
        </p:nvSpPr>
        <p:spPr/>
        <p:txBody>
          <a:bodyPr/>
          <a:lstStyle/>
          <a:p>
            <a:r>
              <a:rPr lang="en-US" dirty="0"/>
              <a:t>Schools are required to notify parents that they have the right to request information regarding the qualifications of their child’s teacher</a:t>
            </a:r>
          </a:p>
          <a:p>
            <a:r>
              <a:rPr lang="en-US" dirty="0"/>
              <a:t>Parents must follow the school procedure to request this information</a:t>
            </a:r>
          </a:p>
          <a:p>
            <a:r>
              <a:rPr lang="en-US" dirty="0"/>
              <a:t>Check with your school office or district office to make this request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ANNUAL EVALUATION</a:t>
            </a:r>
          </a:p>
        </p:txBody>
      </p:sp>
      <p:sp>
        <p:nvSpPr>
          <p:cNvPr id="3" name="Content Placeholder 2"/>
          <p:cNvSpPr>
            <a:spLocks noGrp="1"/>
          </p:cNvSpPr>
          <p:nvPr>
            <p:ph idx="1"/>
          </p:nvPr>
        </p:nvSpPr>
        <p:spPr>
          <a:xfrm>
            <a:off x="4038600" y="803186"/>
            <a:ext cx="4724400" cy="5750014"/>
          </a:xfrm>
        </p:spPr>
        <p:txBody>
          <a:bodyPr>
            <a:normAutofit/>
          </a:bodyPr>
          <a:lstStyle/>
          <a:p>
            <a:r>
              <a:rPr lang="en-US" dirty="0"/>
              <a:t>The content and the effectiveness of the parental involvement policy and program must be evaluated annually</a:t>
            </a:r>
          </a:p>
          <a:p>
            <a:r>
              <a:rPr lang="en-US" dirty="0"/>
              <a:t>Identify barriers to participation in parental involvement</a:t>
            </a:r>
          </a:p>
          <a:p>
            <a:r>
              <a:rPr lang="en-US" dirty="0"/>
              <a:t>Data and input might include…</a:t>
            </a:r>
          </a:p>
          <a:p>
            <a:pPr lvl="1"/>
            <a:r>
              <a:rPr lang="en-US" sz="1600" dirty="0"/>
              <a:t>Parent questionnaires and surveys</a:t>
            </a:r>
          </a:p>
          <a:p>
            <a:pPr lvl="1"/>
            <a:r>
              <a:rPr lang="en-US" sz="1600" dirty="0"/>
              <a:t>Focus Groups</a:t>
            </a:r>
          </a:p>
          <a:p>
            <a:pPr lvl="1"/>
            <a:r>
              <a:rPr lang="en-US" sz="1600" dirty="0"/>
              <a:t>Parent advisory committee input</a:t>
            </a:r>
          </a:p>
          <a:p>
            <a:pPr lvl="1"/>
            <a:r>
              <a:rPr lang="en-US" sz="1600" dirty="0"/>
              <a:t>Report findings to parents and families and use those results to revise the parental involvement policy and school-parent compact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MX" dirty="0" err="1"/>
              <a:t>School</a:t>
            </a:r>
            <a:r>
              <a:rPr lang="es-MX" dirty="0"/>
              <a:t> </a:t>
            </a:r>
            <a:r>
              <a:rPr lang="es-MX" dirty="0" err="1"/>
              <a:t>Parent</a:t>
            </a:r>
            <a:r>
              <a:rPr lang="es-MX" dirty="0"/>
              <a:t> and </a:t>
            </a:r>
            <a:r>
              <a:rPr lang="es-MX" dirty="0" err="1"/>
              <a:t>family</a:t>
            </a:r>
            <a:r>
              <a:rPr lang="es-MX" dirty="0"/>
              <a:t> </a:t>
            </a:r>
            <a:r>
              <a:rPr lang="es-MX" dirty="0" err="1"/>
              <a:t>Engagement</a:t>
            </a:r>
            <a:r>
              <a:rPr lang="es-MX" dirty="0"/>
              <a:t> </a:t>
            </a:r>
            <a:r>
              <a:rPr lang="es-MX" dirty="0" err="1"/>
              <a:t>Policy</a:t>
            </a:r>
            <a:endParaRPr lang="en-US" dirty="0"/>
          </a:p>
        </p:txBody>
      </p:sp>
      <p:sp>
        <p:nvSpPr>
          <p:cNvPr id="3" name="Content Placeholder 2"/>
          <p:cNvSpPr>
            <a:spLocks noGrp="1"/>
          </p:cNvSpPr>
          <p:nvPr>
            <p:ph idx="1"/>
          </p:nvPr>
        </p:nvSpPr>
        <p:spPr>
          <a:xfrm>
            <a:off x="4415686" y="803186"/>
            <a:ext cx="4575913" cy="5902414"/>
          </a:xfrm>
        </p:spPr>
        <p:txBody>
          <a:bodyPr>
            <a:normAutofit fontScale="40000" lnSpcReduction="20000"/>
          </a:bodyPr>
          <a:lstStyle/>
          <a:p>
            <a:pPr marL="0" indent="0" algn="ctr">
              <a:buNone/>
            </a:pPr>
            <a:r>
              <a:rPr lang="en-US" sz="4800" b="1" dirty="0"/>
              <a:t>School Parent and Family Engagement Policy </a:t>
            </a:r>
          </a:p>
          <a:p>
            <a:pPr marL="0" indent="0">
              <a:buNone/>
            </a:pPr>
            <a:r>
              <a:rPr lang="en-US" sz="4800" dirty="0"/>
              <a:t>Tropico Middle School will involve parents in regular, two-way meaningful communication addressing student achievement and ensuring:</a:t>
            </a:r>
          </a:p>
          <a:p>
            <a:r>
              <a:rPr lang="en-US" sz="4800" dirty="0">
                <a:effectLst/>
              </a:rPr>
              <a:t> That parents play an integral role in assisting their child’s learning</a:t>
            </a:r>
          </a:p>
          <a:p>
            <a:pPr lvl="0"/>
            <a:r>
              <a:rPr lang="en-US" sz="4800" dirty="0">
                <a:effectLst/>
              </a:rPr>
              <a:t>That parents are encouraged to be actively involved in their child’s education</a:t>
            </a:r>
          </a:p>
          <a:p>
            <a:pPr lvl="0"/>
            <a:r>
              <a:rPr lang="en-US" sz="4800" dirty="0">
                <a:effectLst/>
              </a:rPr>
              <a:t>That parents are full partners in their child’s education and are included, as appropriate, in decision-making and on advisory committees to assist in the education of their child.</a:t>
            </a:r>
          </a:p>
          <a:p>
            <a:pPr marL="0" indent="0">
              <a:buNone/>
            </a:pPr>
            <a:r>
              <a:rPr lang="en-US" dirty="0">
                <a:effectLst/>
              </a:rPr>
              <a:t> </a:t>
            </a:r>
            <a:endParaRPr lang="en-US" sz="2800" dirty="0">
              <a:effectLst/>
            </a:endParaRPr>
          </a:p>
          <a:p>
            <a:endParaRPr lang="en-US" dirty="0"/>
          </a:p>
        </p:txBody>
      </p:sp>
    </p:spTree>
    <p:extLst>
      <p:ext uri="{BB962C8B-B14F-4D97-AF65-F5344CB8AC3E}">
        <p14:creationId xmlns:p14="http://schemas.microsoft.com/office/powerpoint/2010/main" val="1032029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MX" dirty="0" err="1"/>
              <a:t>School</a:t>
            </a:r>
            <a:r>
              <a:rPr lang="es-MX" dirty="0"/>
              <a:t> </a:t>
            </a:r>
            <a:r>
              <a:rPr lang="es-MX" dirty="0" err="1"/>
              <a:t>Parent</a:t>
            </a:r>
            <a:r>
              <a:rPr lang="es-MX" dirty="0"/>
              <a:t> and </a:t>
            </a:r>
            <a:r>
              <a:rPr lang="es-MX" dirty="0" err="1"/>
              <a:t>Family</a:t>
            </a:r>
            <a:r>
              <a:rPr lang="es-MX" dirty="0"/>
              <a:t> </a:t>
            </a:r>
            <a:r>
              <a:rPr lang="es-MX" dirty="0" err="1"/>
              <a:t>Engagement</a:t>
            </a:r>
            <a:r>
              <a:rPr lang="es-MX" dirty="0"/>
              <a:t>     cont. </a:t>
            </a:r>
            <a:endParaRPr lang="en-US" dirty="0"/>
          </a:p>
        </p:txBody>
      </p:sp>
      <p:sp>
        <p:nvSpPr>
          <p:cNvPr id="3" name="Content Placeholder 2"/>
          <p:cNvSpPr>
            <a:spLocks noGrp="1"/>
          </p:cNvSpPr>
          <p:nvPr>
            <p:ph idx="1"/>
          </p:nvPr>
        </p:nvSpPr>
        <p:spPr>
          <a:xfrm>
            <a:off x="4038600" y="457200"/>
            <a:ext cx="4953000" cy="6131014"/>
          </a:xfrm>
        </p:spPr>
        <p:txBody>
          <a:bodyPr>
            <a:normAutofit lnSpcReduction="10000"/>
          </a:bodyPr>
          <a:lstStyle/>
          <a:p>
            <a:pPr marL="0" indent="0">
              <a:buNone/>
            </a:pPr>
            <a:r>
              <a:rPr lang="en-US" sz="1400" dirty="0"/>
              <a:t> </a:t>
            </a:r>
          </a:p>
          <a:p>
            <a:endParaRPr lang="en-US" sz="1400" dirty="0"/>
          </a:p>
          <a:p>
            <a:r>
              <a:rPr lang="en-US" dirty="0"/>
              <a:t>In compliance with Section 1118 (a)(2), of the Elementary and Secondary Education Act (ESEA), Tropico Middle School agrees to implement required statutory requirements to:</a:t>
            </a:r>
          </a:p>
          <a:p>
            <a:pPr lvl="1"/>
            <a:r>
              <a:rPr lang="en-US" sz="1600" dirty="0"/>
              <a:t>Involve parents in the joint planning and development of the district’s Title I plan through representation on the monthly District Advisory Council meetings.</a:t>
            </a:r>
          </a:p>
          <a:p>
            <a:pPr lvl="1"/>
            <a:r>
              <a:rPr lang="en-US" sz="1600" dirty="0">
                <a:effectLst/>
              </a:rPr>
              <a:t>Involve parents in the Annual Local Review of the Title I Program and use the results of the Annual Review to address any identified barriers to parental participation. The Annual Review will be conducted each spring and will include an analysis of state and local assessment data, a review of grade level needs and services provided, parent/teacher/and /or student survey data and summary analysis of the effectiveness of Title I Services.</a:t>
            </a:r>
          </a:p>
          <a:p>
            <a:pPr marL="0" lvl="0" indent="0">
              <a:buNone/>
            </a:pPr>
            <a:endParaRPr lang="en-US" sz="2000" dirty="0">
              <a:effectLst/>
            </a:endParaRPr>
          </a:p>
          <a:p>
            <a:endParaRPr lang="en-US" sz="2000" dirty="0"/>
          </a:p>
        </p:txBody>
      </p:sp>
    </p:spTree>
    <p:extLst>
      <p:ext uri="{BB962C8B-B14F-4D97-AF65-F5344CB8AC3E}">
        <p14:creationId xmlns:p14="http://schemas.microsoft.com/office/powerpoint/2010/main" val="534088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MX" dirty="0" err="1"/>
              <a:t>Shool</a:t>
            </a:r>
            <a:r>
              <a:rPr lang="es-MX" dirty="0"/>
              <a:t> </a:t>
            </a:r>
            <a:r>
              <a:rPr lang="es-MX" dirty="0" err="1"/>
              <a:t>Parent</a:t>
            </a:r>
            <a:r>
              <a:rPr lang="es-MX" dirty="0"/>
              <a:t> and </a:t>
            </a:r>
            <a:r>
              <a:rPr lang="es-MX" dirty="0" err="1"/>
              <a:t>Family</a:t>
            </a:r>
            <a:r>
              <a:rPr lang="es-MX" dirty="0"/>
              <a:t> </a:t>
            </a:r>
            <a:r>
              <a:rPr lang="es-MX" dirty="0" err="1"/>
              <a:t>Engagement</a:t>
            </a:r>
            <a:r>
              <a:rPr lang="es-MX" dirty="0"/>
              <a:t>    cont. </a:t>
            </a:r>
            <a:endParaRPr lang="en-US" dirty="0"/>
          </a:p>
        </p:txBody>
      </p:sp>
      <p:sp>
        <p:nvSpPr>
          <p:cNvPr id="3" name="Content Placeholder 2"/>
          <p:cNvSpPr>
            <a:spLocks noGrp="1"/>
          </p:cNvSpPr>
          <p:nvPr>
            <p:ph idx="1"/>
          </p:nvPr>
        </p:nvSpPr>
        <p:spPr>
          <a:xfrm>
            <a:off x="4114800" y="803186"/>
            <a:ext cx="5029200" cy="5673814"/>
          </a:xfrm>
        </p:spPr>
        <p:txBody>
          <a:bodyPr>
            <a:normAutofit/>
          </a:bodyPr>
          <a:lstStyle/>
          <a:p>
            <a:r>
              <a:rPr lang="en-US" dirty="0"/>
              <a:t> In compliance with Section 1118 (a)(2), of the Elementary and Secondary Education Act (ESEA), Tropico Middle School agrees to implement required statutory requirements to:</a:t>
            </a:r>
          </a:p>
          <a:p>
            <a:pPr lvl="1"/>
            <a:r>
              <a:rPr lang="en-US" sz="1600" dirty="0"/>
              <a:t>Involve parents in the development, implementation, and review of Parent-School Compacts. The compact will be disseminated via Blackboard email. The compact will also be posted on the district website. </a:t>
            </a:r>
          </a:p>
          <a:p>
            <a:pPr lvl="1"/>
            <a:r>
              <a:rPr lang="en-US" sz="1600" dirty="0">
                <a:effectLst/>
              </a:rPr>
              <a:t>Involve parents in the planning and development of effective parent involvement activities through representation on each building’s School Site Council.</a:t>
            </a:r>
          </a:p>
          <a:p>
            <a:pPr lvl="0"/>
            <a:endParaRPr lang="en-US" dirty="0">
              <a:effectLst/>
            </a:endParaRPr>
          </a:p>
        </p:txBody>
      </p:sp>
    </p:spTree>
    <p:extLst>
      <p:ext uri="{BB962C8B-B14F-4D97-AF65-F5344CB8AC3E}">
        <p14:creationId xmlns:p14="http://schemas.microsoft.com/office/powerpoint/2010/main" val="35111008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MX" dirty="0" err="1"/>
              <a:t>School</a:t>
            </a:r>
            <a:r>
              <a:rPr lang="es-MX" dirty="0"/>
              <a:t> </a:t>
            </a:r>
            <a:r>
              <a:rPr lang="es-MX" dirty="0" err="1"/>
              <a:t>Parent</a:t>
            </a:r>
            <a:r>
              <a:rPr lang="es-MX" dirty="0"/>
              <a:t> and </a:t>
            </a:r>
            <a:r>
              <a:rPr lang="es-MX" dirty="0" err="1"/>
              <a:t>Family</a:t>
            </a:r>
            <a:r>
              <a:rPr lang="es-MX" dirty="0"/>
              <a:t> </a:t>
            </a:r>
            <a:r>
              <a:rPr lang="es-MX" dirty="0" err="1"/>
              <a:t>Engagement</a:t>
            </a:r>
            <a:r>
              <a:rPr lang="es-MX" dirty="0"/>
              <a:t>     cont. </a:t>
            </a:r>
            <a:endParaRPr lang="en-US" dirty="0"/>
          </a:p>
        </p:txBody>
      </p:sp>
      <p:sp>
        <p:nvSpPr>
          <p:cNvPr id="3" name="Content Placeholder 2"/>
          <p:cNvSpPr>
            <a:spLocks noGrp="1"/>
          </p:cNvSpPr>
          <p:nvPr>
            <p:ph idx="1"/>
          </p:nvPr>
        </p:nvSpPr>
        <p:spPr>
          <a:xfrm>
            <a:off x="4038600" y="457200"/>
            <a:ext cx="5029200" cy="6400800"/>
          </a:xfrm>
        </p:spPr>
        <p:txBody>
          <a:bodyPr>
            <a:normAutofit fontScale="32500" lnSpcReduction="20000"/>
          </a:bodyPr>
          <a:lstStyle/>
          <a:p>
            <a:pPr lvl="0"/>
            <a:r>
              <a:rPr lang="en-US" sz="4900" dirty="0"/>
              <a:t>Build the schools’ and parents’ capacity for parent involvement by:</a:t>
            </a:r>
          </a:p>
          <a:p>
            <a:pPr lvl="1"/>
            <a:r>
              <a:rPr lang="en-US" sz="4900" dirty="0"/>
              <a:t>Convene an annual meeting to inform parents of all students of the requirements of Title 1 and their right to be involved.</a:t>
            </a:r>
            <a:endParaRPr lang="en-US" sz="4900" dirty="0">
              <a:effectLst/>
            </a:endParaRPr>
          </a:p>
          <a:p>
            <a:pPr lvl="1"/>
            <a:r>
              <a:rPr lang="en-US" sz="4900" dirty="0">
                <a:effectLst/>
              </a:rPr>
              <a:t>Provide parents of all students an opportunity to participate in an organized, ongoing, and timely way, in the planning, review, and improvement of its Title 1 programs and parental involvement policy.</a:t>
            </a:r>
          </a:p>
          <a:p>
            <a:pPr lvl="1"/>
            <a:r>
              <a:rPr lang="en-US" sz="4900" dirty="0">
                <a:effectLst/>
              </a:rPr>
              <a:t>Provide parents of all students with timely information about Title 1 programs.</a:t>
            </a:r>
          </a:p>
          <a:p>
            <a:pPr lvl="1"/>
            <a:r>
              <a:rPr lang="en-US" sz="4900" dirty="0">
                <a:effectLst/>
              </a:rPr>
              <a:t>Providing parents of all students with an explanation of the curriculum, academic assessment, and proficiency levels students are expected to meet. Also including, information on the state standards, assessments, requirements of Title I, monitoring their child’s progress, and working with educators. Information will be provided during and annual meeting, through quarterly progress notices, in the district/school newsletters, and on the district website. </a:t>
            </a:r>
          </a:p>
          <a:p>
            <a:endParaRPr lang="en-US" dirty="0"/>
          </a:p>
        </p:txBody>
      </p:sp>
    </p:spTree>
    <p:extLst>
      <p:ext uri="{BB962C8B-B14F-4D97-AF65-F5344CB8AC3E}">
        <p14:creationId xmlns:p14="http://schemas.microsoft.com/office/powerpoint/2010/main" val="1423142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MX" dirty="0" err="1"/>
              <a:t>School</a:t>
            </a:r>
            <a:r>
              <a:rPr lang="es-MX" dirty="0"/>
              <a:t> </a:t>
            </a:r>
            <a:r>
              <a:rPr lang="es-MX" dirty="0" err="1"/>
              <a:t>Parent</a:t>
            </a:r>
            <a:r>
              <a:rPr lang="es-MX" dirty="0"/>
              <a:t> and </a:t>
            </a:r>
            <a:r>
              <a:rPr lang="es-MX" dirty="0" err="1"/>
              <a:t>Family</a:t>
            </a:r>
            <a:r>
              <a:rPr lang="es-MX" dirty="0"/>
              <a:t> </a:t>
            </a:r>
            <a:r>
              <a:rPr lang="es-MX" dirty="0" err="1"/>
              <a:t>Engagement</a:t>
            </a:r>
            <a:r>
              <a:rPr lang="es-MX" dirty="0"/>
              <a:t>    cont. </a:t>
            </a:r>
            <a:endParaRPr lang="en-US" dirty="0"/>
          </a:p>
        </p:txBody>
      </p:sp>
      <p:sp>
        <p:nvSpPr>
          <p:cNvPr id="3" name="Content Placeholder 2"/>
          <p:cNvSpPr>
            <a:spLocks noGrp="1"/>
          </p:cNvSpPr>
          <p:nvPr>
            <p:ph idx="1"/>
          </p:nvPr>
        </p:nvSpPr>
        <p:spPr>
          <a:xfrm>
            <a:off x="4038600" y="803186"/>
            <a:ext cx="4953000" cy="5902414"/>
          </a:xfrm>
        </p:spPr>
        <p:txBody>
          <a:bodyPr>
            <a:normAutofit fontScale="55000" lnSpcReduction="20000"/>
          </a:bodyPr>
          <a:lstStyle/>
          <a:p>
            <a:endParaRPr lang="en-US" dirty="0">
              <a:effectLst/>
            </a:endParaRPr>
          </a:p>
          <a:p>
            <a:pPr lvl="1"/>
            <a:r>
              <a:rPr lang="en-US" sz="2900" dirty="0">
                <a:effectLst/>
              </a:rPr>
              <a:t>Providing materials, resources, and training to help parents work with their children to improve academic achievement. Resources will be provided in school newsletters and communications. Parent trainings and family education nights (Middle School Success Series) will be planned each year based on the school needs assessment. </a:t>
            </a:r>
          </a:p>
          <a:p>
            <a:pPr lvl="1"/>
            <a:r>
              <a:rPr lang="en-US" sz="2900" dirty="0">
                <a:effectLst/>
              </a:rPr>
              <a:t>Provide parents of all students, if requested, with opportunities for regular meetings to participate in decisions relating to the education of their children and communicating regularly with parents in clear and understandable terms. This will include opportunities for parents to participate in decision-making roles, volunteer opportunities, Title I meetings, school newsletters, an annual parent survey, parent-school compacts, and parent-teachers conferences. Parent-teacher meetings will be scheduled, as requested by parents.</a:t>
            </a:r>
          </a:p>
          <a:p>
            <a:endParaRPr lang="en-US" dirty="0"/>
          </a:p>
        </p:txBody>
      </p:sp>
    </p:spTree>
    <p:extLst>
      <p:ext uri="{BB962C8B-B14F-4D97-AF65-F5344CB8AC3E}">
        <p14:creationId xmlns:p14="http://schemas.microsoft.com/office/powerpoint/2010/main" val="1945809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MX" dirty="0" err="1"/>
              <a:t>School</a:t>
            </a:r>
            <a:r>
              <a:rPr lang="es-MX" dirty="0"/>
              <a:t> </a:t>
            </a:r>
            <a:r>
              <a:rPr lang="es-MX" dirty="0" err="1"/>
              <a:t>Parent</a:t>
            </a:r>
            <a:r>
              <a:rPr lang="es-MX" dirty="0"/>
              <a:t> and </a:t>
            </a:r>
            <a:r>
              <a:rPr lang="es-MX" dirty="0" err="1"/>
              <a:t>Family</a:t>
            </a:r>
            <a:r>
              <a:rPr lang="es-MX" dirty="0"/>
              <a:t> </a:t>
            </a:r>
            <a:r>
              <a:rPr lang="es-MX" dirty="0" err="1"/>
              <a:t>Engagement</a:t>
            </a:r>
            <a:r>
              <a:rPr lang="es-MX" dirty="0"/>
              <a:t>     cont.</a:t>
            </a:r>
            <a:endParaRPr lang="en-US" dirty="0"/>
          </a:p>
        </p:txBody>
      </p:sp>
      <p:sp>
        <p:nvSpPr>
          <p:cNvPr id="3" name="Content Placeholder 2"/>
          <p:cNvSpPr>
            <a:spLocks noGrp="1"/>
          </p:cNvSpPr>
          <p:nvPr>
            <p:ph idx="1"/>
          </p:nvPr>
        </p:nvSpPr>
        <p:spPr>
          <a:xfrm>
            <a:off x="3962400" y="803186"/>
            <a:ext cx="4876800" cy="5248622"/>
          </a:xfrm>
        </p:spPr>
        <p:txBody>
          <a:bodyPr>
            <a:normAutofit fontScale="62500" lnSpcReduction="20000"/>
          </a:bodyPr>
          <a:lstStyle/>
          <a:p>
            <a:endParaRPr lang="en-US" dirty="0">
              <a:effectLst/>
            </a:endParaRPr>
          </a:p>
          <a:p>
            <a:pPr lvl="1"/>
            <a:r>
              <a:rPr lang="en-US" sz="2600" dirty="0">
                <a:effectLst/>
              </a:rPr>
              <a:t>Educate staff, with the assistance of parents, in the value of parent contributions and how to work with parents as equal partners. </a:t>
            </a:r>
          </a:p>
          <a:p>
            <a:pPr lvl="1"/>
            <a:r>
              <a:rPr lang="en-US" sz="2600" dirty="0">
                <a:effectLst/>
              </a:rPr>
              <a:t>Provide reasonable support for other parental involvement activities as parents may request.</a:t>
            </a:r>
          </a:p>
          <a:p>
            <a:pPr lvl="1"/>
            <a:r>
              <a:rPr lang="en-US" sz="2600" dirty="0">
                <a:effectLst/>
              </a:rPr>
              <a:t>Coordinate and integrate parental involvement with other programs and conduct activities that encourage and support parents in more fully participating in the education of their children.</a:t>
            </a:r>
          </a:p>
          <a:p>
            <a:pPr lvl="1"/>
            <a:r>
              <a:rPr lang="en-US" sz="2600" dirty="0">
                <a:effectLst/>
              </a:rPr>
              <a:t>Distribute information related to school and parent programs, meetings and other activities to the parents of participating students in a format, to the extent practicable, in a language the parents understand.</a:t>
            </a:r>
          </a:p>
          <a:p>
            <a:endParaRPr lang="en-US" dirty="0"/>
          </a:p>
        </p:txBody>
      </p:sp>
    </p:spTree>
    <p:extLst>
      <p:ext uri="{BB962C8B-B14F-4D97-AF65-F5344CB8AC3E}">
        <p14:creationId xmlns:p14="http://schemas.microsoft.com/office/powerpoint/2010/main" val="32975130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MX" dirty="0" err="1"/>
              <a:t>School</a:t>
            </a:r>
            <a:r>
              <a:rPr lang="es-MX" dirty="0"/>
              <a:t> </a:t>
            </a:r>
            <a:r>
              <a:rPr lang="es-MX" dirty="0" err="1"/>
              <a:t>Parent</a:t>
            </a:r>
            <a:r>
              <a:rPr lang="es-MX" dirty="0"/>
              <a:t> and </a:t>
            </a:r>
            <a:r>
              <a:rPr lang="es-MX" dirty="0" err="1"/>
              <a:t>Family</a:t>
            </a:r>
            <a:r>
              <a:rPr lang="es-MX" dirty="0"/>
              <a:t> </a:t>
            </a:r>
            <a:r>
              <a:rPr lang="es-MX" dirty="0" err="1"/>
              <a:t>Engagement</a:t>
            </a:r>
            <a:endParaRPr lang="en-US" dirty="0"/>
          </a:p>
        </p:txBody>
      </p:sp>
      <p:sp>
        <p:nvSpPr>
          <p:cNvPr id="3" name="Content Placeholder 2"/>
          <p:cNvSpPr>
            <a:spLocks noGrp="1"/>
          </p:cNvSpPr>
          <p:nvPr>
            <p:ph idx="1"/>
          </p:nvPr>
        </p:nvSpPr>
        <p:spPr>
          <a:xfrm>
            <a:off x="4114800" y="803186"/>
            <a:ext cx="4800599" cy="5750014"/>
          </a:xfrm>
        </p:spPr>
        <p:txBody>
          <a:bodyPr>
            <a:normAutofit/>
          </a:bodyPr>
          <a:lstStyle/>
          <a:p>
            <a:r>
              <a:rPr lang="en-US" dirty="0">
                <a:effectLst/>
              </a:rPr>
              <a:t>The Southern Kern Unified School District and Tropico Middle School shall provide a variety of opportunities for the participation of parents with limited English proficiency, parents with disabilities, and parents of migratory students including providing information and school reports required under Section 6311 in a format and, to the extent practicable, in a language such parents understand.</a:t>
            </a:r>
          </a:p>
          <a:p>
            <a:r>
              <a:rPr lang="en-US" dirty="0">
                <a:effectLst/>
              </a:rPr>
              <a:t> This Tropico Middle School Parental Involvement Policy has been developed jointly with, and agreed on with, parents of children participating in Title I programs as evidenced by meeting minutes.</a:t>
            </a:r>
          </a:p>
          <a:p>
            <a:r>
              <a:rPr lang="en-US" dirty="0">
                <a:effectLst/>
              </a:rPr>
              <a:t> This policy was adopted by the Southern Kern Unified School District. The district will distribute this policy to all parents of participating Title I children.</a:t>
            </a:r>
          </a:p>
          <a:p>
            <a:endParaRPr lang="en-US" dirty="0"/>
          </a:p>
        </p:txBody>
      </p:sp>
    </p:spTree>
    <p:extLst>
      <p:ext uri="{BB962C8B-B14F-4D97-AF65-F5344CB8AC3E}">
        <p14:creationId xmlns:p14="http://schemas.microsoft.com/office/powerpoint/2010/main" val="3565172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a:xfrm>
            <a:off x="4038600" y="803186"/>
            <a:ext cx="5029200" cy="5248622"/>
          </a:xfrm>
        </p:spPr>
        <p:txBody>
          <a:bodyPr>
            <a:normAutofit/>
          </a:bodyPr>
          <a:lstStyle/>
          <a:p>
            <a:pPr marL="0" indent="0" algn="ctr">
              <a:buNone/>
            </a:pPr>
            <a:r>
              <a:rPr lang="en-US" sz="8000" dirty="0"/>
              <a:t>Thank You</a:t>
            </a:r>
          </a:p>
          <a:p>
            <a:pPr marL="0" indent="0" algn="ctr">
              <a:buNone/>
            </a:pPr>
            <a:r>
              <a:rPr lang="en-US" sz="8000" dirty="0"/>
              <a:t>Stay Safe</a:t>
            </a:r>
          </a:p>
        </p:txBody>
      </p:sp>
    </p:spTree>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TM16401371[[fn=Atlas]]</Template>
  <TotalTime>1422</TotalTime>
  <Words>1706</Words>
  <Application>Microsoft Office PowerPoint</Application>
  <PresentationFormat>On-screen Show (4:3)</PresentationFormat>
  <Paragraphs>103</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Calibri</vt:lpstr>
      <vt:lpstr>Calibri Light</vt:lpstr>
      <vt:lpstr>Rockwell</vt:lpstr>
      <vt:lpstr>Wingdings</vt:lpstr>
      <vt:lpstr>Atlas</vt:lpstr>
      <vt:lpstr>Title 1 Parent Meeting</vt:lpstr>
      <vt:lpstr>Why Are We Here?</vt:lpstr>
      <vt:lpstr>What You Will Learn</vt:lpstr>
      <vt:lpstr>What You Will Learn CONT’D</vt:lpstr>
      <vt:lpstr>What IS A TITLE I School?</vt:lpstr>
      <vt:lpstr>1% “Set-Aside”</vt:lpstr>
      <vt:lpstr>LEA Plan and Single School Plan</vt:lpstr>
      <vt:lpstr>PARENT AND FAMILY ENGAGEMENT POLICY</vt:lpstr>
      <vt:lpstr>SCHOOL-PARENT COMPACT </vt:lpstr>
      <vt:lpstr>TEACHER QUALIFICATIONS </vt:lpstr>
      <vt:lpstr>ANNUAL EVALUATION</vt:lpstr>
      <vt:lpstr>School Parent and family Engagement Policy</vt:lpstr>
      <vt:lpstr>School Parent and Family Engagement     cont. </vt:lpstr>
      <vt:lpstr>Shool Parent and Family Engagement    cont. </vt:lpstr>
      <vt:lpstr>School Parent and Family Engagement     cont. </vt:lpstr>
      <vt:lpstr>School Parent and Family Engagement    cont. </vt:lpstr>
      <vt:lpstr>School Parent and Family Engagement     cont.</vt:lpstr>
      <vt:lpstr>School Parent and Family Engagement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 To School</dc:title>
  <dc:creator>William Hargus</dc:creator>
  <cp:lastModifiedBy>Nat Adams</cp:lastModifiedBy>
  <cp:revision>27</cp:revision>
  <cp:lastPrinted>2018-09-16T18:05:51Z</cp:lastPrinted>
  <dcterms:created xsi:type="dcterms:W3CDTF">2018-08-19T20:12:18Z</dcterms:created>
  <dcterms:modified xsi:type="dcterms:W3CDTF">2020-12-15T18:36:56Z</dcterms:modified>
</cp:coreProperties>
</file>