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3.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5"/>
    <p:sldMasterId id="2147483824" r:id="rId6"/>
  </p:sldMasterIdLst>
  <p:notesMasterIdLst>
    <p:notesMasterId r:id="rId43"/>
  </p:notesMasterIdLst>
  <p:handoutMasterIdLst>
    <p:handoutMasterId r:id="rId44"/>
  </p:handoutMasterIdLst>
  <p:sldIdLst>
    <p:sldId id="522" r:id="rId7"/>
    <p:sldId id="482" r:id="rId8"/>
    <p:sldId id="483" r:id="rId9"/>
    <p:sldId id="484" r:id="rId10"/>
    <p:sldId id="485" r:id="rId11"/>
    <p:sldId id="523" r:id="rId12"/>
    <p:sldId id="524" r:id="rId13"/>
    <p:sldId id="486" r:id="rId14"/>
    <p:sldId id="487" r:id="rId15"/>
    <p:sldId id="488" r:id="rId16"/>
    <p:sldId id="489" r:id="rId17"/>
    <p:sldId id="490" r:id="rId18"/>
    <p:sldId id="491" r:id="rId19"/>
    <p:sldId id="492" r:id="rId20"/>
    <p:sldId id="493" r:id="rId21"/>
    <p:sldId id="494" r:id="rId22"/>
    <p:sldId id="495" r:id="rId23"/>
    <p:sldId id="496" r:id="rId24"/>
    <p:sldId id="497" r:id="rId25"/>
    <p:sldId id="498" r:id="rId26"/>
    <p:sldId id="499" r:id="rId27"/>
    <p:sldId id="517" r:id="rId28"/>
    <p:sldId id="501" r:id="rId29"/>
    <p:sldId id="502" r:id="rId30"/>
    <p:sldId id="518" r:id="rId31"/>
    <p:sldId id="504" r:id="rId32"/>
    <p:sldId id="505" r:id="rId33"/>
    <p:sldId id="506" r:id="rId34"/>
    <p:sldId id="519" r:id="rId35"/>
    <p:sldId id="508" r:id="rId36"/>
    <p:sldId id="520" r:id="rId37"/>
    <p:sldId id="510" r:id="rId38"/>
    <p:sldId id="521" r:id="rId39"/>
    <p:sldId id="512" r:id="rId40"/>
    <p:sldId id="515" r:id="rId41"/>
    <p:sldId id="51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eker, Peter (MDH)" initials="RP(" lastIdx="3" clrIdx="0">
    <p:extLst>
      <p:ext uri="{19B8F6BF-5375-455C-9EA6-DF929625EA0E}">
        <p15:presenceInfo xmlns:p15="http://schemas.microsoft.com/office/powerpoint/2012/main" userId="S-1-5-21-1314793539-288207475-437156019-25858" providerId="AD"/>
      </p:ext>
    </p:extLst>
  </p:cmAuthor>
  <p:cmAuthor id="2" name="Karen Nitzkorski" initials="KN" lastIdx="13" clrIdx="1">
    <p:extLst>
      <p:ext uri="{19B8F6BF-5375-455C-9EA6-DF929625EA0E}">
        <p15:presenceInfo xmlns:p15="http://schemas.microsoft.com/office/powerpoint/2012/main" userId="5acfc7d13edf01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865"/>
    <a:srgbClr val="78BE21"/>
    <a:srgbClr val="0D0D0D"/>
    <a:srgbClr val="E8E8E8"/>
    <a:srgbClr val="B20738"/>
    <a:srgbClr val="00A3E2"/>
    <a:srgbClr val="2C2C2C"/>
    <a:srgbClr val="F5F5F5"/>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9297" autoAdjust="0"/>
  </p:normalViewPr>
  <p:slideViewPr>
    <p:cSldViewPr snapToGrid="0">
      <p:cViewPr varScale="1">
        <p:scale>
          <a:sx n="91" d="100"/>
          <a:sy n="91" d="100"/>
        </p:scale>
        <p:origin x="1350" y="90"/>
      </p:cViewPr>
      <p:guideLst/>
    </p:cSldViewPr>
  </p:slideViewPr>
  <p:outlineViewPr>
    <p:cViewPr>
      <p:scale>
        <a:sx n="33" d="100"/>
        <a:sy n="33" d="100"/>
      </p:scale>
      <p:origin x="0" y="-2028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6BEDBC-13FB-4AD0-BDE0-61C11FBCD07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9678840A-0A6B-483C-8186-3B8FF06A77AA}">
      <dgm:prSet phldrT="[Text]" custT="1"/>
      <dgm:spPr>
        <a:solidFill>
          <a:schemeClr val="accent5">
            <a:lumMod val="60000"/>
            <a:lumOff val="40000"/>
          </a:schemeClr>
        </a:solidFill>
      </dgm:spPr>
      <dgm:t>
        <a:bodyPr/>
        <a:lstStyle/>
        <a:p>
          <a:r>
            <a:rPr lang="en-US" sz="2400" b="1" dirty="0">
              <a:solidFill>
                <a:schemeClr val="tx1"/>
              </a:solidFill>
            </a:rPr>
            <a:t>Healthy Eating Physical Activity Tobacco-Free Breastfeeding Support            </a:t>
          </a:r>
          <a:r>
            <a:rPr lang="en-US" sz="2400" b="1" dirty="0" smtClean="0">
              <a:solidFill>
                <a:schemeClr val="tx1"/>
              </a:solidFill>
            </a:rPr>
            <a:t>Well-Being</a:t>
          </a:r>
          <a:endParaRPr lang="en-US" sz="2400" b="1" dirty="0">
            <a:solidFill>
              <a:schemeClr val="tx1"/>
            </a:solidFill>
          </a:endParaRPr>
        </a:p>
      </dgm:t>
    </dgm:pt>
    <dgm:pt modelId="{51D0FA74-750E-455F-A644-DFA9FF1DB745}" type="parTrans" cxnId="{5DA72A1B-5B66-4DAB-8A74-6B82039BB7EA}">
      <dgm:prSet/>
      <dgm:spPr/>
      <dgm:t>
        <a:bodyPr/>
        <a:lstStyle/>
        <a:p>
          <a:endParaRPr lang="en-US"/>
        </a:p>
      </dgm:t>
    </dgm:pt>
    <dgm:pt modelId="{13299E55-4808-4047-AE1B-8680B003FBC6}" type="sibTrans" cxnId="{5DA72A1B-5B66-4DAB-8A74-6B82039BB7EA}">
      <dgm:prSet/>
      <dgm:spPr/>
      <dgm:t>
        <a:bodyPr/>
        <a:lstStyle/>
        <a:p>
          <a:endParaRPr lang="en-US"/>
        </a:p>
      </dgm:t>
    </dgm:pt>
    <dgm:pt modelId="{1B496F21-8677-4301-95A1-6E0DFE03D0C2}">
      <dgm:prSet phldrT="[Text]" custT="1"/>
      <dgm:spPr>
        <a:solidFill>
          <a:schemeClr val="bg1">
            <a:lumMod val="50000"/>
          </a:schemeClr>
        </a:solidFill>
      </dgm:spPr>
      <dgm:t>
        <a:bodyPr lIns="365760"/>
        <a:lstStyle/>
        <a:p>
          <a:pPr algn="l"/>
          <a:r>
            <a:rPr lang="en-US" sz="2800" dirty="0"/>
            <a:t>Policy </a:t>
          </a:r>
        </a:p>
      </dgm:t>
    </dgm:pt>
    <dgm:pt modelId="{89CE7A91-8493-4D8B-B226-11AA8678911C}" type="parTrans" cxnId="{AB249F50-5C3C-43D3-98E6-137E18AE2825}">
      <dgm:prSet/>
      <dgm:spPr/>
      <dgm:t>
        <a:bodyPr/>
        <a:lstStyle/>
        <a:p>
          <a:endParaRPr lang="en-US"/>
        </a:p>
      </dgm:t>
    </dgm:pt>
    <dgm:pt modelId="{7EC45FA8-85A5-4B7B-90A0-A4895491402D}" type="sibTrans" cxnId="{AB249F50-5C3C-43D3-98E6-137E18AE2825}">
      <dgm:prSet/>
      <dgm:spPr/>
      <dgm:t>
        <a:bodyPr/>
        <a:lstStyle/>
        <a:p>
          <a:endParaRPr lang="en-US"/>
        </a:p>
      </dgm:t>
    </dgm:pt>
    <dgm:pt modelId="{0E02AE11-5493-4849-8D85-264510F49481}">
      <dgm:prSet phldrT="[Text]" custT="1"/>
      <dgm:spPr>
        <a:solidFill>
          <a:schemeClr val="accent2"/>
        </a:solidFill>
      </dgm:spPr>
      <dgm:t>
        <a:bodyPr rIns="365760"/>
        <a:lstStyle/>
        <a:p>
          <a:pPr algn="r"/>
          <a:r>
            <a:rPr lang="en-US" sz="2800" dirty="0"/>
            <a:t>Systems</a:t>
          </a:r>
        </a:p>
      </dgm:t>
    </dgm:pt>
    <dgm:pt modelId="{AF79C849-87B8-4B8B-AC2F-98E7D8D40965}" type="parTrans" cxnId="{06938796-FAEB-49F5-9C2E-C4342346B5AE}">
      <dgm:prSet/>
      <dgm:spPr/>
      <dgm:t>
        <a:bodyPr/>
        <a:lstStyle/>
        <a:p>
          <a:endParaRPr lang="en-US"/>
        </a:p>
      </dgm:t>
    </dgm:pt>
    <dgm:pt modelId="{A04FF277-8076-4FDC-808B-5BAE9FE6D66D}" type="sibTrans" cxnId="{06938796-FAEB-49F5-9C2E-C4342346B5AE}">
      <dgm:prSet/>
      <dgm:spPr/>
      <dgm:t>
        <a:bodyPr/>
        <a:lstStyle/>
        <a:p>
          <a:endParaRPr lang="en-US"/>
        </a:p>
      </dgm:t>
    </dgm:pt>
    <dgm:pt modelId="{499D787E-B34E-47E6-A655-6AAC97792048}">
      <dgm:prSet phldrT="[Text]" custT="1"/>
      <dgm:spPr>
        <a:solidFill>
          <a:schemeClr val="accent6"/>
        </a:solidFill>
      </dgm:spPr>
      <dgm:t>
        <a:bodyPr lIns="365760"/>
        <a:lstStyle/>
        <a:p>
          <a:pPr algn="l"/>
          <a:r>
            <a:rPr lang="en-US" sz="2800" dirty="0"/>
            <a:t>Environment</a:t>
          </a:r>
        </a:p>
      </dgm:t>
    </dgm:pt>
    <dgm:pt modelId="{65428B9B-7DBF-48B0-B760-68C27A9A2906}" type="parTrans" cxnId="{7FBD11CD-0F6D-4D05-B62B-4CA5A289F23C}">
      <dgm:prSet/>
      <dgm:spPr/>
      <dgm:t>
        <a:bodyPr/>
        <a:lstStyle/>
        <a:p>
          <a:endParaRPr lang="en-US"/>
        </a:p>
      </dgm:t>
    </dgm:pt>
    <dgm:pt modelId="{4C371CF1-C5C7-49A4-8DD2-740BA74BA670}" type="sibTrans" cxnId="{7FBD11CD-0F6D-4D05-B62B-4CA5A289F23C}">
      <dgm:prSet/>
      <dgm:spPr/>
      <dgm:t>
        <a:bodyPr/>
        <a:lstStyle/>
        <a:p>
          <a:endParaRPr lang="en-US"/>
        </a:p>
      </dgm:t>
    </dgm:pt>
    <dgm:pt modelId="{E93131D2-6B3A-4A76-AF76-72AB1C4DDBE7}">
      <dgm:prSet phldrT="[Text]" custT="1"/>
      <dgm:spPr>
        <a:solidFill>
          <a:schemeClr val="accent5">
            <a:lumMod val="75000"/>
          </a:schemeClr>
        </a:solidFill>
      </dgm:spPr>
      <dgm:t>
        <a:bodyPr rIns="365760"/>
        <a:lstStyle/>
        <a:p>
          <a:pPr algn="r"/>
          <a:r>
            <a:rPr lang="en-US" sz="2800" dirty="0"/>
            <a:t>Social Support</a:t>
          </a:r>
        </a:p>
      </dgm:t>
    </dgm:pt>
    <dgm:pt modelId="{8C761E2D-8B32-4C86-96FA-B2C3DC0AD5BB}" type="parTrans" cxnId="{CE6C3E76-E49D-4FA7-9DC3-6BC4F286C0FC}">
      <dgm:prSet/>
      <dgm:spPr/>
      <dgm:t>
        <a:bodyPr/>
        <a:lstStyle/>
        <a:p>
          <a:endParaRPr lang="en-US"/>
        </a:p>
      </dgm:t>
    </dgm:pt>
    <dgm:pt modelId="{BF494842-4904-4BC9-8A3D-FF683DB0BE18}" type="sibTrans" cxnId="{CE6C3E76-E49D-4FA7-9DC3-6BC4F286C0FC}">
      <dgm:prSet/>
      <dgm:spPr/>
      <dgm:t>
        <a:bodyPr/>
        <a:lstStyle/>
        <a:p>
          <a:endParaRPr lang="en-US"/>
        </a:p>
      </dgm:t>
    </dgm:pt>
    <dgm:pt modelId="{5E59E523-5512-4BF6-A45D-542AEB4090F0}" type="pres">
      <dgm:prSet presAssocID="{616BEDBC-13FB-4AD0-BDE0-61C11FBCD07E}" presName="diagram" presStyleCnt="0">
        <dgm:presLayoutVars>
          <dgm:chMax val="1"/>
          <dgm:dir/>
          <dgm:animLvl val="ctr"/>
          <dgm:resizeHandles val="exact"/>
        </dgm:presLayoutVars>
      </dgm:prSet>
      <dgm:spPr/>
      <dgm:t>
        <a:bodyPr/>
        <a:lstStyle/>
        <a:p>
          <a:endParaRPr lang="en-US"/>
        </a:p>
      </dgm:t>
    </dgm:pt>
    <dgm:pt modelId="{05112FA4-62BA-4F6F-AAF8-6FA774F92267}" type="pres">
      <dgm:prSet presAssocID="{616BEDBC-13FB-4AD0-BDE0-61C11FBCD07E}" presName="matrix" presStyleCnt="0"/>
      <dgm:spPr/>
    </dgm:pt>
    <dgm:pt modelId="{48694FA2-9B09-40CC-A3E7-85815C0E0E2A}" type="pres">
      <dgm:prSet presAssocID="{616BEDBC-13FB-4AD0-BDE0-61C11FBCD07E}" presName="tile1" presStyleLbl="node1" presStyleIdx="0" presStyleCnt="4" custLinFactNeighborX="-1948" custLinFactNeighborY="0"/>
      <dgm:spPr/>
      <dgm:t>
        <a:bodyPr/>
        <a:lstStyle/>
        <a:p>
          <a:endParaRPr lang="en-US"/>
        </a:p>
      </dgm:t>
    </dgm:pt>
    <dgm:pt modelId="{6594FDE3-55AD-4523-A48E-C76BD2855057}" type="pres">
      <dgm:prSet presAssocID="{616BEDBC-13FB-4AD0-BDE0-61C11FBCD07E}" presName="tile1text" presStyleLbl="node1" presStyleIdx="0" presStyleCnt="4">
        <dgm:presLayoutVars>
          <dgm:chMax val="0"/>
          <dgm:chPref val="0"/>
          <dgm:bulletEnabled val="1"/>
        </dgm:presLayoutVars>
      </dgm:prSet>
      <dgm:spPr/>
      <dgm:t>
        <a:bodyPr/>
        <a:lstStyle/>
        <a:p>
          <a:endParaRPr lang="en-US"/>
        </a:p>
      </dgm:t>
    </dgm:pt>
    <dgm:pt modelId="{E8EBE500-F0E5-4A24-8D5B-C717C8D80211}" type="pres">
      <dgm:prSet presAssocID="{616BEDBC-13FB-4AD0-BDE0-61C11FBCD07E}" presName="tile2" presStyleLbl="node1" presStyleIdx="1" presStyleCnt="4" custLinFactNeighborY="0"/>
      <dgm:spPr/>
      <dgm:t>
        <a:bodyPr/>
        <a:lstStyle/>
        <a:p>
          <a:endParaRPr lang="en-US"/>
        </a:p>
      </dgm:t>
    </dgm:pt>
    <dgm:pt modelId="{642EDDBD-0296-4BBA-BD69-CA01F5D7D401}" type="pres">
      <dgm:prSet presAssocID="{616BEDBC-13FB-4AD0-BDE0-61C11FBCD07E}" presName="tile2text" presStyleLbl="node1" presStyleIdx="1" presStyleCnt="4">
        <dgm:presLayoutVars>
          <dgm:chMax val="0"/>
          <dgm:chPref val="0"/>
          <dgm:bulletEnabled val="1"/>
        </dgm:presLayoutVars>
      </dgm:prSet>
      <dgm:spPr/>
      <dgm:t>
        <a:bodyPr/>
        <a:lstStyle/>
        <a:p>
          <a:endParaRPr lang="en-US"/>
        </a:p>
      </dgm:t>
    </dgm:pt>
    <dgm:pt modelId="{951A6743-AF66-48A3-8F74-C4E1488A230F}" type="pres">
      <dgm:prSet presAssocID="{616BEDBC-13FB-4AD0-BDE0-61C11FBCD07E}" presName="tile3" presStyleLbl="node1" presStyleIdx="2" presStyleCnt="4" custLinFactNeighborY="3601"/>
      <dgm:spPr/>
      <dgm:t>
        <a:bodyPr/>
        <a:lstStyle/>
        <a:p>
          <a:endParaRPr lang="en-US"/>
        </a:p>
      </dgm:t>
    </dgm:pt>
    <dgm:pt modelId="{BBEC6EEA-D292-4BCF-B703-88BB9B9586B0}" type="pres">
      <dgm:prSet presAssocID="{616BEDBC-13FB-4AD0-BDE0-61C11FBCD07E}" presName="tile3text" presStyleLbl="node1" presStyleIdx="2" presStyleCnt="4">
        <dgm:presLayoutVars>
          <dgm:chMax val="0"/>
          <dgm:chPref val="0"/>
          <dgm:bulletEnabled val="1"/>
        </dgm:presLayoutVars>
      </dgm:prSet>
      <dgm:spPr/>
      <dgm:t>
        <a:bodyPr/>
        <a:lstStyle/>
        <a:p>
          <a:endParaRPr lang="en-US"/>
        </a:p>
      </dgm:t>
    </dgm:pt>
    <dgm:pt modelId="{81A89DC6-8F9D-4CD6-89D1-271C5BC0A60C}" type="pres">
      <dgm:prSet presAssocID="{616BEDBC-13FB-4AD0-BDE0-61C11FBCD07E}" presName="tile4" presStyleLbl="node1" presStyleIdx="3" presStyleCnt="4" custLinFactNeighborY="0"/>
      <dgm:spPr/>
      <dgm:t>
        <a:bodyPr/>
        <a:lstStyle/>
        <a:p>
          <a:endParaRPr lang="en-US"/>
        </a:p>
      </dgm:t>
    </dgm:pt>
    <dgm:pt modelId="{829B18A4-BE3E-492E-8298-F32A34B3D44C}" type="pres">
      <dgm:prSet presAssocID="{616BEDBC-13FB-4AD0-BDE0-61C11FBCD07E}" presName="tile4text" presStyleLbl="node1" presStyleIdx="3" presStyleCnt="4">
        <dgm:presLayoutVars>
          <dgm:chMax val="0"/>
          <dgm:chPref val="0"/>
          <dgm:bulletEnabled val="1"/>
        </dgm:presLayoutVars>
      </dgm:prSet>
      <dgm:spPr/>
      <dgm:t>
        <a:bodyPr/>
        <a:lstStyle/>
        <a:p>
          <a:endParaRPr lang="en-US"/>
        </a:p>
      </dgm:t>
    </dgm:pt>
    <dgm:pt modelId="{1789AC13-32A1-43EE-AF31-F145F0AFA4FB}" type="pres">
      <dgm:prSet presAssocID="{616BEDBC-13FB-4AD0-BDE0-61C11FBCD07E}" presName="centerTile" presStyleLbl="fgShp" presStyleIdx="0" presStyleCnt="1" custScaleX="166126" custScaleY="203314" custLinFactNeighborX="1353" custLinFactNeighborY="-15324">
        <dgm:presLayoutVars>
          <dgm:chMax val="0"/>
          <dgm:chPref val="0"/>
        </dgm:presLayoutVars>
      </dgm:prSet>
      <dgm:spPr/>
      <dgm:t>
        <a:bodyPr/>
        <a:lstStyle/>
        <a:p>
          <a:endParaRPr lang="en-US"/>
        </a:p>
      </dgm:t>
    </dgm:pt>
  </dgm:ptLst>
  <dgm:cxnLst>
    <dgm:cxn modelId="{76396B1B-EC79-47CC-9F70-1E7649A98B11}" type="presOf" srcId="{E93131D2-6B3A-4A76-AF76-72AB1C4DDBE7}" destId="{81A89DC6-8F9D-4CD6-89D1-271C5BC0A60C}" srcOrd="0" destOrd="0" presId="urn:microsoft.com/office/officeart/2005/8/layout/matrix1"/>
    <dgm:cxn modelId="{AB249F50-5C3C-43D3-98E6-137E18AE2825}" srcId="{9678840A-0A6B-483C-8186-3B8FF06A77AA}" destId="{1B496F21-8677-4301-95A1-6E0DFE03D0C2}" srcOrd="0" destOrd="0" parTransId="{89CE7A91-8493-4D8B-B226-11AA8678911C}" sibTransId="{7EC45FA8-85A5-4B7B-90A0-A4895491402D}"/>
    <dgm:cxn modelId="{0EB3514B-F445-477B-8A48-4A6A1D6AE957}" type="presOf" srcId="{0E02AE11-5493-4849-8D85-264510F49481}" destId="{E8EBE500-F0E5-4A24-8D5B-C717C8D80211}" srcOrd="0" destOrd="0" presId="urn:microsoft.com/office/officeart/2005/8/layout/matrix1"/>
    <dgm:cxn modelId="{494FE1FB-EC26-43CD-87CA-AD15C7E5B659}" type="presOf" srcId="{1B496F21-8677-4301-95A1-6E0DFE03D0C2}" destId="{6594FDE3-55AD-4523-A48E-C76BD2855057}" srcOrd="1" destOrd="0" presId="urn:microsoft.com/office/officeart/2005/8/layout/matrix1"/>
    <dgm:cxn modelId="{CBA5FD69-2470-4F23-A265-B8A37A216C05}" type="presOf" srcId="{499D787E-B34E-47E6-A655-6AAC97792048}" destId="{951A6743-AF66-48A3-8F74-C4E1488A230F}" srcOrd="0" destOrd="0" presId="urn:microsoft.com/office/officeart/2005/8/layout/matrix1"/>
    <dgm:cxn modelId="{4E989F34-9C6F-4094-A0D3-A6037807EF17}" type="presOf" srcId="{E93131D2-6B3A-4A76-AF76-72AB1C4DDBE7}" destId="{829B18A4-BE3E-492E-8298-F32A34B3D44C}" srcOrd="1" destOrd="0" presId="urn:microsoft.com/office/officeart/2005/8/layout/matrix1"/>
    <dgm:cxn modelId="{648719F3-E3B6-420D-AB1A-F77222237E41}" type="presOf" srcId="{616BEDBC-13FB-4AD0-BDE0-61C11FBCD07E}" destId="{5E59E523-5512-4BF6-A45D-542AEB4090F0}" srcOrd="0" destOrd="0" presId="urn:microsoft.com/office/officeart/2005/8/layout/matrix1"/>
    <dgm:cxn modelId="{BED7DEB5-93ED-46E6-9020-DC98062DDF2F}" type="presOf" srcId="{9678840A-0A6B-483C-8186-3B8FF06A77AA}" destId="{1789AC13-32A1-43EE-AF31-F145F0AFA4FB}" srcOrd="0" destOrd="0" presId="urn:microsoft.com/office/officeart/2005/8/layout/matrix1"/>
    <dgm:cxn modelId="{CE6C3E76-E49D-4FA7-9DC3-6BC4F286C0FC}" srcId="{9678840A-0A6B-483C-8186-3B8FF06A77AA}" destId="{E93131D2-6B3A-4A76-AF76-72AB1C4DDBE7}" srcOrd="3" destOrd="0" parTransId="{8C761E2D-8B32-4C86-96FA-B2C3DC0AD5BB}" sibTransId="{BF494842-4904-4BC9-8A3D-FF683DB0BE18}"/>
    <dgm:cxn modelId="{FECFC21D-A70B-4D64-A563-607EFEA4B233}" type="presOf" srcId="{499D787E-B34E-47E6-A655-6AAC97792048}" destId="{BBEC6EEA-D292-4BCF-B703-88BB9B9586B0}" srcOrd="1" destOrd="0" presId="urn:microsoft.com/office/officeart/2005/8/layout/matrix1"/>
    <dgm:cxn modelId="{06938796-FAEB-49F5-9C2E-C4342346B5AE}" srcId="{9678840A-0A6B-483C-8186-3B8FF06A77AA}" destId="{0E02AE11-5493-4849-8D85-264510F49481}" srcOrd="1" destOrd="0" parTransId="{AF79C849-87B8-4B8B-AC2F-98E7D8D40965}" sibTransId="{A04FF277-8076-4FDC-808B-5BAE9FE6D66D}"/>
    <dgm:cxn modelId="{1EA22CBC-CB9B-44D7-9F71-1172A5023B92}" type="presOf" srcId="{0E02AE11-5493-4849-8D85-264510F49481}" destId="{642EDDBD-0296-4BBA-BD69-CA01F5D7D401}" srcOrd="1" destOrd="0" presId="urn:microsoft.com/office/officeart/2005/8/layout/matrix1"/>
    <dgm:cxn modelId="{5DA72A1B-5B66-4DAB-8A74-6B82039BB7EA}" srcId="{616BEDBC-13FB-4AD0-BDE0-61C11FBCD07E}" destId="{9678840A-0A6B-483C-8186-3B8FF06A77AA}" srcOrd="0" destOrd="0" parTransId="{51D0FA74-750E-455F-A644-DFA9FF1DB745}" sibTransId="{13299E55-4808-4047-AE1B-8680B003FBC6}"/>
    <dgm:cxn modelId="{7FBD11CD-0F6D-4D05-B62B-4CA5A289F23C}" srcId="{9678840A-0A6B-483C-8186-3B8FF06A77AA}" destId="{499D787E-B34E-47E6-A655-6AAC97792048}" srcOrd="2" destOrd="0" parTransId="{65428B9B-7DBF-48B0-B760-68C27A9A2906}" sibTransId="{4C371CF1-C5C7-49A4-8DD2-740BA74BA670}"/>
    <dgm:cxn modelId="{AA311226-83BC-4822-8AEA-22F631860FF7}" type="presOf" srcId="{1B496F21-8677-4301-95A1-6E0DFE03D0C2}" destId="{48694FA2-9B09-40CC-A3E7-85815C0E0E2A}" srcOrd="0" destOrd="0" presId="urn:microsoft.com/office/officeart/2005/8/layout/matrix1"/>
    <dgm:cxn modelId="{89D2DAAB-F3B1-4C43-988F-20805EB1C315}" type="presParOf" srcId="{5E59E523-5512-4BF6-A45D-542AEB4090F0}" destId="{05112FA4-62BA-4F6F-AAF8-6FA774F92267}" srcOrd="0" destOrd="0" presId="urn:microsoft.com/office/officeart/2005/8/layout/matrix1"/>
    <dgm:cxn modelId="{C0954DFA-62DD-4CD7-98E2-D587A6E3840B}" type="presParOf" srcId="{05112FA4-62BA-4F6F-AAF8-6FA774F92267}" destId="{48694FA2-9B09-40CC-A3E7-85815C0E0E2A}" srcOrd="0" destOrd="0" presId="urn:microsoft.com/office/officeart/2005/8/layout/matrix1"/>
    <dgm:cxn modelId="{A4888F0D-3D73-4DCC-B866-2DE94A87D08D}" type="presParOf" srcId="{05112FA4-62BA-4F6F-AAF8-6FA774F92267}" destId="{6594FDE3-55AD-4523-A48E-C76BD2855057}" srcOrd="1" destOrd="0" presId="urn:microsoft.com/office/officeart/2005/8/layout/matrix1"/>
    <dgm:cxn modelId="{40B0C004-7ED4-4327-9D8D-3B65B907AB1C}" type="presParOf" srcId="{05112FA4-62BA-4F6F-AAF8-6FA774F92267}" destId="{E8EBE500-F0E5-4A24-8D5B-C717C8D80211}" srcOrd="2" destOrd="0" presId="urn:microsoft.com/office/officeart/2005/8/layout/matrix1"/>
    <dgm:cxn modelId="{F487163A-29BE-4185-9CA0-32C8CB58B8E3}" type="presParOf" srcId="{05112FA4-62BA-4F6F-AAF8-6FA774F92267}" destId="{642EDDBD-0296-4BBA-BD69-CA01F5D7D401}" srcOrd="3" destOrd="0" presId="urn:microsoft.com/office/officeart/2005/8/layout/matrix1"/>
    <dgm:cxn modelId="{5C80B061-2E81-4C6B-BC2E-DB81DB9709F9}" type="presParOf" srcId="{05112FA4-62BA-4F6F-AAF8-6FA774F92267}" destId="{951A6743-AF66-48A3-8F74-C4E1488A230F}" srcOrd="4" destOrd="0" presId="urn:microsoft.com/office/officeart/2005/8/layout/matrix1"/>
    <dgm:cxn modelId="{625FB60E-7548-47C7-91F2-F9E5EA9FB8A9}" type="presParOf" srcId="{05112FA4-62BA-4F6F-AAF8-6FA774F92267}" destId="{BBEC6EEA-D292-4BCF-B703-88BB9B9586B0}" srcOrd="5" destOrd="0" presId="urn:microsoft.com/office/officeart/2005/8/layout/matrix1"/>
    <dgm:cxn modelId="{1AAB00F9-F0B2-4934-B5C6-AAFA5EDD52DB}" type="presParOf" srcId="{05112FA4-62BA-4F6F-AAF8-6FA774F92267}" destId="{81A89DC6-8F9D-4CD6-89D1-271C5BC0A60C}" srcOrd="6" destOrd="0" presId="urn:microsoft.com/office/officeart/2005/8/layout/matrix1"/>
    <dgm:cxn modelId="{9DA9950D-A8C2-4F26-8888-E525A9981D92}" type="presParOf" srcId="{05112FA4-62BA-4F6F-AAF8-6FA774F92267}" destId="{829B18A4-BE3E-492E-8298-F32A34B3D44C}" srcOrd="7" destOrd="0" presId="urn:microsoft.com/office/officeart/2005/8/layout/matrix1"/>
    <dgm:cxn modelId="{637EEACE-EB09-4142-B7F3-2E3FF2B7FF7A}" type="presParOf" srcId="{5E59E523-5512-4BF6-A45D-542AEB4090F0}" destId="{1789AC13-32A1-43EE-AF31-F145F0AFA4FB}"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8F9D33-21A0-491F-AA42-41D2D6732CB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60E6C8DA-7AA6-4AC6-876A-554A33CC7420}">
      <dgm:prSet phldrT="[Text]"/>
      <dgm:spPr>
        <a:solidFill>
          <a:schemeClr val="accent5">
            <a:lumMod val="60000"/>
            <a:lumOff val="40000"/>
          </a:schemeClr>
        </a:solidFill>
      </dgm:spPr>
      <dgm:t>
        <a:bodyPr/>
        <a:lstStyle/>
        <a:p>
          <a:r>
            <a:rPr lang="en-US" b="0" dirty="0"/>
            <a:t>Physical Activity</a:t>
          </a:r>
        </a:p>
      </dgm:t>
    </dgm:pt>
    <dgm:pt modelId="{3A504A57-0753-456B-BF68-46458C947266}" type="parTrans" cxnId="{5BD41408-D67A-4D50-8A85-7C9F5759305E}">
      <dgm:prSet/>
      <dgm:spPr/>
      <dgm:t>
        <a:bodyPr/>
        <a:lstStyle/>
        <a:p>
          <a:endParaRPr lang="en-US"/>
        </a:p>
      </dgm:t>
    </dgm:pt>
    <dgm:pt modelId="{CE8C4562-51D6-406A-A1FD-0137CC513FCD}" type="sibTrans" cxnId="{5BD41408-D67A-4D50-8A85-7C9F5759305E}">
      <dgm:prSet/>
      <dgm:spPr/>
      <dgm:t>
        <a:bodyPr/>
        <a:lstStyle/>
        <a:p>
          <a:endParaRPr lang="en-US"/>
        </a:p>
      </dgm:t>
    </dgm:pt>
    <dgm:pt modelId="{D97E2365-9AC2-406A-AE66-4BEA096AC3A0}">
      <dgm:prSet phldrT="[Text]"/>
      <dgm:spPr>
        <a:solidFill>
          <a:schemeClr val="accent3">
            <a:lumMod val="75000"/>
          </a:schemeClr>
        </a:solidFill>
        <a:ln>
          <a:solidFill>
            <a:schemeClr val="accent3">
              <a:lumMod val="60000"/>
              <a:lumOff val="40000"/>
            </a:schemeClr>
          </a:solidFill>
        </a:ln>
      </dgm:spPr>
      <dgm:t>
        <a:bodyPr/>
        <a:lstStyle/>
        <a:p>
          <a:r>
            <a:rPr lang="en-US" dirty="0"/>
            <a:t>Policy</a:t>
          </a:r>
        </a:p>
      </dgm:t>
    </dgm:pt>
    <dgm:pt modelId="{D2FBC400-1B63-4A7E-B870-663BF28671F6}" type="parTrans" cxnId="{06481E27-45CA-4768-B08B-AB6BD32B042A}">
      <dgm:prSet/>
      <dgm:spPr/>
      <dgm:t>
        <a:bodyPr/>
        <a:lstStyle/>
        <a:p>
          <a:endParaRPr lang="en-US"/>
        </a:p>
      </dgm:t>
    </dgm:pt>
    <dgm:pt modelId="{6B645C3D-F464-4F26-8FCF-B97834112D9F}" type="sibTrans" cxnId="{06481E27-45CA-4768-B08B-AB6BD32B042A}">
      <dgm:prSet/>
      <dgm:spPr/>
      <dgm:t>
        <a:bodyPr/>
        <a:lstStyle/>
        <a:p>
          <a:endParaRPr lang="en-US"/>
        </a:p>
      </dgm:t>
    </dgm:pt>
    <dgm:pt modelId="{5950D223-D643-473A-9BA6-AF5392FA2FA0}">
      <dgm:prSet phldrT="[Text]"/>
      <dgm:spPr>
        <a:solidFill>
          <a:schemeClr val="accent2"/>
        </a:solidFill>
      </dgm:spPr>
      <dgm:t>
        <a:bodyPr/>
        <a:lstStyle/>
        <a:p>
          <a:r>
            <a:rPr lang="en-US" dirty="0"/>
            <a:t>Environment</a:t>
          </a:r>
        </a:p>
      </dgm:t>
    </dgm:pt>
    <dgm:pt modelId="{724EFEBC-43D7-45B2-A564-DE7E33113DF7}" type="parTrans" cxnId="{52D144EE-82AD-4021-B356-20D0F982F2F9}">
      <dgm:prSet/>
      <dgm:spPr/>
      <dgm:t>
        <a:bodyPr/>
        <a:lstStyle/>
        <a:p>
          <a:endParaRPr lang="en-US"/>
        </a:p>
      </dgm:t>
    </dgm:pt>
    <dgm:pt modelId="{B9AD9169-A41C-4F3A-A461-08C920C816CF}" type="sibTrans" cxnId="{52D144EE-82AD-4021-B356-20D0F982F2F9}">
      <dgm:prSet/>
      <dgm:spPr/>
      <dgm:t>
        <a:bodyPr/>
        <a:lstStyle/>
        <a:p>
          <a:endParaRPr lang="en-US"/>
        </a:p>
      </dgm:t>
    </dgm:pt>
    <dgm:pt modelId="{D3C2C9D9-752E-4390-B7BC-58D35386E0F8}">
      <dgm:prSet phldrT="[Text]"/>
      <dgm:spPr>
        <a:solidFill>
          <a:schemeClr val="accent6"/>
        </a:solidFill>
      </dgm:spPr>
      <dgm:t>
        <a:bodyPr/>
        <a:lstStyle/>
        <a:p>
          <a:r>
            <a:rPr lang="en-US" dirty="0"/>
            <a:t>System</a:t>
          </a:r>
        </a:p>
      </dgm:t>
    </dgm:pt>
    <dgm:pt modelId="{89285BE1-2047-4D63-9873-3290BA41D24A}" type="parTrans" cxnId="{AD26C701-BBC5-4826-900E-7BECC83A71BD}">
      <dgm:prSet/>
      <dgm:spPr/>
      <dgm:t>
        <a:bodyPr/>
        <a:lstStyle/>
        <a:p>
          <a:endParaRPr lang="en-US"/>
        </a:p>
      </dgm:t>
    </dgm:pt>
    <dgm:pt modelId="{0C4822A3-496A-499A-A9F6-13E98C09EE20}" type="sibTrans" cxnId="{AD26C701-BBC5-4826-900E-7BECC83A71BD}">
      <dgm:prSet/>
      <dgm:spPr/>
      <dgm:t>
        <a:bodyPr/>
        <a:lstStyle/>
        <a:p>
          <a:endParaRPr lang="en-US"/>
        </a:p>
      </dgm:t>
    </dgm:pt>
    <dgm:pt modelId="{C7E00691-A1BA-4025-9FC2-B05668C95BD2}">
      <dgm:prSet phldrT="[Text]"/>
      <dgm:spPr>
        <a:solidFill>
          <a:schemeClr val="accent5">
            <a:lumMod val="75000"/>
          </a:schemeClr>
        </a:solidFill>
      </dgm:spPr>
      <dgm:t>
        <a:bodyPr/>
        <a:lstStyle/>
        <a:p>
          <a:r>
            <a:rPr lang="en-US" b="0" dirty="0"/>
            <a:t>Social Support</a:t>
          </a:r>
        </a:p>
      </dgm:t>
    </dgm:pt>
    <dgm:pt modelId="{2BB8F9F7-492F-4130-B77A-7E4344C5C8B2}" type="parTrans" cxnId="{E7D5F6E5-679E-4915-ACD0-37BFF2ED4346}">
      <dgm:prSet/>
      <dgm:spPr/>
      <dgm:t>
        <a:bodyPr/>
        <a:lstStyle/>
        <a:p>
          <a:endParaRPr lang="en-US"/>
        </a:p>
      </dgm:t>
    </dgm:pt>
    <dgm:pt modelId="{46206A60-3D7B-41F2-9A72-87007611A88C}" type="sibTrans" cxnId="{E7D5F6E5-679E-4915-ACD0-37BFF2ED4346}">
      <dgm:prSet/>
      <dgm:spPr/>
      <dgm:t>
        <a:bodyPr/>
        <a:lstStyle/>
        <a:p>
          <a:endParaRPr lang="en-US"/>
        </a:p>
      </dgm:t>
    </dgm:pt>
    <dgm:pt modelId="{633CC37D-E160-4937-BEBC-31F47556C309}" type="pres">
      <dgm:prSet presAssocID="{648F9D33-21A0-491F-AA42-41D2D6732CBC}" presName="diagram" presStyleCnt="0">
        <dgm:presLayoutVars>
          <dgm:chMax val="1"/>
          <dgm:dir/>
          <dgm:animLvl val="ctr"/>
          <dgm:resizeHandles val="exact"/>
        </dgm:presLayoutVars>
      </dgm:prSet>
      <dgm:spPr/>
      <dgm:t>
        <a:bodyPr/>
        <a:lstStyle/>
        <a:p>
          <a:endParaRPr lang="en-US"/>
        </a:p>
      </dgm:t>
    </dgm:pt>
    <dgm:pt modelId="{7BBCFE58-2AB6-4600-92C6-F10DFA15D48A}" type="pres">
      <dgm:prSet presAssocID="{648F9D33-21A0-491F-AA42-41D2D6732CBC}" presName="matrix" presStyleCnt="0"/>
      <dgm:spPr/>
    </dgm:pt>
    <dgm:pt modelId="{8C01575B-F53E-46D6-8A2D-4C8ED8187442}" type="pres">
      <dgm:prSet presAssocID="{648F9D33-21A0-491F-AA42-41D2D6732CBC}" presName="tile1" presStyleLbl="node1" presStyleIdx="0" presStyleCnt="4"/>
      <dgm:spPr/>
      <dgm:t>
        <a:bodyPr/>
        <a:lstStyle/>
        <a:p>
          <a:endParaRPr lang="en-US"/>
        </a:p>
      </dgm:t>
    </dgm:pt>
    <dgm:pt modelId="{5F9E0A98-E285-451B-ACE4-DD51C58A92E9}" type="pres">
      <dgm:prSet presAssocID="{648F9D33-21A0-491F-AA42-41D2D6732CBC}" presName="tile1text" presStyleLbl="node1" presStyleIdx="0" presStyleCnt="4">
        <dgm:presLayoutVars>
          <dgm:chMax val="0"/>
          <dgm:chPref val="0"/>
          <dgm:bulletEnabled val="1"/>
        </dgm:presLayoutVars>
      </dgm:prSet>
      <dgm:spPr/>
      <dgm:t>
        <a:bodyPr/>
        <a:lstStyle/>
        <a:p>
          <a:endParaRPr lang="en-US"/>
        </a:p>
      </dgm:t>
    </dgm:pt>
    <dgm:pt modelId="{44FD4D16-2C81-4DE3-AF64-398483A7CA46}" type="pres">
      <dgm:prSet presAssocID="{648F9D33-21A0-491F-AA42-41D2D6732CBC}" presName="tile2" presStyleLbl="node1" presStyleIdx="1" presStyleCnt="4" custLinFactX="100000" custLinFactNeighborX="157101" custLinFactNeighborY="-21018"/>
      <dgm:spPr/>
      <dgm:t>
        <a:bodyPr/>
        <a:lstStyle/>
        <a:p>
          <a:endParaRPr lang="en-US"/>
        </a:p>
      </dgm:t>
    </dgm:pt>
    <dgm:pt modelId="{58FD8AD4-05D0-4B32-BFBF-BA7696DCD664}" type="pres">
      <dgm:prSet presAssocID="{648F9D33-21A0-491F-AA42-41D2D6732CBC}" presName="tile2text" presStyleLbl="node1" presStyleIdx="1" presStyleCnt="4">
        <dgm:presLayoutVars>
          <dgm:chMax val="0"/>
          <dgm:chPref val="0"/>
          <dgm:bulletEnabled val="1"/>
        </dgm:presLayoutVars>
      </dgm:prSet>
      <dgm:spPr/>
      <dgm:t>
        <a:bodyPr/>
        <a:lstStyle/>
        <a:p>
          <a:endParaRPr lang="en-US"/>
        </a:p>
      </dgm:t>
    </dgm:pt>
    <dgm:pt modelId="{AF01D6CA-797C-495D-AA77-1F662C424FA3}" type="pres">
      <dgm:prSet presAssocID="{648F9D33-21A0-491F-AA42-41D2D6732CBC}" presName="tile3" presStyleLbl="node1" presStyleIdx="2" presStyleCnt="4" custLinFactNeighborX="-3922" custLinFactNeighborY="3333"/>
      <dgm:spPr/>
      <dgm:t>
        <a:bodyPr/>
        <a:lstStyle/>
        <a:p>
          <a:endParaRPr lang="en-US"/>
        </a:p>
      </dgm:t>
    </dgm:pt>
    <dgm:pt modelId="{59C16409-CBC2-4BEF-B60D-A6949ACD3D3E}" type="pres">
      <dgm:prSet presAssocID="{648F9D33-21A0-491F-AA42-41D2D6732CBC}" presName="tile3text" presStyleLbl="node1" presStyleIdx="2" presStyleCnt="4">
        <dgm:presLayoutVars>
          <dgm:chMax val="0"/>
          <dgm:chPref val="0"/>
          <dgm:bulletEnabled val="1"/>
        </dgm:presLayoutVars>
      </dgm:prSet>
      <dgm:spPr/>
      <dgm:t>
        <a:bodyPr/>
        <a:lstStyle/>
        <a:p>
          <a:endParaRPr lang="en-US"/>
        </a:p>
      </dgm:t>
    </dgm:pt>
    <dgm:pt modelId="{AF043809-F1E2-4D86-B823-7ADCA17D7321}" type="pres">
      <dgm:prSet presAssocID="{648F9D33-21A0-491F-AA42-41D2D6732CBC}" presName="tile4" presStyleLbl="node1" presStyleIdx="3" presStyleCnt="4"/>
      <dgm:spPr/>
      <dgm:t>
        <a:bodyPr/>
        <a:lstStyle/>
        <a:p>
          <a:endParaRPr lang="en-US"/>
        </a:p>
      </dgm:t>
    </dgm:pt>
    <dgm:pt modelId="{E077B5A2-F558-40FE-B54A-0D51CDA05C19}" type="pres">
      <dgm:prSet presAssocID="{648F9D33-21A0-491F-AA42-41D2D6732CBC}" presName="tile4text" presStyleLbl="node1" presStyleIdx="3" presStyleCnt="4">
        <dgm:presLayoutVars>
          <dgm:chMax val="0"/>
          <dgm:chPref val="0"/>
          <dgm:bulletEnabled val="1"/>
        </dgm:presLayoutVars>
      </dgm:prSet>
      <dgm:spPr/>
      <dgm:t>
        <a:bodyPr/>
        <a:lstStyle/>
        <a:p>
          <a:endParaRPr lang="en-US"/>
        </a:p>
      </dgm:t>
    </dgm:pt>
    <dgm:pt modelId="{8A3AC64E-218A-4354-8BB3-0F749F3598C9}" type="pres">
      <dgm:prSet presAssocID="{648F9D33-21A0-491F-AA42-41D2D6732CBC}" presName="centerTile" presStyleLbl="fgShp" presStyleIdx="0" presStyleCnt="1" custScaleX="153623" custScaleY="144681">
        <dgm:presLayoutVars>
          <dgm:chMax val="0"/>
          <dgm:chPref val="0"/>
        </dgm:presLayoutVars>
      </dgm:prSet>
      <dgm:spPr/>
      <dgm:t>
        <a:bodyPr/>
        <a:lstStyle/>
        <a:p>
          <a:endParaRPr lang="en-US"/>
        </a:p>
      </dgm:t>
    </dgm:pt>
  </dgm:ptLst>
  <dgm:cxnLst>
    <dgm:cxn modelId="{5BD41408-D67A-4D50-8A85-7C9F5759305E}" srcId="{648F9D33-21A0-491F-AA42-41D2D6732CBC}" destId="{60E6C8DA-7AA6-4AC6-876A-554A33CC7420}" srcOrd="0" destOrd="0" parTransId="{3A504A57-0753-456B-BF68-46458C947266}" sibTransId="{CE8C4562-51D6-406A-A1FD-0137CC513FCD}"/>
    <dgm:cxn modelId="{06481E27-45CA-4768-B08B-AB6BD32B042A}" srcId="{60E6C8DA-7AA6-4AC6-876A-554A33CC7420}" destId="{D97E2365-9AC2-406A-AE66-4BEA096AC3A0}" srcOrd="0" destOrd="0" parTransId="{D2FBC400-1B63-4A7E-B870-663BF28671F6}" sibTransId="{6B645C3D-F464-4F26-8FCF-B97834112D9F}"/>
    <dgm:cxn modelId="{F70415A3-F445-42FF-8179-586B0CAAFBC0}" type="presOf" srcId="{D97E2365-9AC2-406A-AE66-4BEA096AC3A0}" destId="{8C01575B-F53E-46D6-8A2D-4C8ED8187442}" srcOrd="0" destOrd="0" presId="urn:microsoft.com/office/officeart/2005/8/layout/matrix1"/>
    <dgm:cxn modelId="{79DF0E74-966A-4E03-8000-698901AC56E6}" type="presOf" srcId="{60E6C8DA-7AA6-4AC6-876A-554A33CC7420}" destId="{8A3AC64E-218A-4354-8BB3-0F749F3598C9}" srcOrd="0" destOrd="0" presId="urn:microsoft.com/office/officeart/2005/8/layout/matrix1"/>
    <dgm:cxn modelId="{89F7D33A-7AA3-44F3-B47E-C933B20EDAA4}" type="presOf" srcId="{5950D223-D643-473A-9BA6-AF5392FA2FA0}" destId="{44FD4D16-2C81-4DE3-AF64-398483A7CA46}" srcOrd="0" destOrd="0" presId="urn:microsoft.com/office/officeart/2005/8/layout/matrix1"/>
    <dgm:cxn modelId="{52D144EE-82AD-4021-B356-20D0F982F2F9}" srcId="{60E6C8DA-7AA6-4AC6-876A-554A33CC7420}" destId="{5950D223-D643-473A-9BA6-AF5392FA2FA0}" srcOrd="1" destOrd="0" parTransId="{724EFEBC-43D7-45B2-A564-DE7E33113DF7}" sibTransId="{B9AD9169-A41C-4F3A-A461-08C920C816CF}"/>
    <dgm:cxn modelId="{DA7C5492-F4C5-4FA9-8A92-7DEA5F5FF5F1}" type="presOf" srcId="{C7E00691-A1BA-4025-9FC2-B05668C95BD2}" destId="{AF043809-F1E2-4D86-B823-7ADCA17D7321}" srcOrd="0" destOrd="0" presId="urn:microsoft.com/office/officeart/2005/8/layout/matrix1"/>
    <dgm:cxn modelId="{DAD76CCB-7316-4335-881B-B175C39D4AF5}" type="presOf" srcId="{D3C2C9D9-752E-4390-B7BC-58D35386E0F8}" destId="{AF01D6CA-797C-495D-AA77-1F662C424FA3}" srcOrd="0" destOrd="0" presId="urn:microsoft.com/office/officeart/2005/8/layout/matrix1"/>
    <dgm:cxn modelId="{8AD6FE29-857E-4659-BACE-7314E7B5CC08}" type="presOf" srcId="{C7E00691-A1BA-4025-9FC2-B05668C95BD2}" destId="{E077B5A2-F558-40FE-B54A-0D51CDA05C19}" srcOrd="1" destOrd="0" presId="urn:microsoft.com/office/officeart/2005/8/layout/matrix1"/>
    <dgm:cxn modelId="{E7D5F6E5-679E-4915-ACD0-37BFF2ED4346}" srcId="{60E6C8DA-7AA6-4AC6-876A-554A33CC7420}" destId="{C7E00691-A1BA-4025-9FC2-B05668C95BD2}" srcOrd="3" destOrd="0" parTransId="{2BB8F9F7-492F-4130-B77A-7E4344C5C8B2}" sibTransId="{46206A60-3D7B-41F2-9A72-87007611A88C}"/>
    <dgm:cxn modelId="{AD26C701-BBC5-4826-900E-7BECC83A71BD}" srcId="{60E6C8DA-7AA6-4AC6-876A-554A33CC7420}" destId="{D3C2C9D9-752E-4390-B7BC-58D35386E0F8}" srcOrd="2" destOrd="0" parTransId="{89285BE1-2047-4D63-9873-3290BA41D24A}" sibTransId="{0C4822A3-496A-499A-A9F6-13E98C09EE20}"/>
    <dgm:cxn modelId="{BAD0F351-A4FD-45DB-9F46-E2D4857D06FF}" type="presOf" srcId="{648F9D33-21A0-491F-AA42-41D2D6732CBC}" destId="{633CC37D-E160-4937-BEBC-31F47556C309}" srcOrd="0" destOrd="0" presId="urn:microsoft.com/office/officeart/2005/8/layout/matrix1"/>
    <dgm:cxn modelId="{4F74F3E9-7168-4754-BDEA-F7F4BF6DE6D3}" type="presOf" srcId="{D97E2365-9AC2-406A-AE66-4BEA096AC3A0}" destId="{5F9E0A98-E285-451B-ACE4-DD51C58A92E9}" srcOrd="1" destOrd="0" presId="urn:microsoft.com/office/officeart/2005/8/layout/matrix1"/>
    <dgm:cxn modelId="{A663AC35-446C-40EE-B006-D33CDC46CA05}" type="presOf" srcId="{5950D223-D643-473A-9BA6-AF5392FA2FA0}" destId="{58FD8AD4-05D0-4B32-BFBF-BA7696DCD664}" srcOrd="1" destOrd="0" presId="urn:microsoft.com/office/officeart/2005/8/layout/matrix1"/>
    <dgm:cxn modelId="{FB420083-8115-45E6-B4C5-5070110AFA58}" type="presOf" srcId="{D3C2C9D9-752E-4390-B7BC-58D35386E0F8}" destId="{59C16409-CBC2-4BEF-B60D-A6949ACD3D3E}" srcOrd="1" destOrd="0" presId="urn:microsoft.com/office/officeart/2005/8/layout/matrix1"/>
    <dgm:cxn modelId="{1A050617-7649-4097-94C5-153FAE65AC60}" type="presParOf" srcId="{633CC37D-E160-4937-BEBC-31F47556C309}" destId="{7BBCFE58-2AB6-4600-92C6-F10DFA15D48A}" srcOrd="0" destOrd="0" presId="urn:microsoft.com/office/officeart/2005/8/layout/matrix1"/>
    <dgm:cxn modelId="{BB14EB00-68FB-4C5F-98AC-151CF897D4C5}" type="presParOf" srcId="{7BBCFE58-2AB6-4600-92C6-F10DFA15D48A}" destId="{8C01575B-F53E-46D6-8A2D-4C8ED8187442}" srcOrd="0" destOrd="0" presId="urn:microsoft.com/office/officeart/2005/8/layout/matrix1"/>
    <dgm:cxn modelId="{776CB139-5B6C-4333-8BE8-84E1035F0B04}" type="presParOf" srcId="{7BBCFE58-2AB6-4600-92C6-F10DFA15D48A}" destId="{5F9E0A98-E285-451B-ACE4-DD51C58A92E9}" srcOrd="1" destOrd="0" presId="urn:microsoft.com/office/officeart/2005/8/layout/matrix1"/>
    <dgm:cxn modelId="{EC1E6335-8CC7-428E-A2B7-47DE718AD072}" type="presParOf" srcId="{7BBCFE58-2AB6-4600-92C6-F10DFA15D48A}" destId="{44FD4D16-2C81-4DE3-AF64-398483A7CA46}" srcOrd="2" destOrd="0" presId="urn:microsoft.com/office/officeart/2005/8/layout/matrix1"/>
    <dgm:cxn modelId="{F9C37A67-A646-49D8-A6F1-0BF26619E1AD}" type="presParOf" srcId="{7BBCFE58-2AB6-4600-92C6-F10DFA15D48A}" destId="{58FD8AD4-05D0-4B32-BFBF-BA7696DCD664}" srcOrd="3" destOrd="0" presId="urn:microsoft.com/office/officeart/2005/8/layout/matrix1"/>
    <dgm:cxn modelId="{607F3210-A560-4DCA-8F79-3E6C729C052C}" type="presParOf" srcId="{7BBCFE58-2AB6-4600-92C6-F10DFA15D48A}" destId="{AF01D6CA-797C-495D-AA77-1F662C424FA3}" srcOrd="4" destOrd="0" presId="urn:microsoft.com/office/officeart/2005/8/layout/matrix1"/>
    <dgm:cxn modelId="{E48AF3D1-732E-43F8-8731-BB297C8BD5B9}" type="presParOf" srcId="{7BBCFE58-2AB6-4600-92C6-F10DFA15D48A}" destId="{59C16409-CBC2-4BEF-B60D-A6949ACD3D3E}" srcOrd="5" destOrd="0" presId="urn:microsoft.com/office/officeart/2005/8/layout/matrix1"/>
    <dgm:cxn modelId="{34D2E745-420A-45A4-9100-4DE9112A936F}" type="presParOf" srcId="{7BBCFE58-2AB6-4600-92C6-F10DFA15D48A}" destId="{AF043809-F1E2-4D86-B823-7ADCA17D7321}" srcOrd="6" destOrd="0" presId="urn:microsoft.com/office/officeart/2005/8/layout/matrix1"/>
    <dgm:cxn modelId="{AA386C16-CC11-4628-9795-C1C87895D462}" type="presParOf" srcId="{7BBCFE58-2AB6-4600-92C6-F10DFA15D48A}" destId="{E077B5A2-F558-40FE-B54A-0D51CDA05C19}" srcOrd="7" destOrd="0" presId="urn:microsoft.com/office/officeart/2005/8/layout/matrix1"/>
    <dgm:cxn modelId="{C02F97C6-CB15-465A-9D82-3E76902BE030}" type="presParOf" srcId="{633CC37D-E160-4937-BEBC-31F47556C309}" destId="{8A3AC64E-218A-4354-8BB3-0F749F3598C9}"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94FA2-9B09-40CC-A3E7-85815C0E0E2A}">
      <dsp:nvSpPr>
        <dsp:cNvPr id="0" name=""/>
        <dsp:cNvSpPr/>
      </dsp:nvSpPr>
      <dsp:spPr>
        <a:xfrm rot="16200000">
          <a:off x="1431925" y="-1431925"/>
          <a:ext cx="2393950" cy="5257800"/>
        </a:xfrm>
        <a:prstGeom prst="round1Rect">
          <a:avLst/>
        </a:prstGeom>
        <a:solidFill>
          <a:schemeClr val="bg1">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5760" tIns="199136" rIns="199136" bIns="199136" numCol="1" spcCol="1270" anchor="ctr" anchorCtr="0">
          <a:noAutofit/>
        </a:bodyPr>
        <a:lstStyle/>
        <a:p>
          <a:pPr lvl="0" algn="l" defTabSz="1244600">
            <a:lnSpc>
              <a:spcPct val="90000"/>
            </a:lnSpc>
            <a:spcBef>
              <a:spcPct val="0"/>
            </a:spcBef>
            <a:spcAft>
              <a:spcPct val="35000"/>
            </a:spcAft>
          </a:pPr>
          <a:r>
            <a:rPr lang="en-US" sz="2800" kern="1200" dirty="0"/>
            <a:t>Policy </a:t>
          </a:r>
        </a:p>
      </dsp:txBody>
      <dsp:txXfrm rot="5400000">
        <a:off x="-1" y="1"/>
        <a:ext cx="5257800" cy="1795462"/>
      </dsp:txXfrm>
    </dsp:sp>
    <dsp:sp modelId="{E8EBE500-F0E5-4A24-8D5B-C717C8D80211}">
      <dsp:nvSpPr>
        <dsp:cNvPr id="0" name=""/>
        <dsp:cNvSpPr/>
      </dsp:nvSpPr>
      <dsp:spPr>
        <a:xfrm>
          <a:off x="5257800" y="0"/>
          <a:ext cx="5257800" cy="2393950"/>
        </a:xfrm>
        <a:prstGeom prst="round1Rect">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365760" bIns="199136" numCol="1" spcCol="1270" anchor="ctr" anchorCtr="0">
          <a:noAutofit/>
        </a:bodyPr>
        <a:lstStyle/>
        <a:p>
          <a:pPr lvl="0" algn="r" defTabSz="1244600">
            <a:lnSpc>
              <a:spcPct val="90000"/>
            </a:lnSpc>
            <a:spcBef>
              <a:spcPct val="0"/>
            </a:spcBef>
            <a:spcAft>
              <a:spcPct val="35000"/>
            </a:spcAft>
          </a:pPr>
          <a:r>
            <a:rPr lang="en-US" sz="2800" kern="1200" dirty="0"/>
            <a:t>Systems</a:t>
          </a:r>
        </a:p>
      </dsp:txBody>
      <dsp:txXfrm>
        <a:off x="5257800" y="0"/>
        <a:ext cx="5257800" cy="1795462"/>
      </dsp:txXfrm>
    </dsp:sp>
    <dsp:sp modelId="{951A6743-AF66-48A3-8F74-C4E1488A230F}">
      <dsp:nvSpPr>
        <dsp:cNvPr id="0" name=""/>
        <dsp:cNvSpPr/>
      </dsp:nvSpPr>
      <dsp:spPr>
        <a:xfrm rot="10800000">
          <a:off x="0" y="2393950"/>
          <a:ext cx="5257800" cy="2393950"/>
        </a:xfrm>
        <a:prstGeom prst="round1Rect">
          <a:avLst/>
        </a:prstGeom>
        <a:solidFill>
          <a:schemeClr val="accent6"/>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5760" tIns="199136" rIns="199136" bIns="199136" numCol="1" spcCol="1270" anchor="ctr" anchorCtr="0">
          <a:noAutofit/>
        </a:bodyPr>
        <a:lstStyle/>
        <a:p>
          <a:pPr lvl="0" algn="l" defTabSz="1244600">
            <a:lnSpc>
              <a:spcPct val="90000"/>
            </a:lnSpc>
            <a:spcBef>
              <a:spcPct val="0"/>
            </a:spcBef>
            <a:spcAft>
              <a:spcPct val="35000"/>
            </a:spcAft>
          </a:pPr>
          <a:r>
            <a:rPr lang="en-US" sz="2800" kern="1200" dirty="0"/>
            <a:t>Environment</a:t>
          </a:r>
        </a:p>
      </dsp:txBody>
      <dsp:txXfrm rot="10800000">
        <a:off x="0" y="2992437"/>
        <a:ext cx="5257800" cy="1795462"/>
      </dsp:txXfrm>
    </dsp:sp>
    <dsp:sp modelId="{81A89DC6-8F9D-4CD6-89D1-271C5BC0A60C}">
      <dsp:nvSpPr>
        <dsp:cNvPr id="0" name=""/>
        <dsp:cNvSpPr/>
      </dsp:nvSpPr>
      <dsp:spPr>
        <a:xfrm rot="5400000">
          <a:off x="6689725" y="962025"/>
          <a:ext cx="2393950" cy="5257800"/>
        </a:xfrm>
        <a:prstGeom prst="round1Rect">
          <a:avLst/>
        </a:prstGeom>
        <a:solidFill>
          <a:schemeClr val="accent5">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365760" bIns="199136" numCol="1" spcCol="1270" anchor="ctr" anchorCtr="0">
          <a:noAutofit/>
        </a:bodyPr>
        <a:lstStyle/>
        <a:p>
          <a:pPr lvl="0" algn="r" defTabSz="1244600">
            <a:lnSpc>
              <a:spcPct val="90000"/>
            </a:lnSpc>
            <a:spcBef>
              <a:spcPct val="0"/>
            </a:spcBef>
            <a:spcAft>
              <a:spcPct val="35000"/>
            </a:spcAft>
          </a:pPr>
          <a:r>
            <a:rPr lang="en-US" sz="2800" kern="1200" dirty="0"/>
            <a:t>Social Support</a:t>
          </a:r>
        </a:p>
      </dsp:txBody>
      <dsp:txXfrm rot="-5400000">
        <a:off x="5257799" y="2992437"/>
        <a:ext cx="5257800" cy="1795462"/>
      </dsp:txXfrm>
    </dsp:sp>
    <dsp:sp modelId="{1789AC13-32A1-43EE-AF31-F145F0AFA4FB}">
      <dsp:nvSpPr>
        <dsp:cNvPr id="0" name=""/>
        <dsp:cNvSpPr/>
      </dsp:nvSpPr>
      <dsp:spPr>
        <a:xfrm>
          <a:off x="2680110" y="993716"/>
          <a:ext cx="5240743" cy="2433617"/>
        </a:xfrm>
        <a:prstGeom prst="roundRect">
          <a:avLst/>
        </a:prstGeom>
        <a:solidFill>
          <a:schemeClr val="accent5">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solidFill>
                <a:schemeClr val="tx1"/>
              </a:solidFill>
            </a:rPr>
            <a:t>Healthy Eating Physical Activity Tobacco-Free Breastfeeding Support            </a:t>
          </a:r>
          <a:r>
            <a:rPr lang="en-US" sz="2400" b="1" kern="1200" dirty="0" smtClean="0">
              <a:solidFill>
                <a:schemeClr val="tx1"/>
              </a:solidFill>
            </a:rPr>
            <a:t>Well-Being</a:t>
          </a:r>
          <a:endParaRPr lang="en-US" sz="2400" b="1" kern="1200" dirty="0">
            <a:solidFill>
              <a:schemeClr val="tx1"/>
            </a:solidFill>
          </a:endParaRPr>
        </a:p>
      </dsp:txBody>
      <dsp:txXfrm>
        <a:off x="2798909" y="1112515"/>
        <a:ext cx="5003145" cy="21960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01575B-F53E-46D6-8A2D-4C8ED8187442}">
      <dsp:nvSpPr>
        <dsp:cNvPr id="0" name=""/>
        <dsp:cNvSpPr/>
      </dsp:nvSpPr>
      <dsp:spPr>
        <a:xfrm rot="16200000">
          <a:off x="1431925" y="-1431925"/>
          <a:ext cx="2393950" cy="5257800"/>
        </a:xfrm>
        <a:prstGeom prst="round1Rect">
          <a:avLst/>
        </a:prstGeom>
        <a:solidFill>
          <a:schemeClr val="accent3">
            <a:lumMod val="75000"/>
          </a:schemeClr>
        </a:solidFill>
        <a:ln w="10795" cap="flat" cmpd="sng" algn="ctr">
          <a:solidFill>
            <a:schemeClr val="accent3">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r>
            <a:rPr lang="en-US" sz="5200" kern="1200" dirty="0"/>
            <a:t>Policy</a:t>
          </a:r>
        </a:p>
      </dsp:txBody>
      <dsp:txXfrm rot="5400000">
        <a:off x="-1" y="1"/>
        <a:ext cx="5257800" cy="1795462"/>
      </dsp:txXfrm>
    </dsp:sp>
    <dsp:sp modelId="{44FD4D16-2C81-4DE3-AF64-398483A7CA46}">
      <dsp:nvSpPr>
        <dsp:cNvPr id="0" name=""/>
        <dsp:cNvSpPr/>
      </dsp:nvSpPr>
      <dsp:spPr>
        <a:xfrm>
          <a:off x="5257800" y="0"/>
          <a:ext cx="5257800" cy="2393950"/>
        </a:xfrm>
        <a:prstGeom prst="round1Rect">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r>
            <a:rPr lang="en-US" sz="5200" kern="1200" dirty="0"/>
            <a:t>Environment</a:t>
          </a:r>
        </a:p>
      </dsp:txBody>
      <dsp:txXfrm>
        <a:off x="5257800" y="0"/>
        <a:ext cx="5257800" cy="1795462"/>
      </dsp:txXfrm>
    </dsp:sp>
    <dsp:sp modelId="{AF01D6CA-797C-495D-AA77-1F662C424FA3}">
      <dsp:nvSpPr>
        <dsp:cNvPr id="0" name=""/>
        <dsp:cNvSpPr/>
      </dsp:nvSpPr>
      <dsp:spPr>
        <a:xfrm rot="10800000">
          <a:off x="0" y="2393950"/>
          <a:ext cx="5257800" cy="2393950"/>
        </a:xfrm>
        <a:prstGeom prst="round1Rect">
          <a:avLst/>
        </a:prstGeom>
        <a:solidFill>
          <a:schemeClr val="accent6"/>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r>
            <a:rPr lang="en-US" sz="5200" kern="1200" dirty="0"/>
            <a:t>System</a:t>
          </a:r>
        </a:p>
      </dsp:txBody>
      <dsp:txXfrm rot="10800000">
        <a:off x="0" y="2992437"/>
        <a:ext cx="5257800" cy="1795462"/>
      </dsp:txXfrm>
    </dsp:sp>
    <dsp:sp modelId="{AF043809-F1E2-4D86-B823-7ADCA17D7321}">
      <dsp:nvSpPr>
        <dsp:cNvPr id="0" name=""/>
        <dsp:cNvSpPr/>
      </dsp:nvSpPr>
      <dsp:spPr>
        <a:xfrm rot="5400000">
          <a:off x="6689725" y="962025"/>
          <a:ext cx="2393950" cy="5257800"/>
        </a:xfrm>
        <a:prstGeom prst="round1Rect">
          <a:avLst/>
        </a:prstGeom>
        <a:solidFill>
          <a:schemeClr val="accent5">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r>
            <a:rPr lang="en-US" sz="5200" b="0" kern="1200" dirty="0"/>
            <a:t>Social Support</a:t>
          </a:r>
        </a:p>
      </dsp:txBody>
      <dsp:txXfrm rot="-5400000">
        <a:off x="5257799" y="2992437"/>
        <a:ext cx="5257800" cy="1795462"/>
      </dsp:txXfrm>
    </dsp:sp>
    <dsp:sp modelId="{8A3AC64E-218A-4354-8BB3-0F749F3598C9}">
      <dsp:nvSpPr>
        <dsp:cNvPr id="0" name=""/>
        <dsp:cNvSpPr/>
      </dsp:nvSpPr>
      <dsp:spPr>
        <a:xfrm>
          <a:off x="2834642" y="1528052"/>
          <a:ext cx="4846314" cy="1731795"/>
        </a:xfrm>
        <a:prstGeom prst="roundRect">
          <a:avLst/>
        </a:prstGeom>
        <a:solidFill>
          <a:schemeClr val="accent5">
            <a:lumMod val="60000"/>
            <a:lum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en-US" sz="5200" b="0" kern="1200" dirty="0"/>
            <a:t>Physical Activity</a:t>
          </a:r>
        </a:p>
      </dsp:txBody>
      <dsp:txXfrm>
        <a:off x="2919181" y="1612591"/>
        <a:ext cx="4677236" cy="1562717"/>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A04DE5-F1A9-4D45-BF54-BEFDBA739CA2}" type="datetimeFigureOut">
              <a:rPr lang="en-US" smtClean="0">
                <a:latin typeface="NeueHaasGroteskText Std" panose="020B0504020202020204" pitchFamily="34" charset="0"/>
              </a:rPr>
              <a:t>4/7/2021</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eueHaasGroteskText Std" panose="020B0504020202020204" pitchFamily="34" charset="0"/>
              </a:defRPr>
            </a:lvl1pPr>
          </a:lstStyle>
          <a:p>
            <a:fld id="{A50CD39D-89B0-4C68-805A-35C75A7C20C8}" type="datetimeFigureOut">
              <a:rPr lang="en-US" smtClean="0"/>
              <a:pPr/>
              <a:t>4/7/2021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3137397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30275">
              <a:spcBef>
                <a:spcPct val="30000"/>
              </a:spcBef>
              <a:defRPr sz="1200">
                <a:solidFill>
                  <a:schemeClr val="tx1"/>
                </a:solidFill>
                <a:latin typeface="Arial" panose="020B0604020202020204" pitchFamily="34" charset="0"/>
              </a:defRPr>
            </a:lvl1pPr>
            <a:lvl2pPr marL="742950" indent="-285750" defTabSz="930275">
              <a:spcBef>
                <a:spcPct val="30000"/>
              </a:spcBef>
              <a:defRPr sz="1200">
                <a:solidFill>
                  <a:schemeClr val="tx1"/>
                </a:solidFill>
                <a:latin typeface="Arial" panose="020B0604020202020204" pitchFamily="34" charset="0"/>
              </a:defRPr>
            </a:lvl2pPr>
            <a:lvl3pPr marL="1143000" indent="-228600" defTabSz="930275">
              <a:spcBef>
                <a:spcPct val="30000"/>
              </a:spcBef>
              <a:defRPr sz="1200">
                <a:solidFill>
                  <a:schemeClr val="tx1"/>
                </a:solidFill>
                <a:latin typeface="Arial" panose="020B0604020202020204" pitchFamily="34" charset="0"/>
              </a:defRPr>
            </a:lvl3pPr>
            <a:lvl4pPr marL="1600200" indent="-228600" defTabSz="930275">
              <a:spcBef>
                <a:spcPct val="30000"/>
              </a:spcBef>
              <a:defRPr sz="1200">
                <a:solidFill>
                  <a:schemeClr val="tx1"/>
                </a:solidFill>
                <a:latin typeface="Arial" panose="020B0604020202020204" pitchFamily="34" charset="0"/>
              </a:defRPr>
            </a:lvl4pPr>
            <a:lvl5pPr marL="2057400" indent="-228600" defTabSz="930275">
              <a:spcBef>
                <a:spcPct val="30000"/>
              </a:spcBef>
              <a:defRPr sz="1200">
                <a:solidFill>
                  <a:schemeClr val="tx1"/>
                </a:solidFill>
                <a:latin typeface="Arial" panose="020B0604020202020204" pitchFamily="34" charset="0"/>
              </a:defRPr>
            </a:lvl5pPr>
            <a:lvl6pPr marL="2514600" indent="-228600" defTabSz="9302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02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02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02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3CDD6B-EDFF-4BE7-A324-A11ED7BB47F9}" type="slidenum">
              <a:rPr lang="en-US" altLang="en-US" sz="1300" smtClean="0"/>
              <a:pPr>
                <a:spcBef>
                  <a:spcPct val="0"/>
                </a:spcBef>
              </a:pPr>
              <a:t>2</a:t>
            </a:fld>
            <a:endParaRPr lang="en-US" altLang="en-US" sz="1300"/>
          </a:p>
        </p:txBody>
      </p:sp>
      <p:sp>
        <p:nvSpPr>
          <p:cNvPr id="8195" name="Rectangle 2"/>
          <p:cNvSpPr>
            <a:spLocks noGrp="1" noRot="1" noChangeAspect="1" noChangeArrowheads="1" noTextEdit="1"/>
          </p:cNvSpPr>
          <p:nvPr>
            <p:ph type="sldImg"/>
          </p:nvPr>
        </p:nvSpPr>
        <p:spPr>
          <a:xfrm>
            <a:off x="404813" y="695325"/>
            <a:ext cx="6188075" cy="3481388"/>
          </a:xfrm>
          <a:ln/>
        </p:spPr>
      </p:sp>
      <p:sp>
        <p:nvSpPr>
          <p:cNvPr id="8196" name="Rectangle 3"/>
          <p:cNvSpPr>
            <a:spLocks noGrp="1" noChangeArrowheads="1"/>
          </p:cNvSpPr>
          <p:nvPr>
            <p:ph type="body" idx="1"/>
          </p:nvPr>
        </p:nvSpPr>
        <p:spPr>
          <a:xfrm>
            <a:off x="700088" y="4410075"/>
            <a:ext cx="5597525" cy="4178300"/>
          </a:xfrm>
          <a:noFill/>
        </p:spPr>
        <p:txBody>
          <a:bodyPr/>
          <a:lstStyle/>
          <a:p>
            <a:pPr eaLnBrk="1" hangingPunct="1"/>
            <a:r>
              <a:rPr lang="en-US" altLang="en-US" dirty="0">
                <a:latin typeface="Arial" panose="020B0604020202020204" pitchFamily="34" charset="0"/>
              </a:rPr>
              <a:t>This quote encompasses the purpose of SHIP being focused on policy, systems, and environmental change.  The quote, from an </a:t>
            </a:r>
            <a:r>
              <a:rPr lang="en-US" altLang="en-US" strike="noStrike" dirty="0" err="1" smtClean="0">
                <a:latin typeface="Arial" panose="020B0604020202020204" pitchFamily="34" charset="0"/>
              </a:rPr>
              <a:t>Intstitute</a:t>
            </a:r>
            <a:r>
              <a:rPr lang="en-US" altLang="en-US" strike="noStrike" dirty="0" smtClean="0">
                <a:latin typeface="Arial" panose="020B0604020202020204" pitchFamily="34" charset="0"/>
              </a:rPr>
              <a:t> </a:t>
            </a:r>
            <a:r>
              <a:rPr lang="en-US" altLang="en-US" strike="noStrike" dirty="0">
                <a:latin typeface="Arial" panose="020B0604020202020204" pitchFamily="34" charset="0"/>
              </a:rPr>
              <a:t>of Medicine </a:t>
            </a:r>
            <a:r>
              <a:rPr lang="en-US" altLang="en-US" dirty="0">
                <a:latin typeface="Arial" panose="020B0604020202020204" pitchFamily="34" charset="0"/>
              </a:rPr>
              <a:t>report is: “It is unreasonable to expect that people will change their behavior easily when so many forces in the social, cultural, and physical environment conspire against such change.”</a:t>
            </a:r>
          </a:p>
          <a:p>
            <a:pPr eaLnBrk="1" hangingPunct="1"/>
            <a:r>
              <a:rPr lang="en-US" altLang="en-US" dirty="0">
                <a:latin typeface="Arial" panose="020B0604020202020204" pitchFamily="34" charset="0"/>
              </a:rPr>
              <a:t>-Smedly and Syme (2000).  I like this because right off the top, we’re acknowledging that this work is about creating healthier environments.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So what is PSE change in the context of SHIP?</a:t>
            </a:r>
          </a:p>
          <a:p>
            <a:pPr eaLnBrk="1" hangingPunct="1"/>
            <a:r>
              <a:rPr lang="en-US" altLang="en-US" u="sng" dirty="0">
                <a:latin typeface="Arial" panose="020B0604020202020204" pitchFamily="34" charset="0"/>
              </a:rPr>
              <a:t>Policy, Systems, and Environmental Changes</a:t>
            </a:r>
            <a:endParaRPr lang="en-US" altLang="en-US" dirty="0">
              <a:latin typeface="Arial" panose="020B0604020202020204" pitchFamily="34" charset="0"/>
            </a:endParaRPr>
          </a:p>
          <a:p>
            <a:pPr eaLnBrk="1" hangingPunct="1"/>
            <a:r>
              <a:rPr lang="en-US" altLang="en-US" dirty="0">
                <a:latin typeface="Arial" panose="020B0604020202020204" pitchFamily="34" charset="0"/>
              </a:rPr>
              <a:t>SHIP interventions are designed to reduce the percentage of Minnesotans who use or are exposed to tobacco and who are obese or overweight. To be successful in meeting these goals, SHIP interventions must take steps to support implementation of policy, systems, and environmental change. Policy, systems, and environmental (PSE) changes are sustainable and make it inherently easier for the individual to adopt healthier choices than to choose unhealthy options.</a:t>
            </a:r>
          </a:p>
        </p:txBody>
      </p:sp>
    </p:spTree>
    <p:extLst>
      <p:ext uri="{BB962C8B-B14F-4D97-AF65-F5344CB8AC3E}">
        <p14:creationId xmlns:p14="http://schemas.microsoft.com/office/powerpoint/2010/main" val="198457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prevailing school of thought is that we are a product of our own personal choices. If we would just eat better, move more, not smoke we would be healthier and happier, but are we a product of personal choice, or is there more to the story?</a:t>
            </a:r>
            <a:endParaRPr lang="en-US" dirty="0"/>
          </a:p>
        </p:txBody>
      </p:sp>
      <p:sp>
        <p:nvSpPr>
          <p:cNvPr id="4" name="Slide Number Placeholder 3"/>
          <p:cNvSpPr>
            <a:spLocks noGrp="1"/>
          </p:cNvSpPr>
          <p:nvPr>
            <p:ph type="sldNum" sz="quarter" idx="10"/>
          </p:nvPr>
        </p:nvSpPr>
        <p:spPr/>
        <p:txBody>
          <a:bodyPr/>
          <a:lstStyle/>
          <a:p>
            <a:fld id="{CD993317-E037-469D-A36B-579E32DD805E}" type="slidenum">
              <a:rPr lang="en-US" smtClean="0"/>
              <a:t>3</a:t>
            </a:fld>
            <a:endParaRPr lang="en-US"/>
          </a:p>
        </p:txBody>
      </p:sp>
    </p:spTree>
    <p:extLst>
      <p:ext uri="{BB962C8B-B14F-4D97-AF65-F5344CB8AC3E}">
        <p14:creationId xmlns:p14="http://schemas.microsoft.com/office/powerpoint/2010/main" val="637008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can face obstacles to healthy living everyday when we go to work. </a:t>
            </a:r>
            <a:endParaRPr lang="en-US" dirty="0"/>
          </a:p>
        </p:txBody>
      </p:sp>
      <p:sp>
        <p:nvSpPr>
          <p:cNvPr id="4" name="Slide Number Placeholder 3"/>
          <p:cNvSpPr>
            <a:spLocks noGrp="1"/>
          </p:cNvSpPr>
          <p:nvPr>
            <p:ph type="sldNum" sz="quarter" idx="10"/>
          </p:nvPr>
        </p:nvSpPr>
        <p:spPr/>
        <p:txBody>
          <a:bodyPr/>
          <a:lstStyle/>
          <a:p>
            <a:fld id="{EE928B22-83AB-43DA-A833-FE5E1A6CB636}" type="slidenum">
              <a:rPr lang="en-US" smtClean="0"/>
              <a:t>4</a:t>
            </a:fld>
            <a:endParaRPr lang="en-US"/>
          </a:p>
        </p:txBody>
      </p:sp>
    </p:spTree>
    <p:extLst>
      <p:ext uri="{BB962C8B-B14F-4D97-AF65-F5344CB8AC3E}">
        <p14:creationId xmlns:p14="http://schemas.microsoft.com/office/powerpoint/2010/main" val="3481333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us have grown up hearing about willpower</a:t>
            </a:r>
            <a:r>
              <a:rPr lang="en-US" baseline="0" dirty="0"/>
              <a:t> or “pick yourself up by the bootstraps” .  It is not all about willpower. The environment in which we live, the people that surround us, and the </a:t>
            </a:r>
            <a:r>
              <a:rPr lang="en-US" baseline="0" dirty="0" smtClean="0"/>
              <a:t>availability</a:t>
            </a:r>
            <a:r>
              <a:rPr lang="en-US" strike="sngStrike" baseline="0" dirty="0"/>
              <a:t> </a:t>
            </a:r>
            <a:r>
              <a:rPr lang="en-US" baseline="0" dirty="0" smtClean="0">
                <a:highlight>
                  <a:srgbClr val="FFFF00"/>
                </a:highlight>
              </a:rPr>
              <a:t>of</a:t>
            </a:r>
            <a:r>
              <a:rPr lang="en-US" baseline="0" dirty="0" smtClean="0"/>
              <a:t> </a:t>
            </a:r>
            <a:r>
              <a:rPr lang="en-US" baseline="0" dirty="0"/>
              <a:t>healthy </a:t>
            </a:r>
            <a:r>
              <a:rPr lang="en-US" baseline="0" dirty="0" smtClean="0"/>
              <a:t>choice</a:t>
            </a:r>
            <a:r>
              <a:rPr lang="en-US" baseline="0" dirty="0">
                <a:highlight>
                  <a:srgbClr val="FFFF00"/>
                </a:highlight>
              </a:rPr>
              <a:t>s</a:t>
            </a:r>
            <a:r>
              <a:rPr lang="en-US" baseline="0" dirty="0" smtClean="0"/>
              <a:t> </a:t>
            </a:r>
            <a:r>
              <a:rPr lang="en-US" baseline="0" dirty="0"/>
              <a:t>all impact our ability to change – for the good and the bad.</a:t>
            </a:r>
            <a:endParaRPr lang="en-US" dirty="0"/>
          </a:p>
        </p:txBody>
      </p:sp>
      <p:sp>
        <p:nvSpPr>
          <p:cNvPr id="4" name="Slide Number Placeholder 3"/>
          <p:cNvSpPr>
            <a:spLocks noGrp="1"/>
          </p:cNvSpPr>
          <p:nvPr>
            <p:ph type="sldNum" sz="quarter" idx="10"/>
          </p:nvPr>
        </p:nvSpPr>
        <p:spPr/>
        <p:txBody>
          <a:bodyPr/>
          <a:lstStyle/>
          <a:p>
            <a:fld id="{E799DB20-5E2F-4A68-9216-06256A97A6ED}" type="slidenum">
              <a:rPr lang="en-US" smtClean="0"/>
              <a:t>5</a:t>
            </a:fld>
            <a:endParaRPr lang="en-US" dirty="0"/>
          </a:p>
        </p:txBody>
      </p:sp>
    </p:spTree>
    <p:extLst>
      <p:ext uri="{BB962C8B-B14F-4D97-AF65-F5344CB8AC3E}">
        <p14:creationId xmlns:p14="http://schemas.microsoft.com/office/powerpoint/2010/main" val="2341835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take a look at the history of workplace,</a:t>
            </a:r>
            <a:r>
              <a:rPr lang="en-US" baseline="0" dirty="0"/>
              <a:t> and this of course is a simplification, we said, garner leadership support and a budget, teach the individual to change their behavior (because we assumed people didn’t know what they should be doing), and presto, we will see a nice return on our investment. </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3085660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actual</a:t>
            </a:r>
            <a:r>
              <a:rPr lang="en-US" baseline="0" dirty="0"/>
              <a:t> implementation probably looked like this:</a:t>
            </a:r>
          </a:p>
          <a:p>
            <a:r>
              <a:rPr lang="en-US" baseline="0" dirty="0"/>
              <a:t>Secure leadership support and a budget (if you are lucky), teach individual behavior change (even though they probably already know what they should be doing), and we get wellness committee frustration with little behavior change. </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891719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a:t>
            </a:r>
            <a:r>
              <a:rPr lang="en-US" baseline="0" dirty="0"/>
              <a:t> on individual change alone can result in temporary behavior change to only a few and can use a lot of resources.</a:t>
            </a:r>
          </a:p>
          <a:p>
            <a:endParaRPr lang="en-US" baseline="0" dirty="0"/>
          </a:p>
          <a:p>
            <a:r>
              <a:rPr lang="en-US" baseline="0" dirty="0"/>
              <a:t>To be clear, there is a place for individual efforts in a workplace wellness program, we just want to ensure the environment supports any individual change efforts your employees may work toward.</a:t>
            </a:r>
            <a:endParaRPr lang="en-US" dirty="0"/>
          </a:p>
        </p:txBody>
      </p:sp>
      <p:sp>
        <p:nvSpPr>
          <p:cNvPr id="4" name="Slide Number Placeholder 3"/>
          <p:cNvSpPr>
            <a:spLocks noGrp="1"/>
          </p:cNvSpPr>
          <p:nvPr>
            <p:ph type="sldNum" sz="quarter" idx="10"/>
          </p:nvPr>
        </p:nvSpPr>
        <p:spPr/>
        <p:txBody>
          <a:bodyPr/>
          <a:lstStyle/>
          <a:p>
            <a:fld id="{CD993317-E037-469D-A36B-579E32DD805E}" type="slidenum">
              <a:rPr lang="en-US" smtClean="0"/>
              <a:t>8</a:t>
            </a:fld>
            <a:endParaRPr lang="en-US"/>
          </a:p>
        </p:txBody>
      </p:sp>
    </p:spTree>
    <p:extLst>
      <p:ext uri="{BB962C8B-B14F-4D97-AF65-F5344CB8AC3E}">
        <p14:creationId xmlns:p14="http://schemas.microsoft.com/office/powerpoint/2010/main" val="3288236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of behavior change theory is changing – from the work of </a:t>
            </a:r>
            <a:r>
              <a:rPr lang="en-US" dirty="0" smtClean="0"/>
              <a:t>Brian </a:t>
            </a:r>
            <a:r>
              <a:rPr lang="en-US" dirty="0" err="1"/>
              <a:t>Wansink</a:t>
            </a:r>
            <a:r>
              <a:rPr lang="en-US" baseline="0" dirty="0"/>
              <a:t> and others talking about how we make decisions depending on where our food is located and how it is packaged. Product placement and availability make a difference in how we choose what we eat and how much of it we eat.</a:t>
            </a:r>
            <a:endParaRPr lang="en-US" dirty="0"/>
          </a:p>
        </p:txBody>
      </p:sp>
      <p:sp>
        <p:nvSpPr>
          <p:cNvPr id="4" name="Slide Number Placeholder 3"/>
          <p:cNvSpPr>
            <a:spLocks noGrp="1"/>
          </p:cNvSpPr>
          <p:nvPr>
            <p:ph type="sldNum" sz="quarter" idx="10"/>
          </p:nvPr>
        </p:nvSpPr>
        <p:spPr/>
        <p:txBody>
          <a:bodyPr/>
          <a:lstStyle/>
          <a:p>
            <a:fld id="{E799DB20-5E2F-4A68-9216-06256A97A6ED}" type="slidenum">
              <a:rPr lang="en-US" smtClean="0"/>
              <a:t>9</a:t>
            </a:fld>
            <a:endParaRPr lang="en-US" dirty="0"/>
          </a:p>
        </p:txBody>
      </p:sp>
    </p:spTree>
    <p:extLst>
      <p:ext uri="{BB962C8B-B14F-4D97-AF65-F5344CB8AC3E}">
        <p14:creationId xmlns:p14="http://schemas.microsoft.com/office/powerpoint/2010/main" val="4099225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how changes at work move into your personal life, tell my story (evening walks – environment – healthy eating – learning it here) </a:t>
            </a:r>
          </a:p>
          <a:p>
            <a:endParaRPr lang="en-US" baseline="0" dirty="0"/>
          </a:p>
          <a:p>
            <a:pPr defTabSz="931774"/>
            <a:r>
              <a:rPr lang="en-US" dirty="0"/>
              <a:t>Let’s begin to look at workplace wellness a little differently than perhaps we have in the past.</a:t>
            </a:r>
          </a:p>
          <a:p>
            <a:endParaRPr lang="en-US" dirty="0"/>
          </a:p>
        </p:txBody>
      </p:sp>
      <p:sp>
        <p:nvSpPr>
          <p:cNvPr id="4" name="Slide Number Placeholder 3"/>
          <p:cNvSpPr>
            <a:spLocks noGrp="1"/>
          </p:cNvSpPr>
          <p:nvPr>
            <p:ph type="sldNum" sz="quarter" idx="10"/>
          </p:nvPr>
        </p:nvSpPr>
        <p:spPr/>
        <p:txBody>
          <a:bodyPr/>
          <a:lstStyle/>
          <a:p>
            <a:fld id="{EE928B22-83AB-43DA-A833-FE5E1A6CB636}" type="slidenum">
              <a:rPr lang="en-US" smtClean="0"/>
              <a:t>10</a:t>
            </a:fld>
            <a:endParaRPr lang="en-US"/>
          </a:p>
        </p:txBody>
      </p:sp>
    </p:spTree>
    <p:extLst>
      <p:ext uri="{BB962C8B-B14F-4D97-AF65-F5344CB8AC3E}">
        <p14:creationId xmlns:p14="http://schemas.microsoft.com/office/powerpoint/2010/main" val="2380313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30275">
              <a:spcBef>
                <a:spcPct val="30000"/>
              </a:spcBef>
              <a:defRPr sz="1200">
                <a:solidFill>
                  <a:schemeClr val="tx1"/>
                </a:solidFill>
                <a:latin typeface="Arial" panose="020B0604020202020204" pitchFamily="34" charset="0"/>
              </a:defRPr>
            </a:lvl1pPr>
            <a:lvl2pPr marL="742950" indent="-285750" defTabSz="930275">
              <a:spcBef>
                <a:spcPct val="30000"/>
              </a:spcBef>
              <a:defRPr sz="1200">
                <a:solidFill>
                  <a:schemeClr val="tx1"/>
                </a:solidFill>
                <a:latin typeface="Arial" panose="020B0604020202020204" pitchFamily="34" charset="0"/>
              </a:defRPr>
            </a:lvl2pPr>
            <a:lvl3pPr marL="1143000" indent="-228600" defTabSz="930275">
              <a:spcBef>
                <a:spcPct val="30000"/>
              </a:spcBef>
              <a:defRPr sz="1200">
                <a:solidFill>
                  <a:schemeClr val="tx1"/>
                </a:solidFill>
                <a:latin typeface="Arial" panose="020B0604020202020204" pitchFamily="34" charset="0"/>
              </a:defRPr>
            </a:lvl3pPr>
            <a:lvl4pPr marL="1600200" indent="-228600" defTabSz="930275">
              <a:spcBef>
                <a:spcPct val="30000"/>
              </a:spcBef>
              <a:defRPr sz="1200">
                <a:solidFill>
                  <a:schemeClr val="tx1"/>
                </a:solidFill>
                <a:latin typeface="Arial" panose="020B0604020202020204" pitchFamily="34" charset="0"/>
              </a:defRPr>
            </a:lvl4pPr>
            <a:lvl5pPr marL="2057400" indent="-228600" defTabSz="930275">
              <a:spcBef>
                <a:spcPct val="30000"/>
              </a:spcBef>
              <a:defRPr sz="1200">
                <a:solidFill>
                  <a:schemeClr val="tx1"/>
                </a:solidFill>
                <a:latin typeface="Arial" panose="020B0604020202020204" pitchFamily="34" charset="0"/>
              </a:defRPr>
            </a:lvl5pPr>
            <a:lvl6pPr marL="2514600" indent="-228600" defTabSz="9302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02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02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02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B49D75-0972-46C9-9C83-36F65FF46C8E}" type="slidenum">
              <a:rPr lang="en-US" altLang="en-US" sz="1300" smtClean="0"/>
              <a:pPr>
                <a:spcBef>
                  <a:spcPct val="0"/>
                </a:spcBef>
              </a:pPr>
              <a:t>11</a:t>
            </a:fld>
            <a:endParaRPr lang="en-US" altLang="en-US" sz="1300"/>
          </a:p>
        </p:txBody>
      </p:sp>
      <p:sp>
        <p:nvSpPr>
          <p:cNvPr id="22531" name="Rectangle 2"/>
          <p:cNvSpPr>
            <a:spLocks noGrp="1" noRot="1" noChangeAspect="1" noChangeArrowheads="1" noTextEdit="1"/>
          </p:cNvSpPr>
          <p:nvPr>
            <p:ph type="sldImg"/>
          </p:nvPr>
        </p:nvSpPr>
        <p:spPr>
          <a:xfrm>
            <a:off x="404813" y="695325"/>
            <a:ext cx="6188075" cy="3481388"/>
          </a:xfrm>
          <a:ln/>
        </p:spPr>
      </p:sp>
      <p:sp>
        <p:nvSpPr>
          <p:cNvPr id="22532" name="Rectangle 3"/>
          <p:cNvSpPr>
            <a:spLocks noGrp="1" noChangeArrowheads="1"/>
          </p:cNvSpPr>
          <p:nvPr>
            <p:ph type="body" idx="1"/>
          </p:nvPr>
        </p:nvSpPr>
        <p:spPr>
          <a:xfrm>
            <a:off x="700088" y="4410075"/>
            <a:ext cx="5597525" cy="4178300"/>
          </a:xfrm>
          <a:noFill/>
        </p:spPr>
        <p:txBody>
          <a:bodyPr/>
          <a:lstStyle/>
          <a:p>
            <a:pPr eaLnBrk="1" hangingPunct="1"/>
            <a:r>
              <a:rPr lang="en-US" altLang="en-US" u="sng" dirty="0">
                <a:latin typeface="Arial" panose="020B0604020202020204" pitchFamily="34" charset="0"/>
              </a:rPr>
              <a:t>Importance of PSE Change</a:t>
            </a:r>
            <a:endParaRPr lang="en-US" altLang="en-US" dirty="0">
              <a:latin typeface="Arial" panose="020B0604020202020204" pitchFamily="34" charset="0"/>
            </a:endParaRPr>
          </a:p>
          <a:p>
            <a:pPr eaLnBrk="1" hangingPunct="1"/>
            <a:r>
              <a:rPr lang="en-US" altLang="en-US" dirty="0">
                <a:latin typeface="Arial" panose="020B0604020202020204" pitchFamily="34" charset="0"/>
              </a:rPr>
              <a:t>Health problems are heavily influenced by societal policies and environments that in some way either sustain the behaviors and practices that contribute to the problems or fail to foster healthier choices that could prevent the problems. </a:t>
            </a:r>
            <a:endParaRPr lang="en-US" altLang="en-US" b="1" dirty="0">
              <a:latin typeface="Arial" panose="020B0604020202020204" pitchFamily="34" charset="0"/>
            </a:endParaRPr>
          </a:p>
          <a:p>
            <a:pPr eaLnBrk="1" hangingPunct="1"/>
            <a:r>
              <a:rPr lang="en-US" altLang="en-US" b="1" dirty="0">
                <a:latin typeface="Arial" panose="020B0604020202020204" pitchFamily="34" charset="0"/>
              </a:rPr>
              <a:t>Where you live affects how you live.</a:t>
            </a:r>
            <a:endParaRPr lang="en-US" altLang="en-US" dirty="0">
              <a:latin typeface="Arial" panose="020B0604020202020204" pitchFamily="34" charset="0"/>
            </a:endParaRPr>
          </a:p>
          <a:p>
            <a:pPr eaLnBrk="1" hangingPunct="1"/>
            <a:r>
              <a:rPr lang="en-US" altLang="en-US" dirty="0">
                <a:latin typeface="Arial" panose="020B0604020202020204" pitchFamily="34" charset="0"/>
              </a:rPr>
              <a:t>If you live in a community with parks and playgrounds, living wages, grocery stores that sell nutritious food, well maintained housing, and high quality public transit, and you’re more likely to thrive. But if you live in a community with dilapidated housing, few job opportunities, limited transit options, and without high quality parks and grocery stores, and you’re more likely to suffer from health problems like obesity, asthma, asthma, heart disease, and high blood pressure.</a:t>
            </a:r>
            <a:endParaRPr lang="en-US" altLang="en-US" i="1" dirty="0">
              <a:latin typeface="Arial" panose="020B0604020202020204" pitchFamily="34" charset="0"/>
            </a:endParaRPr>
          </a:p>
          <a:p>
            <a:pPr eaLnBrk="1" hangingPunct="1"/>
            <a:r>
              <a:rPr lang="en-US" altLang="en-US" i="1" dirty="0">
                <a:latin typeface="Arial" panose="020B0604020202020204" pitchFamily="34" charset="0"/>
              </a:rPr>
              <a:t>Ask yourself:  Is your neighborhood walkable?  Are there sidewalks, bike paths, and pedestrian-friendly environments to support physical activity? Do the amenities in your community – banks, grocery stores, retail shops – feel connected and in close proximity to one another?  Are these amenities accessible by public transit? Are there safe, appealing parks where you and your family can play? Are there thriving businesses, such as banks?</a:t>
            </a:r>
          </a:p>
          <a:p>
            <a:pPr eaLnBrk="1" hangingPunct="1"/>
            <a:r>
              <a:rPr lang="en-US" altLang="en-US" i="1" dirty="0">
                <a:latin typeface="Arial" panose="020B0604020202020204" pitchFamily="34" charset="0"/>
              </a:rPr>
              <a:t>It’s hard for community members to stay healthy when residents fear walking outdoors in the evening, and are afraid to allow their children to go outside during the day, after school, or on weekends. A family’s health is adversely impacted when their neighborhood lacks a decent grocery store with fresh fruits and vegetables, or when smog or pollution compromises people’s ability to breathe. </a:t>
            </a:r>
          </a:p>
          <a:p>
            <a:pPr eaLnBrk="1" hangingPunct="1"/>
            <a:r>
              <a:rPr lang="en-US" altLang="en-US" i="1" dirty="0">
                <a:latin typeface="Arial" panose="020B0604020202020204" pitchFamily="34" charset="0"/>
              </a:rPr>
              <a:t>By contrast, when the built environment  – buildings, parks, recreational facilities, transportation systems, and the other manmade landscapes in which we live, work, and play – offers clean, safe, healthy options, people thrive, families flourish, and neighborhoods prosper.</a:t>
            </a:r>
            <a:endParaRPr lang="en-US" altLang="en-US" dirty="0">
              <a:latin typeface="Arial" panose="020B0604020202020204" pitchFamily="34" charset="0"/>
            </a:endParaRPr>
          </a:p>
          <a:p>
            <a:pPr eaLnBrk="1" hangingPunct="1"/>
            <a:r>
              <a:rPr lang="en-US" altLang="en-US" dirty="0">
                <a:latin typeface="Arial" panose="020B0604020202020204" pitchFamily="34" charset="0"/>
              </a:rPr>
              <a:t>The major public health problems of our time will not be solved solely by individual actions and health choices, but by individuals coming together to make our society one in which healthy choices are easy, fun, and popular.  Communities in which policies and environments focus on the latter approach will be healthier and more satisfying places to live, work, and play.</a:t>
            </a:r>
          </a:p>
          <a:p>
            <a:pPr eaLnBrk="1" hangingPunct="1"/>
            <a:r>
              <a:rPr lang="en-US" altLang="en-US" dirty="0">
                <a:latin typeface="Arial" panose="020B0604020202020204" pitchFamily="34" charset="0"/>
              </a:rPr>
              <a:t>By moving upstream to address causes and improving environments where we live, work, learn, play, and receive health care, we can prevent many people from becoming chronically ill in the first place.</a:t>
            </a:r>
          </a:p>
        </p:txBody>
      </p:sp>
    </p:spTree>
    <p:extLst>
      <p:ext uri="{BB962C8B-B14F-4D97-AF65-F5344CB8AC3E}">
        <p14:creationId xmlns:p14="http://schemas.microsoft.com/office/powerpoint/2010/main" val="2602599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 little more closely</a:t>
            </a:r>
            <a:r>
              <a:rPr lang="en-US" baseline="0" dirty="0"/>
              <a:t> at the policy, systems and environmental change approach to build a culture of health in the workplace.</a:t>
            </a:r>
            <a:endParaRPr lang="en-US" dirty="0"/>
          </a:p>
        </p:txBody>
      </p:sp>
      <p:sp>
        <p:nvSpPr>
          <p:cNvPr id="4" name="Slide Number Placeholder 3"/>
          <p:cNvSpPr>
            <a:spLocks noGrp="1"/>
          </p:cNvSpPr>
          <p:nvPr>
            <p:ph type="sldNum" sz="quarter" idx="10"/>
          </p:nvPr>
        </p:nvSpPr>
        <p:spPr/>
        <p:txBody>
          <a:bodyPr/>
          <a:lstStyle/>
          <a:p>
            <a:fld id="{E799DB20-5E2F-4A68-9216-06256A97A6ED}" type="slidenum">
              <a:rPr lang="en-US" smtClean="0"/>
              <a:t>12</a:t>
            </a:fld>
            <a:endParaRPr lang="en-US" dirty="0"/>
          </a:p>
        </p:txBody>
      </p:sp>
    </p:spTree>
    <p:extLst>
      <p:ext uri="{BB962C8B-B14F-4D97-AF65-F5344CB8AC3E}">
        <p14:creationId xmlns:p14="http://schemas.microsoft.com/office/powerpoint/2010/main" val="214232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Twenty-five to 50 percent of all meals are consumed at work. We are constantly confronted by food and sedentary choices everyday.</a:t>
            </a:r>
          </a:p>
          <a:p>
            <a:endParaRPr lang="en-US" dirty="0"/>
          </a:p>
        </p:txBody>
      </p:sp>
      <p:sp>
        <p:nvSpPr>
          <p:cNvPr id="4" name="Slide Number Placeholder 3"/>
          <p:cNvSpPr>
            <a:spLocks noGrp="1"/>
          </p:cNvSpPr>
          <p:nvPr>
            <p:ph type="sldNum" sz="quarter" idx="10"/>
          </p:nvPr>
        </p:nvSpPr>
        <p:spPr/>
        <p:txBody>
          <a:bodyPr/>
          <a:lstStyle/>
          <a:p>
            <a:fld id="{0C12A6A3-B08F-45D5-86DF-E8268EB376FB}" type="slidenum">
              <a:rPr lang="en-US" smtClean="0"/>
              <a:t>13</a:t>
            </a:fld>
            <a:endParaRPr lang="en-US" dirty="0"/>
          </a:p>
        </p:txBody>
      </p:sp>
    </p:spTree>
    <p:extLst>
      <p:ext uri="{BB962C8B-B14F-4D97-AF65-F5344CB8AC3E}">
        <p14:creationId xmlns:p14="http://schemas.microsoft.com/office/powerpoint/2010/main" val="3524191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Twenty-five to 50 percent of all meals are consumed at work. We are constantly confronted by food and sedentary choices everyday.</a:t>
            </a:r>
          </a:p>
          <a:p>
            <a:endParaRPr lang="en-US" dirty="0"/>
          </a:p>
        </p:txBody>
      </p:sp>
      <p:sp>
        <p:nvSpPr>
          <p:cNvPr id="4" name="Slide Number Placeholder 3"/>
          <p:cNvSpPr>
            <a:spLocks noGrp="1"/>
          </p:cNvSpPr>
          <p:nvPr>
            <p:ph type="sldNum" sz="quarter" idx="10"/>
          </p:nvPr>
        </p:nvSpPr>
        <p:spPr/>
        <p:txBody>
          <a:bodyPr/>
          <a:lstStyle/>
          <a:p>
            <a:fld id="{0C12A6A3-B08F-45D5-86DF-E8268EB376FB}" type="slidenum">
              <a:rPr lang="en-US" smtClean="0"/>
              <a:t>14</a:t>
            </a:fld>
            <a:endParaRPr lang="en-US" dirty="0"/>
          </a:p>
        </p:txBody>
      </p:sp>
    </p:spTree>
    <p:extLst>
      <p:ext uri="{BB962C8B-B14F-4D97-AF65-F5344CB8AC3E}">
        <p14:creationId xmlns:p14="http://schemas.microsoft.com/office/powerpoint/2010/main" val="967471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Twenty-five to 50 percent of all meals are consumed at work. We are constantly confronted by food and sedentary choices everyday.</a:t>
            </a:r>
          </a:p>
          <a:p>
            <a:endParaRPr lang="en-US" dirty="0"/>
          </a:p>
        </p:txBody>
      </p:sp>
      <p:sp>
        <p:nvSpPr>
          <p:cNvPr id="4" name="Slide Number Placeholder 3"/>
          <p:cNvSpPr>
            <a:spLocks noGrp="1"/>
          </p:cNvSpPr>
          <p:nvPr>
            <p:ph type="sldNum" sz="quarter" idx="10"/>
          </p:nvPr>
        </p:nvSpPr>
        <p:spPr/>
        <p:txBody>
          <a:bodyPr/>
          <a:lstStyle/>
          <a:p>
            <a:fld id="{0C12A6A3-B08F-45D5-86DF-E8268EB376FB}" type="slidenum">
              <a:rPr lang="en-US" smtClean="0"/>
              <a:t>15</a:t>
            </a:fld>
            <a:endParaRPr lang="en-US" dirty="0"/>
          </a:p>
        </p:txBody>
      </p:sp>
    </p:spTree>
    <p:extLst>
      <p:ext uri="{BB962C8B-B14F-4D97-AF65-F5344CB8AC3E}">
        <p14:creationId xmlns:p14="http://schemas.microsoft.com/office/powerpoint/2010/main" val="3500070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Twenty-five to 50 percent of all meals are consumed at work. We are constantly confronted by food and sedentary choices everyday.</a:t>
            </a:r>
          </a:p>
          <a:p>
            <a:endParaRPr lang="en-US" dirty="0"/>
          </a:p>
        </p:txBody>
      </p:sp>
      <p:sp>
        <p:nvSpPr>
          <p:cNvPr id="4" name="Slide Number Placeholder 3"/>
          <p:cNvSpPr>
            <a:spLocks noGrp="1"/>
          </p:cNvSpPr>
          <p:nvPr>
            <p:ph type="sldNum" sz="quarter" idx="10"/>
          </p:nvPr>
        </p:nvSpPr>
        <p:spPr/>
        <p:txBody>
          <a:bodyPr/>
          <a:lstStyle/>
          <a:p>
            <a:fld id="{0C12A6A3-B08F-45D5-86DF-E8268EB376FB}" type="slidenum">
              <a:rPr lang="en-US" smtClean="0"/>
              <a:t>16</a:t>
            </a:fld>
            <a:endParaRPr lang="en-US" dirty="0"/>
          </a:p>
        </p:txBody>
      </p:sp>
    </p:spTree>
    <p:extLst>
      <p:ext uri="{BB962C8B-B14F-4D97-AF65-F5344CB8AC3E}">
        <p14:creationId xmlns:p14="http://schemas.microsoft.com/office/powerpoint/2010/main" val="648620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PSE (SS) approach</a:t>
            </a:r>
            <a:r>
              <a:rPr lang="en-US" baseline="0" dirty="0"/>
              <a:t> </a:t>
            </a:r>
            <a:r>
              <a:rPr lang="en-US" dirty="0"/>
              <a:t>applied to the workplace setting.</a:t>
            </a:r>
          </a:p>
          <a:p>
            <a:endParaRPr lang="en-US" dirty="0"/>
          </a:p>
          <a:p>
            <a:pPr rtl="0" eaLnBrk="1" fontAlgn="t" latinLnBrk="0" hangingPunct="1"/>
            <a:r>
              <a:rPr lang="en-US" sz="1200" b="0" i="0" u="none" strike="noStrike" kern="1200" baseline="0" dirty="0">
                <a:solidFill>
                  <a:schemeClr val="tx1"/>
                </a:solidFill>
                <a:effectLst/>
                <a:latin typeface="+mn-lt"/>
                <a:ea typeface="+mn-ea"/>
                <a:cs typeface="+mn-cs"/>
              </a:rPr>
              <a:t>Environment: Create more places where employees can find healthy options </a:t>
            </a:r>
            <a:endParaRPr lang="en-US" sz="1200" b="0" i="0" u="none" strike="noStrike" kern="1200" dirty="0">
              <a:solidFill>
                <a:schemeClr val="tx1"/>
              </a:solidFill>
              <a:effectLst/>
              <a:latin typeface="+mn-lt"/>
              <a:ea typeface="+mn-ea"/>
              <a:cs typeface="+mn-cs"/>
            </a:endParaRPr>
          </a:p>
          <a:p>
            <a:pPr rtl="0" eaLnBrk="1" fontAlgn="t" latinLnBrk="0" hangingPunct="1"/>
            <a:r>
              <a:rPr lang="en-US" sz="1200" b="0" i="0" u="none" strike="noStrike" kern="1200" baseline="0" dirty="0">
                <a:solidFill>
                  <a:schemeClr val="tx1"/>
                </a:solidFill>
                <a:effectLst/>
                <a:latin typeface="+mn-lt"/>
                <a:ea typeface="+mn-ea"/>
                <a:cs typeface="+mn-cs"/>
              </a:rPr>
              <a:t>Policy: Assure the environmental changes will last by adding a healthy foods guideline in your employee handbook that indicates any time you have a meeting where food is served that you serve a healthy option and water. </a:t>
            </a:r>
            <a:endParaRPr lang="en-US" sz="1200" b="0" i="0" u="none" strike="sngStrike" kern="1200" baseline="0" dirty="0" smtClean="0">
              <a:solidFill>
                <a:schemeClr val="tx1"/>
              </a:solidFill>
              <a:effectLst/>
              <a:latin typeface="+mn-lt"/>
              <a:ea typeface="+mn-ea"/>
              <a:cs typeface="+mn-cs"/>
            </a:endParaRPr>
          </a:p>
          <a:p>
            <a:pPr rtl="0" eaLnBrk="1" fontAlgn="t" latinLnBrk="0" hangingPunct="1"/>
            <a:r>
              <a:rPr lang="en-US" sz="1200" b="0" i="0" u="none" strike="noStrike" kern="1200" baseline="0" dirty="0" smtClean="0">
                <a:solidFill>
                  <a:schemeClr val="tx1"/>
                </a:solidFill>
                <a:effectLst/>
                <a:latin typeface="+mn-lt"/>
                <a:ea typeface="+mn-ea"/>
                <a:cs typeface="+mn-cs"/>
              </a:rPr>
              <a:t>Systems</a:t>
            </a:r>
            <a:r>
              <a:rPr lang="en-US" sz="1200" b="0" i="0" u="none" strike="noStrike" kern="1200" baseline="0" dirty="0">
                <a:solidFill>
                  <a:schemeClr val="tx1"/>
                </a:solidFill>
                <a:effectLst/>
                <a:highlight>
                  <a:srgbClr val="FFFF00"/>
                </a:highlight>
                <a:latin typeface="+mn-lt"/>
                <a:ea typeface="+mn-ea"/>
                <a:cs typeface="+mn-cs"/>
              </a:rPr>
              <a:t>:  Set up a system for working with vending machine vendors to allow for healthier options.</a:t>
            </a:r>
            <a:endParaRPr lang="en-US" sz="1200" b="0" i="0" u="none" strike="noStrike" kern="1200" dirty="0">
              <a:solidFill>
                <a:schemeClr val="tx1"/>
              </a:solidFill>
              <a:effectLst/>
              <a:highlight>
                <a:srgbClr val="FFFF00"/>
              </a:highlight>
              <a:latin typeface="+mn-lt"/>
              <a:ea typeface="+mn-ea"/>
              <a:cs typeface="+mn-cs"/>
            </a:endParaRPr>
          </a:p>
          <a:p>
            <a:pPr rtl="0" eaLnBrk="1" fontAlgn="t" latinLnBrk="0" hangingPunct="1"/>
            <a:r>
              <a:rPr lang="en-US" sz="1200" b="0" i="0" u="none" strike="noStrike" kern="1200" baseline="0" dirty="0">
                <a:solidFill>
                  <a:schemeClr val="tx1"/>
                </a:solidFill>
                <a:effectLst/>
                <a:latin typeface="+mn-lt"/>
                <a:ea typeface="+mn-ea"/>
                <a:cs typeface="+mn-cs"/>
              </a:rPr>
              <a:t>Social support: Social connectedness that fosters healthy choices. Ex. Offer informational sessions that support healthy decisions (lunch and learns, Walk on Wednesdays, etc.)</a:t>
            </a:r>
            <a:endParaRPr lang="en-US" sz="1200" b="0" i="0" u="none" strike="noStrike" kern="1200" dirty="0">
              <a:solidFill>
                <a:schemeClr val="tx1"/>
              </a:solidFill>
              <a:effectLst/>
              <a:latin typeface="+mn-lt"/>
              <a:ea typeface="+mn-ea"/>
              <a:cs typeface="+mn-cs"/>
            </a:endParaRPr>
          </a:p>
          <a:p>
            <a:endParaRPr lang="en-US" dirty="0"/>
          </a:p>
          <a:p>
            <a:endParaRPr lang="en-US" dirty="0"/>
          </a:p>
          <a:p>
            <a:r>
              <a:rPr lang="en-US" dirty="0"/>
              <a:t>Role of social support in changing behavior. We will talk about the research about this later.</a:t>
            </a:r>
          </a:p>
          <a:p>
            <a:endParaRPr lang="en-US" dirty="0"/>
          </a:p>
        </p:txBody>
      </p:sp>
      <p:sp>
        <p:nvSpPr>
          <p:cNvPr id="4" name="Slide Number Placeholder 3"/>
          <p:cNvSpPr>
            <a:spLocks noGrp="1"/>
          </p:cNvSpPr>
          <p:nvPr>
            <p:ph type="sldNum" sz="quarter" idx="10"/>
          </p:nvPr>
        </p:nvSpPr>
        <p:spPr/>
        <p:txBody>
          <a:bodyPr/>
          <a:lstStyle/>
          <a:p>
            <a:fld id="{E799DB20-5E2F-4A68-9216-06256A97A6ED}" type="slidenum">
              <a:rPr lang="en-US" smtClean="0"/>
              <a:t>17</a:t>
            </a:fld>
            <a:endParaRPr lang="en-US" dirty="0"/>
          </a:p>
        </p:txBody>
      </p:sp>
    </p:spTree>
    <p:extLst>
      <p:ext uri="{BB962C8B-B14F-4D97-AF65-F5344CB8AC3E}">
        <p14:creationId xmlns:p14="http://schemas.microsoft.com/office/powerpoint/2010/main" val="2261436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implement a policy that sits</a:t>
            </a:r>
            <a:r>
              <a:rPr lang="en-US" baseline="0" dirty="0"/>
              <a:t> on a shelf and no one ever knows about it.</a:t>
            </a:r>
          </a:p>
          <a:p>
            <a:endParaRPr lang="en-US" baseline="0" dirty="0"/>
          </a:p>
          <a:p>
            <a:r>
              <a:rPr lang="en-US" baseline="0" dirty="0"/>
              <a:t>You can have repeated employee wellness challenges to increase PA, shed pounds, etc. But if every day employees find empty calories waiting for them at break and lunch time, they are unlikely to maintain weight loss.</a:t>
            </a:r>
          </a:p>
          <a:p>
            <a:endParaRPr lang="en-US" baseline="0" dirty="0"/>
          </a:p>
          <a:p>
            <a:r>
              <a:rPr lang="en-US" baseline="0" dirty="0"/>
              <a:t>Likewise, you can train your managers to support employee wellness, but if there are no formal policies to guide them, it is very likely they will offer what they remember from training, which may or may not come close to supporting the wellness initiative as intended.</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799DB20-5E2F-4A68-9216-06256A97A6ED}" type="slidenum">
              <a:rPr lang="en-US" smtClean="0"/>
              <a:t>18</a:t>
            </a:fld>
            <a:endParaRPr lang="en-US" dirty="0"/>
          </a:p>
        </p:txBody>
      </p:sp>
    </p:spTree>
    <p:extLst>
      <p:ext uri="{BB962C8B-B14F-4D97-AF65-F5344CB8AC3E}">
        <p14:creationId xmlns:p14="http://schemas.microsoft.com/office/powerpoint/2010/main" val="72277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defTabSz="930275">
              <a:spcBef>
                <a:spcPct val="30000"/>
              </a:spcBef>
              <a:defRPr sz="1200">
                <a:solidFill>
                  <a:schemeClr val="tx1"/>
                </a:solidFill>
                <a:latin typeface="Arial" panose="020B0604020202020204" pitchFamily="34" charset="0"/>
              </a:defRPr>
            </a:lvl1pPr>
            <a:lvl2pPr marL="742950" indent="-285750" defTabSz="930275">
              <a:spcBef>
                <a:spcPct val="30000"/>
              </a:spcBef>
              <a:defRPr sz="1200">
                <a:solidFill>
                  <a:schemeClr val="tx1"/>
                </a:solidFill>
                <a:latin typeface="Arial" panose="020B0604020202020204" pitchFamily="34" charset="0"/>
              </a:defRPr>
            </a:lvl2pPr>
            <a:lvl3pPr marL="1143000" indent="-228600" defTabSz="930275">
              <a:spcBef>
                <a:spcPct val="30000"/>
              </a:spcBef>
              <a:defRPr sz="1200">
                <a:solidFill>
                  <a:schemeClr val="tx1"/>
                </a:solidFill>
                <a:latin typeface="Arial" panose="020B0604020202020204" pitchFamily="34" charset="0"/>
              </a:defRPr>
            </a:lvl3pPr>
            <a:lvl4pPr marL="1600200" indent="-228600" defTabSz="930275">
              <a:spcBef>
                <a:spcPct val="30000"/>
              </a:spcBef>
              <a:defRPr sz="1200">
                <a:solidFill>
                  <a:schemeClr val="tx1"/>
                </a:solidFill>
                <a:latin typeface="Arial" panose="020B0604020202020204" pitchFamily="34" charset="0"/>
              </a:defRPr>
            </a:lvl4pPr>
            <a:lvl5pPr marL="2057400" indent="-228600" defTabSz="930275">
              <a:spcBef>
                <a:spcPct val="30000"/>
              </a:spcBef>
              <a:defRPr sz="1200">
                <a:solidFill>
                  <a:schemeClr val="tx1"/>
                </a:solidFill>
                <a:latin typeface="Arial" panose="020B0604020202020204" pitchFamily="34" charset="0"/>
              </a:defRPr>
            </a:lvl5pPr>
            <a:lvl6pPr marL="2514600" indent="-228600" defTabSz="9302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02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02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02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6821F3-F370-4C6C-80D1-EAEFE44EC4B4}" type="slidenum">
              <a:rPr lang="en-US" altLang="en-US" sz="1300" smtClean="0"/>
              <a:pPr>
                <a:spcBef>
                  <a:spcPct val="0"/>
                </a:spcBef>
              </a:pPr>
              <a:t>19</a:t>
            </a:fld>
            <a:endParaRPr lang="en-US" altLang="en-US" sz="1300"/>
          </a:p>
        </p:txBody>
      </p:sp>
      <p:sp>
        <p:nvSpPr>
          <p:cNvPr id="30723" name="Rectangle 2"/>
          <p:cNvSpPr>
            <a:spLocks noGrp="1" noRot="1" noChangeAspect="1" noChangeArrowheads="1" noTextEdit="1"/>
          </p:cNvSpPr>
          <p:nvPr>
            <p:ph type="sldImg"/>
          </p:nvPr>
        </p:nvSpPr>
        <p:spPr>
          <a:xfrm>
            <a:off x="404813" y="695325"/>
            <a:ext cx="6188075" cy="3481388"/>
          </a:xfrm>
          <a:ln/>
        </p:spPr>
      </p:sp>
      <p:sp>
        <p:nvSpPr>
          <p:cNvPr id="30724" name="Rectangle 3"/>
          <p:cNvSpPr>
            <a:spLocks noGrp="1" noChangeArrowheads="1"/>
          </p:cNvSpPr>
          <p:nvPr>
            <p:ph type="body" idx="1"/>
          </p:nvPr>
        </p:nvSpPr>
        <p:spPr>
          <a:xfrm>
            <a:off x="700088" y="4410075"/>
            <a:ext cx="5597525" cy="4178300"/>
          </a:xfrm>
          <a:noFill/>
        </p:spPr>
        <p:txBody>
          <a:bodyPr/>
          <a:lstStyle/>
          <a:p>
            <a:pPr eaLnBrk="1" hangingPunct="1"/>
            <a:r>
              <a:rPr lang="en-US" altLang="en-US" dirty="0">
                <a:latin typeface="Arial" panose="020B0604020202020204" pitchFamily="34" charset="0"/>
              </a:rPr>
              <a:t>Here are additional examples from the health care setting.  Again, notice how the program or event fits nicely with the PSE change. </a:t>
            </a:r>
          </a:p>
          <a:p>
            <a:pPr eaLnBrk="1" hangingPunct="1"/>
            <a:r>
              <a:rPr lang="en-US" altLang="en-US" dirty="0">
                <a:latin typeface="Arial" panose="020B0604020202020204" pitchFamily="34" charset="0"/>
              </a:rPr>
              <a:t>EHR stands for Electronic Health Records</a:t>
            </a:r>
          </a:p>
          <a:p>
            <a:pPr eaLnBrk="1" hangingPunct="1"/>
            <a:r>
              <a:rPr lang="en-US" altLang="en-US" dirty="0">
                <a:latin typeface="Arial" panose="020B0604020202020204" pitchFamily="34" charset="0"/>
              </a:rPr>
              <a:t>An example from the health care setting: </a:t>
            </a:r>
          </a:p>
          <a:p>
            <a:pPr eaLnBrk="1" hangingPunct="1"/>
            <a:r>
              <a:rPr lang="en-US" altLang="en-US" dirty="0">
                <a:latin typeface="Arial" panose="020B0604020202020204" pitchFamily="34" charset="0"/>
              </a:rPr>
              <a:t>Let’s say a health care organization is promoting the 10,000 Steps Program.  SHIP grantees may work with the health care organization to establish a connection with community-based organizations that can, or already, run evidence-based programs aimed at lifestyle changes to reduce or reverse the impact of chronic disease. Examples include: I CAN Prevent Diabetes, Chronic Disease Self-Management, or Falls Prevention. </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00499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TF Policy creates tobacco</a:t>
            </a:r>
            <a:r>
              <a:rPr lang="en-US" altLang="en-US" baseline="0" dirty="0"/>
              <a:t> free living as the </a:t>
            </a:r>
            <a:r>
              <a:rPr lang="en-US" altLang="en-US" baseline="0" dirty="0" smtClean="0"/>
              <a:t>norm AND it should include e-cigarettes and vaping!</a:t>
            </a:r>
            <a:endParaRPr lang="en-US" altLang="en-US" dirty="0"/>
          </a:p>
          <a:p>
            <a:endParaRPr lang="en-US" dirty="0"/>
          </a:p>
        </p:txBody>
      </p:sp>
      <p:sp>
        <p:nvSpPr>
          <p:cNvPr id="4" name="Slide Number Placeholder 3"/>
          <p:cNvSpPr>
            <a:spLocks noGrp="1"/>
          </p:cNvSpPr>
          <p:nvPr>
            <p:ph type="sldNum" sz="quarter" idx="10"/>
          </p:nvPr>
        </p:nvSpPr>
        <p:spPr/>
        <p:txBody>
          <a:bodyPr/>
          <a:lstStyle/>
          <a:p>
            <a:fld id="{CD993317-E037-469D-A36B-579E32DD805E}"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526947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400"/>
          </a:p>
        </p:txBody>
      </p:sp>
    </p:spTree>
    <p:extLst>
      <p:ext uri="{BB962C8B-B14F-4D97-AF65-F5344CB8AC3E}">
        <p14:creationId xmlns:p14="http://schemas.microsoft.com/office/powerpoint/2010/main" val="1848853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worksite strategy for tobacco use and exposure reduction reflects these best practices. Implementing a benefits program that provides quit resources to tobacco users and creates an environment that supports and enforces them increases the likelihood that users will be successful at quitting and non-users will avoid exposure to second-hand smoke.</a:t>
            </a:r>
          </a:p>
          <a:p>
            <a:endParaRPr lang="en-US" baseline="0" dirty="0"/>
          </a:p>
          <a:p>
            <a:r>
              <a:rPr lang="en-US" dirty="0"/>
              <a:t>Let’s take this environmental approach concept and put it into play for Reducing Tobacco Use.</a:t>
            </a:r>
          </a:p>
          <a:p>
            <a:endParaRPr lang="en-US" dirty="0"/>
          </a:p>
          <a:p>
            <a:r>
              <a:rPr lang="en-US" dirty="0"/>
              <a:t>There are simply three national best practices for reducing tobacco use within the workplace. Nothing more. Nationally, we have the benefit of many years of history with tobacco reduction efforts.</a:t>
            </a:r>
          </a:p>
          <a:p>
            <a:endParaRPr lang="en-US" dirty="0"/>
          </a:p>
          <a:p>
            <a:r>
              <a:rPr lang="en-US" dirty="0"/>
              <a:t>First is a program – a tailored tobacco cessation program. Due to the historic tobacco settlement – the state of Minnesota has made use of dollars to support a statewide tobacco quit program QUITPLAN. Every individual in the state can make use of this service. Individuals who have insurance coverage will be referred to their insurance company’s cessation program – such as Blue Cross’ Stop-Smoking Support. </a:t>
            </a:r>
          </a:p>
          <a:p>
            <a:endParaRPr lang="en-US" dirty="0"/>
          </a:p>
          <a:p>
            <a:r>
              <a:rPr lang="en-US" dirty="0"/>
              <a:t>Next is quit medications. Please check with your health plan to determine whether you can improve the coverage for over the counter quit aids – offering them at no cost, and having a minimal co-pay for prescription medication. For those enrolled in QUITPLAN services, over the counter quit aids are provided.</a:t>
            </a:r>
          </a:p>
          <a:p>
            <a:endParaRPr lang="en-US" dirty="0"/>
          </a:p>
          <a:p>
            <a:r>
              <a:rPr lang="en-US" dirty="0"/>
              <a:t>A comprehensive tobacco free worksite policy is a cornerstone of your tobacco reduction efforts. </a:t>
            </a:r>
          </a:p>
          <a:p>
            <a:r>
              <a:rPr lang="en-US" dirty="0"/>
              <a:t>Let’s take this environmental approach concept and put it into play for Reducing Tobacco Use.</a:t>
            </a:r>
          </a:p>
          <a:p>
            <a:endParaRPr lang="en-US" dirty="0"/>
          </a:p>
          <a:p>
            <a:r>
              <a:rPr lang="en-US" dirty="0"/>
              <a:t>There are simply three national best practices for reducing tobacco use within the workplace. Nothing more. Nationally, we have the benefit of many years of history with tobacco reduction efforts.</a:t>
            </a:r>
          </a:p>
          <a:p>
            <a:endParaRPr lang="en-US" dirty="0"/>
          </a:p>
          <a:p>
            <a:r>
              <a:rPr lang="en-US" dirty="0"/>
              <a:t>First is a program – a tailored tobacco cessation program. Due to the historic tobacco settlement – the state of Minnesota has made use of dollars to support a statewide tobacco quit program QUITPLAN. Every individual in the state can make use of this service. Individuals who have insurance coverage will be referred to their insurance company’s cessation program – such as Blue Cross’ Stop-Smoking Support. </a:t>
            </a:r>
          </a:p>
          <a:p>
            <a:endParaRPr lang="en-US" dirty="0"/>
          </a:p>
          <a:p>
            <a:r>
              <a:rPr lang="en-US" dirty="0"/>
              <a:t>Next is quit medications. Please check with your health plan to determine whether you can improve the coverage for over the counter quit aids – offering them at no cost, and having a minimal co-pay for prescription medication. For those enrolled in QUITPLAN services, over the counter quit aids are provided.</a:t>
            </a:r>
          </a:p>
          <a:p>
            <a:endParaRPr lang="en-US" dirty="0"/>
          </a:p>
          <a:p>
            <a:r>
              <a:rPr lang="en-US" dirty="0"/>
              <a:t>A comprehensive tobacco free worksite policy is a cornerstone of your tobacco reduction efforts. </a:t>
            </a:r>
          </a:p>
          <a:p>
            <a:endParaRPr lang="en-US" dirty="0"/>
          </a:p>
          <a:p>
            <a:r>
              <a:rPr lang="en-US" dirty="0"/>
              <a:t>And,</a:t>
            </a:r>
          </a:p>
          <a:p>
            <a:pPr eaLnBrk="1" fontAlgn="auto" hangingPunct="1">
              <a:lnSpc>
                <a:spcPct val="90000"/>
              </a:lnSpc>
              <a:spcAft>
                <a:spcPts val="0"/>
              </a:spcAft>
              <a:defRPr/>
            </a:pPr>
            <a:r>
              <a:rPr lang="en-US" altLang="en-US" sz="1200" dirty="0">
                <a:latin typeface="Trebuchet MS" pitchFamily="34" charset="0"/>
              </a:rPr>
              <a:t>May involve a law, ordinance, resolution, mandate, regulation, or rule (both formal and informal).</a:t>
            </a:r>
          </a:p>
          <a:p>
            <a:pPr marL="0" indent="0" eaLnBrk="1" fontAlgn="auto" hangingPunct="1">
              <a:lnSpc>
                <a:spcPct val="90000"/>
              </a:lnSpc>
              <a:spcAft>
                <a:spcPts val="0"/>
              </a:spcAft>
              <a:buFontTx/>
              <a:buNone/>
              <a:defRPr/>
            </a:pPr>
            <a:endParaRPr lang="en-US" altLang="en-US" sz="1200" dirty="0">
              <a:latin typeface="Trebuchet MS" pitchFamily="34" charset="0"/>
            </a:endParaRPr>
          </a:p>
          <a:p>
            <a:pPr eaLnBrk="1" fontAlgn="auto" hangingPunct="1">
              <a:lnSpc>
                <a:spcPct val="90000"/>
              </a:lnSpc>
              <a:spcAft>
                <a:spcPts val="0"/>
              </a:spcAft>
              <a:defRPr/>
            </a:pPr>
            <a:r>
              <a:rPr lang="en-US" altLang="en-US" sz="1200" dirty="0">
                <a:latin typeface="Trebuchet MS" pitchFamily="34" charset="0"/>
              </a:rPr>
              <a:t>Example: Organizational policies that provide time off during work hours for physical activity.</a:t>
            </a:r>
            <a:endParaRPr lang="en-US" altLang="en-US" sz="1100" dirty="0">
              <a:latin typeface="Trebuchet MS" pitchFamily="34" charset="0"/>
            </a:endParaRPr>
          </a:p>
          <a:p>
            <a:r>
              <a:rPr lang="en-US" dirty="0"/>
              <a:t> let’s not for</a:t>
            </a:r>
          </a:p>
          <a:p>
            <a:pPr eaLnBrk="1" fontAlgn="auto" hangingPunct="1">
              <a:spcAft>
                <a:spcPts val="0"/>
              </a:spcAft>
              <a:defRPr/>
            </a:pPr>
            <a:r>
              <a:rPr lang="en-US" altLang="en-US" sz="1200" dirty="0">
                <a:latin typeface="Trebuchet MS" pitchFamily="34" charset="0"/>
              </a:rPr>
              <a:t>Can impact all elements of an organization, institution, or system.</a:t>
            </a:r>
            <a:r>
              <a:rPr lang="en-US" altLang="en-US" sz="1100" dirty="0">
                <a:latin typeface="Trebuchet MS" pitchFamily="34" charset="0"/>
              </a:rPr>
              <a:t> </a:t>
            </a:r>
          </a:p>
          <a:p>
            <a:pPr marL="0" indent="0" eaLnBrk="1" fontAlgn="auto" hangingPunct="1">
              <a:spcAft>
                <a:spcPts val="0"/>
              </a:spcAft>
              <a:buFontTx/>
              <a:buNone/>
              <a:defRPr/>
            </a:pPr>
            <a:endParaRPr lang="en-US" altLang="en-US" sz="1100" dirty="0">
              <a:latin typeface="Trebuchet MS" pitchFamily="34" charset="0"/>
            </a:endParaRPr>
          </a:p>
          <a:p>
            <a:pPr eaLnBrk="1" fontAlgn="auto" hangingPunct="1">
              <a:spcAft>
                <a:spcPts val="0"/>
              </a:spcAft>
              <a:defRPr/>
            </a:pPr>
            <a:r>
              <a:rPr lang="en-US" altLang="en-US" sz="1100" dirty="0">
                <a:latin typeface="Trebuchet MS" pitchFamily="34" charset="0"/>
              </a:rPr>
              <a:t>Involves the WAY we do the work.</a:t>
            </a:r>
          </a:p>
          <a:p>
            <a:pPr eaLnBrk="1" fontAlgn="auto" hangingPunct="1">
              <a:lnSpc>
                <a:spcPct val="90000"/>
              </a:lnSpc>
              <a:spcAft>
                <a:spcPts val="0"/>
              </a:spcAft>
              <a:defRPr/>
            </a:pPr>
            <a:r>
              <a:rPr lang="en-US" altLang="en-US" sz="1100" dirty="0">
                <a:latin typeface="Trebuchet MS" pitchFamily="34" charset="0"/>
              </a:rPr>
              <a:t>May involve physical or material changes to the economic, social, or physical environment.</a:t>
            </a:r>
          </a:p>
          <a:p>
            <a:pPr marL="0" indent="0" eaLnBrk="1" fontAlgn="auto" hangingPunct="1">
              <a:lnSpc>
                <a:spcPct val="90000"/>
              </a:lnSpc>
              <a:spcAft>
                <a:spcPts val="0"/>
              </a:spcAft>
              <a:buFontTx/>
              <a:buNone/>
              <a:defRPr/>
            </a:pPr>
            <a:endParaRPr lang="en-US" altLang="en-US" sz="1100" dirty="0">
              <a:latin typeface="Trebuchet MS" pitchFamily="34" charset="0"/>
            </a:endParaRPr>
          </a:p>
          <a:p>
            <a:pPr eaLnBrk="1" fontAlgn="auto" hangingPunct="1">
              <a:lnSpc>
                <a:spcPct val="90000"/>
              </a:lnSpc>
              <a:spcAft>
                <a:spcPts val="0"/>
              </a:spcAft>
              <a:defRPr/>
            </a:pPr>
            <a:r>
              <a:rPr lang="en-US" altLang="en-US" sz="1100" dirty="0">
                <a:latin typeface="Trebuchet MS" pitchFamily="34" charset="0"/>
              </a:rPr>
              <a:t>Example: Incorporating sidewalks, paths, and informal meeting places to encourage healthy practices and being social at work.</a:t>
            </a:r>
          </a:p>
          <a:p>
            <a:pPr eaLnBrk="1" fontAlgn="auto" hangingPunct="1">
              <a:spcAft>
                <a:spcPts val="0"/>
              </a:spcAft>
              <a:defRPr/>
            </a:pPr>
            <a:endParaRPr lang="en-US" altLang="en-US" sz="1100" dirty="0">
              <a:latin typeface="Trebuchet MS" pitchFamily="34" charset="0"/>
            </a:endParaRPr>
          </a:p>
          <a:p>
            <a:pPr eaLnBrk="1" fontAlgn="auto" hangingPunct="1">
              <a:spcAft>
                <a:spcPts val="0"/>
              </a:spcAft>
              <a:defRPr/>
            </a:pPr>
            <a:endParaRPr lang="en-US" altLang="en-US" sz="1100" dirty="0">
              <a:latin typeface="Trebuchet MS" pitchFamily="34" charset="0"/>
            </a:endParaRPr>
          </a:p>
          <a:p>
            <a:pPr eaLnBrk="1" fontAlgn="auto" hangingPunct="1">
              <a:spcAft>
                <a:spcPts val="0"/>
              </a:spcAft>
              <a:defRPr/>
            </a:pPr>
            <a:r>
              <a:rPr lang="en-US" altLang="en-US" sz="1100" dirty="0">
                <a:latin typeface="Trebuchet MS" pitchFamily="34" charset="0"/>
              </a:rPr>
              <a:t>“Choice Architecture”</a:t>
            </a:r>
          </a:p>
          <a:p>
            <a:r>
              <a:rPr lang="en-US" dirty="0"/>
              <a:t>get promotion of all three of these items.</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22</a:t>
            </a:fld>
            <a:endParaRPr lang="en-US" dirty="0"/>
          </a:p>
        </p:txBody>
      </p:sp>
    </p:spTree>
    <p:extLst>
      <p:ext uri="{BB962C8B-B14F-4D97-AF65-F5344CB8AC3E}">
        <p14:creationId xmlns:p14="http://schemas.microsoft.com/office/powerpoint/2010/main" val="4264635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So what are</a:t>
            </a:r>
            <a:r>
              <a:rPr lang="en-US" altLang="en-US" baseline="0" dirty="0"/>
              <a:t> policy approaches </a:t>
            </a:r>
            <a:r>
              <a:rPr lang="en-US" altLang="en-US" dirty="0"/>
              <a:t>in the context of SHIP?</a:t>
            </a:r>
          </a:p>
          <a:p>
            <a:endParaRPr lang="en-US" dirty="0"/>
          </a:p>
        </p:txBody>
      </p:sp>
      <p:sp>
        <p:nvSpPr>
          <p:cNvPr id="4" name="Slide Number Placeholder 3"/>
          <p:cNvSpPr>
            <a:spLocks noGrp="1"/>
          </p:cNvSpPr>
          <p:nvPr>
            <p:ph type="sldNum" sz="quarter" idx="10"/>
          </p:nvPr>
        </p:nvSpPr>
        <p:spPr/>
        <p:txBody>
          <a:bodyPr/>
          <a:lstStyle/>
          <a:p>
            <a:fld id="{CD993317-E037-469D-A36B-579E32DD805E}"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475441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400" dirty="0"/>
              <a:t>Give one </a:t>
            </a:r>
            <a:r>
              <a:rPr lang="en-US" altLang="en-US" sz="1400" dirty="0" smtClean="0"/>
              <a:t>Take</a:t>
            </a:r>
            <a:r>
              <a:rPr lang="en-US" altLang="en-US" sz="1400" baseline="0" dirty="0" smtClean="0"/>
              <a:t> ONE </a:t>
            </a:r>
            <a:r>
              <a:rPr lang="en-US" altLang="en-US" sz="1400" dirty="0" smtClean="0"/>
              <a:t> </a:t>
            </a:r>
            <a:r>
              <a:rPr lang="en-US" altLang="en-US" sz="1400" dirty="0"/>
              <a:t>– Isanti </a:t>
            </a:r>
            <a:r>
              <a:rPr lang="en-US" altLang="en-US" sz="1400" dirty="0" smtClean="0"/>
              <a:t>County. People</a:t>
            </a:r>
            <a:r>
              <a:rPr lang="en-US" altLang="en-US" sz="1400" baseline="0" dirty="0" smtClean="0"/>
              <a:t> bring in their bounty and share it with each other at a table in the employee lunch room. Use the sign “Give one and take one!”</a:t>
            </a:r>
            <a:endParaRPr lang="en-US" altLang="en-US" sz="1400" dirty="0"/>
          </a:p>
        </p:txBody>
      </p:sp>
    </p:spTree>
    <p:extLst>
      <p:ext uri="{BB962C8B-B14F-4D97-AF65-F5344CB8AC3E}">
        <p14:creationId xmlns:p14="http://schemas.microsoft.com/office/powerpoint/2010/main" val="3635472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Likewise,</a:t>
            </a:r>
            <a:r>
              <a:rPr lang="en-US" baseline="0" dirty="0"/>
              <a:t> these are the areas to address for healthy eating in the environment. The food environment in some ways is the most complex because there are often multiple ways food is delivered to worksites. Some may choose to take a comprehensive approach and address the entire food environment. Others may take it one area at a time. It will depend on a number of factors such as organizational size, level of leadership support, resources available. In any case, it is most effective to address PSE and social support.</a:t>
            </a:r>
          </a:p>
          <a:p>
            <a:endParaRPr lang="en-US" baseline="0" dirty="0"/>
          </a:p>
          <a:p>
            <a:r>
              <a:rPr lang="en-US" baseline="0" dirty="0"/>
              <a:t>The 2012 Minnesota Workplace Survey indicates that vending is the most common way the food is obtained at work by employees, so vending is an important strategy at the worksite. </a:t>
            </a:r>
            <a:endParaRPr lang="en-US" dirty="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25</a:t>
            </a:fld>
            <a:endParaRPr lang="en-US" dirty="0"/>
          </a:p>
        </p:txBody>
      </p:sp>
    </p:spTree>
    <p:extLst>
      <p:ext uri="{BB962C8B-B14F-4D97-AF65-F5344CB8AC3E}">
        <p14:creationId xmlns:p14="http://schemas.microsoft.com/office/powerpoint/2010/main" val="1630865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So what are</a:t>
            </a:r>
            <a:r>
              <a:rPr lang="en-US" altLang="en-US" baseline="0" dirty="0"/>
              <a:t> policy approaches </a:t>
            </a:r>
            <a:r>
              <a:rPr lang="en-US" altLang="en-US" dirty="0"/>
              <a:t>in the context of SHIP? </a:t>
            </a:r>
            <a:r>
              <a:rPr lang="en-US" altLang="en-US" dirty="0">
                <a:highlight>
                  <a:srgbClr val="FFFF00"/>
                </a:highlight>
              </a:rPr>
              <a:t>See next slides. </a:t>
            </a:r>
          </a:p>
          <a:p>
            <a:endParaRPr lang="en-US" dirty="0"/>
          </a:p>
        </p:txBody>
      </p:sp>
      <p:sp>
        <p:nvSpPr>
          <p:cNvPr id="4" name="Slide Number Placeholder 3"/>
          <p:cNvSpPr>
            <a:spLocks noGrp="1"/>
          </p:cNvSpPr>
          <p:nvPr>
            <p:ph type="sldNum" sz="quarter" idx="10"/>
          </p:nvPr>
        </p:nvSpPr>
        <p:spPr/>
        <p:txBody>
          <a:bodyPr/>
          <a:lstStyle/>
          <a:p>
            <a:fld id="{CD993317-E037-469D-A36B-579E32DD805E}" type="slidenum">
              <a:rPr lang="en-US" smtClean="0"/>
              <a:t>26</a:t>
            </a:fld>
            <a:endParaRPr lang="en-US"/>
          </a:p>
        </p:txBody>
      </p:sp>
    </p:spTree>
    <p:extLst>
      <p:ext uri="{BB962C8B-B14F-4D97-AF65-F5344CB8AC3E}">
        <p14:creationId xmlns:p14="http://schemas.microsoft.com/office/powerpoint/2010/main" val="642626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400"/>
          </a:p>
        </p:txBody>
      </p:sp>
    </p:spTree>
    <p:extLst>
      <p:ext uri="{BB962C8B-B14F-4D97-AF65-F5344CB8AC3E}">
        <p14:creationId xmlns:p14="http://schemas.microsoft.com/office/powerpoint/2010/main" val="28814385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28</a:t>
            </a:fld>
            <a:endParaRPr lang="en-US" dirty="0"/>
          </a:p>
        </p:txBody>
      </p:sp>
    </p:spTree>
    <p:extLst>
      <p:ext uri="{BB962C8B-B14F-4D97-AF65-F5344CB8AC3E}">
        <p14:creationId xmlns:p14="http://schemas.microsoft.com/office/powerpoint/2010/main" val="23858260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physical activity strategy is very much about making it more possible for people to be active getting to and from work and well as at work. What that looks like will vary considerably from organization to organization. Key elements are schedule flexibility, infrastructure and support for activity.</a:t>
            </a:r>
            <a:endParaRPr lang="en-US" dirty="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29</a:t>
            </a:fld>
            <a:endParaRPr lang="en-US" dirty="0"/>
          </a:p>
        </p:txBody>
      </p:sp>
    </p:spTree>
    <p:extLst>
      <p:ext uri="{BB962C8B-B14F-4D97-AF65-F5344CB8AC3E}">
        <p14:creationId xmlns:p14="http://schemas.microsoft.com/office/powerpoint/2010/main" val="310969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93317-E037-469D-A36B-579E32DD805E}"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8961072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slide outlines the best practice strategies to support nursing mothers and again uses a PSE approach along with social support.</a:t>
            </a:r>
            <a:r>
              <a:rPr lang="en-US" dirty="0"/>
              <a:t> </a:t>
            </a:r>
          </a:p>
          <a:p>
            <a:endParaRPr lang="en-US" dirty="0"/>
          </a:p>
          <a:p>
            <a:r>
              <a:rPr lang="en-US" dirty="0"/>
              <a:t>This strategy</a:t>
            </a:r>
            <a:r>
              <a:rPr lang="en-US" baseline="0" dirty="0"/>
              <a:t> supports the federal law requiring all employers with more than 50 employees to provide lactation support facilities and the Minnesota law, which is stronger than the federal law, requiring all employers with one or more employee(s) to provide adequate facilities and time to pump. </a:t>
            </a:r>
            <a:endParaRPr lang="en-US" dirty="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31</a:t>
            </a:fld>
            <a:endParaRPr lang="en-US" dirty="0"/>
          </a:p>
        </p:txBody>
      </p:sp>
    </p:spTree>
    <p:extLst>
      <p:ext uri="{BB962C8B-B14F-4D97-AF65-F5344CB8AC3E}">
        <p14:creationId xmlns:p14="http://schemas.microsoft.com/office/powerpoint/2010/main" val="22362940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400"/>
          </a:p>
        </p:txBody>
      </p:sp>
    </p:spTree>
    <p:extLst>
      <p:ext uri="{BB962C8B-B14F-4D97-AF65-F5344CB8AC3E}">
        <p14:creationId xmlns:p14="http://schemas.microsoft.com/office/powerpoint/2010/main" val="1925597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slide outlines the best practice strategies to support nursing mothers and again uses a PSE approach along with social support.</a:t>
            </a:r>
            <a:r>
              <a:rPr lang="en-US" dirty="0"/>
              <a:t> </a:t>
            </a:r>
          </a:p>
          <a:p>
            <a:endParaRPr lang="en-US" dirty="0"/>
          </a:p>
          <a:p>
            <a:r>
              <a:rPr lang="en-US" dirty="0"/>
              <a:t>This strategy</a:t>
            </a:r>
            <a:r>
              <a:rPr lang="en-US" baseline="0" dirty="0"/>
              <a:t> supports the federal law requiring all employers with more than 50 employees to provide lactation support facilities and the Minnesota law, which is stronger than the federal law, requiring all employers with one or more employee(s) to provide adequate facilities and time to pump. </a:t>
            </a:r>
            <a:endParaRPr lang="en-US" dirty="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33</a:t>
            </a:fld>
            <a:endParaRPr lang="en-US" dirty="0"/>
          </a:p>
        </p:txBody>
      </p:sp>
    </p:spTree>
    <p:extLst>
      <p:ext uri="{BB962C8B-B14F-4D97-AF65-F5344CB8AC3E}">
        <p14:creationId xmlns:p14="http://schemas.microsoft.com/office/powerpoint/2010/main" val="873798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descr="Minnesota Department of Health"/>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2377" y="1776213"/>
            <a:ext cx="5447246" cy="778956"/>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553" y="5964408"/>
            <a:ext cx="2968836" cy="424119"/>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4/7/2021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4/7/2021</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4/7/2021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4/7/2021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4/7/2021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2"/>
          <p:cNvSpPr>
            <a:spLocks noGrp="1"/>
          </p:cNvSpPr>
          <p:nvPr>
            <p:ph type="dt" sz="half" idx="10"/>
          </p:nvPr>
        </p:nvSpPr>
        <p:spPr/>
        <p:txBody>
          <a:bodyPr/>
          <a:lstStyle/>
          <a:p>
            <a:fld id="{4B4EEDC6-36CA-4209-B482-2ED76AA0BF08}"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8DC79626-CE5A-4834-975C-E7305BA2E281}" type="datetime1">
              <a:rPr lang="en-US" smtClean="0"/>
              <a:t>4/7/2021</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1815FB38-58F3-410A-8DA4-4B706967601F}"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7F519661-29C3-4FE0-9FC3-375A85A42C46}"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p>
            <a:fld id="{4D564EB3-B268-4748-86E7-9F55DF9078D1}" type="datetime1">
              <a:rPr lang="en-US" smtClean="0"/>
              <a:t>4/7/2021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2"/>
                </a:solidFill>
              </a:rPr>
              <a:t>|</a:t>
            </a:r>
            <a:r>
              <a:rPr lang="en-US"/>
              <a:t>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4D564EB3-B268-4748-86E7-9F55DF9078D1}" type="datetime1">
              <a:rPr lang="en-US" smtClean="0"/>
              <a:pPr/>
              <a:t>4/7/2021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8" name="Date Placeholder 3"/>
          <p:cNvSpPr>
            <a:spLocks noGrp="1"/>
          </p:cNvSpPr>
          <p:nvPr>
            <p:ph type="dt" sz="half" idx="11"/>
          </p:nvPr>
        </p:nvSpPr>
        <p:spPr>
          <a:xfrm>
            <a:off x="838200" y="6356350"/>
            <a:ext cx="1358590" cy="365125"/>
          </a:xfrm>
        </p:spPr>
        <p:txBody>
          <a:bodyPr/>
          <a:lstStyle/>
          <a:p>
            <a:fld id="{5CAE31FF-A086-40D5-909F-A9E138181237}"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a:xfrm>
            <a:off x="838200" y="6356350"/>
            <a:ext cx="1358590" cy="365125"/>
          </a:xfrm>
        </p:spPr>
        <p:txBody>
          <a:bodyPr/>
          <a:lstStyle/>
          <a:p>
            <a:fld id="{06B78D62-7A3F-4136-9CF2-CB03510DA06A}"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4"/>
          </p:nvPr>
        </p:nvSpPr>
        <p:spPr>
          <a:xfrm>
            <a:off x="838200" y="6356350"/>
            <a:ext cx="1358590" cy="365125"/>
          </a:xfrm>
        </p:spPr>
        <p:txBody>
          <a:bodyPr/>
          <a:lstStyle/>
          <a:p>
            <a:fld id="{822F9B27-DC73-4098-8FAC-5370DAFF133B}"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8"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9915943"/>
      </p:ext>
    </p:extLst>
  </p:cSld>
  <p:clrMapOvr>
    <a:masterClrMapping/>
  </p:clrMapOvr>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9" name="Date Placeholder 3"/>
          <p:cNvSpPr>
            <a:spLocks noGrp="1"/>
          </p:cNvSpPr>
          <p:nvPr>
            <p:ph type="dt" sz="half" idx="12"/>
          </p:nvPr>
        </p:nvSpPr>
        <p:spPr>
          <a:xfrm>
            <a:off x="838200" y="6356350"/>
            <a:ext cx="1358590" cy="365125"/>
          </a:xfrm>
        </p:spPr>
        <p:txBody>
          <a:bodyPr/>
          <a:lstStyle/>
          <a:p>
            <a:fld id="{0366E0EA-2D80-452F-9963-33FA7A36BC09}" type="datetime1">
              <a:rPr lang="en-US" smtClean="0"/>
              <a:t>4/7/2021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5"/>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3402845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a:t>Optional Tagline Goes Here | mn.gov/websiteurl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4/7/2021</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mn.gov/websiteurl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751B3F-B4E5-4AA7-A6F6-8B0E6F438C48}" type="datetimeFigureOut">
              <a:rPr lang="en-US" smtClean="0"/>
              <a:pPr/>
              <a:t>4/7/2021</a:t>
            </a:fld>
            <a:endParaRPr lang="en-US" dirty="0"/>
          </a:p>
        </p:txBody>
      </p:sp>
      <p:sp>
        <p:nvSpPr>
          <p:cNvPr id="3" name="Slide Number Placeholder 2"/>
          <p:cNvSpPr>
            <a:spLocks noGrp="1"/>
          </p:cNvSpPr>
          <p:nvPr>
            <p:ph type="sldNum" sz="quarter" idx="11"/>
          </p:nvPr>
        </p:nvSpPr>
        <p:spPr/>
        <p:txBody>
          <a:bodyPr/>
          <a:lstStyle/>
          <a:p>
            <a:fld id="{50B26D62-EBDC-4CB4-84B4-338D23F7DACE}" type="slidenum">
              <a:rPr lang="en-US" smtClean="0"/>
              <a:t>‹#›</a:t>
            </a:fld>
            <a:endParaRPr lang="en-US" dirty="0"/>
          </a:p>
        </p:txBody>
      </p:sp>
      <p:pic>
        <p:nvPicPr>
          <p:cNvPr id="7" name="Picture 6"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
        <p:nvSpPr>
          <p:cNvPr id="11" name="Content Placeholder 2"/>
          <p:cNvSpPr>
            <a:spLocks noGrp="1"/>
          </p:cNvSpPr>
          <p:nvPr>
            <p:ph sz="half" idx="1" hasCustomPrompt="1"/>
          </p:nvPr>
        </p:nvSpPr>
        <p:spPr>
          <a:xfrm>
            <a:off x="1524000" y="3763109"/>
            <a:ext cx="9144001" cy="2180491"/>
          </a:xfrm>
        </p:spPr>
        <p:txBody>
          <a:bodyPr/>
          <a:lstStyle>
            <a:lvl1pPr>
              <a:defRPr baseline="0"/>
            </a:lvl1pPr>
            <a:lvl2pPr>
              <a:defRPr/>
            </a:lvl2pPr>
            <a:lvl3pPr>
              <a:defRPr>
                <a:latin typeface="+mj-lt"/>
              </a:defRPr>
            </a:lvl3pPr>
            <a:lvl4pPr>
              <a:buClr>
                <a:schemeClr val="bg2"/>
              </a:buClr>
              <a:buSzPct val="50000"/>
              <a:defRPr/>
            </a:lvl4pPr>
            <a:lvl5pPr>
              <a:buSzPct val="50000"/>
              <a:defRPr/>
            </a:lvl5pPr>
          </a:lstStyle>
          <a:p>
            <a:pPr lvl="0"/>
            <a:r>
              <a:rPr lang="en-US" dirty="0"/>
              <a:t>First level bulleted list</a:t>
            </a:r>
          </a:p>
          <a:p>
            <a:pPr lvl="1"/>
            <a:r>
              <a:rPr lang="en-US" dirty="0"/>
              <a:t>Second level bulleted list</a:t>
            </a:r>
          </a:p>
          <a:p>
            <a:pPr lvl="2"/>
            <a:r>
              <a:rPr lang="en-US" dirty="0"/>
              <a:t>Third level bulleted list</a:t>
            </a:r>
          </a:p>
        </p:txBody>
      </p:sp>
      <p:sp>
        <p:nvSpPr>
          <p:cNvPr id="12" name="Content Placeholder 3"/>
          <p:cNvSpPr>
            <a:spLocks noGrp="1"/>
          </p:cNvSpPr>
          <p:nvPr>
            <p:ph sz="half" idx="2" hasCustomPrompt="1"/>
          </p:nvPr>
        </p:nvSpPr>
        <p:spPr>
          <a:xfrm>
            <a:off x="1523999" y="2083043"/>
            <a:ext cx="9144003" cy="1350943"/>
          </a:xfrm>
        </p:spPr>
        <p:txBody>
          <a:bodyPr anchor="ctr" anchorCtr="0">
            <a:normAutofit/>
          </a:bodyPr>
          <a:lstStyle>
            <a:lvl1pPr marL="0" marR="0" indent="0" algn="l" defTabSz="514350" rtl="0" eaLnBrk="1" fontAlgn="auto" latinLnBrk="0" hangingPunct="1">
              <a:lnSpc>
                <a:spcPct val="100000"/>
              </a:lnSpc>
              <a:spcBef>
                <a:spcPts val="1200"/>
              </a:spcBef>
              <a:spcAft>
                <a:spcPts val="0"/>
              </a:spcAft>
              <a:buClr>
                <a:schemeClr val="bg2"/>
              </a:buClr>
              <a:buSzPct val="75000"/>
              <a:buFont typeface="Wingdings" panose="05000000000000000000" pitchFamily="2" charset="2"/>
              <a:buNone/>
              <a:tabLst/>
              <a:defRPr sz="3200" b="0" baseline="0"/>
            </a:lvl1pPr>
            <a:lvl2pPr marL="457200" indent="0">
              <a:buNone/>
              <a:defRPr baseline="0"/>
            </a:lvl2pPr>
            <a:lvl3pPr marL="914400" indent="0">
              <a:buNone/>
              <a:defRPr/>
            </a:lvl3pPr>
          </a:lstStyle>
          <a:p>
            <a:pPr marL="0" marR="0" lvl="0" indent="0" algn="l" defTabSz="514350" rtl="0" eaLnBrk="1" fontAlgn="auto" latinLnBrk="0" hangingPunct="1">
              <a:lnSpc>
                <a:spcPct val="100000"/>
              </a:lnSpc>
              <a:spcBef>
                <a:spcPts val="1200"/>
              </a:spcBef>
              <a:spcAft>
                <a:spcPts val="0"/>
              </a:spcAft>
              <a:buClr>
                <a:schemeClr val="bg2"/>
              </a:buClr>
              <a:buSzPct val="75000"/>
              <a:buFont typeface="Wingdings" panose="05000000000000000000" pitchFamily="2" charset="2"/>
              <a:buNone/>
              <a:tabLst/>
              <a:defRPr/>
            </a:pPr>
            <a:r>
              <a:rPr lang="en-US" dirty="0"/>
              <a:t>The quick brown fox jumped over the lazy dogs. The quick brown fox jumped over the lazy dogs. </a:t>
            </a:r>
          </a:p>
        </p:txBody>
      </p:sp>
      <p:sp>
        <p:nvSpPr>
          <p:cNvPr id="13" name="Title 1"/>
          <p:cNvSpPr>
            <a:spLocks noGrp="1"/>
          </p:cNvSpPr>
          <p:nvPr>
            <p:ph type="title" hasCustomPrompt="1"/>
          </p:nvPr>
        </p:nvSpPr>
        <p:spPr>
          <a:xfrm>
            <a:off x="609602" y="457200"/>
            <a:ext cx="10973997" cy="1600200"/>
          </a:xfrm>
        </p:spPr>
        <p:txBody>
          <a:bodyPr anchor="ctr" anchorCtr="0"/>
          <a:lstStyle>
            <a:lvl1pPr>
              <a:lnSpc>
                <a:spcPct val="90000"/>
              </a:lnSpc>
              <a:defRPr lang="en-US" sz="4000" b="1" baseline="0" dirty="0">
                <a:latin typeface="+mn-lt"/>
              </a:defRPr>
            </a:lvl1pPr>
          </a:lstStyle>
          <a:p>
            <a:r>
              <a:rPr lang="en-US" dirty="0"/>
              <a:t>The quick brown fox.</a:t>
            </a:r>
          </a:p>
        </p:txBody>
      </p:sp>
    </p:spTree>
    <p:extLst>
      <p:ext uri="{BB962C8B-B14F-4D97-AF65-F5344CB8AC3E}">
        <p14:creationId xmlns:p14="http://schemas.microsoft.com/office/powerpoint/2010/main" val="2858330166"/>
      </p:ext>
    </p:extLst>
  </p:cSld>
  <p:clrMapOvr>
    <a:masterClrMapping/>
  </p:clrMapOvr>
  <p:extLst mod="1">
    <p:ext uri="{DCECCB84-F9BA-43D5-87BE-67443E8EF086}">
      <p15:sldGuideLst xmlns:p15="http://schemas.microsoft.com/office/powerpoint/2012/main">
        <p15:guide id="1" orient="horz" pos="1296">
          <p15:clr>
            <a:srgbClr val="FBAE40"/>
          </p15:clr>
        </p15:guide>
        <p15:guide id="2" pos="720">
          <p15:clr>
            <a:srgbClr val="FBAE40"/>
          </p15:clr>
        </p15:guide>
        <p15:guide id="3" pos="50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Image and caption">
    <p:spTree>
      <p:nvGrpSpPr>
        <p:cNvPr id="1" name=""/>
        <p:cNvGrpSpPr/>
        <p:nvPr/>
      </p:nvGrpSpPr>
      <p:grpSpPr>
        <a:xfrm>
          <a:off x="0" y="0"/>
          <a:ext cx="0" cy="0"/>
          <a:chOff x="0" y="0"/>
          <a:chExt cx="0" cy="0"/>
        </a:xfrm>
      </p:grpSpPr>
      <p:sp>
        <p:nvSpPr>
          <p:cNvPr id="2" name="Date Placeholder 1"/>
          <p:cNvSpPr>
            <a:spLocks noGrp="1"/>
          </p:cNvSpPr>
          <p:nvPr>
            <p:ph type="dt" sz="half" idx="11"/>
          </p:nvPr>
        </p:nvSpPr>
        <p:spPr/>
        <p:txBody>
          <a:bodyPr/>
          <a:lstStyle/>
          <a:p>
            <a:fld id="{79751B3F-B4E5-4AA7-A6F6-8B0E6F438C48}" type="datetimeFigureOut">
              <a:rPr lang="en-US" smtClean="0"/>
              <a:pPr/>
              <a:t>4/7/2021</a:t>
            </a:fld>
            <a:endParaRPr lang="en-US" dirty="0"/>
          </a:p>
        </p:txBody>
      </p:sp>
      <p:sp>
        <p:nvSpPr>
          <p:cNvPr id="3" name="Slide Number Placeholder 2"/>
          <p:cNvSpPr>
            <a:spLocks noGrp="1"/>
          </p:cNvSpPr>
          <p:nvPr>
            <p:ph type="sldNum" sz="quarter" idx="12"/>
          </p:nvPr>
        </p:nvSpPr>
        <p:spPr/>
        <p:txBody>
          <a:bodyPr/>
          <a:lstStyle/>
          <a:p>
            <a:fld id="{50B26D62-EBDC-4CB4-84B4-338D23F7DACE}" type="slidenum">
              <a:rPr lang="en-US" smtClean="0"/>
              <a:t>‹#›</a:t>
            </a:fld>
            <a:endParaRPr lang="en-US" dirty="0"/>
          </a:p>
        </p:txBody>
      </p:sp>
      <p:pic>
        <p:nvPicPr>
          <p:cNvPr id="7" name="Picture 6"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
        <p:nvSpPr>
          <p:cNvPr id="8" name="Picture Placeholder 8"/>
          <p:cNvSpPr>
            <a:spLocks noGrp="1"/>
          </p:cNvSpPr>
          <p:nvPr>
            <p:ph type="pic" sz="quarter" idx="13" hasCustomPrompt="1"/>
          </p:nvPr>
        </p:nvSpPr>
        <p:spPr>
          <a:xfrm>
            <a:off x="0" y="2057400"/>
            <a:ext cx="12192000" cy="4800600"/>
          </a:xfrm>
        </p:spPr>
        <p:txBody>
          <a:bodyPr anchor="ctr"/>
          <a:lstStyle>
            <a:lvl1pPr marL="0" indent="0" algn="ctr">
              <a:buNone/>
              <a:defRPr sz="2000" b="0" cap="all" spc="200" baseline="0">
                <a:latin typeface="+mj-lt"/>
              </a:defRPr>
            </a:lvl1pPr>
          </a:lstStyle>
          <a:p>
            <a:r>
              <a:rPr lang="en-US" dirty="0"/>
              <a:t>Image</a:t>
            </a:r>
          </a:p>
        </p:txBody>
      </p:sp>
      <p:sp>
        <p:nvSpPr>
          <p:cNvPr id="9" name="Title 1"/>
          <p:cNvSpPr>
            <a:spLocks noGrp="1"/>
          </p:cNvSpPr>
          <p:nvPr>
            <p:ph type="title" hasCustomPrompt="1"/>
          </p:nvPr>
        </p:nvSpPr>
        <p:spPr>
          <a:xfrm>
            <a:off x="609600" y="457200"/>
            <a:ext cx="10972800" cy="1600200"/>
          </a:xfrm>
        </p:spPr>
        <p:txBody>
          <a:bodyPr anchor="ctr" anchorCtr="0"/>
          <a:lstStyle>
            <a:lvl1pPr>
              <a:lnSpc>
                <a:spcPct val="100000"/>
              </a:lnSpc>
              <a:defRPr lang="en-US" sz="4000" b="1" baseline="0" dirty="0">
                <a:latin typeface="+mn-lt"/>
              </a:defRPr>
            </a:lvl1pPr>
          </a:lstStyle>
          <a:p>
            <a:r>
              <a:rPr lang="en-US" dirty="0"/>
              <a:t>Slide headline</a:t>
            </a:r>
          </a:p>
        </p:txBody>
      </p:sp>
    </p:spTree>
    <p:extLst>
      <p:ext uri="{BB962C8B-B14F-4D97-AF65-F5344CB8AC3E}">
        <p14:creationId xmlns:p14="http://schemas.microsoft.com/office/powerpoint/2010/main" val="3017707902"/>
      </p:ext>
    </p:extLst>
  </p:cSld>
  <p:clrMapOvr>
    <a:masterClrMapping/>
  </p:clrMapOvr>
  <p:extLst mod="1">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751B3F-B4E5-4AA7-A6F6-8B0E6F438C48}" type="datetimeFigureOut">
              <a:rPr lang="en-US" smtClean="0"/>
              <a:pPr/>
              <a:t>4/7/2021</a:t>
            </a:fld>
            <a:endParaRPr lang="en-US" dirty="0"/>
          </a:p>
        </p:txBody>
      </p:sp>
      <p:sp>
        <p:nvSpPr>
          <p:cNvPr id="3" name="Slide Number Placeholder 2"/>
          <p:cNvSpPr>
            <a:spLocks noGrp="1"/>
          </p:cNvSpPr>
          <p:nvPr>
            <p:ph type="sldNum" sz="quarter" idx="11"/>
          </p:nvPr>
        </p:nvSpPr>
        <p:spPr/>
        <p:txBody>
          <a:bodyPr/>
          <a:lstStyle/>
          <a:p>
            <a:fld id="{50B26D62-EBDC-4CB4-84B4-338D23F7DACE}" type="slidenum">
              <a:rPr lang="en-US" smtClean="0"/>
              <a:t>‹#›</a:t>
            </a:fld>
            <a:endParaRPr lang="en-US" dirty="0"/>
          </a:p>
        </p:txBody>
      </p:sp>
      <p:sp>
        <p:nvSpPr>
          <p:cNvPr id="8" name="Content Placeholder 3"/>
          <p:cNvSpPr>
            <a:spLocks noGrp="1"/>
          </p:cNvSpPr>
          <p:nvPr>
            <p:ph sz="half" idx="2" hasCustomPrompt="1"/>
          </p:nvPr>
        </p:nvSpPr>
        <p:spPr>
          <a:xfrm>
            <a:off x="609602" y="2057400"/>
            <a:ext cx="5387975" cy="3497314"/>
          </a:xfrm>
        </p:spPr>
        <p:txBody>
          <a:bodyPr/>
          <a:lstStyle>
            <a:lvl1pPr>
              <a:buClrTx/>
              <a:defRPr/>
            </a:lvl1pPr>
            <a:lvl2pPr>
              <a:defRPr baseline="0"/>
            </a:lvl2pPr>
            <a:lvl3pPr>
              <a:defRPr/>
            </a:lvl3pPr>
          </a:lstStyle>
          <a:p>
            <a:pPr lvl="0"/>
            <a:r>
              <a:rPr lang="en-US" dirty="0"/>
              <a:t>First level list</a:t>
            </a:r>
          </a:p>
          <a:p>
            <a:pPr lvl="1"/>
            <a:r>
              <a:rPr lang="en-US" dirty="0"/>
              <a:t>Second level list</a:t>
            </a:r>
          </a:p>
          <a:p>
            <a:pPr lvl="2"/>
            <a:r>
              <a:rPr lang="en-US" dirty="0"/>
              <a:t>Third </a:t>
            </a:r>
            <a:r>
              <a:rPr lang="en-US" dirty="0" err="1"/>
              <a:t>levellist</a:t>
            </a:r>
            <a:endParaRPr lang="en-US" dirty="0"/>
          </a:p>
        </p:txBody>
      </p:sp>
      <p:pic>
        <p:nvPicPr>
          <p:cNvPr id="7" name="Picture 6"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
        <p:nvSpPr>
          <p:cNvPr id="13" name="Title 1"/>
          <p:cNvSpPr>
            <a:spLocks noGrp="1"/>
          </p:cNvSpPr>
          <p:nvPr>
            <p:ph type="title" hasCustomPrompt="1"/>
          </p:nvPr>
        </p:nvSpPr>
        <p:spPr>
          <a:xfrm>
            <a:off x="609600" y="457200"/>
            <a:ext cx="10972800" cy="1600200"/>
          </a:xfrm>
        </p:spPr>
        <p:txBody>
          <a:bodyPr anchor="ctr" anchorCtr="0"/>
          <a:lstStyle>
            <a:lvl1pPr>
              <a:lnSpc>
                <a:spcPct val="100000"/>
              </a:lnSpc>
              <a:defRPr lang="en-US" sz="4000" b="1" baseline="0" dirty="0">
                <a:latin typeface="+mn-lt"/>
              </a:defRPr>
            </a:lvl1pPr>
          </a:lstStyle>
          <a:p>
            <a:r>
              <a:rPr lang="en-US" dirty="0"/>
              <a:t>Slide headline</a:t>
            </a:r>
          </a:p>
        </p:txBody>
      </p:sp>
      <p:sp>
        <p:nvSpPr>
          <p:cNvPr id="14" name="Content Placeholder 3"/>
          <p:cNvSpPr>
            <a:spLocks noGrp="1"/>
          </p:cNvSpPr>
          <p:nvPr>
            <p:ph sz="half" idx="12" hasCustomPrompt="1"/>
          </p:nvPr>
        </p:nvSpPr>
        <p:spPr>
          <a:xfrm>
            <a:off x="6194426" y="2071319"/>
            <a:ext cx="5387975" cy="3497314"/>
          </a:xfrm>
        </p:spPr>
        <p:txBody>
          <a:bodyPr>
            <a:normAutofit/>
          </a:bodyPr>
          <a:lstStyle>
            <a:lvl1pPr marL="0" marR="0" indent="0" algn="l" defTabSz="514350" rtl="0" eaLnBrk="1" fontAlgn="auto" latinLnBrk="0" hangingPunct="1">
              <a:lnSpc>
                <a:spcPct val="100000"/>
              </a:lnSpc>
              <a:spcBef>
                <a:spcPts val="1200"/>
              </a:spcBef>
              <a:spcAft>
                <a:spcPts val="0"/>
              </a:spcAft>
              <a:buClr>
                <a:schemeClr val="bg2"/>
              </a:buClr>
              <a:buSzPct val="75000"/>
              <a:buFont typeface="Wingdings" panose="05000000000000000000" pitchFamily="2" charset="2"/>
              <a:buNone/>
              <a:tabLst/>
              <a:defRPr sz="3200" b="0" baseline="0"/>
            </a:lvl1pPr>
            <a:lvl2pPr marL="457200" indent="0">
              <a:buNone/>
              <a:defRPr baseline="0"/>
            </a:lvl2pPr>
            <a:lvl3pPr marL="914400" indent="0">
              <a:buNone/>
              <a:defRPr/>
            </a:lvl3pPr>
          </a:lstStyle>
          <a:p>
            <a:pPr marL="0" marR="0" lvl="0" indent="0" algn="l" defTabSz="514350" rtl="0" eaLnBrk="1" fontAlgn="auto" latinLnBrk="0" hangingPunct="1">
              <a:lnSpc>
                <a:spcPct val="100000"/>
              </a:lnSpc>
              <a:spcBef>
                <a:spcPts val="1200"/>
              </a:spcBef>
              <a:spcAft>
                <a:spcPts val="0"/>
              </a:spcAft>
              <a:buClr>
                <a:schemeClr val="bg2"/>
              </a:buClr>
              <a:buSzPct val="75000"/>
              <a:buFont typeface="Wingdings" panose="05000000000000000000" pitchFamily="2" charset="2"/>
              <a:buNone/>
              <a:tabLst/>
              <a:defRPr/>
            </a:pPr>
            <a:r>
              <a:rPr lang="en-US" dirty="0"/>
              <a:t>The quick brown fox jumped over the lazy dogs. The quick brown fox jumped over the lazy dogs. The quick brown fox jumped over the lazy dogs. </a:t>
            </a:r>
          </a:p>
          <a:p>
            <a:pPr lvl="0"/>
            <a:endParaRPr lang="en-US" dirty="0"/>
          </a:p>
        </p:txBody>
      </p:sp>
    </p:spTree>
    <p:extLst>
      <p:ext uri="{BB962C8B-B14F-4D97-AF65-F5344CB8AC3E}">
        <p14:creationId xmlns:p14="http://schemas.microsoft.com/office/powerpoint/2010/main" val="3958608275"/>
      </p:ext>
    </p:extLst>
  </p:cSld>
  <p:clrMapOvr>
    <a:masterClrMapping/>
  </p:clrMapOvr>
  <p:extLst mod="1">
    <p:ext uri="{DCECCB84-F9BA-43D5-87BE-67443E8EF086}">
      <p15:sldGuideLst xmlns:p15="http://schemas.microsoft.com/office/powerpoint/2012/main">
        <p15:guide id="1" orient="horz" pos="129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Image and caption">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594734" y="4782646"/>
            <a:ext cx="10944263" cy="1050996"/>
          </a:xfrm>
        </p:spPr>
        <p:txBody>
          <a:bodyPr anchor="t"/>
          <a:lstStyle>
            <a:lvl1pPr>
              <a:defRPr sz="3200">
                <a:latin typeface="+mn-lt"/>
              </a:defRPr>
            </a:lvl1pPr>
          </a:lstStyle>
          <a:p>
            <a:r>
              <a:rPr lang="en-US" dirty="0"/>
              <a:t>The quick brown fox jumped over the lazy dogs.</a:t>
            </a:r>
          </a:p>
        </p:txBody>
      </p:sp>
      <p:sp>
        <p:nvSpPr>
          <p:cNvPr id="2" name="Date Placeholder 1"/>
          <p:cNvSpPr>
            <a:spLocks noGrp="1"/>
          </p:cNvSpPr>
          <p:nvPr>
            <p:ph type="dt" sz="half" idx="11"/>
          </p:nvPr>
        </p:nvSpPr>
        <p:spPr/>
        <p:txBody>
          <a:bodyPr/>
          <a:lstStyle/>
          <a:p>
            <a:fld id="{79751B3F-B4E5-4AA7-A6F6-8B0E6F438C48}" type="datetimeFigureOut">
              <a:rPr lang="en-US" smtClean="0"/>
              <a:pPr/>
              <a:t>4/7/2021</a:t>
            </a:fld>
            <a:endParaRPr lang="en-US" dirty="0"/>
          </a:p>
        </p:txBody>
      </p:sp>
      <p:sp>
        <p:nvSpPr>
          <p:cNvPr id="3" name="Slide Number Placeholder 2"/>
          <p:cNvSpPr>
            <a:spLocks noGrp="1"/>
          </p:cNvSpPr>
          <p:nvPr>
            <p:ph type="sldNum" sz="quarter" idx="12"/>
          </p:nvPr>
        </p:nvSpPr>
        <p:spPr/>
        <p:txBody>
          <a:bodyPr/>
          <a:lstStyle/>
          <a:p>
            <a:fld id="{50B26D62-EBDC-4CB4-84B4-338D23F7DACE}" type="slidenum">
              <a:rPr lang="en-US" smtClean="0"/>
              <a:t>‹#›</a:t>
            </a:fld>
            <a:endParaRPr lang="en-US" dirty="0"/>
          </a:p>
        </p:txBody>
      </p:sp>
      <p:sp>
        <p:nvSpPr>
          <p:cNvPr id="6" name="Picture Placeholder 8"/>
          <p:cNvSpPr>
            <a:spLocks noGrp="1"/>
          </p:cNvSpPr>
          <p:nvPr>
            <p:ph type="pic" sz="quarter" idx="13" hasCustomPrompt="1"/>
          </p:nvPr>
        </p:nvSpPr>
        <p:spPr>
          <a:xfrm>
            <a:off x="0" y="3"/>
            <a:ext cx="12192000" cy="4768405"/>
          </a:xfrm>
        </p:spPr>
        <p:txBody>
          <a:bodyPr anchor="ctr"/>
          <a:lstStyle>
            <a:lvl1pPr marL="0" indent="0" algn="ctr">
              <a:buNone/>
              <a:defRPr sz="2000" b="0" cap="all" spc="200" baseline="0">
                <a:latin typeface="+mj-lt"/>
              </a:defRPr>
            </a:lvl1pPr>
          </a:lstStyle>
          <a:p>
            <a:r>
              <a:rPr lang="en-US" dirty="0"/>
              <a:t>Image</a:t>
            </a:r>
          </a:p>
        </p:txBody>
      </p:sp>
      <p:pic>
        <p:nvPicPr>
          <p:cNvPr id="7" name="Picture 6"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Tree>
    <p:extLst>
      <p:ext uri="{BB962C8B-B14F-4D97-AF65-F5344CB8AC3E}">
        <p14:creationId xmlns:p14="http://schemas.microsoft.com/office/powerpoint/2010/main" val="2434072665"/>
      </p:ext>
    </p:extLst>
  </p:cSld>
  <p:clrMapOvr>
    <a:masterClrMapping/>
  </p:clrMapOvr>
  <p:extLst mod="1">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74859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a:xfrm>
            <a:off x="9891132" y="5838786"/>
            <a:ext cx="1358590" cy="365125"/>
          </a:xfrm>
        </p:spPr>
        <p:txBody>
          <a:bodyPr/>
          <a:lstStyle>
            <a:lvl1pPr algn="r">
              <a:defRPr/>
            </a:lvl1pPr>
          </a:lstStyle>
          <a:p>
            <a:fld id="{D7ED242C-24FB-43A0-BCB6-43756FC812F6}" type="datetime1">
              <a:rPr lang="en-US" smtClean="0"/>
              <a:pPr/>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926" y="6216218"/>
            <a:ext cx="2387029" cy="341345"/>
          </a:xfrm>
          <a:prstGeom prst="rect">
            <a:avLst/>
          </a:prstGeom>
        </p:spPr>
      </p:pic>
    </p:spTree>
    <p:extLst>
      <p:ext uri="{BB962C8B-B14F-4D97-AF65-F5344CB8AC3E}">
        <p14:creationId xmlns:p14="http://schemas.microsoft.com/office/powerpoint/2010/main" val="25491099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30733478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057182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5759192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4/7/2021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797698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20528482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308976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765067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4/7/2021</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92354717"/>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4/7/2021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580529"/>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506093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93651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87016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58914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08435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160420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038544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4/7/2021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758715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4/7/2021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305744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2"/>
          <p:cNvSpPr>
            <a:spLocks noGrp="1"/>
          </p:cNvSpPr>
          <p:nvPr>
            <p:ph type="dt" sz="half" idx="10"/>
          </p:nvPr>
        </p:nvSpPr>
        <p:spPr/>
        <p:txBody>
          <a:bodyPr/>
          <a:lstStyle/>
          <a:p>
            <a:fld id="{4B4EEDC6-36CA-4209-B482-2ED76AA0BF08}"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739729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2"/>
          <p:cNvSpPr>
            <a:spLocks noGrp="1"/>
          </p:cNvSpPr>
          <p:nvPr>
            <p:ph type="dt" sz="half" idx="10"/>
          </p:nvPr>
        </p:nvSpPr>
        <p:spPr/>
        <p:txBody>
          <a:bodyPr/>
          <a:lstStyle/>
          <a:p>
            <a:fld id="{8DC79626-CE5A-4834-975C-E7305BA2E281}" type="datetime1">
              <a:rPr lang="en-US" smtClean="0"/>
              <a:t>4/7/2021</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900771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1815FB38-58F3-410A-8DA4-4B706967601F}"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338433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2"/>
          <p:cNvSpPr>
            <a:spLocks noGrp="1"/>
          </p:cNvSpPr>
          <p:nvPr>
            <p:ph type="dt" sz="half" idx="10"/>
          </p:nvPr>
        </p:nvSpPr>
        <p:spPr/>
        <p:txBody>
          <a:bodyPr/>
          <a:lstStyle/>
          <a:p>
            <a:fld id="{7F519661-29C3-4FE0-9FC3-375A85A42C46}"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438434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52914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p>
            <a:fld id="{4D564EB3-B268-4748-86E7-9F55DF9078D1}" type="datetime1">
              <a:rPr lang="en-US" smtClean="0"/>
              <a:t>4/7/2021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2"/>
                </a:solidFill>
              </a:rPr>
              <a:t>|</a:t>
            </a:r>
            <a:r>
              <a:rPr lang="en-US"/>
              <a:t>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49882158"/>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4D564EB3-B268-4748-86E7-9F55DF9078D1}" type="datetime1">
              <a:rPr lang="en-US" smtClean="0"/>
              <a:pPr/>
              <a:t>4/7/2021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30970598"/>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8" name="Date Placeholder 3"/>
          <p:cNvSpPr>
            <a:spLocks noGrp="1"/>
          </p:cNvSpPr>
          <p:nvPr>
            <p:ph type="dt" sz="half" idx="11"/>
          </p:nvPr>
        </p:nvSpPr>
        <p:spPr>
          <a:xfrm>
            <a:off x="838200" y="6356350"/>
            <a:ext cx="1358590" cy="365125"/>
          </a:xfrm>
        </p:spPr>
        <p:txBody>
          <a:bodyPr/>
          <a:lstStyle/>
          <a:p>
            <a:fld id="{5CAE31FF-A086-40D5-909F-A9E138181237}"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83520292"/>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a:xfrm>
            <a:off x="838200" y="6356350"/>
            <a:ext cx="1358590" cy="365125"/>
          </a:xfrm>
        </p:spPr>
        <p:txBody>
          <a:bodyPr/>
          <a:lstStyle/>
          <a:p>
            <a:fld id="{06B78D62-7A3F-4136-9CF2-CB03510DA06A}"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346105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325000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609296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4"/>
          </p:nvPr>
        </p:nvSpPr>
        <p:spPr>
          <a:xfrm>
            <a:off x="838200" y="6356350"/>
            <a:ext cx="1358590" cy="365125"/>
          </a:xfrm>
        </p:spPr>
        <p:txBody>
          <a:bodyPr/>
          <a:lstStyle/>
          <a:p>
            <a:fld id="{822F9B27-DC73-4098-8FAC-5370DAFF133B}"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8"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34113015"/>
      </p:ext>
    </p:extLst>
  </p:cSld>
  <p:clrMapOvr>
    <a:masterClrMapping/>
  </p:clrMapOvr>
  <p:hf sldNum="0" hdr="0" ftr="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51036490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9" name="Date Placeholder 3"/>
          <p:cNvSpPr>
            <a:spLocks noGrp="1"/>
          </p:cNvSpPr>
          <p:nvPr>
            <p:ph type="dt" sz="half" idx="12"/>
          </p:nvPr>
        </p:nvSpPr>
        <p:spPr>
          <a:xfrm>
            <a:off x="838200" y="6356350"/>
            <a:ext cx="1358590" cy="365125"/>
          </a:xfrm>
        </p:spPr>
        <p:txBody>
          <a:bodyPr/>
          <a:lstStyle/>
          <a:p>
            <a:fld id="{0366E0EA-2D80-452F-9963-33FA7A36BC09}" type="datetime1">
              <a:rPr lang="en-US" smtClean="0"/>
              <a:t>4/7/2021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5"/>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9745695"/>
      </p:ext>
    </p:extLst>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8021247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2116782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78453199"/>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7223407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8854756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7693426"/>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84494144"/>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876966410"/>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662834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a:t>Optional Tagline Goes Here | mn.gov/websiteurl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618935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86062917"/>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730128819"/>
      </p:ext>
    </p:extLst>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88230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18262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4/7/2021</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mn.gov/websiteurl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03703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9" Type="http://schemas.openxmlformats.org/officeDocument/2006/relationships/slideLayout" Target="../slideLayouts/slideLayout92.xml"/><Relationship Id="rId21" Type="http://schemas.openxmlformats.org/officeDocument/2006/relationships/slideLayout" Target="../slideLayouts/slideLayout74.xml"/><Relationship Id="rId34" Type="http://schemas.openxmlformats.org/officeDocument/2006/relationships/slideLayout" Target="../slideLayouts/slideLayout87.xml"/><Relationship Id="rId42" Type="http://schemas.openxmlformats.org/officeDocument/2006/relationships/slideLayout" Target="../slideLayouts/slideLayout95.xml"/><Relationship Id="rId47" Type="http://schemas.openxmlformats.org/officeDocument/2006/relationships/slideLayout" Target="../slideLayouts/slideLayout100.xml"/><Relationship Id="rId50" Type="http://schemas.openxmlformats.org/officeDocument/2006/relationships/theme" Target="../theme/theme2.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9" Type="http://schemas.openxmlformats.org/officeDocument/2006/relationships/slideLayout" Target="../slideLayouts/slideLayout82.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slideLayout" Target="../slideLayouts/slideLayout85.xml"/><Relationship Id="rId37" Type="http://schemas.openxmlformats.org/officeDocument/2006/relationships/slideLayout" Target="../slideLayouts/slideLayout90.xml"/><Relationship Id="rId40" Type="http://schemas.openxmlformats.org/officeDocument/2006/relationships/slideLayout" Target="../slideLayouts/slideLayout93.xml"/><Relationship Id="rId45" Type="http://schemas.openxmlformats.org/officeDocument/2006/relationships/slideLayout" Target="../slideLayouts/slideLayout98.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36" Type="http://schemas.openxmlformats.org/officeDocument/2006/relationships/slideLayout" Target="../slideLayouts/slideLayout89.xml"/><Relationship Id="rId49" Type="http://schemas.openxmlformats.org/officeDocument/2006/relationships/slideLayout" Target="../slideLayouts/slideLayout102.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slideLayout" Target="../slideLayouts/slideLayout84.xml"/><Relationship Id="rId44" Type="http://schemas.openxmlformats.org/officeDocument/2006/relationships/slideLayout" Target="../slideLayouts/slideLayout97.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slideLayout" Target="../slideLayouts/slideLayout83.xml"/><Relationship Id="rId35" Type="http://schemas.openxmlformats.org/officeDocument/2006/relationships/slideLayout" Target="../slideLayouts/slideLayout88.xml"/><Relationship Id="rId43" Type="http://schemas.openxmlformats.org/officeDocument/2006/relationships/slideLayout" Target="../slideLayouts/slideLayout96.xml"/><Relationship Id="rId48" Type="http://schemas.openxmlformats.org/officeDocument/2006/relationships/slideLayout" Target="../slideLayouts/slideLayout101.xml"/><Relationship Id="rId8" Type="http://schemas.openxmlformats.org/officeDocument/2006/relationships/slideLayout" Target="../slideLayouts/slideLayout61.xml"/><Relationship Id="rId3" Type="http://schemas.openxmlformats.org/officeDocument/2006/relationships/slideLayout" Target="../slideLayouts/slideLayout56.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slideLayout" Target="../slideLayouts/slideLayout86.xml"/><Relationship Id="rId38" Type="http://schemas.openxmlformats.org/officeDocument/2006/relationships/slideLayout" Target="../slideLayouts/slideLayout91.xml"/><Relationship Id="rId46" Type="http://schemas.openxmlformats.org/officeDocument/2006/relationships/slideLayout" Target="../slideLayouts/slideLayout99.xml"/><Relationship Id="rId20" Type="http://schemas.openxmlformats.org/officeDocument/2006/relationships/slideLayout" Target="../slideLayouts/slideLayout73.xml"/><Relationship Id="rId41" Type="http://schemas.openxmlformats.org/officeDocument/2006/relationships/slideLayout" Target="../slideLayouts/slideLayout94.xml"/><Relationship Id="rId1" Type="http://schemas.openxmlformats.org/officeDocument/2006/relationships/slideLayout" Target="../slideLayouts/slideLayout54.xml"/><Relationship Id="rId6"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4/7/2021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 id="2147483820" r:id="rId50"/>
    <p:sldLayoutId id="2147483821" r:id="rId51"/>
    <p:sldLayoutId id="2147483822" r:id="rId52"/>
    <p:sldLayoutId id="2147483823" r:id="rId5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4/7/2021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122558026"/>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 id="2147483843" r:id="rId19"/>
    <p:sldLayoutId id="2147483844" r:id="rId20"/>
    <p:sldLayoutId id="2147483845" r:id="rId21"/>
    <p:sldLayoutId id="2147483846" r:id="rId22"/>
    <p:sldLayoutId id="2147483847" r:id="rId23"/>
    <p:sldLayoutId id="2147483848" r:id="rId24"/>
    <p:sldLayoutId id="2147483849" r:id="rId25"/>
    <p:sldLayoutId id="2147483850" r:id="rId26"/>
    <p:sldLayoutId id="2147483851" r:id="rId27"/>
    <p:sldLayoutId id="2147483852" r:id="rId28"/>
    <p:sldLayoutId id="2147483853" r:id="rId29"/>
    <p:sldLayoutId id="2147483854" r:id="rId30"/>
    <p:sldLayoutId id="2147483855" r:id="rId31"/>
    <p:sldLayoutId id="2147483856" r:id="rId32"/>
    <p:sldLayoutId id="2147483857" r:id="rId33"/>
    <p:sldLayoutId id="2147483858" r:id="rId34"/>
    <p:sldLayoutId id="2147483859" r:id="rId35"/>
    <p:sldLayoutId id="2147483860" r:id="rId36"/>
    <p:sldLayoutId id="2147483861" r:id="rId37"/>
    <p:sldLayoutId id="2147483862" r:id="rId38"/>
    <p:sldLayoutId id="2147483863" r:id="rId39"/>
    <p:sldLayoutId id="2147483864" r:id="rId40"/>
    <p:sldLayoutId id="2147483865" r:id="rId41"/>
    <p:sldLayoutId id="2147483866" r:id="rId42"/>
    <p:sldLayoutId id="2147483867" r:id="rId43"/>
    <p:sldLayoutId id="2147483868" r:id="rId44"/>
    <p:sldLayoutId id="2147483869" r:id="rId45"/>
    <p:sldLayoutId id="2147483870" r:id="rId46"/>
    <p:sldLayoutId id="2147483871" r:id="rId47"/>
    <p:sldLayoutId id="2147483872" r:id="rId48"/>
    <p:sldLayoutId id="2147483873" r:id="rId4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0.xml"/><Relationship Id="rId5" Type="http://schemas.openxmlformats.org/officeDocument/2006/relationships/image" Target="../media/image15.jpe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cid:image001.jpg@01CFCC37.4DDB02A0" TargetMode="External"/><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16.jpeg"/><Relationship Id="rId5" Type="http://schemas.openxmlformats.org/officeDocument/2006/relationships/hyperlink" Target="http://www.google.com/imgres?imgurl=http://www.daddyfiles.com/wp-content/uploads/2010/01/scared-child.jpg&amp;imgrefurl=http://www.daddyfiles.com/scared-shitless/&amp;h=250&amp;w=201&amp;tbnid=V1Vh9r4x6Elh2M:&amp;zoom=1&amp;docid=1_kELIM4aMc5KM&amp;ei=7f8OVMzWArPGsQTwkYG4BQ&amp;tbm=isch&amp;ved=0CFcQMygaMBo&amp;iact=rc&amp;uact=3&amp;dur=2381&amp;page=1&amp;start=0&amp;ndsp=31" TargetMode="Externa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23.jpe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8.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8.xml"/><Relationship Id="rId4" Type="http://schemas.openxmlformats.org/officeDocument/2006/relationships/image" Target="../media/image30.jp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tags" Target="../tags/tag1.xml"/><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8.xml"/><Relationship Id="rId1" Type="http://schemas.openxmlformats.org/officeDocument/2006/relationships/tags" Target="../tags/tag2.xml"/><Relationship Id="rId5" Type="http://schemas.openxmlformats.org/officeDocument/2006/relationships/image" Target="../media/image38.emf"/><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27.xml"/><Relationship Id="rId5" Type="http://schemas.openxmlformats.org/officeDocument/2006/relationships/image" Target="../media/image41.jpeg"/><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8.xml"/><Relationship Id="rId1" Type="http://schemas.openxmlformats.org/officeDocument/2006/relationships/tags" Target="../tags/tag3.xml"/><Relationship Id="rId4" Type="http://schemas.openxmlformats.org/officeDocument/2006/relationships/image" Target="../media/image43.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Title 1"/>
          <p:cNvSpPr>
            <a:spLocks noGrp="1"/>
          </p:cNvSpPr>
          <p:nvPr>
            <p:ph type="ctrTitle"/>
          </p:nvPr>
        </p:nvSpPr>
        <p:spPr>
          <a:xfrm>
            <a:off x="0" y="3799114"/>
            <a:ext cx="12192000" cy="1588673"/>
          </a:xfrm>
        </p:spPr>
        <p:txBody>
          <a:bodyPr>
            <a:normAutofit fontScale="90000"/>
          </a:bodyPr>
          <a:lstStyle/>
          <a:p>
            <a:r>
              <a:rPr lang="en-US" dirty="0"/>
              <a:t/>
            </a:r>
            <a:br>
              <a:rPr lang="en-US" dirty="0"/>
            </a:br>
            <a:r>
              <a:rPr lang="en-US" dirty="0"/>
              <a:t>Everyday Opportunities for Health in Workplace</a:t>
            </a:r>
            <a:br>
              <a:rPr lang="en-US" dirty="0"/>
            </a:br>
            <a:r>
              <a:rPr lang="en-US" dirty="0"/>
              <a:t>Applying Policies, Systems and Environmental Changes</a:t>
            </a:r>
            <a:br>
              <a:rPr lang="en-US" dirty="0"/>
            </a:br>
            <a:endParaRPr lang="en-US" dirty="0"/>
          </a:p>
        </p:txBody>
      </p:sp>
      <p:sp>
        <p:nvSpPr>
          <p:cNvPr id="3" name="Text Placeholder 2"/>
          <p:cNvSpPr>
            <a:spLocks noGrp="1"/>
          </p:cNvSpPr>
          <p:nvPr>
            <p:ph type="body" sz="quarter" idx="14"/>
          </p:nvPr>
        </p:nvSpPr>
        <p:spPr/>
        <p:txBody>
          <a:bodyPr/>
          <a:lstStyle/>
          <a:p>
            <a:endParaRPr lang="en-US"/>
          </a:p>
        </p:txBody>
      </p:sp>
      <p:pic>
        <p:nvPicPr>
          <p:cNvPr id="7" name="Picture 6" descr="SHIP - Statewide Health Improvement Partnership" title="Graphic SHIP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6929" y="860878"/>
            <a:ext cx="2781685" cy="2225348"/>
          </a:xfrm>
          <a:prstGeom prst="rect">
            <a:avLst/>
          </a:prstGeom>
        </p:spPr>
      </p:pic>
    </p:spTree>
    <p:extLst>
      <p:ext uri="{BB962C8B-B14F-4D97-AF65-F5344CB8AC3E}">
        <p14:creationId xmlns:p14="http://schemas.microsoft.com/office/powerpoint/2010/main" val="1157986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387736" y="1438508"/>
            <a:ext cx="9488245" cy="1835916"/>
          </a:xfrm>
        </p:spPr>
        <p:txBody>
          <a:bodyPr>
            <a:normAutofit fontScale="90000"/>
          </a:bodyPr>
          <a:lstStyle/>
          <a:p>
            <a:pPr eaLnBrk="1" hangingPunct="1"/>
            <a:r>
              <a:rPr lang="en-US" altLang="en-US" b="0" dirty="0">
                <a:latin typeface="Trebuchet MS" panose="020B0603020202020204" pitchFamily="34" charset="0"/>
              </a:rPr>
              <a:t/>
            </a:r>
            <a:br>
              <a:rPr lang="en-US" altLang="en-US" b="0" dirty="0">
                <a:latin typeface="Trebuchet MS" panose="020B0603020202020204" pitchFamily="34" charset="0"/>
              </a:rPr>
            </a:br>
            <a:r>
              <a:rPr lang="en-US" altLang="en-US" sz="3100" b="0" dirty="0">
                <a:latin typeface="Trebuchet MS" panose="020B0603020202020204" pitchFamily="34" charset="0"/>
              </a:rPr>
              <a:t>“</a:t>
            </a:r>
            <a:r>
              <a:rPr lang="en-US" altLang="en-US" sz="3100" dirty="0"/>
              <a:t>It is unreasonable to expect that people will change their behavior easily when so many forces in the social, cultural, and physical environment conspire against such change”</a:t>
            </a:r>
            <a:endParaRPr lang="en-US" altLang="en-US" sz="3100" b="0" dirty="0"/>
          </a:p>
        </p:txBody>
      </p:sp>
      <p:sp>
        <p:nvSpPr>
          <p:cNvPr id="7171" name="Rectangle 3"/>
          <p:cNvSpPr>
            <a:spLocks noGrp="1" noChangeArrowheads="1"/>
          </p:cNvSpPr>
          <p:nvPr>
            <p:ph type="body" sz="quarter" idx="13"/>
          </p:nvPr>
        </p:nvSpPr>
        <p:spPr>
          <a:xfrm>
            <a:off x="1387736" y="3274424"/>
            <a:ext cx="9488245" cy="1015739"/>
          </a:xfrm>
        </p:spPr>
        <p:txBody>
          <a:bodyPr>
            <a:normAutofit lnSpcReduction="10000"/>
          </a:bodyPr>
          <a:lstStyle/>
          <a:p>
            <a:pPr algn="ctr" eaLnBrk="1" hangingPunct="1">
              <a:buFontTx/>
              <a:buNone/>
            </a:pPr>
            <a:endParaRPr lang="en-US" altLang="en-US" dirty="0"/>
          </a:p>
          <a:p>
            <a:pPr algn="ctr" eaLnBrk="1" hangingPunct="1">
              <a:buFontTx/>
              <a:buNone/>
            </a:pPr>
            <a:r>
              <a:rPr lang="en-US" altLang="en-US" sz="2000" dirty="0"/>
              <a:t>-Smedly and Syme (2000)</a:t>
            </a:r>
          </a:p>
        </p:txBody>
      </p:sp>
    </p:spTree>
    <p:extLst>
      <p:ext uri="{BB962C8B-B14F-4D97-AF65-F5344CB8AC3E}">
        <p14:creationId xmlns:p14="http://schemas.microsoft.com/office/powerpoint/2010/main" val="2824957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Are we a product of our own personal choices? </a:t>
            </a:r>
          </a:p>
        </p:txBody>
      </p:sp>
      <p:pic>
        <p:nvPicPr>
          <p:cNvPr id="6" name="Picture 15" descr="Photo of man in workplace eating a huge donut" title="Photo Man Eating Donut"/>
          <p:cNvPicPr>
            <a:picLocks noChangeAspect="1"/>
          </p:cNvPicPr>
          <p:nvPr/>
        </p:nvPicPr>
        <p:blipFill>
          <a:blip r:embed="rId3">
            <a:extLst>
              <a:ext uri="{28A0092B-C50C-407E-A947-70E740481C1C}">
                <a14:useLocalDpi xmlns:a14="http://schemas.microsoft.com/office/drawing/2010/main" val="0"/>
              </a:ext>
            </a:extLst>
          </a:blip>
          <a:srcRect t="11978" r="11220"/>
          <a:stretch>
            <a:fillRect/>
          </a:stretch>
        </p:blipFill>
        <p:spPr bwMode="auto">
          <a:xfrm>
            <a:off x="3620588" y="1160418"/>
            <a:ext cx="4950823" cy="367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056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latin typeface="+mn-lt"/>
              </a:rPr>
              <a:t>Obstacles to Healthy Living – Your Worksite</a:t>
            </a:r>
            <a:r>
              <a:rPr lang="en-US" dirty="0">
                <a:latin typeface="+mn-lt"/>
              </a:rPr>
              <a:t/>
            </a:r>
            <a:br>
              <a:rPr lang="en-US" dirty="0">
                <a:latin typeface="+mn-lt"/>
              </a:rPr>
            </a:br>
            <a:r>
              <a:rPr lang="en-US" dirty="0">
                <a:latin typeface="+mn-lt"/>
              </a:rPr>
              <a:t>We are confronted by choices everyday</a:t>
            </a:r>
            <a:endParaRPr lang="en-US" b="0" dirty="0">
              <a:latin typeface="+mn-lt"/>
            </a:endParaRPr>
          </a:p>
        </p:txBody>
      </p:sp>
      <p:pic>
        <p:nvPicPr>
          <p:cNvPr id="5" name="Picture 4" descr="Photo shows large cinnamon roll smothered in white glaze." title="Photo of a glazed cinnamon roll"/>
          <p:cNvPicPr>
            <a:picLocks noChangeAspect="1"/>
          </p:cNvPicPr>
          <p:nvPr/>
        </p:nvPicPr>
        <p:blipFill>
          <a:blip r:embed="rId3"/>
          <a:stretch>
            <a:fillRect/>
          </a:stretch>
        </p:blipFill>
        <p:spPr>
          <a:xfrm>
            <a:off x="7729414" y="2900394"/>
            <a:ext cx="2569151" cy="2015364"/>
          </a:xfrm>
          <a:prstGeom prst="rect">
            <a:avLst/>
          </a:prstGeom>
        </p:spPr>
      </p:pic>
      <p:pic>
        <p:nvPicPr>
          <p:cNvPr id="4" name="Picture 3" descr="Photo shows the xray view of a human skeleton sitting at a computer." title="Photo of xray of human skeleton sitting at a computer"/>
          <p:cNvPicPr>
            <a:picLocks noChangeAspect="1"/>
          </p:cNvPicPr>
          <p:nvPr/>
        </p:nvPicPr>
        <p:blipFill>
          <a:blip r:embed="rId4"/>
          <a:stretch>
            <a:fillRect/>
          </a:stretch>
        </p:blipFill>
        <p:spPr>
          <a:xfrm>
            <a:off x="5042138" y="1683211"/>
            <a:ext cx="2243138" cy="2586038"/>
          </a:xfrm>
          <a:prstGeom prst="rect">
            <a:avLst/>
          </a:prstGeom>
        </p:spPr>
      </p:pic>
      <p:pic>
        <p:nvPicPr>
          <p:cNvPr id="6" name="Picture 5" descr="Photo show triple decker cheeseburger with  all the fixins, lettuce, onion, cheese, on a bakery bun with frenchb fries and onion rings." title="Photo of Burger"/>
          <p:cNvPicPr>
            <a:picLocks noChangeAspect="1"/>
          </p:cNvPicPr>
          <p:nvPr/>
        </p:nvPicPr>
        <p:blipFill>
          <a:blip r:embed="rId5"/>
          <a:stretch>
            <a:fillRect/>
          </a:stretch>
        </p:blipFill>
        <p:spPr>
          <a:xfrm>
            <a:off x="1900644" y="1181663"/>
            <a:ext cx="2697356" cy="1794567"/>
          </a:xfrm>
          <a:prstGeom prst="rect">
            <a:avLst/>
          </a:prstGeom>
        </p:spPr>
      </p:pic>
    </p:spTree>
    <p:extLst>
      <p:ext uri="{BB962C8B-B14F-4D97-AF65-F5344CB8AC3E}">
        <p14:creationId xmlns:p14="http://schemas.microsoft.com/office/powerpoint/2010/main" val="709463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4138" y="1184365"/>
            <a:ext cx="4642971" cy="4512543"/>
          </a:xfrm>
        </p:spPr>
        <p:txBody>
          <a:bodyPr/>
          <a:lstStyle/>
          <a:p>
            <a:r>
              <a:rPr lang="en-US" sz="4400" b="0" dirty="0"/>
              <a:t>Do you have the will power to change?</a:t>
            </a:r>
          </a:p>
        </p:txBody>
      </p:sp>
      <p:pic>
        <p:nvPicPr>
          <p:cNvPr id="7" name="Content Placeholder 6" descr="Photo of a single brown cowboy boot with decorative stitching." title="Photo of a cowboy boot"/>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1246333" y="1046871"/>
            <a:ext cx="3333120" cy="4365961"/>
          </a:xfrm>
        </p:spPr>
      </p:pic>
      <p:sp>
        <p:nvSpPr>
          <p:cNvPr id="9" name="Down Arrow 8" descr="Photo of a single brown cowboy boot with decorative stitching." title="Photo of a single cowboy boot"/>
          <p:cNvSpPr/>
          <p:nvPr/>
        </p:nvSpPr>
        <p:spPr>
          <a:xfrm rot="16200000">
            <a:off x="2311144" y="855616"/>
            <a:ext cx="287383" cy="6574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3919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History of Workplace Wellness</a:t>
            </a:r>
          </a:p>
        </p:txBody>
      </p:sp>
      <p:pic>
        <p:nvPicPr>
          <p:cNvPr id="17" name="Picture Placeholder 16" title="Handshake "/>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6463" b="16463"/>
          <a:stretch>
            <a:fillRect/>
          </a:stretch>
        </p:blipFill>
        <p:spPr>
          <a:xfrm>
            <a:off x="1553469" y="1964392"/>
            <a:ext cx="2243218" cy="2243218"/>
          </a:xfrm>
          <a:prstGeom prst="rect">
            <a:avLst/>
          </a:prstGeom>
        </p:spPr>
      </p:pic>
      <p:sp>
        <p:nvSpPr>
          <p:cNvPr id="4" name="Text Placeholder 3"/>
          <p:cNvSpPr>
            <a:spLocks noGrp="1"/>
          </p:cNvSpPr>
          <p:nvPr>
            <p:ph type="body" sz="quarter" idx="15"/>
          </p:nvPr>
        </p:nvSpPr>
        <p:spPr/>
        <p:txBody>
          <a:bodyPr/>
          <a:lstStyle/>
          <a:p>
            <a:r>
              <a:rPr lang="en-US" dirty="0"/>
              <a:t>Secure leadership support and a budget</a:t>
            </a:r>
          </a:p>
        </p:txBody>
      </p:sp>
      <p:sp>
        <p:nvSpPr>
          <p:cNvPr id="16" name="Plus 15" descr="Three Photo show handshake, hand weights wrapped in measuring tape and a dollar sign" title="Three Photo show handshake, hand weights wrapped in measuring tape and a dollar sign"/>
          <p:cNvSpPr/>
          <p:nvPr/>
        </p:nvSpPr>
        <p:spPr>
          <a:xfrm>
            <a:off x="4122899" y="2959647"/>
            <a:ext cx="375430" cy="492369"/>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Placeholder 18" descr="Measuring tape wrapped around hand weight"/>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2500" r="12500"/>
          <a:stretch>
            <a:fillRect/>
          </a:stretch>
        </p:blipFill>
        <p:spPr>
          <a:prstGeom prst="rect">
            <a:avLst/>
          </a:prstGeom>
        </p:spPr>
      </p:pic>
      <p:sp>
        <p:nvSpPr>
          <p:cNvPr id="6" name="Text Placeholder 5"/>
          <p:cNvSpPr>
            <a:spLocks noGrp="1"/>
          </p:cNvSpPr>
          <p:nvPr>
            <p:ph type="body" sz="quarter" idx="17"/>
          </p:nvPr>
        </p:nvSpPr>
        <p:spPr/>
        <p:txBody>
          <a:bodyPr>
            <a:normAutofit/>
          </a:bodyPr>
          <a:lstStyle/>
          <a:p>
            <a:r>
              <a:rPr lang="en-US" dirty="0"/>
              <a:t>Teach individual behavior change</a:t>
            </a:r>
          </a:p>
        </p:txBody>
      </p:sp>
      <p:sp>
        <p:nvSpPr>
          <p:cNvPr id="18" name="Equal 17" title="Equal Sign"/>
          <p:cNvSpPr/>
          <p:nvPr/>
        </p:nvSpPr>
        <p:spPr>
          <a:xfrm>
            <a:off x="7443199" y="3034217"/>
            <a:ext cx="323557" cy="343227"/>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1" name="Picture Placeholder 20" descr="dollar sign"/>
          <p:cNvPicPr>
            <a:picLocks noGrp="1" noChangeAspect="1"/>
          </p:cNvPicPr>
          <p:nvPr>
            <p:ph type="pic" sz="quarter" idx="18"/>
          </p:nvPr>
        </p:nvPicPr>
        <p:blipFill>
          <a:blip r:embed="rId5" cstate="print">
            <a:extLst>
              <a:ext uri="{28A0092B-C50C-407E-A947-70E740481C1C}">
                <a14:useLocalDpi xmlns:a14="http://schemas.microsoft.com/office/drawing/2010/main" val="0"/>
              </a:ext>
            </a:extLst>
          </a:blip>
          <a:srcRect/>
          <a:stretch>
            <a:fillRect/>
          </a:stretch>
        </p:blipFill>
        <p:spPr>
          <a:prstGeom prst="rect">
            <a:avLst/>
          </a:prstGeom>
        </p:spPr>
      </p:pic>
      <p:sp>
        <p:nvSpPr>
          <p:cNvPr id="8" name="Text Placeholder 7"/>
          <p:cNvSpPr>
            <a:spLocks noGrp="1"/>
          </p:cNvSpPr>
          <p:nvPr>
            <p:ph type="body" sz="quarter" idx="19"/>
          </p:nvPr>
        </p:nvSpPr>
        <p:spPr/>
        <p:txBody>
          <a:bodyPr/>
          <a:lstStyle/>
          <a:p>
            <a:r>
              <a:rPr lang="en-US" dirty="0"/>
              <a:t>Save money on healthcare costs</a:t>
            </a:r>
          </a:p>
        </p:txBody>
      </p:sp>
    </p:spTree>
    <p:extLst>
      <p:ext uri="{BB962C8B-B14F-4D97-AF65-F5344CB8AC3E}">
        <p14:creationId xmlns:p14="http://schemas.microsoft.com/office/powerpoint/2010/main" val="234469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199" y="152400"/>
            <a:ext cx="10726783" cy="914400"/>
          </a:xfrm>
        </p:spPr>
        <p:txBody>
          <a:bodyPr>
            <a:normAutofit/>
          </a:bodyPr>
          <a:lstStyle/>
          <a:p>
            <a:r>
              <a:rPr lang="en-US" dirty="0"/>
              <a:t>The Implementation of Workplace Wellness</a:t>
            </a:r>
          </a:p>
        </p:txBody>
      </p:sp>
      <p:pic>
        <p:nvPicPr>
          <p:cNvPr id="22" name="Picture Placeholder 16" descr="hand shaking ha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6463" b="16463"/>
          <a:stretch>
            <a:fillRect/>
          </a:stretch>
        </p:blipFill>
        <p:spPr>
          <a:prstGeom prst="rect">
            <a:avLst/>
          </a:prstGeom>
        </p:spPr>
      </p:pic>
      <p:sp>
        <p:nvSpPr>
          <p:cNvPr id="5" name="Text Placeholder 4"/>
          <p:cNvSpPr>
            <a:spLocks noGrp="1"/>
          </p:cNvSpPr>
          <p:nvPr>
            <p:ph type="body" sz="quarter" idx="15"/>
          </p:nvPr>
        </p:nvSpPr>
        <p:spPr/>
        <p:txBody>
          <a:bodyPr/>
          <a:lstStyle/>
          <a:p>
            <a:r>
              <a:rPr lang="en-US" dirty="0"/>
              <a:t>Secure leadership support and a budget</a:t>
            </a:r>
          </a:p>
        </p:txBody>
      </p:sp>
      <p:sp>
        <p:nvSpPr>
          <p:cNvPr id="16" name="Plus 15" descr="graphic (plus sign) addition"/>
          <p:cNvSpPr/>
          <p:nvPr/>
        </p:nvSpPr>
        <p:spPr>
          <a:xfrm>
            <a:off x="4173112" y="2900208"/>
            <a:ext cx="375430" cy="492369"/>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Placeholder 18" descr="photo measuring taple wrapped around hand held weights"/>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2500" r="12500"/>
          <a:stretch>
            <a:fillRect/>
          </a:stretch>
        </p:blipFill>
        <p:spPr>
          <a:prstGeom prst="rect">
            <a:avLst/>
          </a:prstGeom>
        </p:spPr>
      </p:pic>
      <p:sp>
        <p:nvSpPr>
          <p:cNvPr id="7" name="Text Placeholder 6"/>
          <p:cNvSpPr>
            <a:spLocks noGrp="1"/>
          </p:cNvSpPr>
          <p:nvPr>
            <p:ph type="body" sz="quarter" idx="17"/>
          </p:nvPr>
        </p:nvSpPr>
        <p:spPr/>
        <p:txBody>
          <a:bodyPr/>
          <a:lstStyle/>
          <a:p>
            <a:r>
              <a:rPr lang="en-US" dirty="0"/>
              <a:t>Teach individual behavior change</a:t>
            </a:r>
          </a:p>
        </p:txBody>
      </p:sp>
      <p:sp>
        <p:nvSpPr>
          <p:cNvPr id="18" name="Equal 17" descr="graphic equal sign"/>
          <p:cNvSpPr/>
          <p:nvPr/>
        </p:nvSpPr>
        <p:spPr>
          <a:xfrm>
            <a:off x="7418404" y="2974778"/>
            <a:ext cx="323557" cy="343227"/>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4" name="Picture Placeholder 23" descr="https://encrypted-tbn1.gstatic.com/images?q=tbn:ANd9GcRlJvtwdBR9SDqfwR38XXq10GuDKTsbmmuklEBrDGFucmhB2t6R">
            <a:hlinkClick r:id="rId5"/>
          </p:cNvPr>
          <p:cNvPicPr>
            <a:picLocks noGrp="1"/>
          </p:cNvPicPr>
          <p:nvPr>
            <p:ph type="pic" sz="quarter" idx="18"/>
          </p:nvPr>
        </p:nvPicPr>
        <p:blipFill>
          <a:blip r:embed="rId6" r:link="rId7" cstate="print"/>
          <a:srcRect t="10000" b="10000"/>
          <a:stretch>
            <a:fillRect/>
          </a:stretch>
        </p:blipFill>
        <p:spPr bwMode="auto">
          <a:prstGeom prst="rect">
            <a:avLst/>
          </a:prstGeom>
          <a:noFill/>
          <a:ln w="9525">
            <a:noFill/>
            <a:miter lim="800000"/>
            <a:headEnd/>
            <a:tailEnd/>
          </a:ln>
        </p:spPr>
      </p:pic>
      <p:sp>
        <p:nvSpPr>
          <p:cNvPr id="9" name="Text Placeholder 8"/>
          <p:cNvSpPr>
            <a:spLocks noGrp="1"/>
          </p:cNvSpPr>
          <p:nvPr>
            <p:ph type="body" sz="quarter" idx="19"/>
          </p:nvPr>
        </p:nvSpPr>
        <p:spPr/>
        <p:txBody>
          <a:bodyPr>
            <a:normAutofit fontScale="92500" lnSpcReduction="20000"/>
          </a:bodyPr>
          <a:lstStyle/>
          <a:p>
            <a:r>
              <a:rPr lang="en-US" dirty="0"/>
              <a:t>Create wellness committee frustration with little behavior change</a:t>
            </a:r>
          </a:p>
        </p:txBody>
      </p:sp>
    </p:spTree>
    <p:extLst>
      <p:ext uri="{BB962C8B-B14F-4D97-AF65-F5344CB8AC3E}">
        <p14:creationId xmlns:p14="http://schemas.microsoft.com/office/powerpoint/2010/main" val="396537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Individual Change Efforts</a:t>
            </a:r>
          </a:p>
        </p:txBody>
      </p:sp>
      <p:sp>
        <p:nvSpPr>
          <p:cNvPr id="3" name="Content Placeholder 2"/>
          <p:cNvSpPr>
            <a:spLocks noGrp="1"/>
          </p:cNvSpPr>
          <p:nvPr>
            <p:ph idx="1"/>
          </p:nvPr>
        </p:nvSpPr>
        <p:spPr/>
        <p:txBody>
          <a:bodyPr>
            <a:normAutofit/>
          </a:bodyPr>
          <a:lstStyle/>
          <a:p>
            <a:r>
              <a:rPr lang="en-US" sz="2400" dirty="0"/>
              <a:t>Result in temporary behavior change</a:t>
            </a:r>
          </a:p>
          <a:p>
            <a:r>
              <a:rPr lang="en-US" sz="2400" dirty="0"/>
              <a:t>Can be unevenly applied to a few </a:t>
            </a:r>
          </a:p>
          <a:p>
            <a:r>
              <a:rPr lang="en-US" sz="2400" dirty="0"/>
              <a:t>May involve expensive campaigns</a:t>
            </a:r>
          </a:p>
          <a:p>
            <a:r>
              <a:rPr lang="en-US" sz="2400" dirty="0"/>
              <a:t>Are usually time-limited</a:t>
            </a:r>
          </a:p>
          <a:p>
            <a:endParaRPr lang="en-US" dirty="0"/>
          </a:p>
        </p:txBody>
      </p:sp>
      <p:pic>
        <p:nvPicPr>
          <p:cNvPr id="4" name="Picture 3" descr="photo woman jogg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6364" y="1825625"/>
            <a:ext cx="2833640" cy="4245453"/>
          </a:xfrm>
          <a:prstGeom prst="rect">
            <a:avLst/>
          </a:prstGeom>
        </p:spPr>
      </p:pic>
    </p:spTree>
    <p:extLst>
      <p:ext uri="{BB962C8B-B14F-4D97-AF65-F5344CB8AC3E}">
        <p14:creationId xmlns:p14="http://schemas.microsoft.com/office/powerpoint/2010/main" val="1860249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How We Make Decisions</a:t>
            </a:r>
          </a:p>
        </p:txBody>
      </p:sp>
      <p:sp>
        <p:nvSpPr>
          <p:cNvPr id="3" name="TextBox 2"/>
          <p:cNvSpPr txBox="1"/>
          <p:nvPr/>
        </p:nvSpPr>
        <p:spPr>
          <a:xfrm>
            <a:off x="4606835" y="2691342"/>
            <a:ext cx="3031784" cy="1569660"/>
          </a:xfrm>
          <a:prstGeom prst="rect">
            <a:avLst/>
          </a:prstGeom>
          <a:noFill/>
        </p:spPr>
        <p:txBody>
          <a:bodyPr wrap="square" rtlCol="0">
            <a:spAutoFit/>
          </a:bodyPr>
          <a:lstStyle/>
          <a:p>
            <a:r>
              <a:rPr lang="en-US" sz="2400" dirty="0"/>
              <a:t>Let’s make the </a:t>
            </a:r>
            <a:r>
              <a:rPr lang="en-US" sz="2400" b="1" dirty="0"/>
              <a:t>HEALTHY</a:t>
            </a:r>
            <a:r>
              <a:rPr lang="en-US" sz="2400" dirty="0"/>
              <a:t> choice the </a:t>
            </a:r>
            <a:r>
              <a:rPr lang="en-US" sz="2400" b="1" dirty="0"/>
              <a:t>EASY</a:t>
            </a:r>
            <a:r>
              <a:rPr lang="en-US" sz="2400" dirty="0"/>
              <a:t> and </a:t>
            </a:r>
            <a:r>
              <a:rPr lang="en-US" sz="2400" b="1" dirty="0"/>
              <a:t>PREFERRED</a:t>
            </a:r>
            <a:r>
              <a:rPr lang="en-US" sz="2400" dirty="0"/>
              <a:t> choice!</a:t>
            </a:r>
          </a:p>
        </p:txBody>
      </p:sp>
      <p:pic>
        <p:nvPicPr>
          <p:cNvPr id="5" name="Picture 4" descr="Photo of products in a refridgerator cas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6109" y="1889478"/>
            <a:ext cx="1716724" cy="2883086"/>
          </a:xfrm>
          <a:prstGeom prst="rect">
            <a:avLst/>
          </a:prstGeom>
        </p:spPr>
      </p:pic>
      <p:pic>
        <p:nvPicPr>
          <p:cNvPr id="4" name="Content Placeholder 3" descr="Graphic - Nudge to improve decisions about health, wealth and happinness."/>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17420" b="17420"/>
          <a:stretch>
            <a:fillRect/>
          </a:stretch>
        </p:blipFill>
        <p:spPr>
          <a:xfrm>
            <a:off x="1736436" y="2122454"/>
            <a:ext cx="2262909" cy="2650110"/>
          </a:xfrm>
        </p:spPr>
      </p:pic>
    </p:spTree>
    <p:extLst>
      <p:ext uri="{BB962C8B-B14F-4D97-AF65-F5344CB8AC3E}">
        <p14:creationId xmlns:p14="http://schemas.microsoft.com/office/powerpoint/2010/main" val="2032164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Workplace Wellness Through </a:t>
            </a:r>
            <a:r>
              <a:rPr lang="en-US" dirty="0"/>
              <a:t>a </a:t>
            </a:r>
            <a:r>
              <a:rPr lang="en-US" b="0" dirty="0"/>
              <a:t>Culture of Health</a:t>
            </a:r>
          </a:p>
        </p:txBody>
      </p:sp>
      <p:pic>
        <p:nvPicPr>
          <p:cNvPr id="5" name="Picture Placeholder 4" descr="Six happy, healthy worksite employees"/>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5300" b="15300"/>
          <a:stretch>
            <a:fillRect/>
          </a:stretch>
        </p:blipFill>
        <p:spPr/>
      </p:pic>
      <p:sp>
        <p:nvSpPr>
          <p:cNvPr id="3" name="Content Placeholder 2"/>
          <p:cNvSpPr>
            <a:spLocks noGrp="1"/>
          </p:cNvSpPr>
          <p:nvPr>
            <p:ph idx="1"/>
          </p:nvPr>
        </p:nvSpPr>
        <p:spPr/>
        <p:txBody>
          <a:bodyPr>
            <a:normAutofit/>
          </a:bodyPr>
          <a:lstStyle/>
          <a:p>
            <a:pPr marL="88106" lvl="1" indent="0">
              <a:spcBef>
                <a:spcPts val="300"/>
              </a:spcBef>
              <a:spcAft>
                <a:spcPts val="300"/>
              </a:spcAft>
              <a:buClr>
                <a:schemeClr val="tx1"/>
              </a:buClr>
              <a:buNone/>
            </a:pPr>
            <a:r>
              <a:rPr lang="en-US" sz="2400" dirty="0"/>
              <a:t>A culture of health increases an organization’s visibility as a health advocate, makes healthy choices easier and reaches ALL employees </a:t>
            </a:r>
          </a:p>
          <a:p>
            <a:pPr marL="457200" indent="0">
              <a:buNone/>
            </a:pPr>
            <a:endParaRPr lang="en-US" dirty="0"/>
          </a:p>
        </p:txBody>
      </p:sp>
    </p:spTree>
    <p:extLst>
      <p:ext uri="{BB962C8B-B14F-4D97-AF65-F5344CB8AC3E}">
        <p14:creationId xmlns:p14="http://schemas.microsoft.com/office/powerpoint/2010/main" val="3084733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eaLnBrk="1" hangingPunct="1"/>
            <a:r>
              <a:rPr lang="en-US" altLang="en-US" b="0" dirty="0"/>
              <a:t>Where We Live Affects How We Live</a:t>
            </a:r>
          </a:p>
        </p:txBody>
      </p:sp>
      <p:sp>
        <p:nvSpPr>
          <p:cNvPr id="21507" name="Rectangle 3"/>
          <p:cNvSpPr>
            <a:spLocks noGrp="1" noChangeArrowheads="1"/>
          </p:cNvSpPr>
          <p:nvPr>
            <p:ph sz="half" idx="1"/>
          </p:nvPr>
        </p:nvSpPr>
        <p:spPr>
          <a:xfrm>
            <a:off x="838200" y="1907822"/>
            <a:ext cx="5181600" cy="4269141"/>
          </a:xfrm>
        </p:spPr>
        <p:txBody>
          <a:bodyPr>
            <a:normAutofit/>
          </a:bodyPr>
          <a:lstStyle/>
          <a:p>
            <a:pPr eaLnBrk="1" hangingPunct="1"/>
            <a:r>
              <a:rPr lang="en-US" altLang="en-US" sz="2400" dirty="0"/>
              <a:t>Policies and environment create choices</a:t>
            </a:r>
          </a:p>
          <a:p>
            <a:pPr eaLnBrk="1" hangingPunct="1"/>
            <a:r>
              <a:rPr lang="en-US" altLang="en-US" sz="2400" dirty="0"/>
              <a:t>Major health problems not solved by individual action and choice alone</a:t>
            </a:r>
          </a:p>
          <a:p>
            <a:pPr eaLnBrk="1" hangingPunct="1"/>
            <a:r>
              <a:rPr lang="en-US" altLang="en-US" sz="2400" dirty="0"/>
              <a:t>Addressing causes and </a:t>
            </a:r>
            <a:r>
              <a:rPr lang="en-US" altLang="en-US" sz="2400" u="sng" dirty="0"/>
              <a:t>improving</a:t>
            </a:r>
            <a:r>
              <a:rPr lang="en-US" altLang="en-US" sz="2400" dirty="0"/>
              <a:t> environments can prevent many people from becoming chronically ill</a:t>
            </a:r>
          </a:p>
          <a:p>
            <a:pPr eaLnBrk="1" hangingPunct="1">
              <a:lnSpc>
                <a:spcPct val="90000"/>
              </a:lnSpc>
            </a:pPr>
            <a:endParaRPr lang="en-US" altLang="en-US" sz="2100" dirty="0">
              <a:latin typeface="Trebuchet MS" panose="020B0603020202020204" pitchFamily="34" charset="0"/>
            </a:endParaRPr>
          </a:p>
        </p:txBody>
      </p:sp>
      <p:pic>
        <p:nvPicPr>
          <p:cNvPr id="4" name="Picture 3" descr="Photo White Castle restaurant sig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867783" y="2339377"/>
            <a:ext cx="4123775" cy="3092832"/>
          </a:xfrm>
          <a:prstGeom prst="rect">
            <a:avLst/>
          </a:prstGeom>
        </p:spPr>
      </p:pic>
    </p:spTree>
    <p:extLst>
      <p:ext uri="{BB962C8B-B14F-4D97-AF65-F5344CB8AC3E}">
        <p14:creationId xmlns:p14="http://schemas.microsoft.com/office/powerpoint/2010/main" val="2049431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a:t>The PSE Approach</a:t>
            </a:r>
          </a:p>
        </p:txBody>
      </p:sp>
      <p:pic>
        <p:nvPicPr>
          <p:cNvPr id="15" name="Picture Placeholder 14" descr="Healthy lunch food choice"/>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6644" b="16644"/>
          <a:stretch>
            <a:fillRect/>
          </a:stretch>
        </p:blipFill>
        <p:spPr>
          <a:xfrm>
            <a:off x="1659467" y="1964391"/>
            <a:ext cx="2582055" cy="2582055"/>
          </a:xfrm>
        </p:spPr>
      </p:pic>
      <p:pic>
        <p:nvPicPr>
          <p:cNvPr id="16" name="Picture Placeholder 15" descr="measuring tape wrapped around a hand weight"/>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l="12500" r="12500"/>
          <a:stretch>
            <a:fillRect/>
          </a:stretch>
        </p:blipFill>
        <p:spPr>
          <a:xfrm>
            <a:off x="4824541" y="1964392"/>
            <a:ext cx="2682570" cy="2682570"/>
          </a:xfrm>
        </p:spPr>
      </p:pic>
      <p:pic>
        <p:nvPicPr>
          <p:cNvPr id="17" name="Picture Placeholder 16" descr="photo of a man looking backwards at another man"/>
          <p:cNvPicPr>
            <a:picLocks noGrp="1" noChangeAspect="1"/>
          </p:cNvPicPr>
          <p:nvPr>
            <p:ph type="pic" sz="quarter" idx="18"/>
          </p:nvPr>
        </p:nvPicPr>
        <p:blipFill>
          <a:blip r:embed="rId5" cstate="print">
            <a:extLst>
              <a:ext uri="{28A0092B-C50C-407E-A947-70E740481C1C}">
                <a14:useLocalDpi xmlns:a14="http://schemas.microsoft.com/office/drawing/2010/main" val="0"/>
              </a:ext>
            </a:extLst>
          </a:blip>
          <a:srcRect/>
          <a:stretch>
            <a:fillRect/>
          </a:stretch>
        </p:blipFill>
        <p:spPr>
          <a:xfrm>
            <a:off x="8067551" y="1964392"/>
            <a:ext cx="2668708" cy="2668708"/>
          </a:xfrm>
        </p:spPr>
      </p:pic>
    </p:spTree>
    <p:extLst>
      <p:ext uri="{BB962C8B-B14F-4D97-AF65-F5344CB8AC3E}">
        <p14:creationId xmlns:p14="http://schemas.microsoft.com/office/powerpoint/2010/main" val="3226990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Make the Healthy </a:t>
            </a:r>
            <a:r>
              <a:rPr lang="en-US" dirty="0"/>
              <a:t>Option </a:t>
            </a:r>
            <a:r>
              <a:rPr lang="en-US" b="0" dirty="0"/>
              <a:t>More Accessible</a:t>
            </a:r>
          </a:p>
        </p:txBody>
      </p:sp>
      <p:pic>
        <p:nvPicPr>
          <p:cNvPr id="9" name="Picture 15" descr="Photo of a man eating a plate size glazed donut at work"/>
          <p:cNvPicPr>
            <a:picLocks noChangeAspect="1"/>
          </p:cNvPicPr>
          <p:nvPr/>
        </p:nvPicPr>
        <p:blipFill>
          <a:blip r:embed="rId3">
            <a:extLst>
              <a:ext uri="{28A0092B-C50C-407E-A947-70E740481C1C}">
                <a14:useLocalDpi xmlns:a14="http://schemas.microsoft.com/office/drawing/2010/main" val="0"/>
              </a:ext>
            </a:extLst>
          </a:blip>
          <a:srcRect t="11978" r="11220"/>
          <a:stretch>
            <a:fillRect/>
          </a:stretch>
        </p:blipFill>
        <p:spPr bwMode="auto">
          <a:xfrm>
            <a:off x="1395610" y="1510319"/>
            <a:ext cx="2967012" cy="22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Arrow Connector 11" descr="Graphic of an arrow pointing to the right"/>
          <p:cNvCxnSpPr/>
          <p:nvPr/>
        </p:nvCxnSpPr>
        <p:spPr>
          <a:xfrm>
            <a:off x="5023556" y="2612181"/>
            <a:ext cx="1625600" cy="0"/>
          </a:xfrm>
          <a:prstGeom prst="straightConnector1">
            <a:avLst/>
          </a:prstGeom>
          <a:ln w="76200">
            <a:solidFill>
              <a:srgbClr val="000000"/>
            </a:solidFill>
            <a:headEnd w="lg" len="lg"/>
            <a:tailEnd type="triangle"/>
          </a:ln>
        </p:spPr>
        <p:style>
          <a:lnRef idx="1">
            <a:schemeClr val="accent1"/>
          </a:lnRef>
          <a:fillRef idx="0">
            <a:schemeClr val="accent1"/>
          </a:fillRef>
          <a:effectRef idx="0">
            <a:schemeClr val="accent1"/>
          </a:effectRef>
          <a:fontRef idx="minor">
            <a:schemeClr val="tx1"/>
          </a:fontRef>
        </p:style>
      </p:cxnSp>
      <p:pic>
        <p:nvPicPr>
          <p:cNvPr id="10" name="Picture 4" descr="Photo of a bowl of fresh fruit; apples, bananas and oran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9002" y="1510319"/>
            <a:ext cx="3171272" cy="2352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2516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Move More</a:t>
            </a:r>
          </a:p>
        </p:txBody>
      </p:sp>
      <p:pic>
        <p:nvPicPr>
          <p:cNvPr id="6" name="Picture 17" descr="Photo of office workers sitting down working"/>
          <p:cNvPicPr>
            <a:picLocks noChangeAspect="1"/>
          </p:cNvPicPr>
          <p:nvPr/>
        </p:nvPicPr>
        <p:blipFill>
          <a:blip r:embed="rId3" cstate="print">
            <a:extLst>
              <a:ext uri="{28A0092B-C50C-407E-A947-70E740481C1C}">
                <a14:useLocalDpi xmlns:a14="http://schemas.microsoft.com/office/drawing/2010/main" val="0"/>
              </a:ext>
            </a:extLst>
          </a:blip>
          <a:srcRect l="8157" r="6737" b="9433"/>
          <a:stretch>
            <a:fillRect/>
          </a:stretch>
        </p:blipFill>
        <p:spPr bwMode="auto">
          <a:xfrm>
            <a:off x="1332089" y="1614997"/>
            <a:ext cx="3596039" cy="2540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descr="Graphic of an arrow pointing to the right"/>
          <p:cNvCxnSpPr/>
          <p:nvPr/>
        </p:nvCxnSpPr>
        <p:spPr>
          <a:xfrm>
            <a:off x="5188001" y="2879145"/>
            <a:ext cx="143857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descr="Photo of office colleagues walking as their wor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1795" y="1614997"/>
            <a:ext cx="3911998" cy="2607998"/>
          </a:xfrm>
          <a:prstGeom prst="rect">
            <a:avLst/>
          </a:prstGeom>
        </p:spPr>
      </p:pic>
    </p:spTree>
    <p:extLst>
      <p:ext uri="{BB962C8B-B14F-4D97-AF65-F5344CB8AC3E}">
        <p14:creationId xmlns:p14="http://schemas.microsoft.com/office/powerpoint/2010/main" val="2651649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Break Time</a:t>
            </a:r>
          </a:p>
        </p:txBody>
      </p:sp>
      <p:cxnSp>
        <p:nvCxnSpPr>
          <p:cNvPr id="16" name="Straight Arrow Connector 15" descr="Graphic arrow pointing to the right."/>
          <p:cNvCxnSpPr/>
          <p:nvPr/>
        </p:nvCxnSpPr>
        <p:spPr>
          <a:xfrm>
            <a:off x="5208282" y="3051269"/>
            <a:ext cx="1338822" cy="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14" descr="Photo of a females hand holding a cigarette."/>
          <p:cNvPicPr>
            <a:picLocks noChangeAspect="1"/>
          </p:cNvPicPr>
          <p:nvPr/>
        </p:nvPicPr>
        <p:blipFill>
          <a:blip r:embed="rId3" cstate="print">
            <a:extLst>
              <a:ext uri="{28A0092B-C50C-407E-A947-70E740481C1C}">
                <a14:useLocalDpi xmlns:a14="http://schemas.microsoft.com/office/drawing/2010/main" val="0"/>
              </a:ext>
            </a:extLst>
          </a:blip>
          <a:srcRect r="7806" b="9138"/>
          <a:stretch>
            <a:fillRect/>
          </a:stretch>
        </p:blipFill>
        <p:spPr bwMode="auto">
          <a:xfrm>
            <a:off x="1368537" y="1906065"/>
            <a:ext cx="3357412" cy="2025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4" descr="Photo of a group of people jump-roping"/>
          <p:cNvPicPr>
            <a:picLocks noChangeAspect="1"/>
          </p:cNvPicPr>
          <p:nvPr/>
        </p:nvPicPr>
        <p:blipFill>
          <a:blip r:embed="rId4"/>
          <a:stretch>
            <a:fillRect/>
          </a:stretch>
        </p:blipFill>
        <p:spPr>
          <a:xfrm>
            <a:off x="6867119" y="1906065"/>
            <a:ext cx="3802324" cy="2290409"/>
          </a:xfrm>
          <a:prstGeom prst="rect">
            <a:avLst/>
          </a:prstGeom>
        </p:spPr>
      </p:pic>
    </p:spTree>
    <p:extLst>
      <p:ext uri="{BB962C8B-B14F-4D97-AF65-F5344CB8AC3E}">
        <p14:creationId xmlns:p14="http://schemas.microsoft.com/office/powerpoint/2010/main" val="226069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Product Selection and Placement</a:t>
            </a:r>
          </a:p>
        </p:txBody>
      </p:sp>
      <p:pic>
        <p:nvPicPr>
          <p:cNvPr id="7" name="Picture 6" descr="Photo of an inside shelf of a vending maching which dispenses chips"/>
          <p:cNvPicPr>
            <a:picLocks noChangeAspect="1"/>
          </p:cNvPicPr>
          <p:nvPr/>
        </p:nvPicPr>
        <p:blipFill>
          <a:blip r:embed="rId3" cstate="print">
            <a:extLst>
              <a:ext uri="{28A0092B-C50C-407E-A947-70E740481C1C}">
                <a14:useLocalDpi xmlns:a14="http://schemas.microsoft.com/office/drawing/2010/main" val="0"/>
              </a:ext>
            </a:extLst>
          </a:blip>
          <a:srcRect t="16664" r="7948" b="50000"/>
          <a:stretch>
            <a:fillRect/>
          </a:stretch>
        </p:blipFill>
        <p:spPr bwMode="auto">
          <a:xfrm>
            <a:off x="1063501" y="2285765"/>
            <a:ext cx="4475971" cy="121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descr="Graphic arrow pointing to the right."/>
          <p:cNvCxnSpPr/>
          <p:nvPr/>
        </p:nvCxnSpPr>
        <p:spPr>
          <a:xfrm>
            <a:off x="6096001" y="2893380"/>
            <a:ext cx="137409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descr="Photo of a vending maching with healthy choic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5513" y="1323217"/>
            <a:ext cx="2544709" cy="3384710"/>
          </a:xfrm>
          <a:prstGeom prst="rect">
            <a:avLst/>
          </a:prstGeom>
        </p:spPr>
      </p:pic>
    </p:spTree>
    <p:extLst>
      <p:ext uri="{BB962C8B-B14F-4D97-AF65-F5344CB8AC3E}">
        <p14:creationId xmlns:p14="http://schemas.microsoft.com/office/powerpoint/2010/main" val="4206062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SHIP Wellness Strategies</a:t>
            </a:r>
          </a:p>
        </p:txBody>
      </p:sp>
      <p:graphicFrame>
        <p:nvGraphicFramePr>
          <p:cNvPr id="4" name="Content Placeholder 3" descr="graphic to show SHIP wellness strategies for policy, systems, environment and social support"/>
          <p:cNvGraphicFramePr>
            <a:graphicFrameLocks noGrp="1"/>
          </p:cNvGraphicFramePr>
          <p:nvPr>
            <p:ph sz="quarter" idx="10"/>
            <p:extLst>
              <p:ext uri="{D42A27DB-BD31-4B8C-83A1-F6EECF244321}">
                <p14:modId xmlns:p14="http://schemas.microsoft.com/office/powerpoint/2010/main" val="3976864731"/>
              </p:ext>
            </p:extLst>
          </p:nvPr>
        </p:nvGraphicFramePr>
        <p:xfrm>
          <a:off x="838200" y="1366838"/>
          <a:ext cx="10515600" cy="4787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9406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0" dirty="0"/>
              <a:t>Address all PSE Components</a:t>
            </a:r>
          </a:p>
        </p:txBody>
      </p:sp>
      <p:graphicFrame>
        <p:nvGraphicFramePr>
          <p:cNvPr id="2" name="Content Placeholder 1" descr="Graphic PSE Components: policy, environment, system and social support are "/>
          <p:cNvGraphicFramePr>
            <a:graphicFrameLocks noGrp="1"/>
          </p:cNvGraphicFramePr>
          <p:nvPr>
            <p:ph sz="quarter" idx="10"/>
            <p:extLst>
              <p:ext uri="{D42A27DB-BD31-4B8C-83A1-F6EECF244321}">
                <p14:modId xmlns:p14="http://schemas.microsoft.com/office/powerpoint/2010/main" val="2297511180"/>
              </p:ext>
            </p:extLst>
          </p:nvPr>
        </p:nvGraphicFramePr>
        <p:xfrm>
          <a:off x="838200" y="1366838"/>
          <a:ext cx="10515600" cy="4787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normAutofit/>
          </a:bodyPr>
          <a:lstStyle/>
          <a:p>
            <a:fld id="{E308A63F-5F31-4C06-BA3C-1A60F7881748}" type="slidenum">
              <a:rPr lang="en-US" smtClean="0"/>
              <a:pPr/>
              <a:t>18</a:t>
            </a:fld>
            <a:endParaRPr lang="en-US" dirty="0"/>
          </a:p>
        </p:txBody>
      </p:sp>
    </p:spTree>
    <p:extLst>
      <p:ext uri="{BB962C8B-B14F-4D97-AF65-F5344CB8AC3E}">
        <p14:creationId xmlns:p14="http://schemas.microsoft.com/office/powerpoint/2010/main" val="913171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b="0" dirty="0"/>
              <a:t>Workplace Examples</a:t>
            </a:r>
          </a:p>
        </p:txBody>
      </p:sp>
      <p:graphicFrame>
        <p:nvGraphicFramePr>
          <p:cNvPr id="62560" name="Group 96" descr="Table of Events/Programs and the PSE Change " title="examples of changes for programs to be more policy focussed."/>
          <p:cNvGraphicFramePr>
            <a:graphicFrameLocks noGrp="1"/>
          </p:cNvGraphicFramePr>
          <p:nvPr>
            <p:ph idx="1"/>
            <p:extLst>
              <p:ext uri="{D42A27DB-BD31-4B8C-83A1-F6EECF244321}">
                <p14:modId xmlns:p14="http://schemas.microsoft.com/office/powerpoint/2010/main" val="2367801026"/>
              </p:ext>
            </p:extLst>
          </p:nvPr>
        </p:nvGraphicFramePr>
        <p:xfrm>
          <a:off x="838200" y="1825625"/>
          <a:ext cx="10515781" cy="4301066"/>
        </p:xfrm>
        <a:graphic>
          <a:graphicData uri="http://schemas.openxmlformats.org/drawingml/2006/table">
            <a:tbl>
              <a:tblPr/>
              <a:tblGrid>
                <a:gridCol w="2524250">
                  <a:extLst>
                    <a:ext uri="{9D8B030D-6E8A-4147-A177-3AD203B41FA5}">
                      <a16:colId xmlns:a16="http://schemas.microsoft.com/office/drawing/2014/main" val="20000"/>
                    </a:ext>
                  </a:extLst>
                </a:gridCol>
                <a:gridCol w="7991531">
                  <a:extLst>
                    <a:ext uri="{9D8B030D-6E8A-4147-A177-3AD203B41FA5}">
                      <a16:colId xmlns:a16="http://schemas.microsoft.com/office/drawing/2014/main" val="20001"/>
                    </a:ext>
                  </a:extLst>
                </a:gridCol>
              </a:tblGrid>
              <a:tr h="35796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mn-lt"/>
                          <a:cs typeface="Times New Roman" pitchFamily="18" charset="0"/>
                        </a:rPr>
                        <a:t>Events/Programs</a:t>
                      </a:r>
                      <a:endParaRPr kumimoji="0" lang="en-US" sz="1600" b="0" i="0" u="none" strike="noStrike" cap="none" normalizeH="0" baseline="0" dirty="0">
                        <a:ln>
                          <a:noFill/>
                        </a:ln>
                        <a:solidFill>
                          <a:schemeClr val="tx1"/>
                        </a:solidFill>
                        <a:effectLst/>
                        <a:latin typeface="+mn-lt"/>
                      </a:endParaRP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mn-lt"/>
                          <a:cs typeface="Times New Roman" pitchFamily="18" charset="0"/>
                        </a:rPr>
                        <a:t>Policy, Systems &amp; Environmental Change</a:t>
                      </a:r>
                      <a:endParaRPr kumimoji="0" lang="en-US" sz="1600" b="0" i="0" u="none" strike="noStrike" cap="none" normalizeH="0" baseline="0" dirty="0">
                        <a:ln>
                          <a:noFill/>
                        </a:ln>
                        <a:solidFill>
                          <a:schemeClr val="tx1"/>
                        </a:solidFill>
                        <a:effectLst/>
                        <a:latin typeface="+mn-lt"/>
                      </a:endParaRP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0"/>
                  </a:ext>
                </a:extLst>
              </a:tr>
              <a:tr h="847794">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mn-lt"/>
                          <a:cs typeface="Times New Roman" pitchFamily="18" charset="0"/>
                        </a:rPr>
                        <a:t>Yoga Classes</a:t>
                      </a:r>
                      <a:endParaRPr kumimoji="0" lang="en-US" sz="1500" b="0" i="0" u="none" strike="noStrike" cap="none" normalizeH="0" baseline="0" dirty="0">
                        <a:ln>
                          <a:noFill/>
                        </a:ln>
                        <a:solidFill>
                          <a:schemeClr val="tx1"/>
                        </a:solidFill>
                        <a:effectLst/>
                        <a:latin typeface="+mn-lt"/>
                      </a:endParaRP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n-lt"/>
                          <a:cs typeface="Times New Roman" pitchFamily="18" charset="0"/>
                        </a:rPr>
                        <a:t>Flexible schedule to get away from desk, to attend classes, to visit quiet spaces, respectful workplace. Yoga class then provides social support for relaxation.</a:t>
                      </a:r>
                      <a:endParaRPr kumimoji="0" lang="en-US" sz="1400" b="0" i="0" u="none" strike="noStrike" cap="none" normalizeH="0" baseline="0" dirty="0">
                        <a:ln>
                          <a:noFill/>
                        </a:ln>
                        <a:solidFill>
                          <a:schemeClr val="tx1"/>
                        </a:solidFill>
                        <a:effectLst/>
                        <a:latin typeface="+mn-lt"/>
                      </a:endParaRP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1"/>
                  </a:ext>
                </a:extLst>
              </a:tr>
              <a:tr h="100408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mn-lt"/>
                        </a:rPr>
                        <a:t>Walking Program</a:t>
                      </a: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n-lt"/>
                        </a:rPr>
                        <a:t>Provide maps of safe, scenic walking routes on website, opportunities to walk in groups, and alternatives for people unable to walk, support/subsidize alternative transportation modes</a:t>
                      </a: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2"/>
                  </a:ext>
                </a:extLst>
              </a:tr>
              <a:tr h="124342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mn-lt"/>
                          <a:cs typeface="Times New Roman" pitchFamily="18" charset="0"/>
                        </a:rPr>
                        <a:t>Biggest Loser</a:t>
                      </a:r>
                      <a:endParaRPr kumimoji="0" lang="en-US" sz="1500" b="0" i="0" u="none" strike="noStrike" cap="none" normalizeH="0" baseline="0" dirty="0">
                        <a:ln>
                          <a:noFill/>
                        </a:ln>
                        <a:solidFill>
                          <a:schemeClr val="tx1"/>
                        </a:solidFill>
                        <a:effectLst/>
                        <a:latin typeface="+mn-lt"/>
                      </a:endParaRP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n-lt"/>
                          <a:cs typeface="Times New Roman" pitchFamily="18" charset="0"/>
                        </a:rPr>
                        <a:t>Create a healthy food environment-cafeterias, vending, catering and social events. Build social support and opportunities with walking tours of cafeteria with chef, grocery store, farmers market, food coop. Host a healthy salad bar potluck, weekly walks to farmers market</a:t>
                      </a:r>
                      <a:r>
                        <a:rPr kumimoji="0" lang="en-US" sz="1400" b="0" i="0" u="none" strike="noStrike" cap="none" normalizeH="0" baseline="0" dirty="0">
                          <a:ln>
                            <a:noFill/>
                          </a:ln>
                          <a:solidFill>
                            <a:schemeClr val="tx1"/>
                          </a:solidFill>
                          <a:effectLst/>
                          <a:latin typeface="+mn-lt"/>
                          <a:cs typeface="+mn-cs"/>
                        </a:rPr>
                        <a:t>.</a:t>
                      </a:r>
                      <a:endParaRPr kumimoji="0" lang="en-US" sz="1400" b="0" i="0" u="none" strike="noStrike" cap="none" normalizeH="0" baseline="0" dirty="0">
                        <a:ln>
                          <a:noFill/>
                        </a:ln>
                        <a:solidFill>
                          <a:schemeClr val="tx1"/>
                        </a:solidFill>
                        <a:effectLst/>
                        <a:latin typeface="+mn-lt"/>
                        <a:cs typeface="Times New Roman" pitchFamily="18" charset="0"/>
                      </a:endParaRP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3"/>
                  </a:ext>
                </a:extLst>
              </a:tr>
              <a:tr h="847794">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mn-lt"/>
                          <a:cs typeface="Times New Roman" pitchFamily="18" charset="0"/>
                        </a:rPr>
                        <a:t>Health Fair</a:t>
                      </a:r>
                      <a:endParaRPr kumimoji="0" lang="en-US" sz="1500" b="0" i="0" u="none" strike="noStrike" cap="none" normalizeH="0" baseline="0" dirty="0">
                        <a:ln>
                          <a:noFill/>
                        </a:ln>
                        <a:solidFill>
                          <a:schemeClr val="tx1"/>
                        </a:solidFill>
                        <a:effectLst/>
                        <a:latin typeface="+mn-lt"/>
                      </a:endParaRP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n-lt"/>
                          <a:cs typeface="Times New Roman" pitchFamily="18" charset="0"/>
                        </a:rPr>
                        <a:t>Provide opportunities for active learning—motivation, skills, opportunities and awareness. Demos, game show with leaders, sample healthy foods from cafeteria and vending</a:t>
                      </a:r>
                      <a:endParaRPr kumimoji="0" lang="en-US" sz="1400" b="0" i="0" u="none" strike="noStrike" cap="none" normalizeH="0" baseline="0" dirty="0">
                        <a:ln>
                          <a:noFill/>
                        </a:ln>
                        <a:solidFill>
                          <a:schemeClr val="tx1"/>
                        </a:solidFill>
                        <a:effectLst/>
                        <a:latin typeface="+mn-lt"/>
                      </a:endParaRPr>
                    </a:p>
                  </a:txBody>
                  <a:tcPr marL="172435" marR="172435" marT="45724" marB="457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54478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Tobacco Free</a:t>
            </a:r>
          </a:p>
        </p:txBody>
      </p:sp>
      <p:sp>
        <p:nvSpPr>
          <p:cNvPr id="3" name="Content Placeholder 2"/>
          <p:cNvSpPr>
            <a:spLocks noGrp="1"/>
          </p:cNvSpPr>
          <p:nvPr>
            <p:ph idx="1"/>
          </p:nvPr>
        </p:nvSpPr>
        <p:spPr/>
        <p:txBody>
          <a:bodyPr>
            <a:normAutofit/>
          </a:bodyPr>
          <a:lstStyle/>
          <a:p>
            <a:pPr marL="0" indent="0">
              <a:buNone/>
            </a:pPr>
            <a:r>
              <a:rPr lang="en-US" sz="2000" dirty="0"/>
              <a:t>Rather than just telling people to quit tobacco offer:</a:t>
            </a:r>
          </a:p>
          <a:p>
            <a:pPr lvl="1"/>
            <a:r>
              <a:rPr lang="en-US" sz="2000" dirty="0"/>
              <a:t>Tobacco free campus that includes e-cigarettes</a:t>
            </a:r>
          </a:p>
          <a:p>
            <a:pPr lvl="1"/>
            <a:r>
              <a:rPr lang="en-US" sz="2000" dirty="0"/>
              <a:t>Access to cessation support through Quitlines</a:t>
            </a:r>
          </a:p>
          <a:p>
            <a:pPr lvl="1"/>
            <a:r>
              <a:rPr lang="en-US" sz="2000" dirty="0"/>
              <a:t>Access to cessation medication</a:t>
            </a:r>
          </a:p>
          <a:p>
            <a:pPr marL="457200" lvl="1" indent="0">
              <a:buNone/>
            </a:pPr>
            <a:endParaRPr lang="en-US" dirty="0"/>
          </a:p>
          <a:p>
            <a:pPr lvl="1"/>
            <a:endParaRPr lang="en-US" dirty="0"/>
          </a:p>
          <a:p>
            <a:pPr lvl="1"/>
            <a:endParaRPr lang="en-US" dirty="0"/>
          </a:p>
          <a:p>
            <a:pPr lvl="1"/>
            <a:endParaRPr lang="en-US" dirty="0"/>
          </a:p>
        </p:txBody>
      </p:sp>
      <p:pic>
        <p:nvPicPr>
          <p:cNvPr id="5" name="Picture 4" descr="coaching employees for tobacco reduction&#10;" title="woman on pho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7636" y="3503364"/>
            <a:ext cx="4266164" cy="2838852"/>
          </a:xfrm>
          <a:prstGeom prst="rect">
            <a:avLst/>
          </a:prstGeom>
        </p:spPr>
      </p:pic>
    </p:spTree>
    <p:extLst>
      <p:ext uri="{BB962C8B-B14F-4D97-AF65-F5344CB8AC3E}">
        <p14:creationId xmlns:p14="http://schemas.microsoft.com/office/powerpoint/2010/main" val="3852381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p:cNvSpPr>
          <p:nvPr>
            <p:ph type="title"/>
          </p:nvPr>
        </p:nvSpPr>
        <p:spPr>
          <a:xfrm>
            <a:off x="838199" y="152400"/>
            <a:ext cx="10981267" cy="914400"/>
          </a:xfrm>
        </p:spPr>
        <p:txBody>
          <a:bodyPr>
            <a:normAutofit fontScale="90000"/>
          </a:bodyPr>
          <a:lstStyle/>
          <a:p>
            <a:pPr eaLnBrk="1" hangingPunct="1">
              <a:defRPr/>
            </a:pPr>
            <a:r>
              <a:rPr lang="en-US" b="0" dirty="0">
                <a:cs typeface="Arial Narrow" pitchFamily="34" charset="0"/>
              </a:rPr>
              <a:t>Lakes Country Service Coop</a:t>
            </a:r>
            <a:br>
              <a:rPr lang="en-US" b="0" dirty="0">
                <a:cs typeface="Arial Narrow" pitchFamily="34" charset="0"/>
              </a:rPr>
            </a:br>
            <a:r>
              <a:rPr lang="en-US" b="0" dirty="0">
                <a:cs typeface="Arial Narrow" pitchFamily="34" charset="0"/>
              </a:rPr>
              <a:t>Reducing/Eliminating Tobacco Use</a:t>
            </a:r>
            <a:endParaRPr lang="en-US" b="0" dirty="0">
              <a:solidFill>
                <a:schemeClr val="accent6">
                  <a:lumMod val="50000"/>
                </a:schemeClr>
              </a:solidFill>
              <a:cs typeface="Arial Narrow" pitchFamily="34" charset="0"/>
            </a:endParaRPr>
          </a:p>
        </p:txBody>
      </p:sp>
      <p:sp>
        <p:nvSpPr>
          <p:cNvPr id="5" name="Content Placeholder 4"/>
          <p:cNvSpPr>
            <a:spLocks noGrp="1"/>
          </p:cNvSpPr>
          <p:nvPr>
            <p:ph sz="quarter" idx="10"/>
          </p:nvPr>
        </p:nvSpPr>
        <p:spPr>
          <a:xfrm>
            <a:off x="552450" y="1492232"/>
            <a:ext cx="7109178" cy="1120494"/>
          </a:xfrm>
        </p:spPr>
        <p:txBody>
          <a:bodyPr>
            <a:normAutofit/>
          </a:bodyPr>
          <a:lstStyle/>
          <a:p>
            <a:r>
              <a:rPr lang="en-US" altLang="en-US" sz="2000" dirty="0"/>
              <a:t>As of July 1, 2014 the LCSC board adopted a Tobacco-Free Worksite Policy including all tobacco products and e-cigarettes.</a:t>
            </a:r>
          </a:p>
          <a:p>
            <a:endParaRPr lang="en-US" altLang="en-US" dirty="0"/>
          </a:p>
          <a:p>
            <a:endParaRPr lang="en-US" dirty="0"/>
          </a:p>
        </p:txBody>
      </p:sp>
      <p:sp>
        <p:nvSpPr>
          <p:cNvPr id="4" name="TextBox 3"/>
          <p:cNvSpPr txBox="1"/>
          <p:nvPr/>
        </p:nvSpPr>
        <p:spPr>
          <a:xfrm>
            <a:off x="1072444" y="3347819"/>
            <a:ext cx="4959655" cy="830997"/>
          </a:xfrm>
          <a:prstGeom prst="rect">
            <a:avLst/>
          </a:prstGeom>
          <a:noFill/>
        </p:spPr>
        <p:txBody>
          <a:bodyPr wrap="square" rtlCol="0">
            <a:spAutoFit/>
          </a:bodyPr>
          <a:lstStyle/>
          <a:p>
            <a:r>
              <a:rPr lang="en-US" sz="1600" dirty="0"/>
              <a:t>Public announcement made before each event held in their facility that highlights: TF policy, lactation room, healthy food options.</a:t>
            </a:r>
          </a:p>
        </p:txBody>
      </p:sp>
      <p:pic>
        <p:nvPicPr>
          <p:cNvPr id="2" name="Picture 1" descr="Photo of welcome to our tobacco-free grounds sig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802172">
            <a:off x="7890337" y="2471803"/>
            <a:ext cx="3436635" cy="2577476"/>
          </a:xfrm>
          <a:prstGeom prst="rect">
            <a:avLst/>
          </a:prstGeom>
          <a:effectLst>
            <a:softEdge rad="127000"/>
          </a:effectLst>
        </p:spPr>
      </p:pic>
      <p:pic>
        <p:nvPicPr>
          <p:cNvPr id="3" name="Picture 2" descr="Photo of the entrance doors to Lakes Country Service Coop that states a tobacco-free campu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589349" y="3055477"/>
            <a:ext cx="3542013" cy="2656510"/>
          </a:xfrm>
          <a:prstGeom prst="rect">
            <a:avLst/>
          </a:prstGeom>
          <a:effectLst>
            <a:softEdge rad="127000"/>
          </a:effectLst>
        </p:spPr>
      </p:pic>
    </p:spTree>
    <p:custDataLst>
      <p:tags r:id="rId1"/>
    </p:custDataLst>
    <p:extLst>
      <p:ext uri="{BB962C8B-B14F-4D97-AF65-F5344CB8AC3E}">
        <p14:creationId xmlns:p14="http://schemas.microsoft.com/office/powerpoint/2010/main" val="152205378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Tobacco Free Workplaces</a:t>
            </a:r>
          </a:p>
        </p:txBody>
      </p:sp>
      <p:sp>
        <p:nvSpPr>
          <p:cNvPr id="14" name="Text Placeholder 13"/>
          <p:cNvSpPr>
            <a:spLocks noGrp="1"/>
          </p:cNvSpPr>
          <p:nvPr>
            <p:ph type="body" sz="quarter" idx="21"/>
          </p:nvPr>
        </p:nvSpPr>
        <p:spPr/>
        <p:txBody>
          <a:bodyPr/>
          <a:lstStyle/>
          <a:p>
            <a:r>
              <a:rPr lang="en-US" dirty="0"/>
              <a:t>Tailored tobacco cessation program</a:t>
            </a:r>
          </a:p>
        </p:txBody>
      </p:sp>
      <p:sp>
        <p:nvSpPr>
          <p:cNvPr id="19" name="Text Box 7"/>
          <p:cNvSpPr txBox="1">
            <a:spLocks noChangeArrowheads="1"/>
          </p:cNvSpPr>
          <p:nvPr/>
        </p:nvSpPr>
        <p:spPr bwMode="auto">
          <a:xfrm>
            <a:off x="9891133" y="2726706"/>
            <a:ext cx="881466"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eaLnBrk="0" hangingPunct="0">
              <a:lnSpc>
                <a:spcPts val="3000"/>
              </a:lnSpc>
              <a:buClr>
                <a:srgbClr val="F9F9FF"/>
              </a:buClr>
              <a:buFont typeface="Arial" charset="0"/>
              <a:buChar char="•"/>
              <a:defRPr sz="2400">
                <a:solidFill>
                  <a:schemeClr val="tx1"/>
                </a:solidFill>
                <a:latin typeface="Arial Narrow" pitchFamily="34" charset="0"/>
                <a:ea typeface="Arial Narrow" pitchFamily="34" charset="0"/>
                <a:cs typeface="Arial Narrow" pitchFamily="34" charset="0"/>
              </a:defRPr>
            </a:lvl1pPr>
            <a:lvl2pPr marL="742950" indent="-285750" eaLnBrk="0" hangingPunct="0">
              <a:lnSpc>
                <a:spcPts val="3000"/>
              </a:lnSpc>
              <a:buFont typeface="Arial" charset="0"/>
              <a:buChar char="•"/>
              <a:defRPr sz="2200">
                <a:solidFill>
                  <a:schemeClr val="tx1"/>
                </a:solidFill>
                <a:latin typeface="Arial Narrow" pitchFamily="34" charset="0"/>
                <a:ea typeface="Arial Narrow" pitchFamily="34" charset="0"/>
                <a:cs typeface="Arial Narrow" pitchFamily="34" charset="0"/>
              </a:defRPr>
            </a:lvl2pPr>
            <a:lvl3pPr marL="1143000" indent="-228600" eaLnBrk="0" hangingPunct="0">
              <a:lnSpc>
                <a:spcPts val="3000"/>
              </a:lnSpc>
              <a:buFont typeface="Arial" charset="0"/>
              <a:buChar char="•"/>
              <a:defRPr sz="2000">
                <a:solidFill>
                  <a:schemeClr val="tx1"/>
                </a:solidFill>
                <a:latin typeface="Arial Narrow" pitchFamily="34" charset="0"/>
                <a:ea typeface="Arial Narrow" pitchFamily="34" charset="0"/>
                <a:cs typeface="Arial Narrow" pitchFamily="34" charset="0"/>
              </a:defRPr>
            </a:lvl3pPr>
            <a:lvl4pPr marL="1600200" indent="-228600" eaLnBrk="0" hangingPunct="0">
              <a:lnSpc>
                <a:spcPts val="3000"/>
              </a:lnSpc>
              <a:buFont typeface="Arial" charset="0"/>
              <a:buChar char="•"/>
              <a:defRPr>
                <a:solidFill>
                  <a:schemeClr val="tx1"/>
                </a:solidFill>
                <a:latin typeface="Arial Narrow" pitchFamily="34" charset="0"/>
                <a:ea typeface="Arial Narrow" pitchFamily="34" charset="0"/>
                <a:cs typeface="Arial Narrow" pitchFamily="34" charset="0"/>
              </a:defRPr>
            </a:lvl4pPr>
            <a:lvl5pPr marL="2057400" indent="-228600" eaLnBrk="0" hangingPunct="0">
              <a:lnSpc>
                <a:spcPts val="3000"/>
              </a:lnSpc>
              <a:buFont typeface="Arial" charset="0"/>
              <a:buChar char="•"/>
              <a:defRPr sz="1600">
                <a:solidFill>
                  <a:schemeClr val="tx1"/>
                </a:solidFill>
                <a:latin typeface="Arial Narrow" pitchFamily="34" charset="0"/>
                <a:ea typeface="Arial Narrow" pitchFamily="34" charset="0"/>
                <a:cs typeface="Arial Narrow" pitchFamily="34" charset="0"/>
              </a:defRPr>
            </a:lvl5pPr>
            <a:lvl6pPr marL="25146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6pPr>
            <a:lvl7pPr marL="29718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7pPr>
            <a:lvl8pPr marL="34290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8pPr>
            <a:lvl9pPr marL="38862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SS</a:t>
            </a:r>
          </a:p>
        </p:txBody>
      </p:sp>
      <p:sp>
        <p:nvSpPr>
          <p:cNvPr id="12" name="Text Placeholder 11"/>
          <p:cNvSpPr>
            <a:spLocks noGrp="1"/>
          </p:cNvSpPr>
          <p:nvPr>
            <p:ph type="body" sz="quarter" idx="19"/>
          </p:nvPr>
        </p:nvSpPr>
        <p:spPr/>
        <p:txBody>
          <a:bodyPr/>
          <a:lstStyle/>
          <a:p>
            <a:r>
              <a:rPr lang="en-US" dirty="0"/>
              <a:t>Free quit medications</a:t>
            </a:r>
          </a:p>
        </p:txBody>
      </p:sp>
      <p:sp>
        <p:nvSpPr>
          <p:cNvPr id="18" name="Text Box 6"/>
          <p:cNvSpPr txBox="1">
            <a:spLocks noChangeArrowheads="1"/>
          </p:cNvSpPr>
          <p:nvPr/>
        </p:nvSpPr>
        <p:spPr bwMode="auto">
          <a:xfrm>
            <a:off x="7009983" y="2691828"/>
            <a:ext cx="790639"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S</a:t>
            </a:r>
          </a:p>
        </p:txBody>
      </p:sp>
      <p:sp>
        <p:nvSpPr>
          <p:cNvPr id="10" name="Text Placeholder 9"/>
          <p:cNvSpPr>
            <a:spLocks noGrp="1"/>
          </p:cNvSpPr>
          <p:nvPr>
            <p:ph type="body" sz="quarter" idx="17"/>
          </p:nvPr>
        </p:nvSpPr>
        <p:spPr/>
        <p:txBody>
          <a:bodyPr/>
          <a:lstStyle/>
          <a:p>
            <a:r>
              <a:rPr lang="en-US" dirty="0"/>
              <a:t>Tobacco-free workplace policy</a:t>
            </a:r>
          </a:p>
        </p:txBody>
      </p:sp>
      <p:sp>
        <p:nvSpPr>
          <p:cNvPr id="17" name="Text Box 6"/>
          <p:cNvSpPr txBox="1">
            <a:spLocks noChangeArrowheads="1"/>
          </p:cNvSpPr>
          <p:nvPr/>
        </p:nvSpPr>
        <p:spPr bwMode="auto">
          <a:xfrm>
            <a:off x="4307659" y="2691828"/>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P</a:t>
            </a:r>
          </a:p>
        </p:txBody>
      </p:sp>
      <p:sp>
        <p:nvSpPr>
          <p:cNvPr id="8" name="Text Placeholder 7"/>
          <p:cNvSpPr>
            <a:spLocks noGrp="1"/>
          </p:cNvSpPr>
          <p:nvPr>
            <p:ph type="body" sz="quarter" idx="15"/>
          </p:nvPr>
        </p:nvSpPr>
        <p:spPr/>
        <p:txBody>
          <a:bodyPr/>
          <a:lstStyle/>
          <a:p>
            <a:r>
              <a:rPr lang="en-US" dirty="0"/>
              <a:t>Completely tobacco free</a:t>
            </a:r>
          </a:p>
        </p:txBody>
      </p:sp>
      <p:sp>
        <p:nvSpPr>
          <p:cNvPr id="16" name="Text Box 6"/>
          <p:cNvSpPr txBox="1">
            <a:spLocks noChangeArrowheads="1"/>
          </p:cNvSpPr>
          <p:nvPr/>
        </p:nvSpPr>
        <p:spPr bwMode="auto">
          <a:xfrm>
            <a:off x="1330295" y="2691828"/>
            <a:ext cx="88685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E</a:t>
            </a:r>
          </a:p>
        </p:txBody>
      </p:sp>
    </p:spTree>
    <p:extLst>
      <p:ext uri="{BB962C8B-B14F-4D97-AF65-F5344CB8AC3E}">
        <p14:creationId xmlns:p14="http://schemas.microsoft.com/office/powerpoint/2010/main" val="1174471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Healthy Eating</a:t>
            </a:r>
          </a:p>
        </p:txBody>
      </p:sp>
      <p:sp>
        <p:nvSpPr>
          <p:cNvPr id="3" name="Content Placeholder 2"/>
          <p:cNvSpPr>
            <a:spLocks noGrp="1"/>
          </p:cNvSpPr>
          <p:nvPr>
            <p:ph idx="1"/>
          </p:nvPr>
        </p:nvSpPr>
        <p:spPr/>
        <p:txBody>
          <a:bodyPr>
            <a:normAutofit/>
          </a:bodyPr>
          <a:lstStyle/>
          <a:p>
            <a:pPr lvl="1">
              <a:lnSpc>
                <a:spcPct val="107000"/>
              </a:lnSpc>
              <a:spcBef>
                <a:spcPts val="0"/>
              </a:spcBef>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Healthy snack stations (in some cases financially supported by the organization)</a:t>
            </a:r>
          </a:p>
          <a:p>
            <a:pPr lvl="1">
              <a:lnSpc>
                <a:spcPct val="107000"/>
              </a:lnSpc>
              <a:spcBef>
                <a:spcPts val="0"/>
              </a:spcBef>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Healthy catering guide</a:t>
            </a:r>
          </a:p>
          <a:p>
            <a:pPr lvl="1">
              <a:lnSpc>
                <a:spcPct val="107000"/>
              </a:lnSpc>
              <a:spcBef>
                <a:spcPts val="0"/>
              </a:spcBef>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Food labeling system for vending machines and cafeteria</a:t>
            </a:r>
          </a:p>
          <a:p>
            <a:pPr lvl="1">
              <a:lnSpc>
                <a:spcPct val="107000"/>
              </a:lnSpc>
              <a:spcBef>
                <a:spcPts val="0"/>
              </a:spcBef>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Healthy vending options</a:t>
            </a:r>
          </a:p>
          <a:p>
            <a:pPr lvl="1">
              <a:lnSpc>
                <a:spcPct val="107000"/>
              </a:lnSpc>
              <a:spcBef>
                <a:spcPts val="0"/>
              </a:spcBef>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Community Supportive Agriculture (CSA) on site</a:t>
            </a:r>
          </a:p>
          <a:p>
            <a:pPr lvl="1">
              <a:lnSpc>
                <a:spcPct val="107000"/>
              </a:lnSpc>
              <a:spcBef>
                <a:spcPts val="0"/>
              </a:spcBef>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Healthy food options during meetings where food is offered</a:t>
            </a:r>
          </a:p>
          <a:p>
            <a:pPr lvl="1">
              <a:lnSpc>
                <a:spcPct val="107000"/>
              </a:lnSpc>
              <a:spcBef>
                <a:spcPts val="0"/>
              </a:spcBef>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On-site Farmers Market, community garden and orchards</a:t>
            </a:r>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47199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p:cNvSpPr>
          <p:nvPr>
            <p:ph type="title"/>
          </p:nvPr>
        </p:nvSpPr>
        <p:spPr/>
        <p:txBody>
          <a:bodyPr>
            <a:normAutofit fontScale="90000"/>
          </a:bodyPr>
          <a:lstStyle/>
          <a:p>
            <a:pPr eaLnBrk="1" hangingPunct="1">
              <a:defRPr/>
            </a:pPr>
            <a:r>
              <a:rPr lang="en-US" sz="4000" dirty="0">
                <a:latin typeface="+mn-lt"/>
                <a:cs typeface="Arial Narrow" pitchFamily="34" charset="0"/>
              </a:rPr>
              <a:t>Clay County</a:t>
            </a:r>
            <a:br>
              <a:rPr lang="en-US" sz="4000" dirty="0">
                <a:latin typeface="+mn-lt"/>
                <a:cs typeface="Arial Narrow" pitchFamily="34" charset="0"/>
              </a:rPr>
            </a:br>
            <a:r>
              <a:rPr lang="en-US" sz="4000" dirty="0">
                <a:latin typeface="+mn-lt"/>
                <a:cs typeface="Arial Narrow" pitchFamily="34" charset="0"/>
              </a:rPr>
              <a:t>Access to Healthy Foods</a:t>
            </a:r>
            <a:endParaRPr lang="en-US" sz="4000" dirty="0">
              <a:solidFill>
                <a:schemeClr val="bg2">
                  <a:lumMod val="75000"/>
                </a:schemeClr>
              </a:solidFill>
              <a:latin typeface="+mn-lt"/>
              <a:cs typeface="Arial Narrow" pitchFamily="34" charset="0"/>
            </a:endParaRPr>
          </a:p>
        </p:txBody>
      </p:sp>
      <p:sp>
        <p:nvSpPr>
          <p:cNvPr id="26628" name="Rectangle 3"/>
          <p:cNvSpPr>
            <a:spLocks noGrp="1"/>
          </p:cNvSpPr>
          <p:nvPr>
            <p:ph sz="quarter" idx="10"/>
          </p:nvPr>
        </p:nvSpPr>
        <p:spPr/>
        <p:txBody>
          <a:bodyPr>
            <a:normAutofit/>
          </a:bodyPr>
          <a:lstStyle/>
          <a:p>
            <a:pPr eaLnBrk="1" hangingPunct="1">
              <a:buFont typeface="Arial" panose="020B0604020202020204" pitchFamily="34" charset="0"/>
              <a:buNone/>
              <a:defRPr/>
            </a:pPr>
            <a:endParaRPr lang="en-US" altLang="en-US" sz="2000" dirty="0"/>
          </a:p>
          <a:p>
            <a:pPr eaLnBrk="1" hangingPunct="1">
              <a:buFont typeface="Arial" panose="020B0604020202020204" pitchFamily="34" charset="0"/>
              <a:buNone/>
              <a:defRPr/>
            </a:pPr>
            <a:r>
              <a:rPr lang="en-US" altLang="en-US" sz="2000" dirty="0"/>
              <a:t>Fruit &amp; Vegetable Vending</a:t>
            </a:r>
          </a:p>
          <a:p>
            <a:pPr marL="0" indent="0">
              <a:buNone/>
              <a:defRPr/>
            </a:pPr>
            <a:r>
              <a:rPr lang="en-US" altLang="en-US" sz="2000" dirty="0"/>
              <a:t>Ongoing program subsidized by wellness budget </a:t>
            </a:r>
          </a:p>
          <a:p>
            <a:pPr marL="0" indent="0">
              <a:buNone/>
              <a:defRPr/>
            </a:pPr>
            <a:endParaRPr lang="en-US" altLang="en-US" dirty="0"/>
          </a:p>
        </p:txBody>
      </p:sp>
      <p:pic>
        <p:nvPicPr>
          <p:cNvPr id="37893" name="Picture 1" descr="Graphic of Clay County Wellness through fruit and vegetable vending. Fruit and Vegetables are provided to employees at a rate of $.75 ea. piece." title="Clay County Employee Access to Healthy Foods Explaine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94719" y="2041486"/>
            <a:ext cx="4959081" cy="411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2" descr="Photo of fruit Vending fruit basket that provides fruit for employees at a rate of $.50 ea. piece."/>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25639" y="3298697"/>
            <a:ext cx="2047875" cy="273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458815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Healthy Eating</a:t>
            </a:r>
          </a:p>
        </p:txBody>
      </p:sp>
      <p:sp>
        <p:nvSpPr>
          <p:cNvPr id="14" name="Text Placeholder 13"/>
          <p:cNvSpPr>
            <a:spLocks noGrp="1"/>
          </p:cNvSpPr>
          <p:nvPr>
            <p:ph type="body" sz="quarter" idx="21"/>
          </p:nvPr>
        </p:nvSpPr>
        <p:spPr/>
        <p:txBody>
          <a:bodyPr/>
          <a:lstStyle/>
          <a:p>
            <a:r>
              <a:rPr lang="en-US" dirty="0"/>
              <a:t>Taste testing</a:t>
            </a:r>
          </a:p>
        </p:txBody>
      </p:sp>
      <p:sp>
        <p:nvSpPr>
          <p:cNvPr id="15" name="Text Box 6"/>
          <p:cNvSpPr txBox="1">
            <a:spLocks noChangeArrowheads="1"/>
          </p:cNvSpPr>
          <p:nvPr/>
        </p:nvSpPr>
        <p:spPr bwMode="auto">
          <a:xfrm>
            <a:off x="9987347" y="2726706"/>
            <a:ext cx="964432"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 </a:t>
            </a:r>
            <a:r>
              <a:rPr lang="en-US" altLang="en-US" sz="3600" b="1" dirty="0" smtClean="0">
                <a:latin typeface="Arial" charset="0"/>
                <a:ea typeface="MS PGothic" pitchFamily="34" charset="-128"/>
                <a:cs typeface="Tahoma" pitchFamily="34" charset="0"/>
              </a:rPr>
              <a:t>SS</a:t>
            </a:r>
            <a:endParaRPr lang="en-US" altLang="en-US" sz="3600" b="1" dirty="0">
              <a:latin typeface="Arial" charset="0"/>
              <a:ea typeface="MS PGothic" pitchFamily="34" charset="-128"/>
              <a:cs typeface="Tahoma" pitchFamily="34" charset="0"/>
            </a:endParaRPr>
          </a:p>
        </p:txBody>
      </p:sp>
      <p:sp>
        <p:nvSpPr>
          <p:cNvPr id="12" name="Text Placeholder 11"/>
          <p:cNvSpPr>
            <a:spLocks noGrp="1"/>
          </p:cNvSpPr>
          <p:nvPr>
            <p:ph type="body" sz="quarter" idx="19"/>
          </p:nvPr>
        </p:nvSpPr>
        <p:spPr>
          <a:xfrm>
            <a:off x="6261407" y="4255911"/>
            <a:ext cx="2542477" cy="813136"/>
          </a:xfrm>
        </p:spPr>
        <p:txBody>
          <a:bodyPr>
            <a:normAutofit fontScale="77500" lnSpcReduction="20000"/>
          </a:bodyPr>
          <a:lstStyle/>
          <a:p>
            <a:r>
              <a:rPr lang="en-US" dirty="0"/>
              <a:t>RFP for vending, quality improvement, catering guide, managing a healthy snack station</a:t>
            </a:r>
          </a:p>
        </p:txBody>
      </p:sp>
      <p:sp>
        <p:nvSpPr>
          <p:cNvPr id="16" name="Text Box 6"/>
          <p:cNvSpPr txBox="1">
            <a:spLocks noChangeArrowheads="1"/>
          </p:cNvSpPr>
          <p:nvPr/>
        </p:nvSpPr>
        <p:spPr bwMode="auto">
          <a:xfrm>
            <a:off x="7147503" y="2706154"/>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 </a:t>
            </a:r>
            <a:r>
              <a:rPr lang="en-US" altLang="en-US" sz="3600" b="1" dirty="0" smtClean="0">
                <a:latin typeface="Arial" charset="0"/>
                <a:ea typeface="MS PGothic" pitchFamily="34" charset="-128"/>
                <a:cs typeface="Tahoma" pitchFamily="34" charset="0"/>
              </a:rPr>
              <a:t>S</a:t>
            </a:r>
            <a:endParaRPr lang="en-US" altLang="en-US" sz="3600" b="1" dirty="0">
              <a:latin typeface="Arial" charset="0"/>
              <a:ea typeface="MS PGothic" pitchFamily="34" charset="-128"/>
              <a:cs typeface="Tahoma" pitchFamily="34" charset="0"/>
            </a:endParaRPr>
          </a:p>
        </p:txBody>
      </p:sp>
      <p:sp>
        <p:nvSpPr>
          <p:cNvPr id="10" name="Text Placeholder 9"/>
          <p:cNvSpPr>
            <a:spLocks noGrp="1"/>
          </p:cNvSpPr>
          <p:nvPr>
            <p:ph type="body" sz="quarter" idx="17"/>
          </p:nvPr>
        </p:nvSpPr>
        <p:spPr>
          <a:xfrm>
            <a:off x="3421563" y="4255911"/>
            <a:ext cx="2542477" cy="813136"/>
          </a:xfrm>
        </p:spPr>
        <p:txBody>
          <a:bodyPr/>
          <a:lstStyle/>
          <a:p>
            <a:r>
              <a:rPr lang="en-US" dirty="0"/>
              <a:t>Policy that sustains the improvements</a:t>
            </a:r>
          </a:p>
        </p:txBody>
      </p:sp>
      <p:sp>
        <p:nvSpPr>
          <p:cNvPr id="17" name="Text Box 6"/>
          <p:cNvSpPr txBox="1">
            <a:spLocks noChangeArrowheads="1"/>
          </p:cNvSpPr>
          <p:nvPr/>
        </p:nvSpPr>
        <p:spPr bwMode="auto">
          <a:xfrm>
            <a:off x="4308455" y="2706154"/>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 </a:t>
            </a:r>
            <a:r>
              <a:rPr lang="en-US" altLang="en-US" sz="3600" b="1" dirty="0" smtClean="0">
                <a:latin typeface="Arial" charset="0"/>
                <a:ea typeface="MS PGothic" pitchFamily="34" charset="-128"/>
                <a:cs typeface="Tahoma" pitchFamily="34" charset="0"/>
              </a:rPr>
              <a:t>P</a:t>
            </a:r>
            <a:endParaRPr lang="en-US" altLang="en-US" sz="3600" b="1" dirty="0">
              <a:latin typeface="Arial" charset="0"/>
              <a:ea typeface="MS PGothic" pitchFamily="34" charset="-128"/>
              <a:cs typeface="Tahoma" pitchFamily="34" charset="0"/>
            </a:endParaRPr>
          </a:p>
        </p:txBody>
      </p:sp>
      <p:sp>
        <p:nvSpPr>
          <p:cNvPr id="8" name="Text Placeholder 7"/>
          <p:cNvSpPr>
            <a:spLocks noGrp="1"/>
          </p:cNvSpPr>
          <p:nvPr>
            <p:ph type="body" sz="quarter" idx="15"/>
          </p:nvPr>
        </p:nvSpPr>
        <p:spPr>
          <a:xfrm>
            <a:off x="581719" y="4255911"/>
            <a:ext cx="2669481" cy="809150"/>
          </a:xfrm>
        </p:spPr>
        <p:txBody>
          <a:bodyPr>
            <a:normAutofit fontScale="85000" lnSpcReduction="10000"/>
          </a:bodyPr>
          <a:lstStyle/>
          <a:p>
            <a:r>
              <a:rPr lang="en-US" dirty="0"/>
              <a:t>Vending, healthy snack station, cafeteria improvements, meetings and events</a:t>
            </a:r>
          </a:p>
        </p:txBody>
      </p:sp>
      <p:sp>
        <p:nvSpPr>
          <p:cNvPr id="18" name="Text Box 6"/>
          <p:cNvSpPr txBox="1">
            <a:spLocks noChangeArrowheads="1"/>
          </p:cNvSpPr>
          <p:nvPr/>
        </p:nvSpPr>
        <p:spPr bwMode="auto">
          <a:xfrm>
            <a:off x="1338440" y="2706153"/>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 </a:t>
            </a:r>
            <a:r>
              <a:rPr lang="en-US" altLang="en-US" sz="3600" b="1" dirty="0" smtClean="0">
                <a:latin typeface="Arial" charset="0"/>
                <a:ea typeface="MS PGothic" pitchFamily="34" charset="-128"/>
                <a:cs typeface="Tahoma" pitchFamily="34" charset="0"/>
              </a:rPr>
              <a:t>E</a:t>
            </a:r>
            <a:endParaRPr lang="en-US" altLang="en-US" sz="3600" b="1" dirty="0">
              <a:latin typeface="Arial" charset="0"/>
              <a:ea typeface="MS PGothic" pitchFamily="34" charset="-128"/>
              <a:cs typeface="Tahoma" pitchFamily="34" charset="0"/>
            </a:endParaRPr>
          </a:p>
        </p:txBody>
      </p:sp>
    </p:spTree>
    <p:extLst>
      <p:ext uri="{BB962C8B-B14F-4D97-AF65-F5344CB8AC3E}">
        <p14:creationId xmlns:p14="http://schemas.microsoft.com/office/powerpoint/2010/main" val="2900274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Physical Activity</a:t>
            </a:r>
          </a:p>
        </p:txBody>
      </p:sp>
      <p:sp>
        <p:nvSpPr>
          <p:cNvPr id="3" name="Content Placeholder 2"/>
          <p:cNvSpPr>
            <a:spLocks noGrp="1"/>
          </p:cNvSpPr>
          <p:nvPr>
            <p:ph idx="1"/>
          </p:nvPr>
        </p:nvSpPr>
        <p:spPr/>
        <p:txBody>
          <a:bodyPr>
            <a:normAutofit/>
          </a:bodyPr>
          <a:lstStyle/>
          <a:p>
            <a:pPr lvl="1"/>
            <a:r>
              <a:rPr lang="en-US" sz="2000" dirty="0"/>
              <a:t>More bike paths, sidewalks, and safe crosswalks </a:t>
            </a:r>
          </a:p>
          <a:p>
            <a:pPr lvl="1"/>
            <a:r>
              <a:rPr lang="en-US" sz="2000" dirty="0"/>
              <a:t>Flexible work hours</a:t>
            </a:r>
          </a:p>
          <a:p>
            <a:pPr lvl="1"/>
            <a:r>
              <a:rPr lang="en-US" sz="2000" dirty="0"/>
              <a:t>Short physical activity breaks during meetings</a:t>
            </a:r>
          </a:p>
          <a:p>
            <a:pPr lvl="1"/>
            <a:r>
              <a:rPr lang="en-US" sz="2000" dirty="0"/>
              <a:t>Walking meetings</a:t>
            </a:r>
          </a:p>
          <a:p>
            <a:pPr lvl="1"/>
            <a:r>
              <a:rPr lang="en-US" sz="2000" dirty="0"/>
              <a:t>Onsite fitness center</a:t>
            </a:r>
          </a:p>
          <a:p>
            <a:pPr lvl="1"/>
            <a:r>
              <a:rPr lang="en-US" sz="2000" dirty="0"/>
              <a:t>Bike share opportunities</a:t>
            </a:r>
          </a:p>
          <a:p>
            <a:pPr lvl="1"/>
            <a:endParaRPr lang="en-US" dirty="0"/>
          </a:p>
          <a:p>
            <a:pPr lvl="1"/>
            <a:endParaRPr lang="en-US" dirty="0"/>
          </a:p>
          <a:p>
            <a:pPr lvl="1"/>
            <a:endParaRPr lang="en-US" dirty="0"/>
          </a:p>
        </p:txBody>
      </p:sp>
      <p:pic>
        <p:nvPicPr>
          <p:cNvPr id="7" name="Picture 6" descr="Photo a healthy, smiling woman holding a water bottle and hand held weigh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521" y="1825625"/>
            <a:ext cx="2948983" cy="4402670"/>
          </a:xfrm>
          <a:prstGeom prst="rect">
            <a:avLst/>
          </a:prstGeom>
        </p:spPr>
      </p:pic>
    </p:spTree>
    <p:extLst>
      <p:ext uri="{BB962C8B-B14F-4D97-AF65-F5344CB8AC3E}">
        <p14:creationId xmlns:p14="http://schemas.microsoft.com/office/powerpoint/2010/main" val="137716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p:cNvSpPr>
          <p:nvPr>
            <p:ph type="title"/>
          </p:nvPr>
        </p:nvSpPr>
        <p:spPr/>
        <p:txBody>
          <a:bodyPr>
            <a:normAutofit fontScale="90000"/>
          </a:bodyPr>
          <a:lstStyle/>
          <a:p>
            <a:pPr eaLnBrk="1" hangingPunct="1">
              <a:defRPr/>
            </a:pPr>
            <a:r>
              <a:rPr lang="en-US" b="0" dirty="0">
                <a:cs typeface="Arial Narrow" pitchFamily="34" charset="0"/>
              </a:rPr>
              <a:t>Lakes Country Service Co-op Physical Activity Opportunities</a:t>
            </a:r>
          </a:p>
        </p:txBody>
      </p:sp>
      <p:sp>
        <p:nvSpPr>
          <p:cNvPr id="39940" name="Rectangle 3"/>
          <p:cNvSpPr>
            <a:spLocks noGrp="1"/>
          </p:cNvSpPr>
          <p:nvPr>
            <p:ph sz="quarter" idx="10"/>
          </p:nvPr>
        </p:nvSpPr>
        <p:spPr>
          <a:xfrm>
            <a:off x="838200" y="1828800"/>
            <a:ext cx="6234953" cy="4325938"/>
          </a:xfrm>
        </p:spPr>
        <p:txBody>
          <a:bodyPr>
            <a:normAutofit/>
          </a:bodyPr>
          <a:lstStyle/>
          <a:p>
            <a:pPr eaLnBrk="1" hangingPunct="1"/>
            <a:r>
              <a:rPr lang="en-US" altLang="en-US" sz="2000" dirty="0"/>
              <a:t>Multiple length walking route maps posted </a:t>
            </a:r>
          </a:p>
          <a:p>
            <a:pPr eaLnBrk="1" hangingPunct="1"/>
            <a:r>
              <a:rPr lang="en-US" altLang="en-US" sz="2000" dirty="0"/>
              <a:t>Daily walking group – 15 min walk at 10 AM &amp; 2 PM</a:t>
            </a:r>
          </a:p>
          <a:p>
            <a:pPr eaLnBrk="1" hangingPunct="1"/>
            <a:r>
              <a:rPr lang="en-US" altLang="en-US" sz="2000" dirty="0"/>
              <a:t>Adjustable Standing Workstations</a:t>
            </a:r>
          </a:p>
          <a:p>
            <a:pPr eaLnBrk="1" hangingPunct="1"/>
            <a:r>
              <a:rPr lang="en-US" altLang="en-US" sz="2000" dirty="0"/>
              <a:t>Participation in annual Corporate Cup and other challenges</a:t>
            </a:r>
          </a:p>
          <a:p>
            <a:pPr eaLnBrk="1" hangingPunct="1"/>
            <a:endParaRPr lang="en-US" altLang="en-US" dirty="0"/>
          </a:p>
          <a:p>
            <a:pPr eaLnBrk="1" hangingPunct="1"/>
            <a:endParaRPr lang="en-US" altLang="en-US" dirty="0"/>
          </a:p>
          <a:p>
            <a:pPr eaLnBrk="1" hangingPunct="1"/>
            <a:endParaRPr lang="en-US" altLang="en-US" dirty="0"/>
          </a:p>
        </p:txBody>
      </p:sp>
      <p:pic>
        <p:nvPicPr>
          <p:cNvPr id="8" name="Picture 7" descr="Photo of a Varidesk that offers employees a place to wor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512472" y="2229968"/>
            <a:ext cx="4485451" cy="3364089"/>
          </a:xfrm>
          <a:prstGeom prst="rect">
            <a:avLst/>
          </a:prstGeom>
          <a:effectLst>
            <a:softEdge rad="127000"/>
          </a:effectLst>
        </p:spPr>
      </p:pic>
      <p:pic>
        <p:nvPicPr>
          <p:cNvPr id="10" name="Picture 8" descr="Lakes Country Service Cooperative Sticker - Well ness is a Way of Lif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06088" y="4260696"/>
            <a:ext cx="1772717" cy="17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3215916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Ringdahl EMS-</a:t>
            </a:r>
            <a:r>
              <a:rPr lang="en-US" b="1" dirty="0">
                <a:latin typeface="+mn-lt"/>
              </a:rPr>
              <a:t> </a:t>
            </a:r>
            <a:r>
              <a:rPr lang="en-US" sz="2700" dirty="0">
                <a:latin typeface="+mn-lt"/>
              </a:rPr>
              <a:t>Fergus Falls, MN</a:t>
            </a:r>
            <a:r>
              <a:rPr lang="en-US" dirty="0">
                <a:latin typeface="+mn-lt"/>
              </a:rPr>
              <a:t/>
            </a:r>
            <a:br>
              <a:rPr lang="en-US" dirty="0">
                <a:latin typeface="+mn-lt"/>
              </a:rPr>
            </a:br>
            <a:r>
              <a:rPr lang="en-US" sz="4000" dirty="0">
                <a:latin typeface="+mn-lt"/>
              </a:rPr>
              <a:t>Bike Friendly Business</a:t>
            </a:r>
          </a:p>
        </p:txBody>
      </p:sp>
      <p:pic>
        <p:nvPicPr>
          <p:cNvPr id="4" name="Content Placeholder 3" descr="Photo of multiple bike rack newly manufactured."/>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00" b="12500"/>
          <a:stretch>
            <a:fillRect/>
          </a:stretch>
        </p:blipFill>
        <p:spPr>
          <a:xfrm>
            <a:off x="445280" y="851133"/>
            <a:ext cx="5549119" cy="3121379"/>
          </a:xfrm>
        </p:spPr>
      </p:pic>
      <p:pic>
        <p:nvPicPr>
          <p:cNvPr id="6148" name="Picture 4" descr="https://encrypted-tbn1.gstatic.com/images?q=tbn:ANd9GcRkjwwJVAC1O4RJW7Hk8KXSskQq4FQDTSoCyPfs6nUvTWTKP5XFd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7011" y="2856089"/>
            <a:ext cx="3823078" cy="249884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Photo of Ambulences outside of Ringdahl EMS - Fergus Fall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67011" y="1056800"/>
            <a:ext cx="5914184" cy="1799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70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Physical Activity</a:t>
            </a:r>
          </a:p>
        </p:txBody>
      </p:sp>
      <p:sp>
        <p:nvSpPr>
          <p:cNvPr id="14" name="Text Placeholder 13"/>
          <p:cNvSpPr>
            <a:spLocks noGrp="1"/>
          </p:cNvSpPr>
          <p:nvPr>
            <p:ph type="body" sz="quarter" idx="21"/>
          </p:nvPr>
        </p:nvSpPr>
        <p:spPr>
          <a:xfrm>
            <a:off x="9101249" y="4123354"/>
            <a:ext cx="2542477" cy="723900"/>
          </a:xfrm>
        </p:spPr>
        <p:txBody>
          <a:bodyPr/>
          <a:lstStyle/>
          <a:p>
            <a:r>
              <a:rPr lang="en-US" dirty="0"/>
              <a:t>Walking clubs, stretch breaks, exercise classes</a:t>
            </a:r>
          </a:p>
        </p:txBody>
      </p:sp>
      <p:sp>
        <p:nvSpPr>
          <p:cNvPr id="18" name="Text Box 7"/>
          <p:cNvSpPr txBox="1">
            <a:spLocks noChangeArrowheads="1"/>
          </p:cNvSpPr>
          <p:nvPr/>
        </p:nvSpPr>
        <p:spPr bwMode="auto">
          <a:xfrm>
            <a:off x="9972379" y="2691828"/>
            <a:ext cx="800219"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a:spAutoFit/>
          </a:bodyPr>
          <a:lstStyle>
            <a:lvl1pPr eaLnBrk="0" hangingPunct="0">
              <a:lnSpc>
                <a:spcPts val="3000"/>
              </a:lnSpc>
              <a:buClr>
                <a:srgbClr val="F9F9FF"/>
              </a:buClr>
              <a:buFont typeface="Arial" charset="0"/>
              <a:buChar char="•"/>
              <a:defRPr sz="2400">
                <a:solidFill>
                  <a:schemeClr val="tx1"/>
                </a:solidFill>
                <a:latin typeface="Arial Narrow" pitchFamily="34" charset="0"/>
                <a:ea typeface="Arial Narrow" pitchFamily="34" charset="0"/>
                <a:cs typeface="Arial Narrow" pitchFamily="34" charset="0"/>
              </a:defRPr>
            </a:lvl1pPr>
            <a:lvl2pPr marL="742950" indent="-285750" eaLnBrk="0" hangingPunct="0">
              <a:lnSpc>
                <a:spcPts val="3000"/>
              </a:lnSpc>
              <a:buFont typeface="Arial" charset="0"/>
              <a:buChar char="•"/>
              <a:defRPr sz="2200">
                <a:solidFill>
                  <a:schemeClr val="tx1"/>
                </a:solidFill>
                <a:latin typeface="Arial Narrow" pitchFamily="34" charset="0"/>
                <a:ea typeface="Arial Narrow" pitchFamily="34" charset="0"/>
                <a:cs typeface="Arial Narrow" pitchFamily="34" charset="0"/>
              </a:defRPr>
            </a:lvl2pPr>
            <a:lvl3pPr marL="1143000" indent="-228600" eaLnBrk="0" hangingPunct="0">
              <a:lnSpc>
                <a:spcPts val="3000"/>
              </a:lnSpc>
              <a:buFont typeface="Arial" charset="0"/>
              <a:buChar char="•"/>
              <a:defRPr sz="2000">
                <a:solidFill>
                  <a:schemeClr val="tx1"/>
                </a:solidFill>
                <a:latin typeface="Arial Narrow" pitchFamily="34" charset="0"/>
                <a:ea typeface="Arial Narrow" pitchFamily="34" charset="0"/>
                <a:cs typeface="Arial Narrow" pitchFamily="34" charset="0"/>
              </a:defRPr>
            </a:lvl3pPr>
            <a:lvl4pPr marL="1600200" indent="-228600" eaLnBrk="0" hangingPunct="0">
              <a:lnSpc>
                <a:spcPts val="3000"/>
              </a:lnSpc>
              <a:buFont typeface="Arial" charset="0"/>
              <a:buChar char="•"/>
              <a:defRPr>
                <a:solidFill>
                  <a:schemeClr val="tx1"/>
                </a:solidFill>
                <a:latin typeface="Arial Narrow" pitchFamily="34" charset="0"/>
                <a:ea typeface="Arial Narrow" pitchFamily="34" charset="0"/>
                <a:cs typeface="Arial Narrow" pitchFamily="34" charset="0"/>
              </a:defRPr>
            </a:lvl4pPr>
            <a:lvl5pPr marL="2057400" indent="-228600" eaLnBrk="0" hangingPunct="0">
              <a:lnSpc>
                <a:spcPts val="3000"/>
              </a:lnSpc>
              <a:buFont typeface="Arial" charset="0"/>
              <a:buChar char="•"/>
              <a:defRPr sz="1600">
                <a:solidFill>
                  <a:schemeClr val="tx1"/>
                </a:solidFill>
                <a:latin typeface="Arial Narrow" pitchFamily="34" charset="0"/>
                <a:ea typeface="Arial Narrow" pitchFamily="34" charset="0"/>
                <a:cs typeface="Arial Narrow" pitchFamily="34" charset="0"/>
              </a:defRPr>
            </a:lvl5pPr>
            <a:lvl6pPr marL="25146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6pPr>
            <a:lvl7pPr marL="29718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7pPr>
            <a:lvl8pPr marL="34290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8pPr>
            <a:lvl9pPr marL="38862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SS</a:t>
            </a:r>
          </a:p>
        </p:txBody>
      </p:sp>
      <p:sp>
        <p:nvSpPr>
          <p:cNvPr id="12" name="Text Placeholder 11"/>
          <p:cNvSpPr>
            <a:spLocks noGrp="1"/>
          </p:cNvSpPr>
          <p:nvPr>
            <p:ph type="body" sz="quarter" idx="19"/>
          </p:nvPr>
        </p:nvSpPr>
        <p:spPr>
          <a:xfrm>
            <a:off x="6261407" y="4070665"/>
            <a:ext cx="2542477" cy="998382"/>
          </a:xfrm>
        </p:spPr>
        <p:txBody>
          <a:bodyPr>
            <a:normAutofit fontScale="92500" lnSpcReduction="20000"/>
          </a:bodyPr>
          <a:lstStyle/>
          <a:p>
            <a:r>
              <a:rPr lang="en-US" dirty="0"/>
              <a:t>Training for managers to develop flexible schedules to accommodate PA, Walking meetings </a:t>
            </a:r>
          </a:p>
        </p:txBody>
      </p:sp>
      <p:sp>
        <p:nvSpPr>
          <p:cNvPr id="17" name="Text Box 6"/>
          <p:cNvSpPr txBox="1">
            <a:spLocks noChangeArrowheads="1"/>
          </p:cNvSpPr>
          <p:nvPr/>
        </p:nvSpPr>
        <p:spPr bwMode="auto">
          <a:xfrm>
            <a:off x="7147503" y="2706154"/>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S</a:t>
            </a:r>
          </a:p>
        </p:txBody>
      </p:sp>
      <p:sp>
        <p:nvSpPr>
          <p:cNvPr id="10" name="Text Placeholder 9"/>
          <p:cNvSpPr>
            <a:spLocks noGrp="1"/>
          </p:cNvSpPr>
          <p:nvPr>
            <p:ph type="body" sz="quarter" idx="17"/>
          </p:nvPr>
        </p:nvSpPr>
        <p:spPr>
          <a:xfrm>
            <a:off x="3421563" y="3984978"/>
            <a:ext cx="2542477" cy="1219200"/>
          </a:xfrm>
        </p:spPr>
        <p:txBody>
          <a:bodyPr>
            <a:normAutofit/>
          </a:bodyPr>
          <a:lstStyle/>
          <a:p>
            <a:r>
              <a:rPr lang="en-US" dirty="0"/>
              <a:t>Combining break time, dress code, physical activity breaks, walking meetings</a:t>
            </a:r>
          </a:p>
        </p:txBody>
      </p:sp>
      <p:sp>
        <p:nvSpPr>
          <p:cNvPr id="16" name="Text Box 6"/>
          <p:cNvSpPr txBox="1">
            <a:spLocks noChangeArrowheads="1"/>
          </p:cNvSpPr>
          <p:nvPr/>
        </p:nvSpPr>
        <p:spPr bwMode="auto">
          <a:xfrm>
            <a:off x="4308455" y="2706154"/>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P</a:t>
            </a:r>
          </a:p>
        </p:txBody>
      </p:sp>
      <p:sp>
        <p:nvSpPr>
          <p:cNvPr id="8" name="Text Placeholder 7"/>
          <p:cNvSpPr>
            <a:spLocks noGrp="1"/>
          </p:cNvSpPr>
          <p:nvPr>
            <p:ph type="body" sz="quarter" idx="15"/>
          </p:nvPr>
        </p:nvSpPr>
        <p:spPr>
          <a:xfrm>
            <a:off x="581719" y="4070665"/>
            <a:ext cx="2542477" cy="998382"/>
          </a:xfrm>
        </p:spPr>
        <p:txBody>
          <a:bodyPr>
            <a:normAutofit fontScale="92500" lnSpcReduction="20000"/>
          </a:bodyPr>
          <a:lstStyle/>
          <a:p>
            <a:r>
              <a:rPr lang="en-US" dirty="0"/>
              <a:t>Mapped walking routes, bike rooms, showers, lockers, physical activity room</a:t>
            </a:r>
          </a:p>
        </p:txBody>
      </p:sp>
      <p:sp>
        <p:nvSpPr>
          <p:cNvPr id="15" name="Text Box 6"/>
          <p:cNvSpPr txBox="1">
            <a:spLocks noChangeArrowheads="1"/>
          </p:cNvSpPr>
          <p:nvPr/>
        </p:nvSpPr>
        <p:spPr bwMode="auto">
          <a:xfrm>
            <a:off x="1517495" y="2706154"/>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E</a:t>
            </a:r>
          </a:p>
        </p:txBody>
      </p:sp>
    </p:spTree>
    <p:extLst>
      <p:ext uri="{BB962C8B-B14F-4D97-AF65-F5344CB8AC3E}">
        <p14:creationId xmlns:p14="http://schemas.microsoft.com/office/powerpoint/2010/main" val="1341098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Breastfeeding</a:t>
            </a:r>
          </a:p>
        </p:txBody>
      </p:sp>
      <p:sp>
        <p:nvSpPr>
          <p:cNvPr id="3" name="Content Placeholder 2"/>
          <p:cNvSpPr>
            <a:spLocks noGrp="1"/>
          </p:cNvSpPr>
          <p:nvPr>
            <p:ph idx="1"/>
          </p:nvPr>
        </p:nvSpPr>
        <p:spPr>
          <a:xfrm>
            <a:off x="838200" y="2963537"/>
            <a:ext cx="5144911" cy="3213426"/>
          </a:xfrm>
        </p:spPr>
        <p:txBody>
          <a:bodyPr>
            <a:normAutofit/>
          </a:bodyPr>
          <a:lstStyle/>
          <a:p>
            <a:pPr lvl="1"/>
            <a:r>
              <a:rPr lang="en-US" sz="2000" dirty="0"/>
              <a:t>Designated space that is available for employees and if possible the public</a:t>
            </a:r>
          </a:p>
          <a:p>
            <a:pPr lvl="1"/>
            <a:r>
              <a:rPr lang="en-US" sz="2000" dirty="0"/>
              <a:t>A plan around supporting mom’s who may need portable kits and locks</a:t>
            </a:r>
          </a:p>
          <a:p>
            <a:pPr lvl="1"/>
            <a:endParaRPr lang="en-US" dirty="0"/>
          </a:p>
          <a:p>
            <a:pPr lvl="1"/>
            <a:endParaRPr lang="en-US" dirty="0"/>
          </a:p>
          <a:p>
            <a:pPr lvl="1"/>
            <a:endParaRPr lang="en-US" dirty="0"/>
          </a:p>
        </p:txBody>
      </p:sp>
      <p:pic>
        <p:nvPicPr>
          <p:cNvPr id="7" name="Picture 6" descr="Photo of a mom breastfeeding a bab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5405" y="1825625"/>
            <a:ext cx="3502975" cy="4667956"/>
          </a:xfrm>
          <a:prstGeom prst="rect">
            <a:avLst/>
          </a:prstGeom>
        </p:spPr>
      </p:pic>
    </p:spTree>
    <p:extLst>
      <p:ext uri="{BB962C8B-B14F-4D97-AF65-F5344CB8AC3E}">
        <p14:creationId xmlns:p14="http://schemas.microsoft.com/office/powerpoint/2010/main" val="3350528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Breastfeeding Support</a:t>
            </a:r>
          </a:p>
        </p:txBody>
      </p:sp>
      <p:sp>
        <p:nvSpPr>
          <p:cNvPr id="14" name="Text Placeholder 13"/>
          <p:cNvSpPr>
            <a:spLocks noGrp="1"/>
          </p:cNvSpPr>
          <p:nvPr>
            <p:ph type="body" sz="quarter" idx="21"/>
          </p:nvPr>
        </p:nvSpPr>
        <p:spPr>
          <a:xfrm>
            <a:off x="9101247" y="4160539"/>
            <a:ext cx="2542477" cy="723900"/>
          </a:xfrm>
        </p:spPr>
        <p:txBody>
          <a:bodyPr/>
          <a:lstStyle/>
          <a:p>
            <a:r>
              <a:rPr lang="en-US" dirty="0"/>
              <a:t>Ongoing nursing mothers support group</a:t>
            </a:r>
          </a:p>
        </p:txBody>
      </p:sp>
      <p:sp>
        <p:nvSpPr>
          <p:cNvPr id="18" name="Text Box 7"/>
          <p:cNvSpPr txBox="1">
            <a:spLocks noChangeArrowheads="1"/>
          </p:cNvSpPr>
          <p:nvPr/>
        </p:nvSpPr>
        <p:spPr bwMode="auto">
          <a:xfrm>
            <a:off x="9972379" y="2769235"/>
            <a:ext cx="800219"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a:spAutoFit/>
          </a:bodyPr>
          <a:lstStyle>
            <a:lvl1pPr eaLnBrk="0" hangingPunct="0">
              <a:lnSpc>
                <a:spcPts val="3000"/>
              </a:lnSpc>
              <a:buClr>
                <a:srgbClr val="F9F9FF"/>
              </a:buClr>
              <a:buFont typeface="Arial" charset="0"/>
              <a:buChar char="•"/>
              <a:defRPr sz="2400">
                <a:solidFill>
                  <a:schemeClr val="tx1"/>
                </a:solidFill>
                <a:latin typeface="Arial Narrow" pitchFamily="34" charset="0"/>
                <a:ea typeface="Arial Narrow" pitchFamily="34" charset="0"/>
                <a:cs typeface="Arial Narrow" pitchFamily="34" charset="0"/>
              </a:defRPr>
            </a:lvl1pPr>
            <a:lvl2pPr marL="742950" indent="-285750" eaLnBrk="0" hangingPunct="0">
              <a:lnSpc>
                <a:spcPts val="3000"/>
              </a:lnSpc>
              <a:buFont typeface="Arial" charset="0"/>
              <a:buChar char="•"/>
              <a:defRPr sz="2200">
                <a:solidFill>
                  <a:schemeClr val="tx1"/>
                </a:solidFill>
                <a:latin typeface="Arial Narrow" pitchFamily="34" charset="0"/>
                <a:ea typeface="Arial Narrow" pitchFamily="34" charset="0"/>
                <a:cs typeface="Arial Narrow" pitchFamily="34" charset="0"/>
              </a:defRPr>
            </a:lvl2pPr>
            <a:lvl3pPr marL="1143000" indent="-228600" eaLnBrk="0" hangingPunct="0">
              <a:lnSpc>
                <a:spcPts val="3000"/>
              </a:lnSpc>
              <a:buFont typeface="Arial" charset="0"/>
              <a:buChar char="•"/>
              <a:defRPr sz="2000">
                <a:solidFill>
                  <a:schemeClr val="tx1"/>
                </a:solidFill>
                <a:latin typeface="Arial Narrow" pitchFamily="34" charset="0"/>
                <a:ea typeface="Arial Narrow" pitchFamily="34" charset="0"/>
                <a:cs typeface="Arial Narrow" pitchFamily="34" charset="0"/>
              </a:defRPr>
            </a:lvl3pPr>
            <a:lvl4pPr marL="1600200" indent="-228600" eaLnBrk="0" hangingPunct="0">
              <a:lnSpc>
                <a:spcPts val="3000"/>
              </a:lnSpc>
              <a:buFont typeface="Arial" charset="0"/>
              <a:buChar char="•"/>
              <a:defRPr>
                <a:solidFill>
                  <a:schemeClr val="tx1"/>
                </a:solidFill>
                <a:latin typeface="Arial Narrow" pitchFamily="34" charset="0"/>
                <a:ea typeface="Arial Narrow" pitchFamily="34" charset="0"/>
                <a:cs typeface="Arial Narrow" pitchFamily="34" charset="0"/>
              </a:defRPr>
            </a:lvl4pPr>
            <a:lvl5pPr marL="2057400" indent="-228600" eaLnBrk="0" hangingPunct="0">
              <a:lnSpc>
                <a:spcPts val="3000"/>
              </a:lnSpc>
              <a:buFont typeface="Arial" charset="0"/>
              <a:buChar char="•"/>
              <a:defRPr sz="1600">
                <a:solidFill>
                  <a:schemeClr val="tx1"/>
                </a:solidFill>
                <a:latin typeface="Arial Narrow" pitchFamily="34" charset="0"/>
                <a:ea typeface="Arial Narrow" pitchFamily="34" charset="0"/>
                <a:cs typeface="Arial Narrow" pitchFamily="34" charset="0"/>
              </a:defRPr>
            </a:lvl5pPr>
            <a:lvl6pPr marL="25146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6pPr>
            <a:lvl7pPr marL="29718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7pPr>
            <a:lvl8pPr marL="34290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8pPr>
            <a:lvl9pPr marL="38862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SS</a:t>
            </a:r>
          </a:p>
        </p:txBody>
      </p:sp>
      <p:sp>
        <p:nvSpPr>
          <p:cNvPr id="12" name="Text Placeholder 11"/>
          <p:cNvSpPr>
            <a:spLocks noGrp="1"/>
          </p:cNvSpPr>
          <p:nvPr>
            <p:ph type="body" sz="quarter" idx="19"/>
          </p:nvPr>
        </p:nvSpPr>
        <p:spPr>
          <a:xfrm>
            <a:off x="6261405" y="4160539"/>
            <a:ext cx="2542477" cy="723900"/>
          </a:xfrm>
        </p:spPr>
        <p:txBody>
          <a:bodyPr>
            <a:normAutofit fontScale="92500" lnSpcReduction="20000"/>
          </a:bodyPr>
          <a:lstStyle/>
          <a:p>
            <a:r>
              <a:rPr lang="en-US" dirty="0"/>
              <a:t>Training for management staff is developed and implemented</a:t>
            </a:r>
          </a:p>
        </p:txBody>
      </p:sp>
      <p:sp>
        <p:nvSpPr>
          <p:cNvPr id="17" name="Text Box 6"/>
          <p:cNvSpPr txBox="1">
            <a:spLocks noChangeArrowheads="1"/>
          </p:cNvSpPr>
          <p:nvPr/>
        </p:nvSpPr>
        <p:spPr bwMode="auto">
          <a:xfrm>
            <a:off x="7147503" y="2769235"/>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S</a:t>
            </a:r>
          </a:p>
        </p:txBody>
      </p:sp>
      <p:sp>
        <p:nvSpPr>
          <p:cNvPr id="10" name="Text Placeholder 9"/>
          <p:cNvSpPr>
            <a:spLocks noGrp="1"/>
          </p:cNvSpPr>
          <p:nvPr>
            <p:ph type="body" sz="quarter" idx="17"/>
          </p:nvPr>
        </p:nvSpPr>
        <p:spPr>
          <a:xfrm>
            <a:off x="3421563" y="4143022"/>
            <a:ext cx="2542477" cy="926025"/>
          </a:xfrm>
        </p:spPr>
        <p:txBody>
          <a:bodyPr>
            <a:normAutofit fontScale="77500" lnSpcReduction="20000"/>
          </a:bodyPr>
          <a:lstStyle/>
          <a:p>
            <a:r>
              <a:rPr lang="en-US" dirty="0"/>
              <a:t>Breastfeeding support policy that includes lactation room, FMLA leave and management role in supporting new moms</a:t>
            </a:r>
          </a:p>
          <a:p>
            <a:endParaRPr lang="en-US" dirty="0"/>
          </a:p>
        </p:txBody>
      </p:sp>
      <p:sp>
        <p:nvSpPr>
          <p:cNvPr id="16" name="Text Box 6"/>
          <p:cNvSpPr txBox="1">
            <a:spLocks noChangeArrowheads="1"/>
          </p:cNvSpPr>
          <p:nvPr/>
        </p:nvSpPr>
        <p:spPr bwMode="auto">
          <a:xfrm>
            <a:off x="4307659" y="2769235"/>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P</a:t>
            </a:r>
          </a:p>
        </p:txBody>
      </p:sp>
      <p:sp>
        <p:nvSpPr>
          <p:cNvPr id="8" name="Text Placeholder 7"/>
          <p:cNvSpPr>
            <a:spLocks noGrp="1"/>
          </p:cNvSpPr>
          <p:nvPr>
            <p:ph type="body" sz="quarter" idx="15"/>
          </p:nvPr>
        </p:nvSpPr>
        <p:spPr>
          <a:xfrm>
            <a:off x="581719" y="4143022"/>
            <a:ext cx="2542477" cy="926025"/>
          </a:xfrm>
        </p:spPr>
        <p:txBody>
          <a:bodyPr>
            <a:normAutofit fontScale="77500" lnSpcReduction="20000"/>
          </a:bodyPr>
          <a:lstStyle/>
          <a:p>
            <a:r>
              <a:rPr lang="en-US" dirty="0"/>
              <a:t>Lactation room: Locks from inside, chair, table, breast pump, electrical outlet, clean, near water source, place to store milk</a:t>
            </a:r>
          </a:p>
          <a:p>
            <a:endParaRPr lang="en-US" dirty="0"/>
          </a:p>
        </p:txBody>
      </p:sp>
      <p:sp>
        <p:nvSpPr>
          <p:cNvPr id="15" name="Text Box 6"/>
          <p:cNvSpPr txBox="1">
            <a:spLocks noChangeArrowheads="1"/>
          </p:cNvSpPr>
          <p:nvPr/>
        </p:nvSpPr>
        <p:spPr bwMode="auto">
          <a:xfrm>
            <a:off x="1425961" y="2769236"/>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E</a:t>
            </a:r>
          </a:p>
        </p:txBody>
      </p:sp>
    </p:spTree>
    <p:extLst>
      <p:ext uri="{BB962C8B-B14F-4D97-AF65-F5344CB8AC3E}">
        <p14:creationId xmlns:p14="http://schemas.microsoft.com/office/powerpoint/2010/main" val="2092292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descr="Photo Ecumen Company in Detroit lakes created a dedicated mother's room for breastfeeding."/>
          <p:cNvSpPr>
            <a:spLocks noGrp="1"/>
          </p:cNvSpPr>
          <p:nvPr>
            <p:ph type="title"/>
          </p:nvPr>
        </p:nvSpPr>
        <p:spPr/>
        <p:txBody>
          <a:bodyPr>
            <a:normAutofit/>
          </a:bodyPr>
          <a:lstStyle/>
          <a:p>
            <a:pPr eaLnBrk="1" hangingPunct="1">
              <a:defRPr/>
            </a:pPr>
            <a:r>
              <a:rPr lang="en-US" b="0" dirty="0">
                <a:cs typeface="Arial Narrow" pitchFamily="34" charset="0"/>
              </a:rPr>
              <a:t>Ecumen- Detroit Lakes Support for Nursing Moms</a:t>
            </a:r>
          </a:p>
        </p:txBody>
      </p:sp>
      <p:sp>
        <p:nvSpPr>
          <p:cNvPr id="41988" name="Rectangle 3"/>
          <p:cNvSpPr>
            <a:spLocks noGrp="1"/>
          </p:cNvSpPr>
          <p:nvPr>
            <p:ph sz="quarter" idx="10"/>
          </p:nvPr>
        </p:nvSpPr>
        <p:spPr>
          <a:xfrm>
            <a:off x="838201" y="2214390"/>
            <a:ext cx="5765800" cy="3940348"/>
          </a:xfrm>
        </p:spPr>
        <p:txBody>
          <a:bodyPr>
            <a:noAutofit/>
          </a:bodyPr>
          <a:lstStyle/>
          <a:p>
            <a:r>
              <a:rPr lang="en-US" altLang="en-US" sz="2000" dirty="0"/>
              <a:t>Ecumen created a dedicated mothers room with locking door, electricity, refrigerator and comfortable chair</a:t>
            </a:r>
          </a:p>
          <a:p>
            <a:r>
              <a:rPr lang="en-US" altLang="en-US" sz="2000" dirty="0"/>
              <a:t>They found this to be a key to employee satisfaction and retention</a:t>
            </a:r>
          </a:p>
        </p:txBody>
      </p:sp>
      <p:pic>
        <p:nvPicPr>
          <p:cNvPr id="2" name="Picture 1" title="Dedicated Mothers Nursing Room"/>
          <p:cNvPicPr>
            <a:picLocks noChangeAspect="1"/>
          </p:cNvPicPr>
          <p:nvPr/>
        </p:nvPicPr>
        <p:blipFill>
          <a:blip r:embed="rId4"/>
          <a:stretch>
            <a:fillRect/>
          </a:stretch>
        </p:blipFill>
        <p:spPr>
          <a:xfrm>
            <a:off x="7037571" y="1607680"/>
            <a:ext cx="3698508" cy="3585791"/>
          </a:xfrm>
          <a:prstGeom prst="rect">
            <a:avLst/>
          </a:prstGeom>
        </p:spPr>
      </p:pic>
    </p:spTree>
    <p:custDataLst>
      <p:tags r:id="rId1"/>
    </p:custDataLst>
    <p:extLst>
      <p:ext uri="{BB962C8B-B14F-4D97-AF65-F5344CB8AC3E}">
        <p14:creationId xmlns:p14="http://schemas.microsoft.com/office/powerpoint/2010/main" val="115121416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Stress Management</a:t>
            </a:r>
          </a:p>
        </p:txBody>
      </p:sp>
      <p:sp>
        <p:nvSpPr>
          <p:cNvPr id="14" name="Text Placeholder 13"/>
          <p:cNvSpPr>
            <a:spLocks noGrp="1"/>
          </p:cNvSpPr>
          <p:nvPr>
            <p:ph type="body" sz="quarter" idx="21"/>
          </p:nvPr>
        </p:nvSpPr>
        <p:spPr>
          <a:xfrm>
            <a:off x="9101251" y="4142484"/>
            <a:ext cx="2542477" cy="723900"/>
          </a:xfrm>
        </p:spPr>
        <p:txBody>
          <a:bodyPr>
            <a:normAutofit fontScale="92500" lnSpcReduction="20000"/>
          </a:bodyPr>
          <a:lstStyle/>
          <a:p>
            <a:r>
              <a:rPr lang="en-US" dirty="0"/>
              <a:t>Employee involvement in decision making in events that improve health</a:t>
            </a:r>
          </a:p>
        </p:txBody>
      </p:sp>
      <p:sp>
        <p:nvSpPr>
          <p:cNvPr id="18" name="Text Box 7"/>
          <p:cNvSpPr txBox="1">
            <a:spLocks noChangeArrowheads="1"/>
          </p:cNvSpPr>
          <p:nvPr/>
        </p:nvSpPr>
        <p:spPr bwMode="auto">
          <a:xfrm>
            <a:off x="9972379" y="2691828"/>
            <a:ext cx="800219"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a:spAutoFit/>
          </a:bodyPr>
          <a:lstStyle>
            <a:lvl1pPr eaLnBrk="0" hangingPunct="0">
              <a:lnSpc>
                <a:spcPts val="3000"/>
              </a:lnSpc>
              <a:buClr>
                <a:srgbClr val="F9F9FF"/>
              </a:buClr>
              <a:buFont typeface="Arial" charset="0"/>
              <a:buChar char="•"/>
              <a:defRPr sz="2400">
                <a:solidFill>
                  <a:schemeClr val="tx1"/>
                </a:solidFill>
                <a:latin typeface="Arial Narrow" pitchFamily="34" charset="0"/>
                <a:ea typeface="Arial Narrow" pitchFamily="34" charset="0"/>
                <a:cs typeface="Arial Narrow" pitchFamily="34" charset="0"/>
              </a:defRPr>
            </a:lvl1pPr>
            <a:lvl2pPr marL="742950" indent="-285750" eaLnBrk="0" hangingPunct="0">
              <a:lnSpc>
                <a:spcPts val="3000"/>
              </a:lnSpc>
              <a:buFont typeface="Arial" charset="0"/>
              <a:buChar char="•"/>
              <a:defRPr sz="2200">
                <a:solidFill>
                  <a:schemeClr val="tx1"/>
                </a:solidFill>
                <a:latin typeface="Arial Narrow" pitchFamily="34" charset="0"/>
                <a:ea typeface="Arial Narrow" pitchFamily="34" charset="0"/>
                <a:cs typeface="Arial Narrow" pitchFamily="34" charset="0"/>
              </a:defRPr>
            </a:lvl2pPr>
            <a:lvl3pPr marL="1143000" indent="-228600" eaLnBrk="0" hangingPunct="0">
              <a:lnSpc>
                <a:spcPts val="3000"/>
              </a:lnSpc>
              <a:buFont typeface="Arial" charset="0"/>
              <a:buChar char="•"/>
              <a:defRPr sz="2000">
                <a:solidFill>
                  <a:schemeClr val="tx1"/>
                </a:solidFill>
                <a:latin typeface="Arial Narrow" pitchFamily="34" charset="0"/>
                <a:ea typeface="Arial Narrow" pitchFamily="34" charset="0"/>
                <a:cs typeface="Arial Narrow" pitchFamily="34" charset="0"/>
              </a:defRPr>
            </a:lvl3pPr>
            <a:lvl4pPr marL="1600200" indent="-228600" eaLnBrk="0" hangingPunct="0">
              <a:lnSpc>
                <a:spcPts val="3000"/>
              </a:lnSpc>
              <a:buFont typeface="Arial" charset="0"/>
              <a:buChar char="•"/>
              <a:defRPr>
                <a:solidFill>
                  <a:schemeClr val="tx1"/>
                </a:solidFill>
                <a:latin typeface="Arial Narrow" pitchFamily="34" charset="0"/>
                <a:ea typeface="Arial Narrow" pitchFamily="34" charset="0"/>
                <a:cs typeface="Arial Narrow" pitchFamily="34" charset="0"/>
              </a:defRPr>
            </a:lvl4pPr>
            <a:lvl5pPr marL="2057400" indent="-228600" eaLnBrk="0" hangingPunct="0">
              <a:lnSpc>
                <a:spcPts val="3000"/>
              </a:lnSpc>
              <a:buFont typeface="Arial" charset="0"/>
              <a:buChar char="•"/>
              <a:defRPr sz="1600">
                <a:solidFill>
                  <a:schemeClr val="tx1"/>
                </a:solidFill>
                <a:latin typeface="Arial Narrow" pitchFamily="34" charset="0"/>
                <a:ea typeface="Arial Narrow" pitchFamily="34" charset="0"/>
                <a:cs typeface="Arial Narrow" pitchFamily="34" charset="0"/>
              </a:defRPr>
            </a:lvl5pPr>
            <a:lvl6pPr marL="25146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6pPr>
            <a:lvl7pPr marL="29718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7pPr>
            <a:lvl8pPr marL="34290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8pPr>
            <a:lvl9pPr marL="3886200" indent="-228600" defTabSz="457200" eaLnBrk="0" fontAlgn="base" hangingPunct="0">
              <a:lnSpc>
                <a:spcPts val="3000"/>
              </a:lnSpc>
              <a:spcBef>
                <a:spcPct val="0"/>
              </a:spcBef>
              <a:spcAft>
                <a:spcPct val="0"/>
              </a:spcAft>
              <a:buFont typeface="Arial" charset="0"/>
              <a:buChar char="•"/>
              <a:defRPr sz="160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SS</a:t>
            </a:r>
          </a:p>
        </p:txBody>
      </p:sp>
      <p:sp>
        <p:nvSpPr>
          <p:cNvPr id="12" name="Text Placeholder 11"/>
          <p:cNvSpPr>
            <a:spLocks noGrp="1"/>
          </p:cNvSpPr>
          <p:nvPr>
            <p:ph type="body" sz="quarter" idx="19"/>
          </p:nvPr>
        </p:nvSpPr>
        <p:spPr>
          <a:xfrm>
            <a:off x="6261405" y="4086308"/>
            <a:ext cx="2542477" cy="926563"/>
          </a:xfrm>
        </p:spPr>
        <p:txBody>
          <a:bodyPr>
            <a:normAutofit fontScale="92500"/>
          </a:bodyPr>
          <a:lstStyle/>
          <a:p>
            <a:r>
              <a:rPr lang="en-US" dirty="0"/>
              <a:t>Management training that emphasizing support for things like workload</a:t>
            </a:r>
          </a:p>
        </p:txBody>
      </p:sp>
      <p:sp>
        <p:nvSpPr>
          <p:cNvPr id="17" name="Text Box 6"/>
          <p:cNvSpPr txBox="1">
            <a:spLocks noChangeArrowheads="1"/>
          </p:cNvSpPr>
          <p:nvPr/>
        </p:nvSpPr>
        <p:spPr bwMode="auto">
          <a:xfrm>
            <a:off x="7147503" y="2706154"/>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S</a:t>
            </a:r>
          </a:p>
        </p:txBody>
      </p:sp>
      <p:sp>
        <p:nvSpPr>
          <p:cNvPr id="10" name="Text Placeholder 9"/>
          <p:cNvSpPr>
            <a:spLocks noGrp="1"/>
          </p:cNvSpPr>
          <p:nvPr>
            <p:ph type="body" sz="quarter" idx="17"/>
          </p:nvPr>
        </p:nvSpPr>
        <p:spPr>
          <a:xfrm>
            <a:off x="3421563" y="4030133"/>
            <a:ext cx="2542477" cy="1038914"/>
          </a:xfrm>
        </p:spPr>
        <p:txBody>
          <a:bodyPr>
            <a:normAutofit fontScale="92500"/>
          </a:bodyPr>
          <a:lstStyle/>
          <a:p>
            <a:r>
              <a:rPr lang="en-US" dirty="0"/>
              <a:t>Support for employee health by addressing: sick leave, PTO, flex time, etc.</a:t>
            </a:r>
          </a:p>
        </p:txBody>
      </p:sp>
      <p:sp>
        <p:nvSpPr>
          <p:cNvPr id="16" name="Text Box 6"/>
          <p:cNvSpPr txBox="1">
            <a:spLocks noChangeArrowheads="1"/>
          </p:cNvSpPr>
          <p:nvPr/>
        </p:nvSpPr>
        <p:spPr bwMode="auto">
          <a:xfrm>
            <a:off x="4307659" y="2706154"/>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P</a:t>
            </a:r>
          </a:p>
        </p:txBody>
      </p:sp>
      <p:sp>
        <p:nvSpPr>
          <p:cNvPr id="8" name="Text Placeholder 7"/>
          <p:cNvSpPr>
            <a:spLocks noGrp="1"/>
          </p:cNvSpPr>
          <p:nvPr>
            <p:ph type="body" sz="quarter" idx="15"/>
          </p:nvPr>
        </p:nvSpPr>
        <p:spPr>
          <a:xfrm>
            <a:off x="581719" y="3939822"/>
            <a:ext cx="2542477" cy="1129225"/>
          </a:xfrm>
        </p:spPr>
        <p:txBody>
          <a:bodyPr>
            <a:normAutofit lnSpcReduction="10000"/>
          </a:bodyPr>
          <a:lstStyle/>
          <a:p>
            <a:r>
              <a:rPr lang="en-US" dirty="0"/>
              <a:t>Clean, task appropriate workspaces, quiet room, places for informal meetings, socializing </a:t>
            </a:r>
          </a:p>
        </p:txBody>
      </p:sp>
      <p:sp>
        <p:nvSpPr>
          <p:cNvPr id="15" name="Text Box 6"/>
          <p:cNvSpPr txBox="1">
            <a:spLocks noChangeArrowheads="1"/>
          </p:cNvSpPr>
          <p:nvPr/>
        </p:nvSpPr>
        <p:spPr bwMode="auto">
          <a:xfrm>
            <a:off x="1467815" y="2734678"/>
            <a:ext cx="770283" cy="646331"/>
          </a:xfrm>
          <a:prstGeom prst="rect">
            <a:avLst/>
          </a:prstGeom>
          <a:solidFill>
            <a:srgbClr val="BED600"/>
          </a:solidFill>
          <a:ln w="41275">
            <a:solidFill>
              <a:srgbClr val="8B817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a:spAutoFit/>
          </a:bodyPr>
          <a:lstStyle>
            <a:lvl1pPr marL="320040" indent="-320040" algn="l" rtl="0" eaLnBrk="0" latinLnBrk="0" hangingPunct="0">
              <a:lnSpc>
                <a:spcPts val="3000"/>
              </a:lnSpc>
              <a:spcBef>
                <a:spcPts val="700"/>
              </a:spcBef>
              <a:buClr>
                <a:srgbClr val="F9F9FF"/>
              </a:buClr>
              <a:buSzPct val="60000"/>
              <a:buFont typeface="Arial" charset="0"/>
              <a:buChar char="•"/>
              <a:defRPr kumimoji="0" sz="2400" kern="1200">
                <a:solidFill>
                  <a:schemeClr val="tx1"/>
                </a:solidFill>
                <a:latin typeface="Arial Narrow" pitchFamily="34" charset="0"/>
                <a:ea typeface="Arial Narrow" pitchFamily="34" charset="0"/>
                <a:cs typeface="Arial Narrow" pitchFamily="34" charset="0"/>
              </a:defRPr>
            </a:lvl1pPr>
            <a:lvl2pPr marL="742950" indent="-285750" algn="l" rtl="0" eaLnBrk="0" latinLnBrk="0" hangingPunct="0">
              <a:lnSpc>
                <a:spcPts val="3000"/>
              </a:lnSpc>
              <a:spcBef>
                <a:spcPts val="550"/>
              </a:spcBef>
              <a:buClr>
                <a:schemeClr val="accent1"/>
              </a:buClr>
              <a:buSzPct val="70000"/>
              <a:buFont typeface="Arial" charset="0"/>
              <a:buChar char="•"/>
              <a:defRPr kumimoji="0" sz="2200" kern="1200">
                <a:solidFill>
                  <a:schemeClr val="tx1"/>
                </a:solidFill>
                <a:latin typeface="Arial Narrow" pitchFamily="34" charset="0"/>
                <a:ea typeface="Arial Narrow" pitchFamily="34" charset="0"/>
                <a:cs typeface="Arial Narrow" pitchFamily="34" charset="0"/>
              </a:defRPr>
            </a:lvl2pPr>
            <a:lvl3pPr marL="1143000" indent="-228600" algn="l" rtl="0" eaLnBrk="0" latinLnBrk="0" hangingPunct="0">
              <a:lnSpc>
                <a:spcPts val="3000"/>
              </a:lnSpc>
              <a:spcBef>
                <a:spcPts val="500"/>
              </a:spcBef>
              <a:buClr>
                <a:schemeClr val="accent2"/>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3pPr>
            <a:lvl4pPr marL="1600200" indent="-228600" algn="l" rtl="0" eaLnBrk="0" latinLnBrk="0" hangingPunct="0">
              <a:lnSpc>
                <a:spcPts val="3000"/>
              </a:lnSpc>
              <a:spcBef>
                <a:spcPts val="400"/>
              </a:spcBef>
              <a:buClr>
                <a:schemeClr val="accent3"/>
              </a:buClr>
              <a:buSzPct val="75000"/>
              <a:buFont typeface="Arial" charset="0"/>
              <a:buChar char="•"/>
              <a:defRPr kumimoji="0" sz="2000" kern="1200">
                <a:solidFill>
                  <a:schemeClr val="tx1"/>
                </a:solidFill>
                <a:latin typeface="Arial Narrow" pitchFamily="34" charset="0"/>
                <a:ea typeface="Arial Narrow" pitchFamily="34" charset="0"/>
                <a:cs typeface="Arial Narrow" pitchFamily="34" charset="0"/>
              </a:defRPr>
            </a:lvl4pPr>
            <a:lvl5pPr marL="2057400" indent="-228600" algn="l" rtl="0" eaLnBrk="0" latinLnBrk="0" hangingPunct="0">
              <a:lnSpc>
                <a:spcPts val="3000"/>
              </a:lnSpc>
              <a:spcBef>
                <a:spcPts val="400"/>
              </a:spcBef>
              <a:buClr>
                <a:schemeClr val="accent4"/>
              </a:buClr>
              <a:buSzPct val="65000"/>
              <a:buFont typeface="Arial" charset="0"/>
              <a:buChar char="•"/>
              <a:defRPr kumimoji="0" sz="1600" kern="1200">
                <a:solidFill>
                  <a:schemeClr val="tx1"/>
                </a:solidFill>
                <a:latin typeface="Arial Narrow" pitchFamily="34" charset="0"/>
                <a:ea typeface="Arial Narrow" pitchFamily="34" charset="0"/>
                <a:cs typeface="Arial Narrow" pitchFamily="34" charset="0"/>
              </a:defRPr>
            </a:lvl5pPr>
            <a:lvl6pPr marL="2514600" indent="-228600" algn="l" defTabSz="457200" rtl="0" eaLnBrk="0" fontAlgn="base" latinLnBrk="0" hangingPunct="0">
              <a:lnSpc>
                <a:spcPts val="3000"/>
              </a:lnSpc>
              <a:spcBef>
                <a:spcPct val="0"/>
              </a:spcBef>
              <a:spcAft>
                <a:spcPct val="0"/>
              </a:spcAft>
              <a:buClr>
                <a:schemeClr val="accent1"/>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6pPr>
            <a:lvl7pPr marL="2971800" indent="-228600" algn="l" defTabSz="457200" rtl="0" eaLnBrk="0" fontAlgn="base" latinLnBrk="0" hangingPunct="0">
              <a:lnSpc>
                <a:spcPts val="3000"/>
              </a:lnSpc>
              <a:spcBef>
                <a:spcPct val="0"/>
              </a:spcBef>
              <a:spcAft>
                <a:spcPct val="0"/>
              </a:spcAft>
              <a:buClr>
                <a:schemeClr val="accent2"/>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7pPr>
            <a:lvl8pPr marL="3429000" indent="-228600" algn="l" defTabSz="457200" rtl="0" eaLnBrk="0" fontAlgn="base" latinLnBrk="0" hangingPunct="0">
              <a:lnSpc>
                <a:spcPts val="3000"/>
              </a:lnSpc>
              <a:spcBef>
                <a:spcPct val="0"/>
              </a:spcBef>
              <a:spcAft>
                <a:spcPct val="0"/>
              </a:spcAft>
              <a:buClr>
                <a:schemeClr val="accent3"/>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8pPr>
            <a:lvl9pPr marL="3886200" indent="-228600" algn="l" defTabSz="457200" rtl="0" eaLnBrk="0" fontAlgn="base" latinLnBrk="0" hangingPunct="0">
              <a:lnSpc>
                <a:spcPts val="3000"/>
              </a:lnSpc>
              <a:spcBef>
                <a:spcPct val="0"/>
              </a:spcBef>
              <a:spcAft>
                <a:spcPct val="0"/>
              </a:spcAft>
              <a:buClr>
                <a:schemeClr val="accent4"/>
              </a:buClr>
              <a:buFont typeface="Arial" charset="0"/>
              <a:buChar char="•"/>
              <a:defRPr kumimoji="0" sz="1600" kern="1200" baseline="0">
                <a:solidFill>
                  <a:schemeClr val="tx1"/>
                </a:solidFill>
                <a:latin typeface="Arial Narrow" pitchFamily="34" charset="0"/>
                <a:ea typeface="Arial Narrow" pitchFamily="34" charset="0"/>
                <a:cs typeface="Arial Narrow" pitchFamily="34" charset="0"/>
              </a:defRPr>
            </a:lvl9pPr>
          </a:lstStyle>
          <a:p>
            <a:pPr>
              <a:lnSpc>
                <a:spcPct val="100000"/>
              </a:lnSpc>
              <a:buClrTx/>
              <a:buFontTx/>
              <a:buNone/>
            </a:pPr>
            <a:r>
              <a:rPr lang="en-US" altLang="en-US" sz="3600" b="1" dirty="0">
                <a:latin typeface="Arial" charset="0"/>
                <a:ea typeface="MS PGothic" pitchFamily="34" charset="-128"/>
                <a:cs typeface="Tahoma" pitchFamily="34" charset="0"/>
              </a:rPr>
              <a:t>E</a:t>
            </a:r>
          </a:p>
        </p:txBody>
      </p:sp>
    </p:spTree>
    <p:extLst>
      <p:ext uri="{BB962C8B-B14F-4D97-AF65-F5344CB8AC3E}">
        <p14:creationId xmlns:p14="http://schemas.microsoft.com/office/powerpoint/2010/main" val="1427223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How Do </a:t>
            </a:r>
            <a:r>
              <a:rPr lang="en-US" dirty="0"/>
              <a:t>Y</a:t>
            </a:r>
            <a:r>
              <a:rPr lang="en-US" b="0" dirty="0"/>
              <a:t>ou </a:t>
            </a:r>
            <a:r>
              <a:rPr lang="en-US" dirty="0"/>
              <a:t>K</a:t>
            </a:r>
            <a:r>
              <a:rPr lang="en-US" b="0" dirty="0"/>
              <a:t>now </a:t>
            </a:r>
            <a:r>
              <a:rPr lang="en-US" dirty="0"/>
              <a:t>I</a:t>
            </a:r>
            <a:r>
              <a:rPr lang="en-US" b="0" dirty="0"/>
              <a:t>t’s </a:t>
            </a:r>
            <a:r>
              <a:rPr lang="en-US" dirty="0"/>
              <a:t>W</a:t>
            </a:r>
            <a:r>
              <a:rPr lang="en-US" b="0" dirty="0"/>
              <a:t>orking</a:t>
            </a:r>
          </a:p>
        </p:txBody>
      </p:sp>
      <p:sp>
        <p:nvSpPr>
          <p:cNvPr id="3" name="Content Placeholder 2"/>
          <p:cNvSpPr>
            <a:spLocks noGrp="1"/>
          </p:cNvSpPr>
          <p:nvPr>
            <p:ph idx="1"/>
          </p:nvPr>
        </p:nvSpPr>
        <p:spPr/>
        <p:txBody>
          <a:bodyPr>
            <a:normAutofit/>
          </a:bodyPr>
          <a:lstStyle/>
          <a:p>
            <a:pPr marL="0" indent="0">
              <a:buNone/>
            </a:pPr>
            <a:r>
              <a:rPr lang="en-US" sz="2000" dirty="0"/>
              <a:t>Observe the changes you made:</a:t>
            </a:r>
          </a:p>
          <a:p>
            <a:pPr lvl="1"/>
            <a:r>
              <a:rPr lang="en-US" sz="2000" dirty="0"/>
              <a:t> More walking at lunch</a:t>
            </a:r>
          </a:p>
          <a:p>
            <a:pPr lvl="1"/>
            <a:r>
              <a:rPr lang="en-US" sz="2000" dirty="0"/>
              <a:t> Healthy food in vending machine is gone first</a:t>
            </a:r>
          </a:p>
          <a:p>
            <a:pPr lvl="1"/>
            <a:r>
              <a:rPr lang="en-US" sz="2000" dirty="0"/>
              <a:t> Leaders are involved and visible</a:t>
            </a:r>
          </a:p>
          <a:p>
            <a:pPr lvl="1"/>
            <a:r>
              <a:rPr lang="en-US" sz="2000" dirty="0"/>
              <a:t> More “engagement” at work</a:t>
            </a:r>
          </a:p>
          <a:p>
            <a:pPr marL="0" indent="0">
              <a:buNone/>
            </a:pPr>
            <a:r>
              <a:rPr lang="en-US" sz="2000" dirty="0"/>
              <a:t>	</a:t>
            </a:r>
          </a:p>
        </p:txBody>
      </p:sp>
      <p:pic>
        <p:nvPicPr>
          <p:cNvPr id="4" name="Picture 3" descr="Photo of a male and female colleague sitting at a table going over paperwor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0839" y="1825625"/>
            <a:ext cx="5094514" cy="3391491"/>
          </a:xfrm>
          <a:prstGeom prst="rect">
            <a:avLst/>
          </a:prstGeom>
        </p:spPr>
      </p:pic>
    </p:spTree>
    <p:extLst>
      <p:ext uri="{BB962C8B-B14F-4D97-AF65-F5344CB8AC3E}">
        <p14:creationId xmlns:p14="http://schemas.microsoft.com/office/powerpoint/2010/main" val="123431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Next Steps</a:t>
            </a:r>
          </a:p>
        </p:txBody>
      </p:sp>
      <p:sp>
        <p:nvSpPr>
          <p:cNvPr id="3" name="Content Placeholder 2"/>
          <p:cNvSpPr>
            <a:spLocks noGrp="1"/>
          </p:cNvSpPr>
          <p:nvPr>
            <p:ph idx="1"/>
          </p:nvPr>
        </p:nvSpPr>
        <p:spPr/>
        <p:txBody>
          <a:bodyPr/>
          <a:lstStyle/>
          <a:p>
            <a:pPr marL="0" indent="0">
              <a:buNone/>
            </a:pPr>
            <a:r>
              <a:rPr lang="en-US" b="0" dirty="0"/>
              <a:t>&lt;grantee completes with assignment for OA and deadline to complete, other “homework”  and note next meeting date/time/location&gt;</a:t>
            </a:r>
          </a:p>
        </p:txBody>
      </p:sp>
    </p:spTree>
    <p:extLst>
      <p:ext uri="{BB962C8B-B14F-4D97-AF65-F5344CB8AC3E}">
        <p14:creationId xmlns:p14="http://schemas.microsoft.com/office/powerpoint/2010/main" val="2386500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0" dirty="0"/>
              <a:t>Thanks for engaging in this rewarding work!</a:t>
            </a:r>
          </a:p>
        </p:txBody>
      </p:sp>
      <p:sp>
        <p:nvSpPr>
          <p:cNvPr id="6" name="Content Placeholder 5"/>
          <p:cNvSpPr>
            <a:spLocks noGrp="1"/>
          </p:cNvSpPr>
          <p:nvPr>
            <p:ph type="body" sz="quarter" idx="13"/>
          </p:nvPr>
        </p:nvSpPr>
        <p:spPr/>
        <p:txBody>
          <a:bodyPr/>
          <a:lstStyle/>
          <a:p>
            <a:pPr marL="0" indent="0" algn="ctr">
              <a:buNone/>
            </a:pPr>
            <a:r>
              <a:rPr lang="en-US" b="0" dirty="0"/>
              <a:t>&lt;insert grantee contact information&gt;</a:t>
            </a:r>
          </a:p>
        </p:txBody>
      </p:sp>
      <p:pic>
        <p:nvPicPr>
          <p:cNvPr id="8" name="Picture 7" descr="SHIP - Statewide Health Improvement Partnership" title="Graphic SHIP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5836" y="313507"/>
            <a:ext cx="1279071" cy="1023257"/>
          </a:xfrm>
          <a:prstGeom prst="rect">
            <a:avLst/>
          </a:prstGeom>
          <a:solidFill>
            <a:srgbClr val="00B0F0"/>
          </a:solidFill>
        </p:spPr>
      </p:pic>
    </p:spTree>
    <p:extLst>
      <p:ext uri="{BB962C8B-B14F-4D97-AF65-F5344CB8AC3E}">
        <p14:creationId xmlns:p14="http://schemas.microsoft.com/office/powerpoint/2010/main" val="32625296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mdh-powerpoint" id="{C1740F6C-0269-4876-BF1B-5565F37040AE}" vid="{01DD30D7-813C-4279-9F0F-A02820E360B2}"/>
    </a:ext>
  </a:extLst>
</a:theme>
</file>

<file path=ppt/theme/theme2.xml><?xml version="1.0" encoding="utf-8"?>
<a:theme xmlns:a="http://schemas.openxmlformats.org/drawingml/2006/main" name="1_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IP PowerPoint" id="{600890DB-7230-48A8-828A-15D6679452CD}" vid="{B09ACB53-DAFB-4FBB-8571-B42C9051875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a340cd5a-8d85-4c94-8b3b-dcb04460a05d">3EUZQJVPJPKD-1734757124-28</_dlc_DocId>
    <_dlc_DocIdUrl xmlns="a340cd5a-8d85-4c94-8b3b-dcb04460a05d">
      <Url>https://inside.mn.gov/sites/MDH/permanent/comm_proj/_layouts/15/DocIdRedir.aspx?ID=3EUZQJVPJPKD-1734757124-28</Url>
      <Description>3EUZQJVPJPKD-1734757124-28</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B0F0AF960DE3C4A92E1BEB231BBDACE" ma:contentTypeVersion="0" ma:contentTypeDescription="Create a new document." ma:contentTypeScope="" ma:versionID="82899579051dc9e5f49494bf955404b0">
  <xsd:schema xmlns:xsd="http://www.w3.org/2001/XMLSchema" xmlns:xs="http://www.w3.org/2001/XMLSchema" xmlns:p="http://schemas.microsoft.com/office/2006/metadata/properties" xmlns:ns2="a340cd5a-8d85-4c94-8b3b-dcb04460a05d" targetNamespace="http://schemas.microsoft.com/office/2006/metadata/properties" ma:root="true" ma:fieldsID="db02e23880311bbb15d0b1434d17a118" ns2:_="">
    <xsd:import namespace="a340cd5a-8d85-4c94-8b3b-dcb04460a05d"/>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40cd5a-8d85-4c94-8b3b-dcb04460a05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26A1386-9537-4EA6-B9A3-FB7D154FAC23}">
  <ds:schemaRefs>
    <ds:schemaRef ds:uri="http://purl.org/dc/dcmitype/"/>
    <ds:schemaRef ds:uri="http://www.w3.org/XML/1998/namespac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a340cd5a-8d85-4c94-8b3b-dcb04460a05d"/>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02617A5B-38EC-4037-96F9-B81D9FB1B3A7}">
  <ds:schemaRefs>
    <ds:schemaRef ds:uri="http://schemas.microsoft.com/sharepoint/v3/contenttype/forms"/>
  </ds:schemaRefs>
</ds:datastoreItem>
</file>

<file path=customXml/itemProps3.xml><?xml version="1.0" encoding="utf-8"?>
<ds:datastoreItem xmlns:ds="http://schemas.openxmlformats.org/officeDocument/2006/customXml" ds:itemID="{A62FC8F2-806C-4782-9382-CDEEF98BFA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40cd5a-8d85-4c94-8b3b-dcb04460a0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697F3D0-D31E-40E5-80D0-AD0B09EC31F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mn-mdh-powerpoint</Template>
  <TotalTime>770</TotalTime>
  <Words>3508</Words>
  <Application>Microsoft Office PowerPoint</Application>
  <PresentationFormat>Widescreen</PresentationFormat>
  <Paragraphs>291</Paragraphs>
  <Slides>36</Slides>
  <Notes>33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36</vt:i4>
      </vt:variant>
    </vt:vector>
  </HeadingPairs>
  <TitlesOfParts>
    <vt:vector size="48" baseType="lpstr">
      <vt:lpstr>MS PGothic</vt:lpstr>
      <vt:lpstr>Arial</vt:lpstr>
      <vt:lpstr>Arial Narrow</vt:lpstr>
      <vt:lpstr>Calibri</vt:lpstr>
      <vt:lpstr>NeueHaasGroteskText Std</vt:lpstr>
      <vt:lpstr>Symbol</vt:lpstr>
      <vt:lpstr>Tahoma</vt:lpstr>
      <vt:lpstr>Times New Roman</vt:lpstr>
      <vt:lpstr>Trebuchet MS</vt:lpstr>
      <vt:lpstr>Wingdings</vt:lpstr>
      <vt:lpstr>MN.IT</vt:lpstr>
      <vt:lpstr>1_MN.IT</vt:lpstr>
      <vt:lpstr> Everyday Opportunities for Health in Workplace Applying Policies, Systems and Environmental Changes </vt:lpstr>
      <vt:lpstr> “It is unreasonable to expect that people will change their behavior easily when so many forces in the social, cultural, and physical environment conspire against such change”</vt:lpstr>
      <vt:lpstr>Are we a product of our own personal choices? </vt:lpstr>
      <vt:lpstr>Obstacles to Healthy Living – Your Worksite We are confronted by choices everyday</vt:lpstr>
      <vt:lpstr>Do you have the will power to change?</vt:lpstr>
      <vt:lpstr>The History of Workplace Wellness</vt:lpstr>
      <vt:lpstr>The Implementation of Workplace Wellness</vt:lpstr>
      <vt:lpstr>Individual Change Efforts</vt:lpstr>
      <vt:lpstr>How We Make Decisions</vt:lpstr>
      <vt:lpstr>Workplace Wellness Through a Culture of Health</vt:lpstr>
      <vt:lpstr>Where We Live Affects How We Live</vt:lpstr>
      <vt:lpstr>The PSE Approach</vt:lpstr>
      <vt:lpstr>Make the Healthy Option More Accessible</vt:lpstr>
      <vt:lpstr>Move More</vt:lpstr>
      <vt:lpstr>Break Time</vt:lpstr>
      <vt:lpstr>Product Selection and Placement</vt:lpstr>
      <vt:lpstr>SHIP Wellness Strategies</vt:lpstr>
      <vt:lpstr>Address all PSE Components</vt:lpstr>
      <vt:lpstr>Workplace Examples</vt:lpstr>
      <vt:lpstr>Tobacco Free</vt:lpstr>
      <vt:lpstr>Lakes Country Service Coop Reducing/Eliminating Tobacco Use</vt:lpstr>
      <vt:lpstr>Tobacco Free Workplaces</vt:lpstr>
      <vt:lpstr>Healthy Eating</vt:lpstr>
      <vt:lpstr>Clay County Access to Healthy Foods</vt:lpstr>
      <vt:lpstr>Healthy Eating</vt:lpstr>
      <vt:lpstr>Physical Activity</vt:lpstr>
      <vt:lpstr>Lakes Country Service Co-op Physical Activity Opportunities</vt:lpstr>
      <vt:lpstr>Ringdahl EMS- Fergus Falls, MN Bike Friendly Business</vt:lpstr>
      <vt:lpstr>Physical Activity</vt:lpstr>
      <vt:lpstr>Breastfeeding</vt:lpstr>
      <vt:lpstr>Breastfeeding Support</vt:lpstr>
      <vt:lpstr>Ecumen- Detroit Lakes Support for Nursing Moms</vt:lpstr>
      <vt:lpstr>Stress Management</vt:lpstr>
      <vt:lpstr>How Do You Know It’s Working</vt:lpstr>
      <vt:lpstr>Next Steps</vt:lpstr>
      <vt:lpstr>Thanks for engaging in this rewarding work!</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Reverse Logo</dc:title>
  <dc:subject>PowerPoint Template</dc:subject>
  <dc:creator>Holly Glaubitz</dc:creator>
  <cp:keywords>PowerPoint, Template</cp:keywords>
  <dc:description>Version 1.1, Released 8-2016</dc:description>
  <cp:lastModifiedBy>Nicole LaChapelle</cp:lastModifiedBy>
  <cp:revision>63</cp:revision>
  <dcterms:created xsi:type="dcterms:W3CDTF">2017-03-14T16:16:08Z</dcterms:created>
  <dcterms:modified xsi:type="dcterms:W3CDTF">2021-04-07T12:48:22Z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0x0101006B0F0AF960DE3C4A92E1BEB231BBDACE</vt:lpwstr>
  </property>
  <property fmtid="{D5CDD505-2E9C-101B-9397-08002B2CF9AE}" pid="3" name="_dlc_DocIdItemGuid">
    <vt:lpwstr>51612d0f-3fe8-4978-a8d9-f384c5e0293e</vt:lpwstr>
  </property>
</Properties>
</file>