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Proxima Nova"/>
      <p:regular r:id="rId15"/>
      <p:bold r:id="rId16"/>
      <p:italic r:id="rId17"/>
      <p:boldItalic r:id="rId18"/>
    </p:embeddedFon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roximaNova-regular.fntdata"/><Relationship Id="rId14" Type="http://schemas.openxmlformats.org/officeDocument/2006/relationships/slide" Target="slides/slide9.xml"/><Relationship Id="rId17" Type="http://schemas.openxmlformats.org/officeDocument/2006/relationships/font" Target="fonts/ProximaNova-italic.fntdata"/><Relationship Id="rId16" Type="http://schemas.openxmlformats.org/officeDocument/2006/relationships/font" Target="fonts/ProximaNova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font" Target="fonts/ProximaNova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43b3e412b8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43b3e412b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3b3e412b8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3b3e412b8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3b3e412b8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3b3e412b8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3b3e412b8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3b3e412b8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3b3e412b8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3b3e412b8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3b3e412b8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3b3e412b8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3b3e412b8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3b3e412b8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43b3e412b8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43b3e412b8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file/d/11anY4fg-LkZUtJaJj0Po_ziObpgeHFoO/view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Grading 101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GPHS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A NEW STUDENT ENROLLS - Perfect Scenario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>
                <a:solidFill>
                  <a:srgbClr val="FF0000"/>
                </a:solidFill>
              </a:rPr>
              <a:t>Registrar’s office</a:t>
            </a:r>
            <a:r>
              <a:rPr lang="en"/>
              <a:t> completes a New Student Worksheet (NSW) that lists the courses taken at the previous school as well as their transfer grades from the previous school.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>
                <a:solidFill>
                  <a:srgbClr val="FF0000"/>
                </a:solidFill>
              </a:rPr>
              <a:t>Counselors</a:t>
            </a:r>
            <a:r>
              <a:rPr lang="en"/>
              <a:t> then match identically as many classes as they can for each student and send the NSW to all teachers.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>
                <a:solidFill>
                  <a:srgbClr val="FF0000"/>
                </a:solidFill>
              </a:rPr>
              <a:t>Teachers </a:t>
            </a:r>
            <a:r>
              <a:rPr lang="en"/>
              <a:t>should then complete a grade change request through skyward to enter the transfer grade for all previous grade reporting periods.  Include a citizenship grade for all periods.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** Remember most other HS’s offer 7 classes so there is rarely a perfect match!!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344650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7448550" y="539750"/>
            <a:ext cx="1467900" cy="2389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Almost perfect scenario -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See transfer grades for everything except Touch Data.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260725" y="197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a new student enrolls . . . 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811675"/>
            <a:ext cx="3999900" cy="41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hasn’t been in school anywhere and it is </a:t>
            </a:r>
            <a:r>
              <a:rPr b="1" lang="en" u="sng">
                <a:solidFill>
                  <a:srgbClr val="FF0000"/>
                </a:solidFill>
              </a:rPr>
              <a:t>before</a:t>
            </a:r>
            <a:r>
              <a:rPr lang="en"/>
              <a:t> the middle of a semester 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The registrar’s office will complete a NSW and you will </a:t>
            </a:r>
            <a:r>
              <a:rPr lang="en"/>
              <a:t>receive</a:t>
            </a:r>
            <a:r>
              <a:rPr lang="en"/>
              <a:t> a grade contract for that student.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The contract will ask you to double the six weeks grade.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Select any </a:t>
            </a:r>
            <a:r>
              <a:rPr lang="en"/>
              <a:t>placeholder</a:t>
            </a:r>
            <a:r>
              <a:rPr lang="en"/>
              <a:t> grade you would like and enter that for all previous grading windows.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Once the second six weeks ends you will need to enter the grade the student earned for the 2nd six weeks in all previous grading windows.  Be sure to add a citizenship grade.  </a:t>
            </a:r>
            <a:endParaRPr/>
          </a:p>
        </p:txBody>
      </p:sp>
      <p:sp>
        <p:nvSpPr>
          <p:cNvPr id="79" name="Google Shape;79;p16"/>
          <p:cNvSpPr txBox="1"/>
          <p:nvPr>
            <p:ph idx="2" type="body"/>
          </p:nvPr>
        </p:nvSpPr>
        <p:spPr>
          <a:xfrm>
            <a:off x="4832400" y="877200"/>
            <a:ext cx="3999900" cy="36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hasn’t been in school anywhere and it is </a:t>
            </a:r>
            <a:r>
              <a:rPr b="1" lang="en" u="sng">
                <a:solidFill>
                  <a:srgbClr val="FF0000"/>
                </a:solidFill>
              </a:rPr>
              <a:t>after</a:t>
            </a:r>
            <a:r>
              <a:rPr lang="en"/>
              <a:t> the middle of a semester 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The registrar’s office will complete a NSW and you will receive a grade contract for that student.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The contract will tell you and the family that the student will be taking the </a:t>
            </a:r>
            <a:r>
              <a:rPr b="1" lang="en" u="sng">
                <a:solidFill>
                  <a:srgbClr val="FF0000"/>
                </a:solidFill>
              </a:rPr>
              <a:t>class for no credit.</a:t>
            </a:r>
            <a:endParaRPr b="1" u="sng">
              <a:solidFill>
                <a:srgbClr val="FF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Select any placeholder grade you would like and enter that for all previous grading windows. Be sure to add a citizenship grade. 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The registrar will remove the credit at the end of the semester regardless of grade.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270069" cy="483870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6732825" y="600400"/>
            <a:ext cx="1868100" cy="197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 transfer grades </a:t>
            </a:r>
            <a:r>
              <a:rPr lang="en"/>
              <a:t>available</a:t>
            </a:r>
            <a:r>
              <a:rPr lang="en"/>
              <a:t> because the student has not been in school. 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a placeholder until the end of the contract window. 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069326" cy="5296126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/>
        </p:nvSpPr>
        <p:spPr>
          <a:xfrm>
            <a:off x="4852525" y="915800"/>
            <a:ext cx="2753700" cy="234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Sample contract</a:t>
            </a:r>
            <a:endParaRPr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Procedures to avoid blank grades.</a:t>
            </a:r>
            <a:endParaRPr/>
          </a:p>
        </p:txBody>
      </p:sp>
      <p:sp>
        <p:nvSpPr>
          <p:cNvPr id="97" name="Google Shape;97;p19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2018-19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 your calendar - </a:t>
            </a:r>
            <a:endParaRPr/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6268325" y="403975"/>
            <a:ext cx="2564100" cy="4382700"/>
          </a:xfrm>
          <a:prstGeom prst="rect">
            <a:avLst/>
          </a:prstGeom>
          <a:ln cap="flat" cmpd="sng" w="76200">
            <a:solidFill>
              <a:srgbClr val="00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 u="sng"/>
              <a:t>Proof sheets &amp; call logs will be due to your Appraiser by 3pm on the date that the grading period ends.</a:t>
            </a:r>
            <a:endParaRPr sz="1600" u="sng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You will still be able make changes until the entry deadline.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No </a:t>
            </a:r>
            <a:r>
              <a:rPr lang="en" sz="1600"/>
              <a:t>schedule changes are allowed from the beginning of the grading window until the entry deadline.  </a:t>
            </a:r>
            <a:r>
              <a:rPr lang="en" sz="1600"/>
              <a:t> </a:t>
            </a:r>
            <a:endParaRPr sz="1600"/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150" y="1152475"/>
            <a:ext cx="5924550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/>
          <p:nvPr/>
        </p:nvSpPr>
        <p:spPr>
          <a:xfrm>
            <a:off x="3472700" y="1918250"/>
            <a:ext cx="1055700" cy="25554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282575" y="53275"/>
            <a:ext cx="3771900" cy="54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print proof sheets</a:t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564150"/>
            <a:ext cx="3771900" cy="44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Open any gradebook.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Click on reports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Under Report Cards you will see the grade proof sheet report.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Select the last term in the drop down.  Be sure that you have not placed a check mark in any box on this screen.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Select classes to view report and check ALL classes.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Select Print.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Check for ANY blanks. 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You will have to complete a grade change request form for any blank in a previous window. </a:t>
            </a:r>
            <a:r>
              <a:rPr lang="en" sz="1100" u="sng">
                <a:solidFill>
                  <a:srgbClr val="335E3A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https://drive.google.com/file/d/11anY4fg-LkZUtJaJj0Po_ziObpgeHFoO/view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Submit your proof sheets by the deadline AFTER ensuring you have no blanks.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Please draw a line through the dropped students.  Those students will have the word dropped next to their name.  </a:t>
            </a: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3850" y="662025"/>
            <a:ext cx="3771900" cy="390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/>
          <p:nvPr/>
        </p:nvSpPr>
        <p:spPr>
          <a:xfrm>
            <a:off x="4608425" y="1488725"/>
            <a:ext cx="2366100" cy="487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1"/>
          <p:cNvSpPr txBox="1"/>
          <p:nvPr/>
        </p:nvSpPr>
        <p:spPr>
          <a:xfrm>
            <a:off x="5139875" y="1561550"/>
            <a:ext cx="15432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Blanks grades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