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3" r:id="rId13"/>
    <p:sldId id="274" r:id="rId14"/>
    <p:sldId id="271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leo" panose="020B060402020202020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oper Hewitt" panose="020B0604020202020204" charset="0"/>
      <p:regular r:id="rId29"/>
      <p:bold r:id="rId30"/>
      <p:italic r:id="rId31"/>
      <p:boldItalic r:id="rId32"/>
    </p:embeddedFont>
    <p:embeddedFont>
      <p:font typeface="Source Serif Pro" panose="020B060402020202020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t="7865" b="786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428997" y="-161925"/>
            <a:ext cx="11859003" cy="10610850"/>
          </a:xfrm>
          <a:prstGeom prst="rect">
            <a:avLst/>
          </a:prstGeom>
          <a:solidFill>
            <a:srgbClr val="333333"/>
          </a:solidFill>
        </p:spPr>
      </p:sp>
      <p:grpSp>
        <p:nvGrpSpPr>
          <p:cNvPr id="3" name="Group 3"/>
          <p:cNvGrpSpPr/>
          <p:nvPr/>
        </p:nvGrpSpPr>
        <p:grpSpPr>
          <a:xfrm>
            <a:off x="7298420" y="1028700"/>
            <a:ext cx="9960880" cy="8229600"/>
            <a:chOff x="0" y="0"/>
            <a:chExt cx="19991476" cy="165167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991476" cy="16516798"/>
            </a:xfrm>
            <a:custGeom>
              <a:avLst/>
              <a:gdLst/>
              <a:ahLst/>
              <a:cxnLst/>
              <a:rect l="l" t="t" r="r" b="b"/>
              <a:pathLst>
                <a:path w="19991476" h="16516798">
                  <a:moveTo>
                    <a:pt x="0" y="0"/>
                  </a:moveTo>
                  <a:lnTo>
                    <a:pt x="0" y="16516798"/>
                  </a:lnTo>
                  <a:lnTo>
                    <a:pt x="19991476" y="16516798"/>
                  </a:lnTo>
                  <a:lnTo>
                    <a:pt x="19991476" y="0"/>
                  </a:lnTo>
                  <a:lnTo>
                    <a:pt x="0" y="0"/>
                  </a:lnTo>
                  <a:close/>
                  <a:moveTo>
                    <a:pt x="19930515" y="16455837"/>
                  </a:moveTo>
                  <a:lnTo>
                    <a:pt x="59690" y="16455837"/>
                  </a:lnTo>
                  <a:lnTo>
                    <a:pt x="59690" y="59690"/>
                  </a:lnTo>
                  <a:lnTo>
                    <a:pt x="19930515" y="59690"/>
                  </a:lnTo>
                  <a:lnTo>
                    <a:pt x="19930515" y="16455837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AutoShape 5"/>
          <p:cNvSpPr/>
          <p:nvPr/>
        </p:nvSpPr>
        <p:spPr>
          <a:xfrm>
            <a:off x="16714854" y="4413720"/>
            <a:ext cx="1573146" cy="1459560"/>
          </a:xfrm>
          <a:prstGeom prst="rect">
            <a:avLst/>
          </a:prstGeom>
          <a:solidFill>
            <a:srgbClr val="FA5916"/>
          </a:solidFill>
        </p:spPr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8900162"/>
            <a:ext cx="2035174" cy="1294371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956012" y="2546729"/>
            <a:ext cx="8389391" cy="5193542"/>
            <a:chOff x="0" y="0"/>
            <a:chExt cx="11185855" cy="6924722"/>
          </a:xfrm>
        </p:grpSpPr>
        <p:sp>
          <p:nvSpPr>
            <p:cNvPr id="8" name="TextBox 8"/>
            <p:cNvSpPr txBox="1"/>
            <p:nvPr/>
          </p:nvSpPr>
          <p:spPr>
            <a:xfrm>
              <a:off x="0" y="142875"/>
              <a:ext cx="11185855" cy="5187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080"/>
                </a:lnSpc>
              </a:pPr>
              <a:r>
                <a:rPr lang="en-US" sz="9600" b="0" i="0">
                  <a:solidFill>
                    <a:srgbClr val="FFFFFF"/>
                  </a:solidFill>
                  <a:latin typeface="Source Serif Pro"/>
                </a:rPr>
                <a:t>Selecting Your </a:t>
              </a:r>
              <a:r>
                <a:rPr lang="en-US" sz="9600" b="0" i="0">
                  <a:solidFill>
                    <a:srgbClr val="FED531"/>
                  </a:solidFill>
                  <a:latin typeface="Source Serif Pro"/>
                </a:rPr>
                <a:t>Career Plan</a:t>
              </a:r>
              <a:r>
                <a:rPr lang="en-US" sz="9600" b="0" i="0">
                  <a:solidFill>
                    <a:srgbClr val="FFFFFF"/>
                  </a:solidFill>
                  <a:latin typeface="Source Serif Pro"/>
                </a:rPr>
                <a:t> in Skyward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487630"/>
              <a:ext cx="10062918" cy="4370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980325" y="4848384"/>
            <a:ext cx="1042203" cy="533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i="0" spc="64">
                <a:solidFill>
                  <a:srgbClr val="FFFFFF"/>
                </a:solidFill>
                <a:latin typeface="Source Serif Pro"/>
              </a:rPr>
              <a:t>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86119" y="1298145"/>
            <a:ext cx="6670445" cy="9738221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5400000">
            <a:off x="-128978" y="8721028"/>
            <a:ext cx="1240812" cy="1074543"/>
            <a:chOff x="0" y="0"/>
            <a:chExt cx="6350000" cy="549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FED531">
                <a:alpha val="49803"/>
              </a:srgbClr>
            </a:solidFill>
          </p:spPr>
        </p:sp>
      </p:grpSp>
      <p:grpSp>
        <p:nvGrpSpPr>
          <p:cNvPr id="5" name="Group 5"/>
          <p:cNvGrpSpPr/>
          <p:nvPr/>
        </p:nvGrpSpPr>
        <p:grpSpPr>
          <a:xfrm rot="-10800000">
            <a:off x="975461" y="-116958"/>
            <a:ext cx="1046278" cy="906077"/>
            <a:chOff x="0" y="0"/>
            <a:chExt cx="6350000" cy="5499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FED531">
                <a:alpha val="49803"/>
              </a:srgbClr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4025605" y="1228448"/>
            <a:ext cx="5992276" cy="4800759"/>
            <a:chOff x="0" y="0"/>
            <a:chExt cx="2064995" cy="165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4995" cy="1654387"/>
            </a:xfrm>
            <a:custGeom>
              <a:avLst/>
              <a:gdLst/>
              <a:ahLst/>
              <a:cxnLst/>
              <a:rect l="l" t="t" r="r" b="b"/>
              <a:pathLst>
                <a:path w="2064995" h="1654387">
                  <a:moveTo>
                    <a:pt x="0" y="0"/>
                  </a:moveTo>
                  <a:lnTo>
                    <a:pt x="2064995" y="0"/>
                  </a:lnTo>
                  <a:lnTo>
                    <a:pt x="2064995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FED531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91336" y="1411805"/>
            <a:ext cx="5654035" cy="443858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621706" y="5485408"/>
            <a:ext cx="13433686" cy="2837756"/>
            <a:chOff x="0" y="0"/>
            <a:chExt cx="17911581" cy="3783674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57150"/>
              <a:ext cx="14341447" cy="784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0"/>
                </a:lnSpc>
              </a:pPr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430751"/>
              <a:ext cx="17911581" cy="1387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en-US" sz="800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162644"/>
              <a:ext cx="12208640" cy="6210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571088" y="1413814"/>
            <a:ext cx="7067095" cy="2860151"/>
            <a:chOff x="0" y="0"/>
            <a:chExt cx="9422794" cy="3813535"/>
          </a:xfrm>
        </p:grpSpPr>
        <p:sp>
          <p:nvSpPr>
            <p:cNvPr id="8" name="TextBox 8"/>
            <p:cNvSpPr txBox="1"/>
            <p:nvPr/>
          </p:nvSpPr>
          <p:spPr>
            <a:xfrm>
              <a:off x="0" y="133350"/>
              <a:ext cx="9422794" cy="14554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18"/>
                </a:lnSpc>
              </a:pPr>
              <a:r>
                <a:rPr lang="en-US" sz="7841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7818">
                  <a:solidFill>
                    <a:srgbClr val="2D2E2C"/>
                  </a:solidFill>
                  <a:latin typeface="Aleo"/>
                </a:rPr>
                <a:t>tep One: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862730"/>
              <a:ext cx="9422794" cy="705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28"/>
                </a:lnSpc>
              </a:pPr>
              <a:r>
                <a:rPr lang="en-US" sz="3207" b="1" spc="160">
                  <a:solidFill>
                    <a:srgbClr val="2D2E2C"/>
                  </a:solidFill>
                  <a:latin typeface="Cooper Hewitt"/>
                </a:rPr>
                <a:t>LOG INTO SKYWARD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272136"/>
              <a:ext cx="9422794" cy="541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207"/>
                </a:lnSpc>
              </a:pPr>
              <a:r>
                <a:rPr lang="en-US" sz="2138">
                  <a:solidFill>
                    <a:srgbClr val="2D2E2C"/>
                  </a:solidFill>
                  <a:latin typeface="Cooper Hewitt"/>
                </a:rPr>
                <a:t>www.galenaparkisd.com/cte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851360" y="1569678"/>
            <a:ext cx="5895791" cy="4699876"/>
            <a:chOff x="0" y="0"/>
            <a:chExt cx="2031745" cy="161962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31745" cy="1619621"/>
            </a:xfrm>
            <a:custGeom>
              <a:avLst/>
              <a:gdLst/>
              <a:ahLst/>
              <a:cxnLst/>
              <a:rect l="l" t="t" r="r" b="b"/>
              <a:pathLst>
                <a:path w="2031745" h="1619621">
                  <a:moveTo>
                    <a:pt x="0" y="0"/>
                  </a:moveTo>
                  <a:lnTo>
                    <a:pt x="2031745" y="0"/>
                  </a:lnTo>
                  <a:lnTo>
                    <a:pt x="2031745" y="1619621"/>
                  </a:lnTo>
                  <a:lnTo>
                    <a:pt x="0" y="1619621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21852" y="1929334"/>
            <a:ext cx="5654035" cy="44385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7657" y="159166"/>
            <a:ext cx="9516066" cy="8229600"/>
            <a:chOff x="0" y="0"/>
            <a:chExt cx="2064995" cy="178583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64995" cy="1785831"/>
            </a:xfrm>
            <a:custGeom>
              <a:avLst/>
              <a:gdLst/>
              <a:ahLst/>
              <a:cxnLst/>
              <a:rect l="l" t="t" r="r" b="b"/>
              <a:pathLst>
                <a:path w="2064995" h="1785831">
                  <a:moveTo>
                    <a:pt x="0" y="0"/>
                  </a:moveTo>
                  <a:lnTo>
                    <a:pt x="2064995" y="0"/>
                  </a:lnTo>
                  <a:lnTo>
                    <a:pt x="2064995" y="1785831"/>
                  </a:lnTo>
                  <a:lnTo>
                    <a:pt x="0" y="1785831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64512" y="684920"/>
            <a:ext cx="9516066" cy="8229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9700696">
            <a:off x="1505539" y="3056342"/>
            <a:ext cx="3766577" cy="1534024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1134014" y="1939569"/>
            <a:ext cx="7067095" cy="2860151"/>
            <a:chOff x="0" y="0"/>
            <a:chExt cx="9422794" cy="381353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33350"/>
              <a:ext cx="9422794" cy="14554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818"/>
                </a:lnSpc>
              </a:pPr>
              <a:r>
                <a:rPr lang="en-US" sz="7841" dirty="0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7818" dirty="0">
                  <a:solidFill>
                    <a:srgbClr val="2D2E2C"/>
                  </a:solidFill>
                  <a:latin typeface="Aleo"/>
                </a:rPr>
                <a:t>tep Two: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862730"/>
              <a:ext cx="9422794" cy="7055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28"/>
                </a:lnSpc>
              </a:pPr>
              <a:r>
                <a:rPr lang="en-US" sz="3207" b="1" spc="160">
                  <a:solidFill>
                    <a:srgbClr val="2D2E2C"/>
                  </a:solidFill>
                  <a:latin typeface="Cooper Hewitt"/>
                </a:rPr>
                <a:t>SELECT ENDORSEMENTS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3272136"/>
              <a:ext cx="9422794" cy="5413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07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46229" y="557032"/>
            <a:ext cx="16476733" cy="3564175"/>
            <a:chOff x="0" y="0"/>
            <a:chExt cx="7590018" cy="1641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90018" cy="1641840"/>
            </a:xfrm>
            <a:custGeom>
              <a:avLst/>
              <a:gdLst/>
              <a:ahLst/>
              <a:cxnLst/>
              <a:rect l="l" t="t" r="r" b="b"/>
              <a:pathLst>
                <a:path w="7590018" h="1641840">
                  <a:moveTo>
                    <a:pt x="0" y="0"/>
                  </a:moveTo>
                  <a:lnTo>
                    <a:pt x="7590018" y="0"/>
                  </a:lnTo>
                  <a:lnTo>
                    <a:pt x="7590018" y="1641840"/>
                  </a:lnTo>
                  <a:lnTo>
                    <a:pt x="0" y="1641840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b="2597"/>
          <a:stretch>
            <a:fillRect/>
          </a:stretch>
        </p:blipFill>
        <p:spPr>
          <a:xfrm>
            <a:off x="847111" y="1128574"/>
            <a:ext cx="16230600" cy="3404775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8392020" y="5245342"/>
            <a:ext cx="8922819" cy="2975540"/>
            <a:chOff x="0" y="0"/>
            <a:chExt cx="11897092" cy="396738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1897092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Three: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897092" cy="731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SELECT "DECLARE AN ENDORSEMENT"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399616"/>
              <a:ext cx="11897092" cy="567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37"/>
                </a:lnSpc>
              </a:pPr>
              <a:endParaRPr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3678665">
            <a:off x="2564052" y="3592408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977388" y="373816"/>
            <a:ext cx="9773956" cy="6178280"/>
            <a:chOff x="0" y="0"/>
            <a:chExt cx="2581260" cy="165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81260" cy="1654387"/>
            </a:xfrm>
            <a:custGeom>
              <a:avLst/>
              <a:gdLst/>
              <a:ahLst/>
              <a:cxnLst/>
              <a:rect l="l" t="t" r="r" b="b"/>
              <a:pathLst>
                <a:path w="2581260" h="1654387">
                  <a:moveTo>
                    <a:pt x="0" y="0"/>
                  </a:moveTo>
                  <a:lnTo>
                    <a:pt x="2581260" y="0"/>
                  </a:lnTo>
                  <a:lnTo>
                    <a:pt x="2581260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 l="1325" r="1325"/>
          <a:stretch>
            <a:fillRect/>
          </a:stretch>
        </p:blipFill>
        <p:spPr>
          <a:xfrm>
            <a:off x="7848600" y="840309"/>
            <a:ext cx="9335960" cy="6045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571490" y="5821110"/>
            <a:ext cx="13363976" cy="2838946"/>
            <a:chOff x="0" y="142875"/>
            <a:chExt cx="17818635" cy="378526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7818635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 dirty="0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 dirty="0">
                  <a:solidFill>
                    <a:srgbClr val="2D2E2C"/>
                  </a:solidFill>
                  <a:latin typeface="Aleo"/>
                </a:rPr>
                <a:t>tep Four: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7818635" cy="189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FROM THE DROP-DOWN MENU SELECT: </a:t>
              </a:r>
            </a:p>
            <a:p>
              <a:pPr marL="514350" indent="-514350" algn="l">
                <a:lnSpc>
                  <a:spcPts val="3670"/>
                </a:lnSpc>
                <a:buAutoNum type="arabicParenBoth"/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AN ENDORSEMENT &amp; </a:t>
              </a:r>
            </a:p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(2)AN OPTION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399615"/>
              <a:ext cx="17818635" cy="5285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37"/>
                </a:lnSpc>
              </a:pPr>
              <a:endParaRPr lang="en-US" sz="2224" dirty="0">
                <a:solidFill>
                  <a:srgbClr val="2D2E2C"/>
                </a:solidFill>
                <a:latin typeface="Cooper Hewitt"/>
              </a:endParaRP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8627050">
            <a:off x="11495222" y="3343013"/>
            <a:ext cx="3766577" cy="153402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8627050">
            <a:off x="14432107" y="3307240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553" y="166226"/>
            <a:ext cx="11347357" cy="6295087"/>
            <a:chOff x="0" y="0"/>
            <a:chExt cx="2982154" cy="16543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82154" cy="1654387"/>
            </a:xfrm>
            <a:custGeom>
              <a:avLst/>
              <a:gdLst/>
              <a:ahLst/>
              <a:cxnLst/>
              <a:rect l="l" t="t" r="r" b="b"/>
              <a:pathLst>
                <a:path w="2982154" h="1654387">
                  <a:moveTo>
                    <a:pt x="0" y="0"/>
                  </a:moveTo>
                  <a:lnTo>
                    <a:pt x="2982154" y="0"/>
                  </a:lnTo>
                  <a:lnTo>
                    <a:pt x="2982154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1662" y="592085"/>
            <a:ext cx="11289435" cy="6226647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8732509" y="7155330"/>
            <a:ext cx="8051192" cy="2984369"/>
            <a:chOff x="0" y="0"/>
            <a:chExt cx="10734923" cy="397915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0734923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Five: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0734923" cy="7258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CLICK "I AGREE" THEN PRESS "SAVE"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393729"/>
              <a:ext cx="10734923" cy="585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37"/>
                </a:lnSpc>
              </a:pPr>
              <a:r>
                <a:rPr lang="en-US" sz="2224">
                  <a:solidFill>
                    <a:srgbClr val="2D2E2C"/>
                  </a:solidFill>
                  <a:latin typeface="Cooper Hewitt"/>
                </a:rPr>
                <a:t>Then select Endorsements</a:t>
              </a: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3212811">
            <a:off x="2577325" y="5694301"/>
            <a:ext cx="3766577" cy="1534024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8937673">
            <a:off x="11758526" y="5070321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7">
            <a:extLst>
              <a:ext uri="{FF2B5EF4-FFF2-40B4-BE49-F238E27FC236}">
                <a16:creationId xmlns:a16="http://schemas.microsoft.com/office/drawing/2014/main" id="{59568C4B-335F-4E02-97F9-37F7959D4A62}"/>
              </a:ext>
            </a:extLst>
          </p:cNvPr>
          <p:cNvGrpSpPr/>
          <p:nvPr/>
        </p:nvGrpSpPr>
        <p:grpSpPr>
          <a:xfrm>
            <a:off x="12767070" y="6272489"/>
            <a:ext cx="4276724" cy="1857798"/>
            <a:chOff x="0" y="0"/>
            <a:chExt cx="2458703" cy="1654387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42B8DC11-C613-4951-AE5C-42E8D07A2274}"/>
                </a:ext>
              </a:extLst>
            </p:cNvPr>
            <p:cNvSpPr/>
            <p:nvPr/>
          </p:nvSpPr>
          <p:spPr>
            <a:xfrm>
              <a:off x="0" y="0"/>
              <a:ext cx="2458703" cy="1654387"/>
            </a:xfrm>
            <a:custGeom>
              <a:avLst/>
              <a:gdLst/>
              <a:ahLst/>
              <a:cxnLst/>
              <a:rect l="l" t="t" r="r" b="b"/>
              <a:pathLst>
                <a:path w="2458703" h="1654387">
                  <a:moveTo>
                    <a:pt x="0" y="0"/>
                  </a:moveTo>
                  <a:lnTo>
                    <a:pt x="2458703" y="0"/>
                  </a:lnTo>
                  <a:lnTo>
                    <a:pt x="2458703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2685" y="267265"/>
            <a:ext cx="10142847" cy="6824815"/>
            <a:chOff x="0" y="0"/>
            <a:chExt cx="2458703" cy="165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58703" cy="1654387"/>
            </a:xfrm>
            <a:custGeom>
              <a:avLst/>
              <a:gdLst/>
              <a:ahLst/>
              <a:cxnLst/>
              <a:rect l="l" t="t" r="r" b="b"/>
              <a:pathLst>
                <a:path w="2458703" h="1654387">
                  <a:moveTo>
                    <a:pt x="0" y="0"/>
                  </a:moveTo>
                  <a:lnTo>
                    <a:pt x="2458703" y="0"/>
                  </a:lnTo>
                  <a:lnTo>
                    <a:pt x="2458703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919747"/>
            <a:ext cx="10142847" cy="6824815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2137699" y="3482132"/>
            <a:ext cx="11129126" cy="2868384"/>
            <a:chOff x="0" y="142875"/>
            <a:chExt cx="14838835" cy="382451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4838835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Six: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4838835" cy="18345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SELECT CAREER PLANS</a:t>
              </a:r>
            </a:p>
            <a:p>
              <a:pPr algn="l">
                <a:lnSpc>
                  <a:spcPts val="3670"/>
                </a:lnSpc>
              </a:pPr>
              <a:endParaRPr lang="en-US" sz="2000" b="1" i="1" spc="166" dirty="0">
                <a:solidFill>
                  <a:srgbClr val="2D2E2C"/>
                </a:solidFill>
                <a:latin typeface="Cooper Hewitt"/>
              </a:endParaRPr>
            </a:p>
            <a:p>
              <a:pPr algn="l">
                <a:lnSpc>
                  <a:spcPts val="3670"/>
                </a:lnSpc>
              </a:pPr>
              <a:r>
                <a:rPr lang="en-US" sz="2000" b="1" i="1" spc="166" dirty="0">
                  <a:solidFill>
                    <a:srgbClr val="2D2E2C"/>
                  </a:solidFill>
                  <a:latin typeface="Cooper Hewitt"/>
                </a:rPr>
                <a:t>Press OK on Message Box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399616"/>
              <a:ext cx="14838835" cy="567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37"/>
                </a:lnSpc>
              </a:pPr>
              <a:endParaRPr/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8937673">
            <a:off x="2125229" y="2098763"/>
            <a:ext cx="3766577" cy="15340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B4720C-08F6-4DFE-96F2-C56972278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9758" y="6464238"/>
            <a:ext cx="4276725" cy="1733550"/>
          </a:xfrm>
          <a:prstGeom prst="rect">
            <a:avLst/>
          </a:prstGeom>
        </p:spPr>
      </p:pic>
      <p:pic>
        <p:nvPicPr>
          <p:cNvPr id="18" name="Picture 14">
            <a:extLst>
              <a:ext uri="{FF2B5EF4-FFF2-40B4-BE49-F238E27FC236}">
                <a16:creationId xmlns:a16="http://schemas.microsoft.com/office/drawing/2014/main" id="{22020F4E-F51F-4B54-BF97-9F013D27CA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20604323">
            <a:off x="12459967" y="7620495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9458" y="121994"/>
            <a:ext cx="12559053" cy="6912000"/>
            <a:chOff x="0" y="0"/>
            <a:chExt cx="3006009" cy="165438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6009" cy="1654387"/>
            </a:xfrm>
            <a:custGeom>
              <a:avLst/>
              <a:gdLst/>
              <a:ahLst/>
              <a:cxnLst/>
              <a:rect l="l" t="t" r="r" b="b"/>
              <a:pathLst>
                <a:path w="3006009" h="1654387">
                  <a:moveTo>
                    <a:pt x="0" y="0"/>
                  </a:moveTo>
                  <a:lnTo>
                    <a:pt x="3006009" y="0"/>
                  </a:lnTo>
                  <a:lnTo>
                    <a:pt x="3006009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7" name="AutoShape 7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8212" y="651855"/>
            <a:ext cx="12499893" cy="682703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0017242" y="7478887"/>
            <a:ext cx="8051192" cy="2003942"/>
            <a:chOff x="0" y="0"/>
            <a:chExt cx="10734923" cy="267192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0734923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Seven: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0734923" cy="731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SELECT A CAREER PLAN TEMPLATE</a:t>
              </a:r>
            </a:p>
          </p:txBody>
        </p:sp>
      </p:grp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349299">
            <a:off x="5974916" y="1496797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66800" y="598749"/>
            <a:ext cx="8456956" cy="6007032"/>
            <a:chOff x="0" y="0"/>
            <a:chExt cx="2458703" cy="279542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58703" cy="2795424"/>
            </a:xfrm>
            <a:custGeom>
              <a:avLst/>
              <a:gdLst/>
              <a:ahLst/>
              <a:cxnLst/>
              <a:rect l="l" t="t" r="r" b="b"/>
              <a:pathLst>
                <a:path w="2458703" h="2795424">
                  <a:moveTo>
                    <a:pt x="0" y="0"/>
                  </a:moveTo>
                  <a:lnTo>
                    <a:pt x="2458703" y="0"/>
                  </a:lnTo>
                  <a:lnTo>
                    <a:pt x="2458703" y="2795424"/>
                  </a:lnTo>
                  <a:lnTo>
                    <a:pt x="0" y="2795424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9643303" y="4520725"/>
            <a:ext cx="8459767" cy="1822471"/>
            <a:chOff x="0" y="142875"/>
            <a:chExt cx="11279690" cy="242996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1279690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Eight: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279690" cy="63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Click “Select“ to apply template. 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807A200-15B5-465E-B2AB-731936015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76" y="931962"/>
            <a:ext cx="8347744" cy="6007032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349299">
            <a:off x="7230232" y="1044152"/>
            <a:ext cx="3766577" cy="15340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57200" y="3790633"/>
            <a:ext cx="17482482" cy="1352868"/>
            <a:chOff x="-5588000" y="1940184"/>
            <a:chExt cx="16867690" cy="1803823"/>
          </a:xfrm>
        </p:grpSpPr>
        <p:sp>
          <p:nvSpPr>
            <p:cNvPr id="11" name="TextBox 11"/>
            <p:cNvSpPr txBox="1"/>
            <p:nvPr/>
          </p:nvSpPr>
          <p:spPr>
            <a:xfrm>
              <a:off x="-5588000" y="2359013"/>
              <a:ext cx="16867690" cy="1384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8134"/>
                </a:lnSpc>
              </a:pPr>
              <a:r>
                <a:rPr lang="en-US" sz="8157" dirty="0">
                  <a:solidFill>
                    <a:srgbClr val="2D2E2C"/>
                  </a:solidFill>
                  <a:latin typeface="Aleo"/>
                </a:rPr>
                <a:t>You will now tailor your plan.</a:t>
              </a:r>
              <a:endParaRPr lang="en-US" sz="8134" dirty="0">
                <a:solidFill>
                  <a:srgbClr val="2D2E2C"/>
                </a:solidFill>
                <a:latin typeface="Aleo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279690" cy="63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endParaRPr lang="en-US" sz="3337" b="1" spc="166" dirty="0">
                <a:solidFill>
                  <a:srgbClr val="2D2E2C"/>
                </a:solidFill>
                <a:latin typeface="Cooper Hewit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62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83326" y="1301288"/>
            <a:ext cx="17482482" cy="5414364"/>
            <a:chOff x="-5588000" y="1940184"/>
            <a:chExt cx="16867690" cy="7219149"/>
          </a:xfrm>
        </p:grpSpPr>
        <p:sp>
          <p:nvSpPr>
            <p:cNvPr id="11" name="TextBox 11"/>
            <p:cNvSpPr txBox="1"/>
            <p:nvPr/>
          </p:nvSpPr>
          <p:spPr>
            <a:xfrm>
              <a:off x="-5588000" y="2359013"/>
              <a:ext cx="16867690" cy="68003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134"/>
                </a:lnSpc>
              </a:pPr>
              <a:r>
                <a:rPr lang="en-US" sz="6000" dirty="0">
                  <a:solidFill>
                    <a:srgbClr val="2D2E2C"/>
                  </a:solidFill>
                  <a:latin typeface="Aleo"/>
                </a:rPr>
                <a:t>-Year-long courses will have an “A” class and a “B” class (i.e. English 1A and English 1B). </a:t>
              </a:r>
            </a:p>
            <a:p>
              <a:pPr>
                <a:lnSpc>
                  <a:spcPts val="8134"/>
                </a:lnSpc>
              </a:pPr>
              <a:endParaRPr lang="en-US" sz="6000" dirty="0">
                <a:solidFill>
                  <a:srgbClr val="2D2E2C"/>
                </a:solidFill>
                <a:latin typeface="Aleo"/>
              </a:endParaRPr>
            </a:p>
            <a:p>
              <a:pPr>
                <a:lnSpc>
                  <a:spcPts val="8134"/>
                </a:lnSpc>
              </a:pPr>
              <a:r>
                <a:rPr lang="en-US" sz="6000" dirty="0">
                  <a:solidFill>
                    <a:srgbClr val="2D2E2C"/>
                  </a:solidFill>
                  <a:latin typeface="Aleo"/>
                </a:rPr>
                <a:t>-Verify you make changes to both when adding or deleting in your plan. 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279690" cy="63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endParaRPr lang="en-US" sz="3337" b="1" spc="166" dirty="0">
                <a:solidFill>
                  <a:srgbClr val="2D2E2C"/>
                </a:solidFill>
                <a:latin typeface="Cooper Hewit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482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57200" y="1298022"/>
            <a:ext cx="17482482" cy="6453110"/>
            <a:chOff x="-5588000" y="1940184"/>
            <a:chExt cx="16867690" cy="8604143"/>
          </a:xfrm>
        </p:grpSpPr>
        <p:sp>
          <p:nvSpPr>
            <p:cNvPr id="11" name="TextBox 11"/>
            <p:cNvSpPr txBox="1"/>
            <p:nvPr/>
          </p:nvSpPr>
          <p:spPr>
            <a:xfrm>
              <a:off x="-5588000" y="2359013"/>
              <a:ext cx="16867690" cy="81853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8134"/>
                </a:lnSpc>
              </a:pPr>
              <a:r>
                <a:rPr lang="en-US" sz="6000" dirty="0">
                  <a:solidFill>
                    <a:srgbClr val="2D2E2C"/>
                  </a:solidFill>
                  <a:latin typeface="Aleo"/>
                </a:rPr>
                <a:t>-Students currently taking </a:t>
              </a:r>
              <a:r>
                <a:rPr lang="en-US" sz="6000" b="1" dirty="0">
                  <a:solidFill>
                    <a:srgbClr val="FF0000"/>
                  </a:solidFill>
                  <a:latin typeface="Aleo"/>
                </a:rPr>
                <a:t>advanced classes</a:t>
              </a:r>
              <a:r>
                <a:rPr lang="en-US" sz="6000" dirty="0">
                  <a:solidFill>
                    <a:srgbClr val="FF0000"/>
                  </a:solidFill>
                  <a:latin typeface="Aleo"/>
                </a:rPr>
                <a:t> </a:t>
              </a:r>
              <a:r>
                <a:rPr lang="en-US" sz="6000" dirty="0">
                  <a:solidFill>
                    <a:srgbClr val="2D2E2C"/>
                  </a:solidFill>
                  <a:latin typeface="Aleo"/>
                </a:rPr>
                <a:t>are auto-enrolled into the next advanced course. </a:t>
              </a:r>
            </a:p>
            <a:p>
              <a:pPr>
                <a:lnSpc>
                  <a:spcPts val="8134"/>
                </a:lnSpc>
              </a:pPr>
              <a:endParaRPr lang="en-US" sz="6000" dirty="0">
                <a:solidFill>
                  <a:srgbClr val="2D2E2C"/>
                </a:solidFill>
                <a:latin typeface="Aleo"/>
              </a:endParaRPr>
            </a:p>
            <a:p>
              <a:pPr>
                <a:lnSpc>
                  <a:spcPts val="8134"/>
                </a:lnSpc>
              </a:pPr>
              <a:r>
                <a:rPr lang="en-US" sz="6000" dirty="0">
                  <a:solidFill>
                    <a:srgbClr val="2D2E2C"/>
                  </a:solidFill>
                  <a:latin typeface="Aleo"/>
                </a:rPr>
                <a:t>-All students are auto-enrolled in PE. Coaches will move athletes into correct sport period.  </a:t>
              </a:r>
            </a:p>
            <a:p>
              <a:pPr>
                <a:lnSpc>
                  <a:spcPts val="8134"/>
                </a:lnSpc>
              </a:pPr>
              <a:endParaRPr lang="en-US" sz="6000" dirty="0">
                <a:solidFill>
                  <a:srgbClr val="2D2E2C"/>
                </a:solidFill>
                <a:latin typeface="Aleo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279690" cy="63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endParaRPr lang="en-US" sz="3337" b="1" spc="166" dirty="0">
                <a:solidFill>
                  <a:srgbClr val="2D2E2C"/>
                </a:solidFill>
                <a:latin typeface="Cooper Hewit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671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95400" y="1333500"/>
            <a:ext cx="16644282" cy="8309967"/>
            <a:chOff x="0" y="142875"/>
            <a:chExt cx="11279690" cy="11079951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42875"/>
              <a:ext cx="11279690" cy="110799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 dirty="0">
                  <a:solidFill>
                    <a:srgbClr val="2D2E2C"/>
                  </a:solidFill>
                  <a:latin typeface="Aleo"/>
                </a:rPr>
                <a:t>All Students Must Have Four Basic Core Classes:</a:t>
              </a:r>
            </a:p>
            <a:p>
              <a:pPr algn="l">
                <a:lnSpc>
                  <a:spcPts val="8134"/>
                </a:lnSpc>
              </a:pPr>
              <a:endParaRPr lang="en-US" sz="8157" dirty="0">
                <a:solidFill>
                  <a:srgbClr val="2D2E2C"/>
                </a:solidFill>
                <a:latin typeface="Aleo"/>
              </a:endParaRPr>
            </a:p>
            <a:p>
              <a:pPr algn="l">
                <a:lnSpc>
                  <a:spcPts val="8134"/>
                </a:lnSpc>
              </a:pP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-</a:t>
              </a:r>
              <a:r>
                <a:rPr lang="en-US" sz="5000" dirty="0">
                  <a:latin typeface="Aleo"/>
                </a:rPr>
                <a:t>English 1 </a:t>
              </a: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or</a:t>
              </a:r>
              <a:r>
                <a:rPr lang="en-US" sz="5000" dirty="0">
                  <a:latin typeface="Aleo"/>
                </a:rPr>
                <a:t> Pre-AP English 1</a:t>
              </a:r>
            </a:p>
            <a:p>
              <a:pPr algn="l">
                <a:lnSpc>
                  <a:spcPts val="8134"/>
                </a:lnSpc>
              </a:pP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-</a:t>
              </a:r>
              <a:r>
                <a:rPr lang="en-US" sz="5000" dirty="0">
                  <a:latin typeface="Aleo"/>
                </a:rPr>
                <a:t>Algebra 1 </a:t>
              </a: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or</a:t>
              </a:r>
              <a:r>
                <a:rPr lang="en-US" sz="5000" dirty="0">
                  <a:latin typeface="Aleo"/>
                </a:rPr>
                <a:t> Pre-AP Geometry </a:t>
              </a:r>
            </a:p>
            <a:p>
              <a:pPr algn="l">
                <a:lnSpc>
                  <a:spcPts val="8134"/>
                </a:lnSpc>
              </a:pP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-</a:t>
              </a:r>
              <a:r>
                <a:rPr lang="en-US" sz="5000" dirty="0">
                  <a:latin typeface="Aleo"/>
                </a:rPr>
                <a:t>Biology </a:t>
              </a: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or</a:t>
              </a:r>
              <a:r>
                <a:rPr lang="en-US" sz="5000" dirty="0">
                  <a:latin typeface="Aleo"/>
                </a:rPr>
                <a:t> Pre-AP Biology</a:t>
              </a:r>
            </a:p>
            <a:p>
              <a:pPr algn="l">
                <a:lnSpc>
                  <a:spcPts val="8134"/>
                </a:lnSpc>
              </a:pP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-</a:t>
              </a:r>
              <a:r>
                <a:rPr lang="en-US" sz="5000" dirty="0">
                  <a:latin typeface="Aleo"/>
                </a:rPr>
                <a:t>World History </a:t>
              </a:r>
              <a:r>
                <a:rPr lang="en-US" sz="5000" dirty="0">
                  <a:solidFill>
                    <a:srgbClr val="C00000"/>
                  </a:solidFill>
                  <a:latin typeface="Aleo"/>
                </a:rPr>
                <a:t>or</a:t>
              </a:r>
              <a:r>
                <a:rPr lang="en-US" sz="5000" dirty="0">
                  <a:latin typeface="Aleo"/>
                </a:rPr>
                <a:t> AP Human Geography</a:t>
              </a:r>
            </a:p>
            <a:p>
              <a:pPr algn="l">
                <a:lnSpc>
                  <a:spcPts val="8134"/>
                </a:lnSpc>
              </a:pPr>
              <a:endParaRPr lang="en-US" sz="8134" dirty="0">
                <a:solidFill>
                  <a:srgbClr val="2D2E2C"/>
                </a:solidFill>
                <a:latin typeface="Aleo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940184"/>
              <a:ext cx="11279690" cy="63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0663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67174" y="267265"/>
            <a:ext cx="5071423" cy="8124642"/>
            <a:chOff x="0" y="0"/>
            <a:chExt cx="2458703" cy="39389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58703" cy="3938950"/>
            </a:xfrm>
            <a:custGeom>
              <a:avLst/>
              <a:gdLst/>
              <a:ahLst/>
              <a:cxnLst/>
              <a:rect l="l" t="t" r="r" b="b"/>
              <a:pathLst>
                <a:path w="2458703" h="3938950">
                  <a:moveTo>
                    <a:pt x="0" y="0"/>
                  </a:moveTo>
                  <a:lnTo>
                    <a:pt x="2458703" y="0"/>
                  </a:lnTo>
                  <a:lnTo>
                    <a:pt x="2458703" y="3938950"/>
                  </a:lnTo>
                  <a:lnTo>
                    <a:pt x="0" y="3938950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28700" y="804537"/>
            <a:ext cx="5037892" cy="82296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10349299">
            <a:off x="3405432" y="1623654"/>
            <a:ext cx="3766577" cy="153402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925131" y="4919337"/>
            <a:ext cx="661878" cy="66187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696810" y="5654371"/>
            <a:ext cx="2440889" cy="694391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8366633" y="2893433"/>
            <a:ext cx="8459767" cy="3394617"/>
            <a:chOff x="0" y="0"/>
            <a:chExt cx="11279690" cy="4526156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42875"/>
              <a:ext cx="11279690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Nine: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940184"/>
              <a:ext cx="11279690" cy="25859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TO ADD/CHANGE/DELETE CLASSES FROM THE TEMPLATE, SELECT            </a:t>
              </a:r>
            </a:p>
            <a:p>
              <a:pPr algn="l">
                <a:lnSpc>
                  <a:spcPts val="3670"/>
                </a:lnSpc>
              </a:pPr>
              <a:endParaRPr lang="en-US" sz="3337" b="1" spc="166">
                <a:solidFill>
                  <a:srgbClr val="2D2E2C"/>
                </a:solidFill>
                <a:latin typeface="Cooper Hewitt"/>
              </a:endParaRPr>
            </a:p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THEN  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88994" y="149671"/>
            <a:ext cx="6672495" cy="4556922"/>
            <a:chOff x="0" y="0"/>
            <a:chExt cx="2422444" cy="165438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22444" cy="1654387"/>
            </a:xfrm>
            <a:custGeom>
              <a:avLst/>
              <a:gdLst/>
              <a:ahLst/>
              <a:cxnLst/>
              <a:rect l="l" t="t" r="r" b="b"/>
              <a:pathLst>
                <a:path w="2422444" h="1654387">
                  <a:moveTo>
                    <a:pt x="0" y="0"/>
                  </a:moveTo>
                  <a:lnTo>
                    <a:pt x="2422444" y="0"/>
                  </a:lnTo>
                  <a:lnTo>
                    <a:pt x="2422444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9781" y="528846"/>
            <a:ext cx="6568438" cy="4614654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7823054" y="4588999"/>
            <a:ext cx="6951520" cy="4677468"/>
            <a:chOff x="0" y="0"/>
            <a:chExt cx="2458703" cy="16543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58703" cy="1654387"/>
            </a:xfrm>
            <a:custGeom>
              <a:avLst/>
              <a:gdLst/>
              <a:ahLst/>
              <a:cxnLst/>
              <a:rect l="l" t="t" r="r" b="b"/>
              <a:pathLst>
                <a:path w="2458703" h="1654387">
                  <a:moveTo>
                    <a:pt x="0" y="0"/>
                  </a:moveTo>
                  <a:lnTo>
                    <a:pt x="2458703" y="0"/>
                  </a:lnTo>
                  <a:lnTo>
                    <a:pt x="2458703" y="1654387"/>
                  </a:lnTo>
                  <a:lnTo>
                    <a:pt x="0" y="1654387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61363" y="5007180"/>
            <a:ext cx="6495935" cy="4441584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7907815" y="267265"/>
            <a:ext cx="9204282" cy="4321734"/>
            <a:chOff x="0" y="0"/>
            <a:chExt cx="12272376" cy="576231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42875"/>
              <a:ext cx="12272376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Ten: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1940184"/>
              <a:ext cx="12272376" cy="3822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USE THE CCR CTE GUIDE OR WEBSITE</a:t>
              </a:r>
            </a:p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2D2E2C"/>
                  </a:solidFill>
                  <a:latin typeface="Cooper Hewitt"/>
                </a:rPr>
                <a:t>TO FIND THE LOCAL COURSE # OR COURSE NAME AND PLACE IN THE "SEARCH" FIELD.</a:t>
              </a:r>
            </a:p>
            <a:p>
              <a:pPr algn="l">
                <a:lnSpc>
                  <a:spcPts val="3670"/>
                </a:lnSpc>
              </a:pPr>
              <a:endParaRPr lang="en-US" sz="3337" b="1" spc="166">
                <a:solidFill>
                  <a:srgbClr val="2D2E2C"/>
                </a:solidFill>
                <a:latin typeface="Cooper Hewitt"/>
              </a:endParaRPr>
            </a:p>
            <a:p>
              <a:pPr algn="l">
                <a:lnSpc>
                  <a:spcPts val="3670"/>
                </a:lnSpc>
              </a:pPr>
              <a:r>
                <a:rPr lang="en-US" sz="3337" b="1" spc="166">
                  <a:solidFill>
                    <a:srgbClr val="FA5916"/>
                  </a:solidFill>
                  <a:latin typeface="Cooper Hewitt"/>
                </a:rPr>
                <a:t>SIGN UP FOR BOTH "A" AND "B" SEMESTERS FOR A ONE CREDIT CLASS  </a:t>
              </a:r>
            </a:p>
          </p:txBody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1994417">
            <a:off x="618040" y="4946733"/>
            <a:ext cx="3766577" cy="1534024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>
          <a:xfrm rot="-2307616">
            <a:off x="6796809" y="6866738"/>
            <a:ext cx="2052491" cy="835924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>
            <a:off x="3445592" y="5713745"/>
            <a:ext cx="3925868" cy="2988784"/>
            <a:chOff x="0" y="0"/>
            <a:chExt cx="5234491" cy="3985045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23825"/>
              <a:ext cx="5234491" cy="137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63"/>
                </a:lnSpc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741251"/>
              <a:ext cx="5234491" cy="22437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</a:pPr>
              <a:endParaRPr/>
            </a:p>
            <a:p>
              <a:pPr algn="l">
                <a:lnSpc>
                  <a:spcPts val="3322"/>
                </a:lnSpc>
              </a:pPr>
              <a:endParaRPr/>
            </a:p>
            <a:p>
              <a:pPr algn="l">
                <a:lnSpc>
                  <a:spcPts val="1991"/>
                </a:lnSpc>
              </a:pPr>
              <a:r>
                <a:rPr lang="en-US" sz="1810" b="1" spc="90">
                  <a:solidFill>
                    <a:srgbClr val="2D2E2C"/>
                  </a:solidFill>
                  <a:latin typeface="Cooper Hewitt"/>
                </a:rPr>
                <a:t>BOTH "A" AND "B" MUST BE ADDED FOR A ONE CREDIT, YEAR-LONG CLASS  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137699" y="-270007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2D2E2C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411026" y="9548178"/>
            <a:ext cx="19110052" cy="1183043"/>
            <a:chOff x="0" y="0"/>
            <a:chExt cx="25480069" cy="157739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2D2E2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FED531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866659" y="3094742"/>
            <a:ext cx="4340516" cy="6025918"/>
            <a:chOff x="0" y="0"/>
            <a:chExt cx="2458703" cy="34134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58703" cy="3413406"/>
            </a:xfrm>
            <a:custGeom>
              <a:avLst/>
              <a:gdLst/>
              <a:ahLst/>
              <a:cxnLst/>
              <a:rect l="l" t="t" r="r" b="b"/>
              <a:pathLst>
                <a:path w="2458703" h="3413406">
                  <a:moveTo>
                    <a:pt x="0" y="0"/>
                  </a:moveTo>
                  <a:lnTo>
                    <a:pt x="2458703" y="0"/>
                  </a:lnTo>
                  <a:lnTo>
                    <a:pt x="2458703" y="3413406"/>
                  </a:lnTo>
                  <a:lnTo>
                    <a:pt x="0" y="3413406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81129" y="3377152"/>
            <a:ext cx="4340516" cy="5955591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0877978" y="3024747"/>
            <a:ext cx="4340516" cy="6025918"/>
            <a:chOff x="0" y="0"/>
            <a:chExt cx="2458703" cy="34134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58703" cy="3413406"/>
            </a:xfrm>
            <a:custGeom>
              <a:avLst/>
              <a:gdLst/>
              <a:ahLst/>
              <a:cxnLst/>
              <a:rect l="l" t="t" r="r" b="b"/>
              <a:pathLst>
                <a:path w="2458703" h="3413406">
                  <a:moveTo>
                    <a:pt x="0" y="0"/>
                  </a:moveTo>
                  <a:lnTo>
                    <a:pt x="2458703" y="0"/>
                  </a:lnTo>
                  <a:lnTo>
                    <a:pt x="2458703" y="3413406"/>
                  </a:lnTo>
                  <a:lnTo>
                    <a:pt x="0" y="3413406"/>
                  </a:lnTo>
                  <a:close/>
                </a:path>
              </a:pathLst>
            </a:custGeom>
            <a:solidFill>
              <a:srgbClr val="2D2E2C"/>
            </a:solidFill>
          </p:spPr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02385" y="3377152"/>
            <a:ext cx="4313162" cy="5955591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231979" y="4941047"/>
            <a:ext cx="3925868" cy="99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63"/>
              </a:lnSpc>
            </a:pPr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15776594" y="1928915"/>
            <a:ext cx="2191693" cy="2988784"/>
            <a:chOff x="0" y="0"/>
            <a:chExt cx="2922258" cy="3985045"/>
          </a:xfrm>
        </p:grpSpPr>
        <p:sp>
          <p:nvSpPr>
            <p:cNvPr id="15" name="TextBox 15"/>
            <p:cNvSpPr txBox="1"/>
            <p:nvPr/>
          </p:nvSpPr>
          <p:spPr>
            <a:xfrm>
              <a:off x="0" y="123825"/>
              <a:ext cx="2922258" cy="1372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63"/>
                </a:lnSpc>
              </a:pPr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741251"/>
              <a:ext cx="2922258" cy="22437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22"/>
                </a:lnSpc>
              </a:pPr>
              <a:endParaRPr/>
            </a:p>
            <a:p>
              <a:pPr algn="l">
                <a:lnSpc>
                  <a:spcPts val="3322"/>
                </a:lnSpc>
              </a:pPr>
              <a:endParaRPr/>
            </a:p>
            <a:p>
              <a:pPr algn="l">
                <a:lnSpc>
                  <a:spcPts val="1991"/>
                </a:lnSpc>
              </a:pPr>
              <a:r>
                <a:rPr lang="en-US" sz="1810" b="1" spc="90">
                  <a:solidFill>
                    <a:srgbClr val="2D2E2C"/>
                  </a:solidFill>
                  <a:latin typeface="Cooper Hewitt"/>
                </a:rPr>
                <a:t>MISSING EITHER "A" OR "B" COURSE</a:t>
              </a:r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77403" y="5143500"/>
            <a:ext cx="2407944" cy="247946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980895" y="5303974"/>
            <a:ext cx="3075238" cy="2619647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>
            <a:off x="3086627" y="201912"/>
            <a:ext cx="11710211" cy="2296960"/>
            <a:chOff x="0" y="142875"/>
            <a:chExt cx="15613614" cy="3062613"/>
          </a:xfrm>
        </p:grpSpPr>
        <p:sp>
          <p:nvSpPr>
            <p:cNvPr id="21" name="TextBox 21"/>
            <p:cNvSpPr txBox="1"/>
            <p:nvPr/>
          </p:nvSpPr>
          <p:spPr>
            <a:xfrm>
              <a:off x="0" y="142875"/>
              <a:ext cx="15613614" cy="1510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134"/>
                </a:lnSpc>
              </a:pPr>
              <a:r>
                <a:rPr lang="en-US" sz="8157">
                  <a:solidFill>
                    <a:srgbClr val="2D2E2C"/>
                  </a:solidFill>
                  <a:latin typeface="Aleo"/>
                </a:rPr>
                <a:t>S</a:t>
              </a:r>
              <a:r>
                <a:rPr lang="en-US" sz="8134">
                  <a:solidFill>
                    <a:srgbClr val="2D2E2C"/>
                  </a:solidFill>
                  <a:latin typeface="Aleo"/>
                </a:rPr>
                <a:t>tep Eleven: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40184"/>
              <a:ext cx="15613614" cy="1265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VERIFY GRADUATION REQUIREMENTS ARE MET.</a:t>
              </a:r>
            </a:p>
            <a:p>
              <a:pPr algn="l">
                <a:lnSpc>
                  <a:spcPts val="3670"/>
                </a:lnSpc>
              </a:pP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You should have </a:t>
              </a:r>
              <a:r>
                <a:rPr lang="en-US" sz="3337" b="1" u="sng" spc="166" dirty="0">
                  <a:solidFill>
                    <a:srgbClr val="FF0000"/>
                  </a:solidFill>
                  <a:latin typeface="Cooper Hewitt"/>
                </a:rPr>
                <a:t>8</a:t>
              </a: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 credits for your 9</a:t>
              </a:r>
              <a:r>
                <a:rPr lang="en-US" sz="3337" b="1" spc="166" baseline="30000" dirty="0">
                  <a:solidFill>
                    <a:srgbClr val="2D2E2C"/>
                  </a:solidFill>
                  <a:latin typeface="Cooper Hewitt"/>
                </a:rPr>
                <a:t>th</a:t>
              </a:r>
              <a:r>
                <a:rPr lang="en-US" sz="3337" b="1" spc="166" dirty="0">
                  <a:solidFill>
                    <a:srgbClr val="2D2E2C"/>
                  </a:solidFill>
                  <a:latin typeface="Cooper Hewitt"/>
                </a:rPr>
                <a:t> grade year.  </a:t>
              </a:r>
            </a:p>
          </p:txBody>
        </p:sp>
      </p:grpSp>
      <p:pic>
        <p:nvPicPr>
          <p:cNvPr id="26" name="Graphic 25" descr="Arrow Straight">
            <a:extLst>
              <a:ext uri="{FF2B5EF4-FFF2-40B4-BE49-F238E27FC236}">
                <a16:creationId xmlns:a16="http://schemas.microsoft.com/office/drawing/2014/main" id="{0681A555-782B-4ADD-87BD-8FAF85BA00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517509" y="4395077"/>
            <a:ext cx="1270920" cy="12709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25000"/>
          </a:blip>
          <a:srcRect t="28060" b="28060"/>
          <a:stretch>
            <a:fillRect/>
          </a:stretch>
        </p:blipFill>
        <p:spPr>
          <a:xfrm>
            <a:off x="-475726" y="-443516"/>
            <a:ext cx="19239451" cy="5587016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346326" y="9357678"/>
            <a:ext cx="19110052" cy="1183043"/>
            <a:chOff x="0" y="0"/>
            <a:chExt cx="25480069" cy="1577391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25480069" cy="1577391"/>
            </a:xfrm>
            <a:prstGeom prst="rect">
              <a:avLst/>
            </a:prstGeom>
            <a:solidFill>
              <a:srgbClr val="FED531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0658086" y="342962"/>
              <a:ext cx="13809524" cy="34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240"/>
                </a:lnSpc>
              </a:pPr>
              <a:r>
                <a:rPr lang="en-US" sz="1600" spc="320">
                  <a:solidFill>
                    <a:srgbClr val="2D2E2C"/>
                  </a:solidFill>
                  <a:latin typeface="Aleo"/>
                </a:rPr>
                <a:t>WWW.GALENAPARKISD.COM/CTE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6516" y="1622237"/>
            <a:ext cx="16244368" cy="5004467"/>
            <a:chOff x="0" y="0"/>
            <a:chExt cx="21659157" cy="6672623"/>
          </a:xfrm>
        </p:grpSpPr>
        <p:sp>
          <p:nvSpPr>
            <p:cNvPr id="7" name="TextBox 7"/>
            <p:cNvSpPr txBox="1"/>
            <p:nvPr/>
          </p:nvSpPr>
          <p:spPr>
            <a:xfrm>
              <a:off x="16287" y="152400"/>
              <a:ext cx="21642871" cy="31165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775"/>
                </a:lnSpc>
              </a:pPr>
              <a:r>
                <a:rPr lang="en-US" sz="8800">
                  <a:solidFill>
                    <a:srgbClr val="FED531"/>
                  </a:solidFill>
                  <a:latin typeface="Aleo"/>
                </a:rPr>
                <a:t>Review Process </a:t>
              </a:r>
            </a:p>
            <a:p>
              <a:pPr algn="ctr">
                <a:lnSpc>
                  <a:spcPts val="8775"/>
                </a:lnSpc>
              </a:pPr>
              <a:r>
                <a:rPr lang="en-US" sz="8800">
                  <a:solidFill>
                    <a:srgbClr val="FED531"/>
                  </a:solidFill>
                  <a:latin typeface="Aleo"/>
                </a:rPr>
                <a:t> 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421423"/>
              <a:ext cx="21642871" cy="3251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95300" lvl="1" indent="-247650">
                <a:lnSpc>
                  <a:spcPts val="3750"/>
                </a:lnSpc>
                <a:buFont typeface="Arial"/>
                <a:buChar char="•"/>
              </a:pPr>
              <a:r>
                <a:rPr lang="en-US" sz="3000" spc="99">
                  <a:solidFill>
                    <a:srgbClr val="FED531"/>
                  </a:solidFill>
                  <a:latin typeface="Cooper Hewitt"/>
                </a:rPr>
                <a:t>COUNSELORS WILL REVIEW PLANS DURING SPRING SEMESTER</a:t>
              </a:r>
            </a:p>
            <a:p>
              <a:pPr marL="495300" lvl="1" indent="-247650">
                <a:lnSpc>
                  <a:spcPts val="3750"/>
                </a:lnSpc>
                <a:buFont typeface="Arial"/>
                <a:buChar char="•"/>
              </a:pPr>
              <a:r>
                <a:rPr lang="en-US" sz="3000" spc="99">
                  <a:solidFill>
                    <a:srgbClr val="FED531"/>
                  </a:solidFill>
                  <a:latin typeface="Cooper Hewitt"/>
                </a:rPr>
                <a:t>PARENTS WILL CONFIRM CAREER PLAN THROUGH SKYWARD</a:t>
              </a:r>
            </a:p>
            <a:p>
              <a:pPr marL="495300" lvl="1" indent="-247650">
                <a:lnSpc>
                  <a:spcPts val="3750"/>
                </a:lnSpc>
                <a:buFont typeface="Arial"/>
                <a:buChar char="•"/>
              </a:pPr>
              <a:r>
                <a:rPr lang="en-US" sz="3000" spc="99">
                  <a:solidFill>
                    <a:srgbClr val="FED531"/>
                  </a:solidFill>
                  <a:latin typeface="Cooper Hewitt"/>
                </a:rPr>
                <a:t>COURSES IN THE CAREER PLAN WILL BE USED TO CREATE COURSE REQUESTS AND FUTURE CLASS SCHEDULE(S) </a:t>
              </a:r>
            </a:p>
            <a:p>
              <a:pPr algn="ctr">
                <a:lnSpc>
                  <a:spcPts val="3960"/>
                </a:lnSpc>
              </a:pPr>
              <a:endParaRPr lang="en-US" sz="3000" spc="99">
                <a:solidFill>
                  <a:srgbClr val="FED531"/>
                </a:solidFill>
                <a:latin typeface="Cooper Hewit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E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08348" y="9444669"/>
            <a:ext cx="1240812" cy="1074543"/>
            <a:chOff x="0" y="0"/>
            <a:chExt cx="6350000" cy="5499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FED531">
                <a:alpha val="49803"/>
              </a:srgbClr>
            </a:solidFill>
          </p:spPr>
        </p:sp>
      </p:grpSp>
      <p:grpSp>
        <p:nvGrpSpPr>
          <p:cNvPr id="4" name="Group 4"/>
          <p:cNvGrpSpPr/>
          <p:nvPr/>
        </p:nvGrpSpPr>
        <p:grpSpPr>
          <a:xfrm rot="-10800000">
            <a:off x="975461" y="-116958"/>
            <a:ext cx="1046278" cy="906077"/>
            <a:chOff x="0" y="0"/>
            <a:chExt cx="6350000" cy="5499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FED531">
                <a:alpha val="49803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 rot="-5400000">
            <a:off x="17362534" y="1079788"/>
            <a:ext cx="1240812" cy="1074543"/>
            <a:chOff x="0" y="0"/>
            <a:chExt cx="6350000" cy="54991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5499100"/>
            </a:xfrm>
            <a:custGeom>
              <a:avLst/>
              <a:gdLst/>
              <a:ahLst/>
              <a:cxnLst/>
              <a:rect l="l" t="t" r="r" b="b"/>
              <a:pathLst>
                <a:path w="6350000" h="5499100">
                  <a:moveTo>
                    <a:pt x="0" y="5499100"/>
                  </a:moveTo>
                  <a:lnTo>
                    <a:pt x="3175000" y="0"/>
                  </a:lnTo>
                  <a:lnTo>
                    <a:pt x="6350000" y="5499100"/>
                  </a:lnTo>
                  <a:close/>
                </a:path>
              </a:pathLst>
            </a:custGeom>
            <a:solidFill>
              <a:srgbClr val="FED531">
                <a:alpha val="49803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260895" y="4277519"/>
            <a:ext cx="15766210" cy="865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6420" spc="642">
                <a:solidFill>
                  <a:srgbClr val="FED531"/>
                </a:solidFill>
                <a:latin typeface="Aleo"/>
              </a:rPr>
              <a:t>WWW.GALENAPAKISD.COM/CTE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483</Words>
  <Application>Microsoft Office PowerPoint</Application>
  <PresentationFormat>Custom</PresentationFormat>
  <Paragraphs>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Source Serif Pro</vt:lpstr>
      <vt:lpstr>Calibri</vt:lpstr>
      <vt:lpstr>Aleo</vt:lpstr>
      <vt:lpstr>Arial</vt:lpstr>
      <vt:lpstr>Cooper Hewitt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and Yellow Modern Creative Presentation</dc:title>
  <dc:creator>Marley Morris</dc:creator>
  <cp:lastModifiedBy>Marley Morris</cp:lastModifiedBy>
  <cp:revision>12</cp:revision>
  <dcterms:created xsi:type="dcterms:W3CDTF">2006-08-16T00:00:00Z</dcterms:created>
  <dcterms:modified xsi:type="dcterms:W3CDTF">2019-12-20T18:07:36Z</dcterms:modified>
  <dc:identifier>DADrBVs43gM</dc:identifier>
</cp:coreProperties>
</file>