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2"/>
  </p:sldMasterIdLst>
  <p:notesMasterIdLst>
    <p:notesMasterId r:id="rId10"/>
  </p:notesMasterIdLst>
  <p:handoutMasterIdLst>
    <p:handoutMasterId r:id="rId11"/>
  </p:handoutMasterIdLst>
  <p:sldIdLst>
    <p:sldId id="256" r:id="rId3"/>
    <p:sldId id="282" r:id="rId4"/>
    <p:sldId id="283" r:id="rId5"/>
    <p:sldId id="284" r:id="rId6"/>
    <p:sldId id="280" r:id="rId7"/>
    <p:sldId id="281" r:id="rId8"/>
    <p:sldId id="279" r:id="rId9"/>
  </p:sldIdLst>
  <p:sldSz cx="9144000" cy="6858000" type="screen4x3"/>
  <p:notesSz cx="7023100" cy="93091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Segoe UI" panose="020B0502040204020203" pitchFamily="34" charset="0"/>
      <p:regular r:id="rId16"/>
      <p:bold r:id="rId17"/>
      <p:italic r:id="rId18"/>
      <p:boldItalic r:id="rId19"/>
    </p:embeddedFont>
    <p:embeddedFont>
      <p:font typeface="Perpetua" panose="02020502060401020303" pitchFamily="18" charset="0"/>
      <p:regular r:id="rId20"/>
      <p:bold r:id="rId21"/>
      <p:italic r:id="rId22"/>
      <p:boldItalic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80000" autoAdjust="0"/>
  </p:normalViewPr>
  <p:slideViewPr>
    <p:cSldViewPr>
      <p:cViewPr varScale="1">
        <p:scale>
          <a:sx n="86" d="100"/>
          <a:sy n="86" d="100"/>
        </p:scale>
        <p:origin x="-161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762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-2532" y="-108"/>
      </p:cViewPr>
      <p:guideLst>
        <p:guide orient="horz" pos="2932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font" Target="fonts/font10.fntdata"/><Relationship Id="rId7" Type="http://schemas.openxmlformats.org/officeDocument/2006/relationships/slide" Target="slides/slide5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10" Type="http://schemas.openxmlformats.org/officeDocument/2006/relationships/notesMaster" Target="notesMasters/notesMaster1.xml"/><Relationship Id="rId19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E288B8DF-24AD-4F40-BBFC-89725AEAF415}" type="datetimeFigureOut">
              <a:rPr lang="en-US" smtClean="0"/>
              <a:pPr/>
              <a:t>11/24/2014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3F2352DE-026B-4B56-8316-D39959E3BD6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4209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1CD9D4B4-0EC2-42AE-ABEC-26842DCC58CF}" type="datetimeFigureOut">
              <a:rPr lang="en-US" smtClean="0"/>
              <a:pPr/>
              <a:t>11/24/2014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391105E4-9E70-4B8C-B294-1B0219D9996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0196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982" indent="-174982">
              <a:buFontTx/>
              <a:buChar char="-"/>
            </a:pPr>
            <a:r>
              <a:rPr lang="en-US" sz="1600" dirty="0"/>
              <a:t>MAPs is only one piece of what is considered when working with students and their needs</a:t>
            </a:r>
          </a:p>
          <a:p>
            <a:pPr marL="174982" indent="-174982" defTabSz="933237">
              <a:buFontTx/>
              <a:buChar char="-"/>
            </a:pPr>
            <a:r>
              <a:rPr lang="en-US" sz="1600" dirty="0"/>
              <a:t>We know that data/feedback </a:t>
            </a:r>
            <a:r>
              <a:rPr lang="en-US" sz="1600" dirty="0">
                <a:sym typeface="Wingdings" panose="05000000000000000000" pitchFamily="2" charset="2"/>
              </a:rPr>
              <a:t>is important to determining next steps in any situation</a:t>
            </a:r>
          </a:p>
          <a:p>
            <a:pPr marL="174982" indent="-174982">
              <a:buFontTx/>
              <a:buChar char="-"/>
            </a:pPr>
            <a:r>
              <a:rPr lang="en-US" sz="1600" dirty="0"/>
              <a:t>Until last school year, elementary teachers had little data at their disposal </a:t>
            </a:r>
            <a:r>
              <a:rPr lang="en-US" sz="1600" dirty="0">
                <a:sym typeface="Wingdings" panose="05000000000000000000" pitchFamily="2" charset="2"/>
              </a:rPr>
              <a:t> ex - reading assessments, some writing rubrics, pre-post math</a:t>
            </a:r>
          </a:p>
          <a:p>
            <a:pPr marL="174982" indent="-174982">
              <a:buFontTx/>
              <a:buChar char="-"/>
            </a:pPr>
            <a:r>
              <a:rPr lang="en-US" sz="1600" dirty="0">
                <a:sym typeface="Wingdings" panose="05000000000000000000" pitchFamily="2" charset="2"/>
              </a:rPr>
              <a:t>With MAPs and some of the existing data pieces teachers are able to get a </a:t>
            </a:r>
            <a:r>
              <a:rPr lang="en-US" sz="1600" b="1" dirty="0">
                <a:sym typeface="Wingdings" panose="05000000000000000000" pitchFamily="2" charset="2"/>
              </a:rPr>
              <a:t>better</a:t>
            </a:r>
            <a:r>
              <a:rPr lang="en-US" sz="1600" dirty="0">
                <a:sym typeface="Wingdings" panose="05000000000000000000" pitchFamily="2" charset="2"/>
              </a:rPr>
              <a:t> overall understanding of their students, their academic needs, and their own professional needs</a:t>
            </a:r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105E4-9E70-4B8C-B294-1B0219D9996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3615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982" indent="-174982">
              <a:buFontTx/>
              <a:buChar char="-"/>
            </a:pPr>
            <a:r>
              <a:rPr lang="en-US" sz="1600" dirty="0"/>
              <a:t>Short clip if click on NWEA graphic</a:t>
            </a:r>
          </a:p>
          <a:p>
            <a:pPr marL="641600" lvl="1" indent="-174982">
              <a:buFontTx/>
              <a:buChar char="-"/>
            </a:pPr>
            <a:r>
              <a:rPr lang="en-US" sz="1600" dirty="0"/>
              <a:t>Simple overview of how MAPs assesses students and what kind of information we can gather</a:t>
            </a:r>
          </a:p>
          <a:p>
            <a:pPr marL="174982" indent="-174982">
              <a:buFontTx/>
              <a:buChar char="-"/>
            </a:pPr>
            <a:r>
              <a:rPr lang="en-US" sz="1600" dirty="0"/>
              <a:t>Relate growth to milestones as a child is developing early</a:t>
            </a:r>
          </a:p>
          <a:p>
            <a:pPr marL="641600" lvl="1" indent="-174982">
              <a:buFontTx/>
              <a:buChar char="-"/>
            </a:pPr>
            <a:r>
              <a:rPr lang="en-US" sz="1600" dirty="0"/>
              <a:t>When crawl, walk, get teeth, talk, etc. </a:t>
            </a:r>
            <a:r>
              <a:rPr lang="en-US" sz="1600" dirty="0">
                <a:sym typeface="Wingdings" panose="05000000000000000000" pitchFamily="2" charset="2"/>
              </a:rPr>
              <a:t> each child different set of skills</a:t>
            </a:r>
          </a:p>
          <a:p>
            <a:pPr marL="174982" indent="-174982">
              <a:buFontTx/>
              <a:buChar char="-"/>
            </a:pPr>
            <a:r>
              <a:rPr lang="en-US" sz="1600" dirty="0">
                <a:sym typeface="Wingdings" panose="05000000000000000000" pitchFamily="2" charset="2"/>
              </a:rPr>
              <a:t>Students at CASD are assessed 2 – 3 times per year in order to determine growth and skill needs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105E4-9E70-4B8C-B294-1B0219D9996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2078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982" indent="-174982">
              <a:buFontTx/>
              <a:buChar char="-"/>
            </a:pPr>
            <a:r>
              <a:rPr lang="en-US" sz="1600" dirty="0"/>
              <a:t>VCG new to CASD</a:t>
            </a:r>
          </a:p>
          <a:p>
            <a:pPr marL="641600" lvl="1" indent="-174982">
              <a:buFontTx/>
              <a:buChar char="-"/>
            </a:pPr>
            <a:r>
              <a:rPr lang="en-US" sz="1600" dirty="0"/>
              <a:t>Allows to look for trends or areas in need of support</a:t>
            </a:r>
          </a:p>
          <a:p>
            <a:pPr marL="641600" lvl="1" indent="-174982">
              <a:buFontTx/>
              <a:buChar char="-"/>
            </a:pPr>
            <a:r>
              <a:rPr lang="en-US" sz="1600" dirty="0"/>
              <a:t>Available as district, building and teacher reports</a:t>
            </a:r>
          </a:p>
          <a:p>
            <a:pPr marL="174982" indent="-174982">
              <a:buFontTx/>
              <a:buChar char="-"/>
            </a:pPr>
            <a:r>
              <a:rPr lang="en-US" sz="1600" dirty="0"/>
              <a:t>Chart represents Reading comparison only</a:t>
            </a:r>
          </a:p>
          <a:p>
            <a:pPr marL="174982" indent="-174982">
              <a:buFontTx/>
              <a:buChar char="-"/>
            </a:pPr>
            <a:r>
              <a:rPr lang="en-US" sz="1600" dirty="0"/>
              <a:t>Dark bar represents CASD</a:t>
            </a:r>
          </a:p>
          <a:p>
            <a:pPr marL="174982" indent="-174982">
              <a:buFontTx/>
              <a:buChar char="-"/>
            </a:pPr>
            <a:r>
              <a:rPr lang="en-US" sz="1600" dirty="0"/>
              <a:t>Lighter bar is a set of districts with like characteristics to CASD</a:t>
            </a:r>
          </a:p>
          <a:p>
            <a:pPr marL="174982" indent="-174982">
              <a:buFontTx/>
              <a:buChar char="-"/>
            </a:pPr>
            <a:r>
              <a:rPr lang="en-US" sz="1600" dirty="0"/>
              <a:t>Green line represents PSSA expected proficient performance; blue – advanced performance</a:t>
            </a:r>
          </a:p>
          <a:p>
            <a:pPr marL="174982" indent="-174982">
              <a:buFontTx/>
              <a:buChar char="-"/>
            </a:pPr>
            <a:r>
              <a:rPr lang="en-US" sz="1600" dirty="0"/>
              <a:t>Questions to ask:</a:t>
            </a:r>
          </a:p>
          <a:p>
            <a:pPr marL="641600" lvl="1" indent="-174982">
              <a:buFontTx/>
              <a:buChar char="-"/>
            </a:pPr>
            <a:r>
              <a:rPr lang="en-US" sz="1600" dirty="0"/>
              <a:t>Why are CASD K &amp; 1 lower than peer group?</a:t>
            </a:r>
          </a:p>
          <a:p>
            <a:pPr marL="641600" lvl="1" indent="-174982">
              <a:buFontTx/>
              <a:buChar char="-"/>
            </a:pPr>
            <a:r>
              <a:rPr lang="en-US" sz="1600" dirty="0"/>
              <a:t>Why are grades 2-5 not reaching advanced performance levels?</a:t>
            </a:r>
          </a:p>
          <a:p>
            <a:pPr marL="641600" lvl="1" indent="-174982">
              <a:buFontTx/>
              <a:buChar char="-"/>
            </a:pPr>
            <a:r>
              <a:rPr lang="en-US" sz="1600" dirty="0"/>
              <a:t>Where do we go from here as a district?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105E4-9E70-4B8C-B294-1B0219D9996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8568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982" indent="-174982">
              <a:buFontTx/>
              <a:buChar char="-"/>
            </a:pPr>
            <a:r>
              <a:rPr lang="en-US" sz="1600" dirty="0"/>
              <a:t>Chart represents Math comparison</a:t>
            </a:r>
          </a:p>
          <a:p>
            <a:pPr marL="174982" indent="-174982">
              <a:buFontTx/>
              <a:buChar char="-"/>
            </a:pPr>
            <a:r>
              <a:rPr lang="en-US" sz="1600" dirty="0"/>
              <a:t>Questions:</a:t>
            </a:r>
          </a:p>
          <a:p>
            <a:pPr marL="641600" lvl="1" indent="-174982">
              <a:buFontTx/>
              <a:buChar char="-"/>
            </a:pPr>
            <a:r>
              <a:rPr lang="en-US" sz="1600" dirty="0"/>
              <a:t>Why is CASD K low?</a:t>
            </a:r>
          </a:p>
          <a:p>
            <a:pPr marL="641600" lvl="1" indent="-174982">
              <a:buFontTx/>
              <a:buChar char="-"/>
            </a:pPr>
            <a:r>
              <a:rPr lang="en-US" sz="1600" dirty="0"/>
              <a:t>How do we reach the advanced line as we are very close?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105E4-9E70-4B8C-B294-1B0219D99967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4512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982" indent="-174982">
              <a:buFontTx/>
              <a:buChar char="-"/>
            </a:pPr>
            <a:r>
              <a:rPr lang="en-US" sz="1600" dirty="0"/>
              <a:t>Multitude of reports available</a:t>
            </a:r>
          </a:p>
          <a:p>
            <a:pPr marL="174982" indent="-174982">
              <a:buFontTx/>
              <a:buChar char="-"/>
            </a:pPr>
            <a:r>
              <a:rPr lang="en-US" sz="1600" dirty="0"/>
              <a:t>Class breakdown</a:t>
            </a:r>
          </a:p>
          <a:p>
            <a:pPr marL="641600" lvl="1" indent="-174982">
              <a:buFontTx/>
              <a:buChar char="-"/>
            </a:pPr>
            <a:r>
              <a:rPr lang="en-US" sz="1600" dirty="0"/>
              <a:t>Provides teachers with an overall sense of where students fall in relation to subsets of the overall content</a:t>
            </a:r>
          </a:p>
          <a:p>
            <a:pPr marL="641600" lvl="1" indent="-174982">
              <a:buFontTx/>
              <a:buChar char="-"/>
            </a:pPr>
            <a:r>
              <a:rPr lang="en-US" sz="1600" dirty="0"/>
              <a:t>This example shows a clustering of students in the 211-230 range for “Real and Complex Number Systems”</a:t>
            </a:r>
          </a:p>
          <a:p>
            <a:pPr marL="1108219" lvl="2" indent="-174982">
              <a:buFontTx/>
              <a:buChar char="-"/>
            </a:pPr>
            <a:r>
              <a:rPr lang="en-US" sz="1600" dirty="0"/>
              <a:t>may use information for whole group instruction</a:t>
            </a:r>
          </a:p>
          <a:p>
            <a:pPr marL="1108219" lvl="2" indent="-174982">
              <a:buFontTx/>
              <a:buChar char="-"/>
            </a:pPr>
            <a:r>
              <a:rPr lang="en-US" sz="1600" dirty="0"/>
              <a:t>Outliers are in need of enrichment or additional support</a:t>
            </a:r>
          </a:p>
          <a:p>
            <a:pPr marL="1108219" lvl="2" indent="-174982">
              <a:buFontTx/>
              <a:buChar char="-"/>
            </a:pPr>
            <a:r>
              <a:rPr lang="en-US" sz="1600" dirty="0"/>
              <a:t>Other information in the system helps teachers to better identify specifically which skills may need to be targeted next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105E4-9E70-4B8C-B294-1B0219D99967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55400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91636" indent="-291636">
              <a:buFont typeface="Calibri" panose="020F0502020204030204" pitchFamily="34" charset="0"/>
              <a:buChar char="‒"/>
            </a:pPr>
            <a:r>
              <a:rPr lang="en-US" sz="1600" dirty="0"/>
              <a:t>Reports are available for both students and parent to gage student performance</a:t>
            </a:r>
          </a:p>
          <a:p>
            <a:pPr marL="291636" indent="-291636">
              <a:buFont typeface="Calibri" panose="020F0502020204030204" pitchFamily="34" charset="0"/>
              <a:buChar char="‒"/>
            </a:pPr>
            <a:r>
              <a:rPr lang="en-US" sz="1600" dirty="0"/>
              <a:t>Parents receive a progress report 2 x’s / year</a:t>
            </a:r>
          </a:p>
          <a:p>
            <a:pPr marL="291636" indent="-291636">
              <a:buFont typeface="Calibri" panose="020F0502020204030204" pitchFamily="34" charset="0"/>
              <a:buChar char="‒"/>
            </a:pPr>
            <a:r>
              <a:rPr lang="en-US" sz="1600" dirty="0"/>
              <a:t>One example is the </a:t>
            </a:r>
            <a:r>
              <a:rPr lang="en-US" sz="1600" i="1" dirty="0"/>
              <a:t>Student Goal Setting Report:</a:t>
            </a:r>
          </a:p>
          <a:p>
            <a:pPr marL="758255" lvl="1" indent="-291636">
              <a:buFontTx/>
              <a:buChar char="-"/>
            </a:pPr>
            <a:r>
              <a:rPr lang="en-US" sz="1600" dirty="0"/>
              <a:t>Each elementary student will be setting his/her own goals for the year based upon this information (primary slightly different approach than intermediate)</a:t>
            </a:r>
          </a:p>
          <a:p>
            <a:pPr marL="758255" lvl="1" indent="-291636">
              <a:buFontTx/>
              <a:buChar char="-"/>
            </a:pPr>
            <a:r>
              <a:rPr lang="en-US" sz="1600" dirty="0"/>
              <a:t>Green indicates that a student is excelling at a particular are of skills; yellow an area of potential concern; no highlighting – right on target</a:t>
            </a:r>
          </a:p>
          <a:p>
            <a:pPr marL="758255" lvl="1" indent="-291636">
              <a:buFontTx/>
              <a:buChar char="-"/>
            </a:pPr>
            <a:r>
              <a:rPr lang="en-US" sz="1600" dirty="0"/>
              <a:t>Dotted line offers expected growth for the year</a:t>
            </a:r>
          </a:p>
          <a:p>
            <a:pPr marL="758255" lvl="1" indent="-291636">
              <a:buFontTx/>
              <a:buChar char="-"/>
            </a:pPr>
            <a:r>
              <a:rPr lang="en-US" sz="1600" dirty="0"/>
              <a:t>Blue bar indicates where student is starting</a:t>
            </a:r>
          </a:p>
          <a:p>
            <a:pPr marL="758255" lvl="1" indent="-291636">
              <a:buFontTx/>
              <a:buChar char="-"/>
            </a:pPr>
            <a:r>
              <a:rPr lang="en-US" sz="1600" dirty="0"/>
              <a:t>Students may also indicate steps taking to reach goal</a:t>
            </a:r>
          </a:p>
          <a:p>
            <a:pPr marL="758255" lvl="1" indent="-291636">
              <a:buFontTx/>
              <a:buChar char="-"/>
            </a:pPr>
            <a:r>
              <a:rPr lang="en-US" sz="1600" dirty="0"/>
              <a:t>Sharing goals with parents at P-T conferences in Nov</a:t>
            </a:r>
          </a:p>
          <a:p>
            <a:pPr marL="758255" lvl="1" indent="-291636">
              <a:buFontTx/>
              <a:buChar char="-"/>
            </a:pPr>
            <a:r>
              <a:rPr lang="en-US" sz="1600" dirty="0"/>
              <a:t>Students will revisit throughout year</a:t>
            </a:r>
          </a:p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105E4-9E70-4B8C-B294-1B0219D99967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4059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1105E4-9E70-4B8C-B294-1B0219D99967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7328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8600" y="5072401"/>
            <a:ext cx="7772400" cy="860425"/>
          </a:xfrm>
        </p:spPr>
        <p:txBody>
          <a:bodyPr anchor="b" anchorCtr="0"/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5791200"/>
            <a:ext cx="7753800" cy="1752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d"/>
      </p:transition>
    </mc:Choice>
    <mc:Fallback xmlns="">
      <p:transition spd="slow">
        <p:pull dir="d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533400" y="1447801"/>
            <a:ext cx="8305800" cy="4678364"/>
          </a:xfrm>
        </p:spPr>
        <p:txBody>
          <a:bodyPr/>
          <a:lstStyle>
            <a:lvl1pPr marL="173038" indent="-173038">
              <a:lnSpc>
                <a:spcPts val="2600"/>
              </a:lnSpc>
              <a:buFont typeface="Arial" pitchFamily="34" charset="0"/>
              <a:buChar char="•"/>
              <a:defRPr sz="2400" b="0"/>
            </a:lvl1pPr>
            <a:lvl2pPr marL="684213" indent="-227013">
              <a:lnSpc>
                <a:spcPts val="2600"/>
              </a:lnSpc>
              <a:defRPr sz="2000"/>
            </a:lvl2pPr>
            <a:lvl3pPr marL="1087438" indent="-173038">
              <a:lnSpc>
                <a:spcPts val="2600"/>
              </a:lnSpc>
              <a:defRPr sz="1800"/>
            </a:lvl3pPr>
            <a:lvl4pPr marL="1541463" indent="-169863">
              <a:lnSpc>
                <a:spcPts val="2600"/>
              </a:lnSpc>
              <a:defRPr sz="1600"/>
            </a:lvl4pPr>
            <a:lvl5pPr marL="2001838" indent="-173038">
              <a:lnSpc>
                <a:spcPts val="2600"/>
              </a:lnSpc>
              <a:defRPr sz="14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33400" y="9144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d"/>
      </p:transition>
    </mc:Choice>
    <mc:Fallback xmlns="">
      <p:transition spd="slow">
        <p:pull dir="d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/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/>
          </p:nvPr>
        </p:nvSpPr>
        <p:spPr>
          <a:xfrm>
            <a:off x="2438400" y="3054000"/>
            <a:ext cx="63246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33400" y="9144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6"/>
          </p:nvPr>
        </p:nvSpPr>
        <p:spPr>
          <a:xfrm>
            <a:off x="2438400" y="1635600"/>
            <a:ext cx="63246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7"/>
          </p:nvPr>
        </p:nvSpPr>
        <p:spPr>
          <a:xfrm>
            <a:off x="2438400" y="2344800"/>
            <a:ext cx="63246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Text Placeholder 8"/>
          <p:cNvSpPr>
            <a:spLocks noGrp="1"/>
          </p:cNvSpPr>
          <p:nvPr>
            <p:ph type="body" sz="quarter" idx="18"/>
          </p:nvPr>
        </p:nvSpPr>
        <p:spPr>
          <a:xfrm>
            <a:off x="2438400" y="3763200"/>
            <a:ext cx="63246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8"/>
          <p:cNvSpPr>
            <a:spLocks noGrp="1"/>
          </p:cNvSpPr>
          <p:nvPr>
            <p:ph type="body" sz="quarter" idx="19"/>
          </p:nvPr>
        </p:nvSpPr>
        <p:spPr>
          <a:xfrm>
            <a:off x="2438400" y="4472400"/>
            <a:ext cx="63246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Text Placeholder 8"/>
          <p:cNvSpPr>
            <a:spLocks noGrp="1"/>
          </p:cNvSpPr>
          <p:nvPr>
            <p:ph type="body" sz="quarter" idx="20"/>
          </p:nvPr>
        </p:nvSpPr>
        <p:spPr>
          <a:xfrm>
            <a:off x="2438400" y="5181600"/>
            <a:ext cx="6324600" cy="838200"/>
          </a:xfrm>
        </p:spPr>
        <p:txBody>
          <a:bodyPr>
            <a:normAutofit/>
          </a:bodyPr>
          <a:lstStyle>
            <a:lvl1pPr marL="57150" indent="0">
              <a:buFontTx/>
              <a:buNone/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d"/>
      </p:transition>
    </mc:Choice>
    <mc:Fallback xmlns="">
      <p:transition spd="slow">
        <p:pull dir="d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9812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810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d"/>
      </p:transition>
    </mc:Choice>
    <mc:Fallback xmlns="">
      <p:transition spd="slow">
        <p:pull dir="d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4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4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33400" y="9144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d"/>
      </p:transition>
    </mc:Choice>
    <mc:Fallback xmlns="">
      <p:transition spd="slow">
        <p:pull dir="d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2362200" cy="205739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2971800" y="1524000"/>
            <a:ext cx="5715000" cy="20573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3638070"/>
            <a:ext cx="2362200" cy="2057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5"/>
          </p:nvPr>
        </p:nvSpPr>
        <p:spPr>
          <a:xfrm>
            <a:off x="2971800" y="3638070"/>
            <a:ext cx="3657600" cy="2057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33400" y="9144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d"/>
      </p:transition>
    </mc:Choice>
    <mc:Fallback xmlns="">
      <p:transition spd="slow">
        <p:pull dir="d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048001"/>
            <a:ext cx="2743200" cy="2666999"/>
          </a:xfrm>
        </p:spPr>
        <p:txBody>
          <a:bodyPr lIns="274320" tIns="0" rIns="182880">
            <a:normAutofit/>
          </a:bodyPr>
          <a:lstStyle>
            <a:lvl1pPr>
              <a:lnSpc>
                <a:spcPts val="2000"/>
              </a:lnSpc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3238500" y="3048001"/>
            <a:ext cx="2743200" cy="2666999"/>
          </a:xfrm>
        </p:spPr>
        <p:txBody>
          <a:bodyPr lIns="274320" tIns="0" rIns="182880">
            <a:normAutofit/>
          </a:bodyPr>
          <a:lstStyle>
            <a:lvl1pPr>
              <a:lnSpc>
                <a:spcPts val="2000"/>
              </a:lnSpc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Content Placeholder 3"/>
          <p:cNvSpPr>
            <a:spLocks noGrp="1"/>
          </p:cNvSpPr>
          <p:nvPr>
            <p:ph sz="half" idx="14"/>
          </p:nvPr>
        </p:nvSpPr>
        <p:spPr>
          <a:xfrm>
            <a:off x="6019800" y="3048001"/>
            <a:ext cx="2743200" cy="2666999"/>
          </a:xfrm>
        </p:spPr>
        <p:txBody>
          <a:bodyPr lIns="274320" tIns="0" rIns="182880">
            <a:normAutofit/>
          </a:bodyPr>
          <a:lstStyle>
            <a:lvl1pPr>
              <a:lnSpc>
                <a:spcPts val="2000"/>
              </a:lnSpc>
              <a:defRPr sz="1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5"/>
          </p:nvPr>
        </p:nvSpPr>
        <p:spPr>
          <a:xfrm>
            <a:off x="457200" y="1493837"/>
            <a:ext cx="2743200" cy="1477963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Content Placeholder 3"/>
          <p:cNvSpPr>
            <a:spLocks noGrp="1"/>
          </p:cNvSpPr>
          <p:nvPr>
            <p:ph sz="half" idx="16"/>
          </p:nvPr>
        </p:nvSpPr>
        <p:spPr>
          <a:xfrm>
            <a:off x="3276600" y="1493837"/>
            <a:ext cx="2667000" cy="1477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7"/>
          </p:nvPr>
        </p:nvSpPr>
        <p:spPr>
          <a:xfrm>
            <a:off x="6019800" y="1493837"/>
            <a:ext cx="2743200" cy="1477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33400" y="9144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d"/>
      </p:transition>
    </mc:Choice>
    <mc:Fallback xmlns="">
      <p:transition spd="slow">
        <p:pull dir="d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24000"/>
            <a:ext cx="4040188" cy="304801"/>
          </a:xfrm>
          <a:solidFill>
            <a:schemeClr val="accent4">
              <a:alpha val="39000"/>
            </a:schemeClr>
          </a:solidFill>
        </p:spPr>
        <p:txBody>
          <a:bodyPr tIns="27432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28800"/>
            <a:ext cx="4040188" cy="4068763"/>
          </a:xfrm>
        </p:spPr>
        <p:txBody>
          <a:bodyPr/>
          <a:lstStyle>
            <a:lvl1pPr>
              <a:lnSpc>
                <a:spcPct val="100000"/>
              </a:lnSpc>
              <a:buClr>
                <a:schemeClr val="accent1">
                  <a:lumMod val="20000"/>
                  <a:lumOff val="80000"/>
                </a:schemeClr>
              </a:buClr>
              <a:defRPr sz="2000"/>
            </a:lvl1pPr>
            <a:lvl2pPr>
              <a:lnSpc>
                <a:spcPct val="100000"/>
              </a:lnSpc>
              <a:buClr>
                <a:schemeClr val="accent1">
                  <a:lumMod val="20000"/>
                  <a:lumOff val="80000"/>
                </a:schemeClr>
              </a:buClr>
              <a:defRPr sz="2000"/>
            </a:lvl2pPr>
            <a:lvl3pPr>
              <a:lnSpc>
                <a:spcPct val="100000"/>
              </a:lnSpc>
              <a:buClr>
                <a:schemeClr val="accent1">
                  <a:lumMod val="20000"/>
                  <a:lumOff val="80000"/>
                </a:schemeClr>
              </a:buClr>
              <a:defRPr sz="1800"/>
            </a:lvl3pPr>
            <a:lvl4pPr>
              <a:lnSpc>
                <a:spcPct val="100000"/>
              </a:lnSpc>
              <a:buClr>
                <a:schemeClr val="accent1">
                  <a:lumMod val="20000"/>
                  <a:lumOff val="80000"/>
                </a:schemeClr>
              </a:buClr>
              <a:defRPr sz="1600"/>
            </a:lvl4pPr>
            <a:lvl5pPr>
              <a:lnSpc>
                <a:spcPct val="100000"/>
              </a:lnSpc>
              <a:buClr>
                <a:schemeClr val="accent1">
                  <a:lumMod val="20000"/>
                  <a:lumOff val="80000"/>
                </a:schemeClr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28800"/>
            <a:ext cx="4041775" cy="4068763"/>
          </a:xfrm>
        </p:spPr>
        <p:txBody>
          <a:bodyPr/>
          <a:lstStyle>
            <a:lvl1pPr>
              <a:buClr>
                <a:schemeClr val="accent1">
                  <a:lumMod val="20000"/>
                  <a:lumOff val="80000"/>
                </a:schemeClr>
              </a:buClr>
              <a:defRPr sz="2000"/>
            </a:lvl1pPr>
            <a:lvl2pPr>
              <a:buClr>
                <a:schemeClr val="accent1">
                  <a:lumMod val="20000"/>
                  <a:lumOff val="80000"/>
                </a:schemeClr>
              </a:buClr>
              <a:defRPr sz="2000"/>
            </a:lvl2pPr>
            <a:lvl3pPr>
              <a:buClr>
                <a:schemeClr val="accent1">
                  <a:lumMod val="20000"/>
                  <a:lumOff val="80000"/>
                </a:schemeClr>
              </a:buClr>
              <a:defRPr sz="1800"/>
            </a:lvl3pPr>
            <a:lvl4pPr>
              <a:buClr>
                <a:schemeClr val="accent1">
                  <a:lumMod val="20000"/>
                  <a:lumOff val="80000"/>
                </a:schemeClr>
              </a:buClr>
              <a:defRPr sz="1600"/>
            </a:lvl4pPr>
            <a:lvl5pPr>
              <a:buClr>
                <a:schemeClr val="accent1">
                  <a:lumMod val="20000"/>
                  <a:lumOff val="80000"/>
                </a:schemeClr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idx="12"/>
          </p:nvPr>
        </p:nvSpPr>
        <p:spPr>
          <a:xfrm>
            <a:off x="4648200" y="1524001"/>
            <a:ext cx="4040188" cy="304801"/>
          </a:xfrm>
          <a:solidFill>
            <a:schemeClr val="accent4">
              <a:alpha val="39000"/>
            </a:schemeClr>
          </a:solidFill>
        </p:spPr>
        <p:txBody>
          <a:bodyPr tIns="274320" anchor="b">
            <a:noAutofit/>
          </a:bodyPr>
          <a:lstStyle>
            <a:lvl1pPr marL="0" indent="0">
              <a:buNone/>
              <a:defRPr sz="1800" b="1" cap="all" baseline="0">
                <a:solidFill>
                  <a:schemeClr val="bg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8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33400" y="9144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d"/>
      </p:transition>
    </mc:Choice>
    <mc:Fallback xmlns="">
      <p:transition spd="slow">
        <p:pull dir="d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33400" y="9144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d"/>
      </p:transition>
    </mc:Choice>
    <mc:Fallback xmlns="">
      <p:transition spd="slow">
        <p:pull dir="d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d"/>
      </p:transition>
    </mc:Choice>
    <mc:Fallback xmlns="">
      <p:transition spd="slow">
        <p:pull dir="d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524000"/>
            <a:ext cx="5334000" cy="46021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0" y="1523999"/>
            <a:ext cx="2855915" cy="4602165"/>
          </a:xfrm>
        </p:spPr>
        <p:txBody>
          <a:bodyPr/>
          <a:lstStyle>
            <a:lvl1pPr marL="0" indent="0">
              <a:lnSpc>
                <a:spcPts val="1600"/>
              </a:lnSpc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33400" y="9144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d"/>
      </p:transition>
    </mc:Choice>
    <mc:Fallback xmlns="">
      <p:transition spd="slow">
        <p:pull dir="d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 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57600" y="1524000"/>
            <a:ext cx="5111750" cy="4602163"/>
          </a:xfrm>
        </p:spPr>
        <p:txBody>
          <a:bodyPr/>
          <a:lstStyle>
            <a:lvl1pPr>
              <a:defRPr sz="2400">
                <a:solidFill>
                  <a:schemeClr val="bg2"/>
                </a:solidFill>
              </a:defRPr>
            </a:lvl1pPr>
            <a:lvl2pPr>
              <a:defRPr sz="2000">
                <a:solidFill>
                  <a:schemeClr val="bg2"/>
                </a:solidFill>
              </a:defRPr>
            </a:lvl2pPr>
            <a:lvl3pPr>
              <a:defRPr sz="2000">
                <a:solidFill>
                  <a:schemeClr val="bg2"/>
                </a:solidFill>
              </a:defRPr>
            </a:lvl3pPr>
            <a:lvl4pPr>
              <a:defRPr sz="1600">
                <a:solidFill>
                  <a:schemeClr val="bg2"/>
                </a:solidFill>
              </a:defRPr>
            </a:lvl4pPr>
            <a:lvl5pPr>
              <a:defRPr sz="1600">
                <a:solidFill>
                  <a:schemeClr val="bg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48000" cy="4297363"/>
          </a:xfrm>
        </p:spPr>
        <p:txBody>
          <a:bodyPr/>
          <a:lstStyle>
            <a:lvl1pPr marL="0" indent="0">
              <a:lnSpc>
                <a:spcPts val="1600"/>
              </a:lnSpc>
              <a:buNone/>
              <a:defRPr sz="1400">
                <a:solidFill>
                  <a:schemeClr val="bg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533400" y="914400"/>
            <a:ext cx="8251200" cy="457200"/>
          </a:xfrm>
        </p:spPr>
        <p:txBody>
          <a:bodyPr>
            <a:normAutofit/>
          </a:bodyPr>
          <a:lstStyle>
            <a:lvl1pPr>
              <a:buFontTx/>
              <a:buNone/>
              <a:defRPr sz="24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d"/>
      </p:transition>
    </mc:Choice>
    <mc:Fallback xmlns="">
      <p:transition spd="slow">
        <p:pull dir="d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5194800"/>
            <a:ext cx="3962400" cy="338139"/>
          </a:xfrm>
        </p:spPr>
        <p:txBody>
          <a:bodyPr anchor="b"/>
          <a:lstStyle>
            <a:lvl1pPr algn="l">
              <a:defRPr sz="18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304800"/>
            <a:ext cx="9144000" cy="4724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" y="5499601"/>
            <a:ext cx="3962400" cy="804863"/>
          </a:xfrm>
        </p:spPr>
        <p:txBody>
          <a:bodyPr>
            <a:normAutofit/>
          </a:bodyPr>
          <a:lstStyle>
            <a:lvl1pPr marL="0" indent="0">
              <a:lnSpc>
                <a:spcPts val="1400"/>
              </a:lnSpc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d"/>
      </p:transition>
    </mc:Choice>
    <mc:Fallback xmlns="">
      <p:transition spd="slow">
        <p:pull dir="d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64400" y="342437"/>
            <a:ext cx="8229600" cy="6397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990600"/>
            <a:ext cx="8229600" cy="513556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40585" y="6630015"/>
            <a:ext cx="2895600" cy="365125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bg2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6600600"/>
            <a:ext cx="2133600" cy="365125"/>
          </a:xfrm>
          <a:prstGeom prst="rect">
            <a:avLst/>
          </a:prstGeom>
        </p:spPr>
        <p:txBody>
          <a:bodyPr/>
          <a:lstStyle>
            <a:lvl1pPr algn="l">
              <a:defRPr sz="1200" b="1">
                <a:solidFill>
                  <a:schemeClr val="bg2"/>
                </a:solidFill>
                <a:latin typeface="Segoe UI" pitchFamily="34" charset="0"/>
                <a:cs typeface="Segoe UI" pitchFamily="34" charset="0"/>
              </a:defRPr>
            </a:lvl1pPr>
          </a:lstStyle>
          <a:p>
            <a:fld id="{81582BD6-FC20-4557-852B-8433F8572D3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257800" y="2895600"/>
            <a:ext cx="1219200" cy="10668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erpetua" pitchFamily="18" charset="0"/>
              <a:ea typeface="+mj-ea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10200" y="2667000"/>
            <a:ext cx="1447800" cy="13716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erpetua" pitchFamily="18" charset="0"/>
              <a:ea typeface="+mj-ea"/>
              <a:cs typeface="+mj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60" r:id="rId3"/>
    <p:sldLayoutId id="2147483651" r:id="rId4"/>
    <p:sldLayoutId id="2147483652" r:id="rId5"/>
    <p:sldLayoutId id="2147483661" r:id="rId6"/>
    <p:sldLayoutId id="2147483662" r:id="rId7"/>
    <p:sldLayoutId id="2147483653" r:id="rId8"/>
    <p:sldLayoutId id="2147483654" r:id="rId9"/>
    <p:sldLayoutId id="2147483655" r:id="rId10"/>
    <p:sldLayoutId id="2147483656" r:id="rId11"/>
    <p:sldLayoutId id="2147483664" r:id="rId12"/>
    <p:sldLayoutId id="2147483657" r:id="rId13"/>
  </p:sldLayoutIdLst>
  <mc:AlternateContent xmlns:mc="http://schemas.openxmlformats.org/markup-compatibility/2006" xmlns:p14="http://schemas.microsoft.com/office/powerpoint/2010/main">
    <mc:Choice Requires="p14">
      <p:transition spd="slow" p14:dur="3000">
        <p:pull dir="d"/>
      </p:transition>
    </mc:Choice>
    <mc:Fallback xmlns="">
      <p:transition spd="slow">
        <p:pull dir="d"/>
      </p:transition>
    </mc:Fallback>
  </mc:AlternateConten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 baseline="0">
          <a:solidFill>
            <a:schemeClr val="bg2"/>
          </a:solidFill>
          <a:latin typeface="+mj-lt"/>
          <a:ea typeface="+mj-ea"/>
          <a:cs typeface="Segoe UI" pitchFamily="34" charset="0"/>
        </a:defRPr>
      </a:lvl1pPr>
    </p:titleStyle>
    <p:bodyStyle>
      <a:lvl1pPr marL="173038" indent="-173038" algn="l" defTabSz="914400" rtl="0" eaLnBrk="1" latinLnBrk="0" hangingPunct="1">
        <a:lnSpc>
          <a:spcPct val="100000"/>
        </a:lnSpc>
        <a:spcBef>
          <a:spcPct val="20000"/>
        </a:spcBef>
        <a:buClr>
          <a:schemeClr val="bg2"/>
        </a:buClr>
        <a:buSzPct val="70000"/>
        <a:buFont typeface="Arial" pitchFamily="34" charset="0"/>
        <a:buChar char="•"/>
        <a:defRPr sz="3200" kern="1200">
          <a:solidFill>
            <a:schemeClr val="bg2"/>
          </a:solidFill>
          <a:latin typeface="+mn-lt"/>
          <a:ea typeface="+mn-ea"/>
          <a:cs typeface="Segoe UI" pitchFamily="34" charset="0"/>
        </a:defRPr>
      </a:lvl1pPr>
      <a:lvl2pPr marL="627063" indent="-169863" algn="l" defTabSz="914400" rtl="0" eaLnBrk="1" latinLnBrk="0" hangingPunct="1">
        <a:lnSpc>
          <a:spcPct val="100000"/>
        </a:lnSpc>
        <a:spcBef>
          <a:spcPct val="20000"/>
        </a:spcBef>
        <a:buClr>
          <a:schemeClr val="bg2"/>
        </a:buClr>
        <a:buSzPct val="70000"/>
        <a:buFont typeface="Arial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Segoe UI" pitchFamily="34" charset="0"/>
        </a:defRPr>
      </a:lvl2pPr>
      <a:lvl3pPr marL="1030288" indent="-115888" algn="l" defTabSz="914400" rtl="0" eaLnBrk="1" latinLnBrk="0" hangingPunct="1">
        <a:lnSpc>
          <a:spcPct val="100000"/>
        </a:lnSpc>
        <a:spcBef>
          <a:spcPct val="20000"/>
        </a:spcBef>
        <a:buClr>
          <a:schemeClr val="bg2"/>
        </a:buClr>
        <a:buSzPct val="70000"/>
        <a:buFont typeface="Arial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Segoe UI" pitchFamily="34" charset="0"/>
        </a:defRPr>
      </a:lvl3pPr>
      <a:lvl4pPr marL="1482725" indent="-111125" algn="l" defTabSz="914400" rtl="0" eaLnBrk="1" latinLnBrk="0" hangingPunct="1">
        <a:lnSpc>
          <a:spcPct val="100000"/>
        </a:lnSpc>
        <a:spcBef>
          <a:spcPct val="20000"/>
        </a:spcBef>
        <a:buClr>
          <a:schemeClr val="bg2"/>
        </a:buClr>
        <a:buSzPct val="70000"/>
        <a:buFont typeface="Arial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Segoe UI" pitchFamily="34" charset="0"/>
        </a:defRPr>
      </a:lvl4pPr>
      <a:lvl5pPr marL="1944688" indent="-115888" algn="l" defTabSz="914400" rtl="0" eaLnBrk="1" latinLnBrk="0" hangingPunct="1">
        <a:lnSpc>
          <a:spcPct val="100000"/>
        </a:lnSpc>
        <a:spcBef>
          <a:spcPct val="20000"/>
        </a:spcBef>
        <a:buClr>
          <a:schemeClr val="bg2"/>
        </a:buClr>
        <a:buSzPct val="70000"/>
        <a:buFont typeface="Arial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Segoe UI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youtu.be/PYaZH8iP2yI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tm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m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tm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m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9.tm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5072401"/>
            <a:ext cx="7830000" cy="1023599"/>
          </a:xfrm>
        </p:spPr>
        <p:txBody>
          <a:bodyPr/>
          <a:lstStyle/>
          <a:p>
            <a:r>
              <a:rPr lang="en-US" sz="4800" dirty="0" smtClean="0"/>
              <a:t>MAPs Assessments</a:t>
            </a:r>
            <a:endParaRPr lang="en-US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908431"/>
            <a:ext cx="7753800" cy="682869"/>
          </a:xfrm>
        </p:spPr>
        <p:txBody>
          <a:bodyPr/>
          <a:lstStyle/>
          <a:p>
            <a:r>
              <a:rPr lang="en-US" dirty="0" smtClean="0"/>
              <a:t>One Piece of the Instructional Puzzle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324600" y="6477000"/>
            <a:ext cx="2362200" cy="22860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pPr algn="r">
              <a:spcBef>
                <a:spcPct val="0"/>
              </a:spcBef>
            </a:pPr>
            <a:r>
              <a:rPr lang="en-US" sz="1400" dirty="0" smtClean="0">
                <a:solidFill>
                  <a:schemeClr val="bg1"/>
                </a:solidFill>
              </a:rPr>
              <a:t>Chris Bigger &amp; Sarah Herbert</a:t>
            </a:r>
            <a:endParaRPr kumimoji="0" lang="en-US" sz="1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Perpetua" pitchFamily="18" charset="0"/>
              <a:ea typeface="+mj-ea"/>
              <a:cs typeface="+mj-cs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d"/>
      </p:transition>
    </mc:Choice>
    <mc:Fallback xmlns="">
      <p:transition spd="slow">
        <p:pull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550" y="530545"/>
            <a:ext cx="8229600" cy="792163"/>
          </a:xfrm>
        </p:spPr>
        <p:txBody>
          <a:bodyPr/>
          <a:lstStyle/>
          <a:p>
            <a:r>
              <a:rPr lang="en-US" sz="5400" dirty="0" smtClean="0"/>
              <a:t>What is MAPs?</a:t>
            </a:r>
            <a:endParaRPr lang="en-US" sz="5400" dirty="0"/>
          </a:p>
        </p:txBody>
      </p:sp>
      <p:pic>
        <p:nvPicPr>
          <p:cNvPr id="5" name="Picture 4" descr="Screen Clipping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305">
            <a:off x="782934" y="2065012"/>
            <a:ext cx="7730530" cy="1146551"/>
          </a:xfrm>
          <a:prstGeom prst="rect">
            <a:avLst/>
          </a:prstGeom>
        </p:spPr>
      </p:pic>
      <p:pic>
        <p:nvPicPr>
          <p:cNvPr id="1026" name="Picture 2" descr="C:\Users\sarah.herbert\AppData\Local\Microsoft\Windows\Temporary Internet Files\Content.IE5\Y5IL7ENO\MC900431560[1]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609600"/>
            <a:ext cx="2285714" cy="2285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http://www.who.int/entity/childgrowth/mgrs/en/cover_mgrs_whitesm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8916">
            <a:off x="1446519" y="3439070"/>
            <a:ext cx="3851988" cy="2882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0298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d"/>
      </p:transition>
    </mc:Choice>
    <mc:Fallback xmlns="">
      <p:transition spd="slow">
        <p:pull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Screen Clippin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762000"/>
            <a:ext cx="7516030" cy="5764360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152400"/>
            <a:ext cx="8229600" cy="533400"/>
          </a:xfrm>
        </p:spPr>
        <p:txBody>
          <a:bodyPr/>
          <a:lstStyle/>
          <a:p>
            <a:r>
              <a:rPr lang="en-US" dirty="0" smtClean="0"/>
              <a:t>District VCG Report - Reading</a:t>
            </a:r>
            <a:endParaRPr lang="en-US" dirty="0"/>
          </a:p>
        </p:txBody>
      </p:sp>
      <p:pic>
        <p:nvPicPr>
          <p:cNvPr id="7" name="Picture 6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4986374"/>
            <a:ext cx="5792001" cy="6763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58931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d"/>
      </p:transition>
    </mc:Choice>
    <mc:Fallback xmlns="">
      <p:transition spd="slow">
        <p:pull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152400"/>
            <a:ext cx="8229600" cy="533400"/>
          </a:xfrm>
        </p:spPr>
        <p:txBody>
          <a:bodyPr/>
          <a:lstStyle/>
          <a:p>
            <a:r>
              <a:rPr lang="en-US" dirty="0" smtClean="0"/>
              <a:t>District VCG Report - Math</a:t>
            </a:r>
            <a:endParaRPr lang="en-US" dirty="0"/>
          </a:p>
        </p:txBody>
      </p:sp>
      <p:pic>
        <p:nvPicPr>
          <p:cNvPr id="5" name="Picture 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554" y="641158"/>
            <a:ext cx="7787243" cy="5856752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4953000"/>
            <a:ext cx="5858693" cy="7430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97462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d"/>
      </p:transition>
    </mc:Choice>
    <mc:Fallback xmlns="">
      <p:transition spd="slow">
        <p:pull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457200"/>
            <a:ext cx="8229600" cy="639763"/>
          </a:xfrm>
        </p:spPr>
        <p:txBody>
          <a:bodyPr/>
          <a:lstStyle/>
          <a:p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Class Breakdown Reports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" name="Picture 14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70" y="1447800"/>
            <a:ext cx="8803230" cy="4990564"/>
          </a:xfrm>
          <a:prstGeom prst="rect">
            <a:avLst/>
          </a:prstGeom>
        </p:spPr>
      </p:pic>
      <p:sp>
        <p:nvSpPr>
          <p:cNvPr id="2" name="Folded Corner 1"/>
          <p:cNvSpPr/>
          <p:nvPr/>
        </p:nvSpPr>
        <p:spPr>
          <a:xfrm>
            <a:off x="3276600" y="1600200"/>
            <a:ext cx="3200400" cy="1905000"/>
          </a:xfrm>
          <a:prstGeom prst="foldedCorner">
            <a:avLst>
              <a:gd name="adj" fmla="val 19964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u="sng" dirty="0" smtClean="0"/>
          </a:p>
          <a:p>
            <a:pPr algn="ctr"/>
            <a:r>
              <a:rPr lang="en-US" b="1" u="sng" dirty="0" smtClean="0"/>
              <a:t>How is this report useful?</a:t>
            </a:r>
          </a:p>
          <a:p>
            <a:pPr marL="117475" indent="-117475">
              <a:buFontTx/>
              <a:buChar char="-"/>
            </a:pPr>
            <a:r>
              <a:rPr lang="en-US" dirty="0" smtClean="0"/>
              <a:t>Helps to form student groups for small group instruction</a:t>
            </a:r>
          </a:p>
          <a:p>
            <a:pPr marL="117475" indent="-117475">
              <a:buFontTx/>
              <a:buChar char="-"/>
            </a:pPr>
            <a:r>
              <a:rPr lang="en-US" dirty="0" smtClean="0"/>
              <a:t>Identifies areas of instruction needing to be addressed as a whole group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079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d"/>
      </p:transition>
    </mc:Choice>
    <mc:Fallback xmlns="">
      <p:transition spd="slow">
        <p:pull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4400" y="152400"/>
            <a:ext cx="8229600" cy="639763"/>
          </a:xfrm>
        </p:spPr>
        <p:txBody>
          <a:bodyPr/>
          <a:lstStyle/>
          <a:p>
            <a:r>
              <a:rPr lang="en-US" dirty="0" smtClean="0"/>
              <a:t>Student Goal Setting</a:t>
            </a:r>
            <a:endParaRPr lang="en-US" dirty="0"/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774082"/>
            <a:ext cx="8021963" cy="5786188"/>
          </a:xfrm>
          <a:prstGeom prst="rect">
            <a:avLst/>
          </a:prstGeom>
        </p:spPr>
      </p:pic>
      <p:sp>
        <p:nvSpPr>
          <p:cNvPr id="11" name="Folded Corner 10"/>
          <p:cNvSpPr/>
          <p:nvPr/>
        </p:nvSpPr>
        <p:spPr>
          <a:xfrm>
            <a:off x="6430108" y="2057400"/>
            <a:ext cx="2256692" cy="1400124"/>
          </a:xfrm>
          <a:prstGeom prst="foldedCorner">
            <a:avLst>
              <a:gd name="adj" fmla="val 23216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b="1" dirty="0" smtClean="0"/>
          </a:p>
          <a:p>
            <a:pPr algn="ctr"/>
            <a:r>
              <a:rPr lang="en-US" b="1" u="sng" dirty="0" smtClean="0"/>
              <a:t>Report </a:t>
            </a:r>
            <a:r>
              <a:rPr lang="en-US" b="1" u="sng" dirty="0"/>
              <a:t>Used for</a:t>
            </a:r>
            <a:r>
              <a:rPr lang="en-US" b="1" dirty="0"/>
              <a:t>:</a:t>
            </a:r>
          </a:p>
          <a:p>
            <a:r>
              <a:rPr lang="en-US" dirty="0" smtClean="0"/>
              <a:t>- student </a:t>
            </a:r>
            <a:r>
              <a:rPr lang="en-US" dirty="0"/>
              <a:t>goal setting</a:t>
            </a:r>
          </a:p>
          <a:p>
            <a:r>
              <a:rPr lang="en-US" dirty="0" smtClean="0"/>
              <a:t>- parent-teacher    </a:t>
            </a:r>
          </a:p>
          <a:p>
            <a:r>
              <a:rPr lang="en-US" dirty="0" smtClean="0"/>
              <a:t>  conferencing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2057400" y="1219200"/>
            <a:ext cx="1143000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2743200" y="1371600"/>
            <a:ext cx="762000" cy="152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7010400" y="1371600"/>
            <a:ext cx="1447800" cy="76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Line Callout 2 14"/>
          <p:cNvSpPr/>
          <p:nvPr/>
        </p:nvSpPr>
        <p:spPr>
          <a:xfrm>
            <a:off x="6650362" y="5029200"/>
            <a:ext cx="2341237" cy="990600"/>
          </a:xfrm>
          <a:prstGeom prst="borderCallout2">
            <a:avLst>
              <a:gd name="adj1" fmla="val 32951"/>
              <a:gd name="adj2" fmla="val -1666"/>
              <a:gd name="adj3" fmla="val 42419"/>
              <a:gd name="adj4" fmla="val -12407"/>
              <a:gd name="adj5" fmla="val 2441"/>
              <a:gd name="adj6" fmla="val -20711"/>
            </a:avLst>
          </a:prstGeom>
          <a:ln w="28575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- Helps to identify areas of student strength and concern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5666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d"/>
      </p:transition>
    </mc:Choice>
    <mc:Fallback xmlns="">
      <p:transition spd="slow">
        <p:pull dir="d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343400"/>
            <a:ext cx="5486400" cy="1828800"/>
          </a:xfrm>
        </p:spPr>
        <p:txBody>
          <a:bodyPr/>
          <a:lstStyle/>
          <a:p>
            <a:r>
              <a:rPr lang="en-US" sz="2800" dirty="0" smtClean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we continue to improve our instructional programing, MAPs offers one more piece to the puzzle regarding student learning needs.  </a:t>
            </a:r>
            <a:endParaRPr lang="en-US" sz="2800" dirty="0"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Placeholder 7" descr="puzzle_piece_stickfigures.png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4074" b="4074"/>
          <a:stretch>
            <a:fillRect/>
          </a:stretch>
        </p:blipFill>
        <p:spPr>
          <a:xfrm>
            <a:off x="1143000" y="533400"/>
            <a:ext cx="6858000" cy="3543300"/>
          </a:xfr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ll dir="d"/>
      </p:transition>
    </mc:Choice>
    <mc:Fallback xmlns="">
      <p:transition spd="slow">
        <p:pull dir="d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M_piece_of_the_puzzle">
  <a:themeElements>
    <a:clrScheme name="puzzle_piece">
      <a:dk1>
        <a:sysClr val="windowText" lastClr="000000"/>
      </a:dk1>
      <a:lt1>
        <a:sysClr val="window" lastClr="FFFFFF"/>
      </a:lt1>
      <a:dk2>
        <a:srgbClr val="191C3B"/>
      </a:dk2>
      <a:lt2>
        <a:srgbClr val="CACDE8"/>
      </a:lt2>
      <a:accent1>
        <a:srgbClr val="3D426B"/>
      </a:accent1>
      <a:accent2>
        <a:srgbClr val="626AA6"/>
      </a:accent2>
      <a:accent3>
        <a:srgbClr val="A5AACB"/>
      </a:accent3>
      <a:accent4>
        <a:srgbClr val="A3C8CD"/>
      </a:accent4>
      <a:accent5>
        <a:srgbClr val="6DA7AF"/>
      </a:accent5>
      <a:accent6>
        <a:srgbClr val="396369"/>
      </a:accent6>
      <a:hlink>
        <a:srgbClr val="6DA7AF"/>
      </a:hlink>
      <a:folHlink>
        <a:srgbClr val="39636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 marL="0" marR="0" indent="0" algn="l" defTabSz="914400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kern="1200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Perpetua" pitchFamily="18" charset="0"/>
            <a:ea typeface="+mj-ea"/>
            <a:cs typeface="+mj-c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5139575D-AF1F-43BF-910C-F7C64E8E534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PM_piece_of_the_puzzle</Template>
  <TotalTime>308</TotalTime>
  <Words>579</Words>
  <Application>Microsoft Office PowerPoint</Application>
  <PresentationFormat>On-screen Show (4:3)</PresentationFormat>
  <Paragraphs>67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Segoe UI</vt:lpstr>
      <vt:lpstr>Perpetua</vt:lpstr>
      <vt:lpstr>Wingdings</vt:lpstr>
      <vt:lpstr>PM_piece_of_the_puzzle</vt:lpstr>
      <vt:lpstr>MAPs Assessments</vt:lpstr>
      <vt:lpstr>What is MAPs?</vt:lpstr>
      <vt:lpstr>District VCG Report - Reading</vt:lpstr>
      <vt:lpstr>District VCG Report - Math</vt:lpstr>
      <vt:lpstr>Class Breakdown Reports</vt:lpstr>
      <vt:lpstr>Student Goal Setting</vt:lpstr>
      <vt:lpstr>As we continue to improve our instructional programing, MAPs offers one more piece to the puzzle regarding student learning needs.  </vt:lpstr>
    </vt:vector>
  </TitlesOfParts>
  <Company>Chambersburg Area School District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MAPs Assessments</dc:title>
  <dc:creator>Sarah Herbert</dc:creator>
  <cp:lastModifiedBy>Brittany Lynn  Miller</cp:lastModifiedBy>
  <cp:revision>25</cp:revision>
  <dcterms:created xsi:type="dcterms:W3CDTF">2014-09-19T17:43:00Z</dcterms:created>
  <dcterms:modified xsi:type="dcterms:W3CDTF">2014-11-24T20:32:11Z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TC018572729991</vt:lpwstr>
  </property>
</Properties>
</file>