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2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29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27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989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219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779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66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05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67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342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5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8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rian.miller\Google Drive\Marketing\Marketing Documents\CASD Brand Guide\alternate_main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047750"/>
            <a:ext cx="6781800" cy="1102519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sz="6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800350"/>
            <a:ext cx="6629400" cy="22098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Grant Submission Update</a:t>
            </a:r>
          </a:p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Mrs. Stine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September 14, 2021</a:t>
            </a:r>
          </a:p>
        </p:txBody>
      </p:sp>
    </p:spTree>
    <p:extLst>
      <p:ext uri="{BB962C8B-B14F-4D97-AF65-F5344CB8AC3E}">
        <p14:creationId xmlns:p14="http://schemas.microsoft.com/office/powerpoint/2010/main" val="241854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rian.miller\Google Drive\Marketing\Marketing Documents\CASD Brand Guide\Alternate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17" y="-155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57151"/>
            <a:ext cx="5791200" cy="6095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3549"/>
            <a:ext cx="8229600" cy="320040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Allocation: $22,607,027</a:t>
            </a:r>
          </a:p>
          <a:p>
            <a:r>
              <a:rPr lang="en-US" sz="2400" dirty="0" smtClean="0"/>
              <a:t>Funds Available: March 30, 2020 – September 30, 2024</a:t>
            </a:r>
          </a:p>
          <a:p>
            <a:r>
              <a:rPr lang="en-US" sz="2400" dirty="0" smtClean="0"/>
              <a:t>Submitted on September 1, 2021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95600" y="971550"/>
            <a:ext cx="5791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Application 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>Facts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29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rian.miller\Google Drive\Marketing\Marketing Documents\CASD Brand Guide\Alternate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17" y="-155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57151"/>
            <a:ext cx="5791200" cy="6095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4924"/>
            <a:ext cx="8229600" cy="3200401"/>
          </a:xfrm>
        </p:spPr>
        <p:txBody>
          <a:bodyPr>
            <a:no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Budget was divided into thirds:</a:t>
            </a:r>
          </a:p>
          <a:p>
            <a:pPr lvl="1"/>
            <a:r>
              <a:rPr lang="en-US" sz="1600" b="1" dirty="0">
                <a:latin typeface="Arial" pitchFamily="34" charset="0"/>
                <a:cs typeface="Arial" pitchFamily="34" charset="0"/>
              </a:rPr>
              <a:t>1/3 Addressing Learning Loss</a:t>
            </a: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Continuation of LMS contract</a:t>
            </a: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Professional Development</a:t>
            </a: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SEL program and other educational software</a:t>
            </a:r>
          </a:p>
          <a:p>
            <a:pPr lvl="1"/>
            <a:r>
              <a:rPr lang="en-US" sz="1600" b="1" dirty="0">
                <a:latin typeface="Arial" pitchFamily="34" charset="0"/>
                <a:cs typeface="Arial" pitchFamily="34" charset="0"/>
              </a:rPr>
              <a:t>1/3 Safety &amp; Security </a:t>
            </a: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Camera systems, radios, repeaters, parking gates, bollards, and 3m window film</a:t>
            </a:r>
          </a:p>
          <a:p>
            <a:pPr lvl="1"/>
            <a:r>
              <a:rPr lang="en-US" sz="1600" b="1" dirty="0">
                <a:latin typeface="Arial" pitchFamily="34" charset="0"/>
                <a:cs typeface="Arial" pitchFamily="34" charset="0"/>
              </a:rPr>
              <a:t>1/3 Buildings &amp; Grounds</a:t>
            </a: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Improving air quality through upgrades of mechanical systems</a:t>
            </a: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Replacing windows</a:t>
            </a: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Repairing / replacing roofing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19400" y="684143"/>
            <a:ext cx="5791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Arial" pitchFamily="34" charset="0"/>
                <a:cs typeface="Arial" pitchFamily="34" charset="0"/>
              </a:rPr>
              <a:t>Budget</a:t>
            </a:r>
          </a:p>
        </p:txBody>
      </p:sp>
    </p:spTree>
    <p:extLst>
      <p:ext uri="{BB962C8B-B14F-4D97-AF65-F5344CB8AC3E}">
        <p14:creationId xmlns:p14="http://schemas.microsoft.com/office/powerpoint/2010/main" val="283884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rian.miller\Google Drive\Marketing\Marketing Documents\CASD Brand Guide\Alternate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17" y="-155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57151"/>
            <a:ext cx="5791200" cy="6095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017" y="1581150"/>
            <a:ext cx="8229600" cy="3200401"/>
          </a:xfrm>
        </p:spPr>
        <p:txBody>
          <a:bodyPr>
            <a:noAutofit/>
          </a:bodyPr>
          <a:lstStyle/>
          <a:p>
            <a:r>
              <a:rPr lang="en-US" sz="2000" dirty="0" smtClean="0"/>
              <a:t>ESSER ARP 7% Set-aside funds are from the state of PA’s set-aside funds. Total is $1,757,074</a:t>
            </a:r>
          </a:p>
          <a:p>
            <a:pPr lvl="1"/>
            <a:r>
              <a:rPr lang="en-US" sz="2000" dirty="0" smtClean="0"/>
              <a:t>Based on Title 1 formulas </a:t>
            </a:r>
          </a:p>
          <a:p>
            <a:pPr marL="1200150" lvl="2"/>
            <a:r>
              <a:rPr lang="en-US" sz="1800" b="1" dirty="0"/>
              <a:t>Learning Loss </a:t>
            </a:r>
            <a:r>
              <a:rPr lang="en-US" sz="1800" b="1" dirty="0" smtClean="0"/>
              <a:t>– $1,255,052</a:t>
            </a:r>
          </a:p>
          <a:p>
            <a:pPr marL="1200150" lvl="2"/>
            <a:r>
              <a:rPr lang="en-US" sz="1800" b="1" dirty="0"/>
              <a:t>Summer School - $</a:t>
            </a:r>
            <a:r>
              <a:rPr lang="en-US" sz="1800" b="1" dirty="0" smtClean="0"/>
              <a:t>251,011</a:t>
            </a:r>
          </a:p>
          <a:p>
            <a:pPr marL="1200150" lvl="2"/>
            <a:r>
              <a:rPr lang="en-US" sz="1800" b="1" dirty="0" smtClean="0"/>
              <a:t>After </a:t>
            </a:r>
            <a:r>
              <a:rPr lang="en-US" sz="1800" b="1" dirty="0"/>
              <a:t>School - $251,011</a:t>
            </a:r>
          </a:p>
          <a:p>
            <a:r>
              <a:rPr lang="en-US" sz="2000" dirty="0" smtClean="0"/>
              <a:t>Funds Available: March 30, 2020 – September 30, 2024</a:t>
            </a:r>
          </a:p>
          <a:p>
            <a:r>
              <a:rPr lang="en-US" sz="2000" dirty="0" smtClean="0"/>
              <a:t>Applications due on </a:t>
            </a:r>
            <a:r>
              <a:rPr lang="en-US" sz="2000" dirty="0"/>
              <a:t>November 29</a:t>
            </a:r>
            <a:r>
              <a:rPr lang="en-US" sz="2000" dirty="0" smtClean="0"/>
              <a:t>, 2021</a:t>
            </a:r>
          </a:p>
          <a:p>
            <a:r>
              <a:rPr lang="en-US" sz="2000" dirty="0" smtClean="0"/>
              <a:t>Funding must go  to the programming identified in the ESSER </a:t>
            </a:r>
            <a:r>
              <a:rPr lang="en-US" sz="2000" dirty="0" err="1" smtClean="0"/>
              <a:t>lll</a:t>
            </a:r>
            <a:r>
              <a:rPr lang="en-US" sz="2000" dirty="0" smtClean="0"/>
              <a:t> application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95600" y="971550"/>
            <a:ext cx="5791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Upcoming Funding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07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rian.miller\Google Drive\Marketing\Marketing Documents\CASD Brand Guide\Alternate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91" y="-155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57151"/>
            <a:ext cx="5791200" cy="6095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3549"/>
            <a:ext cx="8229600" cy="3200401"/>
          </a:xfrm>
        </p:spPr>
        <p:txBody>
          <a:bodyPr>
            <a:noAutofit/>
          </a:bodyPr>
          <a:lstStyle/>
          <a:p>
            <a:r>
              <a:rPr lang="en-US" sz="1800" dirty="0" smtClean="0"/>
              <a:t>Additional ESSER ARP Set-aside funds are from the state of PA’s set-aside funds. </a:t>
            </a:r>
          </a:p>
          <a:p>
            <a:pPr lvl="1"/>
            <a:r>
              <a:rPr lang="en-US" sz="1800" dirty="0" smtClean="0"/>
              <a:t>Based on Title 1 formulas </a:t>
            </a:r>
          </a:p>
          <a:p>
            <a:pPr marL="1200150" lvl="2"/>
            <a:r>
              <a:rPr lang="en-US" sz="1800" b="1" dirty="0" smtClean="0"/>
              <a:t>Additional Targeted Support and Improvement (A-TSI) for CASHS</a:t>
            </a:r>
          </a:p>
          <a:p>
            <a:pPr marL="1657350" lvl="3"/>
            <a:r>
              <a:rPr lang="en-US" sz="1400" b="1" dirty="0" smtClean="0"/>
              <a:t>Allocation </a:t>
            </a:r>
            <a:r>
              <a:rPr lang="en-US" sz="1400" b="1" dirty="0"/>
              <a:t>- </a:t>
            </a:r>
            <a:r>
              <a:rPr lang="en-US" sz="1400" b="1" dirty="0" smtClean="0"/>
              <a:t>$149,000</a:t>
            </a:r>
          </a:p>
          <a:p>
            <a:pPr marL="1200150" lvl="2"/>
            <a:r>
              <a:rPr lang="en-US" sz="1800" b="1" dirty="0" smtClean="0"/>
              <a:t>Neglected and Delinquent Institutions – CAS</a:t>
            </a:r>
          </a:p>
          <a:p>
            <a:pPr marL="1657350" lvl="3"/>
            <a:r>
              <a:rPr lang="en-US" sz="1400" b="1" dirty="0"/>
              <a:t>Allocation - </a:t>
            </a:r>
            <a:r>
              <a:rPr lang="en-US" sz="1400" b="1" dirty="0" smtClean="0"/>
              <a:t>$42,516</a:t>
            </a:r>
            <a:endParaRPr lang="en-US" sz="1400" b="1" dirty="0"/>
          </a:p>
          <a:p>
            <a:pPr marL="1657350" lvl="3"/>
            <a:endParaRPr lang="en-US" sz="1400" b="1" dirty="0" smtClean="0"/>
          </a:p>
          <a:p>
            <a:pPr marL="57150" indent="0">
              <a:buNone/>
            </a:pPr>
            <a:endParaRPr lang="en-US" sz="14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95600" y="971550"/>
            <a:ext cx="5791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Upcoming Funding Cont.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3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rian.miller\Google Drive\Marketing\Marketing Documents\CASD Brand Guide\end_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24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619250" y="2876550"/>
            <a:ext cx="59055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3125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3003</TotalTime>
  <Words>221</Words>
  <Application>Microsoft Office PowerPoint</Application>
  <PresentationFormat>On-screen Show (16:9)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ESSER-ARP</vt:lpstr>
      <vt:lpstr>ESSER-ARP</vt:lpstr>
      <vt:lpstr>ESSER-ARP</vt:lpstr>
      <vt:lpstr>ESSER-ARP</vt:lpstr>
      <vt:lpstr>ESSER-ARP</vt:lpstr>
      <vt:lpstr>PowerPoint Presentation</vt:lpstr>
    </vt:vector>
  </TitlesOfParts>
  <Company>Chambersburg Area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CASD Presentation PowerPoint Template</dc:title>
  <dc:creator>Bobbie Stine (Support Services)</dc:creator>
  <cp:lastModifiedBy>Bobbie Stine (Support Services)</cp:lastModifiedBy>
  <cp:revision>28</cp:revision>
  <dcterms:created xsi:type="dcterms:W3CDTF">2020-02-18T18:11:52Z</dcterms:created>
  <dcterms:modified xsi:type="dcterms:W3CDTF">2022-02-22T18:16:59Z</dcterms:modified>
</cp:coreProperties>
</file>