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4" r:id="rId7"/>
    <p:sldId id="261" r:id="rId8"/>
    <p:sldId id="262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29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2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8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21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7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66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05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67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342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5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EA2DC-C3A7-4C92-B934-827B6783303C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F037B-7B0A-402D-A48F-92F8BECAEA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ian.miller\Google Drive\Marketing\Marketing Documents\CASD Brand Guide\alternate_main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047750"/>
            <a:ext cx="6781800" cy="1102519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sz="6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00350"/>
            <a:ext cx="6629400" cy="2209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Grant Development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Mrs. Stouffer | Mrs. Stine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August 17, 2021</a:t>
            </a:r>
          </a:p>
        </p:txBody>
      </p:sp>
    </p:spTree>
    <p:extLst>
      <p:ext uri="{BB962C8B-B14F-4D97-AF65-F5344CB8AC3E}">
        <p14:creationId xmlns:p14="http://schemas.microsoft.com/office/powerpoint/2010/main" val="241854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rian.miller\Google Drive\Marketing\Marketing Documents\CASD Brand Guide\Alternate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17" y="-155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7151"/>
            <a:ext cx="57912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3549"/>
            <a:ext cx="8229600" cy="32004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Allocation: $22,607,027</a:t>
            </a:r>
          </a:p>
          <a:p>
            <a:r>
              <a:rPr lang="en-US" sz="2400" dirty="0" smtClean="0"/>
              <a:t>Funds Available: March 30, 2020 – September 30, 2024</a:t>
            </a:r>
          </a:p>
          <a:p>
            <a:r>
              <a:rPr lang="en-US" sz="2400" dirty="0" smtClean="0"/>
              <a:t>20% must used to address academic impact of lost instructional time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95600" y="971550"/>
            <a:ext cx="5791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Grant Facts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2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rian.miller\Google Drive\Marketing\Marketing Documents\CASD Brand Guide\section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1"/>
            <a:ext cx="60960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33549"/>
            <a:ext cx="8458200" cy="3200401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Safe, In-person Schooling, and Continuity of Services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Facility &amp; Grounds Upgrades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Social-Emotional Learning, Trauma-Sensitive Schools, and Health &amp; Wellness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Staff Recruitment, Support, and Retention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Academic Recovery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&amp;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Acceleration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Systemic Equity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Family &amp; Community Partnerships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971550"/>
            <a:ext cx="5867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rgbClr val="14284B"/>
                </a:solidFill>
                <a:latin typeface="Arial" pitchFamily="34" charset="0"/>
                <a:cs typeface="Arial" pitchFamily="34" charset="0"/>
              </a:rPr>
              <a:t>Allowable Uses</a:t>
            </a:r>
            <a:endParaRPr lang="en-US" sz="3600" dirty="0">
              <a:solidFill>
                <a:srgbClr val="14284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57350"/>
            <a:ext cx="5791200" cy="609599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Alternate Section Title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brian.miller\Google Drive\Marketing\Marketing Documents\CASD Brand Guide\blank_slide_bl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66700" y="57151"/>
            <a:ext cx="86106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Application Content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90500" y="819151"/>
            <a:ext cx="8763000" cy="3581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Assessing impacts and needs of students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Engaging stakeholders in plan development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Using ARP-ESSER funds to plan for safe, in-person instruction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Proposed budget and timeline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Monitoring and measuring progress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ARP-ESSER fund assurances</a:t>
            </a:r>
          </a:p>
          <a:p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*** PDE recommends applying by September 1, 2021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rian.miller\Google Drive\Marketing\Marketing Documents\CASD Brand Guide\section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1"/>
            <a:ext cx="60960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57351"/>
            <a:ext cx="8458200" cy="34290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>
                <a:latin typeface="Arial" pitchFamily="34" charset="0"/>
                <a:cs typeface="Arial" pitchFamily="34" charset="0"/>
              </a:rPr>
              <a:t>Future of Learning Group</a:t>
            </a:r>
          </a:p>
          <a:p>
            <a:pPr lvl="1"/>
            <a:r>
              <a:rPr lang="en-US" sz="9600" dirty="0" smtClean="0">
                <a:latin typeface="Arial" pitchFamily="34" charset="0"/>
                <a:cs typeface="Arial" pitchFamily="34" charset="0"/>
              </a:rPr>
              <a:t>Surveyed staff and community to seek participants</a:t>
            </a:r>
          </a:p>
          <a:p>
            <a:pPr lvl="1"/>
            <a:r>
              <a:rPr lang="en-US" sz="9600" dirty="0" smtClean="0">
                <a:latin typeface="Arial" pitchFamily="34" charset="0"/>
                <a:cs typeface="Arial" pitchFamily="34" charset="0"/>
              </a:rPr>
              <a:t>60 members</a:t>
            </a:r>
          </a:p>
          <a:p>
            <a:pPr lvl="1"/>
            <a:r>
              <a:rPr lang="en-US" sz="9600" dirty="0" smtClean="0">
                <a:latin typeface="Arial" pitchFamily="34" charset="0"/>
                <a:cs typeface="Arial" pitchFamily="34" charset="0"/>
              </a:rPr>
              <a:t>Completed two (2) work sessions on: 7/19/21 &amp; 7/28/21</a:t>
            </a:r>
          </a:p>
          <a:p>
            <a:pPr lvl="1"/>
            <a:r>
              <a:rPr lang="en-US" sz="9600" dirty="0" smtClean="0">
                <a:latin typeface="Arial" pitchFamily="34" charset="0"/>
                <a:cs typeface="Arial" pitchFamily="34" charset="0"/>
              </a:rPr>
              <a:t>Subgroups: Instruction, Instructional Technology, Social Emotional Learning, Facilities, Human Resources</a:t>
            </a:r>
          </a:p>
          <a:p>
            <a:pPr lvl="1"/>
            <a:r>
              <a:rPr lang="en-US" sz="9600" dirty="0" smtClean="0">
                <a:latin typeface="Arial" pitchFamily="34" charset="0"/>
                <a:cs typeface="Arial" pitchFamily="34" charset="0"/>
              </a:rPr>
              <a:t>Subgroups prioritized future needs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874642"/>
            <a:ext cx="5867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rgbClr val="14284B"/>
                </a:solidFill>
                <a:latin typeface="Arial" pitchFamily="34" charset="0"/>
                <a:cs typeface="Arial" pitchFamily="34" charset="0"/>
              </a:rPr>
              <a:t>Stakeholder Input</a:t>
            </a:r>
            <a:endParaRPr lang="en-US" sz="3600" dirty="0">
              <a:solidFill>
                <a:srgbClr val="14284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09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rian.miller\Google Drive\Marketing\Marketing Documents\CASD Brand Guide\section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1"/>
            <a:ext cx="6096000" cy="609599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ESSER-ARP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33549"/>
            <a:ext cx="8458200" cy="320040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Crabtree,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Rohrbaugh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&amp; Associates</a:t>
            </a:r>
          </a:p>
          <a:p>
            <a:pPr lvl="1"/>
            <a:r>
              <a:rPr lang="en-US" sz="1800" dirty="0">
                <a:latin typeface="Arial" pitchFamily="34" charset="0"/>
                <a:cs typeface="Arial" pitchFamily="34" charset="0"/>
              </a:rPr>
              <a:t>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eview 10 year capital plan to prioritize facility upgrades for safety, health, and continuity of education.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Buildings &amp; Grounds 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September meeting to review Crabtree’s plan – date to be announced.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874642"/>
            <a:ext cx="58674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solidFill>
                  <a:srgbClr val="14284B"/>
                </a:solidFill>
                <a:latin typeface="Arial" pitchFamily="34" charset="0"/>
                <a:cs typeface="Arial" pitchFamily="34" charset="0"/>
              </a:rPr>
              <a:t>Stake Holder Input Cont.</a:t>
            </a:r>
            <a:endParaRPr lang="en-US" sz="3600" dirty="0">
              <a:solidFill>
                <a:srgbClr val="14284B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12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rian.miller\Google Drive\Marketing\Marketing Documents\CASD Brand Guide\blank_slide_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6" y="0"/>
            <a:ext cx="915210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57350"/>
            <a:ext cx="5791200" cy="609599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Alternate Section Title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66700" y="57151"/>
            <a:ext cx="86106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Proposed Budget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90500" y="819151"/>
            <a:ext cx="8763000" cy="35814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Budget will be divided into thirds: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1/3 Addressing Learning Loss</a:t>
            </a:r>
          </a:p>
          <a:p>
            <a:pPr lvl="2"/>
            <a:r>
              <a:rPr lang="en-US" sz="1800" dirty="0" smtClean="0">
                <a:latin typeface="Arial" pitchFamily="34" charset="0"/>
                <a:cs typeface="Arial" pitchFamily="34" charset="0"/>
              </a:rPr>
              <a:t>Continuation of LMS contract</a:t>
            </a:r>
          </a:p>
          <a:p>
            <a:pPr lvl="2"/>
            <a:r>
              <a:rPr lang="en-US" sz="1800" dirty="0" smtClean="0">
                <a:latin typeface="Arial" pitchFamily="34" charset="0"/>
                <a:cs typeface="Arial" pitchFamily="34" charset="0"/>
              </a:rPr>
              <a:t>Professional Development</a:t>
            </a:r>
          </a:p>
          <a:p>
            <a:pPr lvl="2"/>
            <a:r>
              <a:rPr lang="en-US" sz="1800" dirty="0" smtClean="0">
                <a:latin typeface="Arial" pitchFamily="34" charset="0"/>
                <a:cs typeface="Arial" pitchFamily="34" charset="0"/>
              </a:rPr>
              <a:t>SEL program and other educational software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1/3 Safety &amp; Security </a:t>
            </a:r>
          </a:p>
          <a:p>
            <a:pPr lvl="2"/>
            <a:r>
              <a:rPr lang="en-US" sz="1900" dirty="0" smtClean="0">
                <a:latin typeface="Arial" pitchFamily="34" charset="0"/>
                <a:cs typeface="Arial" pitchFamily="34" charset="0"/>
              </a:rPr>
              <a:t>Camera systems, radios, repeaters, parking gates, bollards, and 3m window film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1/3 Buildings &amp; Grounds</a:t>
            </a:r>
          </a:p>
          <a:p>
            <a:pPr lvl="2"/>
            <a:r>
              <a:rPr lang="en-US" sz="1900" dirty="0" smtClean="0">
                <a:latin typeface="Arial" pitchFamily="34" charset="0"/>
                <a:cs typeface="Arial" pitchFamily="34" charset="0"/>
              </a:rPr>
              <a:t>Improving air quality through upgrades of mechanical systems</a:t>
            </a:r>
          </a:p>
          <a:p>
            <a:pPr lvl="2"/>
            <a:r>
              <a:rPr lang="en-US" sz="1900" dirty="0" smtClean="0">
                <a:latin typeface="Arial" pitchFamily="34" charset="0"/>
                <a:cs typeface="Arial" pitchFamily="34" charset="0"/>
              </a:rPr>
              <a:t>Replacing windows</a:t>
            </a:r>
          </a:p>
          <a:p>
            <a:pPr lvl="2"/>
            <a:r>
              <a:rPr lang="en-US" sz="1900" dirty="0" smtClean="0">
                <a:latin typeface="Arial" pitchFamily="34" charset="0"/>
                <a:cs typeface="Arial" pitchFamily="34" charset="0"/>
              </a:rPr>
              <a:t>Repairing / replacing roofing</a:t>
            </a:r>
          </a:p>
          <a:p>
            <a:pPr lvl="2"/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1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rian.miller\Google Drive\Marketing\Marketing Documents\CASD Brand Guide\end_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2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619250" y="2876550"/>
            <a:ext cx="59055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3125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2883</TotalTime>
  <Words>295</Words>
  <Application>Microsoft Office PowerPoint</Application>
  <PresentationFormat>On-screen Show (16:9)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ESSER-ARP</vt:lpstr>
      <vt:lpstr>ESSER-ARP</vt:lpstr>
      <vt:lpstr>ESSER-ARP</vt:lpstr>
      <vt:lpstr>Alternate Section Title</vt:lpstr>
      <vt:lpstr>ESSER-ARP</vt:lpstr>
      <vt:lpstr>ESSER-ARP</vt:lpstr>
      <vt:lpstr>Alternate Section Title</vt:lpstr>
      <vt:lpstr>PowerPoint Presentation</vt:lpstr>
    </vt:vector>
  </TitlesOfParts>
  <Company>Chambersburg Area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CASD Presentation PowerPoint Template</dc:title>
  <dc:creator>Bobbie Stine (Support Services)</dc:creator>
  <cp:lastModifiedBy>Bobbie Stine (Support Services)</cp:lastModifiedBy>
  <cp:revision>20</cp:revision>
  <dcterms:created xsi:type="dcterms:W3CDTF">2020-02-18T18:11:52Z</dcterms:created>
  <dcterms:modified xsi:type="dcterms:W3CDTF">2022-02-22T18:16:25Z</dcterms:modified>
</cp:coreProperties>
</file>