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8"/>
  </p:notesMasterIdLst>
  <p:handoutMasterIdLst>
    <p:handoutMasterId r:id="rId19"/>
  </p:handoutMasterIdLst>
  <p:sldIdLst>
    <p:sldId id="259" r:id="rId2"/>
    <p:sldId id="294" r:id="rId3"/>
    <p:sldId id="295" r:id="rId4"/>
    <p:sldId id="262" r:id="rId5"/>
    <p:sldId id="281" r:id="rId6"/>
    <p:sldId id="288" r:id="rId7"/>
    <p:sldId id="289" r:id="rId8"/>
    <p:sldId id="282" r:id="rId9"/>
    <p:sldId id="290" r:id="rId10"/>
    <p:sldId id="293" r:id="rId11"/>
    <p:sldId id="283" r:id="rId12"/>
    <p:sldId id="272" r:id="rId13"/>
    <p:sldId id="291" r:id="rId14"/>
    <p:sldId id="286" r:id="rId15"/>
    <p:sldId id="292" r:id="rId16"/>
    <p:sldId id="275" r:id="rId17"/>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CC93D-E52E-4D84-901B-11D7331DD495}">
          <p14:sldIdLst>
            <p14:sldId id="259"/>
            <p14:sldId id="294"/>
            <p14:sldId id="295"/>
          </p14:sldIdLst>
        </p14:section>
        <p14:section name="Overview and Objectives" id="{ABA716BF-3A5C-4ADB-94C9-CFEF84EBA240}">
          <p14:sldIdLst>
            <p14:sldId id="262"/>
            <p14:sldId id="281"/>
            <p14:sldId id="288"/>
            <p14:sldId id="289"/>
            <p14:sldId id="282"/>
            <p14:sldId id="290"/>
            <p14:sldId id="293"/>
            <p14:sldId id="283"/>
            <p14:sldId id="272"/>
            <p14:sldId id="291"/>
          </p14:sldIdLst>
        </p14:section>
        <p14:section name="Topic 1" id="{6D9936A3-3945-4757-BC8B-B5C252D8E036}">
          <p14:sldIdLst>
            <p14:sldId id="286"/>
            <p14:sldId id="292"/>
          </p14:sldIdLst>
        </p14:section>
        <p14:section name="Sample Slides for Visuals" id="{BAB3A466-96C9-4230-9978-795378D75699}">
          <p14:sldIdLst/>
        </p14:section>
        <p14:section name="Case Study" id="{8C0305C9-B152-4FBA-A789-FE1976D53990}">
          <p14:sldIdLst/>
        </p14:section>
        <p14:section name="Conclusion and Summary" id="{790CEF5B-569A-4C2F-BED5-750B08C0E5AD}">
          <p14:sldIdLst>
            <p14:sldId id="275"/>
          </p14:sldIdLst>
        </p14:section>
        <p14:section name="Appendix" id="{3F78B471-41DA-46F2-A8E4-97E471896AB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00"/>
    <a:srgbClr val="009ED6"/>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74" autoAdjust="0"/>
    <p:restoredTop sz="90391" autoAdjust="0"/>
  </p:normalViewPr>
  <p:slideViewPr>
    <p:cSldViewPr>
      <p:cViewPr varScale="1">
        <p:scale>
          <a:sx n="70" d="100"/>
          <a:sy n="70" d="100"/>
        </p:scale>
        <p:origin x="-1230" y="-96"/>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EADD9-F67D-41F5-BA4C-3C84956E7F46}" type="doc">
      <dgm:prSet loTypeId="urn:microsoft.com/office/officeart/2005/8/layout/vList5" loCatId="list" qsTypeId="urn:microsoft.com/office/officeart/2005/8/quickstyle/simple5" qsCatId="simple" csTypeId="urn:microsoft.com/office/officeart/2005/8/colors/colorful3" csCatId="colorful" phldr="1"/>
      <dgm:spPr/>
      <dgm:t>
        <a:bodyPr/>
        <a:lstStyle/>
        <a:p>
          <a:endParaRPr lang="en-US"/>
        </a:p>
      </dgm:t>
    </dgm:pt>
    <dgm:pt modelId="{74EE5CD8-078F-4590-BF9C-A341A294A016}">
      <dgm:prSet phldrT="[Text]" custT="1"/>
      <dgm:spPr/>
      <dgm:t>
        <a:bodyPr/>
        <a:lstStyle/>
        <a:p>
          <a:r>
            <a:rPr lang="en-US" sz="4400" smtClean="0"/>
            <a:t>1</a:t>
          </a:r>
          <a:endParaRPr lang="en-US" sz="4400" dirty="0"/>
        </a:p>
      </dgm:t>
    </dgm:pt>
    <dgm:pt modelId="{BB568D76-3363-43D3-B00C-3359A643216C}" type="parTrans" cxnId="{F40F9561-0D4C-44CF-91EF-A92B1DBDE44B}">
      <dgm:prSet/>
      <dgm:spPr/>
      <dgm:t>
        <a:bodyPr/>
        <a:lstStyle/>
        <a:p>
          <a:endParaRPr lang="en-US" sz="3200"/>
        </a:p>
      </dgm:t>
    </dgm:pt>
    <dgm:pt modelId="{CF9FB981-E6ED-4440-AC98-4E4E2ABA2C55}" type="sibTrans" cxnId="{F40F9561-0D4C-44CF-91EF-A92B1DBDE44B}">
      <dgm:prSet/>
      <dgm:spPr/>
      <dgm:t>
        <a:bodyPr/>
        <a:lstStyle/>
        <a:p>
          <a:endParaRPr lang="en-US" sz="3200"/>
        </a:p>
      </dgm:t>
    </dgm:pt>
    <dgm:pt modelId="{AA046201-5C4D-445E-BF0B-5C6D2B0A1945}">
      <dgm:prSet phldrT="[Text]" custT="1"/>
      <dgm:spPr/>
      <dgm:t>
        <a:bodyPr/>
        <a:lstStyle/>
        <a:p>
          <a:r>
            <a:rPr lang="en-US" sz="4400" dirty="0" smtClean="0"/>
            <a:t>2</a:t>
          </a:r>
          <a:endParaRPr lang="en-US" sz="4400" dirty="0"/>
        </a:p>
      </dgm:t>
    </dgm:pt>
    <dgm:pt modelId="{FE92FC33-5E0F-4302-9E80-A69E8ACDDE56}" type="parTrans" cxnId="{B8AF1086-D7BE-446F-9133-738B599E9A7D}">
      <dgm:prSet/>
      <dgm:spPr/>
      <dgm:t>
        <a:bodyPr/>
        <a:lstStyle/>
        <a:p>
          <a:endParaRPr lang="en-US" sz="3200"/>
        </a:p>
      </dgm:t>
    </dgm:pt>
    <dgm:pt modelId="{40767EFF-7D52-4469-ACEE-7D28E67337E2}" type="sibTrans" cxnId="{B8AF1086-D7BE-446F-9133-738B599E9A7D}">
      <dgm:prSet/>
      <dgm:spPr/>
      <dgm:t>
        <a:bodyPr/>
        <a:lstStyle/>
        <a:p>
          <a:endParaRPr lang="en-US" sz="3200"/>
        </a:p>
      </dgm:t>
    </dgm:pt>
    <dgm:pt modelId="{C59269D0-92A5-481C-BA64-727AFB0DD545}">
      <dgm:prSet phldrT="[Text]" custT="1"/>
      <dgm:spPr/>
      <dgm:t>
        <a:bodyPr/>
        <a:lstStyle/>
        <a:p>
          <a:r>
            <a:rPr lang="en-US" sz="3200" dirty="0" smtClean="0">
              <a:effectLst>
                <a:outerShdw blurRad="38100" dist="38100" dir="2700000" algn="tl">
                  <a:srgbClr val="000000">
                    <a:alpha val="43137"/>
                  </a:srgbClr>
                </a:outerShdw>
              </a:effectLst>
            </a:rPr>
            <a:t>Social media case law</a:t>
          </a:r>
          <a:endParaRPr lang="en-US" sz="3200" dirty="0">
            <a:effectLst>
              <a:outerShdw blurRad="38100" dist="38100" dir="2700000" algn="tl">
                <a:srgbClr val="000000">
                  <a:alpha val="43137"/>
                </a:srgbClr>
              </a:outerShdw>
            </a:effectLst>
          </a:endParaRPr>
        </a:p>
      </dgm:t>
    </dgm:pt>
    <dgm:pt modelId="{312CC84D-092F-422A-AA24-A4619DBBB7BE}" type="parTrans" cxnId="{9071FB3B-D26B-4384-BD1A-80C12C62D02C}">
      <dgm:prSet/>
      <dgm:spPr/>
      <dgm:t>
        <a:bodyPr/>
        <a:lstStyle/>
        <a:p>
          <a:endParaRPr lang="en-US" sz="3200"/>
        </a:p>
      </dgm:t>
    </dgm:pt>
    <dgm:pt modelId="{266DE8E8-1339-41C4-B9A7-6148496C7FA9}" type="sibTrans" cxnId="{9071FB3B-D26B-4384-BD1A-80C12C62D02C}">
      <dgm:prSet/>
      <dgm:spPr/>
      <dgm:t>
        <a:bodyPr/>
        <a:lstStyle/>
        <a:p>
          <a:endParaRPr lang="en-US" sz="3200"/>
        </a:p>
      </dgm:t>
    </dgm:pt>
    <dgm:pt modelId="{D1776C8F-2B10-4075-8DF7-7F65AB725ED5}">
      <dgm:prSet phldrT="[Text]" custT="1"/>
      <dgm:spPr/>
      <dgm:t>
        <a:bodyPr/>
        <a:lstStyle/>
        <a:p>
          <a:r>
            <a:rPr lang="en-US" sz="4400" dirty="0" smtClean="0"/>
            <a:t>4</a:t>
          </a:r>
          <a:endParaRPr lang="en-US" sz="4400" dirty="0"/>
        </a:p>
      </dgm:t>
    </dgm:pt>
    <dgm:pt modelId="{7291E740-3E17-41B3-99D3-1D67AE37CC3F}" type="parTrans" cxnId="{7077B78D-FCDC-4519-8416-DC357ACD5043}">
      <dgm:prSet/>
      <dgm:spPr/>
      <dgm:t>
        <a:bodyPr/>
        <a:lstStyle/>
        <a:p>
          <a:endParaRPr lang="en-US" sz="3200"/>
        </a:p>
      </dgm:t>
    </dgm:pt>
    <dgm:pt modelId="{88B75C29-8054-417D-BCE3-878A55118F6D}" type="sibTrans" cxnId="{7077B78D-FCDC-4519-8416-DC357ACD5043}">
      <dgm:prSet/>
      <dgm:spPr/>
      <dgm:t>
        <a:bodyPr/>
        <a:lstStyle/>
        <a:p>
          <a:endParaRPr lang="en-US" sz="3200"/>
        </a:p>
      </dgm:t>
    </dgm:pt>
    <dgm:pt modelId="{6BE4E373-0656-4EDC-821E-BE09C952B1F6}">
      <dgm:prSet phldrT="[Text]" custT="1"/>
      <dgm:spPr/>
      <dgm:t>
        <a:bodyPr/>
        <a:lstStyle/>
        <a:p>
          <a:r>
            <a:rPr lang="en-US" sz="3200" dirty="0" smtClean="0">
              <a:effectLst>
                <a:outerShdw blurRad="38100" dist="38100" dir="2700000" algn="tl">
                  <a:srgbClr val="000000">
                    <a:alpha val="43137"/>
                  </a:srgbClr>
                </a:outerShdw>
              </a:effectLst>
            </a:rPr>
            <a:t>Rules &amp; Expectations</a:t>
          </a:r>
          <a:endParaRPr lang="en-US" sz="3200" dirty="0">
            <a:effectLst>
              <a:outerShdw blurRad="38100" dist="38100" dir="2700000" algn="tl">
                <a:srgbClr val="000000">
                  <a:alpha val="43137"/>
                </a:srgbClr>
              </a:outerShdw>
            </a:effectLst>
          </a:endParaRPr>
        </a:p>
      </dgm:t>
    </dgm:pt>
    <dgm:pt modelId="{34218063-BF94-4304-99BD-B3F7BA4D3C8F}" type="parTrans" cxnId="{119690D4-400B-468B-8BA0-5C9C9E2AFEAF}">
      <dgm:prSet/>
      <dgm:spPr/>
      <dgm:t>
        <a:bodyPr/>
        <a:lstStyle/>
        <a:p>
          <a:endParaRPr lang="en-US" sz="3200"/>
        </a:p>
      </dgm:t>
    </dgm:pt>
    <dgm:pt modelId="{E17B9BF1-2948-497F-8EC7-3BF734D839DB}" type="sibTrans" cxnId="{119690D4-400B-468B-8BA0-5C9C9E2AFEAF}">
      <dgm:prSet/>
      <dgm:spPr/>
      <dgm:t>
        <a:bodyPr/>
        <a:lstStyle/>
        <a:p>
          <a:endParaRPr lang="en-US" sz="3200"/>
        </a:p>
      </dgm:t>
    </dgm:pt>
    <dgm:pt modelId="{1E4D3931-0DBD-4211-A24A-6AF364284B1E}">
      <dgm:prSet phldrT="[Text]" custT="1"/>
      <dgm:spPr/>
      <dgm:t>
        <a:bodyPr/>
        <a:lstStyle/>
        <a:p>
          <a:pPr marL="280988" indent="-280988"/>
          <a:r>
            <a:rPr lang="en-US" sz="3200" dirty="0" smtClean="0">
              <a:effectLst>
                <a:outerShdw blurRad="38100" dist="38100" dir="2700000" algn="tl">
                  <a:srgbClr val="000000">
                    <a:alpha val="43137"/>
                  </a:srgbClr>
                </a:outerShdw>
              </a:effectLst>
            </a:rPr>
            <a:t>School policy &amp; expectations</a:t>
          </a:r>
          <a:endParaRPr lang="en-US" sz="3200" dirty="0">
            <a:effectLst>
              <a:outerShdw blurRad="38100" dist="38100" dir="2700000" algn="tl">
                <a:srgbClr val="000000">
                  <a:alpha val="43137"/>
                </a:srgbClr>
              </a:outerShdw>
            </a:effectLst>
          </a:endParaRPr>
        </a:p>
      </dgm:t>
    </dgm:pt>
    <dgm:pt modelId="{CADAA3D9-7C63-4729-85B0-64C8AF644EEF}" type="sibTrans" cxnId="{63E4D827-0083-4625-9FD6-043D8D32091E}">
      <dgm:prSet/>
      <dgm:spPr/>
      <dgm:t>
        <a:bodyPr/>
        <a:lstStyle/>
        <a:p>
          <a:endParaRPr lang="en-US" sz="3200"/>
        </a:p>
      </dgm:t>
    </dgm:pt>
    <dgm:pt modelId="{FC93695B-FD0E-4353-B1FD-4328F4386DEC}" type="parTrans" cxnId="{63E4D827-0083-4625-9FD6-043D8D32091E}">
      <dgm:prSet/>
      <dgm:spPr/>
      <dgm:t>
        <a:bodyPr/>
        <a:lstStyle/>
        <a:p>
          <a:endParaRPr lang="en-US" sz="3200"/>
        </a:p>
      </dgm:t>
    </dgm:pt>
    <dgm:pt modelId="{6861FB49-AAA3-4A64-9F59-C0AC3F66FDAB}">
      <dgm:prSet phldrT="[Text]" custT="1"/>
      <dgm:spPr/>
      <dgm:t>
        <a:bodyPr/>
        <a:lstStyle/>
        <a:p>
          <a:r>
            <a:rPr lang="en-US" sz="4400" dirty="0" smtClean="0">
              <a:effectLst>
                <a:outerShdw blurRad="38100" dist="38100" dir="2700000" algn="tl">
                  <a:srgbClr val="000000">
                    <a:alpha val="43137"/>
                  </a:srgbClr>
                </a:outerShdw>
              </a:effectLst>
            </a:rPr>
            <a:t>3</a:t>
          </a:r>
          <a:endParaRPr lang="en-US" sz="4400" dirty="0">
            <a:effectLst>
              <a:outerShdw blurRad="38100" dist="38100" dir="2700000" algn="tl">
                <a:srgbClr val="000000">
                  <a:alpha val="43137"/>
                </a:srgbClr>
              </a:outerShdw>
            </a:effectLst>
          </a:endParaRPr>
        </a:p>
      </dgm:t>
    </dgm:pt>
    <dgm:pt modelId="{A2F1C418-1FA5-4B74-B91C-497CD5843664}" type="parTrans" cxnId="{D0CEAC4D-DB62-4782-A899-295E9C8E4273}">
      <dgm:prSet/>
      <dgm:spPr/>
      <dgm:t>
        <a:bodyPr/>
        <a:lstStyle/>
        <a:p>
          <a:endParaRPr lang="en-US"/>
        </a:p>
      </dgm:t>
    </dgm:pt>
    <dgm:pt modelId="{9E3C371B-2347-409A-941E-F406D4018829}" type="sibTrans" cxnId="{D0CEAC4D-DB62-4782-A899-295E9C8E4273}">
      <dgm:prSet/>
      <dgm:spPr/>
      <dgm:t>
        <a:bodyPr/>
        <a:lstStyle/>
        <a:p>
          <a:endParaRPr lang="en-US"/>
        </a:p>
      </dgm:t>
    </dgm:pt>
    <dgm:pt modelId="{33110860-7C3D-412F-A5A1-EE6FC8C3748D}">
      <dgm:prSet phldrT="[Text]" custT="1"/>
      <dgm:spPr/>
      <dgm:t>
        <a:bodyPr/>
        <a:lstStyle/>
        <a:p>
          <a:r>
            <a:rPr lang="en-US" sz="3200" dirty="0" smtClean="0">
              <a:effectLst>
                <a:outerShdw blurRad="38100" dist="38100" dir="2700000" algn="tl">
                  <a:srgbClr val="000000">
                    <a:alpha val="43137"/>
                  </a:srgbClr>
                </a:outerShdw>
              </a:effectLst>
            </a:rPr>
            <a:t>Impact of social media and bullying</a:t>
          </a:r>
          <a:endParaRPr lang="en-US" sz="3200" dirty="0">
            <a:effectLst>
              <a:outerShdw blurRad="38100" dist="38100" dir="2700000" algn="tl">
                <a:srgbClr val="000000">
                  <a:alpha val="43137"/>
                </a:srgbClr>
              </a:outerShdw>
            </a:effectLst>
          </a:endParaRPr>
        </a:p>
      </dgm:t>
    </dgm:pt>
    <dgm:pt modelId="{AFBD3981-E3C3-4845-BBAF-9502C3B84974}" type="parTrans" cxnId="{0096A91D-A85B-4643-A2E5-1C61207E48F9}">
      <dgm:prSet/>
      <dgm:spPr/>
      <dgm:t>
        <a:bodyPr/>
        <a:lstStyle/>
        <a:p>
          <a:endParaRPr lang="en-US"/>
        </a:p>
      </dgm:t>
    </dgm:pt>
    <dgm:pt modelId="{83E40F68-8BFB-4DF5-8021-AEB94C549ECB}" type="sibTrans" cxnId="{0096A91D-A85B-4643-A2E5-1C61207E48F9}">
      <dgm:prSet/>
      <dgm:spPr/>
      <dgm:t>
        <a:bodyPr/>
        <a:lstStyle/>
        <a:p>
          <a:endParaRPr lang="en-US"/>
        </a:p>
      </dgm:t>
    </dgm:pt>
    <dgm:pt modelId="{AAE7A1E6-6847-453D-B55B-8A82BF138C1D}" type="pres">
      <dgm:prSet presAssocID="{F6FEADD9-F67D-41F5-BA4C-3C84956E7F46}" presName="Name0" presStyleCnt="0">
        <dgm:presLayoutVars>
          <dgm:dir/>
          <dgm:animLvl val="lvl"/>
          <dgm:resizeHandles val="exact"/>
        </dgm:presLayoutVars>
      </dgm:prSet>
      <dgm:spPr/>
      <dgm:t>
        <a:bodyPr/>
        <a:lstStyle/>
        <a:p>
          <a:endParaRPr lang="en-US"/>
        </a:p>
      </dgm:t>
    </dgm:pt>
    <dgm:pt modelId="{C4407577-18A2-46E0-8805-2838042EB67A}" type="pres">
      <dgm:prSet presAssocID="{74EE5CD8-078F-4590-BF9C-A341A294A016}" presName="linNode" presStyleCnt="0"/>
      <dgm:spPr/>
      <dgm:t>
        <a:bodyPr/>
        <a:lstStyle/>
        <a:p>
          <a:endParaRPr lang="en-US"/>
        </a:p>
      </dgm:t>
    </dgm:pt>
    <dgm:pt modelId="{7E429971-BC57-430F-BB25-C0574E5E39E3}" type="pres">
      <dgm:prSet presAssocID="{74EE5CD8-078F-4590-BF9C-A341A294A016}" presName="parentText" presStyleLbl="node1" presStyleIdx="0" presStyleCnt="4" custLinFactNeighborY="-15667">
        <dgm:presLayoutVars>
          <dgm:chMax val="1"/>
          <dgm:bulletEnabled val="1"/>
        </dgm:presLayoutVars>
      </dgm:prSet>
      <dgm:spPr>
        <a:prstGeom prst="roundRect">
          <a:avLst/>
        </a:prstGeom>
      </dgm:spPr>
      <dgm:t>
        <a:bodyPr/>
        <a:lstStyle/>
        <a:p>
          <a:endParaRPr lang="en-US"/>
        </a:p>
      </dgm:t>
    </dgm:pt>
    <dgm:pt modelId="{D54B1729-BC98-42C1-9C6C-D65DCBA4358F}" type="pres">
      <dgm:prSet presAssocID="{74EE5CD8-078F-4590-BF9C-A341A294A016}" presName="descendantText" presStyleLbl="alignAccFollowNode1" presStyleIdx="0" presStyleCnt="4" custScaleX="259632">
        <dgm:presLayoutVars>
          <dgm:bulletEnabled val="1"/>
        </dgm:presLayoutVars>
      </dgm:prSet>
      <dgm:spPr>
        <a:prstGeom prst="rect">
          <a:avLst/>
        </a:prstGeom>
      </dgm:spPr>
      <dgm:t>
        <a:bodyPr/>
        <a:lstStyle/>
        <a:p>
          <a:endParaRPr lang="en-US"/>
        </a:p>
      </dgm:t>
    </dgm:pt>
    <dgm:pt modelId="{AB8574CC-D4F2-4555-AEE3-F4EE58B11D03}" type="pres">
      <dgm:prSet presAssocID="{CF9FB981-E6ED-4440-AC98-4E4E2ABA2C55}" presName="sp" presStyleCnt="0"/>
      <dgm:spPr/>
      <dgm:t>
        <a:bodyPr/>
        <a:lstStyle/>
        <a:p>
          <a:endParaRPr lang="en-US"/>
        </a:p>
      </dgm:t>
    </dgm:pt>
    <dgm:pt modelId="{85B8F607-FDD8-476A-ADBE-E1250824F294}" type="pres">
      <dgm:prSet presAssocID="{AA046201-5C4D-445E-BF0B-5C6D2B0A1945}" presName="linNode" presStyleCnt="0"/>
      <dgm:spPr/>
      <dgm:t>
        <a:bodyPr/>
        <a:lstStyle/>
        <a:p>
          <a:endParaRPr lang="en-US"/>
        </a:p>
      </dgm:t>
    </dgm:pt>
    <dgm:pt modelId="{C04276DC-EE64-470A-B8BC-09067B8045FA}" type="pres">
      <dgm:prSet presAssocID="{AA046201-5C4D-445E-BF0B-5C6D2B0A1945}" presName="parentText" presStyleLbl="node1" presStyleIdx="1" presStyleCnt="4">
        <dgm:presLayoutVars>
          <dgm:chMax val="1"/>
          <dgm:bulletEnabled val="1"/>
        </dgm:presLayoutVars>
      </dgm:prSet>
      <dgm:spPr>
        <a:prstGeom prst="roundRect">
          <a:avLst/>
        </a:prstGeom>
      </dgm:spPr>
      <dgm:t>
        <a:bodyPr/>
        <a:lstStyle/>
        <a:p>
          <a:endParaRPr lang="en-US"/>
        </a:p>
      </dgm:t>
    </dgm:pt>
    <dgm:pt modelId="{B37A5355-225B-4C6F-AED7-6C620F99EECC}" type="pres">
      <dgm:prSet presAssocID="{AA046201-5C4D-445E-BF0B-5C6D2B0A1945}" presName="descendantText" presStyleLbl="alignAccFollowNode1" presStyleIdx="1" presStyleCnt="4" custScaleX="259632">
        <dgm:presLayoutVars>
          <dgm:bulletEnabled val="1"/>
        </dgm:presLayoutVars>
      </dgm:prSet>
      <dgm:spPr>
        <a:prstGeom prst="rect">
          <a:avLst/>
        </a:prstGeom>
      </dgm:spPr>
      <dgm:t>
        <a:bodyPr/>
        <a:lstStyle/>
        <a:p>
          <a:endParaRPr lang="en-US"/>
        </a:p>
      </dgm:t>
    </dgm:pt>
    <dgm:pt modelId="{5ACAA866-A8A8-4183-97B5-CEEAB1525C60}" type="pres">
      <dgm:prSet presAssocID="{40767EFF-7D52-4469-ACEE-7D28E67337E2}" presName="sp" presStyleCnt="0"/>
      <dgm:spPr/>
      <dgm:t>
        <a:bodyPr/>
        <a:lstStyle/>
        <a:p>
          <a:endParaRPr lang="en-US"/>
        </a:p>
      </dgm:t>
    </dgm:pt>
    <dgm:pt modelId="{D377041E-4BA2-4731-BCF8-59DFF3E3A359}" type="pres">
      <dgm:prSet presAssocID="{6861FB49-AAA3-4A64-9F59-C0AC3F66FDAB}" presName="linNode" presStyleCnt="0"/>
      <dgm:spPr/>
    </dgm:pt>
    <dgm:pt modelId="{84115F73-5E93-436E-B587-D9FE396D3DCD}" type="pres">
      <dgm:prSet presAssocID="{6861FB49-AAA3-4A64-9F59-C0AC3F66FDAB}" presName="parentText" presStyleLbl="node1" presStyleIdx="2" presStyleCnt="4" custScaleX="48148">
        <dgm:presLayoutVars>
          <dgm:chMax val="1"/>
          <dgm:bulletEnabled val="1"/>
        </dgm:presLayoutVars>
      </dgm:prSet>
      <dgm:spPr/>
      <dgm:t>
        <a:bodyPr/>
        <a:lstStyle/>
        <a:p>
          <a:endParaRPr lang="en-US"/>
        </a:p>
      </dgm:t>
    </dgm:pt>
    <dgm:pt modelId="{3F4195FF-FF9B-4A7D-AADC-E6B903796DFF}" type="pres">
      <dgm:prSet presAssocID="{6861FB49-AAA3-4A64-9F59-C0AC3F66FDAB}" presName="descendantText" presStyleLbl="alignAccFollowNode1" presStyleIdx="2" presStyleCnt="4" custScaleX="126363">
        <dgm:presLayoutVars>
          <dgm:bulletEnabled val="1"/>
        </dgm:presLayoutVars>
      </dgm:prSet>
      <dgm:spPr/>
      <dgm:t>
        <a:bodyPr/>
        <a:lstStyle/>
        <a:p>
          <a:endParaRPr lang="en-US"/>
        </a:p>
      </dgm:t>
    </dgm:pt>
    <dgm:pt modelId="{AC3B17D5-3EEF-4B99-A2F0-4A6DD780305A}" type="pres">
      <dgm:prSet presAssocID="{9E3C371B-2347-409A-941E-F406D4018829}" presName="sp" presStyleCnt="0"/>
      <dgm:spPr/>
    </dgm:pt>
    <dgm:pt modelId="{477213BE-9E91-4950-8451-7F60796F47F4}" type="pres">
      <dgm:prSet presAssocID="{D1776C8F-2B10-4075-8DF7-7F65AB725ED5}" presName="linNode" presStyleCnt="0"/>
      <dgm:spPr/>
      <dgm:t>
        <a:bodyPr/>
        <a:lstStyle/>
        <a:p>
          <a:endParaRPr lang="en-US"/>
        </a:p>
      </dgm:t>
    </dgm:pt>
    <dgm:pt modelId="{F5034101-5B7D-4FE7-B47A-5A48CF39606B}" type="pres">
      <dgm:prSet presAssocID="{D1776C8F-2B10-4075-8DF7-7F65AB725ED5}" presName="parentText" presStyleLbl="node1" presStyleIdx="3" presStyleCnt="4">
        <dgm:presLayoutVars>
          <dgm:chMax val="1"/>
          <dgm:bulletEnabled val="1"/>
        </dgm:presLayoutVars>
      </dgm:prSet>
      <dgm:spPr>
        <a:prstGeom prst="roundRect">
          <a:avLst/>
        </a:prstGeom>
      </dgm:spPr>
      <dgm:t>
        <a:bodyPr/>
        <a:lstStyle/>
        <a:p>
          <a:endParaRPr lang="en-US"/>
        </a:p>
      </dgm:t>
    </dgm:pt>
    <dgm:pt modelId="{C7C3E6FD-D83F-4BDA-907E-B5EE041DA931}" type="pres">
      <dgm:prSet presAssocID="{D1776C8F-2B10-4075-8DF7-7F65AB725ED5}" presName="descendantText" presStyleLbl="alignAccFollowNode1" presStyleIdx="3" presStyleCnt="4" custScaleX="259632">
        <dgm:presLayoutVars>
          <dgm:bulletEnabled val="1"/>
        </dgm:presLayoutVars>
      </dgm:prSet>
      <dgm:spPr>
        <a:prstGeom prst="rect">
          <a:avLst/>
        </a:prstGeom>
      </dgm:spPr>
      <dgm:t>
        <a:bodyPr/>
        <a:lstStyle/>
        <a:p>
          <a:endParaRPr lang="en-US"/>
        </a:p>
      </dgm:t>
    </dgm:pt>
  </dgm:ptLst>
  <dgm:cxnLst>
    <dgm:cxn modelId="{7077B78D-FCDC-4519-8416-DC357ACD5043}" srcId="{F6FEADD9-F67D-41F5-BA4C-3C84956E7F46}" destId="{D1776C8F-2B10-4075-8DF7-7F65AB725ED5}" srcOrd="3" destOrd="0" parTransId="{7291E740-3E17-41B3-99D3-1D67AE37CC3F}" sibTransId="{88B75C29-8054-417D-BCE3-878A55118F6D}"/>
    <dgm:cxn modelId="{119690D4-400B-468B-8BA0-5C9C9E2AFEAF}" srcId="{D1776C8F-2B10-4075-8DF7-7F65AB725ED5}" destId="{6BE4E373-0656-4EDC-821E-BE09C952B1F6}" srcOrd="0" destOrd="0" parTransId="{34218063-BF94-4304-99BD-B3F7BA4D3C8F}" sibTransId="{E17B9BF1-2948-497F-8EC7-3BF734D839DB}"/>
    <dgm:cxn modelId="{3D887057-7E91-45EF-8E4B-3006C2DFECB4}" type="presOf" srcId="{6BE4E373-0656-4EDC-821E-BE09C952B1F6}" destId="{C7C3E6FD-D83F-4BDA-907E-B5EE041DA931}" srcOrd="0" destOrd="0" presId="urn:microsoft.com/office/officeart/2005/8/layout/vList5"/>
    <dgm:cxn modelId="{B6416E04-E5DE-46CA-AD27-47EBE280D636}" type="presOf" srcId="{C59269D0-92A5-481C-BA64-727AFB0DD545}" destId="{B37A5355-225B-4C6F-AED7-6C620F99EECC}" srcOrd="0" destOrd="0" presId="urn:microsoft.com/office/officeart/2005/8/layout/vList5"/>
    <dgm:cxn modelId="{D0CEAC4D-DB62-4782-A899-295E9C8E4273}" srcId="{F6FEADD9-F67D-41F5-BA4C-3C84956E7F46}" destId="{6861FB49-AAA3-4A64-9F59-C0AC3F66FDAB}" srcOrd="2" destOrd="0" parTransId="{A2F1C418-1FA5-4B74-B91C-497CD5843664}" sibTransId="{9E3C371B-2347-409A-941E-F406D4018829}"/>
    <dgm:cxn modelId="{F40F9561-0D4C-44CF-91EF-A92B1DBDE44B}" srcId="{F6FEADD9-F67D-41F5-BA4C-3C84956E7F46}" destId="{74EE5CD8-078F-4590-BF9C-A341A294A016}" srcOrd="0" destOrd="0" parTransId="{BB568D76-3363-43D3-B00C-3359A643216C}" sibTransId="{CF9FB981-E6ED-4440-AC98-4E4E2ABA2C55}"/>
    <dgm:cxn modelId="{AF72C91E-07D5-4DFC-8A1C-2AFEDC585E9F}" type="presOf" srcId="{33110860-7C3D-412F-A5A1-EE6FC8C3748D}" destId="{3F4195FF-FF9B-4A7D-AADC-E6B903796DFF}" srcOrd="0" destOrd="0" presId="urn:microsoft.com/office/officeart/2005/8/layout/vList5"/>
    <dgm:cxn modelId="{5417F3DF-8CAE-4E6C-ADBB-ED6F50084B8E}" type="presOf" srcId="{D1776C8F-2B10-4075-8DF7-7F65AB725ED5}" destId="{F5034101-5B7D-4FE7-B47A-5A48CF39606B}" srcOrd="0" destOrd="0" presId="urn:microsoft.com/office/officeart/2005/8/layout/vList5"/>
    <dgm:cxn modelId="{9071FB3B-D26B-4384-BD1A-80C12C62D02C}" srcId="{AA046201-5C4D-445E-BF0B-5C6D2B0A1945}" destId="{C59269D0-92A5-481C-BA64-727AFB0DD545}" srcOrd="0" destOrd="0" parTransId="{312CC84D-092F-422A-AA24-A4619DBBB7BE}" sibTransId="{266DE8E8-1339-41C4-B9A7-6148496C7FA9}"/>
    <dgm:cxn modelId="{B8AF1086-D7BE-446F-9133-738B599E9A7D}" srcId="{F6FEADD9-F67D-41F5-BA4C-3C84956E7F46}" destId="{AA046201-5C4D-445E-BF0B-5C6D2B0A1945}" srcOrd="1" destOrd="0" parTransId="{FE92FC33-5E0F-4302-9E80-A69E8ACDDE56}" sibTransId="{40767EFF-7D52-4469-ACEE-7D28E67337E2}"/>
    <dgm:cxn modelId="{DBCA7E61-D822-40A0-A27A-D7E092386A0B}" type="presOf" srcId="{F6FEADD9-F67D-41F5-BA4C-3C84956E7F46}" destId="{AAE7A1E6-6847-453D-B55B-8A82BF138C1D}" srcOrd="0" destOrd="0" presId="urn:microsoft.com/office/officeart/2005/8/layout/vList5"/>
    <dgm:cxn modelId="{9A0DCB65-9DCB-4972-9768-1762E4116F3C}" type="presOf" srcId="{74EE5CD8-078F-4590-BF9C-A341A294A016}" destId="{7E429971-BC57-430F-BB25-C0574E5E39E3}" srcOrd="0" destOrd="0" presId="urn:microsoft.com/office/officeart/2005/8/layout/vList5"/>
    <dgm:cxn modelId="{63E4D827-0083-4625-9FD6-043D8D32091E}" srcId="{74EE5CD8-078F-4590-BF9C-A341A294A016}" destId="{1E4D3931-0DBD-4211-A24A-6AF364284B1E}" srcOrd="0" destOrd="0" parTransId="{FC93695B-FD0E-4353-B1FD-4328F4386DEC}" sibTransId="{CADAA3D9-7C63-4729-85B0-64C8AF644EEF}"/>
    <dgm:cxn modelId="{0096A91D-A85B-4643-A2E5-1C61207E48F9}" srcId="{6861FB49-AAA3-4A64-9F59-C0AC3F66FDAB}" destId="{33110860-7C3D-412F-A5A1-EE6FC8C3748D}" srcOrd="0" destOrd="0" parTransId="{AFBD3981-E3C3-4845-BBAF-9502C3B84974}" sibTransId="{83E40F68-8BFB-4DF5-8021-AEB94C549ECB}"/>
    <dgm:cxn modelId="{A076696B-0572-419D-9FF5-07A089C0B3D5}" type="presOf" srcId="{6861FB49-AAA3-4A64-9F59-C0AC3F66FDAB}" destId="{84115F73-5E93-436E-B587-D9FE396D3DCD}" srcOrd="0" destOrd="0" presId="urn:microsoft.com/office/officeart/2005/8/layout/vList5"/>
    <dgm:cxn modelId="{1D12F37E-DF42-400C-B5B5-A8FAF49EC0EC}" type="presOf" srcId="{1E4D3931-0DBD-4211-A24A-6AF364284B1E}" destId="{D54B1729-BC98-42C1-9C6C-D65DCBA4358F}" srcOrd="0" destOrd="0" presId="urn:microsoft.com/office/officeart/2005/8/layout/vList5"/>
    <dgm:cxn modelId="{AFF7133D-5E9D-4613-9299-006F9E49301B}" type="presOf" srcId="{AA046201-5C4D-445E-BF0B-5C6D2B0A1945}" destId="{C04276DC-EE64-470A-B8BC-09067B8045FA}" srcOrd="0" destOrd="0" presId="urn:microsoft.com/office/officeart/2005/8/layout/vList5"/>
    <dgm:cxn modelId="{1E18118B-9778-4714-A249-2B714D5427F7}" type="presParOf" srcId="{AAE7A1E6-6847-453D-B55B-8A82BF138C1D}" destId="{C4407577-18A2-46E0-8805-2838042EB67A}" srcOrd="0" destOrd="0" presId="urn:microsoft.com/office/officeart/2005/8/layout/vList5"/>
    <dgm:cxn modelId="{84152E8A-21A6-4CAF-BC09-47C13F4FFFB8}" type="presParOf" srcId="{C4407577-18A2-46E0-8805-2838042EB67A}" destId="{7E429971-BC57-430F-BB25-C0574E5E39E3}" srcOrd="0" destOrd="0" presId="urn:microsoft.com/office/officeart/2005/8/layout/vList5"/>
    <dgm:cxn modelId="{1D51832F-3B38-483B-8C08-BDD413206841}" type="presParOf" srcId="{C4407577-18A2-46E0-8805-2838042EB67A}" destId="{D54B1729-BC98-42C1-9C6C-D65DCBA4358F}" srcOrd="1" destOrd="0" presId="urn:microsoft.com/office/officeart/2005/8/layout/vList5"/>
    <dgm:cxn modelId="{F2BB24AB-7DB6-4F0F-92D8-664E0F322520}" type="presParOf" srcId="{AAE7A1E6-6847-453D-B55B-8A82BF138C1D}" destId="{AB8574CC-D4F2-4555-AEE3-F4EE58B11D03}" srcOrd="1" destOrd="0" presId="urn:microsoft.com/office/officeart/2005/8/layout/vList5"/>
    <dgm:cxn modelId="{3F47CC38-27AC-4E4E-92A2-FDE046382C80}" type="presParOf" srcId="{AAE7A1E6-6847-453D-B55B-8A82BF138C1D}" destId="{85B8F607-FDD8-476A-ADBE-E1250824F294}" srcOrd="2" destOrd="0" presId="urn:microsoft.com/office/officeart/2005/8/layout/vList5"/>
    <dgm:cxn modelId="{B4BBC5E0-69C0-4FD2-84A6-C47E62DEA28D}" type="presParOf" srcId="{85B8F607-FDD8-476A-ADBE-E1250824F294}" destId="{C04276DC-EE64-470A-B8BC-09067B8045FA}" srcOrd="0" destOrd="0" presId="urn:microsoft.com/office/officeart/2005/8/layout/vList5"/>
    <dgm:cxn modelId="{71B90C6E-E0F2-4EE1-8864-5914AAFA20A7}" type="presParOf" srcId="{85B8F607-FDD8-476A-ADBE-E1250824F294}" destId="{B37A5355-225B-4C6F-AED7-6C620F99EECC}" srcOrd="1" destOrd="0" presId="urn:microsoft.com/office/officeart/2005/8/layout/vList5"/>
    <dgm:cxn modelId="{E6DEED78-0C33-4D1D-A595-AFE4311369E4}" type="presParOf" srcId="{AAE7A1E6-6847-453D-B55B-8A82BF138C1D}" destId="{5ACAA866-A8A8-4183-97B5-CEEAB1525C60}" srcOrd="3" destOrd="0" presId="urn:microsoft.com/office/officeart/2005/8/layout/vList5"/>
    <dgm:cxn modelId="{2941BACB-3868-43EC-833D-35BDB1F48104}" type="presParOf" srcId="{AAE7A1E6-6847-453D-B55B-8A82BF138C1D}" destId="{D377041E-4BA2-4731-BCF8-59DFF3E3A359}" srcOrd="4" destOrd="0" presId="urn:microsoft.com/office/officeart/2005/8/layout/vList5"/>
    <dgm:cxn modelId="{B54CD3C9-8B12-4248-9EF9-5915D5B9B788}" type="presParOf" srcId="{D377041E-4BA2-4731-BCF8-59DFF3E3A359}" destId="{84115F73-5E93-436E-B587-D9FE396D3DCD}" srcOrd="0" destOrd="0" presId="urn:microsoft.com/office/officeart/2005/8/layout/vList5"/>
    <dgm:cxn modelId="{1C693F08-038D-4F27-BDD6-109B5A36AC3E}" type="presParOf" srcId="{D377041E-4BA2-4731-BCF8-59DFF3E3A359}" destId="{3F4195FF-FF9B-4A7D-AADC-E6B903796DFF}" srcOrd="1" destOrd="0" presId="urn:microsoft.com/office/officeart/2005/8/layout/vList5"/>
    <dgm:cxn modelId="{45A2A44A-51E6-4DE4-AEBB-E6183EC1EFF0}" type="presParOf" srcId="{AAE7A1E6-6847-453D-B55B-8A82BF138C1D}" destId="{AC3B17D5-3EEF-4B99-A2F0-4A6DD780305A}" srcOrd="5" destOrd="0" presId="urn:microsoft.com/office/officeart/2005/8/layout/vList5"/>
    <dgm:cxn modelId="{FD2A22C3-24B0-4E4D-A3BC-79528D3FBC48}" type="presParOf" srcId="{AAE7A1E6-6847-453D-B55B-8A82BF138C1D}" destId="{477213BE-9E91-4950-8451-7F60796F47F4}" srcOrd="6" destOrd="0" presId="urn:microsoft.com/office/officeart/2005/8/layout/vList5"/>
    <dgm:cxn modelId="{2D9E3819-8AF8-4F78-AD5E-1D892BCE0381}" type="presParOf" srcId="{477213BE-9E91-4950-8451-7F60796F47F4}" destId="{F5034101-5B7D-4FE7-B47A-5A48CF39606B}" srcOrd="0" destOrd="0" presId="urn:microsoft.com/office/officeart/2005/8/layout/vList5"/>
    <dgm:cxn modelId="{5FD7E964-E46A-45B4-A545-5D657B6094BB}" type="presParOf" srcId="{477213BE-9E91-4950-8451-7F60796F47F4}" destId="{C7C3E6FD-D83F-4BDA-907E-B5EE041DA93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B1729-BC98-42C1-9C6C-D65DCBA4358F}">
      <dsp:nvSpPr>
        <dsp:cNvPr id="0" name=""/>
        <dsp:cNvSpPr/>
      </dsp:nvSpPr>
      <dsp:spPr>
        <a:xfrm rot="5400000">
          <a:off x="3648270" y="-2327104"/>
          <a:ext cx="782637" cy="5636573"/>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0988" lvl="1" indent="-280988" algn="l" defTabSz="1422400">
            <a:lnSpc>
              <a:spcPct val="90000"/>
            </a:lnSpc>
            <a:spcBef>
              <a:spcPct val="0"/>
            </a:spcBef>
            <a:spcAft>
              <a:spcPct val="15000"/>
            </a:spcAft>
            <a:buChar char="••"/>
          </a:pPr>
          <a:r>
            <a:rPr lang="en-US" sz="3200" kern="1200" dirty="0" smtClean="0">
              <a:effectLst>
                <a:outerShdw blurRad="38100" dist="38100" dir="2700000" algn="tl">
                  <a:srgbClr val="000000">
                    <a:alpha val="43137"/>
                  </a:srgbClr>
                </a:outerShdw>
              </a:effectLst>
            </a:rPr>
            <a:t>School policy &amp; expectations</a:t>
          </a:r>
          <a:endParaRPr lang="en-US" sz="3200" kern="1200" dirty="0">
            <a:effectLst>
              <a:outerShdw blurRad="38100" dist="38100" dir="2700000" algn="tl">
                <a:srgbClr val="000000">
                  <a:alpha val="43137"/>
                </a:srgbClr>
              </a:outerShdw>
            </a:effectLst>
          </a:endParaRPr>
        </a:p>
      </dsp:txBody>
      <dsp:txXfrm rot="-5400000">
        <a:off x="1221302" y="99864"/>
        <a:ext cx="5636573" cy="782637"/>
      </dsp:txXfrm>
    </dsp:sp>
    <dsp:sp modelId="{7E429971-BC57-430F-BB25-C0574E5E39E3}">
      <dsp:nvSpPr>
        <dsp:cNvPr id="0" name=""/>
        <dsp:cNvSpPr/>
      </dsp:nvSpPr>
      <dsp:spPr>
        <a:xfrm>
          <a:off x="123" y="0"/>
          <a:ext cx="1221179" cy="978296"/>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smtClean="0"/>
            <a:t>1</a:t>
          </a:r>
          <a:endParaRPr lang="en-US" sz="4400" kern="1200" dirty="0"/>
        </a:p>
      </dsp:txBody>
      <dsp:txXfrm>
        <a:off x="47879" y="47756"/>
        <a:ext cx="1125667" cy="882784"/>
      </dsp:txXfrm>
    </dsp:sp>
    <dsp:sp modelId="{B37A5355-225B-4C6F-AED7-6C620F99EECC}">
      <dsp:nvSpPr>
        <dsp:cNvPr id="0" name=""/>
        <dsp:cNvSpPr/>
      </dsp:nvSpPr>
      <dsp:spPr>
        <a:xfrm rot="5400000">
          <a:off x="3648270" y="-1299892"/>
          <a:ext cx="782637" cy="5636573"/>
        </a:xfrm>
        <a:prstGeom prst="rect">
          <a:avLst/>
        </a:prstGeom>
        <a:solidFill>
          <a:schemeClr val="accent3">
            <a:tint val="40000"/>
            <a:alpha val="90000"/>
            <a:hueOff val="3572283"/>
            <a:satOff val="-4598"/>
            <a:lumOff val="-358"/>
            <a:alphaOff val="0"/>
          </a:schemeClr>
        </a:solidFill>
        <a:ln w="9525" cap="flat" cmpd="sng" algn="ctr">
          <a:solidFill>
            <a:schemeClr val="accent3">
              <a:tint val="40000"/>
              <a:alpha val="90000"/>
              <a:hueOff val="3572283"/>
              <a:satOff val="-4598"/>
              <a:lumOff val="-358"/>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effectLst>
                <a:outerShdw blurRad="38100" dist="38100" dir="2700000" algn="tl">
                  <a:srgbClr val="000000">
                    <a:alpha val="43137"/>
                  </a:srgbClr>
                </a:outerShdw>
              </a:effectLst>
            </a:rPr>
            <a:t>Social media case law</a:t>
          </a:r>
          <a:endParaRPr lang="en-US" sz="3200" kern="1200" dirty="0">
            <a:effectLst>
              <a:outerShdw blurRad="38100" dist="38100" dir="2700000" algn="tl">
                <a:srgbClr val="000000">
                  <a:alpha val="43137"/>
                </a:srgbClr>
              </a:outerShdw>
            </a:effectLst>
          </a:endParaRPr>
        </a:p>
      </dsp:txBody>
      <dsp:txXfrm rot="-5400000">
        <a:off x="1221302" y="1127076"/>
        <a:ext cx="5636573" cy="782637"/>
      </dsp:txXfrm>
    </dsp:sp>
    <dsp:sp modelId="{C04276DC-EE64-470A-B8BC-09067B8045FA}">
      <dsp:nvSpPr>
        <dsp:cNvPr id="0" name=""/>
        <dsp:cNvSpPr/>
      </dsp:nvSpPr>
      <dsp:spPr>
        <a:xfrm>
          <a:off x="123" y="1029245"/>
          <a:ext cx="1221179" cy="978296"/>
        </a:xfrm>
        <a:prstGeom prst="roundRect">
          <a:avLst/>
        </a:prstGeom>
        <a:gradFill rotWithShape="0">
          <a:gsLst>
            <a:gs pos="0">
              <a:schemeClr val="accent3">
                <a:hueOff val="3750088"/>
                <a:satOff val="-5627"/>
                <a:lumOff val="-915"/>
                <a:alphaOff val="0"/>
                <a:shade val="51000"/>
                <a:satMod val="130000"/>
              </a:schemeClr>
            </a:gs>
            <a:gs pos="80000">
              <a:schemeClr val="accent3">
                <a:hueOff val="3750088"/>
                <a:satOff val="-5627"/>
                <a:lumOff val="-915"/>
                <a:alphaOff val="0"/>
                <a:shade val="93000"/>
                <a:satMod val="130000"/>
              </a:schemeClr>
            </a:gs>
            <a:gs pos="100000">
              <a:schemeClr val="accent3">
                <a:hueOff val="3750088"/>
                <a:satOff val="-5627"/>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smtClean="0"/>
            <a:t>2</a:t>
          </a:r>
          <a:endParaRPr lang="en-US" sz="4400" kern="1200" dirty="0"/>
        </a:p>
      </dsp:txBody>
      <dsp:txXfrm>
        <a:off x="47879" y="1077001"/>
        <a:ext cx="1125667" cy="882784"/>
      </dsp:txXfrm>
    </dsp:sp>
    <dsp:sp modelId="{3F4195FF-FF9B-4A7D-AADC-E6B903796DFF}">
      <dsp:nvSpPr>
        <dsp:cNvPr id="0" name=""/>
        <dsp:cNvSpPr/>
      </dsp:nvSpPr>
      <dsp:spPr>
        <a:xfrm rot="5400000">
          <a:off x="3570633" y="-227505"/>
          <a:ext cx="782637" cy="5546223"/>
        </a:xfrm>
        <a:prstGeom prst="round2SameRect">
          <a:avLst/>
        </a:prstGeom>
        <a:solidFill>
          <a:schemeClr val="accent3">
            <a:tint val="40000"/>
            <a:alpha val="90000"/>
            <a:hueOff val="7144567"/>
            <a:satOff val="-9195"/>
            <a:lumOff val="-717"/>
            <a:alphaOff val="0"/>
          </a:schemeClr>
        </a:solidFill>
        <a:ln w="9525" cap="flat" cmpd="sng" algn="ctr">
          <a:solidFill>
            <a:schemeClr val="accent3">
              <a:tint val="40000"/>
              <a:alpha val="90000"/>
              <a:hueOff val="7144567"/>
              <a:satOff val="-9195"/>
              <a:lumOff val="-717"/>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effectLst>
                <a:outerShdw blurRad="38100" dist="38100" dir="2700000" algn="tl">
                  <a:srgbClr val="000000">
                    <a:alpha val="43137"/>
                  </a:srgbClr>
                </a:outerShdw>
              </a:effectLst>
            </a:rPr>
            <a:t>Impact of social media and bullying</a:t>
          </a:r>
          <a:endParaRPr lang="en-US" sz="3200" kern="1200" dirty="0">
            <a:effectLst>
              <a:outerShdw blurRad="38100" dist="38100" dir="2700000" algn="tl">
                <a:srgbClr val="000000">
                  <a:alpha val="43137"/>
                </a:srgbClr>
              </a:outerShdw>
            </a:effectLst>
          </a:endParaRPr>
        </a:p>
      </dsp:txBody>
      <dsp:txXfrm rot="-5400000">
        <a:off x="1188841" y="2192492"/>
        <a:ext cx="5508018" cy="706227"/>
      </dsp:txXfrm>
    </dsp:sp>
    <dsp:sp modelId="{84115F73-5E93-436E-B587-D9FE396D3DCD}">
      <dsp:nvSpPr>
        <dsp:cNvPr id="0" name=""/>
        <dsp:cNvSpPr/>
      </dsp:nvSpPr>
      <dsp:spPr>
        <a:xfrm>
          <a:off x="123" y="2056457"/>
          <a:ext cx="1188716" cy="978296"/>
        </a:xfrm>
        <a:prstGeom prst="roundRect">
          <a:avLst/>
        </a:prstGeom>
        <a:gradFill rotWithShape="0">
          <a:gsLst>
            <a:gs pos="0">
              <a:schemeClr val="accent3">
                <a:hueOff val="7500176"/>
                <a:satOff val="-11253"/>
                <a:lumOff val="-1830"/>
                <a:alphaOff val="0"/>
                <a:shade val="51000"/>
                <a:satMod val="130000"/>
              </a:schemeClr>
            </a:gs>
            <a:gs pos="80000">
              <a:schemeClr val="accent3">
                <a:hueOff val="7500176"/>
                <a:satOff val="-11253"/>
                <a:lumOff val="-1830"/>
                <a:alphaOff val="0"/>
                <a:shade val="93000"/>
                <a:satMod val="130000"/>
              </a:schemeClr>
            </a:gs>
            <a:gs pos="100000">
              <a:schemeClr val="accent3">
                <a:hueOff val="7500176"/>
                <a:satOff val="-11253"/>
                <a:lumOff val="-18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smtClean="0">
              <a:effectLst>
                <a:outerShdw blurRad="38100" dist="38100" dir="2700000" algn="tl">
                  <a:srgbClr val="000000">
                    <a:alpha val="43137"/>
                  </a:srgbClr>
                </a:outerShdw>
              </a:effectLst>
            </a:rPr>
            <a:t>3</a:t>
          </a:r>
          <a:endParaRPr lang="en-US" sz="4400" kern="1200" dirty="0">
            <a:effectLst>
              <a:outerShdw blurRad="38100" dist="38100" dir="2700000" algn="tl">
                <a:srgbClr val="000000">
                  <a:alpha val="43137"/>
                </a:srgbClr>
              </a:outerShdw>
            </a:effectLst>
          </a:endParaRPr>
        </a:p>
      </dsp:txBody>
      <dsp:txXfrm>
        <a:off x="47879" y="2104213"/>
        <a:ext cx="1093204" cy="882784"/>
      </dsp:txXfrm>
    </dsp:sp>
    <dsp:sp modelId="{C7C3E6FD-D83F-4BDA-907E-B5EE041DA931}">
      <dsp:nvSpPr>
        <dsp:cNvPr id="0" name=""/>
        <dsp:cNvSpPr/>
      </dsp:nvSpPr>
      <dsp:spPr>
        <a:xfrm rot="5400000">
          <a:off x="3648270" y="754530"/>
          <a:ext cx="782637" cy="5636573"/>
        </a:xfrm>
        <a:prstGeom prst="rect">
          <a:avLst/>
        </a:prstGeom>
        <a:solidFill>
          <a:schemeClr val="accent3">
            <a:tint val="40000"/>
            <a:alpha val="90000"/>
            <a:hueOff val="10716850"/>
            <a:satOff val="-13793"/>
            <a:lumOff val="-1075"/>
            <a:alphaOff val="0"/>
          </a:schemeClr>
        </a:solidFill>
        <a:ln w="9525" cap="flat" cmpd="sng" algn="ctr">
          <a:solidFill>
            <a:schemeClr val="accent3">
              <a:tint val="40000"/>
              <a:alpha val="90000"/>
              <a:hueOff val="10716850"/>
              <a:satOff val="-13793"/>
              <a:lumOff val="-1075"/>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effectLst>
                <a:outerShdw blurRad="38100" dist="38100" dir="2700000" algn="tl">
                  <a:srgbClr val="000000">
                    <a:alpha val="43137"/>
                  </a:srgbClr>
                </a:outerShdw>
              </a:effectLst>
            </a:rPr>
            <a:t>Rules &amp; Expectations</a:t>
          </a:r>
          <a:endParaRPr lang="en-US" sz="3200" kern="1200" dirty="0">
            <a:effectLst>
              <a:outerShdw blurRad="38100" dist="38100" dir="2700000" algn="tl">
                <a:srgbClr val="000000">
                  <a:alpha val="43137"/>
                </a:srgbClr>
              </a:outerShdw>
            </a:effectLst>
          </a:endParaRPr>
        </a:p>
      </dsp:txBody>
      <dsp:txXfrm rot="-5400000">
        <a:off x="1221302" y="3181498"/>
        <a:ext cx="5636573" cy="782637"/>
      </dsp:txXfrm>
    </dsp:sp>
    <dsp:sp modelId="{F5034101-5B7D-4FE7-B47A-5A48CF39606B}">
      <dsp:nvSpPr>
        <dsp:cNvPr id="0" name=""/>
        <dsp:cNvSpPr/>
      </dsp:nvSpPr>
      <dsp:spPr>
        <a:xfrm>
          <a:off x="123" y="3083669"/>
          <a:ext cx="1221179" cy="978296"/>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smtClean="0"/>
            <a:t>4</a:t>
          </a:r>
          <a:endParaRPr lang="en-US" sz="4400" kern="1200" dirty="0"/>
        </a:p>
      </dsp:txBody>
      <dsp:txXfrm>
        <a:off x="47879" y="3131425"/>
        <a:ext cx="1125667" cy="88278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D83FDC75-7F73-4A4A-A77C-09AADF00E0EA}" type="datetimeFigureOut">
              <a:rPr lang="en-US" smtClean="0"/>
              <a:pPr/>
              <a:t>2/9/2014</a:t>
            </a:fld>
            <a:endParaRPr lang="en-US" dirty="0"/>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8459890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48AEF76B-3757-4A0B-AF93-28494465C1DD}" type="datetimeFigureOut">
              <a:rPr lang="en-US" smtClean="0"/>
              <a:pPr/>
              <a:t>2/9/2014</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2076653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6647">
            <a:noAutofit/>
          </a:bodyPr>
          <a:lstStyle/>
          <a:p>
            <a:pPr marL="233309" indent="-233309"/>
            <a:endParaRPr lang="en-US" dirty="0"/>
          </a:p>
        </p:txBody>
      </p:sp>
      <p:sp>
        <p:nvSpPr>
          <p:cNvPr id="5" name="Slide Image Placeholder 4"/>
          <p:cNvSpPr>
            <a:spLocks noGrp="1" noRot="1" noChangeAspect="1"/>
          </p:cNvSpPr>
          <p:nvPr>
            <p:ph type="sldImg"/>
          </p:nvPr>
        </p:nvSpPr>
        <p:spPr>
          <a:xfrm>
            <a:off x="560388" y="512763"/>
            <a:ext cx="3203575" cy="2401887"/>
          </a:xfr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smtClean="0"/>
              <a:t>Use a section header for each of the topics, so there is a clear transition to the audience. </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smtClean="0"/>
              <a:t>Use a section header for each of the topics, so there is a clear transition to the audience. </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15</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Summarize presentation content by restating the important points from the lessons.</a:t>
            </a:r>
          </a:p>
          <a:p>
            <a:r>
              <a:rPr lang="en-US" dirty="0" smtClean="0"/>
              <a:t>What do you want the audience to remember when they leave your presentation?</a:t>
            </a:r>
          </a:p>
          <a:p>
            <a:endParaRPr lang="en-US" dirty="0" smtClean="0"/>
          </a:p>
          <a:p>
            <a:r>
              <a:rPr lang="en-US" dirty="0" smtClean="0"/>
              <a:t>Save your presentation to a video for easy distribution (To create a video, click the File tab, and then click Share.  Under File Types, click Create a Video.)</a:t>
            </a:r>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smtClean="0"/>
              <a:t>Company Logo</a:t>
            </a:r>
            <a:endParaRPr 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smtClean="0"/>
              <a:t>Click To Edit Master Title Style</a:t>
            </a:r>
            <a:endParaRPr lang="en-US" dirty="0"/>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7B281C-5159-4971-8228-52B9A72E9ED2}" type="datetimeFigureOut">
              <a:rPr lang="en-US" smtClean="0"/>
              <a:pPr/>
              <a:t>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8736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36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7B281C-5159-4971-8228-52B9A72E9ED2}" type="datetimeFigureOut">
              <a:rPr lang="en-US" smtClean="0"/>
              <a:pPr/>
              <a:t>2/9/2014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036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74638"/>
            <a:ext cx="5867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7B281C-5159-4971-8228-52B9A72E9ED2}" type="datetimeFigureOut">
              <a:rPr lang="en-US" smtClean="0"/>
              <a:pPr/>
              <a:t>2/9/2014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smtClean="0"/>
              <a:pPr/>
              <a:t>2/9/2014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smtClean="0"/>
              <a:pPr/>
              <a:t>2/9/2014</a:t>
            </a:fld>
            <a:endParaRPr lang="en-US" dirty="0"/>
          </a:p>
        </p:txBody>
      </p:sp>
      <p:sp>
        <p:nvSpPr>
          <p:cNvPr id="4" name="Footer Placeholder 4"/>
          <p:cNvSpPr>
            <a:spLocks noGrp="1"/>
          </p:cNvSpPr>
          <p:nvPr>
            <p:ph type="ftr" sz="quarter" idx="11"/>
          </p:nvPr>
        </p:nvSpPr>
        <p:spPr>
          <a:xfrm>
            <a:off x="3352800" y="6356350"/>
            <a:ext cx="2895600" cy="365125"/>
          </a:xfr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B281C-5159-4971-8228-52B9A72E9ED2}" type="datetimeFigureOut">
              <a:rPr lang="en-US" smtClean="0"/>
              <a:pPr/>
              <a:t>2/9/2014</a:t>
            </a:fld>
            <a:endParaRPr lang="en-US" dirty="0"/>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pic>
        <p:nvPicPr>
          <p:cNvPr id="8" name="Picture 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54" r:id="rId10"/>
    <p:sldLayoutId id="2147483655" r:id="rId11"/>
    <p:sldLayoutId id="2147483663" r:id="rId12"/>
  </p:sldLayoutIdLst>
  <p:transition spd="slow">
    <p:wipe dir="d"/>
  </p:transition>
  <p:timing>
    <p:tnLst>
      <p:par>
        <p:cTn id="1" dur="indefinite" restart="never" nodeType="tmRoot"/>
      </p:par>
    </p:tnLst>
  </p:timing>
  <p:txStyles>
    <p:titleStyle>
      <a:lvl1pPr algn="l" defTabSz="914400" rtl="0"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3vE0_E5xvMU&amp;feature=youtu.be"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hyperlink" Target="http://www.nytimes.com/2010/03/30/us/30bully.html?pagewanted=all&amp;_r=0" TargetMode="External"/><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hyperlink" Target="http://www.washingtonpost.com/blogs/blogpost/post/jamey-rodemeyer-bullied-teen-who-made-it-gets-better-video-commits-suicide/2011/09/21/gIQAVVzxkK_blog.html" TargetMode="External"/><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notesSlide" Target="../notesSlides/notesSlide14.xml"/><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r>
              <a:rPr lang="en-US" dirty="0" smtClean="0"/>
              <a:t>CASHS Social Media</a:t>
            </a:r>
            <a:endParaRPr lang="en-US" dirty="0"/>
          </a:p>
        </p:txBody>
      </p:sp>
      <p:sp>
        <p:nvSpPr>
          <p:cNvPr id="3" name="Subtitle 2"/>
          <p:cNvSpPr>
            <a:spLocks noGrp="1"/>
          </p:cNvSpPr>
          <p:nvPr>
            <p:ph type="subTitle" idx="1"/>
            <p:custDataLst>
              <p:tags r:id="rId3"/>
            </p:custDataLst>
          </p:nvPr>
        </p:nvSpPr>
        <p:spPr/>
        <p:txBody>
          <a:bodyPr>
            <a:normAutofit/>
          </a:bodyPr>
          <a:lstStyle/>
          <a:p>
            <a:r>
              <a:rPr lang="en-US" sz="2400" dirty="0" smtClean="0">
                <a:latin typeface="+mn-lt"/>
              </a:rPr>
              <a:t>February 4, 2014</a:t>
            </a:r>
            <a:endParaRPr lang="en-US" sz="2400" dirty="0">
              <a:latin typeface="+mn-lt"/>
            </a:endParaRPr>
          </a:p>
        </p:txBody>
      </p:sp>
    </p:spTree>
    <p:custDataLst>
      <p:tags r:id="rId1"/>
    </p:custData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Video Clip</a:t>
            </a:r>
            <a:endParaRPr lang="en-US" dirty="0"/>
          </a:p>
        </p:txBody>
      </p:sp>
      <p:sp>
        <p:nvSpPr>
          <p:cNvPr id="5" name="Content Placeholder 4"/>
          <p:cNvSpPr>
            <a:spLocks noGrp="1"/>
          </p:cNvSpPr>
          <p:nvPr>
            <p:ph idx="1"/>
          </p:nvPr>
        </p:nvSpPr>
        <p:spPr/>
        <p:txBody>
          <a:bodyPr/>
          <a:lstStyle/>
          <a:p>
            <a:pPr marL="0" indent="0">
              <a:buNone/>
            </a:pPr>
            <a:endParaRPr lang="en-US" dirty="0" smtClean="0"/>
          </a:p>
          <a:p>
            <a:pPr marL="0" indent="0">
              <a:buNone/>
            </a:pPr>
            <a:r>
              <a:rPr lang="en-US" dirty="0">
                <a:hlinkClick r:id="rId2"/>
              </a:rPr>
              <a:t>https://</a:t>
            </a:r>
            <a:r>
              <a:rPr lang="en-US" dirty="0" smtClean="0">
                <a:hlinkClick r:id="rId2"/>
              </a:rPr>
              <a:t>www.youtube.com/watch?v=3vE0_E5xvMU&amp;feature=youtu.be</a:t>
            </a:r>
            <a:endParaRPr lang="en-US" dirty="0" smtClean="0"/>
          </a:p>
          <a:p>
            <a:pPr marL="0" indent="0">
              <a:buNone/>
            </a:pPr>
            <a:endParaRPr lang="en-US" dirty="0"/>
          </a:p>
        </p:txBody>
      </p:sp>
    </p:spTree>
    <p:extLst>
      <p:ext uri="{BB962C8B-B14F-4D97-AF65-F5344CB8AC3E}">
        <p14:creationId xmlns:p14="http://schemas.microsoft.com/office/powerpoint/2010/main" val="989263024"/>
      </p:ext>
    </p:extLst>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Is the root problem ask.fm?</a:t>
            </a:r>
          </a:p>
          <a:p>
            <a:r>
              <a:rPr lang="en-US" dirty="0" smtClean="0"/>
              <a:t>Is it Twitter? </a:t>
            </a:r>
          </a:p>
          <a:p>
            <a:r>
              <a:rPr lang="en-US" dirty="0" smtClean="0"/>
              <a:t>Is </a:t>
            </a:r>
            <a:r>
              <a:rPr lang="en-US" dirty="0"/>
              <a:t>it </a:t>
            </a:r>
            <a:r>
              <a:rPr lang="en-US" dirty="0" smtClean="0"/>
              <a:t>cell phones</a:t>
            </a:r>
            <a:r>
              <a:rPr lang="en-US" dirty="0"/>
              <a:t>?  </a:t>
            </a:r>
            <a:endParaRPr lang="en-US" dirty="0" smtClean="0"/>
          </a:p>
          <a:p>
            <a:r>
              <a:rPr lang="en-US" dirty="0" smtClean="0"/>
              <a:t>Is it social media?</a:t>
            </a:r>
          </a:p>
          <a:p>
            <a:endParaRPr lang="en-US" dirty="0"/>
          </a:p>
          <a:p>
            <a:pPr marL="0" indent="0" algn="ctr">
              <a:buNone/>
            </a:pPr>
            <a:r>
              <a:rPr lang="en-US" sz="3600" dirty="0" smtClean="0">
                <a:effectLst>
                  <a:outerShdw blurRad="38100" dist="38100" dir="2700000" algn="tl">
                    <a:srgbClr val="000000">
                      <a:alpha val="43137"/>
                    </a:srgbClr>
                  </a:outerShdw>
                </a:effectLst>
              </a:rPr>
              <a:t>THINK </a:t>
            </a:r>
            <a:r>
              <a:rPr lang="en-US" sz="3600" dirty="0">
                <a:effectLst>
                  <a:outerShdw blurRad="38100" dist="38100" dir="2700000" algn="tl">
                    <a:srgbClr val="000000">
                      <a:alpha val="43137"/>
                    </a:srgbClr>
                  </a:outerShdw>
                </a:effectLst>
              </a:rPr>
              <a:t>BEFORE YOU POST.</a:t>
            </a:r>
          </a:p>
        </p:txBody>
      </p:sp>
    </p:spTree>
    <p:extLst>
      <p:ext uri="{BB962C8B-B14F-4D97-AF65-F5344CB8AC3E}">
        <p14:creationId xmlns:p14="http://schemas.microsoft.com/office/powerpoint/2010/main" val="2922235008"/>
      </p:ext>
    </p:extLst>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864642223"/>
              </p:ext>
            </p:extLst>
          </p:nvPr>
        </p:nvGraphicFramePr>
        <p:xfrm>
          <a:off x="1828800" y="1752600"/>
          <a:ext cx="6858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841248" y="301752"/>
            <a:ext cx="8077200" cy="1143000"/>
          </a:xfrm>
        </p:spPr>
        <p:txBody>
          <a:bodyPr/>
          <a:lstStyle/>
          <a:p>
            <a:r>
              <a:rPr lang="en-US" dirty="0" smtClean="0"/>
              <a:t>Today’s Overview </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dgm id="{7E429971-BC57-430F-BB25-C0574E5E39E3}"/>
                                            </p:graphicEl>
                                          </p:spTgt>
                                        </p:tgtEl>
                                        <p:attrNameLst>
                                          <p:attrName>style.visibility</p:attrName>
                                        </p:attrNameLst>
                                      </p:cBhvr>
                                      <p:to>
                                        <p:strVal val="visible"/>
                                      </p:to>
                                    </p:set>
                                    <p:animEffect transition="in" filter="wipe(left)">
                                      <p:cBhvr>
                                        <p:cTn id="7" dur="500"/>
                                        <p:tgtEl>
                                          <p:spTgt spid="3">
                                            <p:graphicEl>
                                              <a:dgm id="{7E429971-BC57-430F-BB25-C0574E5E39E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dgm id="{D54B1729-BC98-42C1-9C6C-D65DCBA4358F}"/>
                                            </p:graphicEl>
                                          </p:spTgt>
                                        </p:tgtEl>
                                        <p:attrNameLst>
                                          <p:attrName>style.visibility</p:attrName>
                                        </p:attrNameLst>
                                      </p:cBhvr>
                                      <p:to>
                                        <p:strVal val="visible"/>
                                      </p:to>
                                    </p:set>
                                    <p:animEffect transition="in" filter="wipe(left)">
                                      <p:cBhvr>
                                        <p:cTn id="12" dur="500"/>
                                        <p:tgtEl>
                                          <p:spTgt spid="3">
                                            <p:graphicEl>
                                              <a:dgm id="{D54B1729-BC98-42C1-9C6C-D65DCBA4358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graphicEl>
                                              <a:dgm id="{C04276DC-EE64-470A-B8BC-09067B8045FA}"/>
                                            </p:graphicEl>
                                          </p:spTgt>
                                        </p:tgtEl>
                                        <p:attrNameLst>
                                          <p:attrName>style.visibility</p:attrName>
                                        </p:attrNameLst>
                                      </p:cBhvr>
                                      <p:to>
                                        <p:strVal val="visible"/>
                                      </p:to>
                                    </p:set>
                                    <p:animEffect transition="in" filter="wipe(left)">
                                      <p:cBhvr>
                                        <p:cTn id="17" dur="500"/>
                                        <p:tgtEl>
                                          <p:spTgt spid="3">
                                            <p:graphicEl>
                                              <a:dgm id="{C04276DC-EE64-470A-B8BC-09067B8045F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graphicEl>
                                              <a:dgm id="{B37A5355-225B-4C6F-AED7-6C620F99EECC}"/>
                                            </p:graphicEl>
                                          </p:spTgt>
                                        </p:tgtEl>
                                        <p:attrNameLst>
                                          <p:attrName>style.visibility</p:attrName>
                                        </p:attrNameLst>
                                      </p:cBhvr>
                                      <p:to>
                                        <p:strVal val="visible"/>
                                      </p:to>
                                    </p:set>
                                    <p:animEffect transition="in" filter="wipe(left)">
                                      <p:cBhvr>
                                        <p:cTn id="22" dur="500"/>
                                        <p:tgtEl>
                                          <p:spTgt spid="3">
                                            <p:graphicEl>
                                              <a:dgm id="{B37A5355-225B-4C6F-AED7-6C620F99EECC}"/>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graphicEl>
                                              <a:dgm id="{84115F73-5E93-436E-B587-D9FE396D3DCD}"/>
                                            </p:graphicEl>
                                          </p:spTgt>
                                        </p:tgtEl>
                                        <p:attrNameLst>
                                          <p:attrName>style.visibility</p:attrName>
                                        </p:attrNameLst>
                                      </p:cBhvr>
                                      <p:to>
                                        <p:strVal val="visible"/>
                                      </p:to>
                                    </p:set>
                                    <p:animEffect transition="in" filter="wipe(left)">
                                      <p:cBhvr>
                                        <p:cTn id="27" dur="500"/>
                                        <p:tgtEl>
                                          <p:spTgt spid="3">
                                            <p:graphicEl>
                                              <a:dgm id="{84115F73-5E93-436E-B587-D9FE396D3DCD}"/>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graphicEl>
                                              <a:dgm id="{3F4195FF-FF9B-4A7D-AADC-E6B903796DFF}"/>
                                            </p:graphicEl>
                                          </p:spTgt>
                                        </p:tgtEl>
                                        <p:attrNameLst>
                                          <p:attrName>style.visibility</p:attrName>
                                        </p:attrNameLst>
                                      </p:cBhvr>
                                      <p:to>
                                        <p:strVal val="visible"/>
                                      </p:to>
                                    </p:set>
                                    <p:animEffect transition="in" filter="wipe(left)">
                                      <p:cBhvr>
                                        <p:cTn id="32" dur="500"/>
                                        <p:tgtEl>
                                          <p:spTgt spid="3">
                                            <p:graphicEl>
                                              <a:dgm id="{3F4195FF-FF9B-4A7D-AADC-E6B903796DFF}"/>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graphicEl>
                                              <a:dgm id="{F5034101-5B7D-4FE7-B47A-5A48CF39606B}"/>
                                            </p:graphicEl>
                                          </p:spTgt>
                                        </p:tgtEl>
                                        <p:attrNameLst>
                                          <p:attrName>style.visibility</p:attrName>
                                        </p:attrNameLst>
                                      </p:cBhvr>
                                      <p:to>
                                        <p:strVal val="visible"/>
                                      </p:to>
                                    </p:set>
                                    <p:animEffect transition="in" filter="wipe(left)">
                                      <p:cBhvr>
                                        <p:cTn id="37" dur="500"/>
                                        <p:tgtEl>
                                          <p:spTgt spid="3">
                                            <p:graphicEl>
                                              <a:dgm id="{F5034101-5B7D-4FE7-B47A-5A48CF39606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graphicEl>
                                              <a:dgm id="{C7C3E6FD-D83F-4BDA-907E-B5EE041DA931}"/>
                                            </p:graphicEl>
                                          </p:spTgt>
                                        </p:tgtEl>
                                        <p:attrNameLst>
                                          <p:attrName>style.visibility</p:attrName>
                                        </p:attrNameLst>
                                      </p:cBhvr>
                                      <p:to>
                                        <p:strVal val="visible"/>
                                      </p:to>
                                    </p:set>
                                    <p:animEffect transition="in" filter="wipe(left)">
                                      <p:cBhvr>
                                        <p:cTn id="42" dur="500"/>
                                        <p:tgtEl>
                                          <p:spTgt spid="3">
                                            <p:graphicEl>
                                              <a:dgm id="{C7C3E6FD-D83F-4BDA-907E-B5EE041DA93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8600" y="381000"/>
            <a:ext cx="8153400" cy="1066800"/>
          </a:xfrm>
          <a:prstGeom prst="rect">
            <a:avLst/>
          </a:prstGeom>
          <a:noFill/>
        </p:spPr>
        <p:txBody>
          <a:bodyPr wrap="square" rtlCol="0">
            <a:normAutofit fontScale="77500" lnSpcReduction="20000"/>
          </a:bodyPr>
          <a:lstStyle/>
          <a:p>
            <a:r>
              <a:rPr lang="en-US" sz="7200" dirty="0" smtClean="0"/>
              <a:t>Excerpts from School Policy</a:t>
            </a:r>
            <a:endParaRPr lang="en-US" sz="7200" dirty="0"/>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05200" y="-609600"/>
            <a:ext cx="7765662" cy="16476125"/>
          </a:xfrm>
          <a:prstGeom prst="rect">
            <a:avLst/>
          </a:prstGeom>
        </p:spPr>
      </p:pic>
      <p:sp>
        <p:nvSpPr>
          <p:cNvPr id="2" name="TextBox 1"/>
          <p:cNvSpPr txBox="1"/>
          <p:nvPr/>
        </p:nvSpPr>
        <p:spPr>
          <a:xfrm>
            <a:off x="228600" y="1598950"/>
            <a:ext cx="8610600" cy="5170646"/>
          </a:xfrm>
          <a:prstGeom prst="rect">
            <a:avLst/>
          </a:prstGeom>
          <a:noFill/>
        </p:spPr>
        <p:txBody>
          <a:bodyPr wrap="square" rtlCol="0">
            <a:spAutoFit/>
          </a:bodyPr>
          <a:lstStyle/>
          <a:p>
            <a:r>
              <a:rPr lang="en-US" sz="2200" dirty="0" smtClean="0"/>
              <a:t>“Users </a:t>
            </a:r>
            <a:r>
              <a:rPr lang="en-US" sz="2200" dirty="0"/>
              <a:t>are responsible for their own behavior when communicating with social </a:t>
            </a:r>
            <a:r>
              <a:rPr lang="en-US" sz="2200" dirty="0" smtClean="0"/>
              <a:t>media</a:t>
            </a:r>
            <a:r>
              <a:rPr lang="en-US" sz="2200" dirty="0"/>
              <a:t>. They will be held accountable for the content of </a:t>
            </a:r>
            <a:r>
              <a:rPr lang="en-US" sz="2200" dirty="0" smtClean="0"/>
              <a:t>the communications </a:t>
            </a:r>
            <a:r>
              <a:rPr lang="en-US" sz="2200" dirty="0"/>
              <a:t>that </a:t>
            </a:r>
            <a:r>
              <a:rPr lang="en-US" sz="2200" dirty="0" smtClean="0"/>
              <a:t> they </a:t>
            </a:r>
            <a:r>
              <a:rPr lang="en-US" sz="2200" dirty="0"/>
              <a:t>state/post on social media </a:t>
            </a:r>
            <a:r>
              <a:rPr lang="en-US" sz="2200" dirty="0" smtClean="0"/>
              <a:t>locations”</a:t>
            </a:r>
          </a:p>
          <a:p>
            <a:endParaRPr lang="en-US" sz="2200" dirty="0"/>
          </a:p>
          <a:p>
            <a:r>
              <a:rPr lang="en-US" sz="2200" dirty="0" smtClean="0"/>
              <a:t>“Inappropriate </a:t>
            </a:r>
            <a:r>
              <a:rPr lang="en-US" sz="2200" dirty="0"/>
              <a:t>communications may not be included in Users social media, </a:t>
            </a:r>
            <a:r>
              <a:rPr lang="en-US" sz="2200" dirty="0" smtClean="0"/>
              <a:t>including </a:t>
            </a:r>
            <a:r>
              <a:rPr lang="en-US" sz="2200" dirty="0"/>
              <a:t>but not limited to (</a:t>
            </a:r>
            <a:r>
              <a:rPr lang="en-US" sz="2200" dirty="0" err="1"/>
              <a:t>i</a:t>
            </a:r>
            <a:r>
              <a:rPr lang="en-US" sz="2200" dirty="0"/>
              <a:t>) confidential, personally identifiable, and sensitive </a:t>
            </a:r>
            <a:r>
              <a:rPr lang="en-US" sz="2200" dirty="0" smtClean="0"/>
              <a:t> School </a:t>
            </a:r>
            <a:r>
              <a:rPr lang="en-US" sz="2200" dirty="0"/>
              <a:t>District information about students, employees, and guests; (ii) child </a:t>
            </a:r>
            <a:r>
              <a:rPr lang="en-US" sz="2200" dirty="0" smtClean="0"/>
              <a:t>pornography</a:t>
            </a:r>
            <a:r>
              <a:rPr lang="en-US" sz="2200" dirty="0"/>
              <a:t>, sexual exploitation, bullying/cyberbullying, inappropriate </a:t>
            </a:r>
            <a:r>
              <a:rPr lang="en-US" sz="2200" dirty="0" smtClean="0"/>
              <a:t>commercialization </a:t>
            </a:r>
            <a:r>
              <a:rPr lang="en-US" sz="2200" dirty="0"/>
              <a:t>of childhood experiences, (</a:t>
            </a:r>
            <a:r>
              <a:rPr lang="en-US" sz="2200" dirty="0" smtClean="0"/>
              <a:t>iii) defamatory </a:t>
            </a:r>
            <a:r>
              <a:rPr lang="en-US" sz="2200" dirty="0"/>
              <a:t>or discriminatory </a:t>
            </a:r>
            <a:r>
              <a:rPr lang="en-US" sz="2200" dirty="0" smtClean="0"/>
              <a:t>statements </a:t>
            </a:r>
            <a:r>
              <a:rPr lang="en-US" sz="2200" dirty="0"/>
              <a:t>and images, (iv) proprietary information of the School District and/or </a:t>
            </a:r>
            <a:r>
              <a:rPr lang="en-US" sz="2200" dirty="0" smtClean="0"/>
              <a:t>a School </a:t>
            </a:r>
            <a:r>
              <a:rPr lang="en-US" sz="2200" dirty="0"/>
              <a:t>District’s vendor, (v) infringed upon intellectual property, such </a:t>
            </a:r>
            <a:r>
              <a:rPr lang="en-US" sz="2200" dirty="0" smtClean="0"/>
              <a:t>as copyright </a:t>
            </a:r>
            <a:r>
              <a:rPr lang="en-US" sz="2200" dirty="0"/>
              <a:t>ownership, and circumvented technology protection measures (viii) </a:t>
            </a:r>
            <a:r>
              <a:rPr lang="en-US" sz="2200" dirty="0" smtClean="0"/>
              <a:t>terroristic </a:t>
            </a:r>
            <a:r>
              <a:rPr lang="en-US" sz="2200" dirty="0"/>
              <a:t>threats, (ix) unlawful threats against students, employees, and guests, </a:t>
            </a:r>
            <a:r>
              <a:rPr lang="en-US" sz="2200" dirty="0" smtClean="0"/>
              <a:t>and </a:t>
            </a:r>
            <a:r>
              <a:rPr lang="en-US" sz="2200" dirty="0"/>
              <a:t>(x) illegal items and </a:t>
            </a:r>
            <a:r>
              <a:rPr lang="en-US" sz="2200" dirty="0" smtClean="0"/>
              <a:t>activities”</a:t>
            </a:r>
            <a:endParaRPr lang="en-US" sz="2200" dirty="0"/>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8600" y="381000"/>
            <a:ext cx="8153400" cy="1066800"/>
          </a:xfrm>
          <a:prstGeom prst="rect">
            <a:avLst/>
          </a:prstGeom>
          <a:noFill/>
        </p:spPr>
        <p:txBody>
          <a:bodyPr wrap="square" rtlCol="0">
            <a:normAutofit fontScale="77500" lnSpcReduction="20000"/>
          </a:bodyPr>
          <a:lstStyle/>
          <a:p>
            <a:r>
              <a:rPr lang="en-US" sz="7200" dirty="0" smtClean="0"/>
              <a:t>Excerpts from School Policy</a:t>
            </a:r>
            <a:endParaRPr lang="en-US" sz="7200" dirty="0"/>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72543" y="-914400"/>
            <a:ext cx="7765662" cy="16476125"/>
          </a:xfrm>
          <a:prstGeom prst="rect">
            <a:avLst/>
          </a:prstGeom>
        </p:spPr>
      </p:pic>
      <p:sp>
        <p:nvSpPr>
          <p:cNvPr id="2" name="TextBox 1"/>
          <p:cNvSpPr txBox="1"/>
          <p:nvPr/>
        </p:nvSpPr>
        <p:spPr>
          <a:xfrm>
            <a:off x="228600" y="1447800"/>
            <a:ext cx="8610600" cy="5170646"/>
          </a:xfrm>
          <a:prstGeom prst="rect">
            <a:avLst/>
          </a:prstGeom>
          <a:noFill/>
        </p:spPr>
        <p:txBody>
          <a:bodyPr wrap="square" rtlCol="0">
            <a:spAutoFit/>
          </a:bodyPr>
          <a:lstStyle/>
          <a:p>
            <a:r>
              <a:rPr lang="en-US" sz="2200" dirty="0"/>
              <a:t>“Users may not use their personal computers, devices, services, systems, and </a:t>
            </a:r>
            <a:r>
              <a:rPr lang="en-US" sz="2200" dirty="0" smtClean="0"/>
              <a:t>networks </a:t>
            </a:r>
            <a:r>
              <a:rPr lang="en-US" sz="2200" dirty="0"/>
              <a:t>to access social media sites during the time they </a:t>
            </a:r>
            <a:r>
              <a:rPr lang="en-US" sz="2200" dirty="0" smtClean="0"/>
              <a:t>are required </a:t>
            </a:r>
            <a:r>
              <a:rPr lang="en-US" sz="2200" dirty="0"/>
              <a:t>to be </a:t>
            </a:r>
            <a:r>
              <a:rPr lang="en-US" sz="2200" dirty="0" smtClean="0"/>
              <a:t>fulfilling </a:t>
            </a:r>
            <a:r>
              <a:rPr lang="en-US" sz="2200" dirty="0"/>
              <a:t>their work, learning, school responsibilities, </a:t>
            </a:r>
            <a:r>
              <a:rPr lang="en-US" sz="2200" dirty="0" smtClean="0"/>
              <a:t>or volunteer </a:t>
            </a:r>
            <a:r>
              <a:rPr lang="en-US" sz="2200" dirty="0"/>
              <a:t>requirements </a:t>
            </a:r>
            <a:r>
              <a:rPr lang="en-US" sz="2200" dirty="0" smtClean="0"/>
              <a:t>unless </a:t>
            </a:r>
            <a:r>
              <a:rPr lang="en-US" sz="2200" dirty="0"/>
              <a:t>they are permitted to do so by School District policy, administrative </a:t>
            </a:r>
            <a:r>
              <a:rPr lang="en-US" sz="2200" dirty="0" smtClean="0"/>
              <a:t>regulation</a:t>
            </a:r>
            <a:r>
              <a:rPr lang="en-US" sz="2200" dirty="0"/>
              <a:t>, or an authorized employee, such as a teacher, principal, or </a:t>
            </a:r>
            <a:r>
              <a:rPr lang="en-US" sz="2200" dirty="0" smtClean="0"/>
              <a:t>superintendent”</a:t>
            </a:r>
          </a:p>
          <a:p>
            <a:endParaRPr lang="en-US" sz="2200" dirty="0"/>
          </a:p>
          <a:p>
            <a:r>
              <a:rPr lang="en-US" sz="2200" dirty="0"/>
              <a:t>Where Users place their communication in “privacy” marked social media, </a:t>
            </a:r>
          </a:p>
          <a:p>
            <a:r>
              <a:rPr lang="en-US" sz="2200" dirty="0"/>
              <a:t>they cannot expect that their information will not be disclosed by </a:t>
            </a:r>
            <a:r>
              <a:rPr lang="en-US" sz="2200" dirty="0" smtClean="0"/>
              <a:t>a person </a:t>
            </a:r>
            <a:r>
              <a:rPr lang="en-US" sz="2200" dirty="0"/>
              <a:t>within </a:t>
            </a:r>
            <a:r>
              <a:rPr lang="en-US" sz="2200" dirty="0" smtClean="0"/>
              <a:t>their </a:t>
            </a:r>
            <a:r>
              <a:rPr lang="en-US" sz="2200" dirty="0"/>
              <a:t>“private marked group</a:t>
            </a:r>
            <a:r>
              <a:rPr lang="en-US" sz="2200" dirty="0" smtClean="0"/>
              <a:t>”</a:t>
            </a:r>
          </a:p>
          <a:p>
            <a:endParaRPr lang="en-US" sz="2200" dirty="0"/>
          </a:p>
          <a:p>
            <a:r>
              <a:rPr lang="en-US" sz="2200" dirty="0" smtClean="0"/>
              <a:t>“Users </a:t>
            </a:r>
            <a:r>
              <a:rPr lang="en-US" sz="2200" dirty="0"/>
              <a:t>may not use the name of the “Chambersburg Area School District” or its </a:t>
            </a:r>
            <a:r>
              <a:rPr lang="en-US" sz="2200" dirty="0" smtClean="0"/>
              <a:t>logo </a:t>
            </a:r>
            <a:r>
              <a:rPr lang="en-US" sz="2200" dirty="0"/>
              <a:t>or mark in any form in social media, on School District Internet pages or </a:t>
            </a:r>
            <a:r>
              <a:rPr lang="en-US" sz="2200" dirty="0" smtClean="0"/>
              <a:t>websites</a:t>
            </a:r>
            <a:r>
              <a:rPr lang="en-US" sz="2200" dirty="0"/>
              <a:t>, on websites not owned or related to the </a:t>
            </a:r>
            <a:r>
              <a:rPr lang="en-US" sz="2200" dirty="0" smtClean="0"/>
              <a:t>School District</a:t>
            </a:r>
            <a:r>
              <a:rPr lang="en-US" sz="2200" dirty="0"/>
              <a:t>, or in </a:t>
            </a:r>
            <a:r>
              <a:rPr lang="en-US" sz="2200" dirty="0" smtClean="0"/>
              <a:t>forums/discussion boards…”</a:t>
            </a:r>
            <a:endParaRPr lang="en-US" sz="2200" dirty="0"/>
          </a:p>
        </p:txBody>
      </p:sp>
    </p:spTree>
    <p:extLst>
      <p:ext uri="{BB962C8B-B14F-4D97-AF65-F5344CB8AC3E}">
        <p14:creationId xmlns:p14="http://schemas.microsoft.com/office/powerpoint/2010/main" val="347494099"/>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8600" y="381000"/>
            <a:ext cx="8153400" cy="685800"/>
          </a:xfrm>
          <a:prstGeom prst="rect">
            <a:avLst/>
          </a:prstGeom>
          <a:noFill/>
        </p:spPr>
        <p:txBody>
          <a:bodyPr wrap="square" rtlCol="0">
            <a:normAutofit fontScale="62500" lnSpcReduction="20000"/>
          </a:bodyPr>
          <a:lstStyle/>
          <a:p>
            <a:r>
              <a:rPr lang="en-US" sz="7200" dirty="0" smtClean="0"/>
              <a:t>Excerpts from School Policy</a:t>
            </a:r>
            <a:endParaRPr lang="en-US" sz="7200" dirty="0"/>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05200" y="-990600"/>
            <a:ext cx="7765662" cy="16476125"/>
          </a:xfrm>
          <a:prstGeom prst="rect">
            <a:avLst/>
          </a:prstGeom>
        </p:spPr>
      </p:pic>
      <p:sp>
        <p:nvSpPr>
          <p:cNvPr id="2" name="TextBox 1"/>
          <p:cNvSpPr txBox="1"/>
          <p:nvPr/>
        </p:nvSpPr>
        <p:spPr>
          <a:xfrm>
            <a:off x="192314" y="1219200"/>
            <a:ext cx="8915400" cy="5765681"/>
          </a:xfrm>
          <a:prstGeom prst="rect">
            <a:avLst/>
          </a:prstGeom>
          <a:noFill/>
        </p:spPr>
        <p:txBody>
          <a:bodyPr wrap="square" rtlCol="0">
            <a:spAutoFit/>
          </a:bodyPr>
          <a:lstStyle/>
          <a:p>
            <a:r>
              <a:rPr lang="en-US" sz="2200" dirty="0"/>
              <a:t>In addition to the regulations provided in the School District’s Social Media </a:t>
            </a:r>
            <a:r>
              <a:rPr lang="en-US" sz="2200" dirty="0" smtClean="0"/>
              <a:t>Policy</a:t>
            </a:r>
            <a:r>
              <a:rPr lang="en-US" sz="2200" dirty="0"/>
              <a:t>, some guidelines include but are not limited to the following. The School District reserves </a:t>
            </a:r>
            <a:r>
              <a:rPr lang="en-US" sz="2200" dirty="0" smtClean="0"/>
              <a:t>the </a:t>
            </a:r>
            <a:r>
              <a:rPr lang="en-US" sz="2200" dirty="0"/>
              <a:t>right to determine if any guideline not appearing in the list below constitutes acceptable or </a:t>
            </a:r>
            <a:r>
              <a:rPr lang="en-US" sz="2200" dirty="0" smtClean="0"/>
              <a:t>unacceptable </a:t>
            </a:r>
            <a:r>
              <a:rPr lang="en-US" sz="2200" dirty="0"/>
              <a:t>social media use</a:t>
            </a:r>
            <a:r>
              <a:rPr lang="en-US" sz="2200" dirty="0" smtClean="0"/>
              <a:t>.</a:t>
            </a:r>
          </a:p>
          <a:p>
            <a:endParaRPr lang="en-US" sz="1200" dirty="0"/>
          </a:p>
          <a:p>
            <a:pPr marL="182880" indent="-182880">
              <a:spcAft>
                <a:spcPts val="1000"/>
              </a:spcAft>
              <a:buFont typeface="Arial" panose="020B0604020202020204" pitchFamily="34" charset="0"/>
              <a:buChar char="•"/>
            </a:pPr>
            <a:r>
              <a:rPr lang="en-US" sz="2200" dirty="0"/>
              <a:t> </a:t>
            </a:r>
            <a:r>
              <a:rPr lang="en-US" sz="2200" dirty="0" smtClean="0"/>
              <a:t>Students </a:t>
            </a:r>
            <a:r>
              <a:rPr lang="en-US" sz="2200" dirty="0"/>
              <a:t>must not promote illegal drugs, illegal activities, </a:t>
            </a:r>
            <a:r>
              <a:rPr lang="en-US" sz="2200" dirty="0" smtClean="0"/>
              <a:t>violence, and/or illegal </a:t>
            </a:r>
            <a:r>
              <a:rPr lang="en-US" sz="2200" dirty="0"/>
              <a:t>student drinking. </a:t>
            </a:r>
          </a:p>
          <a:p>
            <a:pPr marL="182880" indent="-182880">
              <a:spcAft>
                <a:spcPts val="1000"/>
              </a:spcAft>
              <a:buFont typeface="Arial" panose="020B0604020202020204" pitchFamily="34" charset="0"/>
              <a:buChar char="•"/>
            </a:pPr>
            <a:r>
              <a:rPr lang="en-US" sz="2200" dirty="0" smtClean="0"/>
              <a:t>Students </a:t>
            </a:r>
            <a:r>
              <a:rPr lang="en-US" sz="2200" dirty="0"/>
              <a:t>should state/post only what they want the world to see. Imagine </a:t>
            </a:r>
            <a:r>
              <a:rPr lang="en-US" sz="2200" dirty="0" smtClean="0"/>
              <a:t>your parents</a:t>
            </a:r>
            <a:r>
              <a:rPr lang="en-US" sz="2200" dirty="0"/>
              <a:t>, the teachers, and the administrators visiting your social media. Essentially, once a </a:t>
            </a:r>
            <a:r>
              <a:rPr lang="en-US" sz="2200" dirty="0" smtClean="0"/>
              <a:t>student </a:t>
            </a:r>
            <a:r>
              <a:rPr lang="en-US" sz="2200" dirty="0"/>
              <a:t>shares something it is likely available after (s)he removes it from the social media and </a:t>
            </a:r>
            <a:r>
              <a:rPr lang="en-US" sz="2200" dirty="0" smtClean="0"/>
              <a:t>could </a:t>
            </a:r>
            <a:r>
              <a:rPr lang="en-US" sz="2200" dirty="0"/>
              <a:t>remain on the </a:t>
            </a:r>
            <a:r>
              <a:rPr lang="en-US" sz="2200" dirty="0" smtClean="0"/>
              <a:t>internet permanently</a:t>
            </a:r>
            <a:r>
              <a:rPr lang="en-US" sz="2200" dirty="0"/>
              <a:t>. </a:t>
            </a:r>
          </a:p>
          <a:p>
            <a:pPr marL="182880" indent="-182880">
              <a:spcAft>
                <a:spcPts val="1000"/>
              </a:spcAft>
              <a:buFont typeface="Arial" panose="020B0604020202020204" pitchFamily="34" charset="0"/>
              <a:buChar char="•"/>
            </a:pPr>
            <a:r>
              <a:rPr lang="en-US" sz="2200" dirty="0" smtClean="0"/>
              <a:t>Students </a:t>
            </a:r>
            <a:r>
              <a:rPr lang="en-US" sz="2200" dirty="0"/>
              <a:t>should be cautious when they use exaggeration, colorful language, </a:t>
            </a:r>
            <a:r>
              <a:rPr lang="en-US" sz="2200" dirty="0" smtClean="0"/>
              <a:t>guesswork</a:t>
            </a:r>
            <a:r>
              <a:rPr lang="en-US" sz="2200" dirty="0"/>
              <a:t>, derogatory remarks, humor, and characterizations. It is difficult for readers </a:t>
            </a:r>
            <a:r>
              <a:rPr lang="en-US" sz="2200" dirty="0" smtClean="0"/>
              <a:t>to determine </a:t>
            </a:r>
            <a:r>
              <a:rPr lang="en-US" sz="2200" dirty="0"/>
              <a:t>the seriousness of </a:t>
            </a:r>
            <a:r>
              <a:rPr lang="en-US" sz="2200" dirty="0" smtClean="0"/>
              <a:t>the statements/posts</a:t>
            </a:r>
            <a:r>
              <a:rPr lang="en-US" sz="2200" dirty="0"/>
              <a:t>. </a:t>
            </a:r>
          </a:p>
        </p:txBody>
      </p:sp>
    </p:spTree>
    <p:extLst>
      <p:ext uri="{BB962C8B-B14F-4D97-AF65-F5344CB8AC3E}">
        <p14:creationId xmlns:p14="http://schemas.microsoft.com/office/powerpoint/2010/main" val="2585095405"/>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4800" y="1447800"/>
            <a:ext cx="8610600" cy="5181600"/>
          </a:xfrm>
          <a:prstGeom prst="rect">
            <a:avLst/>
          </a:prstGeom>
          <a:noFill/>
        </p:spPr>
        <p:txBody>
          <a:bodyPr wrap="square" rtlCol="0">
            <a:normAutofit fontScale="40000" lnSpcReduction="20000"/>
          </a:bodyPr>
          <a:lstStyle/>
          <a:p>
            <a:pPr algn="ctr"/>
            <a:endParaRPr lang="en-US" sz="7200" b="1" dirty="0"/>
          </a:p>
          <a:p>
            <a:pPr algn="ctr"/>
            <a:r>
              <a:rPr lang="en-US" sz="7200" b="1" dirty="0"/>
              <a:t>J.S. </a:t>
            </a:r>
            <a:r>
              <a:rPr lang="en-US" sz="7200" b="1" dirty="0" smtClean="0"/>
              <a:t>vs. </a:t>
            </a:r>
            <a:r>
              <a:rPr lang="en-US" sz="7200" b="1" dirty="0"/>
              <a:t>Blue Mountain School District - Middle </a:t>
            </a:r>
            <a:r>
              <a:rPr lang="en-US" sz="7200" b="1" dirty="0" smtClean="0"/>
              <a:t>District</a:t>
            </a:r>
          </a:p>
          <a:p>
            <a:endParaRPr lang="en-US" sz="7200" dirty="0"/>
          </a:p>
          <a:p>
            <a:pPr marL="365760" indent="-365760">
              <a:lnSpc>
                <a:spcPct val="120000"/>
              </a:lnSpc>
              <a:buFont typeface="Arial" panose="020B0604020202020204" pitchFamily="34" charset="0"/>
              <a:buChar char="•"/>
            </a:pPr>
            <a:r>
              <a:rPr lang="en-US" sz="7200" dirty="0" smtClean="0"/>
              <a:t>Two </a:t>
            </a:r>
            <a:r>
              <a:rPr lang="en-US" sz="7200" dirty="0"/>
              <a:t>student posted fake </a:t>
            </a:r>
            <a:r>
              <a:rPr lang="en-US" sz="7200" dirty="0" err="1"/>
              <a:t>MySpace</a:t>
            </a:r>
            <a:r>
              <a:rPr lang="en-US" sz="7200" dirty="0"/>
              <a:t> profile for </a:t>
            </a:r>
            <a:r>
              <a:rPr lang="en-US" sz="7200" dirty="0" smtClean="0"/>
              <a:t>the principal </a:t>
            </a:r>
            <a:r>
              <a:rPr lang="en-US" sz="7200" dirty="0"/>
              <a:t>of a middle school, portraying him as </a:t>
            </a:r>
            <a:r>
              <a:rPr lang="en-US" sz="7200" dirty="0" smtClean="0"/>
              <a:t>a pedophile and </a:t>
            </a:r>
            <a:r>
              <a:rPr lang="en-US" sz="7200" dirty="0"/>
              <a:t>insulting </a:t>
            </a:r>
            <a:r>
              <a:rPr lang="en-US" sz="7200" dirty="0" smtClean="0"/>
              <a:t>him</a:t>
            </a:r>
          </a:p>
          <a:p>
            <a:pPr marL="365760" indent="-365760">
              <a:lnSpc>
                <a:spcPct val="120000"/>
              </a:lnSpc>
              <a:buFont typeface="Arial" panose="020B0604020202020204" pitchFamily="34" charset="0"/>
              <a:buChar char="•"/>
            </a:pPr>
            <a:r>
              <a:rPr lang="en-US" sz="7200" dirty="0" smtClean="0"/>
              <a:t>Posted </a:t>
            </a:r>
            <a:r>
              <a:rPr lang="en-US" sz="7200" dirty="0"/>
              <a:t>from home, not from </a:t>
            </a:r>
            <a:r>
              <a:rPr lang="en-US" sz="7200" dirty="0" smtClean="0"/>
              <a:t>school</a:t>
            </a:r>
          </a:p>
          <a:p>
            <a:pPr marL="365760" indent="-365760">
              <a:lnSpc>
                <a:spcPct val="120000"/>
              </a:lnSpc>
              <a:buFont typeface="Arial" panose="020B0604020202020204" pitchFamily="34" charset="0"/>
              <a:buChar char="•"/>
            </a:pPr>
            <a:r>
              <a:rPr lang="en-US" sz="7200" dirty="0" smtClean="0"/>
              <a:t>Students </a:t>
            </a:r>
            <a:r>
              <a:rPr lang="en-US" sz="7200" dirty="0"/>
              <a:t>were </a:t>
            </a:r>
            <a:r>
              <a:rPr lang="en-US" sz="7200" dirty="0" smtClean="0"/>
              <a:t>suspended</a:t>
            </a:r>
          </a:p>
          <a:p>
            <a:pPr marL="365760" indent="-365760">
              <a:lnSpc>
                <a:spcPct val="120000"/>
              </a:lnSpc>
              <a:buFont typeface="Arial" panose="020B0604020202020204" pitchFamily="34" charset="0"/>
              <a:buChar char="•"/>
            </a:pPr>
            <a:r>
              <a:rPr lang="en-US" sz="7200" dirty="0" smtClean="0"/>
              <a:t>Third </a:t>
            </a:r>
            <a:r>
              <a:rPr lang="en-US" sz="7200" dirty="0"/>
              <a:t>Circuit Court of Appeals held that the </a:t>
            </a:r>
            <a:r>
              <a:rPr lang="en-US" sz="7200" dirty="0" smtClean="0"/>
              <a:t>school could </a:t>
            </a:r>
            <a:r>
              <a:rPr lang="en-US" sz="7200" dirty="0"/>
              <a:t>discipline off-campus speech if it had an effect </a:t>
            </a:r>
            <a:r>
              <a:rPr lang="en-US" sz="7200" dirty="0" smtClean="0"/>
              <a:t>on campus</a:t>
            </a:r>
            <a:endParaRPr lang="en-US" sz="7200" dirty="0"/>
          </a:p>
        </p:txBody>
      </p:sp>
      <p:sp>
        <p:nvSpPr>
          <p:cNvPr id="2" name="Title 1"/>
          <p:cNvSpPr>
            <a:spLocks noGrp="1"/>
          </p:cNvSpPr>
          <p:nvPr>
            <p:ph type="title"/>
          </p:nvPr>
        </p:nvSpPr>
        <p:spPr/>
        <p:txBody>
          <a:bodyPr/>
          <a:lstStyle/>
          <a:p>
            <a:r>
              <a:rPr lang="en-US" dirty="0" smtClean="0"/>
              <a:t>Social media court cases</a:t>
            </a:r>
            <a:endParaRPr lang="en-US" dirty="0"/>
          </a:p>
        </p:txBody>
      </p:sp>
    </p:spTree>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4800" y="1600200"/>
            <a:ext cx="8610600" cy="5105400"/>
          </a:xfrm>
          <a:prstGeom prst="rect">
            <a:avLst/>
          </a:prstGeom>
          <a:noFill/>
        </p:spPr>
        <p:txBody>
          <a:bodyPr wrap="square" rtlCol="0">
            <a:normAutofit lnSpcReduction="10000"/>
          </a:bodyPr>
          <a:lstStyle/>
          <a:p>
            <a:endParaRPr lang="en-US" sz="2800" dirty="0" smtClean="0"/>
          </a:p>
          <a:p>
            <a:pPr algn="ctr"/>
            <a:r>
              <a:rPr lang="en-US" sz="2800" b="1" dirty="0" err="1" smtClean="0"/>
              <a:t>Layshock</a:t>
            </a:r>
            <a:r>
              <a:rPr lang="en-US" sz="2800" b="1" dirty="0" smtClean="0"/>
              <a:t> vs. </a:t>
            </a:r>
            <a:r>
              <a:rPr lang="en-US" sz="2800" b="1" dirty="0"/>
              <a:t>Hermitage School District - Western </a:t>
            </a:r>
            <a:r>
              <a:rPr lang="en-US" sz="2800" b="1" dirty="0" smtClean="0"/>
              <a:t>District</a:t>
            </a:r>
          </a:p>
          <a:p>
            <a:endParaRPr lang="en-US" sz="1600" dirty="0"/>
          </a:p>
          <a:p>
            <a:pPr marL="457200" indent="-457200">
              <a:lnSpc>
                <a:spcPct val="110000"/>
              </a:lnSpc>
              <a:buFont typeface="Arial" panose="020B0604020202020204" pitchFamily="34" charset="0"/>
              <a:buChar char="•"/>
            </a:pPr>
            <a:r>
              <a:rPr lang="en-US" sz="2800" dirty="0" smtClean="0"/>
              <a:t>Student </a:t>
            </a:r>
            <a:r>
              <a:rPr lang="en-US" sz="2800" dirty="0"/>
              <a:t>posted fake </a:t>
            </a:r>
            <a:r>
              <a:rPr lang="en-US" sz="2800" dirty="0" err="1"/>
              <a:t>MySpace</a:t>
            </a:r>
            <a:r>
              <a:rPr lang="en-US" sz="2800" dirty="0"/>
              <a:t> profile for the principal </a:t>
            </a:r>
            <a:r>
              <a:rPr lang="en-US" sz="2800" dirty="0" smtClean="0"/>
              <a:t>of a </a:t>
            </a:r>
            <a:r>
              <a:rPr lang="en-US" sz="2800" dirty="0"/>
              <a:t>high school, mocking and insulting </a:t>
            </a:r>
            <a:r>
              <a:rPr lang="en-US" sz="2800" dirty="0" smtClean="0"/>
              <a:t>him</a:t>
            </a:r>
          </a:p>
          <a:p>
            <a:pPr marL="457200" indent="-457200">
              <a:lnSpc>
                <a:spcPct val="110000"/>
              </a:lnSpc>
              <a:buFont typeface="Arial" panose="020B0604020202020204" pitchFamily="34" charset="0"/>
              <a:buChar char="•"/>
            </a:pPr>
            <a:r>
              <a:rPr lang="en-US" sz="2800" dirty="0" smtClean="0"/>
              <a:t>Posted </a:t>
            </a:r>
            <a:r>
              <a:rPr lang="en-US" sz="2800" dirty="0"/>
              <a:t>from home, not from </a:t>
            </a:r>
            <a:r>
              <a:rPr lang="en-US" sz="2800" dirty="0" smtClean="0"/>
              <a:t>school</a:t>
            </a:r>
          </a:p>
          <a:p>
            <a:pPr marL="457200" indent="-457200">
              <a:lnSpc>
                <a:spcPct val="110000"/>
              </a:lnSpc>
              <a:buFont typeface="Arial" panose="020B0604020202020204" pitchFamily="34" charset="0"/>
              <a:buChar char="•"/>
            </a:pPr>
            <a:r>
              <a:rPr lang="en-US" sz="2800" dirty="0" smtClean="0"/>
              <a:t>Student </a:t>
            </a:r>
            <a:r>
              <a:rPr lang="en-US" sz="2800" dirty="0"/>
              <a:t>was suspended, forbidden to </a:t>
            </a:r>
            <a:r>
              <a:rPr lang="en-US" sz="2800" dirty="0" smtClean="0"/>
              <a:t>attend graduation, and </a:t>
            </a:r>
            <a:r>
              <a:rPr lang="en-US" sz="2800" dirty="0"/>
              <a:t>ordered to finish in Alternative Education </a:t>
            </a:r>
            <a:r>
              <a:rPr lang="en-US" sz="2800" dirty="0" smtClean="0"/>
              <a:t>Program</a:t>
            </a:r>
          </a:p>
          <a:p>
            <a:pPr marL="457200" indent="-457200">
              <a:lnSpc>
                <a:spcPct val="110000"/>
              </a:lnSpc>
              <a:buFont typeface="Arial" panose="020B0604020202020204" pitchFamily="34" charset="0"/>
              <a:buChar char="•"/>
            </a:pPr>
            <a:r>
              <a:rPr lang="en-US" sz="2800" dirty="0" smtClean="0"/>
              <a:t>Third </a:t>
            </a:r>
            <a:r>
              <a:rPr lang="en-US" sz="2800" dirty="0"/>
              <a:t>Circuit Court of Appeals held that </a:t>
            </a:r>
            <a:r>
              <a:rPr lang="en-US" sz="2800" dirty="0" smtClean="0"/>
              <a:t>the punishment</a:t>
            </a:r>
            <a:r>
              <a:rPr lang="en-US" sz="2800" dirty="0"/>
              <a:t> </a:t>
            </a:r>
            <a:r>
              <a:rPr lang="en-US" sz="2800" dirty="0" smtClean="0"/>
              <a:t>violated </a:t>
            </a:r>
            <a:r>
              <a:rPr lang="en-US" sz="2800" dirty="0"/>
              <a:t>the student’s First Amendment rights</a:t>
            </a:r>
          </a:p>
        </p:txBody>
      </p:sp>
      <p:sp>
        <p:nvSpPr>
          <p:cNvPr id="2" name="Title 1"/>
          <p:cNvSpPr>
            <a:spLocks noGrp="1"/>
          </p:cNvSpPr>
          <p:nvPr>
            <p:ph type="title"/>
          </p:nvPr>
        </p:nvSpPr>
        <p:spPr/>
        <p:txBody>
          <a:bodyPr/>
          <a:lstStyle/>
          <a:p>
            <a:r>
              <a:rPr lang="en-US" dirty="0"/>
              <a:t>Social media court cases</a:t>
            </a:r>
          </a:p>
        </p:txBody>
      </p:sp>
    </p:spTree>
    <p:extLst>
      <p:ext uri="{BB962C8B-B14F-4D97-AF65-F5344CB8AC3E}">
        <p14:creationId xmlns:p14="http://schemas.microsoft.com/office/powerpoint/2010/main" val="4130855581"/>
      </p:ext>
    </p:extLst>
  </p:cSld>
  <p:clrMapOvr>
    <a:masterClrMapping/>
  </p:clrMapOvr>
  <p:transition spd="slow">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4800" y="1474694"/>
            <a:ext cx="8610600" cy="5410200"/>
          </a:xfrm>
          <a:prstGeom prst="rect">
            <a:avLst/>
          </a:prstGeom>
          <a:noFill/>
        </p:spPr>
        <p:txBody>
          <a:bodyPr wrap="square" rtlCol="0">
            <a:normAutofit/>
          </a:bodyPr>
          <a:lstStyle/>
          <a:p>
            <a:pPr algn="ctr"/>
            <a:r>
              <a:rPr lang="en-US" sz="2800" b="1" dirty="0" smtClean="0"/>
              <a:t>Barnett vs. </a:t>
            </a:r>
            <a:r>
              <a:rPr lang="en-US" sz="2800" b="1" dirty="0"/>
              <a:t>Tipton County Board of Education (2007</a:t>
            </a:r>
            <a:r>
              <a:rPr lang="en-US" sz="2800" b="1" dirty="0" smtClean="0"/>
              <a:t>)</a:t>
            </a:r>
          </a:p>
          <a:p>
            <a:pPr algn="ctr"/>
            <a:endParaRPr lang="en-US" sz="1200" dirty="0"/>
          </a:p>
          <a:p>
            <a:pPr marL="457200" indent="-457200">
              <a:buFont typeface="Arial" panose="020B0604020202020204" pitchFamily="34" charset="0"/>
              <a:buChar char="•"/>
            </a:pPr>
            <a:r>
              <a:rPr lang="en-US" sz="2800" dirty="0" smtClean="0"/>
              <a:t>Group </a:t>
            </a:r>
            <a:r>
              <a:rPr lang="en-US" sz="2800" dirty="0"/>
              <a:t>of students created fake </a:t>
            </a:r>
            <a:r>
              <a:rPr lang="en-US" sz="2800" dirty="0" err="1"/>
              <a:t>MySpace</a:t>
            </a:r>
            <a:r>
              <a:rPr lang="en-US" sz="2800" dirty="0"/>
              <a:t> profile </a:t>
            </a:r>
            <a:r>
              <a:rPr lang="en-US" sz="2800" dirty="0" smtClean="0"/>
              <a:t>for principal </a:t>
            </a:r>
            <a:r>
              <a:rPr lang="en-US" sz="2800" dirty="0"/>
              <a:t>that had lewd suggestions on </a:t>
            </a:r>
            <a:r>
              <a:rPr lang="en-US" sz="2800" dirty="0" smtClean="0"/>
              <a:t>it</a:t>
            </a:r>
          </a:p>
          <a:p>
            <a:pPr marL="457200" indent="-457200">
              <a:buFont typeface="Arial" panose="020B0604020202020204" pitchFamily="34" charset="0"/>
              <a:buChar char="•"/>
            </a:pPr>
            <a:r>
              <a:rPr lang="en-US" sz="2800" dirty="0" smtClean="0"/>
              <a:t>Profile </a:t>
            </a:r>
            <a:r>
              <a:rPr lang="en-US" sz="2800" dirty="0"/>
              <a:t>was made on home computer, but accessed </a:t>
            </a:r>
            <a:r>
              <a:rPr lang="en-US" sz="2800" dirty="0" smtClean="0"/>
              <a:t>by students </a:t>
            </a:r>
            <a:r>
              <a:rPr lang="en-US" sz="2800" dirty="0"/>
              <a:t>during class, and teacher </a:t>
            </a:r>
            <a:r>
              <a:rPr lang="en-US" sz="2800" dirty="0" smtClean="0"/>
              <a:t>complained</a:t>
            </a:r>
          </a:p>
          <a:p>
            <a:pPr marL="457200" indent="-457200">
              <a:buFont typeface="Arial" panose="020B0604020202020204" pitchFamily="34" charset="0"/>
              <a:buChar char="•"/>
            </a:pPr>
            <a:r>
              <a:rPr lang="en-US" sz="2800" dirty="0" smtClean="0"/>
              <a:t>Students </a:t>
            </a:r>
            <a:r>
              <a:rPr lang="en-US" sz="2800" dirty="0"/>
              <a:t>were placed on zero tolerance probation </a:t>
            </a:r>
            <a:r>
              <a:rPr lang="en-US" sz="2800" dirty="0" smtClean="0"/>
              <a:t>and assigned </a:t>
            </a:r>
            <a:r>
              <a:rPr lang="en-US" sz="2800" dirty="0"/>
              <a:t>to alternative learning </a:t>
            </a:r>
            <a:r>
              <a:rPr lang="en-US" sz="2800" dirty="0" smtClean="0"/>
              <a:t>center</a:t>
            </a:r>
          </a:p>
          <a:p>
            <a:pPr marL="457200" indent="-457200">
              <a:buFont typeface="Arial" panose="020B0604020202020204" pitchFamily="34" charset="0"/>
              <a:buChar char="•"/>
            </a:pPr>
            <a:r>
              <a:rPr lang="en-US" sz="2800" dirty="0" smtClean="0"/>
              <a:t>Students </a:t>
            </a:r>
            <a:r>
              <a:rPr lang="en-US" sz="2800" dirty="0"/>
              <a:t>claimed First Amendment </a:t>
            </a:r>
            <a:r>
              <a:rPr lang="en-US" sz="2800" dirty="0" smtClean="0"/>
              <a:t>violation</a:t>
            </a:r>
          </a:p>
          <a:p>
            <a:pPr marL="457200" indent="-457200">
              <a:buFont typeface="Arial" panose="020B0604020202020204" pitchFamily="34" charset="0"/>
              <a:buChar char="•"/>
            </a:pPr>
            <a:r>
              <a:rPr lang="en-US" sz="2800" dirty="0" smtClean="0"/>
              <a:t>Court </a:t>
            </a:r>
            <a:r>
              <a:rPr lang="en-US" sz="2800" dirty="0"/>
              <a:t>upheld disciplinary actions because the </a:t>
            </a:r>
            <a:r>
              <a:rPr lang="en-US" sz="2800" dirty="0" smtClean="0"/>
              <a:t>conduct was </a:t>
            </a:r>
            <a:r>
              <a:rPr lang="en-US" sz="2800" dirty="0"/>
              <a:t>disruptive in class</a:t>
            </a:r>
            <a:endParaRPr lang="en-US" sz="2800" dirty="0" smtClean="0"/>
          </a:p>
        </p:txBody>
      </p:sp>
      <p:sp>
        <p:nvSpPr>
          <p:cNvPr id="2" name="Title 1"/>
          <p:cNvSpPr>
            <a:spLocks noGrp="1"/>
          </p:cNvSpPr>
          <p:nvPr>
            <p:ph type="title"/>
          </p:nvPr>
        </p:nvSpPr>
        <p:spPr/>
        <p:txBody>
          <a:bodyPr/>
          <a:lstStyle/>
          <a:p>
            <a:r>
              <a:rPr lang="en-US" dirty="0"/>
              <a:t>Social media court cases</a:t>
            </a:r>
          </a:p>
        </p:txBody>
      </p:sp>
    </p:spTree>
    <p:extLst>
      <p:ext uri="{BB962C8B-B14F-4D97-AF65-F5344CB8AC3E}">
        <p14:creationId xmlns:p14="http://schemas.microsoft.com/office/powerpoint/2010/main" val="882140157"/>
      </p:ext>
    </p:extLst>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20753331" flipH="1">
            <a:off x="-316180" y="3775286"/>
            <a:ext cx="2895600" cy="3390489"/>
          </a:xfrm>
          <a:prstGeom prst="rect">
            <a:avLst/>
          </a:prstGeom>
        </p:spPr>
      </p:pic>
      <p:sp>
        <p:nvSpPr>
          <p:cNvPr id="7" name="TextBox 6"/>
          <p:cNvSpPr txBox="1"/>
          <p:nvPr/>
        </p:nvSpPr>
        <p:spPr>
          <a:xfrm>
            <a:off x="2438400" y="381000"/>
            <a:ext cx="6629400" cy="6248400"/>
          </a:xfrm>
          <a:prstGeom prst="rect">
            <a:avLst/>
          </a:prstGeom>
          <a:noFill/>
        </p:spPr>
        <p:txBody>
          <a:bodyPr wrap="square" rtlCol="0">
            <a:normAutofit lnSpcReduction="10000"/>
          </a:bodyPr>
          <a:lstStyle/>
          <a:p>
            <a:r>
              <a:rPr lang="en-US" sz="4400" b="1" dirty="0" smtClean="0">
                <a:solidFill>
                  <a:srgbClr val="003300"/>
                </a:solidFill>
              </a:rPr>
              <a:t>What does this mean??</a:t>
            </a:r>
          </a:p>
          <a:p>
            <a:endParaRPr lang="en-US" sz="4400" dirty="0"/>
          </a:p>
          <a:p>
            <a:pPr marL="571500" indent="-571500">
              <a:buFont typeface="Arial" panose="020B0604020202020204" pitchFamily="34" charset="0"/>
              <a:buChar char="•"/>
            </a:pPr>
            <a:r>
              <a:rPr lang="en-US" sz="3200" dirty="0" smtClean="0"/>
              <a:t>Schools can intervene once the social media impacts the school environment</a:t>
            </a:r>
          </a:p>
          <a:p>
            <a:pPr marL="571500" indent="-571500">
              <a:buFont typeface="Arial" panose="020B0604020202020204" pitchFamily="34" charset="0"/>
              <a:buChar char="•"/>
            </a:pPr>
            <a:r>
              <a:rPr lang="en-US" sz="3200" dirty="0" smtClean="0"/>
              <a:t>Students still have 1</a:t>
            </a:r>
            <a:r>
              <a:rPr lang="en-US" sz="3200" baseline="30000" dirty="0" smtClean="0"/>
              <a:t>st</a:t>
            </a:r>
            <a:r>
              <a:rPr lang="en-US" sz="3200" dirty="0" smtClean="0"/>
              <a:t> Amendment rights, but once it substantially disrupts the school environment, those rights can be forfeited </a:t>
            </a:r>
          </a:p>
          <a:p>
            <a:pPr marL="457200" indent="-457200">
              <a:buFont typeface="Arial" panose="020B0604020202020204" pitchFamily="34" charset="0"/>
              <a:buChar char="•"/>
            </a:pPr>
            <a:r>
              <a:rPr lang="en-US" sz="3200" dirty="0" smtClean="0"/>
              <a:t>Think about how you are using social media and its potential impact</a:t>
            </a:r>
          </a:p>
          <a:p>
            <a:pPr marL="571500" indent="-571500">
              <a:buFont typeface="Arial" panose="020B0604020202020204" pitchFamily="34" charset="0"/>
              <a:buChar char="•"/>
            </a:pPr>
            <a:endParaRPr lang="en-US" sz="4400" dirty="0"/>
          </a:p>
        </p:txBody>
      </p:sp>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63332" y="-6858000"/>
            <a:ext cx="7765662" cy="16476125"/>
          </a:xfrm>
          <a:prstGeom prst="rect">
            <a:avLst/>
          </a:prstGeom>
        </p:spPr>
      </p:pic>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9600" y="25400"/>
            <a:ext cx="7467600" cy="1219200"/>
          </a:xfrm>
        </p:spPr>
        <p:txBody>
          <a:bodyPr>
            <a:normAutofit/>
          </a:bodyPr>
          <a:lstStyle/>
          <a:p>
            <a:r>
              <a:rPr lang="en-US" dirty="0" smtClean="0"/>
              <a:t>Fatal results of cyberbullying</a:t>
            </a:r>
            <a:endParaRPr lang="en-US" dirty="0"/>
          </a:p>
        </p:txBody>
      </p:sp>
      <p:sp>
        <p:nvSpPr>
          <p:cNvPr id="3" name="Content Placeholder 2"/>
          <p:cNvSpPr>
            <a:spLocks noGrp="1"/>
          </p:cNvSpPr>
          <p:nvPr>
            <p:ph idx="1"/>
            <p:custDataLst>
              <p:tags r:id="rId3"/>
            </p:custDataLst>
          </p:nvPr>
        </p:nvSpPr>
        <p:spPr>
          <a:xfrm>
            <a:off x="609600" y="1524000"/>
            <a:ext cx="7315200" cy="5181600"/>
          </a:xfrm>
        </p:spPr>
        <p:txBody>
          <a:bodyPr>
            <a:normAutofit/>
          </a:bodyPr>
          <a:lstStyle/>
          <a:p>
            <a:pPr marL="0" indent="0">
              <a:buNone/>
            </a:pPr>
            <a:r>
              <a:rPr lang="en-US" dirty="0"/>
              <a:t>Fifteen year old Phoebe Prince of South Hadley, Massachusetts, committed suicide after experiencing months of bullying and cyberbullying, which included name-calling (e.g., “Irish Slut”) on Facebook and Twitter. (January 14, 2010.)</a:t>
            </a:r>
          </a:p>
          <a:p>
            <a:pPr marL="0" indent="0">
              <a:buNone/>
            </a:pPr>
            <a:r>
              <a:rPr lang="en-US" sz="1600" dirty="0">
                <a:hlinkClick r:id="rId6"/>
              </a:rPr>
              <a:t>http://www.nytimes.com/2010/03/30/us/30bully.html?pagewanted=all&amp;_</a:t>
            </a:r>
            <a:r>
              <a:rPr lang="en-US" sz="1600" dirty="0" smtClean="0">
                <a:hlinkClick r:id="rId6"/>
              </a:rPr>
              <a:t>r=0</a:t>
            </a:r>
            <a:endParaRPr lang="en-US" sz="1600" dirty="0" smtClean="0"/>
          </a:p>
          <a:p>
            <a:pPr marL="0" indent="0">
              <a:buNone/>
            </a:pPr>
            <a:endParaRPr lang="en-US" dirty="0"/>
          </a:p>
        </p:txBody>
      </p:sp>
    </p:spTree>
    <p:custDataLst>
      <p:tags r:id="rId1"/>
    </p:custDataLst>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9600" y="25400"/>
            <a:ext cx="7467600" cy="1219200"/>
          </a:xfrm>
        </p:spPr>
        <p:txBody>
          <a:bodyPr>
            <a:normAutofit/>
          </a:bodyPr>
          <a:lstStyle/>
          <a:p>
            <a:r>
              <a:rPr lang="en-US" dirty="0" smtClean="0"/>
              <a:t>Fatal results of cyberbullying</a:t>
            </a:r>
            <a:endParaRPr lang="en-US" dirty="0"/>
          </a:p>
        </p:txBody>
      </p:sp>
      <p:sp>
        <p:nvSpPr>
          <p:cNvPr id="3" name="Content Placeholder 2"/>
          <p:cNvSpPr>
            <a:spLocks noGrp="1"/>
          </p:cNvSpPr>
          <p:nvPr>
            <p:ph idx="1"/>
            <p:custDataLst>
              <p:tags r:id="rId3"/>
            </p:custDataLst>
          </p:nvPr>
        </p:nvSpPr>
        <p:spPr>
          <a:xfrm>
            <a:off x="609600" y="1436914"/>
            <a:ext cx="7696200" cy="5181600"/>
          </a:xfrm>
        </p:spPr>
        <p:txBody>
          <a:bodyPr>
            <a:normAutofit/>
          </a:bodyPr>
          <a:lstStyle/>
          <a:p>
            <a:pPr marL="0" indent="0">
              <a:buNone/>
            </a:pPr>
            <a:r>
              <a:rPr lang="en-US" b="1" dirty="0"/>
              <a:t>14 year old </a:t>
            </a:r>
            <a:r>
              <a:rPr lang="en-US" dirty="0"/>
              <a:t>Jamey </a:t>
            </a:r>
            <a:r>
              <a:rPr lang="en-US" dirty="0" err="1"/>
              <a:t>Rodemeyer</a:t>
            </a:r>
            <a:r>
              <a:rPr lang="en-US" dirty="0"/>
              <a:t> struggled with his sexuality and was repeatedly bullied at school and online. He posted an “It Gets Better” video on YouTube seemingly trying to convince himself as well as others that his situation would improve. Several anonymous comments on his </a:t>
            </a:r>
            <a:r>
              <a:rPr lang="en-US" dirty="0" err="1"/>
              <a:t>Formspring</a:t>
            </a:r>
            <a:r>
              <a:rPr lang="en-US" dirty="0"/>
              <a:t> page encouraged him to kill himself!  He did on September 19, 2011. </a:t>
            </a:r>
            <a:endParaRPr lang="en-US" dirty="0" smtClean="0"/>
          </a:p>
          <a:p>
            <a:pPr marL="0" indent="0">
              <a:buNone/>
            </a:pPr>
            <a:r>
              <a:rPr lang="en-US" sz="1500" dirty="0">
                <a:hlinkClick r:id="rId6"/>
              </a:rPr>
              <a:t>http://</a:t>
            </a:r>
            <a:r>
              <a:rPr lang="en-US" sz="1500" dirty="0" smtClean="0">
                <a:hlinkClick r:id="rId6"/>
              </a:rPr>
              <a:t>www.washingtonpost.com/blogs/blogpost/post/jamey-rodemeyer-bullied-teen-who-made-it-gets-better-video-commits-suicide/2011/09/21/gIQAVVzxkK_blog.html</a:t>
            </a:r>
            <a:r>
              <a:rPr lang="en-US" sz="1500" dirty="0" smtClean="0"/>
              <a:t> </a:t>
            </a:r>
            <a:endParaRPr lang="en-US" sz="1500" dirty="0"/>
          </a:p>
          <a:p>
            <a:pPr marL="0" indent="0">
              <a:buNone/>
            </a:pPr>
            <a:endParaRPr lang="en-US" dirty="0"/>
          </a:p>
        </p:txBody>
      </p:sp>
    </p:spTree>
    <p:custDataLst>
      <p:tags r:id="rId1"/>
    </p:custDataLst>
    <p:extLst>
      <p:ext uri="{BB962C8B-B14F-4D97-AF65-F5344CB8AC3E}">
        <p14:creationId xmlns:p14="http://schemas.microsoft.com/office/powerpoint/2010/main" val="1726058229"/>
      </p:ext>
    </p:extLst>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95600"/>
            <a:ext cx="8534400" cy="3505200"/>
          </a:xfrm>
        </p:spPr>
        <p:txBody>
          <a:bodyPr anchor="t" anchorCtr="0">
            <a:normAutofit/>
          </a:bodyPr>
          <a:lstStyle/>
          <a:p>
            <a:r>
              <a:rPr lang="en-US" sz="2800" b="0" dirty="0" smtClean="0">
                <a:solidFill>
                  <a:schemeClr val="tx1"/>
                </a:solidFill>
                <a:latin typeface="+mn-lt"/>
              </a:rPr>
              <a:t>Change </a:t>
            </a:r>
            <a:r>
              <a:rPr lang="en-US" sz="2800" b="0" dirty="0">
                <a:solidFill>
                  <a:schemeClr val="tx1"/>
                </a:solidFill>
                <a:latin typeface="+mn-lt"/>
              </a:rPr>
              <a:t>in punishment for cell phone violations</a:t>
            </a:r>
            <a:br>
              <a:rPr lang="en-US" sz="2800" b="0" dirty="0">
                <a:solidFill>
                  <a:schemeClr val="tx1"/>
                </a:solidFill>
                <a:latin typeface="+mn-lt"/>
              </a:rPr>
            </a:br>
            <a:r>
              <a:rPr lang="en-US" sz="2800" b="0" dirty="0">
                <a:solidFill>
                  <a:schemeClr val="tx1"/>
                </a:solidFill>
                <a:latin typeface="+mn-lt"/>
              </a:rPr>
              <a:t>1. </a:t>
            </a:r>
            <a:r>
              <a:rPr lang="en-US" sz="2800" b="0" dirty="0" smtClean="0">
                <a:solidFill>
                  <a:schemeClr val="tx1"/>
                </a:solidFill>
                <a:latin typeface="+mn-lt"/>
              </a:rPr>
              <a:t>ISS </a:t>
            </a:r>
            <a:r>
              <a:rPr lang="en-US" sz="2800" b="0" dirty="0">
                <a:solidFill>
                  <a:schemeClr val="tx1"/>
                </a:solidFill>
                <a:latin typeface="+mn-lt"/>
              </a:rPr>
              <a:t>verses 30 minute time slip</a:t>
            </a:r>
            <a:br>
              <a:rPr lang="en-US" sz="2800" b="0" dirty="0">
                <a:solidFill>
                  <a:schemeClr val="tx1"/>
                </a:solidFill>
                <a:latin typeface="+mn-lt"/>
              </a:rPr>
            </a:br>
            <a:r>
              <a:rPr lang="en-US" sz="2800" b="0" dirty="0">
                <a:solidFill>
                  <a:schemeClr val="tx1"/>
                </a:solidFill>
                <a:latin typeface="+mn-lt"/>
              </a:rPr>
              <a:t>2. </a:t>
            </a:r>
            <a:r>
              <a:rPr lang="en-US" sz="2800" b="0" dirty="0" smtClean="0">
                <a:solidFill>
                  <a:schemeClr val="tx1"/>
                </a:solidFill>
                <a:latin typeface="+mn-lt"/>
              </a:rPr>
              <a:t>Parent </a:t>
            </a:r>
            <a:r>
              <a:rPr lang="en-US" sz="2800" b="0" dirty="0">
                <a:solidFill>
                  <a:schemeClr val="tx1"/>
                </a:solidFill>
                <a:latin typeface="+mn-lt"/>
              </a:rPr>
              <a:t>has to pick phone up </a:t>
            </a:r>
            <a:r>
              <a:rPr lang="en-US" sz="2800" b="0" dirty="0" smtClean="0">
                <a:solidFill>
                  <a:schemeClr val="tx1"/>
                </a:solidFill>
                <a:latin typeface="+mn-lt"/>
              </a:rPr>
              <a:t>vs. student </a:t>
            </a:r>
            <a:r>
              <a:rPr lang="en-US" sz="2800" b="0" dirty="0">
                <a:solidFill>
                  <a:schemeClr val="tx1"/>
                </a:solidFill>
                <a:latin typeface="+mn-lt"/>
              </a:rPr>
              <a:t>is given phone back</a:t>
            </a:r>
            <a:br>
              <a:rPr lang="en-US" sz="2800" b="0" dirty="0">
                <a:solidFill>
                  <a:schemeClr val="tx1"/>
                </a:solidFill>
                <a:latin typeface="+mn-lt"/>
              </a:rPr>
            </a:br>
            <a:r>
              <a:rPr lang="en-US" sz="2800" b="0" dirty="0">
                <a:solidFill>
                  <a:schemeClr val="tx1"/>
                </a:solidFill>
                <a:latin typeface="+mn-lt"/>
              </a:rPr>
              <a:t>3. </a:t>
            </a:r>
            <a:r>
              <a:rPr lang="en-US" sz="2800" b="0" dirty="0" smtClean="0">
                <a:solidFill>
                  <a:schemeClr val="tx1"/>
                </a:solidFill>
                <a:latin typeface="+mn-lt"/>
              </a:rPr>
              <a:t>Student </a:t>
            </a:r>
            <a:r>
              <a:rPr lang="en-US" sz="2800" b="0" dirty="0">
                <a:solidFill>
                  <a:schemeClr val="tx1"/>
                </a:solidFill>
                <a:latin typeface="+mn-lt"/>
              </a:rPr>
              <a:t>refuses to give phone up they receive </a:t>
            </a:r>
            <a:r>
              <a:rPr lang="en-US" sz="2800" b="0" dirty="0" smtClean="0">
                <a:solidFill>
                  <a:schemeClr val="tx1"/>
                </a:solidFill>
                <a:latin typeface="+mn-lt"/>
              </a:rPr>
              <a:t>OSS</a:t>
            </a:r>
            <a:r>
              <a:rPr lang="en-US" sz="2800" b="0" dirty="0">
                <a:solidFill>
                  <a:schemeClr val="tx1"/>
                </a:solidFill>
                <a:latin typeface="+mn-lt"/>
              </a:rPr>
              <a:t/>
            </a:r>
            <a:br>
              <a:rPr lang="en-US" sz="2800" b="0" dirty="0">
                <a:solidFill>
                  <a:schemeClr val="tx1"/>
                </a:solidFill>
                <a:latin typeface="+mn-lt"/>
              </a:rPr>
            </a:br>
            <a:r>
              <a:rPr lang="en-US" sz="2800" b="0" dirty="0">
                <a:solidFill>
                  <a:schemeClr val="tx1"/>
                </a:solidFill>
                <a:latin typeface="+mn-lt"/>
              </a:rPr>
              <a:t>4. </a:t>
            </a:r>
            <a:r>
              <a:rPr lang="en-US" sz="2800" b="0" dirty="0" smtClean="0">
                <a:solidFill>
                  <a:schemeClr val="tx1"/>
                </a:solidFill>
                <a:latin typeface="+mn-lt"/>
              </a:rPr>
              <a:t>Student </a:t>
            </a:r>
            <a:r>
              <a:rPr lang="en-US" sz="2800" b="0" dirty="0">
                <a:solidFill>
                  <a:schemeClr val="tx1"/>
                </a:solidFill>
                <a:latin typeface="+mn-lt"/>
              </a:rPr>
              <a:t>gets ISS they lose their final exemption </a:t>
            </a:r>
            <a:r>
              <a:rPr lang="en-US" sz="2800" b="0" dirty="0" smtClean="0">
                <a:solidFill>
                  <a:schemeClr val="tx1"/>
                </a:solidFill>
                <a:latin typeface="+mn-lt"/>
              </a:rPr>
              <a:t>status</a:t>
            </a:r>
            <a:endParaRPr lang="en-US" sz="2800" b="0" dirty="0">
              <a:solidFill>
                <a:schemeClr val="tx1"/>
              </a:solidFill>
              <a:latin typeface="+mn-lt"/>
            </a:endParaRPr>
          </a:p>
        </p:txBody>
      </p:sp>
      <p:sp>
        <p:nvSpPr>
          <p:cNvPr id="3" name="TextBox 2"/>
          <p:cNvSpPr txBox="1"/>
          <p:nvPr/>
        </p:nvSpPr>
        <p:spPr>
          <a:xfrm>
            <a:off x="2209800" y="1930858"/>
            <a:ext cx="6705600" cy="769441"/>
          </a:xfrm>
          <a:prstGeom prst="rect">
            <a:avLst/>
          </a:prstGeom>
          <a:noFill/>
        </p:spPr>
        <p:txBody>
          <a:bodyPr wrap="square" rtlCol="0">
            <a:spAutoFit/>
          </a:bodyPr>
          <a:lstStyle/>
          <a:p>
            <a:r>
              <a:rPr lang="en-US" sz="4400" dirty="0" smtClean="0"/>
              <a:t>CASHS Disciplinary Changes</a:t>
            </a:r>
            <a:endParaRPr lang="en-US" sz="44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95600"/>
            <a:ext cx="8534400" cy="3505200"/>
          </a:xfrm>
        </p:spPr>
        <p:txBody>
          <a:bodyPr anchor="t" anchorCtr="0">
            <a:normAutofit/>
          </a:bodyPr>
          <a:lstStyle/>
          <a:p>
            <a:r>
              <a:rPr lang="en-US" sz="2800" b="0" dirty="0" smtClean="0">
                <a:solidFill>
                  <a:schemeClr val="tx1"/>
                </a:solidFill>
                <a:latin typeface="+mn-lt"/>
              </a:rPr>
              <a:t>Administrators of these sites will face significant consequences</a:t>
            </a:r>
            <a:br>
              <a:rPr lang="en-US" sz="2800" b="0" dirty="0" smtClean="0">
                <a:solidFill>
                  <a:schemeClr val="tx1"/>
                </a:solidFill>
                <a:latin typeface="+mn-lt"/>
              </a:rPr>
            </a:br>
            <a:r>
              <a:rPr lang="en-US" sz="2800" b="0" dirty="0">
                <a:solidFill>
                  <a:schemeClr val="tx1"/>
                </a:solidFill>
                <a:latin typeface="+mn-lt"/>
              </a:rPr>
              <a:t/>
            </a:r>
            <a:br>
              <a:rPr lang="en-US" sz="2800" b="0" dirty="0">
                <a:solidFill>
                  <a:schemeClr val="tx1"/>
                </a:solidFill>
                <a:latin typeface="+mn-lt"/>
              </a:rPr>
            </a:br>
            <a:r>
              <a:rPr lang="en-US" sz="2800" b="0" dirty="0">
                <a:solidFill>
                  <a:schemeClr val="tx1"/>
                </a:solidFill>
                <a:latin typeface="+mn-lt"/>
              </a:rPr>
              <a:t>1. </a:t>
            </a:r>
            <a:r>
              <a:rPr lang="en-US" sz="2800" b="0" dirty="0" smtClean="0">
                <a:solidFill>
                  <a:schemeClr val="tx1"/>
                </a:solidFill>
                <a:latin typeface="+mn-lt"/>
              </a:rPr>
              <a:t>10 day suspension</a:t>
            </a:r>
            <a:r>
              <a:rPr lang="en-US" sz="2800" b="0" dirty="0">
                <a:solidFill>
                  <a:schemeClr val="tx1"/>
                </a:solidFill>
                <a:latin typeface="+mn-lt"/>
              </a:rPr>
              <a:t/>
            </a:r>
            <a:br>
              <a:rPr lang="en-US" sz="2800" b="0" dirty="0">
                <a:solidFill>
                  <a:schemeClr val="tx1"/>
                </a:solidFill>
                <a:latin typeface="+mn-lt"/>
              </a:rPr>
            </a:br>
            <a:r>
              <a:rPr lang="en-US" sz="2800" b="0" dirty="0">
                <a:solidFill>
                  <a:schemeClr val="tx1"/>
                </a:solidFill>
                <a:latin typeface="+mn-lt"/>
              </a:rPr>
              <a:t>2. </a:t>
            </a:r>
            <a:r>
              <a:rPr lang="en-US" sz="2800" b="0" dirty="0" smtClean="0">
                <a:solidFill>
                  <a:schemeClr val="tx1"/>
                </a:solidFill>
                <a:latin typeface="+mn-lt"/>
              </a:rPr>
              <a:t>Administrative review hearing with recommendation for expulsion</a:t>
            </a:r>
            <a:endParaRPr lang="en-US" sz="2800" b="0" dirty="0">
              <a:solidFill>
                <a:schemeClr val="tx1"/>
              </a:solidFill>
              <a:latin typeface="+mn-lt"/>
            </a:endParaRPr>
          </a:p>
        </p:txBody>
      </p:sp>
      <p:sp>
        <p:nvSpPr>
          <p:cNvPr id="3" name="TextBox 2"/>
          <p:cNvSpPr txBox="1"/>
          <p:nvPr/>
        </p:nvSpPr>
        <p:spPr>
          <a:xfrm>
            <a:off x="1219200" y="1945372"/>
            <a:ext cx="7772400" cy="769441"/>
          </a:xfrm>
          <a:prstGeom prst="rect">
            <a:avLst/>
          </a:prstGeom>
          <a:noFill/>
        </p:spPr>
        <p:txBody>
          <a:bodyPr wrap="square" rtlCol="0">
            <a:spAutoFit/>
          </a:bodyPr>
          <a:lstStyle/>
          <a:p>
            <a:r>
              <a:rPr lang="en-US" sz="4400" dirty="0" smtClean="0"/>
              <a:t>CASHS Addressing Cyberbullying</a:t>
            </a:r>
            <a:endParaRPr lang="en-US" sz="4400" dirty="0"/>
          </a:p>
        </p:txBody>
      </p:sp>
    </p:spTree>
    <p:extLst>
      <p:ext uri="{BB962C8B-B14F-4D97-AF65-F5344CB8AC3E}">
        <p14:creationId xmlns:p14="http://schemas.microsoft.com/office/powerpoint/2010/main" val="40721579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dirty="0" smtClean="0"/>
              <a:t>Summary</a:t>
            </a:r>
            <a:endParaRPr lang="en-US" dirty="0"/>
          </a:p>
        </p:txBody>
      </p:sp>
      <p:sp>
        <p:nvSpPr>
          <p:cNvPr id="3" name="Content Placeholder 2"/>
          <p:cNvSpPr>
            <a:spLocks noGrp="1"/>
          </p:cNvSpPr>
          <p:nvPr>
            <p:ph idx="1"/>
            <p:custDataLst>
              <p:tags r:id="rId3"/>
            </p:custDataLst>
          </p:nvPr>
        </p:nvSpPr>
        <p:spPr>
          <a:xfrm>
            <a:off x="685800" y="1596413"/>
            <a:ext cx="8305800" cy="5109187"/>
          </a:xfrm>
        </p:spPr>
        <p:txBody>
          <a:bodyPr>
            <a:normAutofit lnSpcReduction="10000"/>
          </a:bodyPr>
          <a:lstStyle/>
          <a:p>
            <a:r>
              <a:rPr lang="en-US" dirty="0" smtClean="0"/>
              <a:t>Make smart choices and use social media effectively</a:t>
            </a:r>
          </a:p>
          <a:p>
            <a:pPr lvl="1"/>
            <a:r>
              <a:rPr lang="en-US" dirty="0" smtClean="0"/>
              <a:t>Employers and colleges are watching too</a:t>
            </a:r>
          </a:p>
          <a:p>
            <a:r>
              <a:rPr lang="en-US" dirty="0" smtClean="0"/>
              <a:t>Focus on academics and the learning environment</a:t>
            </a:r>
          </a:p>
          <a:p>
            <a:pPr lvl="1"/>
            <a:r>
              <a:rPr lang="en-US" dirty="0" smtClean="0"/>
              <a:t>We do not want to be in the business of scouring social media sites</a:t>
            </a:r>
          </a:p>
          <a:p>
            <a:r>
              <a:rPr lang="en-US" dirty="0" smtClean="0"/>
              <a:t>Treat your peers with respect</a:t>
            </a:r>
          </a:p>
          <a:p>
            <a:pPr lvl="1"/>
            <a:r>
              <a:rPr lang="en-US" dirty="0" smtClean="0"/>
              <a:t>The “golden rule” is simple, but often forgotten when the personal feelings are taken away by social media</a:t>
            </a:r>
          </a:p>
        </p:txBody>
      </p:sp>
    </p:spTree>
    <p:custDataLst>
      <p:tags r:id="rId1"/>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CdIAG7WhWjupCZ4n8F2Kse"/>
</p:tagLst>
</file>

<file path=ppt/tags/tag5.xml><?xml version="1.0" encoding="utf-8"?>
<p:tagLst xmlns:a="http://schemas.openxmlformats.org/drawingml/2006/main" xmlns:r="http://schemas.openxmlformats.org/officeDocument/2006/relationships" xmlns:p="http://schemas.openxmlformats.org/presentationml/2006/main">
  <p:tag name="DVSHAPEID" val="7C7AXHsIfcZM0GIL5sI0jk"/>
</p:tagLst>
</file>

<file path=ppt/tags/tag6.xml><?xml version="1.0" encoding="utf-8"?>
<p:tagLst xmlns:a="http://schemas.openxmlformats.org/drawingml/2006/main" xmlns:r="http://schemas.openxmlformats.org/officeDocument/2006/relationships" xmlns:p="http://schemas.openxmlformats.org/presentationml/2006/main">
  <p:tag name="DVSHAPEID" val="Nt3NLyN5bG9MX84Ywq40Qo"/>
</p:tagLst>
</file>

<file path=ppt/tags/tag7.xml><?xml version="1.0" encoding="utf-8"?>
<p:tagLst xmlns:a="http://schemas.openxmlformats.org/drawingml/2006/main" xmlns:r="http://schemas.openxmlformats.org/officeDocument/2006/relationships" xmlns:p="http://schemas.openxmlformats.org/presentationml/2006/main">
  <p:tag name="DVSECTIONID" val="CdIAG7WhWjupCZ4n8F2Kse"/>
</p:tagLst>
</file>

<file path=ppt/tags/tag8.xml><?xml version="1.0" encoding="utf-8"?>
<p:tagLst xmlns:a="http://schemas.openxmlformats.org/drawingml/2006/main" xmlns:r="http://schemas.openxmlformats.org/officeDocument/2006/relationships" xmlns:p="http://schemas.openxmlformats.org/presentationml/2006/main">
  <p:tag name="DVSHAPEID" val="7C7AXHsIfcZM0GIL5sI0jk"/>
</p:tagLst>
</file>

<file path=ppt/tags/tag9.xml><?xml version="1.0" encoding="utf-8"?>
<p:tagLst xmlns:a="http://schemas.openxmlformats.org/drawingml/2006/main" xmlns:r="http://schemas.openxmlformats.org/officeDocument/2006/relationships" xmlns:p="http://schemas.openxmlformats.org/presentationml/2006/main">
  <p:tag name="DVSHAPEID" val="Nt3NLyN5bG9MX84Ywq40Qo"/>
</p:tagLst>
</file>

<file path=ppt/tags/tag10.xml><?xml version="1.0" encoding="utf-8"?>
<p:tagLst xmlns:a="http://schemas.openxmlformats.org/drawingml/2006/main" xmlns:r="http://schemas.openxmlformats.org/officeDocument/2006/relationships" xmlns:p="http://schemas.openxmlformats.org/presentationml/2006/main">
  <p:tag name="DVSECTIONID" val="Unk8vjtC9q0JAXtyxsX2O5"/>
</p:tagLst>
</file>

<file path=ppt/tags/tag11.xml><?xml version="1.0" encoding="utf-8"?>
<p:tagLst xmlns:a="http://schemas.openxmlformats.org/drawingml/2006/main" xmlns:r="http://schemas.openxmlformats.org/officeDocument/2006/relationships" xmlns:p="http://schemas.openxmlformats.org/presentationml/2006/main">
  <p:tag name="DVSHAPEID" val="Rcuf4iZwLgLEPe9Eifdx3u"/>
</p:tagLst>
</file>

<file path=ppt/tags/tag12.xml><?xml version="1.0" encoding="utf-8"?>
<p:tagLst xmlns:a="http://schemas.openxmlformats.org/drawingml/2006/main" xmlns:r="http://schemas.openxmlformats.org/officeDocument/2006/relationships" xmlns:p="http://schemas.openxmlformats.org/presentationml/2006/main">
  <p:tag name="DVSHAPEID" val="uzParF19LzvJyR9qw266In"/>
</p:tagLst>
</file>

<file path=ppt/theme/theme1.xml><?xml version="1.0" encoding="utf-8"?>
<a:theme xmlns:a="http://schemas.openxmlformats.org/drawingml/2006/main" name="Trai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Training</Template>
  <TotalTime>0</TotalTime>
  <Words>1106</Words>
  <Application>Microsoft Office PowerPoint</Application>
  <PresentationFormat>On-screen Show (4:3)</PresentationFormat>
  <Paragraphs>102</Paragraphs>
  <Slides>16</Slides>
  <Notes>14</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Training</vt:lpstr>
      <vt:lpstr>CASHS Social Media</vt:lpstr>
      <vt:lpstr>Video Clip</vt:lpstr>
      <vt:lpstr>PowerPoint Presentation</vt:lpstr>
      <vt:lpstr>Today’s Overview </vt:lpstr>
      <vt:lpstr>PowerPoint Presentation</vt:lpstr>
      <vt:lpstr>PowerPoint Presentation</vt:lpstr>
      <vt:lpstr>PowerPoint Presentation</vt:lpstr>
      <vt:lpstr>Social media court cases</vt:lpstr>
      <vt:lpstr>Social media court cases</vt:lpstr>
      <vt:lpstr>Social media court cases</vt:lpstr>
      <vt:lpstr>PowerPoint Presentation</vt:lpstr>
      <vt:lpstr>Fatal results of cyberbullying</vt:lpstr>
      <vt:lpstr>Fatal results of cyberbullying</vt:lpstr>
      <vt:lpstr>Change in punishment for cell phone violations 1. ISS verses 30 minute time slip 2. Parent has to pick phone up vs. student is given phone back 3. Student refuses to give phone up they receive OSS 4. Student gets ISS they lose their final exemption status</vt:lpstr>
      <vt:lpstr>Administrators of these sites will face significant consequences  1. 10 day suspension 2. Administrative review hearing with recommendation for expulsion</vt:lpstr>
      <vt:lpstr>Summary</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2014-02-02T17:09:00Z</dcterms:created>
  <dcterms:modified xsi:type="dcterms:W3CDTF">2014-02-09T23:22:36Z</dcterms:modified>
</cp:coreProperties>
</file>