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D27EB3-B620-459C-A41E-C724386EFC6B}" type="doc">
      <dgm:prSet loTypeId="urn:microsoft.com/office/officeart/2005/8/layout/hList6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C686037-22EC-43BD-961F-A880E492E2B9}">
      <dgm:prSet/>
      <dgm:spPr/>
      <dgm:t>
        <a:bodyPr/>
        <a:lstStyle/>
        <a:p>
          <a:pPr rtl="0"/>
          <a:r>
            <a:rPr lang="en-US" b="1" smtClean="0"/>
            <a:t>Claim:</a:t>
          </a:r>
          <a:r>
            <a:rPr lang="en-US" smtClean="0"/>
            <a:t> a simple statement, asserts a main point of an argument (side) </a:t>
          </a:r>
          <a:endParaRPr lang="en-US"/>
        </a:p>
      </dgm:t>
    </dgm:pt>
    <dgm:pt modelId="{D91878CA-4CE5-48E9-AEC3-7A1ED52D32BA}" type="parTrans" cxnId="{109D3A63-35F8-41ED-9754-7441D285E52C}">
      <dgm:prSet/>
      <dgm:spPr/>
      <dgm:t>
        <a:bodyPr/>
        <a:lstStyle/>
        <a:p>
          <a:endParaRPr lang="en-US"/>
        </a:p>
      </dgm:t>
    </dgm:pt>
    <dgm:pt modelId="{EF7DA092-4E06-4522-A8F4-CC6BE07072FB}" type="sibTrans" cxnId="{109D3A63-35F8-41ED-9754-7441D285E52C}">
      <dgm:prSet/>
      <dgm:spPr/>
      <dgm:t>
        <a:bodyPr/>
        <a:lstStyle/>
        <a:p>
          <a:endParaRPr lang="en-US"/>
        </a:p>
      </dgm:t>
    </dgm:pt>
    <dgm:pt modelId="{19323BE4-F670-4E55-8555-D6050BA926EC}">
      <dgm:prSet/>
      <dgm:spPr/>
      <dgm:t>
        <a:bodyPr/>
        <a:lstStyle/>
        <a:p>
          <a:pPr rtl="0"/>
          <a:r>
            <a:rPr lang="en-US" b="1" smtClean="0"/>
            <a:t>Reasoning:</a:t>
          </a:r>
          <a:endParaRPr lang="en-US"/>
        </a:p>
      </dgm:t>
    </dgm:pt>
    <dgm:pt modelId="{C11F6AAE-A2C7-4FE8-9BA6-B30F7558101D}" type="parTrans" cxnId="{4F6DD77C-37E7-4B56-8B45-015B91819CCD}">
      <dgm:prSet/>
      <dgm:spPr/>
      <dgm:t>
        <a:bodyPr/>
        <a:lstStyle/>
        <a:p>
          <a:endParaRPr lang="en-US"/>
        </a:p>
      </dgm:t>
    </dgm:pt>
    <dgm:pt modelId="{BE91B56A-0BB8-4A88-A812-02F155E22706}" type="sibTrans" cxnId="{4F6DD77C-37E7-4B56-8B45-015B91819CCD}">
      <dgm:prSet/>
      <dgm:spPr/>
      <dgm:t>
        <a:bodyPr/>
        <a:lstStyle/>
        <a:p>
          <a:endParaRPr lang="en-US"/>
        </a:p>
      </dgm:t>
    </dgm:pt>
    <dgm:pt modelId="{910C3687-D9E2-4341-81CA-F3C4C1BF5EA3}">
      <dgm:prSet/>
      <dgm:spPr/>
      <dgm:t>
        <a:bodyPr/>
        <a:lstStyle/>
        <a:p>
          <a:pPr rtl="0"/>
          <a:r>
            <a:rPr lang="en-US" smtClean="0"/>
            <a:t>“because” of an argument and explanation why a claim is made</a:t>
          </a:r>
          <a:endParaRPr lang="en-US"/>
        </a:p>
      </dgm:t>
    </dgm:pt>
    <dgm:pt modelId="{BA91D329-ED02-4009-A706-C13AF46F1FEE}" type="parTrans" cxnId="{C9CC6693-9DDE-4B4A-9405-E4399AE5ACB1}">
      <dgm:prSet/>
      <dgm:spPr/>
      <dgm:t>
        <a:bodyPr/>
        <a:lstStyle/>
        <a:p>
          <a:endParaRPr lang="en-US"/>
        </a:p>
      </dgm:t>
    </dgm:pt>
    <dgm:pt modelId="{829952B5-603F-46D3-9A9B-CE521AAA6723}" type="sibTrans" cxnId="{C9CC6693-9DDE-4B4A-9405-E4399AE5ACB1}">
      <dgm:prSet/>
      <dgm:spPr/>
      <dgm:t>
        <a:bodyPr/>
        <a:lstStyle/>
        <a:p>
          <a:endParaRPr lang="en-US"/>
        </a:p>
      </dgm:t>
    </dgm:pt>
    <dgm:pt modelId="{76B98E44-60FC-4171-B686-51ACBD171235}">
      <dgm:prSet/>
      <dgm:spPr/>
      <dgm:t>
        <a:bodyPr/>
        <a:lstStyle/>
        <a:p>
          <a:pPr rtl="0"/>
          <a:r>
            <a:rPr lang="en-US" dirty="0" smtClean="0"/>
            <a:t>explicit links between evidence and claim</a:t>
          </a:r>
          <a:endParaRPr lang="en-US" dirty="0"/>
        </a:p>
      </dgm:t>
    </dgm:pt>
    <dgm:pt modelId="{892E7310-A250-407F-B43E-FE608F7A8733}" type="parTrans" cxnId="{D0AF3F9B-AF12-49B9-AEB9-2BD473899F42}">
      <dgm:prSet/>
      <dgm:spPr/>
      <dgm:t>
        <a:bodyPr/>
        <a:lstStyle/>
        <a:p>
          <a:endParaRPr lang="en-US"/>
        </a:p>
      </dgm:t>
    </dgm:pt>
    <dgm:pt modelId="{7CE4BADF-02B9-46C4-8EA8-6CBCFC1641C4}" type="sibTrans" cxnId="{D0AF3F9B-AF12-49B9-AEB9-2BD473899F42}">
      <dgm:prSet/>
      <dgm:spPr/>
      <dgm:t>
        <a:bodyPr/>
        <a:lstStyle/>
        <a:p>
          <a:endParaRPr lang="en-US"/>
        </a:p>
      </dgm:t>
    </dgm:pt>
    <dgm:pt modelId="{BFB583D0-1DB7-4520-A3B2-8274B60DC993}">
      <dgm:prSet/>
      <dgm:spPr/>
      <dgm:t>
        <a:bodyPr/>
        <a:lstStyle/>
        <a:p>
          <a:pPr rtl="0"/>
          <a:r>
            <a:rPr lang="en-US" smtClean="0"/>
            <a:t>why a piece of evidence is important to the claim and argument </a:t>
          </a:r>
          <a:endParaRPr lang="en-US"/>
        </a:p>
      </dgm:t>
    </dgm:pt>
    <dgm:pt modelId="{0A8511A4-9D88-435A-90F4-FE83F2789FCE}" type="parTrans" cxnId="{549972F3-264E-4632-A9FC-198A112EAD42}">
      <dgm:prSet/>
      <dgm:spPr/>
      <dgm:t>
        <a:bodyPr/>
        <a:lstStyle/>
        <a:p>
          <a:endParaRPr lang="en-US"/>
        </a:p>
      </dgm:t>
    </dgm:pt>
    <dgm:pt modelId="{210ABB53-E93E-4AA1-85CA-C64526EF8152}" type="sibTrans" cxnId="{549972F3-264E-4632-A9FC-198A112EAD42}">
      <dgm:prSet/>
      <dgm:spPr/>
      <dgm:t>
        <a:bodyPr/>
        <a:lstStyle/>
        <a:p>
          <a:endParaRPr lang="en-US"/>
        </a:p>
      </dgm:t>
    </dgm:pt>
    <dgm:pt modelId="{50999A8B-7889-47CB-B5F8-DE0386B1D339}">
      <dgm:prSet/>
      <dgm:spPr/>
      <dgm:t>
        <a:bodyPr/>
        <a:lstStyle/>
        <a:p>
          <a:pPr rtl="0"/>
          <a:r>
            <a:rPr lang="en-US" b="1" dirty="0" smtClean="0"/>
            <a:t>Evidence:</a:t>
          </a:r>
          <a:r>
            <a:rPr lang="en-US" dirty="0" smtClean="0"/>
            <a:t> support for reasoning in argument;</a:t>
          </a:r>
          <a:endParaRPr lang="en-US" dirty="0"/>
        </a:p>
      </dgm:t>
    </dgm:pt>
    <dgm:pt modelId="{01AF0FAD-E9EA-4807-B4FF-00ADFF2538C5}" type="parTrans" cxnId="{D4F2F5C0-763B-4FB3-A30F-8C744B620B6E}">
      <dgm:prSet/>
      <dgm:spPr/>
      <dgm:t>
        <a:bodyPr/>
        <a:lstStyle/>
        <a:p>
          <a:endParaRPr lang="en-US"/>
        </a:p>
      </dgm:t>
    </dgm:pt>
    <dgm:pt modelId="{216B76AD-73A4-4567-BB71-977F8A5EE537}" type="sibTrans" cxnId="{D4F2F5C0-763B-4FB3-A30F-8C744B620B6E}">
      <dgm:prSet/>
      <dgm:spPr/>
      <dgm:t>
        <a:bodyPr/>
        <a:lstStyle/>
        <a:p>
          <a:endParaRPr lang="en-US"/>
        </a:p>
      </dgm:t>
    </dgm:pt>
    <dgm:pt modelId="{321B0FBD-269A-4571-8A59-805E0A4C3450}">
      <dgm:prSet/>
      <dgm:spPr/>
      <dgm:t>
        <a:bodyPr/>
        <a:lstStyle/>
        <a:p>
          <a:pPr rtl="0"/>
          <a:r>
            <a:rPr lang="en-US" smtClean="0"/>
            <a:t>Best evidence text-based, reasonable, and reliable</a:t>
          </a:r>
          <a:endParaRPr lang="en-US"/>
        </a:p>
      </dgm:t>
    </dgm:pt>
    <dgm:pt modelId="{0324A256-D8A6-4E29-81FE-673DB4ACE561}" type="parTrans" cxnId="{5A18EF04-AF2C-4278-99F9-84BAC1D17275}">
      <dgm:prSet/>
      <dgm:spPr/>
      <dgm:t>
        <a:bodyPr/>
        <a:lstStyle/>
        <a:p>
          <a:endParaRPr lang="en-US"/>
        </a:p>
      </dgm:t>
    </dgm:pt>
    <dgm:pt modelId="{EC01958F-883D-4B56-82A5-D5042BBD73E7}" type="sibTrans" cxnId="{5A18EF04-AF2C-4278-99F9-84BAC1D17275}">
      <dgm:prSet/>
      <dgm:spPr/>
      <dgm:t>
        <a:bodyPr/>
        <a:lstStyle/>
        <a:p>
          <a:endParaRPr lang="en-US"/>
        </a:p>
      </dgm:t>
    </dgm:pt>
    <dgm:pt modelId="{6EDB583F-956B-4CD2-8337-04EBF483117F}">
      <dgm:prSet/>
      <dgm:spPr/>
      <dgm:t>
        <a:bodyPr/>
        <a:lstStyle/>
        <a:p>
          <a:pPr rtl="0"/>
          <a:r>
            <a:rPr lang="en-US" dirty="0" smtClean="0"/>
            <a:t>The “for example” aspect</a:t>
          </a:r>
          <a:endParaRPr lang="en-US" dirty="0"/>
        </a:p>
      </dgm:t>
    </dgm:pt>
    <dgm:pt modelId="{2F395BBE-F152-42A2-A765-FA5D1801CFCF}" type="parTrans" cxnId="{49AAA6A7-C77B-4448-8E10-910075CE61C3}">
      <dgm:prSet/>
      <dgm:spPr/>
      <dgm:t>
        <a:bodyPr/>
        <a:lstStyle/>
        <a:p>
          <a:endParaRPr lang="en-US"/>
        </a:p>
      </dgm:t>
    </dgm:pt>
    <dgm:pt modelId="{ABB61519-11AB-4B16-95F5-C4C59FCC2285}" type="sibTrans" cxnId="{49AAA6A7-C77B-4448-8E10-910075CE61C3}">
      <dgm:prSet/>
      <dgm:spPr/>
      <dgm:t>
        <a:bodyPr/>
        <a:lstStyle/>
        <a:p>
          <a:endParaRPr lang="en-US"/>
        </a:p>
      </dgm:t>
    </dgm:pt>
    <dgm:pt modelId="{73EC4747-0912-40F5-80F3-5861EE961923}" type="pres">
      <dgm:prSet presAssocID="{70D27EB3-B620-459C-A41E-C724386EFC6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EBF604C-DEBB-44ED-9EBD-88D452F0BCC6}" type="pres">
      <dgm:prSet presAssocID="{0C686037-22EC-43BD-961F-A880E492E2B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11704D-D0DE-4D69-B16D-32CDA8542A57}" type="pres">
      <dgm:prSet presAssocID="{EF7DA092-4E06-4522-A8F4-CC6BE07072FB}" presName="sibTrans" presStyleCnt="0"/>
      <dgm:spPr/>
    </dgm:pt>
    <dgm:pt modelId="{288D52BE-F8E9-47CB-8F5F-DD0AA61E832C}" type="pres">
      <dgm:prSet presAssocID="{19323BE4-F670-4E55-8555-D6050BA926E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33097A-05E6-4FA4-A4B6-D65047D81FDE}" type="pres">
      <dgm:prSet presAssocID="{BE91B56A-0BB8-4A88-A812-02F155E22706}" presName="sibTrans" presStyleCnt="0"/>
      <dgm:spPr/>
    </dgm:pt>
    <dgm:pt modelId="{ED7A84A9-64AB-4470-A867-2B15EBDCD8C9}" type="pres">
      <dgm:prSet presAssocID="{50999A8B-7889-47CB-B5F8-DE0386B1D33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F2F5C0-763B-4FB3-A30F-8C744B620B6E}" srcId="{70D27EB3-B620-459C-A41E-C724386EFC6B}" destId="{50999A8B-7889-47CB-B5F8-DE0386B1D339}" srcOrd="2" destOrd="0" parTransId="{01AF0FAD-E9EA-4807-B4FF-00ADFF2538C5}" sibTransId="{216B76AD-73A4-4567-BB71-977F8A5EE537}"/>
    <dgm:cxn modelId="{D868EBC6-2912-49D7-A2B2-10AFFC6C06A6}" type="presOf" srcId="{76B98E44-60FC-4171-B686-51ACBD171235}" destId="{288D52BE-F8E9-47CB-8F5F-DD0AA61E832C}" srcOrd="0" destOrd="2" presId="urn:microsoft.com/office/officeart/2005/8/layout/hList6"/>
    <dgm:cxn modelId="{109D3A63-35F8-41ED-9754-7441D285E52C}" srcId="{70D27EB3-B620-459C-A41E-C724386EFC6B}" destId="{0C686037-22EC-43BD-961F-A880E492E2B9}" srcOrd="0" destOrd="0" parTransId="{D91878CA-4CE5-48E9-AEC3-7A1ED52D32BA}" sibTransId="{EF7DA092-4E06-4522-A8F4-CC6BE07072FB}"/>
    <dgm:cxn modelId="{D0AF3F9B-AF12-49B9-AEB9-2BD473899F42}" srcId="{19323BE4-F670-4E55-8555-D6050BA926EC}" destId="{76B98E44-60FC-4171-B686-51ACBD171235}" srcOrd="1" destOrd="0" parTransId="{892E7310-A250-407F-B43E-FE608F7A8733}" sibTransId="{7CE4BADF-02B9-46C4-8EA8-6CBCFC1641C4}"/>
    <dgm:cxn modelId="{C9CC6693-9DDE-4B4A-9405-E4399AE5ACB1}" srcId="{19323BE4-F670-4E55-8555-D6050BA926EC}" destId="{910C3687-D9E2-4341-81CA-F3C4C1BF5EA3}" srcOrd="0" destOrd="0" parTransId="{BA91D329-ED02-4009-A706-C13AF46F1FEE}" sibTransId="{829952B5-603F-46D3-9A9B-CE521AAA6723}"/>
    <dgm:cxn modelId="{247914C8-DF19-4881-90F4-01C5EDA1D944}" type="presOf" srcId="{910C3687-D9E2-4341-81CA-F3C4C1BF5EA3}" destId="{288D52BE-F8E9-47CB-8F5F-DD0AA61E832C}" srcOrd="0" destOrd="1" presId="urn:microsoft.com/office/officeart/2005/8/layout/hList6"/>
    <dgm:cxn modelId="{4F6DD77C-37E7-4B56-8B45-015B91819CCD}" srcId="{70D27EB3-B620-459C-A41E-C724386EFC6B}" destId="{19323BE4-F670-4E55-8555-D6050BA926EC}" srcOrd="1" destOrd="0" parTransId="{C11F6AAE-A2C7-4FE8-9BA6-B30F7558101D}" sibTransId="{BE91B56A-0BB8-4A88-A812-02F155E22706}"/>
    <dgm:cxn modelId="{4E47A783-7E95-4F2D-833B-CA86D4E7D1F3}" type="presOf" srcId="{0C686037-22EC-43BD-961F-A880E492E2B9}" destId="{EEBF604C-DEBB-44ED-9EBD-88D452F0BCC6}" srcOrd="0" destOrd="0" presId="urn:microsoft.com/office/officeart/2005/8/layout/hList6"/>
    <dgm:cxn modelId="{49AAA6A7-C77B-4448-8E10-910075CE61C3}" srcId="{50999A8B-7889-47CB-B5F8-DE0386B1D339}" destId="{6EDB583F-956B-4CD2-8337-04EBF483117F}" srcOrd="0" destOrd="0" parTransId="{2F395BBE-F152-42A2-A765-FA5D1801CFCF}" sibTransId="{ABB61519-11AB-4B16-95F5-C4C59FCC2285}"/>
    <dgm:cxn modelId="{2387FB2C-1D21-4ECC-8050-11D8E0CB4E8B}" type="presOf" srcId="{321B0FBD-269A-4571-8A59-805E0A4C3450}" destId="{ED7A84A9-64AB-4470-A867-2B15EBDCD8C9}" srcOrd="0" destOrd="2" presId="urn:microsoft.com/office/officeart/2005/8/layout/hList6"/>
    <dgm:cxn modelId="{5A18EF04-AF2C-4278-99F9-84BAC1D17275}" srcId="{50999A8B-7889-47CB-B5F8-DE0386B1D339}" destId="{321B0FBD-269A-4571-8A59-805E0A4C3450}" srcOrd="1" destOrd="0" parTransId="{0324A256-D8A6-4E29-81FE-673DB4ACE561}" sibTransId="{EC01958F-883D-4B56-82A5-D5042BBD73E7}"/>
    <dgm:cxn modelId="{7FF7E929-8A2B-4492-A923-C47B002B7D21}" type="presOf" srcId="{BFB583D0-1DB7-4520-A3B2-8274B60DC993}" destId="{288D52BE-F8E9-47CB-8F5F-DD0AA61E832C}" srcOrd="0" destOrd="3" presId="urn:microsoft.com/office/officeart/2005/8/layout/hList6"/>
    <dgm:cxn modelId="{CC74CCB5-AF85-4100-BE23-518AB5CF2594}" type="presOf" srcId="{70D27EB3-B620-459C-A41E-C724386EFC6B}" destId="{73EC4747-0912-40F5-80F3-5861EE961923}" srcOrd="0" destOrd="0" presId="urn:microsoft.com/office/officeart/2005/8/layout/hList6"/>
    <dgm:cxn modelId="{A56C6806-8405-41F6-9F8B-638799F2725A}" type="presOf" srcId="{6EDB583F-956B-4CD2-8337-04EBF483117F}" destId="{ED7A84A9-64AB-4470-A867-2B15EBDCD8C9}" srcOrd="0" destOrd="1" presId="urn:microsoft.com/office/officeart/2005/8/layout/hList6"/>
    <dgm:cxn modelId="{2FB7DDCB-640E-4486-BF28-2B4E9C151A79}" type="presOf" srcId="{50999A8B-7889-47CB-B5F8-DE0386B1D339}" destId="{ED7A84A9-64AB-4470-A867-2B15EBDCD8C9}" srcOrd="0" destOrd="0" presId="urn:microsoft.com/office/officeart/2005/8/layout/hList6"/>
    <dgm:cxn modelId="{FA5D0FBA-710D-44E7-B1EC-B5E83228AC82}" type="presOf" srcId="{19323BE4-F670-4E55-8555-D6050BA926EC}" destId="{288D52BE-F8E9-47CB-8F5F-DD0AA61E832C}" srcOrd="0" destOrd="0" presId="urn:microsoft.com/office/officeart/2005/8/layout/hList6"/>
    <dgm:cxn modelId="{549972F3-264E-4632-A9FC-198A112EAD42}" srcId="{76B98E44-60FC-4171-B686-51ACBD171235}" destId="{BFB583D0-1DB7-4520-A3B2-8274B60DC993}" srcOrd="0" destOrd="0" parTransId="{0A8511A4-9D88-435A-90F4-FE83F2789FCE}" sibTransId="{210ABB53-E93E-4AA1-85CA-C64526EF8152}"/>
    <dgm:cxn modelId="{A7AA21A5-0D61-4F23-88FF-EF9C4FAE5E9E}" type="presParOf" srcId="{73EC4747-0912-40F5-80F3-5861EE961923}" destId="{EEBF604C-DEBB-44ED-9EBD-88D452F0BCC6}" srcOrd="0" destOrd="0" presId="urn:microsoft.com/office/officeart/2005/8/layout/hList6"/>
    <dgm:cxn modelId="{E195DA2A-86D7-4203-975B-1EF27AA3CEA2}" type="presParOf" srcId="{73EC4747-0912-40F5-80F3-5861EE961923}" destId="{9B11704D-D0DE-4D69-B16D-32CDA8542A57}" srcOrd="1" destOrd="0" presId="urn:microsoft.com/office/officeart/2005/8/layout/hList6"/>
    <dgm:cxn modelId="{5CC0DF8F-558B-4CD9-BFAA-B66EA3942825}" type="presParOf" srcId="{73EC4747-0912-40F5-80F3-5861EE961923}" destId="{288D52BE-F8E9-47CB-8F5F-DD0AA61E832C}" srcOrd="2" destOrd="0" presId="urn:microsoft.com/office/officeart/2005/8/layout/hList6"/>
    <dgm:cxn modelId="{51DE901C-13CA-458C-B331-6EE86D879610}" type="presParOf" srcId="{73EC4747-0912-40F5-80F3-5861EE961923}" destId="{5433097A-05E6-4FA4-A4B6-D65047D81FDE}" srcOrd="3" destOrd="0" presId="urn:microsoft.com/office/officeart/2005/8/layout/hList6"/>
    <dgm:cxn modelId="{F954E59F-3E23-4766-8642-B628BCB21FBC}" type="presParOf" srcId="{73EC4747-0912-40F5-80F3-5861EE961923}" destId="{ED7A84A9-64AB-4470-A867-2B15EBDCD8C9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F5FF6B-EF98-4FD9-860B-98C8674E23BC}" type="doc">
      <dgm:prSet loTypeId="urn:microsoft.com/office/officeart/2005/8/layout/process4" loCatId="process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E5804C4B-B059-46DA-9211-8637BF3CE131}">
      <dgm:prSet/>
      <dgm:spPr/>
      <dgm:t>
        <a:bodyPr/>
        <a:lstStyle/>
        <a:p>
          <a:pPr rtl="0"/>
          <a:r>
            <a:rPr lang="en-US" smtClean="0"/>
            <a:t>After you introduce evidence, say why and how it supports your argument. </a:t>
          </a:r>
          <a:endParaRPr lang="en-US"/>
        </a:p>
      </dgm:t>
    </dgm:pt>
    <dgm:pt modelId="{A1F02F49-0F95-4A24-ACDA-11F0D6D2CA9E}" type="parTrans" cxnId="{395D0AD3-B3DB-49D9-BACF-9CFC444702E6}">
      <dgm:prSet/>
      <dgm:spPr/>
      <dgm:t>
        <a:bodyPr/>
        <a:lstStyle/>
        <a:p>
          <a:endParaRPr lang="en-US"/>
        </a:p>
      </dgm:t>
    </dgm:pt>
    <dgm:pt modelId="{5A6F9418-4795-4584-B588-E751FFF05267}" type="sibTrans" cxnId="{395D0AD3-B3DB-49D9-BACF-9CFC444702E6}">
      <dgm:prSet/>
      <dgm:spPr/>
      <dgm:t>
        <a:bodyPr/>
        <a:lstStyle/>
        <a:p>
          <a:endParaRPr lang="en-US"/>
        </a:p>
      </dgm:t>
    </dgm:pt>
    <dgm:pt modelId="{EF66F4A1-E811-4980-A579-16B9B71CFB30}">
      <dgm:prSet/>
      <dgm:spPr/>
      <dgm:t>
        <a:bodyPr/>
        <a:lstStyle/>
        <a:p>
          <a:pPr rtl="0"/>
          <a:r>
            <a:rPr lang="en-US" smtClean="0"/>
            <a:t>The connection to the larger claims is what turns facts/information into evidence</a:t>
          </a:r>
          <a:endParaRPr lang="en-US"/>
        </a:p>
      </dgm:t>
    </dgm:pt>
    <dgm:pt modelId="{8C417A30-7567-4A3F-BB0E-592B0B3A6D10}" type="parTrans" cxnId="{AA6ACBC7-9F9A-4E6E-9387-F83D32635472}">
      <dgm:prSet/>
      <dgm:spPr/>
      <dgm:t>
        <a:bodyPr/>
        <a:lstStyle/>
        <a:p>
          <a:endParaRPr lang="en-US"/>
        </a:p>
      </dgm:t>
    </dgm:pt>
    <dgm:pt modelId="{7E9D8F18-D6EE-40AE-A87A-A7D23BAB0398}" type="sibTrans" cxnId="{AA6ACBC7-9F9A-4E6E-9387-F83D32635472}">
      <dgm:prSet/>
      <dgm:spPr/>
      <dgm:t>
        <a:bodyPr/>
        <a:lstStyle/>
        <a:p>
          <a:endParaRPr lang="en-US"/>
        </a:p>
      </dgm:t>
    </dgm:pt>
    <dgm:pt modelId="{A913C073-ED58-4862-8B09-82E473195AE5}">
      <dgm:prSet/>
      <dgm:spPr/>
      <dgm:t>
        <a:bodyPr/>
        <a:lstStyle/>
        <a:p>
          <a:pPr rtl="0"/>
          <a:r>
            <a:rPr lang="en-US" dirty="0" smtClean="0"/>
            <a:t>Do not assume audience knows what you’re talking about</a:t>
          </a:r>
          <a:endParaRPr lang="en-US" dirty="0"/>
        </a:p>
      </dgm:t>
    </dgm:pt>
    <dgm:pt modelId="{EA33435F-8D46-4230-9FCA-9B954666FB08}" type="parTrans" cxnId="{8BFFC32C-285D-415E-B503-67F31733E3EF}">
      <dgm:prSet/>
      <dgm:spPr/>
      <dgm:t>
        <a:bodyPr/>
        <a:lstStyle/>
        <a:p>
          <a:endParaRPr lang="en-US"/>
        </a:p>
      </dgm:t>
    </dgm:pt>
    <dgm:pt modelId="{8DCFEF0F-83A5-4B73-9636-880FA581CD4A}" type="sibTrans" cxnId="{8BFFC32C-285D-415E-B503-67F31733E3EF}">
      <dgm:prSet/>
      <dgm:spPr/>
      <dgm:t>
        <a:bodyPr/>
        <a:lstStyle/>
        <a:p>
          <a:endParaRPr lang="en-US"/>
        </a:p>
      </dgm:t>
    </dgm:pt>
    <dgm:pt modelId="{240B4E6C-EE41-4232-A24D-03AC8732E03A}">
      <dgm:prSet/>
      <dgm:spPr/>
      <dgm:t>
        <a:bodyPr/>
        <a:lstStyle/>
        <a:p>
          <a:pPr rtl="0"/>
          <a:r>
            <a:rPr lang="en-US" dirty="0" smtClean="0"/>
            <a:t>They can’t read your mind: they may be familiar with your ideas, but don’t know what you’re trying to do with those ideas, unless you indicate it</a:t>
          </a:r>
          <a:endParaRPr lang="en-US" dirty="0"/>
        </a:p>
      </dgm:t>
    </dgm:pt>
    <dgm:pt modelId="{7FC3BE9F-2D28-4215-8143-7F6D3C1DA824}" type="parTrans" cxnId="{BA242367-557D-41AD-A4D9-9160631B7E86}">
      <dgm:prSet/>
      <dgm:spPr/>
      <dgm:t>
        <a:bodyPr/>
        <a:lstStyle/>
        <a:p>
          <a:endParaRPr lang="en-US"/>
        </a:p>
      </dgm:t>
    </dgm:pt>
    <dgm:pt modelId="{46A479DA-58C4-428A-8D8D-3C66A9935508}" type="sibTrans" cxnId="{BA242367-557D-41AD-A4D9-9160631B7E86}">
      <dgm:prSet/>
      <dgm:spPr/>
      <dgm:t>
        <a:bodyPr/>
        <a:lstStyle/>
        <a:p>
          <a:endParaRPr lang="en-US"/>
        </a:p>
      </dgm:t>
    </dgm:pt>
    <dgm:pt modelId="{4785EB0A-0993-4AA0-8D44-7E20D87BAD5F}" type="pres">
      <dgm:prSet presAssocID="{F0F5FF6B-EF98-4FD9-860B-98C8674E23B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B79262B-DC44-4B69-947B-5CE01963D9D0}" type="pres">
      <dgm:prSet presAssocID="{E5804C4B-B059-46DA-9211-8637BF3CE131}" presName="boxAndChildren" presStyleCnt="0"/>
      <dgm:spPr/>
    </dgm:pt>
    <dgm:pt modelId="{712188E9-28C0-496E-86A6-3A57E5226D4E}" type="pres">
      <dgm:prSet presAssocID="{E5804C4B-B059-46DA-9211-8637BF3CE131}" presName="parentTextBox" presStyleLbl="node1" presStyleIdx="0" presStyleCnt="1"/>
      <dgm:spPr/>
      <dgm:t>
        <a:bodyPr/>
        <a:lstStyle/>
        <a:p>
          <a:endParaRPr lang="en-US"/>
        </a:p>
      </dgm:t>
    </dgm:pt>
    <dgm:pt modelId="{1B0D7DE1-B58F-4E80-8DB3-29E7DD9364DF}" type="pres">
      <dgm:prSet presAssocID="{E5804C4B-B059-46DA-9211-8637BF3CE131}" presName="entireBox" presStyleLbl="node1" presStyleIdx="0" presStyleCnt="1"/>
      <dgm:spPr/>
      <dgm:t>
        <a:bodyPr/>
        <a:lstStyle/>
        <a:p>
          <a:endParaRPr lang="en-US"/>
        </a:p>
      </dgm:t>
    </dgm:pt>
    <dgm:pt modelId="{5EE24111-8659-46E3-94C6-D3693CB05B86}" type="pres">
      <dgm:prSet presAssocID="{E5804C4B-B059-46DA-9211-8637BF3CE131}" presName="descendantBox" presStyleCnt="0"/>
      <dgm:spPr/>
    </dgm:pt>
    <dgm:pt modelId="{E9F575FA-11AA-4770-A250-42F04D06E80D}" type="pres">
      <dgm:prSet presAssocID="{EF66F4A1-E811-4980-A579-16B9B71CFB30}" presName="childTextBox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3F4550-2DB7-4134-BCF8-F7FF48309974}" type="pres">
      <dgm:prSet presAssocID="{A913C073-ED58-4862-8B09-82E473195AE5}" presName="childTextBox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DD7CC2-21AE-47A3-812F-BB8EFB31B66C}" type="presOf" srcId="{E5804C4B-B059-46DA-9211-8637BF3CE131}" destId="{1B0D7DE1-B58F-4E80-8DB3-29E7DD9364DF}" srcOrd="1" destOrd="0" presId="urn:microsoft.com/office/officeart/2005/8/layout/process4"/>
    <dgm:cxn modelId="{395D0AD3-B3DB-49D9-BACF-9CFC444702E6}" srcId="{F0F5FF6B-EF98-4FD9-860B-98C8674E23BC}" destId="{E5804C4B-B059-46DA-9211-8637BF3CE131}" srcOrd="0" destOrd="0" parTransId="{A1F02F49-0F95-4A24-ACDA-11F0D6D2CA9E}" sibTransId="{5A6F9418-4795-4584-B588-E751FFF05267}"/>
    <dgm:cxn modelId="{7EE41F76-7D2D-45F6-A1A6-812FB699E91B}" type="presOf" srcId="{EF66F4A1-E811-4980-A579-16B9B71CFB30}" destId="{E9F575FA-11AA-4770-A250-42F04D06E80D}" srcOrd="0" destOrd="0" presId="urn:microsoft.com/office/officeart/2005/8/layout/process4"/>
    <dgm:cxn modelId="{8144AC0F-7F25-4309-B9E7-0585B836DE23}" type="presOf" srcId="{A913C073-ED58-4862-8B09-82E473195AE5}" destId="{463F4550-2DB7-4134-BCF8-F7FF48309974}" srcOrd="0" destOrd="0" presId="urn:microsoft.com/office/officeart/2005/8/layout/process4"/>
    <dgm:cxn modelId="{AA6ACBC7-9F9A-4E6E-9387-F83D32635472}" srcId="{E5804C4B-B059-46DA-9211-8637BF3CE131}" destId="{EF66F4A1-E811-4980-A579-16B9B71CFB30}" srcOrd="0" destOrd="0" parTransId="{8C417A30-7567-4A3F-BB0E-592B0B3A6D10}" sibTransId="{7E9D8F18-D6EE-40AE-A87A-A7D23BAB0398}"/>
    <dgm:cxn modelId="{1312ECBF-E25C-45EA-A313-44F86C176017}" type="presOf" srcId="{F0F5FF6B-EF98-4FD9-860B-98C8674E23BC}" destId="{4785EB0A-0993-4AA0-8D44-7E20D87BAD5F}" srcOrd="0" destOrd="0" presId="urn:microsoft.com/office/officeart/2005/8/layout/process4"/>
    <dgm:cxn modelId="{8BFFC32C-285D-415E-B503-67F31733E3EF}" srcId="{E5804C4B-B059-46DA-9211-8637BF3CE131}" destId="{A913C073-ED58-4862-8B09-82E473195AE5}" srcOrd="1" destOrd="0" parTransId="{EA33435F-8D46-4230-9FCA-9B954666FB08}" sibTransId="{8DCFEF0F-83A5-4B73-9636-880FA581CD4A}"/>
    <dgm:cxn modelId="{33684E5D-C735-4FD9-A48A-1A215DF3B123}" type="presOf" srcId="{E5804C4B-B059-46DA-9211-8637BF3CE131}" destId="{712188E9-28C0-496E-86A6-3A57E5226D4E}" srcOrd="0" destOrd="0" presId="urn:microsoft.com/office/officeart/2005/8/layout/process4"/>
    <dgm:cxn modelId="{BA242367-557D-41AD-A4D9-9160631B7E86}" srcId="{A913C073-ED58-4862-8B09-82E473195AE5}" destId="{240B4E6C-EE41-4232-A24D-03AC8732E03A}" srcOrd="0" destOrd="0" parTransId="{7FC3BE9F-2D28-4215-8143-7F6D3C1DA824}" sibTransId="{46A479DA-58C4-428A-8D8D-3C66A9935508}"/>
    <dgm:cxn modelId="{6BA33515-6F54-412A-A62C-E6E3BAC95587}" type="presOf" srcId="{240B4E6C-EE41-4232-A24D-03AC8732E03A}" destId="{463F4550-2DB7-4134-BCF8-F7FF48309974}" srcOrd="0" destOrd="1" presId="urn:microsoft.com/office/officeart/2005/8/layout/process4"/>
    <dgm:cxn modelId="{C6DD7F7F-C17A-4520-95F8-805D71F2546B}" type="presParOf" srcId="{4785EB0A-0993-4AA0-8D44-7E20D87BAD5F}" destId="{AB79262B-DC44-4B69-947B-5CE01963D9D0}" srcOrd="0" destOrd="0" presId="urn:microsoft.com/office/officeart/2005/8/layout/process4"/>
    <dgm:cxn modelId="{996BA502-8572-457D-A4B2-5BB1DA42B5C1}" type="presParOf" srcId="{AB79262B-DC44-4B69-947B-5CE01963D9D0}" destId="{712188E9-28C0-496E-86A6-3A57E5226D4E}" srcOrd="0" destOrd="0" presId="urn:microsoft.com/office/officeart/2005/8/layout/process4"/>
    <dgm:cxn modelId="{C05BFA4E-BAF3-4B3C-9D4E-5D91FE93967D}" type="presParOf" srcId="{AB79262B-DC44-4B69-947B-5CE01963D9D0}" destId="{1B0D7DE1-B58F-4E80-8DB3-29E7DD9364DF}" srcOrd="1" destOrd="0" presId="urn:microsoft.com/office/officeart/2005/8/layout/process4"/>
    <dgm:cxn modelId="{65ABC566-576E-4C46-922E-5C77FA9BCF66}" type="presParOf" srcId="{AB79262B-DC44-4B69-947B-5CE01963D9D0}" destId="{5EE24111-8659-46E3-94C6-D3693CB05B86}" srcOrd="2" destOrd="0" presId="urn:microsoft.com/office/officeart/2005/8/layout/process4"/>
    <dgm:cxn modelId="{9CD75F06-BE08-4EC3-9882-9AAFD73CA326}" type="presParOf" srcId="{5EE24111-8659-46E3-94C6-D3693CB05B86}" destId="{E9F575FA-11AA-4770-A250-42F04D06E80D}" srcOrd="0" destOrd="0" presId="urn:microsoft.com/office/officeart/2005/8/layout/process4"/>
    <dgm:cxn modelId="{46C045D6-5F1E-4590-B7E3-9A4A2EF70E98}" type="presParOf" srcId="{5EE24111-8659-46E3-94C6-D3693CB05B86}" destId="{463F4550-2DB7-4134-BCF8-F7FF48309974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E11898-5435-4B5D-8552-E98BE6AED287}" type="doc">
      <dgm:prSet loTypeId="urn:microsoft.com/office/officeart/2005/8/layout/process4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0478359-12E6-4458-9C4E-20A9403A945A}">
      <dgm:prSet/>
      <dgm:spPr/>
      <dgm:t>
        <a:bodyPr/>
        <a:lstStyle/>
        <a:p>
          <a:pPr rtl="0"/>
          <a:r>
            <a:rPr lang="en-US" dirty="0" smtClean="0"/>
            <a:t>Why should anyone care about this evidence?</a:t>
          </a:r>
          <a:endParaRPr lang="en-US" dirty="0"/>
        </a:p>
      </dgm:t>
    </dgm:pt>
    <dgm:pt modelId="{A86ECB69-9564-4B26-9096-DEF66C116862}" type="parTrans" cxnId="{B5315FC2-2A20-4191-8F9A-67EE8535235F}">
      <dgm:prSet/>
      <dgm:spPr/>
      <dgm:t>
        <a:bodyPr/>
        <a:lstStyle/>
        <a:p>
          <a:endParaRPr lang="en-US"/>
        </a:p>
      </dgm:t>
    </dgm:pt>
    <dgm:pt modelId="{67568B40-818A-40CA-B17E-7AD2B3CD01DE}" type="sibTrans" cxnId="{B5315FC2-2A20-4191-8F9A-67EE8535235F}">
      <dgm:prSet/>
      <dgm:spPr/>
      <dgm:t>
        <a:bodyPr/>
        <a:lstStyle/>
        <a:p>
          <a:endParaRPr lang="en-US"/>
        </a:p>
      </dgm:t>
    </dgm:pt>
    <dgm:pt modelId="{5A6A0CF9-3223-496D-A8F1-F9CE1A2B4EE9}">
      <dgm:prSet/>
      <dgm:spPr/>
      <dgm:t>
        <a:bodyPr/>
        <a:lstStyle/>
        <a:p>
          <a:pPr rtl="0"/>
          <a:r>
            <a:rPr lang="en-US" dirty="0" smtClean="0"/>
            <a:t>What does this information imply?</a:t>
          </a:r>
          <a:endParaRPr lang="en-US" dirty="0"/>
        </a:p>
      </dgm:t>
    </dgm:pt>
    <dgm:pt modelId="{6D31B5AF-8AFE-4AA1-88D7-3759D5783AC0}" type="parTrans" cxnId="{45236642-D29A-43A5-9F01-4FB477853B36}">
      <dgm:prSet/>
      <dgm:spPr/>
      <dgm:t>
        <a:bodyPr/>
        <a:lstStyle/>
        <a:p>
          <a:endParaRPr lang="en-US"/>
        </a:p>
      </dgm:t>
    </dgm:pt>
    <dgm:pt modelId="{68AC3332-DF77-4D6D-BBBE-AE9DDAB4B554}" type="sibTrans" cxnId="{45236642-D29A-43A5-9F01-4FB477853B36}">
      <dgm:prSet/>
      <dgm:spPr/>
      <dgm:t>
        <a:bodyPr/>
        <a:lstStyle/>
        <a:p>
          <a:endParaRPr lang="en-US"/>
        </a:p>
      </dgm:t>
    </dgm:pt>
    <dgm:pt modelId="{6A442F6F-597A-46FC-8EE3-2D64186525C6}">
      <dgm:prSet/>
      <dgm:spPr/>
      <dgm:t>
        <a:bodyPr/>
        <a:lstStyle/>
        <a:p>
          <a:pPr rtl="0"/>
          <a:r>
            <a:rPr lang="en-US" dirty="0" smtClean="0"/>
            <a:t>I’ve just described what something is like or how I see it, but why is it like that?</a:t>
          </a:r>
          <a:endParaRPr lang="en-US" dirty="0"/>
        </a:p>
      </dgm:t>
    </dgm:pt>
    <dgm:pt modelId="{05CE73E6-AD3A-47A0-9635-F31CB6359637}" type="parTrans" cxnId="{31E5FD96-2120-40B1-948D-C6D973300C00}">
      <dgm:prSet/>
      <dgm:spPr/>
      <dgm:t>
        <a:bodyPr/>
        <a:lstStyle/>
        <a:p>
          <a:endParaRPr lang="en-US"/>
        </a:p>
      </dgm:t>
    </dgm:pt>
    <dgm:pt modelId="{A3C741AE-3F97-4987-8A49-C43368629B62}" type="sibTrans" cxnId="{31E5FD96-2120-40B1-948D-C6D973300C00}">
      <dgm:prSet/>
      <dgm:spPr/>
      <dgm:t>
        <a:bodyPr/>
        <a:lstStyle/>
        <a:p>
          <a:endParaRPr lang="en-US"/>
        </a:p>
      </dgm:t>
    </dgm:pt>
    <dgm:pt modelId="{ACCC74A7-71CC-43EC-BC84-FF3A8FE5571D}">
      <dgm:prSet/>
      <dgm:spPr/>
      <dgm:t>
        <a:bodyPr/>
        <a:lstStyle/>
        <a:p>
          <a:pPr rtl="0"/>
          <a:r>
            <a:rPr lang="en-US" dirty="0" smtClean="0"/>
            <a:t>How is this idea related to my claim? What connections exist between them? </a:t>
          </a:r>
          <a:endParaRPr lang="en-US" dirty="0"/>
        </a:p>
      </dgm:t>
    </dgm:pt>
    <dgm:pt modelId="{3D4B9029-9BF0-46F8-8ECE-A9E034C3626A}" type="parTrans" cxnId="{3E48E399-9B88-4572-A231-47AD665AE8B0}">
      <dgm:prSet/>
      <dgm:spPr/>
      <dgm:t>
        <a:bodyPr/>
        <a:lstStyle/>
        <a:p>
          <a:endParaRPr lang="en-US"/>
        </a:p>
      </dgm:t>
    </dgm:pt>
    <dgm:pt modelId="{D20C8000-8FA4-49A1-81AD-2B1384C25390}" type="sibTrans" cxnId="{3E48E399-9B88-4572-A231-47AD665AE8B0}">
      <dgm:prSet/>
      <dgm:spPr/>
      <dgm:t>
        <a:bodyPr/>
        <a:lstStyle/>
        <a:p>
          <a:endParaRPr lang="en-US"/>
        </a:p>
      </dgm:t>
    </dgm:pt>
    <dgm:pt modelId="{5C00DB7F-ED1D-463D-AC76-19FB728C685E}">
      <dgm:prSet/>
      <dgm:spPr/>
      <dgm:t>
        <a:bodyPr/>
        <a:lstStyle/>
        <a:p>
          <a:pPr rtl="0"/>
          <a:r>
            <a:rPr lang="en-US" dirty="0" smtClean="0"/>
            <a:t>What are the consequences of looking at a problem this way? (for evidence of a counterclaim)</a:t>
          </a:r>
          <a:endParaRPr lang="en-US" dirty="0"/>
        </a:p>
      </dgm:t>
    </dgm:pt>
    <dgm:pt modelId="{8291DE5D-4A8B-4D02-A422-BDB214D796E0}" type="parTrans" cxnId="{22EF246A-704C-41E8-AFE6-CCE5FA157977}">
      <dgm:prSet/>
      <dgm:spPr/>
      <dgm:t>
        <a:bodyPr/>
        <a:lstStyle/>
        <a:p>
          <a:endParaRPr lang="en-US"/>
        </a:p>
      </dgm:t>
    </dgm:pt>
    <dgm:pt modelId="{7E25299E-8E2D-4494-9722-1FB142EAFC4B}" type="sibTrans" cxnId="{22EF246A-704C-41E8-AFE6-CCE5FA157977}">
      <dgm:prSet/>
      <dgm:spPr/>
      <dgm:t>
        <a:bodyPr/>
        <a:lstStyle/>
        <a:p>
          <a:endParaRPr lang="en-US"/>
        </a:p>
      </dgm:t>
    </dgm:pt>
    <dgm:pt modelId="{A0118A9D-C0E9-4257-8C96-95E1D382F6AB}" type="pres">
      <dgm:prSet presAssocID="{E1E11898-5435-4B5D-8552-E98BE6AED28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0ED58D4-563D-4FA1-B2BE-AE244E59461D}" type="pres">
      <dgm:prSet presAssocID="{5C00DB7F-ED1D-463D-AC76-19FB728C685E}" presName="boxAndChildren" presStyleCnt="0"/>
      <dgm:spPr/>
    </dgm:pt>
    <dgm:pt modelId="{C09A89EA-DFC1-4442-90A4-75EA30548651}" type="pres">
      <dgm:prSet presAssocID="{5C00DB7F-ED1D-463D-AC76-19FB728C685E}" presName="parentTextBox" presStyleLbl="node1" presStyleIdx="0" presStyleCnt="5"/>
      <dgm:spPr/>
      <dgm:t>
        <a:bodyPr/>
        <a:lstStyle/>
        <a:p>
          <a:endParaRPr lang="en-US"/>
        </a:p>
      </dgm:t>
    </dgm:pt>
    <dgm:pt modelId="{529717C4-55EC-4F76-9618-FBAD844CDB6E}" type="pres">
      <dgm:prSet presAssocID="{D20C8000-8FA4-49A1-81AD-2B1384C25390}" presName="sp" presStyleCnt="0"/>
      <dgm:spPr/>
    </dgm:pt>
    <dgm:pt modelId="{10B7F689-B4E9-43EA-B443-BC7E2C56A1F8}" type="pres">
      <dgm:prSet presAssocID="{ACCC74A7-71CC-43EC-BC84-FF3A8FE5571D}" presName="arrowAndChildren" presStyleCnt="0"/>
      <dgm:spPr/>
    </dgm:pt>
    <dgm:pt modelId="{BBB6876B-D02A-46C9-ADBD-75A414A0DAD9}" type="pres">
      <dgm:prSet presAssocID="{ACCC74A7-71CC-43EC-BC84-FF3A8FE5571D}" presName="parentTextArrow" presStyleLbl="node1" presStyleIdx="1" presStyleCnt="5"/>
      <dgm:spPr/>
      <dgm:t>
        <a:bodyPr/>
        <a:lstStyle/>
        <a:p>
          <a:endParaRPr lang="en-US"/>
        </a:p>
      </dgm:t>
    </dgm:pt>
    <dgm:pt modelId="{222191B0-9D56-4A55-9120-4DA7FBF9D2B9}" type="pres">
      <dgm:prSet presAssocID="{A3C741AE-3F97-4987-8A49-C43368629B62}" presName="sp" presStyleCnt="0"/>
      <dgm:spPr/>
    </dgm:pt>
    <dgm:pt modelId="{37274D97-9F7D-4E12-845F-FDACC225CAF6}" type="pres">
      <dgm:prSet presAssocID="{6A442F6F-597A-46FC-8EE3-2D64186525C6}" presName="arrowAndChildren" presStyleCnt="0"/>
      <dgm:spPr/>
    </dgm:pt>
    <dgm:pt modelId="{D3608F3B-0CD5-48B8-8B64-38B519187213}" type="pres">
      <dgm:prSet presAssocID="{6A442F6F-597A-46FC-8EE3-2D64186525C6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E6E73608-DF45-4971-BC6C-750F8786C4CB}" type="pres">
      <dgm:prSet presAssocID="{68AC3332-DF77-4D6D-BBBE-AE9DDAB4B554}" presName="sp" presStyleCnt="0"/>
      <dgm:spPr/>
    </dgm:pt>
    <dgm:pt modelId="{F9D97BB8-4179-4515-A22B-256056A59533}" type="pres">
      <dgm:prSet presAssocID="{5A6A0CF9-3223-496D-A8F1-F9CE1A2B4EE9}" presName="arrowAndChildren" presStyleCnt="0"/>
      <dgm:spPr/>
    </dgm:pt>
    <dgm:pt modelId="{81EE8F23-2DB7-4006-A519-BF1D9AA3387A}" type="pres">
      <dgm:prSet presAssocID="{5A6A0CF9-3223-496D-A8F1-F9CE1A2B4EE9}" presName="parentTextArrow" presStyleLbl="node1" presStyleIdx="3" presStyleCnt="5"/>
      <dgm:spPr/>
      <dgm:t>
        <a:bodyPr/>
        <a:lstStyle/>
        <a:p>
          <a:endParaRPr lang="en-US"/>
        </a:p>
      </dgm:t>
    </dgm:pt>
    <dgm:pt modelId="{BAF9AE2C-0599-491D-B0C9-C7E45C1E62EB}" type="pres">
      <dgm:prSet presAssocID="{67568B40-818A-40CA-B17E-7AD2B3CD01DE}" presName="sp" presStyleCnt="0"/>
      <dgm:spPr/>
    </dgm:pt>
    <dgm:pt modelId="{A9CA41C9-2F28-49C3-98B7-A4F1B7A90134}" type="pres">
      <dgm:prSet presAssocID="{70478359-12E6-4458-9C4E-20A9403A945A}" presName="arrowAndChildren" presStyleCnt="0"/>
      <dgm:spPr/>
    </dgm:pt>
    <dgm:pt modelId="{4FC677C7-ABB5-4FB3-9046-983BFC767FF8}" type="pres">
      <dgm:prSet presAssocID="{70478359-12E6-4458-9C4E-20A9403A945A}" presName="parentTextArrow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49742C7A-A419-4AFE-8BFA-F23ABC7D6DED}" type="presOf" srcId="{ACCC74A7-71CC-43EC-BC84-FF3A8FE5571D}" destId="{BBB6876B-D02A-46C9-ADBD-75A414A0DAD9}" srcOrd="0" destOrd="0" presId="urn:microsoft.com/office/officeart/2005/8/layout/process4"/>
    <dgm:cxn modelId="{0C69EAE8-31E1-471C-B631-B182384CFAEA}" type="presOf" srcId="{5A6A0CF9-3223-496D-A8F1-F9CE1A2B4EE9}" destId="{81EE8F23-2DB7-4006-A519-BF1D9AA3387A}" srcOrd="0" destOrd="0" presId="urn:microsoft.com/office/officeart/2005/8/layout/process4"/>
    <dgm:cxn modelId="{D43FCA07-90AA-461E-B4A1-6948DC29F8C7}" type="presOf" srcId="{E1E11898-5435-4B5D-8552-E98BE6AED287}" destId="{A0118A9D-C0E9-4257-8C96-95E1D382F6AB}" srcOrd="0" destOrd="0" presId="urn:microsoft.com/office/officeart/2005/8/layout/process4"/>
    <dgm:cxn modelId="{CB00B3CA-F4E4-4CB6-AD98-D70C03A81A34}" type="presOf" srcId="{5C00DB7F-ED1D-463D-AC76-19FB728C685E}" destId="{C09A89EA-DFC1-4442-90A4-75EA30548651}" srcOrd="0" destOrd="0" presId="urn:microsoft.com/office/officeart/2005/8/layout/process4"/>
    <dgm:cxn modelId="{45236642-D29A-43A5-9F01-4FB477853B36}" srcId="{E1E11898-5435-4B5D-8552-E98BE6AED287}" destId="{5A6A0CF9-3223-496D-A8F1-F9CE1A2B4EE9}" srcOrd="1" destOrd="0" parTransId="{6D31B5AF-8AFE-4AA1-88D7-3759D5783AC0}" sibTransId="{68AC3332-DF77-4D6D-BBBE-AE9DDAB4B554}"/>
    <dgm:cxn modelId="{22EF246A-704C-41E8-AFE6-CCE5FA157977}" srcId="{E1E11898-5435-4B5D-8552-E98BE6AED287}" destId="{5C00DB7F-ED1D-463D-AC76-19FB728C685E}" srcOrd="4" destOrd="0" parTransId="{8291DE5D-4A8B-4D02-A422-BDB214D796E0}" sibTransId="{7E25299E-8E2D-4494-9722-1FB142EAFC4B}"/>
    <dgm:cxn modelId="{602A3278-5FE8-40F3-B808-24F9390AA3D0}" type="presOf" srcId="{6A442F6F-597A-46FC-8EE3-2D64186525C6}" destId="{D3608F3B-0CD5-48B8-8B64-38B519187213}" srcOrd="0" destOrd="0" presId="urn:microsoft.com/office/officeart/2005/8/layout/process4"/>
    <dgm:cxn modelId="{3E48E399-9B88-4572-A231-47AD665AE8B0}" srcId="{E1E11898-5435-4B5D-8552-E98BE6AED287}" destId="{ACCC74A7-71CC-43EC-BC84-FF3A8FE5571D}" srcOrd="3" destOrd="0" parTransId="{3D4B9029-9BF0-46F8-8ECE-A9E034C3626A}" sibTransId="{D20C8000-8FA4-49A1-81AD-2B1384C25390}"/>
    <dgm:cxn modelId="{B5315FC2-2A20-4191-8F9A-67EE8535235F}" srcId="{E1E11898-5435-4B5D-8552-E98BE6AED287}" destId="{70478359-12E6-4458-9C4E-20A9403A945A}" srcOrd="0" destOrd="0" parTransId="{A86ECB69-9564-4B26-9096-DEF66C116862}" sibTransId="{67568B40-818A-40CA-B17E-7AD2B3CD01DE}"/>
    <dgm:cxn modelId="{26EE07D2-48EC-4395-9923-1EE052BFDF93}" type="presOf" srcId="{70478359-12E6-4458-9C4E-20A9403A945A}" destId="{4FC677C7-ABB5-4FB3-9046-983BFC767FF8}" srcOrd="0" destOrd="0" presId="urn:microsoft.com/office/officeart/2005/8/layout/process4"/>
    <dgm:cxn modelId="{31E5FD96-2120-40B1-948D-C6D973300C00}" srcId="{E1E11898-5435-4B5D-8552-E98BE6AED287}" destId="{6A442F6F-597A-46FC-8EE3-2D64186525C6}" srcOrd="2" destOrd="0" parTransId="{05CE73E6-AD3A-47A0-9635-F31CB6359637}" sibTransId="{A3C741AE-3F97-4987-8A49-C43368629B62}"/>
    <dgm:cxn modelId="{7458A9ED-983D-49AA-9A47-E6214AC01206}" type="presParOf" srcId="{A0118A9D-C0E9-4257-8C96-95E1D382F6AB}" destId="{80ED58D4-563D-4FA1-B2BE-AE244E59461D}" srcOrd="0" destOrd="0" presId="urn:microsoft.com/office/officeart/2005/8/layout/process4"/>
    <dgm:cxn modelId="{11A734D1-609C-4EDD-90C1-69647A25D8E4}" type="presParOf" srcId="{80ED58D4-563D-4FA1-B2BE-AE244E59461D}" destId="{C09A89EA-DFC1-4442-90A4-75EA30548651}" srcOrd="0" destOrd="0" presId="urn:microsoft.com/office/officeart/2005/8/layout/process4"/>
    <dgm:cxn modelId="{7E2643E2-D7C4-4DC3-B7BF-5E84766A60A5}" type="presParOf" srcId="{A0118A9D-C0E9-4257-8C96-95E1D382F6AB}" destId="{529717C4-55EC-4F76-9618-FBAD844CDB6E}" srcOrd="1" destOrd="0" presId="urn:microsoft.com/office/officeart/2005/8/layout/process4"/>
    <dgm:cxn modelId="{4D294108-D162-49D0-939A-F31C4A413005}" type="presParOf" srcId="{A0118A9D-C0E9-4257-8C96-95E1D382F6AB}" destId="{10B7F689-B4E9-43EA-B443-BC7E2C56A1F8}" srcOrd="2" destOrd="0" presId="urn:microsoft.com/office/officeart/2005/8/layout/process4"/>
    <dgm:cxn modelId="{9AC6AB6A-1A39-4057-843C-4D08B9A884BA}" type="presParOf" srcId="{10B7F689-B4E9-43EA-B443-BC7E2C56A1F8}" destId="{BBB6876B-D02A-46C9-ADBD-75A414A0DAD9}" srcOrd="0" destOrd="0" presId="urn:microsoft.com/office/officeart/2005/8/layout/process4"/>
    <dgm:cxn modelId="{4F6CCF8B-C07D-4DE8-A64F-B46E1C63394C}" type="presParOf" srcId="{A0118A9D-C0E9-4257-8C96-95E1D382F6AB}" destId="{222191B0-9D56-4A55-9120-4DA7FBF9D2B9}" srcOrd="3" destOrd="0" presId="urn:microsoft.com/office/officeart/2005/8/layout/process4"/>
    <dgm:cxn modelId="{84A896F8-D73B-438F-9A24-666BA2854F35}" type="presParOf" srcId="{A0118A9D-C0E9-4257-8C96-95E1D382F6AB}" destId="{37274D97-9F7D-4E12-845F-FDACC225CAF6}" srcOrd="4" destOrd="0" presId="urn:microsoft.com/office/officeart/2005/8/layout/process4"/>
    <dgm:cxn modelId="{3EA276FF-D3F9-4C92-BE14-E62B2FE1BE70}" type="presParOf" srcId="{37274D97-9F7D-4E12-845F-FDACC225CAF6}" destId="{D3608F3B-0CD5-48B8-8B64-38B519187213}" srcOrd="0" destOrd="0" presId="urn:microsoft.com/office/officeart/2005/8/layout/process4"/>
    <dgm:cxn modelId="{092E2B1B-60DE-422A-B710-9562FC5BE877}" type="presParOf" srcId="{A0118A9D-C0E9-4257-8C96-95E1D382F6AB}" destId="{E6E73608-DF45-4971-BC6C-750F8786C4CB}" srcOrd="5" destOrd="0" presId="urn:microsoft.com/office/officeart/2005/8/layout/process4"/>
    <dgm:cxn modelId="{62DC3806-FC51-4E27-931D-A4CCB93B91B4}" type="presParOf" srcId="{A0118A9D-C0E9-4257-8C96-95E1D382F6AB}" destId="{F9D97BB8-4179-4515-A22B-256056A59533}" srcOrd="6" destOrd="0" presId="urn:microsoft.com/office/officeart/2005/8/layout/process4"/>
    <dgm:cxn modelId="{0E81B8E3-8A29-4A31-941A-3CE5776410B2}" type="presParOf" srcId="{F9D97BB8-4179-4515-A22B-256056A59533}" destId="{81EE8F23-2DB7-4006-A519-BF1D9AA3387A}" srcOrd="0" destOrd="0" presId="urn:microsoft.com/office/officeart/2005/8/layout/process4"/>
    <dgm:cxn modelId="{F7A7B04E-1509-455E-BAD2-589704378368}" type="presParOf" srcId="{A0118A9D-C0E9-4257-8C96-95E1D382F6AB}" destId="{BAF9AE2C-0599-491D-B0C9-C7E45C1E62EB}" srcOrd="7" destOrd="0" presId="urn:microsoft.com/office/officeart/2005/8/layout/process4"/>
    <dgm:cxn modelId="{73E31E72-137F-4FBF-A1D6-E679F6B35AFF}" type="presParOf" srcId="{A0118A9D-C0E9-4257-8C96-95E1D382F6AB}" destId="{A9CA41C9-2F28-49C3-98B7-A4F1B7A90134}" srcOrd="8" destOrd="0" presId="urn:microsoft.com/office/officeart/2005/8/layout/process4"/>
    <dgm:cxn modelId="{5677729C-964F-46A6-8969-CD6DB727F9A5}" type="presParOf" srcId="{A9CA41C9-2F28-49C3-98B7-A4F1B7A90134}" destId="{4FC677C7-ABB5-4FB3-9046-983BFC767FF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BF604C-DEBB-44ED-9EBD-88D452F0BCC6}">
      <dsp:nvSpPr>
        <dsp:cNvPr id="0" name=""/>
        <dsp:cNvSpPr/>
      </dsp:nvSpPr>
      <dsp:spPr>
        <a:xfrm rot="16200000">
          <a:off x="-1741028" y="1742033"/>
          <a:ext cx="6096000" cy="2611933"/>
        </a:xfrm>
        <a:prstGeom prst="flowChartManualOperati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3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3100" bIns="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smtClean="0"/>
            <a:t>Claim:</a:t>
          </a:r>
          <a:r>
            <a:rPr lang="en-US" sz="2100" kern="1200" smtClean="0"/>
            <a:t> a simple statement, asserts a main point of an argument (side) </a:t>
          </a:r>
          <a:endParaRPr lang="en-US" sz="2100" kern="1200"/>
        </a:p>
      </dsp:txBody>
      <dsp:txXfrm rot="5400000">
        <a:off x="1005" y="1219200"/>
        <a:ext cx="2611933" cy="3657600"/>
      </dsp:txXfrm>
    </dsp:sp>
    <dsp:sp modelId="{288D52BE-F8E9-47CB-8F5F-DD0AA61E832C}">
      <dsp:nvSpPr>
        <dsp:cNvPr id="0" name=""/>
        <dsp:cNvSpPr/>
      </dsp:nvSpPr>
      <dsp:spPr>
        <a:xfrm rot="16200000">
          <a:off x="1066799" y="1742033"/>
          <a:ext cx="6096000" cy="2611933"/>
        </a:xfrm>
        <a:prstGeom prst="flowChartManualOperation">
          <a:avLst/>
        </a:prstGeom>
        <a:gradFill rotWithShape="0">
          <a:gsLst>
            <a:gs pos="0">
              <a:schemeClr val="accent3">
                <a:hueOff val="5812304"/>
                <a:satOff val="-18573"/>
                <a:lumOff val="-4706"/>
                <a:alphaOff val="0"/>
                <a:shade val="15000"/>
                <a:satMod val="180000"/>
              </a:schemeClr>
            </a:gs>
            <a:gs pos="50000">
              <a:schemeClr val="accent3">
                <a:hueOff val="5812304"/>
                <a:satOff val="-18573"/>
                <a:lumOff val="-4706"/>
                <a:alphaOff val="0"/>
                <a:shade val="45000"/>
                <a:satMod val="170000"/>
              </a:schemeClr>
            </a:gs>
            <a:gs pos="70000">
              <a:schemeClr val="accent3">
                <a:hueOff val="5812304"/>
                <a:satOff val="-18573"/>
                <a:lumOff val="-4706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5812304"/>
                <a:satOff val="-18573"/>
                <a:lumOff val="-4706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3">
              <a:hueOff val="5812304"/>
              <a:satOff val="-18573"/>
              <a:lumOff val="-4706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3100" bIns="0" numCol="1" spcCol="1270" anchor="t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smtClean="0"/>
            <a:t>Reasoning:</a:t>
          </a:r>
          <a:endParaRPr lang="en-US" sz="2100" kern="120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smtClean="0"/>
            <a:t>“because” of an argument and explanation why a claim is made</a:t>
          </a:r>
          <a:endParaRPr lang="en-US" sz="1600" kern="120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explicit links between evidence and claim</a:t>
          </a:r>
          <a:endParaRPr lang="en-US" sz="1600" kern="1200" dirty="0"/>
        </a:p>
        <a:p>
          <a:pPr marL="342900" lvl="2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smtClean="0"/>
            <a:t>why a piece of evidence is important to the claim and argument </a:t>
          </a:r>
          <a:endParaRPr lang="en-US" sz="1600" kern="1200"/>
        </a:p>
      </dsp:txBody>
      <dsp:txXfrm rot="5400000">
        <a:off x="2808832" y="1219200"/>
        <a:ext cx="2611933" cy="3657600"/>
      </dsp:txXfrm>
    </dsp:sp>
    <dsp:sp modelId="{ED7A84A9-64AB-4470-A867-2B15EBDCD8C9}">
      <dsp:nvSpPr>
        <dsp:cNvPr id="0" name=""/>
        <dsp:cNvSpPr/>
      </dsp:nvSpPr>
      <dsp:spPr>
        <a:xfrm rot="16200000">
          <a:off x="3874628" y="1742033"/>
          <a:ext cx="6096000" cy="2611933"/>
        </a:xfrm>
        <a:prstGeom prst="flowChartManualOperation">
          <a:avLst/>
        </a:prstGeom>
        <a:gradFill rotWithShape="0">
          <a:gsLst>
            <a:gs pos="0">
              <a:schemeClr val="accent3">
                <a:hueOff val="11624607"/>
                <a:satOff val="-37145"/>
                <a:lumOff val="-9412"/>
                <a:alphaOff val="0"/>
                <a:shade val="15000"/>
                <a:satMod val="180000"/>
              </a:schemeClr>
            </a:gs>
            <a:gs pos="50000">
              <a:schemeClr val="accent3">
                <a:hueOff val="11624607"/>
                <a:satOff val="-37145"/>
                <a:lumOff val="-9412"/>
                <a:alphaOff val="0"/>
                <a:shade val="45000"/>
                <a:satMod val="170000"/>
              </a:schemeClr>
            </a:gs>
            <a:gs pos="70000">
              <a:schemeClr val="accent3">
                <a:hueOff val="11624607"/>
                <a:satOff val="-37145"/>
                <a:lumOff val="-9412"/>
                <a:alphaOff val="0"/>
                <a:tint val="99000"/>
                <a:shade val="65000"/>
                <a:satMod val="155000"/>
              </a:schemeClr>
            </a:gs>
            <a:gs pos="100000">
              <a:schemeClr val="accent3">
                <a:hueOff val="11624607"/>
                <a:satOff val="-37145"/>
                <a:lumOff val="-9412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3">
              <a:hueOff val="11624607"/>
              <a:satOff val="-37145"/>
              <a:lumOff val="-9412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3100" bIns="0" numCol="1" spcCol="1270" anchor="t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Evidence:</a:t>
          </a:r>
          <a:r>
            <a:rPr lang="en-US" sz="2100" kern="1200" dirty="0" smtClean="0"/>
            <a:t> support for reasoning in argument;</a:t>
          </a:r>
          <a:endParaRPr lang="en-US" sz="21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The “for example” aspect</a:t>
          </a:r>
          <a:endParaRPr lang="en-US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smtClean="0"/>
            <a:t>Best evidence text-based, reasonable, and reliable</a:t>
          </a:r>
          <a:endParaRPr lang="en-US" sz="1600" kern="1200"/>
        </a:p>
      </dsp:txBody>
      <dsp:txXfrm rot="5400000">
        <a:off x="5616661" y="1219200"/>
        <a:ext cx="2611933" cy="3657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D7DE1-B58F-4E80-8DB3-29E7DD9364DF}">
      <dsp:nvSpPr>
        <dsp:cNvPr id="0" name=""/>
        <dsp:cNvSpPr/>
      </dsp:nvSpPr>
      <dsp:spPr>
        <a:xfrm>
          <a:off x="0" y="0"/>
          <a:ext cx="8229600" cy="510540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4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smtClean="0"/>
            <a:t>After you introduce evidence, say why and how it supports your argument. </a:t>
          </a:r>
          <a:endParaRPr lang="en-US" sz="4000" kern="1200"/>
        </a:p>
      </dsp:txBody>
      <dsp:txXfrm>
        <a:off x="0" y="0"/>
        <a:ext cx="8229600" cy="2756916"/>
      </dsp:txXfrm>
    </dsp:sp>
    <dsp:sp modelId="{E9F575FA-11AA-4770-A250-42F04D06E80D}">
      <dsp:nvSpPr>
        <dsp:cNvPr id="0" name=""/>
        <dsp:cNvSpPr/>
      </dsp:nvSpPr>
      <dsp:spPr>
        <a:xfrm>
          <a:off x="0" y="2654807"/>
          <a:ext cx="4114799" cy="2348484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smtClean="0"/>
            <a:t>The connection to the larger claims is what turns facts/information into evidence</a:t>
          </a:r>
          <a:endParaRPr lang="en-US" sz="1900" kern="1200"/>
        </a:p>
      </dsp:txBody>
      <dsp:txXfrm>
        <a:off x="0" y="2654807"/>
        <a:ext cx="4114799" cy="2348484"/>
      </dsp:txXfrm>
    </dsp:sp>
    <dsp:sp modelId="{463F4550-2DB7-4134-BCF8-F7FF48309974}">
      <dsp:nvSpPr>
        <dsp:cNvPr id="0" name=""/>
        <dsp:cNvSpPr/>
      </dsp:nvSpPr>
      <dsp:spPr>
        <a:xfrm>
          <a:off x="4114800" y="2654807"/>
          <a:ext cx="4114799" cy="2348484"/>
        </a:xfrm>
        <a:prstGeom prst="rect">
          <a:avLst/>
        </a:prstGeom>
        <a:solidFill>
          <a:schemeClr val="accent4">
            <a:tint val="40000"/>
            <a:alpha val="90000"/>
            <a:hueOff val="840686"/>
            <a:satOff val="-12365"/>
            <a:lumOff val="-1354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840686"/>
              <a:satOff val="-12365"/>
              <a:lumOff val="-135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t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Do not assume audience knows what you’re talking about</a:t>
          </a:r>
          <a:endParaRPr lang="en-US" sz="19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They can’t read your mind: they may be familiar with your ideas, but don’t know what you’re trying to do with those ideas, unless you indicate it</a:t>
          </a:r>
          <a:endParaRPr lang="en-US" sz="1500" kern="1200" dirty="0"/>
        </a:p>
      </dsp:txBody>
      <dsp:txXfrm>
        <a:off x="4114800" y="2654807"/>
        <a:ext cx="4114799" cy="23484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9A89EA-DFC1-4442-90A4-75EA30548651}">
      <dsp:nvSpPr>
        <dsp:cNvPr id="0" name=""/>
        <dsp:cNvSpPr/>
      </dsp:nvSpPr>
      <dsp:spPr>
        <a:xfrm>
          <a:off x="0" y="5038059"/>
          <a:ext cx="8229600" cy="82653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What are the consequences of looking at a problem this way? (for evidence of a counterclaim)</a:t>
          </a:r>
          <a:endParaRPr lang="en-US" sz="1600" kern="1200" dirty="0"/>
        </a:p>
      </dsp:txBody>
      <dsp:txXfrm>
        <a:off x="0" y="5038059"/>
        <a:ext cx="8229600" cy="826535"/>
      </dsp:txXfrm>
    </dsp:sp>
    <dsp:sp modelId="{BBB6876B-D02A-46C9-ADBD-75A414A0DAD9}">
      <dsp:nvSpPr>
        <dsp:cNvPr id="0" name=""/>
        <dsp:cNvSpPr/>
      </dsp:nvSpPr>
      <dsp:spPr>
        <a:xfrm rot="10800000">
          <a:off x="0" y="3779245"/>
          <a:ext cx="8229600" cy="1271211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How is this idea related to my claim? What connections exist between them? </a:t>
          </a:r>
          <a:endParaRPr lang="en-US" sz="1600" kern="1200" dirty="0"/>
        </a:p>
      </dsp:txBody>
      <dsp:txXfrm rot="10800000">
        <a:off x="0" y="3779245"/>
        <a:ext cx="8229600" cy="825995"/>
      </dsp:txXfrm>
    </dsp:sp>
    <dsp:sp modelId="{D3608F3B-0CD5-48B8-8B64-38B519187213}">
      <dsp:nvSpPr>
        <dsp:cNvPr id="0" name=""/>
        <dsp:cNvSpPr/>
      </dsp:nvSpPr>
      <dsp:spPr>
        <a:xfrm rot="10800000">
          <a:off x="0" y="2520432"/>
          <a:ext cx="8229600" cy="1271211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I’ve just described what something is like or how I see it, but why is it like that?</a:t>
          </a:r>
          <a:endParaRPr lang="en-US" sz="1600" kern="1200" dirty="0"/>
        </a:p>
      </dsp:txBody>
      <dsp:txXfrm rot="10800000">
        <a:off x="0" y="2520432"/>
        <a:ext cx="8229600" cy="825995"/>
      </dsp:txXfrm>
    </dsp:sp>
    <dsp:sp modelId="{81EE8F23-2DB7-4006-A519-BF1D9AA3387A}">
      <dsp:nvSpPr>
        <dsp:cNvPr id="0" name=""/>
        <dsp:cNvSpPr/>
      </dsp:nvSpPr>
      <dsp:spPr>
        <a:xfrm rot="10800000">
          <a:off x="0" y="1261618"/>
          <a:ext cx="8229600" cy="1271211"/>
        </a:xfrm>
        <a:prstGeom prst="upArrowCallou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What does this information imply?</a:t>
          </a:r>
          <a:endParaRPr lang="en-US" sz="1600" kern="1200" dirty="0"/>
        </a:p>
      </dsp:txBody>
      <dsp:txXfrm rot="10800000">
        <a:off x="0" y="1261618"/>
        <a:ext cx="8229600" cy="825995"/>
      </dsp:txXfrm>
    </dsp:sp>
    <dsp:sp modelId="{4FC677C7-ABB5-4FB3-9046-983BFC767FF8}">
      <dsp:nvSpPr>
        <dsp:cNvPr id="0" name=""/>
        <dsp:cNvSpPr/>
      </dsp:nvSpPr>
      <dsp:spPr>
        <a:xfrm rot="10800000">
          <a:off x="0" y="2804"/>
          <a:ext cx="8229600" cy="1271211"/>
        </a:xfrm>
        <a:prstGeom prst="upArrowCallou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Why should anyone care about this evidence?</a:t>
          </a:r>
          <a:endParaRPr lang="en-US" sz="1600" kern="1200" dirty="0"/>
        </a:p>
      </dsp:txBody>
      <dsp:txXfrm rot="10800000">
        <a:off x="0" y="2804"/>
        <a:ext cx="8229600" cy="8259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E007770D-2637-4257-A82A-ADD4D50F18DE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03813D0F-5E53-4FD0-BFF3-F2365127B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12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CDE963C-FD7C-4091-B7C9-B0F2449F4E98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9F90BB0-8ADD-41F2-BF12-43539127455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DE963C-FD7C-4091-B7C9-B0F2449F4E98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F90BB0-8ADD-41F2-BF12-43539127455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DE963C-FD7C-4091-B7C9-B0F2449F4E98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F90BB0-8ADD-41F2-BF12-43539127455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DE963C-FD7C-4091-B7C9-B0F2449F4E98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F90BB0-8ADD-41F2-BF12-43539127455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DE963C-FD7C-4091-B7C9-B0F2449F4E98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F90BB0-8ADD-41F2-BF12-43539127455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DE963C-FD7C-4091-B7C9-B0F2449F4E98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F90BB0-8ADD-41F2-BF12-43539127455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DE963C-FD7C-4091-B7C9-B0F2449F4E98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F90BB0-8ADD-41F2-BF12-43539127455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CDE963C-FD7C-4091-B7C9-B0F2449F4E98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F90BB0-8ADD-41F2-BF12-43539127455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CDE963C-FD7C-4091-B7C9-B0F2449F4E98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9F90BB0-8ADD-41F2-BF12-43539127455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DE963C-FD7C-4091-B7C9-B0F2449F4E98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F90BB0-8ADD-41F2-BF12-43539127455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CDE963C-FD7C-4091-B7C9-B0F2449F4E98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F90BB0-8ADD-41F2-BF12-43539127455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CDE963C-FD7C-4091-B7C9-B0F2449F4E98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9F90BB0-8ADD-41F2-BF12-43539127455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ashoeschools.net/cms/lib/NV01912265/Centricity/Domain/253/Social%20Studies/October%208%20Argumentative%20Writing%20in%20Social%20Studies%206-12.pdf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Writing Claim &amp; Evidence Paragraphs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611606"/>
            <a:ext cx="7772400" cy="134139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Connected by Reasoning</a:t>
            </a:r>
          </a:p>
          <a:p>
            <a:r>
              <a:rPr lang="en-US" sz="2000" dirty="0" smtClean="0"/>
              <a:t>Adapted from: </a:t>
            </a:r>
            <a:r>
              <a:rPr lang="en-US" sz="2000" dirty="0">
                <a:hlinkClick r:id="rId2"/>
              </a:rPr>
              <a:t>https://www.washoeschools.net/cms/lib/NV01912265/Centricity/Domain/253/Social%20Studies/October%208%20Argumentative%20Writing%20in%20Social%20Studies%206-12.pdf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4264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3484581"/>
              </p:ext>
            </p:extLst>
          </p:nvPr>
        </p:nvGraphicFramePr>
        <p:xfrm>
          <a:off x="457200" y="685800"/>
          <a:ext cx="82296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Claims, Reasoning &amp; Evidence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1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795272"/>
          </a:xfrm>
        </p:spPr>
        <p:txBody>
          <a:bodyPr/>
          <a:lstStyle/>
          <a:p>
            <a:r>
              <a:rPr lang="en-US" dirty="0"/>
              <a:t>Evidence is ALWAYS </a:t>
            </a:r>
            <a:r>
              <a:rPr lang="en-US" dirty="0" smtClean="0"/>
              <a:t>for (or against) something</a:t>
            </a:r>
            <a:r>
              <a:rPr lang="en-US" dirty="0"/>
              <a:t>! </a:t>
            </a:r>
            <a:endParaRPr lang="en-US" dirty="0" smtClean="0"/>
          </a:p>
          <a:p>
            <a:pPr lvl="1"/>
            <a:r>
              <a:rPr lang="en-US" dirty="0" smtClean="0"/>
              <a:t>Example </a:t>
            </a:r>
            <a:r>
              <a:rPr lang="en-US" dirty="0"/>
              <a:t>Statistic: 74% of high school students read at a minimum of an 8th grade level.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 &amp; Reasoning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05000" y="3200400"/>
            <a:ext cx="5410200" cy="3046988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American schools are failing! </a:t>
            </a:r>
            <a:r>
              <a:rPr lang="en-US" sz="2400" dirty="0" smtClean="0">
                <a:solidFill>
                  <a:srgbClr val="00B050"/>
                </a:solidFill>
              </a:rPr>
              <a:t>According to a new national study, 26%, or, in other words, 1 in every 4 high school students, cannot read at a 9th grade level</a:t>
            </a:r>
            <a:r>
              <a:rPr lang="en-US" sz="2400" dirty="0" smtClean="0">
                <a:solidFill>
                  <a:schemeClr val="accent1"/>
                </a:solidFill>
              </a:rPr>
              <a:t>. If 1 in 4 people in the country had a disease, we would call it an epidemic of mass proportions! </a:t>
            </a:r>
            <a:endParaRPr lang="en-US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30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7474229"/>
              </p:ext>
            </p:extLst>
          </p:nvPr>
        </p:nvGraphicFramePr>
        <p:xfrm>
          <a:off x="457200" y="1295400"/>
          <a:ext cx="8229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Reasoning Matters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324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4778459"/>
              </p:ext>
            </p:extLst>
          </p:nvPr>
        </p:nvGraphicFramePr>
        <p:xfrm>
          <a:off x="381000" y="762000"/>
          <a:ext cx="82296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Questions to Develop Reasoning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952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Reasoning Matters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3581400" cy="762000"/>
          </a:xfrm>
        </p:spPr>
        <p:txBody>
          <a:bodyPr/>
          <a:lstStyle/>
          <a:p>
            <a:r>
              <a:rPr lang="en-US" dirty="0"/>
              <a:t>Weak use of evidence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>
          <a:xfrm>
            <a:off x="4419600" y="5410200"/>
            <a:ext cx="4267201" cy="762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Stronger use of reasoned evidence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3581400" cy="394176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dirty="0" smtClean="0"/>
              <a:t>Today</a:t>
            </a:r>
            <a:r>
              <a:rPr lang="en-US" dirty="0"/>
              <a:t>, we are too self-centered. Most families no longer sit down to eat together, preferring instead to eat on the go while rushing to the next appointment (</a:t>
            </a:r>
            <a:r>
              <a:rPr lang="en-US" dirty="0" err="1"/>
              <a:t>Gleick</a:t>
            </a:r>
            <a:r>
              <a:rPr lang="en-US" dirty="0"/>
              <a:t> 148). Everything is about what we want.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191001" y="1444294"/>
            <a:ext cx="4495800" cy="4118306"/>
          </a:xfrm>
        </p:spPr>
        <p:txBody>
          <a:bodyPr>
            <a:normAutofit fontScale="85000" lnSpcReduction="20000"/>
          </a:bodyPr>
          <a:lstStyle/>
          <a:p>
            <a:pPr marL="109728" indent="0">
              <a:buNone/>
            </a:pPr>
            <a:r>
              <a:rPr lang="en-US" dirty="0" smtClean="0"/>
              <a:t>Today</a:t>
            </a:r>
            <a:r>
              <a:rPr lang="en-US" dirty="0"/>
              <a:t>, Americans are too self-centered. Even our families don't matter as much </a:t>
            </a:r>
            <a:r>
              <a:rPr lang="en-US" dirty="0" smtClean="0"/>
              <a:t>anymore. </a:t>
            </a:r>
            <a:r>
              <a:rPr lang="en-US" dirty="0"/>
              <a:t>Other people and activities take precedence. In fact, </a:t>
            </a:r>
            <a:r>
              <a:rPr lang="en-US" dirty="0" smtClean="0"/>
              <a:t>evidence </a:t>
            </a:r>
            <a:r>
              <a:rPr lang="en-US" dirty="0"/>
              <a:t>shows </a:t>
            </a:r>
            <a:r>
              <a:rPr lang="en-US" dirty="0" smtClean="0"/>
              <a:t>most </a:t>
            </a:r>
            <a:r>
              <a:rPr lang="en-US" dirty="0"/>
              <a:t>American families no longer eat together, preferring </a:t>
            </a:r>
            <a:r>
              <a:rPr lang="en-US" dirty="0" smtClean="0"/>
              <a:t>to </a:t>
            </a:r>
            <a:r>
              <a:rPr lang="en-US" dirty="0"/>
              <a:t>eat on the </a:t>
            </a:r>
            <a:r>
              <a:rPr lang="en-US" dirty="0" smtClean="0"/>
              <a:t>go (</a:t>
            </a:r>
            <a:r>
              <a:rPr lang="en-US" dirty="0" err="1"/>
              <a:t>Gleick</a:t>
            </a:r>
            <a:r>
              <a:rPr lang="en-US" dirty="0"/>
              <a:t> 148). Sit-down meals are a time to share and connect with others; however, that connection has become less valued, as families begin to prize individual activities over shared time, promoting self-centeredness over group identity.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6248400"/>
            <a:ext cx="83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Think, Pair, Share – What makes the left statement weak?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998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776471"/>
          </a:xfrm>
        </p:spPr>
        <p:txBody>
          <a:bodyPr/>
          <a:lstStyle/>
          <a:p>
            <a:r>
              <a:rPr lang="en-US" dirty="0"/>
              <a:t>Claim: Hybrid cars are an effective strategy to fight pollution. </a:t>
            </a:r>
            <a:endParaRPr lang="en-US" dirty="0" smtClean="0"/>
          </a:p>
          <a:p>
            <a:pPr lvl="1"/>
            <a:r>
              <a:rPr lang="en-US" dirty="0" smtClean="0"/>
              <a:t>Evidence </a:t>
            </a:r>
            <a:r>
              <a:rPr lang="en-US" dirty="0"/>
              <a:t>1: Driving a private car is a typical citizen's most air polluting activity. </a:t>
            </a:r>
            <a:endParaRPr lang="en-US" dirty="0" smtClean="0"/>
          </a:p>
          <a:p>
            <a:pPr lvl="1"/>
            <a:r>
              <a:rPr lang="en-US" dirty="0" smtClean="0"/>
              <a:t>Evidence </a:t>
            </a:r>
            <a:r>
              <a:rPr lang="en-US" dirty="0"/>
              <a:t>2: Each vehicle produced is going to stay on the road for roughly 12 to 15 years. </a:t>
            </a:r>
            <a:endParaRPr lang="en-US" dirty="0" smtClean="0"/>
          </a:p>
          <a:p>
            <a:pPr lvl="1"/>
            <a:r>
              <a:rPr lang="en-US" dirty="0" smtClean="0"/>
              <a:t>Evidence </a:t>
            </a:r>
            <a:r>
              <a:rPr lang="en-US" dirty="0"/>
              <a:t>3: Hybrid cars combine a gasoline engine with a battery-powered electric motor.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Practice: Reasoning Matters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47800" y="4724400"/>
            <a:ext cx="6123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Think, Pair, Share – What reasoning could be used for each piece of evidence?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591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Claim: Hybrid cars are an effective strategy to fight pollution. </a:t>
            </a:r>
            <a:endParaRPr lang="en-US" dirty="0" smtClean="0"/>
          </a:p>
          <a:p>
            <a:pPr lvl="1"/>
            <a:r>
              <a:rPr lang="en-US" dirty="0" smtClean="0"/>
              <a:t>Evidence </a:t>
            </a:r>
            <a:r>
              <a:rPr lang="en-US" dirty="0"/>
              <a:t>1: Driving a private car is a typical citizen's most air polluting activity. </a:t>
            </a:r>
          </a:p>
          <a:p>
            <a:pPr lvl="2"/>
            <a:r>
              <a:rPr lang="en-US" dirty="0" smtClean="0"/>
              <a:t>Reasoning 1</a:t>
            </a:r>
            <a:r>
              <a:rPr lang="en-US" dirty="0"/>
              <a:t>: Because cars are the largest source of private, as opposed to industry produced, air pollution switching to hybrid cars should have an impact on fighting pollution. </a:t>
            </a:r>
            <a:endParaRPr lang="en-US" dirty="0" smtClean="0"/>
          </a:p>
          <a:p>
            <a:pPr lvl="1"/>
            <a:r>
              <a:rPr lang="en-US" dirty="0" smtClean="0"/>
              <a:t>Evidence </a:t>
            </a:r>
            <a:r>
              <a:rPr lang="en-US" dirty="0"/>
              <a:t>2: Each vehicle produced is going to stay on the road for roughly 12 to 15 years. </a:t>
            </a:r>
            <a:endParaRPr lang="en-US" dirty="0" smtClean="0"/>
          </a:p>
          <a:p>
            <a:pPr lvl="2"/>
            <a:r>
              <a:rPr lang="en-US" dirty="0" smtClean="0"/>
              <a:t>Reasoning </a:t>
            </a:r>
            <a:r>
              <a:rPr lang="en-US" dirty="0"/>
              <a:t>2: Cars generally have a long lifespan, meaning that a decision to switch to a hybrid car will make a long-term impact on pollution levels. </a:t>
            </a:r>
            <a:endParaRPr lang="en-US" dirty="0" smtClean="0"/>
          </a:p>
          <a:p>
            <a:pPr lvl="1"/>
            <a:r>
              <a:rPr lang="en-US" dirty="0" smtClean="0"/>
              <a:t>Evidence </a:t>
            </a:r>
            <a:r>
              <a:rPr lang="en-US" dirty="0"/>
              <a:t>3: Hybrid cars combine a gasoline engine with a battery-powered electric motor. </a:t>
            </a:r>
            <a:endParaRPr lang="en-US" dirty="0" smtClean="0"/>
          </a:p>
          <a:p>
            <a:pPr lvl="2"/>
            <a:r>
              <a:rPr lang="en-US" dirty="0" smtClean="0"/>
              <a:t>Reasoning </a:t>
            </a:r>
            <a:r>
              <a:rPr lang="en-US" dirty="0"/>
              <a:t>3: This combination of technologies means that less carbon pollution is produced.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Possible Responses: Reasoning Matters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0904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1772</TotalTime>
  <Words>698</Words>
  <Application>Microsoft Office PowerPoint</Application>
  <PresentationFormat>On-screen Show (4:3)</PresentationFormat>
  <Paragraphs>47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Writing Claim &amp; Evidence Paragraphs</vt:lpstr>
      <vt:lpstr>Claims, Reasoning &amp; Evidence</vt:lpstr>
      <vt:lpstr>Evidence &amp; Reasoning</vt:lpstr>
      <vt:lpstr>Reasoning Matters</vt:lpstr>
      <vt:lpstr>Questions to Develop Reasoning</vt:lpstr>
      <vt:lpstr>Example: Reasoning Matters</vt:lpstr>
      <vt:lpstr>Practice: Reasoning Matters</vt:lpstr>
      <vt:lpstr>Possible Responses: Reasoning Matters</vt:lpstr>
    </vt:vector>
  </TitlesOfParts>
  <Company>Chambersburg Area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Beth Yosler</dc:creator>
  <cp:lastModifiedBy>Beth Yosler</cp:lastModifiedBy>
  <cp:revision>13</cp:revision>
  <cp:lastPrinted>2019-09-09T11:37:16Z</cp:lastPrinted>
  <dcterms:created xsi:type="dcterms:W3CDTF">2019-09-05T15:53:22Z</dcterms:created>
  <dcterms:modified xsi:type="dcterms:W3CDTF">2019-09-10T12:32:12Z</dcterms:modified>
</cp:coreProperties>
</file>