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varScale="1">
        <p:scale>
          <a:sx n="69" d="100"/>
          <a:sy n="69" d="100"/>
        </p:scale>
        <p:origin x="-55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F93DA8-D1A9-4E90-A40A-B09C53283E9E}" type="datetimeFigureOut">
              <a:rPr lang="en-US" smtClean="0"/>
              <a:t>8/26/2019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D68658-8A60-4CED-8F8D-5D84B9855C3E}" type="slidenum">
              <a:rPr lang="en-US" smtClean="0"/>
              <a:t>‹#›</a:t>
            </a:fld>
            <a:endParaRPr lang="en-US"/>
          </a:p>
        </p:txBody>
      </p:sp>
    </p:spTree>
    <p:extLst>
      <p:ext uri="{BB962C8B-B14F-4D97-AF65-F5344CB8AC3E}">
        <p14:creationId xmlns:p14="http://schemas.microsoft.com/office/powerpoint/2010/main" val="1825657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D68658-8A60-4CED-8F8D-5D84B9855C3E}" type="slidenum">
              <a:rPr lang="en-US" smtClean="0"/>
              <a:t>3</a:t>
            </a:fld>
            <a:endParaRPr lang="en-US"/>
          </a:p>
        </p:txBody>
      </p:sp>
    </p:spTree>
    <p:extLst>
      <p:ext uri="{BB962C8B-B14F-4D97-AF65-F5344CB8AC3E}">
        <p14:creationId xmlns:p14="http://schemas.microsoft.com/office/powerpoint/2010/main" val="2924066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this paragraph, the student chooses to discuss the role of polite speech in the culture of the Internet. The student claims that polite speech is necessary to convey tone in communication without context and uses emails as a frame. The student uses examples of situations where email and polite speech are directly involved to support her claims. Every one of the claims is followed up with an example.</a:t>
            </a:r>
            <a:endParaRPr lang="en-US" dirty="0"/>
          </a:p>
        </p:txBody>
      </p:sp>
      <p:sp>
        <p:nvSpPr>
          <p:cNvPr id="4" name="Slide Number Placeholder 3"/>
          <p:cNvSpPr>
            <a:spLocks noGrp="1"/>
          </p:cNvSpPr>
          <p:nvPr>
            <p:ph type="sldNum" sz="quarter" idx="10"/>
          </p:nvPr>
        </p:nvSpPr>
        <p:spPr/>
        <p:txBody>
          <a:bodyPr/>
          <a:lstStyle/>
          <a:p>
            <a:fld id="{02D68658-8A60-4CED-8F8D-5D84B9855C3E}" type="slidenum">
              <a:rPr lang="en-US" smtClean="0"/>
              <a:t>11</a:t>
            </a:fld>
            <a:endParaRPr lang="en-US"/>
          </a:p>
        </p:txBody>
      </p:sp>
    </p:spTree>
    <p:extLst>
      <p:ext uri="{BB962C8B-B14F-4D97-AF65-F5344CB8AC3E}">
        <p14:creationId xmlns:p14="http://schemas.microsoft.com/office/powerpoint/2010/main" val="38754437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6F4E401-C828-4D93-9896-71496C89D593}" type="datetimeFigureOut">
              <a:rPr lang="en-US" smtClean="0"/>
              <a:t>8/26/2019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FD46CC9-69BD-47A1-9891-A489F8E05BB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F4E401-C828-4D93-9896-71496C89D593}" type="datetimeFigureOut">
              <a:rPr lang="en-US" smtClean="0"/>
              <a:t>8/26/2019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FD46CC9-69BD-47A1-9891-A489F8E05BBA}"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6F4E401-C828-4D93-9896-71496C89D593}" type="datetimeFigureOut">
              <a:rPr lang="en-US" smtClean="0"/>
              <a:t>8/26/2019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FD46CC9-69BD-47A1-9891-A489F8E05BBA}"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6F4E401-C828-4D93-9896-71496C89D593}" type="datetimeFigureOut">
              <a:rPr lang="en-US" smtClean="0"/>
              <a:t>8/26/2019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FD46CC9-69BD-47A1-9891-A489F8E05BBA}"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6F4E401-C828-4D93-9896-71496C89D593}" type="datetimeFigureOut">
              <a:rPr lang="en-US" smtClean="0"/>
              <a:t>8/26/2019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FD46CC9-69BD-47A1-9891-A489F8E05BB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6F4E401-C828-4D93-9896-71496C89D593}" type="datetimeFigureOut">
              <a:rPr lang="en-US" smtClean="0"/>
              <a:t>8/26/2019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FD46CC9-69BD-47A1-9891-A489F8E05BBA}"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6F4E401-C828-4D93-9896-71496C89D593}" type="datetimeFigureOut">
              <a:rPr lang="en-US" smtClean="0"/>
              <a:t>8/26/2019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FD46CC9-69BD-47A1-9891-A489F8E05BB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6F4E401-C828-4D93-9896-71496C89D593}" type="datetimeFigureOut">
              <a:rPr lang="en-US" smtClean="0"/>
              <a:t>8/26/2019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FD46CC9-69BD-47A1-9891-A489F8E05BB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6F4E401-C828-4D93-9896-71496C89D593}" type="datetimeFigureOut">
              <a:rPr lang="en-US" smtClean="0"/>
              <a:t>8/26/2019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FD46CC9-69BD-47A1-9891-A489F8E05BBA}"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F4E401-C828-4D93-9896-71496C89D593}" type="datetimeFigureOut">
              <a:rPr lang="en-US" smtClean="0"/>
              <a:t>8/26/2019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FD46CC9-69BD-47A1-9891-A489F8E05BB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6F4E401-C828-4D93-9896-71496C89D593}" type="datetimeFigureOut">
              <a:rPr lang="en-US" smtClean="0"/>
              <a:t>8/26/2019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FD46CC9-69BD-47A1-9891-A489F8E05BB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6F4E401-C828-4D93-9896-71496C89D593}" type="datetimeFigureOut">
              <a:rPr lang="en-US" smtClean="0"/>
              <a:t>8/26/2019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FD46CC9-69BD-47A1-9891-A489F8E05BB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ssayclick.net/blog/argumentative-essay-outline" TargetMode="External"/><Relationship Id="rId2" Type="http://schemas.openxmlformats.org/officeDocument/2006/relationships/hyperlink" Target="https://www.albert.io/blog/how-to-get-a-9-on-argument-frq-in-ap-english-languag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829761"/>
          </a:xfrm>
        </p:spPr>
        <p:txBody>
          <a:bodyPr/>
          <a:lstStyle/>
          <a:p>
            <a:r>
              <a:rPr lang="en-US" dirty="0" smtClean="0"/>
              <a:t>Argument Essay Process &amp; Structure</a:t>
            </a:r>
            <a:endParaRPr lang="en-US" dirty="0"/>
          </a:p>
        </p:txBody>
      </p:sp>
      <p:sp>
        <p:nvSpPr>
          <p:cNvPr id="3" name="Subtitle 2"/>
          <p:cNvSpPr>
            <a:spLocks noGrp="1"/>
          </p:cNvSpPr>
          <p:nvPr>
            <p:ph type="subTitle" idx="1"/>
          </p:nvPr>
        </p:nvSpPr>
        <p:spPr>
          <a:xfrm>
            <a:off x="152400" y="3459206"/>
            <a:ext cx="8305800" cy="1199704"/>
          </a:xfrm>
        </p:spPr>
        <p:txBody>
          <a:bodyPr>
            <a:normAutofit fontScale="85000" lnSpcReduction="20000"/>
          </a:bodyPr>
          <a:lstStyle/>
          <a:p>
            <a:r>
              <a:rPr lang="en-US" dirty="0" smtClean="0"/>
              <a:t>AP Language &amp; Composition</a:t>
            </a:r>
          </a:p>
          <a:p>
            <a:r>
              <a:rPr lang="en-US" sz="1400" dirty="0" smtClean="0"/>
              <a:t>Adapted from: </a:t>
            </a:r>
          </a:p>
          <a:p>
            <a:r>
              <a:rPr lang="en-US" sz="1400" dirty="0" smtClean="0">
                <a:hlinkClick r:id="rId2"/>
              </a:rPr>
              <a:t>https</a:t>
            </a:r>
            <a:r>
              <a:rPr lang="en-US" sz="1400" dirty="0">
                <a:hlinkClick r:id="rId2"/>
              </a:rPr>
              <a:t>://www.albert.io/blog/how-to-get-a-9-on-argument-frq-in-ap-english-language</a:t>
            </a:r>
            <a:r>
              <a:rPr lang="en-US" sz="1400" dirty="0" smtClean="0">
                <a:hlinkClick r:id="rId2"/>
              </a:rPr>
              <a:t>/</a:t>
            </a:r>
            <a:endParaRPr lang="en-US" sz="1400" dirty="0" smtClean="0"/>
          </a:p>
          <a:p>
            <a:endParaRPr lang="en-US" sz="1400" dirty="0"/>
          </a:p>
          <a:p>
            <a:r>
              <a:rPr lang="en-US" sz="1400" dirty="0">
                <a:hlinkClick r:id="rId3"/>
              </a:rPr>
              <a:t>https://essayclick.net/blog/argumentative-essay-outline</a:t>
            </a:r>
            <a:endParaRPr lang="en-US" sz="1400" dirty="0"/>
          </a:p>
        </p:txBody>
      </p:sp>
    </p:spTree>
    <p:extLst>
      <p:ext uri="{BB962C8B-B14F-4D97-AF65-F5344CB8AC3E}">
        <p14:creationId xmlns:p14="http://schemas.microsoft.com/office/powerpoint/2010/main" val="33494460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a:t>
            </a:r>
            <a:r>
              <a:rPr lang="en-US" dirty="0" smtClean="0"/>
              <a:t>rgues </a:t>
            </a:r>
            <a:r>
              <a:rPr lang="en-US" dirty="0"/>
              <a:t>a </a:t>
            </a:r>
            <a:r>
              <a:rPr lang="en-US" dirty="0" smtClean="0"/>
              <a:t>position</a:t>
            </a:r>
          </a:p>
          <a:p>
            <a:r>
              <a:rPr lang="en-US" dirty="0"/>
              <a:t>U</a:t>
            </a:r>
            <a:r>
              <a:rPr lang="en-US" dirty="0" smtClean="0"/>
              <a:t>ses </a:t>
            </a:r>
            <a:r>
              <a:rPr lang="en-US" dirty="0"/>
              <a:t>appropriate and convincing </a:t>
            </a:r>
            <a:r>
              <a:rPr lang="en-US" dirty="0" smtClean="0"/>
              <a:t>evidence</a:t>
            </a:r>
          </a:p>
          <a:p>
            <a:r>
              <a:rPr lang="en-US" dirty="0"/>
              <a:t>S</a:t>
            </a:r>
            <a:r>
              <a:rPr lang="en-US" dirty="0" smtClean="0"/>
              <a:t>howcases </a:t>
            </a:r>
            <a:r>
              <a:rPr lang="en-US" dirty="0"/>
              <a:t>a wide range of the elements of </a:t>
            </a:r>
            <a:r>
              <a:rPr lang="en-US" dirty="0" smtClean="0"/>
              <a:t>writing</a:t>
            </a:r>
          </a:p>
          <a:p>
            <a:r>
              <a:rPr lang="en-US" dirty="0"/>
              <a:t>E</a:t>
            </a:r>
            <a:r>
              <a:rPr lang="en-US" dirty="0" smtClean="0"/>
              <a:t>mploys appropriate construction (solid framework)</a:t>
            </a:r>
            <a:endParaRPr lang="en-US" dirty="0"/>
          </a:p>
        </p:txBody>
      </p:sp>
      <p:sp>
        <p:nvSpPr>
          <p:cNvPr id="3" name="Title 2"/>
          <p:cNvSpPr>
            <a:spLocks noGrp="1"/>
          </p:cNvSpPr>
          <p:nvPr>
            <p:ph type="title"/>
          </p:nvPr>
        </p:nvSpPr>
        <p:spPr/>
        <p:txBody>
          <a:bodyPr/>
          <a:lstStyle/>
          <a:p>
            <a:r>
              <a:rPr lang="en-US" dirty="0" smtClean="0"/>
              <a:t>Effective Argument Essay</a:t>
            </a:r>
            <a:endParaRPr lang="en-US" dirty="0"/>
          </a:p>
        </p:txBody>
      </p:sp>
    </p:spTree>
    <p:extLst>
      <p:ext uri="{BB962C8B-B14F-4D97-AF65-F5344CB8AC3E}">
        <p14:creationId xmlns:p14="http://schemas.microsoft.com/office/powerpoint/2010/main" val="3748233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 first question to ask yourself is </a:t>
            </a:r>
            <a:r>
              <a:rPr lang="en-US" i="1" dirty="0"/>
              <a:t>what am I being asked to do</a:t>
            </a:r>
            <a:r>
              <a:rPr lang="en-US" dirty="0"/>
              <a:t>? </a:t>
            </a:r>
            <a:endParaRPr lang="en-US" dirty="0" smtClean="0"/>
          </a:p>
          <a:p>
            <a:pPr lvl="1"/>
            <a:r>
              <a:rPr lang="en-US" dirty="0" smtClean="0"/>
              <a:t>Look </a:t>
            </a:r>
            <a:r>
              <a:rPr lang="en-US" dirty="0"/>
              <a:t>for keywords and phrases that will answer that question</a:t>
            </a:r>
            <a:r>
              <a:rPr lang="en-US" dirty="0" smtClean="0"/>
              <a:t>.</a:t>
            </a:r>
          </a:p>
          <a:p>
            <a:r>
              <a:rPr lang="en-US" dirty="0"/>
              <a:t>If you cannot determine what the question is, go back and reread the prompt. </a:t>
            </a:r>
            <a:endParaRPr lang="en-US" dirty="0" smtClean="0"/>
          </a:p>
          <a:p>
            <a:pPr lvl="1"/>
            <a:r>
              <a:rPr lang="en-US" dirty="0" smtClean="0"/>
              <a:t>Knowing </a:t>
            </a:r>
            <a:r>
              <a:rPr lang="en-US" dirty="0"/>
              <a:t>the question you are answering is the most important part of AP writing. </a:t>
            </a:r>
            <a:endParaRPr lang="en-US" dirty="0" smtClean="0"/>
          </a:p>
          <a:p>
            <a:pPr lvl="1"/>
            <a:r>
              <a:rPr lang="en-US" dirty="0" smtClean="0"/>
              <a:t>Ensure </a:t>
            </a:r>
            <a:r>
              <a:rPr lang="en-US" dirty="0"/>
              <a:t>that you aren’t just writing an essay that responds to the general sense of the prompt.</a:t>
            </a:r>
            <a:endParaRPr lang="en-US" dirty="0" smtClean="0"/>
          </a:p>
        </p:txBody>
      </p:sp>
      <p:sp>
        <p:nvSpPr>
          <p:cNvPr id="3" name="Title 2"/>
          <p:cNvSpPr>
            <a:spLocks noGrp="1"/>
          </p:cNvSpPr>
          <p:nvPr>
            <p:ph type="title"/>
          </p:nvPr>
        </p:nvSpPr>
        <p:spPr/>
        <p:txBody>
          <a:bodyPr>
            <a:normAutofit fontScale="90000"/>
          </a:bodyPr>
          <a:lstStyle/>
          <a:p>
            <a:r>
              <a:rPr lang="en-US" dirty="0" smtClean="0"/>
              <a:t>Step 1:Understand the </a:t>
            </a:r>
            <a:r>
              <a:rPr lang="en-US" dirty="0" err="1" smtClean="0"/>
              <a:t>Exigence</a:t>
            </a:r>
            <a:r>
              <a:rPr lang="en-US" dirty="0" smtClean="0"/>
              <a:t> </a:t>
            </a:r>
            <a:br>
              <a:rPr lang="en-US" dirty="0" smtClean="0"/>
            </a:br>
            <a:r>
              <a:rPr lang="en-US" sz="1600" dirty="0" smtClean="0"/>
              <a:t>(</a:t>
            </a:r>
            <a:r>
              <a:rPr lang="en-US" sz="1600" dirty="0">
                <a:effectLst/>
              </a:rPr>
              <a:t>issue, problem, or situation </a:t>
            </a:r>
            <a:r>
              <a:rPr lang="en-US" sz="1600" dirty="0" smtClean="0">
                <a:effectLst/>
              </a:rPr>
              <a:t>)</a:t>
            </a:r>
            <a:endParaRPr lang="en-US" sz="1600" dirty="0"/>
          </a:p>
        </p:txBody>
      </p:sp>
    </p:spTree>
    <p:extLst>
      <p:ext uri="{BB962C8B-B14F-4D97-AF65-F5344CB8AC3E}">
        <p14:creationId xmlns:p14="http://schemas.microsoft.com/office/powerpoint/2010/main" val="4024847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Example </a:t>
            </a:r>
            <a:r>
              <a:rPr lang="en-US" dirty="0" err="1" smtClean="0"/>
              <a:t>Exigence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3" y="1447800"/>
            <a:ext cx="9375494"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 y="5181600"/>
            <a:ext cx="8763000" cy="369332"/>
          </a:xfrm>
          <a:prstGeom prst="rect">
            <a:avLst/>
          </a:prstGeom>
          <a:noFill/>
        </p:spPr>
        <p:txBody>
          <a:bodyPr wrap="square" rtlCol="0">
            <a:spAutoFit/>
          </a:bodyPr>
          <a:lstStyle/>
          <a:p>
            <a:pPr algn="ctr"/>
            <a:r>
              <a:rPr lang="en-US" b="1" dirty="0" smtClean="0">
                <a:solidFill>
                  <a:srgbClr val="FF0000"/>
                </a:solidFill>
              </a:rPr>
              <a:t>Think, Pair, Share – What is the </a:t>
            </a:r>
            <a:r>
              <a:rPr lang="en-US" b="1" dirty="0" err="1" smtClean="0">
                <a:solidFill>
                  <a:srgbClr val="FF0000"/>
                </a:solidFill>
              </a:rPr>
              <a:t>exigence</a:t>
            </a:r>
            <a:r>
              <a:rPr lang="en-US" b="1" dirty="0" smtClean="0">
                <a:solidFill>
                  <a:srgbClr val="FF0000"/>
                </a:solidFill>
              </a:rPr>
              <a:t> for this prompt?</a:t>
            </a:r>
            <a:endParaRPr lang="en-US" b="1" dirty="0">
              <a:solidFill>
                <a:srgbClr val="FF0000"/>
              </a:solidFill>
            </a:endParaRPr>
          </a:p>
        </p:txBody>
      </p:sp>
    </p:spTree>
    <p:extLst>
      <p:ext uri="{BB962C8B-B14F-4D97-AF65-F5344CB8AC3E}">
        <p14:creationId xmlns:p14="http://schemas.microsoft.com/office/powerpoint/2010/main" val="3575883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Determine your </a:t>
            </a:r>
            <a:r>
              <a:rPr lang="en-US" dirty="0" smtClean="0"/>
              <a:t>position on the subject: </a:t>
            </a:r>
            <a:r>
              <a:rPr lang="en-US" dirty="0"/>
              <a:t>agree, disagree or </a:t>
            </a:r>
            <a:r>
              <a:rPr lang="en-US" dirty="0" smtClean="0"/>
              <a:t>qualify</a:t>
            </a:r>
          </a:p>
          <a:p>
            <a:r>
              <a:rPr lang="en-US" dirty="0"/>
              <a:t>T</a:t>
            </a:r>
            <a:r>
              <a:rPr lang="en-US" dirty="0" smtClean="0"/>
              <a:t>here </a:t>
            </a:r>
            <a:r>
              <a:rPr lang="en-US" dirty="0"/>
              <a:t>is no right or wrong </a:t>
            </a:r>
            <a:r>
              <a:rPr lang="en-US" dirty="0" smtClean="0"/>
              <a:t>answer</a:t>
            </a:r>
          </a:p>
          <a:p>
            <a:r>
              <a:rPr lang="en-US" dirty="0"/>
              <a:t>B</a:t>
            </a:r>
            <a:r>
              <a:rPr lang="en-US" dirty="0" smtClean="0"/>
              <a:t>oth </a:t>
            </a:r>
            <a:r>
              <a:rPr lang="en-US" dirty="0"/>
              <a:t>sides are arguable, pick </a:t>
            </a:r>
            <a:r>
              <a:rPr lang="en-US" dirty="0" smtClean="0"/>
              <a:t>one and </a:t>
            </a:r>
            <a:r>
              <a:rPr lang="en-US" dirty="0"/>
              <a:t>stick to it. Don’t </a:t>
            </a:r>
            <a:r>
              <a:rPr lang="en-US" dirty="0" smtClean="0"/>
              <a:t>waffle</a:t>
            </a:r>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Step 2: Determine Your Position</a:t>
            </a:r>
            <a:endParaRPr lang="en-US" dirty="0"/>
          </a:p>
        </p:txBody>
      </p:sp>
    </p:spTree>
    <p:extLst>
      <p:ext uri="{BB962C8B-B14F-4D97-AF65-F5344CB8AC3E}">
        <p14:creationId xmlns:p14="http://schemas.microsoft.com/office/powerpoint/2010/main" val="2092270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S</a:t>
            </a:r>
            <a:r>
              <a:rPr lang="en-US" dirty="0" smtClean="0"/>
              <a:t>hould </a:t>
            </a:r>
            <a:r>
              <a:rPr lang="en-US" dirty="0"/>
              <a:t>be </a:t>
            </a:r>
            <a:r>
              <a:rPr lang="en-US" dirty="0" smtClean="0"/>
              <a:t>simple </a:t>
            </a:r>
            <a:r>
              <a:rPr lang="en-US" dirty="0"/>
              <a:t>and </a:t>
            </a:r>
            <a:r>
              <a:rPr lang="en-US" dirty="0" smtClean="0"/>
              <a:t>elegant </a:t>
            </a:r>
          </a:p>
          <a:p>
            <a:r>
              <a:rPr lang="en-US" dirty="0" smtClean="0"/>
              <a:t>Should </a:t>
            </a:r>
            <a:r>
              <a:rPr lang="en-US" dirty="0"/>
              <a:t>encompass your entire essay in </a:t>
            </a:r>
            <a:r>
              <a:rPr lang="en-US" dirty="0" smtClean="0"/>
              <a:t>one sentence</a:t>
            </a:r>
          </a:p>
          <a:p>
            <a:r>
              <a:rPr lang="en-US" dirty="0" smtClean="0"/>
              <a:t>Must break </a:t>
            </a:r>
            <a:r>
              <a:rPr lang="en-US" dirty="0"/>
              <a:t>down </a:t>
            </a:r>
            <a:r>
              <a:rPr lang="en-US" dirty="0" smtClean="0"/>
              <a:t>your claim (agree, disagree, qualify)</a:t>
            </a:r>
          </a:p>
          <a:p>
            <a:r>
              <a:rPr lang="en-US" dirty="0" smtClean="0"/>
              <a:t>Must assert that you </a:t>
            </a:r>
            <a:r>
              <a:rPr lang="en-US" dirty="0"/>
              <a:t>will support that claim with examples </a:t>
            </a:r>
            <a:r>
              <a:rPr lang="en-US" dirty="0" smtClean="0"/>
              <a:t>(For AP FRQ – must be from readings, personal experiences, and history/current events)</a:t>
            </a:r>
          </a:p>
        </p:txBody>
      </p:sp>
      <p:sp>
        <p:nvSpPr>
          <p:cNvPr id="3" name="Title 2"/>
          <p:cNvSpPr>
            <a:spLocks noGrp="1"/>
          </p:cNvSpPr>
          <p:nvPr>
            <p:ph type="title"/>
          </p:nvPr>
        </p:nvSpPr>
        <p:spPr/>
        <p:txBody>
          <a:bodyPr>
            <a:normAutofit fontScale="90000"/>
          </a:bodyPr>
          <a:lstStyle/>
          <a:p>
            <a:r>
              <a:rPr lang="en-US" dirty="0" smtClean="0"/>
              <a:t>Step 3: </a:t>
            </a:r>
            <a:r>
              <a:rPr lang="en-US" dirty="0">
                <a:effectLst/>
              </a:rPr>
              <a:t>Craft a Thesis </a:t>
            </a:r>
            <a:r>
              <a:rPr lang="en-US" dirty="0" smtClean="0">
                <a:effectLst/>
              </a:rPr>
              <a:t>Statement</a:t>
            </a:r>
            <a:endParaRPr lang="en-US" dirty="0"/>
          </a:p>
        </p:txBody>
      </p:sp>
    </p:spTree>
    <p:extLst>
      <p:ext uri="{BB962C8B-B14F-4D97-AF65-F5344CB8AC3E}">
        <p14:creationId xmlns:p14="http://schemas.microsoft.com/office/powerpoint/2010/main" val="32431340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30490"/>
            <a:ext cx="8229600" cy="4525963"/>
          </a:xfrm>
        </p:spPr>
        <p:txBody>
          <a:bodyPr/>
          <a:lstStyle/>
          <a:p>
            <a:r>
              <a:rPr lang="en-US" dirty="0" smtClean="0"/>
              <a:t>Good example</a:t>
            </a:r>
          </a:p>
          <a:p>
            <a:pPr lvl="1"/>
            <a:r>
              <a:rPr lang="en-US" dirty="0"/>
              <a:t>As Wilde claims, disobedience is a valuable human trait without which progress could not be made because, in situations like the American Revolution, it is only deviance from the norm that can change the norm</a:t>
            </a:r>
            <a:r>
              <a:rPr lang="en-US" dirty="0" smtClean="0"/>
              <a:t>.</a:t>
            </a:r>
          </a:p>
          <a:p>
            <a:endParaRPr lang="en-US" dirty="0"/>
          </a:p>
          <a:p>
            <a:r>
              <a:rPr lang="en-US" dirty="0" smtClean="0"/>
              <a:t>Bad example</a:t>
            </a:r>
          </a:p>
          <a:p>
            <a:pPr lvl="1"/>
            <a:r>
              <a:rPr lang="en-US" dirty="0"/>
              <a:t>Disobedience is a good trait for humans, because historically, disobedient men and women made history.</a:t>
            </a:r>
          </a:p>
        </p:txBody>
      </p:sp>
      <p:sp>
        <p:nvSpPr>
          <p:cNvPr id="3" name="Title 2"/>
          <p:cNvSpPr>
            <a:spLocks noGrp="1"/>
          </p:cNvSpPr>
          <p:nvPr>
            <p:ph type="title"/>
          </p:nvPr>
        </p:nvSpPr>
        <p:spPr>
          <a:xfrm>
            <a:off x="457200" y="-76200"/>
            <a:ext cx="8229600" cy="1143000"/>
          </a:xfrm>
        </p:spPr>
        <p:txBody>
          <a:bodyPr/>
          <a:lstStyle/>
          <a:p>
            <a:r>
              <a:rPr lang="en-US" dirty="0" smtClean="0"/>
              <a:t>Example Thesis</a:t>
            </a:r>
            <a:endParaRPr lang="en-US" dirty="0"/>
          </a:p>
        </p:txBody>
      </p:sp>
      <p:sp>
        <p:nvSpPr>
          <p:cNvPr id="4" name="TextBox 3"/>
          <p:cNvSpPr txBox="1"/>
          <p:nvPr/>
        </p:nvSpPr>
        <p:spPr>
          <a:xfrm>
            <a:off x="301171" y="5486400"/>
            <a:ext cx="8763000" cy="369332"/>
          </a:xfrm>
          <a:prstGeom prst="rect">
            <a:avLst/>
          </a:prstGeom>
          <a:noFill/>
        </p:spPr>
        <p:txBody>
          <a:bodyPr wrap="square" rtlCol="0">
            <a:spAutoFit/>
          </a:bodyPr>
          <a:lstStyle/>
          <a:p>
            <a:pPr algn="ctr"/>
            <a:r>
              <a:rPr lang="en-US" b="1" dirty="0" smtClean="0">
                <a:solidFill>
                  <a:srgbClr val="FF0000"/>
                </a:solidFill>
              </a:rPr>
              <a:t>Think, Pair, Share – What makes the second prompt less appropriate?</a:t>
            </a:r>
            <a:endParaRPr lang="en-US" b="1" dirty="0">
              <a:solidFill>
                <a:srgbClr val="FF0000"/>
              </a:solidFill>
            </a:endParaRPr>
          </a:p>
        </p:txBody>
      </p:sp>
    </p:spTree>
    <p:extLst>
      <p:ext uri="{BB962C8B-B14F-4D97-AF65-F5344CB8AC3E}">
        <p14:creationId xmlns:p14="http://schemas.microsoft.com/office/powerpoint/2010/main" val="3775715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good argument builds as you move through the </a:t>
            </a:r>
            <a:r>
              <a:rPr lang="en-US" dirty="0" smtClean="0"/>
              <a:t>essay </a:t>
            </a:r>
          </a:p>
          <a:p>
            <a:pPr lvl="1"/>
            <a:r>
              <a:rPr lang="en-US" dirty="0" smtClean="0"/>
              <a:t>It </a:t>
            </a:r>
            <a:r>
              <a:rPr lang="en-US" dirty="0"/>
              <a:t>does not simply repeat the same </a:t>
            </a:r>
            <a:r>
              <a:rPr lang="en-US" dirty="0" smtClean="0"/>
              <a:t>points</a:t>
            </a:r>
          </a:p>
          <a:p>
            <a:pPr lvl="1"/>
            <a:r>
              <a:rPr lang="en-US" dirty="0"/>
              <a:t>T</a:t>
            </a:r>
            <a:r>
              <a:rPr lang="en-US" dirty="0" smtClean="0"/>
              <a:t>he </a:t>
            </a:r>
            <a:r>
              <a:rPr lang="en-US" dirty="0"/>
              <a:t>different points of the argument build off one another and work together to advance the author’s </a:t>
            </a:r>
            <a:r>
              <a:rPr lang="en-US" dirty="0" smtClean="0"/>
              <a:t>perspective</a:t>
            </a:r>
            <a:endParaRPr lang="en-US" dirty="0"/>
          </a:p>
        </p:txBody>
      </p:sp>
      <p:sp>
        <p:nvSpPr>
          <p:cNvPr id="3" name="Title 2"/>
          <p:cNvSpPr>
            <a:spLocks noGrp="1"/>
          </p:cNvSpPr>
          <p:nvPr>
            <p:ph type="title"/>
          </p:nvPr>
        </p:nvSpPr>
        <p:spPr/>
        <p:txBody>
          <a:bodyPr>
            <a:normAutofit fontScale="90000"/>
          </a:bodyPr>
          <a:lstStyle/>
          <a:p>
            <a:r>
              <a:rPr lang="en-US" dirty="0" smtClean="0">
                <a:effectLst/>
              </a:rPr>
              <a:t>Step 4: Craft </a:t>
            </a:r>
            <a:r>
              <a:rPr lang="en-US" dirty="0">
                <a:effectLst/>
              </a:rPr>
              <a:t>a Chronological </a:t>
            </a:r>
            <a:r>
              <a:rPr lang="en-US" dirty="0" smtClean="0">
                <a:effectLst/>
              </a:rPr>
              <a:t>Argument</a:t>
            </a:r>
            <a:endParaRPr lang="en-US" dirty="0"/>
          </a:p>
        </p:txBody>
      </p:sp>
    </p:spTree>
    <p:extLst>
      <p:ext uri="{BB962C8B-B14F-4D97-AF65-F5344CB8AC3E}">
        <p14:creationId xmlns:p14="http://schemas.microsoft.com/office/powerpoint/2010/main" val="739248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smtClean="0"/>
              <a:t>Exigence</a:t>
            </a:r>
            <a:r>
              <a:rPr lang="en-US" dirty="0" smtClean="0"/>
              <a:t>: </a:t>
            </a:r>
            <a:r>
              <a:rPr lang="en-US" dirty="0"/>
              <a:t>students are </a:t>
            </a:r>
            <a:r>
              <a:rPr lang="en-US" dirty="0" smtClean="0"/>
              <a:t>asked </a:t>
            </a:r>
            <a:r>
              <a:rPr lang="en-US" dirty="0"/>
              <a:t>to </a:t>
            </a:r>
            <a:r>
              <a:rPr lang="en-US" dirty="0" smtClean="0"/>
              <a:t>define </a:t>
            </a:r>
            <a:r>
              <a:rPr lang="en-US" dirty="0"/>
              <a:t>creativity and to argue for, or against, the creation of a class in </a:t>
            </a:r>
            <a:r>
              <a:rPr lang="en-US" dirty="0" smtClean="0"/>
              <a:t>creativity</a:t>
            </a:r>
          </a:p>
          <a:p>
            <a:r>
              <a:rPr lang="en-US" dirty="0" smtClean="0"/>
              <a:t>Position: Agree</a:t>
            </a:r>
          </a:p>
          <a:p>
            <a:r>
              <a:rPr lang="en-US" dirty="0" smtClean="0"/>
              <a:t>Thesis: </a:t>
            </a:r>
          </a:p>
          <a:p>
            <a:pPr lvl="1" fontAlgn="base"/>
            <a:r>
              <a:rPr lang="en-US" dirty="0"/>
              <a:t>Creativity is best thought of as making </a:t>
            </a:r>
            <a:r>
              <a:rPr lang="en-US" dirty="0" smtClean="0"/>
              <a:t>connections, which is </a:t>
            </a:r>
            <a:r>
              <a:rPr lang="en-US" dirty="0"/>
              <a:t>a type of thinking that can be </a:t>
            </a:r>
            <a:r>
              <a:rPr lang="en-US" dirty="0" smtClean="0"/>
              <a:t>taught; therefore, making </a:t>
            </a:r>
            <a:r>
              <a:rPr lang="en-US" dirty="0"/>
              <a:t>connections is best taught in school, as opposed to outside of it.</a:t>
            </a: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Example Chronological Argument</a:t>
            </a:r>
            <a:endParaRPr lang="en-US" dirty="0"/>
          </a:p>
        </p:txBody>
      </p:sp>
      <p:sp>
        <p:nvSpPr>
          <p:cNvPr id="4" name="TextBox 3"/>
          <p:cNvSpPr txBox="1"/>
          <p:nvPr/>
        </p:nvSpPr>
        <p:spPr>
          <a:xfrm>
            <a:off x="228600" y="5486400"/>
            <a:ext cx="8763000" cy="646331"/>
          </a:xfrm>
          <a:prstGeom prst="rect">
            <a:avLst/>
          </a:prstGeom>
          <a:noFill/>
        </p:spPr>
        <p:txBody>
          <a:bodyPr wrap="square" rtlCol="0">
            <a:spAutoFit/>
          </a:bodyPr>
          <a:lstStyle/>
          <a:p>
            <a:pPr algn="ctr"/>
            <a:r>
              <a:rPr lang="en-US" b="1" dirty="0" smtClean="0">
                <a:solidFill>
                  <a:srgbClr val="FF0000"/>
                </a:solidFill>
              </a:rPr>
              <a:t>Think, Pair, Share – Does the order of the argument make sense?  Why or why not?</a:t>
            </a:r>
            <a:endParaRPr lang="en-US" b="1" dirty="0">
              <a:solidFill>
                <a:srgbClr val="FF0000"/>
              </a:solidFill>
            </a:endParaRPr>
          </a:p>
        </p:txBody>
      </p:sp>
    </p:spTree>
    <p:extLst>
      <p:ext uri="{BB962C8B-B14F-4D97-AF65-F5344CB8AC3E}">
        <p14:creationId xmlns:p14="http://schemas.microsoft.com/office/powerpoint/2010/main" val="1095626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404872"/>
          </a:xfrm>
        </p:spPr>
        <p:txBody>
          <a:bodyPr>
            <a:normAutofit/>
          </a:bodyPr>
          <a:lstStyle/>
          <a:p>
            <a:pPr fontAlgn="base"/>
            <a:r>
              <a:rPr lang="en-US" dirty="0"/>
              <a:t>All arguments need </a:t>
            </a:r>
            <a:r>
              <a:rPr lang="en-US" dirty="0" smtClean="0"/>
              <a:t>evidence</a:t>
            </a:r>
          </a:p>
          <a:p>
            <a:pPr lvl="1" fontAlgn="base"/>
            <a:r>
              <a:rPr lang="en-US" dirty="0" smtClean="0"/>
              <a:t>This </a:t>
            </a:r>
            <a:r>
              <a:rPr lang="en-US" dirty="0"/>
              <a:t>is the proof you need to support your </a:t>
            </a:r>
            <a:r>
              <a:rPr lang="en-US" dirty="0" smtClean="0"/>
              <a:t>thesis</a:t>
            </a:r>
          </a:p>
          <a:p>
            <a:pPr lvl="1" fontAlgn="base"/>
            <a:r>
              <a:rPr lang="en-US" dirty="0" smtClean="0"/>
              <a:t>Every </a:t>
            </a:r>
            <a:r>
              <a:rPr lang="en-US" dirty="0"/>
              <a:t>point you make is supported by </a:t>
            </a:r>
            <a:r>
              <a:rPr lang="en-US" dirty="0" smtClean="0"/>
              <a:t>evidence</a:t>
            </a:r>
            <a:endParaRPr lang="en-US" dirty="0"/>
          </a:p>
          <a:p>
            <a:pPr lvl="1" fontAlgn="base"/>
            <a:r>
              <a:rPr lang="en-US" dirty="0" smtClean="0"/>
              <a:t>Remember: </a:t>
            </a:r>
            <a:r>
              <a:rPr lang="en-US" dirty="0"/>
              <a:t>y</a:t>
            </a:r>
            <a:r>
              <a:rPr lang="en-US" dirty="0" smtClean="0"/>
              <a:t>our </a:t>
            </a:r>
            <a:r>
              <a:rPr lang="en-US" dirty="0"/>
              <a:t>main purpose in this essay is to </a:t>
            </a:r>
            <a:r>
              <a:rPr lang="en-US" dirty="0" smtClean="0"/>
              <a:t>persuade	</a:t>
            </a:r>
            <a:endParaRPr lang="en-US" dirty="0"/>
          </a:p>
          <a:p>
            <a:endParaRPr lang="en-US" dirty="0"/>
          </a:p>
        </p:txBody>
      </p:sp>
      <p:sp>
        <p:nvSpPr>
          <p:cNvPr id="3" name="Title 2"/>
          <p:cNvSpPr>
            <a:spLocks noGrp="1"/>
          </p:cNvSpPr>
          <p:nvPr>
            <p:ph type="title"/>
          </p:nvPr>
        </p:nvSpPr>
        <p:spPr/>
        <p:txBody>
          <a:bodyPr>
            <a:normAutofit/>
          </a:bodyPr>
          <a:lstStyle/>
          <a:p>
            <a:r>
              <a:rPr lang="en-US" dirty="0" smtClean="0"/>
              <a:t>Step 5: </a:t>
            </a:r>
            <a:r>
              <a:rPr lang="en-US" dirty="0">
                <a:effectLst/>
              </a:rPr>
              <a:t>Support Your </a:t>
            </a:r>
            <a:r>
              <a:rPr lang="en-US" dirty="0" smtClean="0">
                <a:effectLst/>
              </a:rPr>
              <a:t>Claims</a:t>
            </a:r>
            <a:endParaRPr lang="en-US" dirty="0"/>
          </a:p>
        </p:txBody>
      </p:sp>
      <p:sp>
        <p:nvSpPr>
          <p:cNvPr id="4" name="TextBox 3"/>
          <p:cNvSpPr txBox="1"/>
          <p:nvPr/>
        </p:nvSpPr>
        <p:spPr>
          <a:xfrm>
            <a:off x="152400" y="4191000"/>
            <a:ext cx="8763000" cy="369332"/>
          </a:xfrm>
          <a:prstGeom prst="rect">
            <a:avLst/>
          </a:prstGeom>
          <a:noFill/>
        </p:spPr>
        <p:txBody>
          <a:bodyPr wrap="square" rtlCol="0">
            <a:spAutoFit/>
          </a:bodyPr>
          <a:lstStyle/>
          <a:p>
            <a:pPr algn="ctr"/>
            <a:r>
              <a:rPr lang="en-US" b="1" dirty="0" smtClean="0">
                <a:solidFill>
                  <a:srgbClr val="FF0000"/>
                </a:solidFill>
              </a:rPr>
              <a:t>Think, Pair, Share – What can be used as evidence?</a:t>
            </a:r>
            <a:endParaRPr lang="en-US" b="1" dirty="0">
              <a:solidFill>
                <a:srgbClr val="FF0000"/>
              </a:solidFill>
            </a:endParaRPr>
          </a:p>
        </p:txBody>
      </p:sp>
    </p:spTree>
    <p:extLst>
      <p:ext uri="{BB962C8B-B14F-4D97-AF65-F5344CB8AC3E}">
        <p14:creationId xmlns:p14="http://schemas.microsoft.com/office/powerpoint/2010/main" val="29451413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fontScale="77500" lnSpcReduction="20000"/>
          </a:bodyPr>
          <a:lstStyle/>
          <a:p>
            <a:pPr fontAlgn="base"/>
            <a:r>
              <a:rPr lang="en-US" dirty="0" err="1" smtClean="0"/>
              <a:t>Exigence</a:t>
            </a:r>
            <a:r>
              <a:rPr lang="en-US" dirty="0" smtClean="0"/>
              <a:t>: students asked to </a:t>
            </a:r>
            <a:r>
              <a:rPr lang="en-US" dirty="0"/>
              <a:t>argue what </a:t>
            </a:r>
            <a:r>
              <a:rPr lang="en-US" dirty="0" smtClean="0"/>
              <a:t>is the </a:t>
            </a:r>
            <a:r>
              <a:rPr lang="en-US" dirty="0"/>
              <a:t>function of polite speech in a culture they are familiar with</a:t>
            </a:r>
            <a:r>
              <a:rPr lang="en-US" dirty="0" smtClean="0"/>
              <a:t>.</a:t>
            </a:r>
          </a:p>
          <a:p>
            <a:pPr fontAlgn="base"/>
            <a:endParaRPr lang="en-US" dirty="0"/>
          </a:p>
          <a:p>
            <a:pPr fontAlgn="base"/>
            <a:r>
              <a:rPr lang="en-US" dirty="0"/>
              <a:t>Supportive evidence: </a:t>
            </a:r>
            <a:endParaRPr lang="en-US" dirty="0" smtClean="0"/>
          </a:p>
          <a:p>
            <a:pPr lvl="1" fontAlgn="base"/>
            <a:r>
              <a:rPr lang="en-US" dirty="0" smtClean="0"/>
              <a:t>Polite </a:t>
            </a:r>
            <a:r>
              <a:rPr lang="en-US" dirty="0"/>
              <a:t>speech is useful for conveying tone, especially in the world of the Internet. A great example of this need is email. Because emails are virtual communications, they are completely stripped of the context that non-verbal cues, like body language, eye contact, and physical touch, can provide. Polite, formal speech conveys that the sender of the email respects the receiver. Phrases like “How are you?” help convey friendliness between e-mailers. Taking the time to ensure an email sounds friendly can, for example, help ease the sting of a virtual scolding from a boss to a subordinate. As more communication becomes virtual, polite speech is more important than ever to provide context.</a:t>
            </a:r>
          </a:p>
          <a:p>
            <a:endParaRPr lang="en-US" dirty="0"/>
          </a:p>
        </p:txBody>
      </p:sp>
      <p:sp>
        <p:nvSpPr>
          <p:cNvPr id="3" name="Title 2"/>
          <p:cNvSpPr>
            <a:spLocks noGrp="1"/>
          </p:cNvSpPr>
          <p:nvPr>
            <p:ph type="title"/>
          </p:nvPr>
        </p:nvSpPr>
        <p:spPr/>
        <p:txBody>
          <a:bodyPr/>
          <a:lstStyle/>
          <a:p>
            <a:r>
              <a:rPr lang="en-US" dirty="0" smtClean="0"/>
              <a:t>Example of Claim Support</a:t>
            </a:r>
            <a:endParaRPr lang="en-US" dirty="0"/>
          </a:p>
        </p:txBody>
      </p:sp>
      <p:sp>
        <p:nvSpPr>
          <p:cNvPr id="4" name="TextBox 3"/>
          <p:cNvSpPr txBox="1"/>
          <p:nvPr/>
        </p:nvSpPr>
        <p:spPr>
          <a:xfrm>
            <a:off x="156029" y="5257800"/>
            <a:ext cx="8763000" cy="369332"/>
          </a:xfrm>
          <a:prstGeom prst="rect">
            <a:avLst/>
          </a:prstGeom>
          <a:noFill/>
        </p:spPr>
        <p:txBody>
          <a:bodyPr wrap="square" rtlCol="0">
            <a:spAutoFit/>
          </a:bodyPr>
          <a:lstStyle/>
          <a:p>
            <a:pPr algn="ctr"/>
            <a:r>
              <a:rPr lang="en-US" b="1" dirty="0" smtClean="0">
                <a:solidFill>
                  <a:srgbClr val="FF0000"/>
                </a:solidFill>
              </a:rPr>
              <a:t>Think, Pair, Share – What makes this evidence effective?</a:t>
            </a:r>
            <a:endParaRPr lang="en-US" b="1" dirty="0">
              <a:solidFill>
                <a:srgbClr val="FF0000"/>
              </a:solidFill>
            </a:endParaRPr>
          </a:p>
        </p:txBody>
      </p:sp>
    </p:spTree>
    <p:extLst>
      <p:ext uri="{BB962C8B-B14F-4D97-AF65-F5344CB8AC3E}">
        <p14:creationId xmlns:p14="http://schemas.microsoft.com/office/powerpoint/2010/main" val="34634366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There are four basic sections of any argumentative essay you should follow:</a:t>
            </a:r>
          </a:p>
          <a:p>
            <a:pPr lvl="1"/>
            <a:r>
              <a:rPr lang="en-US" dirty="0"/>
              <a:t>Introduction paragraph</a:t>
            </a:r>
          </a:p>
          <a:p>
            <a:pPr lvl="1"/>
            <a:r>
              <a:rPr lang="en-US" dirty="0"/>
              <a:t>Body with 2-3 strong arguments</a:t>
            </a:r>
          </a:p>
          <a:p>
            <a:pPr lvl="1"/>
            <a:r>
              <a:rPr lang="en-US" dirty="0" smtClean="0"/>
              <a:t>Refuting </a:t>
            </a:r>
            <a:r>
              <a:rPr lang="en-US" dirty="0"/>
              <a:t>opposing arguments in one paragraph</a:t>
            </a:r>
          </a:p>
          <a:p>
            <a:pPr lvl="1"/>
            <a:r>
              <a:rPr lang="en-US" dirty="0"/>
              <a:t>Conclusion</a:t>
            </a:r>
          </a:p>
          <a:p>
            <a:endParaRPr lang="en-US" dirty="0"/>
          </a:p>
        </p:txBody>
      </p:sp>
      <p:sp>
        <p:nvSpPr>
          <p:cNvPr id="3" name="Title 2"/>
          <p:cNvSpPr>
            <a:spLocks noGrp="1"/>
          </p:cNvSpPr>
          <p:nvPr>
            <p:ph type="title"/>
          </p:nvPr>
        </p:nvSpPr>
        <p:spPr/>
        <p:txBody>
          <a:bodyPr/>
          <a:lstStyle/>
          <a:p>
            <a:r>
              <a:rPr lang="en-US" dirty="0" smtClean="0"/>
              <a:t>Structure of Argument Essays</a:t>
            </a:r>
            <a:endParaRPr lang="en-US" dirty="0"/>
          </a:p>
        </p:txBody>
      </p:sp>
    </p:spTree>
    <p:extLst>
      <p:ext uri="{BB962C8B-B14F-4D97-AF65-F5344CB8AC3E}">
        <p14:creationId xmlns:p14="http://schemas.microsoft.com/office/powerpoint/2010/main" val="1720790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Hook</a:t>
            </a:r>
            <a:r>
              <a:rPr lang="en-US" dirty="0" smtClean="0"/>
              <a:t> - </a:t>
            </a:r>
            <a:r>
              <a:rPr lang="en-US" dirty="0"/>
              <a:t>a powerful, eye-catching hook to grab your reader's </a:t>
            </a:r>
            <a:r>
              <a:rPr lang="en-US" dirty="0" smtClean="0"/>
              <a:t>attention</a:t>
            </a:r>
          </a:p>
          <a:p>
            <a:pPr lvl="1"/>
            <a:r>
              <a:rPr lang="en-US" dirty="0" smtClean="0"/>
              <a:t>“Since most </a:t>
            </a:r>
            <a:r>
              <a:rPr lang="en-US" dirty="0"/>
              <a:t>of the immigrants in the United States speak Spanish </a:t>
            </a:r>
            <a:r>
              <a:rPr lang="en-US" dirty="0" smtClean="0"/>
              <a:t>due </a:t>
            </a:r>
            <a:r>
              <a:rPr lang="en-US" dirty="0"/>
              <a:t>to the </a:t>
            </a:r>
            <a:r>
              <a:rPr lang="en-US" dirty="0" smtClean="0"/>
              <a:t>proximity </a:t>
            </a:r>
            <a:r>
              <a:rPr lang="en-US" dirty="0"/>
              <a:t>with Latin America, Spanish should be made the second official language in the United States."</a:t>
            </a:r>
          </a:p>
          <a:p>
            <a:r>
              <a:rPr lang="en-US" b="1" dirty="0" smtClean="0"/>
              <a:t>Background Information </a:t>
            </a:r>
            <a:r>
              <a:rPr lang="en-US" dirty="0" smtClean="0"/>
              <a:t>- explain </a:t>
            </a:r>
            <a:r>
              <a:rPr lang="en-US" dirty="0"/>
              <a:t>why the topic is important and who cares about </a:t>
            </a:r>
            <a:r>
              <a:rPr lang="en-US" dirty="0" smtClean="0"/>
              <a:t>it</a:t>
            </a:r>
          </a:p>
          <a:p>
            <a:pPr lvl="1"/>
            <a:r>
              <a:rPr lang="en-US" dirty="0"/>
              <a:t>"The research shows that immigrants from Latin America feel uncomfortable with studying in English schools as they require more time to learn this language. Thus, it is important to work on the question of the second national language."</a:t>
            </a:r>
            <a:endParaRPr lang="en-US" dirty="0" smtClean="0"/>
          </a:p>
          <a:p>
            <a:r>
              <a:rPr lang="en-US" b="1" dirty="0"/>
              <a:t>T</a:t>
            </a:r>
            <a:r>
              <a:rPr lang="en-US" b="1" dirty="0" smtClean="0"/>
              <a:t>hesis statement - s</a:t>
            </a:r>
            <a:r>
              <a:rPr lang="en-US" dirty="0" smtClean="0"/>
              <a:t>tate </a:t>
            </a:r>
            <a:r>
              <a:rPr lang="en-US" dirty="0"/>
              <a:t>your main point of view clearly and without any </a:t>
            </a:r>
            <a:r>
              <a:rPr lang="en-US" dirty="0" smtClean="0"/>
              <a:t>hesitations</a:t>
            </a:r>
          </a:p>
          <a:p>
            <a:pPr lvl="1"/>
            <a:endParaRPr lang="en-US" dirty="0"/>
          </a:p>
        </p:txBody>
      </p:sp>
      <p:sp>
        <p:nvSpPr>
          <p:cNvPr id="3" name="Title 2"/>
          <p:cNvSpPr>
            <a:spLocks noGrp="1"/>
          </p:cNvSpPr>
          <p:nvPr>
            <p:ph type="title"/>
          </p:nvPr>
        </p:nvSpPr>
        <p:spPr/>
        <p:txBody>
          <a:bodyPr/>
          <a:lstStyle/>
          <a:p>
            <a:r>
              <a:rPr lang="en-US" dirty="0" smtClean="0"/>
              <a:t>Introduction</a:t>
            </a:r>
            <a:endParaRPr lang="en-US" dirty="0"/>
          </a:p>
        </p:txBody>
      </p:sp>
    </p:spTree>
    <p:extLst>
      <p:ext uri="{BB962C8B-B14F-4D97-AF65-F5344CB8AC3E}">
        <p14:creationId xmlns:p14="http://schemas.microsoft.com/office/powerpoint/2010/main" val="3220859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525963"/>
          </a:xfrm>
        </p:spPr>
        <p:txBody>
          <a:bodyPr>
            <a:normAutofit fontScale="92500" lnSpcReduction="10000"/>
          </a:bodyPr>
          <a:lstStyle/>
          <a:p>
            <a:r>
              <a:rPr lang="en-US" b="1" dirty="0" smtClean="0"/>
              <a:t>Claim</a:t>
            </a:r>
            <a:r>
              <a:rPr lang="en-US" dirty="0" smtClean="0"/>
              <a:t> - </a:t>
            </a:r>
            <a:r>
              <a:rPr lang="en-US" dirty="0"/>
              <a:t>a statement to support your argumentative essay's </a:t>
            </a:r>
            <a:r>
              <a:rPr lang="en-US" dirty="0" smtClean="0"/>
              <a:t>thesis</a:t>
            </a:r>
          </a:p>
          <a:p>
            <a:pPr lvl="1"/>
            <a:r>
              <a:rPr lang="en-US" dirty="0"/>
              <a:t>"Making Spanish the second official language </a:t>
            </a:r>
            <a:r>
              <a:rPr lang="en-US" dirty="0" smtClean="0"/>
              <a:t>would </a:t>
            </a:r>
            <a:r>
              <a:rPr lang="en-US" dirty="0"/>
              <a:t>positively impact the economic relationships between Mexico and the United States."</a:t>
            </a:r>
            <a:endParaRPr lang="en-US" dirty="0" smtClean="0"/>
          </a:p>
          <a:p>
            <a:r>
              <a:rPr lang="en-US" b="1" dirty="0" smtClean="0"/>
              <a:t>Evidence</a:t>
            </a:r>
            <a:r>
              <a:rPr lang="en-US" dirty="0" smtClean="0"/>
              <a:t> – facts, statistics, expert opinions, anecdotes</a:t>
            </a:r>
          </a:p>
          <a:p>
            <a:pPr lvl="1"/>
            <a:r>
              <a:rPr lang="en-US" dirty="0"/>
              <a:t>"12% increase in trade between the US and Mexico was a notice in 2014 when Arizona's local government send people who spoke Spanish to take part in the deal."</a:t>
            </a:r>
            <a:endParaRPr lang="en-US" dirty="0" smtClean="0"/>
          </a:p>
          <a:p>
            <a:r>
              <a:rPr lang="en-US" b="1" dirty="0" smtClean="0"/>
              <a:t>Transition</a:t>
            </a:r>
            <a:r>
              <a:rPr lang="en-US" dirty="0" smtClean="0"/>
              <a:t>- </a:t>
            </a:r>
            <a:r>
              <a:rPr lang="en-US" dirty="0"/>
              <a:t>a single word, a phrase, a </a:t>
            </a:r>
            <a:r>
              <a:rPr lang="en-US" dirty="0" smtClean="0"/>
              <a:t>sentence that connects one claim to the next</a:t>
            </a:r>
          </a:p>
          <a:p>
            <a:pPr lvl="1"/>
            <a:r>
              <a:rPr lang="en-US" dirty="0" smtClean="0"/>
              <a:t>“In addition to potential economic benefits…”</a:t>
            </a:r>
            <a:endParaRPr lang="en-US" dirty="0"/>
          </a:p>
        </p:txBody>
      </p:sp>
      <p:sp>
        <p:nvSpPr>
          <p:cNvPr id="3" name="Title 2"/>
          <p:cNvSpPr>
            <a:spLocks noGrp="1"/>
          </p:cNvSpPr>
          <p:nvPr>
            <p:ph type="title"/>
          </p:nvPr>
        </p:nvSpPr>
        <p:spPr/>
        <p:txBody>
          <a:bodyPr/>
          <a:lstStyle/>
          <a:p>
            <a:r>
              <a:rPr lang="en-US" dirty="0" smtClean="0"/>
              <a:t>Body Paragraphs</a:t>
            </a:r>
            <a:endParaRPr lang="en-US" dirty="0"/>
          </a:p>
        </p:txBody>
      </p:sp>
    </p:spTree>
    <p:extLst>
      <p:ext uri="{BB962C8B-B14F-4D97-AF65-F5344CB8AC3E}">
        <p14:creationId xmlns:p14="http://schemas.microsoft.com/office/powerpoint/2010/main" val="40379935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Recognize </a:t>
            </a:r>
            <a:r>
              <a:rPr lang="en-US" dirty="0"/>
              <a:t>different points of view regarding the same </a:t>
            </a:r>
            <a:r>
              <a:rPr lang="en-US" dirty="0" smtClean="0"/>
              <a:t>topic</a:t>
            </a:r>
          </a:p>
          <a:p>
            <a:r>
              <a:rPr lang="en-US" dirty="0" smtClean="0"/>
              <a:t>Indicate lack of rationality in those view point</a:t>
            </a:r>
          </a:p>
          <a:p>
            <a:pPr lvl="1"/>
            <a:r>
              <a:rPr lang="en-US" dirty="0" smtClean="0"/>
              <a:t>Lack of ambition to learn another language</a:t>
            </a:r>
          </a:p>
          <a:p>
            <a:pPr lvl="1"/>
            <a:r>
              <a:rPr lang="en-US" dirty="0" smtClean="0"/>
              <a:t>Disapproval of a Spanish-speaking nation’s government</a:t>
            </a:r>
          </a:p>
          <a:p>
            <a:pPr lvl="1"/>
            <a:r>
              <a:rPr lang="en-US" dirty="0" smtClean="0"/>
              <a:t>Fear of losing one’s own cultural identity/place in society</a:t>
            </a:r>
            <a:endParaRPr lang="en-US" dirty="0"/>
          </a:p>
        </p:txBody>
      </p:sp>
      <p:sp>
        <p:nvSpPr>
          <p:cNvPr id="3" name="Title 2"/>
          <p:cNvSpPr>
            <a:spLocks noGrp="1"/>
          </p:cNvSpPr>
          <p:nvPr>
            <p:ph type="title"/>
          </p:nvPr>
        </p:nvSpPr>
        <p:spPr/>
        <p:txBody>
          <a:bodyPr/>
          <a:lstStyle/>
          <a:p>
            <a:r>
              <a:rPr lang="en-US" dirty="0" smtClean="0"/>
              <a:t>Refutation</a:t>
            </a:r>
            <a:endParaRPr lang="en-US" dirty="0"/>
          </a:p>
        </p:txBody>
      </p:sp>
    </p:spTree>
    <p:extLst>
      <p:ext uri="{BB962C8B-B14F-4D97-AF65-F5344CB8AC3E}">
        <p14:creationId xmlns:p14="http://schemas.microsoft.com/office/powerpoint/2010/main" val="41551853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Restate the thesis</a:t>
            </a:r>
          </a:p>
          <a:p>
            <a:r>
              <a:rPr lang="en-US" dirty="0" smtClean="0"/>
              <a:t>Emphasis the </a:t>
            </a:r>
            <a:r>
              <a:rPr lang="en-US" dirty="0"/>
              <a:t>importance of </a:t>
            </a:r>
            <a:r>
              <a:rPr lang="en-US" dirty="0" smtClean="0"/>
              <a:t>the </a:t>
            </a:r>
            <a:r>
              <a:rPr lang="en-US" dirty="0"/>
              <a:t>topic </a:t>
            </a:r>
            <a:r>
              <a:rPr lang="en-US" dirty="0" smtClean="0"/>
              <a:t>again</a:t>
            </a:r>
          </a:p>
          <a:p>
            <a:pPr lvl="1"/>
            <a:r>
              <a:rPr lang="en-US" dirty="0"/>
              <a:t>"Without meeting the needs of the Latin American population, </a:t>
            </a:r>
            <a:r>
              <a:rPr lang="en-US" dirty="0" smtClean="0"/>
              <a:t>the US faces potential unrest as experienced in the Civil Rights Movement of the 1960s.” </a:t>
            </a:r>
            <a:endParaRPr lang="en-US" dirty="0" smtClean="0"/>
          </a:p>
          <a:p>
            <a:r>
              <a:rPr lang="en-US" dirty="0" smtClean="0"/>
              <a:t>Call to action		</a:t>
            </a:r>
            <a:endParaRPr lang="en-US" dirty="0"/>
          </a:p>
        </p:txBody>
      </p:sp>
      <p:sp>
        <p:nvSpPr>
          <p:cNvPr id="3" name="Title 2"/>
          <p:cNvSpPr>
            <a:spLocks noGrp="1"/>
          </p:cNvSpPr>
          <p:nvPr>
            <p:ph type="title"/>
          </p:nvPr>
        </p:nvSpPr>
        <p:spPr/>
        <p:txBody>
          <a:bodyPr/>
          <a:lstStyle/>
          <a:p>
            <a:r>
              <a:rPr lang="en-US" dirty="0" smtClean="0"/>
              <a:t>Conclusion</a:t>
            </a:r>
            <a:endParaRPr lang="en-US" dirty="0"/>
          </a:p>
        </p:txBody>
      </p:sp>
    </p:spTree>
    <p:extLst>
      <p:ext uri="{BB962C8B-B14F-4D97-AF65-F5344CB8AC3E}">
        <p14:creationId xmlns:p14="http://schemas.microsoft.com/office/powerpoint/2010/main" val="9783316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389</TotalTime>
  <Words>985</Words>
  <Application>Microsoft Office PowerPoint</Application>
  <PresentationFormat>On-screen Show (4:3)</PresentationFormat>
  <Paragraphs>90</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Argument Essay Process &amp; Structure</vt:lpstr>
      <vt:lpstr>Effective Argument Essay</vt:lpstr>
      <vt:lpstr>Step 1:Understand the Exigence  (issue, problem, or situation )</vt:lpstr>
      <vt:lpstr>Example Exigence</vt:lpstr>
      <vt:lpstr>Step 2: Determine Your Position</vt:lpstr>
      <vt:lpstr>Step 3: Craft a Thesis Statement</vt:lpstr>
      <vt:lpstr>Example Thesis</vt:lpstr>
      <vt:lpstr>Step 4: Craft a Chronological Argument</vt:lpstr>
      <vt:lpstr>Example Chronological Argument</vt:lpstr>
      <vt:lpstr>Step 5: Support Your Claims</vt:lpstr>
      <vt:lpstr>Example of Claim Support</vt:lpstr>
      <vt:lpstr>Structure of Argument Essays</vt:lpstr>
      <vt:lpstr>Introduction</vt:lpstr>
      <vt:lpstr>Body Paragraphs</vt:lpstr>
      <vt:lpstr>Refutation</vt:lpstr>
      <vt:lpstr>Conclusion</vt:lpstr>
    </vt:vector>
  </TitlesOfParts>
  <Company>Chambersburg Area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Argument Essay Structure</dc:title>
  <dc:creator>Beth Yosler</dc:creator>
  <cp:lastModifiedBy>Beth Yosler</cp:lastModifiedBy>
  <cp:revision>17</cp:revision>
  <dcterms:created xsi:type="dcterms:W3CDTF">2019-08-15T17:53:35Z</dcterms:created>
  <dcterms:modified xsi:type="dcterms:W3CDTF">2019-08-26T16:06:35Z</dcterms:modified>
</cp:coreProperties>
</file>