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85"/>
  </p:notesMasterIdLst>
  <p:sldIdLst>
    <p:sldId id="256" r:id="rId2"/>
    <p:sldId id="257" r:id="rId3"/>
    <p:sldId id="315" r:id="rId4"/>
    <p:sldId id="316" r:id="rId5"/>
    <p:sldId id="324" r:id="rId6"/>
    <p:sldId id="258" r:id="rId7"/>
    <p:sldId id="317" r:id="rId8"/>
    <p:sldId id="259" r:id="rId9"/>
    <p:sldId id="262" r:id="rId10"/>
    <p:sldId id="318" r:id="rId11"/>
    <p:sldId id="260" r:id="rId12"/>
    <p:sldId id="319" r:id="rId13"/>
    <p:sldId id="275" r:id="rId14"/>
    <p:sldId id="261" r:id="rId15"/>
    <p:sldId id="320" r:id="rId16"/>
    <p:sldId id="263" r:id="rId17"/>
    <p:sldId id="271" r:id="rId18"/>
    <p:sldId id="272" r:id="rId19"/>
    <p:sldId id="264" r:id="rId20"/>
    <p:sldId id="265" r:id="rId21"/>
    <p:sldId id="321" r:id="rId22"/>
    <p:sldId id="276" r:id="rId23"/>
    <p:sldId id="266" r:id="rId24"/>
    <p:sldId id="273" r:id="rId25"/>
    <p:sldId id="274" r:id="rId26"/>
    <p:sldId id="322" r:id="rId27"/>
    <p:sldId id="267" r:id="rId28"/>
    <p:sldId id="278" r:id="rId29"/>
    <p:sldId id="268" r:id="rId30"/>
    <p:sldId id="323" r:id="rId31"/>
    <p:sldId id="280" r:id="rId32"/>
    <p:sldId id="269" r:id="rId33"/>
    <p:sldId id="279" r:id="rId34"/>
    <p:sldId id="270" r:id="rId35"/>
    <p:sldId id="281" r:id="rId36"/>
    <p:sldId id="326" r:id="rId37"/>
    <p:sldId id="277" r:id="rId38"/>
    <p:sldId id="325" r:id="rId39"/>
    <p:sldId id="282" r:id="rId40"/>
    <p:sldId id="329" r:id="rId41"/>
    <p:sldId id="330" r:id="rId42"/>
    <p:sldId id="331" r:id="rId43"/>
    <p:sldId id="327" r:id="rId44"/>
    <p:sldId id="284" r:id="rId45"/>
    <p:sldId id="286" r:id="rId46"/>
    <p:sldId id="287" r:id="rId47"/>
    <p:sldId id="288" r:id="rId48"/>
    <p:sldId id="289" r:id="rId49"/>
    <p:sldId id="290" r:id="rId50"/>
    <p:sldId id="332" r:id="rId51"/>
    <p:sldId id="334" r:id="rId52"/>
    <p:sldId id="333" r:id="rId53"/>
    <p:sldId id="338" r:id="rId54"/>
    <p:sldId id="292" r:id="rId55"/>
    <p:sldId id="293" r:id="rId56"/>
    <p:sldId id="339" r:id="rId57"/>
    <p:sldId id="340" r:id="rId58"/>
    <p:sldId id="294" r:id="rId59"/>
    <p:sldId id="295" r:id="rId60"/>
    <p:sldId id="296" r:id="rId61"/>
    <p:sldId id="335" r:id="rId62"/>
    <p:sldId id="341" r:id="rId63"/>
    <p:sldId id="342" r:id="rId64"/>
    <p:sldId id="297" r:id="rId65"/>
    <p:sldId id="298" r:id="rId66"/>
    <p:sldId id="300" r:id="rId67"/>
    <p:sldId id="301" r:id="rId68"/>
    <p:sldId id="302" r:id="rId69"/>
    <p:sldId id="303" r:id="rId70"/>
    <p:sldId id="304" r:id="rId71"/>
    <p:sldId id="305" r:id="rId72"/>
    <p:sldId id="336" r:id="rId73"/>
    <p:sldId id="306" r:id="rId74"/>
    <p:sldId id="307" r:id="rId75"/>
    <p:sldId id="308" r:id="rId76"/>
    <p:sldId id="309" r:id="rId77"/>
    <p:sldId id="310" r:id="rId78"/>
    <p:sldId id="311" r:id="rId79"/>
    <p:sldId id="337" r:id="rId80"/>
    <p:sldId id="312" r:id="rId81"/>
    <p:sldId id="313" r:id="rId82"/>
    <p:sldId id="314" r:id="rId83"/>
    <p:sldId id="299" r:id="rId84"/>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508" autoAdjust="0"/>
  </p:normalViewPr>
  <p:slideViewPr>
    <p:cSldViewPr>
      <p:cViewPr>
        <p:scale>
          <a:sx n="66" d="100"/>
          <a:sy n="66" d="100"/>
        </p:scale>
        <p:origin x="-1422" y="2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052BE3E8-766C-44F5-8ABD-A72C8042B099}" type="datetimeFigureOut">
              <a:rPr lang="en-US" smtClean="0"/>
              <a:t>10/30/2018</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5C9140DC-CEC1-4030-9236-DC8C02012FB3}" type="slidenum">
              <a:rPr lang="en-US" smtClean="0"/>
              <a:t>‹#›</a:t>
            </a:fld>
            <a:endParaRPr lang="en-US"/>
          </a:p>
        </p:txBody>
      </p:sp>
    </p:spTree>
    <p:extLst>
      <p:ext uri="{BB962C8B-B14F-4D97-AF65-F5344CB8AC3E}">
        <p14:creationId xmlns:p14="http://schemas.microsoft.com/office/powerpoint/2010/main" val="534461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9140DC-CEC1-4030-9236-DC8C02012FB3}" type="slidenum">
              <a:rPr lang="en-US" smtClean="0"/>
              <a:t>1</a:t>
            </a:fld>
            <a:endParaRPr lang="en-US"/>
          </a:p>
        </p:txBody>
      </p:sp>
    </p:spTree>
    <p:extLst>
      <p:ext uri="{BB962C8B-B14F-4D97-AF65-F5344CB8AC3E}">
        <p14:creationId xmlns:p14="http://schemas.microsoft.com/office/powerpoint/2010/main" val="804613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Attempts</a:t>
            </a:r>
            <a:r>
              <a:rPr lang="en-US" baseline="0" dirty="0" smtClean="0"/>
              <a:t> to go a day without persuasion, argues with his watch, cat, son, wife, Sears.</a:t>
            </a:r>
            <a:endParaRPr lang="en-US" dirty="0" smtClean="0"/>
          </a:p>
          <a:p>
            <a:r>
              <a:rPr lang="en-US" dirty="0" smtClean="0"/>
              <a:t>Example:</a:t>
            </a:r>
            <a:r>
              <a:rPr lang="en-US" baseline="0" dirty="0" smtClean="0"/>
              <a:t> Heinrich’s son left empty toothpaste; he agreed w son that real argument was it not happening again, son went to basement for more toothpaste.</a:t>
            </a:r>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2</a:t>
            </a:fld>
            <a:endParaRPr lang="en-US"/>
          </a:p>
        </p:txBody>
      </p:sp>
    </p:spTree>
    <p:extLst>
      <p:ext uri="{BB962C8B-B14F-4D97-AF65-F5344CB8AC3E}">
        <p14:creationId xmlns:p14="http://schemas.microsoft.com/office/powerpoint/2010/main" val="750810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 Answer someone who expresses doubt about</a:t>
            </a:r>
            <a:r>
              <a:rPr lang="en-US" baseline="0" dirty="0" smtClean="0"/>
              <a:t> your idea with “lets tweak it.” Then, focus on revising your idea as if the group had already accepted it.</a:t>
            </a:r>
          </a:p>
          <a:p>
            <a:endParaRPr lang="en-US" baseline="0" dirty="0" smtClean="0"/>
          </a:p>
          <a:p>
            <a:r>
              <a:rPr lang="en-US" baseline="0" dirty="0" smtClean="0"/>
              <a:t>Example: Manipulates his son to get the toothpaste. He made George feel triumphant and benevolent by agreeing the argument was “about avoiding an empty tube in the future.” Then, he was able to get his son to retrieve a new tube from the cold basement.</a:t>
            </a:r>
          </a:p>
          <a:p>
            <a:endParaRPr lang="en-US" baseline="0" dirty="0" smtClean="0"/>
          </a:p>
          <a:p>
            <a:r>
              <a:rPr lang="en-US" baseline="0" dirty="0" smtClean="0"/>
              <a:t>Example: Matrix – uses the pop culture reference that appeal to the reader’s acceptance of invisible wheels within modern society (everything from computers to physics).</a:t>
            </a:r>
          </a:p>
          <a:p>
            <a:endParaRPr lang="en-US" baseline="0" dirty="0" smtClean="0"/>
          </a:p>
          <a:p>
            <a:r>
              <a:rPr lang="en-US" baseline="0" dirty="0" smtClean="0"/>
              <a:t>Example: Webster picked up rhetoric at Dartmouth by joining the United Fraternity, which had weekly debates and a classic library. This fraternity later becomes inspiration for the movie </a:t>
            </a:r>
            <a:r>
              <a:rPr lang="en-US" i="1" baseline="0" dirty="0" smtClean="0"/>
              <a:t>Animal House</a:t>
            </a:r>
            <a:r>
              <a:rPr lang="en-US" baseline="0" dirty="0" smtClean="0"/>
              <a:t>. Readers unconsciously vote for Jay’s side of the argument – rhetoric’s decline, and society’s decline.</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3</a:t>
            </a:fld>
            <a:endParaRPr lang="en-US"/>
          </a:p>
        </p:txBody>
      </p:sp>
    </p:spTree>
    <p:extLst>
      <p:ext uri="{BB962C8B-B14F-4D97-AF65-F5344CB8AC3E}">
        <p14:creationId xmlns:p14="http://schemas.microsoft.com/office/powerpoint/2010/main" val="3990705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 if you use no emotion, tactics, references to authority, only use logic, your family will become very angry</a:t>
            </a:r>
            <a:r>
              <a:rPr lang="en-US" baseline="0" dirty="0" smtClean="0"/>
              <a:t> in just a day’s tine. Seduction, however is the great pacifier.</a:t>
            </a:r>
          </a:p>
          <a:p>
            <a:endParaRPr lang="en-US" baseline="0" dirty="0" smtClean="0"/>
          </a:p>
          <a:p>
            <a:r>
              <a:rPr lang="en-US" baseline="0" dirty="0" smtClean="0"/>
              <a:t>Ex. JFK convinced thousands to join the Peace Corps with his Chiasmus.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4</a:t>
            </a:fld>
            <a:endParaRPr lang="en-US"/>
          </a:p>
        </p:txBody>
      </p:sp>
    </p:spTree>
    <p:extLst>
      <p:ext uri="{BB962C8B-B14F-4D97-AF65-F5344CB8AC3E}">
        <p14:creationId xmlns:p14="http://schemas.microsoft.com/office/powerpoint/2010/main" val="1963497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Deliberative Argument Ex: How to seduce a cop: wife is in labor (bombproof</a:t>
            </a:r>
            <a:r>
              <a:rPr lang="en-US" baseline="0" dirty="0" smtClean="0"/>
              <a:t> excuse) or play good citizen (ask for tips on watching speedometer)</a:t>
            </a:r>
          </a:p>
          <a:p>
            <a:r>
              <a:rPr lang="en-US" baseline="0" dirty="0" smtClean="0"/>
              <a:t>Cicero’s Goals Ex.: Gives wife glass of wine, plays soft music, lights candles, tells her she looks more beautiful by candlelight</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6</a:t>
            </a:fld>
            <a:endParaRPr lang="en-US"/>
          </a:p>
        </p:txBody>
      </p:sp>
    </p:spTree>
    <p:extLst>
      <p:ext uri="{BB962C8B-B14F-4D97-AF65-F5344CB8AC3E}">
        <p14:creationId xmlns:p14="http://schemas.microsoft.com/office/powerpoint/2010/main" val="1921688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 George at age 2 would resort to using his fists when words failed him. Jay would ask if he</a:t>
            </a:r>
            <a:r>
              <a:rPr lang="en-US" baseline="0" dirty="0" smtClean="0"/>
              <a:t> got the other kid to agree with him – eventually it made sense: physical or emotional fighting is no argument.</a:t>
            </a:r>
          </a:p>
          <a:p>
            <a:endParaRPr lang="en-US" dirty="0" smtClean="0"/>
          </a:p>
          <a:p>
            <a:r>
              <a:rPr lang="en-US" dirty="0" smtClean="0"/>
              <a:t>Ex. </a:t>
            </a:r>
            <a:r>
              <a:rPr lang="en-US" dirty="0" err="1" smtClean="0"/>
              <a:t>Dorthy</a:t>
            </a:r>
            <a:r>
              <a:rPr lang="en-US" dirty="0" smtClean="0"/>
              <a:t>,</a:t>
            </a:r>
            <a:r>
              <a:rPr lang="en-US" baseline="0" dirty="0" smtClean="0"/>
              <a:t> Jr wants to go to her favorite restaurant, Jay wants to go someplace nice, which she concedes. Then, she achieves the pinnacle of persuasion by using distance and guilt.</a:t>
            </a:r>
          </a:p>
          <a:p>
            <a:endParaRPr lang="en-US" baseline="0" dirty="0" smtClean="0"/>
          </a:p>
          <a:p>
            <a:r>
              <a:rPr lang="en-US" baseline="0" dirty="0" smtClean="0"/>
              <a:t>Ex. Boneheaded moment to brag about his connection to the famous book: Jay was a high-level publishing manager who thought the diet book made no sense – who would want to buy a book from a city that no one had ever heard of by a cardiologist who lived there.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7</a:t>
            </a:fld>
            <a:endParaRPr lang="en-US"/>
          </a:p>
        </p:txBody>
      </p:sp>
    </p:spTree>
    <p:extLst>
      <p:ext uri="{BB962C8B-B14F-4D97-AF65-F5344CB8AC3E}">
        <p14:creationId xmlns:p14="http://schemas.microsoft.com/office/powerpoint/2010/main" val="1095997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Forensic</a:t>
            </a:r>
            <a:r>
              <a:rPr lang="en-US" baseline="0" dirty="0" smtClean="0"/>
              <a:t> = judicial</a:t>
            </a:r>
          </a:p>
          <a:p>
            <a:r>
              <a:rPr lang="en-US" baseline="0" dirty="0" smtClean="0"/>
              <a:t>Demonstrative = values (commencement speeches, funeral orations, sermons)</a:t>
            </a:r>
          </a:p>
          <a:p>
            <a:r>
              <a:rPr lang="en-US" baseline="0" dirty="0" smtClean="0"/>
              <a:t>Deliberative = choices (weights one choice against another, considering the circumstances)</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8</a:t>
            </a:fld>
            <a:endParaRPr lang="en-US"/>
          </a:p>
        </p:txBody>
      </p:sp>
    </p:spTree>
    <p:extLst>
      <p:ext uri="{BB962C8B-B14F-4D97-AF65-F5344CB8AC3E}">
        <p14:creationId xmlns:p14="http://schemas.microsoft.com/office/powerpoint/2010/main" val="1759411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9140DC-CEC1-4030-9236-DC8C02012FB3}" type="slidenum">
              <a:rPr lang="en-US" smtClean="0"/>
              <a:t>9</a:t>
            </a:fld>
            <a:endParaRPr lang="en-US"/>
          </a:p>
        </p:txBody>
      </p:sp>
    </p:spTree>
    <p:extLst>
      <p:ext uri="{BB962C8B-B14F-4D97-AF65-F5344CB8AC3E}">
        <p14:creationId xmlns:p14="http://schemas.microsoft.com/office/powerpoint/2010/main" val="3692591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 Jay talks about a wife wanting her husband to turn</a:t>
            </a:r>
            <a:r>
              <a:rPr lang="en-US" baseline="0" dirty="0" smtClean="0"/>
              <a:t> down the music. He accuses her of not liking </a:t>
            </a:r>
            <a:r>
              <a:rPr lang="en-US" i="1" baseline="0" dirty="0" err="1" smtClean="0"/>
              <a:t>Freebird</a:t>
            </a:r>
            <a:r>
              <a:rPr lang="en-US" baseline="0" dirty="0" smtClean="0"/>
              <a:t>. Then, he changes the topic to movie selection over music.</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10</a:t>
            </a:fld>
            <a:endParaRPr lang="en-US"/>
          </a:p>
        </p:txBody>
      </p:sp>
    </p:spTree>
    <p:extLst>
      <p:ext uri="{BB962C8B-B14F-4D97-AF65-F5344CB8AC3E}">
        <p14:creationId xmlns:p14="http://schemas.microsoft.com/office/powerpoint/2010/main" val="1795644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Ethos – I’m your father and I say you have to wear pants,</a:t>
            </a:r>
            <a:r>
              <a:rPr lang="en-US" baseline="0" dirty="0" smtClean="0"/>
              <a:t> final.</a:t>
            </a:r>
          </a:p>
          <a:p>
            <a:r>
              <a:rPr lang="en-US" baseline="0" dirty="0" smtClean="0"/>
              <a:t>Logos – Pants will keep your legs from chapping. You’ll feel a lot better.</a:t>
            </a:r>
          </a:p>
          <a:p>
            <a:r>
              <a:rPr lang="en-US" baseline="0" dirty="0" smtClean="0"/>
              <a:t>Pathos – Hiked up his pant legs and pranced around (don’t I look stupid).</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11</a:t>
            </a:fld>
            <a:endParaRPr lang="en-US"/>
          </a:p>
        </p:txBody>
      </p:sp>
    </p:spTree>
    <p:extLst>
      <p:ext uri="{BB962C8B-B14F-4D97-AF65-F5344CB8AC3E}">
        <p14:creationId xmlns:p14="http://schemas.microsoft.com/office/powerpoint/2010/main" val="3494876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Dad:</a:t>
            </a:r>
            <a:r>
              <a:rPr lang="en-US" baseline="0" dirty="0" smtClean="0"/>
              <a:t> Look, Calvin. You’ve got to relax a little. Your balance will be better if you’re loose.</a:t>
            </a:r>
          </a:p>
          <a:p>
            <a:r>
              <a:rPr lang="en-US" baseline="0" dirty="0" smtClean="0"/>
              <a:t>Calvin: I can’t help it! Imminent death makes me tense (concession – yes, I’m tense)! I admit it!</a:t>
            </a:r>
          </a:p>
          <a:p>
            <a:endParaRPr lang="en-US" baseline="0" dirty="0" smtClean="0"/>
          </a:p>
          <a:p>
            <a:r>
              <a:rPr lang="en-US" baseline="0" dirty="0" smtClean="0"/>
              <a:t>Little girl: I lost my balloon!	You: Aww, did you?</a:t>
            </a:r>
          </a:p>
          <a:p>
            <a:r>
              <a:rPr lang="en-US" baseline="0" dirty="0" smtClean="0"/>
              <a:t>Little girl: cries louder		You: What’s that you’re holding</a:t>
            </a:r>
          </a:p>
          <a:p>
            <a:r>
              <a:rPr lang="en-US" baseline="0" dirty="0" smtClean="0"/>
              <a:t>Little girl: My mom gave me a dinosaur	You (cheering up): A dinosaur!</a:t>
            </a:r>
          </a:p>
          <a:p>
            <a:endParaRPr lang="en-US" baseline="0" dirty="0" smtClean="0"/>
          </a:p>
          <a:p>
            <a:r>
              <a:rPr lang="en-US" dirty="0" smtClean="0"/>
              <a:t>Ex. Jay gets no recognition</a:t>
            </a:r>
            <a:r>
              <a:rPr lang="en-US" baseline="0" dirty="0" smtClean="0"/>
              <a:t> for his award. His wife says, “no e-mail, they don’t know what a good thing they have in you, they should give you a bonus.”</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12</a:t>
            </a:fld>
            <a:endParaRPr lang="en-US"/>
          </a:p>
        </p:txBody>
      </p:sp>
    </p:spTree>
    <p:extLst>
      <p:ext uri="{BB962C8B-B14F-4D97-AF65-F5344CB8AC3E}">
        <p14:creationId xmlns:p14="http://schemas.microsoft.com/office/powerpoint/2010/main" val="2243333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9140DC-CEC1-4030-9236-DC8C02012FB3}" type="slidenum">
              <a:rPr lang="en-US" smtClean="0"/>
              <a:t>13</a:t>
            </a:fld>
            <a:endParaRPr lang="en-US"/>
          </a:p>
        </p:txBody>
      </p:sp>
    </p:spTree>
    <p:extLst>
      <p:ext uri="{BB962C8B-B14F-4D97-AF65-F5344CB8AC3E}">
        <p14:creationId xmlns:p14="http://schemas.microsoft.com/office/powerpoint/2010/main" val="235502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 Eminem is white, opponent is black,</a:t>
            </a:r>
            <a:r>
              <a:rPr lang="en-US" baseline="0" dirty="0" smtClean="0"/>
              <a:t> but attended prep school. Therefore, Eminem’s style and language made him more relatable.</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14</a:t>
            </a:fld>
            <a:endParaRPr lang="en-US"/>
          </a:p>
        </p:txBody>
      </p:sp>
    </p:spTree>
    <p:extLst>
      <p:ext uri="{BB962C8B-B14F-4D97-AF65-F5344CB8AC3E}">
        <p14:creationId xmlns:p14="http://schemas.microsoft.com/office/powerpoint/2010/main" val="1749767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Jay is advised</a:t>
            </a:r>
            <a:r>
              <a:rPr lang="en-US" baseline="0" dirty="0" smtClean="0"/>
              <a:t> to look at well-dressed business men – then buy similar colors, since he can’t afford designer brands.</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15</a:t>
            </a:fld>
            <a:endParaRPr lang="en-US"/>
          </a:p>
        </p:txBody>
      </p:sp>
    </p:spTree>
    <p:extLst>
      <p:ext uri="{BB962C8B-B14F-4D97-AF65-F5344CB8AC3E}">
        <p14:creationId xmlns:p14="http://schemas.microsoft.com/office/powerpoint/2010/main" val="308118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Trump</a:t>
            </a:r>
            <a:r>
              <a:rPr lang="en-US" baseline="0" dirty="0" smtClean="0"/>
              <a:t> was wildly popular with his “shoot from the hip” audience, changed when base grew to others who didn’t appreciate him bragging about dominating women.</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16</a:t>
            </a:fld>
            <a:endParaRPr lang="en-US"/>
          </a:p>
        </p:txBody>
      </p:sp>
    </p:spTree>
    <p:extLst>
      <p:ext uri="{BB962C8B-B14F-4D97-AF65-F5344CB8AC3E}">
        <p14:creationId xmlns:p14="http://schemas.microsoft.com/office/powerpoint/2010/main" val="2027500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0" lvl="1" defTabSz="933237">
              <a:defRPr/>
            </a:pPr>
            <a:r>
              <a:rPr lang="en-US" b="1" dirty="0" smtClean="0"/>
              <a:t>College magazine </a:t>
            </a:r>
            <a:r>
              <a:rPr lang="en-US" dirty="0" smtClean="0"/>
              <a:t>focused on college life, not scholarly material (kids loved it, profits soared, but dean didn’t, Heinrich’s pay didn’t grow)</a:t>
            </a:r>
          </a:p>
          <a:p>
            <a:endParaRPr lang="en-US" dirty="0" smtClean="0"/>
          </a:p>
        </p:txBody>
      </p:sp>
      <p:sp>
        <p:nvSpPr>
          <p:cNvPr id="4" name="Slide Number Placeholder 3"/>
          <p:cNvSpPr>
            <a:spLocks noGrp="1"/>
          </p:cNvSpPr>
          <p:nvPr>
            <p:ph type="sldNum" sz="quarter" idx="10"/>
          </p:nvPr>
        </p:nvSpPr>
        <p:spPr/>
        <p:txBody>
          <a:bodyPr/>
          <a:lstStyle/>
          <a:p>
            <a:fld id="{5C9140DC-CEC1-4030-9236-DC8C02012FB3}" type="slidenum">
              <a:rPr lang="en-US" smtClean="0"/>
              <a:t>17</a:t>
            </a:fld>
            <a:endParaRPr lang="en-US"/>
          </a:p>
        </p:txBody>
      </p:sp>
    </p:spTree>
    <p:extLst>
      <p:ext uri="{BB962C8B-B14F-4D97-AF65-F5344CB8AC3E}">
        <p14:creationId xmlns:p14="http://schemas.microsoft.com/office/powerpoint/2010/main" val="3242343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McCain</a:t>
            </a:r>
            <a:r>
              <a:rPr lang="en-US" dirty="0" smtClean="0"/>
              <a:t> didn’t talk his</a:t>
            </a:r>
            <a:r>
              <a:rPr lang="en-US" baseline="0" dirty="0" smtClean="0"/>
              <a:t> heroism, but many others did.</a:t>
            </a:r>
          </a:p>
          <a:p>
            <a:endParaRPr lang="en-US" baseline="0" dirty="0" smtClean="0"/>
          </a:p>
          <a:p>
            <a:r>
              <a:rPr lang="en-US" b="1" baseline="0" dirty="0" smtClean="0"/>
              <a:t>Washington </a:t>
            </a:r>
            <a:r>
              <a:rPr lang="en-US" baseline="0" dirty="0" smtClean="0"/>
              <a:t>fumbled with his glasses and said forgive me, my eyes have grown dim the service of my country.</a:t>
            </a:r>
            <a:endParaRPr lang="en-US" dirty="0" smtClean="0"/>
          </a:p>
          <a:p>
            <a:endParaRPr lang="en-US" dirty="0" smtClean="0"/>
          </a:p>
          <a:p>
            <a:r>
              <a:rPr lang="en-US" b="1" dirty="0" smtClean="0"/>
              <a:t>Dorothy Jr. </a:t>
            </a:r>
            <a:r>
              <a:rPr lang="en-US" dirty="0" smtClean="0"/>
              <a:t>was invited to an unsupervised</a:t>
            </a:r>
            <a:r>
              <a:rPr lang="en-US" baseline="0" dirty="0" smtClean="0"/>
              <a:t> party, aware parents would try to call her friend’s parents, she flipped sides.</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18</a:t>
            </a:fld>
            <a:endParaRPr lang="en-US"/>
          </a:p>
        </p:txBody>
      </p:sp>
    </p:spTree>
    <p:extLst>
      <p:ext uri="{BB962C8B-B14F-4D97-AF65-F5344CB8AC3E}">
        <p14:creationId xmlns:p14="http://schemas.microsoft.com/office/powerpoint/2010/main" val="371676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Bluto gives</a:t>
            </a:r>
            <a:r>
              <a:rPr lang="en-US" baseline="0" dirty="0" smtClean="0"/>
              <a:t> a rousing revenge speech after Dean Wormer expels the fraternity, but he lacks the credibility to inspire action.</a:t>
            </a:r>
          </a:p>
          <a:p>
            <a:r>
              <a:rPr lang="en-US" baseline="0" dirty="0" smtClean="0"/>
              <a:t>Indy, when being attacked by a skilled swordsman, pulls out a pistol.</a:t>
            </a:r>
          </a:p>
          <a:p>
            <a:r>
              <a:rPr lang="en-US" baseline="0" dirty="0" smtClean="0"/>
              <a:t>Clinton w Gore, Bush w Cheney, Obama w Biden. </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19</a:t>
            </a:fld>
            <a:endParaRPr lang="en-US"/>
          </a:p>
        </p:txBody>
      </p:sp>
    </p:spTree>
    <p:extLst>
      <p:ext uri="{BB962C8B-B14F-4D97-AF65-F5344CB8AC3E}">
        <p14:creationId xmlns:p14="http://schemas.microsoft.com/office/powerpoint/2010/main" val="31933446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Kid says he wants to walk his date to the movie,</a:t>
            </a:r>
            <a:r>
              <a:rPr lang="en-US" baseline="0" dirty="0" smtClean="0"/>
              <a:t> but there are no sidewalks; Dad asks, so you want to borrow the car; Kid says no I want you to call her father and tell him I can protect her and I’ll have a phone in case she gets hit by a truck.</a:t>
            </a:r>
          </a:p>
          <a:p>
            <a:endParaRPr lang="en-US" baseline="0" dirty="0" smtClean="0"/>
          </a:p>
          <a:p>
            <a:r>
              <a:rPr lang="en-US" baseline="0" dirty="0" smtClean="0"/>
              <a:t>Look kid, I hate Brussel sprouts too. But I’ve learned to eat them because they make me smart.</a:t>
            </a:r>
          </a:p>
          <a:p>
            <a:endParaRPr lang="en-US" baseline="0" dirty="0" smtClean="0"/>
          </a:p>
          <a:p>
            <a:r>
              <a:rPr lang="en-US" baseline="0" dirty="0" smtClean="0"/>
              <a:t>Lincoln was a political nobody during this presidential bid. What he lacked in background, was made worse by his appearance and accent. He did nothing to raise expectations when he warned the crowd they weren’t about to hear anything new. Then, he gave a first-class summary of the nation’s problems and how to fix them in a rational, lawyerly manner. </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20</a:t>
            </a:fld>
            <a:endParaRPr lang="en-US"/>
          </a:p>
        </p:txBody>
      </p:sp>
    </p:spTree>
    <p:extLst>
      <p:ext uri="{BB962C8B-B14F-4D97-AF65-F5344CB8AC3E}">
        <p14:creationId xmlns:p14="http://schemas.microsoft.com/office/powerpoint/2010/main" val="2928304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9140DC-CEC1-4030-9236-DC8C02012FB3}" type="slidenum">
              <a:rPr lang="en-US" smtClean="0"/>
              <a:t>22</a:t>
            </a:fld>
            <a:endParaRPr lang="en-US"/>
          </a:p>
        </p:txBody>
      </p:sp>
    </p:spTree>
    <p:extLst>
      <p:ext uri="{BB962C8B-B14F-4D97-AF65-F5344CB8AC3E}">
        <p14:creationId xmlns:p14="http://schemas.microsoft.com/office/powerpoint/2010/main" val="2041385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a:t>
            </a:r>
            <a:r>
              <a:rPr lang="en-US" baseline="0" dirty="0" smtClean="0"/>
              <a:t> son was wearing a boy scout costume; neighbor made boy cry by saying “if you turn out to be gay, you’ll be glad you met me” then looked at the mom and slammed the door in her face.</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Daniel</a:t>
            </a:r>
            <a:r>
              <a:rPr lang="en-US" baseline="0" dirty="0" smtClean="0"/>
              <a:t> Webster, arguing against changing to a “university,” quietly state “It is sir, as I have said, a small college,” his voice cracked a little. “And yet, there are those who love her.” – He won the case (even though they have schools of engineering, business and medicine).</a:t>
            </a:r>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23</a:t>
            </a:fld>
            <a:endParaRPr lang="en-US"/>
          </a:p>
        </p:txBody>
      </p:sp>
    </p:spTree>
    <p:extLst>
      <p:ext uri="{BB962C8B-B14F-4D97-AF65-F5344CB8AC3E}">
        <p14:creationId xmlns:p14="http://schemas.microsoft.com/office/powerpoint/2010/main" val="1253877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Rival</a:t>
            </a:r>
            <a:r>
              <a:rPr lang="en-US" baseline="0" dirty="0" smtClean="0"/>
              <a:t> school </a:t>
            </a:r>
            <a:r>
              <a:rPr lang="en-US" dirty="0" smtClean="0"/>
              <a:t>builds new stadium; increases revenue; hires a top-notch coach; wins championship</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Marine recruiter uses example of a star athlete enrolling to serve his country following an attack.</a:t>
            </a:r>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24</a:t>
            </a:fld>
            <a:endParaRPr lang="en-US"/>
          </a:p>
        </p:txBody>
      </p:sp>
    </p:spTree>
    <p:extLst>
      <p:ext uri="{BB962C8B-B14F-4D97-AF65-F5344CB8AC3E}">
        <p14:creationId xmlns:p14="http://schemas.microsoft.com/office/powerpoint/2010/main" val="28546970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Jay wanted to go to Hawaii. Talked about miles expiring, but Dorothy still wasn’t sold. What could he do to further entice her? He talked about all of the beautiful flowers they’d see, showed her pictures of them on his </a:t>
            </a:r>
            <a:r>
              <a:rPr lang="en-US" baseline="0" dirty="0" err="1" smtClean="0"/>
              <a:t>ipad</a:t>
            </a:r>
            <a:r>
              <a:rPr lang="en-US" baseline="0" dirty="0" smtClean="0"/>
              <a:t> at dinner, etc. </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25</a:t>
            </a:fld>
            <a:endParaRPr lang="en-US"/>
          </a:p>
        </p:txBody>
      </p:sp>
    </p:spTree>
    <p:extLst>
      <p:ext uri="{BB962C8B-B14F-4D97-AF65-F5344CB8AC3E}">
        <p14:creationId xmlns:p14="http://schemas.microsoft.com/office/powerpoint/2010/main" val="6100339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 NH council meeting, Jay laments lack</a:t>
            </a:r>
            <a:r>
              <a:rPr lang="en-US" baseline="0" dirty="0" smtClean="0"/>
              <a:t> of support from the Internet provider. “The company has mocked this legislature for years, saying, ‘Sure, we’ll provided broadband, leave it to us,’ and then forgetting you the moment it leaves this hearing room.”</a:t>
            </a:r>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26</a:t>
            </a:fld>
            <a:endParaRPr lang="en-US"/>
          </a:p>
        </p:txBody>
      </p:sp>
    </p:spTree>
    <p:extLst>
      <p:ext uri="{BB962C8B-B14F-4D97-AF65-F5344CB8AC3E}">
        <p14:creationId xmlns:p14="http://schemas.microsoft.com/office/powerpoint/2010/main" val="2534575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Chapter focuses on calming the audience</a:t>
            </a:r>
          </a:p>
          <a:p>
            <a:endParaRPr lang="en-US" baseline="0" dirty="0" smtClean="0"/>
          </a:p>
          <a:p>
            <a:r>
              <a:rPr lang="en-US" baseline="0" dirty="0" smtClean="0"/>
              <a:t>System Two thinkers ask questions, figures things out, is skeptical. Good news – Twos like to hold back because he’s trying to save resources (why you feel tired after a test). This makes it easier to call on the Homer in our audience’s brains.</a:t>
            </a:r>
          </a:p>
          <a:p>
            <a:endParaRPr lang="en-US" baseline="0" dirty="0" smtClean="0"/>
          </a:p>
          <a:p>
            <a:r>
              <a:rPr lang="en-US" baseline="0" dirty="0" smtClean="0"/>
              <a:t>Spouse comes home furious after being cut-off in line. </a:t>
            </a:r>
            <a:r>
              <a:rPr lang="en-US" b="1" baseline="0" dirty="0" smtClean="0"/>
              <a:t>Wrong way </a:t>
            </a:r>
            <a:r>
              <a:rPr lang="en-US" baseline="0" dirty="0" smtClean="0"/>
              <a:t>– I wonder whether there’s a sociopathic connection there, in which someone who’s a rule-breaker in line might be exemplary otherwise. We should debate this together – unless you find such a topic over your head – with a glass of your pinot </a:t>
            </a:r>
            <a:r>
              <a:rPr lang="en-US" baseline="0" dirty="0" err="1" smtClean="0"/>
              <a:t>grigio</a:t>
            </a:r>
            <a:r>
              <a:rPr lang="en-US" baseline="0" dirty="0" smtClean="0"/>
              <a:t>.  </a:t>
            </a:r>
            <a:r>
              <a:rPr lang="en-US" b="1" baseline="0" dirty="0" smtClean="0"/>
              <a:t>Right way</a:t>
            </a:r>
            <a:r>
              <a:rPr lang="en-US" baseline="0" dirty="0" smtClean="0"/>
              <a:t> – What a jerk. Why don’t a pour you some wine? Red or white?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27</a:t>
            </a:fld>
            <a:endParaRPr lang="en-US"/>
          </a:p>
        </p:txBody>
      </p:sp>
    </p:spTree>
    <p:extLst>
      <p:ext uri="{BB962C8B-B14F-4D97-AF65-F5344CB8AC3E}">
        <p14:creationId xmlns:p14="http://schemas.microsoft.com/office/powerpoint/2010/main" val="24465507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British general</a:t>
            </a:r>
            <a:r>
              <a:rPr lang="en-US" baseline="0" dirty="0" smtClean="0"/>
              <a:t> captured the Indian province of Sind in 1843 – he alerted his superiors with one word </a:t>
            </a:r>
            <a:r>
              <a:rPr lang="en-US" baseline="0" dirty="0" err="1" smtClean="0"/>
              <a:t>Peccavi</a:t>
            </a:r>
            <a:r>
              <a:rPr lang="en-US" baseline="0" dirty="0" smtClean="0"/>
              <a:t> (Latin for I have sinned).</a:t>
            </a:r>
          </a:p>
          <a:p>
            <a:endParaRPr lang="en-US" baseline="0" dirty="0" smtClean="0"/>
          </a:p>
          <a:p>
            <a:r>
              <a:rPr lang="en-US" baseline="0" dirty="0" smtClean="0"/>
              <a:t>Reagan asked Justice Roberts if it would be appropriate to send the Irish ambassador stationary printed with An Teach Ban (Gaelic for “The White House). Roberts replied that there was no legal problem, but Reagan better fact check, “for all I know, it means Free the IRA.”</a:t>
            </a:r>
          </a:p>
          <a:p>
            <a:endParaRPr lang="en-US" baseline="0" dirty="0" smtClean="0"/>
          </a:p>
          <a:p>
            <a:r>
              <a:rPr lang="en-US" baseline="0" dirty="0" smtClean="0"/>
              <a:t>Laura Bush set-up her husband by telling an off-color joke about his recent contact with an amorous male horse. It was funny enough to detract from more controversial issues and gave her husbands ratings a boost.</a:t>
            </a:r>
          </a:p>
          <a:p>
            <a:endParaRPr lang="en-US" baseline="0" dirty="0" smtClean="0"/>
          </a:p>
          <a:p>
            <a:r>
              <a:rPr lang="en-US" baseline="0" dirty="0" smtClean="0"/>
              <a:t>Comment: Your mama’s so fat, when she hauls a** up the steps, she has to make two trips. Response: Man, that snap was staler than your breath.</a:t>
            </a:r>
          </a:p>
          <a:p>
            <a:endParaRPr lang="en-US" baseline="0" dirty="0" smtClean="0"/>
          </a:p>
          <a:p>
            <a:r>
              <a:rPr lang="en-US" baseline="0" dirty="0" smtClean="0"/>
              <a:t>Lady Astor: Winston, if you were my husband, I’d flavor your coffee with poison. Churchill: Madam, if I were your husband, I should drink it.</a:t>
            </a:r>
          </a:p>
          <a:p>
            <a:endParaRPr lang="en-US" baseline="0" dirty="0" smtClean="0"/>
          </a:p>
          <a:p>
            <a:r>
              <a:rPr lang="en-US" baseline="0" dirty="0" err="1" smtClean="0"/>
              <a:t>Heinrichs</a:t>
            </a:r>
            <a:r>
              <a:rPr lang="en-US" baseline="0" dirty="0" smtClean="0"/>
              <a:t> placed Mt. St. Helen’s in Oregon. He went to his boss before it was noticed and said he was dying over it. His boss said don’t be so hard on yourself.</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28</a:t>
            </a:fld>
            <a:endParaRPr lang="en-US"/>
          </a:p>
        </p:txBody>
      </p:sp>
    </p:spTree>
    <p:extLst>
      <p:ext uri="{BB962C8B-B14F-4D97-AF65-F5344CB8AC3E}">
        <p14:creationId xmlns:p14="http://schemas.microsoft.com/office/powerpoint/2010/main" val="3387759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Parent</a:t>
            </a:r>
            <a:r>
              <a:rPr lang="en-US" baseline="0" dirty="0" smtClean="0"/>
              <a:t> says, eat half your oatmeal and then you can fling your bowl at your brother.</a:t>
            </a:r>
          </a:p>
          <a:p>
            <a:endParaRPr lang="en-US" baseline="0" dirty="0" smtClean="0"/>
          </a:p>
          <a:p>
            <a:r>
              <a:rPr lang="en-US" baseline="0" dirty="0" smtClean="0"/>
              <a:t>Political discussion between friends, on tries to show downside of deficit rising. The other keeps say, “I don’t want my taxes to go up.”</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29</a:t>
            </a:fld>
            <a:endParaRPr lang="en-US"/>
          </a:p>
        </p:txBody>
      </p:sp>
    </p:spTree>
    <p:extLst>
      <p:ext uri="{BB962C8B-B14F-4D97-AF65-F5344CB8AC3E}">
        <p14:creationId xmlns:p14="http://schemas.microsoft.com/office/powerpoint/2010/main" val="745141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political campaign run sought to win over pro-life</a:t>
            </a:r>
            <a:r>
              <a:rPr lang="en-US" baseline="0" dirty="0" smtClean="0"/>
              <a:t> advocates by associating with their belief in lack of government intervention and asserting abortions would be rare under their future administration. </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31</a:t>
            </a:fld>
            <a:endParaRPr lang="en-US"/>
          </a:p>
        </p:txBody>
      </p:sp>
    </p:spTree>
    <p:extLst>
      <p:ext uri="{BB962C8B-B14F-4D97-AF65-F5344CB8AC3E}">
        <p14:creationId xmlns:p14="http://schemas.microsoft.com/office/powerpoint/2010/main" val="72234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Suppose a father</a:t>
            </a:r>
            <a:r>
              <a:rPr lang="en-US" b="0" baseline="0" dirty="0" smtClean="0"/>
              <a:t> catches his kid smuggling a candy bar into her room before dinner. </a:t>
            </a:r>
            <a:r>
              <a:rPr lang="en-US" b="0" baseline="0" dirty="0" err="1" smtClean="0"/>
              <a:t>Heinrichs</a:t>
            </a:r>
            <a:r>
              <a:rPr lang="en-US" b="0" baseline="0" dirty="0" smtClean="0"/>
              <a:t> would advise:</a:t>
            </a:r>
          </a:p>
          <a:p>
            <a:pPr marL="233309" indent="-233309">
              <a:buFont typeface="+mj-lt"/>
              <a:buAutoNum type="arabicPeriod"/>
            </a:pPr>
            <a:r>
              <a:rPr lang="en-US" b="0" baseline="0" dirty="0" smtClean="0"/>
              <a:t>That the facts don’t work – she was caught red-handed.</a:t>
            </a:r>
          </a:p>
          <a:p>
            <a:pPr marL="233309" indent="-233309">
              <a:buFont typeface="+mj-lt"/>
              <a:buAutoNum type="arabicPeriod"/>
            </a:pPr>
            <a:r>
              <a:rPr lang="en-US" b="0" baseline="0" dirty="0" smtClean="0"/>
              <a:t>She could redefine the situation and say she was hiding it from her brother before he grabbed it for desert (but that’s </a:t>
            </a:r>
            <a:r>
              <a:rPr lang="en-US" b="0" baseline="0" dirty="0" err="1" smtClean="0"/>
              <a:t>kinda</a:t>
            </a:r>
            <a:r>
              <a:rPr lang="en-US" b="0" baseline="0" dirty="0" smtClean="0"/>
              <a:t> lame – risks making dad angry).</a:t>
            </a:r>
          </a:p>
          <a:p>
            <a:pPr marL="233309" indent="-233309">
              <a:buFont typeface="+mj-lt"/>
              <a:buAutoNum type="arabicPeriod"/>
            </a:pPr>
            <a:r>
              <a:rPr lang="en-US" b="0" dirty="0" smtClean="0"/>
              <a:t>She could take the position that she didn’t have lunch and was faint.</a:t>
            </a:r>
          </a:p>
          <a:p>
            <a:pPr marL="233309" indent="-233309">
              <a:buFont typeface="+mj-lt"/>
              <a:buAutoNum type="arabicPeriod"/>
            </a:pPr>
            <a:r>
              <a:rPr lang="en-US" b="0" dirty="0" smtClean="0"/>
              <a:t>If that fails, she could use her last fall back: Dad has</a:t>
            </a:r>
            <a:r>
              <a:rPr lang="en-US" b="0" baseline="0" dirty="0" smtClean="0"/>
              <a:t> no right to judge her, he had a cookie when he got home from work.</a:t>
            </a:r>
          </a:p>
          <a:p>
            <a:endParaRPr lang="en-US" b="1"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32</a:t>
            </a:fld>
            <a:endParaRPr lang="en-US"/>
          </a:p>
        </p:txBody>
      </p:sp>
    </p:spTree>
    <p:extLst>
      <p:ext uri="{BB962C8B-B14F-4D97-AF65-F5344CB8AC3E}">
        <p14:creationId xmlns:p14="http://schemas.microsoft.com/office/powerpoint/2010/main" val="10869231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Conservative:</a:t>
            </a:r>
            <a:r>
              <a:rPr lang="en-US" dirty="0" smtClean="0"/>
              <a:t> My</a:t>
            </a:r>
            <a:r>
              <a:rPr lang="en-US" baseline="0" dirty="0" smtClean="0"/>
              <a:t> opponent is another tax-and-spend liberal. </a:t>
            </a:r>
            <a:r>
              <a:rPr lang="en-US" b="1" baseline="0" dirty="0" smtClean="0"/>
              <a:t>Liberal: </a:t>
            </a:r>
            <a:r>
              <a:rPr lang="en-US" baseline="0" dirty="0" smtClean="0"/>
              <a:t>Liberal doesn’t mean tax-and-spend. That’s just a nasty label. Liberal means caring about working class families. My opponent is a conservative, which means robbing from the working class to give to the rich.</a:t>
            </a:r>
          </a:p>
          <a:p>
            <a:endParaRPr lang="en-US" baseline="0" dirty="0" smtClean="0"/>
          </a:p>
          <a:p>
            <a:r>
              <a:rPr lang="en-US" b="1" baseline="0" dirty="0" smtClean="0"/>
              <a:t>Sibling:</a:t>
            </a:r>
            <a:r>
              <a:rPr lang="en-US" baseline="0" dirty="0" smtClean="0"/>
              <a:t> You’re talking like an egghead. </a:t>
            </a:r>
            <a:r>
              <a:rPr lang="en-US" b="1" baseline="0" dirty="0" smtClean="0"/>
              <a:t>You: </a:t>
            </a:r>
            <a:r>
              <a:rPr lang="en-US" b="0" baseline="0" dirty="0" smtClean="0"/>
              <a:t>Yes. I’m talking like an egghead, if talking like an egghead means I’m educated. If you’re insecure about your own lack of knowledge, don’t go attacking me. Now, can we discuss mom’s insurance options?</a:t>
            </a:r>
          </a:p>
          <a:p>
            <a:endParaRPr lang="en-US" b="0" baseline="0" dirty="0" smtClean="0"/>
          </a:p>
          <a:p>
            <a:r>
              <a:rPr lang="en-US" b="0" baseline="0" dirty="0" smtClean="0"/>
              <a:t>The opponent introduces a </a:t>
            </a:r>
            <a:r>
              <a:rPr lang="en-US" b="1" baseline="0" dirty="0" smtClean="0"/>
              <a:t>professional</a:t>
            </a:r>
            <a:r>
              <a:rPr lang="en-US" b="0" baseline="0" dirty="0" smtClean="0"/>
              <a:t>, fully-staffed expensive magazine to the airline. </a:t>
            </a:r>
            <a:r>
              <a:rPr lang="en-US" b="0" baseline="0" dirty="0" err="1" smtClean="0"/>
              <a:t>Heinrichs</a:t>
            </a:r>
            <a:r>
              <a:rPr lang="en-US" b="0" baseline="0" dirty="0" smtClean="0"/>
              <a:t> and his client propose a </a:t>
            </a:r>
            <a:r>
              <a:rPr lang="en-US" b="1" baseline="0" dirty="0" smtClean="0"/>
              <a:t>non-professional, but fun</a:t>
            </a:r>
            <a:r>
              <a:rPr lang="en-US" b="0" baseline="0" dirty="0" smtClean="0"/>
              <a:t> magazine that replaces in-flight movies with humorous summaries of new flicks, cartoons, doodling contests, etc.</a:t>
            </a:r>
          </a:p>
          <a:p>
            <a:endParaRPr lang="en-US" b="0" baseline="0" dirty="0" smtClean="0"/>
          </a:p>
          <a:p>
            <a:r>
              <a:rPr lang="en-US" b="1" baseline="0" dirty="0" smtClean="0"/>
              <a:t>Meltdown</a:t>
            </a:r>
            <a:r>
              <a:rPr lang="en-US" b="0" baseline="0" dirty="0" smtClean="0"/>
              <a:t> has a negative connotation, Mr. Burns swaps it out with a less “nuclear” term. Other arguers have replaced words like chemicals and logging to avoid commonplaces.</a:t>
            </a:r>
          </a:p>
          <a:p>
            <a:endParaRPr lang="en-US" b="0"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33</a:t>
            </a:fld>
            <a:endParaRPr lang="en-US"/>
          </a:p>
        </p:txBody>
      </p:sp>
    </p:spTree>
    <p:extLst>
      <p:ext uri="{BB962C8B-B14F-4D97-AF65-F5344CB8AC3E}">
        <p14:creationId xmlns:p14="http://schemas.microsoft.com/office/powerpoint/2010/main" val="25720926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Fact: You said there’s nothing more soothing than a good cigar and three aces.</a:t>
            </a:r>
          </a:p>
          <a:p>
            <a:r>
              <a:rPr lang="en-US" baseline="0" dirty="0" smtClean="0"/>
              <a:t>Comparison: Do they let you drink beer during a Mozart concert? </a:t>
            </a:r>
          </a:p>
          <a:p>
            <a:r>
              <a:rPr lang="en-US" baseline="0" dirty="0" smtClean="0"/>
              <a:t>Story: I knew a guy who went to see a Mozart concert, watched the whole thing, then died of a </a:t>
            </a:r>
            <a:r>
              <a:rPr lang="en-US" baseline="0" smtClean="0"/>
              <a:t>heart attack. </a:t>
            </a:r>
            <a:endParaRPr lang="en-US" baseline="0" dirty="0" smtClean="0"/>
          </a:p>
        </p:txBody>
      </p:sp>
      <p:sp>
        <p:nvSpPr>
          <p:cNvPr id="4" name="Slide Number Placeholder 3"/>
          <p:cNvSpPr>
            <a:spLocks noGrp="1"/>
          </p:cNvSpPr>
          <p:nvPr>
            <p:ph type="sldNum" sz="quarter" idx="10"/>
          </p:nvPr>
        </p:nvSpPr>
        <p:spPr/>
        <p:txBody>
          <a:bodyPr/>
          <a:lstStyle/>
          <a:p>
            <a:fld id="{5C9140DC-CEC1-4030-9236-DC8C02012FB3}" type="slidenum">
              <a:rPr lang="en-US" smtClean="0"/>
              <a:t>35</a:t>
            </a:fld>
            <a:endParaRPr lang="en-US"/>
          </a:p>
        </p:txBody>
      </p:sp>
    </p:spTree>
    <p:extLst>
      <p:ext uri="{BB962C8B-B14F-4D97-AF65-F5344CB8AC3E}">
        <p14:creationId xmlns:p14="http://schemas.microsoft.com/office/powerpoint/2010/main" val="29580041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Bad proof</a:t>
            </a:r>
          </a:p>
          <a:p>
            <a:r>
              <a:rPr lang="en-US" dirty="0" smtClean="0"/>
              <a:t>Wrong</a:t>
            </a:r>
            <a:r>
              <a:rPr lang="en-US" baseline="0" dirty="0" smtClean="0"/>
              <a:t> # of choices</a:t>
            </a:r>
          </a:p>
          <a:p>
            <a:r>
              <a:rPr lang="en-US" baseline="0" dirty="0" smtClean="0"/>
              <a:t>Disconnect between proof/conclusion</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39</a:t>
            </a:fld>
            <a:endParaRPr lang="en-US"/>
          </a:p>
        </p:txBody>
      </p:sp>
    </p:spTree>
    <p:extLst>
      <p:ext uri="{BB962C8B-B14F-4D97-AF65-F5344CB8AC3E}">
        <p14:creationId xmlns:p14="http://schemas.microsoft.com/office/powerpoint/2010/main" val="10660673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9140DC-CEC1-4030-9236-DC8C02012FB3}" type="slidenum">
              <a:rPr lang="en-US" smtClean="0"/>
              <a:t>44</a:t>
            </a:fld>
            <a:endParaRPr lang="en-US"/>
          </a:p>
        </p:txBody>
      </p:sp>
    </p:spTree>
    <p:extLst>
      <p:ext uri="{BB962C8B-B14F-4D97-AF65-F5344CB8AC3E}">
        <p14:creationId xmlns:p14="http://schemas.microsoft.com/office/powerpoint/2010/main" val="3046168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9140DC-CEC1-4030-9236-DC8C02012FB3}" type="slidenum">
              <a:rPr lang="en-US" smtClean="0"/>
              <a:t>45</a:t>
            </a:fld>
            <a:endParaRPr lang="en-US"/>
          </a:p>
        </p:txBody>
      </p:sp>
    </p:spTree>
    <p:extLst>
      <p:ext uri="{BB962C8B-B14F-4D97-AF65-F5344CB8AC3E}">
        <p14:creationId xmlns:p14="http://schemas.microsoft.com/office/powerpoint/2010/main" val="36221991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Dorothy Sr. serves canned peaches every Xmas Eve,</a:t>
            </a:r>
            <a:r>
              <a:rPr lang="en-US" baseline="0" dirty="0" smtClean="0"/>
              <a:t> even though no one likes them. </a:t>
            </a:r>
            <a:r>
              <a:rPr lang="en-US" baseline="0" dirty="0" err="1" smtClean="0"/>
              <a:t>Heinrichs</a:t>
            </a:r>
            <a:r>
              <a:rPr lang="en-US" baseline="0" dirty="0" smtClean="0"/>
              <a:t> asks, Why can’t we start a new tradition. She says, if its new it isn’t a tradition. Can’t we just enjoy Xmas the right way?</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46</a:t>
            </a:fld>
            <a:endParaRPr lang="en-US"/>
          </a:p>
        </p:txBody>
      </p:sp>
    </p:spTree>
    <p:extLst>
      <p:ext uri="{BB962C8B-B14F-4D97-AF65-F5344CB8AC3E}">
        <p14:creationId xmlns:p14="http://schemas.microsoft.com/office/powerpoint/2010/main" val="4174490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Lenny: So then I said to</a:t>
            </a:r>
            <a:r>
              <a:rPr lang="en-US" baseline="0" dirty="0" smtClean="0"/>
              <a:t> the cop, “No you’re driving under the influence…of being a jerk”</a:t>
            </a:r>
          </a:p>
          <a:p>
            <a:r>
              <a:rPr lang="en-US" baseline="0" dirty="0" smtClean="0"/>
              <a:t>Chief: Well, let me ask you this: shut up.</a:t>
            </a:r>
          </a:p>
          <a:p>
            <a:endParaRPr lang="en-US" baseline="0" dirty="0" smtClean="0"/>
          </a:p>
          <a:p>
            <a:r>
              <a:rPr lang="en-US" baseline="0" dirty="0" smtClean="0"/>
              <a:t>Boss: It’s nice to see you wearing a tie.</a:t>
            </a:r>
          </a:p>
          <a:p>
            <a:r>
              <a:rPr lang="en-US" baseline="0" dirty="0" err="1" smtClean="0"/>
              <a:t>Heinrichs</a:t>
            </a:r>
            <a:r>
              <a:rPr lang="en-US" baseline="0" dirty="0" smtClean="0"/>
              <a:t>: I always wear a tie (boss chuckles).</a:t>
            </a:r>
          </a:p>
          <a:p>
            <a:r>
              <a:rPr lang="en-US" baseline="0" dirty="0" err="1" smtClean="0"/>
              <a:t>Heinrichs</a:t>
            </a:r>
            <a:r>
              <a:rPr lang="en-US" baseline="0" dirty="0" smtClean="0"/>
              <a:t>: Well, I’m just happy you’re not wearing women’s underwear this morning.</a:t>
            </a:r>
          </a:p>
          <a:p>
            <a:endParaRPr lang="en-US" baseline="0" dirty="0" smtClean="0"/>
          </a:p>
          <a:p>
            <a:r>
              <a:rPr lang="en-US" baseline="0" dirty="0" smtClean="0"/>
              <a:t>Lucy to her little brother: I’ll give you five good reasons, she says closing each finger into a fist.</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Despite glaring evidence of global warming, decreases in crime, and decline in gun violence – people don’t believe it.</a:t>
            </a:r>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47</a:t>
            </a:fld>
            <a:endParaRPr lang="en-US"/>
          </a:p>
        </p:txBody>
      </p:sp>
    </p:spTree>
    <p:extLst>
      <p:ext uri="{BB962C8B-B14F-4D97-AF65-F5344CB8AC3E}">
        <p14:creationId xmlns:p14="http://schemas.microsoft.com/office/powerpoint/2010/main" val="30552662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There are some basic tools to tell how much you should</a:t>
            </a:r>
            <a:r>
              <a:rPr lang="en-US" b="1" baseline="0" dirty="0" smtClean="0"/>
              <a:t> trust someone (see bullets).</a:t>
            </a:r>
          </a:p>
          <a:p>
            <a:endParaRPr lang="en-US" dirty="0" smtClean="0"/>
          </a:p>
          <a:p>
            <a:r>
              <a:rPr lang="en-US" dirty="0" err="1" smtClean="0"/>
              <a:t>Heinrichs</a:t>
            </a:r>
            <a:r>
              <a:rPr lang="en-US" baseline="0" dirty="0" smtClean="0"/>
              <a:t> mom went to buy a shirt and returned with a $2,000 pool table one Father’s Day. His dad was a cheapskate who hated games. The salesman sweet-talked mom and got a fat commission.</a:t>
            </a:r>
          </a:p>
          <a:p>
            <a:endParaRPr lang="en-US" baseline="0" dirty="0" smtClean="0"/>
          </a:p>
          <a:p>
            <a:r>
              <a:rPr lang="en-US" baseline="0" dirty="0" smtClean="0"/>
              <a:t>A virtuous salesman will ask for a price range. You say, $50-100. He will find something that costs $75.</a:t>
            </a:r>
          </a:p>
          <a:p>
            <a:endParaRPr lang="en-US" baseline="0" dirty="0" smtClean="0"/>
          </a:p>
          <a:p>
            <a:r>
              <a:rPr lang="en-US" baseline="0" dirty="0" smtClean="0"/>
              <a:t>Environmental extremists want to prevent a sensible energy policy, which is why they’re trying to block careful, animal-friendly drilling in the Arctic National Wildlife Refuge. When you hear extremists or special interests – consult your own interests. How do you really feel about arctic drilling?</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48</a:t>
            </a:fld>
            <a:endParaRPr lang="en-US"/>
          </a:p>
        </p:txBody>
      </p:sp>
    </p:spTree>
    <p:extLst>
      <p:ext uri="{BB962C8B-B14F-4D97-AF65-F5344CB8AC3E}">
        <p14:creationId xmlns:p14="http://schemas.microsoft.com/office/powerpoint/2010/main" val="21388429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How to assess</a:t>
            </a:r>
            <a:r>
              <a:rPr lang="en-US" b="1" baseline="0" dirty="0" smtClean="0"/>
              <a:t> practical wisdom (caring, cause, craft), do they ask that depends? Offer comparable experience? And, </a:t>
            </a:r>
            <a:r>
              <a:rPr lang="en-US" b="1" baseline="0" dirty="0" err="1" smtClean="0"/>
              <a:t>suss</a:t>
            </a:r>
            <a:r>
              <a:rPr lang="en-US" b="1" baseline="0" dirty="0" smtClean="0"/>
              <a:t> out the real issue?</a:t>
            </a:r>
          </a:p>
          <a:p>
            <a:endParaRPr lang="en-US" dirty="0" smtClean="0"/>
          </a:p>
          <a:p>
            <a:r>
              <a:rPr lang="en-US" dirty="0" smtClean="0"/>
              <a:t>Unwise</a:t>
            </a:r>
            <a:r>
              <a:rPr lang="en-US" baseline="0" dirty="0" smtClean="0"/>
              <a:t> answer – I don’t believe in potty training – let the child determine when she’s ready.</a:t>
            </a:r>
          </a:p>
          <a:p>
            <a:r>
              <a:rPr lang="en-US" baseline="0" dirty="0" smtClean="0"/>
              <a:t>Even less wise – No later than age 2.</a:t>
            </a:r>
          </a:p>
          <a:p>
            <a:r>
              <a:rPr lang="en-US" baseline="0" dirty="0" smtClean="0"/>
              <a:t>Practically wise answer – That depends on the child. Does she show interest? Are you willing to put in the effort? Are diapers giving you any problem?</a:t>
            </a:r>
          </a:p>
          <a:p>
            <a:endParaRPr lang="en-US" baseline="0" dirty="0" smtClean="0"/>
          </a:p>
          <a:p>
            <a:r>
              <a:rPr lang="en-US" dirty="0" smtClean="0"/>
              <a:t>Suppose</a:t>
            </a:r>
            <a:r>
              <a:rPr lang="en-US" baseline="0" dirty="0" smtClean="0"/>
              <a:t> mom didn’t buy the pool table, but asked about the bocce ball set instead. The practically wise salesman would say, “I’ve played with that set, it depends on your lawn. The balls go all over the place if you have any stones or rough spots.”</a:t>
            </a:r>
          </a:p>
          <a:p>
            <a:endParaRPr lang="en-US" baseline="0" dirty="0" smtClean="0"/>
          </a:p>
          <a:p>
            <a:r>
              <a:rPr lang="en-US" baseline="0" dirty="0" smtClean="0"/>
              <a:t>Dr. House had lousy bedside manner, but he was able to look beyond the obvious symptoms and find the obscure issue.</a:t>
            </a:r>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49</a:t>
            </a:fld>
            <a:endParaRPr lang="en-US"/>
          </a:p>
        </p:txBody>
      </p:sp>
    </p:spTree>
    <p:extLst>
      <p:ext uri="{BB962C8B-B14F-4D97-AF65-F5344CB8AC3E}">
        <p14:creationId xmlns:p14="http://schemas.microsoft.com/office/powerpoint/2010/main" val="26208913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Shumer</a:t>
            </a:r>
            <a:r>
              <a:rPr lang="en-US" dirty="0" smtClean="0"/>
              <a:t> was</a:t>
            </a:r>
            <a:r>
              <a:rPr lang="en-US" baseline="0" dirty="0" smtClean="0"/>
              <a:t> heckled by a man who asked her to “flash” the audience. She turned the spotlight on him, asked what he did for a living? He said sales. She said “how’s that working out for you? </a:t>
            </a:r>
            <a:r>
              <a:rPr lang="en-US" baseline="0" dirty="0" err="1" smtClean="0"/>
              <a:t>Cuz</a:t>
            </a:r>
            <a:r>
              <a:rPr lang="en-US" baseline="0" dirty="0" smtClean="0"/>
              <a:t>’ we’re not buying it.”</a:t>
            </a:r>
          </a:p>
          <a:p>
            <a:endParaRPr lang="en-US" baseline="0" dirty="0" smtClean="0"/>
          </a:p>
          <a:p>
            <a:r>
              <a:rPr lang="en-US" baseline="0" dirty="0" smtClean="0"/>
              <a:t>You’re aunt’s husband gloats his political opinion at the dinner table, while everyone rolls their eyes. Jay used him to represent all political bullies in all families.</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50</a:t>
            </a:fld>
            <a:endParaRPr lang="en-US"/>
          </a:p>
        </p:txBody>
      </p:sp>
    </p:spTree>
    <p:extLst>
      <p:ext uri="{BB962C8B-B14F-4D97-AF65-F5344CB8AC3E}">
        <p14:creationId xmlns:p14="http://schemas.microsoft.com/office/powerpoint/2010/main" val="27667285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Heinrichs</a:t>
            </a:r>
            <a:r>
              <a:rPr lang="en-US" b="1" baseline="0" dirty="0" smtClean="0"/>
              <a:t> says we should use figures to freshen our language. Some figures to consider are:</a:t>
            </a:r>
          </a:p>
          <a:p>
            <a:endParaRPr lang="en-US" b="1" baseline="0" dirty="0" smtClean="0"/>
          </a:p>
          <a:p>
            <a:r>
              <a:rPr lang="en-US" b="0" baseline="0" dirty="0" smtClean="0"/>
              <a:t>Cheapskate: No, let me…Really? Are you sure?</a:t>
            </a:r>
          </a:p>
          <a:p>
            <a:endParaRPr lang="en-US" b="0" dirty="0" smtClean="0"/>
          </a:p>
          <a:p>
            <a:r>
              <a:rPr lang="en-US" b="0" dirty="0" smtClean="0"/>
              <a:t>Scott Evil: Well my friend Sweet</a:t>
            </a:r>
            <a:r>
              <a:rPr lang="en-US" b="0" baseline="0" dirty="0" smtClean="0"/>
              <a:t> Jay took me to that video arcade in town, right, and they don’t speak English there so Jay got into a fight and he’s all, “Hey quit </a:t>
            </a:r>
            <a:r>
              <a:rPr lang="en-US" b="0" baseline="0" dirty="0" err="1" smtClean="0"/>
              <a:t>hasslin</a:t>
            </a:r>
            <a:r>
              <a:rPr lang="en-US" b="0" baseline="0" dirty="0" smtClean="0"/>
              <a:t>’ me </a:t>
            </a:r>
            <a:r>
              <a:rPr lang="en-US" b="0" baseline="0" dirty="0" err="1" smtClean="0"/>
              <a:t>cuz</a:t>
            </a:r>
            <a:r>
              <a:rPr lang="en-US" b="0" baseline="0" dirty="0" smtClean="0"/>
              <a:t> I don’t speak </a:t>
            </a:r>
            <a:r>
              <a:rPr lang="en-US" b="0" baseline="0" dirty="0" err="1" smtClean="0"/>
              <a:t>Frentch</a:t>
            </a:r>
            <a:r>
              <a:rPr lang="en-US" b="0" baseline="0" dirty="0" smtClean="0"/>
              <a:t>” or whatever! And then the guy said something in Paris talk, and I’m like, “Just back off!” And they’re all, “Get Out!” And we’re like, “Make me!” It was cool.</a:t>
            </a:r>
          </a:p>
          <a:p>
            <a:endParaRPr lang="en-US" b="0" baseline="0" dirty="0" smtClean="0"/>
          </a:p>
          <a:p>
            <a:r>
              <a:rPr lang="en-US" b="0" dirty="0" smtClean="0"/>
              <a:t>Monty</a:t>
            </a:r>
            <a:r>
              <a:rPr lang="en-US" b="0" baseline="0" dirty="0" smtClean="0"/>
              <a:t> Python and the </a:t>
            </a:r>
            <a:r>
              <a:rPr lang="en-US" b="0" baseline="0" dirty="0" err="1" smtClean="0"/>
              <a:t>Hoal</a:t>
            </a:r>
            <a:r>
              <a:rPr lang="en-US" b="0" baseline="0" dirty="0" smtClean="0"/>
              <a:t> Book of Armaments: </a:t>
            </a:r>
          </a:p>
          <a:p>
            <a:r>
              <a:rPr lang="en-US" b="0" baseline="0" dirty="0" smtClean="0"/>
              <a:t>Brother: </a:t>
            </a:r>
            <a:r>
              <a:rPr lang="en-US" b="1" baseline="0" dirty="0" smtClean="0"/>
              <a:t>And</a:t>
            </a:r>
            <a:r>
              <a:rPr lang="en-US" b="0" baseline="0" dirty="0" smtClean="0"/>
              <a:t>, St. </a:t>
            </a:r>
            <a:r>
              <a:rPr lang="en-US" b="0" baseline="0" dirty="0" err="1" smtClean="0"/>
              <a:t>Atilla</a:t>
            </a:r>
            <a:r>
              <a:rPr lang="en-US" b="0" baseline="0" dirty="0" smtClean="0"/>
              <a:t> raised the and grenade up on high say, “Oh, Lord…”</a:t>
            </a:r>
          </a:p>
          <a:p>
            <a:r>
              <a:rPr lang="en-US" b="0" dirty="0" smtClean="0"/>
              <a:t>Maynard: Skip a bit Brother.</a:t>
            </a:r>
          </a:p>
          <a:p>
            <a:r>
              <a:rPr lang="en-US" b="0" dirty="0" smtClean="0"/>
              <a:t>Brother: </a:t>
            </a:r>
            <a:r>
              <a:rPr lang="en-US" b="1" dirty="0" smtClean="0"/>
              <a:t>And</a:t>
            </a:r>
            <a:r>
              <a:rPr lang="en-US" b="0" dirty="0" smtClean="0"/>
              <a:t>, the Lord spoke saying, “First….”</a:t>
            </a:r>
            <a:endParaRPr lang="en-US" b="0" dirty="0"/>
          </a:p>
        </p:txBody>
      </p:sp>
      <p:sp>
        <p:nvSpPr>
          <p:cNvPr id="4" name="Slide Number Placeholder 3"/>
          <p:cNvSpPr>
            <a:spLocks noGrp="1"/>
          </p:cNvSpPr>
          <p:nvPr>
            <p:ph type="sldNum" sz="quarter" idx="10"/>
          </p:nvPr>
        </p:nvSpPr>
        <p:spPr/>
        <p:txBody>
          <a:bodyPr/>
          <a:lstStyle/>
          <a:p>
            <a:fld id="{5C9140DC-CEC1-4030-9236-DC8C02012FB3}" type="slidenum">
              <a:rPr lang="en-US" smtClean="0"/>
              <a:t>54</a:t>
            </a:fld>
            <a:endParaRPr lang="en-US"/>
          </a:p>
        </p:txBody>
      </p:sp>
    </p:spTree>
    <p:extLst>
      <p:ext uri="{BB962C8B-B14F-4D97-AF65-F5344CB8AC3E}">
        <p14:creationId xmlns:p14="http://schemas.microsoft.com/office/powerpoint/2010/main" val="9508270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Announcer:</a:t>
            </a:r>
            <a:r>
              <a:rPr lang="en-US" baseline="0" dirty="0" smtClean="0"/>
              <a:t> </a:t>
            </a:r>
            <a:r>
              <a:rPr lang="en-US" baseline="0" dirty="0" err="1" smtClean="0"/>
              <a:t>Labombier</a:t>
            </a:r>
            <a:r>
              <a:rPr lang="en-US" baseline="0" dirty="0" smtClean="0"/>
              <a:t> takes the puck, gets it past two defenders, shoots…misses…shoots again, goal!</a:t>
            </a:r>
          </a:p>
          <a:p>
            <a:endParaRPr lang="en-US" dirty="0" smtClean="0"/>
          </a:p>
          <a:p>
            <a:r>
              <a:rPr lang="en-US" dirty="0" smtClean="0"/>
              <a:t>Protestor:</a:t>
            </a:r>
            <a:r>
              <a:rPr lang="en-US" baseline="0" dirty="0" smtClean="0"/>
              <a:t> What do we want? Justice! When do we want it? Now!</a:t>
            </a:r>
          </a:p>
          <a:p>
            <a:endParaRPr lang="en-US" baseline="0" dirty="0" smtClean="0"/>
          </a:p>
        </p:txBody>
      </p:sp>
      <p:sp>
        <p:nvSpPr>
          <p:cNvPr id="4" name="Slide Number Placeholder 3"/>
          <p:cNvSpPr>
            <a:spLocks noGrp="1"/>
          </p:cNvSpPr>
          <p:nvPr>
            <p:ph type="sldNum" sz="quarter" idx="10"/>
          </p:nvPr>
        </p:nvSpPr>
        <p:spPr/>
        <p:txBody>
          <a:bodyPr/>
          <a:lstStyle/>
          <a:p>
            <a:fld id="{5C9140DC-CEC1-4030-9236-DC8C02012FB3}" type="slidenum">
              <a:rPr lang="en-US" smtClean="0"/>
              <a:t>55</a:t>
            </a:fld>
            <a:endParaRPr lang="en-US"/>
          </a:p>
        </p:txBody>
      </p:sp>
    </p:spTree>
    <p:extLst>
      <p:ext uri="{BB962C8B-B14F-4D97-AF65-F5344CB8AC3E}">
        <p14:creationId xmlns:p14="http://schemas.microsoft.com/office/powerpoint/2010/main" val="37874250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58</a:t>
            </a:fld>
            <a:endParaRPr lang="en-US"/>
          </a:p>
        </p:txBody>
      </p:sp>
    </p:spTree>
    <p:extLst>
      <p:ext uri="{BB962C8B-B14F-4D97-AF65-F5344CB8AC3E}">
        <p14:creationId xmlns:p14="http://schemas.microsoft.com/office/powerpoint/2010/main" val="19284980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59</a:t>
            </a:fld>
            <a:endParaRPr lang="en-US"/>
          </a:p>
        </p:txBody>
      </p:sp>
    </p:spTree>
    <p:extLst>
      <p:ext uri="{BB962C8B-B14F-4D97-AF65-F5344CB8AC3E}">
        <p14:creationId xmlns:p14="http://schemas.microsoft.com/office/powerpoint/2010/main" val="40176832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60</a:t>
            </a:fld>
            <a:endParaRPr lang="en-US"/>
          </a:p>
        </p:txBody>
      </p:sp>
    </p:spTree>
    <p:extLst>
      <p:ext uri="{BB962C8B-B14F-4D97-AF65-F5344CB8AC3E}">
        <p14:creationId xmlns:p14="http://schemas.microsoft.com/office/powerpoint/2010/main" val="9057884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If you want to define a group of people – or rather see how they define themselves – look for the</a:t>
            </a:r>
            <a:r>
              <a:rPr lang="en-US" b="1" baseline="0" dirty="0" smtClean="0"/>
              <a:t> language that makes them most comfortable. Code language determines who’s in and who’s out of our personal circle. It reveals what we value.</a:t>
            </a:r>
          </a:p>
          <a:p>
            <a:endParaRPr lang="en-US" b="1" baseline="0" dirty="0" smtClean="0"/>
          </a:p>
          <a:p>
            <a:r>
              <a:rPr lang="en-US" b="0" baseline="0" dirty="0" err="1" smtClean="0"/>
              <a:t>Lol</a:t>
            </a:r>
            <a:r>
              <a:rPr lang="en-US" b="0" baseline="0" dirty="0" smtClean="0"/>
              <a:t>, ttyl – or if your me to my kids NCIO (No Clue, I’m Old)</a:t>
            </a:r>
          </a:p>
          <a:p>
            <a:endParaRPr lang="en-US" b="1" dirty="0" smtClean="0"/>
          </a:p>
          <a:p>
            <a:r>
              <a:rPr lang="en-US" b="0" dirty="0" smtClean="0"/>
              <a:t>Bush Faithful</a:t>
            </a:r>
            <a:r>
              <a:rPr lang="en-US" b="0" baseline="0" dirty="0" smtClean="0"/>
              <a:t> Code: I believe</a:t>
            </a:r>
          </a:p>
          <a:p>
            <a:r>
              <a:rPr lang="en-US" b="0" baseline="0" dirty="0" smtClean="0"/>
              <a:t>Bush Female Code: I understand, peace, security, protecting</a:t>
            </a:r>
          </a:p>
          <a:p>
            <a:r>
              <a:rPr lang="en-US" b="0" baseline="0" dirty="0" smtClean="0"/>
              <a:t>Bush Military Code: never relent, whatever it takes, we must not waver, not on my watch</a:t>
            </a:r>
          </a:p>
          <a:p>
            <a:endParaRPr lang="en-US" b="0" baseline="0" dirty="0" smtClean="0"/>
          </a:p>
          <a:p>
            <a:r>
              <a:rPr lang="en-US" b="0" baseline="0" dirty="0" smtClean="0"/>
              <a:t>Opponent: Your department is failing to meet its goals.</a:t>
            </a:r>
          </a:p>
          <a:p>
            <a:r>
              <a:rPr lang="en-US" b="0" baseline="0" dirty="0" smtClean="0"/>
              <a:t>Right Answer: Well, we aren’t breaking records yet.</a:t>
            </a:r>
          </a:p>
          <a:p>
            <a:endParaRPr lang="en-US" b="0" baseline="0" dirty="0" smtClean="0"/>
          </a:p>
          <a:p>
            <a:endParaRPr lang="en-US" b="0" baseline="0" dirty="0" smtClean="0"/>
          </a:p>
          <a:p>
            <a:endParaRPr lang="en-US" b="1" dirty="0"/>
          </a:p>
        </p:txBody>
      </p:sp>
      <p:sp>
        <p:nvSpPr>
          <p:cNvPr id="4" name="Slide Number Placeholder 3"/>
          <p:cNvSpPr>
            <a:spLocks noGrp="1"/>
          </p:cNvSpPr>
          <p:nvPr>
            <p:ph type="sldNum" sz="quarter" idx="10"/>
          </p:nvPr>
        </p:nvSpPr>
        <p:spPr/>
        <p:txBody>
          <a:bodyPr/>
          <a:lstStyle/>
          <a:p>
            <a:fld id="{5C9140DC-CEC1-4030-9236-DC8C02012FB3}" type="slidenum">
              <a:rPr lang="en-US" smtClean="0"/>
              <a:t>64</a:t>
            </a:fld>
            <a:endParaRPr lang="en-US"/>
          </a:p>
        </p:txBody>
      </p:sp>
    </p:spTree>
    <p:extLst>
      <p:ext uri="{BB962C8B-B14F-4D97-AF65-F5344CB8AC3E}">
        <p14:creationId xmlns:p14="http://schemas.microsoft.com/office/powerpoint/2010/main" val="8187668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Tools</a:t>
            </a:r>
            <a:r>
              <a:rPr lang="en-US" b="1" baseline="0" dirty="0" smtClean="0"/>
              <a:t> to get the audience to identify with you and your idea/choice:</a:t>
            </a:r>
            <a:endParaRPr lang="en-US" b="1" dirty="0" smtClean="0"/>
          </a:p>
          <a:p>
            <a:endParaRPr lang="en-US" dirty="0" smtClean="0"/>
          </a:p>
          <a:p>
            <a:r>
              <a:rPr lang="en-US" dirty="0" smtClean="0"/>
              <a:t>The husband is trying</a:t>
            </a:r>
            <a:r>
              <a:rPr lang="en-US" baseline="0" dirty="0" smtClean="0"/>
              <a:t> to avoid flying his MIL’s house for Thanksgiving. The wife is still undecided. He imitates MIL’s southern accent (You’re coming this Thanksgiving </a:t>
            </a:r>
            <a:r>
              <a:rPr lang="en-US" baseline="0" dirty="0" err="1" smtClean="0"/>
              <a:t>ahn’t</a:t>
            </a:r>
            <a:r>
              <a:rPr lang="en-US" baseline="0" dirty="0" smtClean="0"/>
              <a:t> you?) to make his wife part of an inside joke, while placing her mother on the outside. Then, he says You know I love your mother. I’ll support whatever decision you make (tests show love and support are super code words among women voters).</a:t>
            </a:r>
          </a:p>
          <a:p>
            <a:endParaRPr lang="en-US" dirty="0" smtClean="0"/>
          </a:p>
          <a:p>
            <a:r>
              <a:rPr lang="en-US" dirty="0" smtClean="0"/>
              <a:t>Mrs. Y</a:t>
            </a:r>
            <a:r>
              <a:rPr lang="en-US" baseline="0" dirty="0" smtClean="0"/>
              <a:t> (ironically): I find that clean desk creates the right moral climate for students. Clean desk, clean minds. </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65</a:t>
            </a:fld>
            <a:endParaRPr lang="en-US"/>
          </a:p>
        </p:txBody>
      </p:sp>
    </p:spTree>
    <p:extLst>
      <p:ext uri="{BB962C8B-B14F-4D97-AF65-F5344CB8AC3E}">
        <p14:creationId xmlns:p14="http://schemas.microsoft.com/office/powerpoint/2010/main" val="1288732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Word Plant </a:t>
            </a:r>
            <a:r>
              <a:rPr lang="en-US" dirty="0" smtClean="0"/>
              <a:t>– pick a single word that you want to plant in an</a:t>
            </a:r>
            <a:r>
              <a:rPr lang="en-US" baseline="0" dirty="0" smtClean="0"/>
              <a:t> audience’s head – repeat the word several times in your argument.</a:t>
            </a:r>
          </a:p>
          <a:p>
            <a:r>
              <a:rPr lang="en-US" baseline="0" dirty="0" smtClean="0"/>
              <a:t>	Ex. Memes: Our friendship is like a meme catalog. Some days we’re the LOL meme; other days we’re the crying meme; but always you meme 	the world to me.</a:t>
            </a:r>
          </a:p>
          <a:p>
            <a:endParaRPr lang="en-US" baseline="0" dirty="0" smtClean="0"/>
          </a:p>
          <a:p>
            <a:r>
              <a:rPr lang="en-US" b="1" baseline="0" smtClean="0"/>
              <a:t>Reluctant Conclusion - </a:t>
            </a:r>
            <a:r>
              <a:rPr lang="en-US" baseline="0" smtClean="0"/>
              <a:t>Take </a:t>
            </a:r>
            <a:r>
              <a:rPr lang="en-US" baseline="0" dirty="0" smtClean="0"/>
              <a:t>an opinion you hold in politics, food, literature, whatever. Turn it into a one-paragraph conclusion.</a:t>
            </a:r>
          </a:p>
          <a:p>
            <a:r>
              <a:rPr lang="en-US" baseline="0" dirty="0" smtClean="0"/>
              <a:t>	Ex. A person like me should love everything Taylor Swift does. She’s a wonderful songwriter, combines folk and country, and sings like an 	angel. But the </a:t>
            </a:r>
            <a:r>
              <a:rPr lang="en-US" baseline="0" dirty="0" err="1" smtClean="0"/>
              <a:t>AutoTuned</a:t>
            </a:r>
            <a:r>
              <a:rPr lang="en-US" baseline="0" dirty="0" smtClean="0"/>
              <a:t> tracks she’s been putting out, with the disco beats, make her music sound like everybody else.</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66</a:t>
            </a:fld>
            <a:endParaRPr lang="en-US"/>
          </a:p>
        </p:txBody>
      </p:sp>
    </p:spTree>
    <p:extLst>
      <p:ext uri="{BB962C8B-B14F-4D97-AF65-F5344CB8AC3E}">
        <p14:creationId xmlns:p14="http://schemas.microsoft.com/office/powerpoint/2010/main" val="41728416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Volcano Example</a:t>
            </a:r>
          </a:p>
          <a:p>
            <a:r>
              <a:rPr lang="en-US" dirty="0" err="1" smtClean="0"/>
              <a:t>Heinrichs</a:t>
            </a:r>
            <a:r>
              <a:rPr lang="en-US" baseline="0" dirty="0" smtClean="0"/>
              <a:t> placed Mt St Helen’s in Oregon; Governor of WA wrote and asked for the volcano back</a:t>
            </a:r>
          </a:p>
          <a:p>
            <a:r>
              <a:rPr lang="en-US" b="1" baseline="0" dirty="0" smtClean="0"/>
              <a:t>Set goal </a:t>
            </a:r>
            <a:r>
              <a:rPr lang="en-US" baseline="0" dirty="0" smtClean="0"/>
              <a:t>– job security</a:t>
            </a:r>
          </a:p>
          <a:p>
            <a:r>
              <a:rPr lang="en-US" b="1" baseline="0" dirty="0" smtClean="0"/>
              <a:t>First w news </a:t>
            </a:r>
            <a:r>
              <a:rPr lang="en-US" baseline="0" dirty="0" smtClean="0"/>
              <a:t>– he was able to deliver the bad news to boss on his own terms then rapidly…</a:t>
            </a:r>
          </a:p>
          <a:p>
            <a:r>
              <a:rPr lang="en-US" b="1" baseline="0" dirty="0" smtClean="0"/>
              <a:t>Switch to the future </a:t>
            </a:r>
            <a:r>
              <a:rPr lang="en-US" baseline="0" dirty="0" smtClean="0"/>
              <a:t>– send a model volcano with a nice note thanking the governor for letting him borrow it</a:t>
            </a:r>
          </a:p>
          <a:p>
            <a:r>
              <a:rPr lang="en-US" b="1" baseline="0" dirty="0" smtClean="0"/>
              <a:t>Enhance ethos </a:t>
            </a:r>
            <a:r>
              <a:rPr lang="en-US" baseline="0" dirty="0" smtClean="0"/>
              <a:t>– after screw-up, showed practical wisdom (ability to adapt to circumstances/handle an unexpected situation); disinterest (appeared to only care about the governor/not saving his job); and virtue (showed his own high standards)</a:t>
            </a:r>
          </a:p>
          <a:p>
            <a:r>
              <a:rPr lang="en-US" b="1" baseline="0" dirty="0" smtClean="0"/>
              <a:t>Don’t apologize </a:t>
            </a:r>
            <a:r>
              <a:rPr lang="en-US" baseline="0" dirty="0" smtClean="0"/>
              <a:t>– it belittles you; rather, show you care and can fix the problem. If you feel rotten, show that you’re unhappy for not meeting your own high expectations.  </a:t>
            </a:r>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67</a:t>
            </a:fld>
            <a:endParaRPr lang="en-US"/>
          </a:p>
        </p:txBody>
      </p:sp>
    </p:spTree>
    <p:extLst>
      <p:ext uri="{BB962C8B-B14F-4D97-AF65-F5344CB8AC3E}">
        <p14:creationId xmlns:p14="http://schemas.microsoft.com/office/powerpoint/2010/main" val="36820379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Stalin</a:t>
            </a:r>
            <a:r>
              <a:rPr lang="en-US" dirty="0" smtClean="0"/>
              <a:t> woul</a:t>
            </a:r>
            <a:r>
              <a:rPr lang="en-US" baseline="0" dirty="0" smtClean="0"/>
              <a:t>d sit mute in meetings until the very end. If there was any disagreement, he would weigh in on one side and settle the matter. He did this so often that comrades would look at him toward the end of every meeting, waiting for his judgment. In a party of “equals,” he made himself more equal than anyone else (despite being an ill-dressed peasant among well-bred colleagues). </a:t>
            </a:r>
          </a:p>
          <a:p>
            <a:endParaRPr lang="en-US" baseline="0" dirty="0" smtClean="0"/>
          </a:p>
          <a:p>
            <a:r>
              <a:rPr lang="en-US" b="1" baseline="0" dirty="0" smtClean="0"/>
              <a:t>Commonplace prior </a:t>
            </a:r>
            <a:r>
              <a:rPr lang="en-US" baseline="0" dirty="0" smtClean="0"/>
              <a:t>= everyone has a right to arm themselves. </a:t>
            </a:r>
            <a:r>
              <a:rPr lang="en-US" b="1" baseline="0" dirty="0" smtClean="0"/>
              <a:t>Commonplace after </a:t>
            </a:r>
            <a:r>
              <a:rPr lang="en-US" baseline="0" dirty="0" smtClean="0"/>
              <a:t>= children need to be protected from armed lunatics. Time was right for congress to propose modest legislation.</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68</a:t>
            </a:fld>
            <a:endParaRPr lang="en-US"/>
          </a:p>
        </p:txBody>
      </p:sp>
    </p:spTree>
    <p:extLst>
      <p:ext uri="{BB962C8B-B14F-4D97-AF65-F5344CB8AC3E}">
        <p14:creationId xmlns:p14="http://schemas.microsoft.com/office/powerpoint/2010/main" val="12563917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seize the moment, make sure you use the right medium for</a:t>
            </a:r>
            <a:r>
              <a:rPr lang="en-US" baseline="0" dirty="0" smtClean="0"/>
              <a:t> your argument. There are several factors to consider, timing, the kind of appeal (ethos, pathos or logos), and the sort of gestures you want to make.</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69</a:t>
            </a:fld>
            <a:endParaRPr lang="en-US"/>
          </a:p>
        </p:txBody>
      </p:sp>
    </p:spTree>
    <p:extLst>
      <p:ext uri="{BB962C8B-B14F-4D97-AF65-F5344CB8AC3E}">
        <p14:creationId xmlns:p14="http://schemas.microsoft.com/office/powerpoint/2010/main" val="230605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Radio Shack</a:t>
            </a:r>
            <a:r>
              <a:rPr lang="en-US" baseline="0" dirty="0" smtClean="0"/>
              <a:t> sent a workforce reduction communication via e-mail – made it seem like people were being fired by a robot.</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70</a:t>
            </a:fld>
            <a:endParaRPr lang="en-US"/>
          </a:p>
        </p:txBody>
      </p:sp>
    </p:spTree>
    <p:extLst>
      <p:ext uri="{BB962C8B-B14F-4D97-AF65-F5344CB8AC3E}">
        <p14:creationId xmlns:p14="http://schemas.microsoft.com/office/powerpoint/2010/main" val="39587966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Constraining</a:t>
            </a:r>
            <a:r>
              <a:rPr lang="en-US" b="1" baseline="0" dirty="0" smtClean="0"/>
              <a:t> Factors </a:t>
            </a:r>
            <a:r>
              <a:rPr lang="en-US" baseline="0" dirty="0" smtClean="0"/>
              <a:t>– choose a topic for an argument (gun control, cats’ superiority to dogs, the best Hollywood actress, etc.) and try conducting it with either Twitter, a phone (no video skyping), and audience that’s hot and tired, laryngitis</a:t>
            </a:r>
          </a:p>
          <a:p>
            <a:endParaRPr lang="en-US" dirty="0" smtClean="0"/>
          </a:p>
          <a:p>
            <a:r>
              <a:rPr lang="en-US" b="1" dirty="0" smtClean="0"/>
              <a:t>Corporate Petri Dish</a:t>
            </a:r>
            <a:r>
              <a:rPr lang="en-US" dirty="0" smtClean="0"/>
              <a:t> – Choose one of</a:t>
            </a:r>
            <a:r>
              <a:rPr lang="en-US" baseline="0" dirty="0" smtClean="0"/>
              <a:t> the examples of corporate screw ups and show how to enhance your own ethos (similar to how </a:t>
            </a:r>
            <a:r>
              <a:rPr lang="en-US" baseline="0" dirty="0" err="1" smtClean="0"/>
              <a:t>Heinrichs</a:t>
            </a:r>
            <a:r>
              <a:rPr lang="en-US" baseline="0" dirty="0" smtClean="0"/>
              <a:t> upped his virtue with the volcano displacement)</a:t>
            </a:r>
          </a:p>
          <a:p>
            <a:endParaRPr lang="en-US" baseline="0" dirty="0" smtClean="0"/>
          </a:p>
          <a:p>
            <a:r>
              <a:rPr lang="en-US" b="1" baseline="0" dirty="0" smtClean="0"/>
              <a:t>Persuasive Speech </a:t>
            </a:r>
            <a:r>
              <a:rPr lang="en-US" baseline="0" dirty="0" smtClean="0"/>
              <a:t>– see handouts</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71</a:t>
            </a:fld>
            <a:endParaRPr lang="en-US"/>
          </a:p>
        </p:txBody>
      </p:sp>
    </p:spTree>
    <p:extLst>
      <p:ext uri="{BB962C8B-B14F-4D97-AF65-F5344CB8AC3E}">
        <p14:creationId xmlns:p14="http://schemas.microsoft.com/office/powerpoint/2010/main" val="7365436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Goal: Heinrich’s wants</a:t>
            </a:r>
            <a:r>
              <a:rPr lang="en-US" b="1" baseline="0" dirty="0" smtClean="0"/>
              <a:t> to convince the meeting attendees to change the noise ordinance (act/do something). So he prepares by determining:</a:t>
            </a:r>
          </a:p>
          <a:p>
            <a:endParaRPr lang="en-US" baseline="0" dirty="0" smtClean="0"/>
          </a:p>
          <a:p>
            <a:r>
              <a:rPr lang="en-US" b="1" baseline="0" dirty="0" smtClean="0"/>
              <a:t>Type of rhetoric: </a:t>
            </a:r>
            <a:r>
              <a:rPr lang="en-US" baseline="0" dirty="0" smtClean="0"/>
              <a:t>future choice (deliberative) using the audiences existing values (he’s also decided to avoid blame).</a:t>
            </a:r>
          </a:p>
          <a:p>
            <a:r>
              <a:rPr lang="en-US" b="1" baseline="0" dirty="0" smtClean="0"/>
              <a:t>Issue:</a:t>
            </a:r>
            <a:r>
              <a:rPr lang="en-US" baseline="0" dirty="0" smtClean="0"/>
              <a:t> Simple – either the town wants the ordinance or not.</a:t>
            </a:r>
          </a:p>
          <a:p>
            <a:r>
              <a:rPr lang="en-US" b="1" baseline="0" dirty="0" smtClean="0"/>
              <a:t>Considering both Sides of the Argument:</a:t>
            </a:r>
            <a:r>
              <a:rPr lang="en-US" baseline="0" dirty="0" smtClean="0"/>
              <a:t> Opponent = rights and freedoms that a noise ordinance will trample. </a:t>
            </a:r>
            <a:r>
              <a:rPr lang="en-US" baseline="0" dirty="0" err="1" smtClean="0"/>
              <a:t>Heinrichs</a:t>
            </a:r>
            <a:r>
              <a:rPr lang="en-US" baseline="0" dirty="0" smtClean="0"/>
              <a:t> = noise in general – leaf blowers are just the last straw, adding to motorcycles, guns, teens squealing tires, and all the other acoustic tortures of life in modern America.</a:t>
            </a:r>
          </a:p>
          <a:p>
            <a:r>
              <a:rPr lang="en-US" b="1" baseline="0" dirty="0" smtClean="0"/>
              <a:t>Values: </a:t>
            </a:r>
            <a:r>
              <a:rPr lang="en-US" b="0" baseline="0" dirty="0" smtClean="0"/>
              <a:t>The town mission statement includes “the quiet rural nature of our town” among its values. On the other hand, commonplaces include “a person has a right to do with what he wants on his property” and the state license plate, “live free or die.” </a:t>
            </a:r>
          </a:p>
          <a:p>
            <a:r>
              <a:rPr lang="en-US" b="1" baseline="0" dirty="0" smtClean="0"/>
              <a:t>Central Argument Packet: </a:t>
            </a:r>
            <a:r>
              <a:rPr lang="en-US" b="0" baseline="0" dirty="0" smtClean="0"/>
              <a:t>He decides to focus on rights instead of quiet, because his opponent will stress rights (and </a:t>
            </a:r>
            <a:r>
              <a:rPr lang="en-US" b="0" baseline="0" dirty="0" err="1" smtClean="0"/>
              <a:t>Heinrichs</a:t>
            </a:r>
            <a:r>
              <a:rPr lang="en-US" b="0" baseline="0" dirty="0" smtClean="0"/>
              <a:t> will counter). He plans to talk about how the noise is ruining our chance to enjoy our own property (deer shyer, napping outside is harder). He’ll then give examples of how things will continue to deteriorate without the ordinance. Then, he’ll ask for a show of hands of how many people think noise will keep them from enjoying their property.</a:t>
            </a:r>
            <a:endParaRPr lang="en-US" b="1" baseline="0" dirty="0" smtClean="0"/>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73</a:t>
            </a:fld>
            <a:endParaRPr lang="en-US"/>
          </a:p>
        </p:txBody>
      </p:sp>
    </p:spTree>
    <p:extLst>
      <p:ext uri="{BB962C8B-B14F-4D97-AF65-F5344CB8AC3E}">
        <p14:creationId xmlns:p14="http://schemas.microsoft.com/office/powerpoint/2010/main" val="12523275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Ethos:</a:t>
            </a:r>
            <a:r>
              <a:rPr lang="en-US" b="1" baseline="0" dirty="0" smtClean="0"/>
              <a:t> </a:t>
            </a:r>
            <a:r>
              <a:rPr lang="en-US" dirty="0" smtClean="0"/>
              <a:t>Start by getting the audience to like you through</a:t>
            </a:r>
            <a:r>
              <a:rPr lang="en-US" baseline="0" dirty="0" smtClean="0"/>
              <a:t> your shared values, good sense, and concern for their interest.</a:t>
            </a:r>
          </a:p>
          <a:p>
            <a:endParaRPr lang="en-US" baseline="0" dirty="0" smtClean="0"/>
          </a:p>
          <a:p>
            <a:r>
              <a:rPr lang="en-US" b="1" baseline="0" dirty="0" smtClean="0"/>
              <a:t>Logos:</a:t>
            </a:r>
            <a:r>
              <a:rPr lang="en-US" baseline="0" dirty="0" smtClean="0"/>
              <a:t> launch into argument, state the facts, make your case, prove you point logically, smack down your opponent’s argument.</a:t>
            </a:r>
          </a:p>
          <a:p>
            <a:endParaRPr lang="en-US" baseline="0" dirty="0" smtClean="0"/>
          </a:p>
          <a:p>
            <a:r>
              <a:rPr lang="en-US" b="1" baseline="0" dirty="0" smtClean="0"/>
              <a:t>Pathos:</a:t>
            </a:r>
            <a:r>
              <a:rPr lang="en-US" baseline="0" dirty="0" smtClean="0"/>
              <a:t> End by getting the audience charged up, through patriotism or anger (really any motion that leads to action).</a:t>
            </a:r>
          </a:p>
          <a:p>
            <a:endParaRPr lang="en-US" baseline="0" dirty="0" smtClean="0"/>
          </a:p>
          <a:p>
            <a:r>
              <a:rPr lang="en-US" b="1" dirty="0" smtClean="0"/>
              <a:t>**Proof</a:t>
            </a:r>
            <a:r>
              <a:rPr lang="en-US" b="1" baseline="0" dirty="0" smtClean="0"/>
              <a:t> </a:t>
            </a:r>
            <a:r>
              <a:rPr lang="en-US" baseline="0" dirty="0" smtClean="0"/>
              <a:t>should take the longest part of your speech – bring in all your strengths of examples and premises, as well as causes and effects.</a:t>
            </a:r>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74</a:t>
            </a:fld>
            <a:endParaRPr lang="en-US"/>
          </a:p>
        </p:txBody>
      </p:sp>
    </p:spTree>
    <p:extLst>
      <p:ext uri="{BB962C8B-B14F-4D97-AF65-F5344CB8AC3E}">
        <p14:creationId xmlns:p14="http://schemas.microsoft.com/office/powerpoint/2010/main" val="13545144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9140DC-CEC1-4030-9236-DC8C02012FB3}" type="slidenum">
              <a:rPr lang="en-US" smtClean="0"/>
              <a:t>75</a:t>
            </a:fld>
            <a:endParaRPr lang="en-US"/>
          </a:p>
        </p:txBody>
      </p:sp>
    </p:spTree>
    <p:extLst>
      <p:ext uri="{BB962C8B-B14F-4D97-AF65-F5344CB8AC3E}">
        <p14:creationId xmlns:p14="http://schemas.microsoft.com/office/powerpoint/2010/main" val="22209676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Grees</a:t>
            </a:r>
            <a:r>
              <a:rPr lang="en-US" dirty="0" smtClean="0"/>
              <a:t> would construct an imaginary house or</a:t>
            </a:r>
            <a:r>
              <a:rPr lang="en-US" baseline="0" dirty="0" smtClean="0"/>
              <a:t> scene in their head with empty spaces to fill with ideas. We have parallels to this architectural memory today – ex. PowerPoint. The idea is you can duck into your memory house (or slide) and pull something out.</a:t>
            </a:r>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76</a:t>
            </a:fld>
            <a:endParaRPr lang="en-US"/>
          </a:p>
        </p:txBody>
      </p:sp>
    </p:spTree>
    <p:extLst>
      <p:ext uri="{BB962C8B-B14F-4D97-AF65-F5344CB8AC3E}">
        <p14:creationId xmlns:p14="http://schemas.microsoft.com/office/powerpoint/2010/main" val="24537502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Use identity tools and figures of speech to gain</a:t>
            </a:r>
            <a:r>
              <a:rPr lang="en-US" b="1" baseline="0" dirty="0" smtClean="0"/>
              <a:t> the audience’s attention, such as:</a:t>
            </a:r>
          </a:p>
          <a:p>
            <a:endParaRPr lang="en-US" b="1" baseline="0" dirty="0" smtClean="0"/>
          </a:p>
          <a:p>
            <a:r>
              <a:rPr lang="en-US" b="1" baseline="0" dirty="0" err="1" smtClean="0"/>
              <a:t>Enargia</a:t>
            </a:r>
            <a:r>
              <a:rPr lang="en-US" b="1" baseline="0" dirty="0" smtClean="0"/>
              <a:t> – </a:t>
            </a:r>
            <a:r>
              <a:rPr lang="en-US" b="0" baseline="0" dirty="0" smtClean="0"/>
              <a:t>Obama: One March was interrupted by police gunfire and tear gas, and when the smoke cleared, 280 had been arrested, 60 were wounded, and one 16-year-old boy lay dead. At a recent labor convention, Obama was talking about the Memphis strike 40 years ago.  While in the past, it invoked strong emotions to add interest to his speech.</a:t>
            </a:r>
          </a:p>
          <a:p>
            <a:endParaRPr lang="en-US" b="1" baseline="0" dirty="0" smtClean="0"/>
          </a:p>
          <a:p>
            <a:r>
              <a:rPr lang="en-US" b="1" baseline="0" dirty="0" smtClean="0"/>
              <a:t>Figures of speech - </a:t>
            </a:r>
            <a:r>
              <a:rPr lang="en-US" b="0" baseline="0" dirty="0" smtClean="0"/>
              <a:t>use one word like “Tomorrow” to sum up your argument; start a new sentence without finishing your last one “Our challenges may be new. The instruments with which we meet them may be new. But those values upon which our success depends – honesty, hard work, courage, loyalty  – these things are old.”</a:t>
            </a:r>
          </a:p>
          <a:p>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5C9140DC-CEC1-4030-9236-DC8C02012FB3}" type="slidenum">
              <a:rPr lang="en-US" smtClean="0"/>
              <a:t>77</a:t>
            </a:fld>
            <a:endParaRPr lang="en-US"/>
          </a:p>
        </p:txBody>
      </p:sp>
    </p:spTree>
    <p:extLst>
      <p:ext uri="{BB962C8B-B14F-4D97-AF65-F5344CB8AC3E}">
        <p14:creationId xmlns:p14="http://schemas.microsoft.com/office/powerpoint/2010/main" val="24878129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Figures of Thought:</a:t>
            </a:r>
            <a:r>
              <a:rPr lang="en-US" baseline="0" dirty="0" smtClean="0"/>
              <a:t> </a:t>
            </a:r>
            <a:r>
              <a:rPr lang="en-US" dirty="0" smtClean="0"/>
              <a:t>Obama described making</a:t>
            </a:r>
            <a:r>
              <a:rPr lang="en-US" baseline="0" dirty="0" smtClean="0"/>
              <a:t> books as easy to get as McDonald’s take-out, ice cream truck orders, borrowing kiosks, easily accessible reading lists, etc. To librarians – this sounded like a dream, utopia.</a:t>
            </a:r>
          </a:p>
          <a:p>
            <a:endParaRPr lang="en-US" baseline="0" dirty="0" smtClean="0"/>
          </a:p>
          <a:p>
            <a:r>
              <a:rPr lang="en-US" b="1" baseline="0" dirty="0" smtClean="0"/>
              <a:t>Channeling</a:t>
            </a:r>
            <a:r>
              <a:rPr lang="en-US" baseline="0" dirty="0" smtClean="0"/>
              <a:t> – Homer Simpson (add in a lot of </a:t>
            </a:r>
            <a:r>
              <a:rPr lang="en-US" baseline="0" dirty="0" err="1" smtClean="0"/>
              <a:t>doh’s</a:t>
            </a:r>
            <a:r>
              <a:rPr lang="en-US" baseline="0" dirty="0" smtClean="0"/>
              <a:t>, donuts and other </a:t>
            </a:r>
            <a:r>
              <a:rPr lang="en-US" baseline="0" dirty="0" err="1" smtClean="0"/>
              <a:t>Homerisms</a:t>
            </a:r>
            <a:r>
              <a:rPr lang="en-US" baseline="0" dirty="0" smtClean="0"/>
              <a: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78</a:t>
            </a:fld>
            <a:endParaRPr lang="en-US"/>
          </a:p>
        </p:txBody>
      </p:sp>
    </p:spTree>
    <p:extLst>
      <p:ext uri="{BB962C8B-B14F-4D97-AF65-F5344CB8AC3E}">
        <p14:creationId xmlns:p14="http://schemas.microsoft.com/office/powerpoint/2010/main" val="10666954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Concession/Re-framing:</a:t>
            </a:r>
          </a:p>
          <a:p>
            <a:r>
              <a:rPr lang="en-US" dirty="0" smtClean="0"/>
              <a:t>You: I think we need to increase the Head Start budget. A third of the kids in this country live below the poverty</a:t>
            </a:r>
            <a:r>
              <a:rPr lang="en-US" baseline="0" dirty="0" smtClean="0"/>
              <a:t> line, unless we give them a decent breakfast and some early education, we’re just asking for trouble when those kids grow up.</a:t>
            </a:r>
          </a:p>
          <a:p>
            <a:endParaRPr lang="en-US" baseline="0" dirty="0" smtClean="0"/>
          </a:p>
          <a:p>
            <a:r>
              <a:rPr lang="en-US" baseline="0" dirty="0" smtClean="0"/>
              <a:t>Opponent: Well, I think just the opposite. We should cut aid to poor families. Welfare mothers are lazy and a drain on society.</a:t>
            </a:r>
          </a:p>
          <a:p>
            <a:endParaRPr lang="en-US" baseline="0" dirty="0" smtClean="0"/>
          </a:p>
          <a:p>
            <a:r>
              <a:rPr lang="en-US" baseline="0" dirty="0" smtClean="0"/>
              <a:t>You: Yeah, I’m sure there are laze people on welfare (reframe – take out personal “mothers”). But the question is, how can spend the least federal money over the long run? A kid in Head Start is much less likely to end up in prison. I’d rather the kid got a job than have to support him behind bars.</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C9140DC-CEC1-4030-9236-DC8C02012FB3}" type="slidenum">
              <a:rPr lang="en-US" smtClean="0"/>
              <a:t>80</a:t>
            </a:fld>
            <a:endParaRPr lang="en-US"/>
          </a:p>
        </p:txBody>
      </p:sp>
    </p:spTree>
    <p:extLst>
      <p:ext uri="{BB962C8B-B14F-4D97-AF65-F5344CB8AC3E}">
        <p14:creationId xmlns:p14="http://schemas.microsoft.com/office/powerpoint/2010/main" val="12592260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America’s founders were</a:t>
            </a:r>
            <a:r>
              <a:rPr lang="en-US" baseline="0" dirty="0" smtClean="0"/>
              <a:t> inspired by Greek rhetoricians. They wrote to each other in Latin, commissioned artists to paint them in togas, and channeled their Greek heroes in their speeches. Most importantly, they based our government on the Greek idea of democracy. Further, they created a system of checks and balances to avoid factionalism. </a:t>
            </a:r>
          </a:p>
          <a:p>
            <a:endParaRPr lang="en-US" baseline="0" dirty="0" smtClean="0"/>
          </a:p>
          <a:p>
            <a:r>
              <a:rPr lang="en-US" baseline="0" dirty="0" smtClean="0"/>
              <a:t>With all of the checks and balances, our forefathers assumed that government business would be accomplished via rhetoric. They said legislation would be passed through a chosen body of rhetorically trained citizens. They projected representatives would be those with the best liberal arts education. Unfortunately, political parties eventually rose among the representatives (creating the factions our forefathers dreaded) and civil debate went out the window – brining us to our current situation.</a:t>
            </a:r>
          </a:p>
          <a:p>
            <a:endParaRPr lang="en-US" baseline="0" dirty="0" smtClean="0"/>
          </a:p>
          <a:p>
            <a:r>
              <a:rPr lang="en-US" baseline="0" dirty="0" smtClean="0"/>
              <a:t>Today, We </a:t>
            </a:r>
            <a:r>
              <a:rPr lang="en-US" baseline="0" dirty="0" err="1" smtClean="0"/>
              <a:t>connotate</a:t>
            </a:r>
            <a:r>
              <a:rPr lang="en-US" baseline="0" dirty="0" smtClean="0"/>
              <a:t> argument with values that cannot be deliberated (stem cell research, abortion, gay marriage). This places us in the present tense and created tribes. The solution: teach rhetoric in high school and higher education. Rhetorically-trained individuals are less sensitive, more System 2 thinkers (sorry Homer), who are willing to talk and listen to one-another.</a:t>
            </a:r>
          </a:p>
        </p:txBody>
      </p:sp>
      <p:sp>
        <p:nvSpPr>
          <p:cNvPr id="4" name="Slide Number Placeholder 3"/>
          <p:cNvSpPr>
            <a:spLocks noGrp="1"/>
          </p:cNvSpPr>
          <p:nvPr>
            <p:ph type="sldNum" sz="quarter" idx="10"/>
          </p:nvPr>
        </p:nvSpPr>
        <p:spPr/>
        <p:txBody>
          <a:bodyPr/>
          <a:lstStyle/>
          <a:p>
            <a:fld id="{5C9140DC-CEC1-4030-9236-DC8C02012FB3}" type="slidenum">
              <a:rPr lang="en-US" smtClean="0"/>
              <a:t>81</a:t>
            </a:fld>
            <a:endParaRPr lang="en-US"/>
          </a:p>
        </p:txBody>
      </p:sp>
    </p:spTree>
    <p:extLst>
      <p:ext uri="{BB962C8B-B14F-4D97-AF65-F5344CB8AC3E}">
        <p14:creationId xmlns:p14="http://schemas.microsoft.com/office/powerpoint/2010/main" val="12032759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C9140DC-CEC1-4030-9236-DC8C02012FB3}" type="slidenum">
              <a:rPr lang="en-US" smtClean="0"/>
              <a:t>82</a:t>
            </a:fld>
            <a:endParaRPr lang="en-US"/>
          </a:p>
        </p:txBody>
      </p:sp>
    </p:spTree>
    <p:extLst>
      <p:ext uri="{BB962C8B-B14F-4D97-AF65-F5344CB8AC3E}">
        <p14:creationId xmlns:p14="http://schemas.microsoft.com/office/powerpoint/2010/main" val="39286006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To</a:t>
            </a:r>
            <a:r>
              <a:rPr lang="en-US" b="1" baseline="0" dirty="0" smtClean="0"/>
              <a:t> get the tribe/audience to follow you use these tools:</a:t>
            </a:r>
          </a:p>
          <a:p>
            <a:endParaRPr lang="en-US" b="1" baseline="0" dirty="0" smtClean="0"/>
          </a:p>
          <a:p>
            <a:r>
              <a:rPr lang="en-US" b="0" baseline="0" dirty="0" smtClean="0"/>
              <a:t>Mother: I’m a mother. I have two beautiful children. I’d do anything for them.”</a:t>
            </a:r>
          </a:p>
          <a:p>
            <a:r>
              <a:rPr lang="en-US" b="0" baseline="0" dirty="0" smtClean="0"/>
              <a:t>Translation: I believe in family and sacrificing for love.</a:t>
            </a:r>
          </a:p>
          <a:p>
            <a:endParaRPr lang="en-US" b="0" baseline="0" dirty="0" smtClean="0"/>
          </a:p>
          <a:p>
            <a:r>
              <a:rPr lang="en-US" b="0" baseline="0" dirty="0" smtClean="0"/>
              <a:t>Marine: I’m a marine. Semper Fi.</a:t>
            </a:r>
          </a:p>
          <a:p>
            <a:r>
              <a:rPr lang="en-US" b="0" baseline="0" dirty="0" smtClean="0"/>
              <a:t>Translation: I value belonging to an elite group and in being loyal.</a:t>
            </a:r>
          </a:p>
          <a:p>
            <a:endParaRPr lang="en-US" b="0" baseline="0" dirty="0" smtClean="0"/>
          </a:p>
          <a:p>
            <a:r>
              <a:rPr lang="en-US" b="0" baseline="0" dirty="0" smtClean="0"/>
              <a:t>Teacher: I’m a teacher. I can take student who hates math and turn her into a lover of differential calculus.</a:t>
            </a:r>
          </a:p>
          <a:p>
            <a:r>
              <a:rPr lang="en-US" b="0" baseline="0" dirty="0" smtClean="0"/>
              <a:t>Translation: I value education, math in particular, and believe that you people can be transformed. I also believe in inspiration.</a:t>
            </a:r>
          </a:p>
          <a:p>
            <a:endParaRPr lang="en-US" b="0" baseline="0" dirty="0" smtClean="0"/>
          </a:p>
          <a:p>
            <a:r>
              <a:rPr lang="en-US" b="0" baseline="0" dirty="0" smtClean="0"/>
              <a:t>Issue: Scars from vaccine are bad.</a:t>
            </a:r>
          </a:p>
          <a:p>
            <a:r>
              <a:rPr lang="en-US" b="0" baseline="0" dirty="0" smtClean="0"/>
              <a:t>Commonplace values: Solders take pride in doing the right thing, courage, withstanding pain, sacrifice for the greater good.</a:t>
            </a:r>
          </a:p>
          <a:p>
            <a:r>
              <a:rPr lang="en-US" b="0" baseline="0" dirty="0" smtClean="0"/>
              <a:t>Halo: Scars are badges of honor, symbols of sacrifice, noble wounds. So, they setup a website saying who the scars are for: “my scar is for my country” “my scare is for my kids” “my scar is for my dog” </a:t>
            </a:r>
          </a:p>
          <a:p>
            <a:endParaRPr lang="en-US" b="0" baseline="0" dirty="0" smtClean="0"/>
          </a:p>
          <a:p>
            <a:endParaRPr lang="en-US" b="1" dirty="0"/>
          </a:p>
        </p:txBody>
      </p:sp>
      <p:sp>
        <p:nvSpPr>
          <p:cNvPr id="4" name="Slide Number Placeholder 3"/>
          <p:cNvSpPr>
            <a:spLocks noGrp="1"/>
          </p:cNvSpPr>
          <p:nvPr>
            <p:ph type="sldNum" sz="quarter" idx="10"/>
          </p:nvPr>
        </p:nvSpPr>
        <p:spPr/>
        <p:txBody>
          <a:bodyPr/>
          <a:lstStyle/>
          <a:p>
            <a:fld id="{5C9140DC-CEC1-4030-9236-DC8C02012FB3}" type="slidenum">
              <a:rPr lang="en-US" smtClean="0"/>
              <a:t>83</a:t>
            </a:fld>
            <a:endParaRPr lang="en-US"/>
          </a:p>
        </p:txBody>
      </p:sp>
    </p:spTree>
    <p:extLst>
      <p:ext uri="{BB962C8B-B14F-4D97-AF65-F5344CB8AC3E}">
        <p14:creationId xmlns:p14="http://schemas.microsoft.com/office/powerpoint/2010/main" val="1901016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CF1EA69D-3E6F-4397-A6C1-B78475C96FFE}" type="datetimeFigureOut">
              <a:rPr lang="en-US" smtClean="0"/>
              <a:t>10/30/2018</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36C320BB-55D2-45D3-8E42-3423EA3BB5E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066800"/>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792224"/>
            <a:ext cx="8229600" cy="476097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Slide Number Placeholder 5"/>
          <p:cNvSpPr>
            <a:spLocks noGrp="1"/>
          </p:cNvSpPr>
          <p:nvPr>
            <p:ph type="sldNum" sz="quarter" idx="12"/>
          </p:nvPr>
        </p:nvSpPr>
        <p:spPr/>
        <p:txBody>
          <a:bodyPr/>
          <a:lstStyle/>
          <a:p>
            <a:fld id="{36C320BB-55D2-45D3-8E42-3423EA3BB5E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F1EA69D-3E6F-4397-A6C1-B78475C96FFE}" type="datetimeFigureOut">
              <a:rPr lang="en-US" smtClean="0"/>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C320BB-55D2-45D3-8E42-3423EA3BB5E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F1EA69D-3E6F-4397-A6C1-B78475C96FFE}" type="datetimeFigureOut">
              <a:rPr lang="en-US" smtClean="0"/>
              <a:t>10/30/2018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C320BB-55D2-45D3-8E42-3423EA3BB5E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CF1EA69D-3E6F-4397-A6C1-B78475C96FFE}" type="datetimeFigureOut">
              <a:rPr lang="en-US" smtClean="0"/>
              <a:t>10/30/2018</a:t>
            </a:fld>
            <a:endParaRPr lang="en-US"/>
          </a:p>
        </p:txBody>
      </p:sp>
      <p:sp>
        <p:nvSpPr>
          <p:cNvPr id="27" name="Slide Number Placeholder 26"/>
          <p:cNvSpPr>
            <a:spLocks noGrp="1"/>
          </p:cNvSpPr>
          <p:nvPr>
            <p:ph type="sldNum" sz="quarter" idx="11"/>
          </p:nvPr>
        </p:nvSpPr>
        <p:spPr/>
        <p:txBody>
          <a:bodyPr rtlCol="0"/>
          <a:lstStyle/>
          <a:p>
            <a:fld id="{36C320BB-55D2-45D3-8E42-3423EA3BB5E4}" type="slidenum">
              <a:rPr lang="en-US" smtClean="0"/>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CF1EA69D-3E6F-4397-A6C1-B78475C96FFE}" type="datetimeFigureOut">
              <a:rPr lang="en-US" smtClean="0"/>
              <a:t>10/30/2018</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36C320BB-55D2-45D3-8E42-3423EA3BB5E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1EA69D-3E6F-4397-A6C1-B78475C96FFE}" type="datetimeFigureOut">
              <a:rPr lang="en-US" smtClean="0"/>
              <a:t>10/30/2018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C320BB-55D2-45D3-8E42-3423EA3BB5E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F1EA69D-3E6F-4397-A6C1-B78475C96FFE}" type="datetimeFigureOut">
              <a:rPr lang="en-US" smtClean="0"/>
              <a:t>10/30/2018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C320BB-55D2-45D3-8E42-3423EA3BB5E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F1EA69D-3E6F-4397-A6C1-B78475C96FFE}" type="datetimeFigureOut">
              <a:rPr lang="en-US" smtClean="0"/>
              <a:t>10/30/2018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C320BB-55D2-45D3-8E42-3423EA3BB5E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1EA69D-3E6F-4397-A6C1-B78475C96FFE}" type="datetimeFigureOut">
              <a:rPr lang="en-US" smtClean="0"/>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C320BB-55D2-45D3-8E42-3423EA3BB5E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1EA69D-3E6F-4397-A6C1-B78475C96FFE}" type="datetimeFigureOut">
              <a:rPr lang="en-US" smtClean="0"/>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C320BB-55D2-45D3-8E42-3423EA3BB5E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CF1EA69D-3E6F-4397-A6C1-B78475C96FFE}" type="datetimeFigureOut">
              <a:rPr lang="en-US" smtClean="0"/>
              <a:t>10/30/2018</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36C320BB-55D2-45D3-8E42-3423EA3BB5E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q7vtWB4owd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youtube.com/watch?v=ua_TZ84hmEA"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youtube.com/watch?v=-7O7sBg-iJc&amp;t=154s"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www.youtube.com/watch?v=AioVDsXidh0"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i="1" dirty="0" smtClean="0"/>
              <a:t>Thank You for Arguing</a:t>
            </a:r>
            <a:r>
              <a:rPr lang="en-US" dirty="0" smtClean="0"/>
              <a:t> Review</a:t>
            </a:r>
            <a:endParaRPr lang="en-US" dirty="0"/>
          </a:p>
        </p:txBody>
      </p:sp>
      <p:sp>
        <p:nvSpPr>
          <p:cNvPr id="3" name="Subtitle 2"/>
          <p:cNvSpPr>
            <a:spLocks noGrp="1"/>
          </p:cNvSpPr>
          <p:nvPr>
            <p:ph type="subTitle" idx="1"/>
          </p:nvPr>
        </p:nvSpPr>
        <p:spPr/>
        <p:txBody>
          <a:bodyPr/>
          <a:lstStyle/>
          <a:p>
            <a:r>
              <a:rPr lang="en-US" dirty="0" smtClean="0"/>
              <a:t>The Art of Persuasion</a:t>
            </a:r>
            <a:endParaRPr lang="en-US" dirty="0"/>
          </a:p>
        </p:txBody>
      </p:sp>
    </p:spTree>
    <p:extLst>
      <p:ext uri="{BB962C8B-B14F-4D97-AF65-F5344CB8AC3E}">
        <p14:creationId xmlns:p14="http://schemas.microsoft.com/office/powerpoint/2010/main" val="1504000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lstStyle/>
          <a:p>
            <a:r>
              <a:rPr lang="en-US" dirty="0" smtClean="0"/>
              <a:t>Chapter 1: Open Your Eyes</a:t>
            </a:r>
            <a:endParaRPr lang="en-US" dirty="0"/>
          </a:p>
        </p:txBody>
      </p:sp>
      <p:sp>
        <p:nvSpPr>
          <p:cNvPr id="3" name="Content Placeholder 2"/>
          <p:cNvSpPr>
            <a:spLocks noGrp="1"/>
          </p:cNvSpPr>
          <p:nvPr>
            <p:ph idx="1"/>
          </p:nvPr>
        </p:nvSpPr>
        <p:spPr>
          <a:xfrm>
            <a:off x="457200" y="1600200"/>
            <a:ext cx="8229600" cy="4745736"/>
          </a:xfrm>
        </p:spPr>
        <p:txBody>
          <a:bodyPr>
            <a:normAutofit fontScale="92500" lnSpcReduction="10000"/>
          </a:bodyPr>
          <a:lstStyle/>
          <a:p>
            <a:r>
              <a:rPr lang="en-US" dirty="0" smtClean="0"/>
              <a:t>Argument is all around us (Ex. day without persuasion)</a:t>
            </a:r>
          </a:p>
          <a:p>
            <a:pPr lvl="1"/>
            <a:r>
              <a:rPr lang="en-US" dirty="0" smtClean="0"/>
              <a:t>Plays </a:t>
            </a:r>
            <a:r>
              <a:rPr lang="en-US" dirty="0"/>
              <a:t>with our emotions, attitudes, decisions, impulses</a:t>
            </a:r>
          </a:p>
          <a:p>
            <a:pPr lvl="1"/>
            <a:r>
              <a:rPr lang="en-US" dirty="0"/>
              <a:t>Need to “decode” argument’s “tricks” with rhetorical </a:t>
            </a:r>
            <a:r>
              <a:rPr lang="en-US" dirty="0" smtClean="0"/>
              <a:t>skills</a:t>
            </a:r>
          </a:p>
          <a:p>
            <a:r>
              <a:rPr lang="en-US" dirty="0" smtClean="0"/>
              <a:t>Pinnacle of persuasion</a:t>
            </a:r>
          </a:p>
          <a:p>
            <a:pPr lvl="1"/>
            <a:r>
              <a:rPr lang="en-US" dirty="0" smtClean="0"/>
              <a:t>Attainment of agreement + getting the audience to act + future tense (Ex. Son + Toothpaste)</a:t>
            </a:r>
          </a:p>
          <a:p>
            <a:r>
              <a:rPr lang="en-US" dirty="0" smtClean="0"/>
              <a:t>Benefits of studying rhetoric</a:t>
            </a:r>
          </a:p>
          <a:p>
            <a:pPr lvl="1"/>
            <a:r>
              <a:rPr lang="en-US" dirty="0" smtClean="0"/>
              <a:t>Leadership skills, speaking/writing persuasively, producing worthy content, convincing others to like you</a:t>
            </a:r>
          </a:p>
          <a:p>
            <a:endParaRPr lang="en-US" dirty="0" smtClean="0"/>
          </a:p>
        </p:txBody>
      </p:sp>
    </p:spTree>
    <p:extLst>
      <p:ext uri="{BB962C8B-B14F-4D97-AF65-F5344CB8AC3E}">
        <p14:creationId xmlns:p14="http://schemas.microsoft.com/office/powerpoint/2010/main" val="1155344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a:t>Chapter 1: Open Your Eyes</a:t>
            </a:r>
          </a:p>
        </p:txBody>
      </p:sp>
      <p:sp>
        <p:nvSpPr>
          <p:cNvPr id="3" name="Content Placeholder 2"/>
          <p:cNvSpPr>
            <a:spLocks noGrp="1"/>
          </p:cNvSpPr>
          <p:nvPr>
            <p:ph idx="1"/>
          </p:nvPr>
        </p:nvSpPr>
        <p:spPr>
          <a:xfrm>
            <a:off x="457200" y="1371600"/>
            <a:ext cx="8382000" cy="5181600"/>
          </a:xfrm>
        </p:spPr>
        <p:txBody>
          <a:bodyPr>
            <a:normAutofit/>
          </a:bodyPr>
          <a:lstStyle/>
          <a:p>
            <a:r>
              <a:rPr lang="en-US" b="1" dirty="0" smtClean="0"/>
              <a:t>Tips, Tools, Terms and Figures</a:t>
            </a:r>
          </a:p>
          <a:p>
            <a:pPr lvl="1"/>
            <a:r>
              <a:rPr lang="en-US" b="1" dirty="0" smtClean="0"/>
              <a:t>Rhetorical Jujitsu</a:t>
            </a:r>
            <a:r>
              <a:rPr lang="en-US" dirty="0" smtClean="0"/>
              <a:t> – a form of concession that uses your opponents moves to your advantage</a:t>
            </a:r>
          </a:p>
          <a:p>
            <a:pPr lvl="2"/>
            <a:r>
              <a:rPr lang="en-US" dirty="0" smtClean="0"/>
              <a:t>Ex. Okay, lets tweak it.</a:t>
            </a:r>
          </a:p>
          <a:p>
            <a:pPr lvl="1"/>
            <a:r>
              <a:rPr lang="en-US" b="1" dirty="0" err="1" smtClean="0"/>
              <a:t>Syncrisis</a:t>
            </a:r>
            <a:r>
              <a:rPr lang="en-US" dirty="0" smtClean="0"/>
              <a:t> – reframes an argument by redefining it</a:t>
            </a:r>
          </a:p>
          <a:p>
            <a:pPr lvl="2"/>
            <a:r>
              <a:rPr lang="en-US" dirty="0" smtClean="0"/>
              <a:t>Ex. Not manipulation, instruction</a:t>
            </a:r>
          </a:p>
          <a:p>
            <a:pPr lvl="1"/>
            <a:r>
              <a:rPr lang="en-US" b="1" dirty="0" smtClean="0"/>
              <a:t>Commonplace </a:t>
            </a:r>
            <a:r>
              <a:rPr lang="en-US" dirty="0" smtClean="0"/>
              <a:t>– shared attitude by the audience</a:t>
            </a:r>
          </a:p>
          <a:p>
            <a:pPr lvl="2"/>
            <a:r>
              <a:rPr lang="en-US" dirty="0" smtClean="0"/>
              <a:t>Ex. Matrix</a:t>
            </a:r>
          </a:p>
          <a:p>
            <a:pPr lvl="1"/>
            <a:r>
              <a:rPr lang="en-US" b="1" dirty="0" smtClean="0"/>
              <a:t>Antithesis </a:t>
            </a:r>
            <a:r>
              <a:rPr lang="en-US" dirty="0" smtClean="0"/>
              <a:t>– joining of “opposing ideas”</a:t>
            </a:r>
          </a:p>
          <a:p>
            <a:pPr lvl="2"/>
            <a:r>
              <a:rPr lang="en-US" dirty="0" smtClean="0"/>
              <a:t>Ex. Webster vs. </a:t>
            </a:r>
            <a:r>
              <a:rPr lang="en-US" i="1" dirty="0" smtClean="0"/>
              <a:t>Animal House</a:t>
            </a:r>
          </a:p>
          <a:p>
            <a:pPr lvl="1"/>
            <a:r>
              <a:rPr lang="en-US" b="1" dirty="0"/>
              <a:t>Amplification </a:t>
            </a:r>
            <a:r>
              <a:rPr lang="en-US" dirty="0"/>
              <a:t>– layer your points</a:t>
            </a:r>
          </a:p>
          <a:p>
            <a:pPr lvl="2"/>
            <a:r>
              <a:rPr lang="en-US" dirty="0"/>
              <a:t>Ex. Infomercial – But wait, there’s more</a:t>
            </a:r>
          </a:p>
          <a:p>
            <a:pPr lvl="1"/>
            <a:endParaRPr lang="en-US" dirty="0" smtClean="0"/>
          </a:p>
        </p:txBody>
      </p:sp>
    </p:spTree>
    <p:extLst>
      <p:ext uri="{BB962C8B-B14F-4D97-AF65-F5344CB8AC3E}">
        <p14:creationId xmlns:p14="http://schemas.microsoft.com/office/powerpoint/2010/main" val="2169955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lstStyle/>
          <a:p>
            <a:r>
              <a:rPr lang="en-US" dirty="0"/>
              <a:t>Chapter 1: Open Your Eyes</a:t>
            </a:r>
          </a:p>
        </p:txBody>
      </p:sp>
      <p:sp>
        <p:nvSpPr>
          <p:cNvPr id="3" name="Content Placeholder 2"/>
          <p:cNvSpPr>
            <a:spLocks noGrp="1"/>
          </p:cNvSpPr>
          <p:nvPr>
            <p:ph idx="1"/>
          </p:nvPr>
        </p:nvSpPr>
        <p:spPr>
          <a:xfrm>
            <a:off x="76200" y="1371600"/>
            <a:ext cx="8915400" cy="5486400"/>
          </a:xfrm>
        </p:spPr>
        <p:txBody>
          <a:bodyPr>
            <a:normAutofit fontScale="92500" lnSpcReduction="10000"/>
          </a:bodyPr>
          <a:lstStyle/>
          <a:p>
            <a:r>
              <a:rPr lang="en-US" b="1" dirty="0"/>
              <a:t>Tips, Tools, Terms and </a:t>
            </a:r>
            <a:r>
              <a:rPr lang="en-US" b="1" dirty="0" smtClean="0"/>
              <a:t>Figures </a:t>
            </a:r>
            <a:r>
              <a:rPr lang="en-US" i="1" dirty="0" smtClean="0"/>
              <a:t>(continued)</a:t>
            </a:r>
          </a:p>
          <a:p>
            <a:pPr lvl="1"/>
            <a:r>
              <a:rPr lang="en-US" b="1" dirty="0" smtClean="0"/>
              <a:t>Argumentum a Fortiori </a:t>
            </a:r>
            <a:r>
              <a:rPr lang="en-US" dirty="0" smtClean="0"/>
              <a:t>(argument of strength) – something words the hard way, its more likely to work the easy way.</a:t>
            </a:r>
          </a:p>
          <a:p>
            <a:pPr lvl="2"/>
            <a:r>
              <a:rPr lang="en-US" dirty="0" smtClean="0"/>
              <a:t>Ex. Timex Ironman</a:t>
            </a:r>
          </a:p>
          <a:p>
            <a:pPr lvl="1"/>
            <a:r>
              <a:rPr lang="en-US" b="1" dirty="0" smtClean="0"/>
              <a:t>Slam Dunk </a:t>
            </a:r>
            <a:r>
              <a:rPr lang="en-US" dirty="0" smtClean="0"/>
              <a:t>– idea used elsewhere, describe its success in vivid detail,  as though audience itself accomplished it.</a:t>
            </a:r>
          </a:p>
          <a:p>
            <a:pPr lvl="2"/>
            <a:r>
              <a:rPr lang="en-US" dirty="0" smtClean="0"/>
              <a:t>Ex. Manipulate your family with pure logic</a:t>
            </a:r>
          </a:p>
          <a:p>
            <a:pPr lvl="1"/>
            <a:r>
              <a:rPr lang="en-US" b="1" dirty="0" smtClean="0"/>
              <a:t>Chiasmus</a:t>
            </a:r>
            <a:r>
              <a:rPr lang="en-US" dirty="0" smtClean="0"/>
              <a:t> – crisscross figure that repeats a phrase with its mirror image.</a:t>
            </a:r>
          </a:p>
          <a:p>
            <a:pPr lvl="2"/>
            <a:r>
              <a:rPr lang="en-US" dirty="0" smtClean="0"/>
              <a:t>Ex. JFK “Ask not…”</a:t>
            </a:r>
          </a:p>
          <a:p>
            <a:pPr lvl="1"/>
            <a:r>
              <a:rPr lang="en-US" b="1" dirty="0" err="1" smtClean="0"/>
              <a:t>Canticleer</a:t>
            </a:r>
            <a:r>
              <a:rPr lang="en-US" b="1" dirty="0" smtClean="0"/>
              <a:t> Fallacy </a:t>
            </a:r>
            <a:r>
              <a:rPr lang="en-US" dirty="0" smtClean="0"/>
              <a:t>– because B follows A, A caused B</a:t>
            </a:r>
          </a:p>
          <a:p>
            <a:pPr lvl="2"/>
            <a:r>
              <a:rPr lang="en-US" dirty="0" smtClean="0"/>
              <a:t>Named after the rooster who thought crowing made the sun rise</a:t>
            </a:r>
          </a:p>
          <a:p>
            <a:pPr lvl="2"/>
            <a:r>
              <a:rPr lang="en-US" dirty="0" smtClean="0"/>
              <a:t>Ex. JFK &gt; Peace Corp enlistment</a:t>
            </a:r>
            <a:endParaRPr lang="en-US" dirty="0"/>
          </a:p>
          <a:p>
            <a:endParaRPr lang="en-US" dirty="0"/>
          </a:p>
        </p:txBody>
      </p:sp>
    </p:spTree>
    <p:extLst>
      <p:ext uri="{BB962C8B-B14F-4D97-AF65-F5344CB8AC3E}">
        <p14:creationId xmlns:p14="http://schemas.microsoft.com/office/powerpoint/2010/main" val="1965108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133600"/>
            <a:ext cx="8229600" cy="1066800"/>
          </a:xfrm>
        </p:spPr>
        <p:txBody>
          <a:bodyPr/>
          <a:lstStyle/>
          <a:p>
            <a:pPr algn="ctr"/>
            <a:r>
              <a:rPr lang="en-US" b="1" dirty="0" smtClean="0"/>
              <a:t>The Offense</a:t>
            </a:r>
            <a:endParaRPr lang="en-US" b="1" dirty="0"/>
          </a:p>
        </p:txBody>
      </p:sp>
    </p:spTree>
    <p:extLst>
      <p:ext uri="{BB962C8B-B14F-4D97-AF65-F5344CB8AC3E}">
        <p14:creationId xmlns:p14="http://schemas.microsoft.com/office/powerpoint/2010/main" val="3199020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smtClean="0"/>
              <a:t>Chapter 2: Set Your Goals</a:t>
            </a:r>
            <a:endParaRPr lang="en-US" dirty="0"/>
          </a:p>
        </p:txBody>
      </p:sp>
      <p:sp>
        <p:nvSpPr>
          <p:cNvPr id="3" name="Content Placeholder 2"/>
          <p:cNvSpPr>
            <a:spLocks noGrp="1"/>
          </p:cNvSpPr>
          <p:nvPr>
            <p:ph idx="1"/>
          </p:nvPr>
        </p:nvSpPr>
        <p:spPr>
          <a:xfrm>
            <a:off x="457200" y="1371600"/>
            <a:ext cx="8382000" cy="5181600"/>
          </a:xfrm>
        </p:spPr>
        <p:txBody>
          <a:bodyPr>
            <a:normAutofit fontScale="92500" lnSpcReduction="20000"/>
          </a:bodyPr>
          <a:lstStyle/>
          <a:p>
            <a:r>
              <a:rPr lang="en-US" b="1" dirty="0" smtClean="0"/>
              <a:t>Fight </a:t>
            </a:r>
            <a:r>
              <a:rPr lang="en-US" dirty="0" smtClean="0"/>
              <a:t>– each disputant tries to win</a:t>
            </a:r>
          </a:p>
          <a:p>
            <a:r>
              <a:rPr lang="en-US" b="1" dirty="0" smtClean="0"/>
              <a:t>Argument</a:t>
            </a:r>
            <a:r>
              <a:rPr lang="en-US" dirty="0" smtClean="0"/>
              <a:t> – they try to win over an audience</a:t>
            </a:r>
          </a:p>
          <a:p>
            <a:r>
              <a:rPr lang="en-US" b="1" dirty="0" smtClean="0"/>
              <a:t>Deliberative Argument </a:t>
            </a:r>
            <a:r>
              <a:rPr lang="en-US" dirty="0" smtClean="0"/>
              <a:t>– argument about choices</a:t>
            </a:r>
          </a:p>
          <a:p>
            <a:pPr lvl="1"/>
            <a:r>
              <a:rPr lang="en-US" dirty="0" smtClean="0"/>
              <a:t>Set your goals for the audience</a:t>
            </a:r>
          </a:p>
          <a:p>
            <a:pPr lvl="1"/>
            <a:r>
              <a:rPr lang="en-US" dirty="0" smtClean="0"/>
              <a:t>Concerned with matters in future tense</a:t>
            </a:r>
          </a:p>
          <a:p>
            <a:pPr lvl="1"/>
            <a:r>
              <a:rPr lang="en-US" dirty="0" smtClean="0"/>
              <a:t>Concerned with what’s best for the audience</a:t>
            </a:r>
          </a:p>
          <a:p>
            <a:pPr lvl="1"/>
            <a:r>
              <a:rPr lang="en-US" dirty="0" smtClean="0"/>
              <a:t>Don’t try to outscore opponent, try to get your way</a:t>
            </a:r>
          </a:p>
          <a:p>
            <a:pPr lvl="2"/>
            <a:r>
              <a:rPr lang="en-US" dirty="0" smtClean="0"/>
              <a:t>Example: How to Seduce a Cop</a:t>
            </a:r>
          </a:p>
          <a:p>
            <a:r>
              <a:rPr lang="en-US" b="1" dirty="0" smtClean="0"/>
              <a:t>Cicero’s goals for persuasion</a:t>
            </a:r>
          </a:p>
          <a:p>
            <a:pPr lvl="1"/>
            <a:r>
              <a:rPr lang="en-US" dirty="0" smtClean="0"/>
              <a:t>Stimulate audience’s emotions (mood)</a:t>
            </a:r>
          </a:p>
          <a:p>
            <a:pPr lvl="1"/>
            <a:r>
              <a:rPr lang="en-US" dirty="0" smtClean="0"/>
              <a:t>Change its opinion (mind)</a:t>
            </a:r>
          </a:p>
          <a:p>
            <a:pPr lvl="1"/>
            <a:r>
              <a:rPr lang="en-US" dirty="0" smtClean="0"/>
              <a:t>Get it to act (desire to act)</a:t>
            </a:r>
          </a:p>
          <a:p>
            <a:pPr lvl="1"/>
            <a:r>
              <a:rPr lang="en-US" dirty="0" smtClean="0"/>
              <a:t>Example: Uninterested Wife + Wine + Music + Compliment =Agreement</a:t>
            </a:r>
          </a:p>
          <a:p>
            <a:pPr lvl="1"/>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298935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 Set Your Goals</a:t>
            </a:r>
          </a:p>
        </p:txBody>
      </p:sp>
      <p:sp>
        <p:nvSpPr>
          <p:cNvPr id="3" name="Content Placeholder 2"/>
          <p:cNvSpPr>
            <a:spLocks noGrp="1"/>
          </p:cNvSpPr>
          <p:nvPr>
            <p:ph idx="1"/>
          </p:nvPr>
        </p:nvSpPr>
        <p:spPr/>
        <p:txBody>
          <a:bodyPr>
            <a:normAutofit fontScale="92500" lnSpcReduction="10000"/>
          </a:bodyPr>
          <a:lstStyle/>
          <a:p>
            <a:r>
              <a:rPr lang="en-US" b="1" dirty="0"/>
              <a:t>Tips, Tools, Terms and </a:t>
            </a:r>
            <a:r>
              <a:rPr lang="en-US" b="1" dirty="0" smtClean="0"/>
              <a:t>Figures</a:t>
            </a:r>
          </a:p>
          <a:p>
            <a:pPr lvl="1"/>
            <a:r>
              <a:rPr lang="en-US" b="1" dirty="0" smtClean="0"/>
              <a:t>Argument by the Stick – </a:t>
            </a:r>
            <a:r>
              <a:rPr lang="en-US" dirty="0" smtClean="0"/>
              <a:t>fighting only inspires revenge or retreat</a:t>
            </a:r>
          </a:p>
          <a:p>
            <a:pPr lvl="2"/>
            <a:r>
              <a:rPr lang="en-US" dirty="0" smtClean="0"/>
              <a:t>Ex. George, age 2</a:t>
            </a:r>
          </a:p>
          <a:p>
            <a:pPr lvl="1"/>
            <a:r>
              <a:rPr lang="en-US" b="1" dirty="0" smtClean="0"/>
              <a:t>Eristic </a:t>
            </a:r>
            <a:r>
              <a:rPr lang="en-US" dirty="0" smtClean="0"/>
              <a:t>– debating that seeks to win points</a:t>
            </a:r>
          </a:p>
          <a:p>
            <a:pPr lvl="2"/>
            <a:r>
              <a:rPr lang="en-US" dirty="0" smtClean="0"/>
              <a:t>Note: let your opponent win points, you want to achieve the pinnacle of persuasion</a:t>
            </a:r>
          </a:p>
          <a:p>
            <a:pPr lvl="1"/>
            <a:r>
              <a:rPr lang="en-US" b="1" dirty="0" smtClean="0"/>
              <a:t>Prolepsis</a:t>
            </a:r>
            <a:r>
              <a:rPr lang="en-US" dirty="0" smtClean="0"/>
              <a:t> – anticipatory concession, agreeing in advance to what the other person is likely to say</a:t>
            </a:r>
          </a:p>
          <a:p>
            <a:pPr lvl="2"/>
            <a:r>
              <a:rPr lang="en-US" dirty="0" smtClean="0"/>
              <a:t>Ex. Dorothy, Jr.’s Indian Restaurant</a:t>
            </a:r>
          </a:p>
          <a:p>
            <a:pPr lvl="1"/>
            <a:r>
              <a:rPr lang="en-US" b="1" dirty="0" err="1" smtClean="0"/>
              <a:t>Humblebrag</a:t>
            </a:r>
            <a:r>
              <a:rPr lang="en-US" b="1" dirty="0" smtClean="0"/>
              <a:t> </a:t>
            </a:r>
            <a:r>
              <a:rPr lang="en-US" dirty="0" smtClean="0"/>
              <a:t>– self-deprecating humor is an acceptable way to brag</a:t>
            </a:r>
          </a:p>
          <a:p>
            <a:pPr lvl="2"/>
            <a:r>
              <a:rPr lang="en-US" dirty="0" smtClean="0"/>
              <a:t>Ex. The </a:t>
            </a:r>
            <a:r>
              <a:rPr lang="en-US" i="1" dirty="0" smtClean="0"/>
              <a:t>South Beach Diet</a:t>
            </a:r>
            <a:endParaRPr lang="en-US" i="1" dirty="0"/>
          </a:p>
        </p:txBody>
      </p:sp>
    </p:spTree>
    <p:extLst>
      <p:ext uri="{BB962C8B-B14F-4D97-AF65-F5344CB8AC3E}">
        <p14:creationId xmlns:p14="http://schemas.microsoft.com/office/powerpoint/2010/main" val="2294452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066800"/>
          </a:xfrm>
        </p:spPr>
        <p:txBody>
          <a:bodyPr>
            <a:normAutofit/>
          </a:bodyPr>
          <a:lstStyle/>
          <a:p>
            <a:r>
              <a:rPr lang="en-US" dirty="0" smtClean="0"/>
              <a:t>Chapter 3: Control the Tense</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326659380"/>
              </p:ext>
            </p:extLst>
          </p:nvPr>
        </p:nvGraphicFramePr>
        <p:xfrm>
          <a:off x="577644" y="1559228"/>
          <a:ext cx="8077200" cy="4851399"/>
        </p:xfrm>
        <a:graphic>
          <a:graphicData uri="http://schemas.openxmlformats.org/drawingml/2006/table">
            <a:tbl>
              <a:tblPr firstRow="1" bandRow="1">
                <a:tableStyleId>{5C22544A-7EE6-4342-B048-85BDC9FD1C3A}</a:tableStyleId>
              </a:tblPr>
              <a:tblGrid>
                <a:gridCol w="4038600"/>
                <a:gridCol w="4038600"/>
              </a:tblGrid>
              <a:tr h="917832">
                <a:tc>
                  <a:txBody>
                    <a:bodyPr/>
                    <a:lstStyle/>
                    <a:p>
                      <a:r>
                        <a:rPr lang="en-US" dirty="0" smtClean="0"/>
                        <a:t>THREE CORE ISSUES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TYPES OF </a:t>
                      </a:r>
                      <a:r>
                        <a:rPr lang="en-US" baseline="0" dirty="0" smtClean="0"/>
                        <a:t> R</a:t>
                      </a:r>
                      <a:r>
                        <a:rPr lang="en-US" dirty="0" smtClean="0"/>
                        <a:t>HETORIC</a:t>
                      </a:r>
                    </a:p>
                    <a:p>
                      <a:endParaRPr lang="en-US" dirty="0"/>
                    </a:p>
                  </a:txBody>
                  <a:tcPr/>
                </a:tc>
              </a:tr>
              <a:tr h="1311189">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smtClean="0"/>
                        <a:t>Blame</a:t>
                      </a:r>
                      <a:r>
                        <a:rPr lang="en-US" dirty="0" smtClean="0"/>
                        <a:t> – Who moved my cheese?</a:t>
                      </a:r>
                      <a:endParaRPr lang="en-US"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smtClean="0"/>
                        <a:t>Past-tense (forensic)</a:t>
                      </a:r>
                      <a:r>
                        <a:rPr lang="en-US" dirty="0" smtClean="0"/>
                        <a:t> – threatens punishment</a:t>
                      </a:r>
                      <a:endParaRPr lang="en-US" b="1" dirty="0" smtClean="0"/>
                    </a:p>
                    <a:p>
                      <a:endParaRPr lang="en-US" dirty="0"/>
                    </a:p>
                  </a:txBody>
                  <a:tcPr/>
                </a:tc>
              </a:tr>
              <a:tr h="1311189">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smtClean="0"/>
                        <a:t>Values </a:t>
                      </a:r>
                      <a:r>
                        <a:rPr lang="en-US" dirty="0" smtClean="0"/>
                        <a:t>– What’s morally right or wrong about abortion? Is</a:t>
                      </a:r>
                      <a:r>
                        <a:rPr lang="en-US" baseline="0" dirty="0" smtClean="0"/>
                        <a:t> there a God?</a:t>
                      </a:r>
                      <a:endParaRPr lang="en-US" dirty="0" smtClean="0"/>
                    </a:p>
                    <a:p>
                      <a:endParaRPr lang="en-US"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smtClean="0"/>
                        <a:t>Present-tense (demonstrative)</a:t>
                      </a:r>
                      <a:r>
                        <a:rPr lang="en-US" dirty="0" smtClean="0"/>
                        <a:t> – ends with people bonding or separating</a:t>
                      </a:r>
                    </a:p>
                    <a:p>
                      <a:endParaRPr lang="en-US" dirty="0"/>
                    </a:p>
                  </a:txBody>
                  <a:tcPr/>
                </a:tc>
              </a:tr>
              <a:tr h="1311189">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smtClean="0"/>
                        <a:t>Choice</a:t>
                      </a:r>
                      <a:r>
                        <a:rPr lang="en-US" dirty="0" smtClean="0"/>
                        <a:t> – Should we build a plant in Camden? Beach or mountains this summer?</a:t>
                      </a:r>
                    </a:p>
                    <a:p>
                      <a:endParaRPr lang="en-US"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smtClean="0"/>
                        <a:t>Future-tense (deliberative)</a:t>
                      </a:r>
                      <a:r>
                        <a:rPr lang="en-US" dirty="0" smtClean="0"/>
                        <a:t> – promises a pay-off</a:t>
                      </a:r>
                    </a:p>
                    <a:p>
                      <a:endParaRPr lang="en-US" dirty="0"/>
                    </a:p>
                  </a:txBody>
                  <a:tcPr/>
                </a:tc>
              </a:tr>
            </a:tbl>
          </a:graphicData>
        </a:graphic>
      </p:graphicFrame>
    </p:spTree>
    <p:extLst>
      <p:ext uri="{BB962C8B-B14F-4D97-AF65-F5344CB8AC3E}">
        <p14:creationId xmlns:p14="http://schemas.microsoft.com/office/powerpoint/2010/main" val="574999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a:bodyPr>
          <a:lstStyle/>
          <a:p>
            <a:r>
              <a:rPr lang="en-US" dirty="0"/>
              <a:t>Chapter 3: Control the </a:t>
            </a:r>
            <a:r>
              <a:rPr lang="en-US" dirty="0" smtClean="0"/>
              <a:t>Tense </a:t>
            </a:r>
            <a:r>
              <a:rPr lang="en-US" sz="2000" dirty="0" smtClean="0"/>
              <a:t>(continued)</a:t>
            </a:r>
            <a:endParaRPr lang="en-US" sz="2000" dirty="0"/>
          </a:p>
        </p:txBody>
      </p:sp>
      <p:sp>
        <p:nvSpPr>
          <p:cNvPr id="3" name="Content Placeholder 2"/>
          <p:cNvSpPr>
            <a:spLocks noGrp="1"/>
          </p:cNvSpPr>
          <p:nvPr>
            <p:ph idx="1"/>
          </p:nvPr>
        </p:nvSpPr>
        <p:spPr>
          <a:xfrm>
            <a:off x="457200" y="1600200"/>
            <a:ext cx="8229600" cy="4760976"/>
          </a:xfrm>
        </p:spPr>
        <p:txBody>
          <a:bodyPr>
            <a:normAutofit/>
          </a:bodyPr>
          <a:lstStyle/>
          <a:p>
            <a:r>
              <a:rPr lang="en-US" b="1" dirty="0" smtClean="0"/>
              <a:t>Control the issue</a:t>
            </a:r>
          </a:p>
          <a:p>
            <a:pPr lvl="1"/>
            <a:r>
              <a:rPr lang="en-US" dirty="0" smtClean="0"/>
              <a:t>Do you want to fix blame?</a:t>
            </a:r>
          </a:p>
          <a:p>
            <a:pPr lvl="1"/>
            <a:r>
              <a:rPr lang="en-US" dirty="0" smtClean="0"/>
              <a:t>Define who meets or abuses your common values?</a:t>
            </a:r>
          </a:p>
          <a:p>
            <a:pPr lvl="1"/>
            <a:r>
              <a:rPr lang="en-US" dirty="0" smtClean="0"/>
              <a:t>Get your audience to make a choice? (YES!)</a:t>
            </a:r>
          </a:p>
          <a:p>
            <a:r>
              <a:rPr lang="en-US" b="1" dirty="0"/>
              <a:t>Future</a:t>
            </a:r>
            <a:r>
              <a:rPr lang="en-US" dirty="0"/>
              <a:t> – offer conjecture and choices; </a:t>
            </a:r>
            <a:r>
              <a:rPr lang="en-US" u="sng" dirty="0"/>
              <a:t>not</a:t>
            </a:r>
            <a:r>
              <a:rPr lang="en-US" dirty="0"/>
              <a:t> </a:t>
            </a:r>
            <a:r>
              <a:rPr lang="en-US" dirty="0" smtClean="0"/>
              <a:t>just facts</a:t>
            </a:r>
            <a:endParaRPr lang="en-US" dirty="0"/>
          </a:p>
          <a:p>
            <a:pPr lvl="1"/>
            <a:r>
              <a:rPr lang="en-US" dirty="0"/>
              <a:t>Orphan Annie&gt;only predicts sun will come up tomorrow</a:t>
            </a:r>
          </a:p>
          <a:p>
            <a:r>
              <a:rPr lang="en-US" b="1" dirty="0" smtClean="0"/>
              <a:t>Control the clock </a:t>
            </a:r>
            <a:r>
              <a:rPr lang="en-US" dirty="0" smtClean="0"/>
              <a:t>– keep argument in the right tense</a:t>
            </a:r>
            <a:endParaRPr lang="en-US" dirty="0"/>
          </a:p>
          <a:p>
            <a:endParaRPr lang="en-US" dirty="0"/>
          </a:p>
        </p:txBody>
      </p:sp>
    </p:spTree>
    <p:extLst>
      <p:ext uri="{BB962C8B-B14F-4D97-AF65-F5344CB8AC3E}">
        <p14:creationId xmlns:p14="http://schemas.microsoft.com/office/powerpoint/2010/main" val="376547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lstStyle/>
          <a:p>
            <a:r>
              <a:rPr lang="en-US" dirty="0"/>
              <a:t>Chapter 3: Control the Tense</a:t>
            </a:r>
          </a:p>
        </p:txBody>
      </p:sp>
      <p:sp>
        <p:nvSpPr>
          <p:cNvPr id="3" name="Content Placeholder 2"/>
          <p:cNvSpPr>
            <a:spLocks noGrp="1"/>
          </p:cNvSpPr>
          <p:nvPr>
            <p:ph idx="1"/>
          </p:nvPr>
        </p:nvSpPr>
        <p:spPr>
          <a:xfrm>
            <a:off x="152400" y="1295400"/>
            <a:ext cx="8763000" cy="5257800"/>
          </a:xfrm>
        </p:spPr>
        <p:txBody>
          <a:bodyPr>
            <a:normAutofit lnSpcReduction="10000"/>
          </a:bodyPr>
          <a:lstStyle/>
          <a:p>
            <a:r>
              <a:rPr lang="en-US" b="1" dirty="0"/>
              <a:t>Tips, Tools, Terms and Figures</a:t>
            </a:r>
          </a:p>
          <a:p>
            <a:pPr lvl="1"/>
            <a:r>
              <a:rPr lang="en-US" b="1" dirty="0" smtClean="0"/>
              <a:t>Dialectic</a:t>
            </a:r>
            <a:r>
              <a:rPr lang="en-US" dirty="0" smtClean="0"/>
              <a:t> – argument that seeks to discover things, not talk people into them (Ex. truth/falsity)</a:t>
            </a:r>
          </a:p>
          <a:p>
            <a:pPr lvl="1"/>
            <a:r>
              <a:rPr lang="en-US" b="1" dirty="0" smtClean="0"/>
              <a:t>Epideictic</a:t>
            </a:r>
            <a:r>
              <a:rPr lang="en-US" dirty="0" smtClean="0"/>
              <a:t> – Greek term for demonstrative rhetoric</a:t>
            </a:r>
          </a:p>
          <a:p>
            <a:pPr lvl="1"/>
            <a:r>
              <a:rPr lang="en-US" b="1" dirty="0" smtClean="0"/>
              <a:t>Digressions</a:t>
            </a:r>
            <a:r>
              <a:rPr lang="en-US" dirty="0" smtClean="0"/>
              <a:t> – straying off topic to change the tone and rhythm of an argument</a:t>
            </a:r>
          </a:p>
          <a:p>
            <a:pPr lvl="2"/>
            <a:r>
              <a:rPr lang="en-US" dirty="0" smtClean="0"/>
              <a:t>Ex. Music argument moves to movie choice</a:t>
            </a:r>
          </a:p>
          <a:p>
            <a:pPr lvl="1"/>
            <a:r>
              <a:rPr lang="en-US" b="1" dirty="0" smtClean="0"/>
              <a:t>Extreme Choice </a:t>
            </a:r>
            <a:r>
              <a:rPr lang="en-US" dirty="0" smtClean="0"/>
              <a:t>– rhetorical trick to make the choice you want sound more reasonable</a:t>
            </a:r>
          </a:p>
          <a:p>
            <a:pPr lvl="2"/>
            <a:r>
              <a:rPr lang="en-US" dirty="0" smtClean="0"/>
              <a:t>Ex. </a:t>
            </a:r>
            <a:r>
              <a:rPr lang="en-US" i="1" dirty="0" smtClean="0"/>
              <a:t>The Martian</a:t>
            </a:r>
            <a:r>
              <a:rPr lang="en-US" dirty="0" smtClean="0"/>
              <a:t> &gt; </a:t>
            </a:r>
            <a:r>
              <a:rPr lang="en-US" i="1" dirty="0" smtClean="0"/>
              <a:t>Titanic</a:t>
            </a:r>
          </a:p>
          <a:p>
            <a:pPr lvl="1"/>
            <a:r>
              <a:rPr lang="en-US" b="1" dirty="0" smtClean="0"/>
              <a:t>Anticipate Objections </a:t>
            </a:r>
            <a:r>
              <a:rPr lang="en-US" dirty="0" smtClean="0"/>
              <a:t>– produce their objections before they can – makes them assume you’ll take care of their qualms</a:t>
            </a:r>
          </a:p>
          <a:p>
            <a:pPr lvl="1"/>
            <a:endParaRPr lang="en-US" dirty="0"/>
          </a:p>
        </p:txBody>
      </p:sp>
    </p:spTree>
    <p:extLst>
      <p:ext uri="{BB962C8B-B14F-4D97-AF65-F5344CB8AC3E}">
        <p14:creationId xmlns:p14="http://schemas.microsoft.com/office/powerpoint/2010/main" val="2043052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normAutofit/>
          </a:bodyPr>
          <a:lstStyle/>
          <a:p>
            <a:r>
              <a:rPr lang="en-US" dirty="0" smtClean="0"/>
              <a:t>Chapter 4: Soften Them Up</a:t>
            </a:r>
            <a:endParaRPr lang="en-US" dirty="0"/>
          </a:p>
        </p:txBody>
      </p:sp>
      <p:sp>
        <p:nvSpPr>
          <p:cNvPr id="3" name="Content Placeholder 2"/>
          <p:cNvSpPr>
            <a:spLocks noGrp="1"/>
          </p:cNvSpPr>
          <p:nvPr>
            <p:ph idx="1"/>
          </p:nvPr>
        </p:nvSpPr>
        <p:spPr>
          <a:xfrm>
            <a:off x="457200" y="1524000"/>
            <a:ext cx="8229600" cy="4760976"/>
          </a:xfrm>
        </p:spPr>
        <p:txBody>
          <a:bodyPr/>
          <a:lstStyle/>
          <a:p>
            <a:r>
              <a:rPr lang="en-US" b="1" dirty="0" smtClean="0"/>
              <a:t>Three powerful tools of persuasion</a:t>
            </a:r>
          </a:p>
          <a:p>
            <a:pPr lvl="1"/>
            <a:r>
              <a:rPr lang="en-US" b="1" dirty="0" smtClean="0"/>
              <a:t>Character (ethos) </a:t>
            </a:r>
            <a:r>
              <a:rPr lang="en-US" dirty="0" smtClean="0"/>
              <a:t>– employs persuader’s personality, reputation and ability to look trustworthy</a:t>
            </a:r>
          </a:p>
          <a:p>
            <a:pPr lvl="1"/>
            <a:r>
              <a:rPr lang="en-US" b="1" dirty="0" smtClean="0"/>
              <a:t>Logic (logos)</a:t>
            </a:r>
            <a:r>
              <a:rPr lang="en-US" dirty="0" smtClean="0"/>
              <a:t> – uses what the audience is thinking</a:t>
            </a:r>
          </a:p>
          <a:p>
            <a:pPr lvl="1"/>
            <a:r>
              <a:rPr lang="en-US" b="1" dirty="0" smtClean="0"/>
              <a:t>Emotion (pathos) </a:t>
            </a:r>
            <a:r>
              <a:rPr lang="en-US" dirty="0" smtClean="0"/>
              <a:t>– reads the audience’s feelings, shares the audiences mood</a:t>
            </a:r>
          </a:p>
          <a:p>
            <a:pPr lvl="2"/>
            <a:r>
              <a:rPr lang="en-US" dirty="0" smtClean="0"/>
              <a:t>Ex. George wants to wear shorts in winter</a:t>
            </a:r>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754232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lstStyle/>
          <a:p>
            <a:r>
              <a:rPr lang="en-US" dirty="0"/>
              <a:t>Chapter 4: Soften Them Up</a:t>
            </a:r>
          </a:p>
        </p:txBody>
      </p:sp>
      <p:sp>
        <p:nvSpPr>
          <p:cNvPr id="3" name="Content Placeholder 2"/>
          <p:cNvSpPr>
            <a:spLocks noGrp="1"/>
          </p:cNvSpPr>
          <p:nvPr>
            <p:ph idx="1"/>
          </p:nvPr>
        </p:nvSpPr>
        <p:spPr>
          <a:xfrm>
            <a:off x="457200" y="1295400"/>
            <a:ext cx="8229600" cy="4953000"/>
          </a:xfrm>
        </p:spPr>
        <p:txBody>
          <a:bodyPr>
            <a:normAutofit fontScale="85000" lnSpcReduction="20000"/>
          </a:bodyPr>
          <a:lstStyle/>
          <a:p>
            <a:r>
              <a:rPr lang="en-US" b="1" dirty="0"/>
              <a:t>Tips, Tools, Terms and Figures</a:t>
            </a:r>
          </a:p>
          <a:p>
            <a:pPr lvl="1"/>
            <a:r>
              <a:rPr lang="en-US" b="1" dirty="0" err="1" smtClean="0"/>
              <a:t>Hypophora</a:t>
            </a:r>
            <a:r>
              <a:rPr lang="en-US" dirty="0" smtClean="0"/>
              <a:t> – asks a rhetorical question and immediately answers it.</a:t>
            </a:r>
          </a:p>
          <a:p>
            <a:pPr lvl="2"/>
            <a:r>
              <a:rPr lang="en-US" dirty="0" smtClean="0"/>
              <a:t>Ex. How did George manage to beat me? By using the same tools (</a:t>
            </a:r>
            <a:r>
              <a:rPr lang="en-US" dirty="0" err="1" smtClean="0"/>
              <a:t>Aristotalian</a:t>
            </a:r>
            <a:r>
              <a:rPr lang="en-US" dirty="0" smtClean="0"/>
              <a:t> appeals)</a:t>
            </a:r>
          </a:p>
          <a:p>
            <a:pPr lvl="1"/>
            <a:r>
              <a:rPr lang="en-US" b="1" dirty="0" smtClean="0"/>
              <a:t>Concession</a:t>
            </a:r>
            <a:r>
              <a:rPr lang="en-US" dirty="0" smtClean="0"/>
              <a:t> – using your opponents own argument to your advantage</a:t>
            </a:r>
          </a:p>
          <a:p>
            <a:pPr lvl="2"/>
            <a:r>
              <a:rPr lang="en-US" dirty="0" smtClean="0"/>
              <a:t>Ex. Calvin &amp; Hobbes</a:t>
            </a:r>
          </a:p>
          <a:p>
            <a:pPr lvl="1"/>
            <a:r>
              <a:rPr lang="en-US" b="1" dirty="0" smtClean="0"/>
              <a:t>Agreeability </a:t>
            </a:r>
            <a:r>
              <a:rPr lang="en-US" dirty="0" smtClean="0"/>
              <a:t>– act of sympathy that takes the anger out of confrontation.</a:t>
            </a:r>
          </a:p>
          <a:p>
            <a:pPr lvl="1"/>
            <a:r>
              <a:rPr lang="en-US" b="1" dirty="0" smtClean="0"/>
              <a:t>Sympathy</a:t>
            </a:r>
            <a:r>
              <a:rPr lang="en-US" dirty="0" smtClean="0"/>
              <a:t> – shares your listeners’ mood.</a:t>
            </a:r>
          </a:p>
          <a:p>
            <a:pPr lvl="2"/>
            <a:r>
              <a:rPr lang="en-US" dirty="0" smtClean="0"/>
              <a:t>Ex. Little girl with a lost balloon</a:t>
            </a:r>
          </a:p>
          <a:p>
            <a:pPr lvl="2"/>
            <a:r>
              <a:rPr lang="en-US" dirty="0" smtClean="0"/>
              <a:t>Over sympathizing – makes someone’s mood seem ridiculous without ridiculing it.</a:t>
            </a:r>
          </a:p>
          <a:p>
            <a:pPr lvl="3"/>
            <a:r>
              <a:rPr lang="en-US" dirty="0" smtClean="0"/>
              <a:t>Ex. Jay’s magazine award</a:t>
            </a:r>
          </a:p>
          <a:p>
            <a:pPr lvl="1"/>
            <a:r>
              <a:rPr lang="en-US" b="1" dirty="0" smtClean="0"/>
              <a:t>Decorum</a:t>
            </a:r>
            <a:r>
              <a:rPr lang="en-US" dirty="0" smtClean="0"/>
              <a:t> – Your audience finds you agreeable, if you meet their expectations (more on this in Chapter 5).</a:t>
            </a:r>
          </a:p>
          <a:p>
            <a:pPr lvl="2"/>
            <a:endParaRPr lang="en-US" dirty="0"/>
          </a:p>
        </p:txBody>
      </p:sp>
    </p:spTree>
    <p:extLst>
      <p:ext uri="{BB962C8B-B14F-4D97-AF65-F5344CB8AC3E}">
        <p14:creationId xmlns:p14="http://schemas.microsoft.com/office/powerpoint/2010/main" val="4114350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Argument Lab</a:t>
            </a:r>
            <a:endParaRPr lang="en-US" dirty="0"/>
          </a:p>
        </p:txBody>
      </p:sp>
      <p:sp>
        <p:nvSpPr>
          <p:cNvPr id="4" name="Content Placeholder 3"/>
          <p:cNvSpPr>
            <a:spLocks noGrp="1"/>
          </p:cNvSpPr>
          <p:nvPr>
            <p:ph idx="1"/>
          </p:nvPr>
        </p:nvSpPr>
        <p:spPr/>
        <p:txBody>
          <a:bodyPr/>
          <a:lstStyle/>
          <a:p>
            <a:r>
              <a:rPr lang="en-US" dirty="0" smtClean="0"/>
              <a:t>Practice the Habit</a:t>
            </a:r>
          </a:p>
          <a:p>
            <a:pPr lvl="1"/>
            <a:r>
              <a:rPr lang="en-US" dirty="0" smtClean="0"/>
              <a:t>Read pages 375-376 (top – stop at Double Arguments)</a:t>
            </a:r>
          </a:p>
          <a:p>
            <a:pPr lvl="1"/>
            <a:r>
              <a:rPr lang="en-US" dirty="0" smtClean="0"/>
              <a:t>List your goals for the LMNOP Book Review</a:t>
            </a:r>
          </a:p>
          <a:p>
            <a:pPr lvl="1"/>
            <a:r>
              <a:rPr lang="en-US" dirty="0" smtClean="0"/>
              <a:t>Identify 5 tips, tools, terms or figures from Chapters 1-4 that will help you achieve your goal</a:t>
            </a:r>
          </a:p>
          <a:p>
            <a:pPr lvl="2"/>
            <a:r>
              <a:rPr lang="en-US" dirty="0" smtClean="0"/>
              <a:t>Explain how you will use each technique in your review	</a:t>
            </a:r>
          </a:p>
          <a:p>
            <a:endParaRPr lang="en-US" dirty="0"/>
          </a:p>
        </p:txBody>
      </p:sp>
    </p:spTree>
    <p:extLst>
      <p:ext uri="{BB962C8B-B14F-4D97-AF65-F5344CB8AC3E}">
        <p14:creationId xmlns:p14="http://schemas.microsoft.com/office/powerpoint/2010/main" val="1615856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a:bodyPr>
          <a:lstStyle/>
          <a:p>
            <a:r>
              <a:rPr lang="en-US" dirty="0" smtClean="0"/>
              <a:t>Chapter 5: Get them to Like You</a:t>
            </a:r>
            <a:endParaRPr lang="en-US" dirty="0"/>
          </a:p>
        </p:txBody>
      </p:sp>
      <p:sp>
        <p:nvSpPr>
          <p:cNvPr id="3" name="Content Placeholder 2"/>
          <p:cNvSpPr>
            <a:spLocks noGrp="1"/>
          </p:cNvSpPr>
          <p:nvPr>
            <p:ph idx="1"/>
          </p:nvPr>
        </p:nvSpPr>
        <p:spPr>
          <a:xfrm>
            <a:off x="457200" y="1716024"/>
            <a:ext cx="8229600" cy="4760976"/>
          </a:xfrm>
        </p:spPr>
        <p:txBody>
          <a:bodyPr>
            <a:normAutofit fontScale="92500" lnSpcReduction="10000"/>
          </a:bodyPr>
          <a:lstStyle/>
          <a:p>
            <a:r>
              <a:rPr lang="en-US" dirty="0" smtClean="0"/>
              <a:t>Decorum – meeting the audience’s expectations for tone, appearance and manners</a:t>
            </a:r>
          </a:p>
          <a:p>
            <a:pPr lvl="1"/>
            <a:r>
              <a:rPr lang="en-US" dirty="0" smtClean="0"/>
              <a:t>Act the way the audience expects – not necessarily like your audience (parents shouldn’t dress like their teen)</a:t>
            </a:r>
          </a:p>
          <a:p>
            <a:pPr lvl="2"/>
            <a:r>
              <a:rPr lang="en-US" dirty="0" smtClean="0"/>
              <a:t>Ex. Eminem’s 8-mile speech</a:t>
            </a:r>
          </a:p>
          <a:p>
            <a:pPr lvl="1"/>
            <a:r>
              <a:rPr lang="en-US" dirty="0" smtClean="0"/>
              <a:t>Get the group to identify with you and you have won half the persuasive battle</a:t>
            </a:r>
          </a:p>
          <a:p>
            <a:r>
              <a:rPr lang="en-US" dirty="0" smtClean="0"/>
              <a:t>Deliberative Decorum – changes to match the audience</a:t>
            </a:r>
          </a:p>
          <a:p>
            <a:pPr lvl="1"/>
            <a:r>
              <a:rPr lang="en-US" dirty="0" smtClean="0"/>
              <a:t>Ex. Merry Christmas vs. Happy Holidays</a:t>
            </a:r>
          </a:p>
          <a:p>
            <a:r>
              <a:rPr lang="en-US" dirty="0" smtClean="0"/>
              <a:t>Ethos must fit your persona</a:t>
            </a:r>
          </a:p>
          <a:p>
            <a:pPr lvl="1"/>
            <a:r>
              <a:rPr lang="en-US" dirty="0" smtClean="0"/>
              <a:t>Senator Packwood, public feminist/private womanizer = resignation</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1946368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5: Get them to Like You</a:t>
            </a:r>
          </a:p>
        </p:txBody>
      </p:sp>
      <p:sp>
        <p:nvSpPr>
          <p:cNvPr id="3" name="Content Placeholder 2"/>
          <p:cNvSpPr>
            <a:spLocks noGrp="1"/>
          </p:cNvSpPr>
          <p:nvPr>
            <p:ph idx="1"/>
          </p:nvPr>
        </p:nvSpPr>
        <p:spPr/>
        <p:txBody>
          <a:bodyPr/>
          <a:lstStyle/>
          <a:p>
            <a:r>
              <a:rPr lang="en-US" b="1" dirty="0"/>
              <a:t>Tips, Tools, Terms and Figures</a:t>
            </a:r>
          </a:p>
          <a:p>
            <a:pPr lvl="1"/>
            <a:r>
              <a:rPr lang="en-US" b="1" dirty="0" err="1" smtClean="0"/>
              <a:t>Aporia</a:t>
            </a:r>
            <a:r>
              <a:rPr lang="en-US" dirty="0" smtClean="0"/>
              <a:t> – wonder openly or admit you can’t fathom a reason, audience will start reasoning with you</a:t>
            </a:r>
          </a:p>
          <a:p>
            <a:pPr lvl="2"/>
            <a:r>
              <a:rPr lang="en-US" dirty="0" smtClean="0"/>
              <a:t>Ex. Hare Krishna flower, Jay’s brother, “doll”</a:t>
            </a:r>
          </a:p>
          <a:p>
            <a:pPr lvl="1"/>
            <a:r>
              <a:rPr lang="en-US" b="1" dirty="0" smtClean="0"/>
              <a:t>Dialysis</a:t>
            </a:r>
            <a:r>
              <a:rPr lang="en-US" dirty="0" smtClean="0"/>
              <a:t> – this not that figure, put cryptically</a:t>
            </a:r>
          </a:p>
          <a:p>
            <a:pPr lvl="2"/>
            <a:r>
              <a:rPr lang="en-US" dirty="0" smtClean="0"/>
              <a:t>Ex. Don’t buy the shoes, buy the colors</a:t>
            </a:r>
          </a:p>
          <a:p>
            <a:pPr lvl="1"/>
            <a:endParaRPr lang="en-US" dirty="0"/>
          </a:p>
        </p:txBody>
      </p:sp>
    </p:spTree>
    <p:extLst>
      <p:ext uri="{BB962C8B-B14F-4D97-AF65-F5344CB8AC3E}">
        <p14:creationId xmlns:p14="http://schemas.microsoft.com/office/powerpoint/2010/main" val="8415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6: Make Them Listen</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239496341"/>
              </p:ext>
            </p:extLst>
          </p:nvPr>
        </p:nvGraphicFramePr>
        <p:xfrm>
          <a:off x="685800" y="1752600"/>
          <a:ext cx="7848600" cy="4408998"/>
        </p:xfrm>
        <a:graphic>
          <a:graphicData uri="http://schemas.openxmlformats.org/drawingml/2006/table">
            <a:tbl>
              <a:tblPr firstRow="1" bandRow="1">
                <a:tableStyleId>{5C22544A-7EE6-4342-B048-85BDC9FD1C3A}</a:tableStyleId>
              </a:tblPr>
              <a:tblGrid>
                <a:gridCol w="3924300"/>
                <a:gridCol w="3924300"/>
              </a:tblGrid>
              <a:tr h="13914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THE PERFECT AUDIENCE</a:t>
                      </a:r>
                    </a:p>
                  </a:txBody>
                  <a:tcPr/>
                </a:tc>
                <a:tc>
                  <a:txBody>
                    <a:bodyPr/>
                    <a:lstStyle/>
                    <a:p>
                      <a:r>
                        <a:rPr lang="en-US" sz="1800" dirty="0" smtClean="0"/>
                        <a:t>ARISTOTLE’S 3 ESSENTIAL QUALITIES OF ETHOS</a:t>
                      </a:r>
                      <a:endParaRPr lang="en-US" sz="1800" dirty="0"/>
                    </a:p>
                  </a:txBody>
                  <a:tcPr/>
                </a:tc>
              </a:tr>
              <a:tr h="806174">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smtClean="0"/>
                        <a:t>Receptive </a:t>
                      </a:r>
                      <a:r>
                        <a:rPr lang="en-US" dirty="0" smtClean="0"/>
                        <a:t>– sitting</a:t>
                      </a:r>
                      <a:r>
                        <a:rPr lang="en-US" baseline="0" dirty="0" smtClean="0"/>
                        <a:t> still, not throwing things at you</a:t>
                      </a:r>
                      <a:endParaRPr lang="en-US" dirty="0" smtClean="0"/>
                    </a:p>
                  </a:txBody>
                  <a:tcPr/>
                </a:tc>
                <a:tc>
                  <a:txBody>
                    <a:bodyPr/>
                    <a:lstStyle/>
                    <a:p>
                      <a:r>
                        <a:rPr lang="en-US" b="1" dirty="0" smtClean="0"/>
                        <a:t>Virtue (cause) </a:t>
                      </a:r>
                      <a:r>
                        <a:rPr lang="en-US" dirty="0" smtClean="0"/>
                        <a:t>– </a:t>
                      </a:r>
                      <a:r>
                        <a:rPr lang="en-US" b="1" dirty="0" smtClean="0"/>
                        <a:t> </a:t>
                      </a:r>
                      <a:r>
                        <a:rPr lang="en-US" b="0" dirty="0" smtClean="0"/>
                        <a:t>stand for something larger than yourself;</a:t>
                      </a:r>
                      <a:r>
                        <a:rPr lang="en-US" b="0" baseline="0" dirty="0" smtClean="0"/>
                        <a:t> </a:t>
                      </a:r>
                      <a:r>
                        <a:rPr lang="en-US" b="0" dirty="0" smtClean="0"/>
                        <a:t> make them</a:t>
                      </a:r>
                      <a:r>
                        <a:rPr lang="en-US" b="1" dirty="0" smtClean="0"/>
                        <a:t> </a:t>
                      </a:r>
                      <a:r>
                        <a:rPr lang="en-US" dirty="0" smtClean="0"/>
                        <a:t>believe you</a:t>
                      </a:r>
                      <a:r>
                        <a:rPr lang="en-US" baseline="0" dirty="0" smtClean="0"/>
                        <a:t> share their values</a:t>
                      </a:r>
                    </a:p>
                  </a:txBody>
                  <a:tcPr/>
                </a:tc>
              </a:tr>
              <a:tr h="806174">
                <a:tc>
                  <a:txBody>
                    <a:bodyPr/>
                    <a:lstStyle/>
                    <a:p>
                      <a:r>
                        <a:rPr lang="en-US" b="1" dirty="0" smtClean="0"/>
                        <a:t>Attentive </a:t>
                      </a:r>
                      <a:r>
                        <a:rPr lang="en-US" dirty="0" smtClean="0"/>
                        <a:t>– willing to listen closely</a:t>
                      </a:r>
                      <a:r>
                        <a:rPr lang="en-US" baseline="0" dirty="0" smtClean="0"/>
                        <a:t> to what you have to say</a:t>
                      </a:r>
                      <a:endParaRPr lang="en-US" dirty="0"/>
                    </a:p>
                  </a:txBody>
                  <a:tcPr/>
                </a:tc>
                <a:tc>
                  <a:txBody>
                    <a:bodyPr/>
                    <a:lstStyle/>
                    <a:p>
                      <a:r>
                        <a:rPr lang="en-US" b="1" dirty="0" smtClean="0"/>
                        <a:t>Practical Wisdom</a:t>
                      </a:r>
                      <a:r>
                        <a:rPr lang="en-US" b="1" baseline="0" dirty="0" smtClean="0"/>
                        <a:t> (craft) </a:t>
                      </a:r>
                      <a:r>
                        <a:rPr lang="en-US" baseline="0" dirty="0" smtClean="0"/>
                        <a:t>– appear like you know the right thing to do on every occasion</a:t>
                      </a:r>
                      <a:endParaRPr lang="en-US" dirty="0"/>
                    </a:p>
                  </a:txBody>
                  <a:tcPr/>
                </a:tc>
              </a:tr>
              <a:tr h="806174">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smtClean="0"/>
                        <a:t>Likes/Trusts You </a:t>
                      </a:r>
                      <a:r>
                        <a:rPr lang="en-US" dirty="0" smtClean="0"/>
                        <a:t>– finding you interesting, believable</a:t>
                      </a:r>
                      <a:endParaRPr lang="en-US" dirty="0"/>
                    </a:p>
                  </a:txBody>
                  <a:tcPr/>
                </a:tc>
                <a:tc>
                  <a:txBody>
                    <a:bodyPr/>
                    <a:lstStyle/>
                    <a:p>
                      <a:r>
                        <a:rPr lang="en-US" b="1" dirty="0" smtClean="0"/>
                        <a:t>Disinterest (caring) </a:t>
                      </a:r>
                      <a:r>
                        <a:rPr lang="en-US" dirty="0" smtClean="0"/>
                        <a:t>– shows lack of bias, you only care about their interests (not your own) </a:t>
                      </a:r>
                      <a:endParaRPr lang="en-US" dirty="0"/>
                    </a:p>
                  </a:txBody>
                  <a:tcPr/>
                </a:tc>
              </a:tr>
            </a:tbl>
          </a:graphicData>
        </a:graphic>
      </p:graphicFrame>
    </p:spTree>
    <p:extLst>
      <p:ext uri="{BB962C8B-B14F-4D97-AF65-F5344CB8AC3E}">
        <p14:creationId xmlns:p14="http://schemas.microsoft.com/office/powerpoint/2010/main" val="3810748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458200" cy="1066800"/>
          </a:xfrm>
        </p:spPr>
        <p:txBody>
          <a:bodyPr>
            <a:normAutofit/>
          </a:bodyPr>
          <a:lstStyle/>
          <a:p>
            <a:r>
              <a:rPr lang="en-US" dirty="0"/>
              <a:t>Chapter 6: Make Them </a:t>
            </a:r>
            <a:r>
              <a:rPr lang="en-US" dirty="0" smtClean="0"/>
              <a:t>Listen</a:t>
            </a:r>
            <a:r>
              <a:rPr lang="en-US" sz="2000" dirty="0" smtClean="0"/>
              <a:t> </a:t>
            </a:r>
            <a:r>
              <a:rPr lang="en-US" sz="2000" dirty="0"/>
              <a:t>(continued)</a:t>
            </a:r>
          </a:p>
        </p:txBody>
      </p:sp>
      <p:sp>
        <p:nvSpPr>
          <p:cNvPr id="3" name="Content Placeholder 2"/>
          <p:cNvSpPr>
            <a:spLocks noGrp="1"/>
          </p:cNvSpPr>
          <p:nvPr>
            <p:ph idx="1"/>
          </p:nvPr>
        </p:nvSpPr>
        <p:spPr/>
        <p:txBody>
          <a:bodyPr>
            <a:normAutofit/>
          </a:bodyPr>
          <a:lstStyle/>
          <a:p>
            <a:r>
              <a:rPr lang="en-US" dirty="0" smtClean="0"/>
              <a:t>Avoid “Argument by the Stick” – making a credible threat </a:t>
            </a:r>
          </a:p>
          <a:p>
            <a:r>
              <a:rPr lang="en-US" dirty="0" smtClean="0"/>
              <a:t>Maintain “Relativism” – attaching values to the audience</a:t>
            </a:r>
          </a:p>
          <a:p>
            <a:pPr lvl="1"/>
            <a:r>
              <a:rPr lang="en-US" dirty="0" smtClean="0"/>
              <a:t>Example: College magazine </a:t>
            </a:r>
          </a:p>
          <a:p>
            <a:pPr lvl="1"/>
            <a:endParaRPr lang="en-US" dirty="0"/>
          </a:p>
        </p:txBody>
      </p:sp>
    </p:spTree>
    <p:extLst>
      <p:ext uri="{BB962C8B-B14F-4D97-AF65-F5344CB8AC3E}">
        <p14:creationId xmlns:p14="http://schemas.microsoft.com/office/powerpoint/2010/main" val="3858046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458200" cy="1066800"/>
          </a:xfrm>
        </p:spPr>
        <p:txBody>
          <a:bodyPr>
            <a:normAutofit/>
          </a:bodyPr>
          <a:lstStyle/>
          <a:p>
            <a:r>
              <a:rPr lang="en-US" dirty="0"/>
              <a:t>Chapter 6: Make Them </a:t>
            </a:r>
            <a:r>
              <a:rPr lang="en-US" dirty="0" smtClean="0"/>
              <a:t>Listen </a:t>
            </a:r>
            <a:r>
              <a:rPr lang="en-US" sz="2200" dirty="0"/>
              <a:t>(continued)</a:t>
            </a:r>
          </a:p>
        </p:txBody>
      </p:sp>
      <p:sp>
        <p:nvSpPr>
          <p:cNvPr id="3" name="Content Placeholder 2"/>
          <p:cNvSpPr>
            <a:spLocks noGrp="1"/>
          </p:cNvSpPr>
          <p:nvPr>
            <p:ph idx="1"/>
          </p:nvPr>
        </p:nvSpPr>
        <p:spPr/>
        <p:txBody>
          <a:bodyPr/>
          <a:lstStyle/>
          <a:p>
            <a:r>
              <a:rPr lang="en-US" b="1" dirty="0"/>
              <a:t>Tips, Tools, Terms and Figures</a:t>
            </a:r>
          </a:p>
          <a:p>
            <a:pPr lvl="1"/>
            <a:r>
              <a:rPr lang="en-US" b="1" dirty="0" smtClean="0"/>
              <a:t>Brag</a:t>
            </a:r>
            <a:r>
              <a:rPr lang="en-US" dirty="0"/>
              <a:t>: about good things you’ve done</a:t>
            </a:r>
          </a:p>
          <a:p>
            <a:pPr lvl="1"/>
            <a:r>
              <a:rPr lang="en-US" b="1" dirty="0"/>
              <a:t>Character References: </a:t>
            </a:r>
            <a:r>
              <a:rPr lang="en-US" dirty="0"/>
              <a:t>get someone else to brag for you (Example: John McCain)</a:t>
            </a:r>
          </a:p>
          <a:p>
            <a:pPr lvl="1"/>
            <a:r>
              <a:rPr lang="en-US" b="1" dirty="0"/>
              <a:t>Tactical Flaw</a:t>
            </a:r>
            <a:r>
              <a:rPr lang="en-US" dirty="0"/>
              <a:t>: reveal some defect showing your dedication to the audience’s values (Example: George Washington)</a:t>
            </a:r>
          </a:p>
          <a:p>
            <a:pPr lvl="1"/>
            <a:r>
              <a:rPr lang="en-US" b="1" dirty="0"/>
              <a:t>Changing Your Position: </a:t>
            </a:r>
            <a:r>
              <a:rPr lang="en-US" dirty="0"/>
              <a:t>show how your opponent, or better, the audience itself, gave you new information that made the switch inevitable (Example: Dorothy Jr.’s Party Ploy)  </a:t>
            </a:r>
          </a:p>
          <a:p>
            <a:endParaRPr lang="en-US" dirty="0"/>
          </a:p>
        </p:txBody>
      </p:sp>
    </p:spTree>
    <p:extLst>
      <p:ext uri="{BB962C8B-B14F-4D97-AF65-F5344CB8AC3E}">
        <p14:creationId xmlns:p14="http://schemas.microsoft.com/office/powerpoint/2010/main" val="94182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lstStyle/>
          <a:p>
            <a:r>
              <a:rPr lang="en-US" dirty="0" smtClean="0"/>
              <a:t>Chapter 7: Use Your Craft</a:t>
            </a:r>
            <a:endParaRPr lang="en-US" dirty="0"/>
          </a:p>
        </p:txBody>
      </p:sp>
      <p:sp>
        <p:nvSpPr>
          <p:cNvPr id="3" name="Content Placeholder 2"/>
          <p:cNvSpPr>
            <a:spLocks noGrp="1"/>
          </p:cNvSpPr>
          <p:nvPr>
            <p:ph idx="1"/>
          </p:nvPr>
        </p:nvSpPr>
        <p:spPr>
          <a:xfrm>
            <a:off x="304800" y="1371600"/>
            <a:ext cx="8458200" cy="5638800"/>
          </a:xfrm>
        </p:spPr>
        <p:txBody>
          <a:bodyPr>
            <a:normAutofit fontScale="85000" lnSpcReduction="20000"/>
          </a:bodyPr>
          <a:lstStyle/>
          <a:p>
            <a:r>
              <a:rPr lang="en-US" b="1" dirty="0" smtClean="0"/>
              <a:t>Practical Wisdom/Craft (</a:t>
            </a:r>
            <a:r>
              <a:rPr lang="en-US" b="1" dirty="0" err="1" smtClean="0"/>
              <a:t>phronesis</a:t>
            </a:r>
            <a:r>
              <a:rPr lang="en-US" b="1" dirty="0" smtClean="0"/>
              <a:t>) </a:t>
            </a:r>
            <a:r>
              <a:rPr lang="en-US" dirty="0" smtClean="0"/>
              <a:t>– audience thinks you know your craft and can solve the problem at hand</a:t>
            </a:r>
          </a:p>
          <a:p>
            <a:pPr lvl="1"/>
            <a:r>
              <a:rPr lang="en-US" dirty="0" smtClean="0"/>
              <a:t>Example: </a:t>
            </a:r>
            <a:r>
              <a:rPr lang="en-US" i="1" dirty="0" smtClean="0"/>
              <a:t>Animal House </a:t>
            </a:r>
            <a:r>
              <a:rPr lang="en-US" dirty="0" smtClean="0"/>
              <a:t>(Bluto)</a:t>
            </a:r>
          </a:p>
          <a:p>
            <a:pPr lvl="2"/>
            <a:r>
              <a:rPr lang="en-US" dirty="0" smtClean="0"/>
              <a:t>Video (stop </a:t>
            </a:r>
            <a:r>
              <a:rPr lang="en-US" dirty="0"/>
              <a:t>1:07</a:t>
            </a:r>
            <a:r>
              <a:rPr lang="en-US" dirty="0" smtClean="0"/>
              <a:t>): </a:t>
            </a:r>
            <a:r>
              <a:rPr lang="en-US" dirty="0">
                <a:hlinkClick r:id="rId3"/>
              </a:rPr>
              <a:t>https://</a:t>
            </a:r>
            <a:r>
              <a:rPr lang="en-US" dirty="0" smtClean="0">
                <a:hlinkClick r:id="rId3"/>
              </a:rPr>
              <a:t>www.youtube.com/watch?v=q7vtWB4owdE</a:t>
            </a:r>
            <a:endParaRPr lang="en-US" dirty="0" smtClean="0"/>
          </a:p>
          <a:p>
            <a:pPr lvl="1"/>
            <a:r>
              <a:rPr lang="en-US" dirty="0" smtClean="0"/>
              <a:t>Example: More Han Solo than Yoda; more Edison than Einstein</a:t>
            </a:r>
          </a:p>
          <a:p>
            <a:r>
              <a:rPr lang="en-US" b="1" dirty="0" smtClean="0"/>
              <a:t>Show off your experience</a:t>
            </a:r>
            <a:r>
              <a:rPr lang="en-US" dirty="0" smtClean="0"/>
              <a:t> – it trumps book learning </a:t>
            </a:r>
          </a:p>
          <a:p>
            <a:pPr lvl="1"/>
            <a:r>
              <a:rPr lang="en-US" dirty="0" smtClean="0"/>
              <a:t>Ex. War strategist vs. veteran</a:t>
            </a:r>
          </a:p>
          <a:p>
            <a:r>
              <a:rPr lang="en-US" b="1" dirty="0" smtClean="0"/>
              <a:t>Bend the rules </a:t>
            </a:r>
            <a:r>
              <a:rPr lang="en-US" dirty="0" smtClean="0"/>
              <a:t>– unless it violates the audience’s values </a:t>
            </a:r>
          </a:p>
          <a:p>
            <a:pPr lvl="1"/>
            <a:r>
              <a:rPr lang="en-US" dirty="0" smtClean="0"/>
              <a:t>Ex. Indiana </a:t>
            </a:r>
            <a:r>
              <a:rPr lang="en-US" dirty="0"/>
              <a:t>Jones </a:t>
            </a:r>
            <a:endParaRPr lang="en-US" dirty="0" smtClean="0"/>
          </a:p>
          <a:p>
            <a:pPr lvl="2"/>
            <a:r>
              <a:rPr lang="en-US" dirty="0" smtClean="0"/>
              <a:t>Video:  </a:t>
            </a:r>
            <a:r>
              <a:rPr lang="en-US" dirty="0" smtClean="0">
                <a:hlinkClick r:id="rId4"/>
              </a:rPr>
              <a:t>https</a:t>
            </a:r>
            <a:r>
              <a:rPr lang="en-US" dirty="0">
                <a:hlinkClick r:id="rId4"/>
              </a:rPr>
              <a:t>://</a:t>
            </a:r>
            <a:r>
              <a:rPr lang="en-US" dirty="0" smtClean="0">
                <a:hlinkClick r:id="rId4"/>
              </a:rPr>
              <a:t>www.youtube.com/watch?v=ua_TZ84hmEA</a:t>
            </a:r>
            <a:endParaRPr lang="en-US" dirty="0" smtClean="0"/>
          </a:p>
          <a:p>
            <a:r>
              <a:rPr lang="en-US" b="1" dirty="0" smtClean="0"/>
              <a:t>Seem to take the middle course </a:t>
            </a:r>
            <a:r>
              <a:rPr lang="en-US" dirty="0" smtClean="0"/>
              <a:t>– make audience think your adversary’s position is extreme </a:t>
            </a:r>
          </a:p>
          <a:p>
            <a:pPr lvl="1"/>
            <a:r>
              <a:rPr lang="en-US" dirty="0" smtClean="0"/>
              <a:t>Ex. Vice presidential choices make presidential candidates look more moderate</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2296597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lstStyle/>
          <a:p>
            <a:r>
              <a:rPr lang="en-US" dirty="0" smtClean="0"/>
              <a:t>Chapter 8: Show You Care</a:t>
            </a:r>
            <a:endParaRPr lang="en-US" dirty="0"/>
          </a:p>
        </p:txBody>
      </p:sp>
      <p:sp>
        <p:nvSpPr>
          <p:cNvPr id="3" name="Content Placeholder 2"/>
          <p:cNvSpPr>
            <a:spLocks noGrp="1"/>
          </p:cNvSpPr>
          <p:nvPr>
            <p:ph idx="1"/>
          </p:nvPr>
        </p:nvSpPr>
        <p:spPr>
          <a:xfrm>
            <a:off x="457200" y="1600200"/>
            <a:ext cx="8229600" cy="4760976"/>
          </a:xfrm>
        </p:spPr>
        <p:txBody>
          <a:bodyPr/>
          <a:lstStyle/>
          <a:p>
            <a:r>
              <a:rPr lang="en-US" b="1" dirty="0" smtClean="0"/>
              <a:t>Disinterest (caring) </a:t>
            </a:r>
            <a:r>
              <a:rPr lang="en-US" dirty="0" smtClean="0"/>
              <a:t>– combines selflessness and likability (Ex. Friend picks up dinner check)</a:t>
            </a:r>
          </a:p>
          <a:p>
            <a:r>
              <a:rPr lang="en-US" b="1" dirty="0" smtClean="0"/>
              <a:t>Reluctant conclusion </a:t>
            </a:r>
            <a:r>
              <a:rPr lang="en-US" dirty="0" smtClean="0"/>
              <a:t>– act as though you felt compelled to reach your decision (Ex. Kid borrowing car for date)</a:t>
            </a:r>
          </a:p>
          <a:p>
            <a:r>
              <a:rPr lang="en-US" b="1" dirty="0" smtClean="0"/>
              <a:t>Painful choice </a:t>
            </a:r>
            <a:r>
              <a:rPr lang="en-US" dirty="0" smtClean="0"/>
              <a:t>– act as if the decision hurts you personally (Ex. Brussel sprouts)</a:t>
            </a:r>
          </a:p>
          <a:p>
            <a:r>
              <a:rPr lang="en-US" b="1" dirty="0" err="1" smtClean="0"/>
              <a:t>Dubatio</a:t>
            </a:r>
            <a:r>
              <a:rPr lang="en-US" dirty="0" smtClean="0"/>
              <a:t> – don’t look tricky, seem to be in doubt about what to say (Ex. Lincoln in New York)</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3440040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a:t>Chapter 8: Show You Care</a:t>
            </a:r>
          </a:p>
        </p:txBody>
      </p:sp>
      <p:sp>
        <p:nvSpPr>
          <p:cNvPr id="3" name="Content Placeholder 2"/>
          <p:cNvSpPr>
            <a:spLocks noGrp="1"/>
          </p:cNvSpPr>
          <p:nvPr>
            <p:ph idx="1"/>
          </p:nvPr>
        </p:nvSpPr>
        <p:spPr>
          <a:xfrm>
            <a:off x="457200" y="1371600"/>
            <a:ext cx="8229600" cy="5334000"/>
          </a:xfrm>
        </p:spPr>
        <p:txBody>
          <a:bodyPr>
            <a:normAutofit fontScale="92500"/>
          </a:bodyPr>
          <a:lstStyle/>
          <a:p>
            <a:r>
              <a:rPr lang="en-US" b="1" dirty="0"/>
              <a:t>Tips, Tools, Terms and Figures</a:t>
            </a:r>
          </a:p>
          <a:p>
            <a:pPr lvl="1"/>
            <a:r>
              <a:rPr lang="en-US" b="1" dirty="0" err="1" smtClean="0"/>
              <a:t>Libertas</a:t>
            </a:r>
            <a:r>
              <a:rPr lang="en-US" b="1" dirty="0" smtClean="0"/>
              <a:t> </a:t>
            </a:r>
            <a:r>
              <a:rPr lang="en-US" dirty="0" smtClean="0"/>
              <a:t>– originally meant freedom and frankness</a:t>
            </a:r>
          </a:p>
          <a:p>
            <a:pPr lvl="2"/>
            <a:r>
              <a:rPr lang="en-US" dirty="0" smtClean="0"/>
              <a:t>People not beholden by income could speak freely because they were disinterested</a:t>
            </a:r>
          </a:p>
          <a:p>
            <a:pPr lvl="3"/>
            <a:r>
              <a:rPr lang="en-US" dirty="0" smtClean="0"/>
              <a:t>Ex. Forefathers gave away their fortunes</a:t>
            </a:r>
          </a:p>
          <a:p>
            <a:pPr lvl="1"/>
            <a:r>
              <a:rPr lang="en-US" b="1" dirty="0" smtClean="0"/>
              <a:t>Personal Sacrifice </a:t>
            </a:r>
            <a:r>
              <a:rPr lang="en-US" dirty="0" smtClean="0"/>
              <a:t>– claim the choice will help audience more than you; even better, maintain you’ll suffer from the decision</a:t>
            </a:r>
          </a:p>
          <a:p>
            <a:pPr lvl="2"/>
            <a:r>
              <a:rPr lang="en-US" dirty="0" smtClean="0"/>
              <a:t>Ex. Used Car Salesman</a:t>
            </a:r>
          </a:p>
          <a:p>
            <a:pPr lvl="1"/>
            <a:r>
              <a:rPr lang="en-US" b="1" dirty="0" smtClean="0"/>
              <a:t>Authenticity</a:t>
            </a:r>
            <a:r>
              <a:rPr lang="en-US" dirty="0" smtClean="0"/>
              <a:t> – make audience think you’re for real, just being your genuine lovable self</a:t>
            </a:r>
          </a:p>
          <a:p>
            <a:pPr lvl="2"/>
            <a:r>
              <a:rPr lang="en-US" dirty="0" smtClean="0"/>
              <a:t>Ex. </a:t>
            </a:r>
            <a:r>
              <a:rPr lang="en-US" dirty="0" err="1" smtClean="0"/>
              <a:t>Bushisms</a:t>
            </a:r>
            <a:r>
              <a:rPr lang="en-US" dirty="0" smtClean="0"/>
              <a:t>: </a:t>
            </a:r>
            <a:r>
              <a:rPr lang="en-US" dirty="0"/>
              <a:t>"You work three jobs? ... Uniquely American, isn't it? I mean, that is fantastic that you're doing that."</a:t>
            </a:r>
          </a:p>
        </p:txBody>
      </p:sp>
    </p:spTree>
    <p:extLst>
      <p:ext uri="{BB962C8B-B14F-4D97-AF65-F5344CB8AC3E}">
        <p14:creationId xmlns:p14="http://schemas.microsoft.com/office/powerpoint/2010/main" val="541394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Argument Lab</a:t>
            </a:r>
          </a:p>
        </p:txBody>
      </p:sp>
      <p:sp>
        <p:nvSpPr>
          <p:cNvPr id="3" name="Content Placeholder 2"/>
          <p:cNvSpPr>
            <a:spLocks noGrp="1"/>
          </p:cNvSpPr>
          <p:nvPr>
            <p:ph idx="1"/>
          </p:nvPr>
        </p:nvSpPr>
        <p:spPr/>
        <p:txBody>
          <a:bodyPr/>
          <a:lstStyle/>
          <a:p>
            <a:pPr lvl="0"/>
            <a:r>
              <a:rPr lang="en-US" dirty="0" smtClean="0"/>
              <a:t>Imagine you are preparing a speech to the High Council of </a:t>
            </a:r>
            <a:r>
              <a:rPr lang="en-US" dirty="0" err="1" smtClean="0"/>
              <a:t>Nollop</a:t>
            </a:r>
            <a:r>
              <a:rPr lang="en-US" dirty="0" smtClean="0"/>
              <a:t>. Your goal will be to convince the members to reverse their decision from July 19 to eradicate the letter “z” from the “communal vocabulary” (Dunn 6).</a:t>
            </a:r>
          </a:p>
          <a:p>
            <a:pPr lvl="0"/>
            <a:r>
              <a:rPr lang="en-US" dirty="0" smtClean="0"/>
              <a:t>Write a brief “game plan” explaining how you will use virtue (cause), practical wisdom (craft), and disinterest (caring) to meet your goal.</a:t>
            </a:r>
          </a:p>
          <a:p>
            <a:pPr lvl="0"/>
            <a:endParaRPr lang="en-US" dirty="0"/>
          </a:p>
          <a:p>
            <a:pPr marL="109728" indent="0">
              <a:buNone/>
            </a:pPr>
            <a:endParaRPr lang="en-US" dirty="0"/>
          </a:p>
        </p:txBody>
      </p:sp>
    </p:spTree>
    <p:extLst>
      <p:ext uri="{BB962C8B-B14F-4D97-AF65-F5344CB8AC3E}">
        <p14:creationId xmlns:p14="http://schemas.microsoft.com/office/powerpoint/2010/main" val="1030166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smtClean="0"/>
              <a:t>Chapter 9: Control the Mood</a:t>
            </a:r>
            <a:endParaRPr lang="en-US" dirty="0"/>
          </a:p>
        </p:txBody>
      </p:sp>
      <p:sp>
        <p:nvSpPr>
          <p:cNvPr id="3" name="Content Placeholder 2"/>
          <p:cNvSpPr>
            <a:spLocks noGrp="1"/>
          </p:cNvSpPr>
          <p:nvPr>
            <p:ph idx="1"/>
          </p:nvPr>
        </p:nvSpPr>
        <p:spPr>
          <a:xfrm>
            <a:off x="457200" y="1563624"/>
            <a:ext cx="8229600" cy="5141976"/>
          </a:xfrm>
        </p:spPr>
        <p:txBody>
          <a:bodyPr>
            <a:normAutofit fontScale="92500" lnSpcReduction="20000"/>
          </a:bodyPr>
          <a:lstStyle/>
          <a:p>
            <a:r>
              <a:rPr lang="en-US" b="1" dirty="0"/>
              <a:t>Pathos</a:t>
            </a:r>
            <a:r>
              <a:rPr lang="en-US" dirty="0"/>
              <a:t> – more than just feelings; it has to do with physical sensations – what a person suffers (pathology is the study of diseases)</a:t>
            </a:r>
          </a:p>
          <a:p>
            <a:pPr lvl="2"/>
            <a:r>
              <a:rPr lang="en-US" dirty="0"/>
              <a:t>An argument can’t be pathetic, unless it is sympathetic</a:t>
            </a:r>
          </a:p>
          <a:p>
            <a:r>
              <a:rPr lang="en-US" b="1" dirty="0"/>
              <a:t>Storytelling </a:t>
            </a:r>
            <a:r>
              <a:rPr lang="en-US" dirty="0"/>
              <a:t>– A well-told narrative gives the audience a virtual experience, especially if it calls on their own past experience and you tell it in the first person</a:t>
            </a:r>
          </a:p>
          <a:p>
            <a:pPr lvl="2"/>
            <a:r>
              <a:rPr lang="en-US" dirty="0"/>
              <a:t>Ex. Neighbor on </a:t>
            </a:r>
            <a:r>
              <a:rPr lang="en-US" dirty="0" smtClean="0"/>
              <a:t>Halloween</a:t>
            </a:r>
          </a:p>
          <a:p>
            <a:r>
              <a:rPr lang="en-US" b="1" dirty="0"/>
              <a:t>Self-Control </a:t>
            </a:r>
            <a:r>
              <a:rPr lang="en-US" dirty="0"/>
              <a:t>– get better results if you apparently struggle to hold back emotions, and take your time in using them</a:t>
            </a:r>
          </a:p>
          <a:p>
            <a:pPr lvl="1"/>
            <a:r>
              <a:rPr lang="en-US" b="1" dirty="0"/>
              <a:t>Ex. Supreme court, Dartmouth College </a:t>
            </a:r>
          </a:p>
          <a:p>
            <a:r>
              <a:rPr lang="en-US" b="1" dirty="0"/>
              <a:t>Simple Speech </a:t>
            </a:r>
            <a:r>
              <a:rPr lang="en-US" dirty="0"/>
              <a:t>– don’t use fancy language when you get emotional</a:t>
            </a:r>
          </a:p>
          <a:p>
            <a:pPr lvl="2"/>
            <a:endParaRPr lang="en-US" dirty="0"/>
          </a:p>
          <a:p>
            <a:endParaRPr lang="en-US" dirty="0" smtClean="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3073117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normAutofit fontScale="90000"/>
          </a:bodyPr>
          <a:lstStyle/>
          <a:p>
            <a:r>
              <a:rPr lang="en-US" dirty="0"/>
              <a:t>Chapter 9: Control the </a:t>
            </a:r>
            <a:r>
              <a:rPr lang="en-US" dirty="0" smtClean="0"/>
              <a:t>Mood </a:t>
            </a:r>
            <a:r>
              <a:rPr lang="en-US" sz="2700" dirty="0" smtClean="0"/>
              <a:t>(continued)</a:t>
            </a:r>
            <a:endParaRPr lang="en-US" sz="2700" b="1" dirty="0"/>
          </a:p>
        </p:txBody>
      </p:sp>
      <p:sp>
        <p:nvSpPr>
          <p:cNvPr id="3" name="Content Placeholder 2"/>
          <p:cNvSpPr>
            <a:spLocks noGrp="1"/>
          </p:cNvSpPr>
          <p:nvPr>
            <p:ph idx="1"/>
          </p:nvPr>
        </p:nvSpPr>
        <p:spPr>
          <a:xfrm>
            <a:off x="152400" y="1524000"/>
            <a:ext cx="8763000" cy="5334000"/>
          </a:xfrm>
        </p:spPr>
        <p:txBody>
          <a:bodyPr>
            <a:normAutofit/>
          </a:bodyPr>
          <a:lstStyle/>
          <a:p>
            <a:r>
              <a:rPr lang="en-US" b="1" dirty="0" smtClean="0"/>
              <a:t>Arouse </a:t>
            </a:r>
            <a:r>
              <a:rPr lang="en-US" b="1" dirty="0"/>
              <a:t>Tribal Instincts </a:t>
            </a:r>
            <a:r>
              <a:rPr lang="en-US" dirty="0"/>
              <a:t>– exploit insecurities about where they stand in a group</a:t>
            </a:r>
          </a:p>
          <a:p>
            <a:pPr lvl="1"/>
            <a:r>
              <a:rPr lang="en-US" b="1" dirty="0"/>
              <a:t>Anger</a:t>
            </a:r>
            <a:r>
              <a:rPr lang="en-US" dirty="0"/>
              <a:t> – direct an audience’s fury at someone by showing his/her lack of concern</a:t>
            </a:r>
          </a:p>
          <a:p>
            <a:pPr lvl="1"/>
            <a:r>
              <a:rPr lang="en-US" b="1" dirty="0"/>
              <a:t>Patriotism</a:t>
            </a:r>
            <a:r>
              <a:rPr lang="en-US" dirty="0"/>
              <a:t> – rouse your audience’s group feelings by showing a rival group’s success </a:t>
            </a:r>
            <a:endParaRPr lang="en-US" dirty="0" smtClean="0"/>
          </a:p>
          <a:p>
            <a:pPr lvl="2"/>
            <a:r>
              <a:rPr lang="en-US" dirty="0" smtClean="0"/>
              <a:t>Ex</a:t>
            </a:r>
            <a:r>
              <a:rPr lang="en-US" dirty="0"/>
              <a:t>. Rival </a:t>
            </a:r>
            <a:r>
              <a:rPr lang="en-US" dirty="0" smtClean="0"/>
              <a:t>school’s </a:t>
            </a:r>
            <a:r>
              <a:rPr lang="en-US" dirty="0"/>
              <a:t>new </a:t>
            </a:r>
            <a:r>
              <a:rPr lang="en-US" dirty="0" smtClean="0"/>
              <a:t>stadium</a:t>
            </a:r>
            <a:endParaRPr lang="en-US" dirty="0"/>
          </a:p>
          <a:p>
            <a:pPr lvl="1"/>
            <a:r>
              <a:rPr lang="en-US" b="1" dirty="0"/>
              <a:t>Emulation </a:t>
            </a:r>
            <a:r>
              <a:rPr lang="en-US" dirty="0"/>
              <a:t>– provide only the kind of role model your audience already admires </a:t>
            </a:r>
            <a:endParaRPr lang="en-US" dirty="0" smtClean="0"/>
          </a:p>
          <a:p>
            <a:pPr lvl="2"/>
            <a:r>
              <a:rPr lang="en-US" dirty="0" smtClean="0"/>
              <a:t>Ex</a:t>
            </a:r>
            <a:r>
              <a:rPr lang="en-US" dirty="0"/>
              <a:t>. Post-terror attack/star athlete </a:t>
            </a:r>
            <a:r>
              <a:rPr lang="en-US" dirty="0" smtClean="0"/>
              <a:t>enlists</a:t>
            </a:r>
            <a:endParaRPr lang="en-US" dirty="0"/>
          </a:p>
          <a:p>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2056203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Chapter 9: Control the Mood </a:t>
            </a:r>
            <a:r>
              <a:rPr lang="en-US" sz="2700" dirty="0"/>
              <a:t>(continued)</a:t>
            </a:r>
            <a:endParaRPr lang="en-US" dirty="0"/>
          </a:p>
        </p:txBody>
      </p:sp>
      <p:sp>
        <p:nvSpPr>
          <p:cNvPr id="3" name="Content Placeholder 2"/>
          <p:cNvSpPr>
            <a:spLocks noGrp="1"/>
          </p:cNvSpPr>
          <p:nvPr>
            <p:ph idx="1"/>
          </p:nvPr>
        </p:nvSpPr>
        <p:spPr/>
        <p:txBody>
          <a:bodyPr>
            <a:normAutofit/>
          </a:bodyPr>
          <a:lstStyle/>
          <a:p>
            <a:r>
              <a:rPr lang="en-US" b="1" dirty="0" smtClean="0"/>
              <a:t>Nostalgia </a:t>
            </a:r>
            <a:r>
              <a:rPr lang="en-US" dirty="0" smtClean="0"/>
              <a:t>(shines rosy light on days past) </a:t>
            </a:r>
            <a:r>
              <a:rPr lang="en-US" b="1" dirty="0" smtClean="0"/>
              <a:t>– </a:t>
            </a:r>
            <a:r>
              <a:rPr lang="en-US" dirty="0" smtClean="0"/>
              <a:t>promise to return to a perfect past</a:t>
            </a:r>
          </a:p>
          <a:p>
            <a:pPr lvl="1"/>
            <a:r>
              <a:rPr lang="en-US" dirty="0" smtClean="0"/>
              <a:t>Ex. College home-coming</a:t>
            </a:r>
          </a:p>
          <a:p>
            <a:r>
              <a:rPr lang="en-US" b="1" dirty="0" smtClean="0"/>
              <a:t>Desire </a:t>
            </a:r>
            <a:r>
              <a:rPr lang="en-US" dirty="0" smtClean="0"/>
              <a:t>(or lust)</a:t>
            </a:r>
            <a:r>
              <a:rPr lang="en-US" b="1" dirty="0" smtClean="0"/>
              <a:t> </a:t>
            </a:r>
            <a:r>
              <a:rPr lang="en-US" dirty="0" smtClean="0"/>
              <a:t>– exploits audience’s desire for something and get them to move from decision to action </a:t>
            </a:r>
          </a:p>
          <a:p>
            <a:pPr lvl="1"/>
            <a:r>
              <a:rPr lang="en-US" dirty="0" smtClean="0"/>
              <a:t>Ex. Bikini-clad model next to a software</a:t>
            </a:r>
          </a:p>
          <a:p>
            <a:r>
              <a:rPr lang="en-US" b="1" dirty="0" smtClean="0"/>
              <a:t>Persuasion gaps </a:t>
            </a:r>
            <a:r>
              <a:rPr lang="en-US" dirty="0" smtClean="0"/>
              <a:t>– find them; fill them with desire </a:t>
            </a:r>
          </a:p>
          <a:p>
            <a:pPr lvl="1"/>
            <a:r>
              <a:rPr lang="en-US" dirty="0" smtClean="0"/>
              <a:t>Ex. Dorothy, flowers, Hawaii</a:t>
            </a:r>
            <a:endParaRPr lang="en-US" dirty="0"/>
          </a:p>
        </p:txBody>
      </p:sp>
    </p:spTree>
    <p:extLst>
      <p:ext uri="{BB962C8B-B14F-4D97-AF65-F5344CB8AC3E}">
        <p14:creationId xmlns:p14="http://schemas.microsoft.com/office/powerpoint/2010/main" val="1453480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Chapter 9: Control the Mood </a:t>
            </a:r>
            <a:r>
              <a:rPr lang="en-US" sz="2700" dirty="0"/>
              <a:t>(continued)</a:t>
            </a:r>
            <a:endParaRPr lang="en-US" dirty="0"/>
          </a:p>
        </p:txBody>
      </p:sp>
      <p:sp>
        <p:nvSpPr>
          <p:cNvPr id="3" name="Content Placeholder 2"/>
          <p:cNvSpPr>
            <a:spLocks noGrp="1"/>
          </p:cNvSpPr>
          <p:nvPr>
            <p:ph idx="1"/>
          </p:nvPr>
        </p:nvSpPr>
        <p:spPr>
          <a:xfrm>
            <a:off x="457200" y="1676400"/>
            <a:ext cx="8229600" cy="4760976"/>
          </a:xfrm>
        </p:spPr>
        <p:txBody>
          <a:bodyPr>
            <a:normAutofit fontScale="92500"/>
          </a:bodyPr>
          <a:lstStyle/>
          <a:p>
            <a:r>
              <a:rPr lang="en-US" b="1" dirty="0"/>
              <a:t>Tips, Tools, Terms and </a:t>
            </a:r>
            <a:r>
              <a:rPr lang="en-US" b="1" dirty="0" smtClean="0"/>
              <a:t>Figures</a:t>
            </a:r>
          </a:p>
          <a:p>
            <a:pPr lvl="1"/>
            <a:r>
              <a:rPr lang="en-US" b="1" dirty="0" smtClean="0"/>
              <a:t>Belief </a:t>
            </a:r>
            <a:r>
              <a:rPr lang="en-US" dirty="0" smtClean="0"/>
              <a:t>– use what audience has experienced and what it expects to happen</a:t>
            </a:r>
          </a:p>
          <a:p>
            <a:pPr lvl="1"/>
            <a:r>
              <a:rPr lang="en-US" b="1" dirty="0" smtClean="0"/>
              <a:t>Volume </a:t>
            </a:r>
            <a:r>
              <a:rPr lang="en-US" b="1" dirty="0"/>
              <a:t>Control </a:t>
            </a:r>
            <a:r>
              <a:rPr lang="en-US" dirty="0"/>
              <a:t>– underplay emotion in an apparent struggle to contain </a:t>
            </a:r>
            <a:r>
              <a:rPr lang="en-US" dirty="0" smtClean="0"/>
              <a:t>yourself, then build/amplify</a:t>
            </a:r>
          </a:p>
          <a:p>
            <a:pPr lvl="1"/>
            <a:r>
              <a:rPr lang="en-US" b="1" dirty="0" smtClean="0"/>
              <a:t>Pathetic Ending </a:t>
            </a:r>
            <a:r>
              <a:rPr lang="en-US" dirty="0" smtClean="0"/>
              <a:t>– emotion works best at the end</a:t>
            </a:r>
          </a:p>
          <a:p>
            <a:pPr lvl="1"/>
            <a:r>
              <a:rPr lang="en-US" b="1" dirty="0" smtClean="0"/>
              <a:t>Belittlement Charge</a:t>
            </a:r>
            <a:r>
              <a:rPr lang="en-US" dirty="0" smtClean="0"/>
              <a:t> – Show your opponent dissing your audience’s desires</a:t>
            </a:r>
          </a:p>
          <a:p>
            <a:pPr lvl="2"/>
            <a:r>
              <a:rPr lang="en-US" dirty="0" smtClean="0"/>
              <a:t>Ex. Broadband Company</a:t>
            </a:r>
            <a:endParaRPr lang="en-US" dirty="0"/>
          </a:p>
          <a:p>
            <a:pPr lvl="1"/>
            <a:r>
              <a:rPr lang="en-US" b="1" dirty="0" smtClean="0"/>
              <a:t>Unannounced Emotion </a:t>
            </a:r>
            <a:r>
              <a:rPr lang="en-US" dirty="0" smtClean="0"/>
              <a:t>– don’t’ advertise a mood – invoke it!</a:t>
            </a:r>
            <a:r>
              <a:rPr lang="en-US" b="1" dirty="0" smtClean="0"/>
              <a:t> </a:t>
            </a:r>
          </a:p>
          <a:p>
            <a:pPr lvl="1"/>
            <a:endParaRPr lang="en-US" b="1" dirty="0"/>
          </a:p>
          <a:p>
            <a:endParaRPr lang="en-US" dirty="0"/>
          </a:p>
        </p:txBody>
      </p:sp>
    </p:spTree>
    <p:extLst>
      <p:ext uri="{BB962C8B-B14F-4D97-AF65-F5344CB8AC3E}">
        <p14:creationId xmlns:p14="http://schemas.microsoft.com/office/powerpoint/2010/main" val="32415545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10: Turn Down the Volume</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Passive voice </a:t>
            </a:r>
            <a:r>
              <a:rPr lang="en-US" dirty="0" smtClean="0"/>
              <a:t>– pretend things happened on their own </a:t>
            </a:r>
          </a:p>
          <a:p>
            <a:pPr lvl="1"/>
            <a:r>
              <a:rPr lang="en-US" dirty="0" smtClean="0"/>
              <a:t>Ex. Obama, drones, no doubt civilians were killed</a:t>
            </a:r>
          </a:p>
          <a:p>
            <a:r>
              <a:rPr lang="en-US" b="1" dirty="0" smtClean="0"/>
              <a:t>Cognitive ease </a:t>
            </a:r>
            <a:r>
              <a:rPr lang="en-US" dirty="0" smtClean="0"/>
              <a:t>– when the audience’s brain is on autopilot, it is more susceptible to persuasion</a:t>
            </a:r>
          </a:p>
          <a:p>
            <a:pPr lvl="1"/>
            <a:r>
              <a:rPr lang="en-US" dirty="0" smtClean="0"/>
              <a:t>System One – the Homer Simpson state (I say 2+2=?; you say 4)</a:t>
            </a:r>
          </a:p>
          <a:p>
            <a:pPr lvl="2"/>
            <a:r>
              <a:rPr lang="en-US" dirty="0" smtClean="0"/>
              <a:t>To stay here, keep it simple (short sentences, plain honest sounding language)</a:t>
            </a:r>
          </a:p>
          <a:p>
            <a:pPr lvl="1"/>
            <a:r>
              <a:rPr lang="en-US" dirty="0" smtClean="0"/>
              <a:t>System Two – the Thinker (one who works on hard problems, like you during a math quiz)</a:t>
            </a:r>
          </a:p>
          <a:p>
            <a:r>
              <a:rPr lang="en-US" b="1" dirty="0" smtClean="0"/>
              <a:t>Sense of Self-control</a:t>
            </a:r>
            <a:r>
              <a:rPr lang="en-US" dirty="0" smtClean="0"/>
              <a:t> – achieved through simplicity and empowerment </a:t>
            </a:r>
          </a:p>
          <a:p>
            <a:pPr lvl="1"/>
            <a:r>
              <a:rPr lang="en-US" dirty="0" smtClean="0"/>
              <a:t>Ex. Spouse supermarket incident (give choice &amp; smile)</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2345587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lstStyle/>
          <a:p>
            <a:r>
              <a:rPr lang="en-US" dirty="0"/>
              <a:t>Chapter 10: Turn Down the Volume</a:t>
            </a:r>
          </a:p>
        </p:txBody>
      </p:sp>
      <p:sp>
        <p:nvSpPr>
          <p:cNvPr id="3" name="Content Placeholder 2"/>
          <p:cNvSpPr>
            <a:spLocks noGrp="1"/>
          </p:cNvSpPr>
          <p:nvPr>
            <p:ph idx="1"/>
          </p:nvPr>
        </p:nvSpPr>
        <p:spPr>
          <a:xfrm>
            <a:off x="457200" y="1295400"/>
            <a:ext cx="8229600" cy="5410200"/>
          </a:xfrm>
        </p:spPr>
        <p:txBody>
          <a:bodyPr>
            <a:normAutofit fontScale="92500"/>
          </a:bodyPr>
          <a:lstStyle/>
          <a:p>
            <a:r>
              <a:rPr lang="en-US" b="1" dirty="0" smtClean="0"/>
              <a:t>Humor</a:t>
            </a:r>
            <a:r>
              <a:rPr lang="en-US" dirty="0" smtClean="0"/>
              <a:t> – right kind will assuage anger</a:t>
            </a:r>
          </a:p>
          <a:p>
            <a:pPr lvl="1"/>
            <a:r>
              <a:rPr lang="en-US" b="1" dirty="0" smtClean="0"/>
              <a:t>Urbane humor </a:t>
            </a:r>
            <a:r>
              <a:rPr lang="en-US" dirty="0" smtClean="0"/>
              <a:t>– depends on an educated audience; relies on word play (Ex. British General)</a:t>
            </a:r>
          </a:p>
          <a:p>
            <a:pPr lvl="1"/>
            <a:r>
              <a:rPr lang="en-US" b="1" dirty="0" smtClean="0"/>
              <a:t>Wit</a:t>
            </a:r>
            <a:r>
              <a:rPr lang="en-US" dirty="0" smtClean="0"/>
              <a:t> – is dry, mildly amusing; plays off a situation (Ex. St. Patrick’s Day Stationary)</a:t>
            </a:r>
          </a:p>
          <a:p>
            <a:pPr lvl="1"/>
            <a:r>
              <a:rPr lang="en-US" b="1" dirty="0" smtClean="0"/>
              <a:t>Facetious humor </a:t>
            </a:r>
            <a:r>
              <a:rPr lang="en-US" dirty="0" smtClean="0"/>
              <a:t>– joke that is supposed to make you laugh </a:t>
            </a:r>
            <a:r>
              <a:rPr lang="en-US" dirty="0"/>
              <a:t>(Ex. Laura Bush, Correspondents Dinner</a:t>
            </a:r>
            <a:r>
              <a:rPr lang="en-US" dirty="0" smtClean="0"/>
              <a:t>)</a:t>
            </a:r>
          </a:p>
          <a:p>
            <a:pPr lvl="1"/>
            <a:r>
              <a:rPr lang="en-US" b="1" dirty="0" smtClean="0"/>
              <a:t>Banter</a:t>
            </a:r>
            <a:r>
              <a:rPr lang="en-US" dirty="0" smtClean="0"/>
              <a:t> – form of attack and defense consisting of clever insults and snappy comebacks (Ex. Mama </a:t>
            </a:r>
            <a:r>
              <a:rPr lang="en-US" dirty="0"/>
              <a:t>J</a:t>
            </a:r>
            <a:r>
              <a:rPr lang="en-US" dirty="0" smtClean="0"/>
              <a:t>okes)</a:t>
            </a:r>
          </a:p>
          <a:p>
            <a:pPr lvl="2"/>
            <a:r>
              <a:rPr lang="en-US" b="1" dirty="0" smtClean="0"/>
              <a:t>Concession:</a:t>
            </a:r>
            <a:r>
              <a:rPr lang="en-US" dirty="0" smtClean="0"/>
              <a:t> agreeing to a point to use it against your opponent (Ex. Churchill)</a:t>
            </a:r>
          </a:p>
          <a:p>
            <a:pPr lvl="1"/>
            <a:r>
              <a:rPr lang="en-US" b="1" dirty="0" smtClean="0"/>
              <a:t>Backfire:</a:t>
            </a:r>
            <a:r>
              <a:rPr lang="en-US" dirty="0" smtClean="0"/>
              <a:t> inspires sympathy by exaggerating the audience’s emotions (Ex. Volcano in Oregon)</a:t>
            </a:r>
            <a:endParaRPr lang="en-US" dirty="0"/>
          </a:p>
          <a:p>
            <a:pPr lvl="1"/>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3027842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smtClean="0"/>
              <a:t>Chapter 11: Gain the High Ground</a:t>
            </a:r>
            <a:endParaRPr lang="en-US" dirty="0"/>
          </a:p>
        </p:txBody>
      </p:sp>
      <p:sp>
        <p:nvSpPr>
          <p:cNvPr id="3" name="Content Placeholder 2"/>
          <p:cNvSpPr>
            <a:spLocks noGrp="1"/>
          </p:cNvSpPr>
          <p:nvPr>
            <p:ph idx="1"/>
          </p:nvPr>
        </p:nvSpPr>
        <p:spPr>
          <a:xfrm>
            <a:off x="457200" y="1563624"/>
            <a:ext cx="8229600" cy="4760976"/>
          </a:xfrm>
        </p:spPr>
        <p:txBody>
          <a:bodyPr>
            <a:normAutofit fontScale="92500" lnSpcReduction="20000"/>
          </a:bodyPr>
          <a:lstStyle/>
          <a:p>
            <a:r>
              <a:rPr lang="en-US" b="1" dirty="0" smtClean="0"/>
              <a:t>The Advantageous </a:t>
            </a:r>
            <a:r>
              <a:rPr lang="en-US" dirty="0" smtClean="0"/>
              <a:t>– an outcome that gives the audience what it values </a:t>
            </a:r>
          </a:p>
          <a:p>
            <a:pPr lvl="1"/>
            <a:r>
              <a:rPr lang="en-US" dirty="0" smtClean="0"/>
              <a:t>Ex. Toddler’s oatmeal </a:t>
            </a:r>
          </a:p>
          <a:p>
            <a:r>
              <a:rPr lang="en-US" b="1" dirty="0" smtClean="0"/>
              <a:t>Babbling </a:t>
            </a:r>
            <a:r>
              <a:rPr lang="en-US" dirty="0" smtClean="0"/>
              <a:t>– when your audience repeats things over and over </a:t>
            </a:r>
          </a:p>
          <a:p>
            <a:pPr lvl="1"/>
            <a:r>
              <a:rPr lang="en-US" dirty="0" smtClean="0"/>
              <a:t>Ex. I don’t want my taxes to go up</a:t>
            </a:r>
          </a:p>
          <a:p>
            <a:r>
              <a:rPr lang="en-US" b="1" dirty="0" smtClean="0"/>
              <a:t>Commonplace </a:t>
            </a:r>
            <a:r>
              <a:rPr lang="en-US" dirty="0" smtClean="0"/>
              <a:t>– a public opinion that represents beliefs or rules of thumb</a:t>
            </a:r>
          </a:p>
          <a:p>
            <a:pPr lvl="1"/>
            <a:r>
              <a:rPr lang="en-US" dirty="0" smtClean="0"/>
              <a:t>Ex. all people are created equal, its cheaper to buy in bulk</a:t>
            </a:r>
          </a:p>
          <a:p>
            <a:r>
              <a:rPr lang="en-US" b="1" dirty="0" smtClean="0"/>
              <a:t>Commonplace label </a:t>
            </a:r>
            <a:r>
              <a:rPr lang="en-US" dirty="0" smtClean="0"/>
              <a:t>– </a:t>
            </a:r>
            <a:r>
              <a:rPr lang="en-US" dirty="0"/>
              <a:t>application of commonplaces to </a:t>
            </a:r>
            <a:r>
              <a:rPr lang="en-US" dirty="0" smtClean="0"/>
              <a:t>legislation (or ideas, products)</a:t>
            </a:r>
          </a:p>
          <a:p>
            <a:pPr lvl="1"/>
            <a:r>
              <a:rPr lang="en-US" dirty="0" smtClean="0"/>
              <a:t>Ex. Pro-life vs. Pro-choice</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40865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a:t>Chapter 11: Gain the High Ground</a:t>
            </a:r>
          </a:p>
        </p:txBody>
      </p:sp>
      <p:sp>
        <p:nvSpPr>
          <p:cNvPr id="3" name="Content Placeholder 2"/>
          <p:cNvSpPr>
            <a:spLocks noGrp="1"/>
          </p:cNvSpPr>
          <p:nvPr>
            <p:ph idx="1"/>
          </p:nvPr>
        </p:nvSpPr>
        <p:spPr>
          <a:xfrm>
            <a:off x="457200" y="1447800"/>
            <a:ext cx="8229600" cy="5105400"/>
          </a:xfrm>
        </p:spPr>
        <p:txBody>
          <a:bodyPr/>
          <a:lstStyle/>
          <a:p>
            <a:r>
              <a:rPr lang="en-US" b="1" dirty="0"/>
              <a:t>Tips, Tools, Terms and Figures</a:t>
            </a:r>
          </a:p>
          <a:p>
            <a:pPr lvl="1"/>
            <a:r>
              <a:rPr lang="en-US" b="1" dirty="0" smtClean="0"/>
              <a:t>The Rejection </a:t>
            </a:r>
            <a:r>
              <a:rPr lang="en-US" dirty="0" smtClean="0"/>
              <a:t>– audience often says “no” in form of a commonplace, note it and use it when the argument resumes</a:t>
            </a:r>
          </a:p>
          <a:p>
            <a:pPr lvl="1"/>
            <a:r>
              <a:rPr lang="en-US" b="1" dirty="0" smtClean="0"/>
              <a:t>The Anadiplosis </a:t>
            </a:r>
            <a:r>
              <a:rPr lang="en-US" dirty="0" smtClean="0"/>
              <a:t>– builds one thought on top of another by taking the last word of a clause and using it to begin the next clause</a:t>
            </a:r>
          </a:p>
          <a:p>
            <a:pPr lvl="2"/>
            <a:r>
              <a:rPr lang="en-US" dirty="0" smtClean="0"/>
              <a:t>Ex. Ben Franklin, for want of a shoe the horse was lost, for want of a horse the rider was lost</a:t>
            </a:r>
          </a:p>
          <a:p>
            <a:pPr lvl="2"/>
            <a:endParaRPr lang="en-US" dirty="0"/>
          </a:p>
        </p:txBody>
      </p:sp>
    </p:spTree>
    <p:extLst>
      <p:ext uri="{BB962C8B-B14F-4D97-AF65-F5344CB8AC3E}">
        <p14:creationId xmlns:p14="http://schemas.microsoft.com/office/powerpoint/2010/main" val="269345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normAutofit fontScale="90000"/>
          </a:bodyPr>
          <a:lstStyle/>
          <a:p>
            <a:r>
              <a:rPr lang="en-US" dirty="0"/>
              <a:t>Chapter 12: Persuade on Your Terms</a:t>
            </a:r>
            <a:endParaRPr lang="en-US" b="1" dirty="0"/>
          </a:p>
        </p:txBody>
      </p:sp>
      <p:sp>
        <p:nvSpPr>
          <p:cNvPr id="3" name="Content Placeholder 2"/>
          <p:cNvSpPr>
            <a:spLocks noGrp="1"/>
          </p:cNvSpPr>
          <p:nvPr>
            <p:ph idx="1"/>
          </p:nvPr>
        </p:nvSpPr>
        <p:spPr>
          <a:xfrm>
            <a:off x="457200" y="1447800"/>
            <a:ext cx="8229600" cy="4760976"/>
          </a:xfrm>
        </p:spPr>
        <p:txBody>
          <a:bodyPr/>
          <a:lstStyle/>
          <a:p>
            <a:r>
              <a:rPr lang="en-US" b="1" dirty="0" smtClean="0"/>
              <a:t>Framing</a:t>
            </a:r>
            <a:r>
              <a:rPr lang="en-US" dirty="0" smtClean="0"/>
              <a:t> – identify commonplaces, define the issue in the broadest context, deal with the specific problem in future tense </a:t>
            </a:r>
          </a:p>
          <a:p>
            <a:pPr lvl="1"/>
            <a:r>
              <a:rPr lang="en-US" dirty="0" smtClean="0"/>
              <a:t>Ex. Pro-choice: An egg is not a chicken/abortion should be safe and rare/anti-government intrusion</a:t>
            </a:r>
          </a:p>
          <a:p>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18844026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Chapter 12: Persuade on Your Terms</a:t>
            </a:r>
            <a:endParaRPr lang="en-US" dirty="0"/>
          </a:p>
        </p:txBody>
      </p:sp>
      <p:sp>
        <p:nvSpPr>
          <p:cNvPr id="3" name="Content Placeholder 2"/>
          <p:cNvSpPr>
            <a:spLocks noGrp="1"/>
          </p:cNvSpPr>
          <p:nvPr>
            <p:ph idx="1"/>
          </p:nvPr>
        </p:nvSpPr>
        <p:spPr/>
        <p:txBody>
          <a:bodyPr>
            <a:normAutofit/>
          </a:bodyPr>
          <a:lstStyle/>
          <a:p>
            <a:r>
              <a:rPr lang="en-US" b="1" dirty="0" smtClean="0"/>
              <a:t>Stance </a:t>
            </a:r>
            <a:r>
              <a:rPr lang="en-US" dirty="0" smtClean="0"/>
              <a:t>– before you argue, take your position:</a:t>
            </a:r>
          </a:p>
          <a:p>
            <a:pPr lvl="1"/>
            <a:r>
              <a:rPr lang="en-US" dirty="0" smtClean="0"/>
              <a:t>If </a:t>
            </a:r>
            <a:r>
              <a:rPr lang="en-US" b="1" dirty="0" smtClean="0"/>
              <a:t>facts</a:t>
            </a:r>
            <a:r>
              <a:rPr lang="en-US" dirty="0" smtClean="0"/>
              <a:t> work in your favor, use them</a:t>
            </a:r>
          </a:p>
          <a:p>
            <a:pPr lvl="1"/>
            <a:r>
              <a:rPr lang="en-US" dirty="0" smtClean="0"/>
              <a:t>If not, </a:t>
            </a:r>
            <a:r>
              <a:rPr lang="en-US" b="1" dirty="0" smtClean="0"/>
              <a:t>redefine terms</a:t>
            </a:r>
          </a:p>
          <a:p>
            <a:pPr lvl="1"/>
            <a:r>
              <a:rPr lang="en-US" dirty="0" smtClean="0"/>
              <a:t>If that doesn’t work, argue that your </a:t>
            </a:r>
            <a:r>
              <a:rPr lang="en-US" b="1" dirty="0" smtClean="0"/>
              <a:t>opponent’s position is less important</a:t>
            </a:r>
            <a:r>
              <a:rPr lang="en-US" dirty="0" smtClean="0"/>
              <a:t> that it seems</a:t>
            </a:r>
          </a:p>
          <a:p>
            <a:pPr lvl="1"/>
            <a:r>
              <a:rPr lang="en-US" dirty="0" smtClean="0"/>
              <a:t>When all else fails, </a:t>
            </a:r>
            <a:r>
              <a:rPr lang="en-US" b="1" dirty="0" smtClean="0"/>
              <a:t>claim the discussion is irrelevant</a:t>
            </a:r>
          </a:p>
          <a:p>
            <a:pPr lvl="2"/>
            <a:r>
              <a:rPr lang="en-US" b="1" dirty="0" smtClean="0"/>
              <a:t>Example: Kid smuggling candy</a:t>
            </a:r>
            <a:endParaRPr lang="en-US" b="1" dirty="0"/>
          </a:p>
          <a:p>
            <a:pPr lvl="1"/>
            <a:endParaRPr lang="en-US" b="1" dirty="0" smtClean="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5589463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Chapter 12: Persuade on Your Terms</a:t>
            </a:r>
          </a:p>
        </p:txBody>
      </p:sp>
      <p:sp>
        <p:nvSpPr>
          <p:cNvPr id="3" name="Content Placeholder 2"/>
          <p:cNvSpPr>
            <a:spLocks noGrp="1"/>
          </p:cNvSpPr>
          <p:nvPr>
            <p:ph idx="1"/>
          </p:nvPr>
        </p:nvSpPr>
        <p:spPr>
          <a:xfrm>
            <a:off x="228600" y="1600200"/>
            <a:ext cx="8610600" cy="5065776"/>
          </a:xfrm>
        </p:spPr>
        <p:txBody>
          <a:bodyPr>
            <a:normAutofit fontScale="92500"/>
          </a:bodyPr>
          <a:lstStyle/>
          <a:p>
            <a:r>
              <a:rPr lang="en-US" b="1" dirty="0"/>
              <a:t>Tips, Tools, Terms and Figures</a:t>
            </a:r>
          </a:p>
          <a:p>
            <a:pPr lvl="1"/>
            <a:r>
              <a:rPr lang="en-US" b="1" dirty="0" smtClean="0"/>
              <a:t>Term </a:t>
            </a:r>
            <a:r>
              <a:rPr lang="en-US" b="1" dirty="0"/>
              <a:t>changing </a:t>
            </a:r>
            <a:r>
              <a:rPr lang="en-US" dirty="0"/>
              <a:t>– don’t accept the terms your opponent uses; insert your </a:t>
            </a:r>
            <a:r>
              <a:rPr lang="en-US" dirty="0" smtClean="0"/>
              <a:t>own</a:t>
            </a:r>
          </a:p>
          <a:p>
            <a:pPr lvl="2"/>
            <a:r>
              <a:rPr lang="en-US" dirty="0" smtClean="0"/>
              <a:t>Ex. Our kid is lazy/No, he’s not lazy, he’s bored.</a:t>
            </a:r>
            <a:endParaRPr lang="en-US" dirty="0"/>
          </a:p>
          <a:p>
            <a:pPr lvl="1"/>
            <a:r>
              <a:rPr lang="en-US" b="1" dirty="0"/>
              <a:t>Redefinition</a:t>
            </a:r>
            <a:r>
              <a:rPr lang="en-US" dirty="0"/>
              <a:t> – accept your opponents terms while changing their </a:t>
            </a:r>
            <a:r>
              <a:rPr lang="en-US" dirty="0" smtClean="0"/>
              <a:t>connotations </a:t>
            </a:r>
          </a:p>
          <a:p>
            <a:pPr lvl="2"/>
            <a:r>
              <a:rPr lang="en-US" dirty="0" smtClean="0"/>
              <a:t>Ex. Liberal/Conservative</a:t>
            </a:r>
            <a:endParaRPr lang="en-US" dirty="0"/>
          </a:p>
          <a:p>
            <a:pPr lvl="1"/>
            <a:r>
              <a:rPr lang="en-US" b="1" dirty="0"/>
              <a:t>Definition jujitsu </a:t>
            </a:r>
            <a:r>
              <a:rPr lang="en-US" dirty="0"/>
              <a:t>– if your opponent’s terms actually favor you, use them to </a:t>
            </a:r>
            <a:r>
              <a:rPr lang="en-US" dirty="0" smtClean="0"/>
              <a:t>attack </a:t>
            </a:r>
          </a:p>
          <a:p>
            <a:pPr lvl="2"/>
            <a:r>
              <a:rPr lang="en-US" dirty="0" smtClean="0"/>
              <a:t>Ex. Egghead</a:t>
            </a:r>
            <a:endParaRPr lang="en-US" dirty="0"/>
          </a:p>
          <a:p>
            <a:pPr lvl="1"/>
            <a:r>
              <a:rPr lang="en-US" b="1" dirty="0"/>
              <a:t>Definition judo </a:t>
            </a:r>
            <a:r>
              <a:rPr lang="en-US" dirty="0"/>
              <a:t>– use terms that contrast with your opponent’s, creating a context that makes them look </a:t>
            </a:r>
            <a:r>
              <a:rPr lang="en-US" dirty="0" smtClean="0"/>
              <a:t>bad </a:t>
            </a:r>
          </a:p>
          <a:p>
            <a:pPr lvl="2"/>
            <a:r>
              <a:rPr lang="en-US" dirty="0" smtClean="0"/>
              <a:t>Ex. Airline Magazine</a:t>
            </a:r>
          </a:p>
          <a:p>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4257291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lstStyle/>
          <a:p>
            <a:r>
              <a:rPr lang="en-US" dirty="0" smtClean="0"/>
              <a:t>Chapter 13: Control the Argument</a:t>
            </a:r>
            <a:endParaRPr lang="en-US" dirty="0"/>
          </a:p>
        </p:txBody>
      </p:sp>
      <p:sp>
        <p:nvSpPr>
          <p:cNvPr id="3" name="Content Placeholder 2"/>
          <p:cNvSpPr>
            <a:spLocks noGrp="1"/>
          </p:cNvSpPr>
          <p:nvPr>
            <p:ph idx="1"/>
          </p:nvPr>
        </p:nvSpPr>
        <p:spPr>
          <a:xfrm>
            <a:off x="457200" y="1295400"/>
            <a:ext cx="8229600" cy="5334000"/>
          </a:xfrm>
        </p:spPr>
        <p:txBody>
          <a:bodyPr>
            <a:normAutofit/>
          </a:bodyPr>
          <a:lstStyle/>
          <a:p>
            <a:r>
              <a:rPr lang="en-US" b="1" dirty="0" smtClean="0"/>
              <a:t>Tools of Logos </a:t>
            </a:r>
            <a:r>
              <a:rPr lang="en-US" dirty="0" smtClean="0"/>
              <a:t>– let you apply facts, values and attitudes to a problem</a:t>
            </a:r>
          </a:p>
          <a:p>
            <a:pPr lvl="1"/>
            <a:r>
              <a:rPr lang="en-US" b="1" dirty="0" smtClean="0"/>
              <a:t>Enthymeme </a:t>
            </a:r>
            <a:r>
              <a:rPr lang="en-US" dirty="0" smtClean="0"/>
              <a:t>– rhetoric’s version of the syllogism (deductive argument using a major premise, minor premise, and a conclusion)</a:t>
            </a:r>
          </a:p>
          <a:p>
            <a:pPr lvl="2"/>
            <a:r>
              <a:rPr lang="en-US" dirty="0" smtClean="0"/>
              <a:t>Stakes a claim and then bases it on commonly accepted opinion (commonplace)</a:t>
            </a:r>
          </a:p>
          <a:p>
            <a:pPr lvl="2"/>
            <a:r>
              <a:rPr lang="en-US" dirty="0" smtClean="0"/>
              <a:t>It eliminates the middle line (because it is painfully obvious – and BORING)</a:t>
            </a:r>
          </a:p>
          <a:p>
            <a:pPr lvl="2"/>
            <a:r>
              <a:rPr lang="en-US" dirty="0" smtClean="0"/>
              <a:t>A little packet of logic, it can provide protein to an argument filled with emotion</a:t>
            </a:r>
            <a:endParaRPr lang="en-US" dirty="0"/>
          </a:p>
          <a:p>
            <a:pPr lvl="3"/>
            <a:r>
              <a:rPr lang="en-US" dirty="0" smtClean="0"/>
              <a:t>Ex. Babes go for Corvette owners. You should buy a Corvette.</a:t>
            </a:r>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20498757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a:t>Chapter 13: Control the Argument</a:t>
            </a:r>
          </a:p>
        </p:txBody>
      </p:sp>
      <p:sp>
        <p:nvSpPr>
          <p:cNvPr id="3" name="Content Placeholder 2"/>
          <p:cNvSpPr>
            <a:spLocks noGrp="1"/>
          </p:cNvSpPr>
          <p:nvPr>
            <p:ph idx="1"/>
          </p:nvPr>
        </p:nvSpPr>
        <p:spPr>
          <a:xfrm>
            <a:off x="457200" y="1371600"/>
            <a:ext cx="8229600" cy="5334000"/>
          </a:xfrm>
        </p:spPr>
        <p:txBody>
          <a:bodyPr>
            <a:normAutofit/>
          </a:bodyPr>
          <a:lstStyle/>
          <a:p>
            <a:r>
              <a:rPr lang="en-US" dirty="0" smtClean="0"/>
              <a:t>Logic Reminders</a:t>
            </a:r>
          </a:p>
          <a:p>
            <a:pPr lvl="1"/>
            <a:r>
              <a:rPr lang="en-US" b="1" dirty="0" smtClean="0"/>
              <a:t>Deductive</a:t>
            </a:r>
            <a:r>
              <a:rPr lang="en-US" dirty="0" smtClean="0"/>
              <a:t> – starts with a premise (commonplace=proof) and applies it to a specific case to reach a conclusion (premise</a:t>
            </a:r>
            <a:r>
              <a:rPr lang="en-US" dirty="0"/>
              <a:t>;</a:t>
            </a:r>
            <a:r>
              <a:rPr lang="en-US" dirty="0" smtClean="0"/>
              <a:t> therefore, conclusion)</a:t>
            </a:r>
          </a:p>
          <a:p>
            <a:pPr lvl="2"/>
            <a:r>
              <a:rPr lang="en-US" dirty="0" smtClean="0"/>
              <a:t>Ex. </a:t>
            </a:r>
            <a:r>
              <a:rPr lang="en-US" dirty="0"/>
              <a:t>a</a:t>
            </a:r>
            <a:r>
              <a:rPr lang="en-US" dirty="0" smtClean="0"/>
              <a:t>ll men are mortal &gt;Socrates is mortal</a:t>
            </a:r>
          </a:p>
          <a:p>
            <a:pPr lvl="1"/>
            <a:r>
              <a:rPr lang="en-US" b="1" dirty="0" smtClean="0"/>
              <a:t>Inductive</a:t>
            </a:r>
            <a:r>
              <a:rPr lang="en-US" dirty="0" smtClean="0"/>
              <a:t> – works the opposite, taking specific cases and using them to prove a conclusion </a:t>
            </a:r>
          </a:p>
          <a:p>
            <a:pPr lvl="2"/>
            <a:r>
              <a:rPr lang="en-US" dirty="0" smtClean="0"/>
              <a:t>Ex. Socrates, Cicero and all others born more than a century ago are dead &gt; Therefore, all humans are mortal</a:t>
            </a:r>
          </a:p>
          <a:p>
            <a:pPr lvl="2"/>
            <a:r>
              <a:rPr lang="en-US" dirty="0" smtClean="0"/>
              <a:t>Three examples to use: facts, comparisons, stories</a:t>
            </a:r>
          </a:p>
          <a:p>
            <a:pPr lvl="3"/>
            <a:r>
              <a:rPr lang="en-US" dirty="0" smtClean="0"/>
              <a:t>Ex. Mozart vs. poker</a:t>
            </a:r>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654195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13: Control the Argument</a:t>
            </a:r>
          </a:p>
        </p:txBody>
      </p:sp>
      <p:sp>
        <p:nvSpPr>
          <p:cNvPr id="3" name="Content Placeholder 2"/>
          <p:cNvSpPr>
            <a:spLocks noGrp="1"/>
          </p:cNvSpPr>
          <p:nvPr>
            <p:ph idx="1"/>
          </p:nvPr>
        </p:nvSpPr>
        <p:spPr/>
        <p:txBody>
          <a:bodyPr/>
          <a:lstStyle/>
          <a:p>
            <a:r>
              <a:rPr lang="en-US" b="1" dirty="0"/>
              <a:t>Tips, Tools, Terms and </a:t>
            </a:r>
            <a:r>
              <a:rPr lang="en-US" b="1" dirty="0" smtClean="0"/>
              <a:t>Figures</a:t>
            </a:r>
          </a:p>
          <a:p>
            <a:pPr lvl="1"/>
            <a:r>
              <a:rPr lang="en-US" b="1" dirty="0" smtClean="0"/>
              <a:t>Hyperbole </a:t>
            </a:r>
            <a:r>
              <a:rPr lang="en-US" dirty="0" smtClean="0"/>
              <a:t>- </a:t>
            </a:r>
            <a:r>
              <a:rPr lang="en-US" dirty="0"/>
              <a:t>exaggerated statements or claims not meant to be taken </a:t>
            </a:r>
            <a:r>
              <a:rPr lang="en-US" dirty="0" smtClean="0"/>
              <a:t>literally</a:t>
            </a:r>
          </a:p>
          <a:p>
            <a:pPr lvl="2"/>
            <a:r>
              <a:rPr lang="en-US" dirty="0" smtClean="0"/>
              <a:t>Ex. Bad Logic wastes time, ruins our health and our budgets</a:t>
            </a:r>
          </a:p>
          <a:p>
            <a:pPr lvl="1"/>
            <a:r>
              <a:rPr lang="en-US" b="1" dirty="0" err="1" smtClean="0"/>
              <a:t>Paralipsis</a:t>
            </a:r>
            <a:r>
              <a:rPr lang="en-US" dirty="0" smtClean="0"/>
              <a:t> (</a:t>
            </a:r>
            <a:r>
              <a:rPr lang="en-US" dirty="0"/>
              <a:t>l</a:t>
            </a:r>
            <a:r>
              <a:rPr lang="en-US" dirty="0" smtClean="0"/>
              <a:t>eaving aside) – mentions something by saying you’re not going to mention it</a:t>
            </a:r>
          </a:p>
          <a:p>
            <a:pPr lvl="2"/>
            <a:r>
              <a:rPr lang="en-US" dirty="0" smtClean="0"/>
              <a:t>Ex. Not to mention the fact that you snore like a buzz saw</a:t>
            </a:r>
          </a:p>
          <a:p>
            <a:pPr lvl="1"/>
            <a:endParaRPr lang="en-US" dirty="0"/>
          </a:p>
        </p:txBody>
      </p:sp>
    </p:spTree>
    <p:extLst>
      <p:ext uri="{BB962C8B-B14F-4D97-AF65-F5344CB8AC3E}">
        <p14:creationId xmlns:p14="http://schemas.microsoft.com/office/powerpoint/2010/main" val="4901916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Argument </a:t>
            </a:r>
            <a:r>
              <a:rPr lang="en-US" dirty="0" smtClean="0"/>
              <a:t>Lab (</a:t>
            </a:r>
            <a:r>
              <a:rPr lang="en-US" dirty="0" err="1" smtClean="0"/>
              <a:t>Ch</a:t>
            </a:r>
            <a:r>
              <a:rPr lang="en-US" dirty="0" smtClean="0"/>
              <a:t> 9-13)</a:t>
            </a:r>
            <a:endParaRPr lang="en-US" dirty="0"/>
          </a:p>
        </p:txBody>
      </p:sp>
      <p:sp>
        <p:nvSpPr>
          <p:cNvPr id="3" name="Content Placeholder 2"/>
          <p:cNvSpPr>
            <a:spLocks noGrp="1"/>
          </p:cNvSpPr>
          <p:nvPr>
            <p:ph idx="1"/>
          </p:nvPr>
        </p:nvSpPr>
        <p:spPr/>
        <p:txBody>
          <a:bodyPr>
            <a:normAutofit/>
          </a:bodyPr>
          <a:lstStyle/>
          <a:p>
            <a:pPr lvl="0"/>
            <a:r>
              <a:rPr lang="en-US" dirty="0" smtClean="0"/>
              <a:t>P. 396 - Enthymeme Construction (pick 3 commonplaces and apply a conclusion to each)</a:t>
            </a:r>
          </a:p>
          <a:p>
            <a:pPr lvl="0"/>
            <a:r>
              <a:rPr lang="en-US" dirty="0" smtClean="0"/>
              <a:t>How Ironic (pick two slippery-slope arguments and counter with an ironic concession)</a:t>
            </a:r>
          </a:p>
          <a:p>
            <a:pPr lvl="0"/>
            <a:r>
              <a:rPr lang="en-US" dirty="0" smtClean="0"/>
              <a:t>Word Flip (pick 5 terms to redefine)</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OFFENSE</a:t>
            </a:r>
            <a:endParaRPr lang="en-US" b="1" dirty="0">
              <a:solidFill>
                <a:schemeClr val="bg1"/>
              </a:solidFill>
            </a:endParaRPr>
          </a:p>
        </p:txBody>
      </p:sp>
    </p:spTree>
    <p:extLst>
      <p:ext uri="{BB962C8B-B14F-4D97-AF65-F5344CB8AC3E}">
        <p14:creationId xmlns:p14="http://schemas.microsoft.com/office/powerpoint/2010/main" val="29785628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362200"/>
            <a:ext cx="8229600" cy="1066800"/>
          </a:xfrm>
        </p:spPr>
        <p:txBody>
          <a:bodyPr/>
          <a:lstStyle/>
          <a:p>
            <a:pPr algn="ctr"/>
            <a:r>
              <a:rPr lang="en-US" b="1" dirty="0" smtClean="0"/>
              <a:t>The Defense</a:t>
            </a:r>
            <a:endParaRPr lang="en-US" b="1" dirty="0"/>
          </a:p>
        </p:txBody>
      </p:sp>
    </p:spTree>
    <p:extLst>
      <p:ext uri="{BB962C8B-B14F-4D97-AF65-F5344CB8AC3E}">
        <p14:creationId xmlns:p14="http://schemas.microsoft.com/office/powerpoint/2010/main" val="3001043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lstStyle/>
          <a:p>
            <a:r>
              <a:rPr lang="en-US" dirty="0" smtClean="0"/>
              <a:t>Chapter 14: Spot Fallacies</a:t>
            </a:r>
            <a:endParaRPr lang="en-US" dirty="0"/>
          </a:p>
        </p:txBody>
      </p:sp>
      <p:sp>
        <p:nvSpPr>
          <p:cNvPr id="3" name="Content Placeholder 2"/>
          <p:cNvSpPr>
            <a:spLocks noGrp="1"/>
          </p:cNvSpPr>
          <p:nvPr>
            <p:ph idx="1"/>
          </p:nvPr>
        </p:nvSpPr>
        <p:spPr>
          <a:xfrm>
            <a:off x="457200" y="1600200"/>
            <a:ext cx="8229600" cy="5181600"/>
          </a:xfrm>
        </p:spPr>
        <p:txBody>
          <a:bodyPr>
            <a:normAutofit/>
          </a:bodyPr>
          <a:lstStyle/>
          <a:p>
            <a:r>
              <a:rPr lang="en-US" b="1" dirty="0" smtClean="0"/>
              <a:t>Logical Fallacies - 3 primary categories</a:t>
            </a:r>
          </a:p>
          <a:p>
            <a:pPr lvl="1"/>
            <a:r>
              <a:rPr lang="en-US" b="1" dirty="0" smtClean="0"/>
              <a:t>Bad proof</a:t>
            </a:r>
          </a:p>
          <a:p>
            <a:pPr lvl="1"/>
            <a:r>
              <a:rPr lang="en-US" b="1" dirty="0" smtClean="0"/>
              <a:t>Bad conclusion</a:t>
            </a:r>
          </a:p>
          <a:p>
            <a:pPr lvl="1"/>
            <a:r>
              <a:rPr lang="en-US" b="1" dirty="0" smtClean="0"/>
              <a:t>Disconnect between proof and conclusion</a:t>
            </a:r>
          </a:p>
          <a:p>
            <a:pPr lvl="1"/>
            <a:endParaRPr lang="en-US" dirty="0" smtClean="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DEFENSE</a:t>
            </a:r>
            <a:endParaRPr lang="en-US" b="1" dirty="0">
              <a:solidFill>
                <a:schemeClr val="bg1"/>
              </a:solidFill>
            </a:endParaRPr>
          </a:p>
        </p:txBody>
      </p:sp>
    </p:spTree>
    <p:extLst>
      <p:ext uri="{BB962C8B-B14F-4D97-AF65-F5344CB8AC3E}">
        <p14:creationId xmlns:p14="http://schemas.microsoft.com/office/powerpoint/2010/main" val="5293720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a:t>Chapter 14: Spot Fallacies</a:t>
            </a:r>
          </a:p>
        </p:txBody>
      </p:sp>
      <p:sp>
        <p:nvSpPr>
          <p:cNvPr id="3" name="Content Placeholder 2"/>
          <p:cNvSpPr>
            <a:spLocks noGrp="1"/>
          </p:cNvSpPr>
          <p:nvPr>
            <p:ph idx="1"/>
          </p:nvPr>
        </p:nvSpPr>
        <p:spPr>
          <a:xfrm>
            <a:off x="457200" y="1447800"/>
            <a:ext cx="8229600" cy="5105400"/>
          </a:xfrm>
        </p:spPr>
        <p:txBody>
          <a:bodyPr>
            <a:normAutofit fontScale="92500" lnSpcReduction="10000"/>
          </a:bodyPr>
          <a:lstStyle/>
          <a:p>
            <a:pPr marL="109728" indent="0">
              <a:buNone/>
            </a:pPr>
            <a:r>
              <a:rPr lang="en-US" b="1" dirty="0"/>
              <a:t>Bad proof </a:t>
            </a:r>
          </a:p>
          <a:p>
            <a:pPr lvl="1"/>
            <a:r>
              <a:rPr lang="en-US" b="1" dirty="0"/>
              <a:t>False comparison </a:t>
            </a:r>
            <a:r>
              <a:rPr lang="en-US" dirty="0"/>
              <a:t>– two things are similar, so they must be the same </a:t>
            </a:r>
          </a:p>
          <a:p>
            <a:pPr lvl="2"/>
            <a:r>
              <a:rPr lang="en-US" b="1" dirty="0" smtClean="0"/>
              <a:t>All </a:t>
            </a:r>
            <a:r>
              <a:rPr lang="en-US" b="1" dirty="0"/>
              <a:t>Natural Fallacy </a:t>
            </a:r>
            <a:r>
              <a:rPr lang="en-US" dirty="0"/>
              <a:t>– assumes members of the same family share all the same traits</a:t>
            </a:r>
          </a:p>
          <a:p>
            <a:pPr lvl="3"/>
            <a:r>
              <a:rPr lang="en-US" dirty="0"/>
              <a:t>Ex. grape jelly donut/grapes</a:t>
            </a:r>
          </a:p>
          <a:p>
            <a:pPr lvl="2"/>
            <a:r>
              <a:rPr lang="en-US" b="1" dirty="0"/>
              <a:t>Appeal to popularity </a:t>
            </a:r>
            <a:r>
              <a:rPr lang="en-US" dirty="0"/>
              <a:t>– legitimizes your choice by claiming others have chosen it</a:t>
            </a:r>
          </a:p>
          <a:p>
            <a:pPr lvl="3"/>
            <a:r>
              <a:rPr lang="en-US" dirty="0"/>
              <a:t>Ex. Because all the other kids get to, so should I</a:t>
            </a:r>
          </a:p>
          <a:p>
            <a:pPr lvl="2"/>
            <a:r>
              <a:rPr lang="en-US" b="1" dirty="0" err="1"/>
              <a:t>Reductio</a:t>
            </a:r>
            <a:r>
              <a:rPr lang="en-US" b="1" dirty="0"/>
              <a:t> ad absurdum </a:t>
            </a:r>
            <a:r>
              <a:rPr lang="en-US" dirty="0"/>
              <a:t>– premise is unbelievable</a:t>
            </a:r>
          </a:p>
          <a:p>
            <a:pPr lvl="3"/>
            <a:r>
              <a:rPr lang="en-US" dirty="0"/>
              <a:t>Ex. All the parents tell their kids to jump off a cliff, would you?</a:t>
            </a:r>
          </a:p>
          <a:p>
            <a:pPr lvl="2"/>
            <a:r>
              <a:rPr lang="en-US" b="1" dirty="0" smtClean="0"/>
              <a:t>Fallacy of the antecedent </a:t>
            </a:r>
            <a:r>
              <a:rPr lang="en-US" dirty="0" smtClean="0"/>
              <a:t>– this moment is identical to past moments</a:t>
            </a:r>
          </a:p>
          <a:p>
            <a:pPr lvl="3"/>
            <a:r>
              <a:rPr lang="en-US" dirty="0" smtClean="0"/>
              <a:t>Ex. I’ve never had an accident, so I can’t have one now</a:t>
            </a:r>
            <a:endParaRPr lang="en-US" dirty="0"/>
          </a:p>
          <a:p>
            <a:endParaRPr lang="en-US" dirty="0"/>
          </a:p>
        </p:txBody>
      </p:sp>
    </p:spTree>
    <p:extLst>
      <p:ext uri="{BB962C8B-B14F-4D97-AF65-F5344CB8AC3E}">
        <p14:creationId xmlns:p14="http://schemas.microsoft.com/office/powerpoint/2010/main" val="19309667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14: Spot Fallacies</a:t>
            </a:r>
          </a:p>
        </p:txBody>
      </p:sp>
      <p:sp>
        <p:nvSpPr>
          <p:cNvPr id="3" name="Content Placeholder 2"/>
          <p:cNvSpPr>
            <a:spLocks noGrp="1"/>
          </p:cNvSpPr>
          <p:nvPr>
            <p:ph idx="1"/>
          </p:nvPr>
        </p:nvSpPr>
        <p:spPr>
          <a:xfrm>
            <a:off x="457200" y="1676400"/>
            <a:ext cx="8229600" cy="4760976"/>
          </a:xfrm>
        </p:spPr>
        <p:txBody>
          <a:bodyPr>
            <a:normAutofit/>
          </a:bodyPr>
          <a:lstStyle/>
          <a:p>
            <a:r>
              <a:rPr lang="en-US" b="1" dirty="0" smtClean="0"/>
              <a:t>Bad Proof </a:t>
            </a:r>
            <a:r>
              <a:rPr lang="en-US" dirty="0" smtClean="0"/>
              <a:t>(continued)</a:t>
            </a:r>
          </a:p>
          <a:p>
            <a:pPr lvl="1"/>
            <a:r>
              <a:rPr lang="en-US" b="1" dirty="0"/>
              <a:t>Bad example </a:t>
            </a:r>
            <a:r>
              <a:rPr lang="en-US" dirty="0"/>
              <a:t>– the </a:t>
            </a:r>
            <a:r>
              <a:rPr lang="en-US" dirty="0" smtClean="0"/>
              <a:t>example </a:t>
            </a:r>
            <a:r>
              <a:rPr lang="en-US" dirty="0"/>
              <a:t>is false, unbelievable, irrelevant, or wrongly interpreted </a:t>
            </a:r>
          </a:p>
          <a:p>
            <a:pPr lvl="2"/>
            <a:r>
              <a:rPr lang="en-US" b="1" dirty="0" smtClean="0"/>
              <a:t>Hasty Generalization </a:t>
            </a:r>
            <a:r>
              <a:rPr lang="en-US" dirty="0" smtClean="0"/>
              <a:t>– uses too few examples and interprets them too broadly</a:t>
            </a:r>
          </a:p>
          <a:p>
            <a:pPr lvl="3"/>
            <a:r>
              <a:rPr lang="en-US" dirty="0" smtClean="0"/>
              <a:t>Ex</a:t>
            </a:r>
            <a:r>
              <a:rPr lang="en-US" dirty="0"/>
              <a:t>. </a:t>
            </a:r>
            <a:r>
              <a:rPr lang="en-US" dirty="0" err="1"/>
              <a:t>Lebron</a:t>
            </a:r>
            <a:r>
              <a:rPr lang="en-US" dirty="0"/>
              <a:t> wears Nike sneakers,  buy them and you’ll become a basketball </a:t>
            </a:r>
            <a:r>
              <a:rPr lang="en-US" dirty="0" smtClean="0"/>
              <a:t>star</a:t>
            </a:r>
          </a:p>
          <a:p>
            <a:pPr lvl="2"/>
            <a:r>
              <a:rPr lang="en-US" b="1" dirty="0" smtClean="0"/>
              <a:t>Misinterpreting the Evidence </a:t>
            </a:r>
            <a:r>
              <a:rPr lang="en-US" dirty="0" smtClean="0"/>
              <a:t>– claims the exception is the rule</a:t>
            </a:r>
          </a:p>
          <a:p>
            <a:pPr lvl="3"/>
            <a:r>
              <a:rPr lang="en-US" dirty="0" smtClean="0"/>
              <a:t>Ex. That guy lost weight eating Subway sandwiches, If  you eat them, you’ll lose weight too.</a:t>
            </a:r>
            <a:endParaRPr lang="en-US" dirty="0"/>
          </a:p>
          <a:p>
            <a:pPr lvl="1"/>
            <a:endParaRPr lang="en-US" dirty="0"/>
          </a:p>
        </p:txBody>
      </p:sp>
    </p:spTree>
    <p:extLst>
      <p:ext uri="{BB962C8B-B14F-4D97-AF65-F5344CB8AC3E}">
        <p14:creationId xmlns:p14="http://schemas.microsoft.com/office/powerpoint/2010/main" val="32993942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14: Spot Fallacies</a:t>
            </a:r>
          </a:p>
        </p:txBody>
      </p:sp>
      <p:sp>
        <p:nvSpPr>
          <p:cNvPr id="3" name="Content Placeholder 2"/>
          <p:cNvSpPr>
            <a:spLocks noGrp="1"/>
          </p:cNvSpPr>
          <p:nvPr>
            <p:ph idx="1"/>
          </p:nvPr>
        </p:nvSpPr>
        <p:spPr/>
        <p:txBody>
          <a:bodyPr/>
          <a:lstStyle/>
          <a:p>
            <a:r>
              <a:rPr lang="en-US" b="1" dirty="0"/>
              <a:t>Bad Proof </a:t>
            </a:r>
            <a:r>
              <a:rPr lang="en-US" dirty="0"/>
              <a:t>(continued)</a:t>
            </a:r>
          </a:p>
          <a:p>
            <a:pPr lvl="1"/>
            <a:r>
              <a:rPr lang="en-US" b="1" dirty="0" smtClean="0"/>
              <a:t>Ignorance </a:t>
            </a:r>
            <a:r>
              <a:rPr lang="en-US" b="1" dirty="0"/>
              <a:t>as proof </a:t>
            </a:r>
            <a:r>
              <a:rPr lang="en-US" dirty="0"/>
              <a:t>– Lack of examples prove something doesn’t exist </a:t>
            </a:r>
          </a:p>
          <a:p>
            <a:pPr lvl="2"/>
            <a:r>
              <a:rPr lang="en-US" dirty="0"/>
              <a:t>Ex. Because my theory hasn’t been disproved, it must be </a:t>
            </a:r>
            <a:r>
              <a:rPr lang="en-US" dirty="0" smtClean="0"/>
              <a:t>true</a:t>
            </a:r>
          </a:p>
          <a:p>
            <a:pPr lvl="2"/>
            <a:r>
              <a:rPr lang="en-US" dirty="0" smtClean="0"/>
              <a:t>Superstitions fall under this fallacy</a:t>
            </a:r>
            <a:endParaRPr lang="en-US" dirty="0"/>
          </a:p>
          <a:p>
            <a:pPr lvl="1"/>
            <a:endParaRPr lang="en-US" dirty="0"/>
          </a:p>
        </p:txBody>
      </p:sp>
    </p:spTree>
    <p:extLst>
      <p:ext uri="{BB962C8B-B14F-4D97-AF65-F5344CB8AC3E}">
        <p14:creationId xmlns:p14="http://schemas.microsoft.com/office/powerpoint/2010/main" val="22442323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14: Spot Fallacies</a:t>
            </a:r>
          </a:p>
        </p:txBody>
      </p:sp>
      <p:sp>
        <p:nvSpPr>
          <p:cNvPr id="3" name="Content Placeholder 2"/>
          <p:cNvSpPr>
            <a:spLocks noGrp="1"/>
          </p:cNvSpPr>
          <p:nvPr>
            <p:ph idx="1"/>
          </p:nvPr>
        </p:nvSpPr>
        <p:spPr/>
        <p:txBody>
          <a:bodyPr>
            <a:normAutofit/>
          </a:bodyPr>
          <a:lstStyle/>
          <a:p>
            <a:r>
              <a:rPr lang="en-US" b="1" dirty="0" smtClean="0"/>
              <a:t>Bad Conclusion</a:t>
            </a:r>
          </a:p>
          <a:p>
            <a:pPr lvl="1"/>
            <a:r>
              <a:rPr lang="en-US" b="1" dirty="0"/>
              <a:t>False choice</a:t>
            </a:r>
            <a:r>
              <a:rPr lang="en-US" dirty="0"/>
              <a:t> – # of choices given, isn’t # of choices that </a:t>
            </a:r>
            <a:r>
              <a:rPr lang="en-US" dirty="0" smtClean="0"/>
              <a:t>exist; </a:t>
            </a:r>
            <a:r>
              <a:rPr lang="en-US" dirty="0"/>
              <a:t>or, merging two or three issues into </a:t>
            </a:r>
            <a:r>
              <a:rPr lang="en-US" dirty="0" smtClean="0"/>
              <a:t>one</a:t>
            </a:r>
          </a:p>
          <a:p>
            <a:pPr lvl="2"/>
            <a:r>
              <a:rPr lang="en-US" dirty="0" smtClean="0"/>
              <a:t>Ex. When did you stop beating your wife?</a:t>
            </a:r>
            <a:endParaRPr lang="en-US" dirty="0"/>
          </a:p>
          <a:p>
            <a:pPr lvl="2"/>
            <a:endParaRPr lang="en-US" b="1" dirty="0" smtClean="0"/>
          </a:p>
          <a:p>
            <a:endParaRPr lang="en-US" dirty="0"/>
          </a:p>
        </p:txBody>
      </p:sp>
    </p:spTree>
    <p:extLst>
      <p:ext uri="{BB962C8B-B14F-4D97-AF65-F5344CB8AC3E}">
        <p14:creationId xmlns:p14="http://schemas.microsoft.com/office/powerpoint/2010/main" val="5804920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DEFENSE</a:t>
            </a:r>
            <a:endParaRPr lang="en-US" b="1" dirty="0">
              <a:solidFill>
                <a:schemeClr val="bg1"/>
              </a:solidFill>
            </a:endParaRPr>
          </a:p>
        </p:txBody>
      </p:sp>
      <p:sp>
        <p:nvSpPr>
          <p:cNvPr id="5" name="Title 1"/>
          <p:cNvSpPr>
            <a:spLocks noGrp="1"/>
          </p:cNvSpPr>
          <p:nvPr>
            <p:ph type="title"/>
          </p:nvPr>
        </p:nvSpPr>
        <p:spPr>
          <a:xfrm>
            <a:off x="457200" y="381000"/>
            <a:ext cx="8229600" cy="1066800"/>
          </a:xfrm>
        </p:spPr>
        <p:txBody>
          <a:bodyPr/>
          <a:lstStyle/>
          <a:p>
            <a:r>
              <a:rPr lang="en-US" dirty="0"/>
              <a:t>Chapter 14: </a:t>
            </a:r>
            <a:r>
              <a:rPr lang="en-US" dirty="0" smtClean="0"/>
              <a:t>Spot </a:t>
            </a:r>
            <a:r>
              <a:rPr lang="en-US" dirty="0"/>
              <a:t>Fallacies</a:t>
            </a:r>
          </a:p>
        </p:txBody>
      </p:sp>
      <p:sp>
        <p:nvSpPr>
          <p:cNvPr id="6" name="Content Placeholder 2"/>
          <p:cNvSpPr>
            <a:spLocks noGrp="1"/>
          </p:cNvSpPr>
          <p:nvPr>
            <p:ph idx="1"/>
          </p:nvPr>
        </p:nvSpPr>
        <p:spPr>
          <a:xfrm>
            <a:off x="152400" y="1524000"/>
            <a:ext cx="8686800" cy="5334000"/>
          </a:xfrm>
        </p:spPr>
        <p:txBody>
          <a:bodyPr>
            <a:normAutofit fontScale="92500"/>
          </a:bodyPr>
          <a:lstStyle/>
          <a:p>
            <a:r>
              <a:rPr lang="en-US" b="1" dirty="0"/>
              <a:t>Disconnect between proof and </a:t>
            </a:r>
            <a:r>
              <a:rPr lang="en-US" b="1" dirty="0" smtClean="0"/>
              <a:t>conclusion</a:t>
            </a:r>
          </a:p>
          <a:p>
            <a:pPr lvl="1"/>
            <a:r>
              <a:rPr lang="en-US" b="1" dirty="0" smtClean="0"/>
              <a:t>Tautology </a:t>
            </a:r>
            <a:r>
              <a:rPr lang="en-US" dirty="0" smtClean="0"/>
              <a:t>– proof/conclusion are the same thing </a:t>
            </a:r>
          </a:p>
          <a:p>
            <a:pPr lvl="2"/>
            <a:r>
              <a:rPr lang="en-US" dirty="0" smtClean="0"/>
              <a:t>Ex. We won’t have trouble selling this product because it is marketable</a:t>
            </a:r>
          </a:p>
          <a:p>
            <a:pPr lvl="1"/>
            <a:r>
              <a:rPr lang="en-US" b="1" dirty="0" smtClean="0"/>
              <a:t>Red Herring </a:t>
            </a:r>
            <a:r>
              <a:rPr lang="en-US" dirty="0" smtClean="0"/>
              <a:t>– distracts the audience to make it forget the main issue (variation of Straw Man that sets up a different issue that’s easier to argue) </a:t>
            </a:r>
          </a:p>
          <a:p>
            <a:pPr lvl="2"/>
            <a:r>
              <a:rPr lang="en-US" dirty="0" smtClean="0"/>
              <a:t>Ex. Wife: who drank all the juice? Husband: tell me why the dishes aren’t done?</a:t>
            </a:r>
          </a:p>
          <a:p>
            <a:pPr lvl="1"/>
            <a:r>
              <a:rPr lang="en-US" b="1" dirty="0"/>
              <a:t>Wrong ending </a:t>
            </a:r>
            <a:r>
              <a:rPr lang="en-US" dirty="0"/>
              <a:t>– proof fails to lead to the conclusion </a:t>
            </a:r>
          </a:p>
          <a:p>
            <a:pPr lvl="2"/>
            <a:r>
              <a:rPr lang="en-US" dirty="0"/>
              <a:t>Most common form is </a:t>
            </a:r>
            <a:r>
              <a:rPr lang="en-US" b="1" dirty="0"/>
              <a:t>slippery slope </a:t>
            </a:r>
            <a:r>
              <a:rPr lang="en-US" dirty="0"/>
              <a:t>which predicts dire series of events stemming from a single choice</a:t>
            </a:r>
          </a:p>
          <a:p>
            <a:pPr lvl="3"/>
            <a:r>
              <a:rPr lang="en-US" dirty="0"/>
              <a:t>Ex. </a:t>
            </a:r>
            <a:r>
              <a:rPr lang="en-US" dirty="0" smtClean="0"/>
              <a:t>If I let you skip the quiz, then I’ll have to let my other students skip it</a:t>
            </a:r>
            <a:endParaRPr lang="en-US" dirty="0"/>
          </a:p>
          <a:p>
            <a:pPr lvl="1"/>
            <a:endParaRPr lang="en-US" dirty="0"/>
          </a:p>
        </p:txBody>
      </p:sp>
    </p:spTree>
    <p:extLst>
      <p:ext uri="{BB962C8B-B14F-4D97-AF65-F5344CB8AC3E}">
        <p14:creationId xmlns:p14="http://schemas.microsoft.com/office/powerpoint/2010/main" val="2489985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normAutofit/>
          </a:bodyPr>
          <a:lstStyle/>
          <a:p>
            <a:r>
              <a:rPr lang="en-US" dirty="0" smtClean="0"/>
              <a:t>Chapter 15: Call a Foul </a:t>
            </a:r>
            <a:endParaRPr lang="en-US" sz="2000" dirty="0"/>
          </a:p>
        </p:txBody>
      </p:sp>
      <p:sp>
        <p:nvSpPr>
          <p:cNvPr id="3" name="Content Placeholder 2"/>
          <p:cNvSpPr>
            <a:spLocks noGrp="1"/>
          </p:cNvSpPr>
          <p:nvPr>
            <p:ph idx="1"/>
          </p:nvPr>
        </p:nvSpPr>
        <p:spPr>
          <a:xfrm>
            <a:off x="457200" y="1524000"/>
            <a:ext cx="8229600" cy="4760976"/>
          </a:xfrm>
        </p:spPr>
        <p:txBody>
          <a:bodyPr>
            <a:normAutofit fontScale="92500"/>
          </a:bodyPr>
          <a:lstStyle/>
          <a:p>
            <a:r>
              <a:rPr lang="en-US" b="1" dirty="0" smtClean="0"/>
              <a:t>Biggest foul</a:t>
            </a:r>
            <a:r>
              <a:rPr lang="en-US" dirty="0" smtClean="0"/>
              <a:t> – turning an argument into a fight (or a distraction); otherwise all fallacies are fair game in rhetoric. However, you should watch for:</a:t>
            </a:r>
          </a:p>
          <a:p>
            <a:r>
              <a:rPr lang="en-US" b="1" dirty="0" smtClean="0"/>
              <a:t>Fallacy of power</a:t>
            </a:r>
            <a:r>
              <a:rPr lang="en-US" dirty="0" smtClean="0"/>
              <a:t> – guy at the top wants it, so it must be good</a:t>
            </a:r>
          </a:p>
          <a:p>
            <a:r>
              <a:rPr lang="en-US" b="1" dirty="0" err="1" smtClean="0"/>
              <a:t>Yogiism</a:t>
            </a:r>
            <a:r>
              <a:rPr lang="en-US" dirty="0" smtClean="0"/>
              <a:t> – a figure of logical nonsense named after Yogi Berra, who said, “No one goes there anymore. It’s too crowded.”</a:t>
            </a:r>
          </a:p>
          <a:p>
            <a:r>
              <a:rPr lang="en-US" b="1" dirty="0" smtClean="0"/>
              <a:t>Good money after bad </a:t>
            </a:r>
            <a:r>
              <a:rPr lang="en-US" dirty="0" smtClean="0"/>
              <a:t>– trying to rectify a mistake by continuing it (Ex. If we pull out now, our soldiers will have died in vain)</a:t>
            </a:r>
          </a:p>
          <a:p>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DEFENSE</a:t>
            </a:r>
            <a:endParaRPr lang="en-US" b="1" dirty="0">
              <a:solidFill>
                <a:schemeClr val="bg1"/>
              </a:solidFill>
            </a:endParaRPr>
          </a:p>
        </p:txBody>
      </p:sp>
    </p:spTree>
    <p:extLst>
      <p:ext uri="{BB962C8B-B14F-4D97-AF65-F5344CB8AC3E}">
        <p14:creationId xmlns:p14="http://schemas.microsoft.com/office/powerpoint/2010/main" val="5169760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15: Call a Foul</a:t>
            </a:r>
          </a:p>
        </p:txBody>
      </p:sp>
      <p:sp>
        <p:nvSpPr>
          <p:cNvPr id="3" name="Content Placeholder 2"/>
          <p:cNvSpPr>
            <a:spLocks noGrp="1"/>
          </p:cNvSpPr>
          <p:nvPr>
            <p:ph idx="1"/>
          </p:nvPr>
        </p:nvSpPr>
        <p:spPr>
          <a:xfrm>
            <a:off x="457200" y="1676400"/>
            <a:ext cx="8229600" cy="5065776"/>
          </a:xfrm>
        </p:spPr>
        <p:txBody>
          <a:bodyPr>
            <a:normAutofit fontScale="92500" lnSpcReduction="20000"/>
          </a:bodyPr>
          <a:lstStyle/>
          <a:p>
            <a:r>
              <a:rPr lang="en-US" b="1" dirty="0" smtClean="0"/>
              <a:t>Appeal to popularity </a:t>
            </a:r>
            <a:r>
              <a:rPr lang="en-US" dirty="0" smtClean="0"/>
              <a:t>– a pathetic claim </a:t>
            </a:r>
          </a:p>
          <a:p>
            <a:pPr lvl="1"/>
            <a:r>
              <a:rPr lang="en-US" dirty="0" smtClean="0"/>
              <a:t>Ex. All the other kids make fun of me for taking the bus</a:t>
            </a:r>
          </a:p>
          <a:p>
            <a:r>
              <a:rPr lang="en-US" b="1" dirty="0" err="1" smtClean="0"/>
              <a:t>Paraprosdokian</a:t>
            </a:r>
            <a:r>
              <a:rPr lang="en-US" dirty="0" smtClean="0"/>
              <a:t> – attaching a surprise ending to a thought </a:t>
            </a:r>
          </a:p>
          <a:p>
            <a:pPr lvl="1"/>
            <a:r>
              <a:rPr lang="en-US" dirty="0" smtClean="0"/>
              <a:t>Ex. To commit suicide in Buffalo, would be </a:t>
            </a:r>
            <a:r>
              <a:rPr lang="en-US" i="1" dirty="0" smtClean="0"/>
              <a:t>redundant</a:t>
            </a:r>
            <a:endParaRPr lang="en-US" dirty="0" smtClean="0"/>
          </a:p>
          <a:p>
            <a:r>
              <a:rPr lang="en-US" b="1" dirty="0" smtClean="0"/>
              <a:t>Wrong tense </a:t>
            </a:r>
            <a:r>
              <a:rPr lang="en-US" dirty="0" smtClean="0"/>
              <a:t>– ok to use sermonizing, demonstrative rhetoric to get the audience on your side, then you must switch to the future</a:t>
            </a:r>
          </a:p>
          <a:p>
            <a:pPr lvl="1"/>
            <a:r>
              <a:rPr lang="en-US" dirty="0" smtClean="0"/>
              <a:t>Ex. Costs of senior care skyrocketing&gt;you’re attacking our seniors – that’s just wrong + I propose a broader discussion on the federal deficit.</a:t>
            </a:r>
          </a:p>
          <a:p>
            <a:r>
              <a:rPr lang="en-US" b="1" dirty="0" smtClean="0"/>
              <a:t>Right way </a:t>
            </a:r>
            <a:r>
              <a:rPr lang="en-US" dirty="0" smtClean="0"/>
              <a:t>– precludes a choice, eliminates the argument </a:t>
            </a:r>
          </a:p>
          <a:p>
            <a:pPr lvl="1"/>
            <a:r>
              <a:rPr lang="en-US" dirty="0" smtClean="0"/>
              <a:t>Ex. Christmas peaches</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DEFENSE</a:t>
            </a:r>
            <a:endParaRPr lang="en-US" b="1" dirty="0">
              <a:solidFill>
                <a:schemeClr val="bg1"/>
              </a:solidFill>
            </a:endParaRPr>
          </a:p>
        </p:txBody>
      </p:sp>
    </p:spTree>
    <p:extLst>
      <p:ext uri="{BB962C8B-B14F-4D97-AF65-F5344CB8AC3E}">
        <p14:creationId xmlns:p14="http://schemas.microsoft.com/office/powerpoint/2010/main" val="388870077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685800"/>
            <a:ext cx="8229600" cy="1066800"/>
          </a:xfrm>
        </p:spPr>
        <p:txBody>
          <a:bodyPr/>
          <a:lstStyle/>
          <a:p>
            <a:r>
              <a:rPr lang="en-US" dirty="0"/>
              <a:t>Chapter 15: Call a Foul</a:t>
            </a:r>
          </a:p>
        </p:txBody>
      </p:sp>
      <p:sp>
        <p:nvSpPr>
          <p:cNvPr id="5" name="Content Placeholder 2"/>
          <p:cNvSpPr>
            <a:spLocks noGrp="1"/>
          </p:cNvSpPr>
          <p:nvPr>
            <p:ph idx="1"/>
          </p:nvPr>
        </p:nvSpPr>
        <p:spPr>
          <a:xfrm>
            <a:off x="457200" y="1676400"/>
            <a:ext cx="8229600" cy="4876800"/>
          </a:xfrm>
        </p:spPr>
        <p:txBody>
          <a:bodyPr>
            <a:normAutofit fontScale="92500" lnSpcReduction="20000"/>
          </a:bodyPr>
          <a:lstStyle/>
          <a:p>
            <a:r>
              <a:rPr lang="en-US" b="1" dirty="0" smtClean="0"/>
              <a:t>Humiliation </a:t>
            </a:r>
            <a:r>
              <a:rPr lang="en-US" dirty="0" smtClean="0"/>
              <a:t>– seeks to gain upper-hand by embarrassing victims 	</a:t>
            </a:r>
          </a:p>
          <a:p>
            <a:pPr lvl="1"/>
            <a:r>
              <a:rPr lang="en-US" dirty="0" smtClean="0"/>
              <a:t>Ex. Cop Under the influence…of being a jerk</a:t>
            </a:r>
          </a:p>
          <a:p>
            <a:r>
              <a:rPr lang="en-US" b="1" dirty="0" err="1" smtClean="0"/>
              <a:t>Inuendo</a:t>
            </a:r>
            <a:r>
              <a:rPr lang="en-US" dirty="0"/>
              <a:t> </a:t>
            </a:r>
            <a:r>
              <a:rPr lang="en-US" dirty="0" smtClean="0"/>
              <a:t>– an insulting hint </a:t>
            </a:r>
          </a:p>
          <a:p>
            <a:pPr lvl="1"/>
            <a:r>
              <a:rPr lang="en-US" dirty="0" smtClean="0"/>
              <a:t>Ex. Tie at the office</a:t>
            </a:r>
          </a:p>
          <a:p>
            <a:r>
              <a:rPr lang="en-US" b="1" dirty="0" smtClean="0"/>
              <a:t>Threat</a:t>
            </a:r>
            <a:r>
              <a:rPr lang="en-US" dirty="0" smtClean="0"/>
              <a:t> – argument by the stick </a:t>
            </a:r>
          </a:p>
          <a:p>
            <a:pPr lvl="1"/>
            <a:r>
              <a:rPr lang="en-US" dirty="0" smtClean="0"/>
              <a:t>Ex. Five good reasons</a:t>
            </a:r>
          </a:p>
          <a:p>
            <a:r>
              <a:rPr lang="en-US" b="1" dirty="0" smtClean="0"/>
              <a:t>Nasty language or signs </a:t>
            </a:r>
            <a:r>
              <a:rPr lang="en-US" dirty="0" smtClean="0"/>
              <a:t>(like flipping the bird)</a:t>
            </a:r>
          </a:p>
          <a:p>
            <a:r>
              <a:rPr lang="en-US" b="1" dirty="0" smtClean="0"/>
              <a:t>Utter stupidity  </a:t>
            </a:r>
            <a:endParaRPr lang="en-US" dirty="0"/>
          </a:p>
          <a:p>
            <a:pPr lvl="1"/>
            <a:r>
              <a:rPr lang="en-US" dirty="0" smtClean="0"/>
              <a:t>Ex. Yes you did; No I didn’t</a:t>
            </a:r>
          </a:p>
          <a:p>
            <a:r>
              <a:rPr lang="en-US" b="1" dirty="0" smtClean="0"/>
              <a:t>Truthiness </a:t>
            </a:r>
            <a:r>
              <a:rPr lang="en-US" dirty="0" smtClean="0"/>
              <a:t>– our tendency to believe only those facts that feel right</a:t>
            </a:r>
          </a:p>
          <a:p>
            <a:pPr lvl="1"/>
            <a:r>
              <a:rPr lang="en-US" dirty="0" smtClean="0"/>
              <a:t>Ex. Climate change, crime and guns</a:t>
            </a:r>
            <a:endParaRPr lang="en-US" dirty="0"/>
          </a:p>
        </p:txBody>
      </p:sp>
      <p:sp>
        <p:nvSpPr>
          <p:cNvPr id="6" name="TextBox 5"/>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DEFENSE</a:t>
            </a:r>
            <a:endParaRPr lang="en-US" b="1" dirty="0">
              <a:solidFill>
                <a:schemeClr val="bg1"/>
              </a:solidFill>
            </a:endParaRPr>
          </a:p>
        </p:txBody>
      </p:sp>
    </p:spTree>
    <p:extLst>
      <p:ext uri="{BB962C8B-B14F-4D97-AF65-F5344CB8AC3E}">
        <p14:creationId xmlns:p14="http://schemas.microsoft.com/office/powerpoint/2010/main" val="14790918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9"/>
            <a:ext cx="8229600" cy="1135097"/>
          </a:xfrm>
        </p:spPr>
        <p:txBody>
          <a:bodyPr/>
          <a:lstStyle/>
          <a:p>
            <a:r>
              <a:rPr lang="en-US" dirty="0" smtClean="0"/>
              <a:t>Chapter 16: Know Whom to Trust</a:t>
            </a:r>
            <a:endParaRPr lang="en-US" dirty="0"/>
          </a:p>
        </p:txBody>
      </p:sp>
      <p:sp>
        <p:nvSpPr>
          <p:cNvPr id="3" name="Content Placeholder 2"/>
          <p:cNvSpPr>
            <a:spLocks noGrp="1"/>
          </p:cNvSpPr>
          <p:nvPr>
            <p:ph idx="1"/>
          </p:nvPr>
        </p:nvSpPr>
        <p:spPr>
          <a:xfrm>
            <a:off x="457200" y="1524000"/>
            <a:ext cx="8229600" cy="5065776"/>
          </a:xfrm>
        </p:spPr>
        <p:txBody>
          <a:bodyPr>
            <a:normAutofit fontScale="92500" lnSpcReduction="10000"/>
          </a:bodyPr>
          <a:lstStyle/>
          <a:p>
            <a:r>
              <a:rPr lang="en-US" b="1" dirty="0" smtClean="0"/>
              <a:t>The disinterest disconnect </a:t>
            </a:r>
            <a:r>
              <a:rPr lang="en-US" dirty="0" smtClean="0"/>
              <a:t>– Is there a gap between your interest and the persuader’s interest? If so, don’t trust without verifying </a:t>
            </a:r>
          </a:p>
          <a:p>
            <a:pPr lvl="1"/>
            <a:r>
              <a:rPr lang="en-US" dirty="0" smtClean="0"/>
              <a:t>Ex. mom buys a pool table</a:t>
            </a:r>
          </a:p>
          <a:p>
            <a:pPr lvl="1"/>
            <a:r>
              <a:rPr lang="en-US" b="1" dirty="0" smtClean="0">
                <a:solidFill>
                  <a:schemeClr val="accent6">
                    <a:lumMod val="60000"/>
                    <a:lumOff val="40000"/>
                  </a:schemeClr>
                </a:solidFill>
              </a:rPr>
              <a:t>The dodged question</a:t>
            </a:r>
            <a:r>
              <a:rPr lang="en-US" dirty="0" smtClean="0"/>
              <a:t> – ask who benefits from the choice. If you don’t get a straight answer, don’t trust that person’s disinterest.</a:t>
            </a:r>
          </a:p>
          <a:p>
            <a:r>
              <a:rPr lang="en-US" b="1" dirty="0" smtClean="0"/>
              <a:t>The virtue yardstick </a:t>
            </a:r>
            <a:r>
              <a:rPr lang="en-US" dirty="0" smtClean="0"/>
              <a:t>– does the persuader find the sweet spot between the extremes of your values?</a:t>
            </a:r>
          </a:p>
          <a:p>
            <a:pPr lvl="1"/>
            <a:r>
              <a:rPr lang="en-US" dirty="0" smtClean="0"/>
              <a:t>Ex. gift price range</a:t>
            </a:r>
          </a:p>
          <a:p>
            <a:r>
              <a:rPr lang="en-US" b="1" dirty="0" smtClean="0"/>
              <a:t>The extremist detector </a:t>
            </a:r>
            <a:r>
              <a:rPr lang="en-US" dirty="0" smtClean="0"/>
              <a:t>– An extremist will describe a moderate choice as extreme </a:t>
            </a:r>
          </a:p>
          <a:p>
            <a:pPr lvl="1"/>
            <a:r>
              <a:rPr lang="en-US" dirty="0" smtClean="0"/>
              <a:t>Ex. Arctic drilling </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DEFENSE</a:t>
            </a:r>
            <a:endParaRPr lang="en-US" b="1" dirty="0">
              <a:solidFill>
                <a:schemeClr val="bg1"/>
              </a:solidFill>
            </a:endParaRPr>
          </a:p>
        </p:txBody>
      </p:sp>
    </p:spTree>
    <p:extLst>
      <p:ext uri="{BB962C8B-B14F-4D97-AF65-F5344CB8AC3E}">
        <p14:creationId xmlns:p14="http://schemas.microsoft.com/office/powerpoint/2010/main" val="414394772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a:t>Chapter </a:t>
            </a:r>
            <a:r>
              <a:rPr lang="en-US" dirty="0" smtClean="0"/>
              <a:t>17: Find the Sweet Spot</a:t>
            </a:r>
            <a:endParaRPr lang="en-US" dirty="0"/>
          </a:p>
        </p:txBody>
      </p:sp>
      <p:sp>
        <p:nvSpPr>
          <p:cNvPr id="3" name="Content Placeholder 2"/>
          <p:cNvSpPr>
            <a:spLocks noGrp="1"/>
          </p:cNvSpPr>
          <p:nvPr>
            <p:ph idx="1"/>
          </p:nvPr>
        </p:nvSpPr>
        <p:spPr>
          <a:xfrm>
            <a:off x="457200" y="1295400"/>
            <a:ext cx="8229600" cy="5562600"/>
          </a:xfrm>
        </p:spPr>
        <p:txBody>
          <a:bodyPr>
            <a:normAutofit lnSpcReduction="10000"/>
          </a:bodyPr>
          <a:lstStyle/>
          <a:p>
            <a:r>
              <a:rPr lang="en-US" b="1" dirty="0" smtClean="0"/>
              <a:t>That depends</a:t>
            </a:r>
            <a:r>
              <a:rPr lang="en-US" dirty="0" smtClean="0"/>
              <a:t> – a trustworthy persuader matches her advice with the particular circumstances instead of applying a one-size-fits-all rule </a:t>
            </a:r>
          </a:p>
          <a:p>
            <a:pPr lvl="1"/>
            <a:r>
              <a:rPr lang="en-US" dirty="0" smtClean="0"/>
              <a:t>Ex. Potty training</a:t>
            </a:r>
          </a:p>
          <a:p>
            <a:r>
              <a:rPr lang="en-US" b="1" dirty="0" smtClean="0"/>
              <a:t>Comparable experience </a:t>
            </a:r>
            <a:r>
              <a:rPr lang="en-US" dirty="0" smtClean="0"/>
              <a:t>– the practically wise persuader shows examples from his own life </a:t>
            </a:r>
          </a:p>
          <a:p>
            <a:pPr lvl="1"/>
            <a:r>
              <a:rPr lang="en-US" dirty="0" smtClean="0"/>
              <a:t>Ex. Bocce ball</a:t>
            </a:r>
          </a:p>
          <a:p>
            <a:r>
              <a:rPr lang="en-US" b="1" dirty="0" err="1" smtClean="0"/>
              <a:t>Sussing</a:t>
            </a:r>
            <a:r>
              <a:rPr lang="en-US" b="1" dirty="0" smtClean="0"/>
              <a:t> out the real issue </a:t>
            </a:r>
            <a:r>
              <a:rPr lang="en-US" dirty="0" smtClean="0"/>
              <a:t>– a trustworthy persuader sees your actual needs, even if you haven’t mentioned them </a:t>
            </a:r>
          </a:p>
          <a:p>
            <a:pPr lvl="1"/>
            <a:r>
              <a:rPr lang="en-US" dirty="0" smtClean="0"/>
              <a:t>Ex. Dr. House</a:t>
            </a:r>
          </a:p>
          <a:p>
            <a:pPr lvl="1"/>
            <a:r>
              <a:rPr lang="en-US" sz="2400" dirty="0"/>
              <a:t>https://www.youtube.com/watch?v=IthbU8Zaa30</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DEFENSE</a:t>
            </a:r>
            <a:endParaRPr lang="en-US" b="1" dirty="0">
              <a:solidFill>
                <a:schemeClr val="bg1"/>
              </a:solidFill>
            </a:endParaRPr>
          </a:p>
        </p:txBody>
      </p:sp>
    </p:spTree>
    <p:extLst>
      <p:ext uri="{BB962C8B-B14F-4D97-AF65-F5344CB8AC3E}">
        <p14:creationId xmlns:p14="http://schemas.microsoft.com/office/powerpoint/2010/main" val="34826882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18: Deal with a Bully</a:t>
            </a:r>
            <a:endParaRPr lang="en-US" dirty="0"/>
          </a:p>
        </p:txBody>
      </p:sp>
      <p:sp>
        <p:nvSpPr>
          <p:cNvPr id="3" name="Content Placeholder 2"/>
          <p:cNvSpPr>
            <a:spLocks noGrp="1"/>
          </p:cNvSpPr>
          <p:nvPr>
            <p:ph idx="1"/>
          </p:nvPr>
        </p:nvSpPr>
        <p:spPr>
          <a:xfrm>
            <a:off x="304800" y="1600200"/>
            <a:ext cx="8610600" cy="5257800"/>
          </a:xfrm>
        </p:spPr>
        <p:txBody>
          <a:bodyPr>
            <a:normAutofit fontScale="85000" lnSpcReduction="10000"/>
          </a:bodyPr>
          <a:lstStyle/>
          <a:p>
            <a:r>
              <a:rPr lang="en-US" b="1" dirty="0" smtClean="0"/>
              <a:t>Use rhetoric </a:t>
            </a:r>
            <a:r>
              <a:rPr lang="en-US" dirty="0" smtClean="0"/>
              <a:t>- make the bullying more tolerable; enhance your ethos with the audience (be the better person)</a:t>
            </a:r>
          </a:p>
          <a:p>
            <a:pPr lvl="1"/>
            <a:r>
              <a:rPr lang="en-US" b="1" dirty="0" smtClean="0"/>
              <a:t>Audience Targeting </a:t>
            </a:r>
            <a:r>
              <a:rPr lang="en-US" dirty="0" smtClean="0"/>
              <a:t>– when being heckled, spot the onlookers who might sympathize, they’re your real audience</a:t>
            </a:r>
          </a:p>
          <a:p>
            <a:pPr lvl="2"/>
            <a:r>
              <a:rPr lang="en-US" dirty="0" smtClean="0"/>
              <a:t>Ex. Amy </a:t>
            </a:r>
            <a:r>
              <a:rPr lang="en-US" dirty="0" err="1" smtClean="0"/>
              <a:t>Shumer</a:t>
            </a:r>
            <a:endParaRPr lang="en-US" dirty="0" smtClean="0"/>
          </a:p>
          <a:p>
            <a:pPr lvl="1"/>
            <a:r>
              <a:rPr lang="en-US" b="1" dirty="0" smtClean="0"/>
              <a:t>Ironic Love </a:t>
            </a:r>
            <a:r>
              <a:rPr lang="en-US" dirty="0" smtClean="0"/>
              <a:t>– a bully wants you to cower, reverse the power – pretend deep affections with a little bit of pity</a:t>
            </a:r>
          </a:p>
          <a:p>
            <a:pPr lvl="1"/>
            <a:r>
              <a:rPr lang="en-US" b="1" dirty="0" smtClean="0"/>
              <a:t>Virtue Pose </a:t>
            </a:r>
            <a:r>
              <a:rPr lang="en-US" dirty="0" smtClean="0"/>
              <a:t>– respond to the bully calmly, offer a discussion later</a:t>
            </a:r>
          </a:p>
          <a:p>
            <a:pPr lvl="1"/>
            <a:r>
              <a:rPr lang="en-US" b="1" dirty="0" smtClean="0"/>
              <a:t>Synecdoche</a:t>
            </a:r>
            <a:r>
              <a:rPr lang="en-US" dirty="0" smtClean="0"/>
              <a:t> – making one member stand for a whole group </a:t>
            </a:r>
          </a:p>
          <a:p>
            <a:pPr lvl="2"/>
            <a:r>
              <a:rPr lang="en-US" dirty="0" smtClean="0"/>
              <a:t>Ex. the political uncle</a:t>
            </a:r>
          </a:p>
          <a:p>
            <a:pPr lvl="1"/>
            <a:r>
              <a:rPr lang="en-US" b="1" dirty="0" smtClean="0"/>
              <a:t>Aggressive Interest </a:t>
            </a:r>
            <a:r>
              <a:rPr lang="en-US" dirty="0" smtClean="0"/>
              <a:t>– respond to a bully by smiling/feigning sympathetic curiosity while continuously asking for definitions, details, sources (if he walks away exasperated, then you’ve won)</a:t>
            </a:r>
          </a:p>
        </p:txBody>
      </p:sp>
    </p:spTree>
    <p:extLst>
      <p:ext uri="{BB962C8B-B14F-4D97-AF65-F5344CB8AC3E}">
        <p14:creationId xmlns:p14="http://schemas.microsoft.com/office/powerpoint/2010/main" val="32737593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685800"/>
            <a:ext cx="8229600" cy="1066800"/>
          </a:xfrm>
        </p:spPr>
        <p:txBody>
          <a:bodyPr/>
          <a:lstStyle/>
          <a:p>
            <a:r>
              <a:rPr lang="en-US" dirty="0"/>
              <a:t>Today’s Argument </a:t>
            </a:r>
            <a:r>
              <a:rPr lang="en-US" dirty="0" smtClean="0"/>
              <a:t>Lab (</a:t>
            </a:r>
            <a:r>
              <a:rPr lang="en-US" dirty="0" err="1" smtClean="0"/>
              <a:t>Ch</a:t>
            </a:r>
            <a:r>
              <a:rPr lang="en-US" dirty="0" smtClean="0"/>
              <a:t> 14-18)</a:t>
            </a:r>
            <a:endParaRPr lang="en-US" dirty="0"/>
          </a:p>
        </p:txBody>
      </p:sp>
      <p:sp>
        <p:nvSpPr>
          <p:cNvPr id="5" name="Content Placeholder 2"/>
          <p:cNvSpPr>
            <a:spLocks noGrp="1"/>
          </p:cNvSpPr>
          <p:nvPr>
            <p:ph idx="1"/>
          </p:nvPr>
        </p:nvSpPr>
        <p:spPr>
          <a:xfrm>
            <a:off x="457200" y="1792224"/>
            <a:ext cx="8229600" cy="4760976"/>
          </a:xfrm>
        </p:spPr>
        <p:txBody>
          <a:bodyPr>
            <a:normAutofit/>
          </a:bodyPr>
          <a:lstStyle/>
          <a:p>
            <a:pPr lvl="0"/>
            <a:r>
              <a:rPr lang="en-US" dirty="0"/>
              <a:t>p. 399 Brick Wall Experiment (pick two sentences to challenge)</a:t>
            </a:r>
          </a:p>
          <a:p>
            <a:pPr lvl="0"/>
            <a:r>
              <a:rPr lang="en-US" dirty="0"/>
              <a:t>P. 401 Ill Logic (pick one fallacy and write a short, convincing argument)</a:t>
            </a:r>
          </a:p>
          <a:p>
            <a:pPr lvl="0"/>
            <a:endParaRPr lang="en-US" dirty="0"/>
          </a:p>
        </p:txBody>
      </p:sp>
      <p:sp>
        <p:nvSpPr>
          <p:cNvPr id="6" name="TextBox 5"/>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DEFENSE</a:t>
            </a:r>
            <a:endParaRPr lang="en-US" b="1" dirty="0">
              <a:solidFill>
                <a:schemeClr val="bg1"/>
              </a:solidFill>
            </a:endParaRPr>
          </a:p>
        </p:txBody>
      </p:sp>
    </p:spTree>
    <p:extLst>
      <p:ext uri="{BB962C8B-B14F-4D97-AF65-F5344CB8AC3E}">
        <p14:creationId xmlns:p14="http://schemas.microsoft.com/office/powerpoint/2010/main" val="215356558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066800"/>
          </a:xfrm>
        </p:spPr>
        <p:txBody>
          <a:bodyPr/>
          <a:lstStyle/>
          <a:p>
            <a:pPr algn="ctr"/>
            <a:r>
              <a:rPr lang="en-US" dirty="0" smtClean="0"/>
              <a:t>Advanced Offense</a:t>
            </a:r>
            <a:endParaRPr lang="en-US" dirty="0"/>
          </a:p>
        </p:txBody>
      </p:sp>
    </p:spTree>
    <p:extLst>
      <p:ext uri="{BB962C8B-B14F-4D97-AF65-F5344CB8AC3E}">
        <p14:creationId xmlns:p14="http://schemas.microsoft.com/office/powerpoint/2010/main" val="21657000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19: Get Instant Cleverness</a:t>
            </a:r>
          </a:p>
        </p:txBody>
      </p:sp>
      <p:sp>
        <p:nvSpPr>
          <p:cNvPr id="3" name="Content Placeholder 2"/>
          <p:cNvSpPr>
            <a:spLocks noGrp="1"/>
          </p:cNvSpPr>
          <p:nvPr>
            <p:ph idx="1"/>
          </p:nvPr>
        </p:nvSpPr>
        <p:spPr/>
        <p:txBody>
          <a:bodyPr/>
          <a:lstStyle/>
          <a:p>
            <a:r>
              <a:rPr lang="en-US" b="1" dirty="0"/>
              <a:t>Figures of speech make:</a:t>
            </a:r>
          </a:p>
          <a:p>
            <a:pPr lvl="1"/>
            <a:r>
              <a:rPr lang="en-US" b="1" dirty="0"/>
              <a:t> you more adept at word play</a:t>
            </a:r>
          </a:p>
          <a:p>
            <a:pPr lvl="1"/>
            <a:r>
              <a:rPr lang="en-US" b="1" dirty="0"/>
              <a:t>clichés seem clever</a:t>
            </a:r>
          </a:p>
          <a:p>
            <a:pPr lvl="1"/>
            <a:r>
              <a:rPr lang="en-US" b="1" dirty="0"/>
              <a:t>Conversations more rhythmic, spicy</a:t>
            </a:r>
          </a:p>
          <a:p>
            <a:pPr marL="109728" indent="0">
              <a:buNone/>
            </a:pPr>
            <a:endParaRPr lang="en-US" dirty="0"/>
          </a:p>
        </p:txBody>
      </p:sp>
    </p:spTree>
    <p:extLst>
      <p:ext uri="{BB962C8B-B14F-4D97-AF65-F5344CB8AC3E}">
        <p14:creationId xmlns:p14="http://schemas.microsoft.com/office/powerpoint/2010/main" val="42150477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t>Chapter 19: Get Instant Cleverness</a:t>
            </a:r>
            <a:endParaRPr lang="en-US" dirty="0"/>
          </a:p>
        </p:txBody>
      </p:sp>
      <p:sp>
        <p:nvSpPr>
          <p:cNvPr id="3" name="Content Placeholder 2"/>
          <p:cNvSpPr>
            <a:spLocks noGrp="1"/>
          </p:cNvSpPr>
          <p:nvPr>
            <p:ph idx="1"/>
          </p:nvPr>
        </p:nvSpPr>
        <p:spPr>
          <a:xfrm>
            <a:off x="457200" y="1752600"/>
            <a:ext cx="8229600" cy="4572000"/>
          </a:xfrm>
        </p:spPr>
        <p:txBody>
          <a:bodyPr>
            <a:normAutofit lnSpcReduction="10000"/>
          </a:bodyPr>
          <a:lstStyle/>
          <a:p>
            <a:r>
              <a:rPr lang="en-US" b="1" dirty="0" smtClean="0"/>
              <a:t>Figures</a:t>
            </a:r>
          </a:p>
          <a:p>
            <a:pPr lvl="1"/>
            <a:r>
              <a:rPr lang="en-US" b="1" dirty="0" smtClean="0"/>
              <a:t>Coyness </a:t>
            </a:r>
            <a:r>
              <a:rPr lang="en-US" dirty="0" smtClean="0"/>
              <a:t>– the oh-you-shouldn’t-have figure </a:t>
            </a:r>
            <a:endParaRPr lang="en-US" dirty="0" smtClean="0"/>
          </a:p>
          <a:p>
            <a:pPr lvl="2"/>
            <a:r>
              <a:rPr lang="en-US" dirty="0" smtClean="0"/>
              <a:t>Ex</a:t>
            </a:r>
            <a:r>
              <a:rPr lang="en-US" dirty="0" smtClean="0"/>
              <a:t>. </a:t>
            </a:r>
            <a:r>
              <a:rPr lang="en-US" dirty="0" smtClean="0"/>
              <a:t>Cheapskate</a:t>
            </a:r>
            <a:endParaRPr lang="en-US" dirty="0" smtClean="0"/>
          </a:p>
          <a:p>
            <a:pPr lvl="1"/>
            <a:r>
              <a:rPr lang="en-US" b="1" dirty="0" smtClean="0"/>
              <a:t>Dialogue </a:t>
            </a:r>
            <a:r>
              <a:rPr lang="en-US" dirty="0" smtClean="0"/>
              <a:t>– </a:t>
            </a:r>
            <a:r>
              <a:rPr lang="en-US" dirty="0" smtClean="0"/>
              <a:t>repeats a conversation for effect, adds realism to storytelling </a:t>
            </a:r>
          </a:p>
          <a:p>
            <a:pPr lvl="2"/>
            <a:r>
              <a:rPr lang="en-US" dirty="0" smtClean="0"/>
              <a:t>Ex</a:t>
            </a:r>
            <a:r>
              <a:rPr lang="en-US" dirty="0" smtClean="0"/>
              <a:t>. Austin Powers/Scott </a:t>
            </a:r>
            <a:r>
              <a:rPr lang="en-US" dirty="0" smtClean="0"/>
              <a:t>Evil</a:t>
            </a:r>
          </a:p>
          <a:p>
            <a:pPr lvl="2"/>
            <a:r>
              <a:rPr lang="en-US" dirty="0">
                <a:hlinkClick r:id="rId3"/>
              </a:rPr>
              <a:t>https://www.youtube.com/watch?v=-</a:t>
            </a:r>
            <a:r>
              <a:rPr lang="en-US" dirty="0" smtClean="0">
                <a:hlinkClick r:id="rId3"/>
              </a:rPr>
              <a:t>7O7sBg-iJc&amp;t=154s</a:t>
            </a:r>
            <a:endParaRPr lang="en-US" dirty="0" smtClean="0"/>
          </a:p>
          <a:p>
            <a:pPr lvl="3"/>
            <a:r>
              <a:rPr lang="en-US" dirty="0" smtClean="0"/>
              <a:t>Play 1:18-1:40</a:t>
            </a:r>
            <a:endParaRPr lang="en-US" dirty="0" smtClean="0"/>
          </a:p>
          <a:p>
            <a:pPr lvl="1"/>
            <a:r>
              <a:rPr lang="en-US" b="1" dirty="0" smtClean="0"/>
              <a:t>Speak-around (periphrasis)</a:t>
            </a:r>
            <a:r>
              <a:rPr lang="en-US" dirty="0" smtClean="0"/>
              <a:t> – uses a description as a name (Ex. “She Who Must Be Obeyed”)</a:t>
            </a:r>
          </a:p>
          <a:p>
            <a:endParaRPr lang="en-US" dirty="0"/>
          </a:p>
        </p:txBody>
      </p:sp>
      <p:sp>
        <p:nvSpPr>
          <p:cNvPr id="5" name="TextBox 4"/>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205922589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a:t>
            </a:r>
            <a:r>
              <a:rPr lang="en-US" dirty="0" smtClean="0"/>
              <a:t>19: </a:t>
            </a:r>
            <a:r>
              <a:rPr lang="en-US" dirty="0"/>
              <a:t>Get Instant Cleverness</a:t>
            </a:r>
          </a:p>
        </p:txBody>
      </p:sp>
      <p:sp>
        <p:nvSpPr>
          <p:cNvPr id="3" name="Content Placeholder 2"/>
          <p:cNvSpPr>
            <a:spLocks noGrp="1"/>
          </p:cNvSpPr>
          <p:nvPr>
            <p:ph idx="1"/>
          </p:nvPr>
        </p:nvSpPr>
        <p:spPr>
          <a:xfrm>
            <a:off x="457200" y="1792224"/>
            <a:ext cx="8229600" cy="4456176"/>
          </a:xfrm>
        </p:spPr>
        <p:txBody>
          <a:bodyPr>
            <a:normAutofit fontScale="92500"/>
          </a:bodyPr>
          <a:lstStyle/>
          <a:p>
            <a:pPr marL="457200" indent="-457200"/>
            <a:r>
              <a:rPr lang="en-US" b="1" dirty="0" smtClean="0"/>
              <a:t>Figures of Speech </a:t>
            </a:r>
            <a:r>
              <a:rPr lang="en-US" dirty="0" smtClean="0"/>
              <a:t>– change language via repetition, substitution, sound and word play</a:t>
            </a:r>
          </a:p>
          <a:p>
            <a:pPr marL="682625" lvl="2" indent="-307975">
              <a:buClr>
                <a:schemeClr val="accent3"/>
              </a:buClr>
              <a:buFont typeface="Arial" panose="020B0604020202020204" pitchFamily="34" charset="0"/>
              <a:buChar char="•"/>
            </a:pPr>
            <a:r>
              <a:rPr lang="en-US" sz="2600" b="1" dirty="0">
                <a:solidFill>
                  <a:schemeClr val="accent2"/>
                </a:solidFill>
              </a:rPr>
              <a:t>Repeated First Words (anaphora) </a:t>
            </a:r>
            <a:r>
              <a:rPr lang="en-US" sz="2600" dirty="0">
                <a:solidFill>
                  <a:schemeClr val="accent2"/>
                </a:solidFill>
              </a:rPr>
              <a:t>– uses initial word(s) throughout speech </a:t>
            </a:r>
          </a:p>
          <a:p>
            <a:pPr marL="914400" lvl="3" indent="-284163">
              <a:buClr>
                <a:schemeClr val="accent3"/>
              </a:buClr>
            </a:pPr>
            <a:r>
              <a:rPr lang="en-US" dirty="0"/>
              <a:t>Ex. Holy </a:t>
            </a:r>
            <a:r>
              <a:rPr lang="en-US" dirty="0" smtClean="0"/>
              <a:t>Grail – “and St. </a:t>
            </a:r>
            <a:r>
              <a:rPr lang="en-US" dirty="0" err="1" smtClean="0"/>
              <a:t>Atilla</a:t>
            </a:r>
            <a:r>
              <a:rPr lang="en-US" dirty="0" smtClean="0"/>
              <a:t> raised…And the Lord </a:t>
            </a:r>
            <a:r>
              <a:rPr lang="en-US" dirty="0" err="1" smtClean="0"/>
              <a:t>spake</a:t>
            </a:r>
            <a:r>
              <a:rPr lang="en-US" dirty="0" smtClean="0"/>
              <a:t>…”</a:t>
            </a:r>
            <a:endParaRPr lang="en-US" dirty="0"/>
          </a:p>
          <a:p>
            <a:pPr lvl="1">
              <a:buFont typeface="Arial" panose="020B0604020202020204" pitchFamily="34" charset="0"/>
              <a:buChar char="•"/>
            </a:pPr>
            <a:r>
              <a:rPr lang="en-US" b="1" dirty="0" smtClean="0"/>
              <a:t>Multiple </a:t>
            </a:r>
            <a:r>
              <a:rPr lang="en-US" b="1" dirty="0" smtClean="0"/>
              <a:t>yoking (</a:t>
            </a:r>
            <a:r>
              <a:rPr lang="en-US" b="1" dirty="0" err="1" smtClean="0"/>
              <a:t>diazeugma</a:t>
            </a:r>
            <a:r>
              <a:rPr lang="en-US" b="1" dirty="0" smtClean="0"/>
              <a:t>) </a:t>
            </a:r>
            <a:r>
              <a:rPr lang="en-US" dirty="0" smtClean="0"/>
              <a:t>– the </a:t>
            </a:r>
            <a:r>
              <a:rPr lang="en-US" dirty="0" smtClean="0"/>
              <a:t>play-by-play</a:t>
            </a:r>
          </a:p>
          <a:p>
            <a:pPr lvl="2">
              <a:buFont typeface="Arial" panose="020B0604020202020204" pitchFamily="34" charset="0"/>
              <a:buChar char="•"/>
            </a:pPr>
            <a:r>
              <a:rPr lang="en-US" dirty="0" smtClean="0"/>
              <a:t>Ex</a:t>
            </a:r>
            <a:r>
              <a:rPr lang="en-US" dirty="0" smtClean="0"/>
              <a:t>. Hockey </a:t>
            </a:r>
            <a:r>
              <a:rPr lang="en-US" dirty="0" smtClean="0"/>
              <a:t>announcer – takes the puck, gets it past two defenders, shoots, misses, shoots again…score!</a:t>
            </a:r>
            <a:endParaRPr lang="en-US" dirty="0" smtClean="0"/>
          </a:p>
          <a:p>
            <a:pPr lvl="1">
              <a:buFont typeface="Arial" panose="020B0604020202020204" pitchFamily="34" charset="0"/>
              <a:buChar char="•"/>
            </a:pPr>
            <a:r>
              <a:rPr lang="en-US" b="1" dirty="0" smtClean="0"/>
              <a:t>Idiom</a:t>
            </a:r>
            <a:r>
              <a:rPr lang="en-US" dirty="0" smtClean="0"/>
              <a:t> – combines words to make a single </a:t>
            </a:r>
            <a:r>
              <a:rPr lang="en-US" dirty="0" smtClean="0"/>
              <a:t>meaning</a:t>
            </a:r>
          </a:p>
          <a:p>
            <a:pPr lvl="2">
              <a:buFont typeface="Arial" panose="020B0604020202020204" pitchFamily="34" charset="0"/>
              <a:buChar char="•"/>
            </a:pPr>
            <a:r>
              <a:rPr lang="en-US" dirty="0" smtClean="0"/>
              <a:t>Ex</a:t>
            </a:r>
            <a:r>
              <a:rPr lang="en-US" dirty="0" smtClean="0"/>
              <a:t>. The whole ball of wax, Greek to you, breaking </a:t>
            </a:r>
            <a:r>
              <a:rPr lang="en-US" dirty="0" smtClean="0"/>
              <a:t>bread</a:t>
            </a:r>
            <a:endParaRPr lang="en-US" dirty="0" smtClean="0"/>
          </a:p>
        </p:txBody>
      </p:sp>
      <p:sp>
        <p:nvSpPr>
          <p:cNvPr id="5" name="TextBox 4"/>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16961904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19: Get Instant Cleverness</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b="1" dirty="0" smtClean="0"/>
              <a:t>Figures of Thought </a:t>
            </a:r>
            <a:r>
              <a:rPr lang="en-US" dirty="0" smtClean="0"/>
              <a:t>– logical or emotional tactics (i.e., conceding a point, revealing an attractive flaw, etc.)</a:t>
            </a:r>
            <a:r>
              <a:rPr lang="en-US" b="1" dirty="0" smtClean="0"/>
              <a:t> </a:t>
            </a:r>
          </a:p>
          <a:p>
            <a:pPr lvl="1">
              <a:buFont typeface="Arial" panose="020B0604020202020204" pitchFamily="34" charset="0"/>
              <a:buChar char="•"/>
            </a:pPr>
            <a:r>
              <a:rPr lang="en-US" b="1" dirty="0" smtClean="0"/>
              <a:t>Self-answering </a:t>
            </a:r>
            <a:r>
              <a:rPr lang="en-US" b="1" dirty="0"/>
              <a:t>question (</a:t>
            </a:r>
            <a:r>
              <a:rPr lang="en-US" b="1" dirty="0" err="1"/>
              <a:t>hypophora</a:t>
            </a:r>
            <a:r>
              <a:rPr lang="en-US" b="1" dirty="0"/>
              <a:t>) </a:t>
            </a:r>
            <a:r>
              <a:rPr lang="en-US" dirty="0"/>
              <a:t>– ask a rhetorical question and answer it </a:t>
            </a:r>
          </a:p>
          <a:p>
            <a:pPr lvl="2">
              <a:buFont typeface="Arial" panose="020B0604020202020204" pitchFamily="34" charset="0"/>
              <a:buChar char="•"/>
            </a:pPr>
            <a:r>
              <a:rPr lang="en-US" dirty="0"/>
              <a:t>Ex. Protestors - What do we want? Justice! When do we want it? Now!</a:t>
            </a:r>
          </a:p>
          <a:p>
            <a:endParaRPr lang="en-US" dirty="0"/>
          </a:p>
        </p:txBody>
      </p:sp>
    </p:spTree>
    <p:extLst>
      <p:ext uri="{BB962C8B-B14F-4D97-AF65-F5344CB8AC3E}">
        <p14:creationId xmlns:p14="http://schemas.microsoft.com/office/powerpoint/2010/main" val="9587006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19: Get Instant Cleverness</a:t>
            </a:r>
          </a:p>
        </p:txBody>
      </p:sp>
      <p:sp>
        <p:nvSpPr>
          <p:cNvPr id="3" name="Content Placeholder 2"/>
          <p:cNvSpPr>
            <a:spLocks noGrp="1"/>
          </p:cNvSpPr>
          <p:nvPr>
            <p:ph idx="1"/>
          </p:nvPr>
        </p:nvSpPr>
        <p:spPr>
          <a:xfrm>
            <a:off x="457200" y="1752600"/>
            <a:ext cx="8229600" cy="4760976"/>
          </a:xfrm>
        </p:spPr>
        <p:txBody>
          <a:bodyPr>
            <a:normAutofit lnSpcReduction="10000"/>
          </a:bodyPr>
          <a:lstStyle/>
          <a:p>
            <a:r>
              <a:rPr lang="en-US" b="1" dirty="0"/>
              <a:t>Tropes </a:t>
            </a:r>
            <a:r>
              <a:rPr lang="en-US" dirty="0"/>
              <a:t>– swap one image or concept for </a:t>
            </a:r>
            <a:r>
              <a:rPr lang="en-US" dirty="0" smtClean="0"/>
              <a:t>another</a:t>
            </a:r>
          </a:p>
          <a:p>
            <a:pPr lvl="1"/>
            <a:r>
              <a:rPr lang="en-US" b="1" dirty="0"/>
              <a:t>Metaphor</a:t>
            </a:r>
            <a:r>
              <a:rPr lang="en-US" dirty="0"/>
              <a:t> – </a:t>
            </a:r>
            <a:r>
              <a:rPr lang="en-US" dirty="0" smtClean="0"/>
              <a:t>(pretend trope) makes </a:t>
            </a:r>
            <a:r>
              <a:rPr lang="en-US" dirty="0"/>
              <a:t>one thing stand for another </a:t>
            </a:r>
            <a:endParaRPr lang="en-US" dirty="0" smtClean="0"/>
          </a:p>
          <a:p>
            <a:pPr lvl="2"/>
            <a:r>
              <a:rPr lang="en-US" dirty="0" smtClean="0"/>
              <a:t>Ex. moon </a:t>
            </a:r>
            <a:r>
              <a:rPr lang="en-US" dirty="0"/>
              <a:t>is a </a:t>
            </a:r>
            <a:r>
              <a:rPr lang="en-US" dirty="0" smtClean="0"/>
              <a:t>balloon</a:t>
            </a:r>
            <a:endParaRPr lang="en-US" dirty="0"/>
          </a:p>
          <a:p>
            <a:pPr lvl="1"/>
            <a:r>
              <a:rPr lang="en-US" b="1" dirty="0" smtClean="0"/>
              <a:t>Synecdoche</a:t>
            </a:r>
            <a:r>
              <a:rPr lang="en-US" dirty="0" smtClean="0"/>
              <a:t> </a:t>
            </a:r>
            <a:r>
              <a:rPr lang="en-US" dirty="0"/>
              <a:t>– </a:t>
            </a:r>
            <a:r>
              <a:rPr lang="en-US" dirty="0" smtClean="0"/>
              <a:t>(scaling trope) swaps </a:t>
            </a:r>
            <a:r>
              <a:rPr lang="en-US" dirty="0"/>
              <a:t>a thing for a collections of things (White House) or makes a representative stand for the whole (wheels for a vehicle)</a:t>
            </a:r>
          </a:p>
          <a:p>
            <a:pPr lvl="1"/>
            <a:r>
              <a:rPr lang="en-US" b="1" dirty="0"/>
              <a:t>Metonymy</a:t>
            </a:r>
            <a:r>
              <a:rPr lang="en-US" dirty="0"/>
              <a:t> – </a:t>
            </a:r>
            <a:r>
              <a:rPr lang="en-US" dirty="0" smtClean="0"/>
              <a:t>(sharing trope) takes </a:t>
            </a:r>
            <a:r>
              <a:rPr lang="en-US" dirty="0"/>
              <a:t>a characteristic and makes it stand for the whole </a:t>
            </a:r>
            <a:endParaRPr lang="en-US" dirty="0" smtClean="0"/>
          </a:p>
          <a:p>
            <a:pPr lvl="2"/>
            <a:r>
              <a:rPr lang="en-US" dirty="0" smtClean="0"/>
              <a:t>Ex. “red</a:t>
            </a:r>
            <a:r>
              <a:rPr lang="en-US" dirty="0"/>
              <a:t>” for a red-haired </a:t>
            </a:r>
            <a:r>
              <a:rPr lang="en-US" dirty="0" smtClean="0"/>
              <a:t>person</a:t>
            </a:r>
            <a:endParaRPr lang="en-US" dirty="0"/>
          </a:p>
          <a:p>
            <a:endParaRPr lang="en-US" dirty="0"/>
          </a:p>
        </p:txBody>
      </p:sp>
    </p:spTree>
    <p:extLst>
      <p:ext uri="{BB962C8B-B14F-4D97-AF65-F5344CB8AC3E}">
        <p14:creationId xmlns:p14="http://schemas.microsoft.com/office/powerpoint/2010/main" val="25799321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610600" cy="5218176"/>
          </a:xfrm>
        </p:spPr>
        <p:txBody>
          <a:bodyPr>
            <a:normAutofit fontScale="92500" lnSpcReduction="20000"/>
          </a:bodyPr>
          <a:lstStyle/>
          <a:p>
            <a:r>
              <a:rPr lang="en-US" b="1" dirty="0" smtClean="0"/>
              <a:t>Cliché and a Twist </a:t>
            </a:r>
            <a:r>
              <a:rPr lang="en-US" dirty="0" smtClean="0"/>
              <a:t>– concede your opponent’s cliché and then mess it up deliberately </a:t>
            </a:r>
            <a:endParaRPr lang="en-US" dirty="0" smtClean="0"/>
          </a:p>
          <a:p>
            <a:pPr lvl="1"/>
            <a:r>
              <a:rPr lang="en-US" dirty="0" smtClean="0"/>
              <a:t>Ex. </a:t>
            </a:r>
            <a:r>
              <a:rPr lang="en-US" dirty="0"/>
              <a:t>Book (</a:t>
            </a:r>
            <a:r>
              <a:rPr lang="en-US" i="1" dirty="0"/>
              <a:t>Mrs. </a:t>
            </a:r>
            <a:r>
              <a:rPr lang="en-US" i="1" dirty="0" err="1"/>
              <a:t>Yosler</a:t>
            </a:r>
            <a:r>
              <a:rPr lang="en-US" dirty="0"/>
              <a:t>: </a:t>
            </a:r>
            <a:r>
              <a:rPr lang="en-US" i="1" dirty="0"/>
              <a:t>Rebecca</a:t>
            </a:r>
            <a:r>
              <a:rPr lang="en-US" dirty="0"/>
              <a:t> is a great book for killing time. </a:t>
            </a:r>
            <a:r>
              <a:rPr lang="en-US" i="1" dirty="0"/>
              <a:t>Julia</a:t>
            </a:r>
            <a:r>
              <a:rPr lang="en-US" dirty="0"/>
              <a:t>: sure, if you like it better dead.)</a:t>
            </a:r>
            <a:r>
              <a:rPr lang="en-US" dirty="0" smtClean="0"/>
              <a:t>	</a:t>
            </a:r>
          </a:p>
          <a:p>
            <a:r>
              <a:rPr lang="en-US" b="1" dirty="0" smtClean="0"/>
              <a:t>Yoda </a:t>
            </a:r>
            <a:r>
              <a:rPr lang="en-US" b="1" dirty="0" smtClean="0"/>
              <a:t>technique (chiasmus) </a:t>
            </a:r>
            <a:r>
              <a:rPr lang="en-US" dirty="0" smtClean="0"/>
              <a:t>– creates a crisscross sentence </a:t>
            </a:r>
            <a:endParaRPr lang="en-US" dirty="0" smtClean="0"/>
          </a:p>
          <a:p>
            <a:pPr lvl="1"/>
            <a:r>
              <a:rPr lang="en-US" dirty="0" smtClean="0"/>
              <a:t>Ex</a:t>
            </a:r>
            <a:r>
              <a:rPr lang="en-US" dirty="0" smtClean="0"/>
              <a:t>. </a:t>
            </a:r>
            <a:r>
              <a:rPr lang="en-US" dirty="0" smtClean="0"/>
              <a:t>Work is the curse of the drinking classes.</a:t>
            </a:r>
            <a:endParaRPr lang="en-US" dirty="0" smtClean="0"/>
          </a:p>
          <a:p>
            <a:r>
              <a:rPr lang="en-US" b="1" dirty="0" smtClean="0"/>
              <a:t>Dialysis </a:t>
            </a:r>
            <a:r>
              <a:rPr lang="en-US" dirty="0" smtClean="0"/>
              <a:t>– offers a distinct choice: either we do this or we do that </a:t>
            </a:r>
            <a:endParaRPr lang="en-US" dirty="0" smtClean="0"/>
          </a:p>
          <a:p>
            <a:pPr lvl="1"/>
            <a:r>
              <a:rPr lang="en-US" dirty="0" smtClean="0"/>
              <a:t>Ex</a:t>
            </a:r>
            <a:r>
              <a:rPr lang="en-US" dirty="0" smtClean="0"/>
              <a:t>. GW </a:t>
            </a:r>
            <a:r>
              <a:rPr lang="en-US" dirty="0"/>
              <a:t>Bush - You’re either with us or you’re with the terrorists.</a:t>
            </a:r>
            <a:endParaRPr lang="en-US" dirty="0" smtClean="0"/>
          </a:p>
          <a:p>
            <a:r>
              <a:rPr lang="en-US" b="1" dirty="0" smtClean="0"/>
              <a:t>Antithesis </a:t>
            </a:r>
            <a:r>
              <a:rPr lang="en-US" dirty="0" smtClean="0"/>
              <a:t>– weights one argument next to another </a:t>
            </a:r>
            <a:endParaRPr lang="en-US" dirty="0"/>
          </a:p>
          <a:p>
            <a:pPr lvl="1"/>
            <a:r>
              <a:rPr lang="en-US" dirty="0" smtClean="0"/>
              <a:t>Ex</a:t>
            </a:r>
            <a:r>
              <a:rPr lang="en-US" dirty="0" smtClean="0"/>
              <a:t>. </a:t>
            </a:r>
            <a:r>
              <a:rPr lang="en-US" dirty="0" smtClean="0"/>
              <a:t>Competition o</a:t>
            </a:r>
            <a:r>
              <a:rPr lang="en-US" dirty="0" smtClean="0"/>
              <a:t>utsourcing call center - </a:t>
            </a:r>
            <a:r>
              <a:rPr lang="en-US" dirty="0"/>
              <a:t>saved 20%, and lost 10% of its customers; we kept things domestic, gained market </a:t>
            </a:r>
            <a:r>
              <a:rPr lang="en-US" dirty="0" smtClean="0"/>
              <a:t>share, came </a:t>
            </a:r>
            <a:r>
              <a:rPr lang="en-US" dirty="0"/>
              <a:t>out </a:t>
            </a:r>
            <a:r>
              <a:rPr lang="en-US" dirty="0" smtClean="0"/>
              <a:t>ahead.</a:t>
            </a:r>
            <a:endParaRPr lang="en-US" dirty="0" smtClean="0"/>
          </a:p>
        </p:txBody>
      </p:sp>
      <p:sp>
        <p:nvSpPr>
          <p:cNvPr id="4" name="Title 1"/>
          <p:cNvSpPr>
            <a:spLocks noGrp="1"/>
          </p:cNvSpPr>
          <p:nvPr>
            <p:ph type="title"/>
          </p:nvPr>
        </p:nvSpPr>
        <p:spPr>
          <a:xfrm>
            <a:off x="457200" y="685800"/>
            <a:ext cx="8229600" cy="1066800"/>
          </a:xfrm>
        </p:spPr>
        <p:txBody>
          <a:bodyPr/>
          <a:lstStyle/>
          <a:p>
            <a:r>
              <a:rPr lang="en-US" dirty="0"/>
              <a:t>Chapter </a:t>
            </a:r>
            <a:r>
              <a:rPr lang="en-US" dirty="0" smtClean="0"/>
              <a:t>19: </a:t>
            </a:r>
            <a:r>
              <a:rPr lang="en-US" dirty="0"/>
              <a:t>Get Instant Cleverness</a:t>
            </a:r>
          </a:p>
        </p:txBody>
      </p:sp>
      <p:sp>
        <p:nvSpPr>
          <p:cNvPr id="6" name="TextBox 5"/>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65959796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Correction Figure (</a:t>
            </a:r>
            <a:r>
              <a:rPr lang="en-US" b="1" dirty="0" err="1" smtClean="0"/>
              <a:t>epergesis</a:t>
            </a:r>
            <a:r>
              <a:rPr lang="en-US" b="1" dirty="0" smtClean="0"/>
              <a:t>) </a:t>
            </a:r>
            <a:r>
              <a:rPr lang="en-US" dirty="0" smtClean="0"/>
              <a:t>– edit yourself aloud, interrupt yourself </a:t>
            </a:r>
            <a:endParaRPr lang="en-US" dirty="0" smtClean="0"/>
          </a:p>
          <a:p>
            <a:pPr lvl="1"/>
            <a:r>
              <a:rPr lang="en-US" dirty="0" smtClean="0"/>
              <a:t>Ex</a:t>
            </a:r>
            <a:r>
              <a:rPr lang="en-US" dirty="0" smtClean="0"/>
              <a:t>. </a:t>
            </a:r>
            <a:r>
              <a:rPr lang="en-US" dirty="0"/>
              <a:t>Moe - I’m better than dirt. Well, most kinds of dirt, not that fancy store-bought dirt.. I can’t compete with that stuff.</a:t>
            </a:r>
            <a:endParaRPr lang="en-US" dirty="0" smtClean="0"/>
          </a:p>
          <a:p>
            <a:r>
              <a:rPr lang="en-US" b="1" dirty="0" smtClean="0"/>
              <a:t>No-Yes Sentence (dialysis) </a:t>
            </a:r>
            <a:r>
              <a:rPr lang="en-US" dirty="0" smtClean="0"/>
              <a:t>– repeats the opponent’s word with “no” after it followed by a new improved word </a:t>
            </a:r>
            <a:endParaRPr lang="en-US" dirty="0" smtClean="0"/>
          </a:p>
          <a:p>
            <a:pPr lvl="1"/>
            <a:r>
              <a:rPr lang="en-US" dirty="0" smtClean="0"/>
              <a:t>Ex</a:t>
            </a:r>
            <a:r>
              <a:rPr lang="en-US" dirty="0" smtClean="0"/>
              <a:t>. </a:t>
            </a:r>
            <a:r>
              <a:rPr lang="en-US" dirty="0" smtClean="0"/>
              <a:t>Coworker</a:t>
            </a:r>
            <a:r>
              <a:rPr lang="en-US" dirty="0"/>
              <a:t>: She says they’re using the new system. You: New, yes. Systematic, no</a:t>
            </a:r>
            <a:r>
              <a:rPr lang="en-US" dirty="0" smtClean="0"/>
              <a:t>.</a:t>
            </a:r>
            <a:endParaRPr lang="en-US" dirty="0"/>
          </a:p>
        </p:txBody>
      </p:sp>
      <p:sp>
        <p:nvSpPr>
          <p:cNvPr id="4" name="Title 1"/>
          <p:cNvSpPr>
            <a:spLocks noGrp="1"/>
          </p:cNvSpPr>
          <p:nvPr>
            <p:ph type="title"/>
          </p:nvPr>
        </p:nvSpPr>
        <p:spPr>
          <a:xfrm>
            <a:off x="457200" y="685800"/>
            <a:ext cx="8229600" cy="1066800"/>
          </a:xfrm>
        </p:spPr>
        <p:txBody>
          <a:bodyPr/>
          <a:lstStyle/>
          <a:p>
            <a:r>
              <a:rPr lang="en-US" dirty="0"/>
              <a:t>Chapter </a:t>
            </a:r>
            <a:r>
              <a:rPr lang="en-US" dirty="0" smtClean="0"/>
              <a:t>19: </a:t>
            </a:r>
            <a:r>
              <a:rPr lang="en-US" dirty="0"/>
              <a:t>Get Instant Cleverness</a:t>
            </a:r>
          </a:p>
        </p:txBody>
      </p:sp>
      <p:sp>
        <p:nvSpPr>
          <p:cNvPr id="6" name="TextBox 5"/>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187670145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b="1" dirty="0"/>
              <a:t>Litotes</a:t>
            </a:r>
            <a:r>
              <a:rPr lang="en-US" dirty="0"/>
              <a:t> – figure of ironic understatement, usually negative </a:t>
            </a:r>
            <a:endParaRPr lang="en-US" dirty="0" smtClean="0"/>
          </a:p>
          <a:p>
            <a:pPr lvl="1"/>
            <a:r>
              <a:rPr lang="en-US" dirty="0" smtClean="0"/>
              <a:t>Ex</a:t>
            </a:r>
            <a:r>
              <a:rPr lang="en-US" dirty="0"/>
              <a:t>. Daughter: I’m going to school. Bye. Dad: You’re not exactly dressed for the part</a:t>
            </a:r>
            <a:r>
              <a:rPr lang="en-US" dirty="0" smtClean="0"/>
              <a:t>.</a:t>
            </a:r>
          </a:p>
          <a:p>
            <a:r>
              <a:rPr lang="en-US" b="1" dirty="0" smtClean="0"/>
              <a:t>Climax </a:t>
            </a:r>
            <a:r>
              <a:rPr lang="en-US" b="1" dirty="0"/>
              <a:t>(anadiplosis)</a:t>
            </a:r>
            <a:r>
              <a:rPr lang="en-US" dirty="0"/>
              <a:t> – uses the last part of a clause to begin the next clause </a:t>
            </a:r>
            <a:endParaRPr lang="en-US" dirty="0" smtClean="0"/>
          </a:p>
          <a:p>
            <a:pPr lvl="1"/>
            <a:r>
              <a:rPr lang="en-US" dirty="0" smtClean="0"/>
              <a:t>Ex</a:t>
            </a:r>
            <a:r>
              <a:rPr lang="en-US" dirty="0"/>
              <a:t>. Franklin: A little neglect may breed mischief…for want of the nail the shoe was lost; for want of a shoe the horse was lost; and for want of a horse the rider was lost.</a:t>
            </a:r>
          </a:p>
          <a:p>
            <a:r>
              <a:rPr lang="en-US" b="1" dirty="0" err="1" smtClean="0"/>
              <a:t>Verbing</a:t>
            </a:r>
            <a:r>
              <a:rPr lang="en-US" dirty="0" smtClean="0"/>
              <a:t> </a:t>
            </a:r>
            <a:r>
              <a:rPr lang="en-US" dirty="0" smtClean="0"/>
              <a:t>– changing nouns to verbs and nouns to adjectives </a:t>
            </a:r>
            <a:endParaRPr lang="en-US" dirty="0" smtClean="0"/>
          </a:p>
          <a:p>
            <a:pPr lvl="1"/>
            <a:r>
              <a:rPr lang="en-US" dirty="0" smtClean="0"/>
              <a:t>Ex</a:t>
            </a:r>
            <a:r>
              <a:rPr lang="en-US" dirty="0" smtClean="0"/>
              <a:t>. </a:t>
            </a:r>
            <a:r>
              <a:rPr lang="en-US" dirty="0" err="1" smtClean="0"/>
              <a:t>Desking</a:t>
            </a:r>
            <a:endParaRPr lang="en-US" dirty="0" smtClean="0"/>
          </a:p>
          <a:p>
            <a:r>
              <a:rPr lang="en-US" b="1" dirty="0" smtClean="0"/>
              <a:t>Like (</a:t>
            </a:r>
            <a:r>
              <a:rPr lang="en-US" b="1" dirty="0" err="1" smtClean="0"/>
              <a:t>parelcon</a:t>
            </a:r>
            <a:r>
              <a:rPr lang="en-US" b="1" dirty="0" smtClean="0"/>
              <a:t>) </a:t>
            </a:r>
            <a:r>
              <a:rPr lang="en-US" dirty="0" smtClean="0"/>
              <a:t>– a word gets stripped of its meaning and used as a filler </a:t>
            </a:r>
            <a:endParaRPr lang="en-US" dirty="0" smtClean="0"/>
          </a:p>
          <a:p>
            <a:pPr lvl="1"/>
            <a:r>
              <a:rPr lang="en-US" dirty="0" smtClean="0"/>
              <a:t>Ex</a:t>
            </a:r>
            <a:r>
              <a:rPr lang="en-US" dirty="0" smtClean="0"/>
              <a:t>. </a:t>
            </a:r>
            <a:r>
              <a:rPr lang="en-US" dirty="0" err="1" smtClean="0"/>
              <a:t>Y’know</a:t>
            </a:r>
            <a:r>
              <a:rPr lang="en-US" dirty="0" smtClean="0"/>
              <a:t>, </a:t>
            </a:r>
            <a:r>
              <a:rPr lang="en-US" dirty="0" smtClean="0"/>
              <a:t>Um</a:t>
            </a:r>
            <a:endParaRPr lang="en-US" dirty="0"/>
          </a:p>
        </p:txBody>
      </p:sp>
      <p:sp>
        <p:nvSpPr>
          <p:cNvPr id="4" name="Title 1"/>
          <p:cNvSpPr>
            <a:spLocks noGrp="1"/>
          </p:cNvSpPr>
          <p:nvPr>
            <p:ph type="title"/>
          </p:nvPr>
        </p:nvSpPr>
        <p:spPr>
          <a:xfrm>
            <a:off x="457200" y="685800"/>
            <a:ext cx="8229600" cy="1066800"/>
          </a:xfrm>
        </p:spPr>
        <p:txBody>
          <a:bodyPr/>
          <a:lstStyle/>
          <a:p>
            <a:r>
              <a:rPr lang="en-US" dirty="0"/>
              <a:t>Chapter </a:t>
            </a:r>
            <a:r>
              <a:rPr lang="en-US" dirty="0" smtClean="0"/>
              <a:t>19: </a:t>
            </a:r>
            <a:r>
              <a:rPr lang="en-US" dirty="0"/>
              <a:t>Get Instant Cleverness</a:t>
            </a:r>
          </a:p>
        </p:txBody>
      </p:sp>
      <p:sp>
        <p:nvSpPr>
          <p:cNvPr id="6" name="TextBox 5"/>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58531540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20: Change Reality</a:t>
            </a:r>
            <a:endParaRPr lang="en-US" dirty="0"/>
          </a:p>
        </p:txBody>
      </p:sp>
      <p:sp>
        <p:nvSpPr>
          <p:cNvPr id="3" name="Content Placeholder 2"/>
          <p:cNvSpPr>
            <a:spLocks noGrp="1"/>
          </p:cNvSpPr>
          <p:nvPr>
            <p:ph idx="1"/>
          </p:nvPr>
        </p:nvSpPr>
        <p:spPr/>
        <p:txBody>
          <a:bodyPr/>
          <a:lstStyle/>
          <a:p>
            <a:r>
              <a:rPr lang="en-US" b="1" dirty="0" smtClean="0"/>
              <a:t>More tropes </a:t>
            </a:r>
            <a:r>
              <a:rPr lang="en-US" dirty="0" smtClean="0"/>
              <a:t>(image swapping)</a:t>
            </a:r>
          </a:p>
          <a:p>
            <a:pPr lvl="1"/>
            <a:r>
              <a:rPr lang="en-US" b="1" dirty="0" smtClean="0"/>
              <a:t>Hyperbole</a:t>
            </a:r>
            <a:r>
              <a:rPr lang="en-US" dirty="0" smtClean="0"/>
              <a:t> – the inflating trope</a:t>
            </a:r>
          </a:p>
          <a:p>
            <a:pPr lvl="2"/>
            <a:r>
              <a:rPr lang="en-US" dirty="0" smtClean="0"/>
              <a:t>Ex. He wasn’t just big, he was the size of a planet.</a:t>
            </a:r>
          </a:p>
          <a:p>
            <a:pPr lvl="1"/>
            <a:r>
              <a:rPr lang="en-US" b="1" dirty="0" smtClean="0"/>
              <a:t>Profanity </a:t>
            </a:r>
            <a:r>
              <a:rPr lang="en-US" dirty="0" smtClean="0"/>
              <a:t>– the god-defying trope, curse words</a:t>
            </a:r>
            <a:endParaRPr lang="en-US" b="1" dirty="0" smtClean="0"/>
          </a:p>
          <a:p>
            <a:pPr lvl="1"/>
            <a:r>
              <a:rPr lang="en-US" b="1" dirty="0"/>
              <a:t>Irony</a:t>
            </a:r>
            <a:r>
              <a:rPr lang="en-US" dirty="0"/>
              <a:t> – </a:t>
            </a:r>
            <a:r>
              <a:rPr lang="en-US" dirty="0" smtClean="0"/>
              <a:t>the acting trope, swaps </a:t>
            </a:r>
            <a:r>
              <a:rPr lang="en-US" dirty="0"/>
              <a:t>apparent meaning for the real </a:t>
            </a:r>
            <a:r>
              <a:rPr lang="en-US" dirty="0" smtClean="0"/>
              <a:t>one</a:t>
            </a:r>
          </a:p>
          <a:p>
            <a:pPr lvl="2"/>
            <a:r>
              <a:rPr lang="en-US" dirty="0" smtClean="0"/>
              <a:t>Ex. Nice try, pal.</a:t>
            </a:r>
            <a:endParaRPr lang="en-US" dirty="0"/>
          </a:p>
          <a:p>
            <a:pPr lvl="1"/>
            <a:endParaRPr lang="en-US" dirty="0"/>
          </a:p>
        </p:txBody>
      </p:sp>
    </p:spTree>
    <p:extLst>
      <p:ext uri="{BB962C8B-B14F-4D97-AF65-F5344CB8AC3E}">
        <p14:creationId xmlns:p14="http://schemas.microsoft.com/office/powerpoint/2010/main" val="15196354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20: Change Reality</a:t>
            </a:r>
          </a:p>
        </p:txBody>
      </p:sp>
      <p:sp>
        <p:nvSpPr>
          <p:cNvPr id="3" name="Content Placeholder 2"/>
          <p:cNvSpPr>
            <a:spLocks noGrp="1"/>
          </p:cNvSpPr>
          <p:nvPr>
            <p:ph idx="1"/>
          </p:nvPr>
        </p:nvSpPr>
        <p:spPr/>
        <p:txBody>
          <a:bodyPr/>
          <a:lstStyle/>
          <a:p>
            <a:r>
              <a:rPr lang="en-US" b="1" dirty="0" smtClean="0"/>
              <a:t>Metonymy</a:t>
            </a:r>
            <a:r>
              <a:rPr lang="en-US" dirty="0" smtClean="0"/>
              <a:t> </a:t>
            </a:r>
            <a:r>
              <a:rPr lang="en-US" dirty="0"/>
              <a:t>(sharing trope) </a:t>
            </a:r>
            <a:r>
              <a:rPr lang="en-US" dirty="0" smtClean="0"/>
              <a:t>- takes </a:t>
            </a:r>
            <a:r>
              <a:rPr lang="en-US" dirty="0"/>
              <a:t>a characteristic and makes it stand for the </a:t>
            </a:r>
            <a:r>
              <a:rPr lang="en-US" dirty="0" smtClean="0"/>
              <a:t>whole</a:t>
            </a:r>
          </a:p>
          <a:p>
            <a:pPr lvl="1">
              <a:buFont typeface="Arial" panose="020B0604020202020204" pitchFamily="34" charset="0"/>
              <a:buChar char="•"/>
            </a:pPr>
            <a:r>
              <a:rPr lang="en-US" dirty="0" smtClean="0"/>
              <a:t> Often gets used to slant our view of a whole group of people</a:t>
            </a:r>
          </a:p>
          <a:p>
            <a:pPr lvl="2">
              <a:buFont typeface="Wingdings" panose="05000000000000000000" pitchFamily="2" charset="2"/>
              <a:buChar char="§"/>
            </a:pPr>
            <a:r>
              <a:rPr lang="en-US" dirty="0" smtClean="0"/>
              <a:t>Ex. Barbarians, suits</a:t>
            </a:r>
          </a:p>
          <a:p>
            <a:pPr>
              <a:buFont typeface="Arial" panose="020B0604020202020204" pitchFamily="34" charset="0"/>
              <a:buChar char="•"/>
            </a:pPr>
            <a:r>
              <a:rPr lang="en-US" b="1" dirty="0" smtClean="0"/>
              <a:t>Synecdoche</a:t>
            </a:r>
            <a:r>
              <a:rPr lang="en-US" dirty="0" smtClean="0"/>
              <a:t> </a:t>
            </a:r>
            <a:r>
              <a:rPr lang="en-US" dirty="0"/>
              <a:t>(scaling trope) </a:t>
            </a:r>
            <a:r>
              <a:rPr lang="en-US" dirty="0" smtClean="0"/>
              <a:t>– takes an individual and makes it represent a group (White House), or vice versa (Wheels)</a:t>
            </a:r>
          </a:p>
          <a:p>
            <a:pPr lvl="1">
              <a:buFont typeface="Arial" panose="020B0604020202020204" pitchFamily="34" charset="0"/>
              <a:buChar char="•"/>
            </a:pPr>
            <a:r>
              <a:rPr lang="en-US" dirty="0" smtClean="0"/>
              <a:t>Can cause damage, hurt feelings (stereotyping)</a:t>
            </a:r>
          </a:p>
          <a:p>
            <a:pPr lvl="1">
              <a:buFont typeface="Arial" panose="020B0604020202020204" pitchFamily="34" charset="0"/>
              <a:buChar char="•"/>
            </a:pPr>
            <a:endParaRPr lang="en-US" dirty="0"/>
          </a:p>
        </p:txBody>
      </p:sp>
    </p:spTree>
    <p:extLst>
      <p:ext uri="{BB962C8B-B14F-4D97-AF65-F5344CB8AC3E}">
        <p14:creationId xmlns:p14="http://schemas.microsoft.com/office/powerpoint/2010/main" val="30969134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20: Change Reality</a:t>
            </a:r>
          </a:p>
        </p:txBody>
      </p:sp>
      <p:sp>
        <p:nvSpPr>
          <p:cNvPr id="3" name="Content Placeholder 2"/>
          <p:cNvSpPr>
            <a:spLocks noGrp="1"/>
          </p:cNvSpPr>
          <p:nvPr>
            <p:ph idx="1"/>
          </p:nvPr>
        </p:nvSpPr>
        <p:spPr/>
        <p:txBody>
          <a:bodyPr/>
          <a:lstStyle/>
          <a:p>
            <a:r>
              <a:rPr lang="en-US" b="1" dirty="0" smtClean="0"/>
              <a:t>Hyperbole</a:t>
            </a:r>
            <a:r>
              <a:rPr lang="en-US" dirty="0" smtClean="0"/>
              <a:t> – lends itself best to humor</a:t>
            </a:r>
          </a:p>
          <a:p>
            <a:pPr lvl="1"/>
            <a:r>
              <a:rPr lang="en-US" dirty="0" smtClean="0"/>
              <a:t>Ex. Rancher – it takes three hours to drive across my land; Stranger – I used to have truck like that.</a:t>
            </a:r>
          </a:p>
          <a:p>
            <a:pPr lvl="1"/>
            <a:r>
              <a:rPr lang="en-US" b="1" dirty="0" smtClean="0"/>
              <a:t>Inspires us to do more </a:t>
            </a:r>
            <a:r>
              <a:rPr lang="en-US" dirty="0" smtClean="0"/>
              <a:t>– talk yourself into becoming faster, stronger, richer, etc.</a:t>
            </a:r>
          </a:p>
          <a:p>
            <a:r>
              <a:rPr lang="en-US" b="1" dirty="0" smtClean="0"/>
              <a:t>Profanity</a:t>
            </a:r>
            <a:r>
              <a:rPr lang="en-US" dirty="0" smtClean="0"/>
              <a:t> – original curse words were curses, today its more about tribal divisions – still work magic by summoning the beliefs, expectations, and identity of the audience</a:t>
            </a:r>
          </a:p>
          <a:p>
            <a:pPr lvl="1"/>
            <a:r>
              <a:rPr lang="en-US" dirty="0" smtClean="0"/>
              <a:t>Ex. Burning the flag</a:t>
            </a:r>
            <a:endParaRPr lang="en-US" dirty="0"/>
          </a:p>
        </p:txBody>
      </p:sp>
    </p:spTree>
    <p:extLst>
      <p:ext uri="{BB962C8B-B14F-4D97-AF65-F5344CB8AC3E}">
        <p14:creationId xmlns:p14="http://schemas.microsoft.com/office/powerpoint/2010/main" val="356973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dirty="0" smtClean="0"/>
              <a:t>Chapter </a:t>
            </a:r>
            <a:r>
              <a:rPr lang="en-US" dirty="0" smtClean="0"/>
              <a:t>21</a:t>
            </a:r>
            <a:r>
              <a:rPr lang="en-US" dirty="0" smtClean="0"/>
              <a:t>: </a:t>
            </a:r>
            <a:r>
              <a:rPr lang="en-US" dirty="0" smtClean="0"/>
              <a:t>Speak Your Audience’s Language</a:t>
            </a:r>
            <a:endParaRPr lang="en-US" dirty="0"/>
          </a:p>
        </p:txBody>
      </p:sp>
      <p:sp>
        <p:nvSpPr>
          <p:cNvPr id="3" name="Content Placeholder 2"/>
          <p:cNvSpPr>
            <a:spLocks noGrp="1"/>
          </p:cNvSpPr>
          <p:nvPr>
            <p:ph idx="1"/>
          </p:nvPr>
        </p:nvSpPr>
        <p:spPr/>
        <p:txBody>
          <a:bodyPr>
            <a:normAutofit/>
          </a:bodyPr>
          <a:lstStyle/>
          <a:p>
            <a:r>
              <a:rPr lang="en-US" b="1" dirty="0" smtClean="0"/>
              <a:t>Code grooming </a:t>
            </a:r>
            <a:r>
              <a:rPr lang="en-US" dirty="0" smtClean="0"/>
              <a:t>– using insider language to get an audience to identify with you an your idea (Ex. Text Language)</a:t>
            </a:r>
          </a:p>
          <a:p>
            <a:r>
              <a:rPr lang="en-US" b="1" dirty="0" smtClean="0"/>
              <a:t>Repeated code words</a:t>
            </a:r>
            <a:r>
              <a:rPr lang="en-US" dirty="0" smtClean="0"/>
              <a:t> – find specific commonplace terms that make a group bond, and use them again and again (Ex. GW Bush)</a:t>
            </a:r>
          </a:p>
          <a:p>
            <a:r>
              <a:rPr lang="en-US" b="1" dirty="0" smtClean="0"/>
              <a:t>Reverse words </a:t>
            </a:r>
            <a:r>
              <a:rPr lang="en-US" dirty="0" smtClean="0"/>
              <a:t>– find words that mean the opposite of the ones our opponent used. Avoid repeating your opponent’s terms when you deny them (Ex. Department Goals)</a:t>
            </a:r>
          </a:p>
        </p:txBody>
      </p:sp>
      <p:sp>
        <p:nvSpPr>
          <p:cNvPr id="6" name="TextBox 5"/>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33726650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Chapter </a:t>
            </a:r>
            <a:r>
              <a:rPr lang="en-US" dirty="0" smtClean="0"/>
              <a:t>22: </a:t>
            </a:r>
            <a:r>
              <a:rPr lang="en-US" dirty="0" smtClean="0"/>
              <a:t>Make Them Identify with You </a:t>
            </a:r>
            <a:endParaRPr lang="en-US" dirty="0"/>
          </a:p>
        </p:txBody>
      </p:sp>
      <p:sp>
        <p:nvSpPr>
          <p:cNvPr id="3" name="Content Placeholder 2"/>
          <p:cNvSpPr>
            <a:spLocks noGrp="1"/>
          </p:cNvSpPr>
          <p:nvPr>
            <p:ph idx="1"/>
          </p:nvPr>
        </p:nvSpPr>
        <p:spPr/>
        <p:txBody>
          <a:bodyPr>
            <a:normAutofit/>
          </a:bodyPr>
          <a:lstStyle/>
          <a:p>
            <a:r>
              <a:rPr lang="en-US" b="1" dirty="0" smtClean="0"/>
              <a:t>Identity strategy </a:t>
            </a:r>
            <a:r>
              <a:rPr lang="en-US" dirty="0" smtClean="0"/>
              <a:t>– brings your audience and your choice together in one right happy, tribe  (Ex. MIL and Thanksgiving)</a:t>
            </a:r>
          </a:p>
          <a:p>
            <a:r>
              <a:rPr lang="en-US" b="1" dirty="0" smtClean="0"/>
              <a:t>Irony</a:t>
            </a:r>
            <a:r>
              <a:rPr lang="en-US" dirty="0" smtClean="0"/>
              <a:t> – saying one thing to outsiders with a meaning only revealed to your group (</a:t>
            </a:r>
            <a:r>
              <a:rPr lang="en-US" dirty="0" err="1" smtClean="0"/>
              <a:t>Ex.Wayne’s</a:t>
            </a:r>
            <a:r>
              <a:rPr lang="en-US" dirty="0" smtClean="0"/>
              <a:t> World Suck Cut)</a:t>
            </a:r>
          </a:p>
          <a:p>
            <a:pPr marL="411480" lvl="1" indent="0">
              <a:buNone/>
            </a:pPr>
            <a:r>
              <a:rPr lang="en-US" dirty="0">
                <a:hlinkClick r:id="rId3"/>
              </a:rPr>
              <a:t>https://</a:t>
            </a:r>
            <a:r>
              <a:rPr lang="en-US" dirty="0" smtClean="0">
                <a:hlinkClick r:id="rId3"/>
              </a:rPr>
              <a:t>www.youtube.com/watch?v=AioVDsXidh0</a:t>
            </a:r>
            <a:endParaRPr lang="en-US" dirty="0" smtClean="0"/>
          </a:p>
          <a:p>
            <a:r>
              <a:rPr lang="en-US" b="1" dirty="0" smtClean="0"/>
              <a:t>Code inoculation </a:t>
            </a:r>
            <a:r>
              <a:rPr lang="en-US" dirty="0" smtClean="0"/>
              <a:t>– be aware of the terms that define the groups you belong to, and watch out when a persuader uses them </a:t>
            </a:r>
          </a:p>
        </p:txBody>
      </p:sp>
      <p:sp>
        <p:nvSpPr>
          <p:cNvPr id="6" name="TextBox 5"/>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213874504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p. 359 – 11/20/17 - Word Plant (pick one word and write a paragraph)</a:t>
            </a:r>
          </a:p>
          <a:p>
            <a:r>
              <a:rPr lang="en-US" dirty="0"/>
              <a:t>p. 360 – 11/20/17 - Reluctant Conclusion (pick an opinion you hold and write a paragraph)</a:t>
            </a:r>
          </a:p>
        </p:txBody>
      </p:sp>
      <p:sp>
        <p:nvSpPr>
          <p:cNvPr id="5" name="Title 1"/>
          <p:cNvSpPr>
            <a:spLocks noGrp="1"/>
          </p:cNvSpPr>
          <p:nvPr>
            <p:ph type="title"/>
          </p:nvPr>
        </p:nvSpPr>
        <p:spPr>
          <a:xfrm>
            <a:off x="457200" y="685800"/>
            <a:ext cx="8229600" cy="1066800"/>
          </a:xfrm>
        </p:spPr>
        <p:txBody>
          <a:bodyPr/>
          <a:lstStyle/>
          <a:p>
            <a:r>
              <a:rPr lang="en-US" dirty="0"/>
              <a:t>Today’s Argument Lab</a:t>
            </a:r>
          </a:p>
        </p:txBody>
      </p:sp>
      <p:sp>
        <p:nvSpPr>
          <p:cNvPr id="6" name="TextBox 5"/>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306828193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Chapter </a:t>
            </a:r>
            <a:r>
              <a:rPr lang="en-US" dirty="0" smtClean="0"/>
              <a:t>23: Recover From a Screw-up</a:t>
            </a:r>
            <a:endParaRPr lang="en-US" dirty="0"/>
          </a:p>
        </p:txBody>
      </p:sp>
      <p:sp>
        <p:nvSpPr>
          <p:cNvPr id="3" name="Content Placeholder 2"/>
          <p:cNvSpPr>
            <a:spLocks noGrp="1"/>
          </p:cNvSpPr>
          <p:nvPr>
            <p:ph idx="1"/>
          </p:nvPr>
        </p:nvSpPr>
        <p:spPr/>
        <p:txBody>
          <a:bodyPr/>
          <a:lstStyle/>
          <a:p>
            <a:r>
              <a:rPr lang="en-US" dirty="0" smtClean="0"/>
              <a:t>Set your goals </a:t>
            </a:r>
          </a:p>
          <a:p>
            <a:r>
              <a:rPr lang="en-US" dirty="0" smtClean="0"/>
              <a:t>Be first with the news</a:t>
            </a:r>
          </a:p>
          <a:p>
            <a:r>
              <a:rPr lang="en-US" dirty="0" smtClean="0"/>
              <a:t>Switch immediately to the future</a:t>
            </a:r>
          </a:p>
          <a:p>
            <a:r>
              <a:rPr lang="en-US" dirty="0" smtClean="0"/>
              <a:t>Enhance your ethos</a:t>
            </a:r>
          </a:p>
          <a:p>
            <a:r>
              <a:rPr lang="en-US" dirty="0" smtClean="0"/>
              <a:t>Don’t apologize</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2934273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a:t>
            </a:r>
            <a:r>
              <a:rPr lang="en-US" dirty="0" smtClean="0"/>
              <a:t>24: </a:t>
            </a:r>
            <a:r>
              <a:rPr lang="en-US" dirty="0" smtClean="0"/>
              <a:t>Seize the Occasion</a:t>
            </a:r>
            <a:endParaRPr lang="en-US" dirty="0"/>
          </a:p>
        </p:txBody>
      </p:sp>
      <p:sp>
        <p:nvSpPr>
          <p:cNvPr id="3" name="Content Placeholder 2"/>
          <p:cNvSpPr>
            <a:spLocks noGrp="1"/>
          </p:cNvSpPr>
          <p:nvPr>
            <p:ph idx="1"/>
          </p:nvPr>
        </p:nvSpPr>
        <p:spPr/>
        <p:txBody>
          <a:bodyPr/>
          <a:lstStyle/>
          <a:p>
            <a:r>
              <a:rPr lang="en-US" b="1" dirty="0" smtClean="0"/>
              <a:t>Kairos</a:t>
            </a:r>
            <a:r>
              <a:rPr lang="en-US" dirty="0" smtClean="0"/>
              <a:t> – rhetorical timing, an ability to seize the persuasive moment (Ex. Stalin)</a:t>
            </a:r>
          </a:p>
          <a:p>
            <a:r>
              <a:rPr lang="en-US" b="1" dirty="0" smtClean="0"/>
              <a:t>Moment spotter </a:t>
            </a:r>
            <a:r>
              <a:rPr lang="en-US" dirty="0" smtClean="0"/>
              <a:t>– when an audience’s mood or beliefs are on the move, you have a persuasive moment (Ex. Newton, Ct)</a:t>
            </a:r>
            <a:endParaRPr lang="en-US"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30905368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lstStyle/>
          <a:p>
            <a:r>
              <a:rPr lang="en-US" dirty="0" smtClean="0"/>
              <a:t>Chapter </a:t>
            </a:r>
            <a:r>
              <a:rPr lang="en-US" dirty="0" smtClean="0"/>
              <a:t>25: </a:t>
            </a:r>
            <a:r>
              <a:rPr lang="en-US" dirty="0" smtClean="0"/>
              <a:t>Use the Right Medium</a:t>
            </a:r>
            <a:endParaRPr lang="en-US" dirty="0"/>
          </a:p>
        </p:txBody>
      </p:sp>
      <p:sp>
        <p:nvSpPr>
          <p:cNvPr id="3" name="Content Placeholder 2"/>
          <p:cNvSpPr>
            <a:spLocks noGrp="1"/>
          </p:cNvSpPr>
          <p:nvPr>
            <p:ph idx="1"/>
          </p:nvPr>
        </p:nvSpPr>
        <p:spPr>
          <a:xfrm>
            <a:off x="457200" y="1295400"/>
            <a:ext cx="8229600" cy="5562600"/>
          </a:xfrm>
        </p:spPr>
        <p:txBody>
          <a:bodyPr>
            <a:normAutofit lnSpcReduction="10000"/>
          </a:bodyPr>
          <a:lstStyle/>
          <a:p>
            <a:r>
              <a:rPr lang="en-US" b="1" dirty="0" smtClean="0"/>
              <a:t>What’s the timing? </a:t>
            </a:r>
            <a:r>
              <a:rPr lang="en-US" dirty="0" smtClean="0"/>
              <a:t>Response time expectation, message length needed</a:t>
            </a:r>
          </a:p>
          <a:p>
            <a:r>
              <a:rPr lang="en-US" b="1" dirty="0" smtClean="0"/>
              <a:t>What combination of appeals would persuade your audience best?</a:t>
            </a:r>
          </a:p>
          <a:p>
            <a:pPr lvl="1"/>
            <a:r>
              <a:rPr lang="en-US" b="1" dirty="0" smtClean="0"/>
              <a:t>Sound </a:t>
            </a:r>
            <a:r>
              <a:rPr lang="en-US" dirty="0" smtClean="0"/>
              <a:t>– most </a:t>
            </a:r>
            <a:r>
              <a:rPr lang="en-US" i="1" dirty="0" smtClean="0"/>
              <a:t>rational</a:t>
            </a:r>
            <a:r>
              <a:rPr lang="en-US" dirty="0" smtClean="0"/>
              <a:t> in regard to spoken voice (however, music is emotional)</a:t>
            </a:r>
          </a:p>
          <a:p>
            <a:pPr lvl="1"/>
            <a:r>
              <a:rPr lang="en-US" b="1" dirty="0" smtClean="0"/>
              <a:t>Smell </a:t>
            </a:r>
            <a:r>
              <a:rPr lang="en-US" dirty="0" smtClean="0"/>
              <a:t>– most </a:t>
            </a:r>
            <a:r>
              <a:rPr lang="en-US" i="1" dirty="0" smtClean="0"/>
              <a:t>pathetic</a:t>
            </a:r>
            <a:r>
              <a:rPr lang="en-US" dirty="0" smtClean="0"/>
              <a:t> (perfume, gun powder, or a diaper can trigger a strong emotional response)</a:t>
            </a:r>
          </a:p>
          <a:p>
            <a:pPr lvl="1"/>
            <a:r>
              <a:rPr lang="en-US" b="1" dirty="0" smtClean="0"/>
              <a:t>Sight</a:t>
            </a:r>
            <a:r>
              <a:rPr lang="en-US" dirty="0" smtClean="0"/>
              <a:t> – leans toward </a:t>
            </a:r>
            <a:r>
              <a:rPr lang="en-US" i="1" dirty="0" smtClean="0"/>
              <a:t>pathetic</a:t>
            </a:r>
            <a:r>
              <a:rPr lang="en-US" dirty="0" smtClean="0"/>
              <a:t>, we tend to believe what we see; what we see determines how we feel (however, </a:t>
            </a:r>
            <a:r>
              <a:rPr lang="en-US" i="1" dirty="0" smtClean="0"/>
              <a:t>type </a:t>
            </a:r>
            <a:r>
              <a:rPr lang="en-US" dirty="0" smtClean="0"/>
              <a:t>on a page creates a purely </a:t>
            </a:r>
            <a:r>
              <a:rPr lang="en-US" i="1" dirty="0" smtClean="0"/>
              <a:t>logical</a:t>
            </a:r>
            <a:r>
              <a:rPr lang="en-US" dirty="0" smtClean="0"/>
              <a:t> response)</a:t>
            </a:r>
          </a:p>
          <a:p>
            <a:pPr lvl="1"/>
            <a:r>
              <a:rPr lang="en-US" b="1" dirty="0" smtClean="0"/>
              <a:t>Touch</a:t>
            </a:r>
            <a:r>
              <a:rPr lang="en-US" dirty="0" smtClean="0"/>
              <a:t> – is </a:t>
            </a:r>
            <a:r>
              <a:rPr lang="en-US" i="1" dirty="0" smtClean="0"/>
              <a:t>pathos</a:t>
            </a:r>
            <a:r>
              <a:rPr lang="en-US" dirty="0" smtClean="0"/>
              <a:t>, literally what we feel</a:t>
            </a:r>
          </a:p>
          <a:p>
            <a:pPr lvl="1"/>
            <a:r>
              <a:rPr lang="en-US" b="1" dirty="0" smtClean="0"/>
              <a:t>Taste</a:t>
            </a:r>
            <a:r>
              <a:rPr lang="en-US" dirty="0" smtClean="0"/>
              <a:t> –is again </a:t>
            </a:r>
            <a:r>
              <a:rPr lang="en-US" i="1" dirty="0" smtClean="0"/>
              <a:t>pathos</a:t>
            </a:r>
            <a:endParaRPr lang="en-US" i="1" dirty="0"/>
          </a:p>
        </p:txBody>
      </p:sp>
      <p:sp>
        <p:nvSpPr>
          <p:cNvPr id="4" name="TextBox 3"/>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6327916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a:t>Chapter </a:t>
            </a:r>
            <a:r>
              <a:rPr lang="en-US" dirty="0" smtClean="0"/>
              <a:t>25: </a:t>
            </a:r>
            <a:r>
              <a:rPr lang="en-US" dirty="0"/>
              <a:t>Use the Right Medium</a:t>
            </a:r>
          </a:p>
        </p:txBody>
      </p:sp>
      <p:sp>
        <p:nvSpPr>
          <p:cNvPr id="3" name="Content Placeholder 2"/>
          <p:cNvSpPr>
            <a:spLocks noGrp="1"/>
          </p:cNvSpPr>
          <p:nvPr>
            <p:ph idx="1"/>
          </p:nvPr>
        </p:nvSpPr>
        <p:spPr>
          <a:xfrm>
            <a:off x="381000" y="1295400"/>
            <a:ext cx="8686800" cy="5257800"/>
          </a:xfrm>
        </p:spPr>
        <p:txBody>
          <a:bodyPr/>
          <a:lstStyle/>
          <a:p>
            <a:r>
              <a:rPr lang="en-US" b="1" dirty="0" smtClean="0"/>
              <a:t>What gestures will help your appeal?</a:t>
            </a:r>
            <a:r>
              <a:rPr lang="en-US" dirty="0" smtClean="0"/>
              <a:t> Includes both literal and figurative (everything from a smile to a bonus check)</a:t>
            </a:r>
          </a:p>
          <a:p>
            <a:r>
              <a:rPr lang="en-US" b="1" dirty="0" smtClean="0"/>
              <a:t>Tips to selecting a medium:</a:t>
            </a:r>
          </a:p>
          <a:p>
            <a:pPr lvl="1"/>
            <a:r>
              <a:rPr lang="en-US" b="1" dirty="0" smtClean="0"/>
              <a:t>E-mail</a:t>
            </a:r>
            <a:r>
              <a:rPr lang="en-US" dirty="0" smtClean="0"/>
              <a:t> conveys logos (type on a page), but avoid it if you want to express empathy (Ex. Radio Shack)</a:t>
            </a:r>
          </a:p>
          <a:p>
            <a:pPr lvl="1"/>
            <a:r>
              <a:rPr lang="en-US" b="1" dirty="0" smtClean="0"/>
              <a:t>Texts</a:t>
            </a:r>
            <a:r>
              <a:rPr lang="en-US" dirty="0" smtClean="0"/>
              <a:t> are all ethos (instant and short-lived); it is mainly about identity </a:t>
            </a:r>
          </a:p>
          <a:p>
            <a:pPr lvl="1"/>
            <a:r>
              <a:rPr lang="en-US" b="1" dirty="0" smtClean="0"/>
              <a:t>Blogs and Twitter </a:t>
            </a:r>
            <a:r>
              <a:rPr lang="en-US" dirty="0" smtClean="0"/>
              <a:t>bring like-minded people together (only follow what interests you)</a:t>
            </a:r>
          </a:p>
          <a:p>
            <a:pPr lvl="1"/>
            <a:r>
              <a:rPr lang="en-US" b="1" dirty="0" smtClean="0"/>
              <a:t>Phone Calls</a:t>
            </a:r>
            <a:r>
              <a:rPr lang="en-US" dirty="0" smtClean="0"/>
              <a:t> – strictly logos, one of the most rational medias (only spoken voice)</a:t>
            </a:r>
          </a:p>
          <a:p>
            <a:pPr lvl="1"/>
            <a:endParaRPr lang="en-US" dirty="0"/>
          </a:p>
        </p:txBody>
      </p:sp>
      <p:sp>
        <p:nvSpPr>
          <p:cNvPr id="4" name="TextBox 3"/>
          <p:cNvSpPr txBox="1"/>
          <p:nvPr/>
        </p:nvSpPr>
        <p:spPr>
          <a:xfrm>
            <a:off x="5791200" y="7620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382564914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Argument Lab</a:t>
            </a:r>
          </a:p>
        </p:txBody>
      </p:sp>
      <p:sp>
        <p:nvSpPr>
          <p:cNvPr id="3" name="Content Placeholder 2"/>
          <p:cNvSpPr>
            <a:spLocks noGrp="1"/>
          </p:cNvSpPr>
          <p:nvPr>
            <p:ph idx="1"/>
          </p:nvPr>
        </p:nvSpPr>
        <p:spPr/>
        <p:txBody>
          <a:bodyPr/>
          <a:lstStyle/>
          <a:p>
            <a:pPr lvl="0"/>
            <a:r>
              <a:rPr lang="en-US" dirty="0"/>
              <a:t>p. 361 – 11/22/17 - Constraining Factors – (pick one topic and one constraint)</a:t>
            </a:r>
          </a:p>
          <a:p>
            <a:pPr lvl="0"/>
            <a:r>
              <a:rPr lang="en-US" dirty="0"/>
              <a:t>p. 361-362 – 11/22/17 - Corporate Petri Dish – (pick one topic and write a paragraph) </a:t>
            </a:r>
          </a:p>
          <a:p>
            <a:r>
              <a:rPr lang="en-US" dirty="0" smtClean="0"/>
              <a:t>Persuasive Speech Planning</a:t>
            </a:r>
            <a:endParaRPr lang="en-US" dirty="0"/>
          </a:p>
        </p:txBody>
      </p:sp>
      <p:sp>
        <p:nvSpPr>
          <p:cNvPr id="4" name="TextBox 3"/>
          <p:cNvSpPr txBox="1"/>
          <p:nvPr/>
        </p:nvSpPr>
        <p:spPr>
          <a:xfrm>
            <a:off x="5791200" y="7620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308482247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066800"/>
          </a:xfrm>
        </p:spPr>
        <p:txBody>
          <a:bodyPr/>
          <a:lstStyle/>
          <a:p>
            <a:pPr algn="ctr"/>
            <a:r>
              <a:rPr lang="en-US" dirty="0" smtClean="0"/>
              <a:t>Advanced Agreement</a:t>
            </a:r>
            <a:endParaRPr lang="en-US" dirty="0"/>
          </a:p>
        </p:txBody>
      </p:sp>
    </p:spTree>
    <p:extLst>
      <p:ext uri="{BB962C8B-B14F-4D97-AF65-F5344CB8AC3E}">
        <p14:creationId xmlns:p14="http://schemas.microsoft.com/office/powerpoint/2010/main" val="10198609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a:t>
            </a:r>
            <a:r>
              <a:rPr lang="en-US" dirty="0" smtClean="0"/>
              <a:t>26: </a:t>
            </a:r>
            <a:r>
              <a:rPr lang="en-US" dirty="0" smtClean="0"/>
              <a:t>Give a Persuasive Talk</a:t>
            </a:r>
            <a:endParaRPr lang="en-US" dirty="0"/>
          </a:p>
        </p:txBody>
      </p:sp>
      <p:sp>
        <p:nvSpPr>
          <p:cNvPr id="3" name="Content Placeholder 2"/>
          <p:cNvSpPr>
            <a:spLocks noGrp="1"/>
          </p:cNvSpPr>
          <p:nvPr>
            <p:ph idx="1"/>
          </p:nvPr>
        </p:nvSpPr>
        <p:spPr/>
        <p:txBody>
          <a:bodyPr/>
          <a:lstStyle/>
          <a:p>
            <a:r>
              <a:rPr lang="en-US" b="1" dirty="0" smtClean="0"/>
              <a:t>Consists of invention, arrangement, style memory, and delivery</a:t>
            </a:r>
          </a:p>
          <a:p>
            <a:r>
              <a:rPr lang="en-US" b="1" dirty="0" smtClean="0"/>
              <a:t>Invention</a:t>
            </a:r>
            <a:r>
              <a:rPr lang="en-US" dirty="0" smtClean="0"/>
              <a:t> – What do I want? Is it my goals to change the audience’s mind, mood, or willingness to do something (Ex. Town Meeting)</a:t>
            </a:r>
          </a:p>
          <a:p>
            <a:pPr lvl="1"/>
            <a:r>
              <a:rPr lang="en-US" dirty="0" smtClean="0"/>
              <a:t>Complete this stage by:</a:t>
            </a:r>
          </a:p>
          <a:p>
            <a:pPr lvl="2"/>
            <a:r>
              <a:rPr lang="en-US" dirty="0" smtClean="0"/>
              <a:t>Determining the type of rhetoric</a:t>
            </a:r>
          </a:p>
          <a:p>
            <a:pPr lvl="2"/>
            <a:r>
              <a:rPr lang="en-US" dirty="0" smtClean="0"/>
              <a:t>Defining the issue as simple or complex</a:t>
            </a:r>
          </a:p>
          <a:p>
            <a:pPr lvl="2"/>
            <a:r>
              <a:rPr lang="en-US" dirty="0" smtClean="0"/>
              <a:t>Identifying the audience’s values</a:t>
            </a:r>
          </a:p>
          <a:p>
            <a:pPr lvl="2"/>
            <a:r>
              <a:rPr lang="en-US" dirty="0" smtClean="0"/>
              <a:t>Developing a central argument packet</a:t>
            </a:r>
            <a:endParaRPr lang="en-US" dirty="0"/>
          </a:p>
        </p:txBody>
      </p:sp>
      <p:sp>
        <p:nvSpPr>
          <p:cNvPr id="4" name="TextBox 3"/>
          <p:cNvSpPr txBox="1"/>
          <p:nvPr/>
        </p:nvSpPr>
        <p:spPr>
          <a:xfrm>
            <a:off x="5410200" y="0"/>
            <a:ext cx="3429000" cy="369332"/>
          </a:xfrm>
          <a:prstGeom prst="rect">
            <a:avLst/>
          </a:prstGeom>
          <a:noFill/>
        </p:spPr>
        <p:txBody>
          <a:bodyPr wrap="square" rtlCol="0">
            <a:spAutoFit/>
          </a:bodyPr>
          <a:lstStyle/>
          <a:p>
            <a:pPr algn="r"/>
            <a:r>
              <a:rPr lang="en-US" b="1" dirty="0" smtClean="0">
                <a:solidFill>
                  <a:schemeClr val="bg1"/>
                </a:solidFill>
              </a:rPr>
              <a:t>ADVANCED AGREEMENT</a:t>
            </a:r>
            <a:endParaRPr lang="en-US" b="1" dirty="0">
              <a:solidFill>
                <a:schemeClr val="bg1"/>
              </a:solidFill>
            </a:endParaRPr>
          </a:p>
        </p:txBody>
      </p:sp>
    </p:spTree>
    <p:extLst>
      <p:ext uri="{BB962C8B-B14F-4D97-AF65-F5344CB8AC3E}">
        <p14:creationId xmlns:p14="http://schemas.microsoft.com/office/powerpoint/2010/main" val="393940315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371600"/>
            <a:ext cx="9144000" cy="5638800"/>
          </a:xfrm>
        </p:spPr>
        <p:txBody>
          <a:bodyPr>
            <a:normAutofit/>
          </a:bodyPr>
          <a:lstStyle/>
          <a:p>
            <a:r>
              <a:rPr lang="en-US" b="1" dirty="0" smtClean="0"/>
              <a:t>Arrangement</a:t>
            </a:r>
            <a:r>
              <a:rPr lang="en-US" dirty="0" smtClean="0"/>
              <a:t> – organization should be: ethos, logos and then pathos</a:t>
            </a:r>
          </a:p>
          <a:p>
            <a:pPr lvl="1"/>
            <a:r>
              <a:rPr lang="en-US" b="1" dirty="0" smtClean="0"/>
              <a:t>Introduction</a:t>
            </a:r>
            <a:r>
              <a:rPr lang="en-US" dirty="0" smtClean="0"/>
              <a:t> – wins interest/good will of audience</a:t>
            </a:r>
          </a:p>
          <a:p>
            <a:pPr lvl="1"/>
            <a:r>
              <a:rPr lang="en-US" b="1" dirty="0" smtClean="0"/>
              <a:t>Narration</a:t>
            </a:r>
            <a:r>
              <a:rPr lang="en-US" dirty="0" smtClean="0"/>
              <a:t> – tells the history of issue or lists your facts (or both). Give facts chronologically and be predictable (sound usual, expected, natural)</a:t>
            </a:r>
          </a:p>
          <a:p>
            <a:pPr lvl="1"/>
            <a:r>
              <a:rPr lang="en-US" b="1" dirty="0" smtClean="0"/>
              <a:t>Division</a:t>
            </a:r>
            <a:r>
              <a:rPr lang="en-US" dirty="0" smtClean="0"/>
              <a:t> – list the points where you and opponent agree/disagree. Get into definitions: it’s a rights issue, a practical issue, a biological issue, etc.</a:t>
            </a:r>
          </a:p>
          <a:p>
            <a:pPr lvl="1"/>
            <a:r>
              <a:rPr lang="en-US" b="1" dirty="0" smtClean="0"/>
              <a:t>Proof </a:t>
            </a:r>
            <a:r>
              <a:rPr lang="en-US" dirty="0" smtClean="0"/>
              <a:t>– use your argument packet and examples*</a:t>
            </a:r>
          </a:p>
          <a:p>
            <a:pPr lvl="1"/>
            <a:r>
              <a:rPr lang="en-US" b="1" dirty="0" smtClean="0"/>
              <a:t>Refutation</a:t>
            </a:r>
            <a:r>
              <a:rPr lang="en-US" dirty="0" smtClean="0"/>
              <a:t> – destroy your opponent’s arguments here</a:t>
            </a:r>
          </a:p>
          <a:p>
            <a:pPr lvl="1"/>
            <a:r>
              <a:rPr lang="en-US" b="1" dirty="0" smtClean="0"/>
              <a:t>Conclusion</a:t>
            </a:r>
            <a:r>
              <a:rPr lang="en-US" dirty="0" smtClean="0"/>
              <a:t> – restate your best points and get emotional (a little)</a:t>
            </a:r>
            <a:endParaRPr lang="en-US" dirty="0"/>
          </a:p>
        </p:txBody>
      </p:sp>
      <p:sp>
        <p:nvSpPr>
          <p:cNvPr id="4" name="Title 1"/>
          <p:cNvSpPr>
            <a:spLocks noGrp="1"/>
          </p:cNvSpPr>
          <p:nvPr>
            <p:ph type="title"/>
          </p:nvPr>
        </p:nvSpPr>
        <p:spPr>
          <a:xfrm>
            <a:off x="457200" y="381000"/>
            <a:ext cx="8229600" cy="1066800"/>
          </a:xfrm>
        </p:spPr>
        <p:txBody>
          <a:bodyPr/>
          <a:lstStyle/>
          <a:p>
            <a:r>
              <a:rPr lang="en-US" dirty="0" smtClean="0"/>
              <a:t>Chapter </a:t>
            </a:r>
            <a:r>
              <a:rPr lang="en-US" dirty="0" smtClean="0"/>
              <a:t>26: </a:t>
            </a:r>
            <a:r>
              <a:rPr lang="en-US" dirty="0" smtClean="0"/>
              <a:t>Give a Persuasive Talk</a:t>
            </a:r>
            <a:endParaRPr lang="en-US" dirty="0"/>
          </a:p>
        </p:txBody>
      </p:sp>
      <p:sp>
        <p:nvSpPr>
          <p:cNvPr id="5" name="TextBox 4"/>
          <p:cNvSpPr txBox="1"/>
          <p:nvPr/>
        </p:nvSpPr>
        <p:spPr>
          <a:xfrm>
            <a:off x="5410200" y="0"/>
            <a:ext cx="3429000" cy="369332"/>
          </a:xfrm>
          <a:prstGeom prst="rect">
            <a:avLst/>
          </a:prstGeom>
          <a:noFill/>
        </p:spPr>
        <p:txBody>
          <a:bodyPr wrap="square" rtlCol="0">
            <a:spAutoFit/>
          </a:bodyPr>
          <a:lstStyle/>
          <a:p>
            <a:pPr algn="r"/>
            <a:r>
              <a:rPr lang="en-US" b="1" dirty="0" smtClean="0">
                <a:solidFill>
                  <a:schemeClr val="bg1"/>
                </a:solidFill>
              </a:rPr>
              <a:t>ADVANCED AGREEMENT</a:t>
            </a:r>
            <a:endParaRPr lang="en-US" b="1" dirty="0">
              <a:solidFill>
                <a:schemeClr val="bg1"/>
              </a:solidFill>
            </a:endParaRPr>
          </a:p>
        </p:txBody>
      </p:sp>
    </p:spTree>
    <p:extLst>
      <p:ext uri="{BB962C8B-B14F-4D97-AF65-F5344CB8AC3E}">
        <p14:creationId xmlns:p14="http://schemas.microsoft.com/office/powerpoint/2010/main" val="57735401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257800"/>
          </a:xfrm>
        </p:spPr>
        <p:txBody>
          <a:bodyPr/>
          <a:lstStyle/>
          <a:p>
            <a:r>
              <a:rPr lang="en-US" b="1" dirty="0" smtClean="0"/>
              <a:t>Style</a:t>
            </a:r>
            <a:r>
              <a:rPr lang="en-US" dirty="0" smtClean="0"/>
              <a:t> – the way we write or speak has virtues and vices</a:t>
            </a:r>
          </a:p>
          <a:p>
            <a:pPr lvl="1"/>
            <a:r>
              <a:rPr lang="en-US" dirty="0" smtClean="0"/>
              <a:t>Virtues </a:t>
            </a:r>
          </a:p>
          <a:p>
            <a:pPr lvl="2"/>
            <a:r>
              <a:rPr lang="en-US" b="1" dirty="0" smtClean="0"/>
              <a:t>Proper language </a:t>
            </a:r>
            <a:r>
              <a:rPr lang="en-US" dirty="0" smtClean="0"/>
              <a:t>– fits the occasion and audience</a:t>
            </a:r>
          </a:p>
          <a:p>
            <a:pPr lvl="2"/>
            <a:r>
              <a:rPr lang="en-US" b="1" dirty="0" smtClean="0"/>
              <a:t>Clarity</a:t>
            </a:r>
            <a:r>
              <a:rPr lang="en-US" dirty="0" smtClean="0"/>
              <a:t> – message should be obvious</a:t>
            </a:r>
          </a:p>
          <a:p>
            <a:pPr lvl="2"/>
            <a:r>
              <a:rPr lang="en-US" b="1" dirty="0" smtClean="0"/>
              <a:t>Vividness</a:t>
            </a:r>
            <a:r>
              <a:rPr lang="en-US" dirty="0" smtClean="0"/>
              <a:t> – create a rhetorical reality before the audience’s eyes (works best in narration)</a:t>
            </a:r>
          </a:p>
          <a:p>
            <a:pPr lvl="2"/>
            <a:r>
              <a:rPr lang="en-US" b="1" dirty="0" smtClean="0"/>
              <a:t>Decorum</a:t>
            </a:r>
            <a:r>
              <a:rPr lang="en-US" dirty="0" smtClean="0"/>
              <a:t> – fit in with the audience </a:t>
            </a:r>
          </a:p>
          <a:p>
            <a:pPr lvl="2"/>
            <a:r>
              <a:rPr lang="en-US" b="1" dirty="0" smtClean="0"/>
              <a:t>Ornament </a:t>
            </a:r>
            <a:r>
              <a:rPr lang="en-US" dirty="0" smtClean="0"/>
              <a:t>– rhythm of your voice and cleverness of your words</a:t>
            </a:r>
            <a:endParaRPr lang="en-US" dirty="0"/>
          </a:p>
        </p:txBody>
      </p:sp>
      <p:sp>
        <p:nvSpPr>
          <p:cNvPr id="4" name="Title 1"/>
          <p:cNvSpPr>
            <a:spLocks noGrp="1"/>
          </p:cNvSpPr>
          <p:nvPr>
            <p:ph type="title"/>
          </p:nvPr>
        </p:nvSpPr>
        <p:spPr>
          <a:xfrm>
            <a:off x="457200" y="381000"/>
            <a:ext cx="8229600" cy="1066800"/>
          </a:xfrm>
        </p:spPr>
        <p:txBody>
          <a:bodyPr/>
          <a:lstStyle/>
          <a:p>
            <a:r>
              <a:rPr lang="en-US" dirty="0" smtClean="0"/>
              <a:t>Chapter </a:t>
            </a:r>
            <a:r>
              <a:rPr lang="en-US" dirty="0" smtClean="0"/>
              <a:t>26: </a:t>
            </a:r>
            <a:r>
              <a:rPr lang="en-US" dirty="0" smtClean="0"/>
              <a:t>Give a Persuasive Talk</a:t>
            </a:r>
            <a:endParaRPr lang="en-US" dirty="0"/>
          </a:p>
        </p:txBody>
      </p:sp>
      <p:sp>
        <p:nvSpPr>
          <p:cNvPr id="5" name="TextBox 4"/>
          <p:cNvSpPr txBox="1"/>
          <p:nvPr/>
        </p:nvSpPr>
        <p:spPr>
          <a:xfrm>
            <a:off x="5410200" y="0"/>
            <a:ext cx="3429000" cy="369332"/>
          </a:xfrm>
          <a:prstGeom prst="rect">
            <a:avLst/>
          </a:prstGeom>
          <a:noFill/>
        </p:spPr>
        <p:txBody>
          <a:bodyPr wrap="square" rtlCol="0">
            <a:spAutoFit/>
          </a:bodyPr>
          <a:lstStyle/>
          <a:p>
            <a:pPr algn="r"/>
            <a:r>
              <a:rPr lang="en-US" b="1" dirty="0" smtClean="0">
                <a:solidFill>
                  <a:schemeClr val="bg1"/>
                </a:solidFill>
              </a:rPr>
              <a:t>ADVANCED AGREEMENT</a:t>
            </a:r>
            <a:endParaRPr lang="en-US" b="1" dirty="0">
              <a:solidFill>
                <a:schemeClr val="bg1"/>
              </a:solidFill>
            </a:endParaRPr>
          </a:p>
        </p:txBody>
      </p:sp>
    </p:spTree>
    <p:extLst>
      <p:ext uri="{BB962C8B-B14F-4D97-AF65-F5344CB8AC3E}">
        <p14:creationId xmlns:p14="http://schemas.microsoft.com/office/powerpoint/2010/main" val="59344230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Memory</a:t>
            </a:r>
            <a:r>
              <a:rPr lang="en-US" dirty="0" smtClean="0"/>
              <a:t> – method for creating an inventory of thoughts and ways of expressing them</a:t>
            </a:r>
          </a:p>
          <a:p>
            <a:pPr lvl="1"/>
            <a:r>
              <a:rPr lang="en-US" dirty="0" smtClean="0"/>
              <a:t>Personal memory house </a:t>
            </a:r>
          </a:p>
          <a:p>
            <a:r>
              <a:rPr lang="en-US" b="1" dirty="0" smtClean="0"/>
              <a:t>Delivery </a:t>
            </a:r>
            <a:r>
              <a:rPr lang="en-US" dirty="0" smtClean="0"/>
              <a:t>– acting out the speech; has to do with body language, voice, rhythms, breathing </a:t>
            </a:r>
          </a:p>
          <a:p>
            <a:pPr lvl="1"/>
            <a:r>
              <a:rPr lang="en-US" dirty="0" smtClean="0"/>
              <a:t>Ideal voice has volume, stability, flexibility</a:t>
            </a:r>
          </a:p>
          <a:p>
            <a:pPr lvl="1"/>
            <a:r>
              <a:rPr lang="en-US" dirty="0" smtClean="0"/>
              <a:t>Don’t call attention to gestures (be subtle)</a:t>
            </a:r>
          </a:p>
          <a:p>
            <a:pPr lvl="1"/>
            <a:endParaRPr lang="en-US" dirty="0"/>
          </a:p>
        </p:txBody>
      </p:sp>
      <p:sp>
        <p:nvSpPr>
          <p:cNvPr id="4" name="Title 1"/>
          <p:cNvSpPr>
            <a:spLocks noGrp="1"/>
          </p:cNvSpPr>
          <p:nvPr>
            <p:ph type="title"/>
          </p:nvPr>
        </p:nvSpPr>
        <p:spPr>
          <a:xfrm>
            <a:off x="457200" y="685800"/>
            <a:ext cx="8229600" cy="1066800"/>
          </a:xfrm>
        </p:spPr>
        <p:txBody>
          <a:bodyPr/>
          <a:lstStyle/>
          <a:p>
            <a:r>
              <a:rPr lang="en-US" dirty="0" smtClean="0"/>
              <a:t>Chapter </a:t>
            </a:r>
            <a:r>
              <a:rPr lang="en-US" dirty="0" smtClean="0"/>
              <a:t>26: </a:t>
            </a:r>
            <a:r>
              <a:rPr lang="en-US" dirty="0" smtClean="0"/>
              <a:t>Give a Persuasive Talk</a:t>
            </a:r>
            <a:endParaRPr lang="en-US" dirty="0"/>
          </a:p>
        </p:txBody>
      </p:sp>
      <p:sp>
        <p:nvSpPr>
          <p:cNvPr id="5" name="TextBox 4"/>
          <p:cNvSpPr txBox="1"/>
          <p:nvPr/>
        </p:nvSpPr>
        <p:spPr>
          <a:xfrm>
            <a:off x="5410200" y="0"/>
            <a:ext cx="3429000" cy="369332"/>
          </a:xfrm>
          <a:prstGeom prst="rect">
            <a:avLst/>
          </a:prstGeom>
          <a:noFill/>
        </p:spPr>
        <p:txBody>
          <a:bodyPr wrap="square" rtlCol="0">
            <a:spAutoFit/>
          </a:bodyPr>
          <a:lstStyle/>
          <a:p>
            <a:pPr algn="r"/>
            <a:r>
              <a:rPr lang="en-US" b="1" dirty="0" smtClean="0">
                <a:solidFill>
                  <a:schemeClr val="bg1"/>
                </a:solidFill>
              </a:rPr>
              <a:t>ADVANCED AGREEMENT</a:t>
            </a:r>
            <a:endParaRPr lang="en-US" b="1" dirty="0">
              <a:solidFill>
                <a:schemeClr val="bg1"/>
              </a:solidFill>
            </a:endParaRPr>
          </a:p>
        </p:txBody>
      </p:sp>
    </p:spTree>
    <p:extLst>
      <p:ext uri="{BB962C8B-B14F-4D97-AF65-F5344CB8AC3E}">
        <p14:creationId xmlns:p14="http://schemas.microsoft.com/office/powerpoint/2010/main" val="122599922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lstStyle/>
          <a:p>
            <a:r>
              <a:rPr lang="en-US" dirty="0" smtClean="0"/>
              <a:t>Chapter </a:t>
            </a:r>
            <a:r>
              <a:rPr lang="en-US" dirty="0" smtClean="0"/>
              <a:t>27: </a:t>
            </a:r>
            <a:r>
              <a:rPr lang="en-US" dirty="0" smtClean="0"/>
              <a:t>Capture Your Audience</a:t>
            </a:r>
            <a:endParaRPr lang="en-US" dirty="0"/>
          </a:p>
        </p:txBody>
      </p:sp>
      <p:sp>
        <p:nvSpPr>
          <p:cNvPr id="3" name="Content Placeholder 2"/>
          <p:cNvSpPr>
            <a:spLocks noGrp="1"/>
          </p:cNvSpPr>
          <p:nvPr>
            <p:ph idx="1"/>
          </p:nvPr>
        </p:nvSpPr>
        <p:spPr>
          <a:xfrm>
            <a:off x="457200" y="1371600"/>
            <a:ext cx="8229600" cy="5486400"/>
          </a:xfrm>
        </p:spPr>
        <p:txBody>
          <a:bodyPr>
            <a:normAutofit/>
          </a:bodyPr>
          <a:lstStyle/>
          <a:p>
            <a:r>
              <a:rPr lang="en-US" b="1" dirty="0" smtClean="0"/>
              <a:t>Cicero’s outline </a:t>
            </a:r>
            <a:r>
              <a:rPr lang="en-US" dirty="0" smtClean="0"/>
              <a:t>– introduction, narration, division, proof, refutation, conclusion</a:t>
            </a:r>
          </a:p>
          <a:p>
            <a:r>
              <a:rPr lang="en-US" b="1" dirty="0" smtClean="0"/>
              <a:t>Identity strategy </a:t>
            </a:r>
            <a:r>
              <a:rPr lang="en-US" dirty="0" smtClean="0"/>
              <a:t>– distinguish your audience from outsiders (use commonplaces); make them believe they’ll be better people if they do what you want</a:t>
            </a:r>
          </a:p>
          <a:p>
            <a:r>
              <a:rPr lang="en-US" b="1" dirty="0" err="1" smtClean="0"/>
              <a:t>Enargeia</a:t>
            </a:r>
            <a:r>
              <a:rPr lang="en-US" dirty="0" smtClean="0"/>
              <a:t> – envision your choice, so the audience sees it  as the fulfillment of a dream; dramatize your narration (Ex. Obama)</a:t>
            </a:r>
          </a:p>
          <a:p>
            <a:r>
              <a:rPr lang="en-US" b="1" dirty="0" smtClean="0"/>
              <a:t>Figures of speech </a:t>
            </a:r>
            <a:r>
              <a:rPr lang="en-US" dirty="0" smtClean="0"/>
              <a:t>– a balancing figure can make the complex seem simple </a:t>
            </a:r>
          </a:p>
        </p:txBody>
      </p:sp>
      <p:sp>
        <p:nvSpPr>
          <p:cNvPr id="4" name="TextBox 3"/>
          <p:cNvSpPr txBox="1"/>
          <p:nvPr/>
        </p:nvSpPr>
        <p:spPr>
          <a:xfrm>
            <a:off x="5410200" y="0"/>
            <a:ext cx="3429000" cy="369332"/>
          </a:xfrm>
          <a:prstGeom prst="rect">
            <a:avLst/>
          </a:prstGeom>
          <a:noFill/>
        </p:spPr>
        <p:txBody>
          <a:bodyPr wrap="square" rtlCol="0">
            <a:spAutoFit/>
          </a:bodyPr>
          <a:lstStyle/>
          <a:p>
            <a:pPr algn="r"/>
            <a:r>
              <a:rPr lang="en-US" b="1" dirty="0" smtClean="0">
                <a:solidFill>
                  <a:schemeClr val="bg1"/>
                </a:solidFill>
              </a:rPr>
              <a:t>ADVANCED AGREEMENT</a:t>
            </a:r>
            <a:endParaRPr lang="en-US" b="1" dirty="0">
              <a:solidFill>
                <a:schemeClr val="bg1"/>
              </a:solidFill>
            </a:endParaRPr>
          </a:p>
        </p:txBody>
      </p:sp>
    </p:spTree>
    <p:extLst>
      <p:ext uri="{BB962C8B-B14F-4D97-AF65-F5344CB8AC3E}">
        <p14:creationId xmlns:p14="http://schemas.microsoft.com/office/powerpoint/2010/main" val="147451551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t>Figures of thought </a:t>
            </a:r>
            <a:r>
              <a:rPr lang="en-US" dirty="0"/>
              <a:t>– </a:t>
            </a:r>
            <a:r>
              <a:rPr lang="en-US" dirty="0" smtClean="0"/>
              <a:t>list your proposals in the form of a vision (Ex. Librarian's convention)</a:t>
            </a:r>
            <a:endParaRPr lang="en-US" dirty="0"/>
          </a:p>
          <a:p>
            <a:r>
              <a:rPr lang="en-US" b="1" dirty="0"/>
              <a:t>Channeling</a:t>
            </a:r>
            <a:r>
              <a:rPr lang="en-US" dirty="0"/>
              <a:t> – associate yourself with the audience’s heroes – sound like the heroes</a:t>
            </a:r>
          </a:p>
          <a:p>
            <a:endParaRPr lang="en-US" dirty="0"/>
          </a:p>
        </p:txBody>
      </p:sp>
      <p:sp>
        <p:nvSpPr>
          <p:cNvPr id="4" name="Title 1"/>
          <p:cNvSpPr>
            <a:spLocks noGrp="1"/>
          </p:cNvSpPr>
          <p:nvPr>
            <p:ph type="title"/>
          </p:nvPr>
        </p:nvSpPr>
        <p:spPr>
          <a:xfrm>
            <a:off x="457200" y="533400"/>
            <a:ext cx="8229600" cy="1066800"/>
          </a:xfrm>
        </p:spPr>
        <p:txBody>
          <a:bodyPr/>
          <a:lstStyle/>
          <a:p>
            <a:r>
              <a:rPr lang="en-US" dirty="0" smtClean="0"/>
              <a:t>Chapter </a:t>
            </a:r>
            <a:r>
              <a:rPr lang="en-US" dirty="0" smtClean="0"/>
              <a:t>27: </a:t>
            </a:r>
            <a:r>
              <a:rPr lang="en-US" dirty="0" smtClean="0"/>
              <a:t>Capture Your Audience</a:t>
            </a:r>
            <a:endParaRPr lang="en-US" dirty="0"/>
          </a:p>
        </p:txBody>
      </p:sp>
      <p:sp>
        <p:nvSpPr>
          <p:cNvPr id="5" name="TextBox 4"/>
          <p:cNvSpPr txBox="1"/>
          <p:nvPr/>
        </p:nvSpPr>
        <p:spPr>
          <a:xfrm>
            <a:off x="5410200" y="0"/>
            <a:ext cx="3429000" cy="369332"/>
          </a:xfrm>
          <a:prstGeom prst="rect">
            <a:avLst/>
          </a:prstGeom>
          <a:noFill/>
        </p:spPr>
        <p:txBody>
          <a:bodyPr wrap="square" rtlCol="0">
            <a:spAutoFit/>
          </a:bodyPr>
          <a:lstStyle/>
          <a:p>
            <a:pPr algn="r"/>
            <a:r>
              <a:rPr lang="en-US" b="1" dirty="0" smtClean="0">
                <a:solidFill>
                  <a:schemeClr val="bg1"/>
                </a:solidFill>
              </a:rPr>
              <a:t>ADVANCED AGREEMENT</a:t>
            </a:r>
            <a:endParaRPr lang="en-US" b="1" dirty="0">
              <a:solidFill>
                <a:schemeClr val="bg1"/>
              </a:solidFill>
            </a:endParaRPr>
          </a:p>
        </p:txBody>
      </p:sp>
    </p:spTree>
    <p:extLst>
      <p:ext uri="{BB962C8B-B14F-4D97-AF65-F5344CB8AC3E}">
        <p14:creationId xmlns:p14="http://schemas.microsoft.com/office/powerpoint/2010/main" val="367022678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Chapter 28: Writing a Persuasive Essay</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42270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a:t>
            </a:r>
            <a:r>
              <a:rPr lang="en-US" dirty="0" smtClean="0"/>
              <a:t>29: </a:t>
            </a:r>
            <a:r>
              <a:rPr lang="en-US" dirty="0" smtClean="0"/>
              <a:t>Using the Right Tools</a:t>
            </a:r>
            <a:endParaRPr lang="en-US" dirty="0"/>
          </a:p>
        </p:txBody>
      </p:sp>
      <p:sp>
        <p:nvSpPr>
          <p:cNvPr id="3" name="Content Placeholder 2"/>
          <p:cNvSpPr>
            <a:spLocks noGrp="1"/>
          </p:cNvSpPr>
          <p:nvPr>
            <p:ph idx="1"/>
          </p:nvPr>
        </p:nvSpPr>
        <p:spPr/>
        <p:txBody>
          <a:bodyPr/>
          <a:lstStyle/>
          <a:p>
            <a:r>
              <a:rPr lang="en-US" b="1" dirty="0" smtClean="0"/>
              <a:t>Offense</a:t>
            </a:r>
            <a:r>
              <a:rPr lang="en-US" dirty="0" smtClean="0"/>
              <a:t> – think of your goals, set the tense, and know your audience’s values and commonplaces. Then, use ethos, logos, and pathos (in that order!)</a:t>
            </a:r>
          </a:p>
          <a:p>
            <a:r>
              <a:rPr lang="en-US" b="1" dirty="0" smtClean="0"/>
              <a:t>Defense</a:t>
            </a:r>
            <a:r>
              <a:rPr lang="en-US" dirty="0" smtClean="0"/>
              <a:t> – when you don’t know what to say, try conceding, then redefining your concession, and switching to the future tense (Ex. Welfare mothers)</a:t>
            </a:r>
            <a:endParaRPr lang="en-US" dirty="0"/>
          </a:p>
        </p:txBody>
      </p:sp>
      <p:sp>
        <p:nvSpPr>
          <p:cNvPr id="4" name="TextBox 3"/>
          <p:cNvSpPr txBox="1"/>
          <p:nvPr/>
        </p:nvSpPr>
        <p:spPr>
          <a:xfrm>
            <a:off x="5410200" y="0"/>
            <a:ext cx="3429000" cy="369332"/>
          </a:xfrm>
          <a:prstGeom prst="rect">
            <a:avLst/>
          </a:prstGeom>
          <a:noFill/>
        </p:spPr>
        <p:txBody>
          <a:bodyPr wrap="square" rtlCol="0">
            <a:spAutoFit/>
          </a:bodyPr>
          <a:lstStyle/>
          <a:p>
            <a:pPr algn="r"/>
            <a:r>
              <a:rPr lang="en-US" b="1" dirty="0" smtClean="0">
                <a:solidFill>
                  <a:schemeClr val="bg1"/>
                </a:solidFill>
              </a:rPr>
              <a:t>ADVANCED AGREEMENT</a:t>
            </a:r>
            <a:endParaRPr lang="en-US" b="1" dirty="0">
              <a:solidFill>
                <a:schemeClr val="bg1"/>
              </a:solidFill>
            </a:endParaRPr>
          </a:p>
        </p:txBody>
      </p:sp>
    </p:spTree>
    <p:extLst>
      <p:ext uri="{BB962C8B-B14F-4D97-AF65-F5344CB8AC3E}">
        <p14:creationId xmlns:p14="http://schemas.microsoft.com/office/powerpoint/2010/main" val="189546965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Chapter </a:t>
            </a:r>
            <a:r>
              <a:rPr lang="en-US" dirty="0" smtClean="0"/>
              <a:t>30</a:t>
            </a:r>
            <a:r>
              <a:rPr lang="en-US" dirty="0" smtClean="0"/>
              <a:t>: </a:t>
            </a:r>
            <a:r>
              <a:rPr lang="en-US" dirty="0" smtClean="0"/>
              <a:t>Run an Agreeable Country</a:t>
            </a:r>
            <a:endParaRPr lang="en-US" dirty="0"/>
          </a:p>
        </p:txBody>
      </p:sp>
      <p:sp>
        <p:nvSpPr>
          <p:cNvPr id="3" name="Content Placeholder 2"/>
          <p:cNvSpPr>
            <a:spLocks noGrp="1"/>
          </p:cNvSpPr>
          <p:nvPr>
            <p:ph idx="1"/>
          </p:nvPr>
        </p:nvSpPr>
        <p:spPr/>
        <p:txBody>
          <a:bodyPr>
            <a:normAutofit/>
          </a:bodyPr>
          <a:lstStyle/>
          <a:p>
            <a:r>
              <a:rPr lang="en-US" sz="4000" b="1" dirty="0" smtClean="0"/>
              <a:t>Rhetoric could help lead us out of our political mess</a:t>
            </a:r>
            <a:endParaRPr lang="en-US" sz="4000" b="1" dirty="0"/>
          </a:p>
        </p:txBody>
      </p:sp>
      <p:sp>
        <p:nvSpPr>
          <p:cNvPr id="5" name="TextBox 4"/>
          <p:cNvSpPr txBox="1"/>
          <p:nvPr/>
        </p:nvSpPr>
        <p:spPr>
          <a:xfrm>
            <a:off x="5410200" y="0"/>
            <a:ext cx="3429000" cy="369332"/>
          </a:xfrm>
          <a:prstGeom prst="rect">
            <a:avLst/>
          </a:prstGeom>
          <a:noFill/>
        </p:spPr>
        <p:txBody>
          <a:bodyPr wrap="square" rtlCol="0">
            <a:spAutoFit/>
          </a:bodyPr>
          <a:lstStyle/>
          <a:p>
            <a:pPr algn="r"/>
            <a:r>
              <a:rPr lang="en-US" b="1" dirty="0" smtClean="0">
                <a:solidFill>
                  <a:schemeClr val="bg1"/>
                </a:solidFill>
              </a:rPr>
              <a:t>ADVANCED AGREEMENT</a:t>
            </a:r>
            <a:endParaRPr lang="en-US" b="1" dirty="0">
              <a:solidFill>
                <a:schemeClr val="bg1"/>
              </a:solidFill>
            </a:endParaRPr>
          </a:p>
        </p:txBody>
      </p:sp>
    </p:spTree>
    <p:extLst>
      <p:ext uri="{BB962C8B-B14F-4D97-AF65-F5344CB8AC3E}">
        <p14:creationId xmlns:p14="http://schemas.microsoft.com/office/powerpoint/2010/main" val="67610314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Determine </a:t>
            </a:r>
            <a:r>
              <a:rPr lang="en-US" b="1" dirty="0" smtClean="0"/>
              <a:t>your topic for the Persuasive </a:t>
            </a:r>
            <a:r>
              <a:rPr lang="en-US" b="1" dirty="0" smtClean="0"/>
              <a:t>Talk</a:t>
            </a:r>
            <a:endParaRPr lang="en-US" dirty="0"/>
          </a:p>
        </p:txBody>
      </p:sp>
      <p:sp>
        <p:nvSpPr>
          <p:cNvPr id="4" name="Title 1"/>
          <p:cNvSpPr>
            <a:spLocks noGrp="1"/>
          </p:cNvSpPr>
          <p:nvPr>
            <p:ph type="title"/>
          </p:nvPr>
        </p:nvSpPr>
        <p:spPr>
          <a:xfrm>
            <a:off x="457200" y="685800"/>
            <a:ext cx="8229600" cy="1066800"/>
          </a:xfrm>
        </p:spPr>
        <p:txBody>
          <a:bodyPr/>
          <a:lstStyle/>
          <a:p>
            <a:r>
              <a:rPr lang="en-US" dirty="0"/>
              <a:t>Today’s Argument Lab</a:t>
            </a:r>
          </a:p>
        </p:txBody>
      </p:sp>
      <p:sp>
        <p:nvSpPr>
          <p:cNvPr id="5" name="TextBox 4"/>
          <p:cNvSpPr txBox="1"/>
          <p:nvPr/>
        </p:nvSpPr>
        <p:spPr>
          <a:xfrm>
            <a:off x="4953000" y="76200"/>
            <a:ext cx="3886200" cy="646331"/>
          </a:xfrm>
          <a:prstGeom prst="rect">
            <a:avLst/>
          </a:prstGeom>
          <a:noFill/>
        </p:spPr>
        <p:txBody>
          <a:bodyPr wrap="square" rtlCol="0">
            <a:spAutoFit/>
          </a:bodyPr>
          <a:lstStyle/>
          <a:p>
            <a:pPr algn="r"/>
            <a:r>
              <a:rPr lang="en-US" b="1" dirty="0">
                <a:solidFill>
                  <a:schemeClr val="bg1"/>
                </a:solidFill>
              </a:rPr>
              <a:t>ADVANCED AGREEMENT</a:t>
            </a:r>
          </a:p>
          <a:p>
            <a:pPr algn="r"/>
            <a:endParaRPr lang="en-US" b="1" dirty="0">
              <a:solidFill>
                <a:schemeClr val="bg1"/>
              </a:solidFill>
            </a:endParaRPr>
          </a:p>
        </p:txBody>
      </p:sp>
    </p:spTree>
    <p:extLst>
      <p:ext uri="{BB962C8B-B14F-4D97-AF65-F5344CB8AC3E}">
        <p14:creationId xmlns:p14="http://schemas.microsoft.com/office/powerpoint/2010/main" val="281682777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smtClean="0"/>
              <a:t>Chapter 21: Lead Your Tribe</a:t>
            </a:r>
            <a:endParaRPr lang="en-US" dirty="0"/>
          </a:p>
        </p:txBody>
      </p:sp>
      <p:sp>
        <p:nvSpPr>
          <p:cNvPr id="3" name="Content Placeholder 2"/>
          <p:cNvSpPr>
            <a:spLocks noGrp="1"/>
          </p:cNvSpPr>
          <p:nvPr>
            <p:ph idx="1"/>
          </p:nvPr>
        </p:nvSpPr>
        <p:spPr>
          <a:xfrm>
            <a:off x="457200" y="1371600"/>
            <a:ext cx="8229600" cy="5181600"/>
          </a:xfrm>
        </p:spPr>
        <p:txBody>
          <a:bodyPr/>
          <a:lstStyle/>
          <a:p>
            <a:r>
              <a:rPr lang="en-US" b="1" dirty="0" smtClean="0"/>
              <a:t>Identity</a:t>
            </a:r>
            <a:r>
              <a:rPr lang="en-US" dirty="0" smtClean="0"/>
              <a:t> – Get people to describe themselves. Usually the first thing they mention reveals their best sense of who they are. And most people will do just about anything to live up to that identity (Ex. Mother, marine, teacher)</a:t>
            </a:r>
          </a:p>
          <a:p>
            <a:r>
              <a:rPr lang="en-US" b="1" dirty="0" smtClean="0"/>
              <a:t>The halo </a:t>
            </a:r>
            <a:r>
              <a:rPr lang="en-US" dirty="0" smtClean="0"/>
              <a:t>– Sum up the issue in a few words. </a:t>
            </a:r>
            <a:r>
              <a:rPr lang="en-US" dirty="0" err="1" smtClean="0"/>
              <a:t>Suss</a:t>
            </a:r>
            <a:r>
              <a:rPr lang="en-US" dirty="0" smtClean="0"/>
              <a:t> out the values of your audience. Find a representative piece of the issue that can symbolize those values (Ex. Small pox vaccine)</a:t>
            </a:r>
            <a:endParaRPr lang="en-US" dirty="0"/>
          </a:p>
        </p:txBody>
      </p:sp>
      <p:sp>
        <p:nvSpPr>
          <p:cNvPr id="5" name="TextBox 4"/>
          <p:cNvSpPr txBox="1"/>
          <p:nvPr/>
        </p:nvSpPr>
        <p:spPr>
          <a:xfrm>
            <a:off x="5791200" y="0"/>
            <a:ext cx="3048000" cy="381000"/>
          </a:xfrm>
          <a:prstGeom prst="rect">
            <a:avLst/>
          </a:prstGeom>
          <a:noFill/>
        </p:spPr>
        <p:txBody>
          <a:bodyPr wrap="square" rtlCol="0">
            <a:spAutoFit/>
          </a:bodyPr>
          <a:lstStyle/>
          <a:p>
            <a:pPr algn="r"/>
            <a:r>
              <a:rPr lang="en-US" b="1" dirty="0" smtClean="0">
                <a:solidFill>
                  <a:schemeClr val="bg1"/>
                </a:solidFill>
              </a:rPr>
              <a:t>ADVANCED OFFENSE</a:t>
            </a:r>
            <a:endParaRPr lang="en-US" b="1" dirty="0">
              <a:solidFill>
                <a:schemeClr val="bg1"/>
              </a:solidFill>
            </a:endParaRPr>
          </a:p>
        </p:txBody>
      </p:sp>
    </p:spTree>
    <p:extLst>
      <p:ext uri="{BB962C8B-B14F-4D97-AF65-F5344CB8AC3E}">
        <p14:creationId xmlns:p14="http://schemas.microsoft.com/office/powerpoint/2010/main" val="311430106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4617</TotalTime>
  <Words>10784</Words>
  <Application>Microsoft Office PowerPoint</Application>
  <PresentationFormat>On-screen Show (4:3)</PresentationFormat>
  <Paragraphs>892</Paragraphs>
  <Slides>83</Slides>
  <Notes>62</Notes>
  <HiddenSlides>0</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Urban</vt:lpstr>
      <vt:lpstr>Thank You for Arguing Review</vt:lpstr>
      <vt:lpstr>Chapter 1: Open Your Eyes</vt:lpstr>
      <vt:lpstr>Chapter 1: Open Your Eyes</vt:lpstr>
      <vt:lpstr>Chapter 1: Open Your Eyes</vt:lpstr>
      <vt:lpstr>The Offense</vt:lpstr>
      <vt:lpstr>Chapter 2: Set Your Goals</vt:lpstr>
      <vt:lpstr>Chapter 2: Set Your Goals</vt:lpstr>
      <vt:lpstr>Chapter 3: Control the Tense</vt:lpstr>
      <vt:lpstr>Chapter 3: Control the Tense (continued)</vt:lpstr>
      <vt:lpstr>Chapter 3: Control the Tense</vt:lpstr>
      <vt:lpstr>Chapter 4: Soften Them Up</vt:lpstr>
      <vt:lpstr>Chapter 4: Soften Them Up</vt:lpstr>
      <vt:lpstr>Today’s Argument Lab</vt:lpstr>
      <vt:lpstr>Chapter 5: Get them to Like You</vt:lpstr>
      <vt:lpstr>Chapter 5: Get them to Like You</vt:lpstr>
      <vt:lpstr>Chapter 6: Make Them Listen</vt:lpstr>
      <vt:lpstr>Chapter 6: Make Them Listen (continued)</vt:lpstr>
      <vt:lpstr>Chapter 6: Make Them Listen (continued)</vt:lpstr>
      <vt:lpstr>Chapter 7: Use Your Craft</vt:lpstr>
      <vt:lpstr>Chapter 8: Show You Care</vt:lpstr>
      <vt:lpstr>Chapter 8: Show You Care</vt:lpstr>
      <vt:lpstr>Today’s Argument Lab</vt:lpstr>
      <vt:lpstr>Chapter 9: Control the Mood</vt:lpstr>
      <vt:lpstr>Chapter 9: Control the Mood (continued)</vt:lpstr>
      <vt:lpstr>Chapter 9: Control the Mood (continued)</vt:lpstr>
      <vt:lpstr>Chapter 9: Control the Mood (continued)</vt:lpstr>
      <vt:lpstr>Chapter 10: Turn Down the Volume</vt:lpstr>
      <vt:lpstr>Chapter 10: Turn Down the Volume</vt:lpstr>
      <vt:lpstr>Chapter 11: Gain the High Ground</vt:lpstr>
      <vt:lpstr>Chapter 11: Gain the High Ground</vt:lpstr>
      <vt:lpstr>Chapter 12: Persuade on Your Terms</vt:lpstr>
      <vt:lpstr>Chapter 12: Persuade on Your Terms</vt:lpstr>
      <vt:lpstr>Chapter 12: Persuade on Your Terms</vt:lpstr>
      <vt:lpstr>Chapter 13: Control the Argument</vt:lpstr>
      <vt:lpstr>Chapter 13: Control the Argument</vt:lpstr>
      <vt:lpstr>Chapter 13: Control the Argument</vt:lpstr>
      <vt:lpstr>Today’s Argument Lab (Ch 9-13)</vt:lpstr>
      <vt:lpstr>The Defense</vt:lpstr>
      <vt:lpstr>Chapter 14: Spot Fallacies</vt:lpstr>
      <vt:lpstr>Chapter 14: Spot Fallacies</vt:lpstr>
      <vt:lpstr>Chapter 14: Spot Fallacies</vt:lpstr>
      <vt:lpstr>Chapter 14: Spot Fallacies</vt:lpstr>
      <vt:lpstr>Chapter 14: Spot Fallacies</vt:lpstr>
      <vt:lpstr>Chapter 14: Spot Fallacies</vt:lpstr>
      <vt:lpstr>Chapter 15: Call a Foul </vt:lpstr>
      <vt:lpstr>Chapter 15: Call a Foul</vt:lpstr>
      <vt:lpstr>Chapter 15: Call a Foul</vt:lpstr>
      <vt:lpstr>Chapter 16: Know Whom to Trust</vt:lpstr>
      <vt:lpstr>Chapter 17: Find the Sweet Spot</vt:lpstr>
      <vt:lpstr>Chapter 18: Deal with a Bully</vt:lpstr>
      <vt:lpstr>Today’s Argument Lab (Ch 14-18)</vt:lpstr>
      <vt:lpstr>Advanced Offense</vt:lpstr>
      <vt:lpstr>Chapter 19: Get Instant Cleverness</vt:lpstr>
      <vt:lpstr>Chapter 19: Get Instant Cleverness</vt:lpstr>
      <vt:lpstr>Chapter 19: Get Instant Cleverness</vt:lpstr>
      <vt:lpstr>Chapter 19: Get Instant Cleverness</vt:lpstr>
      <vt:lpstr>Chapter 19: Get Instant Cleverness</vt:lpstr>
      <vt:lpstr>Chapter 19: Get Instant Cleverness</vt:lpstr>
      <vt:lpstr>Chapter 19: Get Instant Cleverness</vt:lpstr>
      <vt:lpstr>Chapter 19: Get Instant Cleverness</vt:lpstr>
      <vt:lpstr>Chapter 20: Change Reality</vt:lpstr>
      <vt:lpstr>Chapter 20: Change Reality</vt:lpstr>
      <vt:lpstr>Chapter 20: Change Reality</vt:lpstr>
      <vt:lpstr>Chapter 21: Speak Your Audience’s Language</vt:lpstr>
      <vt:lpstr>Chapter 22: Make Them Identify with You </vt:lpstr>
      <vt:lpstr>Today’s Argument Lab</vt:lpstr>
      <vt:lpstr>Chapter 23: Recover From a Screw-up</vt:lpstr>
      <vt:lpstr>Chapter 24: Seize the Occasion</vt:lpstr>
      <vt:lpstr>Chapter 25: Use the Right Medium</vt:lpstr>
      <vt:lpstr>Chapter 25: Use the Right Medium</vt:lpstr>
      <vt:lpstr>Today’s Argument Lab</vt:lpstr>
      <vt:lpstr>Advanced Agreement</vt:lpstr>
      <vt:lpstr>Chapter 26: Give a Persuasive Talk</vt:lpstr>
      <vt:lpstr>Chapter 26: Give a Persuasive Talk</vt:lpstr>
      <vt:lpstr>Chapter 26: Give a Persuasive Talk</vt:lpstr>
      <vt:lpstr>Chapter 26: Give a Persuasive Talk</vt:lpstr>
      <vt:lpstr>Chapter 27: Capture Your Audience</vt:lpstr>
      <vt:lpstr>Chapter 27: Capture Your Audience</vt:lpstr>
      <vt:lpstr>Chapter 28: Writing a Persuasive Essay</vt:lpstr>
      <vt:lpstr>Chapter 29: Using the Right Tools</vt:lpstr>
      <vt:lpstr>Chapter 30: Run an Agreeable Country</vt:lpstr>
      <vt:lpstr>Today’s Argument Lab</vt:lpstr>
      <vt:lpstr>Chapter 21: Lead Your Tribe</vt:lpstr>
    </vt:vector>
  </TitlesOfParts>
  <Company>Chambersburg Area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Thank You for Arguing Review</dc:title>
  <dc:creator>Beth Yosler</dc:creator>
  <cp:lastModifiedBy>Beth Yosler</cp:lastModifiedBy>
  <cp:revision>257</cp:revision>
  <cp:lastPrinted>2018-10-24T13:49:46Z</cp:lastPrinted>
  <dcterms:created xsi:type="dcterms:W3CDTF">2017-11-10T13:59:01Z</dcterms:created>
  <dcterms:modified xsi:type="dcterms:W3CDTF">2018-10-31T01:02:28Z</dcterms:modified>
</cp:coreProperties>
</file>