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1" r:id="rId6"/>
    <p:sldId id="262" r:id="rId7"/>
    <p:sldId id="263" r:id="rId8"/>
    <p:sldId id="264" r:id="rId9"/>
    <p:sldId id="265" r:id="rId10"/>
    <p:sldId id="267" r:id="rId11"/>
    <p:sldId id="269" r:id="rId12"/>
    <p:sldId id="266" r:id="rId13"/>
    <p:sldId id="268" r:id="rId14"/>
    <p:sldId id="270" r:id="rId15"/>
    <p:sldId id="272" r:id="rId16"/>
    <p:sldId id="271" r:id="rId17"/>
    <p:sldId id="273" r:id="rId18"/>
    <p:sldId id="274" r:id="rId19"/>
    <p:sldId id="275" r:id="rId20"/>
    <p:sldId id="276"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00CC00"/>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72"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3729508-3E89-470D-B0F5-B0E7ABB02332}" type="datetimeFigureOut">
              <a:rPr lang="en-US" smtClean="0"/>
              <a:t>9/4/2015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F2E80F-EC0D-458E-ABBA-F26C4ADADF75}" type="slidenum">
              <a:rPr lang="en-US" smtClean="0"/>
              <a:t>‹#›</a:t>
            </a:fld>
            <a:endParaRPr lang="en-US"/>
          </a:p>
        </p:txBody>
      </p:sp>
    </p:spTree>
    <p:extLst>
      <p:ext uri="{BB962C8B-B14F-4D97-AF65-F5344CB8AC3E}">
        <p14:creationId xmlns:p14="http://schemas.microsoft.com/office/powerpoint/2010/main" val="3522781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729508-3E89-470D-B0F5-B0E7ABB02332}" type="datetimeFigureOut">
              <a:rPr lang="en-US" smtClean="0"/>
              <a:t>9/4/2015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F2E80F-EC0D-458E-ABBA-F26C4ADADF75}" type="slidenum">
              <a:rPr lang="en-US" smtClean="0"/>
              <a:t>‹#›</a:t>
            </a:fld>
            <a:endParaRPr lang="en-US"/>
          </a:p>
        </p:txBody>
      </p:sp>
    </p:spTree>
    <p:extLst>
      <p:ext uri="{BB962C8B-B14F-4D97-AF65-F5344CB8AC3E}">
        <p14:creationId xmlns:p14="http://schemas.microsoft.com/office/powerpoint/2010/main" val="11519906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3729508-3E89-470D-B0F5-B0E7ABB02332}" type="datetimeFigureOut">
              <a:rPr lang="en-US" smtClean="0"/>
              <a:t>9/4/2015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F2E80F-EC0D-458E-ABBA-F26C4ADADF75}" type="slidenum">
              <a:rPr lang="en-US" smtClean="0"/>
              <a:t>‹#›</a:t>
            </a:fld>
            <a:endParaRPr lang="en-US"/>
          </a:p>
        </p:txBody>
      </p:sp>
    </p:spTree>
    <p:extLst>
      <p:ext uri="{BB962C8B-B14F-4D97-AF65-F5344CB8AC3E}">
        <p14:creationId xmlns:p14="http://schemas.microsoft.com/office/powerpoint/2010/main" val="29464166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3729508-3E89-470D-B0F5-B0E7ABB02332}" type="datetimeFigureOut">
              <a:rPr lang="en-US" smtClean="0"/>
              <a:t>9/4/2015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F2E80F-EC0D-458E-ABBA-F26C4ADADF75}" type="slidenum">
              <a:rPr lang="en-US" smtClean="0"/>
              <a:t>‹#›</a:t>
            </a:fld>
            <a:endParaRPr lang="en-US"/>
          </a:p>
        </p:txBody>
      </p:sp>
    </p:spTree>
    <p:extLst>
      <p:ext uri="{BB962C8B-B14F-4D97-AF65-F5344CB8AC3E}">
        <p14:creationId xmlns:p14="http://schemas.microsoft.com/office/powerpoint/2010/main" val="1571427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3729508-3E89-470D-B0F5-B0E7ABB02332}" type="datetimeFigureOut">
              <a:rPr lang="en-US" smtClean="0"/>
              <a:t>9/4/2015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F2E80F-EC0D-458E-ABBA-F26C4ADADF75}" type="slidenum">
              <a:rPr lang="en-US" smtClean="0"/>
              <a:t>‹#›</a:t>
            </a:fld>
            <a:endParaRPr lang="en-US"/>
          </a:p>
        </p:txBody>
      </p:sp>
    </p:spTree>
    <p:extLst>
      <p:ext uri="{BB962C8B-B14F-4D97-AF65-F5344CB8AC3E}">
        <p14:creationId xmlns:p14="http://schemas.microsoft.com/office/powerpoint/2010/main" val="2139910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3729508-3E89-470D-B0F5-B0E7ABB02332}" type="datetimeFigureOut">
              <a:rPr lang="en-US" smtClean="0"/>
              <a:t>9/4/2015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F2E80F-EC0D-458E-ABBA-F26C4ADADF75}" type="slidenum">
              <a:rPr lang="en-US" smtClean="0"/>
              <a:t>‹#›</a:t>
            </a:fld>
            <a:endParaRPr lang="en-US"/>
          </a:p>
        </p:txBody>
      </p:sp>
    </p:spTree>
    <p:extLst>
      <p:ext uri="{BB962C8B-B14F-4D97-AF65-F5344CB8AC3E}">
        <p14:creationId xmlns:p14="http://schemas.microsoft.com/office/powerpoint/2010/main" val="1417676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729508-3E89-470D-B0F5-B0E7ABB02332}" type="datetimeFigureOut">
              <a:rPr lang="en-US" smtClean="0"/>
              <a:t>9/4/2015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F2E80F-EC0D-458E-ABBA-F26C4ADADF75}" type="slidenum">
              <a:rPr lang="en-US" smtClean="0"/>
              <a:t>‹#›</a:t>
            </a:fld>
            <a:endParaRPr lang="en-US"/>
          </a:p>
        </p:txBody>
      </p:sp>
    </p:spTree>
    <p:extLst>
      <p:ext uri="{BB962C8B-B14F-4D97-AF65-F5344CB8AC3E}">
        <p14:creationId xmlns:p14="http://schemas.microsoft.com/office/powerpoint/2010/main" val="801156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729508-3E89-470D-B0F5-B0E7ABB02332}" type="datetimeFigureOut">
              <a:rPr lang="en-US" smtClean="0"/>
              <a:t>9/4/2015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F2E80F-EC0D-458E-ABBA-F26C4ADADF75}" type="slidenum">
              <a:rPr lang="en-US" smtClean="0"/>
              <a:t>‹#›</a:t>
            </a:fld>
            <a:endParaRPr lang="en-US"/>
          </a:p>
        </p:txBody>
      </p:sp>
    </p:spTree>
    <p:extLst>
      <p:ext uri="{BB962C8B-B14F-4D97-AF65-F5344CB8AC3E}">
        <p14:creationId xmlns:p14="http://schemas.microsoft.com/office/powerpoint/2010/main" val="2083904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729508-3E89-470D-B0F5-B0E7ABB02332}" type="datetimeFigureOut">
              <a:rPr lang="en-US" smtClean="0"/>
              <a:t>9/4/2015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F2E80F-EC0D-458E-ABBA-F26C4ADADF75}" type="slidenum">
              <a:rPr lang="en-US" smtClean="0"/>
              <a:t>‹#›</a:t>
            </a:fld>
            <a:endParaRPr lang="en-US"/>
          </a:p>
        </p:txBody>
      </p:sp>
    </p:spTree>
    <p:extLst>
      <p:ext uri="{BB962C8B-B14F-4D97-AF65-F5344CB8AC3E}">
        <p14:creationId xmlns:p14="http://schemas.microsoft.com/office/powerpoint/2010/main" val="25001661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729508-3E89-470D-B0F5-B0E7ABB02332}" type="datetimeFigureOut">
              <a:rPr lang="en-US" smtClean="0"/>
              <a:t>9/4/2015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F2E80F-EC0D-458E-ABBA-F26C4ADADF75}" type="slidenum">
              <a:rPr lang="en-US" smtClean="0"/>
              <a:t>‹#›</a:t>
            </a:fld>
            <a:endParaRPr lang="en-US"/>
          </a:p>
        </p:txBody>
      </p:sp>
    </p:spTree>
    <p:extLst>
      <p:ext uri="{BB962C8B-B14F-4D97-AF65-F5344CB8AC3E}">
        <p14:creationId xmlns:p14="http://schemas.microsoft.com/office/powerpoint/2010/main" val="20656148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729508-3E89-470D-B0F5-B0E7ABB02332}" type="datetimeFigureOut">
              <a:rPr lang="en-US" smtClean="0"/>
              <a:t>9/4/2015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F2E80F-EC0D-458E-ABBA-F26C4ADADF75}" type="slidenum">
              <a:rPr lang="en-US" smtClean="0"/>
              <a:t>‹#›</a:t>
            </a:fld>
            <a:endParaRPr lang="en-US"/>
          </a:p>
        </p:txBody>
      </p:sp>
    </p:spTree>
    <p:extLst>
      <p:ext uri="{BB962C8B-B14F-4D97-AF65-F5344CB8AC3E}">
        <p14:creationId xmlns:p14="http://schemas.microsoft.com/office/powerpoint/2010/main" val="540459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729508-3E89-470D-B0F5-B0E7ABB02332}" type="datetimeFigureOut">
              <a:rPr lang="en-US" smtClean="0"/>
              <a:t>9/4/2015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F2E80F-EC0D-458E-ABBA-F26C4ADADF75}" type="slidenum">
              <a:rPr lang="en-US" smtClean="0"/>
              <a:t>‹#›</a:t>
            </a:fld>
            <a:endParaRPr lang="en-US"/>
          </a:p>
        </p:txBody>
      </p:sp>
    </p:spTree>
    <p:extLst>
      <p:ext uri="{BB962C8B-B14F-4D97-AF65-F5344CB8AC3E}">
        <p14:creationId xmlns:p14="http://schemas.microsoft.com/office/powerpoint/2010/main" val="385483986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youtube.com/watch?v=DYYt3nOrSkY"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google.com/url?sa=i&amp;rct=j&amp;q=&amp;esrc=s&amp;frm=1&amp;source=images&amp;cd=&amp;cad=rja&amp;uact=8&amp;docid=WlWb7bTRSaM9yM&amp;tbnid=sAWpb1pU07CRjM:&amp;ved=0CAUQjRw&amp;url=http://lego.wikia.com/wiki/File:Superman.jpg&amp;ei=XzsHVMOiOsOZyAT6jIHQDQ&amp;bvm=bv.74115972,d.eXY&amp;psig=AFQjCNG2WMp-Unbl3bZdMLyfO89_5ZQqLQ&amp;ust=1409846477586179"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google.com/url?sa=i&amp;rct=j&amp;q=&amp;esrc=s&amp;frm=1&amp;source=images&amp;cd=&amp;cad=rja&amp;uact=8&amp;docid=5tY_mKdtt_nI2M&amp;tbnid=lFR-7mM65gluiM:&amp;ved=0CAUQjRw&amp;url=http://splitscreen-blog.blogspot.com/2013/08/ben-affleck-sera-batman-em-batman-vs.html&amp;ei=jjsHVPHWFpKBygSvpICQBg&amp;bvm=bv.74115972,d.eXY&amp;psig=AFQjCNH4iIgPjNMPIyibDxkouQ1NOfkg7A&amp;ust=1409846536001132"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11500" dirty="0" smtClean="0">
                <a:solidFill>
                  <a:srgbClr val="00FF00"/>
                </a:solidFill>
                <a:latin typeface="Snap ITC" panose="04040A07060A02020202" pitchFamily="82" charset="0"/>
              </a:rPr>
              <a:t>Writing</a:t>
            </a:r>
            <a:endParaRPr lang="en-US" sz="11500" dirty="0">
              <a:solidFill>
                <a:srgbClr val="00FF00"/>
              </a:solidFill>
              <a:latin typeface="Snap ITC" panose="04040A07060A02020202" pitchFamily="82" charset="0"/>
            </a:endParaRP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8104699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895600"/>
            <a:ext cx="8229600" cy="1143000"/>
          </a:xfrm>
        </p:spPr>
        <p:txBody>
          <a:bodyPr>
            <a:noAutofit/>
          </a:bodyPr>
          <a:lstStyle/>
          <a:p>
            <a:r>
              <a:rPr lang="en-US" sz="11000" dirty="0" smtClean="0">
                <a:solidFill>
                  <a:srgbClr val="00FF00"/>
                </a:solidFill>
                <a:latin typeface="Snap ITC" panose="04040A07060A02020202" pitchFamily="82" charset="0"/>
              </a:rPr>
              <a:t>So, why does writing matter?</a:t>
            </a:r>
            <a:endParaRPr lang="en-US" sz="11000" dirty="0">
              <a:solidFill>
                <a:srgbClr val="00FF00"/>
              </a:solidFill>
              <a:latin typeface="Snap ITC" panose="04040A07060A02020202" pitchFamily="82" charset="0"/>
            </a:endParaRPr>
          </a:p>
        </p:txBody>
      </p:sp>
    </p:spTree>
    <p:extLst>
      <p:ext uri="{BB962C8B-B14F-4D97-AF65-F5344CB8AC3E}">
        <p14:creationId xmlns:p14="http://schemas.microsoft.com/office/powerpoint/2010/main" val="10650792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28600" y="1600200"/>
            <a:ext cx="8763000" cy="4724400"/>
          </a:xfrm>
        </p:spPr>
        <p:txBody>
          <a:bodyPr/>
          <a:lstStyle/>
          <a:p>
            <a:pPr marL="0" indent="0">
              <a:buNone/>
            </a:pPr>
            <a:r>
              <a:rPr lang="en-US" dirty="0">
                <a:hlinkClick r:id="rId2"/>
              </a:rPr>
              <a:t>https://</a:t>
            </a:r>
            <a:r>
              <a:rPr lang="en-US" dirty="0" smtClean="0">
                <a:hlinkClick r:id="rId2"/>
              </a:rPr>
              <a:t>www.youtube.com/watch?v=DYYt3nOrSkY</a:t>
            </a:r>
            <a:endParaRPr lang="en-US" dirty="0" smtClean="0"/>
          </a:p>
          <a:p>
            <a:pPr marL="0" indent="0">
              <a:buNone/>
            </a:pPr>
            <a:endParaRPr lang="en-US" dirty="0"/>
          </a:p>
        </p:txBody>
      </p:sp>
    </p:spTree>
    <p:extLst>
      <p:ext uri="{BB962C8B-B14F-4D97-AF65-F5344CB8AC3E}">
        <p14:creationId xmlns:p14="http://schemas.microsoft.com/office/powerpoint/2010/main" val="36821991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rhetoricsuperhero.files.wordpress.com/2010/02/superman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7" y="6927"/>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76200" y="1219200"/>
            <a:ext cx="3733799" cy="5486400"/>
          </a:xfrm>
        </p:spPr>
        <p:txBody>
          <a:bodyPr>
            <a:normAutofit fontScale="70000" lnSpcReduction="20000"/>
          </a:bodyPr>
          <a:lstStyle/>
          <a:p>
            <a:pPr marL="0" indent="0">
              <a:buNone/>
            </a:pPr>
            <a:r>
              <a:rPr lang="en-US" sz="4800" dirty="0" smtClean="0">
                <a:solidFill>
                  <a:srgbClr val="002060"/>
                </a:solidFill>
                <a:latin typeface="Stencil" panose="040409050D0802020404" pitchFamily="82" charset="0"/>
              </a:rPr>
              <a:t>If </a:t>
            </a:r>
            <a:r>
              <a:rPr lang="en-US" sz="4800" u="sng" dirty="0" smtClean="0">
                <a:solidFill>
                  <a:srgbClr val="002060"/>
                </a:solidFill>
                <a:latin typeface="Stencil" panose="040409050D0802020404" pitchFamily="82" charset="0"/>
              </a:rPr>
              <a:t>you</a:t>
            </a:r>
            <a:r>
              <a:rPr lang="en-US" sz="4800" dirty="0" smtClean="0">
                <a:solidFill>
                  <a:srgbClr val="002060"/>
                </a:solidFill>
                <a:latin typeface="Stencil" panose="040409050D0802020404" pitchFamily="82" charset="0"/>
              </a:rPr>
              <a:t> were a superhero, what problem in the world would you solve, and what </a:t>
            </a:r>
            <a:r>
              <a:rPr lang="en-US" sz="4800" u="sng" dirty="0" smtClean="0">
                <a:solidFill>
                  <a:srgbClr val="002060"/>
                </a:solidFill>
                <a:latin typeface="Stencil" panose="040409050D0802020404" pitchFamily="82" charset="0"/>
              </a:rPr>
              <a:t>three super powers</a:t>
            </a:r>
            <a:r>
              <a:rPr lang="en-US" sz="4800" dirty="0" smtClean="0">
                <a:solidFill>
                  <a:srgbClr val="002060"/>
                </a:solidFill>
                <a:latin typeface="Stencil" panose="040409050D0802020404" pitchFamily="82" charset="0"/>
              </a:rPr>
              <a:t> would you use to solve this problem?</a:t>
            </a:r>
            <a:endParaRPr lang="en-US" sz="4800" dirty="0">
              <a:solidFill>
                <a:srgbClr val="002060"/>
              </a:solidFill>
              <a:latin typeface="Stencil" panose="040409050D0802020404" pitchFamily="82" charset="0"/>
            </a:endParaRPr>
          </a:p>
        </p:txBody>
      </p:sp>
    </p:spTree>
    <p:extLst>
      <p:ext uri="{BB962C8B-B14F-4D97-AF65-F5344CB8AC3E}">
        <p14:creationId xmlns:p14="http://schemas.microsoft.com/office/powerpoint/2010/main" val="34156464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
            <a:ext cx="8229600" cy="1143000"/>
          </a:xfrm>
        </p:spPr>
        <p:txBody>
          <a:bodyPr/>
          <a:lstStyle/>
          <a:p>
            <a:r>
              <a:rPr lang="en-US" dirty="0" smtClean="0">
                <a:solidFill>
                  <a:srgbClr val="00FF00"/>
                </a:solidFill>
                <a:latin typeface="Snap ITC" panose="04040A07060A02020202" pitchFamily="82" charset="0"/>
              </a:rPr>
              <a:t>Step 1</a:t>
            </a:r>
            <a:endParaRPr lang="en-US" dirty="0">
              <a:solidFill>
                <a:srgbClr val="00FF00"/>
              </a:solidFill>
              <a:latin typeface="Snap ITC" panose="04040A07060A02020202" pitchFamily="82" charset="0"/>
            </a:endParaRPr>
          </a:p>
        </p:txBody>
      </p:sp>
      <p:sp>
        <p:nvSpPr>
          <p:cNvPr id="3" name="Content Placeholder 2"/>
          <p:cNvSpPr>
            <a:spLocks noGrp="1"/>
          </p:cNvSpPr>
          <p:nvPr>
            <p:ph idx="1"/>
          </p:nvPr>
        </p:nvSpPr>
        <p:spPr>
          <a:xfrm>
            <a:off x="533400" y="685800"/>
            <a:ext cx="7819373" cy="5486400"/>
          </a:xfrm>
        </p:spPr>
        <p:txBody>
          <a:bodyPr>
            <a:normAutofit fontScale="77500" lnSpcReduction="20000"/>
          </a:bodyPr>
          <a:lstStyle/>
          <a:p>
            <a:pPr marL="0" indent="0">
              <a:buNone/>
            </a:pPr>
            <a:endParaRPr lang="en-US" sz="2800" dirty="0"/>
          </a:p>
          <a:p>
            <a:pPr lvl="0"/>
            <a:r>
              <a:rPr lang="en-US" sz="3800" dirty="0"/>
              <a:t>Read and review the </a:t>
            </a:r>
            <a:r>
              <a:rPr lang="en-US" sz="3800" u="sng" dirty="0" smtClean="0"/>
              <a:t>topic</a:t>
            </a:r>
            <a:r>
              <a:rPr lang="en-US" sz="3800" dirty="0" smtClean="0"/>
              <a:t>. </a:t>
            </a:r>
            <a:endParaRPr lang="en-US" sz="3800" dirty="0"/>
          </a:p>
          <a:p>
            <a:pPr lvl="0"/>
            <a:r>
              <a:rPr lang="en-US" sz="3800" dirty="0"/>
              <a:t>Ask: What type of essay am I going to write?</a:t>
            </a:r>
          </a:p>
          <a:p>
            <a:pPr lvl="1"/>
            <a:r>
              <a:rPr lang="en-US" sz="3400" u="sng" dirty="0" smtClean="0">
                <a:solidFill>
                  <a:srgbClr val="FFFF00"/>
                </a:solidFill>
              </a:rPr>
              <a:t>Expository</a:t>
            </a:r>
            <a:r>
              <a:rPr lang="en-US" sz="3400" u="sng" dirty="0" smtClean="0"/>
              <a:t>—informational essay</a:t>
            </a:r>
            <a:r>
              <a:rPr lang="en-US" sz="3400" dirty="0" smtClean="0"/>
              <a:t> </a:t>
            </a:r>
            <a:endParaRPr lang="en-US" sz="3400" dirty="0"/>
          </a:p>
          <a:p>
            <a:pPr lvl="1"/>
            <a:r>
              <a:rPr lang="en-US" sz="3400" u="sng" dirty="0" smtClean="0">
                <a:solidFill>
                  <a:srgbClr val="FFFF00"/>
                </a:solidFill>
              </a:rPr>
              <a:t>Persuasive</a:t>
            </a:r>
            <a:r>
              <a:rPr lang="en-US" sz="3400" u="sng" dirty="0" smtClean="0"/>
              <a:t>—essay used to convince</a:t>
            </a:r>
            <a:endParaRPr lang="en-US" sz="3400" dirty="0"/>
          </a:p>
          <a:p>
            <a:pPr lvl="1"/>
            <a:r>
              <a:rPr lang="en-US" sz="3400" u="sng" dirty="0" smtClean="0"/>
              <a:t>Compare/Contrast—shows similarities and differences</a:t>
            </a:r>
            <a:endParaRPr lang="en-US" sz="3400" u="sng" dirty="0"/>
          </a:p>
          <a:p>
            <a:pPr lvl="0"/>
            <a:r>
              <a:rPr lang="en-US" sz="3800" u="sng" dirty="0" smtClean="0">
                <a:solidFill>
                  <a:srgbClr val="FFFF00"/>
                </a:solidFill>
              </a:rPr>
              <a:t>Brainstorming</a:t>
            </a:r>
            <a:r>
              <a:rPr lang="en-US" sz="3800" dirty="0" smtClean="0"/>
              <a:t> </a:t>
            </a:r>
            <a:r>
              <a:rPr lang="en-US" sz="3800" dirty="0"/>
              <a:t>(This is big!!) </a:t>
            </a:r>
          </a:p>
          <a:p>
            <a:pPr lvl="0"/>
            <a:r>
              <a:rPr lang="en-US" sz="3800" dirty="0"/>
              <a:t>Choose my </a:t>
            </a:r>
            <a:r>
              <a:rPr lang="en-US" sz="3800" u="sng" dirty="0" smtClean="0"/>
              <a:t>key points</a:t>
            </a:r>
            <a:r>
              <a:rPr lang="en-US" sz="3800" dirty="0" smtClean="0"/>
              <a:t> </a:t>
            </a:r>
            <a:r>
              <a:rPr lang="en-US" sz="3800" dirty="0"/>
              <a:t>and </a:t>
            </a:r>
            <a:r>
              <a:rPr lang="en-US" sz="3800" u="sng" dirty="0" smtClean="0"/>
              <a:t>focus my ideas</a:t>
            </a:r>
            <a:r>
              <a:rPr lang="en-US" sz="3800" dirty="0" smtClean="0"/>
              <a:t>.  </a:t>
            </a:r>
            <a:endParaRPr lang="en-US" sz="3800" dirty="0"/>
          </a:p>
          <a:p>
            <a:pPr lvl="0"/>
            <a:r>
              <a:rPr lang="en-US" sz="3800" dirty="0"/>
              <a:t>Put ideas into a </a:t>
            </a:r>
            <a:r>
              <a:rPr lang="en-US" sz="3800" dirty="0" smtClean="0"/>
              <a:t> </a:t>
            </a:r>
            <a:r>
              <a:rPr lang="en-US" sz="3800" u="sng" dirty="0" smtClean="0"/>
              <a:t>logical order</a:t>
            </a:r>
            <a:endParaRPr lang="en-US" sz="3800" dirty="0"/>
          </a:p>
          <a:p>
            <a:pPr lvl="1"/>
            <a:r>
              <a:rPr lang="en-US" sz="3800" u="sng" dirty="0" smtClean="0">
                <a:solidFill>
                  <a:srgbClr val="FFFF00"/>
                </a:solidFill>
              </a:rPr>
              <a:t>Chronological order</a:t>
            </a:r>
            <a:r>
              <a:rPr lang="en-US" sz="3800" u="sng" dirty="0" smtClean="0"/>
              <a:t> –order of time</a:t>
            </a:r>
          </a:p>
          <a:p>
            <a:pPr lvl="1"/>
            <a:r>
              <a:rPr lang="en-US" sz="3800" u="sng" dirty="0" smtClean="0">
                <a:solidFill>
                  <a:srgbClr val="FFFF00"/>
                </a:solidFill>
              </a:rPr>
              <a:t>Order of importance</a:t>
            </a:r>
            <a:endParaRPr lang="en-US" sz="2900" dirty="0">
              <a:solidFill>
                <a:srgbClr val="FFFF00"/>
              </a:solidFill>
            </a:endParaRPr>
          </a:p>
          <a:p>
            <a:pPr marL="0" indent="0">
              <a:buNone/>
            </a:pPr>
            <a:endParaRPr lang="en-US" dirty="0"/>
          </a:p>
        </p:txBody>
      </p:sp>
      <p:pic>
        <p:nvPicPr>
          <p:cNvPr id="1026" name="Picture 2" descr="https://encrypted-tbn1.gstatic.com/images?q=tbn:ANd9GcRhAsv01Qmy-ivDcMai_X5B1ZSUGrg_MWaNLXpDtqKAC3jYJ-c1">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0774" y="1"/>
            <a:ext cx="1523998" cy="1523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2108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1" nodeType="clickEffect">
                                  <p:stCondLst>
                                    <p:cond delay="0"/>
                                  </p:stCondLst>
                                  <p:childTnLst>
                                    <p:set>
                                      <p:cBhvr>
                                        <p:cTn id="4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1" nodeType="clickEffect">
                                  <p:stCondLst>
                                    <p:cond delay="0"/>
                                  </p:stCondLst>
                                  <p:childTnLst>
                                    <p:set>
                                      <p:cBhvr>
                                        <p:cTn id="50" dur="1" fill="hold">
                                          <p:stCondLst>
                                            <p:cond delay="0"/>
                                          </p:stCondLst>
                                        </p:cTn>
                                        <p:tgtEl>
                                          <p:spTgt spid="3">
                                            <p:txEl>
                                              <p:pRg st="2" end="2"/>
                                            </p:txEl>
                                          </p:spTgt>
                                        </p:tgtEl>
                                        <p:attrNameLst>
                                          <p:attrName>style.visibility</p:attrName>
                                        </p:attrNameLst>
                                      </p:cBhvr>
                                      <p:to>
                                        <p:strVal val="visible"/>
                                      </p:to>
                                    </p:set>
                                  </p:childTnLst>
                                </p:cTn>
                              </p:par>
                              <p:par>
                                <p:cTn id="51" presetID="1" presetClass="entr" presetSubtype="0" fill="hold" grpId="1" nodeType="withEffect">
                                  <p:stCondLst>
                                    <p:cond delay="0"/>
                                  </p:stCondLst>
                                  <p:childTnLst>
                                    <p:set>
                                      <p:cBhvr>
                                        <p:cTn id="52" dur="1" fill="hold">
                                          <p:stCondLst>
                                            <p:cond delay="0"/>
                                          </p:stCondLst>
                                        </p:cTn>
                                        <p:tgtEl>
                                          <p:spTgt spid="3">
                                            <p:txEl>
                                              <p:pRg st="3" end="3"/>
                                            </p:txEl>
                                          </p:spTgt>
                                        </p:tgtEl>
                                        <p:attrNameLst>
                                          <p:attrName>style.visibility</p:attrName>
                                        </p:attrNameLst>
                                      </p:cBhvr>
                                      <p:to>
                                        <p:strVal val="visible"/>
                                      </p:to>
                                    </p:set>
                                  </p:childTnLst>
                                </p:cTn>
                              </p:par>
                              <p:par>
                                <p:cTn id="53" presetID="1" presetClass="entr" presetSubtype="0" fill="hold" grpId="1" nodeType="with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childTnLst>
                                </p:cTn>
                              </p:par>
                              <p:par>
                                <p:cTn id="55" presetID="1" presetClass="entr" presetSubtype="0" fill="hold" grpId="1" nodeType="withEffect">
                                  <p:stCondLst>
                                    <p:cond delay="0"/>
                                  </p:stCondLst>
                                  <p:childTnLst>
                                    <p:set>
                                      <p:cBhvr>
                                        <p:cTn id="5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1" nodeType="clickEffect">
                                  <p:stCondLst>
                                    <p:cond delay="0"/>
                                  </p:stCondLst>
                                  <p:childTnLst>
                                    <p:set>
                                      <p:cBhvr>
                                        <p:cTn id="6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1" nodeType="clickEffect">
                                  <p:stCondLst>
                                    <p:cond delay="0"/>
                                  </p:stCondLst>
                                  <p:childTnLst>
                                    <p:set>
                                      <p:cBhvr>
                                        <p:cTn id="6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1" nodeType="clickEffect">
                                  <p:stCondLst>
                                    <p:cond delay="0"/>
                                  </p:stCondLst>
                                  <p:childTnLst>
                                    <p:set>
                                      <p:cBhvr>
                                        <p:cTn id="6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1" nodeType="clickEffect">
                                  <p:stCondLst>
                                    <p:cond delay="0"/>
                                  </p:stCondLst>
                                  <p:childTnLst>
                                    <p:set>
                                      <p:cBhvr>
                                        <p:cTn id="72" dur="1" fill="hold">
                                          <p:stCondLst>
                                            <p:cond delay="0"/>
                                          </p:stCondLst>
                                        </p:cTn>
                                        <p:tgtEl>
                                          <p:spTgt spid="3">
                                            <p:txEl>
                                              <p:pRg st="9" end="9"/>
                                            </p:txEl>
                                          </p:spTgt>
                                        </p:tgtEl>
                                        <p:attrNameLst>
                                          <p:attrName>style.visibility</p:attrName>
                                        </p:attrNameLst>
                                      </p:cBhvr>
                                      <p:to>
                                        <p:strVal val="visible"/>
                                      </p:to>
                                    </p:set>
                                  </p:childTnLst>
                                </p:cTn>
                              </p:par>
                              <p:par>
                                <p:cTn id="73" presetID="1" presetClass="entr" presetSubtype="0" fill="hold" grpId="1" nodeType="withEffect">
                                  <p:stCondLst>
                                    <p:cond delay="0"/>
                                  </p:stCondLst>
                                  <p:childTnLst>
                                    <p:set>
                                      <p:cBhvr>
                                        <p:cTn id="7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FF00"/>
                </a:solidFill>
                <a:latin typeface="Snap ITC" panose="04040A07060A02020202" pitchFamily="82" charset="0"/>
              </a:rPr>
              <a:t>Step 2</a:t>
            </a:r>
            <a:endParaRPr lang="en-US" dirty="0">
              <a:solidFill>
                <a:srgbClr val="00FF00"/>
              </a:solidFill>
              <a:latin typeface="Snap ITC" panose="04040A07060A02020202" pitchFamily="82" charset="0"/>
            </a:endParaRPr>
          </a:p>
        </p:txBody>
      </p:sp>
      <p:sp>
        <p:nvSpPr>
          <p:cNvPr id="3" name="Content Placeholder 2"/>
          <p:cNvSpPr>
            <a:spLocks noGrp="1"/>
          </p:cNvSpPr>
          <p:nvPr>
            <p:ph idx="1"/>
          </p:nvPr>
        </p:nvSpPr>
        <p:spPr/>
        <p:txBody>
          <a:bodyPr>
            <a:normAutofit/>
          </a:bodyPr>
          <a:lstStyle/>
          <a:p>
            <a:pPr marL="0" indent="0">
              <a:buNone/>
            </a:pPr>
            <a:r>
              <a:rPr lang="en-US" dirty="0" smtClean="0"/>
              <a:t>Write </a:t>
            </a:r>
            <a:r>
              <a:rPr lang="en-US" dirty="0"/>
              <a:t>my </a:t>
            </a:r>
            <a:r>
              <a:rPr lang="en-US" u="sng" dirty="0" smtClean="0">
                <a:solidFill>
                  <a:srgbClr val="FFFF00"/>
                </a:solidFill>
              </a:rPr>
              <a:t>thesis </a:t>
            </a:r>
            <a:r>
              <a:rPr lang="en-US" u="sng" dirty="0" smtClean="0"/>
              <a:t>statement</a:t>
            </a:r>
            <a:r>
              <a:rPr lang="en-US" dirty="0" smtClean="0"/>
              <a:t>.</a:t>
            </a:r>
          </a:p>
          <a:p>
            <a:r>
              <a:rPr lang="en-US" dirty="0" smtClean="0"/>
              <a:t>This </a:t>
            </a:r>
            <a:r>
              <a:rPr lang="en-US" dirty="0"/>
              <a:t>statement </a:t>
            </a:r>
            <a:r>
              <a:rPr lang="en-US" u="sng" dirty="0" smtClean="0"/>
              <a:t>drives</a:t>
            </a:r>
            <a:r>
              <a:rPr lang="en-US" dirty="0" smtClean="0"/>
              <a:t> </a:t>
            </a:r>
            <a:r>
              <a:rPr lang="en-US" dirty="0"/>
              <a:t>the whole essay.</a:t>
            </a:r>
          </a:p>
          <a:p>
            <a:pPr lvl="0"/>
            <a:r>
              <a:rPr lang="en-US" dirty="0"/>
              <a:t>It must contain </a:t>
            </a:r>
            <a:r>
              <a:rPr lang="en-US" u="sng" dirty="0" smtClean="0"/>
              <a:t>three main points</a:t>
            </a:r>
            <a:r>
              <a:rPr lang="en-US" dirty="0" smtClean="0"/>
              <a:t> </a:t>
            </a:r>
            <a:r>
              <a:rPr lang="en-US" dirty="0"/>
              <a:t>(directives). </a:t>
            </a:r>
          </a:p>
          <a:p>
            <a:pPr lvl="0"/>
            <a:r>
              <a:rPr lang="en-US" dirty="0"/>
              <a:t>It is always and only </a:t>
            </a:r>
            <a:r>
              <a:rPr lang="en-US" u="sng" dirty="0" smtClean="0"/>
              <a:t>one</a:t>
            </a:r>
            <a:r>
              <a:rPr lang="en-US" dirty="0" smtClean="0"/>
              <a:t> </a:t>
            </a:r>
            <a:r>
              <a:rPr lang="en-US" dirty="0"/>
              <a:t>sentence.</a:t>
            </a:r>
          </a:p>
          <a:p>
            <a:pPr lvl="0"/>
            <a:r>
              <a:rPr lang="en-US" dirty="0"/>
              <a:t>It will be the </a:t>
            </a:r>
            <a:r>
              <a:rPr lang="en-US" u="sng" dirty="0" smtClean="0"/>
              <a:t>last</a:t>
            </a:r>
            <a:r>
              <a:rPr lang="en-US" dirty="0" smtClean="0"/>
              <a:t> </a:t>
            </a:r>
            <a:r>
              <a:rPr lang="en-US" dirty="0"/>
              <a:t>sentence of my intro paragraph.</a:t>
            </a:r>
          </a:p>
          <a:p>
            <a:endParaRPr lang="en-US" dirty="0"/>
          </a:p>
        </p:txBody>
      </p:sp>
      <p:sp>
        <p:nvSpPr>
          <p:cNvPr id="4" name="AutoShape 2" descr="data:image/jpeg;base64,/9j/4AAQSkZJRgABAQAAAQABAAD/2wCEAAkGBxQREhUUExQUFRQXFxgXGRcYGBcXGhcYGx0XGhoXHRYYHCggGBolGxkXIjEhJSkrLi4vGiEzODMsNygtLisBCgoKDg0OGxAQGiwmICUvLjQ0LywsLCwsLC00LCwvNCwsLCwsLCwsNCwsLCwvLCwsLCwsLCwsLDQsLywsLCwsLP/AABEIAPIA0AMBIgACEQEDEQH/xAAcAAABBQEBAQAAAAAAAAAAAAAAAgMFBgcEAQj/xABEEAACAQIDBAcFBQcBBwUAAAABAhEAAwQSIQUGMUETIlFhcYGRBzJSobEjQnKCwRRikqLR4fAkM0NTY3PC0hUWsrPD/8QAGQEBAAMBAQAAAAAAAAAAAAAAAAIDBAEF/8QALxEAAgIBBAAEBAYCAwAAAAAAAAECEQMEEiFBEzFRYSJxsfAFI4GR0eEUoTJSwf/aAAwDAQACEQMRAD8Au0URS4oitJVQiKIpcURQUIiiKXFEUFCIoilxRFBQiKIpcURQUIiiKXFEUFDNt5nuJB8v7QfOlxVb3s2vdwfRtaRG6dXEsTCNbuOCcojMSGUcR7lRf/uTEIA3S2nPNCkDwBUgjxk+dWYsU8kbijPm1OLFLbJltsY0Peu2gNba2yT3vnMeQUHzrriqjuNimvYjGXHABfomgGQBN4KJgTChRMcquMVCScXTLoSU1aERRFLiiK4SoRFEUuKIoKERRFLiiKChEURS4oigoRFEUuKIoKFRRFOZaMtcOjcURTmWjLQDcURTmWjLQDcURTmWjLQDcURTmWjLQDcURTmWjLQFD39xqk4SwzW0PR37il2Chma6wyk/d93Q957Kzd8Zeu3+jUC0inrs8QBzJbhw4Qda13eDZWLxS2lw920gRXKdIitDgsLlsnKZt3FuWyVZWE2+WlUMbo4yxiVFtOgdVUtfuW7bWy5NwsyrlKe6QFCjqgDUa0jqtsNl0l71ZVLR78m5K2/a6/8AC2ez69bdrxtnMsIuaDDZXvAMJ7iPMGrnFU32dX3ZsRbuP0jWsqZsuUkdJiTJEnUmTMzrrV2y1KUnJ7n2dxQUI7V0NxRFOZaMtRLBuKIpzLRloBuKIpzLRloBuKIpzLRloBuKIpzLRloByKIpyKIrlgaivYpyKIpYG4ryKdiiKWBuKIpyKIpYGXIUEmAACSTwAHE0zdxaJ77BOcP1DHbleDULvJvAbRC27ZvEN7oKqGZZJzM2gtKQMx5mF7RVfxO38RiQ3S43EYW6pOZP2Vb1juBXMzHTmVHeo4VDfzwSpJWy7WtpWmBIJIAkwCYA4kgCV8wNNeGtOriAwm39p+HUT2F/dXzNY3tJboui5bbDm4Ii7hDfs3D+KxBtgHgVCia5toPj8QgUnEBRpCSikfhJ0HcOqOQFTqVFe+Nmi3957WGNlrj5sO63bVxrc9V1cKLqlesFYLGmvukcDJvLvPs0qXXFK/V9wFCfylftC3nWc28O+To7yOE10hiNeOoGnEmo0bARXUozXAPu+8c3LQDSoz0G9KSkv3GL8R8OTTi/bjhl69nW1rdu9f6Y9Gb4tuubgJe/CluCmCo10nnqK0i7eRdGZVME6sBoOJ15d9YdidmXbhVil22QAAUVwYE6agdp7a8dyhEC8WXgc2R+zR2R+j0nVMp5aVpnjj1JGbHnn5OLv5G42MSlycjqxHEAgkeI4inorBF2liEZSirbVDmU9JeuMD+NyQvadAOPea03dPfkYu4ti7aNm8wOUzKOQJIBJkGJMDMNDrVbjStcl0MlupKmW2K9inIoioWWjcV5FOxRFLA3FEU5FEUsDUV7FORRFLA5FEU5FEVE6NxRFORRFANxRFORRFANxXLtO5lttrlJBAPDWCYnkTETyma7stZh7Td5EhrYaESVJX3mYyHC95EpPIZ+RqUYuTpEZzUFbPdk4oOt/ESClkC3bMaM5YjMB2BlYgH4LZ4gkxeJvALlHn3nmaZ9mtw421dst9nh7bm/dYRCrlRLNpSeBJF08OR5mnNqYVWJa2CiCQJJJYHmZPpUI1udBp0rPMF1TNd+0dprZtF2OiiTpMDQcJEmSoAkSWGoEkVXY+08sWbvVuLoCeDgcwe3uqT2ki3rTW2JAYZZEEjVWBAJAJDKpiRMESJkdk3te04orcrHd1N78FiLt1cYBZt5Ps2dmfM065goyTEQAvbqTFN7k70YFsReGLTD27Sgm03RZSwDHUwJzZcugjnTexPZ/gL1hekxbDEB2zqrKAyTC5UdQy6RqZ1zcRBru2f7ILM3zfxeW2GiyylBKwCXcN4lY01UnhFePlyYbkpSkn+v+jYlJR4XBHbN33S9dNoW2WXIt6khxJyqQxJS4RH3ipOkKDmEhtS6pUHQg6jwqJx27GEw2LW5hb5u27eVllg5N0ScxdAFyAhTAliQRoDmHJtbHhAJMAAKBz00AHaa9LTyuN817/2ZZxV8EthLyNaKmNNOXDlXLsjEizcyNDLyB1DL4HjGg9O2uXdTAdMGa5mgsSV4cNAp7hHCujeywtlMyyI1B45WjTyOo862Ysnhvd0Z8+JZVt76+Zr+7GLFyzEybZyySSSujIZOp6pAnmVNS8Vj3s63xVXXOQFMW7v7ok5H/CrE+AdjyrZYqOWKUvh8n5FmGblGpea4Y3FEU5FEVWWjcURTkURQDcURTkURQDsURTmWjLXLJUNxRFOZaMtLFDcURTmWkXnCKWPACdNT4Acz3UsUVvfjb64OwxmGI7Ygaj1OoHgx+7FfNm1toNiHLngOA7B4f58qtXtS3jbFYlramUQwYMgtzg8wIAHblB4k1VxhGYJbQZmd1UAcWY6ADzgUb4I1zZpe6N9Ley7VlNGu3HuXjr1iDCr3gKE7pLd9e7ZxoS2x7FJ9AaYx9oYdhh1IIsItokcC4npD5uWqtb1Y6LWWdWMeXE+XLzrseIkZK5DtjZgbDWjeVipOctqCSdSZHEagH15VY8DsexoV6QRy6W4R/CWipj2b4yxtHZbYW4YxOGBKgZQzJrkZZEGJyHy7Qagbt82Zk6ASWIiR28TpXIys7ONHbiMLZUaie6SajsNcsszDo1hTE5Rx4wD3TUjgLCOge5JnXKdPUfpXLs4Jcv3FIXIgGmkEmdI7AIPmKsK7PcXhrRE5mGnBWifPjVXxmDtK4cBpHMszeuYntqx4tFR4UiJ0B4Duk8agduXeuqkgnjA0Ajn31FkkSO6N7KbgJ/3jeUwf1qW3jth7ZUiQwI+X1ql7C2gDecDnBHfAAP6GrDisfpPGI+ZA/Wup8BrmzPMLiWtsGUwR8+4jmK3z2V76pira4a40XkEJJ1dQPdnmygeJUTqQ1YTtPD5LzqdBmnyOo+Row198PdDKSGUgggkcCCCCPIg+FVptKn5E2ubXmfXUURVe9n28f/qGEW6ffUlH5SQAZjvBExpIMVZctdfB1cqxuKIpzLRlpZ2huKIpzLRlpYociiKciiKhYG4oinIoilgbiqZ7UNv/ALJhWg9cr1e5mlUPlDsDyZFq7xXz37ZdqG9fYA9VLhQfllfQ5Z8zXQZ3hRmeT4+dbBuTusMNhU2jf99gDhk+HMJF5v3ivujloTqQFx7CnRvD+tbvvFdVFW2S7LbtWwJdtSLa68eM1ZjxvI9i7KsuSONOcuigbVxjs73VAYPJbNoVfmYHvZm5cZPZwpO0rrNcbOZYaacBHIdwM1cdlY77K4bkDOXKnhrJ9CTP+RVEmozi40iUJKVtE1uXjGs47DOhIi9bmOa5lzA9oitS9oOyEsYlrwJyh1m0fcBZgOkA7iZ7OfKqN7KLdr9uFy8qXFtqWFtioDOeqs5tIBPPnFaLs/EWlxGIa7attmYlVdUHVLPlEsIXqxp8qyZs/hcpWaYYt6IKxbt9YXSwPcYpvZGzrB6XrMhzzmDSW0B4MCPlVvNrDXtoWV6G0bZttp0ahSYczEQ3Aa61L7a2DhArFLFhTlOq20HAHsFZ3+LRi0pQfJz/AApPjcZftVbQZbaywc5CSZ4gknyANUzb2G6KAXLuxMsewaQByGtbFu9fwtvCWi1iw90kgsUtlxJbrEkSQFj1qr7wXE6HFwnVcE6LAB6/WiIHWA+Rq2Ot3ycdvl3fuSWlcVbZl+HuFWBXQg6VaLK37nvhERWh4mZEHLHfp5GqnV1x2M6Wwei1ylXJHExBIHZFbscXLhGXJJRVsb3r2UOjDgjOBmPCSp1PpM+E1WL3Xtq3NeqfD7p/SrJtci5hgVAnTh2mNarmziCSh4OI8xqDVmXHslV3aKsOXfFyqqZq/sA2ple7hydHGZfxJrHiVdj+StrivlzcLaJwuIF3/hXEYjj1estweJQsPOvqZYOo1B1B7RVclwmWwfLXo/7ERRFORRFQsmNxRFORRFLAuKIpdFDoiKIpdFAc2OvdHbd4nKpYDtIGg8SYFfNO+NgsbomSrEz25SRPpNfSm0hIRfiu2vRWDkeiGvnzb9nLibqnlduL6MRVuJW6Ks0tsbM9wfvAfF1fWtO2vjWn7XRlCIwPxqAh+Yqk7q7M6TaWHscv2hAfwq0sf4QTU5vNtM371ydM17Me4BQ9W6V7JOXp9TPq4rJBR9ef0IHb+LEC2vAfQVE4S0GJHONPH/NKbuvJJkmTzpWGeGB76onPfO2aIY9kNqJbcvaD4fG2HSMxuIuvDrMo1FWW7vpfGJustu0pDNmBLaGe3uOb1rl3F3ffE7RtG2oIU9OZMD7MhoJ72AH5qh8VgcTYuXkuqVcZnbNrOhJYMshvKRVbwwlKpKy1ZpRhcXRL4v2jYk31uhLAZFKiA7DWdff4wT617d9qGNYQRYg/uN/51SaKo/xsX/VFvjZPU0LZm+142RaW0qqJ1PSNPko0FQG2N4b1y3ctsEALgNlDaiS41LcJ7qi9iH7ZBEyYP+cq78Zsi4iXrmX7IkFSdCYb3gOYgnXSeNaI4MajuS7f8lEs+Rz2t9Igam93MaEJU8+XaOYqEr1TFSxzcJKSOZMayRcWXHClVu5B7sCBygzH0qsY62bN5h8L6eEyPlFSuHv+608ej105MZ+teb64fJiPxIjdnaP0rVlaliv0f1MeFOOan2v9od2Wn2tyODKrDz/vX0V7N9o/tGzrBJOa2DZaTJm2coJPaUCN+avnbd1swnmFy+hEfWtZ9i+1At2/hWIGcC+g7SsJc88vReh7KjkjeJSJY51nlE1aKIpdFZTaIiiKXRQHsURSqK4BMURSqKA4sb/tMN33j/8ATfP6ViG/+G6PaGIHbcLfxgP/AN1bhj16+Hb4b0+tu6n/AH1lntgweXGK/K5aU+akqfllq3C6mVZ1cGU7c3CG3tQ4ngli2uIP4SUtMPEh3PlUHvgym/eNgKbbl3Rl0BQknTs6hAjl5RUticYEs3EbMBeVUzAge6WJUyRxzKY55fI1i3byjJxtkicylToBmYE+7q3Dnl41qyY9s5e5iw5N0I35ohbazPhP0pIFPYM9bxmpvcfYX7Xj7Ng+6Xlj2Issx/hBrD1Z6PZrPs62ccFgHxNwQ91QqdoX3m8icv8ACDzqLu4QYlXZ+JnK3Ne/vB5jmKmt5tui6vRoMqByFA4BAFAHyNRmKfo7PlU8d3uK8tVtMox6WbTshtPnUwR0nV8QcskEa61yHEWv+FA/G01Pby4UXFzj3l/mHGPKq/ZwLllUgrJ4kcuZrsnL0X7IRjH1f7v+S27k4C09wXMnVGgzaye2JiB9fCrZvJYzIQeYI9dKhN34tlVHAaCrLtdZSan0VviRkG2cAbFwryIzL4Hl5GR5Vxo0EHsq5764bNh7VzmjFD4Nr9QPWqVVMlTL4u0Wbd7Ei3cFwqCqo7dyySfWQIpG+GOGJ6O8OYykTMH3gD36mozDXpXKSAnNRAk8JJPExJHKYr3aF4dGttSxgkyRHpqdOPCtPiflOP3Zm8L85T+65OndZ/tGHIofWVqeXaL4W9axNr37Lhx2EcGU9xQsD41V9g3ct9O+V9QQPnFWfFpVuFbsDRm1D2alS9j6W2RtFMVZt37RlLihh2jtU94Mg94NdcVjXsk3l/ZnGFuN9jdICEn3LugA8H0H4gO0mtnrFkg4OmehjyKcbQmKIpVFQLAoryaJocPaK8miaA5Nqe4D8Ny03kLiFv5Zqne2bBZrNi78Dsh8HE/VPnV02hZNy1cQcWRlHiQQKiN8rYxWzLhGs2lvL+WLnzAI86lF1JM5JXFow21aFxWttwYEHzrPcZhzadkbipg/1rQLTQ1RO+2zpC31H7r+H3T+npXp6jH4mBTXnH6Hj6XL4OpeN+Uvr/ZU7DQw8a0v2ZWxbGMxH3lsC0PG6wE+ORHrMK0bc7EAYa8ObtZMeHS/+VeYvKj2X52StokuAac3mxEJFJTS55VE71X5Qx2Grb4KatlY23i/slA4uAfLj9SKidm3slwd+nr/AHo2lezOY4KAo8Bp9ZpdnDSnedQar5bLeEi37Ovdaew/0q44hs1ryrPNj4iTroYEjvXQn0K1crGLHRwasT4KpLkitt2s+CvjsIb0M/pWcVp9wZ8PfXt6vqoP61ne0cPkYEDqsMw8+IqM49koSp0eYBtSPOpLE4HPZL/eXWP3ef8AXyqIwzQw9KtWzXiAeBFWYIqXwsq1MnBbkVK25UgjiDI8qvQYOgYcGAPrVO2rg+husnLiv4Twqf3YxWa2UPFDp+E/3n5VbpHtm8cvtoz65b8ccsevoztwpElTwOlbV7Od7v2hf2W+3+oQdVj/AL5Bzn41HEcxr2xieKWDIqRS42VL1pil22QwZeKkcD/Y6Hga0Tw+JFx7XkZsed4pqfT4Z9KUVXtyN5l2hhhc0W6pyXU+F+0fuMNR6cQasE15TVHtJp8iZomkTRNALmiaRNE0AuaicI32TIeCvdSP3Q7ZR/BlqTmoe71bt4dpS5/EuSPW0T51Ga4JR8zENq4Q2br2/gZl8QDofSKfW2L1pkbUEEEdx41Me0DCZcRnHC4oP5l6p+WWoHZt6Giva0OTdGn2eB+I4nGW5dGdbRwZs3GQ8uB7RyNWvcQZ5XmB9DP60/vdsrOMyjrDUd47Km/YnsgzexTj7O2jRPAsAD8gR6ivO1OLwZ110eppM6z40359nuKtvZvOriD1WHgRHHxU1X9578WmPPQDzP8ASam99MeWYMmtwSwHbMSD3RB8hWc7RxNx2PSHnMchy0HZUG6RdFW7OOu/Zd4ZgreXj2U5h8OGTL26z31GkEHsI+tRpxpi1K0Wa82V0ufkbz90+oj0qZwuI0qt2bnTWiPvRB8RqD5xTuy7l13S24y230ZuZX70d5FWzfNrsrxxpU+ixJiow7kggnNcjnEEL5wFqt7VsTZHahHodD+lX7eGyhs3csEi0SI4yuun8tUy2A6kcmUj1GlTgrtFeSVVL0KrVnwj6KR2CqyRU5sm5NuOwkfrVWF1Itzq4nfvPhOktLdA1TRvwnh6H61X9k4vorqty4N4Hj/Xyq6bOi4jW21BBB8DVGx2FNq4yNxUx4jkfMVp1UWnHNHv6mPRSUoywS6+jLviUla92Ffi5kPutpXBu/jOktZT7ydXy5H9PKvbgytI7a1b725EY1ja3YZFp3a2s2yserMYsuRbujl0ZOj/AJCc09mYc632awPeW0L+Es4gDWMr+I41qfs32wcVs+yzGblsGy+skm3oGPeyZG/NWLVwqW5dno6LJcdr6LHmozU3NE1mo2WOZqM1NzRNKFjmaoraml223JkdD3kFGX5C561IzUftr3Eb4bin+Kbf/fUZLhnU+Sjb72M9qeaGfI6H9D5VnytBrTduRDA8CCD51mGKXKxHYYq/QZKMmux7okw4Fy3J+6JPgNTVyGGt4TAnDTldjba5EDLccuY8gUU9oHfVN3W69+2p93Nnf8NsG5HgSqr+albVxD3+mZiSpLG5BgqukR+8IECtOuk8k1GPRm/DoLFjc5dv6Fc2mIvXGzZlRAoI79Wkdui6dhFVPaKNIdvvzHdBiPkPWtFxexraIotf7MLnmcxcnVSSeOpzT3DlVPxtnpMOI4rr9f0rL4dpm15aa92cuwxmMHgD9f8ADT+8mzAmW6g6p0buPI+Y+lRuybuW4O/T+lXazZW/Za23MR4HkfI1o0+NZcbh30ZdVllgyxyddlFwOIyMDy4Hwqds2mNthPNntkcQwY8Pl/Ear1+yUYqwgqSD4irpuzhOlwg+IOwB7ICmPCGisadfCze0v+SOzB4+06MFks1rKWPEEkBhHI/0qFxH2d2Puv108/eX1186fS2elCqoksAeALHWNfE8++vd9bcW7TDQggd4MGfAyoq3mPxFVRl8JV9p28t1x3z5HX9ae2PdhivxD5j+00naL9IEucyMrfiH9Qa47blSCOIM1W3tnaLEt0KZc9nXsrCje/ZWdBeUdZRr3r/b6VyYe7MEcDBqwXNppbw5dwxiAABMkzAJ4AacTXqY3CeKUZvg8bKp488Z41z6epSN38V0d4A8G6p8+Hzqy4xKqF9Sxa6qZEzAaHRTxgH/ACKtmGxHS2lfmRr4jj86z6aXwuD+aNWsjU45F8mVx9rXVdstxssnqycpHCCsxWyewvauY4i1OjKl5RzBByXPrbHlU/u1uHs1sHZY4W25u2bdxmcszEuisTmmV4/diuLYW6KbM2tb/Z83QX7N4BWM9Gy9GzLm5qYQiddDxrJubTTN2xJpo0GaJprNRmpRIdmiaazUZqUB2a5tp2y9q4BxynL+Iar8wKczV7mpQKNtt8ySOBEjwrNtqnrTWkbTtZVZPhLKPAEhf5YrKN5ccLLFeLHgP1PZUdO9t2QzJy4RN7s5i15lbLkw11iYknrWgAOQ48T6ayEreyYa4PiA+utRm4ePa42LBgf6O7ET/wASwe3sFdWLaLMdtejpZKTyS9jzdXFwWOHuxrB7SyWSjnq8j8PMjw4+H0r+zMYGWOY0P6Gl7Xc9GVUcAC3cCQPmf1qBw90o0jz7x2VlnPZM2whvhydOPtdHckcJzD14VbNi39R2Gq5iyLlufh1Hhz/zuru2Ne6ins09Knp5bMlor1UPEw0/Me352Zkdbw919D+IDT1H0rp3Lxf+nu2xxW4rkz91wFMc5lRrynwq04zCrisGyc40PYRqD61meysY2HvSdBqjjuPH0IB8RUtZj2Zd/TI6HJvw+G3yl9/sW3aDReVhp7vDugVw74GVP5T4mY+hrpxzZgrDtiu7B4RMRi8NbuLmR7tsMvauZSRpyitGanCf6My4E1kx31aKHhFzB0/dzDxXX/45q5a+q7e6mBUQMHhgP+jbn1iaq283slweIBbDzhrv7stbJ77ZOn5SPA15bjwewnyzGNj3JSPhPyOv9a2/dPdS1f2QbVwCcWudm5rr9iR+GFaO0t21i+K2Nf2fiWsYhcrESCNVcaw6tzU6/QwdK+j910CYLCqOAw9kfyLVl3BIr2pTbPnnamzHw+Ee1cEXLV1lcd4aPMEEEHmCDVnx+6gwWCwV0ZvtrYNwE8LrDpBHZ1CRH/KniTV19pu6pxFt71kS5SLigasAOrcHay6AjmAPhg9u17IxWxkYcRh7V5fyKrMPHLmXzq7et0JL0oz+E3GcX62vv5k5uY3+gwndh7Q9FA/SpO9YDNbbmjEjzVlI+c+VQ+5h/wBDh/8Apj6mpnNVDXJqi7Q3NE03NE1I7Y5NE03NE0Fjk0TTc0TQWVDfW8LHSXCNCoueJAykD+Ff4qwLob2MxOVVNy9dbRV5nsE8FA5nQAa8K+k969jftmHe2CBcg5CeE/Cf3TA9AeVZ57GcMLWLxiXUyYhFQANoyrLdIB3T0eo7u2qnH4iSfBzYHcW9su1cvXrttjdtPZKJmOUsM/vECf8AZnlULjbnUWtV9pTRgiex1/mDL9GrJBhzfuWrKzNxktiOWchS3kDPlWvA9kZGLUx3zh7Dt7Y92zaR7y/Z4pAyONQVKyEJ+62XrR3mJgxRr1sqxU8QSK+rcds21esmxcQNaKhcvCAPdII1UiAQRqCKp+A3TtXLeI2fih0gQi5ZuwA4t3JAZWA0YOjSOBJ4QRVWR74pPzRfjhsk2vJmH7Fs3L1xbNtGuO5hVXUk8/ARMk6CJNa1u97Iyif6jEQx1yWlBCnszt73L7o86mvZtuR/6cLr3crX2ZkVhytA9WOzNGYj8I5VeJqEU0WSplIO5dzDq3Qv0yx7jQj+TTlY9xy+NYzvns82r7GCMx1BEFXHEEHgeB86+nZqme0rdAbQsZrYAxCQQfjUcUPaYJK9+nM1dPLKcNsuSiGCMMm+HHr7mSWbbrbRXBVsitB4wQCD5rB86nd0Dm2jhR/zAf4VZv0ru9qGB6HGAqIW5aQiO1PsyPJVt+tM+zHDh9oIT/u7dy4PGBb/AP0qW74KIeGvFs22aJpuaJqk02V7f7dhdoYfKsC/b69lzybmhPwsBB8jyrp3HxZuYDDkghlTomBEEPaJtsCORlKmJpu1aVSxURmbMe9oAn0ApQOjNTduwiqVCgKZ6vLrSTpykk+tE0TSjtjGyMEMPYtWQSwt21STxOUASe8xNdc03NE0FjeajNTc0TXSI5mozU3NE0A5mozU3NE0A5mrhxey7Vy4l0rF5PduL1XA5qSPeQyeq0jumuqaJpQKh7T8ROHS0sl3fNlAJJVAZgDvZfnVI3BQNtHDzpl6QwdJIt3NIPjPlV33wvi2WcHr3Is/htpDvH4mdB+VhVd3LwYv7R6WYFlTcA7WYG3HgA5PkO+r1j/K3+5leVPULH6I1XNTLWQbi3OYVl8QxU/VR6mlTRNUGoczUZqbmiaAczUZqbmiaAoHtgsAphrn3g72x4MuY/O2vrUD7PA1jHW2YQLivaOo0zQw9WRR51bPalhM+EW5MG1etkd4dhbI/mB8qre38KBZW/ZP2luCQOYBkHuIPP8ApWjFBShKzJnyShkjVGs5qM1c2ExS3US4hlXVXU9oYAj5GnZrOaxzNRmpuaJoBzNRmpuaJoBzNRmpuaJoBE0TSZompURFTRNJmvKUBWavDcHbXHirDNwaKjbmzrvxVw6Thvr2iuXaW1Us2rl065EZoHOATHnwqGbZt2ubH7GuXbb29RmUrPGJETHOK4dKxib7Yk/aORpAPZqWOnexZj3sakNwLi2MZetlpzWlKn8J1H849KjG3Uxy6BVYfEGj5NqKkNhboXrVzpbpl4IAWYE8SSeJitmbLjlBRijztNgyxyuU2aMMSvaK9F4doqtDZ13vp1Nm3e2sh6JYg9BcVD2cDcHF6L+BuHg1DhLG+vaKQcUvaKgH2bd7aaOzrnfXDtCfaFjVODKgiWuWh6Orn5IapqXjBE6ER5GrLtjd98RaNsyvAhhrBHAxzHIjsJqtvujjV0UI47Q0fIjT1rXps6xppowa3SyytOL8iyezXa/2dzDOdbLAoT8Dlur5MG8mUcquovr2is/3e3XvWczvGdoEDgoHKeZPPwHiZ1Nm3azSq+DbBPar8yzBxXs1B4fAXBxapa0pA1NDo9NE0maJpRwVNE0maJpQE0UUV0BRRRQBRRRQAaKKKAKKKKA8r2iigCiiigA0UUUACvKKKAK9FFFAFFFFAFFFFAFFFFAf/9k=">
            <a:hlinkClick r:id="rId2"/>
          </p:cNvPr>
          <p:cNvSpPr>
            <a:spLocks noChangeAspect="1" noChangeArrowheads="1"/>
          </p:cNvSpPr>
          <p:nvPr/>
        </p:nvSpPr>
        <p:spPr bwMode="auto">
          <a:xfrm>
            <a:off x="117475" y="-1951038"/>
            <a:ext cx="3514725" cy="40767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2" name="Picture 4" descr="https://encrypted-tbn0.gstatic.com/images?q=tbn:ANd9GcS1QKio5Gb2VrALxeLpR5rkC-__AiGXm1sAoZArWdtssUZyVRuIb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4028649"/>
            <a:ext cx="1883079" cy="27436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0973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assets1.ignimgs.com/2009/06/02/marvel-super-hero-squad-20090602043352654-2878853.jpg"/>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81000" y="76482"/>
            <a:ext cx="8569326" cy="659166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876800" y="381000"/>
            <a:ext cx="5334000" cy="1143000"/>
          </a:xfrm>
        </p:spPr>
        <p:txBody>
          <a:bodyPr/>
          <a:lstStyle/>
          <a:p>
            <a:r>
              <a:rPr lang="en-US" dirty="0" smtClean="0">
                <a:solidFill>
                  <a:srgbClr val="00FF00"/>
                </a:solidFill>
                <a:latin typeface="Snap ITC" panose="04040A07060A02020202" pitchFamily="82" charset="0"/>
              </a:rPr>
              <a:t>Step 3</a:t>
            </a:r>
            <a:endParaRPr lang="en-US" dirty="0">
              <a:solidFill>
                <a:srgbClr val="00FF00"/>
              </a:solidFill>
              <a:latin typeface="Snap ITC" panose="04040A07060A02020202" pitchFamily="82" charset="0"/>
            </a:endParaRPr>
          </a:p>
        </p:txBody>
      </p:sp>
      <p:sp>
        <p:nvSpPr>
          <p:cNvPr id="3" name="Content Placeholder 2"/>
          <p:cNvSpPr>
            <a:spLocks noGrp="1"/>
          </p:cNvSpPr>
          <p:nvPr>
            <p:ph idx="1"/>
          </p:nvPr>
        </p:nvSpPr>
        <p:spPr>
          <a:xfrm>
            <a:off x="304800" y="1358900"/>
            <a:ext cx="8534400" cy="5499100"/>
          </a:xfrm>
        </p:spPr>
        <p:txBody>
          <a:bodyPr>
            <a:normAutofit fontScale="85000" lnSpcReduction="20000"/>
          </a:bodyPr>
          <a:lstStyle/>
          <a:p>
            <a:pPr marL="0" indent="0">
              <a:buNone/>
            </a:pPr>
            <a:endParaRPr lang="en-US" dirty="0"/>
          </a:p>
          <a:p>
            <a:pPr marL="0" lvl="0" indent="0">
              <a:buNone/>
            </a:pPr>
            <a:r>
              <a:rPr lang="en-US" dirty="0" smtClean="0">
                <a:solidFill>
                  <a:srgbClr val="FF0000"/>
                </a:solidFill>
              </a:rPr>
              <a:t>a) </a:t>
            </a:r>
            <a:r>
              <a:rPr lang="en-US" sz="4200" dirty="0" smtClean="0">
                <a:solidFill>
                  <a:srgbClr val="FF0000"/>
                </a:solidFill>
              </a:rPr>
              <a:t>Write my </a:t>
            </a:r>
            <a:r>
              <a:rPr lang="en-US" sz="4200" b="1" u="sng" dirty="0" smtClean="0">
                <a:solidFill>
                  <a:srgbClr val="FFFF00"/>
                </a:solidFill>
              </a:rPr>
              <a:t>topic sentences.</a:t>
            </a:r>
            <a:endParaRPr lang="en-US" sz="4200" b="1" dirty="0"/>
          </a:p>
          <a:p>
            <a:pPr lvl="1"/>
            <a:r>
              <a:rPr lang="en-US" sz="3300" b="1" dirty="0">
                <a:solidFill>
                  <a:srgbClr val="FF0000"/>
                </a:solidFill>
              </a:rPr>
              <a:t>These will be the </a:t>
            </a:r>
            <a:r>
              <a:rPr lang="en-US" sz="3300" b="1" u="sng" dirty="0" smtClean="0">
                <a:solidFill>
                  <a:srgbClr val="FF0000"/>
                </a:solidFill>
              </a:rPr>
              <a:t>first</a:t>
            </a:r>
            <a:r>
              <a:rPr lang="en-US" sz="3300" b="1" dirty="0" smtClean="0">
                <a:solidFill>
                  <a:srgbClr val="FF0000"/>
                </a:solidFill>
              </a:rPr>
              <a:t> </a:t>
            </a:r>
            <a:r>
              <a:rPr lang="en-US" sz="3300" b="1" dirty="0">
                <a:solidFill>
                  <a:srgbClr val="FF0000"/>
                </a:solidFill>
              </a:rPr>
              <a:t>sentence of each of my </a:t>
            </a:r>
            <a:r>
              <a:rPr lang="en-US" sz="3300" b="1" u="sng" dirty="0" smtClean="0">
                <a:solidFill>
                  <a:srgbClr val="FF0000"/>
                </a:solidFill>
              </a:rPr>
              <a:t>body paragraphs.</a:t>
            </a:r>
            <a:r>
              <a:rPr lang="en-US" sz="3300" b="1" dirty="0" smtClean="0">
                <a:solidFill>
                  <a:srgbClr val="FF0000"/>
                </a:solidFill>
              </a:rPr>
              <a:t> </a:t>
            </a:r>
            <a:endParaRPr lang="en-US" sz="3300" b="1" dirty="0">
              <a:solidFill>
                <a:srgbClr val="FF0000"/>
              </a:solidFill>
            </a:endParaRPr>
          </a:p>
          <a:p>
            <a:pPr lvl="1"/>
            <a:r>
              <a:rPr lang="en-US" sz="3300" b="1" dirty="0">
                <a:solidFill>
                  <a:srgbClr val="FF0000"/>
                </a:solidFill>
              </a:rPr>
              <a:t>They must contain </a:t>
            </a:r>
            <a:r>
              <a:rPr lang="en-US" sz="3300" b="1" u="sng" dirty="0" smtClean="0">
                <a:solidFill>
                  <a:srgbClr val="FF0000"/>
                </a:solidFill>
              </a:rPr>
              <a:t>one</a:t>
            </a:r>
            <a:r>
              <a:rPr lang="en-US" sz="3300" b="1" dirty="0" smtClean="0">
                <a:solidFill>
                  <a:srgbClr val="FF0000"/>
                </a:solidFill>
              </a:rPr>
              <a:t> </a:t>
            </a:r>
            <a:r>
              <a:rPr lang="en-US" sz="3300" b="1" dirty="0">
                <a:solidFill>
                  <a:srgbClr val="FF0000"/>
                </a:solidFill>
              </a:rPr>
              <a:t>of my </a:t>
            </a:r>
            <a:r>
              <a:rPr lang="en-US" sz="3300" b="1" u="sng" dirty="0" smtClean="0">
                <a:solidFill>
                  <a:srgbClr val="FF0000"/>
                </a:solidFill>
              </a:rPr>
              <a:t>points</a:t>
            </a:r>
            <a:r>
              <a:rPr lang="en-US" sz="3300" b="1" dirty="0" smtClean="0">
                <a:solidFill>
                  <a:srgbClr val="FF0000"/>
                </a:solidFill>
              </a:rPr>
              <a:t> </a:t>
            </a:r>
            <a:r>
              <a:rPr lang="en-US" sz="3300" b="1" dirty="0">
                <a:solidFill>
                  <a:srgbClr val="FF0000"/>
                </a:solidFill>
              </a:rPr>
              <a:t>from the </a:t>
            </a:r>
            <a:r>
              <a:rPr lang="en-US" sz="3300" b="1" u="sng" dirty="0" smtClean="0">
                <a:solidFill>
                  <a:srgbClr val="FF0000"/>
                </a:solidFill>
              </a:rPr>
              <a:t>thesis statement</a:t>
            </a:r>
            <a:r>
              <a:rPr lang="en-US" sz="3300" b="1" dirty="0" smtClean="0">
                <a:solidFill>
                  <a:srgbClr val="FF0000"/>
                </a:solidFill>
              </a:rPr>
              <a:t>. </a:t>
            </a:r>
          </a:p>
          <a:p>
            <a:pPr lvl="0"/>
            <a:endParaRPr lang="en-US" sz="3300" dirty="0"/>
          </a:p>
          <a:p>
            <a:pPr marL="0" lvl="0" indent="0">
              <a:buNone/>
            </a:pPr>
            <a:r>
              <a:rPr lang="en-US" sz="3300" dirty="0" smtClean="0">
                <a:solidFill>
                  <a:srgbClr val="FF0000"/>
                </a:solidFill>
              </a:rPr>
              <a:t>b) </a:t>
            </a:r>
            <a:r>
              <a:rPr lang="en-US" sz="4200" dirty="0" smtClean="0">
                <a:solidFill>
                  <a:srgbClr val="FF0000"/>
                </a:solidFill>
              </a:rPr>
              <a:t>Write </a:t>
            </a:r>
            <a:r>
              <a:rPr lang="en-US" sz="4200" dirty="0">
                <a:solidFill>
                  <a:srgbClr val="FF0000"/>
                </a:solidFill>
              </a:rPr>
              <a:t>my </a:t>
            </a:r>
            <a:r>
              <a:rPr lang="en-US" sz="4200" b="1" u="sng" dirty="0" smtClean="0">
                <a:solidFill>
                  <a:srgbClr val="FFFF00"/>
                </a:solidFill>
              </a:rPr>
              <a:t>supporting sentences</a:t>
            </a:r>
            <a:endParaRPr lang="en-US" sz="4200" b="1" dirty="0"/>
          </a:p>
          <a:p>
            <a:pPr lvl="1"/>
            <a:r>
              <a:rPr lang="en-US" sz="3300" b="1" dirty="0">
                <a:solidFill>
                  <a:srgbClr val="FF0000"/>
                </a:solidFill>
              </a:rPr>
              <a:t>These must contain </a:t>
            </a:r>
            <a:r>
              <a:rPr lang="en-US" sz="3300" b="1" u="sng" dirty="0" smtClean="0">
                <a:solidFill>
                  <a:srgbClr val="FF0000"/>
                </a:solidFill>
              </a:rPr>
              <a:t>facts</a:t>
            </a:r>
            <a:r>
              <a:rPr lang="en-US" sz="3300" b="1" dirty="0" smtClean="0">
                <a:solidFill>
                  <a:srgbClr val="FF0000"/>
                </a:solidFill>
              </a:rPr>
              <a:t>, </a:t>
            </a:r>
            <a:r>
              <a:rPr lang="en-US" sz="3300" b="1" u="sng" dirty="0" smtClean="0">
                <a:solidFill>
                  <a:srgbClr val="FF0000"/>
                </a:solidFill>
              </a:rPr>
              <a:t>examples</a:t>
            </a:r>
            <a:r>
              <a:rPr lang="en-US" sz="3300" b="1" dirty="0" smtClean="0">
                <a:solidFill>
                  <a:srgbClr val="FF0000"/>
                </a:solidFill>
              </a:rPr>
              <a:t>, </a:t>
            </a:r>
            <a:r>
              <a:rPr lang="en-US" sz="3300" b="1" dirty="0">
                <a:solidFill>
                  <a:srgbClr val="FF0000"/>
                </a:solidFill>
              </a:rPr>
              <a:t>and </a:t>
            </a:r>
            <a:r>
              <a:rPr lang="en-US" sz="3300" b="1" u="sng" dirty="0" smtClean="0">
                <a:solidFill>
                  <a:srgbClr val="FF0000"/>
                </a:solidFill>
              </a:rPr>
              <a:t>details</a:t>
            </a:r>
            <a:r>
              <a:rPr lang="en-US" sz="3300" b="1" dirty="0" smtClean="0">
                <a:solidFill>
                  <a:srgbClr val="FF0000"/>
                </a:solidFill>
              </a:rPr>
              <a:t>. </a:t>
            </a:r>
            <a:endParaRPr lang="en-US" sz="3300" b="1" dirty="0">
              <a:solidFill>
                <a:srgbClr val="FF0000"/>
              </a:solidFill>
            </a:endParaRPr>
          </a:p>
          <a:p>
            <a:pPr marL="0" indent="0">
              <a:buNone/>
            </a:pPr>
            <a:endParaRPr lang="en-US" sz="3300" b="1" dirty="0" smtClean="0">
              <a:solidFill>
                <a:srgbClr val="FF0000"/>
              </a:solidFill>
            </a:endParaRPr>
          </a:p>
          <a:p>
            <a:pPr marL="0" indent="0">
              <a:buNone/>
            </a:pPr>
            <a:r>
              <a:rPr lang="en-US" sz="3300" b="1" dirty="0" smtClean="0">
                <a:solidFill>
                  <a:srgbClr val="FF0000"/>
                </a:solidFill>
              </a:rPr>
              <a:t>*</a:t>
            </a:r>
            <a:r>
              <a:rPr lang="en-US" sz="3300" b="1" dirty="0">
                <a:solidFill>
                  <a:srgbClr val="FF0000"/>
                </a:solidFill>
              </a:rPr>
              <a:t>Parts “a” and “b” from Step 3 will form the </a:t>
            </a:r>
            <a:r>
              <a:rPr lang="en-US" sz="3300" b="1" u="sng" dirty="0" smtClean="0">
                <a:solidFill>
                  <a:srgbClr val="FFFF00"/>
                </a:solidFill>
              </a:rPr>
              <a:t>body paragraphs</a:t>
            </a:r>
            <a:r>
              <a:rPr lang="en-US" sz="3300" dirty="0" smtClean="0"/>
              <a:t> </a:t>
            </a:r>
            <a:r>
              <a:rPr lang="en-US" sz="3300" b="1" dirty="0">
                <a:solidFill>
                  <a:srgbClr val="FF0000"/>
                </a:solidFill>
              </a:rPr>
              <a:t>for my essay! </a:t>
            </a:r>
          </a:p>
          <a:p>
            <a:endParaRPr lang="en-US" dirty="0"/>
          </a:p>
        </p:txBody>
      </p:sp>
    </p:spTree>
    <p:extLst>
      <p:ext uri="{BB962C8B-B14F-4D97-AF65-F5344CB8AC3E}">
        <p14:creationId xmlns:p14="http://schemas.microsoft.com/office/powerpoint/2010/main" val="1340836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1"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1"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childTnLst>
                                </p:cTn>
                              </p:par>
                              <p:par>
                                <p:cTn id="35" presetID="1" presetClass="entr" presetSubtype="0" fill="hold" grpId="1" nodeType="with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1" nodeType="click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childTnLst>
                                </p:cTn>
                              </p:par>
                              <p:par>
                                <p:cTn id="41" presetID="1" presetClass="entr" presetSubtype="0" fill="hold" grpId="1" nodeType="with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1"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http://media-cache-ec0.pinimg.com/originals/21/7b/9e/217b9eadb508bc5fc7084153dc3c967f.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8241" y="484216"/>
            <a:ext cx="7048500" cy="6086475"/>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p:cNvSpPr>
            <a:spLocks noGrp="1"/>
          </p:cNvSpPr>
          <p:nvPr>
            <p:ph type="title"/>
          </p:nvPr>
        </p:nvSpPr>
        <p:spPr/>
        <p:txBody>
          <a:bodyPr/>
          <a:lstStyle/>
          <a:p>
            <a:r>
              <a:rPr lang="en-US" dirty="0" smtClean="0"/>
              <a:t>Yearbook Photo</a:t>
            </a:r>
            <a:endParaRPr lang="en-US" dirty="0"/>
          </a:p>
        </p:txBody>
      </p:sp>
      <p:sp>
        <p:nvSpPr>
          <p:cNvPr id="8" name="Rectangle 7"/>
          <p:cNvSpPr/>
          <p:nvPr/>
        </p:nvSpPr>
        <p:spPr>
          <a:xfrm>
            <a:off x="143005" y="6570691"/>
            <a:ext cx="5715000" cy="246221"/>
          </a:xfrm>
          <a:prstGeom prst="rect">
            <a:avLst/>
          </a:prstGeom>
        </p:spPr>
        <p:txBody>
          <a:bodyPr wrap="square">
            <a:spAutoFit/>
          </a:bodyPr>
          <a:lstStyle/>
          <a:p>
            <a:r>
              <a:rPr lang="en-US" sz="1000" dirty="0"/>
              <a:t>http://media-cache-ec0.pinimg.com/originals/21/7b/9e/217b9eadb508bc5fc7084153dc3c967f.jpg</a:t>
            </a:r>
          </a:p>
        </p:txBody>
      </p:sp>
    </p:spTree>
    <p:extLst>
      <p:ext uri="{BB962C8B-B14F-4D97-AF65-F5344CB8AC3E}">
        <p14:creationId xmlns:p14="http://schemas.microsoft.com/office/powerpoint/2010/main" val="8193945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FF00"/>
                </a:solidFill>
                <a:latin typeface="Snap ITC" panose="04040A07060A02020202" pitchFamily="82" charset="0"/>
              </a:rPr>
              <a:t>Sample Body Paragraphs</a:t>
            </a:r>
            <a:endParaRPr lang="en-US" dirty="0">
              <a:solidFill>
                <a:srgbClr val="00FF00"/>
              </a:solidFill>
              <a:latin typeface="Snap ITC" panose="04040A07060A02020202" pitchFamily="82" charset="0"/>
            </a:endParaRPr>
          </a:p>
        </p:txBody>
      </p:sp>
      <p:sp>
        <p:nvSpPr>
          <p:cNvPr id="3" name="Content Placeholder 2"/>
          <p:cNvSpPr>
            <a:spLocks noGrp="1"/>
          </p:cNvSpPr>
          <p:nvPr>
            <p:ph idx="1"/>
          </p:nvPr>
        </p:nvSpPr>
        <p:spPr>
          <a:xfrm>
            <a:off x="152400" y="1295400"/>
            <a:ext cx="8763000" cy="4953000"/>
          </a:xfrm>
        </p:spPr>
        <p:txBody>
          <a:bodyPr>
            <a:normAutofit fontScale="85000" lnSpcReduction="10000"/>
          </a:bodyPr>
          <a:lstStyle/>
          <a:p>
            <a:pPr marL="0" indent="0">
              <a:buNone/>
            </a:pPr>
            <a:r>
              <a:rPr lang="en-US" dirty="0" smtClean="0"/>
              <a:t>	One major way that I will fight my messy house is with my go-go gadget arms.  My house is often peppered with the clutter of toys, shoes, kid’s books, crayons, and cups that are all out of place.  It is so bad that I sometimes feel like I am drowning in clutter.  When this happens, I will unleash my go-go gadget arms with their ability to extend out of my arms and move around the room to pick up and put away all of my clutter.  In addition, when I choose to relax on the couch after a long day, I often find broken toys, straws, junk mail, and old stickers floating around my house. My go-go gadget arms will combat this problem by allowing me to remain in my comfortable state on the couch as they stretch around the room, pick up these unwanted items, and throw them away. </a:t>
            </a:r>
            <a:endParaRPr lang="en-US" dirty="0"/>
          </a:p>
        </p:txBody>
      </p:sp>
    </p:spTree>
    <p:extLst>
      <p:ext uri="{BB962C8B-B14F-4D97-AF65-F5344CB8AC3E}">
        <p14:creationId xmlns:p14="http://schemas.microsoft.com/office/powerpoint/2010/main" val="4173954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FF00"/>
                </a:solidFill>
                <a:latin typeface="Snap ITC" panose="04040A07060A02020202" pitchFamily="82" charset="0"/>
              </a:rPr>
              <a:t>Sample Body Paragraphs</a:t>
            </a:r>
            <a:endParaRPr lang="en-US" dirty="0">
              <a:solidFill>
                <a:srgbClr val="00FF00"/>
              </a:solidFill>
              <a:latin typeface="Snap ITC" panose="04040A07060A02020202" pitchFamily="82" charset="0"/>
            </a:endParaRPr>
          </a:p>
        </p:txBody>
      </p:sp>
      <p:sp>
        <p:nvSpPr>
          <p:cNvPr id="3" name="Content Placeholder 2"/>
          <p:cNvSpPr>
            <a:spLocks noGrp="1"/>
          </p:cNvSpPr>
          <p:nvPr>
            <p:ph idx="1"/>
          </p:nvPr>
        </p:nvSpPr>
        <p:spPr/>
        <p:txBody>
          <a:bodyPr/>
          <a:lstStyle/>
          <a:p>
            <a:pPr marL="0" indent="0">
              <a:buNone/>
            </a:pPr>
            <a:r>
              <a:rPr lang="en-US" dirty="0" smtClean="0"/>
              <a:t>	One major way that I will fight my messy house is with my go-go gadget arms.  They will pick up clutter.  They can do dishes.  My go-go gadget arms can also throw away trash. </a:t>
            </a:r>
            <a:endParaRPr lang="en-US" dirty="0"/>
          </a:p>
        </p:txBody>
      </p:sp>
    </p:spTree>
    <p:extLst>
      <p:ext uri="{BB962C8B-B14F-4D97-AF65-F5344CB8AC3E}">
        <p14:creationId xmlns:p14="http://schemas.microsoft.com/office/powerpoint/2010/main" val="1644762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FF00"/>
                </a:solidFill>
                <a:latin typeface="Snap ITC" panose="04040A07060A02020202" pitchFamily="82" charset="0"/>
              </a:rPr>
              <a:t>Body Paragraph Analysis</a:t>
            </a:r>
            <a:endParaRPr lang="en-US" dirty="0">
              <a:solidFill>
                <a:srgbClr val="00FF00"/>
              </a:solidFill>
              <a:latin typeface="Snap ITC" panose="04040A07060A02020202" pitchFamily="82" charset="0"/>
            </a:endParaRPr>
          </a:p>
        </p:txBody>
      </p:sp>
      <p:sp>
        <p:nvSpPr>
          <p:cNvPr id="3" name="Content Placeholder 2"/>
          <p:cNvSpPr>
            <a:spLocks noGrp="1"/>
          </p:cNvSpPr>
          <p:nvPr>
            <p:ph idx="1"/>
          </p:nvPr>
        </p:nvSpPr>
        <p:spPr/>
        <p:txBody>
          <a:bodyPr/>
          <a:lstStyle/>
          <a:p>
            <a:pPr marL="0" indent="0">
              <a:buNone/>
            </a:pPr>
            <a:r>
              <a:rPr lang="en-US" dirty="0" smtClean="0"/>
              <a:t>	</a:t>
            </a:r>
            <a:endParaRPr lang="en-US" dirty="0"/>
          </a:p>
        </p:txBody>
      </p:sp>
      <p:sp>
        <p:nvSpPr>
          <p:cNvPr id="4" name="Rectangle 3"/>
          <p:cNvSpPr/>
          <p:nvPr/>
        </p:nvSpPr>
        <p:spPr>
          <a:xfrm>
            <a:off x="152400" y="1295400"/>
            <a:ext cx="8991600" cy="2862322"/>
          </a:xfrm>
          <a:prstGeom prst="rect">
            <a:avLst/>
          </a:prstGeom>
        </p:spPr>
        <p:txBody>
          <a:bodyPr wrap="square">
            <a:spAutoFit/>
          </a:bodyPr>
          <a:lstStyle/>
          <a:p>
            <a:r>
              <a:rPr lang="en-US" sz="3600" dirty="0"/>
              <a:t>One major way that I will fight my messy house is with my go-go gadget arms.  They will pick up </a:t>
            </a:r>
            <a:r>
              <a:rPr lang="en-US" sz="3600" dirty="0" smtClean="0"/>
              <a:t>clutter and put it away. They </a:t>
            </a:r>
            <a:r>
              <a:rPr lang="en-US" sz="3600" dirty="0"/>
              <a:t>can do dishes.  My go-go gadget arms can also throw away </a:t>
            </a:r>
            <a:r>
              <a:rPr lang="en-US" sz="3600" dirty="0" smtClean="0"/>
              <a:t>trash by letting me sit on the couch. </a:t>
            </a:r>
            <a:endParaRPr lang="en-US" sz="3600" dirty="0"/>
          </a:p>
        </p:txBody>
      </p:sp>
    </p:spTree>
    <p:extLst>
      <p:ext uri="{BB962C8B-B14F-4D97-AF65-F5344CB8AC3E}">
        <p14:creationId xmlns:p14="http://schemas.microsoft.com/office/powerpoint/2010/main" val="2057670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solidFill>
                  <a:srgbClr val="00FF00"/>
                </a:solidFill>
                <a:latin typeface="Snap ITC" panose="04040A07060A02020202" pitchFamily="82" charset="0"/>
              </a:rPr>
              <a:t>Step 4</a:t>
            </a:r>
            <a:endParaRPr lang="en-US" sz="5400" dirty="0">
              <a:solidFill>
                <a:srgbClr val="00FF00"/>
              </a:solidFill>
              <a:latin typeface="Snap ITC" panose="04040A07060A02020202" pitchFamily="82" charset="0"/>
            </a:endParaRPr>
          </a:p>
        </p:txBody>
      </p:sp>
      <p:sp>
        <p:nvSpPr>
          <p:cNvPr id="3" name="Content Placeholder 2"/>
          <p:cNvSpPr>
            <a:spLocks noGrp="1"/>
          </p:cNvSpPr>
          <p:nvPr>
            <p:ph idx="1"/>
          </p:nvPr>
        </p:nvSpPr>
        <p:spPr>
          <a:xfrm>
            <a:off x="228600" y="1371600"/>
            <a:ext cx="8915400" cy="5181600"/>
          </a:xfrm>
        </p:spPr>
        <p:txBody>
          <a:bodyPr>
            <a:normAutofit lnSpcReduction="10000"/>
          </a:bodyPr>
          <a:lstStyle/>
          <a:p>
            <a:pPr marL="0" lvl="0" indent="0">
              <a:buNone/>
            </a:pPr>
            <a:r>
              <a:rPr lang="en-US" dirty="0" smtClean="0"/>
              <a:t>a) Write </a:t>
            </a:r>
            <a:r>
              <a:rPr lang="en-US" dirty="0"/>
              <a:t>the </a:t>
            </a:r>
            <a:r>
              <a:rPr lang="en-US" u="sng" dirty="0" smtClean="0"/>
              <a:t>introductory paragraph.</a:t>
            </a:r>
            <a:r>
              <a:rPr lang="en-US" dirty="0" smtClean="0"/>
              <a:t> </a:t>
            </a:r>
            <a:endParaRPr lang="en-US" dirty="0"/>
          </a:p>
          <a:p>
            <a:pPr marL="0" lvl="0" indent="0">
              <a:buNone/>
            </a:pPr>
            <a:r>
              <a:rPr lang="en-US" dirty="0" smtClean="0"/>
              <a:t>b) Start </a:t>
            </a:r>
            <a:r>
              <a:rPr lang="en-US" dirty="0"/>
              <a:t>with a </a:t>
            </a:r>
            <a:r>
              <a:rPr lang="en-US" u="sng" dirty="0" smtClean="0"/>
              <a:t>hook</a:t>
            </a:r>
            <a:r>
              <a:rPr lang="en-US" dirty="0" smtClean="0"/>
              <a:t> </a:t>
            </a:r>
            <a:r>
              <a:rPr lang="en-US" dirty="0"/>
              <a:t>for the reader.  </a:t>
            </a:r>
          </a:p>
          <a:p>
            <a:pPr lvl="1"/>
            <a:r>
              <a:rPr lang="en-US" dirty="0"/>
              <a:t>This could be a </a:t>
            </a:r>
            <a:r>
              <a:rPr lang="en-US" u="sng" dirty="0" smtClean="0"/>
              <a:t>quote</a:t>
            </a:r>
            <a:r>
              <a:rPr lang="en-US" dirty="0" smtClean="0"/>
              <a:t> </a:t>
            </a:r>
            <a:r>
              <a:rPr lang="en-US" dirty="0"/>
              <a:t>or a </a:t>
            </a:r>
            <a:r>
              <a:rPr lang="en-US" u="sng" dirty="0" smtClean="0"/>
              <a:t>bold statement</a:t>
            </a:r>
            <a:r>
              <a:rPr lang="en-US" dirty="0" smtClean="0"/>
              <a:t> </a:t>
            </a:r>
            <a:r>
              <a:rPr lang="en-US" dirty="0"/>
              <a:t>to grab the reader’s attention. </a:t>
            </a:r>
          </a:p>
          <a:p>
            <a:pPr marL="0" lvl="0" indent="0">
              <a:buNone/>
            </a:pPr>
            <a:r>
              <a:rPr lang="en-US" dirty="0" smtClean="0"/>
              <a:t>c) Write </a:t>
            </a:r>
            <a:r>
              <a:rPr lang="en-US" u="sng" dirty="0" smtClean="0"/>
              <a:t>connecting sentences</a:t>
            </a:r>
            <a:r>
              <a:rPr lang="en-US" dirty="0" smtClean="0"/>
              <a:t> </a:t>
            </a:r>
            <a:r>
              <a:rPr lang="en-US" dirty="0"/>
              <a:t>that will connect to my </a:t>
            </a:r>
            <a:r>
              <a:rPr lang="en-US" u="sng" dirty="0" smtClean="0">
                <a:solidFill>
                  <a:srgbClr val="FFFF00"/>
                </a:solidFill>
              </a:rPr>
              <a:t>thesis statement</a:t>
            </a:r>
            <a:r>
              <a:rPr lang="en-US" dirty="0" smtClean="0"/>
              <a:t>. </a:t>
            </a:r>
            <a:endParaRPr lang="en-US" dirty="0"/>
          </a:p>
          <a:p>
            <a:pPr lvl="1"/>
            <a:r>
              <a:rPr lang="en-US" dirty="0"/>
              <a:t>These sentences could contain the </a:t>
            </a:r>
            <a:r>
              <a:rPr lang="en-US" u="sng" dirty="0" smtClean="0"/>
              <a:t>author’s name</a:t>
            </a:r>
            <a:r>
              <a:rPr lang="en-US" dirty="0" smtClean="0"/>
              <a:t>, </a:t>
            </a:r>
            <a:r>
              <a:rPr lang="en-US" u="sng" dirty="0" smtClean="0"/>
              <a:t>book title</a:t>
            </a:r>
            <a:r>
              <a:rPr lang="en-US" dirty="0" smtClean="0"/>
              <a:t>, </a:t>
            </a:r>
            <a:r>
              <a:rPr lang="en-US" dirty="0"/>
              <a:t>and </a:t>
            </a:r>
            <a:r>
              <a:rPr lang="en-US" u="sng" dirty="0" smtClean="0"/>
              <a:t>brief background information</a:t>
            </a:r>
            <a:r>
              <a:rPr lang="en-US" dirty="0" smtClean="0"/>
              <a:t> </a:t>
            </a:r>
            <a:r>
              <a:rPr lang="en-US" dirty="0"/>
              <a:t>on the topic. </a:t>
            </a:r>
            <a:endParaRPr lang="en-US" dirty="0" smtClean="0"/>
          </a:p>
          <a:p>
            <a:pPr marL="0" lvl="0" indent="0">
              <a:buNone/>
            </a:pPr>
            <a:r>
              <a:rPr lang="en-US" dirty="0" smtClean="0"/>
              <a:t>d) Plug in the </a:t>
            </a:r>
            <a:r>
              <a:rPr lang="en-US" u="sng" dirty="0" smtClean="0">
                <a:solidFill>
                  <a:srgbClr val="FFFF00"/>
                </a:solidFill>
              </a:rPr>
              <a:t>thesis statement</a:t>
            </a:r>
            <a:r>
              <a:rPr lang="en-US" dirty="0" smtClean="0"/>
              <a:t> as the </a:t>
            </a:r>
            <a:r>
              <a:rPr lang="en-US" u="sng" dirty="0" smtClean="0"/>
              <a:t>final sentence</a:t>
            </a:r>
            <a:r>
              <a:rPr lang="en-US" dirty="0" smtClean="0"/>
              <a:t> of the intro paragraph.  </a:t>
            </a:r>
          </a:p>
          <a:p>
            <a:endParaRPr lang="en-US" dirty="0"/>
          </a:p>
        </p:txBody>
      </p:sp>
    </p:spTree>
    <p:extLst>
      <p:ext uri="{BB962C8B-B14F-4D97-AF65-F5344CB8AC3E}">
        <p14:creationId xmlns:p14="http://schemas.microsoft.com/office/powerpoint/2010/main" val="2810392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458200" cy="5943600"/>
          </a:xfrm>
        </p:spPr>
        <p:txBody>
          <a:bodyPr/>
          <a:lstStyle/>
          <a:p>
            <a:pPr marL="0" indent="0">
              <a:buNone/>
            </a:pPr>
            <a:endParaRPr lang="en-US" dirty="0" smtClean="0"/>
          </a:p>
          <a:p>
            <a:pPr marL="0" indent="0">
              <a:buNone/>
            </a:pPr>
            <a:endParaRPr lang="en-US" dirty="0"/>
          </a:p>
        </p:txBody>
      </p:sp>
      <p:sp>
        <p:nvSpPr>
          <p:cNvPr id="2" name="TextBox 1"/>
          <p:cNvSpPr txBox="1"/>
          <p:nvPr/>
        </p:nvSpPr>
        <p:spPr>
          <a:xfrm>
            <a:off x="457200" y="368671"/>
            <a:ext cx="8458200" cy="4524315"/>
          </a:xfrm>
          <a:prstGeom prst="rect">
            <a:avLst/>
          </a:prstGeom>
          <a:noFill/>
        </p:spPr>
        <p:txBody>
          <a:bodyPr wrap="square" rtlCol="0">
            <a:spAutoFit/>
          </a:bodyPr>
          <a:lstStyle/>
          <a:p>
            <a:r>
              <a:rPr lang="en-US" sz="3600" dirty="0" smtClean="0"/>
              <a:t>It’s a bird!  It’s a plane!  It’s a super scrubber!  My house is often struck with the evil villains of clutter, junk, trash, dust, spider webs, and dirt.  When these villains strike, I am left with a messy house.  If I </a:t>
            </a:r>
            <a:r>
              <a:rPr lang="en-US" sz="3600" dirty="0" smtClean="0"/>
              <a:t>were </a:t>
            </a:r>
            <a:r>
              <a:rPr lang="en-US" sz="3600" dirty="0" smtClean="0"/>
              <a:t>a superhero, I would fight my messy house with my go-go gadget arms, my finger zap, and my sweeper feet.   </a:t>
            </a:r>
          </a:p>
        </p:txBody>
      </p:sp>
    </p:spTree>
    <p:extLst>
      <p:ext uri="{BB962C8B-B14F-4D97-AF65-F5344CB8AC3E}">
        <p14:creationId xmlns:p14="http://schemas.microsoft.com/office/powerpoint/2010/main" val="6285861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FF00"/>
                </a:solidFill>
                <a:latin typeface="Snap ITC" panose="04040A07060A02020202" pitchFamily="82" charset="0"/>
              </a:rPr>
              <a:t>Step 5</a:t>
            </a:r>
            <a:endParaRPr lang="en-US" dirty="0">
              <a:solidFill>
                <a:srgbClr val="00FF00"/>
              </a:solidFill>
              <a:latin typeface="Snap ITC" panose="04040A07060A02020202" pitchFamily="82" charset="0"/>
            </a:endParaRPr>
          </a:p>
        </p:txBody>
      </p:sp>
      <p:sp>
        <p:nvSpPr>
          <p:cNvPr id="3" name="Content Placeholder 2"/>
          <p:cNvSpPr>
            <a:spLocks noGrp="1"/>
          </p:cNvSpPr>
          <p:nvPr>
            <p:ph idx="1"/>
          </p:nvPr>
        </p:nvSpPr>
        <p:spPr>
          <a:xfrm>
            <a:off x="457200" y="1371600"/>
            <a:ext cx="8458200" cy="5029200"/>
          </a:xfrm>
        </p:spPr>
        <p:txBody>
          <a:bodyPr>
            <a:normAutofit/>
          </a:bodyPr>
          <a:lstStyle/>
          <a:p>
            <a:pPr marL="0" lvl="0" indent="0">
              <a:buNone/>
            </a:pPr>
            <a:r>
              <a:rPr lang="en-US" sz="3600" dirty="0" smtClean="0"/>
              <a:t>a) Write the </a:t>
            </a:r>
            <a:r>
              <a:rPr lang="en-US" sz="3600" u="sng" dirty="0" smtClean="0"/>
              <a:t>conclusion</a:t>
            </a:r>
            <a:r>
              <a:rPr lang="en-US" sz="3600" dirty="0" smtClean="0"/>
              <a:t>. </a:t>
            </a:r>
            <a:endParaRPr lang="en-US" sz="3600" dirty="0"/>
          </a:p>
          <a:p>
            <a:pPr marL="0" lvl="0" indent="0">
              <a:buNone/>
            </a:pPr>
            <a:r>
              <a:rPr lang="en-US" sz="3600" dirty="0" smtClean="0"/>
              <a:t>b) Review </a:t>
            </a:r>
            <a:r>
              <a:rPr lang="en-US" sz="3600" dirty="0"/>
              <a:t>the </a:t>
            </a:r>
            <a:r>
              <a:rPr lang="en-US" sz="3600" u="sng" dirty="0" smtClean="0"/>
              <a:t>thesis</a:t>
            </a:r>
            <a:r>
              <a:rPr lang="en-US" sz="3600" dirty="0" smtClean="0"/>
              <a:t> </a:t>
            </a:r>
            <a:r>
              <a:rPr lang="en-US" sz="3600" dirty="0"/>
              <a:t>and re-read the </a:t>
            </a:r>
            <a:r>
              <a:rPr lang="en-US" sz="3600" u="sng" dirty="0" smtClean="0"/>
              <a:t>body    paragraphs</a:t>
            </a:r>
            <a:r>
              <a:rPr lang="en-US" sz="3600" dirty="0" smtClean="0"/>
              <a:t>. </a:t>
            </a:r>
            <a:endParaRPr lang="en-US" sz="3600" dirty="0"/>
          </a:p>
          <a:p>
            <a:pPr marL="0" lvl="0" indent="0">
              <a:buNone/>
            </a:pPr>
            <a:r>
              <a:rPr lang="en-US" sz="3600" dirty="0" smtClean="0"/>
              <a:t>c) Re-state </a:t>
            </a:r>
            <a:r>
              <a:rPr lang="en-US" sz="3600" dirty="0"/>
              <a:t>the </a:t>
            </a:r>
            <a:r>
              <a:rPr lang="en-US" sz="3600" u="sng" dirty="0" smtClean="0"/>
              <a:t>thesis</a:t>
            </a:r>
            <a:r>
              <a:rPr lang="en-US" sz="3600" dirty="0" smtClean="0"/>
              <a:t> </a:t>
            </a:r>
            <a:r>
              <a:rPr lang="en-US" sz="3600" dirty="0"/>
              <a:t>to begin the conclusion. </a:t>
            </a:r>
          </a:p>
          <a:p>
            <a:pPr marL="0" lvl="0" indent="0">
              <a:buNone/>
            </a:pPr>
            <a:r>
              <a:rPr lang="en-US" sz="3600" dirty="0" smtClean="0"/>
              <a:t>d) Write </a:t>
            </a:r>
            <a:r>
              <a:rPr lang="en-US" sz="3600" dirty="0"/>
              <a:t>a brief </a:t>
            </a:r>
            <a:r>
              <a:rPr lang="en-US" sz="3600" u="sng" dirty="0" smtClean="0"/>
              <a:t>summary</a:t>
            </a:r>
            <a:r>
              <a:rPr lang="en-US" sz="3600" dirty="0" smtClean="0"/>
              <a:t> </a:t>
            </a:r>
            <a:r>
              <a:rPr lang="en-US" sz="3600" dirty="0"/>
              <a:t>of main </a:t>
            </a:r>
            <a:r>
              <a:rPr lang="en-US" sz="3600" dirty="0" smtClean="0"/>
              <a:t>points.</a:t>
            </a:r>
          </a:p>
          <a:p>
            <a:pPr marL="0" lvl="0" indent="0">
              <a:buNone/>
            </a:pPr>
            <a:r>
              <a:rPr lang="en-US" sz="3600" dirty="0" smtClean="0"/>
              <a:t>e) End </a:t>
            </a:r>
            <a:r>
              <a:rPr lang="en-US" sz="3600" dirty="0"/>
              <a:t>with </a:t>
            </a:r>
            <a:r>
              <a:rPr lang="en-US" sz="3600" u="sng" dirty="0" smtClean="0"/>
              <a:t>insight</a:t>
            </a:r>
            <a:r>
              <a:rPr lang="en-US" sz="3600" dirty="0" smtClean="0"/>
              <a:t> </a:t>
            </a:r>
            <a:r>
              <a:rPr lang="en-US" sz="3600" dirty="0"/>
              <a:t>(expository essay) or a </a:t>
            </a:r>
            <a:r>
              <a:rPr lang="en-US" sz="3600" u="sng" dirty="0" smtClean="0"/>
              <a:t>call to action</a:t>
            </a:r>
            <a:r>
              <a:rPr lang="en-US" sz="3600" dirty="0" smtClean="0"/>
              <a:t> </a:t>
            </a:r>
            <a:r>
              <a:rPr lang="en-US" sz="3600" dirty="0"/>
              <a:t>(persuasive essay). </a:t>
            </a:r>
          </a:p>
          <a:p>
            <a:endParaRPr lang="en-US" dirty="0"/>
          </a:p>
        </p:txBody>
      </p:sp>
    </p:spTree>
    <p:extLst>
      <p:ext uri="{BB962C8B-B14F-4D97-AF65-F5344CB8AC3E}">
        <p14:creationId xmlns:p14="http://schemas.microsoft.com/office/powerpoint/2010/main" val="32566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066800"/>
            <a:ext cx="8229600" cy="4525963"/>
          </a:xfrm>
        </p:spPr>
        <p:txBody>
          <a:bodyPr/>
          <a:lstStyle/>
          <a:p>
            <a:pPr marL="0" indent="0">
              <a:buNone/>
            </a:pPr>
            <a:r>
              <a:rPr lang="en-US" dirty="0" smtClean="0"/>
              <a:t>Therefore, if I was a superhero, I would fight my messy house in full force.  First, I would combat my clutter and trash with my go-go gadget arms.  Then, I would clear away all dust, bugs, and spider webs with my finger zap.  Finally, I would battle my dirty floors with my sweeper feet.  As a super scrubber, I will always prevail!   </a:t>
            </a:r>
            <a:endParaRPr lang="en-US" dirty="0"/>
          </a:p>
        </p:txBody>
      </p:sp>
    </p:spTree>
    <p:extLst>
      <p:ext uri="{BB962C8B-B14F-4D97-AF65-F5344CB8AC3E}">
        <p14:creationId xmlns:p14="http://schemas.microsoft.com/office/powerpoint/2010/main" val="40931952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solidFill>
                  <a:srgbClr val="00FF00"/>
                </a:solidFill>
                <a:latin typeface="Snap ITC" panose="04040A07060A02020202" pitchFamily="82" charset="0"/>
              </a:rPr>
              <a:t>Step 6</a:t>
            </a:r>
            <a:endParaRPr lang="en-US" dirty="0">
              <a:solidFill>
                <a:srgbClr val="00FF00"/>
              </a:solidFill>
              <a:latin typeface="Snap ITC" panose="04040A07060A02020202" pitchFamily="82" charset="0"/>
            </a:endParaRPr>
          </a:p>
        </p:txBody>
      </p:sp>
      <p:sp>
        <p:nvSpPr>
          <p:cNvPr id="3" name="Content Placeholder 2"/>
          <p:cNvSpPr>
            <a:spLocks noGrp="1"/>
          </p:cNvSpPr>
          <p:nvPr>
            <p:ph idx="1"/>
          </p:nvPr>
        </p:nvSpPr>
        <p:spPr>
          <a:xfrm>
            <a:off x="304800" y="1219200"/>
            <a:ext cx="8763000" cy="5334000"/>
          </a:xfrm>
        </p:spPr>
        <p:txBody>
          <a:bodyPr>
            <a:normAutofit fontScale="92500" lnSpcReduction="10000"/>
          </a:bodyPr>
          <a:lstStyle/>
          <a:p>
            <a:pPr marL="0" lvl="0" indent="0">
              <a:buNone/>
            </a:pPr>
            <a:r>
              <a:rPr lang="en-US" dirty="0" smtClean="0"/>
              <a:t>a) It </a:t>
            </a:r>
            <a:r>
              <a:rPr lang="en-US" dirty="0"/>
              <a:t>is time to </a:t>
            </a:r>
            <a:r>
              <a:rPr lang="en-US" u="sng" dirty="0" smtClean="0">
                <a:solidFill>
                  <a:srgbClr val="FFFF00"/>
                </a:solidFill>
              </a:rPr>
              <a:t>revise</a:t>
            </a:r>
            <a:r>
              <a:rPr lang="en-US" dirty="0" smtClean="0"/>
              <a:t> </a:t>
            </a:r>
            <a:r>
              <a:rPr lang="en-US" dirty="0"/>
              <a:t>my essay! </a:t>
            </a:r>
          </a:p>
          <a:p>
            <a:pPr marL="0" lvl="0" indent="0">
              <a:buNone/>
            </a:pPr>
            <a:r>
              <a:rPr lang="en-US" dirty="0" smtClean="0"/>
              <a:t>b) Re-read </a:t>
            </a:r>
            <a:r>
              <a:rPr lang="en-US" dirty="0"/>
              <a:t>the essay and look for </a:t>
            </a:r>
            <a:r>
              <a:rPr lang="en-US" u="sng" dirty="0" smtClean="0">
                <a:solidFill>
                  <a:srgbClr val="FFFF00"/>
                </a:solidFill>
              </a:rPr>
              <a:t>coherence</a:t>
            </a:r>
            <a:r>
              <a:rPr lang="en-US" dirty="0" smtClean="0"/>
              <a:t>. </a:t>
            </a:r>
            <a:endParaRPr lang="en-US" dirty="0"/>
          </a:p>
          <a:p>
            <a:pPr lvl="1"/>
            <a:r>
              <a:rPr lang="en-US" dirty="0"/>
              <a:t>Check content: Does everything in my essay </a:t>
            </a:r>
            <a:r>
              <a:rPr lang="en-US" u="sng" dirty="0" smtClean="0"/>
              <a:t>flow</a:t>
            </a:r>
            <a:r>
              <a:rPr lang="en-US" dirty="0" smtClean="0"/>
              <a:t>? </a:t>
            </a:r>
            <a:endParaRPr lang="en-US" dirty="0"/>
          </a:p>
          <a:p>
            <a:pPr lvl="1"/>
            <a:r>
              <a:rPr lang="en-US" dirty="0"/>
              <a:t>Do I need to add more </a:t>
            </a:r>
            <a:r>
              <a:rPr lang="en-US" u="sng" dirty="0" smtClean="0"/>
              <a:t>information</a:t>
            </a:r>
            <a:r>
              <a:rPr lang="en-US" dirty="0" smtClean="0"/>
              <a:t> </a:t>
            </a:r>
            <a:r>
              <a:rPr lang="en-US" dirty="0"/>
              <a:t>for clarity? </a:t>
            </a:r>
          </a:p>
          <a:p>
            <a:pPr lvl="1"/>
            <a:r>
              <a:rPr lang="en-US" dirty="0"/>
              <a:t>Do I need to add </a:t>
            </a:r>
            <a:r>
              <a:rPr lang="en-US" u="sng" dirty="0" smtClean="0">
                <a:solidFill>
                  <a:srgbClr val="FFFF00"/>
                </a:solidFill>
              </a:rPr>
              <a:t>transition words</a:t>
            </a:r>
            <a:r>
              <a:rPr lang="en-US" dirty="0" smtClean="0"/>
              <a:t>? </a:t>
            </a:r>
            <a:endParaRPr lang="en-US" dirty="0"/>
          </a:p>
          <a:p>
            <a:pPr lvl="1"/>
            <a:r>
              <a:rPr lang="en-US" dirty="0"/>
              <a:t>Do I need to incorporate </a:t>
            </a:r>
            <a:r>
              <a:rPr lang="en-US" u="sng" dirty="0" smtClean="0"/>
              <a:t>synonyms</a:t>
            </a:r>
            <a:r>
              <a:rPr lang="en-US" dirty="0" smtClean="0"/>
              <a:t>? </a:t>
            </a:r>
            <a:endParaRPr lang="en-US" dirty="0"/>
          </a:p>
          <a:p>
            <a:pPr marL="0" lvl="0" indent="0">
              <a:buNone/>
            </a:pPr>
            <a:r>
              <a:rPr lang="en-US" dirty="0" smtClean="0"/>
              <a:t>c) Review </a:t>
            </a:r>
            <a:r>
              <a:rPr lang="en-US" dirty="0"/>
              <a:t>the essay and look for </a:t>
            </a:r>
            <a:r>
              <a:rPr lang="en-US" u="sng" dirty="0" smtClean="0">
                <a:solidFill>
                  <a:srgbClr val="FFFF00"/>
                </a:solidFill>
              </a:rPr>
              <a:t>unity</a:t>
            </a:r>
            <a:r>
              <a:rPr lang="en-US" dirty="0" smtClean="0"/>
              <a:t>. </a:t>
            </a:r>
            <a:endParaRPr lang="en-US" dirty="0"/>
          </a:p>
          <a:p>
            <a:pPr lvl="0"/>
            <a:r>
              <a:rPr lang="en-US" dirty="0"/>
              <a:t>Check content: Does everything </a:t>
            </a:r>
            <a:r>
              <a:rPr lang="en-US" u="sng" dirty="0" smtClean="0"/>
              <a:t>support the </a:t>
            </a:r>
            <a:r>
              <a:rPr lang="en-US" u="sng" dirty="0" smtClean="0">
                <a:solidFill>
                  <a:srgbClr val="FFFF00"/>
                </a:solidFill>
              </a:rPr>
              <a:t>thesis statement</a:t>
            </a:r>
            <a:r>
              <a:rPr lang="en-US" dirty="0" smtClean="0"/>
              <a:t>?</a:t>
            </a:r>
            <a:endParaRPr lang="en-US" dirty="0"/>
          </a:p>
          <a:p>
            <a:pPr lvl="0"/>
            <a:r>
              <a:rPr lang="en-US" dirty="0"/>
              <a:t>Check body paragraphs: Do all supporting sentences connect to the </a:t>
            </a:r>
            <a:r>
              <a:rPr lang="en-US" u="sng" dirty="0" smtClean="0">
                <a:solidFill>
                  <a:srgbClr val="FFFF00"/>
                </a:solidFill>
              </a:rPr>
              <a:t>topic sentence</a:t>
            </a:r>
            <a:r>
              <a:rPr lang="en-US" dirty="0" smtClean="0"/>
              <a:t>?</a:t>
            </a:r>
            <a:endParaRPr lang="en-US" dirty="0"/>
          </a:p>
          <a:p>
            <a:pPr marL="0" indent="0">
              <a:buNone/>
            </a:pPr>
            <a:endParaRPr lang="en-US" dirty="0"/>
          </a:p>
        </p:txBody>
      </p:sp>
    </p:spTree>
    <p:extLst>
      <p:ext uri="{BB962C8B-B14F-4D97-AF65-F5344CB8AC3E}">
        <p14:creationId xmlns:p14="http://schemas.microsoft.com/office/powerpoint/2010/main" val="2990810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00FF00"/>
                </a:solidFill>
                <a:latin typeface="Snap ITC" panose="04040A07060A02020202" pitchFamily="82" charset="0"/>
              </a:rPr>
              <a:t>Conclusion Revising Sample</a:t>
            </a:r>
            <a:endParaRPr lang="en-US" dirty="0">
              <a:solidFill>
                <a:srgbClr val="00FF00"/>
              </a:solidFill>
              <a:latin typeface="Snap ITC" panose="04040A07060A02020202" pitchFamily="82" charset="0"/>
            </a:endParaRPr>
          </a:p>
        </p:txBody>
      </p:sp>
      <p:sp>
        <p:nvSpPr>
          <p:cNvPr id="3" name="Content Placeholder 2"/>
          <p:cNvSpPr>
            <a:spLocks noGrp="1"/>
          </p:cNvSpPr>
          <p:nvPr>
            <p:ph idx="1"/>
          </p:nvPr>
        </p:nvSpPr>
        <p:spPr/>
        <p:txBody>
          <a:bodyPr/>
          <a:lstStyle/>
          <a:p>
            <a:pPr marL="0" indent="0">
              <a:buNone/>
            </a:pPr>
            <a:r>
              <a:rPr lang="en-US" dirty="0"/>
              <a:t>Therefore, if I was a superhero, I would fight my messy house in full force.  First, I would </a:t>
            </a:r>
            <a:r>
              <a:rPr lang="en-US" dirty="0" smtClean="0"/>
              <a:t>fight </a:t>
            </a:r>
            <a:r>
              <a:rPr lang="en-US" dirty="0"/>
              <a:t>my clutter and trash with my go-go gadget arms.  Then, I would </a:t>
            </a:r>
            <a:r>
              <a:rPr lang="en-US" dirty="0" smtClean="0"/>
              <a:t>fight </a:t>
            </a:r>
            <a:r>
              <a:rPr lang="en-US" dirty="0"/>
              <a:t>all dust, bugs, and spider webs with my finger zap.  Finally, I would </a:t>
            </a:r>
            <a:r>
              <a:rPr lang="en-US" dirty="0" smtClean="0"/>
              <a:t>fight </a:t>
            </a:r>
            <a:r>
              <a:rPr lang="en-US" dirty="0"/>
              <a:t>my dirty floors with my sweeper feet.  As a super scrubber, I will always prevail!   </a:t>
            </a:r>
          </a:p>
          <a:p>
            <a:pPr marL="0" indent="0">
              <a:buNone/>
            </a:pPr>
            <a:endParaRPr lang="en-US" dirty="0"/>
          </a:p>
        </p:txBody>
      </p:sp>
    </p:spTree>
    <p:extLst>
      <p:ext uri="{BB962C8B-B14F-4D97-AF65-F5344CB8AC3E}">
        <p14:creationId xmlns:p14="http://schemas.microsoft.com/office/powerpoint/2010/main" val="38673616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FF00"/>
                </a:solidFill>
                <a:latin typeface="Snap ITC" panose="04040A07060A02020202" pitchFamily="82" charset="0"/>
              </a:rPr>
              <a:t>Step 7</a:t>
            </a:r>
            <a:endParaRPr lang="en-US" dirty="0">
              <a:solidFill>
                <a:srgbClr val="00FF00"/>
              </a:solidFill>
              <a:latin typeface="Snap ITC" panose="04040A07060A02020202" pitchFamily="82" charset="0"/>
            </a:endParaRPr>
          </a:p>
        </p:txBody>
      </p:sp>
      <p:sp>
        <p:nvSpPr>
          <p:cNvPr id="3" name="Content Placeholder 2"/>
          <p:cNvSpPr>
            <a:spLocks noGrp="1"/>
          </p:cNvSpPr>
          <p:nvPr>
            <p:ph idx="1"/>
          </p:nvPr>
        </p:nvSpPr>
        <p:spPr>
          <a:xfrm>
            <a:off x="0" y="1676400"/>
            <a:ext cx="8305800" cy="4602163"/>
          </a:xfrm>
        </p:spPr>
        <p:txBody>
          <a:bodyPr/>
          <a:lstStyle/>
          <a:p>
            <a:pPr marL="0" lvl="0" indent="0">
              <a:buNone/>
            </a:pPr>
            <a:r>
              <a:rPr lang="en-US" dirty="0" smtClean="0"/>
              <a:t>It </a:t>
            </a:r>
            <a:r>
              <a:rPr lang="en-US" dirty="0"/>
              <a:t>is time to </a:t>
            </a:r>
            <a:r>
              <a:rPr lang="en-US" u="sng" dirty="0" smtClean="0">
                <a:solidFill>
                  <a:srgbClr val="FFFF00"/>
                </a:solidFill>
              </a:rPr>
              <a:t>edit</a:t>
            </a:r>
            <a:r>
              <a:rPr lang="en-US" dirty="0" smtClean="0"/>
              <a:t> </a:t>
            </a:r>
            <a:r>
              <a:rPr lang="en-US" dirty="0"/>
              <a:t>my essay!</a:t>
            </a:r>
          </a:p>
          <a:p>
            <a:pPr lvl="0"/>
            <a:r>
              <a:rPr lang="en-US" dirty="0"/>
              <a:t>Do I have any </a:t>
            </a:r>
            <a:r>
              <a:rPr lang="en-US" u="sng" dirty="0" smtClean="0"/>
              <a:t>grammatical</a:t>
            </a:r>
            <a:r>
              <a:rPr lang="en-US" dirty="0" smtClean="0"/>
              <a:t> </a:t>
            </a:r>
            <a:r>
              <a:rPr lang="en-US" dirty="0"/>
              <a:t>errors? </a:t>
            </a:r>
          </a:p>
          <a:p>
            <a:pPr lvl="0"/>
            <a:r>
              <a:rPr lang="en-US" dirty="0"/>
              <a:t>Do I have any </a:t>
            </a:r>
            <a:r>
              <a:rPr lang="en-US" u="sng" dirty="0" smtClean="0"/>
              <a:t>usage</a:t>
            </a:r>
            <a:r>
              <a:rPr lang="en-US" dirty="0" smtClean="0"/>
              <a:t> </a:t>
            </a:r>
            <a:r>
              <a:rPr lang="en-US" dirty="0"/>
              <a:t>errors?</a:t>
            </a:r>
          </a:p>
          <a:p>
            <a:pPr lvl="0"/>
            <a:r>
              <a:rPr lang="en-US" dirty="0"/>
              <a:t>Do I have </a:t>
            </a:r>
            <a:r>
              <a:rPr lang="en-US" dirty="0" smtClean="0"/>
              <a:t>any </a:t>
            </a:r>
            <a:r>
              <a:rPr lang="en-US" u="sng" dirty="0" smtClean="0"/>
              <a:t>mechanical</a:t>
            </a:r>
            <a:r>
              <a:rPr lang="en-US" dirty="0" smtClean="0"/>
              <a:t> </a:t>
            </a:r>
            <a:r>
              <a:rPr lang="en-US" dirty="0"/>
              <a:t>errors? </a:t>
            </a:r>
          </a:p>
          <a:p>
            <a:pPr lvl="0"/>
            <a:r>
              <a:rPr lang="en-US" dirty="0"/>
              <a:t>Do I have any </a:t>
            </a:r>
            <a:r>
              <a:rPr lang="en-US" u="sng" dirty="0" smtClean="0"/>
              <a:t>spelling</a:t>
            </a:r>
            <a:r>
              <a:rPr lang="en-US" dirty="0" smtClean="0"/>
              <a:t> </a:t>
            </a:r>
            <a:r>
              <a:rPr lang="en-US" dirty="0"/>
              <a:t>errors? </a:t>
            </a:r>
          </a:p>
          <a:p>
            <a:pPr marL="0" indent="0">
              <a:buNone/>
            </a:pPr>
            <a:endParaRPr lang="en-US" dirty="0"/>
          </a:p>
        </p:txBody>
      </p:sp>
      <p:pic>
        <p:nvPicPr>
          <p:cNvPr id="2050" name="Picture 2" descr="http://gabrielhummel.com/wp-content/uploads/2010/06/spiderman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2762250"/>
            <a:ext cx="3514725" cy="4095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5026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FF00"/>
                </a:solidFill>
                <a:latin typeface="Snap ITC" panose="04040A07060A02020202" pitchFamily="82" charset="0"/>
              </a:rPr>
              <a:t>Step 8</a:t>
            </a:r>
            <a:endParaRPr lang="en-US" dirty="0">
              <a:solidFill>
                <a:srgbClr val="00FF00"/>
              </a:solidFill>
              <a:latin typeface="Snap ITC" panose="04040A07060A02020202" pitchFamily="82" charset="0"/>
            </a:endParaRPr>
          </a:p>
        </p:txBody>
      </p:sp>
      <p:sp>
        <p:nvSpPr>
          <p:cNvPr id="3" name="Content Placeholder 2"/>
          <p:cNvSpPr>
            <a:spLocks noGrp="1"/>
          </p:cNvSpPr>
          <p:nvPr>
            <p:ph idx="1"/>
          </p:nvPr>
        </p:nvSpPr>
        <p:spPr>
          <a:xfrm>
            <a:off x="152400" y="1371600"/>
            <a:ext cx="4572000" cy="5486400"/>
          </a:xfrm>
        </p:spPr>
        <p:txBody>
          <a:bodyPr/>
          <a:lstStyle/>
          <a:p>
            <a:pPr lvl="0"/>
            <a:r>
              <a:rPr lang="en-US" dirty="0"/>
              <a:t>Write </a:t>
            </a:r>
            <a:r>
              <a:rPr lang="en-US" dirty="0" smtClean="0"/>
              <a:t>the </a:t>
            </a:r>
            <a:r>
              <a:rPr lang="en-US" u="sng" dirty="0" smtClean="0"/>
              <a:t>final</a:t>
            </a:r>
            <a:r>
              <a:rPr lang="en-US" dirty="0" smtClean="0"/>
              <a:t> </a:t>
            </a:r>
            <a:r>
              <a:rPr lang="en-US" dirty="0"/>
              <a:t>copy!  </a:t>
            </a:r>
          </a:p>
          <a:p>
            <a:pPr lvl="0"/>
            <a:r>
              <a:rPr lang="en-US" dirty="0"/>
              <a:t>My final copy must be </a:t>
            </a:r>
            <a:r>
              <a:rPr lang="en-US" u="sng" dirty="0" smtClean="0"/>
              <a:t>typed</a:t>
            </a:r>
            <a:r>
              <a:rPr lang="en-US" dirty="0" smtClean="0"/>
              <a:t> </a:t>
            </a:r>
            <a:r>
              <a:rPr lang="en-US" dirty="0"/>
              <a:t>and </a:t>
            </a:r>
            <a:r>
              <a:rPr lang="en-US" u="sng" dirty="0" smtClean="0"/>
              <a:t>double-spaced</a:t>
            </a:r>
            <a:r>
              <a:rPr lang="en-US" dirty="0" smtClean="0"/>
              <a:t>!  </a:t>
            </a:r>
            <a:endParaRPr lang="en-US" dirty="0"/>
          </a:p>
          <a:p>
            <a:pPr lvl="0"/>
            <a:r>
              <a:rPr lang="en-US" dirty="0"/>
              <a:t>I must follow </a:t>
            </a:r>
            <a:r>
              <a:rPr lang="en-US" u="sng" dirty="0" smtClean="0"/>
              <a:t>MLA formatting guidelines</a:t>
            </a:r>
            <a:r>
              <a:rPr lang="en-US" dirty="0" smtClean="0"/>
              <a:t>. </a:t>
            </a:r>
            <a:endParaRPr lang="en-US" dirty="0"/>
          </a:p>
          <a:p>
            <a:pPr lvl="0"/>
            <a:r>
              <a:rPr lang="en-US" dirty="0"/>
              <a:t>Complete </a:t>
            </a:r>
            <a:r>
              <a:rPr lang="en-US" dirty="0" smtClean="0"/>
              <a:t> </a:t>
            </a:r>
            <a:r>
              <a:rPr lang="en-US" u="sng" dirty="0" smtClean="0"/>
              <a:t>a works cited</a:t>
            </a:r>
            <a:r>
              <a:rPr lang="en-US" dirty="0" smtClean="0"/>
              <a:t> </a:t>
            </a:r>
            <a:r>
              <a:rPr lang="en-US" dirty="0"/>
              <a:t>page if applicable.</a:t>
            </a:r>
          </a:p>
          <a:p>
            <a:pPr marL="0" indent="0">
              <a:buNone/>
            </a:pPr>
            <a:endParaRPr lang="en-US" dirty="0"/>
          </a:p>
        </p:txBody>
      </p:sp>
      <p:pic>
        <p:nvPicPr>
          <p:cNvPr id="1026" name="Picture 2" descr="http://www.weeatfilms.com/wp-content/uploads/2012/05/The-Incredibles-the-incredibles-620936_1280_994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24400" y="3425904"/>
            <a:ext cx="4419600" cy="34320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4613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839200" cy="1249362"/>
          </a:xfrm>
        </p:spPr>
        <p:txBody>
          <a:bodyPr>
            <a:normAutofit fontScale="90000"/>
          </a:bodyPr>
          <a:lstStyle/>
          <a:p>
            <a:r>
              <a:rPr lang="en-US" dirty="0">
                <a:solidFill>
                  <a:srgbClr val="00FF00"/>
                </a:solidFill>
                <a:latin typeface="Snap ITC" panose="04040A07060A02020202" pitchFamily="82" charset="0"/>
              </a:rPr>
              <a:t>Final Copy of 5-Paragraph Essays—formatting</a:t>
            </a:r>
          </a:p>
        </p:txBody>
      </p:sp>
      <p:sp>
        <p:nvSpPr>
          <p:cNvPr id="3" name="Content Placeholder 2"/>
          <p:cNvSpPr>
            <a:spLocks noGrp="1"/>
          </p:cNvSpPr>
          <p:nvPr>
            <p:ph idx="1"/>
          </p:nvPr>
        </p:nvSpPr>
        <p:spPr>
          <a:xfrm>
            <a:off x="304800" y="1752600"/>
            <a:ext cx="8382000" cy="4953000"/>
          </a:xfrm>
        </p:spPr>
        <p:txBody>
          <a:bodyPr>
            <a:normAutofit fontScale="92500" lnSpcReduction="20000"/>
          </a:bodyPr>
          <a:lstStyle/>
          <a:p>
            <a:pPr lvl="0"/>
            <a:r>
              <a:rPr lang="en-US" dirty="0"/>
              <a:t>You </a:t>
            </a:r>
            <a:r>
              <a:rPr lang="en-US" b="1" u="sng" dirty="0"/>
              <a:t>must</a:t>
            </a:r>
            <a:r>
              <a:rPr lang="en-US" dirty="0"/>
              <a:t> hand in your rough draft and any brainstorming/outlining</a:t>
            </a:r>
          </a:p>
          <a:p>
            <a:pPr lvl="0"/>
            <a:r>
              <a:rPr lang="en-US" dirty="0"/>
              <a:t>The first page must have a “heading” at the top left (see the name example); all other pages must have a “header” with your last name aligned right (see “Brown 1”)</a:t>
            </a:r>
          </a:p>
          <a:p>
            <a:pPr lvl="0"/>
            <a:r>
              <a:rPr lang="en-US" dirty="0"/>
              <a:t>The heading consists of your name; my name; the class name; and the </a:t>
            </a:r>
            <a:r>
              <a:rPr lang="en-US" b="1" u="sng" dirty="0"/>
              <a:t>due date</a:t>
            </a:r>
            <a:r>
              <a:rPr lang="en-US" dirty="0"/>
              <a:t> (ex: 15 May 2014)</a:t>
            </a:r>
          </a:p>
          <a:p>
            <a:pPr lvl="0"/>
            <a:r>
              <a:rPr lang="en-US" dirty="0"/>
              <a:t>The essay title must be </a:t>
            </a:r>
            <a:r>
              <a:rPr lang="en-US" u="sng" dirty="0" smtClean="0"/>
              <a:t>centered</a:t>
            </a:r>
            <a:r>
              <a:rPr lang="en-US" dirty="0" smtClean="0"/>
              <a:t> </a:t>
            </a:r>
            <a:r>
              <a:rPr lang="en-US" dirty="0"/>
              <a:t>on the page.  </a:t>
            </a:r>
          </a:p>
          <a:p>
            <a:pPr lvl="0"/>
            <a:r>
              <a:rPr lang="en-US" dirty="0"/>
              <a:t>The essay should be aligned on the </a:t>
            </a:r>
            <a:r>
              <a:rPr lang="en-US" u="sng" dirty="0" smtClean="0"/>
              <a:t>left</a:t>
            </a:r>
            <a:r>
              <a:rPr lang="en-US" dirty="0" smtClean="0"/>
              <a:t>, </a:t>
            </a:r>
            <a:r>
              <a:rPr lang="en-US" dirty="0"/>
              <a:t>and each paragraph should be indented once at the start.  </a:t>
            </a:r>
          </a:p>
          <a:p>
            <a:endParaRPr lang="en-US" dirty="0"/>
          </a:p>
        </p:txBody>
      </p:sp>
    </p:spTree>
    <p:extLst>
      <p:ext uri="{BB962C8B-B14F-4D97-AF65-F5344CB8AC3E}">
        <p14:creationId xmlns:p14="http://schemas.microsoft.com/office/powerpoint/2010/main" val="240647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3506</TotalTime>
  <Words>913</Words>
  <Application>Microsoft Office PowerPoint</Application>
  <PresentationFormat>On-screen Show (4:3)</PresentationFormat>
  <Paragraphs>85</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Writing</vt:lpstr>
      <vt:lpstr>So, why does writing matter?</vt:lpstr>
      <vt:lpstr>PowerPoint Presentation</vt:lpstr>
      <vt:lpstr>PowerPoint Presentation</vt:lpstr>
      <vt:lpstr>Step 1</vt:lpstr>
      <vt:lpstr>Step 2</vt:lpstr>
      <vt:lpstr>Step 3</vt:lpstr>
      <vt:lpstr>Yearbook Photo</vt:lpstr>
      <vt:lpstr>Sample Body Paragraphs</vt:lpstr>
      <vt:lpstr>Sample Body Paragraphs</vt:lpstr>
      <vt:lpstr>Body Paragraph Analysis</vt:lpstr>
      <vt:lpstr>Step 4</vt:lpstr>
      <vt:lpstr>PowerPoint Presentation</vt:lpstr>
      <vt:lpstr>Step 5</vt:lpstr>
      <vt:lpstr>PowerPoint Presentation</vt:lpstr>
      <vt:lpstr>Step 6</vt:lpstr>
      <vt:lpstr>Conclusion Revising Sample</vt:lpstr>
      <vt:lpstr>Step 7</vt:lpstr>
      <vt:lpstr>Step 8</vt:lpstr>
      <vt:lpstr>Final Copy of 5-Paragraph Essays—formatting</vt:lpstr>
    </vt:vector>
  </TitlesOfParts>
  <Company>Chambersburg Area School District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Writing</dc:title>
  <dc:creator>Sarah Rice</dc:creator>
  <cp:lastModifiedBy>Desiree Benshoff</cp:lastModifiedBy>
  <cp:revision>170</cp:revision>
  <dcterms:created xsi:type="dcterms:W3CDTF">2014-08-29T16:08:48Z</dcterms:created>
  <dcterms:modified xsi:type="dcterms:W3CDTF">2015-09-04T18:03:19Z</dcterms:modified>
</cp:coreProperties>
</file>