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70" r:id="rId6"/>
    <p:sldId id="271" r:id="rId7"/>
    <p:sldId id="285" r:id="rId8"/>
    <p:sldId id="286" r:id="rId9"/>
    <p:sldId id="267" r:id="rId10"/>
    <p:sldId id="290" r:id="rId11"/>
    <p:sldId id="269" r:id="rId12"/>
    <p:sldId id="264" r:id="rId13"/>
    <p:sldId id="265" r:id="rId14"/>
    <p:sldId id="262" r:id="rId15"/>
    <p:sldId id="260" r:id="rId16"/>
    <p:sldId id="261" r:id="rId17"/>
    <p:sldId id="263" r:id="rId18"/>
    <p:sldId id="266" r:id="rId19"/>
    <p:sldId id="268" r:id="rId20"/>
    <p:sldId id="284" r:id="rId21"/>
    <p:sldId id="272" r:id="rId22"/>
    <p:sldId id="274" r:id="rId23"/>
    <p:sldId id="275" r:id="rId24"/>
    <p:sldId id="276" r:id="rId25"/>
    <p:sldId id="277" r:id="rId26"/>
    <p:sldId id="273" r:id="rId27"/>
    <p:sldId id="278" r:id="rId28"/>
    <p:sldId id="279" r:id="rId29"/>
    <p:sldId id="280" r:id="rId30"/>
    <p:sldId id="281" r:id="rId31"/>
    <p:sldId id="282" r:id="rId32"/>
    <p:sldId id="283" r:id="rId33"/>
    <p:sldId id="287" r:id="rId34"/>
    <p:sldId id="288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95B34F-DF71-409F-8552-BFE9B80B902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7DFD62-CE8C-404D-A39F-2B9C9552F0B0}">
      <dgm:prSet phldrT="[Text]"/>
      <dgm:spPr/>
      <dgm:t>
        <a:bodyPr/>
        <a:lstStyle/>
        <a:p>
          <a:r>
            <a:rPr lang="en-US" smtClean="0"/>
            <a:t>Item 1</a:t>
          </a:r>
          <a:endParaRPr lang="en-US" dirty="0"/>
        </a:p>
      </dgm:t>
    </dgm:pt>
    <dgm:pt modelId="{63D42EEC-54EE-4DDA-94A7-10D34B2044C8}" type="parTrans" cxnId="{9BF9F3E1-8FEA-426C-9820-D7F2BBF73D18}">
      <dgm:prSet/>
      <dgm:spPr/>
      <dgm:t>
        <a:bodyPr/>
        <a:lstStyle/>
        <a:p>
          <a:endParaRPr lang="en-US"/>
        </a:p>
      </dgm:t>
    </dgm:pt>
    <dgm:pt modelId="{96E348A9-5057-45FD-8DDD-9503B7CF91C8}" type="sibTrans" cxnId="{9BF9F3E1-8FEA-426C-9820-D7F2BBF73D18}">
      <dgm:prSet/>
      <dgm:spPr/>
      <dgm:t>
        <a:bodyPr/>
        <a:lstStyle/>
        <a:p>
          <a:endParaRPr lang="en-US"/>
        </a:p>
      </dgm:t>
    </dgm:pt>
    <dgm:pt modelId="{1B0625DE-6ADE-495D-8602-ABE6D818A414}">
      <dgm:prSet phldrT="[Text]"/>
      <dgm:spPr/>
      <dgm:t>
        <a:bodyPr/>
        <a:lstStyle/>
        <a:p>
          <a:r>
            <a:rPr lang="en-US" dirty="0" smtClean="0"/>
            <a:t>Item 2</a:t>
          </a:r>
          <a:endParaRPr lang="en-US" dirty="0"/>
        </a:p>
      </dgm:t>
    </dgm:pt>
    <dgm:pt modelId="{19373250-CD8A-45AE-ACDA-6E2C91A5D65F}" type="parTrans" cxnId="{24098434-887E-4725-AF32-E0D4BD4BF536}">
      <dgm:prSet/>
      <dgm:spPr/>
      <dgm:t>
        <a:bodyPr/>
        <a:lstStyle/>
        <a:p>
          <a:endParaRPr lang="en-US"/>
        </a:p>
      </dgm:t>
    </dgm:pt>
    <dgm:pt modelId="{85C21164-47FC-4EB3-A737-FE053A24E254}" type="sibTrans" cxnId="{24098434-887E-4725-AF32-E0D4BD4BF536}">
      <dgm:prSet/>
      <dgm:spPr/>
      <dgm:t>
        <a:bodyPr/>
        <a:lstStyle/>
        <a:p>
          <a:endParaRPr lang="en-US"/>
        </a:p>
      </dgm:t>
    </dgm:pt>
    <dgm:pt modelId="{DF149EC1-8EE9-47FA-940A-A7DC155B8E11}">
      <dgm:prSet phldrT="[Text]"/>
      <dgm:spPr/>
      <dgm:t>
        <a:bodyPr/>
        <a:lstStyle/>
        <a:p>
          <a:r>
            <a:rPr lang="en-US" smtClean="0"/>
            <a:t>Item 3</a:t>
          </a:r>
          <a:endParaRPr lang="en-US" dirty="0"/>
        </a:p>
      </dgm:t>
    </dgm:pt>
    <dgm:pt modelId="{5C12DD29-DAB3-4FF9-9F2D-A3370128D65D}" type="parTrans" cxnId="{6D0E671D-97F5-4184-92B1-6FBF225F4EFB}">
      <dgm:prSet/>
      <dgm:spPr/>
      <dgm:t>
        <a:bodyPr/>
        <a:lstStyle/>
        <a:p>
          <a:endParaRPr lang="en-US"/>
        </a:p>
      </dgm:t>
    </dgm:pt>
    <dgm:pt modelId="{48709A7D-36FF-4FEC-8771-957DC94283EF}" type="sibTrans" cxnId="{6D0E671D-97F5-4184-92B1-6FBF225F4EFB}">
      <dgm:prSet/>
      <dgm:spPr/>
      <dgm:t>
        <a:bodyPr/>
        <a:lstStyle/>
        <a:p>
          <a:endParaRPr lang="en-US"/>
        </a:p>
      </dgm:t>
    </dgm:pt>
    <dgm:pt modelId="{0645871B-E189-44A1-ACD5-4F4BB0D08B35}" type="pres">
      <dgm:prSet presAssocID="{ED95B34F-DF71-409F-8552-BFE9B80B902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A54824-DA93-4F33-970C-893786B051EA}" type="pres">
      <dgm:prSet presAssocID="{777DFD62-CE8C-404D-A39F-2B9C9552F0B0}" presName="composite" presStyleCnt="0"/>
      <dgm:spPr/>
    </dgm:pt>
    <dgm:pt modelId="{89CF62F5-9E25-40B8-B275-5F55F1D76EC8}" type="pres">
      <dgm:prSet presAssocID="{777DFD62-CE8C-404D-A39F-2B9C9552F0B0}" presName="imgShp" presStyleLbl="fgImgPlace1" presStyleIdx="0" presStyleCnt="3"/>
      <dgm:spPr/>
    </dgm:pt>
    <dgm:pt modelId="{8213834F-AEC2-454F-8471-53BC6DED4FC5}" type="pres">
      <dgm:prSet presAssocID="{777DFD62-CE8C-404D-A39F-2B9C9552F0B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84BCA9-6587-4EAA-9EFE-2429A8C7637A}" type="pres">
      <dgm:prSet presAssocID="{96E348A9-5057-45FD-8DDD-9503B7CF91C8}" presName="spacing" presStyleCnt="0"/>
      <dgm:spPr/>
    </dgm:pt>
    <dgm:pt modelId="{00447698-1E7E-41FC-A838-DCB2E31A72B7}" type="pres">
      <dgm:prSet presAssocID="{1B0625DE-6ADE-495D-8602-ABE6D818A414}" presName="composite" presStyleCnt="0"/>
      <dgm:spPr/>
    </dgm:pt>
    <dgm:pt modelId="{28A1BDD9-4640-42E3-BE08-035C652A2DF3}" type="pres">
      <dgm:prSet presAssocID="{1B0625DE-6ADE-495D-8602-ABE6D818A414}" presName="imgShp" presStyleLbl="fgImgPlace1" presStyleIdx="1" presStyleCnt="3"/>
      <dgm:spPr/>
    </dgm:pt>
    <dgm:pt modelId="{A57EEE73-7A9F-422A-B0FE-719463781D24}" type="pres">
      <dgm:prSet presAssocID="{1B0625DE-6ADE-495D-8602-ABE6D818A41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DF434-62F8-4983-8DC8-234789C13E6A}" type="pres">
      <dgm:prSet presAssocID="{85C21164-47FC-4EB3-A737-FE053A24E254}" presName="spacing" presStyleCnt="0"/>
      <dgm:spPr/>
    </dgm:pt>
    <dgm:pt modelId="{B0322548-F3C7-4101-8479-4AA9367A7D32}" type="pres">
      <dgm:prSet presAssocID="{DF149EC1-8EE9-47FA-940A-A7DC155B8E11}" presName="composite" presStyleCnt="0"/>
      <dgm:spPr/>
    </dgm:pt>
    <dgm:pt modelId="{CB4527D1-4F5D-4917-85C7-B6A30D657FA7}" type="pres">
      <dgm:prSet presAssocID="{DF149EC1-8EE9-47FA-940A-A7DC155B8E11}" presName="imgShp" presStyleLbl="fgImgPlace1" presStyleIdx="2" presStyleCnt="3"/>
      <dgm:spPr/>
    </dgm:pt>
    <dgm:pt modelId="{12201AAA-F265-44CB-A768-76DD01EDEE73}" type="pres">
      <dgm:prSet presAssocID="{DF149EC1-8EE9-47FA-940A-A7DC155B8E1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ABC283-B524-4A26-9025-5E7A5FE9D5C7}" type="presOf" srcId="{1B0625DE-6ADE-495D-8602-ABE6D818A414}" destId="{A57EEE73-7A9F-422A-B0FE-719463781D24}" srcOrd="0" destOrd="0" presId="urn:microsoft.com/office/officeart/2005/8/layout/vList3"/>
    <dgm:cxn modelId="{9BF9F3E1-8FEA-426C-9820-D7F2BBF73D18}" srcId="{ED95B34F-DF71-409F-8552-BFE9B80B9027}" destId="{777DFD62-CE8C-404D-A39F-2B9C9552F0B0}" srcOrd="0" destOrd="0" parTransId="{63D42EEC-54EE-4DDA-94A7-10D34B2044C8}" sibTransId="{96E348A9-5057-45FD-8DDD-9503B7CF91C8}"/>
    <dgm:cxn modelId="{6D0E671D-97F5-4184-92B1-6FBF225F4EFB}" srcId="{ED95B34F-DF71-409F-8552-BFE9B80B9027}" destId="{DF149EC1-8EE9-47FA-940A-A7DC155B8E11}" srcOrd="2" destOrd="0" parTransId="{5C12DD29-DAB3-4FF9-9F2D-A3370128D65D}" sibTransId="{48709A7D-36FF-4FEC-8771-957DC94283EF}"/>
    <dgm:cxn modelId="{85FD3796-134A-45F7-8BF2-32DA2AD3DE7F}" type="presOf" srcId="{777DFD62-CE8C-404D-A39F-2B9C9552F0B0}" destId="{8213834F-AEC2-454F-8471-53BC6DED4FC5}" srcOrd="0" destOrd="0" presId="urn:microsoft.com/office/officeart/2005/8/layout/vList3"/>
    <dgm:cxn modelId="{24098434-887E-4725-AF32-E0D4BD4BF536}" srcId="{ED95B34F-DF71-409F-8552-BFE9B80B9027}" destId="{1B0625DE-6ADE-495D-8602-ABE6D818A414}" srcOrd="1" destOrd="0" parTransId="{19373250-CD8A-45AE-ACDA-6E2C91A5D65F}" sibTransId="{85C21164-47FC-4EB3-A737-FE053A24E254}"/>
    <dgm:cxn modelId="{F4828DC7-9852-4703-8E25-E87C1AE0A362}" type="presOf" srcId="{ED95B34F-DF71-409F-8552-BFE9B80B9027}" destId="{0645871B-E189-44A1-ACD5-4F4BB0D08B35}" srcOrd="0" destOrd="0" presId="urn:microsoft.com/office/officeart/2005/8/layout/vList3"/>
    <dgm:cxn modelId="{5176BD72-EC7E-4B2B-AEB9-95DEEA9AE313}" type="presOf" srcId="{DF149EC1-8EE9-47FA-940A-A7DC155B8E11}" destId="{12201AAA-F265-44CB-A768-76DD01EDEE73}" srcOrd="0" destOrd="0" presId="urn:microsoft.com/office/officeart/2005/8/layout/vList3"/>
    <dgm:cxn modelId="{3043CBED-1878-4BDD-B0D8-BF02E9F52C79}" type="presParOf" srcId="{0645871B-E189-44A1-ACD5-4F4BB0D08B35}" destId="{24A54824-DA93-4F33-970C-893786B051EA}" srcOrd="0" destOrd="0" presId="urn:microsoft.com/office/officeart/2005/8/layout/vList3"/>
    <dgm:cxn modelId="{E42A3D2E-19AD-43FE-89D9-4421EBC20A35}" type="presParOf" srcId="{24A54824-DA93-4F33-970C-893786B051EA}" destId="{89CF62F5-9E25-40B8-B275-5F55F1D76EC8}" srcOrd="0" destOrd="0" presId="urn:microsoft.com/office/officeart/2005/8/layout/vList3"/>
    <dgm:cxn modelId="{8D9C9FED-F3D0-4967-8DB2-E593978BE6D7}" type="presParOf" srcId="{24A54824-DA93-4F33-970C-893786B051EA}" destId="{8213834F-AEC2-454F-8471-53BC6DED4FC5}" srcOrd="1" destOrd="0" presId="urn:microsoft.com/office/officeart/2005/8/layout/vList3"/>
    <dgm:cxn modelId="{BAFBBABA-48D5-46DF-8A2A-1F16DF2D4F66}" type="presParOf" srcId="{0645871B-E189-44A1-ACD5-4F4BB0D08B35}" destId="{4484BCA9-6587-4EAA-9EFE-2429A8C7637A}" srcOrd="1" destOrd="0" presId="urn:microsoft.com/office/officeart/2005/8/layout/vList3"/>
    <dgm:cxn modelId="{97C3F7FC-D5C8-49D4-BD0A-8FD4624B92B5}" type="presParOf" srcId="{0645871B-E189-44A1-ACD5-4F4BB0D08B35}" destId="{00447698-1E7E-41FC-A838-DCB2E31A72B7}" srcOrd="2" destOrd="0" presId="urn:microsoft.com/office/officeart/2005/8/layout/vList3"/>
    <dgm:cxn modelId="{81B14BAA-A0AA-40A2-B269-F35F979C2F56}" type="presParOf" srcId="{00447698-1E7E-41FC-A838-DCB2E31A72B7}" destId="{28A1BDD9-4640-42E3-BE08-035C652A2DF3}" srcOrd="0" destOrd="0" presId="urn:microsoft.com/office/officeart/2005/8/layout/vList3"/>
    <dgm:cxn modelId="{FEB41BAB-A3D4-496F-985A-B02CB56CA591}" type="presParOf" srcId="{00447698-1E7E-41FC-A838-DCB2E31A72B7}" destId="{A57EEE73-7A9F-422A-B0FE-719463781D24}" srcOrd="1" destOrd="0" presId="urn:microsoft.com/office/officeart/2005/8/layout/vList3"/>
    <dgm:cxn modelId="{110DB017-CA58-479A-A327-2F745C5273D4}" type="presParOf" srcId="{0645871B-E189-44A1-ACD5-4F4BB0D08B35}" destId="{F31DF434-62F8-4983-8DC8-234789C13E6A}" srcOrd="3" destOrd="0" presId="urn:microsoft.com/office/officeart/2005/8/layout/vList3"/>
    <dgm:cxn modelId="{10DF1F6E-DB90-40A7-ACE4-98391F67058B}" type="presParOf" srcId="{0645871B-E189-44A1-ACD5-4F4BB0D08B35}" destId="{B0322548-F3C7-4101-8479-4AA9367A7D32}" srcOrd="4" destOrd="0" presId="urn:microsoft.com/office/officeart/2005/8/layout/vList3"/>
    <dgm:cxn modelId="{ADA6D09D-9006-4D4C-981A-A22F3344A03A}" type="presParOf" srcId="{B0322548-F3C7-4101-8479-4AA9367A7D32}" destId="{CB4527D1-4F5D-4917-85C7-B6A30D657FA7}" srcOrd="0" destOrd="0" presId="urn:microsoft.com/office/officeart/2005/8/layout/vList3"/>
    <dgm:cxn modelId="{F4D68A70-33C9-4337-BEA1-AB939D7FC3D0}" type="presParOf" srcId="{B0322548-F3C7-4101-8479-4AA9367A7D32}" destId="{12201AAA-F265-44CB-A768-76DD01EDEE7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DAC60-164F-40C0-9CB8-D92B2CA4C07B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5F24B-46D5-4502-820E-1F7831F25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75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5F24B-46D5-4502-820E-1F7831F259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1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35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77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4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35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2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64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6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9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373DB-8480-4F4A-BAB7-D5F1489C1CD6}" type="datetimeFigureOut">
              <a:rPr lang="en-US" smtClean="0"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05527-8C02-48A8-8480-19821841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36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2-ntLGOyHw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lpvgfmEU2C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i3k5oY9AHH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3352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Creating an 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sz="73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AWESOME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Multi-Media Presentation</a:t>
            </a:r>
            <a:endParaRPr lang="en-US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0" y="609600"/>
            <a:ext cx="7924800" cy="525780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6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Create Like a </a:t>
            </a:r>
            <a:r>
              <a:rPr lang="en-US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</a:t>
            </a:r>
            <a:endParaRPr lang="en-US" dirty="0">
              <a:solidFill>
                <a:schemeClr val="accent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Bell MT" panose="02020503060305020303" pitchFamily="18" charset="0"/>
                <a:cs typeface="Aharoni" panose="02010803020104030203" pitchFamily="2" charset="-79"/>
                <a:hlinkClick r:id="rId2"/>
              </a:rPr>
              <a:t>“Present Like Steve Jobs”</a:t>
            </a:r>
            <a:endParaRPr lang="en-US" dirty="0" smtClean="0">
              <a:latin typeface="Bell MT" panose="02020503060305020303" pitchFamily="18" charset="0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sz="3900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Follow along with handout</a:t>
            </a:r>
            <a:endParaRPr lang="en-US" sz="39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 rot="14426241">
            <a:off x="2318821" y="4944878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jamie.zimmerman\AppData\Local\Microsoft\Windows\Temporary Internet Files\Content.IE5\TFUI6VYD\stevejobs_674-281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6" t="13259" b="13259"/>
          <a:stretch/>
        </p:blipFill>
        <p:spPr bwMode="auto">
          <a:xfrm>
            <a:off x="3886200" y="2971800"/>
            <a:ext cx="4870450" cy="31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 rot="16025787">
            <a:off x="1181100" y="5092537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7093953">
            <a:off x="4974" y="5042571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6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Do Not Make These </a:t>
            </a:r>
            <a:r>
              <a:rPr lang="en-US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Mistakes</a:t>
            </a:r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…</a:t>
            </a:r>
            <a:endParaRPr lang="en-US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924800" cy="2590800"/>
          </a:xfrm>
        </p:spPr>
        <p:txBody>
          <a:bodyPr/>
          <a:lstStyle/>
          <a:p>
            <a:pPr marL="0" indent="0" algn="r">
              <a:buNone/>
            </a:pPr>
            <a:r>
              <a:rPr lang="en-US" dirty="0" smtClean="0">
                <a:latin typeface="Bell MT" panose="02020503060305020303" pitchFamily="18" charset="0"/>
                <a:hlinkClick r:id="rId2"/>
              </a:rPr>
              <a:t>“Death By PowerPoint” </a:t>
            </a:r>
            <a:endParaRPr lang="en-US" dirty="0" smtClean="0">
              <a:latin typeface="Bell MT" panose="02020503060305020303" pitchFamily="18" charset="0"/>
            </a:endParaRPr>
          </a:p>
          <a:p>
            <a:pPr marL="0" indent="0" algn="r">
              <a:buNone/>
            </a:pPr>
            <a:r>
              <a:rPr lang="en-US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	</a:t>
            </a:r>
          </a:p>
          <a:p>
            <a:pPr marL="0" indent="0" algn="r">
              <a:buNone/>
            </a:pPr>
            <a:r>
              <a:rPr lang="en-US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Follow along </a:t>
            </a:r>
          </a:p>
          <a:p>
            <a:pPr marL="0" indent="0" algn="r">
              <a:buNone/>
            </a:pPr>
            <a:r>
              <a:rPr lang="en-US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with handout</a:t>
            </a:r>
          </a:p>
          <a:p>
            <a:pPr marL="0" indent="0" algn="r">
              <a:buNone/>
            </a:pPr>
            <a:endParaRPr lang="en-US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7769752">
            <a:off x="4953000" y="4738720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jamie.zimmerman\AppData\Local\Microsoft\Windows\Temporary Internet Files\Content.IE5\PPO1O0OJ\Stop_it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8" y="2133600"/>
            <a:ext cx="360017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 rot="16200000">
            <a:off x="6210300" y="5015345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4846814">
            <a:off x="7315200" y="4648200"/>
            <a:ext cx="16002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Designing a Multi-Media Presentation</a:t>
            </a:r>
            <a:endParaRPr lang="en-US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Rules To Follow When Using PowerPoint, Prezi, etc. </a:t>
            </a:r>
            <a:endParaRPr lang="en-US" dirty="0">
              <a:solidFill>
                <a:schemeClr val="accent6"/>
              </a:solidFill>
              <a:latin typeface="Bell MT" panose="02020503060305020303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85800" y="381000"/>
            <a:ext cx="7772400" cy="60198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7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895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Choose a simple background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 Templates</a:t>
            </a:r>
            <a:endParaRPr lang="en-US" sz="54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67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Choose</a:t>
            </a:r>
            <a:r>
              <a:rPr lang="en-US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  <a:r>
              <a:rPr lang="en-US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“Background Styles” </a:t>
            </a:r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on the Design Tab to find simple options to build on. </a:t>
            </a:r>
            <a:endParaRPr lang="en-US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>
            <a:off x="4495800" y="1676400"/>
            <a:ext cx="4231946" cy="21336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334000" y="2763982"/>
            <a:ext cx="2133600" cy="33528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5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381000"/>
            <a:ext cx="69342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Dark backgrounds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are </a:t>
            </a: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easiest on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eyes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with a light colored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font.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67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609600"/>
            <a:ext cx="73152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Light colored backgrounds tend to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tire the eyes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,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but are okay for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shorter presentations.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When it comes to 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text on a slide, </a:t>
            </a:r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</a:t>
            </a:r>
            <a:r>
              <a:rPr lang="en-US" sz="72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less is more</a:t>
            </a:r>
            <a:r>
              <a:rPr lang="en-US" sz="72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</a:t>
            </a:r>
            <a:endParaRPr lang="en-US" sz="72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502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55927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 the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outline feature 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of PowerPoint to record 	details.  Don’t put them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on the slides.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0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419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Better to have 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more slides</a:t>
            </a: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with less info per slide than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 few slides with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too much info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0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You have two choices when picking your font…</a:t>
            </a:r>
          </a:p>
          <a:p>
            <a:pPr marL="0" indent="0">
              <a:buNone/>
            </a:pPr>
            <a:endParaRPr lang="en-US" dirty="0"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US" sz="5400" b="1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Serif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or</a:t>
            </a:r>
            <a:r>
              <a:rPr lang="en-US" sz="5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Sans Serif</a:t>
            </a:r>
            <a:endParaRPr lang="en-US" sz="54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438400" y="3124200"/>
            <a:ext cx="13716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276600" y="3221182"/>
            <a:ext cx="1371600" cy="3810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719945" y="3238500"/>
            <a:ext cx="13716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267200" y="2133600"/>
            <a:ext cx="6858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7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267200"/>
          </a:xfrm>
        </p:spPr>
        <p:txBody>
          <a:bodyPr/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 one type of font for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highlights</a:t>
            </a:r>
            <a:r>
              <a:rPr lang="en-US" sz="5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and</a:t>
            </a:r>
            <a:r>
              <a:rPr lang="en-US" sz="5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accents</a:t>
            </a:r>
            <a:r>
              <a:rPr lang="en-US" sz="5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and the other type for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   other text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536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248400"/>
          </a:xfrm>
        </p:spPr>
        <p:txBody>
          <a:bodyPr/>
          <a:lstStyle/>
          <a:p>
            <a:pPr marL="0" indent="0" algn="ctr">
              <a:buNone/>
            </a:pPr>
            <a:endParaRPr lang="en-US" sz="4400" dirty="0" smtClean="0">
              <a:solidFill>
                <a:schemeClr val="accent6"/>
              </a:solidFill>
              <a:latin typeface="Bell MT" panose="02020503060305020303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 no more than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r>
              <a:rPr lang="en-US" sz="4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colors  </a:t>
            </a:r>
            <a:r>
              <a:rPr lang="en-US" sz="4400" dirty="0" smtClean="0">
                <a:solidFill>
                  <a:srgbClr val="00B050"/>
                </a:solidFill>
                <a:latin typeface="Bell MT" panose="02020503060305020303" pitchFamily="18" charset="0"/>
                <a:cs typeface="Aharoni" panose="02010803020104030203" pitchFamily="2" charset="-79"/>
              </a:rPr>
              <a:t>of text </a:t>
            </a:r>
            <a:r>
              <a:rPr lang="en-US" sz="4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in your entire presentation.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2 </a:t>
            </a:r>
            <a:r>
              <a:rPr lang="en-US" sz="4400" dirty="0" smtClean="0">
                <a:solidFill>
                  <a:schemeClr val="accent6"/>
                </a:solidFill>
                <a:latin typeface="Bell MT" panose="02020503060305020303" pitchFamily="18" charset="0"/>
                <a:cs typeface="Aharoni" panose="02010803020104030203" pitchFamily="2" charset="-79"/>
              </a:rPr>
              <a:t>warm</a:t>
            </a:r>
            <a:r>
              <a:rPr lang="en-US" sz="4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and </a:t>
            </a:r>
            <a:r>
              <a:rPr lang="en-US" sz="4400" dirty="0" smtClean="0">
                <a:solidFill>
                  <a:srgbClr val="0070C0"/>
                </a:solidFill>
                <a:latin typeface="Bell MT" panose="02020503060305020303" pitchFamily="18" charset="0"/>
              </a:rPr>
              <a:t>1 cool 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or 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0070C0"/>
                </a:solidFill>
                <a:latin typeface="Bell MT" panose="02020503060305020303" pitchFamily="18" charset="0"/>
              </a:rPr>
              <a:t>2 cool </a:t>
            </a:r>
            <a:r>
              <a:rPr lang="en-US" sz="4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and 1 warm.</a:t>
            </a:r>
            <a:endParaRPr lang="en-US" sz="4400" dirty="0">
              <a:solidFill>
                <a:schemeClr val="accent6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99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858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</a:t>
            </a:r>
            <a:r>
              <a:rPr lang="en-US" sz="66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Warm 	</a:t>
            </a:r>
          </a:p>
          <a:p>
            <a:pPr marL="0" indent="0">
              <a:buNone/>
            </a:pPr>
            <a:r>
              <a:rPr lang="en-US" sz="66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US" sz="66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Colors</a:t>
            </a:r>
            <a:r>
              <a:rPr lang="en-US" sz="66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</a:t>
            </a:r>
            <a:r>
              <a:rPr lang="en-US" sz="66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	appear to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come forward.</a:t>
            </a:r>
            <a:endParaRPr lang="en-US" sz="5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 descr="C:\Users\jamie.zimmerman\AppData\Local\Microsoft\Windows\Temporary Internet Files\Content.IE5\TFUI6VYD\cvetovaya-palitra-386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69017"/>
          <a:stretch/>
        </p:blipFill>
        <p:spPr bwMode="auto">
          <a:xfrm rot="2148069">
            <a:off x="4569590" y="1429078"/>
            <a:ext cx="4091709" cy="157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94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5867400" cy="5516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6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</a:t>
            </a:r>
            <a:r>
              <a:rPr lang="en-US" sz="66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Cool </a:t>
            </a:r>
          </a:p>
          <a:p>
            <a:pPr marL="0" indent="0">
              <a:buNone/>
            </a:pPr>
            <a:r>
              <a:rPr lang="en-US" sz="66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Colors</a:t>
            </a:r>
            <a:r>
              <a:rPr lang="en-US" sz="66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</a:t>
            </a:r>
            <a:r>
              <a:rPr lang="en-US" sz="66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en-US" sz="66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	appear 		 				to </a:t>
            </a:r>
          </a:p>
          <a:p>
            <a:pPr marL="0" indent="0">
              <a:buNone/>
            </a:pPr>
            <a:r>
              <a:rPr lang="en-US" sz="66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	recede.</a:t>
            </a:r>
            <a:endParaRPr lang="en-US" sz="6600" dirty="0">
              <a:solidFill>
                <a:schemeClr val="accent6"/>
              </a:solidFill>
              <a:latin typeface="Bell MT" panose="02020503060305020303" pitchFamily="18" charset="0"/>
            </a:endParaRPr>
          </a:p>
        </p:txBody>
      </p:sp>
      <p:pic>
        <p:nvPicPr>
          <p:cNvPr id="4099" name="Picture 3" descr="C:\Users\jamie.zimmerman\AppData\Local\Microsoft\Windows\Temporary Internet Files\Content.IE5\63G4YM5K\cvetovaya-palitra-1887[1]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39" r="19178"/>
          <a:stretch/>
        </p:blipFill>
        <p:spPr bwMode="auto">
          <a:xfrm rot="2657090">
            <a:off x="4876800" y="1826555"/>
            <a:ext cx="4105247" cy="161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86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 one color for 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text</a:t>
            </a:r>
            <a:r>
              <a:rPr lang="en-US" sz="48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   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and the other two colors for </a:t>
            </a:r>
            <a:r>
              <a:rPr lang="en-US" sz="48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	</a:t>
            </a:r>
            <a:r>
              <a:rPr lang="en-US" sz="48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accents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    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like highlighted terms and               			quotation marks.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4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Bell MT" panose="02020503060305020303" pitchFamily="18" charset="0"/>
              </a:rPr>
              <a:t>Remember…The font you choose says something about you.  So choose wisely!</a:t>
            </a:r>
            <a:endParaRPr lang="en-US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2819400" cy="3535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6"/>
                </a:solidFill>
                <a:latin typeface="Bell MT" panose="02020503060305020303" pitchFamily="18" charset="0"/>
                <a:hlinkClick r:id="rId2"/>
              </a:rPr>
              <a:t>“Font Wars”</a:t>
            </a:r>
            <a:endParaRPr lang="en-US" dirty="0">
              <a:solidFill>
                <a:schemeClr val="accent6"/>
              </a:solidFill>
              <a:latin typeface="Bell MT" panose="02020503060305020303" pitchFamily="18" charset="0"/>
            </a:endParaRPr>
          </a:p>
        </p:txBody>
      </p:sp>
      <p:pic>
        <p:nvPicPr>
          <p:cNvPr id="5123" name="Picture 3" descr="C:\Users\jamie.zimmerman\AppData\Local\Microsoft\Windows\Temporary Internet Files\Content.IE5\TFUI6VYD\icattivi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43200"/>
            <a:ext cx="4995064" cy="31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256"/>
            <a:ext cx="4648200" cy="19811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Viewers read in a 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“Z” pattern</a:t>
            </a:r>
            <a:r>
              <a:rPr lang="en-US" sz="44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9600" y="762000"/>
            <a:ext cx="7010400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447800" y="838200"/>
            <a:ext cx="6858000" cy="487680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66800" y="6172200"/>
            <a:ext cx="7010400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0" y="3254276"/>
            <a:ext cx="396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Plan your 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text and graphics accordingly.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827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066801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					Avoid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using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all capitals.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It feels like you are 				</a:t>
            </a:r>
            <a:r>
              <a:rPr lang="en-US" sz="72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SCREAMING</a:t>
            </a:r>
            <a:r>
              <a:rPr lang="en-US" sz="96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  <a:endParaRPr lang="en-US" sz="9600" dirty="0">
              <a:solidFill>
                <a:schemeClr val="accent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100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jamie.zimmerman\AppData\Local\Microsoft\Windows\Temporary Internet Files\Content.IE5\63G4YM5K\Sony-Cyber-shot-DSC-WX150-Thinnest-10x-Optical-Zoom-Camera-blue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5257800" cy="39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0" y="175418"/>
            <a:ext cx="6743700" cy="6504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				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</a:t>
            </a: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8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real photos</a:t>
            </a: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	   			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not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		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  <a:cs typeface="Aharoni" panose="02010803020104030203" pitchFamily="2" charset="-79"/>
              </a:rPr>
              <a:t>clip art 						to emphasize meaning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209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98637"/>
            <a:ext cx="8610600" cy="3916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Manipulate photos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to make them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blend</a:t>
            </a:r>
            <a:r>
              <a:rPr lang="en-US" sz="54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better with your style</a:t>
            </a:r>
            <a:endParaRPr lang="en-US" sz="5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28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98763"/>
            <a:ext cx="7924800" cy="21682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Change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the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background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of a photo to make it blend 		with your background</a:t>
            </a:r>
            <a:endParaRPr lang="en-US" sz="5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276600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Bell MT" panose="02020503060305020303" pitchFamily="18" charset="0"/>
              </a:rPr>
              <a:t>Change this blue to black so it matches the background you chose.</a:t>
            </a:r>
            <a:endParaRPr lang="en-US" sz="2400" b="1" dirty="0">
              <a:solidFill>
                <a:srgbClr val="0070C0"/>
              </a:solidFill>
              <a:latin typeface="Bell MT" panose="02020503060305020303" pitchFamily="18" charset="0"/>
            </a:endParaRPr>
          </a:p>
        </p:txBody>
      </p:sp>
      <p:pic>
        <p:nvPicPr>
          <p:cNvPr id="8196" name="Picture 4" descr="C:\Users\jamie.zimmerman\AppData\Local\Microsoft\Windows\Temporary Internet Files\Content.IE5\TEMPWD62\BettySNL2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52775"/>
            <a:ext cx="4762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838200" y="4800600"/>
            <a:ext cx="3886200" cy="76200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5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57200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On the </a:t>
            </a:r>
          </a:p>
          <a:p>
            <a:r>
              <a:rPr lang="en-US" sz="4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“Picture Format” </a:t>
            </a:r>
          </a:p>
          <a:p>
            <a:r>
              <a:rPr lang="en-US" sz="4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tab choose to </a:t>
            </a:r>
            <a:r>
              <a:rPr lang="en-US" sz="4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“Remove Background” </a:t>
            </a:r>
            <a:endParaRPr lang="en-US" sz="4000" dirty="0">
              <a:solidFill>
                <a:schemeClr val="accent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4"/>
          <a:stretch/>
        </p:blipFill>
        <p:spPr>
          <a:xfrm>
            <a:off x="2057400" y="3865417"/>
            <a:ext cx="6197048" cy="155170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3200400" y="1734472"/>
            <a:ext cx="4343400" cy="238032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44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52400"/>
            <a:ext cx="5334000" cy="54864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Now the picture seems to 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pop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off the page and creates more of a visual presence.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Content Placeholder 3" descr="C:\Users\jamie.zimmerman\AppData\Local\Microsoft\Windows\Temporary Internet Files\Content.IE5\TEMPWD62\BettySNL23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97" l="0" r="100000">
                        <a14:foregroundMark x1="35400" y1="79697" x2="35400" y2="79697"/>
                        <a14:foregroundMark x1="74600" y1="89091" x2="74600" y2="89091"/>
                        <a14:foregroundMark x1="72200" y1="73939" x2="72200" y2="73939"/>
                        <a14:foregroundMark x1="28000" y1="92424" x2="28000" y2="92424"/>
                        <a14:foregroundMark x1="28000" y1="92424" x2="30200" y2="92424"/>
                        <a14:foregroundMark x1="33000" y1="92424" x2="33000" y2="92424"/>
                        <a14:foregroundMark x1="33000" y1="92424" x2="33000" y2="92424"/>
                        <a14:foregroundMark x1="34800" y1="92424" x2="34800" y2="92424"/>
                        <a14:foregroundMark x1="38800" y1="67576" x2="22200" y2="95152"/>
                        <a14:foregroundMark x1="72200" y1="62727" x2="88800" y2="94242"/>
                        <a14:foregroundMark x1="90600" y1="97879" x2="63600" y2="99697"/>
                        <a14:foregroundMark x1="57200" y1="97273" x2="70000" y2="6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333750"/>
            <a:ext cx="4762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6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648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Make photos </a:t>
            </a: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point toward</a:t>
            </a:r>
            <a:r>
              <a:rPr lang="en-US" sz="6000" dirty="0" smtClean="0">
                <a:solidFill>
                  <a:schemeClr val="accent6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your text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 descr="C:\Users\jamie.zimmerman\AppData\Local\Microsoft\Windows\Temporary Internet Files\Content.IE5\TEMPWD62\1558560-0946-atm1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84"/>
          <a:stretch/>
        </p:blipFill>
        <p:spPr bwMode="auto">
          <a:xfrm flipH="1">
            <a:off x="5410200" y="609599"/>
            <a:ext cx="3048000" cy="601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6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If you change the 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direction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		of the photo,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your viewers will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change where they are </a:t>
            </a:r>
          </a:p>
          <a:p>
            <a:pPr marL="0" indent="0">
              <a:buNone/>
            </a:pPr>
            <a:r>
              <a:rPr lang="en-US" sz="4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		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looking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too.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52400"/>
            <a:ext cx="5334000" cy="4800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Now the picture seems to 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pop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off the page and creates more of a visual presence.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Content Placeholder 3" descr="C:\Users\jamie.zimmerman\AppData\Local\Microsoft\Windows\Temporary Internet Files\Content.IE5\TEMPWD62\BettySNL23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97" l="0" r="100000">
                        <a14:foregroundMark x1="35400" y1="79697" x2="35400" y2="79697"/>
                        <a14:foregroundMark x1="74600" y1="89091" x2="74600" y2="89091"/>
                        <a14:foregroundMark x1="72200" y1="73939" x2="72200" y2="73939"/>
                        <a14:foregroundMark x1="28000" y1="92424" x2="28000" y2="92424"/>
                        <a14:foregroundMark x1="28000" y1="92424" x2="30200" y2="92424"/>
                        <a14:foregroundMark x1="33000" y1="92424" x2="33000" y2="92424"/>
                        <a14:foregroundMark x1="33000" y1="92424" x2="33000" y2="92424"/>
                        <a14:foregroundMark x1="34800" y1="92424" x2="34800" y2="92424"/>
                        <a14:foregroundMark x1="38800" y1="67576" x2="22200" y2="95152"/>
                        <a14:foregroundMark x1="72200" y1="62727" x2="88800" y2="94242"/>
                        <a14:foregroundMark x1="90600" y1="97879" x2="63600" y2="99697"/>
                        <a14:foregroundMark x1="57200" y1="97273" x2="70000" y2="6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333750"/>
            <a:ext cx="4762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4876800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Let’s make Betty look at the text on this slide…</a:t>
            </a:r>
            <a:endParaRPr lang="en-US" sz="32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038600" y="5954018"/>
            <a:ext cx="4495800" cy="37058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90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52400"/>
            <a:ext cx="5334000" cy="4800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Now the picture seems to </a:t>
            </a:r>
            <a:r>
              <a:rPr lang="en-US" sz="48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pop</a:t>
            </a:r>
            <a:r>
              <a:rPr lang="en-US" sz="48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off the page and creates more of a visual presence.</a:t>
            </a:r>
            <a:endParaRPr lang="en-US" sz="48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Content Placeholder 3" descr="C:\Users\jamie.zimmerman\AppData\Local\Microsoft\Windows\Temporary Internet Files\Content.IE5\TEMPWD62\BettySNL23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97" l="0" r="100000">
                        <a14:foregroundMark x1="35400" y1="79697" x2="35400" y2="79697"/>
                        <a14:foregroundMark x1="74600" y1="89091" x2="74600" y2="89091"/>
                        <a14:foregroundMark x1="72200" y1="73939" x2="72200" y2="73939"/>
                        <a14:foregroundMark x1="28000" y1="92424" x2="28000" y2="92424"/>
                        <a14:foregroundMark x1="28000" y1="92424" x2="30200" y2="92424"/>
                        <a14:foregroundMark x1="33000" y1="92424" x2="33000" y2="92424"/>
                        <a14:foregroundMark x1="33000" y1="92424" x2="33000" y2="92424"/>
                        <a14:foregroundMark x1="34800" y1="92424" x2="34800" y2="92424"/>
                        <a14:foregroundMark x1="38800" y1="67576" x2="22200" y2="95152"/>
                        <a14:foregroundMark x1="72200" y1="62727" x2="88800" y2="94242"/>
                        <a14:foregroundMark x1="90600" y1="97879" x2="63600" y2="99697"/>
                        <a14:foregroundMark x1="57200" y1="97273" x2="70000" y2="6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700" y="3333750"/>
            <a:ext cx="4762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48768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a difference</a:t>
            </a:r>
            <a:r>
              <a:rPr lang="en-US" sz="3200" dirty="0" smtClean="0">
                <a:solidFill>
                  <a:schemeClr val="accent6"/>
                </a:solidFill>
              </a:rPr>
              <a:t>!</a:t>
            </a:r>
            <a:endParaRPr lang="en-US" sz="3200" dirty="0">
              <a:solidFill>
                <a:schemeClr val="accent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038600" y="5954018"/>
            <a:ext cx="4495800" cy="37058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5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Don’t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distort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a picture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when you are </a:t>
            </a:r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changing its size</a:t>
            </a:r>
            <a:endParaRPr lang="en-US" sz="5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0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Drag </a:t>
            </a: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only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from the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four corners</a:t>
            </a: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of the picture and never 				from the sides.</a:t>
            </a:r>
            <a:endParaRPr lang="en-US" sz="54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1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amie.zimmerman\AppData\Local\Microsoft\Windows\Temporary Internet Files\Content.IE5\TEMPWD62\BettySNL23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63" y="2209800"/>
            <a:ext cx="4733637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jamie.zimmerman\AppData\Local\Microsoft\Windows\Temporary Internet Files\Content.IE5\TEMPWD62\BettySNL23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"/>
            <a:ext cx="3810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14478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Properly Resized</a:t>
            </a:r>
            <a:endParaRPr lang="en-US" sz="3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0" y="5334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Bell MT" panose="02020503060305020303" pitchFamily="18" charset="0"/>
              </a:rPr>
              <a:t>Distorted</a:t>
            </a:r>
            <a:endParaRPr lang="en-US" sz="3200" b="1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Avoid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using </a:t>
            </a: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animation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with the </a:t>
            </a: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exception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of a </a:t>
            </a:r>
            <a:r>
              <a:rPr lang="en-US" sz="60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“build” 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or for </a:t>
            </a:r>
            <a:r>
              <a:rPr lang="en-US" sz="60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clarity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with a list.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7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Use </a:t>
            </a:r>
            <a:r>
              <a:rPr lang="en-US" sz="6000" dirty="0" smtClean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SmartArt</a:t>
            </a: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	instead of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bulleted lists 		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  <a:latin typeface="Bell MT" panose="02020503060305020303" pitchFamily="18" charset="0"/>
              </a:rPr>
              <a:t>			when possible.</a:t>
            </a:r>
            <a:endParaRPr lang="en-US" sz="6000" dirty="0">
              <a:solidFill>
                <a:srgbClr val="00B050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79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472092"/>
              </p:ext>
            </p:extLst>
          </p:nvPr>
        </p:nvGraphicFramePr>
        <p:xfrm>
          <a:off x="457200" y="838200"/>
          <a:ext cx="8229600" cy="528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6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389</Words>
  <Application>Microsoft Office PowerPoint</Application>
  <PresentationFormat>On-screen Show (4:3)</PresentationFormat>
  <Paragraphs>112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Creating an  AWESOME  Multi-Media Presentation</vt:lpstr>
      <vt:lpstr>Create Like a Pro</vt:lpstr>
      <vt:lpstr>Do Not Make These Mistakes…</vt:lpstr>
      <vt:lpstr>Designing a Multi-Media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Remember…The font you choose says something about you.  So choose wisely!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the picture seems to pop off the page and creates more of a visual presence.</vt:lpstr>
      <vt:lpstr>PowerPoint Presentation</vt:lpstr>
      <vt:lpstr>PowerPoint Presentation</vt:lpstr>
      <vt:lpstr>Now the picture seems to pop off the page and creates more of a visual presence.</vt:lpstr>
      <vt:lpstr>Now the picture seems to pop off the page and creates more of a visual presence.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an AWESOME  PowerPoint</dc:title>
  <dc:creator>Jamie Zimmerman</dc:creator>
  <cp:lastModifiedBy>Chad Zimmerman</cp:lastModifiedBy>
  <cp:revision>50</cp:revision>
  <dcterms:created xsi:type="dcterms:W3CDTF">2015-09-10T12:15:53Z</dcterms:created>
  <dcterms:modified xsi:type="dcterms:W3CDTF">2015-09-15T13:57:01Z</dcterms:modified>
</cp:coreProperties>
</file>