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8" r:id="rId2"/>
    <p:sldMasterId id="2147483792" r:id="rId3"/>
  </p:sldMasterIdLst>
  <p:notesMasterIdLst>
    <p:notesMasterId r:id="rId39"/>
  </p:notesMasterIdLst>
  <p:sldIdLst>
    <p:sldId id="283" r:id="rId4"/>
    <p:sldId id="303" r:id="rId5"/>
    <p:sldId id="329" r:id="rId6"/>
    <p:sldId id="330" r:id="rId7"/>
    <p:sldId id="328" r:id="rId8"/>
    <p:sldId id="327" r:id="rId9"/>
    <p:sldId id="326" r:id="rId10"/>
    <p:sldId id="331" r:id="rId11"/>
    <p:sldId id="325" r:id="rId12"/>
    <p:sldId id="324" r:id="rId13"/>
    <p:sldId id="323" r:id="rId14"/>
    <p:sldId id="332" r:id="rId15"/>
    <p:sldId id="322" r:id="rId16"/>
    <p:sldId id="342" r:id="rId17"/>
    <p:sldId id="343" r:id="rId18"/>
    <p:sldId id="341" r:id="rId19"/>
    <p:sldId id="340" r:id="rId20"/>
    <p:sldId id="344" r:id="rId21"/>
    <p:sldId id="338" r:id="rId22"/>
    <p:sldId id="337" r:id="rId23"/>
    <p:sldId id="336" r:id="rId24"/>
    <p:sldId id="345" r:id="rId25"/>
    <p:sldId id="335" r:id="rId26"/>
    <p:sldId id="356" r:id="rId27"/>
    <p:sldId id="369" r:id="rId28"/>
    <p:sldId id="357" r:id="rId29"/>
    <p:sldId id="358" r:id="rId30"/>
    <p:sldId id="359" r:id="rId31"/>
    <p:sldId id="360" r:id="rId32"/>
    <p:sldId id="361" r:id="rId33"/>
    <p:sldId id="362" r:id="rId34"/>
    <p:sldId id="363" r:id="rId35"/>
    <p:sldId id="364" r:id="rId36"/>
    <p:sldId id="365" r:id="rId37"/>
    <p:sldId id="367"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3969D7-7A1A-E01C-D07A-410CCB8DF1DA}" v="9" dt="2020-07-09T15:23:27.012"/>
    <p1510:client id="{51AFD1D8-EE79-6441-DAFC-74A8BA8CFC51}" v="318" dt="2020-06-30T19:07:13.214"/>
    <p1510:client id="{8A34B02D-C1D8-FD70-6D64-2BE44A419348}" v="13" dt="2020-07-01T15:04:46.876"/>
    <p1510:client id="{984C9326-06CE-B170-9229-0E0506E19609}" v="41" dt="2020-07-09T15:25:43.1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77594" autoAdjust="0"/>
  </p:normalViewPr>
  <p:slideViewPr>
    <p:cSldViewPr snapToGrid="0" snapToObjects="1">
      <p:cViewPr varScale="1">
        <p:scale>
          <a:sx n="68" d="100"/>
          <a:sy n="68" d="100"/>
        </p:scale>
        <p:origin x="206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4" d="100"/>
          <a:sy n="64" d="100"/>
        </p:scale>
        <p:origin x="-3294"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Cost to Support a</a:t>
            </a:r>
            <a:r>
              <a:rPr lang="en-US" baseline="0" dirty="0"/>
              <a:t> Family</a:t>
            </a:r>
            <a:endParaRPr lang="en-US" dirty="0"/>
          </a:p>
        </c:rich>
      </c:tx>
      <c:overlay val="0"/>
    </c:title>
    <c:autoTitleDeleted val="0"/>
    <c:plotArea>
      <c:layout/>
      <c:stockChart>
        <c:ser>
          <c:idx val="0"/>
          <c:order val="0"/>
          <c:tx>
            <c:strRef>
              <c:f>Sheet1!$B$1</c:f>
              <c:strCache>
                <c:ptCount val="1"/>
                <c:pt idx="0">
                  <c:v>Series 1</c:v>
                </c:pt>
              </c:strCache>
            </c:strRef>
          </c:tx>
          <c:spPr>
            <a:ln w="28575">
              <a:noFill/>
            </a:ln>
          </c:spPr>
          <c:marker>
            <c:symbol val="none"/>
          </c:marker>
          <c:cat>
            <c:strRef>
              <c:f>Sheet1!$A$2:$A$6</c:f>
              <c:strCache>
                <c:ptCount val="4"/>
                <c:pt idx="0">
                  <c:v>Family of 1</c:v>
                </c:pt>
                <c:pt idx="1">
                  <c:v>Family of 4</c:v>
                </c:pt>
                <c:pt idx="2">
                  <c:v> </c:v>
                </c:pt>
                <c:pt idx="3">
                  <c:v> </c:v>
                </c:pt>
              </c:strCache>
            </c:strRef>
          </c:cat>
          <c:val>
            <c:numRef>
              <c:f>Sheet1!$B$2:$B$6</c:f>
              <c:numCache>
                <c:formatCode>General</c:formatCode>
                <c:ptCount val="5"/>
                <c:pt idx="0">
                  <c:v>25999</c:v>
                </c:pt>
                <c:pt idx="1">
                  <c:v>69356</c:v>
                </c:pt>
                <c:pt idx="2">
                  <c:v>0</c:v>
                </c:pt>
                <c:pt idx="3">
                  <c:v>0</c:v>
                </c:pt>
              </c:numCache>
            </c:numRef>
          </c:val>
          <c:smooth val="0"/>
          <c:extLst>
            <c:ext xmlns:c16="http://schemas.microsoft.com/office/drawing/2014/chart" uri="{C3380CC4-5D6E-409C-BE32-E72D297353CC}">
              <c16:uniqueId val="{00000000-FB29-495B-90DD-26D4B268E07D}"/>
            </c:ext>
          </c:extLst>
        </c:ser>
        <c:ser>
          <c:idx val="1"/>
          <c:order val="1"/>
          <c:tx>
            <c:strRef>
              <c:f>Sheet1!$C$1</c:f>
              <c:strCache>
                <c:ptCount val="1"/>
                <c:pt idx="0">
                  <c:v>Series 2</c:v>
                </c:pt>
              </c:strCache>
            </c:strRef>
          </c:tx>
          <c:spPr>
            <a:ln w="28575">
              <a:noFill/>
            </a:ln>
          </c:spPr>
          <c:marker>
            <c:symbol val="none"/>
          </c:marker>
          <c:cat>
            <c:strRef>
              <c:f>Sheet1!$A$2:$A$6</c:f>
              <c:strCache>
                <c:ptCount val="4"/>
                <c:pt idx="0">
                  <c:v>Family of 1</c:v>
                </c:pt>
                <c:pt idx="1">
                  <c:v>Family of 4</c:v>
                </c:pt>
                <c:pt idx="2">
                  <c:v> </c:v>
                </c:pt>
                <c:pt idx="3">
                  <c:v> </c:v>
                </c:pt>
              </c:strCache>
            </c:strRef>
          </c:cat>
          <c:val>
            <c:numRef>
              <c:f>Sheet1!$C$2:$C$6</c:f>
              <c:numCache>
                <c:formatCode>General</c:formatCode>
                <c:ptCount val="5"/>
                <c:pt idx="0">
                  <c:v>0</c:v>
                </c:pt>
                <c:pt idx="1">
                  <c:v>0</c:v>
                </c:pt>
                <c:pt idx="2">
                  <c:v>0</c:v>
                </c:pt>
                <c:pt idx="3">
                  <c:v>0</c:v>
                </c:pt>
              </c:numCache>
            </c:numRef>
          </c:val>
          <c:smooth val="0"/>
          <c:extLst>
            <c:ext xmlns:c16="http://schemas.microsoft.com/office/drawing/2014/chart" uri="{C3380CC4-5D6E-409C-BE32-E72D297353CC}">
              <c16:uniqueId val="{00000001-FB29-495B-90DD-26D4B268E07D}"/>
            </c:ext>
          </c:extLst>
        </c:ser>
        <c:ser>
          <c:idx val="2"/>
          <c:order val="2"/>
          <c:tx>
            <c:strRef>
              <c:f>Sheet1!$D$1</c:f>
              <c:strCache>
                <c:ptCount val="1"/>
                <c:pt idx="0">
                  <c:v>Series 3</c:v>
                </c:pt>
              </c:strCache>
            </c:strRef>
          </c:tx>
          <c:spPr>
            <a:ln w="28575">
              <a:noFill/>
            </a:ln>
          </c:spPr>
          <c:marker>
            <c:symbol val="dot"/>
            <c:size val="3"/>
          </c:marker>
          <c:cat>
            <c:strRef>
              <c:f>Sheet1!$A$2:$A$6</c:f>
              <c:strCache>
                <c:ptCount val="4"/>
                <c:pt idx="0">
                  <c:v>Family of 1</c:v>
                </c:pt>
                <c:pt idx="1">
                  <c:v>Family of 4</c:v>
                </c:pt>
                <c:pt idx="2">
                  <c:v> </c:v>
                </c:pt>
                <c:pt idx="3">
                  <c:v> </c:v>
                </c:pt>
              </c:strCache>
            </c:strRef>
          </c:cat>
          <c:val>
            <c:numRef>
              <c:f>Sheet1!$D$2:$D$6</c:f>
              <c:numCache>
                <c:formatCode>General</c:formatCode>
                <c:ptCount val="5"/>
                <c:pt idx="0">
                  <c:v>0</c:v>
                </c:pt>
                <c:pt idx="1">
                  <c:v>0</c:v>
                </c:pt>
                <c:pt idx="2">
                  <c:v>0</c:v>
                </c:pt>
                <c:pt idx="3">
                  <c:v>0</c:v>
                </c:pt>
              </c:numCache>
            </c:numRef>
          </c:val>
          <c:smooth val="0"/>
          <c:extLst>
            <c:ext xmlns:c16="http://schemas.microsoft.com/office/drawing/2014/chart" uri="{C3380CC4-5D6E-409C-BE32-E72D297353CC}">
              <c16:uniqueId val="{00000002-FB29-495B-90DD-26D4B268E07D}"/>
            </c:ext>
          </c:extLst>
        </c:ser>
        <c:dLbls>
          <c:showLegendKey val="0"/>
          <c:showVal val="0"/>
          <c:showCatName val="0"/>
          <c:showSerName val="0"/>
          <c:showPercent val="0"/>
          <c:showBubbleSize val="0"/>
        </c:dLbls>
        <c:hiLowLines/>
        <c:axId val="169410560"/>
        <c:axId val="169412096"/>
      </c:stockChart>
      <c:catAx>
        <c:axId val="169410560"/>
        <c:scaling>
          <c:orientation val="minMax"/>
        </c:scaling>
        <c:delete val="0"/>
        <c:axPos val="b"/>
        <c:numFmt formatCode="General" sourceLinked="0"/>
        <c:majorTickMark val="none"/>
        <c:minorTickMark val="none"/>
        <c:tickLblPos val="nextTo"/>
        <c:crossAx val="169412096"/>
        <c:crosses val="autoZero"/>
        <c:auto val="1"/>
        <c:lblAlgn val="ctr"/>
        <c:lblOffset val="100"/>
        <c:noMultiLvlLbl val="0"/>
      </c:catAx>
      <c:valAx>
        <c:axId val="169412096"/>
        <c:scaling>
          <c:orientation val="minMax"/>
          <c:max val="70000"/>
        </c:scaling>
        <c:delete val="0"/>
        <c:axPos val="l"/>
        <c:majorGridlines/>
        <c:numFmt formatCode="General" sourceLinked="1"/>
        <c:majorTickMark val="none"/>
        <c:minorTickMark val="none"/>
        <c:tickLblPos val="nextTo"/>
        <c:crossAx val="169410560"/>
        <c:crosses val="autoZero"/>
        <c:crossBetween val="between"/>
        <c:majorUnit val="10000"/>
      </c:valAx>
    </c:plotArea>
    <c:plotVisOnly val="1"/>
    <c:dispBlanksAs val="gap"/>
    <c:showDLblsOverMax val="0"/>
  </c:chart>
  <c:txPr>
    <a:bodyPr/>
    <a:lstStyle/>
    <a:p>
      <a:pPr>
        <a:defRPr sz="1800"/>
      </a:pPr>
      <a:endParaRPr lang="en-US"/>
    </a:p>
  </c:txPr>
  <c:externalData r:id="rId1">
    <c:autoUpdate val="0"/>
  </c:externalData>
</c:chartSpace>
</file>

<file path=ppt/diagrams/_rels/data2.xml.rels><?xml version="1.0" encoding="UTF-8" standalone="yes"?>
<Relationships xmlns="http://schemas.openxmlformats.org/package/2006/relationships"><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3867E0-6EEE-4469-81C0-4CCFE5E29E06}" type="doc">
      <dgm:prSet loTypeId="urn:microsoft.com/office/officeart/2005/8/layout/venn1" loCatId="relationship" qsTypeId="urn:microsoft.com/office/officeart/2005/8/quickstyle/simple1" qsCatId="simple" csTypeId="urn:microsoft.com/office/officeart/2005/8/colors/accent2_5" csCatId="accent2" phldr="1"/>
      <dgm:spPr/>
    </dgm:pt>
    <dgm:pt modelId="{F42E5784-FA8F-49DA-9BA5-5430D957F3EF}">
      <dgm:prSet phldrT="[Text]"/>
      <dgm:spPr/>
      <dgm:t>
        <a:bodyPr anchor="t"/>
        <a:lstStyle/>
        <a:p>
          <a:r>
            <a:rPr lang="en-US" b="1" dirty="0"/>
            <a:t>academic</a:t>
          </a:r>
        </a:p>
      </dgm:t>
    </dgm:pt>
    <dgm:pt modelId="{38AD711B-39A6-43A0-9412-5661CE2C6361}" type="parTrans" cxnId="{BAB20DD3-5603-4256-A13C-A6D994B63347}">
      <dgm:prSet/>
      <dgm:spPr/>
      <dgm:t>
        <a:bodyPr/>
        <a:lstStyle/>
        <a:p>
          <a:endParaRPr lang="en-US"/>
        </a:p>
      </dgm:t>
    </dgm:pt>
    <dgm:pt modelId="{E5E2C3F8-F0AC-4F0F-A858-9F0A44BC83B0}" type="sibTrans" cxnId="{BAB20DD3-5603-4256-A13C-A6D994B63347}">
      <dgm:prSet/>
      <dgm:spPr/>
      <dgm:t>
        <a:bodyPr/>
        <a:lstStyle/>
        <a:p>
          <a:endParaRPr lang="en-US"/>
        </a:p>
      </dgm:t>
    </dgm:pt>
    <dgm:pt modelId="{DF1E3ACF-D8E6-45CA-92C5-4F8BD16CA34A}">
      <dgm:prSet phldrT="[Text]"/>
      <dgm:spPr/>
      <dgm:t>
        <a:bodyPr anchor="b"/>
        <a:lstStyle/>
        <a:p>
          <a:pPr algn="r"/>
          <a:r>
            <a:rPr lang="en-US" b="1" dirty="0"/>
            <a:t>financial</a:t>
          </a:r>
        </a:p>
      </dgm:t>
    </dgm:pt>
    <dgm:pt modelId="{779C6B73-0DC7-46C9-B675-5F93C1FE8769}" type="parTrans" cxnId="{567C6E97-CA35-4451-B7BE-25CEB62B5C74}">
      <dgm:prSet/>
      <dgm:spPr/>
      <dgm:t>
        <a:bodyPr/>
        <a:lstStyle/>
        <a:p>
          <a:endParaRPr lang="en-US"/>
        </a:p>
      </dgm:t>
    </dgm:pt>
    <dgm:pt modelId="{E8589F44-2C30-474B-95C7-516E9B83EAA6}" type="sibTrans" cxnId="{567C6E97-CA35-4451-B7BE-25CEB62B5C74}">
      <dgm:prSet/>
      <dgm:spPr/>
      <dgm:t>
        <a:bodyPr/>
        <a:lstStyle/>
        <a:p>
          <a:endParaRPr lang="en-US"/>
        </a:p>
      </dgm:t>
    </dgm:pt>
    <dgm:pt modelId="{D1933474-D0A0-417C-94EE-3D3E15191612}">
      <dgm:prSet phldrT="[Text]"/>
      <dgm:spPr/>
      <dgm:t>
        <a:bodyPr anchor="b"/>
        <a:lstStyle/>
        <a:p>
          <a:r>
            <a:rPr lang="en-US" b="1" dirty="0"/>
            <a:t>social</a:t>
          </a:r>
        </a:p>
      </dgm:t>
    </dgm:pt>
    <dgm:pt modelId="{1DC12935-8A7C-43F0-8D82-02750B0605A0}" type="parTrans" cxnId="{91084A1C-9CB4-4B21-BD3C-A592F7C196F3}">
      <dgm:prSet/>
      <dgm:spPr/>
      <dgm:t>
        <a:bodyPr/>
        <a:lstStyle/>
        <a:p>
          <a:endParaRPr lang="en-US"/>
        </a:p>
      </dgm:t>
    </dgm:pt>
    <dgm:pt modelId="{681E0C8C-30D0-41B2-8E0A-DBC6C573A7F2}" type="sibTrans" cxnId="{91084A1C-9CB4-4B21-BD3C-A592F7C196F3}">
      <dgm:prSet/>
      <dgm:spPr/>
      <dgm:t>
        <a:bodyPr/>
        <a:lstStyle/>
        <a:p>
          <a:endParaRPr lang="en-US"/>
        </a:p>
      </dgm:t>
    </dgm:pt>
    <dgm:pt modelId="{D5F88862-FA70-49B4-8ACE-E9B40B7069F1}" type="pres">
      <dgm:prSet presAssocID="{E23867E0-6EEE-4469-81C0-4CCFE5E29E06}" presName="compositeShape" presStyleCnt="0">
        <dgm:presLayoutVars>
          <dgm:chMax val="7"/>
          <dgm:dir/>
          <dgm:resizeHandles val="exact"/>
        </dgm:presLayoutVars>
      </dgm:prSet>
      <dgm:spPr/>
    </dgm:pt>
    <dgm:pt modelId="{8F74BC54-DB43-4B96-AEBA-B86535D74E29}" type="pres">
      <dgm:prSet presAssocID="{F42E5784-FA8F-49DA-9BA5-5430D957F3EF}" presName="circ1" presStyleLbl="vennNode1" presStyleIdx="0" presStyleCnt="3" custScaleX="145161" custScaleY="132373"/>
      <dgm:spPr/>
    </dgm:pt>
    <dgm:pt modelId="{2643A83F-69A0-4FEF-8F05-231C68C2C6A2}" type="pres">
      <dgm:prSet presAssocID="{F42E5784-FA8F-49DA-9BA5-5430D957F3EF}" presName="circ1Tx" presStyleLbl="revTx" presStyleIdx="0" presStyleCnt="0">
        <dgm:presLayoutVars>
          <dgm:chMax val="0"/>
          <dgm:chPref val="0"/>
          <dgm:bulletEnabled val="1"/>
        </dgm:presLayoutVars>
      </dgm:prSet>
      <dgm:spPr/>
    </dgm:pt>
    <dgm:pt modelId="{A067D3E2-00C1-4E04-84FC-59ABE616A360}" type="pres">
      <dgm:prSet presAssocID="{DF1E3ACF-D8E6-45CA-92C5-4F8BD16CA34A}" presName="circ2" presStyleLbl="vennNode1" presStyleIdx="1" presStyleCnt="3" custScaleX="145161" custScaleY="132373" custLinFactNeighborX="19787" custLinFactNeighborY="6085"/>
      <dgm:spPr/>
    </dgm:pt>
    <dgm:pt modelId="{A698B24C-144E-46DA-A98B-C07B59CB89B4}" type="pres">
      <dgm:prSet presAssocID="{DF1E3ACF-D8E6-45CA-92C5-4F8BD16CA34A}" presName="circ2Tx" presStyleLbl="revTx" presStyleIdx="0" presStyleCnt="0">
        <dgm:presLayoutVars>
          <dgm:chMax val="0"/>
          <dgm:chPref val="0"/>
          <dgm:bulletEnabled val="1"/>
        </dgm:presLayoutVars>
      </dgm:prSet>
      <dgm:spPr/>
    </dgm:pt>
    <dgm:pt modelId="{2FD0A360-DA75-4B34-8B9F-E68A692E1B73}" type="pres">
      <dgm:prSet presAssocID="{D1933474-D0A0-417C-94EE-3D3E15191612}" presName="circ3" presStyleLbl="vennNode1" presStyleIdx="2" presStyleCnt="3" custScaleX="145161" custScaleY="132373" custLinFactNeighborX="-8354" custLinFactNeighborY="532"/>
      <dgm:spPr/>
    </dgm:pt>
    <dgm:pt modelId="{0E1E5FAF-DE73-49BF-9345-B5F0C51295E2}" type="pres">
      <dgm:prSet presAssocID="{D1933474-D0A0-417C-94EE-3D3E15191612}" presName="circ3Tx" presStyleLbl="revTx" presStyleIdx="0" presStyleCnt="0">
        <dgm:presLayoutVars>
          <dgm:chMax val="0"/>
          <dgm:chPref val="0"/>
          <dgm:bulletEnabled val="1"/>
        </dgm:presLayoutVars>
      </dgm:prSet>
      <dgm:spPr/>
    </dgm:pt>
  </dgm:ptLst>
  <dgm:cxnLst>
    <dgm:cxn modelId="{91084A1C-9CB4-4B21-BD3C-A592F7C196F3}" srcId="{E23867E0-6EEE-4469-81C0-4CCFE5E29E06}" destId="{D1933474-D0A0-417C-94EE-3D3E15191612}" srcOrd="2" destOrd="0" parTransId="{1DC12935-8A7C-43F0-8D82-02750B0605A0}" sibTransId="{681E0C8C-30D0-41B2-8E0A-DBC6C573A7F2}"/>
    <dgm:cxn modelId="{1A60A23B-AA2C-4363-8A07-912E6F0E1850}" type="presOf" srcId="{DF1E3ACF-D8E6-45CA-92C5-4F8BD16CA34A}" destId="{A698B24C-144E-46DA-A98B-C07B59CB89B4}" srcOrd="1" destOrd="0" presId="urn:microsoft.com/office/officeart/2005/8/layout/venn1"/>
    <dgm:cxn modelId="{EAA2CD50-310A-40F6-A105-A09D7BE089E7}" type="presOf" srcId="{D1933474-D0A0-417C-94EE-3D3E15191612}" destId="{0E1E5FAF-DE73-49BF-9345-B5F0C51295E2}" srcOrd="1" destOrd="0" presId="urn:microsoft.com/office/officeart/2005/8/layout/venn1"/>
    <dgm:cxn modelId="{F1EFA656-5DDA-40D8-BA80-C2ABB94FD1D2}" type="presOf" srcId="{DF1E3ACF-D8E6-45CA-92C5-4F8BD16CA34A}" destId="{A067D3E2-00C1-4E04-84FC-59ABE616A360}" srcOrd="0" destOrd="0" presId="urn:microsoft.com/office/officeart/2005/8/layout/venn1"/>
    <dgm:cxn modelId="{4921EB78-C74D-44DF-983E-3A4D1CBFEAA0}" type="presOf" srcId="{F42E5784-FA8F-49DA-9BA5-5430D957F3EF}" destId="{8F74BC54-DB43-4B96-AEBA-B86535D74E29}" srcOrd="0" destOrd="0" presId="urn:microsoft.com/office/officeart/2005/8/layout/venn1"/>
    <dgm:cxn modelId="{9404BB8F-B138-4968-9A6E-3D7583809CD1}" type="presOf" srcId="{F42E5784-FA8F-49DA-9BA5-5430D957F3EF}" destId="{2643A83F-69A0-4FEF-8F05-231C68C2C6A2}" srcOrd="1" destOrd="0" presId="urn:microsoft.com/office/officeart/2005/8/layout/venn1"/>
    <dgm:cxn modelId="{567C6E97-CA35-4451-B7BE-25CEB62B5C74}" srcId="{E23867E0-6EEE-4469-81C0-4CCFE5E29E06}" destId="{DF1E3ACF-D8E6-45CA-92C5-4F8BD16CA34A}" srcOrd="1" destOrd="0" parTransId="{779C6B73-0DC7-46C9-B675-5F93C1FE8769}" sibTransId="{E8589F44-2C30-474B-95C7-516E9B83EAA6}"/>
    <dgm:cxn modelId="{F2F3E89A-FEE7-41E7-9A3A-F2576164AB9D}" type="presOf" srcId="{E23867E0-6EEE-4469-81C0-4CCFE5E29E06}" destId="{D5F88862-FA70-49B4-8ACE-E9B40B7069F1}" srcOrd="0" destOrd="0" presId="urn:microsoft.com/office/officeart/2005/8/layout/venn1"/>
    <dgm:cxn modelId="{0897F9CF-A79F-4914-84FF-A5347F1D736E}" type="presOf" srcId="{D1933474-D0A0-417C-94EE-3D3E15191612}" destId="{2FD0A360-DA75-4B34-8B9F-E68A692E1B73}" srcOrd="0" destOrd="0" presId="urn:microsoft.com/office/officeart/2005/8/layout/venn1"/>
    <dgm:cxn modelId="{BAB20DD3-5603-4256-A13C-A6D994B63347}" srcId="{E23867E0-6EEE-4469-81C0-4CCFE5E29E06}" destId="{F42E5784-FA8F-49DA-9BA5-5430D957F3EF}" srcOrd="0" destOrd="0" parTransId="{38AD711B-39A6-43A0-9412-5661CE2C6361}" sibTransId="{E5E2C3F8-F0AC-4F0F-A858-9F0A44BC83B0}"/>
    <dgm:cxn modelId="{B0B34C0C-4E05-462F-AF83-5CCF6D1404A1}" type="presParOf" srcId="{D5F88862-FA70-49B4-8ACE-E9B40B7069F1}" destId="{8F74BC54-DB43-4B96-AEBA-B86535D74E29}" srcOrd="0" destOrd="0" presId="urn:microsoft.com/office/officeart/2005/8/layout/venn1"/>
    <dgm:cxn modelId="{9119CB69-95CA-4022-9E54-3DD25A73F478}" type="presParOf" srcId="{D5F88862-FA70-49B4-8ACE-E9B40B7069F1}" destId="{2643A83F-69A0-4FEF-8F05-231C68C2C6A2}" srcOrd="1" destOrd="0" presId="urn:microsoft.com/office/officeart/2005/8/layout/venn1"/>
    <dgm:cxn modelId="{5ECE992A-6090-4FA4-B282-089691736391}" type="presParOf" srcId="{D5F88862-FA70-49B4-8ACE-E9B40B7069F1}" destId="{A067D3E2-00C1-4E04-84FC-59ABE616A360}" srcOrd="2" destOrd="0" presId="urn:microsoft.com/office/officeart/2005/8/layout/venn1"/>
    <dgm:cxn modelId="{D31DBE8E-8166-4F1C-B3B9-CFA303A1F784}" type="presParOf" srcId="{D5F88862-FA70-49B4-8ACE-E9B40B7069F1}" destId="{A698B24C-144E-46DA-A98B-C07B59CB89B4}" srcOrd="3" destOrd="0" presId="urn:microsoft.com/office/officeart/2005/8/layout/venn1"/>
    <dgm:cxn modelId="{7AA7EF74-80EC-4EFD-91F7-2786E108DD7F}" type="presParOf" srcId="{D5F88862-FA70-49B4-8ACE-E9B40B7069F1}" destId="{2FD0A360-DA75-4B34-8B9F-E68A692E1B73}" srcOrd="4" destOrd="0" presId="urn:microsoft.com/office/officeart/2005/8/layout/venn1"/>
    <dgm:cxn modelId="{5B7DBBB1-D5C7-4903-9E40-7A375BBFE168}" type="presParOf" srcId="{D5F88862-FA70-49B4-8ACE-E9B40B7069F1}" destId="{0E1E5FAF-DE73-49BF-9345-B5F0C51295E2}" srcOrd="5" destOrd="0" presId="urn:microsoft.com/office/officeart/2005/8/layout/ven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BC2F91-46FF-4CAC-91B2-6840E778EFA7}" type="doc">
      <dgm:prSet loTypeId="urn:microsoft.com/office/officeart/2005/8/layout/radial2" loCatId="relationship" qsTypeId="urn:microsoft.com/office/officeart/2005/8/quickstyle/simple1" qsCatId="simple" csTypeId="urn:microsoft.com/office/officeart/2005/8/colors/colorful3" csCatId="colorful" phldr="1"/>
      <dgm:spPr/>
      <dgm:t>
        <a:bodyPr/>
        <a:lstStyle/>
        <a:p>
          <a:endParaRPr lang="en-US"/>
        </a:p>
      </dgm:t>
    </dgm:pt>
    <dgm:pt modelId="{3C0B117F-3B04-47A9-B480-B9CB9BEAB16E}">
      <dgm:prSet phldrT="[Text]"/>
      <dgm:spPr>
        <a:ln>
          <a:noFill/>
        </a:ln>
      </dgm:spPr>
      <dgm:t>
        <a:bodyPr/>
        <a:lstStyle/>
        <a:p>
          <a:r>
            <a:rPr lang="en-US" dirty="0"/>
            <a:t>Up to $5,496*</a:t>
          </a:r>
        </a:p>
      </dgm:t>
    </dgm:pt>
    <dgm:pt modelId="{8BA233DE-F20B-468A-A1B5-1B4E8C0B7059}" type="parTrans" cxnId="{1C4EE7AE-E8C7-40B7-AD34-E8D87E6CB784}">
      <dgm:prSet/>
      <dgm:spPr/>
      <dgm:t>
        <a:bodyPr/>
        <a:lstStyle/>
        <a:p>
          <a:endParaRPr lang="en-US" dirty="0"/>
        </a:p>
      </dgm:t>
    </dgm:pt>
    <dgm:pt modelId="{60B1313F-2A86-4FF8-A875-6BE1E231209E}" type="sibTrans" cxnId="{1C4EE7AE-E8C7-40B7-AD34-E8D87E6CB784}">
      <dgm:prSet/>
      <dgm:spPr/>
      <dgm:t>
        <a:bodyPr/>
        <a:lstStyle/>
        <a:p>
          <a:endParaRPr lang="en-US"/>
        </a:p>
      </dgm:t>
    </dgm:pt>
    <dgm:pt modelId="{97B5EF01-79F2-4788-9C77-9792802CBE7F}">
      <dgm:prSet phldrT="[Text]" custT="1"/>
      <dgm:spPr/>
      <dgm:t>
        <a:bodyPr/>
        <a:lstStyle/>
        <a:p>
          <a:pPr marL="171450" indent="0">
            <a:tabLst/>
          </a:pPr>
          <a:endParaRPr lang="en-US" sz="2400" b="0" dirty="0"/>
        </a:p>
      </dgm:t>
    </dgm:pt>
    <dgm:pt modelId="{2380749B-06EE-4DC3-966E-DECE4EC0CC33}" type="parTrans" cxnId="{ECD97A8B-B167-4F28-A246-1E31E4A54B1E}">
      <dgm:prSet/>
      <dgm:spPr/>
      <dgm:t>
        <a:bodyPr/>
        <a:lstStyle/>
        <a:p>
          <a:endParaRPr lang="en-US"/>
        </a:p>
      </dgm:t>
    </dgm:pt>
    <dgm:pt modelId="{469A7F48-7895-4752-8142-550F5ED890D3}" type="sibTrans" cxnId="{ECD97A8B-B167-4F28-A246-1E31E4A54B1E}">
      <dgm:prSet/>
      <dgm:spPr/>
      <dgm:t>
        <a:bodyPr/>
        <a:lstStyle/>
        <a:p>
          <a:endParaRPr lang="en-US"/>
        </a:p>
      </dgm:t>
    </dgm:pt>
    <dgm:pt modelId="{DC6C99DC-44B9-4D38-88B4-B481F8FBFC8C}">
      <dgm:prSet phldrT="[Text]"/>
      <dgm:spPr>
        <a:ln>
          <a:noFill/>
        </a:ln>
      </dgm:spPr>
      <dgm:t>
        <a:bodyPr/>
        <a:lstStyle/>
        <a:p>
          <a:r>
            <a:rPr lang="en-US" dirty="0"/>
            <a:t>Up to $</a:t>
          </a:r>
          <a:r>
            <a:rPr lang="en-US" dirty="0">
              <a:latin typeface="Calibri Light"/>
            </a:rPr>
            <a:t>6,495</a:t>
          </a:r>
          <a:endParaRPr lang="en-US" dirty="0"/>
        </a:p>
      </dgm:t>
    </dgm:pt>
    <dgm:pt modelId="{B1CD8263-1243-429D-B4CB-7C51194A08CF}" type="parTrans" cxnId="{897C27E9-E3B1-43A3-AAD4-F2FE05EB5275}">
      <dgm:prSet/>
      <dgm:spPr/>
      <dgm:t>
        <a:bodyPr/>
        <a:lstStyle/>
        <a:p>
          <a:endParaRPr lang="en-US" dirty="0"/>
        </a:p>
      </dgm:t>
    </dgm:pt>
    <dgm:pt modelId="{4EE82568-1A9E-4A4E-B116-D7644919F540}" type="sibTrans" cxnId="{897C27E9-E3B1-43A3-AAD4-F2FE05EB5275}">
      <dgm:prSet/>
      <dgm:spPr/>
      <dgm:t>
        <a:bodyPr/>
        <a:lstStyle/>
        <a:p>
          <a:endParaRPr lang="en-US"/>
        </a:p>
      </dgm:t>
    </dgm:pt>
    <dgm:pt modelId="{40C658D0-38C3-406E-A48C-4EE47953ABC7}" type="pres">
      <dgm:prSet presAssocID="{33BC2F91-46FF-4CAC-91B2-6840E778EFA7}" presName="composite" presStyleCnt="0">
        <dgm:presLayoutVars>
          <dgm:chMax val="5"/>
          <dgm:dir/>
          <dgm:animLvl val="ctr"/>
          <dgm:resizeHandles val="exact"/>
        </dgm:presLayoutVars>
      </dgm:prSet>
      <dgm:spPr/>
    </dgm:pt>
    <dgm:pt modelId="{FBFA20ED-CC2B-4054-8372-66FA322C4C48}" type="pres">
      <dgm:prSet presAssocID="{33BC2F91-46FF-4CAC-91B2-6840E778EFA7}" presName="cycle" presStyleCnt="0"/>
      <dgm:spPr/>
    </dgm:pt>
    <dgm:pt modelId="{3312BB7E-DD8A-4B88-A89F-0C0A61AFA46F}" type="pres">
      <dgm:prSet presAssocID="{33BC2F91-46FF-4CAC-91B2-6840E778EFA7}" presName="centerShape" presStyleCnt="0"/>
      <dgm:spPr/>
    </dgm:pt>
    <dgm:pt modelId="{CD7757F8-1A14-44A3-ABAA-451C92B72C2E}" type="pres">
      <dgm:prSet presAssocID="{33BC2F91-46FF-4CAC-91B2-6840E778EFA7}" presName="connSite" presStyleLbl="node1" presStyleIdx="0" presStyleCnt="3"/>
      <dgm:spPr/>
    </dgm:pt>
    <dgm:pt modelId="{40EDAFAD-E932-4899-A987-E5D9413F913F}" type="pres">
      <dgm:prSet presAssocID="{33BC2F91-46FF-4CAC-91B2-6840E778EFA7}" presName="visible" presStyleLbl="node1" presStyleIdx="0" presStyleCnt="3" custScaleX="93258" custScaleY="106405" custLinFactNeighborX="-6659" custLinFactNeighborY="-1097"/>
      <dgm:spPr>
        <a:prstGeom prst="roundRect">
          <a:avLst/>
        </a:prstGeom>
        <a:blipFill rotWithShape="0">
          <a:blip xmlns:r="http://schemas.openxmlformats.org/officeDocument/2006/relationships" r:embed="rId1"/>
          <a:stretch>
            <a:fillRect/>
          </a:stretch>
        </a:blipFill>
        <a:ln>
          <a:noFill/>
        </a:ln>
      </dgm:spPr>
    </dgm:pt>
    <dgm:pt modelId="{A7ECD9AB-30B6-4A90-91EE-B8ADC5011155}" type="pres">
      <dgm:prSet presAssocID="{8BA233DE-F20B-468A-A1B5-1B4E8C0B7059}" presName="Name25" presStyleLbl="parChTrans1D1" presStyleIdx="0" presStyleCnt="2"/>
      <dgm:spPr/>
    </dgm:pt>
    <dgm:pt modelId="{A45E33F8-E038-430A-961D-C76053DBB29F}" type="pres">
      <dgm:prSet presAssocID="{3C0B117F-3B04-47A9-B480-B9CB9BEAB16E}" presName="node" presStyleCnt="0"/>
      <dgm:spPr/>
    </dgm:pt>
    <dgm:pt modelId="{AE6EAA8D-1C4E-4517-A0FA-D0B6E1C4878F}" type="pres">
      <dgm:prSet presAssocID="{3C0B117F-3B04-47A9-B480-B9CB9BEAB16E}" presName="parentNode" presStyleLbl="node1" presStyleIdx="1" presStyleCnt="3">
        <dgm:presLayoutVars>
          <dgm:chMax val="1"/>
          <dgm:bulletEnabled val="1"/>
        </dgm:presLayoutVars>
      </dgm:prSet>
      <dgm:spPr/>
    </dgm:pt>
    <dgm:pt modelId="{41428023-56D9-4FB4-9A36-AE25FAAD965C}" type="pres">
      <dgm:prSet presAssocID="{3C0B117F-3B04-47A9-B480-B9CB9BEAB16E}" presName="childNode" presStyleLbl="revTx" presStyleIdx="0" presStyleCnt="1">
        <dgm:presLayoutVars>
          <dgm:bulletEnabled val="1"/>
        </dgm:presLayoutVars>
      </dgm:prSet>
      <dgm:spPr/>
    </dgm:pt>
    <dgm:pt modelId="{8A3BA4C1-078E-4283-B34D-8F564160159E}" type="pres">
      <dgm:prSet presAssocID="{B1CD8263-1243-429D-B4CB-7C51194A08CF}" presName="Name25" presStyleLbl="parChTrans1D1" presStyleIdx="1" presStyleCnt="2"/>
      <dgm:spPr/>
    </dgm:pt>
    <dgm:pt modelId="{4D640E48-4B88-4BC7-9610-42AE6364D561}" type="pres">
      <dgm:prSet presAssocID="{DC6C99DC-44B9-4D38-88B4-B481F8FBFC8C}" presName="node" presStyleCnt="0"/>
      <dgm:spPr/>
    </dgm:pt>
    <dgm:pt modelId="{6A28F813-12EF-446C-B62C-CBC43EE0F016}" type="pres">
      <dgm:prSet presAssocID="{DC6C99DC-44B9-4D38-88B4-B481F8FBFC8C}" presName="parentNode" presStyleLbl="node1" presStyleIdx="2" presStyleCnt="3">
        <dgm:presLayoutVars>
          <dgm:chMax val="1"/>
          <dgm:bulletEnabled val="1"/>
        </dgm:presLayoutVars>
      </dgm:prSet>
      <dgm:spPr/>
    </dgm:pt>
    <dgm:pt modelId="{E0C08098-5DFE-44F2-849F-6F295569B00E}" type="pres">
      <dgm:prSet presAssocID="{DC6C99DC-44B9-4D38-88B4-B481F8FBFC8C}" presName="childNode" presStyleLbl="revTx" presStyleIdx="0" presStyleCnt="1">
        <dgm:presLayoutVars>
          <dgm:bulletEnabled val="1"/>
        </dgm:presLayoutVars>
      </dgm:prSet>
      <dgm:spPr/>
    </dgm:pt>
  </dgm:ptLst>
  <dgm:cxnLst>
    <dgm:cxn modelId="{6FC99523-633E-463A-9BC8-B98F4E3BA48D}" type="presOf" srcId="{33BC2F91-46FF-4CAC-91B2-6840E778EFA7}" destId="{40C658D0-38C3-406E-A48C-4EE47953ABC7}" srcOrd="0" destOrd="0" presId="urn:microsoft.com/office/officeart/2005/8/layout/radial2"/>
    <dgm:cxn modelId="{150E9826-F7A9-4B3F-8AA8-3C6C3985928E}" type="presOf" srcId="{8BA233DE-F20B-468A-A1B5-1B4E8C0B7059}" destId="{A7ECD9AB-30B6-4A90-91EE-B8ADC5011155}" srcOrd="0" destOrd="0" presId="urn:microsoft.com/office/officeart/2005/8/layout/radial2"/>
    <dgm:cxn modelId="{73138562-A143-4879-95FF-3F72DD857B25}" type="presOf" srcId="{97B5EF01-79F2-4788-9C77-9792802CBE7F}" destId="{41428023-56D9-4FB4-9A36-AE25FAAD965C}" srcOrd="0" destOrd="0" presId="urn:microsoft.com/office/officeart/2005/8/layout/radial2"/>
    <dgm:cxn modelId="{ECD97A8B-B167-4F28-A246-1E31E4A54B1E}" srcId="{3C0B117F-3B04-47A9-B480-B9CB9BEAB16E}" destId="{97B5EF01-79F2-4788-9C77-9792802CBE7F}" srcOrd="0" destOrd="0" parTransId="{2380749B-06EE-4DC3-966E-DECE4EC0CC33}" sibTransId="{469A7F48-7895-4752-8142-550F5ED890D3}"/>
    <dgm:cxn modelId="{1C4EE7AE-E8C7-40B7-AD34-E8D87E6CB784}" srcId="{33BC2F91-46FF-4CAC-91B2-6840E778EFA7}" destId="{3C0B117F-3B04-47A9-B480-B9CB9BEAB16E}" srcOrd="0" destOrd="0" parTransId="{8BA233DE-F20B-468A-A1B5-1B4E8C0B7059}" sibTransId="{60B1313F-2A86-4FF8-A875-6BE1E231209E}"/>
    <dgm:cxn modelId="{8AEA82BA-BC74-4795-8024-EEE4A657103E}" type="presOf" srcId="{B1CD8263-1243-429D-B4CB-7C51194A08CF}" destId="{8A3BA4C1-078E-4283-B34D-8F564160159E}" srcOrd="0" destOrd="0" presId="urn:microsoft.com/office/officeart/2005/8/layout/radial2"/>
    <dgm:cxn modelId="{4DA678E4-2E42-489A-85A8-99C5972401B4}" type="presOf" srcId="{3C0B117F-3B04-47A9-B480-B9CB9BEAB16E}" destId="{AE6EAA8D-1C4E-4517-A0FA-D0B6E1C4878F}" srcOrd="0" destOrd="0" presId="urn:microsoft.com/office/officeart/2005/8/layout/radial2"/>
    <dgm:cxn modelId="{897C27E9-E3B1-43A3-AAD4-F2FE05EB5275}" srcId="{33BC2F91-46FF-4CAC-91B2-6840E778EFA7}" destId="{DC6C99DC-44B9-4D38-88B4-B481F8FBFC8C}" srcOrd="1" destOrd="0" parTransId="{B1CD8263-1243-429D-B4CB-7C51194A08CF}" sibTransId="{4EE82568-1A9E-4A4E-B116-D7644919F540}"/>
    <dgm:cxn modelId="{D33D4AF6-1EC5-48FF-B96B-DF0262615F41}" type="presOf" srcId="{DC6C99DC-44B9-4D38-88B4-B481F8FBFC8C}" destId="{6A28F813-12EF-446C-B62C-CBC43EE0F016}" srcOrd="0" destOrd="0" presId="urn:microsoft.com/office/officeart/2005/8/layout/radial2"/>
    <dgm:cxn modelId="{814E4A3A-73CF-4DAD-8836-A97FC99E05E3}" type="presParOf" srcId="{40C658D0-38C3-406E-A48C-4EE47953ABC7}" destId="{FBFA20ED-CC2B-4054-8372-66FA322C4C48}" srcOrd="0" destOrd="0" presId="urn:microsoft.com/office/officeart/2005/8/layout/radial2"/>
    <dgm:cxn modelId="{BC1C48A2-F6C1-42B3-8A19-F9D8F5AAB7F0}" type="presParOf" srcId="{FBFA20ED-CC2B-4054-8372-66FA322C4C48}" destId="{3312BB7E-DD8A-4B88-A89F-0C0A61AFA46F}" srcOrd="0" destOrd="0" presId="urn:microsoft.com/office/officeart/2005/8/layout/radial2"/>
    <dgm:cxn modelId="{2EDDD818-A4E5-4133-B58F-22081B051F85}" type="presParOf" srcId="{3312BB7E-DD8A-4B88-A89F-0C0A61AFA46F}" destId="{CD7757F8-1A14-44A3-ABAA-451C92B72C2E}" srcOrd="0" destOrd="0" presId="urn:microsoft.com/office/officeart/2005/8/layout/radial2"/>
    <dgm:cxn modelId="{65DAEC08-92A6-4E57-A294-FFD43FD29EAA}" type="presParOf" srcId="{3312BB7E-DD8A-4B88-A89F-0C0A61AFA46F}" destId="{40EDAFAD-E932-4899-A987-E5D9413F913F}" srcOrd="1" destOrd="0" presId="urn:microsoft.com/office/officeart/2005/8/layout/radial2"/>
    <dgm:cxn modelId="{845A1DBA-6E2E-4D0A-AD0F-331C78D01F12}" type="presParOf" srcId="{FBFA20ED-CC2B-4054-8372-66FA322C4C48}" destId="{A7ECD9AB-30B6-4A90-91EE-B8ADC5011155}" srcOrd="1" destOrd="0" presId="urn:microsoft.com/office/officeart/2005/8/layout/radial2"/>
    <dgm:cxn modelId="{79EA93E5-2F2A-47C5-B303-74AF87457BD6}" type="presParOf" srcId="{FBFA20ED-CC2B-4054-8372-66FA322C4C48}" destId="{A45E33F8-E038-430A-961D-C76053DBB29F}" srcOrd="2" destOrd="0" presId="urn:microsoft.com/office/officeart/2005/8/layout/radial2"/>
    <dgm:cxn modelId="{4B633286-19A2-4320-A362-E658AEE6F6DF}" type="presParOf" srcId="{A45E33F8-E038-430A-961D-C76053DBB29F}" destId="{AE6EAA8D-1C4E-4517-A0FA-D0B6E1C4878F}" srcOrd="0" destOrd="0" presId="urn:microsoft.com/office/officeart/2005/8/layout/radial2"/>
    <dgm:cxn modelId="{0E900DA4-8782-4FF8-8363-E88D4CF8792F}" type="presParOf" srcId="{A45E33F8-E038-430A-961D-C76053DBB29F}" destId="{41428023-56D9-4FB4-9A36-AE25FAAD965C}" srcOrd="1" destOrd="0" presId="urn:microsoft.com/office/officeart/2005/8/layout/radial2"/>
    <dgm:cxn modelId="{39A977C0-5359-49F8-A681-F0AD66E49CA4}" type="presParOf" srcId="{FBFA20ED-CC2B-4054-8372-66FA322C4C48}" destId="{8A3BA4C1-078E-4283-B34D-8F564160159E}" srcOrd="3" destOrd="0" presId="urn:microsoft.com/office/officeart/2005/8/layout/radial2"/>
    <dgm:cxn modelId="{B4C27441-D274-4652-8F4A-BAB016BDAA08}" type="presParOf" srcId="{FBFA20ED-CC2B-4054-8372-66FA322C4C48}" destId="{4D640E48-4B88-4BC7-9610-42AE6364D561}" srcOrd="4" destOrd="0" presId="urn:microsoft.com/office/officeart/2005/8/layout/radial2"/>
    <dgm:cxn modelId="{1303A69C-6C0F-4098-A428-EAB1836B86CB}" type="presParOf" srcId="{4D640E48-4B88-4BC7-9610-42AE6364D561}" destId="{6A28F813-12EF-446C-B62C-CBC43EE0F016}" srcOrd="0" destOrd="0" presId="urn:microsoft.com/office/officeart/2005/8/layout/radial2"/>
    <dgm:cxn modelId="{04501596-1BB3-4A9C-9605-29E8D6ECA5AE}" type="presParOf" srcId="{4D640E48-4B88-4BC7-9610-42AE6364D561}" destId="{E0C08098-5DFE-44F2-849F-6F295569B00E}" srcOrd="1" destOrd="0" presId="urn:microsoft.com/office/officeart/2005/8/layout/radial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74BC54-DB43-4B96-AEBA-B86535D74E29}">
      <dsp:nvSpPr>
        <dsp:cNvPr id="0" name=""/>
        <dsp:cNvSpPr/>
      </dsp:nvSpPr>
      <dsp:spPr>
        <a:xfrm>
          <a:off x="2156955" y="-380430"/>
          <a:ext cx="3915688" cy="3570735"/>
        </a:xfrm>
        <a:prstGeom prst="ellipse">
          <a:avLst/>
        </a:prstGeom>
        <a:solidFill>
          <a:schemeClr val="accent2">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t" anchorCtr="0">
          <a:noAutofit/>
        </a:bodyPr>
        <a:lstStyle/>
        <a:p>
          <a:pPr marL="0" lvl="0" indent="0" algn="ctr" defTabSz="2266950">
            <a:lnSpc>
              <a:spcPct val="90000"/>
            </a:lnSpc>
            <a:spcBef>
              <a:spcPct val="0"/>
            </a:spcBef>
            <a:spcAft>
              <a:spcPct val="35000"/>
            </a:spcAft>
            <a:buNone/>
          </a:pPr>
          <a:r>
            <a:rPr lang="en-US" sz="5100" b="1" kern="1200" dirty="0"/>
            <a:t>academic</a:t>
          </a:r>
        </a:p>
      </dsp:txBody>
      <dsp:txXfrm>
        <a:off x="2679047" y="244448"/>
        <a:ext cx="2871505" cy="1606830"/>
      </dsp:txXfrm>
    </dsp:sp>
    <dsp:sp modelId="{A067D3E2-00C1-4E04-84FC-59ABE616A360}">
      <dsp:nvSpPr>
        <dsp:cNvPr id="0" name=""/>
        <dsp:cNvSpPr/>
      </dsp:nvSpPr>
      <dsp:spPr>
        <a:xfrm>
          <a:off x="3664046" y="1305494"/>
          <a:ext cx="3915688" cy="3570735"/>
        </a:xfrm>
        <a:prstGeom prst="ellipse">
          <a:avLst/>
        </a:prstGeom>
        <a:solidFill>
          <a:schemeClr val="accent2">
            <a:shade val="80000"/>
            <a:alpha val="50000"/>
            <a:hueOff val="28"/>
            <a:satOff val="7959"/>
            <a:lumOff val="2733"/>
            <a:alpha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b" anchorCtr="0">
          <a:noAutofit/>
        </a:bodyPr>
        <a:lstStyle/>
        <a:p>
          <a:pPr marL="0" lvl="0" indent="0" algn="r" defTabSz="2222500">
            <a:lnSpc>
              <a:spcPct val="90000"/>
            </a:lnSpc>
            <a:spcBef>
              <a:spcPct val="0"/>
            </a:spcBef>
            <a:spcAft>
              <a:spcPct val="35000"/>
            </a:spcAft>
            <a:buNone/>
          </a:pPr>
          <a:r>
            <a:rPr lang="en-US" sz="5000" b="1" kern="1200" dirty="0"/>
            <a:t>financial</a:t>
          </a:r>
        </a:p>
      </dsp:txBody>
      <dsp:txXfrm>
        <a:off x="4861594" y="2227934"/>
        <a:ext cx="2349413" cy="1963904"/>
      </dsp:txXfrm>
    </dsp:sp>
    <dsp:sp modelId="{2FD0A360-DA75-4B34-8B9F-E68A692E1B73}">
      <dsp:nvSpPr>
        <dsp:cNvPr id="0" name=""/>
        <dsp:cNvSpPr/>
      </dsp:nvSpPr>
      <dsp:spPr>
        <a:xfrm>
          <a:off x="958267" y="1305494"/>
          <a:ext cx="3915688" cy="3570735"/>
        </a:xfrm>
        <a:prstGeom prst="ellipse">
          <a:avLst/>
        </a:prstGeom>
        <a:solidFill>
          <a:schemeClr val="accent2">
            <a:shade val="80000"/>
            <a:alpha val="50000"/>
            <a:hueOff val="57"/>
            <a:satOff val="15917"/>
            <a:lumOff val="5467"/>
            <a:alphaOff val="-3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b" anchorCtr="0">
          <a:noAutofit/>
        </a:bodyPr>
        <a:lstStyle/>
        <a:p>
          <a:pPr marL="0" lvl="0" indent="0" algn="ctr" defTabSz="2222500">
            <a:lnSpc>
              <a:spcPct val="90000"/>
            </a:lnSpc>
            <a:spcBef>
              <a:spcPct val="0"/>
            </a:spcBef>
            <a:spcAft>
              <a:spcPct val="35000"/>
            </a:spcAft>
            <a:buNone/>
          </a:pPr>
          <a:r>
            <a:rPr lang="en-US" sz="5000" b="1" kern="1200" dirty="0"/>
            <a:t>social</a:t>
          </a:r>
        </a:p>
      </dsp:txBody>
      <dsp:txXfrm>
        <a:off x="1326994" y="2227934"/>
        <a:ext cx="2349413" cy="19639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BA4C1-078E-4283-B34D-8F564160159E}">
      <dsp:nvSpPr>
        <dsp:cNvPr id="0" name=""/>
        <dsp:cNvSpPr/>
      </dsp:nvSpPr>
      <dsp:spPr>
        <a:xfrm rot="1762491">
          <a:off x="3119135" y="2797004"/>
          <a:ext cx="810389" cy="53437"/>
        </a:xfrm>
        <a:custGeom>
          <a:avLst/>
          <a:gdLst/>
          <a:ahLst/>
          <a:cxnLst/>
          <a:rect l="0" t="0" r="0" b="0"/>
          <a:pathLst>
            <a:path>
              <a:moveTo>
                <a:pt x="0" y="26718"/>
              </a:moveTo>
              <a:lnTo>
                <a:pt x="810389" y="2671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ECD9AB-30B6-4A90-91EE-B8ADC5011155}">
      <dsp:nvSpPr>
        <dsp:cNvPr id="0" name=""/>
        <dsp:cNvSpPr/>
      </dsp:nvSpPr>
      <dsp:spPr>
        <a:xfrm rot="19837509">
          <a:off x="3119135" y="1356661"/>
          <a:ext cx="810389" cy="53437"/>
        </a:xfrm>
        <a:custGeom>
          <a:avLst/>
          <a:gdLst/>
          <a:ahLst/>
          <a:cxnLst/>
          <a:rect l="0" t="0" r="0" b="0"/>
          <a:pathLst>
            <a:path>
              <a:moveTo>
                <a:pt x="0" y="26718"/>
              </a:moveTo>
              <a:lnTo>
                <a:pt x="810389" y="26718"/>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EDAFAD-E932-4899-A987-E5D9413F913F}">
      <dsp:nvSpPr>
        <dsp:cNvPr id="0" name=""/>
        <dsp:cNvSpPr/>
      </dsp:nvSpPr>
      <dsp:spPr>
        <a:xfrm>
          <a:off x="834595" y="666457"/>
          <a:ext cx="2468172" cy="2816122"/>
        </a:xfrm>
        <a:prstGeom prst="roundRect">
          <a:avLst/>
        </a:prstGeom>
        <a:blipFill rotWithShape="0">
          <a:blip xmlns:r="http://schemas.openxmlformats.org/officeDocument/2006/relationships" r:embed="rId1"/>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6EAA8D-1C4E-4517-A0FA-D0B6E1C4878F}">
      <dsp:nvSpPr>
        <dsp:cNvPr id="0" name=""/>
        <dsp:cNvSpPr/>
      </dsp:nvSpPr>
      <dsp:spPr>
        <a:xfrm>
          <a:off x="3775346" y="1176"/>
          <a:ext cx="1587964" cy="1587964"/>
        </a:xfrm>
        <a:prstGeom prst="ellipse">
          <a:avLst/>
        </a:prstGeom>
        <a:solidFill>
          <a:schemeClr val="accent3">
            <a:hueOff val="1355300"/>
            <a:satOff val="50000"/>
            <a:lumOff val="-7353"/>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Up to $5,496*</a:t>
          </a:r>
        </a:p>
      </dsp:txBody>
      <dsp:txXfrm>
        <a:off x="4007898" y="233728"/>
        <a:ext cx="1122860" cy="1122860"/>
      </dsp:txXfrm>
    </dsp:sp>
    <dsp:sp modelId="{41428023-56D9-4FB4-9A36-AE25FAAD965C}">
      <dsp:nvSpPr>
        <dsp:cNvPr id="0" name=""/>
        <dsp:cNvSpPr/>
      </dsp:nvSpPr>
      <dsp:spPr>
        <a:xfrm>
          <a:off x="5522107" y="1176"/>
          <a:ext cx="2381946" cy="1587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0" algn="l" defTabSz="1066800">
            <a:lnSpc>
              <a:spcPct val="90000"/>
            </a:lnSpc>
            <a:spcBef>
              <a:spcPct val="0"/>
            </a:spcBef>
            <a:spcAft>
              <a:spcPct val="15000"/>
            </a:spcAft>
            <a:buChar char="•"/>
            <a:tabLst/>
          </a:pPr>
          <a:endParaRPr lang="en-US" sz="2400" b="0" kern="1200" dirty="0"/>
        </a:p>
      </dsp:txBody>
      <dsp:txXfrm>
        <a:off x="5522107" y="1176"/>
        <a:ext cx="2381946" cy="1587964"/>
      </dsp:txXfrm>
    </dsp:sp>
    <dsp:sp modelId="{6A28F813-12EF-446C-B62C-CBC43EE0F016}">
      <dsp:nvSpPr>
        <dsp:cNvPr id="0" name=""/>
        <dsp:cNvSpPr/>
      </dsp:nvSpPr>
      <dsp:spPr>
        <a:xfrm>
          <a:off x="3775346" y="2617962"/>
          <a:ext cx="1587964" cy="1587964"/>
        </a:xfrm>
        <a:prstGeom prst="ellipse">
          <a:avLst/>
        </a:prstGeom>
        <a:solidFill>
          <a:schemeClr val="accent3">
            <a:hueOff val="2710599"/>
            <a:satOff val="100000"/>
            <a:lumOff val="-1470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t>Up to $</a:t>
          </a:r>
          <a:r>
            <a:rPr lang="en-US" sz="2600" kern="1200" dirty="0">
              <a:latin typeface="Calibri Light"/>
            </a:rPr>
            <a:t>6,495</a:t>
          </a:r>
          <a:endParaRPr lang="en-US" sz="2600" kern="1200" dirty="0"/>
        </a:p>
      </dsp:txBody>
      <dsp:txXfrm>
        <a:off x="4007898" y="2850514"/>
        <a:ext cx="1122860" cy="1122860"/>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8CD26F-7DD6-7D40-B4B8-A416CF85632D}" type="datetimeFigureOut">
              <a:rPr lang="en-US" smtClean="0"/>
              <a:t>1/21/2022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8C7FD1-F213-CC43-A397-A37D90ADD60C}" type="slidenum">
              <a:rPr lang="en-US" smtClean="0"/>
              <a:t>‹#›</a:t>
            </a:fld>
            <a:endParaRPr lang="en-US"/>
          </a:p>
        </p:txBody>
      </p:sp>
    </p:spTree>
    <p:extLst>
      <p:ext uri="{BB962C8B-B14F-4D97-AF65-F5344CB8AC3E}">
        <p14:creationId xmlns:p14="http://schemas.microsoft.com/office/powerpoint/2010/main" val="989521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nacacnet.org/studentinfo/feewaiver/Pages/default.aspx"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bigfuture.collegeboard.org/get-in/applying-101/college-application-fee-waivers"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thechoice.blogs.nytimes.com/2013/02/11/tips-for-first-generation-college-applicants/" TargetMode="External"/><Relationship Id="rId2" Type="http://schemas.openxmlformats.org/officeDocument/2006/relationships/slide" Target="../slides/slide30.xml"/><Relationship Id="rId1" Type="http://schemas.openxmlformats.org/officeDocument/2006/relationships/notesMaster" Target="../notesMasters/notesMaster1.xml"/><Relationship Id="rId5" Type="http://schemas.openxmlformats.org/officeDocument/2006/relationships/hyperlink" Target="http://usatoday30.usatoday.com/news/education/2010-03-30-FirstGenDorm30_ST_N.htm" TargetMode="External"/><Relationship Id="rId4" Type="http://schemas.openxmlformats.org/officeDocument/2006/relationships/hyperlink" Target="https://www.commonapp.org/CommonApp/Default.aspx"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collegescorecard.ed.gov/"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t>1</a:t>
            </a:fld>
            <a:endParaRPr lang="en-US"/>
          </a:p>
        </p:txBody>
      </p:sp>
      <p:sp>
        <p:nvSpPr>
          <p:cNvPr id="6" name="Notes Placeholder 2"/>
          <p:cNvSpPr>
            <a:spLocks noGrp="1"/>
          </p:cNvSpPr>
          <p:nvPr>
            <p:ph type="body" idx="1"/>
          </p:nvPr>
        </p:nvSpPr>
        <p:spPr/>
        <p:txBody>
          <a:bodyPr>
            <a:normAutofit/>
          </a:bodyPr>
          <a:lstStyle/>
          <a:p>
            <a:pPr defTabSz="933237">
              <a:defRPr/>
            </a:pPr>
            <a:r>
              <a:rPr lang="en-US" sz="1100" dirty="0"/>
              <a:t>Hello everyone. My name is _______ _________ and I work for the Illinois Student Assistance Commission. Today, I am here to speak to you about higher education and some of your options after high school.</a:t>
            </a:r>
          </a:p>
          <a:p>
            <a:endParaRPr lang="en-US" dirty="0"/>
          </a:p>
        </p:txBody>
      </p:sp>
    </p:spTree>
    <p:extLst>
      <p:ext uri="{BB962C8B-B14F-4D97-AF65-F5344CB8AC3E}">
        <p14:creationId xmlns:p14="http://schemas.microsoft.com/office/powerpoint/2010/main" val="278881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t>2</a:t>
            </a:fld>
            <a:endParaRPr lang="en-US"/>
          </a:p>
        </p:txBody>
      </p:sp>
      <p:sp>
        <p:nvSpPr>
          <p:cNvPr id="5" name="Notes Placeholder 2"/>
          <p:cNvSpPr>
            <a:spLocks noGrp="1"/>
          </p:cNvSpPr>
          <p:nvPr>
            <p:ph type="body" idx="1"/>
          </p:nvPr>
        </p:nvSpPr>
        <p:spPr/>
        <p:txBody>
          <a:bodyPr>
            <a:normAutofit/>
          </a:bodyPr>
          <a:lstStyle/>
          <a:p>
            <a:pPr defTabSz="933237">
              <a:defRPr/>
            </a:pPr>
            <a:r>
              <a:rPr lang="en-US" sz="1100" dirty="0"/>
              <a:t>ISAC is the financial aid agency for the state of Illinois, which means we administer different grant, scholarship, and loan programs to help students pay for school. Our mission is to make education beyond </a:t>
            </a:r>
            <a:r>
              <a:rPr lang="en-US" sz="1100"/>
              <a:t>high school </a:t>
            </a:r>
            <a:r>
              <a:rPr lang="en-US" sz="1100" dirty="0"/>
              <a:t>accessible and affordable for all Illinois students. Last year we administered nearly $400 million in grants and scholarships to Illinois students. Illinois has set a goal to increase the proportion of adults in Illinois with high-quality degrees and credentials to 60% by the year 2025</a:t>
            </a:r>
          </a:p>
          <a:p>
            <a:endParaRPr lang="en-US" dirty="0"/>
          </a:p>
        </p:txBody>
      </p:sp>
    </p:spTree>
    <p:extLst>
      <p:ext uri="{BB962C8B-B14F-4D97-AF65-F5344CB8AC3E}">
        <p14:creationId xmlns:p14="http://schemas.microsoft.com/office/powerpoint/2010/main" val="1740594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3</a:t>
            </a:fld>
            <a:endParaRPr lang="en-US">
              <a:solidFill>
                <a:prstClr val="black"/>
              </a:solidFill>
            </a:endParaRPr>
          </a:p>
        </p:txBody>
      </p:sp>
      <p:sp>
        <p:nvSpPr>
          <p:cNvPr id="6" name="Notes Placeholder 2"/>
          <p:cNvSpPr>
            <a:spLocks noGrp="1"/>
          </p:cNvSpPr>
          <p:nvPr>
            <p:ph type="body" idx="1"/>
          </p:nvPr>
        </p:nvSpPr>
        <p:spPr/>
        <p:txBody>
          <a:bodyPr/>
          <a:lstStyle/>
          <a:p>
            <a:r>
              <a:rPr lang="en-US" dirty="0"/>
              <a:t>Today</a:t>
            </a:r>
            <a:r>
              <a:rPr lang="en-US" baseline="0" dirty="0"/>
              <a:t> we will talk about finding the right college for you based on your career interest and what is important to you in a college, going on college visits, and the different types of schools and degrees. </a:t>
            </a: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4</a:t>
            </a:fld>
            <a:endParaRPr lang="en-US">
              <a:solidFill>
                <a:prstClr val="black"/>
              </a:solidFill>
            </a:endParaRPr>
          </a:p>
        </p:txBody>
      </p:sp>
      <p:sp>
        <p:nvSpPr>
          <p:cNvPr id="6" name="Notes Placeholder 2"/>
          <p:cNvSpPr>
            <a:spLocks noGrp="1"/>
          </p:cNvSpPr>
          <p:nvPr>
            <p:ph type="body" sz="quarter" idx="11"/>
          </p:nvPr>
        </p:nvSpPr>
        <p:spPr/>
        <p:txBody>
          <a:bodyPr/>
          <a:lstStyle/>
          <a:p>
            <a:r>
              <a:rPr lang="en-US" baseline="0" dirty="0"/>
              <a:t>Before we get started, let’s briefly talk about why it’s so important to have some type of post-secondary credential. </a:t>
            </a:r>
          </a:p>
          <a:p>
            <a:endParaRPr lang="en-US" baseline="0" dirty="0"/>
          </a:p>
          <a:p>
            <a:r>
              <a:rPr lang="en-US" baseline="0" dirty="0"/>
              <a:t>To provide a little context, let’s look at a couple of examples of monthly expenses for a family of 1 and a family of 4 (1 parent working). (Note to Corps: read the expenses above).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Ask the students to take the annual income fore a family of 1 and divide it by 12. Then, take the monthly total and divide it by 11 to see how many hours a month one would have to work.  Take that result and divide by 4 to figure out how many hours per week.  Finally, take the second result and divide by 5 to figure out how many hours per day one would have to work to achieve the cost of living the class decided on.  Write all of those numbers on the board. Then, Have them do the same exercise, but for a family of 4. </a:t>
            </a:r>
          </a:p>
          <a:p>
            <a:endParaRPr lang="en-US" baseline="0" dirty="0"/>
          </a:p>
          <a:p>
            <a:endParaRPr lang="en-US" baseline="0" dirty="0"/>
          </a:p>
          <a:p>
            <a:r>
              <a:rPr lang="en-US" baseline="0" dirty="0"/>
              <a:t>Remember that depending where you live and the decisions you make regarding your lifestyle, these numbers can vary. This also does not include additional services that you might want to have such as cable, a smart phone, internet as well as going out with your friends and entertainment. Later today, we will conduct some exercises that will let you experiment with these additional costs.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0" baseline="0" dirty="0"/>
              <a:t>2021 Dr Amy K </a:t>
            </a:r>
            <a:r>
              <a:rPr lang="en-US" i="0" baseline="0" dirty="0" err="1"/>
              <a:t>Glasmeier</a:t>
            </a:r>
            <a:r>
              <a:rPr lang="en-US" i="0" baseline="0" dirty="0"/>
              <a:t> and the Massachusetts Institute of Technology</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Tree>
    <p:extLst>
      <p:ext uri="{BB962C8B-B14F-4D97-AF65-F5344CB8AC3E}">
        <p14:creationId xmlns:p14="http://schemas.microsoft.com/office/powerpoint/2010/main" val="1478814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5</a:t>
            </a:fld>
            <a:endParaRPr lang="en-US">
              <a:solidFill>
                <a:prstClr val="black"/>
              </a:solidFill>
            </a:endParaRPr>
          </a:p>
        </p:txBody>
      </p:sp>
      <p:sp>
        <p:nvSpPr>
          <p:cNvPr id="6" name="Notes Placeholder 2"/>
          <p:cNvSpPr>
            <a:spLocks noGrp="1"/>
          </p:cNvSpPr>
          <p:nvPr>
            <p:ph type="body" sz="quarter" idx="11"/>
          </p:nvPr>
        </p:nvSpPr>
        <p:spPr/>
        <p:txBody>
          <a:bodyPr/>
          <a:lstStyle/>
          <a:p>
            <a:r>
              <a:rPr lang="en-US" i="0" dirty="0"/>
              <a:t>To</a:t>
            </a:r>
            <a:r>
              <a:rPr lang="en-US" i="0" baseline="0" dirty="0"/>
              <a:t> further put into perspective the importance of pursuing some type of post secondary credential, a person making minimum wage makes approximately $22,880/year. According to a study conducted by MIT, the average living wage in Illinois to support a family of 1 adult is $31,975 and $67,666 for a family of 4 (2 adults and 2 children, 1 parent working). By earning minimum wage only, it will be difficult to afford even basic needs such as food, medical, housing, transportation, and other misc. costs. As your level of education increases, typically, so does your earning potential.</a:t>
            </a:r>
          </a:p>
          <a:p>
            <a:endParaRPr lang="en-US" i="0" baseline="0" dirty="0"/>
          </a:p>
          <a:p>
            <a:r>
              <a:rPr lang="en-US" i="0" baseline="0" dirty="0"/>
              <a:t>2021 Dr Amy K </a:t>
            </a:r>
            <a:r>
              <a:rPr lang="en-US" i="0" baseline="0" dirty="0" err="1"/>
              <a:t>Glasmeier</a:t>
            </a:r>
            <a:r>
              <a:rPr lang="en-US" i="0" baseline="0" dirty="0"/>
              <a:t> and the Massachusetts Institute of Technology</a:t>
            </a:r>
            <a:endParaRPr lang="en-US" i="0" dirty="0"/>
          </a:p>
        </p:txBody>
      </p:sp>
    </p:spTree>
    <p:extLst>
      <p:ext uri="{BB962C8B-B14F-4D97-AF65-F5344CB8AC3E}">
        <p14:creationId xmlns:p14="http://schemas.microsoft.com/office/powerpoint/2010/main" val="1478814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6</a:t>
            </a:fld>
            <a:endParaRPr lang="en-US">
              <a:solidFill>
                <a:prstClr val="black"/>
              </a:solidFill>
            </a:endParaRPr>
          </a:p>
        </p:txBody>
      </p:sp>
      <p:sp>
        <p:nvSpPr>
          <p:cNvPr id="6"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As</a:t>
            </a:r>
            <a:r>
              <a:rPr lang="en-US" baseline="0" dirty="0"/>
              <a:t> show in this chart, individuals with more education have a better chance of being employed and earning more money than individuals with less education.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Source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http://www.bls.gov/emp/ep_chart_001.htm</a:t>
            </a:r>
          </a:p>
        </p:txBody>
      </p:sp>
    </p:spTree>
    <p:extLst>
      <p:ext uri="{BB962C8B-B14F-4D97-AF65-F5344CB8AC3E}">
        <p14:creationId xmlns:p14="http://schemas.microsoft.com/office/powerpoint/2010/main" val="1478814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7</a:t>
            </a:fld>
            <a:endParaRPr lang="en-US">
              <a:solidFill>
                <a:prstClr val="black"/>
              </a:solidFill>
            </a:endParaRPr>
          </a:p>
        </p:txBody>
      </p:sp>
      <p:sp>
        <p:nvSpPr>
          <p:cNvPr id="6" name="Notes Placeholder 2"/>
          <p:cNvSpPr>
            <a:spLocks noGrp="1"/>
          </p:cNvSpPr>
          <p:nvPr>
            <p:ph type="body" idx="1"/>
          </p:nvPr>
        </p:nvSpPr>
        <p:spPr/>
        <p:txBody>
          <a:bodyPr>
            <a:normAutofit/>
          </a:bodyPr>
          <a:lstStyle/>
          <a:p>
            <a:pPr>
              <a:buFont typeface="Arial" pitchFamily="34" charset="0"/>
              <a:buNone/>
            </a:pPr>
            <a:r>
              <a:rPr lang="en-US" dirty="0"/>
              <a:t>Okay, so now that we know WHY it’s important, let’s take a look at the different types of post secondary options. </a:t>
            </a:r>
          </a:p>
          <a:p>
            <a:pPr>
              <a:buFont typeface="Arial" pitchFamily="34" charset="0"/>
              <a:buNone/>
            </a:pPr>
            <a:endParaRPr lang="en-US" dirty="0"/>
          </a:p>
          <a:p>
            <a:pPr>
              <a:buFont typeface="Arial" pitchFamily="34" charset="0"/>
              <a:buNone/>
            </a:pPr>
            <a:r>
              <a:rPr lang="en-US" dirty="0"/>
              <a:t>As</a:t>
            </a:r>
            <a:r>
              <a:rPr lang="en-US" baseline="0" dirty="0"/>
              <a:t> you start to look at various degrees, there are many different types to consider. Depending on your long-term goals and the career you choose, you will want to select the one that is the best fit financially, socially, and academically. </a:t>
            </a:r>
          </a:p>
          <a:p>
            <a:pPr>
              <a:buFont typeface="Arial" pitchFamily="34" charset="0"/>
              <a:buNone/>
            </a:pPr>
            <a:endParaRPr lang="en-US" baseline="0" dirty="0"/>
          </a:p>
          <a:p>
            <a:pPr defTabSz="933237"/>
            <a:r>
              <a:rPr lang="en-US" baseline="0" dirty="0"/>
              <a:t>A certificate </a:t>
            </a:r>
            <a:r>
              <a:rPr lang="en-US" dirty="0"/>
              <a:t>program is a short-term program designed to give specific job training for vocational/ trade careers.  They take anywhere from 10 – 16 months to complete</a:t>
            </a:r>
          </a:p>
          <a:p>
            <a:pPr defTabSz="933237"/>
            <a:endParaRPr lang="en-US" dirty="0"/>
          </a:p>
          <a:p>
            <a:pPr defTabSz="933237"/>
            <a:r>
              <a:rPr lang="en-US" dirty="0"/>
              <a:t>An associates degree generally takes 2 years and a bachelor’s degree generally takes 4 years. After you receive your bachelor’s degree, you can continue your education another 2 years for a master’s degree, 3 – 6 years for a professional degree, or 5 – 7 years for a doctorate’s degree. </a:t>
            </a:r>
          </a:p>
          <a:p>
            <a:pPr defTabSz="933237"/>
            <a:endParaRPr lang="en-US" dirty="0"/>
          </a:p>
          <a:p>
            <a:pPr>
              <a:buFont typeface="Arial" pitchFamily="34" charset="0"/>
              <a:buNone/>
            </a:pP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8</a:t>
            </a:fld>
            <a:endParaRPr lang="en-US">
              <a:solidFill>
                <a:prstClr val="black"/>
              </a:solidFill>
            </a:endParaRPr>
          </a:p>
        </p:txBody>
      </p:sp>
      <p:sp>
        <p:nvSpPr>
          <p:cNvPr id="6" name="Notes Placeholder 2"/>
          <p:cNvSpPr>
            <a:spLocks noGrp="1"/>
          </p:cNvSpPr>
          <p:nvPr>
            <p:ph type="body" idx="1"/>
          </p:nvPr>
        </p:nvSpPr>
        <p:spPr/>
        <p:txBody>
          <a:bodyPr>
            <a:noAutofit/>
          </a:bodyPr>
          <a:lstStyle/>
          <a:p>
            <a:r>
              <a:rPr lang="en-US" sz="800" dirty="0"/>
              <a:t>In addition to the types of degrees, you need to understand</a:t>
            </a:r>
            <a:r>
              <a:rPr lang="en-US" sz="800" baseline="0" dirty="0"/>
              <a:t> there are also different types of colleges. </a:t>
            </a:r>
          </a:p>
          <a:p>
            <a:endParaRPr lang="en-US" sz="800" dirty="0"/>
          </a:p>
          <a:p>
            <a:r>
              <a:rPr lang="en-US" sz="800" dirty="0"/>
              <a:t>There are 4 types of college – 4 year public, private universities, community colleges, and vocational schools.</a:t>
            </a:r>
          </a:p>
          <a:p>
            <a:endParaRPr lang="en-US" sz="800" dirty="0"/>
          </a:p>
          <a:p>
            <a:r>
              <a:rPr lang="en-US" sz="800" b="1" dirty="0"/>
              <a:t>Four-year public universities </a:t>
            </a:r>
            <a:r>
              <a:rPr lang="en-US" sz="800" dirty="0"/>
              <a:t>are probably the most obvious option that we generally think of. These tend to be relatively larger schools (20,000-30,000 students). We say they are public because they are affiliated with the state and receive some of their funding from taxpayer dollars. Some examples of state schools would be ISU, NIU, Eastern, etc.</a:t>
            </a:r>
          </a:p>
          <a:p>
            <a:endParaRPr lang="en-US" sz="800" dirty="0"/>
          </a:p>
          <a:p>
            <a:r>
              <a:rPr lang="en-US" sz="800" b="1" dirty="0"/>
              <a:t>Four-year private schools</a:t>
            </a:r>
            <a:r>
              <a:rPr lang="en-US" sz="800" dirty="0"/>
              <a:t>, on the other hand, tend to be smaller, although they can range anywhere in size from 1000 to 8000 students per campus. They are private because they are not affiliated with the state and do not receive money from the state government. Bradley University is an example of a private college. </a:t>
            </a:r>
          </a:p>
          <a:p>
            <a:endParaRPr lang="en-US" sz="800" dirty="0"/>
          </a:p>
          <a:p>
            <a:r>
              <a:rPr lang="en-US" sz="800" b="1" dirty="0"/>
              <a:t>Community colleges </a:t>
            </a:r>
            <a:r>
              <a:rPr lang="en-US" sz="800" dirty="0"/>
              <a:t>are a great option for students who want to stay close to home and have a little more time with their families. Many students choose community colleges for this reason. Additionally, tuition tends to be much more affordable at community college, and since most students have to take the same general education courses no matter where they start, these students take the same classes, but pay less. You can go to a community college to take your general requirements for the first 2 years and then transfer to a 4-year school, or you can go to a community college for your associate’s degree, which typically takes 2 years to complete. Some examples of a community college are Elgin Community College or Joliet Junior College</a:t>
            </a:r>
          </a:p>
          <a:p>
            <a:endParaRPr lang="en-US" sz="800" dirty="0"/>
          </a:p>
          <a:p>
            <a:r>
              <a:rPr lang="en-US" sz="800" b="1" dirty="0"/>
              <a:t>Vocational schools </a:t>
            </a:r>
            <a:r>
              <a:rPr lang="en-US" sz="800" dirty="0"/>
              <a:t>provide training for a specific job, often allowing students on-the-job experience. However, there is some overlap here with community colleges. For example, there are vocational schools out there for students who want to pursue careers in auto mechanics, cosmetology or construction, but many community colleges also offer programs or certification in those fields. So be sure to explore your options so you know what is best for you. UTI is a vocational school. </a:t>
            </a:r>
          </a:p>
          <a:p>
            <a:pPr defTabSz="933237">
              <a:defRPr/>
            </a:pPr>
            <a:r>
              <a:rPr lang="en-US" sz="800" dirty="0"/>
              <a:t>Vocational Schools also known as  Trade Schools, Career Colleges, Vocational Training Programs; Non-profit VS. Proprietary School.</a:t>
            </a:r>
          </a:p>
          <a:p>
            <a:endParaRPr lang="en-US" sz="800" dirty="0"/>
          </a:p>
          <a:p>
            <a:pPr>
              <a:buFont typeface="Arial" pitchFamily="34" charset="0"/>
              <a:buChar char="•"/>
            </a:pPr>
            <a:endParaRPr lang="en-US" sz="800" dirty="0"/>
          </a:p>
        </p:txBody>
      </p:sp>
    </p:spTree>
    <p:extLst>
      <p:ext uri="{BB962C8B-B14F-4D97-AF65-F5344CB8AC3E}">
        <p14:creationId xmlns:p14="http://schemas.microsoft.com/office/powerpoint/2010/main" val="1478814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9</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Depending on the type of college you choose, the cost can vary significantly.</a:t>
            </a:r>
          </a:p>
          <a:p>
            <a:pPr defTabSz="933237">
              <a:defRPr/>
            </a:pPr>
            <a:endParaRPr lang="en-US" sz="1100" dirty="0"/>
          </a:p>
          <a:p>
            <a:pPr defTabSz="933237">
              <a:defRPr/>
            </a:pPr>
            <a:r>
              <a:rPr lang="en-US" sz="1100" dirty="0"/>
              <a:t>The average cost of tuition and fees in IL at a public 4 year university is approximately $13,499, while at private colleges it is an average of $32,595 and 2 year public $4,766. </a:t>
            </a:r>
          </a:p>
          <a:p>
            <a:pPr defTabSz="933237">
              <a:defRPr/>
            </a:pPr>
            <a:endParaRPr lang="en-US" sz="1100" dirty="0"/>
          </a:p>
          <a:p>
            <a:pPr defTabSz="933237">
              <a:defRPr/>
            </a:pPr>
            <a:r>
              <a:rPr lang="en-US" sz="1100" dirty="0"/>
              <a:t>Just remember that when a school quotes its’ “tuition and fees,” that number does not include things like room and board, books and supplies, and travel to and from school. So actually, these schools are more expensive than the numbers you see on the screen. But you should never let big numbers deter you from applying to a school if you are interested in attending – sometimes schools look expensive on paper, but end up being more affordable than you may think once you receive your financial aid award letters.</a:t>
            </a:r>
          </a:p>
          <a:p>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https://trends.collegeboard.org/college-pricing/figures-tables/average-estimated-undergraduate-budgets-2018-19</a:t>
            </a:r>
          </a:p>
          <a:p>
            <a:endParaRPr lang="en-US" sz="1100" dirty="0"/>
          </a:p>
        </p:txBody>
      </p:sp>
    </p:spTree>
    <p:extLst>
      <p:ext uri="{BB962C8B-B14F-4D97-AF65-F5344CB8AC3E}">
        <p14:creationId xmlns:p14="http://schemas.microsoft.com/office/powerpoint/2010/main" val="1478814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10</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There are also a number of majors that you can choose from. </a:t>
            </a:r>
          </a:p>
          <a:p>
            <a:pPr defTabSz="933237">
              <a:defRPr/>
            </a:pPr>
            <a:endParaRPr lang="en-US" sz="1100" dirty="0"/>
          </a:p>
          <a:p>
            <a:pPr defTabSz="933237">
              <a:defRPr/>
            </a:pPr>
            <a:r>
              <a:rPr lang="en-US" sz="1100" dirty="0"/>
              <a:t>Remember that completing college and getting a degree is all about your future. When deciding on a major, think about the likelihood of job employment in that field/career path and how much you are likely to earn. Also, consider how much you’re interested in a particular field. If you hate being in a chemistry lab, there’s no point in studying chemistry only to spend the majority of the rest of your life in a lab 40 hours/week.</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11</a:t>
            </a:fld>
            <a:endParaRPr lang="en-US">
              <a:solidFill>
                <a:prstClr val="black"/>
              </a:solidFill>
            </a:endParaRPr>
          </a:p>
        </p:txBody>
      </p:sp>
      <p:sp>
        <p:nvSpPr>
          <p:cNvPr id="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100" dirty="0"/>
              <a:t>So, now let’s take</a:t>
            </a:r>
            <a:r>
              <a:rPr lang="en-US" sz="1100" baseline="0" dirty="0"/>
              <a:t> a closer look at each of the types of degrees. Let’s start first with certificate programs, who offers them, and what types of careers are available. </a:t>
            </a:r>
            <a:endParaRPr lang="en-US" sz="1100" dirty="0"/>
          </a:p>
          <a:p>
            <a:pPr eaLnBrk="1" hangingPunct="1">
              <a:spcBef>
                <a:spcPct val="0"/>
              </a:spcBef>
            </a:pPr>
            <a:endParaRPr lang="en-US" sz="1100" dirty="0"/>
          </a:p>
          <a:p>
            <a:pPr eaLnBrk="1" hangingPunct="1">
              <a:spcBef>
                <a:spcPct val="0"/>
              </a:spcBef>
            </a:pPr>
            <a:r>
              <a:rPr lang="en-US" sz="1100" dirty="0"/>
              <a:t>Certification</a:t>
            </a:r>
            <a:r>
              <a:rPr lang="en-US" sz="1100" baseline="0" dirty="0"/>
              <a:t> programs can be available at community colleges, vocational, trade, technical, and career colleges or at trade-specific schools.</a:t>
            </a:r>
          </a:p>
          <a:p>
            <a:pPr eaLnBrk="1" hangingPunct="1">
              <a:spcBef>
                <a:spcPct val="0"/>
              </a:spcBef>
            </a:pPr>
            <a:endParaRPr lang="en-US" sz="1100" baseline="0" dirty="0"/>
          </a:p>
          <a:p>
            <a:pPr eaLnBrk="1" hangingPunct="1">
              <a:spcBef>
                <a:spcPct val="0"/>
              </a:spcBef>
            </a:pPr>
            <a:r>
              <a:rPr lang="en-US" sz="1100" dirty="0"/>
              <a:t>Community colleges often have associate’s and certificate programs for the same careers a trade or career college might offer. (Give example of one or two certificate programs at your local community college: </a:t>
            </a:r>
            <a:r>
              <a:rPr lang="en-US" sz="1100" i="1" dirty="0"/>
              <a:t>Black Hawk College offers certificate programs such as Accounting Clerk Certificate, Agriculture Mechanics Certificate, and a Welding Certificate.)</a:t>
            </a:r>
            <a:endParaRPr lang="en-US" sz="1100" dirty="0"/>
          </a:p>
          <a:p>
            <a:pPr eaLnBrk="1" hangingPunct="1">
              <a:spcBef>
                <a:spcPct val="0"/>
              </a:spcBef>
            </a:pPr>
            <a:endParaRPr lang="en-US" sz="1100" dirty="0"/>
          </a:p>
          <a:p>
            <a:pPr eaLnBrk="1" hangingPunct="1">
              <a:spcBef>
                <a:spcPct val="0"/>
              </a:spcBef>
            </a:pPr>
            <a:r>
              <a:rPr lang="en-US" sz="1100" dirty="0"/>
              <a:t>When we talk about vocational training programs, trade schools, technical schools and career colleges, know that they are all essentially the same thing. These are schools that prepare students for a specific career, and there are a lot of options for a student looking to attend this kind of institution. Some examples of schools you may have heard of include </a:t>
            </a:r>
            <a:r>
              <a:rPr lang="en-US" sz="1100" dirty="0" err="1"/>
              <a:t>DeVry</a:t>
            </a:r>
            <a:r>
              <a:rPr lang="en-US" sz="1100" dirty="0"/>
              <a:t> University, ITT Tech, or Kaplan University all of which offer a variety of degrees and certificate programs. </a:t>
            </a:r>
          </a:p>
          <a:p>
            <a:pPr eaLnBrk="1" hangingPunct="1">
              <a:spcBef>
                <a:spcPct val="0"/>
              </a:spcBef>
            </a:pPr>
            <a:endParaRPr lang="en-US" sz="1100" dirty="0"/>
          </a:p>
          <a:p>
            <a:pPr eaLnBrk="1" hangingPunct="1">
              <a:spcBef>
                <a:spcPct val="0"/>
              </a:spcBef>
            </a:pPr>
            <a:r>
              <a:rPr lang="en-US" sz="1100" dirty="0"/>
              <a:t>Within these trade schools there are also trade-specific schools, which offer programs solely for a career in a very specific field. Examples of these would be Capri College or </a:t>
            </a:r>
            <a:r>
              <a:rPr lang="en-US" sz="1100" dirty="0" err="1"/>
              <a:t>L’James</a:t>
            </a:r>
            <a:r>
              <a:rPr lang="en-US" sz="1100" dirty="0"/>
              <a:t> International School which specialize in cosmetology, Morrison Institute of Technology which focuses on engineering technology or Universal Technical Institute (UTI) which specializes in automotive technology. </a:t>
            </a:r>
          </a:p>
        </p:txBody>
      </p:sp>
    </p:spTree>
    <p:extLst>
      <p:ext uri="{BB962C8B-B14F-4D97-AF65-F5344CB8AC3E}">
        <p14:creationId xmlns:p14="http://schemas.microsoft.com/office/powerpoint/2010/main" val="1478814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12</a:t>
            </a:fld>
            <a:endParaRPr lang="en-US">
              <a:solidFill>
                <a:prstClr val="black"/>
              </a:solidFill>
            </a:endParaRPr>
          </a:p>
        </p:txBody>
      </p:sp>
      <p:sp>
        <p:nvSpPr>
          <p:cNvPr id="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z="1100" dirty="0"/>
              <a:t>Apprenticeships are a specific career option as well. These are often run by either an employer or union group to give unskilled apprentices the skills necessary for employment in that field. Apprenticeships usually include a combination of on-the-job training with a skilled member of that community, and classroom instruction. Many times, the apprentice pays only for book/tools and supplies, and may receive a small amount of pay for the work they complete during their on-the-job training. In exchange, apprentices must usually agree to work for the employer or union for a minimum time frame upon completing the apprenticeship.</a:t>
            </a:r>
          </a:p>
          <a:p>
            <a:pPr eaLnBrk="1" hangingPunct="1">
              <a:spcBef>
                <a:spcPct val="0"/>
              </a:spcBef>
            </a:pP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13</a:t>
            </a:fld>
            <a:endParaRPr lang="en-US">
              <a:solidFill>
                <a:prstClr val="black"/>
              </a:solidFill>
            </a:endParaRPr>
          </a:p>
        </p:txBody>
      </p:sp>
      <p:sp>
        <p:nvSpPr>
          <p:cNvPr id="5" name="Notes Placeholder 2"/>
          <p:cNvSpPr>
            <a:spLocks noGrp="1"/>
          </p:cNvSpPr>
          <p:nvPr>
            <p:ph type="body" idx="1"/>
          </p:nvPr>
        </p:nvSpPr>
        <p:spPr/>
        <p:txBody>
          <a:bodyPr/>
          <a:lstStyle/>
          <a:p>
            <a:r>
              <a:rPr lang="en-US" dirty="0"/>
              <a:t>Here are some examples of popular apprenticeship programs.</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14</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Another option is a regular college degree.</a:t>
            </a:r>
          </a:p>
          <a:p>
            <a:pPr defTabSz="933237">
              <a:defRPr/>
            </a:pPr>
            <a:endParaRPr lang="en-US" sz="1100" dirty="0"/>
          </a:p>
          <a:p>
            <a:pPr defTabSz="933237">
              <a:defRPr/>
            </a:pPr>
            <a:r>
              <a:rPr lang="en-US" sz="1100" dirty="0"/>
              <a:t>At the undergraduate level, you can obtain either an associate’s degree or a bachelor’s degree.</a:t>
            </a:r>
          </a:p>
          <a:p>
            <a:pPr defTabSz="933237">
              <a:defRPr/>
            </a:pPr>
            <a:endParaRPr lang="en-US" sz="1100" dirty="0"/>
          </a:p>
          <a:p>
            <a:pPr defTabSz="933237">
              <a:defRPr/>
            </a:pPr>
            <a:r>
              <a:rPr lang="en-US" sz="1100" dirty="0"/>
              <a:t>Here are some examples of some careers that are attainable with an associate’s degree. This list is by no means exhaustive. Remember, an associate’s generally takes 2 years to complete so long as you are passing all your classes and they all count towards graduation.</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15</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And here are some examples of bachelor’s degree careers. Again, this list is not complete. You may notice that we have “nurse” on this slide again. That’s because you can get an associate’s in nursing or a bachelor’s in nursing. You can take your education even further and get a master’s in nursing</a:t>
            </a:r>
            <a:r>
              <a:rPr lang="en-US" sz="1100" i="1" dirty="0"/>
              <a:t>. Can anyone guess why someone may study longer for a higher educational degree for their job? </a:t>
            </a:r>
            <a:r>
              <a:rPr lang="en-US" sz="1100" dirty="0"/>
              <a:t>(Hopefully someone says they get paid more). The same applies to your teachers—they all definitely have a bachelor’s degree, but many of them probably have their master’s in education.</a:t>
            </a:r>
          </a:p>
          <a:p>
            <a:endParaRPr lang="en-US" sz="1100" dirty="0"/>
          </a:p>
        </p:txBody>
      </p:sp>
    </p:spTree>
    <p:extLst>
      <p:ext uri="{BB962C8B-B14F-4D97-AF65-F5344CB8AC3E}">
        <p14:creationId xmlns:p14="http://schemas.microsoft.com/office/powerpoint/2010/main" val="1478814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16</a:t>
            </a:fld>
            <a:endParaRPr lang="en-US">
              <a:solidFill>
                <a:prstClr val="black"/>
              </a:solidFill>
            </a:endParaRPr>
          </a:p>
        </p:txBody>
      </p:sp>
      <p:sp>
        <p:nvSpPr>
          <p:cNvPr id="6" name="Notes Placeholder 2"/>
          <p:cNvSpPr>
            <a:spLocks noGrp="1"/>
          </p:cNvSpPr>
          <p:nvPr>
            <p:ph type="body" idx="1"/>
          </p:nvPr>
        </p:nvSpPr>
        <p:spPr/>
        <p:txBody>
          <a:bodyPr>
            <a:normAutofit/>
          </a:bodyPr>
          <a:lstStyle/>
          <a:p>
            <a:r>
              <a:rPr lang="en-US" dirty="0"/>
              <a:t>Following your Bachelor’s degree, you can continue your education and pursue</a:t>
            </a:r>
            <a:r>
              <a:rPr lang="en-US" baseline="0" dirty="0"/>
              <a:t> a Master’s, Professional, or Doctorate’s degree. Here are a couple of examples of different careers for each degree. </a:t>
            </a: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17</a:t>
            </a:fld>
            <a:endParaRPr lang="en-US">
              <a:solidFill>
                <a:prstClr val="black"/>
              </a:solidFill>
            </a:endParaRPr>
          </a:p>
        </p:txBody>
      </p:sp>
      <p:sp>
        <p:nvSpPr>
          <p:cNvPr id="6" name="Notes Placeholder 2"/>
          <p:cNvSpPr>
            <a:spLocks noGrp="1"/>
          </p:cNvSpPr>
          <p:nvPr>
            <p:ph type="body" idx="1"/>
          </p:nvPr>
        </p:nvSpPr>
        <p:spPr/>
        <p:txBody>
          <a:bodyPr/>
          <a:lstStyle/>
          <a:p>
            <a:r>
              <a:rPr lang="en-US" dirty="0"/>
              <a:t>Another</a:t>
            </a:r>
            <a:r>
              <a:rPr lang="en-US" baseline="0" dirty="0"/>
              <a:t> option after high school is to join the military. </a:t>
            </a:r>
          </a:p>
          <a:p>
            <a:endParaRPr lang="en-US" baseline="0" dirty="0"/>
          </a:p>
          <a:p>
            <a:r>
              <a:rPr lang="en-US" baseline="0" dirty="0"/>
              <a:t>This is an opportunity to serve your country on a permanent or short-term basis. You can select from many branches – Army, Navy, Air Force, Marine Corps, Coast Guard, or National Guard.</a:t>
            </a:r>
          </a:p>
          <a:p>
            <a:endParaRPr lang="en-US" baseline="0" dirty="0"/>
          </a:p>
          <a:p>
            <a:r>
              <a:rPr lang="en-US" baseline="0" dirty="0"/>
              <a:t>Although many people decide to make this their permanent career, others may use it is an opportunity to obtain additional experience or education. The military offers tuition assistance to both the military member as well as their family. </a:t>
            </a:r>
          </a:p>
          <a:p>
            <a:endParaRPr lang="en-US" baseline="0" dirty="0"/>
          </a:p>
          <a:p>
            <a:r>
              <a:rPr lang="en-US" baseline="0" dirty="0"/>
              <a:t>ISAC also offers the Illinois National Guard grant and Illinois Veteran’s Grant (IVG), which are independent of the GI Bill, and are available to Illinois residents.</a:t>
            </a: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18</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i="1" dirty="0"/>
              <a:t>Note to Corps: What Do You Want In a College Activity may be done to supplement this slide. Please refer to the facilitator guide for more information. Be sure to go over the answers the students came up with and then explain the reasons to not choose a specific college. Transition from this slide to the next slide and show them what they should look for in a college. Do their lists match any of the features on the next slide? Are they forgetting any of these?</a:t>
            </a:r>
          </a:p>
          <a:p>
            <a:pPr defTabSz="933237">
              <a:defRPr/>
            </a:pPr>
            <a:endParaRPr lang="en-US" sz="1100" dirty="0"/>
          </a:p>
          <a:p>
            <a:pPr defTabSz="933237">
              <a:defRPr/>
            </a:pPr>
            <a:endParaRPr lang="en-US" sz="1100" dirty="0"/>
          </a:p>
          <a:p>
            <a:pPr defTabSz="933237">
              <a:defRPr/>
            </a:pPr>
            <a:r>
              <a:rPr lang="en-US" sz="1100" dirty="0"/>
              <a:t>There are several reasons NOT to go to a school, such as (but not limited to) your girlfriend/boyfriend/best friend is going there, you recognize its name, or because they sent you a brochure. There are more important reasons to attend a particular institution than these.</a:t>
            </a:r>
          </a:p>
          <a:p>
            <a:endParaRPr lang="en-US" sz="1100" dirty="0"/>
          </a:p>
        </p:txBody>
      </p:sp>
    </p:spTree>
    <p:extLst>
      <p:ext uri="{BB962C8B-B14F-4D97-AF65-F5344CB8AC3E}">
        <p14:creationId xmlns:p14="http://schemas.microsoft.com/office/powerpoint/2010/main" val="1478814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19</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Again, we encourage students to consider three areas when they’re trying to determine their “best fit” college. It is important to get an idea of whether an institution will be a good fit for you academically, socially and financially. I’ll go through each of these areas and what you need to consider for each area.</a:t>
            </a:r>
          </a:p>
          <a:p>
            <a:pPr defTabSz="933237">
              <a:defRPr/>
            </a:pPr>
            <a:endParaRPr lang="en-US" sz="1100" dirty="0"/>
          </a:p>
          <a:p>
            <a:pPr defTabSz="933237">
              <a:defRPr/>
            </a:pPr>
            <a:r>
              <a:rPr lang="en-US" sz="1100" dirty="0"/>
              <a:t>What you want to do is find a school that matches your needs in all three of these areas. For example, if you can afford a school and the social experience is what you want, but you’re not getting what you need academically, you might graduate with a degree that’s not very helpful, or you might not graduate.</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20</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dirty="0"/>
              <a:t>When looking into colleges and programs of study, remember that college is not just a 2 to 4-year deal. What you study and how you spend your time, whether in a 2-yr program at a community college or a 4-yr program at a university, will impact the kinds of opportunities you’ll have 20, even 40 years from now! The purpose of college is to give you the skill set you’ll need for a long time to come, if not for the rest of your life. Be sure to check out a school’s graduation rate and job placement rate for recent graduates.</a:t>
            </a:r>
          </a:p>
          <a:p>
            <a:r>
              <a:rPr lang="en-US" dirty="0"/>
              <a:t> </a:t>
            </a:r>
          </a:p>
          <a:p>
            <a:r>
              <a:rPr lang="en-US" i="1" dirty="0"/>
              <a:t>Note</a:t>
            </a:r>
            <a:r>
              <a:rPr lang="en-US" i="1" baseline="0" dirty="0"/>
              <a:t> to Corps: use College Navigator to identify graduation and retention rates for a couple of schools in their area or that they are potentially interested in. </a:t>
            </a:r>
          </a:p>
          <a:p>
            <a:endParaRPr lang="en-US" i="1" baseline="0" dirty="0"/>
          </a:p>
          <a:p>
            <a:r>
              <a:rPr lang="en-US" b="1" i="1" baseline="0" dirty="0"/>
              <a:t>Do not talk negatively about any college.</a:t>
            </a:r>
            <a:endParaRPr lang="en-US" b="1" i="1" dirty="0"/>
          </a:p>
        </p:txBody>
      </p:sp>
    </p:spTree>
    <p:extLst>
      <p:ext uri="{BB962C8B-B14F-4D97-AF65-F5344CB8AC3E}">
        <p14:creationId xmlns:p14="http://schemas.microsoft.com/office/powerpoint/2010/main" val="1478814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21</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You’ll want to apply to 1-2 reach schools, 1-2 good match schools and 1-2 safety schools. A school is a “reach” school if the middle 50% of students have higher GPA’s and ACT scores than you. These are schools you can </a:t>
            </a:r>
            <a:r>
              <a:rPr lang="en-US" sz="1100" b="1" dirty="0"/>
              <a:t>maybe</a:t>
            </a:r>
            <a:r>
              <a:rPr lang="en-US" sz="1100" dirty="0"/>
              <a:t> get into with very good recommendations, an excellent essay, and a one-on-one interview with an admissions representative. A school is a “good match” if you fall within the middle 50% of student GPA and ACT scores. A “safety” school is one where your GPA and ACT scores are in the top 25% of what admitted students had. These are schools you will </a:t>
            </a:r>
            <a:r>
              <a:rPr lang="en-US" sz="1100" b="1" dirty="0"/>
              <a:t>most likely</a:t>
            </a:r>
            <a:r>
              <a:rPr lang="en-US" sz="1100" dirty="0"/>
              <a:t> get into based on your grades and extra-</a:t>
            </a:r>
            <a:r>
              <a:rPr lang="en-US" sz="1100" dirty="0" err="1"/>
              <a:t>curriculars</a:t>
            </a:r>
            <a:r>
              <a:rPr lang="en-US" sz="1100" dirty="0"/>
              <a:t>. Make sure you like your safeties!! If you don’t get into any of your reach schools or a safety school offers you the best financial aid package, you might end up spending at least some of your college years there!</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22</a:t>
            </a:fld>
            <a:endParaRPr lang="en-US">
              <a:solidFill>
                <a:prstClr val="black"/>
              </a:solidFill>
            </a:endParaRPr>
          </a:p>
        </p:txBody>
      </p:sp>
      <p:sp>
        <p:nvSpPr>
          <p:cNvPr id="6" name="Notes Placeholder 2"/>
          <p:cNvSpPr>
            <a:spLocks noGrp="1"/>
          </p:cNvSpPr>
          <p:nvPr>
            <p:ph type="body" idx="1"/>
          </p:nvPr>
        </p:nvSpPr>
        <p:spPr/>
        <p:txBody>
          <a:bodyPr/>
          <a:lstStyle/>
          <a:p>
            <a:r>
              <a:rPr lang="en-US" dirty="0"/>
              <a:t>ISAC offers a tool that can assist you in finding a</a:t>
            </a:r>
            <a:r>
              <a:rPr lang="en-US" baseline="0" dirty="0"/>
              <a:t>dditional colleges to consider that may be a good match. </a:t>
            </a:r>
            <a:r>
              <a:rPr lang="en-US" b="0" dirty="0">
                <a:effectLst/>
              </a:rPr>
              <a:t>Enter your ACT score and your grade point average (GPA) and you will get a list of colleges that match your qualifications. Make sure to investigate many different colleges to find your right fit. Don't limit your selection to only the colleges on this list. </a:t>
            </a: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23</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dirty="0"/>
              <a:t>We’ve already talked about some important factors when choosing a college. But there are other things that may be important. For example, do you want to be involved in intramural sports? Check and see if the school you’re looking at has this option. Remember to check out a bunch of schools. The more visits you make, the more you’ll learn about what’s important to you and what you want from your institution. </a:t>
            </a:r>
          </a:p>
          <a:p>
            <a:r>
              <a:rPr lang="en-US" dirty="0"/>
              <a:t> </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24</a:t>
            </a:fld>
            <a:endParaRPr lang="en-US">
              <a:solidFill>
                <a:prstClr val="black"/>
              </a:solidFill>
            </a:endParaRPr>
          </a:p>
        </p:txBody>
      </p:sp>
      <p:sp>
        <p:nvSpPr>
          <p:cNvPr id="6" name="Notes Placeholder 2"/>
          <p:cNvSpPr>
            <a:spLocks noGrp="1"/>
          </p:cNvSpPr>
          <p:nvPr>
            <p:ph type="body" idx="1"/>
          </p:nvPr>
        </p:nvSpPr>
        <p:spPr/>
        <p:txBody>
          <a:bodyPr>
            <a:normAutofit/>
          </a:bodyPr>
          <a:lstStyle/>
          <a:p>
            <a:r>
              <a:rPr lang="en-US" dirty="0"/>
              <a:t> </a:t>
            </a:r>
          </a:p>
          <a:p>
            <a:pPr defTabSz="933126">
              <a:defRPr/>
            </a:pPr>
            <a:r>
              <a:rPr lang="en-US" dirty="0"/>
              <a:t>When choosing a college it’s important that you select one that</a:t>
            </a:r>
            <a:r>
              <a:rPr lang="en-US" baseline="0" dirty="0"/>
              <a:t> works financially for you. </a:t>
            </a:r>
            <a:r>
              <a:rPr lang="en-US" dirty="0"/>
              <a:t>Once</a:t>
            </a:r>
            <a:r>
              <a:rPr lang="en-US" baseline="0" dirty="0"/>
              <a:t> you get further along in the application process, you will receive award letters from the schools you have expressed an interest in. You will want to make sure that you look at each offer carefully. </a:t>
            </a:r>
          </a:p>
          <a:p>
            <a:pPr defTabSz="933126">
              <a:defRPr/>
            </a:pPr>
            <a:endParaRPr lang="en-US" baseline="0" dirty="0"/>
          </a:p>
          <a:p>
            <a:pPr defTabSz="933126">
              <a:defRPr/>
            </a:pPr>
            <a:r>
              <a:rPr lang="en-US" dirty="0"/>
              <a:t>Because each college has its own packaging policy, the types of financial aid offered to you will probably vary from college to college.  The FA offer may include a combination of financial aid programs from various sources, such as grants, scholarships, work-study and student loans.  As you review your award letters, consider the cost of attendance, the EFC, your financial aid eligibility, the types of financial aid programs being offered, and your out-of-pocket cost.</a:t>
            </a:r>
          </a:p>
          <a:p>
            <a:endParaRPr lang="en-US" dirty="0"/>
          </a:p>
          <a:p>
            <a:r>
              <a:rPr lang="en-US" dirty="0"/>
              <a:t>Here</a:t>
            </a:r>
            <a:r>
              <a:rPr lang="en-US" baseline="0" dirty="0"/>
              <a:t> are some of the questions that you may want to consider – what is the total cost of attendance at the school, how much will my family be expected to contribute, what type of aid is available, and what will I need to pay out of pocket?</a:t>
            </a:r>
            <a:endParaRPr lang="en-US" dirty="0"/>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t>25</a:t>
            </a:fld>
            <a:endParaRPr lang="en-US"/>
          </a:p>
        </p:txBody>
      </p:sp>
      <p:sp>
        <p:nvSpPr>
          <p:cNvPr id="6" name="Rectangle 3"/>
          <p:cNvSpPr>
            <a:spLocks noGrp="1" noChangeArrowheads="1"/>
          </p:cNvSpPr>
          <p:nvPr>
            <p:ph type="body" idx="1"/>
          </p:nvPr>
        </p:nvSpPr>
        <p:spPr>
          <a:noFill/>
          <a:ln/>
        </p:spPr>
        <p:txBody>
          <a:bodyPr/>
          <a:lstStyle/>
          <a:p>
            <a:r>
              <a:rPr lang="en-US" dirty="0"/>
              <a:t>The </a:t>
            </a:r>
            <a:r>
              <a:rPr lang="en-US" b="1" dirty="0"/>
              <a:t>Free Application for Federal Student Aid (FAFSA</a:t>
            </a:r>
            <a:r>
              <a:rPr lang="en-US" dirty="0"/>
              <a:t>) is required to determine a student’s eligibility for federal and state grants as well as student loans, and other types of aid that are administered by the college or university.  By completing a FAFSA, students are considered and may qualify for some or all of the MAP and Pell Grant.</a:t>
            </a:r>
          </a:p>
          <a:p>
            <a:pPr eaLnBrk="1" hangingPunct="1"/>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26</a:t>
            </a:fld>
            <a:endParaRPr lang="en-US">
              <a:solidFill>
                <a:prstClr val="black"/>
              </a:solidFill>
            </a:endParaRPr>
          </a:p>
        </p:txBody>
      </p:sp>
      <p:sp>
        <p:nvSpPr>
          <p:cNvPr id="6" name="Notes Placeholder 2"/>
          <p:cNvSpPr>
            <a:spLocks noGrp="1"/>
          </p:cNvSpPr>
          <p:nvPr>
            <p:ph type="body" idx="1"/>
          </p:nvPr>
        </p:nvSpPr>
        <p:spPr/>
        <p:txBody>
          <a:bodyPr>
            <a:normAutofit fontScale="92500" lnSpcReduction="10000"/>
          </a:bodyPr>
          <a:lstStyle/>
          <a:p>
            <a:r>
              <a:rPr lang="en-US" dirty="0"/>
              <a:t>*College Dating Activity may</a:t>
            </a:r>
            <a:r>
              <a:rPr lang="en-US" baseline="0" dirty="0"/>
              <a:t> be done in place of this slide. Please see facilitator guide and document for more information.</a:t>
            </a:r>
            <a:endParaRPr lang="en-US" dirty="0"/>
          </a:p>
          <a:p>
            <a:endParaRPr lang="en-US" dirty="0"/>
          </a:p>
          <a:p>
            <a:r>
              <a:rPr lang="en-US" dirty="0"/>
              <a:t>Choosing</a:t>
            </a:r>
            <a:r>
              <a:rPr lang="en-US" baseline="0" dirty="0"/>
              <a:t> a college can be similar to dating! Would you want to see a potential boyfriend/girlfriend online and promise to date them for the next four years without going on a date first? No WAY! That’s why it is important to go on a college visit. You should “date” your college before making the big decision on “living with” it! </a:t>
            </a:r>
          </a:p>
          <a:p>
            <a:endParaRPr lang="en-US" baseline="0" dirty="0"/>
          </a:p>
          <a:p>
            <a:r>
              <a:rPr lang="en-US" baseline="0" dirty="0"/>
              <a:t>Would you date someone who makes you feel miserable because you can’t be yourself around him/her? No way! That’s why it is important that you find a college that matches your wants in an institution of higher education. We just talked about the important things to think about when finding the right fit.</a:t>
            </a:r>
          </a:p>
          <a:p>
            <a:endParaRPr lang="en-US" baseline="0" dirty="0"/>
          </a:p>
          <a:p>
            <a:r>
              <a:rPr lang="en-US" baseline="0" dirty="0"/>
              <a:t>The college you choose should better your future, and prepare you for the person you want to be 5, 10, 50 years from now! Would you date someone who held beliefs completely different than you? Maybe, maybe not. It depends on you! That is why it is important that you know what you are comfortable with so you know what kind of “atmosphere” you would like at a college. </a:t>
            </a:r>
          </a:p>
          <a:p>
            <a:endParaRPr lang="en-US" baseline="0" dirty="0"/>
          </a:p>
          <a:p>
            <a:r>
              <a:rPr lang="en-US" baseline="0" dirty="0"/>
              <a:t>Would it make sense for a college to take a horrible photo of itself and then show everyone? OF COURSE NOT! A college’s website, brochures, etc. are SUPPOSED to make a person inclined to attend. This is another reason it is important to go visit the college first! Let’s talk about why it is important to visit a college (go to next slide).</a:t>
            </a: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27</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There are 1000s of colleges in the United States. How do you find a handful that might be right for you? Remember to spend time researching schools that offer programs you’re interested in. There’s no point looking at an art school if you want to study biology. Also, never decide what is affordable until after you’ve received a school’s financial aid offer. Use the tools on studentportal.isac.org</a:t>
            </a:r>
            <a:r>
              <a:rPr lang="en-US" sz="1100" baseline="0" dirty="0"/>
              <a:t> to research schools. </a:t>
            </a:r>
            <a:endParaRPr lang="en-US" sz="1100" dirty="0"/>
          </a:p>
          <a:p>
            <a:endParaRPr lang="en-US" dirty="0"/>
          </a:p>
          <a:p>
            <a:r>
              <a:rPr lang="en-US" dirty="0"/>
              <a:t>“Don’t rule out a school based on cost”</a:t>
            </a:r>
            <a:r>
              <a:rPr lang="en-US" b="1" dirty="0"/>
              <a:t> - </a:t>
            </a:r>
            <a:r>
              <a:rPr lang="en-US" dirty="0"/>
              <a:t>Know that there are fee-waivers available!!! Most schools will have application fee waivers for low-income students. Talk to your guidance counselor or contact the school itself to ask about obtaining a fee waiver. </a:t>
            </a:r>
          </a:p>
          <a:p>
            <a:r>
              <a:rPr lang="en-US" u="sng" dirty="0"/>
              <a:t>Resource</a:t>
            </a:r>
            <a:r>
              <a:rPr lang="en-US" dirty="0"/>
              <a:t>: NACAC Application Waiver: </a:t>
            </a:r>
            <a:r>
              <a:rPr lang="en-US" dirty="0">
                <a:hlinkClick r:id="rId3"/>
              </a:rPr>
              <a:t>http://www.nacacnet.org/studentinfo/feewaiver/Pages/default.aspx</a:t>
            </a:r>
            <a:endParaRPr lang="en-US" dirty="0"/>
          </a:p>
          <a:p>
            <a:r>
              <a:rPr lang="en-US" u="sng" dirty="0"/>
              <a:t>Resource</a:t>
            </a:r>
            <a:r>
              <a:rPr lang="en-US" dirty="0"/>
              <a:t>: </a:t>
            </a:r>
            <a:r>
              <a:rPr lang="en-US" dirty="0" err="1"/>
              <a:t>Collegeboard</a:t>
            </a:r>
            <a:r>
              <a:rPr lang="en-US" baseline="0" dirty="0"/>
              <a:t> Application Fee Waivers: </a:t>
            </a:r>
            <a:r>
              <a:rPr lang="en-US" dirty="0">
                <a:hlinkClick r:id="rId4"/>
              </a:rPr>
              <a:t>https://bigfuture.collegeboard.org/get-in/applying-101/college-application-fee-waivers</a:t>
            </a:r>
            <a:endParaRPr lang="en-US" dirty="0"/>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28</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Campus visits will give you a better idea of whether you can see yourself as a student at a particular school. Every school looks good in a brochure, so it’s important to actually put yourself on that campus.</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29</a:t>
            </a:fld>
            <a:endParaRPr lang="en-US">
              <a:solidFill>
                <a:prstClr val="black"/>
              </a:solidFill>
            </a:endParaRPr>
          </a:p>
        </p:txBody>
      </p:sp>
      <p:sp>
        <p:nvSpPr>
          <p:cNvPr id="6" name="Notes Placeholder 2"/>
          <p:cNvSpPr>
            <a:spLocks noGrp="1"/>
          </p:cNvSpPr>
          <p:nvPr>
            <p:ph type="body" idx="1"/>
          </p:nvPr>
        </p:nvSpPr>
        <p:spPr/>
        <p:txBody>
          <a:bodyPr>
            <a:normAutofit/>
          </a:bodyPr>
          <a:lstStyle/>
          <a:p>
            <a:pPr defTabSz="933237">
              <a:defRPr/>
            </a:pPr>
            <a:r>
              <a:rPr lang="en-US" sz="1100" dirty="0"/>
              <a:t>When on a college visit, ask questions, but be sure they are intelligent! Schedule a one-on-one appointment with an admissions representative. Students who do this are more likely to get admitted. Ask current students questions to see how they feel about attending that institution—they will generally give you their honest feedback. Consider an overnight stay with a current student. Many schools offer this opportunity so that prospective students can get an idea of what it is like to attend their institution. Attend a class to get a feel for what the academic pace is.</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30</a:t>
            </a:fld>
            <a:endParaRPr lang="en-US">
              <a:solidFill>
                <a:prstClr val="black"/>
              </a:solidFill>
            </a:endParaRPr>
          </a:p>
        </p:txBody>
      </p:sp>
      <p:sp>
        <p:nvSpPr>
          <p:cNvPr id="6" name="Notes Placeholder 2"/>
          <p:cNvSpPr>
            <a:spLocks noGrp="1"/>
          </p:cNvSpPr>
          <p:nvPr>
            <p:ph type="body" idx="1"/>
          </p:nvPr>
        </p:nvSpPr>
        <p:spPr/>
        <p:txBody>
          <a:bodyPr>
            <a:normAutofit fontScale="92500" lnSpcReduction="20000"/>
          </a:bodyPr>
          <a:lstStyle/>
          <a:p>
            <a:pPr defTabSz="933237">
              <a:defRPr/>
            </a:pPr>
            <a:r>
              <a:rPr lang="en-US" dirty="0"/>
              <a:t>When you have narrowed down your search, talk to your family or someone else whose opinions you value. </a:t>
            </a:r>
            <a:r>
              <a:rPr lang="en-US" dirty="0">
                <a:latin typeface="Corbel" pitchFamily="34" charset="0"/>
              </a:rPr>
              <a:t>Think about what you want in a college and ask questions! You can ask a parent, an older brother/sister/cousin/relative, a counselor, and/or a teacher. </a:t>
            </a:r>
            <a:r>
              <a:rPr lang="en-US" dirty="0"/>
              <a:t>Remember that finding the “right fit” school is a multi-faceted decision.</a:t>
            </a:r>
            <a:endParaRPr lang="en-US" dirty="0">
              <a:latin typeface="Corbel" pitchFamily="34" charset="0"/>
            </a:endParaRPr>
          </a:p>
          <a:p>
            <a:endParaRPr lang="en-US" dirty="0"/>
          </a:p>
          <a:p>
            <a:r>
              <a:rPr lang="en-US" dirty="0"/>
              <a:t>If you’re among those who are applying to college as a first-generation student (meaning your parents never attended college) and you’re hesitant to talk about your parents’ educational attainment, you’re not alone. Thirty percent of entering freshmen in the United States are first-generation college students.</a:t>
            </a:r>
          </a:p>
          <a:p>
            <a:r>
              <a:rPr lang="en-US" u="sng" dirty="0"/>
              <a:t>Source</a:t>
            </a:r>
            <a:r>
              <a:rPr lang="en-US" dirty="0"/>
              <a:t>: </a:t>
            </a:r>
            <a:r>
              <a:rPr lang="en-US" dirty="0">
                <a:hlinkClick r:id="rId3"/>
              </a:rPr>
              <a:t>http://thechoice.blogs.nytimes.com/2013/02/11/tips-for-first-generation-college-applicants/</a:t>
            </a:r>
            <a:endParaRPr lang="en-US" dirty="0"/>
          </a:p>
          <a:p>
            <a:endParaRPr lang="en-US" dirty="0"/>
          </a:p>
          <a:p>
            <a:r>
              <a:rPr lang="en-US" dirty="0"/>
              <a:t>#1.) First-Gen</a:t>
            </a:r>
            <a:r>
              <a:rPr lang="en-US" baseline="0" dirty="0"/>
              <a:t> </a:t>
            </a:r>
            <a:r>
              <a:rPr lang="en-US" dirty="0"/>
              <a:t>Tip: </a:t>
            </a:r>
            <a:r>
              <a:rPr lang="en-US" b="1" dirty="0"/>
              <a:t>Complete Optional Application Sections - </a:t>
            </a:r>
            <a:r>
              <a:rPr lang="en-US" dirty="0"/>
              <a:t>The additional information section on the </a:t>
            </a:r>
            <a:r>
              <a:rPr lang="en-US" u="sng" dirty="0">
                <a:hlinkClick r:id="rId4"/>
              </a:rPr>
              <a:t>Common Application</a:t>
            </a:r>
            <a:r>
              <a:rPr lang="en-US" dirty="0"/>
              <a:t> is an ideal place for you to write an essay that highlights how your life has been shaped by having parents who did not attend college. It is also an opportunity to demonstrate what attending college means to you, given your background. By opting out of this section, you lose a chance to set yourself apart from your peers.</a:t>
            </a:r>
          </a:p>
          <a:p>
            <a:endParaRPr lang="en-US" dirty="0"/>
          </a:p>
          <a:p>
            <a:r>
              <a:rPr lang="en-US" dirty="0"/>
              <a:t>#2.) First-Gen</a:t>
            </a:r>
            <a:r>
              <a:rPr lang="en-US" baseline="0" dirty="0"/>
              <a:t> </a:t>
            </a:r>
            <a:r>
              <a:rPr lang="en-US" dirty="0"/>
              <a:t>Tip: </a:t>
            </a:r>
            <a:r>
              <a:rPr lang="en-US" b="1" dirty="0"/>
              <a:t>Look for Resources at Your School </a:t>
            </a:r>
            <a:r>
              <a:rPr lang="en-US" dirty="0"/>
              <a:t>- </a:t>
            </a:r>
            <a:r>
              <a:rPr lang="en-US" u="sng" dirty="0">
                <a:hlinkClick r:id="rId5"/>
              </a:rPr>
              <a:t>Statistics show</a:t>
            </a:r>
            <a:r>
              <a:rPr lang="en-US" dirty="0"/>
              <a:t> that first-generation students often need more support. Nationally, 89 percent of low-income first-generation students leave college within six years without a degree. More than a quarter leave after their first year — four times the dropout rate of higher-income second-generation students. Unfortunately, many first-generation college applicants don’t have parental support to help guide them through the application process. Seek help by contacting the admissions office at your prospective colleges to ask if they have programs, guides or other resources for first-generation students.</a:t>
            </a:r>
          </a:p>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31</a:t>
            </a:fld>
            <a:endParaRPr lang="en-US">
              <a:solidFill>
                <a:prstClr val="black"/>
              </a:solidFill>
            </a:endParaRPr>
          </a:p>
        </p:txBody>
      </p:sp>
      <p:sp>
        <p:nvSpPr>
          <p:cNvPr id="6" name="Notes Placeholder 2"/>
          <p:cNvSpPr>
            <a:spLocks noGrp="1"/>
          </p:cNvSpPr>
          <p:nvPr>
            <p:ph type="body" idx="1"/>
          </p:nvPr>
        </p:nvSpPr>
        <p:spPr/>
        <p:txBody>
          <a:bodyPr/>
          <a:lstStyle/>
          <a:p>
            <a:r>
              <a:rPr lang="en-US" dirty="0"/>
              <a:t>So,</a:t>
            </a:r>
            <a:r>
              <a:rPr lang="en-US" baseline="0" dirty="0"/>
              <a:t> now we are going to talk about a couple of on-line resources – College Scorecard and the </a:t>
            </a:r>
            <a:r>
              <a:rPr lang="en-US" baseline="0"/>
              <a:t>ISAC Student Portal</a:t>
            </a: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32</a:t>
            </a:fld>
            <a:endParaRPr lang="en-US">
              <a:solidFill>
                <a:prstClr val="black"/>
              </a:solidFill>
            </a:endParaRPr>
          </a:p>
        </p:txBody>
      </p:sp>
      <p:sp>
        <p:nvSpPr>
          <p:cNvPr id="6" name="Notes Placeholder 2"/>
          <p:cNvSpPr>
            <a:spLocks noGrp="1"/>
          </p:cNvSpPr>
          <p:nvPr>
            <p:ph type="body" idx="1"/>
          </p:nvPr>
        </p:nvSpPr>
        <p:spPr/>
        <p:txBody>
          <a:bodyPr>
            <a:normAutofit/>
          </a:bodyPr>
          <a:lstStyle/>
          <a:p>
            <a:r>
              <a:rPr lang="en-US" dirty="0"/>
              <a:t>Try out the new College Scorecard at </a:t>
            </a:r>
            <a:r>
              <a:rPr lang="en-US" dirty="0">
                <a:hlinkClick r:id="rId3"/>
              </a:rPr>
              <a:t>https://collegescorecard.ed.gov/</a:t>
            </a:r>
            <a:r>
              <a:rPr lang="en-US" dirty="0"/>
              <a:t>!</a:t>
            </a:r>
          </a:p>
          <a:p>
            <a:endParaRPr lang="en-US" dirty="0"/>
          </a:p>
          <a:p>
            <a:r>
              <a:rPr lang="en-US" dirty="0"/>
              <a:t>You can use the College Scorecard to find out more about a college’s affordability and value so you can make more informed decisions about which college to attend. To start, enter the name of a college of interest to you or select factors that are important in your college search. You can find scorecards for colleges based on factors such as programs or majors offered, location, and enrollment size.</a:t>
            </a:r>
          </a:p>
        </p:txBody>
      </p:sp>
    </p:spTree>
    <p:extLst>
      <p:ext uri="{BB962C8B-B14F-4D97-AF65-F5344CB8AC3E}">
        <p14:creationId xmlns:p14="http://schemas.microsoft.com/office/powerpoint/2010/main" val="14788140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33</a:t>
            </a:fld>
            <a:endParaRPr lang="en-US">
              <a:solidFill>
                <a:prstClr val="black"/>
              </a:solidFill>
            </a:endParaRPr>
          </a:p>
        </p:txBody>
      </p:sp>
      <p:sp>
        <p:nvSpPr>
          <p:cNvPr id="6" name="Notes Placeholder 2"/>
          <p:cNvSpPr>
            <a:spLocks noGrp="1"/>
          </p:cNvSpPr>
          <p:nvPr>
            <p:ph type="body" idx="1"/>
          </p:nvPr>
        </p:nvSpPr>
        <p:spPr bwMode="auto">
          <a:noFill/>
        </p:spPr>
        <p:txBody>
          <a:bodyPr wrap="square" numCol="1" anchor="t" anchorCtr="0" compatLnSpc="1">
            <a:prstTxWarp prst="textNoShape">
              <a:avLst/>
            </a:prstTxWarp>
          </a:bodyPr>
          <a:lstStyle/>
          <a:p>
            <a:pPr defTabSz="933237">
              <a:spcBef>
                <a:spcPct val="0"/>
              </a:spcBef>
              <a:defRPr/>
            </a:pPr>
            <a:r>
              <a:rPr lang="en-US" dirty="0"/>
              <a:t>The</a:t>
            </a:r>
            <a:r>
              <a:rPr lang="en-US" baseline="0" dirty="0"/>
              <a:t> student portal is</a:t>
            </a:r>
            <a:r>
              <a:rPr lang="en-US" dirty="0"/>
              <a:t> a free resource that was created to assist high school students in mapping out their post-secondary plans. </a:t>
            </a:r>
            <a:r>
              <a:rPr lang="en-US" sz="1200" b="0" i="0" kern="1200" dirty="0">
                <a:solidFill>
                  <a:schemeClr val="tx1"/>
                </a:solidFill>
                <a:effectLst/>
                <a:latin typeface="+mn-lt"/>
                <a:ea typeface="+mn-ea"/>
                <a:cs typeface="+mn-cs"/>
              </a:rPr>
              <a:t>Use the ISAC Student Portal to help you choose a college, learn about careers, find scholarships, simplify the financial aid process, learn how to budget your money, and much more. </a:t>
            </a:r>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34</a:t>
            </a:fld>
            <a:endParaRPr lang="en-US">
              <a:solidFill>
                <a:prstClr val="black"/>
              </a:solidFill>
            </a:endParaRPr>
          </a:p>
        </p:txBody>
      </p:sp>
      <p:sp>
        <p:nvSpPr>
          <p:cNvPr id="5"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88140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08C7FD1-F213-CC43-A397-A37D90ADD60C}" type="slidenum">
              <a:rPr lang="en-US" smtClean="0">
                <a:solidFill>
                  <a:prstClr val="black"/>
                </a:solidFill>
              </a:rPr>
              <a:pPr/>
              <a:t>35</a:t>
            </a:fld>
            <a:endParaRPr lang="en-US">
              <a:solidFill>
                <a:prstClr val="black"/>
              </a:solidFill>
            </a:endParaRPr>
          </a:p>
        </p:txBody>
      </p:sp>
      <p:sp>
        <p:nvSpPr>
          <p:cNvPr id="6" name="Notes Placeholder 2"/>
          <p:cNvSpPr>
            <a:spLocks noGrp="1"/>
          </p:cNvSpPr>
          <p:nvPr>
            <p:ph type="body" idx="1"/>
          </p:nvPr>
        </p:nvSpPr>
        <p:spPr/>
        <p:txBody>
          <a:bodyPr/>
          <a:lstStyle/>
          <a:p>
            <a:r>
              <a:rPr lang="en-US" dirty="0"/>
              <a:t>Here is my contact information. If you have any questions</a:t>
            </a:r>
            <a:r>
              <a:rPr lang="en-US" baseline="0" dirty="0"/>
              <a:t> about scholarships, or any part of the college going process, please do not hesitate to contact me. I also have business cards available.</a:t>
            </a:r>
            <a:endParaRPr lang="en-US" dirty="0"/>
          </a:p>
        </p:txBody>
      </p:sp>
    </p:spTree>
    <p:extLst>
      <p:ext uri="{BB962C8B-B14F-4D97-AF65-F5344CB8AC3E}">
        <p14:creationId xmlns:p14="http://schemas.microsoft.com/office/powerpoint/2010/main" val="14788140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C295150-4FD7-4802-B0EB-D52217513A72}" type="datetime1">
              <a:rPr lang="en-US" smtClean="0"/>
              <a:pPr/>
              <a:t>1/21/2022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dirty="0"/>
          </a:p>
        </p:txBody>
      </p:sp>
    </p:spTree>
    <p:extLst>
      <p:ext uri="{BB962C8B-B14F-4D97-AF65-F5344CB8AC3E}">
        <p14:creationId xmlns:p14="http://schemas.microsoft.com/office/powerpoint/2010/main" val="367958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92BEB-5202-498C-89F7-BBD3BEE1B887}" type="datetime1">
              <a:rPr lang="en-US" smtClean="0"/>
              <a:pPr/>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1669509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pPr/>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431490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847B31-A4E1-4FCE-8661-5EC33A675437}" type="datetime1">
              <a:rPr lang="en-US" smtClean="0"/>
              <a:pPr/>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6372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AD832D-B7F8-4A85-B115-3F84BE9AC26D}" type="datetime1">
              <a:rPr lang="en-US" smtClean="0"/>
              <a:pPr/>
              <a:t>1/21/2022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1878782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B34F3-05F7-41C1-B84E-68CE2E00C83C}" type="datetime1">
              <a:rPr lang="en-US" smtClean="0"/>
              <a:pPr/>
              <a:t>1/21/2022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102873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pPr/>
              <a:t>1/21/2022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266713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pPr/>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847944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pPr/>
              <a:t>1/21/2022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694939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1895A-832A-4167-BE9B-7448CA062309}" type="datetime1">
              <a:rPr lang="en-US" smtClean="0"/>
              <a:pPr/>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1840171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7571FF-D602-4BB6-9683-7A1E909D4296}" type="datetime1">
              <a:rPr lang="en-US" smtClean="0"/>
              <a:pPr/>
              <a:t>1/21/2022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Tree>
    <p:extLst>
      <p:ext uri="{BB962C8B-B14F-4D97-AF65-F5344CB8AC3E}">
        <p14:creationId xmlns:p14="http://schemas.microsoft.com/office/powerpoint/2010/main" val="1849963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C295150-4FD7-4802-B0EB-D52217513A72}" type="datetime1">
              <a:rPr lang="en-US" smtClean="0">
                <a:solidFill>
                  <a:prstClr val="black">
                    <a:tint val="75000"/>
                  </a:prstClr>
                </a:solidFill>
              </a:rPr>
              <a:pPr/>
              <a:t>1/21/2022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39549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92BEB-5202-498C-89F7-BBD3BEE1B887}" type="datetime1">
              <a:rPr lang="en-US" smtClean="0">
                <a:solidFill>
                  <a:prstClr val="black">
                    <a:tint val="75000"/>
                  </a:prstClr>
                </a:solidFill>
              </a:rPr>
              <a:pPr/>
              <a:t>1/21/2022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7033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solidFill>
                  <a:prstClr val="black">
                    <a:tint val="75000"/>
                  </a:prstClr>
                </a:solidFill>
              </a:rPr>
              <a:pPr/>
              <a:t>1/21/2022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7501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847B31-A4E1-4FCE-8661-5EC33A675437}" type="datetime1">
              <a:rPr lang="en-US" smtClean="0">
                <a:solidFill>
                  <a:prstClr val="black">
                    <a:tint val="75000"/>
                  </a:prstClr>
                </a:solidFill>
              </a:rPr>
              <a:pPr/>
              <a:t>1/21/2022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1805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AD832D-B7F8-4A85-B115-3F84BE9AC26D}" type="datetime1">
              <a:rPr lang="en-US" smtClean="0">
                <a:solidFill>
                  <a:prstClr val="black">
                    <a:tint val="75000"/>
                  </a:prstClr>
                </a:solidFill>
              </a:rPr>
              <a:pPr/>
              <a:t>1/21/2022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4843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B34F3-05F7-41C1-B84E-68CE2E00C83C}" type="datetime1">
              <a:rPr lang="en-US" smtClean="0">
                <a:solidFill>
                  <a:prstClr val="black">
                    <a:tint val="75000"/>
                  </a:prstClr>
                </a:solidFill>
              </a:rPr>
              <a:pPr/>
              <a:t>1/21/2022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9474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solidFill>
                  <a:prstClr val="black">
                    <a:tint val="75000"/>
                  </a:prstClr>
                </a:solidFill>
              </a:rPr>
              <a:pPr/>
              <a:t>1/21/2022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4192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solidFill>
                  <a:prstClr val="black">
                    <a:tint val="75000"/>
                  </a:prstClr>
                </a:solidFill>
              </a:rPr>
              <a:pPr/>
              <a:t>1/21/2022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54438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solidFill>
                  <a:prstClr val="black">
                    <a:tint val="75000"/>
                  </a:prstClr>
                </a:solidFill>
              </a:rPr>
              <a:pPr/>
              <a:t>1/21/2022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56511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1895A-832A-4167-BE9B-7448CA062309}" type="datetime1">
              <a:rPr lang="en-US" smtClean="0">
                <a:solidFill>
                  <a:prstClr val="black">
                    <a:tint val="75000"/>
                  </a:prstClr>
                </a:solidFill>
              </a:rPr>
              <a:pPr/>
              <a:t>1/21/2022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9930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7571FF-D602-4BB6-9683-7A1E909D4296}" type="datetime1">
              <a:rPr lang="en-US" smtClean="0">
                <a:solidFill>
                  <a:prstClr val="black">
                    <a:tint val="75000"/>
                  </a:prstClr>
                </a:solidFill>
              </a:rPr>
              <a:pPr/>
              <a:t>1/21/2022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6450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C295150-4FD7-4802-B0EB-D52217513A72}" type="datetime1">
              <a:rPr lang="en-US" smtClean="0">
                <a:solidFill>
                  <a:prstClr val="black">
                    <a:tint val="75000"/>
                  </a:prstClr>
                </a:solidFill>
              </a:rPr>
              <a:pPr/>
              <a:t>1/21/2022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35642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92BEB-5202-498C-89F7-BBD3BEE1B887}" type="datetime1">
              <a:rPr lang="en-US" smtClean="0">
                <a:solidFill>
                  <a:prstClr val="black">
                    <a:tint val="75000"/>
                  </a:prstClr>
                </a:solidFill>
              </a:rPr>
              <a:pPr/>
              <a:t>1/21/2022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11799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solidFill>
                  <a:prstClr val="black">
                    <a:tint val="75000"/>
                  </a:prstClr>
                </a:solidFill>
              </a:rPr>
              <a:pPr/>
              <a:t>1/21/2022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60928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2847B31-A4E1-4FCE-8661-5EC33A675437}" type="datetime1">
              <a:rPr lang="en-US" smtClean="0">
                <a:solidFill>
                  <a:prstClr val="black">
                    <a:tint val="75000"/>
                  </a:prstClr>
                </a:solidFill>
              </a:rPr>
              <a:pPr/>
              <a:t>1/21/2022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12511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AD832D-B7F8-4A85-B115-3F84BE9AC26D}" type="datetime1">
              <a:rPr lang="en-US" smtClean="0">
                <a:solidFill>
                  <a:prstClr val="black">
                    <a:tint val="75000"/>
                  </a:prstClr>
                </a:solidFill>
              </a:rPr>
              <a:pPr/>
              <a:t>1/21/2022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54304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0B34F3-05F7-41C1-B84E-68CE2E00C83C}" type="datetime1">
              <a:rPr lang="en-US" smtClean="0">
                <a:solidFill>
                  <a:prstClr val="black">
                    <a:tint val="75000"/>
                  </a:prstClr>
                </a:solidFill>
              </a:rPr>
              <a:pPr/>
              <a:t>1/21/2022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0927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solidFill>
                  <a:prstClr val="black">
                    <a:tint val="75000"/>
                  </a:prstClr>
                </a:solidFill>
              </a:rPr>
              <a:pPr/>
              <a:t>1/21/2022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71193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solidFill>
                  <a:prstClr val="black">
                    <a:tint val="75000"/>
                  </a:prstClr>
                </a:solidFill>
              </a:rPr>
              <a:pPr/>
              <a:t>1/21/2022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860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solidFill>
                  <a:prstClr val="black">
                    <a:tint val="75000"/>
                  </a:prstClr>
                </a:solidFill>
              </a:rPr>
              <a:pPr/>
              <a:t>1/21/2022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43275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1895A-832A-4167-BE9B-7448CA062309}" type="datetime1">
              <a:rPr lang="en-US" smtClean="0">
                <a:solidFill>
                  <a:prstClr val="black">
                    <a:tint val="75000"/>
                  </a:prstClr>
                </a:solidFill>
              </a:rPr>
              <a:pPr/>
              <a:t>1/21/2022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00754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7571FF-D602-4BB6-9683-7A1E909D4296}" type="datetime1">
              <a:rPr lang="en-US" smtClean="0">
                <a:solidFill>
                  <a:prstClr val="black">
                    <a:tint val="75000"/>
                  </a:prstClr>
                </a:solidFill>
              </a:rPr>
              <a:pPr/>
              <a:t>1/21/2022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36DD0FD-55B0-48C4-8AF2-8A69533ED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7407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1909345-DEE0-4B07-8E32-441AC9DA095E}" type="datetime1">
              <a:rPr lang="en-US" smtClean="0"/>
              <a:pPr/>
              <a:t>1/21/2022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DD0FD-55B0-48C4-8AF2-8A69533EDFC3}" type="slidenum">
              <a:rPr lang="en-US" smtClean="0"/>
              <a:pPr/>
              <a:t>‹#›</a:t>
            </a:fld>
            <a:endParaRPr lang="en-US" dirty="0"/>
          </a:p>
        </p:txBody>
      </p:sp>
    </p:spTree>
    <p:extLst>
      <p:ext uri="{BB962C8B-B14F-4D97-AF65-F5344CB8AC3E}">
        <p14:creationId xmlns:p14="http://schemas.microsoft.com/office/powerpoint/2010/main" val="193233552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1909345-DEE0-4B07-8E32-441AC9DA095E}" type="datetime1">
              <a:rPr lang="en-US" smtClean="0">
                <a:solidFill>
                  <a:prstClr val="black">
                    <a:tint val="75000"/>
                  </a:prstClr>
                </a:solidFill>
              </a:rPr>
              <a:pPr/>
              <a:t>1/21/2022</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DD0FD-55B0-48C4-8AF2-8A69533EDFC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161376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1909345-DEE0-4B07-8E32-441AC9DA095E}" type="datetime1">
              <a:rPr lang="en-US" smtClean="0">
                <a:solidFill>
                  <a:prstClr val="black">
                    <a:tint val="75000"/>
                  </a:prstClr>
                </a:solidFill>
              </a:rPr>
              <a:pPr/>
              <a:t>1/21/2022</a:t>
            </a:fld>
            <a:endParaRPr lang="en-US" dirty="0">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36DD0FD-55B0-48C4-8AF2-8A69533EDFC3}"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2705314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chart" Target="../charts/char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4.xml"/><Relationship Id="rId5" Type="http://schemas.openxmlformats.org/officeDocument/2006/relationships/hyperlink" Target="http://www.isac.org/students/during-college/paying-for-college/college-costs.html" TargetMode="Externa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4.xml"/><Relationship Id="rId5" Type="http://schemas.openxmlformats.org/officeDocument/2006/relationships/image" Target="../media/image9.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4.xml"/><Relationship Id="rId5" Type="http://schemas.openxmlformats.org/officeDocument/2006/relationships/image" Target="../media/image10.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4.xml"/><Relationship Id="rId5" Type="http://schemas.openxmlformats.org/officeDocument/2006/relationships/image" Target="../media/image11.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4.xml"/><Relationship Id="rId5" Type="http://schemas.openxmlformats.org/officeDocument/2006/relationships/image" Target="../media/image12.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4.xml"/><Relationship Id="rId5" Type="http://schemas.openxmlformats.org/officeDocument/2006/relationships/image" Target="../media/image14.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jpg"/><Relationship Id="rId7" Type="http://schemas.openxmlformats.org/officeDocument/2006/relationships/diagramQuickStyle" Target="../diagrams/quickStyle1.xml"/><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5.png"/><Relationship Id="rId9" Type="http://schemas.microsoft.com/office/2007/relationships/diagramDrawing" Target="../diagrams/drawing1.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24.xml"/><Relationship Id="rId5" Type="http://schemas.openxmlformats.org/officeDocument/2006/relationships/hyperlink" Target="https://isacportal.isac.org/en/collegematch" TargetMode="Externa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4.xml"/><Relationship Id="rId5" Type="http://schemas.openxmlformats.org/officeDocument/2006/relationships/image" Target="../media/image15.jpe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6.jpg"/><Relationship Id="rId7" Type="http://schemas.openxmlformats.org/officeDocument/2006/relationships/diagramQuickStyle" Target="../diagrams/quickStyle2.xml"/><Relationship Id="rId2" Type="http://schemas.openxmlformats.org/officeDocument/2006/relationships/notesSlide" Target="../notesSlides/notesSlide25.xml"/><Relationship Id="rId1" Type="http://schemas.openxmlformats.org/officeDocument/2006/relationships/slideLayout" Target="../slideLayouts/slideLayout24.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png"/><Relationship Id="rId9" Type="http://schemas.microsoft.com/office/2007/relationships/diagramDrawing" Target="../diagrams/drawing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7.xml"/><Relationship Id="rId1" Type="http://schemas.openxmlformats.org/officeDocument/2006/relationships/slideLayout" Target="../slideLayouts/slideLayout24.xml"/><Relationship Id="rId5" Type="http://schemas.openxmlformats.org/officeDocument/2006/relationships/image" Target="../media/image18.png"/><Relationship Id="rId4"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24.xml"/><Relationship Id="rId5" Type="http://schemas.openxmlformats.org/officeDocument/2006/relationships/image" Target="../media/image19.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9.xml"/><Relationship Id="rId1" Type="http://schemas.openxmlformats.org/officeDocument/2006/relationships/slideLayout" Target="../slideLayouts/slideLayout24.xml"/><Relationship Id="rId5" Type="http://schemas.openxmlformats.org/officeDocument/2006/relationships/image" Target="../media/image20.png"/><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2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24.xml"/><Relationship Id="rId6" Type="http://schemas.openxmlformats.org/officeDocument/2006/relationships/image" Target="../media/image24.png"/><Relationship Id="rId5" Type="http://schemas.openxmlformats.org/officeDocument/2006/relationships/hyperlink" Target="https://collegescorecard.ed.gov/" TargetMode="Externa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3.xml"/><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4.xml"/><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5.xml"/><Relationship Id="rId1" Type="http://schemas.openxmlformats.org/officeDocument/2006/relationships/slideLayout" Target="../slideLayouts/slideLayout24.xml"/><Relationship Id="rId5" Type="http://schemas.openxmlformats.org/officeDocument/2006/relationships/hyperlink" Target="mailto:Lexi.Quesse@illinois"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854529" y="2400938"/>
            <a:ext cx="7284919" cy="707886"/>
          </a:xfrm>
          <a:prstGeom prst="rect">
            <a:avLst/>
          </a:prstGeom>
          <a:noFill/>
        </p:spPr>
        <p:txBody>
          <a:bodyPr wrap="square" rtlCol="0">
            <a:spAutoFit/>
          </a:bodyPr>
          <a:lstStyle/>
          <a:p>
            <a:endParaRPr lang="en-US" sz="2000" dirty="0">
              <a:latin typeface="Roboto" charset="0"/>
              <a:ea typeface="Roboto" charset="0"/>
              <a:cs typeface="Roboto" charset="0"/>
            </a:endParaRPr>
          </a:p>
          <a:p>
            <a:endParaRPr lang="en-US" sz="2000" dirty="0">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t> </a:t>
            </a:r>
          </a:p>
        </p:txBody>
      </p:sp>
      <p:pic>
        <p:nvPicPr>
          <p:cNvPr id="5" name="Picture 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854529" y="796472"/>
            <a:ext cx="2382157" cy="715821"/>
          </a:xfrm>
          <a:prstGeom prst="rect">
            <a:avLst/>
          </a:prstGeom>
        </p:spPr>
      </p:pic>
      <p:sp>
        <p:nvSpPr>
          <p:cNvPr id="6" name="Rectangle 5"/>
          <p:cNvSpPr>
            <a:spLocks noChangeArrowheads="1"/>
          </p:cNvSpPr>
          <p:nvPr/>
        </p:nvSpPr>
        <p:spPr bwMode="auto">
          <a:xfrm>
            <a:off x="643943" y="1744739"/>
            <a:ext cx="4572000" cy="1938992"/>
          </a:xfrm>
          <a:prstGeom prst="rect">
            <a:avLst/>
          </a:prstGeom>
          <a:noFill/>
          <a:ln w="9525">
            <a:noFill/>
            <a:miter lim="800000"/>
            <a:headEnd/>
            <a:tailEnd/>
          </a:ln>
        </p:spPr>
        <p:txBody>
          <a:bodyPr>
            <a:spAutoFit/>
          </a:bodyPr>
          <a:lstStyle/>
          <a:p>
            <a:pPr fontAlgn="base">
              <a:spcBef>
                <a:spcPct val="0"/>
              </a:spcBef>
              <a:spcAft>
                <a:spcPct val="0"/>
              </a:spcAft>
            </a:pPr>
            <a:r>
              <a:rPr lang="en-US" sz="6000" dirty="0">
                <a:solidFill>
                  <a:srgbClr val="C00000"/>
                </a:solidFill>
                <a:latin typeface="Impact" pitchFamily="34" charset="0"/>
              </a:rPr>
              <a:t>College 101</a:t>
            </a:r>
          </a:p>
          <a:p>
            <a:pPr fontAlgn="base">
              <a:spcBef>
                <a:spcPct val="0"/>
              </a:spcBef>
              <a:spcAft>
                <a:spcPct val="0"/>
              </a:spcAft>
            </a:pPr>
            <a:endParaRPr lang="en-US" sz="6000" dirty="0">
              <a:solidFill>
                <a:srgbClr val="C00000"/>
              </a:solidFill>
              <a:latin typeface="Impact" pitchFamily="34" charset="0"/>
            </a:endParaRPr>
          </a:p>
        </p:txBody>
      </p:sp>
      <p:sp>
        <p:nvSpPr>
          <p:cNvPr id="7" name="Rectangle 4"/>
          <p:cNvSpPr>
            <a:spLocks noChangeArrowheads="1"/>
          </p:cNvSpPr>
          <p:nvPr/>
        </p:nvSpPr>
        <p:spPr bwMode="auto">
          <a:xfrm>
            <a:off x="643943" y="4621665"/>
            <a:ext cx="5267459" cy="2000548"/>
          </a:xfrm>
          <a:prstGeom prst="rect">
            <a:avLst/>
          </a:prstGeom>
          <a:noFill/>
          <a:ln w="9525">
            <a:noFill/>
            <a:miter lim="800000"/>
            <a:headEnd/>
            <a:tailEnd/>
          </a:ln>
        </p:spPr>
        <p:txBody>
          <a:bodyPr wrap="square" anchor="t">
            <a:spAutoFit/>
          </a:bodyPr>
          <a:lstStyle/>
          <a:p>
            <a:pPr eaLnBrk="0" hangingPunct="0"/>
            <a:r>
              <a:rPr lang="en-US" sz="2800" dirty="0">
                <a:solidFill>
                  <a:srgbClr val="696969"/>
                </a:solidFill>
              </a:rPr>
              <a:t>Lexi </a:t>
            </a:r>
            <a:r>
              <a:rPr lang="en-US" sz="2800" dirty="0" err="1">
                <a:solidFill>
                  <a:srgbClr val="696969"/>
                </a:solidFill>
              </a:rPr>
              <a:t>Quesse</a:t>
            </a:r>
            <a:endParaRPr lang="en-US" sz="2800" dirty="0">
              <a:solidFill>
                <a:srgbClr val="696969"/>
              </a:solidFill>
            </a:endParaRPr>
          </a:p>
          <a:p>
            <a:pPr eaLnBrk="0" hangingPunct="0"/>
            <a:r>
              <a:rPr lang="en-US" sz="2800" dirty="0">
                <a:solidFill>
                  <a:srgbClr val="696969"/>
                </a:solidFill>
              </a:rPr>
              <a:t>Illinois Valley Community </a:t>
            </a:r>
          </a:p>
          <a:p>
            <a:pPr eaLnBrk="0" hangingPunct="0"/>
            <a:r>
              <a:rPr lang="en-US" sz="2800" dirty="0">
                <a:solidFill>
                  <a:srgbClr val="696969"/>
                </a:solidFill>
              </a:rPr>
              <a:t>College District	</a:t>
            </a:r>
            <a:endParaRPr lang="en-US" sz="2800" dirty="0">
              <a:solidFill>
                <a:srgbClr val="696969"/>
              </a:solidFill>
              <a:cs typeface="Calibri"/>
            </a:endParaRPr>
          </a:p>
          <a:p>
            <a:pPr eaLnBrk="0" hangingPunct="0"/>
            <a:endParaRPr lang="en-US" sz="4000" b="0" dirty="0">
              <a:solidFill>
                <a:srgbClr val="696969"/>
              </a:solidFill>
            </a:endParaRPr>
          </a:p>
        </p:txBody>
      </p:sp>
      <p:pic>
        <p:nvPicPr>
          <p:cNvPr id="8" name="Picture 2" descr="U:\Shared\College Access and Outreach\Active\Graphics and Design\CCE Logo 3.pn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844002" y="6191325"/>
            <a:ext cx="21272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6885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Rectangle 2"/>
          <p:cNvSpPr txBox="1">
            <a:spLocks noChangeArrowheads="1"/>
          </p:cNvSpPr>
          <p:nvPr/>
        </p:nvSpPr>
        <p:spPr bwMode="auto">
          <a:xfrm>
            <a:off x="444757" y="583815"/>
            <a:ext cx="8229600" cy="22731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None/>
              <a:defRPr sz="2400" b="1">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600">
                <a:solidFill>
                  <a:schemeClr val="tx1"/>
                </a:solidFill>
                <a:latin typeface="+mn-lt"/>
              </a:defRPr>
            </a:lvl2pPr>
            <a:lvl3pPr marL="1143000" indent="-228600" algn="l" rtl="0" eaLnBrk="0" fontAlgn="base" hangingPunct="0">
              <a:spcBef>
                <a:spcPct val="20000"/>
              </a:spcBef>
              <a:spcAft>
                <a:spcPct val="0"/>
              </a:spcAft>
              <a:buChar char="•"/>
              <a:defRPr sz="2000">
                <a:solidFill>
                  <a:srgbClr val="AA3CBC"/>
                </a:solidFill>
                <a:latin typeface="+mn-lt"/>
              </a:defRPr>
            </a:lvl3pPr>
            <a:lvl4pPr marL="1600200" indent="-228600" algn="l" rtl="0" eaLnBrk="0" fontAlgn="base" hangingPunct="0">
              <a:spcBef>
                <a:spcPct val="20000"/>
              </a:spcBef>
              <a:spcAft>
                <a:spcPct val="0"/>
              </a:spcAft>
              <a:buChar char="–"/>
              <a:defRPr>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lgn="ctr" eaLnBrk="1" hangingPunct="1"/>
            <a:endParaRPr lang="en-US" sz="3200" kern="0" dirty="0">
              <a:cs typeface="Times New Roman" pitchFamily="18" charset="0"/>
            </a:endParaRPr>
          </a:p>
          <a:p>
            <a:pPr marL="0" indent="0" algn="ctr" eaLnBrk="1" hangingPunct="1"/>
            <a:r>
              <a:rPr lang="en-US" sz="2800" kern="0" dirty="0">
                <a:cs typeface="Times New Roman"/>
              </a:rPr>
              <a:t>“</a:t>
            </a:r>
            <a:r>
              <a:rPr lang="en-US" dirty="0"/>
              <a:t>Providing Illinois students with information and assistance to help make education beyond high school accessible and affordable</a:t>
            </a:r>
            <a:r>
              <a:rPr lang="en-US" sz="2800" kern="0" dirty="0">
                <a:cs typeface="Times New Roman"/>
              </a:rPr>
              <a:t>.”</a:t>
            </a:r>
            <a:endParaRPr lang="en-US" sz="2800" kern="0" dirty="0">
              <a:cs typeface="Times New Roman" pitchFamily="18" charset="0"/>
            </a:endParaRPr>
          </a:p>
          <a:p>
            <a:pPr marL="0" indent="0" eaLnBrk="1" hangingPunct="1"/>
            <a:r>
              <a:rPr lang="en-US" sz="2800" kern="0" dirty="0">
                <a:cs typeface="Times New Roman" pitchFamily="18" charset="0"/>
              </a:rPr>
              <a:t>						- </a:t>
            </a:r>
            <a:r>
              <a:rPr lang="en-US" sz="2200" kern="0" dirty="0">
                <a:cs typeface="Times New Roman" pitchFamily="18" charset="0"/>
              </a:rPr>
              <a:t>Mission Statement</a:t>
            </a:r>
          </a:p>
          <a:p>
            <a:pPr marL="0" indent="0" eaLnBrk="1" hangingPunct="1"/>
            <a:endParaRPr lang="en-US" b="0" kern="0" dirty="0">
              <a:cs typeface="Times New Roman" pitchFamily="18" charset="0"/>
            </a:endParaRPr>
          </a:p>
          <a:p>
            <a:pPr marL="0" indent="0" eaLnBrk="1" hangingPunct="1"/>
            <a:r>
              <a:rPr lang="en-US" b="0" kern="0" dirty="0">
                <a:cs typeface="Times New Roman" pitchFamily="18" charset="0"/>
              </a:rPr>
              <a:t>The Illinois Student Assistance Commission (ISAC) is the college access and financial aid agency in the state of Illinois that administers scholarship, grant, prepaid tuition, and student loan repayment/forgiveness programs.</a:t>
            </a:r>
            <a:endParaRPr lang="en-US" b="0" kern="0" dirty="0">
              <a:solidFill>
                <a:srgbClr val="CC0000"/>
              </a:solidFill>
              <a:ea typeface="Arial Unicode MS" pitchFamily="34" charset="-128"/>
              <a:cs typeface="Arial Unicode MS" pitchFamily="34" charset="-128"/>
            </a:endParaRPr>
          </a:p>
        </p:txBody>
      </p:sp>
    </p:spTree>
    <p:extLst>
      <p:ext uri="{BB962C8B-B14F-4D97-AF65-F5344CB8AC3E}">
        <p14:creationId xmlns:p14="http://schemas.microsoft.com/office/powerpoint/2010/main" val="361783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Overview</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361044" y="1039934"/>
            <a:ext cx="8229600" cy="4325112"/>
          </a:xfrm>
        </p:spPr>
        <p:txBody>
          <a:bodyPr>
            <a:normAutofit/>
          </a:bodyPr>
          <a:lstStyle/>
          <a:p>
            <a:pPr marL="109728" indent="0">
              <a:buNone/>
            </a:pPr>
            <a:r>
              <a:rPr lang="en-US" sz="2400" dirty="0"/>
              <a:t>Here are some things we will  talk about today……</a:t>
            </a:r>
          </a:p>
          <a:p>
            <a:pPr marL="109728" indent="0">
              <a:buNone/>
            </a:pPr>
            <a:endParaRPr lang="en-US" sz="2400" dirty="0"/>
          </a:p>
          <a:p>
            <a:pPr lvl="1"/>
            <a:r>
              <a:rPr lang="en-US" sz="2400" dirty="0">
                <a:solidFill>
                  <a:schemeClr val="tx1"/>
                </a:solidFill>
              </a:rPr>
              <a:t>Post-secondary options</a:t>
            </a:r>
          </a:p>
          <a:p>
            <a:pPr lvl="2"/>
            <a:r>
              <a:rPr lang="en-US" sz="2400" dirty="0">
                <a:solidFill>
                  <a:schemeClr val="tx1"/>
                </a:solidFill>
              </a:rPr>
              <a:t>Types of degrees and colleges</a:t>
            </a:r>
          </a:p>
          <a:p>
            <a:pPr lvl="2"/>
            <a:r>
              <a:rPr lang="en-US" sz="2400" dirty="0">
                <a:solidFill>
                  <a:schemeClr val="tx1"/>
                </a:solidFill>
              </a:rPr>
              <a:t>Apprenticeships</a:t>
            </a:r>
          </a:p>
          <a:p>
            <a:pPr lvl="2"/>
            <a:r>
              <a:rPr lang="en-US" sz="2400" dirty="0">
                <a:solidFill>
                  <a:schemeClr val="tx1"/>
                </a:solidFill>
              </a:rPr>
              <a:t>Military</a:t>
            </a:r>
          </a:p>
          <a:p>
            <a:pPr lvl="1"/>
            <a:r>
              <a:rPr lang="en-US" sz="2400" dirty="0">
                <a:solidFill>
                  <a:schemeClr val="tx1"/>
                </a:solidFill>
              </a:rPr>
              <a:t>Determining your “best fit” college(s)</a:t>
            </a:r>
          </a:p>
          <a:p>
            <a:pPr lvl="1"/>
            <a:r>
              <a:rPr lang="en-US" sz="2400" dirty="0">
                <a:solidFill>
                  <a:schemeClr val="tx1"/>
                </a:solidFill>
              </a:rPr>
              <a:t>Researching colleges</a:t>
            </a:r>
          </a:p>
        </p:txBody>
      </p:sp>
    </p:spTree>
    <p:extLst>
      <p:ext uri="{BB962C8B-B14F-4D97-AF65-F5344CB8AC3E}">
        <p14:creationId xmlns:p14="http://schemas.microsoft.com/office/powerpoint/2010/main" val="463845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Monthly Expenses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pic>
        <p:nvPicPr>
          <p:cNvPr id="1027"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15019" y="1523065"/>
            <a:ext cx="4060825"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648199" y="1526921"/>
            <a:ext cx="4060825"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Content Placeholder 4"/>
          <p:cNvSpPr>
            <a:spLocks noGrp="1"/>
          </p:cNvSpPr>
          <p:nvPr>
            <p:ph sz="quarter" idx="4294967295"/>
          </p:nvPr>
        </p:nvSpPr>
        <p:spPr>
          <a:xfrm>
            <a:off x="410484" y="2063496"/>
            <a:ext cx="4041648" cy="3886200"/>
          </a:xfrm>
          <a:prstGeom prst="rect">
            <a:avLst/>
          </a:prstGeom>
        </p:spPr>
        <p:txBody>
          <a:bodyPr/>
          <a:lstStyle/>
          <a:p>
            <a:pPr marL="365760" lvl="0" indent="-256032" defTabSz="914400">
              <a:lnSpc>
                <a:spcPct val="100000"/>
              </a:lnSpc>
              <a:spcBef>
                <a:spcPts val="300"/>
              </a:spcBef>
              <a:buClr>
                <a:srgbClr val="1B587C"/>
              </a:buClr>
              <a:buFont typeface="Georgia"/>
              <a:buChar char="•"/>
            </a:pPr>
            <a:r>
              <a:rPr lang="en-US" sz="2000" dirty="0">
                <a:solidFill>
                  <a:prstClr val="black"/>
                </a:solidFill>
                <a:latin typeface="Corbel"/>
              </a:rPr>
              <a:t>Food $270</a:t>
            </a:r>
          </a:p>
          <a:p>
            <a:pPr marL="365760" lvl="0" indent="-256032" defTabSz="914400">
              <a:lnSpc>
                <a:spcPct val="100000"/>
              </a:lnSpc>
              <a:spcBef>
                <a:spcPts val="300"/>
              </a:spcBef>
              <a:buClr>
                <a:srgbClr val="1B587C"/>
              </a:buClr>
              <a:buFont typeface="Georgia"/>
              <a:buChar char="•"/>
            </a:pPr>
            <a:r>
              <a:rPr lang="en-US" sz="2000" dirty="0">
                <a:solidFill>
                  <a:prstClr val="black"/>
                </a:solidFill>
                <a:latin typeface="Corbel"/>
              </a:rPr>
              <a:t>Medical $238</a:t>
            </a:r>
          </a:p>
          <a:p>
            <a:pPr marL="365760" lvl="0" indent="-256032" defTabSz="914400">
              <a:lnSpc>
                <a:spcPct val="100000"/>
              </a:lnSpc>
              <a:spcBef>
                <a:spcPts val="300"/>
              </a:spcBef>
              <a:buClr>
                <a:srgbClr val="1B587C"/>
              </a:buClr>
              <a:buFont typeface="Georgia"/>
              <a:buChar char="•"/>
            </a:pPr>
            <a:r>
              <a:rPr lang="en-US" sz="2000" dirty="0">
                <a:solidFill>
                  <a:prstClr val="black"/>
                </a:solidFill>
                <a:latin typeface="Corbel"/>
              </a:rPr>
              <a:t>Housing $822</a:t>
            </a:r>
          </a:p>
          <a:p>
            <a:pPr marL="365760" lvl="0" indent="-256032" defTabSz="914400">
              <a:lnSpc>
                <a:spcPct val="100000"/>
              </a:lnSpc>
              <a:spcBef>
                <a:spcPts val="300"/>
              </a:spcBef>
              <a:buClr>
                <a:srgbClr val="1B587C"/>
              </a:buClr>
              <a:buFont typeface="Georgia"/>
              <a:buChar char="•"/>
            </a:pPr>
            <a:r>
              <a:rPr lang="en-US" sz="2000" dirty="0">
                <a:solidFill>
                  <a:prstClr val="black"/>
                </a:solidFill>
                <a:latin typeface="Corbel"/>
              </a:rPr>
              <a:t>Transportation $429</a:t>
            </a:r>
          </a:p>
          <a:p>
            <a:pPr marL="365760" lvl="0" indent="-256032" defTabSz="914400">
              <a:lnSpc>
                <a:spcPct val="100000"/>
              </a:lnSpc>
              <a:spcBef>
                <a:spcPts val="300"/>
              </a:spcBef>
              <a:buClr>
                <a:srgbClr val="1B587C"/>
              </a:buClr>
              <a:buFont typeface="Georgia"/>
              <a:buChar char="•"/>
            </a:pPr>
            <a:r>
              <a:rPr lang="en-US" sz="2000" dirty="0">
                <a:solidFill>
                  <a:prstClr val="black"/>
                </a:solidFill>
                <a:latin typeface="Corbel"/>
              </a:rPr>
              <a:t>Other $236</a:t>
            </a:r>
          </a:p>
          <a:p>
            <a:pPr marL="365760" lvl="0" indent="-256032" defTabSz="914400">
              <a:lnSpc>
                <a:spcPct val="100000"/>
              </a:lnSpc>
              <a:spcBef>
                <a:spcPts val="300"/>
              </a:spcBef>
              <a:buClr>
                <a:srgbClr val="1B587C"/>
              </a:buClr>
              <a:buFont typeface="Georgia"/>
              <a:buChar char="•"/>
            </a:pPr>
            <a:r>
              <a:rPr lang="en-US" sz="2000" dirty="0">
                <a:solidFill>
                  <a:prstClr val="black"/>
                </a:solidFill>
                <a:latin typeface="Corbel"/>
              </a:rPr>
              <a:t>Required annual income $31,975</a:t>
            </a:r>
          </a:p>
          <a:p>
            <a:endParaRPr lang="en-US" dirty="0"/>
          </a:p>
        </p:txBody>
      </p:sp>
      <p:sp>
        <p:nvSpPr>
          <p:cNvPr id="14" name="Content Placeholder 6"/>
          <p:cNvSpPr>
            <a:spLocks noGrp="1"/>
          </p:cNvSpPr>
          <p:nvPr>
            <p:ph sz="quarter" idx="4294967295"/>
          </p:nvPr>
        </p:nvSpPr>
        <p:spPr>
          <a:xfrm>
            <a:off x="4718304" y="2142447"/>
            <a:ext cx="4041775" cy="3886200"/>
          </a:xfrm>
          <a:prstGeom prst="rect">
            <a:avLst/>
          </a:prstGeom>
        </p:spPr>
        <p:txBody>
          <a:bodyPr/>
          <a:lstStyle/>
          <a:p>
            <a:r>
              <a:rPr lang="en-US" dirty="0"/>
              <a:t>Food $792</a:t>
            </a:r>
          </a:p>
          <a:p>
            <a:r>
              <a:rPr lang="en-US" dirty="0"/>
              <a:t>Medical $633</a:t>
            </a:r>
          </a:p>
          <a:p>
            <a:r>
              <a:rPr lang="en-US" dirty="0"/>
              <a:t>Housing $1096</a:t>
            </a:r>
          </a:p>
          <a:p>
            <a:r>
              <a:rPr lang="en-US" dirty="0"/>
              <a:t>Transportation $1166</a:t>
            </a:r>
          </a:p>
          <a:p>
            <a:r>
              <a:rPr lang="en-US" dirty="0"/>
              <a:t>Other $510</a:t>
            </a:r>
          </a:p>
          <a:p>
            <a:r>
              <a:rPr lang="en-US" dirty="0"/>
              <a:t>Data for 1 parent working</a:t>
            </a:r>
          </a:p>
          <a:p>
            <a:r>
              <a:rPr lang="en-US" dirty="0"/>
              <a:t>Required annual income $67,666</a:t>
            </a:r>
          </a:p>
          <a:p>
            <a:endParaRPr lang="en-US" dirty="0"/>
          </a:p>
          <a:p>
            <a:endParaRPr lang="en-US" dirty="0"/>
          </a:p>
        </p:txBody>
      </p:sp>
    </p:spTree>
    <p:extLst>
      <p:ext uri="{BB962C8B-B14F-4D97-AF65-F5344CB8AC3E}">
        <p14:creationId xmlns:p14="http://schemas.microsoft.com/office/powerpoint/2010/main" val="4106190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Putting Things into Perspective</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graphicFrame>
        <p:nvGraphicFramePr>
          <p:cNvPr id="9" name="Chart 8"/>
          <p:cNvGraphicFramePr/>
          <p:nvPr>
            <p:extLst>
              <p:ext uri="{D42A27DB-BD31-4B8C-83A1-F6EECF244321}">
                <p14:modId xmlns:p14="http://schemas.microsoft.com/office/powerpoint/2010/main" val="47245853"/>
              </p:ext>
            </p:extLst>
          </p:nvPr>
        </p:nvGraphicFramePr>
        <p:xfrm>
          <a:off x="1465944" y="1037391"/>
          <a:ext cx="6019800" cy="50038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534220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4000" b="1" dirty="0">
                <a:latin typeface="Impact" panose="020B0806030902050204" pitchFamily="34" charset="0"/>
              </a:rPr>
              <a:t>Average Earnings by Degree</a:t>
            </a:r>
            <a:endParaRPr lang="en-US" sz="3800" b="1" kern="0" dirty="0">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pic>
        <p:nvPicPr>
          <p:cNvPr id="9" name="Picture 8">
            <a:extLst>
              <a:ext uri="{FF2B5EF4-FFF2-40B4-BE49-F238E27FC236}">
                <a16:creationId xmlns:a16="http://schemas.microsoft.com/office/drawing/2014/main" id="{62C6BF88-72C2-4D63-9E74-DD3D54FB1125}"/>
              </a:ext>
            </a:extLst>
          </p:cNvPr>
          <p:cNvPicPr/>
          <p:nvPr/>
        </p:nvPicPr>
        <p:blipFill>
          <a:blip r:embed="rId5"/>
          <a:stretch>
            <a:fillRect/>
          </a:stretch>
        </p:blipFill>
        <p:spPr>
          <a:xfrm>
            <a:off x="1600200" y="1434782"/>
            <a:ext cx="5943600" cy="3988435"/>
          </a:xfrm>
          <a:prstGeom prst="rect">
            <a:avLst/>
          </a:prstGeom>
        </p:spPr>
      </p:pic>
    </p:spTree>
    <p:extLst>
      <p:ext uri="{BB962C8B-B14F-4D97-AF65-F5344CB8AC3E}">
        <p14:creationId xmlns:p14="http://schemas.microsoft.com/office/powerpoint/2010/main" val="4137080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Types of Degrees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graphicFrame>
        <p:nvGraphicFramePr>
          <p:cNvPr id="9" name="Content Placeholder 4"/>
          <p:cNvGraphicFramePr>
            <a:graphicFrameLocks noGrp="1"/>
          </p:cNvGraphicFramePr>
          <p:nvPr>
            <p:ph idx="1"/>
            <p:extLst>
              <p:ext uri="{D42A27DB-BD31-4B8C-83A1-F6EECF244321}">
                <p14:modId xmlns:p14="http://schemas.microsoft.com/office/powerpoint/2010/main" val="1728467301"/>
              </p:ext>
            </p:extLst>
          </p:nvPr>
        </p:nvGraphicFramePr>
        <p:xfrm>
          <a:off x="361044" y="1061769"/>
          <a:ext cx="8001000" cy="4053840"/>
        </p:xfrm>
        <a:graphic>
          <a:graphicData uri="http://schemas.openxmlformats.org/drawingml/2006/table">
            <a:tbl>
              <a:tblPr firstRow="1" bandRow="1">
                <a:tableStyleId>{21E4AEA4-8DFA-4A89-87EB-49C32662AFE0}</a:tableStyleId>
              </a:tblPr>
              <a:tblGrid>
                <a:gridCol w="3030682">
                  <a:extLst>
                    <a:ext uri="{9D8B030D-6E8A-4147-A177-3AD203B41FA5}">
                      <a16:colId xmlns:a16="http://schemas.microsoft.com/office/drawing/2014/main" val="20000"/>
                    </a:ext>
                  </a:extLst>
                </a:gridCol>
                <a:gridCol w="4970318">
                  <a:extLst>
                    <a:ext uri="{9D8B030D-6E8A-4147-A177-3AD203B41FA5}">
                      <a16:colId xmlns:a16="http://schemas.microsoft.com/office/drawing/2014/main" val="20001"/>
                    </a:ext>
                  </a:extLst>
                </a:gridCol>
              </a:tblGrid>
              <a:tr h="370840">
                <a:tc>
                  <a:txBody>
                    <a:bodyPr/>
                    <a:lstStyle/>
                    <a:p>
                      <a:r>
                        <a:rPr lang="en-US" sz="3200" dirty="0"/>
                        <a:t>Type</a:t>
                      </a:r>
                    </a:p>
                  </a:txBody>
                  <a:tcPr/>
                </a:tc>
                <a:tc>
                  <a:txBody>
                    <a:bodyPr/>
                    <a:lstStyle/>
                    <a:p>
                      <a:r>
                        <a:rPr lang="en-US" sz="3200" dirty="0"/>
                        <a:t>Approx.</a:t>
                      </a:r>
                      <a:r>
                        <a:rPr lang="en-US" sz="3200" baseline="0" dirty="0"/>
                        <a:t> time</a:t>
                      </a:r>
                      <a:endParaRPr lang="en-US" sz="3200" dirty="0"/>
                    </a:p>
                  </a:txBody>
                  <a:tcPr/>
                </a:tc>
                <a:extLst>
                  <a:ext uri="{0D108BD9-81ED-4DB2-BD59-A6C34878D82A}">
                    <a16:rowId xmlns:a16="http://schemas.microsoft.com/office/drawing/2014/main" val="10000"/>
                  </a:ext>
                </a:extLst>
              </a:tr>
              <a:tr h="370840">
                <a:tc>
                  <a:txBody>
                    <a:bodyPr/>
                    <a:lstStyle/>
                    <a:p>
                      <a:r>
                        <a:rPr lang="en-US" sz="3200" dirty="0"/>
                        <a:t>Certificate</a:t>
                      </a:r>
                    </a:p>
                  </a:txBody>
                  <a:tcPr/>
                </a:tc>
                <a:tc>
                  <a:txBody>
                    <a:bodyPr/>
                    <a:lstStyle/>
                    <a:p>
                      <a:r>
                        <a:rPr lang="en-US" sz="3200" dirty="0"/>
                        <a:t>10-16 months</a:t>
                      </a:r>
                    </a:p>
                  </a:txBody>
                  <a:tcPr/>
                </a:tc>
                <a:extLst>
                  <a:ext uri="{0D108BD9-81ED-4DB2-BD59-A6C34878D82A}">
                    <a16:rowId xmlns:a16="http://schemas.microsoft.com/office/drawing/2014/main" val="10001"/>
                  </a:ext>
                </a:extLst>
              </a:tr>
              <a:tr h="370840">
                <a:tc>
                  <a:txBody>
                    <a:bodyPr/>
                    <a:lstStyle/>
                    <a:p>
                      <a:r>
                        <a:rPr lang="en-US" sz="3200" dirty="0"/>
                        <a:t>Associate’s</a:t>
                      </a:r>
                    </a:p>
                  </a:txBody>
                  <a:tcPr/>
                </a:tc>
                <a:tc>
                  <a:txBody>
                    <a:bodyPr/>
                    <a:lstStyle/>
                    <a:p>
                      <a:r>
                        <a:rPr lang="en-US" sz="3200" dirty="0"/>
                        <a:t>2 years</a:t>
                      </a:r>
                    </a:p>
                  </a:txBody>
                  <a:tcPr/>
                </a:tc>
                <a:extLst>
                  <a:ext uri="{0D108BD9-81ED-4DB2-BD59-A6C34878D82A}">
                    <a16:rowId xmlns:a16="http://schemas.microsoft.com/office/drawing/2014/main" val="10002"/>
                  </a:ext>
                </a:extLst>
              </a:tr>
              <a:tr h="370840">
                <a:tc>
                  <a:txBody>
                    <a:bodyPr/>
                    <a:lstStyle/>
                    <a:p>
                      <a:r>
                        <a:rPr lang="en-US" sz="3200" dirty="0"/>
                        <a:t>Bachelor’s</a:t>
                      </a:r>
                    </a:p>
                  </a:txBody>
                  <a:tcPr/>
                </a:tc>
                <a:tc>
                  <a:txBody>
                    <a:bodyPr/>
                    <a:lstStyle/>
                    <a:p>
                      <a:r>
                        <a:rPr lang="en-US" sz="3200" dirty="0"/>
                        <a:t>4 years</a:t>
                      </a:r>
                    </a:p>
                  </a:txBody>
                  <a:tcPr/>
                </a:tc>
                <a:extLst>
                  <a:ext uri="{0D108BD9-81ED-4DB2-BD59-A6C34878D82A}">
                    <a16:rowId xmlns:a16="http://schemas.microsoft.com/office/drawing/2014/main" val="10003"/>
                  </a:ext>
                </a:extLst>
              </a:tr>
              <a:tr h="370840">
                <a:tc>
                  <a:txBody>
                    <a:bodyPr/>
                    <a:lstStyle/>
                    <a:p>
                      <a:r>
                        <a:rPr lang="en-US" sz="3200" dirty="0"/>
                        <a:t>Master’s</a:t>
                      </a:r>
                    </a:p>
                  </a:txBody>
                  <a:tcPr/>
                </a:tc>
                <a:tc>
                  <a:txBody>
                    <a:bodyPr/>
                    <a:lstStyle/>
                    <a:p>
                      <a:r>
                        <a:rPr lang="en-US" sz="3200" dirty="0"/>
                        <a:t>2 years (after</a:t>
                      </a:r>
                      <a:r>
                        <a:rPr lang="en-US" sz="3200" baseline="0" dirty="0"/>
                        <a:t> a bachelor’s)</a:t>
                      </a:r>
                      <a:endParaRPr lang="en-US" sz="3200" dirty="0"/>
                    </a:p>
                  </a:txBody>
                  <a:tcPr/>
                </a:tc>
                <a:extLst>
                  <a:ext uri="{0D108BD9-81ED-4DB2-BD59-A6C34878D82A}">
                    <a16:rowId xmlns:a16="http://schemas.microsoft.com/office/drawing/2014/main" val="10004"/>
                  </a:ext>
                </a:extLst>
              </a:tr>
              <a:tr h="370840">
                <a:tc>
                  <a:txBody>
                    <a:bodyPr/>
                    <a:lstStyle/>
                    <a:p>
                      <a:r>
                        <a:rPr lang="en-US" sz="3200" dirty="0"/>
                        <a:t>Professional</a:t>
                      </a:r>
                    </a:p>
                  </a:txBody>
                  <a:tcPr/>
                </a:tc>
                <a:tc>
                  <a:txBody>
                    <a:bodyPr/>
                    <a:lstStyle/>
                    <a:p>
                      <a:r>
                        <a:rPr lang="en-US" sz="3200" dirty="0"/>
                        <a:t>3-6 years (after a bachelor’s)</a:t>
                      </a:r>
                    </a:p>
                  </a:txBody>
                  <a:tcPr/>
                </a:tc>
                <a:extLst>
                  <a:ext uri="{0D108BD9-81ED-4DB2-BD59-A6C34878D82A}">
                    <a16:rowId xmlns:a16="http://schemas.microsoft.com/office/drawing/2014/main" val="10005"/>
                  </a:ext>
                </a:extLst>
              </a:tr>
              <a:tr h="370840">
                <a:tc>
                  <a:txBody>
                    <a:bodyPr/>
                    <a:lstStyle/>
                    <a:p>
                      <a:r>
                        <a:rPr lang="en-US" sz="3200" dirty="0"/>
                        <a:t>Doctorate</a:t>
                      </a:r>
                    </a:p>
                  </a:txBody>
                  <a:tcPr/>
                </a:tc>
                <a:tc>
                  <a:txBody>
                    <a:bodyPr/>
                    <a:lstStyle/>
                    <a:p>
                      <a:r>
                        <a:rPr lang="en-US" sz="3200" dirty="0"/>
                        <a:t>5-7 years (after a bachelor’s)</a:t>
                      </a:r>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676542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Types of Colleges</a:t>
            </a: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graphicFrame>
        <p:nvGraphicFramePr>
          <p:cNvPr id="9" name="Content Placeholder 3"/>
          <p:cNvGraphicFramePr>
            <a:graphicFrameLocks noGrp="1"/>
          </p:cNvGraphicFramePr>
          <p:nvPr>
            <p:ph idx="1"/>
            <p:extLst>
              <p:ext uri="{D42A27DB-BD31-4B8C-83A1-F6EECF244321}">
                <p14:modId xmlns:p14="http://schemas.microsoft.com/office/powerpoint/2010/main" val="3712856238"/>
              </p:ext>
            </p:extLst>
          </p:nvPr>
        </p:nvGraphicFramePr>
        <p:xfrm>
          <a:off x="457200" y="1415712"/>
          <a:ext cx="8229600" cy="4114800"/>
        </p:xfrm>
        <a:graphic>
          <a:graphicData uri="http://schemas.openxmlformats.org/drawingml/2006/table">
            <a:tbl>
              <a:tblPr firstRow="1" bandRow="1">
                <a:tableStyleId>{21E4AEA4-8DFA-4A89-87EB-49C32662AFE0}</a:tableStyleId>
              </a:tblPr>
              <a:tblGrid>
                <a:gridCol w="2438400">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2590800">
                  <a:extLst>
                    <a:ext uri="{9D8B030D-6E8A-4147-A177-3AD203B41FA5}">
                      <a16:colId xmlns:a16="http://schemas.microsoft.com/office/drawing/2014/main" val="20002"/>
                    </a:ext>
                  </a:extLst>
                </a:gridCol>
              </a:tblGrid>
              <a:tr h="370840">
                <a:tc>
                  <a:txBody>
                    <a:bodyPr/>
                    <a:lstStyle/>
                    <a:p>
                      <a:r>
                        <a:rPr lang="en-US" sz="2400" dirty="0"/>
                        <a:t>Type</a:t>
                      </a:r>
                    </a:p>
                  </a:txBody>
                  <a:tcPr/>
                </a:tc>
                <a:tc>
                  <a:txBody>
                    <a:bodyPr/>
                    <a:lstStyle/>
                    <a:p>
                      <a:r>
                        <a:rPr lang="en-US" sz="2400" dirty="0"/>
                        <a:t>Degrees</a:t>
                      </a:r>
                    </a:p>
                  </a:txBody>
                  <a:tcPr/>
                </a:tc>
                <a:tc>
                  <a:txBody>
                    <a:bodyPr/>
                    <a:lstStyle/>
                    <a:p>
                      <a:r>
                        <a:rPr lang="en-US" sz="2400" dirty="0"/>
                        <a:t>Examples</a:t>
                      </a:r>
                    </a:p>
                  </a:txBody>
                  <a:tcPr/>
                </a:tc>
                <a:extLst>
                  <a:ext uri="{0D108BD9-81ED-4DB2-BD59-A6C34878D82A}">
                    <a16:rowId xmlns:a16="http://schemas.microsoft.com/office/drawing/2014/main" val="10000"/>
                  </a:ext>
                </a:extLst>
              </a:tr>
              <a:tr h="370840">
                <a:tc>
                  <a:txBody>
                    <a:bodyPr/>
                    <a:lstStyle/>
                    <a:p>
                      <a:r>
                        <a:rPr lang="en-US" sz="2400" dirty="0"/>
                        <a:t>Public</a:t>
                      </a:r>
                      <a:r>
                        <a:rPr lang="en-US" sz="2400" baseline="0" dirty="0"/>
                        <a:t> universities</a:t>
                      </a:r>
                      <a:endParaRPr lang="en-US" sz="2400" dirty="0"/>
                    </a:p>
                  </a:txBody>
                  <a:tcPr/>
                </a:tc>
                <a:tc>
                  <a:txBody>
                    <a:bodyPr/>
                    <a:lstStyle/>
                    <a:p>
                      <a:r>
                        <a:rPr lang="en-US" sz="2400" dirty="0"/>
                        <a:t>Bachelor’s, Master’s, Professional,</a:t>
                      </a:r>
                      <a:r>
                        <a:rPr lang="en-US" sz="2400" baseline="0" dirty="0"/>
                        <a:t> Doctorate</a:t>
                      </a:r>
                      <a:endParaRPr lang="en-US" sz="2400" dirty="0"/>
                    </a:p>
                  </a:txBody>
                  <a:tcPr/>
                </a:tc>
                <a:tc>
                  <a:txBody>
                    <a:bodyPr/>
                    <a:lstStyle/>
                    <a:p>
                      <a:r>
                        <a:rPr lang="en-US" sz="2400" dirty="0"/>
                        <a:t>University of Illinois Urbana-Champaign</a:t>
                      </a:r>
                      <a:endParaRPr lang="en-US" sz="2400" baseline="0" dirty="0"/>
                    </a:p>
                  </a:txBody>
                  <a:tcPr/>
                </a:tc>
                <a:extLst>
                  <a:ext uri="{0D108BD9-81ED-4DB2-BD59-A6C34878D82A}">
                    <a16:rowId xmlns:a16="http://schemas.microsoft.com/office/drawing/2014/main" val="10001"/>
                  </a:ext>
                </a:extLst>
              </a:tr>
              <a:tr h="370840">
                <a:tc>
                  <a:txBody>
                    <a:bodyPr/>
                    <a:lstStyle/>
                    <a:p>
                      <a:r>
                        <a:rPr lang="en-US" sz="2400" dirty="0"/>
                        <a:t>Private colleges and universities</a:t>
                      </a:r>
                    </a:p>
                  </a:txBody>
                  <a:tcPr/>
                </a:tc>
                <a:tc>
                  <a:txBody>
                    <a:bodyPr/>
                    <a:lstStyle/>
                    <a:p>
                      <a:r>
                        <a:rPr lang="en-US" sz="2400" dirty="0"/>
                        <a:t>Bachelor’s, Master’s, Professional,</a:t>
                      </a:r>
                      <a:r>
                        <a:rPr lang="en-US" sz="2400" baseline="0" dirty="0"/>
                        <a:t> Doctorate</a:t>
                      </a:r>
                      <a:endParaRPr lang="en-US" sz="2400" dirty="0"/>
                    </a:p>
                  </a:txBody>
                  <a:tcPr/>
                </a:tc>
                <a:tc>
                  <a:txBody>
                    <a:bodyPr/>
                    <a:lstStyle/>
                    <a:p>
                      <a:r>
                        <a:rPr lang="en-US" sz="2400" dirty="0"/>
                        <a:t>Millikin University</a:t>
                      </a:r>
                    </a:p>
                  </a:txBody>
                  <a:tcPr/>
                </a:tc>
                <a:extLst>
                  <a:ext uri="{0D108BD9-81ED-4DB2-BD59-A6C34878D82A}">
                    <a16:rowId xmlns:a16="http://schemas.microsoft.com/office/drawing/2014/main" val="10002"/>
                  </a:ext>
                </a:extLst>
              </a:tr>
              <a:tr h="370840">
                <a:tc>
                  <a:txBody>
                    <a:bodyPr/>
                    <a:lstStyle/>
                    <a:p>
                      <a:r>
                        <a:rPr lang="en-US" sz="2400" dirty="0"/>
                        <a:t>Community colleges</a:t>
                      </a:r>
                    </a:p>
                  </a:txBody>
                  <a:tcPr/>
                </a:tc>
                <a:tc>
                  <a:txBody>
                    <a:bodyPr/>
                    <a:lstStyle/>
                    <a:p>
                      <a:r>
                        <a:rPr lang="en-US" sz="2400" dirty="0"/>
                        <a:t>Certificate, Associate’s</a:t>
                      </a:r>
                    </a:p>
                  </a:txBody>
                  <a:tcPr/>
                </a:tc>
                <a:tc>
                  <a:txBody>
                    <a:bodyPr/>
                    <a:lstStyle/>
                    <a:p>
                      <a:r>
                        <a:rPr lang="en-US" sz="2400" dirty="0"/>
                        <a:t>Parkland College</a:t>
                      </a:r>
                    </a:p>
                  </a:txBody>
                  <a:tcPr/>
                </a:tc>
                <a:extLst>
                  <a:ext uri="{0D108BD9-81ED-4DB2-BD59-A6C34878D82A}">
                    <a16:rowId xmlns:a16="http://schemas.microsoft.com/office/drawing/2014/main" val="10003"/>
                  </a:ext>
                </a:extLst>
              </a:tr>
              <a:tr h="370840">
                <a:tc>
                  <a:txBody>
                    <a:bodyPr/>
                    <a:lstStyle/>
                    <a:p>
                      <a:r>
                        <a:rPr lang="en-US" sz="2400" dirty="0"/>
                        <a:t>Trade/Vocational schools</a:t>
                      </a:r>
                    </a:p>
                  </a:txBody>
                  <a:tcPr/>
                </a:tc>
                <a:tc>
                  <a:txBody>
                    <a:bodyPr/>
                    <a:lstStyle/>
                    <a:p>
                      <a:r>
                        <a:rPr lang="en-US" sz="2400" dirty="0"/>
                        <a:t>Certificate</a:t>
                      </a:r>
                    </a:p>
                  </a:txBody>
                  <a:tcPr/>
                </a:tc>
                <a:tc>
                  <a:txBody>
                    <a:bodyPr/>
                    <a:lstStyle/>
                    <a:p>
                      <a:r>
                        <a:rPr lang="en-US" sz="2400" dirty="0"/>
                        <a:t>UTI</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02340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78297"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b="1" dirty="0">
                <a:solidFill>
                  <a:srgbClr val="C00000"/>
                </a:solidFill>
                <a:latin typeface="Impact" panose="020B0806030902050204" pitchFamily="34" charset="0"/>
              </a:rPr>
              <a:t>2019-2020  Average Tuition and Fees in IL </a:t>
            </a:r>
            <a:endParaRPr lang="en-US" b="1" kern="0" dirty="0">
              <a:solidFill>
                <a:srgbClr val="C00000"/>
              </a:solidFill>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4"/>
          <p:cNvSpPr>
            <a:spLocks noGrp="1"/>
          </p:cNvSpPr>
          <p:nvPr>
            <p:ph idx="1"/>
          </p:nvPr>
        </p:nvSpPr>
        <p:spPr>
          <a:xfrm>
            <a:off x="361044" y="1513380"/>
            <a:ext cx="8229600" cy="4325112"/>
          </a:xfrm>
        </p:spPr>
        <p:txBody>
          <a:bodyPr/>
          <a:lstStyle/>
          <a:p>
            <a:r>
              <a:rPr lang="en-US" sz="2400" dirty="0"/>
              <a:t>Public 2 year $4,766</a:t>
            </a:r>
          </a:p>
          <a:p>
            <a:r>
              <a:rPr lang="en-US" sz="2400" dirty="0"/>
              <a:t>Public 4 year $13,499</a:t>
            </a:r>
          </a:p>
          <a:p>
            <a:r>
              <a:rPr lang="en-US" sz="2400" dirty="0"/>
              <a:t>Private $32,595</a:t>
            </a:r>
          </a:p>
          <a:p>
            <a:endParaRPr lang="en-US" sz="2400" dirty="0"/>
          </a:p>
          <a:p>
            <a:endParaRPr lang="en-US" sz="2400" dirty="0"/>
          </a:p>
          <a:p>
            <a:pPr marL="0" indent="0">
              <a:buNone/>
            </a:pPr>
            <a:r>
              <a:rPr lang="en-US" sz="2400" dirty="0"/>
              <a:t>For a specific Illinois school: </a:t>
            </a:r>
            <a:r>
              <a:rPr lang="en-US" sz="2400" dirty="0">
                <a:hlinkClick r:id="rId5"/>
              </a:rPr>
              <a:t>http://www.isac.org/students/during-college/paying-for-college/college-costs.html</a:t>
            </a:r>
            <a:endParaRPr lang="en-US" sz="2400" dirty="0"/>
          </a:p>
          <a:p>
            <a:endParaRPr lang="en-US" dirty="0"/>
          </a:p>
          <a:p>
            <a:endParaRPr lang="en-US" dirty="0"/>
          </a:p>
        </p:txBody>
      </p:sp>
    </p:spTree>
    <p:extLst>
      <p:ext uri="{BB962C8B-B14F-4D97-AF65-F5344CB8AC3E}">
        <p14:creationId xmlns:p14="http://schemas.microsoft.com/office/powerpoint/2010/main" val="4233171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Deciding on a Major</a:t>
            </a: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Subtitle 2"/>
          <p:cNvSpPr>
            <a:spLocks noGrp="1"/>
          </p:cNvSpPr>
          <p:nvPr>
            <p:ph idx="1"/>
          </p:nvPr>
        </p:nvSpPr>
        <p:spPr>
          <a:xfrm>
            <a:off x="457200" y="1752600"/>
            <a:ext cx="8229600" cy="4325112"/>
          </a:xfrm>
        </p:spPr>
        <p:txBody>
          <a:bodyPr>
            <a:normAutofit/>
          </a:bodyPr>
          <a:lstStyle/>
          <a:p>
            <a:r>
              <a:rPr lang="en-US" dirty="0">
                <a:solidFill>
                  <a:schemeClr val="tx1"/>
                </a:solidFill>
              </a:rPr>
              <a:t> </a:t>
            </a:r>
            <a:r>
              <a:rPr lang="en-US" sz="2400" dirty="0">
                <a:solidFill>
                  <a:schemeClr val="tx1"/>
                </a:solidFill>
              </a:rPr>
              <a:t>Your interests</a:t>
            </a:r>
          </a:p>
          <a:p>
            <a:r>
              <a:rPr lang="en-US" sz="2400" dirty="0"/>
              <a:t> Debt you are willing to assume</a:t>
            </a:r>
          </a:p>
          <a:p>
            <a:r>
              <a:rPr lang="en-US" sz="2400" dirty="0">
                <a:solidFill>
                  <a:schemeClr val="tx1"/>
                </a:solidFill>
              </a:rPr>
              <a:t> Average salary</a:t>
            </a:r>
          </a:p>
          <a:p>
            <a:r>
              <a:rPr lang="en-US" sz="2400" dirty="0"/>
              <a:t> Job prospects</a:t>
            </a:r>
            <a:endParaRPr lang="en-US" sz="2400" dirty="0">
              <a:solidFill>
                <a:schemeClr val="tx1"/>
              </a:solidFill>
            </a:endParaRPr>
          </a:p>
          <a:p>
            <a:pPr algn="l">
              <a:buFont typeface="Courier New" pitchFamily="49" charset="0"/>
              <a:buChar char="o"/>
            </a:pPr>
            <a:endParaRPr lang="en-US" dirty="0">
              <a:solidFill>
                <a:schemeClr val="tx1"/>
              </a:solidFill>
            </a:endParaRPr>
          </a:p>
        </p:txBody>
      </p:sp>
      <p:pic>
        <p:nvPicPr>
          <p:cNvPr id="2050"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981967" y="1405927"/>
            <a:ext cx="3079993" cy="4622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972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Certificate Programs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Subtitle 2"/>
          <p:cNvSpPr txBox="1">
            <a:spLocks/>
          </p:cNvSpPr>
          <p:nvPr/>
        </p:nvSpPr>
        <p:spPr>
          <a:xfrm>
            <a:off x="246933" y="1132115"/>
            <a:ext cx="6284305" cy="4800600"/>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a:buFont typeface="Arial" panose="020B0604020202020204" pitchFamily="34" charset="0"/>
              <a:buChar char="•"/>
            </a:pPr>
            <a:r>
              <a:rPr lang="en-US" sz="2400" dirty="0"/>
              <a:t> Community colleges</a:t>
            </a:r>
          </a:p>
          <a:p>
            <a:pPr lvl="1">
              <a:buFont typeface="Arial" pitchFamily="34" charset="0"/>
              <a:buChar char="•"/>
            </a:pPr>
            <a:r>
              <a:rPr lang="en-US" sz="2400" dirty="0"/>
              <a:t> Certificate programs: Certified Nursing Assistant, Medical Billing and Coding, Welding, etc.</a:t>
            </a:r>
          </a:p>
          <a:p>
            <a:pPr lvl="1">
              <a:buFont typeface="Arial" pitchFamily="34" charset="0"/>
              <a:buChar char="•"/>
            </a:pPr>
            <a:r>
              <a:rPr lang="en-US" sz="2400" dirty="0"/>
              <a:t>Assoc. Applied Science programs: Sonographer, Industrial Maintenance Tech., Dental Hygiene. </a:t>
            </a:r>
          </a:p>
          <a:p>
            <a:pPr>
              <a:buFont typeface="Arial" panose="020B0604020202020204" pitchFamily="34" charset="0"/>
              <a:buChar char="•"/>
            </a:pPr>
            <a:r>
              <a:rPr lang="en-US" sz="2400" dirty="0"/>
              <a:t>Vocational, trade, technical, and career colleges</a:t>
            </a:r>
          </a:p>
          <a:p>
            <a:pPr>
              <a:buFont typeface="Arial" panose="020B0604020202020204" pitchFamily="34" charset="0"/>
              <a:buChar char="•"/>
            </a:pPr>
            <a:r>
              <a:rPr lang="en-US" sz="2400" dirty="0"/>
              <a:t> Trade-specific schools</a:t>
            </a:r>
          </a:p>
          <a:p>
            <a:pPr lvl="1">
              <a:buFont typeface="Arial" panose="020B0604020202020204" pitchFamily="34" charset="0"/>
              <a:buChar char="•"/>
            </a:pPr>
            <a:r>
              <a:rPr lang="en-US" sz="2400" dirty="0"/>
              <a:t>Apprenticeships:  provided by employers or local unions</a:t>
            </a:r>
          </a:p>
          <a:p>
            <a:pPr>
              <a:buFont typeface="Arial"/>
              <a:buNone/>
            </a:pPr>
            <a:endParaRPr lang="en-US" sz="2000" dirty="0"/>
          </a:p>
          <a:p>
            <a:pPr marL="342900" lvl="1" indent="0">
              <a:buNone/>
            </a:pPr>
            <a:endParaRPr lang="en-US" sz="2000" dirty="0"/>
          </a:p>
          <a:p>
            <a:pPr lvl="1"/>
            <a:endParaRPr lang="en-US" sz="2000" dirty="0"/>
          </a:p>
        </p:txBody>
      </p:sp>
      <p:pic>
        <p:nvPicPr>
          <p:cNvPr id="3074"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516007" y="1506827"/>
            <a:ext cx="24257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4850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Apprenticeships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457200" y="1752601"/>
            <a:ext cx="7772400" cy="3352800"/>
          </a:xfrm>
        </p:spPr>
        <p:txBody>
          <a:bodyPr rtlCol="0">
            <a:normAutofit/>
          </a:bodyPr>
          <a:lstStyle/>
          <a:p>
            <a:pPr eaLnBrk="1" fontAlgn="auto" hangingPunct="1">
              <a:spcAft>
                <a:spcPts val="0"/>
              </a:spcAft>
              <a:defRPr/>
            </a:pPr>
            <a:r>
              <a:rPr lang="en-US" sz="2400" dirty="0"/>
              <a:t>Run by an employer or union</a:t>
            </a:r>
          </a:p>
          <a:p>
            <a:pPr eaLnBrk="1" fontAlgn="auto" hangingPunct="1">
              <a:spcAft>
                <a:spcPts val="0"/>
              </a:spcAft>
              <a:defRPr/>
            </a:pPr>
            <a:r>
              <a:rPr lang="en-US" sz="2400" dirty="0"/>
              <a:t>Teach skills for a specific trade</a:t>
            </a:r>
          </a:p>
          <a:p>
            <a:pPr lvl="1" eaLnBrk="1" fontAlgn="auto" hangingPunct="1">
              <a:spcAft>
                <a:spcPts val="0"/>
              </a:spcAft>
              <a:buFont typeface="Arial" pitchFamily="34" charset="0"/>
              <a:buChar char="•"/>
              <a:defRPr/>
            </a:pPr>
            <a:r>
              <a:rPr lang="en-US" sz="2000" dirty="0">
                <a:solidFill>
                  <a:schemeClr val="tx1"/>
                </a:solidFill>
              </a:rPr>
              <a:t>Combines on-the-job training and classroom instruction</a:t>
            </a:r>
          </a:p>
          <a:p>
            <a:pPr eaLnBrk="1" fontAlgn="auto" hangingPunct="1">
              <a:spcAft>
                <a:spcPts val="0"/>
              </a:spcAft>
              <a:defRPr/>
            </a:pPr>
            <a:r>
              <a:rPr lang="en-US" sz="2400" dirty="0"/>
              <a:t>Apprentice usually pays only for tools/supplies</a:t>
            </a:r>
          </a:p>
          <a:p>
            <a:pPr eaLnBrk="1" fontAlgn="auto" hangingPunct="1">
              <a:spcAft>
                <a:spcPts val="0"/>
              </a:spcAft>
              <a:defRPr/>
            </a:pPr>
            <a:r>
              <a:rPr lang="en-US" sz="2400" dirty="0"/>
              <a:t>Apprentice agrees to work for a minimum time after completing apprenticeship</a:t>
            </a:r>
          </a:p>
          <a:p>
            <a:pPr eaLnBrk="1" fontAlgn="auto" hangingPunct="1">
              <a:spcAft>
                <a:spcPts val="0"/>
              </a:spcAft>
              <a:buFont typeface="Courier New" pitchFamily="49" charset="0"/>
              <a:buNone/>
              <a:defRPr/>
            </a:pPr>
            <a:endParaRPr lang="en-US" dirty="0"/>
          </a:p>
        </p:txBody>
      </p:sp>
    </p:spTree>
    <p:extLst>
      <p:ext uri="{BB962C8B-B14F-4D97-AF65-F5344CB8AC3E}">
        <p14:creationId xmlns:p14="http://schemas.microsoft.com/office/powerpoint/2010/main" val="516158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Popular Apprenticeship Programs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5"/>
          <p:cNvSpPr>
            <a:spLocks noGrp="1"/>
          </p:cNvSpPr>
          <p:nvPr>
            <p:ph idx="4294967295"/>
          </p:nvPr>
        </p:nvSpPr>
        <p:spPr>
          <a:xfrm>
            <a:off x="457200" y="1791353"/>
            <a:ext cx="2743200" cy="4525962"/>
          </a:xfrm>
        </p:spPr>
        <p:txBody>
          <a:bodyPr>
            <a:normAutofit/>
          </a:bodyPr>
          <a:lstStyle/>
          <a:p>
            <a:pPr eaLnBrk="1" hangingPunct="1"/>
            <a:r>
              <a:rPr lang="en-US" sz="2400" dirty="0"/>
              <a:t>Electricians</a:t>
            </a:r>
          </a:p>
          <a:p>
            <a:pPr eaLnBrk="1" hangingPunct="1"/>
            <a:r>
              <a:rPr lang="en-US" sz="2400" dirty="0"/>
              <a:t>Plumbers</a:t>
            </a:r>
          </a:p>
          <a:p>
            <a:pPr eaLnBrk="1" hangingPunct="1"/>
            <a:r>
              <a:rPr lang="en-US" sz="2400" dirty="0"/>
              <a:t>Steel workers</a:t>
            </a:r>
          </a:p>
          <a:p>
            <a:pPr eaLnBrk="1" hangingPunct="1"/>
            <a:r>
              <a:rPr lang="en-US" sz="2400" dirty="0"/>
              <a:t>Pipefitters</a:t>
            </a:r>
          </a:p>
          <a:p>
            <a:pPr eaLnBrk="1" hangingPunct="1"/>
            <a:r>
              <a:rPr lang="en-US" sz="2400" dirty="0"/>
              <a:t>Boilermaker</a:t>
            </a:r>
          </a:p>
          <a:p>
            <a:pPr eaLnBrk="1" hangingPunct="1"/>
            <a:r>
              <a:rPr lang="en-US" sz="2400" dirty="0"/>
              <a:t>Masons</a:t>
            </a:r>
          </a:p>
          <a:p>
            <a:pPr eaLnBrk="1" hangingPunct="1"/>
            <a:r>
              <a:rPr lang="en-US" sz="2400" dirty="0"/>
              <a:t>Carpenters</a:t>
            </a:r>
          </a:p>
          <a:p>
            <a:pPr eaLnBrk="1" hangingPunct="1"/>
            <a:endParaRPr lang="en-US" dirty="0"/>
          </a:p>
        </p:txBody>
      </p:sp>
      <p:pic>
        <p:nvPicPr>
          <p:cNvPr id="4098"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846286" y="1979613"/>
            <a:ext cx="3657600" cy="2389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1891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Associate’s Degree Careers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457200" y="1404762"/>
            <a:ext cx="8229600" cy="4325112"/>
          </a:xfrm>
        </p:spPr>
        <p:txBody>
          <a:bodyPr>
            <a:normAutofit/>
          </a:bodyPr>
          <a:lstStyle/>
          <a:p>
            <a:r>
              <a:rPr lang="en-US" sz="2400" dirty="0"/>
              <a:t>Childcare worker</a:t>
            </a:r>
          </a:p>
          <a:p>
            <a:r>
              <a:rPr lang="en-US" sz="2400" dirty="0"/>
              <a:t>Dental hygienist </a:t>
            </a:r>
          </a:p>
          <a:p>
            <a:r>
              <a:rPr lang="en-US" sz="2400" dirty="0"/>
              <a:t>Mechanic </a:t>
            </a:r>
          </a:p>
          <a:p>
            <a:r>
              <a:rPr lang="en-US" sz="2400" dirty="0"/>
              <a:t>Paralegal</a:t>
            </a:r>
          </a:p>
          <a:p>
            <a:r>
              <a:rPr lang="en-US" sz="2400" dirty="0"/>
              <a:t>Physical therapist assistant</a:t>
            </a:r>
          </a:p>
          <a:p>
            <a:r>
              <a:rPr lang="en-US" sz="2400" dirty="0"/>
              <a:t>Nurse</a:t>
            </a:r>
          </a:p>
        </p:txBody>
      </p:sp>
      <p:pic>
        <p:nvPicPr>
          <p:cNvPr id="5122"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677002" y="1791353"/>
            <a:ext cx="2359025" cy="351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0296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Bachelor’s Degree Careers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Subtitle 2"/>
          <p:cNvSpPr>
            <a:spLocks noGrp="1"/>
          </p:cNvSpPr>
          <p:nvPr>
            <p:ph idx="1"/>
          </p:nvPr>
        </p:nvSpPr>
        <p:spPr>
          <a:xfrm>
            <a:off x="361044" y="1254469"/>
            <a:ext cx="8229600" cy="4325112"/>
          </a:xfrm>
        </p:spPr>
        <p:txBody>
          <a:bodyPr>
            <a:normAutofit/>
          </a:bodyPr>
          <a:lstStyle/>
          <a:p>
            <a:r>
              <a:rPr lang="en-US" sz="2400" dirty="0"/>
              <a:t>Accountant </a:t>
            </a:r>
          </a:p>
          <a:p>
            <a:r>
              <a:rPr lang="en-US" sz="2400" dirty="0"/>
              <a:t>Computer programmer</a:t>
            </a:r>
          </a:p>
          <a:p>
            <a:r>
              <a:rPr lang="en-US" sz="2400" dirty="0"/>
              <a:t>High School coach/teacher </a:t>
            </a:r>
          </a:p>
          <a:p>
            <a:r>
              <a:rPr lang="en-US" sz="2400" dirty="0"/>
              <a:t>Nurse</a:t>
            </a:r>
          </a:p>
          <a:p>
            <a:r>
              <a:rPr lang="en-US" sz="2400" dirty="0"/>
              <a:t>Journalist </a:t>
            </a:r>
          </a:p>
          <a:p>
            <a:r>
              <a:rPr lang="en-US" sz="2400" dirty="0"/>
              <a:t>Pilot </a:t>
            </a:r>
          </a:p>
          <a:p>
            <a:pPr algn="l">
              <a:buFont typeface="Courier New" pitchFamily="49" charset="0"/>
              <a:buChar char="o"/>
            </a:pPr>
            <a:endParaRPr lang="en-US" dirty="0">
              <a:solidFill>
                <a:schemeClr val="tx1"/>
              </a:solidFill>
            </a:endParaRPr>
          </a:p>
        </p:txBody>
      </p:sp>
      <p:pic>
        <p:nvPicPr>
          <p:cNvPr id="6146"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020684" y="2378872"/>
            <a:ext cx="3736975"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93039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Post-Bachelor’s Examples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pic>
        <p:nvPicPr>
          <p:cNvPr id="7171"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47675" y="944563"/>
            <a:ext cx="8248650" cy="496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699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Military</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457200" y="1106424"/>
            <a:ext cx="8229600" cy="4325112"/>
          </a:xfrm>
        </p:spPr>
        <p:txBody>
          <a:bodyPr>
            <a:normAutofit/>
          </a:bodyPr>
          <a:lstStyle/>
          <a:p>
            <a:r>
              <a:rPr lang="en-US" sz="2400" dirty="0"/>
              <a:t>Initial commitment is typically 4 years active duty and 2 years inactive</a:t>
            </a:r>
          </a:p>
          <a:p>
            <a:r>
              <a:rPr lang="en-US" sz="2400" dirty="0"/>
              <a:t>Branches include</a:t>
            </a:r>
          </a:p>
          <a:p>
            <a:pPr lvl="1"/>
            <a:r>
              <a:rPr lang="en-US" sz="2400" dirty="0"/>
              <a:t>Army</a:t>
            </a:r>
          </a:p>
          <a:p>
            <a:pPr lvl="1"/>
            <a:r>
              <a:rPr lang="en-US" sz="2400" dirty="0"/>
              <a:t>Navy</a:t>
            </a:r>
          </a:p>
          <a:p>
            <a:pPr lvl="1"/>
            <a:r>
              <a:rPr lang="en-US" sz="2400" dirty="0"/>
              <a:t>Air Force</a:t>
            </a:r>
          </a:p>
          <a:p>
            <a:pPr lvl="1"/>
            <a:r>
              <a:rPr lang="en-US" sz="2400" dirty="0"/>
              <a:t>Marine Corps</a:t>
            </a:r>
          </a:p>
          <a:p>
            <a:pPr lvl="1"/>
            <a:r>
              <a:rPr lang="en-US" sz="2400" dirty="0"/>
              <a:t>Coast Guard</a:t>
            </a:r>
          </a:p>
          <a:p>
            <a:pPr lvl="1"/>
            <a:r>
              <a:rPr lang="en-US" sz="2400" dirty="0"/>
              <a:t>National Guard</a:t>
            </a:r>
          </a:p>
          <a:p>
            <a:r>
              <a:rPr lang="en-US" sz="2400" dirty="0"/>
              <a:t>Long-term career vs. continued training/education</a:t>
            </a:r>
          </a:p>
          <a:p>
            <a:endParaRPr lang="en-US" dirty="0"/>
          </a:p>
          <a:p>
            <a:endParaRPr lang="en-US" dirty="0"/>
          </a:p>
        </p:txBody>
      </p:sp>
    </p:spTree>
    <p:extLst>
      <p:ext uri="{BB962C8B-B14F-4D97-AF65-F5344CB8AC3E}">
        <p14:creationId xmlns:p14="http://schemas.microsoft.com/office/powerpoint/2010/main" val="724944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Should You Pick a College Because…</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457200" y="1254469"/>
            <a:ext cx="8229600" cy="4325112"/>
          </a:xfrm>
        </p:spPr>
        <p:txBody>
          <a:bodyPr>
            <a:normAutofit/>
          </a:bodyPr>
          <a:lstStyle/>
          <a:p>
            <a:r>
              <a:rPr lang="en-US" sz="2400" dirty="0"/>
              <a:t>Your boyfriend/girlfriend/best friend is going there.</a:t>
            </a:r>
          </a:p>
          <a:p>
            <a:endParaRPr lang="en-US" sz="2400" dirty="0"/>
          </a:p>
          <a:p>
            <a:r>
              <a:rPr lang="en-US" sz="2400" dirty="0"/>
              <a:t>You recognize its name.</a:t>
            </a:r>
          </a:p>
          <a:p>
            <a:endParaRPr lang="en-US" sz="2400" dirty="0"/>
          </a:p>
          <a:p>
            <a:r>
              <a:rPr lang="en-US" sz="2400" dirty="0"/>
              <a:t>They sent you a brochure in the mail.</a:t>
            </a:r>
          </a:p>
        </p:txBody>
      </p:sp>
    </p:spTree>
    <p:extLst>
      <p:ext uri="{BB962C8B-B14F-4D97-AF65-F5344CB8AC3E}">
        <p14:creationId xmlns:p14="http://schemas.microsoft.com/office/powerpoint/2010/main" val="3585717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Determining Your “Best Fit” College</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graphicFrame>
        <p:nvGraphicFramePr>
          <p:cNvPr id="9" name="Content Placeholder 9"/>
          <p:cNvGraphicFramePr>
            <a:graphicFrameLocks noGrp="1"/>
          </p:cNvGraphicFramePr>
          <p:nvPr>
            <p:ph idx="1"/>
            <p:extLst>
              <p:ext uri="{D42A27DB-BD31-4B8C-83A1-F6EECF244321}">
                <p14:modId xmlns:p14="http://schemas.microsoft.com/office/powerpoint/2010/main" val="768077467"/>
              </p:ext>
            </p:extLst>
          </p:nvPr>
        </p:nvGraphicFramePr>
        <p:xfrm>
          <a:off x="472966" y="1787687"/>
          <a:ext cx="8229600" cy="4495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4247458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Academic: The basics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381000" y="1676400"/>
            <a:ext cx="8305800" cy="4876800"/>
          </a:xfrm>
        </p:spPr>
        <p:txBody>
          <a:bodyPr>
            <a:normAutofit/>
          </a:bodyPr>
          <a:lstStyle/>
          <a:p>
            <a:r>
              <a:rPr lang="en-US" sz="2400" dirty="0"/>
              <a:t>Available majors</a:t>
            </a:r>
          </a:p>
          <a:p>
            <a:r>
              <a:rPr lang="en-US" sz="2400" dirty="0"/>
              <a:t>Internship opportunities</a:t>
            </a:r>
          </a:p>
          <a:p>
            <a:r>
              <a:rPr lang="en-US" sz="2400" dirty="0"/>
              <a:t>Career/graduate school placement rates</a:t>
            </a:r>
          </a:p>
          <a:p>
            <a:r>
              <a:rPr lang="en-US" sz="2400" dirty="0"/>
              <a:t>Graduation and retention rates</a:t>
            </a:r>
          </a:p>
        </p:txBody>
      </p:sp>
    </p:spTree>
    <p:extLst>
      <p:ext uri="{BB962C8B-B14F-4D97-AF65-F5344CB8AC3E}">
        <p14:creationId xmlns:p14="http://schemas.microsoft.com/office/powerpoint/2010/main" val="294794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Academic: Admissions</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322944" y="1106260"/>
            <a:ext cx="8305800" cy="4621530"/>
          </a:xfrm>
        </p:spPr>
        <p:txBody>
          <a:bodyPr>
            <a:normAutofit fontScale="92500" lnSpcReduction="10000"/>
          </a:bodyPr>
          <a:lstStyle/>
          <a:p>
            <a:pPr>
              <a:buNone/>
            </a:pPr>
            <a:r>
              <a:rPr lang="en-US" b="1" dirty="0"/>
              <a:t>SAFETY</a:t>
            </a:r>
          </a:p>
          <a:p>
            <a:pPr>
              <a:buNone/>
            </a:pPr>
            <a:r>
              <a:rPr lang="en-US" i="1" dirty="0"/>
              <a:t>your academic record is stronger than most students</a:t>
            </a:r>
          </a:p>
          <a:p>
            <a:pPr>
              <a:buNone/>
            </a:pPr>
            <a:r>
              <a:rPr lang="en-US" i="1" dirty="0"/>
              <a:t>it’s basically assured that you’ll be admitted</a:t>
            </a:r>
          </a:p>
          <a:p>
            <a:pPr>
              <a:buNone/>
            </a:pPr>
            <a:endParaRPr lang="en-US" dirty="0"/>
          </a:p>
          <a:p>
            <a:pPr>
              <a:buNone/>
            </a:pPr>
            <a:r>
              <a:rPr lang="en-US" b="1" dirty="0"/>
              <a:t>MATCH</a:t>
            </a:r>
          </a:p>
          <a:p>
            <a:pPr>
              <a:buNone/>
            </a:pPr>
            <a:r>
              <a:rPr lang="en-US" i="1" dirty="0"/>
              <a:t>your academic record is similar to most students</a:t>
            </a:r>
          </a:p>
          <a:p>
            <a:pPr>
              <a:buNone/>
            </a:pPr>
            <a:r>
              <a:rPr lang="en-US" i="1" dirty="0"/>
              <a:t>you have a very good chance of getting admitted</a:t>
            </a:r>
          </a:p>
          <a:p>
            <a:pPr>
              <a:buNone/>
            </a:pPr>
            <a:endParaRPr lang="en-US" dirty="0"/>
          </a:p>
          <a:p>
            <a:pPr>
              <a:buNone/>
            </a:pPr>
            <a:r>
              <a:rPr lang="en-US" b="1" dirty="0"/>
              <a:t>REACH</a:t>
            </a:r>
          </a:p>
          <a:p>
            <a:pPr>
              <a:buNone/>
            </a:pPr>
            <a:r>
              <a:rPr lang="en-US" i="1" dirty="0"/>
              <a:t>most students have a better academic record than you</a:t>
            </a:r>
          </a:p>
          <a:p>
            <a:pPr>
              <a:buNone/>
            </a:pPr>
            <a:r>
              <a:rPr lang="en-US" i="1" dirty="0"/>
              <a:t>you have a chance of getting admitted</a:t>
            </a:r>
          </a:p>
          <a:p>
            <a:pPr>
              <a:buNone/>
            </a:pPr>
            <a:endParaRPr lang="en-US" i="1" dirty="0"/>
          </a:p>
          <a:p>
            <a:pPr>
              <a:buNone/>
            </a:pPr>
            <a:r>
              <a:rPr lang="en-US" dirty="0"/>
              <a:t>You may want to consider applying to at least two of each, for a total of six.</a:t>
            </a:r>
          </a:p>
        </p:txBody>
      </p:sp>
    </p:spTree>
    <p:extLst>
      <p:ext uri="{BB962C8B-B14F-4D97-AF65-F5344CB8AC3E}">
        <p14:creationId xmlns:p14="http://schemas.microsoft.com/office/powerpoint/2010/main" val="4136791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College Match Tool</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457200" y="2249424"/>
            <a:ext cx="8229600" cy="4325112"/>
          </a:xfrm>
        </p:spPr>
        <p:txBody>
          <a:bodyPr/>
          <a:lstStyle/>
          <a:p>
            <a:pPr marL="452628" indent="-342900"/>
            <a:r>
              <a:rPr lang="en-US" dirty="0"/>
              <a:t>Interactive tool to expand your list of potential colleges</a:t>
            </a:r>
          </a:p>
          <a:p>
            <a:pPr marL="109728" indent="0">
              <a:buNone/>
            </a:pPr>
            <a:endParaRPr lang="en-US" dirty="0">
              <a:hlinkClick r:id="rId5"/>
            </a:endParaRPr>
          </a:p>
          <a:p>
            <a:pPr marL="109728" indent="0">
              <a:buNone/>
            </a:pPr>
            <a:endParaRPr lang="en-US" dirty="0">
              <a:hlinkClick r:id="rId5"/>
            </a:endParaRPr>
          </a:p>
          <a:p>
            <a:pPr marL="109728" indent="0" algn="ctr">
              <a:buNone/>
            </a:pPr>
            <a:r>
              <a:rPr lang="en-US" sz="3200" dirty="0">
                <a:hlinkClick r:id="rId5"/>
              </a:rPr>
              <a:t>https://isacportal.isac.org/en/collegematch</a:t>
            </a:r>
            <a:endParaRPr lang="en-US" sz="3200" dirty="0"/>
          </a:p>
          <a:p>
            <a:endParaRPr lang="en-US" dirty="0"/>
          </a:p>
          <a:p>
            <a:endParaRPr lang="en-US" dirty="0"/>
          </a:p>
        </p:txBody>
      </p:sp>
    </p:spTree>
    <p:extLst>
      <p:ext uri="{BB962C8B-B14F-4D97-AF65-F5344CB8AC3E}">
        <p14:creationId xmlns:p14="http://schemas.microsoft.com/office/powerpoint/2010/main" val="3977943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Social</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381000" y="1219200"/>
            <a:ext cx="8305800" cy="5334000"/>
          </a:xfrm>
        </p:spPr>
        <p:txBody>
          <a:bodyPr>
            <a:normAutofit/>
          </a:bodyPr>
          <a:lstStyle/>
          <a:p>
            <a:r>
              <a:rPr lang="en-US" sz="2400" dirty="0">
                <a:cs typeface="Arial" pitchFamily="34" charset="0"/>
              </a:rPr>
              <a:t>Religious affiliation</a:t>
            </a:r>
          </a:p>
          <a:p>
            <a:r>
              <a:rPr lang="en-US" sz="2400" dirty="0">
                <a:cs typeface="Arial" pitchFamily="34" charset="0"/>
              </a:rPr>
              <a:t>Extracurricular activities</a:t>
            </a:r>
          </a:p>
          <a:p>
            <a:r>
              <a:rPr lang="en-US" sz="2400" dirty="0">
                <a:cs typeface="Arial" pitchFamily="34" charset="0"/>
              </a:rPr>
              <a:t>Athletics</a:t>
            </a:r>
          </a:p>
          <a:p>
            <a:r>
              <a:rPr lang="en-US" sz="2400" dirty="0">
                <a:cs typeface="Arial" pitchFamily="34" charset="0"/>
              </a:rPr>
              <a:t>Theater/musical performances</a:t>
            </a:r>
          </a:p>
          <a:p>
            <a:r>
              <a:rPr lang="en-US" sz="2400" dirty="0">
                <a:cs typeface="Arial" pitchFamily="34" charset="0"/>
              </a:rPr>
              <a:t>Multicultural organizations</a:t>
            </a:r>
          </a:p>
          <a:p>
            <a:r>
              <a:rPr lang="en-US" sz="2400" dirty="0">
                <a:cs typeface="Arial" pitchFamily="34" charset="0"/>
              </a:rPr>
              <a:t>Greek life</a:t>
            </a:r>
          </a:p>
          <a:p>
            <a:r>
              <a:rPr lang="en-US" sz="2400" dirty="0">
                <a:cs typeface="Arial" pitchFamily="34" charset="0"/>
              </a:rPr>
              <a:t>Support services</a:t>
            </a:r>
          </a:p>
          <a:p>
            <a:r>
              <a:rPr lang="en-US" sz="2400" dirty="0">
                <a:cs typeface="Arial" pitchFamily="34" charset="0"/>
              </a:rPr>
              <a:t>Average class size</a:t>
            </a:r>
          </a:p>
          <a:p>
            <a:r>
              <a:rPr lang="en-US" sz="2400" dirty="0">
                <a:cs typeface="Arial" pitchFamily="34" charset="0"/>
              </a:rPr>
              <a:t>Campus size</a:t>
            </a:r>
          </a:p>
          <a:p>
            <a:r>
              <a:rPr lang="en-US" sz="2400" dirty="0">
                <a:cs typeface="Arial" pitchFamily="34" charset="0"/>
              </a:rPr>
              <a:t>Commute vs. On-campus vs. Off-campus</a:t>
            </a:r>
          </a:p>
          <a:p>
            <a:r>
              <a:rPr lang="en-US" sz="2400" dirty="0">
                <a:cs typeface="Arial" pitchFamily="34" charset="0"/>
              </a:rPr>
              <a:t>Location</a:t>
            </a:r>
          </a:p>
        </p:txBody>
      </p:sp>
      <p:pic>
        <p:nvPicPr>
          <p:cNvPr id="10" name="Picture 9" descr="C:\Users\Caitlin\AppData\Local\Microsoft\Windows\Temporary Internet Files\Content.IE5\DKWFVLDY\MP900422558[1].jpg"/>
          <p:cNvPicPr>
            <a:picLocks noChangeAspect="1" noChangeArrowheads="1"/>
          </p:cNvPicPr>
          <p:nvPr/>
        </p:nvPicPr>
        <p:blipFill>
          <a:blip r:embed="rId5" cstate="print"/>
          <a:srcRect/>
          <a:stretch>
            <a:fillRect/>
          </a:stretch>
        </p:blipFill>
        <p:spPr bwMode="auto">
          <a:xfrm>
            <a:off x="5366657" y="1791353"/>
            <a:ext cx="2971800" cy="2187059"/>
          </a:xfrm>
          <a:prstGeom prst="rect">
            <a:avLst/>
          </a:prstGeom>
          <a:noFill/>
        </p:spPr>
      </p:pic>
    </p:spTree>
    <p:extLst>
      <p:ext uri="{BB962C8B-B14F-4D97-AF65-F5344CB8AC3E}">
        <p14:creationId xmlns:p14="http://schemas.microsoft.com/office/powerpoint/2010/main" val="3923593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Financial</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Oval 8"/>
          <p:cNvSpPr/>
          <p:nvPr/>
        </p:nvSpPr>
        <p:spPr>
          <a:xfrm>
            <a:off x="457200" y="1676400"/>
            <a:ext cx="1981200" cy="1905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Cost of attendance</a:t>
            </a:r>
          </a:p>
        </p:txBody>
      </p:sp>
      <p:sp>
        <p:nvSpPr>
          <p:cNvPr id="10" name="Minus 9"/>
          <p:cNvSpPr/>
          <p:nvPr/>
        </p:nvSpPr>
        <p:spPr>
          <a:xfrm flipV="1">
            <a:off x="2438400" y="2544037"/>
            <a:ext cx="723900" cy="358973"/>
          </a:xfrm>
          <a:prstGeom prst="mathMin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162300" y="1667739"/>
            <a:ext cx="1981200" cy="1905000"/>
          </a:xfrm>
          <a:prstGeom prst="ellipse">
            <a:avLst/>
          </a:prstGeom>
          <a:solidFill>
            <a:schemeClr val="bg2">
              <a:lumMod val="5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Expected family contribution</a:t>
            </a:r>
          </a:p>
        </p:txBody>
      </p:sp>
      <p:sp>
        <p:nvSpPr>
          <p:cNvPr id="12" name="Equal 11"/>
          <p:cNvSpPr/>
          <p:nvPr/>
        </p:nvSpPr>
        <p:spPr>
          <a:xfrm>
            <a:off x="5143500" y="2544037"/>
            <a:ext cx="762000" cy="358973"/>
          </a:xfrm>
          <a:prstGeom prst="mathEqual">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Oval 12"/>
          <p:cNvSpPr/>
          <p:nvPr/>
        </p:nvSpPr>
        <p:spPr>
          <a:xfrm>
            <a:off x="5943600" y="1733550"/>
            <a:ext cx="1981200" cy="1905000"/>
          </a:xfrm>
          <a:prstGeom prst="ellipse">
            <a:avLst/>
          </a:prstGeom>
          <a:solidFill>
            <a:schemeClr val="bg1"/>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solidFill>
                  <a:schemeClr val="tx1"/>
                </a:solidFill>
              </a:rPr>
              <a:t>Financial need</a:t>
            </a:r>
          </a:p>
        </p:txBody>
      </p:sp>
      <p:sp>
        <p:nvSpPr>
          <p:cNvPr id="14" name="Content Placeholder 2"/>
          <p:cNvSpPr>
            <a:spLocks noGrp="1"/>
          </p:cNvSpPr>
          <p:nvPr>
            <p:ph idx="1"/>
          </p:nvPr>
        </p:nvSpPr>
        <p:spPr>
          <a:xfrm>
            <a:off x="381000" y="4038600"/>
            <a:ext cx="8305800" cy="2514600"/>
          </a:xfrm>
        </p:spPr>
        <p:txBody>
          <a:bodyPr>
            <a:normAutofit/>
          </a:bodyPr>
          <a:lstStyle/>
          <a:p>
            <a:r>
              <a:rPr lang="en-US" sz="2400" dirty="0">
                <a:cs typeface="Arial" pitchFamily="34" charset="0"/>
              </a:rPr>
              <a:t>Sticker price vs. Net price</a:t>
            </a:r>
          </a:p>
          <a:p>
            <a:r>
              <a:rPr lang="en-US" sz="2400" dirty="0">
                <a:cs typeface="Arial" pitchFamily="34" charset="0"/>
              </a:rPr>
              <a:t>Types of financial aid available</a:t>
            </a:r>
          </a:p>
          <a:p>
            <a:pPr lvl="1"/>
            <a:r>
              <a:rPr lang="en-US" sz="2400" dirty="0">
                <a:cs typeface="Arial" pitchFamily="34" charset="0"/>
              </a:rPr>
              <a:t>Gift (scholarships, grants)</a:t>
            </a:r>
          </a:p>
          <a:p>
            <a:pPr lvl="1"/>
            <a:r>
              <a:rPr lang="en-US" sz="2400" dirty="0">
                <a:cs typeface="Arial" pitchFamily="34" charset="0"/>
              </a:rPr>
              <a:t>Self-help (loans, work study)</a:t>
            </a:r>
          </a:p>
        </p:txBody>
      </p:sp>
    </p:spTree>
    <p:extLst>
      <p:ext uri="{BB962C8B-B14F-4D97-AF65-F5344CB8AC3E}">
        <p14:creationId xmlns:p14="http://schemas.microsoft.com/office/powerpoint/2010/main" val="25815709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5"/>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The Big Grants</a:t>
            </a:r>
          </a:p>
          <a:p>
            <a:endParaRPr lang="en-US" sz="3800" b="1" kern="0" dirty="0">
              <a:latin typeface="Impact" panose="020B0806030902050204" pitchFamily="34" charset="0"/>
              <a:cs typeface="Times New Roman" panose="02020603050405020304" pitchFamily="18" charset="0"/>
            </a:endParaRPr>
          </a:p>
        </p:txBody>
      </p:sp>
      <p:sp>
        <p:nvSpPr>
          <p:cNvPr id="6" name="Text Placeholder 6"/>
          <p:cNvSpPr txBox="1">
            <a:spLocks/>
          </p:cNvSpPr>
          <p:nvPr/>
        </p:nvSpPr>
        <p:spPr bwMode="auto">
          <a:xfrm>
            <a:off x="361044" y="1137424"/>
            <a:ext cx="8519375" cy="2222879"/>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Clr>
                <a:srgbClr val="DE1A3F"/>
              </a:buClr>
              <a:buSzPct val="150000"/>
              <a:buNone/>
              <a:defRPr sz="2400" b="1">
                <a:solidFill>
                  <a:schemeClr val="tx1"/>
                </a:solidFill>
                <a:latin typeface="+mn-lt"/>
                <a:ea typeface="+mn-ea"/>
                <a:cs typeface="+mn-cs"/>
              </a:defRPr>
            </a:lvl1pPr>
            <a:lvl2pPr marL="457200" indent="0" algn="l" rtl="0" eaLnBrk="0" fontAlgn="base" hangingPunct="0">
              <a:spcBef>
                <a:spcPct val="20000"/>
              </a:spcBef>
              <a:spcAft>
                <a:spcPct val="0"/>
              </a:spcAft>
              <a:buClr>
                <a:srgbClr val="0070C0"/>
              </a:buClr>
              <a:buSzPct val="120000"/>
              <a:buFont typeface="Arial" charset="0"/>
              <a:buNone/>
              <a:defRPr sz="2000" b="1">
                <a:solidFill>
                  <a:schemeClr val="tx1"/>
                </a:solidFill>
                <a:latin typeface="+mn-lt"/>
              </a:defRPr>
            </a:lvl2pPr>
            <a:lvl3pPr marL="914400" indent="0" algn="l" rtl="0" eaLnBrk="0" fontAlgn="base" hangingPunct="0">
              <a:spcBef>
                <a:spcPct val="20000"/>
              </a:spcBef>
              <a:spcAft>
                <a:spcPct val="0"/>
              </a:spcAft>
              <a:buNone/>
              <a:defRPr sz="1800" b="1">
                <a:solidFill>
                  <a:srgbClr val="AA3CBC"/>
                </a:solidFill>
                <a:latin typeface="+mn-lt"/>
              </a:defRPr>
            </a:lvl3pPr>
            <a:lvl4pPr marL="1371600" indent="0" algn="l" rtl="0" eaLnBrk="0" fontAlgn="base" hangingPunct="0">
              <a:spcBef>
                <a:spcPct val="20000"/>
              </a:spcBef>
              <a:spcAft>
                <a:spcPct val="0"/>
              </a:spcAft>
              <a:buNone/>
              <a:defRPr sz="1600" b="1">
                <a:solidFill>
                  <a:srgbClr val="AA3CBC"/>
                </a:solidFill>
                <a:latin typeface="+mn-lt"/>
              </a:defRPr>
            </a:lvl4pPr>
            <a:lvl5pPr marL="1828800" indent="0" algn="l" rtl="0" eaLnBrk="0" fontAlgn="base" hangingPunct="0">
              <a:spcBef>
                <a:spcPct val="20000"/>
              </a:spcBef>
              <a:spcAft>
                <a:spcPct val="0"/>
              </a:spcAft>
              <a:buNone/>
              <a:defRPr sz="1600" b="1">
                <a:solidFill>
                  <a:srgbClr val="AA3CBC"/>
                </a:solidFill>
                <a:latin typeface="+mn-lt"/>
              </a:defRPr>
            </a:lvl5pPr>
            <a:lvl6pPr marL="2286000" indent="0" algn="l" rtl="0" fontAlgn="base">
              <a:spcBef>
                <a:spcPct val="20000"/>
              </a:spcBef>
              <a:spcAft>
                <a:spcPct val="0"/>
              </a:spcAft>
              <a:buNone/>
              <a:defRPr sz="1600" b="1">
                <a:solidFill>
                  <a:srgbClr val="AA3CBC"/>
                </a:solidFill>
                <a:latin typeface="+mn-lt"/>
              </a:defRPr>
            </a:lvl6pPr>
            <a:lvl7pPr marL="2743200" indent="0" algn="l" rtl="0" fontAlgn="base">
              <a:spcBef>
                <a:spcPct val="20000"/>
              </a:spcBef>
              <a:spcAft>
                <a:spcPct val="0"/>
              </a:spcAft>
              <a:buNone/>
              <a:defRPr sz="1600" b="1">
                <a:solidFill>
                  <a:srgbClr val="AA3CBC"/>
                </a:solidFill>
                <a:latin typeface="+mn-lt"/>
              </a:defRPr>
            </a:lvl7pPr>
            <a:lvl8pPr marL="3200400" indent="0" algn="l" rtl="0" fontAlgn="base">
              <a:spcBef>
                <a:spcPct val="20000"/>
              </a:spcBef>
              <a:spcAft>
                <a:spcPct val="0"/>
              </a:spcAft>
              <a:buNone/>
              <a:defRPr sz="1600" b="1">
                <a:solidFill>
                  <a:srgbClr val="AA3CBC"/>
                </a:solidFill>
                <a:latin typeface="+mn-lt"/>
              </a:defRPr>
            </a:lvl8pPr>
            <a:lvl9pPr marL="3657600" indent="0" algn="l" rtl="0" fontAlgn="base">
              <a:spcBef>
                <a:spcPct val="20000"/>
              </a:spcBef>
              <a:spcAft>
                <a:spcPct val="0"/>
              </a:spcAft>
              <a:buNone/>
              <a:defRPr sz="1600" b="1">
                <a:solidFill>
                  <a:srgbClr val="AA3CBC"/>
                </a:solidFill>
                <a:latin typeface="+mn-lt"/>
              </a:defRPr>
            </a:lvl9pPr>
          </a:lstStyle>
          <a:p>
            <a:pPr marL="342900" indent="-342900">
              <a:buFont typeface="Arial" panose="020B0604020202020204" pitchFamily="34" charset="0"/>
              <a:buChar char="•"/>
            </a:pPr>
            <a:endParaRPr lang="en-US" b="0" dirty="0"/>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marR="0" lvl="0" indent="0" algn="l" defTabSz="914400" rtl="0" eaLnBrk="0" fontAlgn="base" latinLnBrk="0" hangingPunct="0">
              <a:lnSpc>
                <a:spcPct val="100000"/>
              </a:lnSpc>
              <a:spcBef>
                <a:spcPct val="20000"/>
              </a:spcBef>
              <a:spcAft>
                <a:spcPct val="0"/>
              </a:spcAft>
              <a:buClr>
                <a:srgbClr val="DE1A3F"/>
              </a:buClr>
              <a:buSzPct val="150000"/>
              <a:buNone/>
              <a:tabLst/>
              <a:defRPr/>
            </a:pPr>
            <a:endParaRPr kumimoji="0" lang="en-US" sz="240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9" name="Rectangle 3"/>
          <p:cNvSpPr txBox="1">
            <a:spLocks noChangeArrowheads="1"/>
          </p:cNvSpPr>
          <p:nvPr/>
        </p:nvSpPr>
        <p:spPr>
          <a:xfrm>
            <a:off x="457200" y="1003300"/>
            <a:ext cx="8229600" cy="482600"/>
          </a:xfrm>
          <a:prstGeom prst="rect">
            <a:avLst/>
          </a:prstGeom>
        </p:spPr>
        <p:txBody>
          <a:bodyPr>
            <a:normAutofit/>
          </a:bodyPr>
          <a:lst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lvl="1" indent="0">
              <a:spcAft>
                <a:spcPct val="50000"/>
              </a:spcAft>
              <a:buFont typeface="Arial" charset="0"/>
              <a:buNone/>
            </a:pPr>
            <a:r>
              <a:rPr lang="en-US" sz="2800" b="1" dirty="0"/>
              <a:t>Maximum Award Amounts, 2021-2022</a:t>
            </a:r>
          </a:p>
        </p:txBody>
      </p:sp>
      <p:graphicFrame>
        <p:nvGraphicFramePr>
          <p:cNvPr id="10" name="Diagram 9"/>
          <p:cNvGraphicFramePr/>
          <p:nvPr>
            <p:extLst>
              <p:ext uri="{D42A27DB-BD31-4B8C-83A1-F6EECF244321}">
                <p14:modId xmlns:p14="http://schemas.microsoft.com/office/powerpoint/2010/main" val="4257586836"/>
              </p:ext>
            </p:extLst>
          </p:nvPr>
        </p:nvGraphicFramePr>
        <p:xfrm>
          <a:off x="-766296" y="1736498"/>
          <a:ext cx="8914887" cy="42071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xtBox 7"/>
          <p:cNvSpPr txBox="1">
            <a:spLocks noChangeArrowheads="1"/>
          </p:cNvSpPr>
          <p:nvPr/>
        </p:nvSpPr>
        <p:spPr bwMode="auto">
          <a:xfrm>
            <a:off x="4827011" y="2007041"/>
            <a:ext cx="3962400" cy="3933384"/>
          </a:xfrm>
          <a:prstGeom prst="rect">
            <a:avLst/>
          </a:prstGeom>
          <a:noFill/>
          <a:ln w="9525">
            <a:noFill/>
            <a:miter lim="800000"/>
            <a:headEnd/>
            <a:tailEnd/>
          </a:ln>
        </p:spPr>
        <p:txBody>
          <a:bodyPr wrap="square">
            <a:spAutoFit/>
          </a:bodyPr>
          <a:lstStyle/>
          <a:p>
            <a:pPr marL="349250" indent="-349250" fontAlgn="base">
              <a:spcBef>
                <a:spcPct val="20000"/>
              </a:spcBef>
              <a:spcAft>
                <a:spcPct val="0"/>
              </a:spcAft>
              <a:buSzPct val="100000"/>
              <a:buFont typeface="Arial Narrow" pitchFamily="34" charset="0"/>
              <a:buChar char="—"/>
            </a:pPr>
            <a:r>
              <a:rPr lang="en-US" sz="2400" dirty="0">
                <a:solidFill>
                  <a:prstClr val="black"/>
                </a:solidFill>
              </a:rPr>
              <a:t>State of Illinois Monetary Award Program (MAP)</a:t>
            </a:r>
          </a:p>
          <a:p>
            <a:pPr marL="349250" indent="-349250" fontAlgn="base">
              <a:spcBef>
                <a:spcPct val="20000"/>
              </a:spcBef>
              <a:spcAft>
                <a:spcPct val="0"/>
              </a:spcAft>
              <a:buSzPct val="100000"/>
            </a:pPr>
            <a:endParaRPr lang="en-US" sz="2400" dirty="0">
              <a:solidFill>
                <a:prstClr val="black"/>
              </a:solidFill>
            </a:endParaRPr>
          </a:p>
          <a:p>
            <a:pPr marL="349250" indent="-349250" fontAlgn="base">
              <a:spcBef>
                <a:spcPct val="20000"/>
              </a:spcBef>
              <a:spcAft>
                <a:spcPct val="0"/>
              </a:spcAft>
              <a:buSzPct val="100000"/>
            </a:pPr>
            <a:endParaRPr lang="en-US" sz="2400" dirty="0">
              <a:solidFill>
                <a:prstClr val="black"/>
              </a:solidFill>
            </a:endParaRPr>
          </a:p>
          <a:p>
            <a:pPr marL="349250" indent="-349250" fontAlgn="base">
              <a:spcBef>
                <a:spcPct val="20000"/>
              </a:spcBef>
              <a:spcAft>
                <a:spcPct val="0"/>
              </a:spcAft>
              <a:buSzPct val="100000"/>
            </a:pPr>
            <a:endParaRPr lang="en-US" sz="2400" dirty="0">
              <a:solidFill>
                <a:prstClr val="black"/>
              </a:solidFill>
            </a:endParaRPr>
          </a:p>
          <a:p>
            <a:pPr marL="349250" indent="-349250" fontAlgn="base">
              <a:spcBef>
                <a:spcPct val="20000"/>
              </a:spcBef>
              <a:spcAft>
                <a:spcPct val="0"/>
              </a:spcAft>
              <a:buSzPct val="100000"/>
            </a:pPr>
            <a:endParaRPr lang="en-US" sz="2400" dirty="0">
              <a:solidFill>
                <a:prstClr val="black"/>
              </a:solidFill>
            </a:endParaRPr>
          </a:p>
          <a:p>
            <a:pPr marL="349250" indent="-349250" fontAlgn="base">
              <a:spcBef>
                <a:spcPct val="20000"/>
              </a:spcBef>
              <a:spcAft>
                <a:spcPct val="0"/>
              </a:spcAft>
              <a:buSzPct val="100000"/>
              <a:buFont typeface="Arial Narrow" pitchFamily="34" charset="0"/>
              <a:buChar char="—"/>
            </a:pPr>
            <a:r>
              <a:rPr lang="en-US" sz="2400" dirty="0">
                <a:solidFill>
                  <a:prstClr val="black"/>
                </a:solidFill>
              </a:rPr>
              <a:t>Federal Pell Grant</a:t>
            </a:r>
          </a:p>
          <a:p>
            <a:pPr marL="349250" indent="-349250" fontAlgn="base">
              <a:spcBef>
                <a:spcPct val="20000"/>
              </a:spcBef>
              <a:spcAft>
                <a:spcPct val="0"/>
              </a:spcAft>
              <a:buSzPct val="100000"/>
            </a:pPr>
            <a:endParaRPr lang="en-US" sz="2400" dirty="0">
              <a:solidFill>
                <a:prstClr val="black"/>
              </a:solidFill>
            </a:endParaRPr>
          </a:p>
          <a:p>
            <a:pPr marL="349250" indent="-349250" fontAlgn="base">
              <a:spcBef>
                <a:spcPct val="20000"/>
              </a:spcBef>
              <a:spcAft>
                <a:spcPct val="0"/>
              </a:spcAft>
              <a:buSzPct val="100000"/>
            </a:pPr>
            <a:endParaRPr lang="en-US" sz="2400" dirty="0">
              <a:solidFill>
                <a:prstClr val="black"/>
              </a:solidFill>
            </a:endParaRPr>
          </a:p>
        </p:txBody>
      </p:sp>
      <p:sp>
        <p:nvSpPr>
          <p:cNvPr id="12" name="TextBox 10"/>
          <p:cNvSpPr txBox="1">
            <a:spLocks noChangeArrowheads="1"/>
          </p:cNvSpPr>
          <p:nvPr/>
        </p:nvSpPr>
        <p:spPr bwMode="auto">
          <a:xfrm>
            <a:off x="361044" y="5522738"/>
            <a:ext cx="2540000" cy="461963"/>
          </a:xfrm>
          <a:prstGeom prst="rect">
            <a:avLst/>
          </a:prstGeom>
          <a:noFill/>
          <a:ln w="9525">
            <a:noFill/>
            <a:miter lim="800000"/>
            <a:headEnd/>
            <a:tailEnd/>
          </a:ln>
        </p:spPr>
        <p:txBody>
          <a:bodyPr anchor="t">
            <a:spAutoFit/>
          </a:bodyPr>
          <a:lstStyle/>
          <a:p>
            <a:pPr fontAlgn="base">
              <a:spcBef>
                <a:spcPct val="20000"/>
              </a:spcBef>
              <a:spcAft>
                <a:spcPct val="0"/>
              </a:spcAft>
              <a:buClr>
                <a:srgbClr val="DE1A3F"/>
              </a:buClr>
              <a:buSzPct val="150000"/>
            </a:pPr>
            <a:r>
              <a:rPr lang="en-US" sz="2400" b="1" dirty="0">
                <a:solidFill>
                  <a:srgbClr val="C00000"/>
                </a:solidFill>
              </a:rPr>
              <a:t>Total =  $11,991</a:t>
            </a:r>
          </a:p>
        </p:txBody>
      </p:sp>
    </p:spTree>
    <p:extLst>
      <p:ext uri="{BB962C8B-B14F-4D97-AF65-F5344CB8AC3E}">
        <p14:creationId xmlns:p14="http://schemas.microsoft.com/office/powerpoint/2010/main" val="27944349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Picking a College is A Lot Like Dating</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12" name="Content Placeholder 2"/>
          <p:cNvSpPr>
            <a:spLocks noGrp="1"/>
          </p:cNvSpPr>
          <p:nvPr>
            <p:ph idx="1"/>
          </p:nvPr>
        </p:nvSpPr>
        <p:spPr>
          <a:xfrm>
            <a:off x="457200" y="1254469"/>
            <a:ext cx="8229600" cy="4325112"/>
          </a:xfrm>
        </p:spPr>
        <p:txBody>
          <a:bodyPr>
            <a:normAutofit/>
          </a:bodyPr>
          <a:lstStyle/>
          <a:p>
            <a:r>
              <a:rPr lang="en-US" sz="2400" dirty="0"/>
              <a:t>Do you want to be with this college for possibly the next 4 years?</a:t>
            </a:r>
          </a:p>
          <a:p>
            <a:r>
              <a:rPr lang="en-US" sz="2400" dirty="0"/>
              <a:t>Does the college match your wants?</a:t>
            </a:r>
          </a:p>
          <a:p>
            <a:r>
              <a:rPr lang="en-US" sz="2400" dirty="0"/>
              <a:t>Does the college better prepare you for your future?</a:t>
            </a:r>
          </a:p>
          <a:p>
            <a:r>
              <a:rPr lang="en-US" sz="2400" dirty="0"/>
              <a:t>Do you and the college have the same values?</a:t>
            </a:r>
          </a:p>
          <a:p>
            <a:r>
              <a:rPr lang="en-US" sz="2400" dirty="0"/>
              <a:t>Does the college just look good online?</a:t>
            </a:r>
          </a:p>
          <a:p>
            <a:r>
              <a:rPr lang="en-US" sz="2400" dirty="0"/>
              <a:t>Are you going to this college just because your friends want you to?</a:t>
            </a:r>
          </a:p>
        </p:txBody>
      </p:sp>
    </p:spTree>
    <p:extLst>
      <p:ext uri="{BB962C8B-B14F-4D97-AF65-F5344CB8AC3E}">
        <p14:creationId xmlns:p14="http://schemas.microsoft.com/office/powerpoint/2010/main" val="1038850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How to Find Colleges</a:t>
            </a: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sz="half" idx="1"/>
          </p:nvPr>
        </p:nvSpPr>
        <p:spPr>
          <a:xfrm>
            <a:off x="228600" y="1386840"/>
            <a:ext cx="3578705" cy="4612612"/>
          </a:xfrm>
        </p:spPr>
        <p:txBody>
          <a:bodyPr>
            <a:normAutofit/>
          </a:bodyPr>
          <a:lstStyle/>
          <a:p>
            <a:r>
              <a:rPr lang="en-US" dirty="0"/>
              <a:t>Studentportal.isac.org</a:t>
            </a:r>
          </a:p>
          <a:p>
            <a:r>
              <a:rPr lang="en-US" dirty="0" err="1"/>
              <a:t>Cappex</a:t>
            </a:r>
            <a:endParaRPr lang="en-US" dirty="0"/>
          </a:p>
          <a:p>
            <a:r>
              <a:rPr lang="en-US" dirty="0"/>
              <a:t>Ask teachers, counselors, and other adults</a:t>
            </a:r>
          </a:p>
          <a:p>
            <a:r>
              <a:rPr lang="en-US" dirty="0"/>
              <a:t>Choose 3-4 schools you’ve never heard of to research.</a:t>
            </a:r>
          </a:p>
          <a:p>
            <a:r>
              <a:rPr lang="en-US" dirty="0"/>
              <a:t>Don’t rule out any schools based on cost.</a:t>
            </a:r>
          </a:p>
          <a:p>
            <a:r>
              <a:rPr lang="en-US" dirty="0"/>
              <a:t>And remember, consider applying to at least 2 safety, 2 match, and 2 reach schools</a:t>
            </a:r>
          </a:p>
        </p:txBody>
      </p:sp>
      <p:pic>
        <p:nvPicPr>
          <p:cNvPr id="12290"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084877" y="1386841"/>
            <a:ext cx="4346575" cy="4612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25625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40598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College Visits</a:t>
            </a:r>
          </a:p>
          <a:p>
            <a:endParaRPr lang="en-US" sz="3800" b="1" kern="0" dirty="0">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457200" y="1310640"/>
            <a:ext cx="8229600" cy="4251960"/>
          </a:xfrm>
        </p:spPr>
        <p:txBody>
          <a:bodyPr>
            <a:normAutofit/>
          </a:bodyPr>
          <a:lstStyle/>
          <a:p>
            <a:r>
              <a:rPr lang="en-US" sz="2400" dirty="0">
                <a:latin typeface="+mn-lt"/>
                <a:cs typeface="Arial" pitchFamily="34" charset="0"/>
              </a:rPr>
              <a:t>It is going to be your home for the next 4 years.</a:t>
            </a:r>
          </a:p>
          <a:p>
            <a:r>
              <a:rPr lang="en-US" sz="2400" i="1" dirty="0">
                <a:latin typeface="+mn-lt"/>
                <a:cs typeface="Arial" pitchFamily="34" charset="0"/>
              </a:rPr>
              <a:t>Every</a:t>
            </a:r>
            <a:r>
              <a:rPr lang="en-US" sz="2400" dirty="0">
                <a:latin typeface="+mn-lt"/>
                <a:cs typeface="Arial" pitchFamily="34" charset="0"/>
              </a:rPr>
              <a:t> school looks good on a brochure or website.</a:t>
            </a:r>
          </a:p>
          <a:p>
            <a:r>
              <a:rPr lang="en-US" sz="2400" dirty="0">
                <a:latin typeface="+mn-lt"/>
                <a:cs typeface="Arial" pitchFamily="34" charset="0"/>
              </a:rPr>
              <a:t>Get a sense of the on-campus experience.</a:t>
            </a:r>
          </a:p>
        </p:txBody>
      </p:sp>
      <p:pic>
        <p:nvPicPr>
          <p:cNvPr id="13314"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854047" y="2990518"/>
            <a:ext cx="4736597" cy="3157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405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40598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College Visits: Be Proactive</a:t>
            </a:r>
          </a:p>
          <a:p>
            <a:endParaRPr lang="en-US" sz="3800" b="1" kern="0" dirty="0">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Subtitle 2"/>
          <p:cNvSpPr>
            <a:spLocks noGrp="1"/>
          </p:cNvSpPr>
          <p:nvPr>
            <p:ph idx="1"/>
          </p:nvPr>
        </p:nvSpPr>
        <p:spPr>
          <a:xfrm>
            <a:off x="457200" y="1310640"/>
            <a:ext cx="8229600" cy="4675632"/>
          </a:xfrm>
        </p:spPr>
        <p:txBody>
          <a:bodyPr>
            <a:normAutofit/>
          </a:bodyPr>
          <a:lstStyle/>
          <a:p>
            <a:r>
              <a:rPr lang="en-US" sz="2400" dirty="0">
                <a:latin typeface="+mn-lt"/>
              </a:rPr>
              <a:t> Ask intelligent, prepared questions.</a:t>
            </a:r>
          </a:p>
          <a:p>
            <a:r>
              <a:rPr lang="en-US" sz="2400" dirty="0">
                <a:latin typeface="+mn-lt"/>
              </a:rPr>
              <a:t> Schedule a one-on-one appointment with an admissions representative.</a:t>
            </a:r>
          </a:p>
          <a:p>
            <a:r>
              <a:rPr lang="en-US" sz="2400" dirty="0">
                <a:latin typeface="+mn-lt"/>
              </a:rPr>
              <a:t> Talk to students who attend that school.</a:t>
            </a:r>
          </a:p>
          <a:p>
            <a:r>
              <a:rPr lang="en-US" sz="2400" dirty="0">
                <a:latin typeface="+mn-lt"/>
              </a:rPr>
              <a:t> Consider an overnight stay.</a:t>
            </a:r>
          </a:p>
          <a:p>
            <a:r>
              <a:rPr lang="en-US" sz="2400" dirty="0">
                <a:latin typeface="+mn-lt"/>
              </a:rPr>
              <a:t> Attend a class.</a:t>
            </a:r>
          </a:p>
          <a:p>
            <a:pPr algn="l">
              <a:buFont typeface="Courier New" pitchFamily="49" charset="0"/>
              <a:buChar char="o"/>
            </a:pPr>
            <a:endParaRPr lang="en-US" dirty="0">
              <a:solidFill>
                <a:schemeClr val="tx1"/>
              </a:solidFill>
            </a:endParaRPr>
          </a:p>
          <a:p>
            <a:endParaRPr lang="en-US" dirty="0"/>
          </a:p>
        </p:txBody>
      </p:sp>
      <p:pic>
        <p:nvPicPr>
          <p:cNvPr id="14338"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096228" y="2532517"/>
            <a:ext cx="1957387" cy="312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295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endParaRPr lang="en-US" sz="3800" b="1" kern="0" dirty="0">
              <a:latin typeface="Impact" panose="020B0806030902050204" pitchFamily="34" charset="0"/>
              <a:cs typeface="Times New Roman" panose="02020603050405020304" pitchFamily="18" charset="0"/>
            </a:endParaRPr>
          </a:p>
          <a:p>
            <a:r>
              <a:rPr lang="en-US" sz="3800" b="1" kern="0" dirty="0">
                <a:latin typeface="Impact" panose="020B0806030902050204" pitchFamily="34" charset="0"/>
                <a:cs typeface="Times New Roman" panose="02020603050405020304" pitchFamily="18" charset="0"/>
              </a:rPr>
              <a:t>Your Support Network</a:t>
            </a: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TextBox 8"/>
          <p:cNvSpPr txBox="1"/>
          <p:nvPr/>
        </p:nvSpPr>
        <p:spPr>
          <a:xfrm>
            <a:off x="108857" y="1926771"/>
            <a:ext cx="4800600" cy="954107"/>
          </a:xfrm>
          <a:prstGeom prst="rect">
            <a:avLst/>
          </a:prstGeom>
          <a:noFill/>
        </p:spPr>
        <p:txBody>
          <a:bodyPr wrap="square" rtlCol="0">
            <a:spAutoFit/>
          </a:bodyPr>
          <a:lstStyle/>
          <a:p>
            <a:pPr algn="ctr"/>
            <a:r>
              <a:rPr lang="en-US" sz="2800" dirty="0">
                <a:latin typeface="Calibri" panose="020F0502020204030204" pitchFamily="34" charset="0"/>
              </a:rPr>
              <a:t>Involve others in your decision-making process</a:t>
            </a:r>
          </a:p>
        </p:txBody>
      </p:sp>
      <p:pic>
        <p:nvPicPr>
          <p:cNvPr id="15362"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20488" y="3021807"/>
            <a:ext cx="3181804" cy="2120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985658" y="1335107"/>
            <a:ext cx="228600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241924" y="4880983"/>
            <a:ext cx="2362200" cy="523220"/>
          </a:xfrm>
          <a:prstGeom prst="rect">
            <a:avLst/>
          </a:prstGeom>
          <a:noFill/>
        </p:spPr>
        <p:txBody>
          <a:bodyPr wrap="square" rtlCol="0">
            <a:spAutoFit/>
          </a:bodyPr>
          <a:lstStyle/>
          <a:p>
            <a:r>
              <a:rPr lang="en-US" sz="2800" dirty="0">
                <a:latin typeface="Calibri" panose="020F0502020204030204" pitchFamily="34" charset="0"/>
              </a:rPr>
              <a:t>Ask questions!</a:t>
            </a:r>
          </a:p>
        </p:txBody>
      </p:sp>
    </p:spTree>
    <p:extLst>
      <p:ext uri="{BB962C8B-B14F-4D97-AF65-F5344CB8AC3E}">
        <p14:creationId xmlns:p14="http://schemas.microsoft.com/office/powerpoint/2010/main" val="556881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49777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Free Online Resources</a:t>
            </a:r>
          </a:p>
          <a:p>
            <a:endParaRPr lang="en-US" sz="3800" b="1" kern="0" dirty="0">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pic>
        <p:nvPicPr>
          <p:cNvPr id="16387" name="Picture 3"/>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892665" y="2351995"/>
            <a:ext cx="3365500" cy="3590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2593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49777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College Scorecard</a:t>
            </a:r>
          </a:p>
          <a:p>
            <a:endParaRPr lang="en-US" sz="3800" b="1" kern="0" dirty="0">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10" name="Rectangle 9"/>
          <p:cNvSpPr/>
          <p:nvPr/>
        </p:nvSpPr>
        <p:spPr>
          <a:xfrm>
            <a:off x="737718" y="1205202"/>
            <a:ext cx="7622510" cy="1569660"/>
          </a:xfrm>
          <a:prstGeom prst="rect">
            <a:avLst/>
          </a:prstGeom>
        </p:spPr>
        <p:txBody>
          <a:bodyPr wrap="square">
            <a:spAutoFit/>
          </a:bodyPr>
          <a:lstStyle/>
          <a:p>
            <a:r>
              <a:rPr lang="en-US" sz="2400" dirty="0"/>
              <a:t>Search for colleges by…</a:t>
            </a:r>
          </a:p>
          <a:p>
            <a:pPr>
              <a:buFont typeface="Arial" pitchFamily="34" charset="0"/>
              <a:buChar char="•"/>
            </a:pPr>
            <a:r>
              <a:rPr lang="en-US" sz="2400" dirty="0"/>
              <a:t> Programs or majors</a:t>
            </a:r>
          </a:p>
          <a:p>
            <a:pPr>
              <a:buFont typeface="Arial" pitchFamily="34" charset="0"/>
              <a:buChar char="•"/>
            </a:pPr>
            <a:r>
              <a:rPr lang="en-US" sz="2400" dirty="0"/>
              <a:t> Location</a:t>
            </a:r>
          </a:p>
          <a:p>
            <a:pPr>
              <a:buFont typeface="Arial" pitchFamily="34" charset="0"/>
              <a:buChar char="•"/>
            </a:pPr>
            <a:r>
              <a:rPr lang="en-US" sz="2400" dirty="0"/>
              <a:t> Enrollment size</a:t>
            </a:r>
          </a:p>
        </p:txBody>
      </p:sp>
      <p:sp>
        <p:nvSpPr>
          <p:cNvPr id="11" name="Rectangle 10"/>
          <p:cNvSpPr/>
          <p:nvPr/>
        </p:nvSpPr>
        <p:spPr>
          <a:xfrm>
            <a:off x="4317883" y="2454747"/>
            <a:ext cx="3439524" cy="369332"/>
          </a:xfrm>
          <a:prstGeom prst="rect">
            <a:avLst/>
          </a:prstGeom>
        </p:spPr>
        <p:txBody>
          <a:bodyPr wrap="square">
            <a:spAutoFit/>
          </a:bodyPr>
          <a:lstStyle/>
          <a:p>
            <a:pPr algn="r"/>
            <a:r>
              <a:rPr lang="en-US" dirty="0">
                <a:hlinkClick r:id="rId5"/>
              </a:rPr>
              <a:t>https://collegescorecard.ed.gov/</a:t>
            </a:r>
            <a:endParaRPr lang="en-US" dirty="0"/>
          </a:p>
        </p:txBody>
      </p:sp>
      <p:pic>
        <p:nvPicPr>
          <p:cNvPr id="12" name="Picture 11">
            <a:extLst>
              <a:ext uri="{FF2B5EF4-FFF2-40B4-BE49-F238E27FC236}">
                <a16:creationId xmlns:a16="http://schemas.microsoft.com/office/drawing/2014/main" id="{43103100-7E3D-467F-9552-AB9410C946EA}"/>
              </a:ext>
            </a:extLst>
          </p:cNvPr>
          <p:cNvPicPr/>
          <p:nvPr/>
        </p:nvPicPr>
        <p:blipFill rotWithShape="1">
          <a:blip r:embed="rId6"/>
          <a:srcRect l="46634" t="12148" r="478" b="5891"/>
          <a:stretch/>
        </p:blipFill>
        <p:spPr bwMode="auto">
          <a:xfrm>
            <a:off x="924326" y="2885817"/>
            <a:ext cx="7435902" cy="32513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1812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endParaRPr lang="en-US" sz="3800" b="1" kern="0" dirty="0">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a:p>
            <a:r>
              <a:rPr lang="en-US" sz="3800" b="1" kern="0" dirty="0">
                <a:latin typeface="Impact" panose="020B0806030902050204" pitchFamily="34" charset="0"/>
                <a:cs typeface="Times New Roman" panose="02020603050405020304" pitchFamily="18" charset="0"/>
              </a:rPr>
              <a:t>studentportal.isac.org</a:t>
            </a: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pic>
        <p:nvPicPr>
          <p:cNvPr id="9" name="Picture 8"/>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219200" y="1729967"/>
            <a:ext cx="7048500" cy="399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35326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40598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r>
              <a:rPr lang="en-US" sz="3800" b="1" kern="0" dirty="0">
                <a:latin typeface="Impact" panose="020B0806030902050204" pitchFamily="34" charset="0"/>
                <a:cs typeface="Times New Roman" panose="02020603050405020304" pitchFamily="18" charset="0"/>
              </a:rPr>
              <a:t>Review</a:t>
            </a:r>
          </a:p>
          <a:p>
            <a:endParaRPr lang="en-US" sz="3800" b="1" kern="0" dirty="0">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Subtitle 5"/>
          <p:cNvSpPr>
            <a:spLocks noGrp="1"/>
          </p:cNvSpPr>
          <p:nvPr>
            <p:ph idx="1"/>
          </p:nvPr>
        </p:nvSpPr>
        <p:spPr>
          <a:xfrm>
            <a:off x="361044" y="1254469"/>
            <a:ext cx="8229600" cy="4325112"/>
          </a:xfrm>
        </p:spPr>
        <p:txBody>
          <a:bodyPr>
            <a:normAutofit/>
          </a:bodyPr>
          <a:lstStyle/>
          <a:p>
            <a:r>
              <a:rPr lang="en-US" sz="2400" dirty="0"/>
              <a:t>Types of colleges and degrees</a:t>
            </a:r>
          </a:p>
          <a:p>
            <a:pPr>
              <a:lnSpc>
                <a:spcPct val="150000"/>
              </a:lnSpc>
            </a:pPr>
            <a:r>
              <a:rPr lang="en-US" sz="2400" dirty="0"/>
              <a:t>Identify your interests and goals</a:t>
            </a:r>
          </a:p>
          <a:p>
            <a:pPr>
              <a:lnSpc>
                <a:spcPct val="150000"/>
              </a:lnSpc>
            </a:pPr>
            <a:r>
              <a:rPr lang="en-US" sz="2400" dirty="0"/>
              <a:t>Determine “best fit” college(s) based on academic, social, and financial factors</a:t>
            </a:r>
          </a:p>
          <a:p>
            <a:pPr>
              <a:lnSpc>
                <a:spcPct val="150000"/>
              </a:lnSpc>
            </a:pPr>
            <a:r>
              <a:rPr lang="en-US" sz="2400" dirty="0"/>
              <a:t>Find your support network</a:t>
            </a:r>
          </a:p>
          <a:p>
            <a:pPr>
              <a:lnSpc>
                <a:spcPct val="150000"/>
              </a:lnSpc>
            </a:pPr>
            <a:r>
              <a:rPr lang="en-US" sz="2400" dirty="0"/>
              <a:t>Ask Questions!</a:t>
            </a:r>
          </a:p>
        </p:txBody>
      </p:sp>
    </p:spTree>
    <p:extLst>
      <p:ext uri="{BB962C8B-B14F-4D97-AF65-F5344CB8AC3E}">
        <p14:creationId xmlns:p14="http://schemas.microsoft.com/office/powerpoint/2010/main" val="1470196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737718" y="1022081"/>
            <a:ext cx="5520447" cy="707886"/>
          </a:xfrm>
          <a:prstGeom prst="rect">
            <a:avLst/>
          </a:prstGeom>
          <a:noFill/>
        </p:spPr>
        <p:txBody>
          <a:bodyPr wrap="square" rtlCol="0">
            <a:spAutoFit/>
          </a:bodyPr>
          <a:lstStyle/>
          <a:p>
            <a:endParaRPr lang="en-US" sz="2000" dirty="0">
              <a:solidFill>
                <a:prstClr val="black"/>
              </a:solidFill>
              <a:latin typeface="Roboto" charset="0"/>
              <a:ea typeface="Roboto" charset="0"/>
              <a:cs typeface="Roboto" charset="0"/>
            </a:endParaRPr>
          </a:p>
          <a:p>
            <a:endParaRPr lang="en-US" sz="2000" dirty="0">
              <a:solidFill>
                <a:prstClr val="black"/>
              </a:solidFill>
              <a:latin typeface="Roboto" charset="0"/>
              <a:ea typeface="Roboto" charset="0"/>
              <a:cs typeface="Roboto" charset="0"/>
            </a:endParaRPr>
          </a:p>
        </p:txBody>
      </p:sp>
      <p:sp>
        <p:nvSpPr>
          <p:cNvPr id="3" name="TextBox 2"/>
          <p:cNvSpPr txBox="1"/>
          <p:nvPr/>
        </p:nvSpPr>
        <p:spPr>
          <a:xfrm>
            <a:off x="3389086" y="4368800"/>
            <a:ext cx="237566" cy="369332"/>
          </a:xfrm>
          <a:prstGeom prst="rect">
            <a:avLst/>
          </a:prstGeom>
          <a:noFill/>
        </p:spPr>
        <p:txBody>
          <a:bodyPr wrap="none" rtlCol="0">
            <a:spAutoFit/>
          </a:bodyPr>
          <a:lstStyle/>
          <a:p>
            <a:r>
              <a:rPr lang="en-US" dirty="0">
                <a:solidFill>
                  <a:prstClr val="black"/>
                </a:solidFill>
              </a:rPr>
              <a:t> </a:t>
            </a:r>
          </a:p>
        </p:txBody>
      </p:sp>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361044" y="6424384"/>
            <a:ext cx="1010557" cy="253884"/>
          </a:xfrm>
          <a:prstGeom prst="rect">
            <a:avLst/>
          </a:prstGeom>
        </p:spPr>
      </p:pic>
      <p:sp>
        <p:nvSpPr>
          <p:cNvPr id="5" name="Title 1"/>
          <p:cNvSpPr txBox="1">
            <a:spLocks/>
          </p:cNvSpPr>
          <p:nvPr/>
        </p:nvSpPr>
        <p:spPr bwMode="auto">
          <a:xfrm>
            <a:off x="361044" y="274634"/>
            <a:ext cx="8229600" cy="123219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600" baseline="0">
                <a:solidFill>
                  <a:srgbClr val="CC0000"/>
                </a:solidFill>
                <a:latin typeface="+mj-lt"/>
                <a:ea typeface="+mj-ea"/>
                <a:cs typeface="+mj-cs"/>
              </a:defRPr>
            </a:lvl1pPr>
            <a:lvl2pPr algn="l" rtl="0" eaLnBrk="0" fontAlgn="base" hangingPunct="0">
              <a:spcBef>
                <a:spcPct val="0"/>
              </a:spcBef>
              <a:spcAft>
                <a:spcPct val="0"/>
              </a:spcAft>
              <a:defRPr sz="3600">
                <a:solidFill>
                  <a:srgbClr val="DE1A3F"/>
                </a:solidFill>
                <a:latin typeface="Impact" pitchFamily="34" charset="0"/>
              </a:defRPr>
            </a:lvl2pPr>
            <a:lvl3pPr algn="l" rtl="0" eaLnBrk="0" fontAlgn="base" hangingPunct="0">
              <a:spcBef>
                <a:spcPct val="0"/>
              </a:spcBef>
              <a:spcAft>
                <a:spcPct val="0"/>
              </a:spcAft>
              <a:defRPr sz="3600">
                <a:solidFill>
                  <a:srgbClr val="DE1A3F"/>
                </a:solidFill>
                <a:latin typeface="Impact" pitchFamily="34" charset="0"/>
              </a:defRPr>
            </a:lvl3pPr>
            <a:lvl4pPr algn="l" rtl="0" eaLnBrk="0" fontAlgn="base" hangingPunct="0">
              <a:spcBef>
                <a:spcPct val="0"/>
              </a:spcBef>
              <a:spcAft>
                <a:spcPct val="0"/>
              </a:spcAft>
              <a:defRPr sz="3600">
                <a:solidFill>
                  <a:srgbClr val="DE1A3F"/>
                </a:solidFill>
                <a:latin typeface="Impact" pitchFamily="34" charset="0"/>
              </a:defRPr>
            </a:lvl4pPr>
            <a:lvl5pPr algn="l" rtl="0" eaLnBrk="0" fontAlgn="base" hangingPunct="0">
              <a:spcBef>
                <a:spcPct val="0"/>
              </a:spcBef>
              <a:spcAft>
                <a:spcPct val="0"/>
              </a:spcAft>
              <a:defRPr sz="3600">
                <a:solidFill>
                  <a:srgbClr val="DE1A3F"/>
                </a:solidFill>
                <a:latin typeface="Impact" pitchFamily="34" charset="0"/>
              </a:defRPr>
            </a:lvl5pPr>
            <a:lvl6pPr marL="457200" algn="l" rtl="0" fontAlgn="base">
              <a:spcBef>
                <a:spcPct val="0"/>
              </a:spcBef>
              <a:spcAft>
                <a:spcPct val="0"/>
              </a:spcAft>
              <a:defRPr sz="3600">
                <a:solidFill>
                  <a:srgbClr val="DE1A3F"/>
                </a:solidFill>
                <a:latin typeface="Impact" pitchFamily="34" charset="0"/>
              </a:defRPr>
            </a:lvl6pPr>
            <a:lvl7pPr marL="914400" algn="l" rtl="0" fontAlgn="base">
              <a:spcBef>
                <a:spcPct val="0"/>
              </a:spcBef>
              <a:spcAft>
                <a:spcPct val="0"/>
              </a:spcAft>
              <a:defRPr sz="3600">
                <a:solidFill>
                  <a:srgbClr val="DE1A3F"/>
                </a:solidFill>
                <a:latin typeface="Impact" pitchFamily="34" charset="0"/>
              </a:defRPr>
            </a:lvl7pPr>
            <a:lvl8pPr marL="1371600" algn="l" rtl="0" fontAlgn="base">
              <a:spcBef>
                <a:spcPct val="0"/>
              </a:spcBef>
              <a:spcAft>
                <a:spcPct val="0"/>
              </a:spcAft>
              <a:defRPr sz="3600">
                <a:solidFill>
                  <a:srgbClr val="DE1A3F"/>
                </a:solidFill>
                <a:latin typeface="Impact" pitchFamily="34" charset="0"/>
              </a:defRPr>
            </a:lvl8pPr>
            <a:lvl9pPr marL="1828800" algn="l" rtl="0" fontAlgn="base">
              <a:spcBef>
                <a:spcPct val="0"/>
              </a:spcBef>
              <a:spcAft>
                <a:spcPct val="0"/>
              </a:spcAft>
              <a:defRPr sz="3600">
                <a:solidFill>
                  <a:srgbClr val="DE1A3F"/>
                </a:solidFill>
                <a:latin typeface="Impact" pitchFamily="34" charset="0"/>
              </a:defRPr>
            </a:lvl9pPr>
          </a:lstStyle>
          <a:p>
            <a:endParaRPr lang="en-US" sz="3800" b="1" kern="0" dirty="0">
              <a:latin typeface="Impact" panose="020B0806030902050204" pitchFamily="34" charset="0"/>
              <a:cs typeface="Times New Roman" panose="02020603050405020304" pitchFamily="18" charset="0"/>
            </a:endParaRPr>
          </a:p>
          <a:p>
            <a:r>
              <a:rPr lang="en-US" sz="3800" b="1" kern="0" dirty="0">
                <a:latin typeface="Impact" panose="020B0806030902050204" pitchFamily="34" charset="0"/>
                <a:cs typeface="Times New Roman" panose="02020603050405020304" pitchFamily="18" charset="0"/>
              </a:rPr>
              <a:t>Contact Information</a:t>
            </a:r>
          </a:p>
          <a:p>
            <a:endParaRPr lang="en-US" sz="3800" b="1" kern="0" dirty="0">
              <a:latin typeface="Impact" panose="020B0806030902050204" pitchFamily="34" charset="0"/>
              <a:cs typeface="Times New Roman" panose="02020603050405020304" pitchFamily="18" charset="0"/>
            </a:endParaRPr>
          </a:p>
          <a:p>
            <a:endParaRPr lang="en-US" sz="3800" b="1" kern="0" dirty="0">
              <a:latin typeface="Impact" panose="020B0806030902050204" pitchFamily="34" charset="0"/>
              <a:cs typeface="Times New Roman" panose="02020603050405020304" pitchFamily="18" charset="0"/>
            </a:endParaRPr>
          </a:p>
        </p:txBody>
      </p:sp>
      <p:sp>
        <p:nvSpPr>
          <p:cNvPr id="8" name="Content Placeholder 5"/>
          <p:cNvSpPr txBox="1">
            <a:spLocks/>
          </p:cNvSpPr>
          <p:nvPr/>
        </p:nvSpPr>
        <p:spPr bwMode="auto">
          <a:xfrm>
            <a:off x="4137024" y="1791353"/>
            <a:ext cx="4572000" cy="325134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DE1A3F"/>
              </a:buClr>
              <a:buSzPct val="150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0070C0"/>
              </a:buClr>
              <a:buSzPct val="120000"/>
              <a:buFont typeface="Arial" charset="0"/>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rgbClr val="AA3CBC"/>
                </a:solidFill>
                <a:latin typeface="+mn-lt"/>
              </a:defRPr>
            </a:lvl3pPr>
            <a:lvl4pPr marL="1600200" indent="-228600" algn="l" rtl="0" eaLnBrk="0" fontAlgn="base" hangingPunct="0">
              <a:spcBef>
                <a:spcPct val="20000"/>
              </a:spcBef>
              <a:spcAft>
                <a:spcPct val="0"/>
              </a:spcAft>
              <a:buChar char="–"/>
              <a:defRPr sz="1600">
                <a:solidFill>
                  <a:srgbClr val="AA3CBC"/>
                </a:solidFill>
                <a:latin typeface="+mn-lt"/>
              </a:defRPr>
            </a:lvl4pPr>
            <a:lvl5pPr marL="2057400" indent="-228600" algn="l" rtl="0" eaLnBrk="0" fontAlgn="base" hangingPunct="0">
              <a:spcBef>
                <a:spcPct val="20000"/>
              </a:spcBef>
              <a:spcAft>
                <a:spcPct val="0"/>
              </a:spcAft>
              <a:buChar char="»"/>
              <a:defRPr sz="1600">
                <a:solidFill>
                  <a:srgbClr val="AA3CBC"/>
                </a:solidFill>
                <a:latin typeface="+mn-lt"/>
              </a:defRPr>
            </a:lvl5pPr>
            <a:lvl6pPr marL="2514600" indent="-228600" algn="l" rtl="0" fontAlgn="base">
              <a:spcBef>
                <a:spcPct val="20000"/>
              </a:spcBef>
              <a:spcAft>
                <a:spcPct val="0"/>
              </a:spcAft>
              <a:buChar char="»"/>
              <a:defRPr sz="1600">
                <a:solidFill>
                  <a:srgbClr val="AA3CBC"/>
                </a:solidFill>
                <a:latin typeface="+mn-lt"/>
              </a:defRPr>
            </a:lvl6pPr>
            <a:lvl7pPr marL="2971800" indent="-228600" algn="l" rtl="0" fontAlgn="base">
              <a:spcBef>
                <a:spcPct val="20000"/>
              </a:spcBef>
              <a:spcAft>
                <a:spcPct val="0"/>
              </a:spcAft>
              <a:buChar char="»"/>
              <a:defRPr sz="1600">
                <a:solidFill>
                  <a:srgbClr val="AA3CBC"/>
                </a:solidFill>
                <a:latin typeface="+mn-lt"/>
              </a:defRPr>
            </a:lvl7pPr>
            <a:lvl8pPr marL="3429000" indent="-228600" algn="l" rtl="0" fontAlgn="base">
              <a:spcBef>
                <a:spcPct val="20000"/>
              </a:spcBef>
              <a:spcAft>
                <a:spcPct val="0"/>
              </a:spcAft>
              <a:buChar char="»"/>
              <a:defRPr sz="1600">
                <a:solidFill>
                  <a:srgbClr val="AA3CBC"/>
                </a:solidFill>
                <a:latin typeface="+mn-lt"/>
              </a:defRPr>
            </a:lvl8pPr>
            <a:lvl9pPr marL="3886200" indent="-228600" algn="l" rtl="0" fontAlgn="base">
              <a:spcBef>
                <a:spcPct val="20000"/>
              </a:spcBef>
              <a:spcAft>
                <a:spcPct val="0"/>
              </a:spcAft>
              <a:buChar char="»"/>
              <a:defRPr sz="1600">
                <a:solidFill>
                  <a:srgbClr val="AA3CBC"/>
                </a:solidFill>
                <a:latin typeface="+mn-lt"/>
              </a:defRPr>
            </a:lvl9pPr>
          </a:lstStyle>
          <a:p>
            <a:pPr marL="0" indent="0">
              <a:buFontTx/>
              <a:buNone/>
              <a:defRPr/>
            </a:pPr>
            <a:endParaRPr lang="en-US" kern="0" dirty="0">
              <a:solidFill>
                <a:sysClr val="windowText" lastClr="000000"/>
              </a:solidFill>
              <a:latin typeface="Arial"/>
            </a:endParaRPr>
          </a:p>
        </p:txBody>
      </p:sp>
      <p:sp>
        <p:nvSpPr>
          <p:cNvPr id="9" name="Content Placeholder 2"/>
          <p:cNvSpPr>
            <a:spLocks noGrp="1"/>
          </p:cNvSpPr>
          <p:nvPr>
            <p:ph idx="1"/>
          </p:nvPr>
        </p:nvSpPr>
        <p:spPr>
          <a:xfrm>
            <a:off x="609600" y="1524000"/>
            <a:ext cx="8915400" cy="4873752"/>
          </a:xfrm>
        </p:spPr>
        <p:txBody>
          <a:bodyPr vert="horz" lIns="91440" tIns="45720" rIns="91440" bIns="45720" numCol="2" rtlCol="0" anchor="t">
            <a:normAutofit/>
          </a:bodyPr>
          <a:lstStyle/>
          <a:p>
            <a:pPr>
              <a:buNone/>
            </a:pPr>
            <a:endParaRPr lang="en-US" sz="4000" dirty="0"/>
          </a:p>
          <a:p>
            <a:pPr>
              <a:buNone/>
            </a:pPr>
            <a:endParaRPr lang="en-US" sz="4000" dirty="0"/>
          </a:p>
          <a:p>
            <a:pPr>
              <a:buNone/>
            </a:pPr>
            <a:r>
              <a:rPr lang="en-US" sz="2400" dirty="0"/>
              <a:t>Lexi </a:t>
            </a:r>
            <a:r>
              <a:rPr lang="en-US" sz="2400" dirty="0" err="1"/>
              <a:t>Quesse</a:t>
            </a:r>
            <a:endParaRPr lang="en-US" sz="2400" dirty="0">
              <a:cs typeface="Calibri"/>
            </a:endParaRPr>
          </a:p>
          <a:p>
            <a:pPr>
              <a:buNone/>
            </a:pPr>
            <a:r>
              <a:rPr lang="en-US" sz="2400" u="sng" dirty="0" err="1">
                <a:hlinkClick r:id="rId5">
                  <a:extLst>
                    <a:ext uri="{A12FA001-AC4F-418D-AE19-62706E023703}">
                      <ahyp:hlinkClr xmlns:ahyp="http://schemas.microsoft.com/office/drawing/2018/hyperlinkcolor" val="tx"/>
                    </a:ext>
                  </a:extLst>
                </a:hlinkClick>
              </a:rPr>
              <a:t>Lexi.Quesse@Illinois</a:t>
            </a:r>
            <a:r>
              <a:rPr lang="en-US" sz="2400" u="sng" dirty="0" err="1"/>
              <a:t>.gov</a:t>
            </a:r>
            <a:endParaRPr lang="en-US" sz="2400" u="sng" dirty="0">
              <a:cs typeface="Calibri"/>
            </a:endParaRPr>
          </a:p>
          <a:p>
            <a:pPr>
              <a:buNone/>
            </a:pPr>
            <a:r>
              <a:rPr lang="en-US" sz="2400" dirty="0">
                <a:cs typeface="Calibri"/>
              </a:rPr>
              <a:t>(779)260-8040</a:t>
            </a:r>
          </a:p>
        </p:txBody>
      </p:sp>
    </p:spTree>
    <p:extLst>
      <p:ext uri="{BB962C8B-B14F-4D97-AF65-F5344CB8AC3E}">
        <p14:creationId xmlns:p14="http://schemas.microsoft.com/office/powerpoint/2010/main" val="2630807945"/>
      </p:ext>
    </p:extLst>
  </p:cSld>
  <p:clrMapOvr>
    <a:masterClrMapping/>
  </p:clrMapOvr>
</p:sld>
</file>

<file path=ppt/theme/theme1.xml><?xml version="1.0" encoding="utf-8"?>
<a:theme xmlns:a="http://schemas.openxmlformats.org/drawingml/2006/main" name="ISAC_presentations_0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AC_presentations_01" id="{87828C08-31BE-D84A-B1AE-1E0B0DC8A0E3}" vid="{9CEB49A0-8768-8D48-ADF2-78CACBCB0350}"/>
    </a:ext>
  </a:extLst>
</a:theme>
</file>

<file path=ppt/theme/theme2.xml><?xml version="1.0" encoding="utf-8"?>
<a:theme xmlns:a="http://schemas.openxmlformats.org/drawingml/2006/main" name="1_ISAC_presentations_0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AC_presentations_01" id="{87828C08-31BE-D84A-B1AE-1E0B0DC8A0E3}" vid="{9CEB49A0-8768-8D48-ADF2-78CACBCB0350}"/>
    </a:ext>
  </a:extLst>
</a:theme>
</file>

<file path=ppt/theme/theme3.xml><?xml version="1.0" encoding="utf-8"?>
<a:theme xmlns:a="http://schemas.openxmlformats.org/drawingml/2006/main" name="3_ISAC_presentations_0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AC_presentations_01" id="{87828C08-31BE-D84A-B1AE-1E0B0DC8A0E3}" vid="{9CEB49A0-8768-8D48-ADF2-78CACBCB035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ISAC_presentations_01</Template>
  <TotalTime>871</TotalTime>
  <Words>5418</Words>
  <Application>Microsoft Office PowerPoint</Application>
  <PresentationFormat>On-screen Show (4:3)</PresentationFormat>
  <Paragraphs>438</Paragraphs>
  <Slides>35</Slides>
  <Notes>35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35</vt:i4>
      </vt:variant>
    </vt:vector>
  </HeadingPairs>
  <TitlesOfParts>
    <vt:vector size="47" baseType="lpstr">
      <vt:lpstr>Arial</vt:lpstr>
      <vt:lpstr>Arial Narrow</vt:lpstr>
      <vt:lpstr>Calibri</vt:lpstr>
      <vt:lpstr>Calibri Light</vt:lpstr>
      <vt:lpstr>Corbel</vt:lpstr>
      <vt:lpstr>Courier New</vt:lpstr>
      <vt:lpstr>Georgia</vt:lpstr>
      <vt:lpstr>Impact</vt:lpstr>
      <vt:lpstr>Roboto</vt:lpstr>
      <vt:lpstr>ISAC_presentations_01</vt:lpstr>
      <vt:lpstr>1_ISAC_presentations_01</vt:lpstr>
      <vt:lpstr>3_ISAC_presentations_01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ISAC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Korando</dc:creator>
  <cp:lastModifiedBy>Cheryl Wilson</cp:lastModifiedBy>
  <cp:revision>133</cp:revision>
  <dcterms:created xsi:type="dcterms:W3CDTF">2016-11-09T16:12:32Z</dcterms:created>
  <dcterms:modified xsi:type="dcterms:W3CDTF">2022-01-21T18:11:47Z</dcterms:modified>
</cp:coreProperties>
</file>