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5" r:id="rId3"/>
    <p:sldId id="269" r:id="rId4"/>
    <p:sldId id="257" r:id="rId5"/>
    <p:sldId id="260" r:id="rId6"/>
    <p:sldId id="258" r:id="rId7"/>
    <p:sldId id="270" r:id="rId8"/>
    <p:sldId id="279" r:id="rId9"/>
    <p:sldId id="262" r:id="rId10"/>
    <p:sldId id="278" r:id="rId11"/>
    <p:sldId id="267" r:id="rId12"/>
    <p:sldId id="272" r:id="rId13"/>
    <p:sldId id="283" r:id="rId14"/>
    <p:sldId id="284" r:id="rId15"/>
    <p:sldId id="276" r:id="rId16"/>
    <p:sldId id="281" r:id="rId17"/>
    <p:sldId id="282" r:id="rId18"/>
    <p:sldId id="266" r:id="rId19"/>
    <p:sldId id="268" r:id="rId20"/>
    <p:sldId id="264" r:id="rId21"/>
    <p:sldId id="277" r:id="rId22"/>
    <p:sldId id="259" r:id="rId23"/>
  </p:sldIdLst>
  <p:sldSz cx="9144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DF4"/>
          </a:solidFill>
        </a:fill>
      </a:tcStyle>
    </a:wholeTbl>
    <a:band1H>
      <a:tcStyle>
        <a:tcBdr/>
        <a:fill>
          <a:solidFill>
            <a:srgbClr val="D0D8E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0D8E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F81BD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F81BD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5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F4F9D9-77A9-039D-5D57-B9A0EE5AE40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DF88E-C510-F02C-3000-8AC7E55E23DF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971925" y="0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31A989E-C49F-4AE7-9B25-38BD378AA2F7}" type="datetime1"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3/9/2023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60EEA-9DE9-7B9B-9544-A6BE23412CDA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829675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A07FE-386C-34C4-230A-33DAA6C211E3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287E1AA-F75C-4760-8B88-103E6E79DA6B}" type="slidenum">
              <a:t>‹#›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276875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1835C7-B660-CE20-2B5A-96A0078EE45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88DF6-271E-29E3-6C96-B55F6DD6C34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71925" y="0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DC07448-D3F5-449D-BC4A-0527AF68F2B7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B20410-0C32-F30D-8A7A-02014E70A7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4" y="696909"/>
            <a:ext cx="4646615" cy="348614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C6E5981-1F9F-BFF3-F2D0-F4DE1F877FF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00092" y="4414842"/>
            <a:ext cx="5610228" cy="4184651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C4F47-9BC2-EA0A-A1CA-95CE0F5AD83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829675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E89E4-0E6A-DEFE-B68A-6FDCF9EE799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6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defRPr>
            </a:lvl1pPr>
          </a:lstStyle>
          <a:p>
            <a:pPr lvl="0"/>
            <a:fld id="{BF4FAAC7-9679-4714-8DFD-1D717080175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41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E145A5-22F5-DB8B-6BAA-ED8F3643F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85C4CA-885C-FC0C-93B7-867344C78E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16417-6737-06A4-5325-2042A99C66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8C069F5A-4F35-4000-854A-4CA0BDBA55E9}" type="slidenum"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D66C2-92C1-3DF1-9401-89A14F669B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8FBD6-6D95-E373-9F6E-22EF82B790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2F51B-6F65-44C2-E1CF-0483A3165C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4990323D-C4C3-4A68-97CB-389312BE4394}" type="slidenum"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B6EDD7-E0B2-B60D-9EED-A4E0D151D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649EE-0AC0-ABF7-436C-B538CBC9F6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866DF-35EC-0284-EB1F-91AB8FFF25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2D13CC56-3355-46CB-A107-4B547ED0FB33}" type="slidenum"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4BC61-1656-BC9B-0B1D-08C1B7E7D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38BC2-1EC0-CBFC-66A9-81A50AE085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C12EB-34DA-0542-067D-0C9A6D1AE8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0A505D4-FF0D-45E5-A691-DED593B18D27}" type="slidenum"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F56D5-EBF4-8CC4-34FE-3233362A9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C0E69-1D73-57CA-8F3D-AA3E8D366A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E5220-D734-CF24-8BE8-2FB9CFCFF8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82D167B2-75A3-4C4A-9A74-3649A77E89E4}" type="slidenum"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46FDF-4D02-BD66-1C67-D196C2881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9CE88-95F6-2F5B-515F-FCFBAD4A4D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64961-D7A0-8E32-BBA3-27107E62C2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53784CE-F2E5-4C14-9EAF-11842886BA30}" type="slidenum"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875A7-7415-58DB-BBC3-6302066C0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D1989F-53BF-92DB-27D6-73F1F6BC655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/>
              <a:t>School ID – 144255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449DF-2310-7AF6-DB31-09FBAB142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5C19478-15E1-4A31-A83F-22A280368082}" type="slidenum"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7B36B3-DA4B-64AC-C7A7-56CDAFB26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44B1A-88CE-2F87-B790-EAFB38248C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/>
              <a:t>School ID – 144255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32E8E-48BC-F4D5-13A6-9EDB60C94B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4CF4C2EA-BA1B-471B-B158-F5F6844B0F7D}" type="slidenum"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375DF-5B50-85A9-2E96-B00357C5E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A3D2B-545F-2485-C9D4-8B43845A532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1BD70-675E-36AF-AF03-446376807E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8718E75F-A1B2-44A0-A483-A6D437E517A9}" type="slidenum"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9BF87-4C4F-C545-7F78-59EEB03B4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8E5A9-A79A-D338-8790-B8677210F5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195EE-7C34-811F-5102-84BC2E87F8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51A6E297-8B14-4C47-AB10-BC4D03D2A925}" type="slidenum"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4C385-F6D4-894D-07EF-70F2E27BD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9A3C5-B426-036C-9D35-2495C762BB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B9759-9025-A873-5590-A4B14C65DE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75F3BC6-9E21-4F54-955D-6A76999C7D35}" type="slidenum"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62256-7481-8B16-6C11-DC6544695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7BF04-97EE-CB6F-A111-F0DE9B5B71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/>
              <a:t>Career Cruising</a:t>
            </a:r>
          </a:p>
          <a:p>
            <a:pPr lvl="0" hangingPunct="1">
              <a:spcBef>
                <a:spcPts val="0"/>
              </a:spcBef>
            </a:pPr>
            <a:r>
              <a:rPr lang="en-US"/>
              <a:t> login: lphs541	</a:t>
            </a:r>
            <a:br>
              <a:rPr lang="en-US"/>
            </a:br>
            <a:r>
              <a:rPr lang="en-US"/>
              <a:t> password: cavs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5CC6A-6F4D-4B7B-1172-7C049529C9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11DAC978-7155-46DF-8DF3-A0EE62A109DC}" type="slidenum"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A9639-C26A-83A9-3183-1C47573AA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DE0124-533A-2E3C-A8BC-39AA134337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AEFF3-BDB7-85C6-E844-7CF01DC4E0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70095B9-AD11-48AE-9CBF-63D457380C51}" type="slidenum"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736B2-2B66-81B3-1F0B-194267CB1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BC95E9-CF8D-8F06-4190-F0140FA5E7D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FE397-FAFC-0909-3B63-FBB4336735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F8293233-1200-45DB-B106-0A747F255236}" type="slidenum"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380F3-0EDB-1E9E-C528-9D86F6E8A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A99D99-973E-B731-ACB0-5BD1DA6E70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C99D9-49D3-8BA4-4BD6-E16D061353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15AEEB60-9542-41DF-876E-3D2AD6C635EE}" type="slidenum"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E9C0D-2CB6-FC1D-DBE8-B5F0131CE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4C662-FEB5-18B6-1BE8-E5A67702A8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C6830-F10C-01E7-FA42-D69A4A089E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00058996-0AD7-4955-A6E8-008BB1C6FFFE}" type="slidenum"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24F6-370B-3A33-D2DD-4B88A626280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904996"/>
            <a:ext cx="7543800" cy="2593979"/>
          </a:xfrm>
        </p:spPr>
        <p:txBody>
          <a:bodyPr anchor="b"/>
          <a:lstStyle>
            <a:lvl1pPr>
              <a:defRPr sz="6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8D3AF4-E291-6B69-0A29-4732713884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63" cy="106680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E349F-B1FF-F038-02B9-354E9417F6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ABF1CF-BFF5-442F-993E-6E46B244DFDE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F8F86-3154-7F5D-A21E-744FAB9F8D5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397F7-98D7-BB24-6524-8B8BD9D092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FF94D3-73FE-4B9B-A4B3-3DAB26FD705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243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7DA8-1CF7-2F61-94DA-845AF015D6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6199D-AB9B-EBAA-616F-7F1D2C7ADBE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57151-2AD8-F3C5-B10B-9BB9BEFD394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DB7E37-2410-4F5E-9CB2-52F3373405E6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6710C-715F-B368-6A44-48AA3F0BFD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C0656-E625-377E-65BF-7D1E4D095F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EACDB0-7AF5-4BB3-A05C-D403992F9DF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075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BBECC-D1DF-8CA4-89FA-0144FCA697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5486400"/>
            <a:ext cx="7659691" cy="1168402"/>
          </a:xfrm>
        </p:spPr>
        <p:txBody>
          <a:bodyPr anchor="t"/>
          <a:lstStyle>
            <a:lvl1pPr>
              <a:defRPr sz="36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B3075-7FAE-1A1C-D4EF-9D8223D62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3852860"/>
            <a:ext cx="6135688" cy="1633539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88DFF-081F-B321-7EE6-A29BD9E44E0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E0BB6F-8441-4685-B3F3-A7EAA9AFDE5A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747B5-9D0C-587D-880E-089FC6985F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9E7A9-02D7-64D9-F6F2-92399AEE9E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4A76F5-2E0E-42DB-B740-C6E42879E8E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8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DADF7-6F30-7EC9-E96B-D8A7AF16628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FF919-5498-F142-3D18-DC1D447C66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F57997-BBDA-8E0F-376C-72433E0FE34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419596" y="1536192"/>
            <a:ext cx="3657600" cy="4590288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DC345-C813-627C-C9C8-710B1A5D3F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DC420E-F74D-4CE3-8AC2-23522577FB4E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AA45E-BC88-E5CD-62C5-01FA8696BC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A3CE4-2AE7-FBCB-1285-544B50BEF6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9156AB-4B9A-4FD0-9460-EEEC5224FB8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9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2BBD8-307E-E182-7C94-18842CFB06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E90DA-3271-9EA7-CE5E-9CCFA31C84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759"/>
          </a:xfrm>
        </p:spPr>
        <p:txBody>
          <a:bodyPr anchor="b" anchorCtr="1"/>
          <a:lstStyle>
            <a:lvl1pPr marL="0" indent="0" algn="ctr">
              <a:buNone/>
              <a:defRPr sz="2000" b="1">
                <a:solidFill>
                  <a:srgbClr val="FA8D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933A2-B8A6-6347-FB2C-3E9D00ADD96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3657600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defRPr/>
            </a:lvl2pPr>
            <a:lvl3pPr>
              <a:spcBef>
                <a:spcPts val="400"/>
              </a:spcBef>
              <a:defRPr/>
            </a:lvl3pPr>
            <a:lvl4pPr>
              <a:defRPr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F37895-FB6A-D888-6F9E-0F350BC6BD8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419596" y="1535113"/>
            <a:ext cx="3657600" cy="639759"/>
          </a:xfrm>
        </p:spPr>
        <p:txBody>
          <a:bodyPr anchor="b" anchorCtr="1"/>
          <a:lstStyle>
            <a:lvl1pPr marL="0" indent="0" algn="ctr">
              <a:buNone/>
              <a:defRPr sz="2000" b="1">
                <a:solidFill>
                  <a:srgbClr val="FA8D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4EAD82-B018-3DE4-9006-37A881957D8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419596" y="2174872"/>
            <a:ext cx="3657600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defRPr/>
            </a:lvl2pPr>
            <a:lvl3pPr>
              <a:spcBef>
                <a:spcPts val="400"/>
              </a:spcBef>
              <a:defRPr/>
            </a:lvl3pPr>
            <a:lvl4pPr>
              <a:defRPr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43C41-A1EE-4D00-24B7-FEACA68CCA9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4750C0-A589-4DA7-9B9F-C18B19276289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FBEAC2-A619-72FB-DFB2-E2E3CD5B10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65948-27ED-ACED-427A-2EE7EA2F41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C24ADF-AE47-4F2F-8503-0B6A8F43460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0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7DC2D-262F-B05A-5A77-4A044C163EA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1DE526-E039-B069-FDFB-BB63E34B472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9042B3-0405-44D3-9DC1-6D447AF13D81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6CBD2-7D72-22E5-88D3-806542754A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BE976-A6EE-061C-78BF-F2B1A94E4D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990251-4057-49E8-90EB-CA855515A03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14ABA-B720-A3E6-61D9-47B56ECADD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017242-F1B0-42C8-B45D-EDA5BB6C2CE8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55192-E638-72AB-03C4-BA0ACB912A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015EF-8D68-50F1-28E1-EEA58C8D88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2404B7-8BF9-4CEB-B226-4D9B93C856B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78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1FCE-7DFB-4252-BC1A-1A55CD7713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796" y="5495544"/>
            <a:ext cx="7772400" cy="594360"/>
          </a:xfrm>
        </p:spPr>
        <p:txBody>
          <a:bodyPr anchor="b" anchorCtr="1"/>
          <a:lstStyle>
            <a:lvl1pPr algn="ctr">
              <a:defRPr sz="22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64C43BE-B18C-6AEF-1293-4DB53E77794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04796" y="6096003"/>
            <a:ext cx="7772400" cy="609603"/>
          </a:xfrm>
        </p:spPr>
        <p:txBody>
          <a:bodyPr anchorCtr="1">
            <a:normAutofit/>
          </a:bodyPr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D25CD2F5-7DDF-E13F-CD67-9512623649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4796" y="381003"/>
            <a:ext cx="7772400" cy="494284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995A-71D0-D0C5-3438-FA53382FCA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04C21B-9AD9-4C90-9E4D-6EA01CC65464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4E01B-C368-E527-FBF1-2E55930A70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405C9-E27F-28C4-F62A-F883DA9593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108E8D-1387-4BBC-9574-60EA2A240D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64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80D4-107C-921B-0D6B-F5099EABE9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5"/>
          </a:xfrm>
        </p:spPr>
        <p:txBody>
          <a:bodyPr anchor="b" anchorCtr="1"/>
          <a:lstStyle>
            <a:lvl1pPr algn="ctr">
              <a:defRPr sz="22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38F4BD-8666-3BE5-8049-032B398B4B95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CF014-317A-AB45-DD48-185649F964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01752" y="6096003"/>
            <a:ext cx="7772400" cy="612648"/>
          </a:xfrm>
        </p:spPr>
        <p:txBody>
          <a:bodyPr anchorCtr="1">
            <a:normAutofit/>
          </a:bodyPr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592B2D5C-09B0-2041-B5FC-243E1DED69D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6CE96-6343-40ED-93FE-20DC272A7400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EBB489E-0DEA-65A6-5E76-E815B942CB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23ECE7-8EFD-4613-9420-9C1537DB897F}" type="slidenum"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9EC24AEF-4CE9-04D4-2BF5-9E9BC495FA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69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DCBEB-3E89-BAFB-778E-29C6195A0F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53AAFF-A4F0-4B1D-60FF-1CE8ED9874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FED6D-6F8C-43B6-F9A7-9A8E7D85E5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5DFA2A-E5FD-44E6-A971-EA415C2C7772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F703A-9493-279F-C61D-D4EA0CFFD1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15F31-41DA-7674-2D4B-B32CB74746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9ACF58-CC6F-4C8D-B3F9-FAF163232F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00D2CB-25D3-60A0-8A83-277A1212A86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1752603" cy="5851529"/>
          </a:xfrm>
        </p:spPr>
        <p:txBody>
          <a:bodyPr vert="eaVert"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10755-D1F3-4500-A7D6-6D7E0BADB0E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D47F7-9A23-EF9E-9260-E3C0132C6B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B74BA0-074C-425D-9442-1F4F6DFE55BF}" type="datetime1">
              <a:rPr lang="en-US"/>
              <a:pPr lvl="0"/>
              <a:t>3/9/2023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3AAF3-E1B8-00A0-B793-5B7B7519AA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802B3-9265-33A0-7F2C-E677357AA5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DB3206-A5C5-461E-92B8-1F74556D0B4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0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401AC-9268-301F-3AA0-6EFF94E819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7619996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55132-C83E-8269-AF0C-5A87E679B2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19996" cy="4800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3DA82A0-45B0-5EAC-3B61-3E7DCC2517E6}"/>
              </a:ext>
            </a:extLst>
          </p:cNvPr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rgbClr val="FA8D3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6AD5D26-01B8-E53A-907B-F8EBF4B7421A}"/>
              </a:ext>
            </a:extLst>
          </p:cNvPr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0BE08-D0C8-9BA5-9566-93767BF162E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531223" y="5648321"/>
            <a:ext cx="549270" cy="396877"/>
          </a:xfrm>
          <a:prstGeom prst="rect">
            <a:avLst/>
          </a:prstGeom>
          <a:noFill/>
          <a:ln w="19046">
            <a:solidFill>
              <a:srgbClr val="FFFFFF"/>
            </a:solidFill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</a:defRPr>
            </a:lvl1pPr>
          </a:lstStyle>
          <a:p>
            <a:pPr lvl="0"/>
            <a:fld id="{8D451BFA-CA44-49A4-BB2E-059F8F8C1E82}" type="slidenum"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A2378B1-AD93-03E6-EC5E-CB834CD94F6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 rot="16200004">
            <a:off x="7587459" y="4048913"/>
            <a:ext cx="236696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4E7ED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0FA9C5E-03C3-6E4A-4D76-88474ED7E70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 rot="16200004">
            <a:off x="7551737" y="1646230"/>
            <a:ext cx="24384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4E7ED"/>
                </a:solidFill>
                <a:uFillTx/>
                <a:latin typeface="Calibri"/>
              </a:defRPr>
            </a:lvl1pPr>
          </a:lstStyle>
          <a:p>
            <a:pPr lvl="0"/>
            <a:fld id="{CD254137-F4B4-49D0-AB1E-7E20A2EAC2FA}" type="datetime1">
              <a:rPr lang="en-US"/>
              <a:pPr lvl="0"/>
              <a:t>3/9/2023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600" b="0" i="0" u="none" strike="noStrike" kern="1200" cap="none" spc="-100" baseline="0">
          <a:solidFill>
            <a:srgbClr val="FA8D3D"/>
          </a:solidFill>
          <a:uFillTx/>
          <a:latin typeface="Cambria"/>
        </a:defRPr>
      </a:lvl1pPr>
    </p:titleStyle>
    <p:bodyStyle>
      <a:lvl1pPr marL="342900" marR="0" lvl="0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/>
        <a:defRPr lang="en-US" sz="2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39759" marR="0" lvl="1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Clr>
          <a:srgbClr val="00B050"/>
        </a:buClr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004889" marR="0" lvl="2" indent="-22860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70C0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279529" marR="0" lvl="3" indent="-228600" algn="l" defTabSz="914400" rtl="0" fontAlgn="auto" hangingPunct="0">
        <a:lnSpc>
          <a:spcPct val="100000"/>
        </a:lnSpc>
        <a:spcBef>
          <a:spcPts val="400"/>
        </a:spcBef>
        <a:spcAft>
          <a:spcPts val="0"/>
        </a:spcAft>
        <a:buClr>
          <a:srgbClr val="FFFFFF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1554159" marR="0" lvl="4" indent="-228600" algn="l" defTabSz="914400" rtl="0" fontAlgn="auto" hangingPunct="0">
        <a:lnSpc>
          <a:spcPct val="100000"/>
        </a:lnSpc>
        <a:spcBef>
          <a:spcPts val="300"/>
        </a:spcBef>
        <a:spcAft>
          <a:spcPts val="0"/>
        </a:spcAft>
        <a:buClr>
          <a:srgbClr val="FFFFFF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aa.org/sports/2018/5/8/division-i-and-ii-recruiting-calendars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ligibilitycenter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naia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jcaa.org/landing/inde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shipstat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shipstats.com/golf" TargetMode="External"/><Relationship Id="rId13" Type="http://schemas.openxmlformats.org/officeDocument/2006/relationships/hyperlink" Target="https://scholarshipstats.com/skiing" TargetMode="External"/><Relationship Id="rId18" Type="http://schemas.openxmlformats.org/officeDocument/2006/relationships/hyperlink" Target="https://scholarshipstats.com/volleyball" TargetMode="External"/><Relationship Id="rId3" Type="http://schemas.openxmlformats.org/officeDocument/2006/relationships/hyperlink" Target="https://scholarshipstats.com/basketball" TargetMode="External"/><Relationship Id="rId21" Type="http://schemas.openxmlformats.org/officeDocument/2006/relationships/hyperlink" Target="https://scholarshipstats.com/average-per-athlete" TargetMode="External"/><Relationship Id="rId7" Type="http://schemas.openxmlformats.org/officeDocument/2006/relationships/hyperlink" Target="https://scholarshipstats.com/football" TargetMode="External"/><Relationship Id="rId12" Type="http://schemas.openxmlformats.org/officeDocument/2006/relationships/hyperlink" Target="https://scholarshipstats.com/rifle" TargetMode="External"/><Relationship Id="rId17" Type="http://schemas.openxmlformats.org/officeDocument/2006/relationships/hyperlink" Target="https://scholarshipstats.com/track" TargetMode="External"/><Relationship Id="rId2" Type="http://schemas.openxmlformats.org/officeDocument/2006/relationships/hyperlink" Target="https://scholarshipstats.com/baseball" TargetMode="External"/><Relationship Id="rId16" Type="http://schemas.openxmlformats.org/officeDocument/2006/relationships/hyperlink" Target="https://scholarshipstats.com/tennis" TargetMode="External"/><Relationship Id="rId20" Type="http://schemas.openxmlformats.org/officeDocument/2006/relationships/hyperlink" Target="https://scholarshipstats.com/wrestl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shipstats.com/fencing" TargetMode="External"/><Relationship Id="rId11" Type="http://schemas.openxmlformats.org/officeDocument/2006/relationships/hyperlink" Target="https://scholarshipstats.com/lacrosse" TargetMode="External"/><Relationship Id="rId5" Type="http://schemas.openxmlformats.org/officeDocument/2006/relationships/hyperlink" Target="https://scholarshipstats.com/crosscountry" TargetMode="External"/><Relationship Id="rId15" Type="http://schemas.openxmlformats.org/officeDocument/2006/relationships/hyperlink" Target="https://scholarshipstats.com/swimming" TargetMode="External"/><Relationship Id="rId23" Type="http://schemas.openxmlformats.org/officeDocument/2006/relationships/image" Target="../media/image9.jpeg"/><Relationship Id="rId10" Type="http://schemas.openxmlformats.org/officeDocument/2006/relationships/hyperlink" Target="https://scholarshipstats.com/hockey" TargetMode="External"/><Relationship Id="rId19" Type="http://schemas.openxmlformats.org/officeDocument/2006/relationships/hyperlink" Target="https://scholarshipstats.com/waterpolo" TargetMode="External"/><Relationship Id="rId4" Type="http://schemas.openxmlformats.org/officeDocument/2006/relationships/hyperlink" Target="https://scholarshipstats.com/bowling" TargetMode="External"/><Relationship Id="rId9" Type="http://schemas.openxmlformats.org/officeDocument/2006/relationships/hyperlink" Target="https://scholarshipstats.com/gymnastics" TargetMode="External"/><Relationship Id="rId14" Type="http://schemas.openxmlformats.org/officeDocument/2006/relationships/hyperlink" Target="https://scholarshipstats.com/soccer" TargetMode="External"/><Relationship Id="rId2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shipstats.com/fencing" TargetMode="External"/><Relationship Id="rId13" Type="http://schemas.openxmlformats.org/officeDocument/2006/relationships/hyperlink" Target="https://scholarshipstats.com/lacrosse" TargetMode="External"/><Relationship Id="rId18" Type="http://schemas.openxmlformats.org/officeDocument/2006/relationships/hyperlink" Target="https://scholarshipstats.com/soccer" TargetMode="External"/><Relationship Id="rId26" Type="http://schemas.openxmlformats.org/officeDocument/2006/relationships/hyperlink" Target="https://scholarshipstats.com/average-per-athlete" TargetMode="External"/><Relationship Id="rId3" Type="http://schemas.openxmlformats.org/officeDocument/2006/relationships/hyperlink" Target="https://scholarshipstats.com/basketball" TargetMode="External"/><Relationship Id="rId21" Type="http://schemas.openxmlformats.org/officeDocument/2006/relationships/hyperlink" Target="https://scholarshipstats.com/tennis" TargetMode="External"/><Relationship Id="rId7" Type="http://schemas.openxmlformats.org/officeDocument/2006/relationships/hyperlink" Target="https://scholarshipstats.com/equestrian." TargetMode="External"/><Relationship Id="rId12" Type="http://schemas.openxmlformats.org/officeDocument/2006/relationships/hyperlink" Target="https://scholarshipstats.com/hockey" TargetMode="External"/><Relationship Id="rId17" Type="http://schemas.openxmlformats.org/officeDocument/2006/relationships/hyperlink" Target="https://scholarshipstats.com/skiing" TargetMode="External"/><Relationship Id="rId25" Type="http://schemas.openxmlformats.org/officeDocument/2006/relationships/hyperlink" Target="https://scholarshipstats.com/waterpolo" TargetMode="External"/><Relationship Id="rId2" Type="http://schemas.openxmlformats.org/officeDocument/2006/relationships/image" Target="../media/image8.jpeg"/><Relationship Id="rId16" Type="http://schemas.openxmlformats.org/officeDocument/2006/relationships/hyperlink" Target="https://scholarshipstats.com/rugby" TargetMode="External"/><Relationship Id="rId20" Type="http://schemas.openxmlformats.org/officeDocument/2006/relationships/hyperlink" Target="https://scholarshipstats.com/swimm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shipstats.com/crosscountry" TargetMode="External"/><Relationship Id="rId11" Type="http://schemas.openxmlformats.org/officeDocument/2006/relationships/hyperlink" Target="https://scholarshipstats.com/gymnastics" TargetMode="External"/><Relationship Id="rId24" Type="http://schemas.openxmlformats.org/officeDocument/2006/relationships/hyperlink" Target="https://scholarshipstats.com/volleyball" TargetMode="External"/><Relationship Id="rId5" Type="http://schemas.openxmlformats.org/officeDocument/2006/relationships/hyperlink" Target="https://scholarshipstats.com/bowling" TargetMode="External"/><Relationship Id="rId15" Type="http://schemas.openxmlformats.org/officeDocument/2006/relationships/hyperlink" Target="https://scholarshipstats.com/rowing" TargetMode="External"/><Relationship Id="rId23" Type="http://schemas.openxmlformats.org/officeDocument/2006/relationships/hyperlink" Target="https://scholarshipstats.com/triathlon" TargetMode="External"/><Relationship Id="rId10" Type="http://schemas.openxmlformats.org/officeDocument/2006/relationships/hyperlink" Target="https://scholarshipstats.com/golf" TargetMode="External"/><Relationship Id="rId19" Type="http://schemas.openxmlformats.org/officeDocument/2006/relationships/hyperlink" Target="https://scholarshipstats.com/softball" TargetMode="External"/><Relationship Id="rId4" Type="http://schemas.openxmlformats.org/officeDocument/2006/relationships/hyperlink" Target="https://scholarshipstats.com/beachvolleyball" TargetMode="External"/><Relationship Id="rId9" Type="http://schemas.openxmlformats.org/officeDocument/2006/relationships/hyperlink" Target="https://scholarshipstats.com/fieldhockey" TargetMode="External"/><Relationship Id="rId14" Type="http://schemas.openxmlformats.org/officeDocument/2006/relationships/hyperlink" Target="https://scholarshipstats.com/rifle" TargetMode="External"/><Relationship Id="rId22" Type="http://schemas.openxmlformats.org/officeDocument/2006/relationships/hyperlink" Target="https://scholarshipstats.com/track" TargetMode="External"/><Relationship Id="rId27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" TargetMode="External"/><Relationship Id="rId2" Type="http://schemas.openxmlformats.org/officeDocument/2006/relationships/hyperlink" Target="http://www.eligibilitycenter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aa.org/student-athletes/resources/recruiting-calendars/2015-16-division-i-and-ii-recruiting-calendars" TargetMode="External"/><Relationship Id="rId4" Type="http://schemas.openxmlformats.org/officeDocument/2006/relationships/hyperlink" Target="http://www.collegeboard.org/mysa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cruis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reercruising.com/" TargetMode="External"/><Relationship Id="rId3" Type="http://schemas.openxmlformats.org/officeDocument/2006/relationships/hyperlink" Target="http://www.ncaa.org/student-athletes/resources" TargetMode="External"/><Relationship Id="rId7" Type="http://schemas.openxmlformats.org/officeDocument/2006/relationships/hyperlink" Target="https://www.njcaa.org/landing/inde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naia.org/" TargetMode="External"/><Relationship Id="rId5" Type="http://schemas.openxmlformats.org/officeDocument/2006/relationships/hyperlink" Target="http://www.scholarshipstats.com/" TargetMode="External"/><Relationship Id="rId4" Type="http://schemas.openxmlformats.org/officeDocument/2006/relationships/hyperlink" Target="http://fs.ncaa.org/Docs/eligibility_center/Student_Resources/CBSA.pdf" TargetMode="External"/><Relationship Id="rId9" Type="http://schemas.openxmlformats.org/officeDocument/2006/relationships/hyperlink" Target="http://www.lphs.net/counsel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AE58-18F8-5BC7-082B-29C80540EF3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76396" y="1524003"/>
            <a:ext cx="7391396" cy="1965329"/>
          </a:xfrm>
          <a:solidFill>
            <a:srgbClr val="FFFFFF"/>
          </a:solidFill>
        </p:spPr>
        <p:txBody>
          <a:bodyPr>
            <a:normAutofit/>
          </a:bodyPr>
          <a:lstStyle/>
          <a:p>
            <a:pPr lvl="0" hangingPunct="1"/>
            <a:r>
              <a:rPr lang="en-US" sz="5000" b="1" u="sng">
                <a:solidFill>
                  <a:srgbClr val="C00000"/>
                </a:solidFill>
              </a:rPr>
              <a:t>PARENT POWER SESSION:</a:t>
            </a:r>
            <a:br>
              <a:rPr lang="en-US" sz="5000" b="1">
                <a:solidFill>
                  <a:srgbClr val="006600"/>
                </a:solidFill>
              </a:rPr>
            </a:br>
            <a:r>
              <a:rPr lang="en-US" sz="5000" b="1">
                <a:solidFill>
                  <a:srgbClr val="006600"/>
                </a:solidFill>
              </a:rPr>
              <a:t>PREPARING FOR COLLEGE ATHLETICS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75189-4D0B-3747-795F-40D7BB46415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87741" y="4594229"/>
            <a:ext cx="4784726" cy="1066803"/>
          </a:xfrm>
        </p:spPr>
        <p:txBody>
          <a:bodyPr/>
          <a:lstStyle/>
          <a:p>
            <a:pPr lvl="0" algn="r" hangingPunct="1">
              <a:spcBef>
                <a:spcPts val="0"/>
              </a:spcBef>
            </a:pPr>
            <a:r>
              <a:rPr lang="en-US" sz="2500" b="1">
                <a:solidFill>
                  <a:srgbClr val="000000"/>
                </a:solidFill>
              </a:rPr>
              <a:t>LPHS Counseling Office</a:t>
            </a:r>
          </a:p>
          <a:p>
            <a:pPr lvl="0" algn="r" hangingPunct="1">
              <a:spcBef>
                <a:spcPts val="0"/>
              </a:spcBef>
            </a:pPr>
            <a:r>
              <a:rPr lang="en-US" sz="2500" b="1">
                <a:solidFill>
                  <a:srgbClr val="000000"/>
                </a:solidFill>
              </a:rPr>
              <a:t>March 8, 2023</a:t>
            </a:r>
            <a:endParaRPr lang="en-US" sz="2500" b="1">
              <a:solidFill>
                <a:srgbClr val="000000"/>
              </a:solidFill>
              <a:cs typeface="Calibri"/>
            </a:endParaRPr>
          </a:p>
        </p:txBody>
      </p:sp>
      <p:pic>
        <p:nvPicPr>
          <p:cNvPr id="4" name="Picture 2" descr="naia icon">
            <a:extLst>
              <a:ext uri="{FF2B5EF4-FFF2-40B4-BE49-F238E27FC236}">
                <a16:creationId xmlns:a16="http://schemas.microsoft.com/office/drawing/2014/main" id="{49CCE7F8-E793-FED4-1850-7005D8208A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81460" y="3489322"/>
            <a:ext cx="1604964" cy="10064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3" descr="ncaa icon">
            <a:extLst>
              <a:ext uri="{FF2B5EF4-FFF2-40B4-BE49-F238E27FC236}">
                <a16:creationId xmlns:a16="http://schemas.microsoft.com/office/drawing/2014/main" id="{DB4A716A-D594-E951-62F8-DF32FCB59E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71800" y="3482977"/>
            <a:ext cx="1030291" cy="10064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4" descr="njcaa icon">
            <a:extLst>
              <a:ext uri="{FF2B5EF4-FFF2-40B4-BE49-F238E27FC236}">
                <a16:creationId xmlns:a16="http://schemas.microsoft.com/office/drawing/2014/main" id="{C0E9B2A6-B3C1-423F-6BB3-230072857B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34046" y="3479804"/>
            <a:ext cx="1123953" cy="10064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02A3FB-69CE-837A-9C03-0D46BEC07870}"/>
              </a:ext>
            </a:extLst>
          </p:cNvPr>
          <p:cNvSpPr txBox="1"/>
          <p:nvPr/>
        </p:nvSpPr>
        <p:spPr>
          <a:xfrm>
            <a:off x="1333496" y="3505196"/>
            <a:ext cx="1638303" cy="196532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5000" b="1" i="0" u="none" strike="noStrike" kern="1200" cap="none" spc="-100" baseline="0">
              <a:solidFill>
                <a:srgbClr val="006600"/>
              </a:solidFill>
              <a:uFillTx/>
              <a:latin typeface="Cambria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704CC1-F576-D3E6-BF90-573DA3802987}"/>
              </a:ext>
            </a:extLst>
          </p:cNvPr>
          <p:cNvSpPr txBox="1"/>
          <p:nvPr/>
        </p:nvSpPr>
        <p:spPr>
          <a:xfrm>
            <a:off x="2552703" y="4486275"/>
            <a:ext cx="1638303" cy="113665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5000" b="1" i="0" u="none" strike="noStrike" kern="1200" cap="none" spc="-100" baseline="0">
              <a:solidFill>
                <a:srgbClr val="006600"/>
              </a:solidFill>
              <a:uFillTx/>
              <a:latin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C1A3-D5EE-8219-E8E6-5538732C4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76196"/>
            <a:ext cx="7772400" cy="1143000"/>
          </a:xfrm>
        </p:spPr>
        <p:txBody>
          <a:bodyPr anchorCtr="1"/>
          <a:lstStyle/>
          <a:p>
            <a:pPr lvl="0" algn="ctr" hangingPunct="1"/>
            <a:r>
              <a:rPr lang="en-US" b="1">
                <a:solidFill>
                  <a:srgbClr val="006600"/>
                </a:solidFill>
                <a:ea typeface="Tahoma" pitchFamily="34"/>
                <a:cs typeface="Tahoma" pitchFamily="34"/>
              </a:rPr>
              <a:t>Objectives</a:t>
            </a:r>
            <a:endParaRPr lang="en-US">
              <a:solidFill>
                <a:srgbClr val="0066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79F5B0B-B418-8B15-CFF6-998BC8DEAE8C}"/>
              </a:ext>
            </a:extLst>
          </p:cNvPr>
          <p:cNvGraphicFramePr>
            <a:graphicFrameLocks noGrp="1"/>
          </p:cNvGraphicFramePr>
          <p:nvPr/>
        </p:nvGraphicFramePr>
        <p:xfrm>
          <a:off x="1752603" y="1039809"/>
          <a:ext cx="6172200" cy="501491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603612121"/>
                    </a:ext>
                  </a:extLst>
                </a:gridCol>
              </a:tblGrid>
              <a:tr h="425131">
                <a:tc>
                  <a:txBody>
                    <a:bodyPr/>
                    <a:lstStyle/>
                    <a:p>
                      <a:pPr lvl="0"/>
                      <a:endParaRPr lang="en-US" sz="18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630970407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Intro to College Athletics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859610106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Understanding the NCAA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221092461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NCAA Eligibility Requirements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868265801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Defining Core Courses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883296911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Step 1: Meet </a:t>
                      </a:r>
                      <a:r>
                        <a:rPr lang="en-US" sz="2000" b="1" baseline="0"/>
                        <a:t>16 Core Courses</a:t>
                      </a:r>
                      <a:endParaRPr lang="en-US" sz="2000" b="1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826583519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Steps 2&amp;3: NCAA Core GPA Sliding Scales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695729666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Division III, NAIA,</a:t>
                      </a:r>
                      <a:r>
                        <a:rPr lang="en-US" sz="2000" b="1" baseline="0"/>
                        <a:t> &amp; NJCAA</a:t>
                      </a:r>
                      <a:endParaRPr lang="en-US" sz="2000" b="1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996212392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Sport Scholarship Availability 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043435978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What You Can Do Now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908606470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Creating A Sport Resume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324084543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LPHS Counseling Website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8686692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07898-08D5-44DB-E11B-4426D507E6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411159"/>
            <a:ext cx="7619996" cy="1143000"/>
          </a:xfrm>
        </p:spPr>
        <p:txBody>
          <a:bodyPr/>
          <a:lstStyle/>
          <a:p>
            <a:pPr marL="685800" lvl="0" indent="-685800" hangingPunct="1">
              <a:buSzPct val="100000"/>
              <a:buFont typeface="Wingdings" pitchFamily="2"/>
              <a:buChar char="ü"/>
            </a:pPr>
            <a:r>
              <a:rPr lang="en-US" b="1">
                <a:solidFill>
                  <a:srgbClr val="006600"/>
                </a:solidFill>
                <a:ea typeface="Tahoma" pitchFamily="34"/>
                <a:cs typeface="Tahoma" pitchFamily="34"/>
              </a:rPr>
              <a:t>Intro to College Athletics</a:t>
            </a:r>
            <a:endParaRPr lang="en-US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35F0B-E856-0F9B-1D23-31A9874CD9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896" y="1524003"/>
            <a:ext cx="7848596" cy="4800600"/>
          </a:xfrm>
          <a:solidFill>
            <a:srgbClr val="FFFFFF"/>
          </a:solidFill>
        </p:spPr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 sz="2400" b="1" i="1"/>
              <a:t>Various College Athletic Associations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NCAA, NAIA, NJCAA, etc.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 u="sng"/>
              <a:t>Sample sports</a:t>
            </a:r>
            <a:r>
              <a:rPr lang="en-US" sz="2200"/>
              <a:t> – Baseball, Softball, Volleyball, Hockey, Basketball, Cross Country, Football, Cheerleading, Gymnastics, Soccer, Track, Wrestling, Golf, Swimming &amp; Diving 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Some have athletic scholarships, others do not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Some have strict recruitment rules, others do not </a:t>
            </a:r>
          </a:p>
          <a:p>
            <a:pPr lvl="0" hangingPunct="1">
              <a:spcBef>
                <a:spcPts val="0"/>
              </a:spcBef>
            </a:pPr>
            <a:r>
              <a:rPr lang="en-US" sz="2400" b="1" i="1"/>
              <a:t>Requirements to play in college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Some organizations have eligibility requirements to play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Most have requirements to remain eligible in college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200"/>
              <a:t>4 years of eligibility – if do not compete at all may remain on “red-shirt” list so year does not count against them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35CB-4026-7386-3813-3C24999C62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196" y="685800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b="1">
                <a:solidFill>
                  <a:srgbClr val="006600"/>
                </a:solidFill>
                <a:ea typeface="Tahoma" pitchFamily="34"/>
                <a:cs typeface="Tahoma" pitchFamily="34"/>
              </a:rPr>
              <a:t>Understanding the NCAA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E6EAA-4B54-BC49-A2F1-A1F7D5F5B18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1752603"/>
            <a:ext cx="7696203" cy="4495803"/>
          </a:xfrm>
          <a:solidFill>
            <a:srgbClr val="FFFFFF"/>
          </a:solidFill>
        </p:spPr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 b="1" i="1"/>
              <a:t>What is the NCAA?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National Collegiate Athletic Association, est. in 1906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Governing body for more than 1,200 colleges, universities, conferences, and organizations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Division I, II, &amp; III</a:t>
            </a:r>
          </a:p>
          <a:p>
            <a:pPr lvl="0" hangingPunct="1">
              <a:spcBef>
                <a:spcPts val="0"/>
              </a:spcBef>
            </a:pPr>
            <a:r>
              <a:rPr lang="en-US" b="1" i="1"/>
              <a:t>Rules on Recruitment</a:t>
            </a:r>
          </a:p>
          <a:p>
            <a:pPr marL="639449"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NCAA sport-specific </a:t>
            </a:r>
            <a:r>
              <a:rPr lang="en-US" sz="2100">
                <a:hlinkClick r:id="rId3"/>
              </a:rPr>
              <a:t>Recruiting Calendars</a:t>
            </a:r>
            <a:endParaRPr lang="en-US" sz="2100">
              <a:cs typeface="Calibri"/>
            </a:endParaRPr>
          </a:p>
          <a:p>
            <a:pPr lvl="2" hangingPunct="1">
              <a:buClr>
                <a:srgbClr val="006600"/>
              </a:buClr>
            </a:pPr>
            <a:r>
              <a:rPr lang="en-US" sz="2100"/>
              <a:t>Different rules for different years in high school and periods </a:t>
            </a:r>
            <a:r>
              <a:rPr lang="en-US"/>
              <a:t>(e.g., contact, evaluation, quiet, dead)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Eligibility requirements for DI &amp; DII only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Annual contracts </a:t>
            </a:r>
            <a:r>
              <a:rPr lang="en-US" sz="1800"/>
              <a:t>(a 4-year, full-ride does not exist)</a:t>
            </a:r>
          </a:p>
          <a:p>
            <a:pPr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Once you sign, the recruitment process ends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AEC3-D3B2-CF30-A206-874AEB9EF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533396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200" b="1">
                <a:solidFill>
                  <a:srgbClr val="006600"/>
                </a:solidFill>
                <a:ea typeface="Tahoma" pitchFamily="34"/>
                <a:cs typeface="Tahoma" pitchFamily="34"/>
              </a:rPr>
              <a:t>NCAA Eligibility Requirements</a:t>
            </a:r>
            <a:endParaRPr lang="en-US" sz="42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04819-E635-38C6-8BE8-B560326EE88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3000" y="1524003"/>
            <a:ext cx="7848596" cy="4343400"/>
          </a:xfrm>
          <a:solidFill>
            <a:srgbClr val="FFFFFF"/>
          </a:solidFill>
        </p:spPr>
        <p:txBody>
          <a:bodyPr/>
          <a:lstStyle/>
          <a:p>
            <a:pPr lvl="0" hangingPunct="1"/>
            <a:r>
              <a:rPr lang="en-US" b="1" i="1"/>
              <a:t>Student-athletes must meet the following criteria:</a:t>
            </a:r>
          </a:p>
          <a:p>
            <a:pPr marL="868049" lvl="1" indent="-457200" hangingPunct="1">
              <a:buClr>
                <a:srgbClr val="C00000"/>
              </a:buClr>
              <a:buFont typeface="Cambria" pitchFamily="18"/>
              <a:buAutoNum type="arabicParenR"/>
            </a:pPr>
            <a:r>
              <a:rPr lang="en-US" sz="2100"/>
              <a:t>Successfully </a:t>
            </a:r>
            <a:r>
              <a:rPr lang="en-US" sz="2100" b="1" i="1" u="sng"/>
              <a:t>complete all core </a:t>
            </a:r>
            <a:r>
              <a:rPr lang="en-US" sz="2100" b="1" u="sng"/>
              <a:t>courses</a:t>
            </a:r>
            <a:r>
              <a:rPr lang="en-US" sz="2100" u="sng"/>
              <a:t> </a:t>
            </a:r>
            <a:r>
              <a:rPr lang="en-US" sz="2100"/>
              <a:t> (16 total for DI &amp; DII)</a:t>
            </a:r>
            <a:endParaRPr lang="en-US" sz="2100">
              <a:cs typeface="Calibri"/>
            </a:endParaRPr>
          </a:p>
          <a:p>
            <a:pPr marL="1004568" lvl="2" hangingPunct="1">
              <a:spcBef>
                <a:spcPts val="500"/>
              </a:spcBef>
              <a:buClr>
                <a:srgbClr val="006600"/>
              </a:buClr>
            </a:pPr>
            <a:r>
              <a:rPr lang="en-US" sz="2000"/>
              <a:t>10 core courses (including 7 in English, math or natural/physical science) prior to your 7</a:t>
            </a:r>
            <a:r>
              <a:rPr lang="en-US" sz="2000" baseline="30000"/>
              <a:t>th</a:t>
            </a:r>
            <a:r>
              <a:rPr lang="en-US" sz="2000"/>
              <a:t> semester </a:t>
            </a:r>
            <a:endParaRPr lang="en-US" sz="2000">
              <a:cs typeface="Calibri"/>
            </a:endParaRPr>
          </a:p>
          <a:p>
            <a:pPr marL="868049" lvl="1" indent="-457200" hangingPunct="1">
              <a:buClr>
                <a:srgbClr val="C00000"/>
              </a:buClr>
              <a:buFont typeface="Cambria" pitchFamily="18"/>
              <a:buAutoNum type="arabicParenR"/>
            </a:pPr>
            <a:r>
              <a:rPr lang="en-US" sz="2100"/>
              <a:t>Have a </a:t>
            </a:r>
            <a:r>
              <a:rPr lang="en-US" sz="2100" b="1" i="1" u="sng"/>
              <a:t>min. 2.3 core course gpa</a:t>
            </a:r>
            <a:r>
              <a:rPr lang="en-US" sz="2100"/>
              <a:t> (2.2-DII, Aug. 2018)</a:t>
            </a:r>
            <a:endParaRPr lang="en-US" sz="2100">
              <a:cs typeface="Calibri"/>
            </a:endParaRPr>
          </a:p>
          <a:p>
            <a:pPr marL="868049" lvl="1" indent="-457200">
              <a:buClr>
                <a:srgbClr val="C00000"/>
              </a:buClr>
              <a:buAutoNum type="arabicParenR"/>
            </a:pPr>
            <a:endParaRPr lang="en-US" sz="2100"/>
          </a:p>
          <a:p>
            <a:pPr marL="868049" lvl="1" indent="-457200" hangingPunct="1">
              <a:buClr>
                <a:srgbClr val="C00000"/>
              </a:buClr>
              <a:buFont typeface="Cambria" pitchFamily="18"/>
              <a:buAutoNum type="arabicParenR"/>
            </a:pPr>
            <a:r>
              <a:rPr lang="en-US" sz="2100"/>
              <a:t>Successfully </a:t>
            </a:r>
            <a:r>
              <a:rPr lang="en-US" sz="2100" b="1" i="1" u="sng"/>
              <a:t>graduate</a:t>
            </a:r>
            <a:r>
              <a:rPr lang="en-US" sz="2100"/>
              <a:t> from high school</a:t>
            </a:r>
            <a:endParaRPr lang="en-US" sz="2100">
              <a:cs typeface="Calibri"/>
            </a:endParaRPr>
          </a:p>
          <a:p>
            <a:pPr lvl="0" hangingPunct="1"/>
            <a:r>
              <a:rPr lang="en-US" b="1" i="1"/>
              <a:t>Maintain academic eligibility during college</a:t>
            </a:r>
            <a:endParaRPr lang="en-US" b="1" i="1">
              <a:cs typeface="Calibri"/>
            </a:endParaRPr>
          </a:p>
          <a:p>
            <a:pPr lvl="0"/>
            <a:r>
              <a:rPr lang="en-US" b="1" i="1">
                <a:cs typeface="Calibri"/>
              </a:rPr>
              <a:t>$100 fee to register in NCAA Eligibility Center</a:t>
            </a:r>
          </a:p>
          <a:p>
            <a:pPr lvl="0"/>
            <a:endParaRPr lang="en-US" b="1" i="1"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A08C-3A80-56EF-8C1C-9F89E832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3000" y="457200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3600" b="1">
                <a:solidFill>
                  <a:srgbClr val="006600"/>
                </a:solidFill>
                <a:ea typeface="Tahoma" pitchFamily="34"/>
                <a:cs typeface="Tahoma" pitchFamily="34"/>
              </a:rPr>
              <a:t>NCAA Eligibility Requirements: Defining Core Courses</a:t>
            </a:r>
            <a:endParaRPr lang="en-US" sz="36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F3240-5B9C-5AE6-7BBC-9606EA66852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1600200"/>
            <a:ext cx="7865303" cy="4525959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342900" lvl="1" indent="-342900" hangingPunct="1"/>
            <a:r>
              <a:rPr lang="en-US" sz="2200" b="1" i="1"/>
              <a:t>“Any course at your high school, reviewed/approved by </a:t>
            </a:r>
            <a:br>
              <a:rPr lang="en-US" sz="2200" b="1" i="1"/>
            </a:br>
            <a:r>
              <a:rPr lang="en-US" sz="2200" b="1" i="1"/>
              <a:t> NCAA for meeting their academic standards” </a:t>
            </a:r>
          </a:p>
          <a:p>
            <a:pPr marL="857250" lvl="2" indent="-285750" hangingPunct="1">
              <a:spcBef>
                <a:spcPts val="500"/>
              </a:spcBef>
              <a:buClr>
                <a:srgbClr val="C00000"/>
              </a:buClr>
            </a:pPr>
            <a:r>
              <a:rPr lang="en-US" sz="2100"/>
              <a:t>Some LP classes are </a:t>
            </a:r>
            <a:r>
              <a:rPr lang="en-US" sz="2100" u="sng"/>
              <a:t>NOT</a:t>
            </a:r>
            <a:r>
              <a:rPr lang="en-US" sz="2100"/>
              <a:t> accepted </a:t>
            </a:r>
            <a:r>
              <a:rPr lang="en-US" sz="1900"/>
              <a:t>(ie, Bus Tech Writ/Coll Prep H)</a:t>
            </a:r>
          </a:p>
          <a:p>
            <a:pPr marL="857250" lvl="2" indent="-285750" hangingPunct="1">
              <a:spcBef>
                <a:spcPts val="500"/>
              </a:spcBef>
              <a:buClr>
                <a:srgbClr val="C00000"/>
              </a:buClr>
            </a:pPr>
            <a:r>
              <a:rPr lang="en-US" sz="2100"/>
              <a:t>More gpa points for weighted, honors, &amp; AP classes</a:t>
            </a:r>
          </a:p>
          <a:p>
            <a:pPr marL="342900" lvl="1" indent="-342900" hangingPunct="1"/>
            <a:r>
              <a:rPr lang="en-US" sz="2200" b="1" i="1"/>
              <a:t>Typical subjects include</a:t>
            </a:r>
            <a:r>
              <a:rPr lang="en-US" sz="2200"/>
              <a:t>: </a:t>
            </a:r>
          </a:p>
          <a:p>
            <a:pPr marL="857250" lvl="2" indent="-288922" hangingPunct="1">
              <a:spcBef>
                <a:spcPts val="500"/>
              </a:spcBef>
              <a:buClr>
                <a:srgbClr val="C00000"/>
              </a:buClr>
            </a:pPr>
            <a:r>
              <a:rPr lang="en-US" sz="2100"/>
              <a:t>English, Math, Natural/Physical Science, Social Science and Foreign Language</a:t>
            </a:r>
          </a:p>
          <a:p>
            <a:pPr marL="342900" lvl="1" indent="-342900" hangingPunct="1"/>
            <a:r>
              <a:rPr lang="en-US" sz="2200" b="1" i="1"/>
              <a:t>Note: </a:t>
            </a:r>
            <a:r>
              <a:rPr lang="en-US" sz="2200" b="1" i="1">
                <a:solidFill>
                  <a:srgbClr val="C00000"/>
                </a:solidFill>
              </a:rPr>
              <a:t>1 full-year LP course = 1 NCAA credit </a:t>
            </a:r>
            <a:r>
              <a:rPr lang="en-US" sz="2200" b="1" i="1"/>
              <a:t>(not 2)</a:t>
            </a:r>
          </a:p>
          <a:p>
            <a:pPr marL="342900" lvl="1" indent="-342900" hangingPunct="1"/>
            <a:r>
              <a:rPr lang="en-US" sz="2200" b="1" i="1"/>
              <a:t>Different Core Course GPA requirements for Different </a:t>
            </a:r>
            <a:br>
              <a:rPr lang="en-US" sz="2200" b="1" i="1"/>
            </a:br>
            <a:r>
              <a:rPr lang="en-US" sz="2200" b="1" i="1"/>
              <a:t>   Division levels </a:t>
            </a:r>
            <a:r>
              <a:rPr lang="en-US" sz="2100" b="1" i="1"/>
              <a:t>(DI &amp; DII)</a:t>
            </a:r>
          </a:p>
          <a:p>
            <a:pPr marL="342900" lvl="1" indent="-342900" hangingPunct="1"/>
            <a:r>
              <a:rPr lang="en-US" sz="2200" b="1" i="1"/>
              <a:t>Core Courses at LP High School </a:t>
            </a:r>
            <a:r>
              <a:rPr lang="en-US" b="1" i="1"/>
              <a:t>(Student Handbook)</a:t>
            </a:r>
            <a:endParaRPr lang="en-US" b="1" i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9B55-E81C-29CF-1989-3032A602A1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6" y="304796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200" b="1">
                <a:solidFill>
                  <a:srgbClr val="006600"/>
                </a:solidFill>
                <a:ea typeface="Tahoma" pitchFamily="34"/>
                <a:cs typeface="Tahoma" pitchFamily="34"/>
              </a:rPr>
              <a:t>NCAA Eligibility Requirements</a:t>
            </a:r>
            <a:endParaRPr lang="en-US" sz="42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0958F-CDC1-2E10-EE17-EB1FD16E3F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90596" y="1219196"/>
            <a:ext cx="8077196" cy="2133596"/>
          </a:xfrm>
          <a:solidFill>
            <a:srgbClr val="FFFFFF"/>
          </a:solidFill>
        </p:spPr>
        <p:txBody>
          <a:bodyPr/>
          <a:lstStyle/>
          <a:p>
            <a:pPr lvl="0" hangingPunct="1"/>
            <a:r>
              <a:rPr lang="en-US" b="1" i="1"/>
              <a:t>There are 3 possible academic outcomes:</a:t>
            </a:r>
          </a:p>
          <a:p>
            <a:pPr marL="868680" lvl="1" indent="-457200" hangingPunct="1">
              <a:buClr>
                <a:srgbClr val="C00000"/>
              </a:buClr>
              <a:buFont typeface="Cambria"/>
              <a:buAutoNum type="arabicParenR"/>
            </a:pPr>
            <a:r>
              <a:rPr lang="en-US" sz="2100"/>
              <a:t>Full qualifier = competition, athletics aid, and practice first year</a:t>
            </a:r>
          </a:p>
          <a:p>
            <a:pPr marL="868680" lvl="1" indent="-457200" hangingPunct="1">
              <a:buClr>
                <a:srgbClr val="C00000"/>
              </a:buClr>
              <a:buFont typeface="Cambria"/>
              <a:buAutoNum type="arabicParenR"/>
            </a:pPr>
            <a:r>
              <a:rPr lang="en-US" sz="2100"/>
              <a:t>Academic redshirt / Partial qualifier = athletics aid first year and practice in first regular academic term, but no competition</a:t>
            </a:r>
          </a:p>
          <a:p>
            <a:pPr marL="868680" lvl="1" indent="-457200" hangingPunct="1">
              <a:buClr>
                <a:srgbClr val="C00000"/>
              </a:buClr>
              <a:buFont typeface="Cambria"/>
              <a:buAutoNum type="arabicParenR"/>
            </a:pPr>
            <a:r>
              <a:rPr lang="en-US" sz="2100"/>
              <a:t>Non-qualifier = no athletics aid, practice or competition first year</a:t>
            </a:r>
            <a:endParaRPr lang="en-US" sz="2100" b="1" i="1"/>
          </a:p>
          <a:p>
            <a:pPr lvl="0" hangingPunct="1"/>
            <a:endParaRPr lang="en-US" sz="215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B9AF599-6E46-FA18-89D0-65ECA702BE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35095" y="3276596"/>
            <a:ext cx="7327901" cy="2667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4A23D6B-C4E4-2C32-8AC2-A142508865EC}"/>
              </a:ext>
            </a:extLst>
          </p:cNvPr>
          <p:cNvSpPr txBox="1"/>
          <p:nvPr/>
        </p:nvSpPr>
        <p:spPr>
          <a:xfrm>
            <a:off x="4495803" y="6062664"/>
            <a:ext cx="4343400" cy="2619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2016 Division 1 New Academic Requirements (</a:t>
            </a:r>
            <a:r>
              <a:rPr lang="en-US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hlinkClick r:id="rId4"/>
              </a:rPr>
              <a:t>www.eligibilitycenter.org</a:t>
            </a:r>
            <a:r>
              <a:rPr lang="en-US" sz="11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147B-AB5A-1879-E143-4447E14AB8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381003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200" b="1">
                <a:solidFill>
                  <a:srgbClr val="006600"/>
                </a:solidFill>
                <a:ea typeface="Tahoma" pitchFamily="34"/>
                <a:cs typeface="Tahoma" pitchFamily="34"/>
              </a:rPr>
              <a:t>NCAA Eligibility Reqs (Cont.)</a:t>
            </a:r>
            <a:endParaRPr lang="en-US" sz="4200">
              <a:solidFill>
                <a:srgbClr val="006600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CFF65F1C-B5BC-59C6-85BD-27CA2552AD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1600" y="1862139"/>
            <a:ext cx="3557592" cy="31670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54BAD3B8-33DD-E4EF-C338-92433046CD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00649" y="1857374"/>
            <a:ext cx="3743325" cy="294322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3C58B213-E1C5-6E4D-C322-92CDC16661D7}"/>
              </a:ext>
            </a:extLst>
          </p:cNvPr>
          <p:cNvSpPr txBox="1"/>
          <p:nvPr/>
        </p:nvSpPr>
        <p:spPr>
          <a:xfrm>
            <a:off x="2514600" y="1427158"/>
            <a:ext cx="1219196" cy="3683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Division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6DEF6-0A5E-2E09-8AA0-6D8D9F16A1A6}"/>
              </a:ext>
            </a:extLst>
          </p:cNvPr>
          <p:cNvSpPr txBox="1"/>
          <p:nvPr/>
        </p:nvSpPr>
        <p:spPr>
          <a:xfrm>
            <a:off x="6476996" y="1458916"/>
            <a:ext cx="1219196" cy="3698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Division 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24B8F-515F-54CF-2745-C607FE1BC9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196" y="152403"/>
            <a:ext cx="8229600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000" b="1">
                <a:solidFill>
                  <a:srgbClr val="006600"/>
                </a:solidFill>
              </a:rPr>
              <a:t>Step 1: Meet 16 Core Courses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8355CCF-5626-DFEF-607F-1B91110BC6B7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1581153"/>
          <a:ext cx="3657600" cy="405765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35441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90641688"/>
                    </a:ext>
                  </a:extLst>
                </a:gridCol>
              </a:tblGrid>
              <a:tr h="365778">
                <a:tc>
                  <a:txBody>
                    <a:bodyPr/>
                    <a:lstStyle/>
                    <a:p>
                      <a:pPr lvl="0"/>
                      <a:r>
                        <a:rPr lang="en-US" sz="180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/>
                        <a:t>Requirements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77481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4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939194"/>
                  </a:ext>
                </a:extLst>
              </a:tr>
              <a:tr h="563910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Mathematics</a:t>
                      </a:r>
                      <a:r>
                        <a:rPr lang="en-US" sz="1400"/>
                        <a:t> (Algebra I or</a:t>
                      </a:r>
                      <a:r>
                        <a:rPr lang="en-US" sz="1400" baseline="0"/>
                        <a:t> higher</a:t>
                      </a:r>
                      <a:r>
                        <a:rPr lang="en-US" sz="14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3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34458"/>
                  </a:ext>
                </a:extLst>
              </a:tr>
              <a:tr h="1036380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Natural/Physical Science </a:t>
                      </a:r>
                      <a:br>
                        <a:rPr lang="en-US" sz="1800"/>
                      </a:br>
                      <a:r>
                        <a:rPr lang="en-US" sz="1400"/>
                        <a:t>(1 year of lab if offered)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2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75761"/>
                  </a:ext>
                </a:extLst>
              </a:tr>
              <a:tr h="61321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Additional English, Math or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1  year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7404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Social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2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92889"/>
                  </a:ext>
                </a:extLst>
              </a:tr>
              <a:tr h="777285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700"/>
                        <a:t>Additional Courses </a:t>
                      </a:r>
                      <a:br>
                        <a:rPr lang="en-US" sz="1800"/>
                      </a:br>
                      <a:r>
                        <a:rPr lang="en-US" sz="1400"/>
                        <a:t>(from any above or foreign language)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4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60777"/>
                  </a:ext>
                </a:extLst>
              </a:tr>
            </a:tbl>
          </a:graphicData>
        </a:graphic>
      </p:graphicFrame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0593C19D-EAB4-132A-D9BE-B510F48A2B00}"/>
              </a:ext>
            </a:extLst>
          </p:cNvPr>
          <p:cNvGraphicFramePr>
            <a:graphicFrameLocks noGrp="1"/>
          </p:cNvGraphicFramePr>
          <p:nvPr/>
        </p:nvGraphicFramePr>
        <p:xfrm>
          <a:off x="5257800" y="1581153"/>
          <a:ext cx="3657600" cy="405765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6099823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843325406"/>
                    </a:ext>
                  </a:extLst>
                </a:gridCol>
              </a:tblGrid>
              <a:tr h="365778">
                <a:tc>
                  <a:txBody>
                    <a:bodyPr/>
                    <a:lstStyle/>
                    <a:p>
                      <a:pPr lvl="0"/>
                      <a:r>
                        <a:rPr lang="en-US" sz="180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/>
                        <a:t>Requirements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43603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3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8177"/>
                  </a:ext>
                </a:extLst>
              </a:tr>
              <a:tr h="563910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Mathematics</a:t>
                      </a:r>
                      <a:r>
                        <a:rPr lang="en-US" sz="1400"/>
                        <a:t> (Algebra I or</a:t>
                      </a:r>
                      <a:r>
                        <a:rPr lang="en-US" sz="1400" baseline="0"/>
                        <a:t> higher</a:t>
                      </a:r>
                      <a:r>
                        <a:rPr lang="en-US" sz="14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2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26388"/>
                  </a:ext>
                </a:extLst>
              </a:tr>
              <a:tr h="1036380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Natural/Physical Science </a:t>
                      </a:r>
                      <a:br>
                        <a:rPr lang="en-US" sz="1800"/>
                      </a:br>
                      <a:r>
                        <a:rPr lang="en-US" sz="1400"/>
                        <a:t>(1 year of lab if offered)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2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40126"/>
                  </a:ext>
                </a:extLst>
              </a:tr>
              <a:tr h="61321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Additional English, Math or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3 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52627"/>
                  </a:ext>
                </a:extLst>
              </a:tr>
              <a:tr h="350544"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Social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2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7423"/>
                  </a:ext>
                </a:extLst>
              </a:tr>
              <a:tr h="777285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700"/>
                        <a:t>Additional Courses </a:t>
                      </a:r>
                      <a:br>
                        <a:rPr lang="en-US" sz="1800"/>
                      </a:br>
                      <a:r>
                        <a:rPr lang="en-US" sz="1400"/>
                        <a:t>(from any above or foreign language)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700"/>
                        <a:t>4 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66043"/>
                  </a:ext>
                </a:extLst>
              </a:tr>
            </a:tbl>
          </a:graphicData>
        </a:graphic>
      </p:graphicFrame>
      <p:sp>
        <p:nvSpPr>
          <p:cNvPr id="5" name="TextBox 5">
            <a:extLst>
              <a:ext uri="{FF2B5EF4-FFF2-40B4-BE49-F238E27FC236}">
                <a16:creationId xmlns:a16="http://schemas.microsoft.com/office/drawing/2014/main" id="{42C5D0D4-3B27-06B6-1F4A-520783677E73}"/>
              </a:ext>
            </a:extLst>
          </p:cNvPr>
          <p:cNvSpPr txBox="1"/>
          <p:nvPr/>
        </p:nvSpPr>
        <p:spPr>
          <a:xfrm>
            <a:off x="3200400" y="5715000"/>
            <a:ext cx="3962396" cy="6461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sng" strike="noStrike" kern="1200" cap="none" spc="0" baseline="0">
                <a:solidFill>
                  <a:srgbClr val="FF0000"/>
                </a:solidFill>
                <a:uFillTx/>
                <a:latin typeface="Calibri" pitchFamily="34"/>
              </a:rPr>
              <a:t>Both Require 16 Core Courses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1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6C4EFDA7-7C99-14D3-8400-113AC8611BEC}"/>
              </a:ext>
            </a:extLst>
          </p:cNvPr>
          <p:cNvSpPr txBox="1"/>
          <p:nvPr/>
        </p:nvSpPr>
        <p:spPr>
          <a:xfrm>
            <a:off x="1255708" y="1095378"/>
            <a:ext cx="3962396" cy="4619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sng" strike="noStrike" kern="1200" cap="none" spc="0" baseline="0">
                <a:solidFill>
                  <a:srgbClr val="FF0000"/>
                </a:solidFill>
                <a:uFillTx/>
                <a:latin typeface="Calibri" pitchFamily="34"/>
              </a:rPr>
              <a:t>Division I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471E51A-EBFF-288F-94A4-9FB970F85535}"/>
              </a:ext>
            </a:extLst>
          </p:cNvPr>
          <p:cNvSpPr txBox="1"/>
          <p:nvPr/>
        </p:nvSpPr>
        <p:spPr>
          <a:xfrm>
            <a:off x="5029200" y="1095378"/>
            <a:ext cx="3962396" cy="4619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sng" strike="noStrike" kern="1200" cap="none" spc="0" baseline="0">
                <a:solidFill>
                  <a:srgbClr val="FF0000"/>
                </a:solidFill>
                <a:uFillTx/>
                <a:latin typeface="Calibri" pitchFamily="34"/>
              </a:rPr>
              <a:t>Division II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D0D8B6A-7DC9-0881-0A22-71BF12FB55E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47796" y="1295403"/>
            <a:ext cx="6629400" cy="5105396"/>
          </a:xfrm>
        </p:spPr>
        <p:txBody>
          <a:bodyPr/>
          <a:lstStyle/>
          <a:p>
            <a:pPr lvl="0"/>
            <a:r>
              <a:rPr lang="en-US"/>
              <a:t>Largest division, with more than 188,000 student athletes and 442 schools</a:t>
            </a:r>
          </a:p>
          <a:p>
            <a:pPr lvl="0"/>
            <a:r>
              <a:rPr lang="en-US"/>
              <a:t>Develop student-athlete potential through a holistic, comprehensive educational approach</a:t>
            </a:r>
          </a:p>
          <a:p>
            <a:pPr lvl="0"/>
            <a:r>
              <a:rPr lang="en-US"/>
              <a:t>Focus is on academics</a:t>
            </a:r>
          </a:p>
          <a:p>
            <a:pPr lvl="0"/>
            <a:r>
              <a:rPr lang="en-US"/>
              <a:t>Do not receive athletic aid</a:t>
            </a:r>
          </a:p>
          <a:p>
            <a:pPr lvl="0"/>
            <a:r>
              <a:rPr lang="en-US"/>
              <a:t>80% of all Division III student-athletes receive some form of merit or need-based financial aid</a:t>
            </a:r>
          </a:p>
          <a:p>
            <a:pPr lvl="0"/>
            <a:r>
              <a:rPr lang="en-US"/>
              <a:t>Institutional gift averages $17,000</a:t>
            </a:r>
          </a:p>
          <a:p>
            <a:pPr lvl="0"/>
            <a:r>
              <a:rPr lang="en-US"/>
              <a:t>Not certified by the NCAA Eligibility Center because Division III colleges and universities each set their own admission standards.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1AA3C0-24C7-88EA-AEE7-0D58E5610371}"/>
              </a:ext>
            </a:extLst>
          </p:cNvPr>
          <p:cNvSpPr txBox="1"/>
          <p:nvPr/>
        </p:nvSpPr>
        <p:spPr>
          <a:xfrm>
            <a:off x="1204914" y="304796"/>
            <a:ext cx="7924803" cy="1143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571500" marR="0" lvl="0" indent="-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-100" baseline="0">
                <a:solidFill>
                  <a:srgbClr val="006600"/>
                </a:solidFill>
                <a:uFillTx/>
                <a:latin typeface="Cambria"/>
              </a:rPr>
              <a:t>DIII</a:t>
            </a:r>
            <a:endParaRPr lang="en-US" sz="4800" b="0" i="0" u="none" strike="noStrike" kern="1200" cap="none" spc="-100" baseline="0">
              <a:solidFill>
                <a:srgbClr val="006600"/>
              </a:solidFill>
              <a:uFillTx/>
              <a:latin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5A3B-EA6E-BD96-E564-1269FDE8AC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196" y="533396"/>
            <a:ext cx="7924803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800" b="1">
                <a:solidFill>
                  <a:srgbClr val="006600"/>
                </a:solidFill>
              </a:rPr>
              <a:t>NAIA &amp; NJCAA</a:t>
            </a:r>
            <a:endParaRPr lang="en-US" sz="48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44637-391A-2D2B-57EF-E8E623C5008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1371600"/>
            <a:ext cx="7619996" cy="4800600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114300" lvl="0" indent="0" defTabSz="685800" hangingPunct="1">
              <a:spcBef>
                <a:spcPts val="600"/>
              </a:spcBef>
              <a:buNone/>
            </a:pPr>
            <a:endParaRPr lang="en-US" sz="2400" b="1" i="1" u="sng"/>
          </a:p>
          <a:p>
            <a:pPr lvl="0" defTabSz="685800" hangingPunct="1">
              <a:spcBef>
                <a:spcPts val="600"/>
              </a:spcBef>
            </a:pPr>
            <a:r>
              <a:rPr lang="en-US" sz="2400" b="1" i="1" u="sng"/>
              <a:t>NAIA</a:t>
            </a:r>
            <a:r>
              <a:rPr lang="en-US" sz="2000"/>
              <a:t> (National Association of Intercollegiate Athletics) </a:t>
            </a:r>
            <a:endParaRPr lang="en-US" sz="2000">
              <a:cs typeface="Calibri"/>
            </a:endParaRPr>
          </a:p>
          <a:p>
            <a:pPr marL="640080" lvl="1" defTabSz="685800" hangingPunct="1">
              <a:buClr>
                <a:srgbClr val="C00000"/>
              </a:buClr>
            </a:pPr>
            <a:r>
              <a:rPr lang="en-US" sz="2100"/>
              <a:t>Freshmen MUST meet 2 of the following:</a:t>
            </a:r>
            <a:endParaRPr lang="en-US">
              <a:cs typeface="Calibri"/>
            </a:endParaRPr>
          </a:p>
          <a:p>
            <a:pPr marL="868680" lvl="1" indent="-457200" defTabSz="685800">
              <a:buClr>
                <a:srgbClr val="C00000"/>
              </a:buClr>
              <a:buAutoNum type="arabicPeriod"/>
            </a:pPr>
            <a:r>
              <a:rPr lang="en-US" sz="2100">
                <a:cs typeface="Calibri"/>
              </a:rPr>
              <a:t>ACT score of 18 or 970 SAT</a:t>
            </a:r>
          </a:p>
          <a:p>
            <a:pPr marL="868680" lvl="1" indent="-457200" defTabSz="685800">
              <a:buClr>
                <a:srgbClr val="C00000"/>
              </a:buClr>
              <a:buAutoNum type="arabicPeriod"/>
            </a:pPr>
            <a:r>
              <a:rPr lang="en-US">
                <a:cs typeface="Calibri"/>
              </a:rPr>
              <a:t>Minimum cumulative high school GPA of 2.0/4.0</a:t>
            </a:r>
          </a:p>
          <a:p>
            <a:pPr marL="868680" lvl="1" indent="-457200" defTabSz="685800">
              <a:buClr>
                <a:srgbClr val="C00000"/>
              </a:buClr>
              <a:buAutoNum type="arabicPeriod"/>
            </a:pPr>
            <a:r>
              <a:rPr lang="en-US">
                <a:cs typeface="Calibri"/>
              </a:rPr>
              <a:t>Graduate in top ½ of your high school class</a:t>
            </a:r>
          </a:p>
          <a:p>
            <a:pPr marL="639449" lvl="1" defTabSz="685800"/>
            <a:r>
              <a:rPr lang="en-US" sz="1800"/>
              <a:t>    </a:t>
            </a:r>
            <a:r>
              <a:rPr lang="en-US" sz="1900"/>
              <a:t>$100.00 registration fee for U.S. students</a:t>
            </a:r>
            <a:endParaRPr lang="en-US" sz="1900">
              <a:cs typeface="Calibri"/>
            </a:endParaRPr>
          </a:p>
          <a:p>
            <a:pPr marL="640080" lvl="1" hangingPunct="1">
              <a:buClr>
                <a:srgbClr val="C00000"/>
              </a:buClr>
            </a:pPr>
            <a:r>
              <a:rPr lang="en-US" sz="2100"/>
              <a:t>Ex: Lindenwood, Olivet Nazarene, Robert Morris, St. Ambrose</a:t>
            </a:r>
            <a:endParaRPr lang="en-US" sz="2100">
              <a:cs typeface="Calibri"/>
            </a:endParaRPr>
          </a:p>
          <a:p>
            <a:pPr marL="640080" lvl="1" hangingPunct="1">
              <a:buClr>
                <a:srgbClr val="C00000"/>
              </a:buClr>
            </a:pPr>
            <a:r>
              <a:rPr lang="en-US" sz="2100"/>
              <a:t>NAIA schools/information at: </a:t>
            </a:r>
            <a:r>
              <a:rPr lang="en-US" sz="2100">
                <a:hlinkClick r:id="rId3"/>
              </a:rPr>
              <a:t>www.PlayNAIA.org</a:t>
            </a:r>
            <a:r>
              <a:rPr lang="en-US" sz="2100"/>
              <a:t> </a:t>
            </a:r>
            <a:endParaRPr lang="en-US" sz="2100">
              <a:cs typeface="Calibri"/>
            </a:endParaRPr>
          </a:p>
          <a:p>
            <a:pPr lvl="0" hangingPunct="1">
              <a:spcBef>
                <a:spcPts val="600"/>
              </a:spcBef>
            </a:pPr>
            <a:r>
              <a:rPr lang="en-US" sz="2400" b="1" i="1" u="sng"/>
              <a:t>NJCCA</a:t>
            </a:r>
            <a:r>
              <a:rPr lang="en-US" sz="2000"/>
              <a:t> (National Junior College Athletic Association)</a:t>
            </a:r>
            <a:endParaRPr lang="en-US" sz="2000">
              <a:cs typeface="Calibri"/>
            </a:endParaRPr>
          </a:p>
          <a:p>
            <a:pPr marL="640080" lvl="1" hangingPunct="1">
              <a:buClr>
                <a:srgbClr val="C00000"/>
              </a:buClr>
            </a:pPr>
            <a:r>
              <a:rPr lang="en-US" sz="2100"/>
              <a:t>Some may not have entering eligibility requirements</a:t>
            </a:r>
            <a:endParaRPr lang="en-US" sz="2100">
              <a:cs typeface="Calibri"/>
            </a:endParaRPr>
          </a:p>
          <a:p>
            <a:pPr marL="640080" lvl="1" hangingPunct="1">
              <a:buClr>
                <a:srgbClr val="C00000"/>
              </a:buClr>
            </a:pPr>
            <a:r>
              <a:rPr lang="en-US" sz="2100"/>
              <a:t>NJCCA schools/information at: </a:t>
            </a:r>
            <a:r>
              <a:rPr lang="en-US" sz="2100">
                <a:hlinkClick r:id="rId4"/>
              </a:rPr>
              <a:t>https://www.njcaa.org/landing/index</a:t>
            </a:r>
            <a:endParaRPr lang="en-US" sz="2100"/>
          </a:p>
          <a:p>
            <a:pPr marL="640080" lvl="1" hangingPunct="1">
              <a:buClr>
                <a:srgbClr val="C00000"/>
              </a:buClr>
            </a:pPr>
            <a:endParaRPr lang="en-US" sz="21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C4F9A-575F-8A3B-7AD1-1B97B14F6F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6" y="304796"/>
            <a:ext cx="8077196" cy="1143000"/>
          </a:xfrm>
        </p:spPr>
        <p:txBody>
          <a:bodyPr/>
          <a:lstStyle/>
          <a:p>
            <a:pPr marL="568327" lvl="0" indent="-568327" hangingPunct="1">
              <a:buSzPct val="100000"/>
              <a:buFont typeface="Wingdings" pitchFamily="2"/>
              <a:buChar char="ü"/>
            </a:pPr>
            <a:r>
              <a:rPr lang="en-US" sz="4400" b="1">
                <a:solidFill>
                  <a:srgbClr val="006600"/>
                </a:solidFill>
              </a:rPr>
              <a:t>Sport Scholarship Availability</a:t>
            </a:r>
            <a:endParaRPr lang="en-US" sz="44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1B8E9-3250-85FE-4FA2-5FBF353B88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38403" y="1295403"/>
            <a:ext cx="4412812" cy="761996"/>
          </a:xfrm>
          <a:solidFill>
            <a:srgbClr val="FFFFFF"/>
          </a:solidFill>
        </p:spPr>
        <p:txBody>
          <a:bodyPr/>
          <a:lstStyle/>
          <a:p>
            <a:pPr marL="114300" lvl="0" indent="0" algn="ctr" hangingPunct="1">
              <a:buNone/>
            </a:pPr>
            <a:r>
              <a:rPr lang="en-US" b="1" i="1">
                <a:hlinkClick r:id="rId3"/>
              </a:rPr>
              <a:t>www.scholarshipstats.com</a:t>
            </a:r>
            <a:endParaRPr lang="en-US" b="1" i="1">
              <a:cs typeface="Calibri"/>
            </a:endParaRPr>
          </a:p>
          <a:p>
            <a:pPr lvl="0" hangingPunct="1"/>
            <a:endParaRPr lang="en-US" b="1" i="1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A34B92F2-B990-A2E2-2791-242CB65E6399}"/>
              </a:ext>
            </a:extLst>
          </p:cNvPr>
          <p:cNvSpPr txBox="1"/>
          <p:nvPr/>
        </p:nvSpPr>
        <p:spPr>
          <a:xfrm>
            <a:off x="1676396" y="1921602"/>
            <a:ext cx="6308729" cy="50784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Information on playing College Sports and Athletic Scholarships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General Information: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College Athletic Scholarship Limits – NCAA, NAIA, NJCAA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Odds of a US High School Athlete Playing in College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Average Athletic Scholarship per Athlete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Average NCAA I Scholarship by Sport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College Athletic Teams Dropped During 2020/COVID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Sport-specific Information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Odds of Player Competing in College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List of School Sponsoring the Sport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Stats and Links to all US Colleges Sponsoring the Sport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Number of Schools Sponsoring Sport by State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5DA5-2B10-EDC1-AF8B-5207A85DC7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274640"/>
            <a:ext cx="6705596" cy="1143000"/>
          </a:xfrm>
        </p:spPr>
        <p:txBody>
          <a:bodyPr/>
          <a:lstStyle/>
          <a:p>
            <a:pPr lvl="0"/>
            <a:r>
              <a:rPr lang="en-US" sz="3600">
                <a:solidFill>
                  <a:srgbClr val="006600"/>
                </a:solidFill>
              </a:rPr>
              <a:t>Scholarship Limits – Men’s Sports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EF4661C2-F593-90AD-8930-9157BE817D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16073" y="1219196"/>
          <a:ext cx="5333996" cy="4706938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02289">
                  <a:extLst>
                    <a:ext uri="{9D8B030D-6E8A-4147-A177-3AD203B41FA5}">
                      <a16:colId xmlns:a16="http://schemas.microsoft.com/office/drawing/2014/main" val="2511007501"/>
                    </a:ext>
                  </a:extLst>
                </a:gridCol>
                <a:gridCol w="383773">
                  <a:extLst>
                    <a:ext uri="{9D8B030D-6E8A-4147-A177-3AD203B41FA5}">
                      <a16:colId xmlns:a16="http://schemas.microsoft.com/office/drawing/2014/main" val="3697744850"/>
                    </a:ext>
                  </a:extLst>
                </a:gridCol>
                <a:gridCol w="422708">
                  <a:extLst>
                    <a:ext uri="{9D8B030D-6E8A-4147-A177-3AD203B41FA5}">
                      <a16:colId xmlns:a16="http://schemas.microsoft.com/office/drawing/2014/main" val="1436525996"/>
                    </a:ext>
                  </a:extLst>
                </a:gridCol>
                <a:gridCol w="347618">
                  <a:extLst>
                    <a:ext uri="{9D8B030D-6E8A-4147-A177-3AD203B41FA5}">
                      <a16:colId xmlns:a16="http://schemas.microsoft.com/office/drawing/2014/main" val="2682019140"/>
                    </a:ext>
                  </a:extLst>
                </a:gridCol>
                <a:gridCol w="417140">
                  <a:extLst>
                    <a:ext uri="{9D8B030D-6E8A-4147-A177-3AD203B41FA5}">
                      <a16:colId xmlns:a16="http://schemas.microsoft.com/office/drawing/2014/main" val="21494241"/>
                    </a:ext>
                  </a:extLst>
                </a:gridCol>
                <a:gridCol w="108520">
                  <a:extLst>
                    <a:ext uri="{9D8B030D-6E8A-4147-A177-3AD203B41FA5}">
                      <a16:colId xmlns:a16="http://schemas.microsoft.com/office/drawing/2014/main" val="3618768163"/>
                    </a:ext>
                  </a:extLst>
                </a:gridCol>
                <a:gridCol w="461643">
                  <a:extLst>
                    <a:ext uri="{9D8B030D-6E8A-4147-A177-3AD203B41FA5}">
                      <a16:colId xmlns:a16="http://schemas.microsoft.com/office/drawing/2014/main" val="1594905624"/>
                    </a:ext>
                  </a:extLst>
                </a:gridCol>
                <a:gridCol w="108520">
                  <a:extLst>
                    <a:ext uri="{9D8B030D-6E8A-4147-A177-3AD203B41FA5}">
                      <a16:colId xmlns:a16="http://schemas.microsoft.com/office/drawing/2014/main" val="1794325801"/>
                    </a:ext>
                  </a:extLst>
                </a:gridCol>
                <a:gridCol w="361526">
                  <a:extLst>
                    <a:ext uri="{9D8B030D-6E8A-4147-A177-3AD203B41FA5}">
                      <a16:colId xmlns:a16="http://schemas.microsoft.com/office/drawing/2014/main" val="1184994081"/>
                    </a:ext>
                  </a:extLst>
                </a:gridCol>
                <a:gridCol w="347618">
                  <a:extLst>
                    <a:ext uri="{9D8B030D-6E8A-4147-A177-3AD203B41FA5}">
                      <a16:colId xmlns:a16="http://schemas.microsoft.com/office/drawing/2014/main" val="3746247237"/>
                    </a:ext>
                  </a:extLst>
                </a:gridCol>
                <a:gridCol w="372645">
                  <a:extLst>
                    <a:ext uri="{9D8B030D-6E8A-4147-A177-3AD203B41FA5}">
                      <a16:colId xmlns:a16="http://schemas.microsoft.com/office/drawing/2014/main" val="1021918914"/>
                    </a:ext>
                  </a:extLst>
                </a:gridCol>
              </a:tblGrid>
              <a:tr h="389086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 b="1">
                          <a:latin typeface="Verdana" pitchFamily="34"/>
                        </a:rPr>
                        <a:t>Men's Varsity Sports 2020-21</a:t>
                      </a:r>
                      <a:br>
                        <a:rPr lang="en-US" sz="600" b="1">
                          <a:latin typeface="Verdana" pitchFamily="34"/>
                        </a:rPr>
                      </a:br>
                      <a:r>
                        <a:rPr lang="en-US" sz="600" b="1">
                          <a:latin typeface="Verdana" pitchFamily="34"/>
                        </a:rPr>
                        <a:t>Scholarship limit per Team: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NCAA I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NCAA II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NCAA III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 b="1">
                          <a:latin typeface="Verdana" pitchFamily="34"/>
                        </a:rPr>
                        <a:t>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NAIA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600" b="1">
                          <a:latin typeface="Verdana" pitchFamily="34"/>
                        </a:rPr>
                        <a:t> 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 b="1">
                          <a:latin typeface="Verdana" pitchFamily="34"/>
                        </a:rPr>
                        <a:t>NJCAA</a:t>
                      </a:r>
                    </a:p>
                  </a:txBody>
                  <a:tcPr marL="5285" marR="5285" marT="5285" marB="5285" anchor="b">
                    <a:solidFill>
                      <a:srgbClr val="D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902704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4245112095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"/>
                        </a:rPr>
                        <a:t>Baseball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11.7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24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662801707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</a:t>
                      </a:r>
                      <a:r>
                        <a:rPr lang="en-US" sz="600">
                          <a:latin typeface="Verdana" pitchFamily="34"/>
                        </a:rPr>
                        <a:t> *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13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10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15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763518769"/>
                  </a:ext>
                </a:extLst>
              </a:tr>
              <a:tr h="110157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 </a:t>
                      </a:r>
                      <a:r>
                        <a:rPr lang="en-US" sz="600">
                          <a:latin typeface="Verdana" pitchFamily="34"/>
                        </a:rPr>
                        <a:t>- NAIA Div I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11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605333542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</a:t>
                      </a:r>
                      <a:r>
                        <a:rPr lang="en-US" sz="600">
                          <a:latin typeface="Verdana" pitchFamily="34"/>
                        </a:rPr>
                        <a:t> - NAIA Div II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7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513079352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4"/>
                        </a:rPr>
                        <a:t>Bowling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141383318"/>
                  </a:ext>
                </a:extLst>
              </a:tr>
              <a:tr h="299703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5"/>
                        </a:rPr>
                        <a:t>Cross Country</a:t>
                      </a:r>
                      <a:r>
                        <a:rPr lang="en-US" sz="600">
                          <a:latin typeface="Verdana" pitchFamily="34"/>
                        </a:rPr>
                        <a:t> - NCAA limits include T&amp;F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10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49997880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6"/>
                        </a:rPr>
                        <a:t>Fencing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106566556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7"/>
                        </a:rPr>
                        <a:t>Football</a:t>
                      </a:r>
                      <a:r>
                        <a:rPr lang="en-US" sz="600">
                          <a:latin typeface="Verdana" pitchFamily="34"/>
                        </a:rPr>
                        <a:t> - NCAA I FBS *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85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783370346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7"/>
                        </a:rPr>
                        <a:t>Football</a:t>
                      </a:r>
                      <a:r>
                        <a:rPr lang="en-US" sz="600">
                          <a:latin typeface="Verdana" pitchFamily="34"/>
                        </a:rPr>
                        <a:t> - NCAA I FCS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63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233351486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7"/>
                        </a:rPr>
                        <a:t>Football</a:t>
                      </a:r>
                      <a:r>
                        <a:rPr lang="en-US" sz="600">
                          <a:latin typeface="Verdana" pitchFamily="34"/>
                        </a:rPr>
                        <a:t>  - Other Divisions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36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24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85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425969553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8"/>
                        </a:rPr>
                        <a:t>Golf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3.6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8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95367825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9"/>
                        </a:rPr>
                        <a:t>Gymnastics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6.3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5.4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2424451331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0"/>
                        </a:rPr>
                        <a:t>Ice Hockey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18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13.5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16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521118087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1"/>
                        </a:rPr>
                        <a:t>Lacrosse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10.8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20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136289643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2"/>
                        </a:rPr>
                        <a:t>Rifle</a:t>
                      </a:r>
                      <a:r>
                        <a:rPr lang="en-US" sz="600">
                          <a:latin typeface="Verdana" pitchFamily="34"/>
                        </a:rPr>
                        <a:t> - Includes co-ed teams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3.6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3.6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393704182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3"/>
                        </a:rPr>
                        <a:t>Skiing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6.3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6.3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438113077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4"/>
                        </a:rPr>
                        <a:t>Soccer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9.9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24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4191055518"/>
                  </a:ext>
                </a:extLst>
              </a:tr>
              <a:tr h="20505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5"/>
                        </a:rPr>
                        <a:t>Swimming &amp; Diving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9.9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8.1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8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15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402529853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6"/>
                        </a:rPr>
                        <a:t>Tennis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493842887"/>
                  </a:ext>
                </a:extLst>
              </a:tr>
              <a:tr h="299703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7"/>
                        </a:rPr>
                        <a:t>Track &amp; Field </a:t>
                      </a:r>
                      <a:r>
                        <a:rPr lang="en-US" sz="600">
                          <a:latin typeface="Verdana" pitchFamily="34"/>
                        </a:rPr>
                        <a:t>- NCAA limits include X-C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12.6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12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20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1460258375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8"/>
                        </a:rPr>
                        <a:t>Volleyball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95570388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19"/>
                        </a:rPr>
                        <a:t>Water Polo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4.5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4141806668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0"/>
                        </a:rPr>
                        <a:t>Wrestling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9.9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9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10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20</a:t>
                      </a: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847239529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2823741800"/>
                  </a:ext>
                </a:extLst>
              </a:tr>
              <a:tr h="299703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Average Athletic Scholarship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$18,013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$6,588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latin typeface="Verdana" pitchFamily="34"/>
                        </a:rPr>
                        <a:t>-</a:t>
                      </a: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$8,093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6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$2,376</a:t>
                      </a:r>
                      <a:endParaRPr lang="en-US" sz="600">
                        <a:latin typeface="Verdana" pitchFamily="34"/>
                      </a:endParaRPr>
                    </a:p>
                  </a:txBody>
                  <a:tcPr marL="7927" marR="7927" marT="7927" marB="7927" anchor="b"/>
                </a:tc>
                <a:extLst>
                  <a:ext uri="{0D108BD9-81ED-4DB2-BD59-A6C34878D82A}">
                    <a16:rowId xmlns:a16="http://schemas.microsoft.com/office/drawing/2014/main" val="3254500396"/>
                  </a:ext>
                </a:extLst>
              </a:tr>
            </a:tbl>
          </a:graphicData>
        </a:graphic>
      </p:graphicFrame>
      <p:pic>
        <p:nvPicPr>
          <p:cNvPr id="4" name="Picture 1">
            <a:extLst>
              <a:ext uri="{FF2B5EF4-FFF2-40B4-BE49-F238E27FC236}">
                <a16:creationId xmlns:a16="http://schemas.microsoft.com/office/drawing/2014/main" id="{2E06C234-7DFC-5A5F-5CFE-92A9BF05F92E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2955926" y="1600200"/>
            <a:ext cx="1327151" cy="1428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2E87741-1405-380E-3F83-AC3AC13F2BF4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219446" y="1600200"/>
            <a:ext cx="149220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2A5209E-A694-E65D-89E0-6F8A16532BCD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219446" y="1600200"/>
            <a:ext cx="149220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A22704E-DCBA-6FF0-2B2E-024F83EBE154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219446" y="1600200"/>
            <a:ext cx="149220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652456BF-0EA1-8425-0F8A-78CE58F763A3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219446" y="1600200"/>
            <a:ext cx="149220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BCA1EC01-16A1-0F7A-7742-F98B51AB232F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2955926" y="1600200"/>
            <a:ext cx="1327151" cy="1428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C0EBAC3-C411-9A9E-3C63-1F43CAB4BAEE}"/>
              </a:ext>
            </a:extLst>
          </p:cNvPr>
          <p:cNvSpPr txBox="1"/>
          <p:nvPr/>
        </p:nvSpPr>
        <p:spPr>
          <a:xfrm>
            <a:off x="6019796" y="6096003"/>
            <a:ext cx="2667003" cy="2460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* Head Count Sport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4B6F70BD-3E26-E5E4-42C2-151CD6B5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02016" y="1322386"/>
            <a:ext cx="1290639" cy="1428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5EE9142-E338-DD59-1063-B3186DBEA7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304796"/>
            <a:ext cx="7772400" cy="1143000"/>
          </a:xfrm>
        </p:spPr>
        <p:txBody>
          <a:bodyPr/>
          <a:lstStyle/>
          <a:p>
            <a:pPr lvl="0"/>
            <a:r>
              <a:rPr lang="en-US" sz="4000">
                <a:solidFill>
                  <a:srgbClr val="006600"/>
                </a:solidFill>
              </a:rPr>
              <a:t>Scholarship Limits – Women’s Sports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6C6CEF-DF90-3BC4-3FF7-91833A06B1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322386"/>
          <a:ext cx="5486400" cy="491171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62401">
                  <a:extLst>
                    <a:ext uri="{9D8B030D-6E8A-4147-A177-3AD203B41FA5}">
                      <a16:colId xmlns:a16="http://schemas.microsoft.com/office/drawing/2014/main" val="1130013277"/>
                    </a:ext>
                  </a:extLst>
                </a:gridCol>
                <a:gridCol w="395295">
                  <a:extLst>
                    <a:ext uri="{9D8B030D-6E8A-4147-A177-3AD203B41FA5}">
                      <a16:colId xmlns:a16="http://schemas.microsoft.com/office/drawing/2014/main" val="1884312648"/>
                    </a:ext>
                  </a:extLst>
                </a:gridCol>
                <a:gridCol w="435400">
                  <a:extLst>
                    <a:ext uri="{9D8B030D-6E8A-4147-A177-3AD203B41FA5}">
                      <a16:colId xmlns:a16="http://schemas.microsoft.com/office/drawing/2014/main" val="105383538"/>
                    </a:ext>
                  </a:extLst>
                </a:gridCol>
                <a:gridCol w="358060">
                  <a:extLst>
                    <a:ext uri="{9D8B030D-6E8A-4147-A177-3AD203B41FA5}">
                      <a16:colId xmlns:a16="http://schemas.microsoft.com/office/drawing/2014/main" val="2588121630"/>
                    </a:ext>
                  </a:extLst>
                </a:gridCol>
                <a:gridCol w="429667">
                  <a:extLst>
                    <a:ext uri="{9D8B030D-6E8A-4147-A177-3AD203B41FA5}">
                      <a16:colId xmlns:a16="http://schemas.microsoft.com/office/drawing/2014/main" val="3752588856"/>
                    </a:ext>
                  </a:extLst>
                </a:gridCol>
                <a:gridCol w="107908">
                  <a:extLst>
                    <a:ext uri="{9D8B030D-6E8A-4147-A177-3AD203B41FA5}">
                      <a16:colId xmlns:a16="http://schemas.microsoft.com/office/drawing/2014/main" val="1540280298"/>
                    </a:ext>
                  </a:extLst>
                </a:gridCol>
                <a:gridCol w="475497">
                  <a:extLst>
                    <a:ext uri="{9D8B030D-6E8A-4147-A177-3AD203B41FA5}">
                      <a16:colId xmlns:a16="http://schemas.microsoft.com/office/drawing/2014/main" val="1615591017"/>
                    </a:ext>
                  </a:extLst>
                </a:gridCol>
                <a:gridCol w="107908">
                  <a:extLst>
                    <a:ext uri="{9D8B030D-6E8A-4147-A177-3AD203B41FA5}">
                      <a16:colId xmlns:a16="http://schemas.microsoft.com/office/drawing/2014/main" val="1378270189"/>
                    </a:ext>
                  </a:extLst>
                </a:gridCol>
                <a:gridCol w="372380">
                  <a:extLst>
                    <a:ext uri="{9D8B030D-6E8A-4147-A177-3AD203B41FA5}">
                      <a16:colId xmlns:a16="http://schemas.microsoft.com/office/drawing/2014/main" val="3292712880"/>
                    </a:ext>
                  </a:extLst>
                </a:gridCol>
                <a:gridCol w="358060">
                  <a:extLst>
                    <a:ext uri="{9D8B030D-6E8A-4147-A177-3AD203B41FA5}">
                      <a16:colId xmlns:a16="http://schemas.microsoft.com/office/drawing/2014/main" val="687281889"/>
                    </a:ext>
                  </a:extLst>
                </a:gridCol>
                <a:gridCol w="383837">
                  <a:extLst>
                    <a:ext uri="{9D8B030D-6E8A-4147-A177-3AD203B41FA5}">
                      <a16:colId xmlns:a16="http://schemas.microsoft.com/office/drawing/2014/main" val="4253358251"/>
                    </a:ext>
                  </a:extLst>
                </a:gridCol>
              </a:tblGrid>
              <a:tr h="515328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 b="1">
                          <a:latin typeface="Verdana" pitchFamily="34"/>
                        </a:rPr>
                        <a:t>Women's Varsity Sports 2020-21</a:t>
                      </a:r>
                      <a:br>
                        <a:rPr lang="en-US" sz="700" b="1">
                          <a:latin typeface="Verdana" pitchFamily="34"/>
                        </a:rPr>
                      </a:br>
                      <a:r>
                        <a:rPr lang="en-US" sz="700" b="1">
                          <a:latin typeface="Verdana" pitchFamily="34"/>
                        </a:rPr>
                        <a:t>Scholarship limit per Team: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 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NCAA I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 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NCAA II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 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NCAA III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 b="1">
                          <a:latin typeface="Verdana" pitchFamily="34"/>
                        </a:rPr>
                        <a:t> 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NAIA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fontAlgn="b"/>
                      <a:r>
                        <a:rPr lang="en-US" sz="700" b="1">
                          <a:latin typeface="Verdana" pitchFamily="34"/>
                        </a:rPr>
                        <a:t> 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 b="1">
                          <a:latin typeface="Verdana" pitchFamily="34"/>
                        </a:rPr>
                        <a:t>NJCAA</a:t>
                      </a:r>
                    </a:p>
                  </a:txBody>
                  <a:tcPr marL="5605" marR="5605" marT="5605" marB="5605" anchor="b">
                    <a:solidFill>
                      <a:srgbClr val="D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487478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</a:t>
                      </a:r>
                      <a:r>
                        <a:rPr lang="en-US" sz="700">
                          <a:latin typeface="Verdana" pitchFamily="34"/>
                        </a:rPr>
                        <a:t> *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10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15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2571538595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 </a:t>
                      </a:r>
                      <a:r>
                        <a:rPr lang="en-US" sz="700">
                          <a:latin typeface="Verdana" pitchFamily="34"/>
                        </a:rPr>
                        <a:t>- NAIA Div I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11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75724234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3"/>
                        </a:rPr>
                        <a:t>Basketball </a:t>
                      </a:r>
                      <a:r>
                        <a:rPr lang="en-US" sz="700">
                          <a:latin typeface="Verdana" pitchFamily="34"/>
                        </a:rPr>
                        <a:t>- NAIA Div II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7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2512641551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4"/>
                        </a:rPr>
                        <a:t>Beach Volleyball</a:t>
                      </a:r>
                      <a:r>
                        <a:rPr lang="en-US" sz="700">
                          <a:latin typeface="Verdana" pitchFamily="34"/>
                        </a:rPr>
                        <a:t> **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10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709368271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5"/>
                        </a:rPr>
                        <a:t>Bowling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5 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550264679"/>
                  </a:ext>
                </a:extLst>
              </a:tr>
              <a:tr h="319281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6"/>
                        </a:rPr>
                        <a:t>Cross Country </a:t>
                      </a:r>
                      <a:r>
                        <a:rPr lang="en-US" sz="700">
                          <a:latin typeface="Verdana" pitchFamily="34"/>
                        </a:rPr>
                        <a:t>- NCAA limits include T&amp;F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12.6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10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294626641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7"/>
                        </a:rPr>
                        <a:t>Equestrian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869333104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8"/>
                        </a:rPr>
                        <a:t>Fencing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4.5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2339451942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9"/>
                        </a:rPr>
                        <a:t>Field Hockey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6.3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969062653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0"/>
                        </a:rPr>
                        <a:t>Golf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5.4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2173542055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1"/>
                        </a:rPr>
                        <a:t>Gymnastics</a:t>
                      </a:r>
                      <a:r>
                        <a:rPr lang="en-US" sz="700">
                          <a:latin typeface="Verdana" pitchFamily="34"/>
                        </a:rPr>
                        <a:t> *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921397476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2"/>
                        </a:rPr>
                        <a:t>Ice Hockey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726731694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3"/>
                        </a:rPr>
                        <a:t>Lacrosse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9.9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20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889016603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4"/>
                        </a:rPr>
                        <a:t>Rifle</a:t>
                      </a:r>
                      <a:r>
                        <a:rPr lang="en-US" sz="700">
                          <a:latin typeface="Verdana" pitchFamily="34"/>
                        </a:rPr>
                        <a:t>- includes co-ed teams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3.6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3.6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4083626887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5"/>
                        </a:rPr>
                        <a:t>Rowing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20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20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2143748697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6"/>
                        </a:rPr>
                        <a:t>Rugby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218587287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7"/>
                        </a:rPr>
                        <a:t>Skiing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7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6.3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155620294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8"/>
                        </a:rPr>
                        <a:t>Soccer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14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9.9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24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325749474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19"/>
                        </a:rPr>
                        <a:t>Softball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7.2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10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24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607392005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0"/>
                        </a:rPr>
                        <a:t>Swimming &amp; Diving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14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8.1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15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976815771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1"/>
                        </a:rPr>
                        <a:t>Tennis </a:t>
                      </a:r>
                      <a:r>
                        <a:rPr lang="en-US" sz="700">
                          <a:latin typeface="Verdana" pitchFamily="34"/>
                        </a:rPr>
                        <a:t>*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9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100015818"/>
                  </a:ext>
                </a:extLst>
              </a:tr>
              <a:tr h="319281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2"/>
                        </a:rPr>
                        <a:t>Track &amp; Field </a:t>
                      </a:r>
                      <a:r>
                        <a:rPr lang="en-US" sz="700">
                          <a:latin typeface="Verdana" pitchFamily="34"/>
                        </a:rPr>
                        <a:t>- NCAA limits include X-C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12.6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20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372022032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3"/>
                        </a:rPr>
                        <a:t>Triathlon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6.5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5 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42072373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4"/>
                        </a:rPr>
                        <a:t>Volleyball</a:t>
                      </a:r>
                      <a:r>
                        <a:rPr lang="en-US" sz="700">
                          <a:latin typeface="Verdana" pitchFamily="34"/>
                        </a:rPr>
                        <a:t>  *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12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14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979030399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5"/>
                        </a:rPr>
                        <a:t>Water Polo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8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latin typeface="Verdana" pitchFamily="34"/>
                        </a:rPr>
                        <a:t>-</a:t>
                      </a: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4014885633"/>
                  </a:ext>
                </a:extLst>
              </a:tr>
              <a:tr h="123489"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1189942712"/>
                  </a:ext>
                </a:extLst>
              </a:tr>
              <a:tr h="319281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6"/>
                        </a:rPr>
                        <a:t>Average Athletic Scholarship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6"/>
                        </a:rPr>
                        <a:t>$18,722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6"/>
                        </a:rPr>
                        <a:t>$8,054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l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6"/>
                        </a:rPr>
                        <a:t>$7,870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r" fontAlgn="b"/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700">
                          <a:solidFill>
                            <a:srgbClr val="0000EE"/>
                          </a:solidFill>
                          <a:latin typeface="Verdana" pitchFamily="34"/>
                          <a:hlinkClick r:id="rId26"/>
                        </a:rPr>
                        <a:t>$3,259</a:t>
                      </a:r>
                      <a:endParaRPr lang="en-US" sz="700">
                        <a:latin typeface="Verdana" pitchFamily="34"/>
                      </a:endParaRPr>
                    </a:p>
                  </a:txBody>
                  <a:tcPr marL="8403" marR="8403" marT="8403" marB="8403" anchor="b"/>
                </a:tc>
                <a:extLst>
                  <a:ext uri="{0D108BD9-81ED-4DB2-BD59-A6C34878D82A}">
                    <a16:rowId xmlns:a16="http://schemas.microsoft.com/office/drawing/2014/main" val="3946517817"/>
                  </a:ext>
                </a:extLst>
              </a:tr>
            </a:tbl>
          </a:graphicData>
        </a:graphic>
      </p:graphicFrame>
      <p:pic>
        <p:nvPicPr>
          <p:cNvPr id="5" name="Picture 1">
            <a:extLst>
              <a:ext uri="{FF2B5EF4-FFF2-40B4-BE49-F238E27FC236}">
                <a16:creationId xmlns:a16="http://schemas.microsoft.com/office/drawing/2014/main" id="{F99F1F54-B1B9-FC81-16B4-3C5D5E852776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3892545" y="1322386"/>
            <a:ext cx="147639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92C1EBE-4FE5-ED89-80C1-89E4FAA4AF7D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3892545" y="1322386"/>
            <a:ext cx="147639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2CCF7BA-39CB-D6EA-BF98-A01BEDE43328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3892545" y="1322386"/>
            <a:ext cx="147639" cy="95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EB82EA3-EAD7-8A0D-8004-F866820544BF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3892545" y="1322386"/>
            <a:ext cx="147639" cy="95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DB0EDACB-A12F-BD01-0C48-975CD0AEB4E3}"/>
              </a:ext>
            </a:extLst>
          </p:cNvPr>
          <p:cNvSpPr txBox="1"/>
          <p:nvPr/>
        </p:nvSpPr>
        <p:spPr>
          <a:xfrm>
            <a:off x="7467603" y="6172200"/>
            <a:ext cx="1447796" cy="2460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* Head Count Sport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7A78211-8CEA-BFE4-E87A-26D6FC73A3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62096" y="1143000"/>
            <a:ext cx="7010403" cy="5105396"/>
          </a:xfrm>
          <a:solidFill>
            <a:srgbClr val="FFFFFF"/>
          </a:solidFill>
        </p:spPr>
        <p:txBody>
          <a:bodyPr/>
          <a:lstStyle/>
          <a:p>
            <a:pPr marL="114300" lvl="0" indent="0" hangingPunct="1">
              <a:spcBef>
                <a:spcPts val="600"/>
              </a:spcBef>
              <a:buNone/>
            </a:pPr>
            <a:r>
              <a:rPr lang="en-US" sz="2400" b="1" i="1"/>
              <a:t>BE PROACTIVE</a:t>
            </a:r>
          </a:p>
          <a:p>
            <a:pPr lvl="0" hangingPunct="1"/>
            <a:r>
              <a:rPr lang="en-US" sz="2000" i="1"/>
              <a:t>Email college coaches </a:t>
            </a:r>
            <a:r>
              <a:rPr lang="en-US" sz="2000"/>
              <a:t>and explain why you are interested in playing for their teams.  Make the email personal, informative and concise.  Attach a highlight tape or skills/sport resume if you have one.</a:t>
            </a:r>
          </a:p>
          <a:p>
            <a:pPr lvl="0" hangingPunct="1"/>
            <a:r>
              <a:rPr lang="en-US" sz="2000" i="1"/>
              <a:t>Attend college camps.  </a:t>
            </a:r>
            <a:r>
              <a:rPr lang="en-US" sz="2000"/>
              <a:t>Target a few schools where you would like to compete.</a:t>
            </a:r>
          </a:p>
          <a:p>
            <a:pPr lvl="0" hangingPunct="1"/>
            <a:r>
              <a:rPr lang="en-US" sz="2000" i="1"/>
              <a:t>Attend showcases</a:t>
            </a:r>
            <a:r>
              <a:rPr lang="en-US" sz="2000"/>
              <a:t>.  Many college coaches attend these to look at multiple students during 1 event.</a:t>
            </a:r>
          </a:p>
          <a:p>
            <a:pPr lvl="0" hangingPunct="1"/>
            <a:r>
              <a:rPr lang="en-US" sz="2000" i="1"/>
              <a:t>Set up a meeting </a:t>
            </a:r>
            <a:r>
              <a:rPr lang="en-US" sz="2000"/>
              <a:t>with your high school coach.  Ask coach to write a letter of recommendation to a short-list of preferred colleges.  Include game schedules.</a:t>
            </a:r>
          </a:p>
          <a:p>
            <a:pPr lvl="0" hangingPunct="1"/>
            <a:r>
              <a:rPr lang="en-US" sz="2000" i="1"/>
              <a:t>Complete on-line questionnaires </a:t>
            </a:r>
            <a:r>
              <a:rPr lang="en-US" sz="2000"/>
              <a:t>that many colleges post on their athletic websites.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A337879-E5EB-55A2-EB42-FA0A2805F2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6" y="228600"/>
            <a:ext cx="8153403" cy="1143000"/>
          </a:xfrm>
        </p:spPr>
        <p:txBody>
          <a:bodyPr/>
          <a:lstStyle/>
          <a:p>
            <a:pPr marL="685800" lvl="0" indent="-685800">
              <a:buSzPct val="100000"/>
              <a:buFont typeface="Wingdings" pitchFamily="2"/>
              <a:buChar char="ü"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F20A4E-DBAF-5DEE-B0B1-38FEA191DAA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62096" y="1143000"/>
            <a:ext cx="7010403" cy="5105396"/>
          </a:xfrm>
          <a:solidFill>
            <a:srgbClr val="FFFFFF"/>
          </a:solidFill>
        </p:spPr>
        <p:txBody>
          <a:bodyPr/>
          <a:lstStyle/>
          <a:p>
            <a:pPr marL="114300" lvl="0" indent="0" hangingPunct="1">
              <a:buNone/>
            </a:pPr>
            <a:r>
              <a:rPr lang="en-US" sz="2000" b="1" i="1"/>
              <a:t>BE ACTIVE</a:t>
            </a:r>
          </a:p>
          <a:p>
            <a:pPr lvl="0" hangingPunct="1"/>
            <a:r>
              <a:rPr lang="en-US" sz="2000" i="1"/>
              <a:t>Play year-round</a:t>
            </a:r>
            <a:r>
              <a:rPr lang="en-US" sz="2000"/>
              <a:t>.  Play at indoor facilities that offer “high-level” instruction.  Join a travel or club team during the off season.</a:t>
            </a:r>
          </a:p>
          <a:p>
            <a:pPr lvl="0" hangingPunct="1"/>
            <a:r>
              <a:rPr lang="en-US" sz="2000" i="1"/>
              <a:t>Play another sport</a:t>
            </a:r>
            <a:r>
              <a:rPr lang="en-US" sz="2000"/>
              <a:t>.  Many coaches are looking for well-rounded athletes.</a:t>
            </a:r>
          </a:p>
          <a:p>
            <a:pPr marL="114300" lvl="0" indent="0" hangingPunct="1">
              <a:buNone/>
            </a:pPr>
            <a:r>
              <a:rPr lang="en-US" sz="2000" b="1" i="1"/>
              <a:t>BE REALISTIC</a:t>
            </a:r>
            <a:endParaRPr lang="en-US" sz="2000"/>
          </a:p>
          <a:p>
            <a:pPr lvl="0" hangingPunct="1"/>
            <a:r>
              <a:rPr lang="en-US" sz="2000" i="1"/>
              <a:t>Research current athletes </a:t>
            </a:r>
            <a:r>
              <a:rPr lang="en-US" sz="2000"/>
              <a:t>at the schools you are interested in.  Compare your stats to their stats.  Be realistic about your options.</a:t>
            </a:r>
          </a:p>
          <a:p>
            <a:pPr marL="114300" lvl="0" indent="0" hangingPunct="1">
              <a:buNone/>
            </a:pPr>
            <a:r>
              <a:rPr lang="en-US" sz="2000" b="1" i="1"/>
              <a:t>BE PERSISTENT</a:t>
            </a:r>
          </a:p>
          <a:p>
            <a:pPr lvl="0" hangingPunct="1"/>
            <a:r>
              <a:rPr lang="en-US" sz="2000" i="1"/>
              <a:t>Keep sending emails </a:t>
            </a:r>
            <a:r>
              <a:rPr lang="en-US" sz="2000"/>
              <a:t>with updates about you and/or your team’s accomplishments.</a:t>
            </a:r>
          </a:p>
          <a:p>
            <a:pPr lvl="0" hangingPunct="1"/>
            <a:r>
              <a:rPr lang="en-US" sz="2000" i="1"/>
              <a:t>Let colleges know </a:t>
            </a:r>
            <a:r>
              <a:rPr lang="en-US" sz="2000"/>
              <a:t>if you will be attending a college open house or campus visit.</a:t>
            </a:r>
            <a:endParaRPr lang="en-US" sz="2000" b="1" i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4FB20E4-98DD-0494-1315-B62EA0E76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6" y="228600"/>
            <a:ext cx="8153403" cy="1143000"/>
          </a:xfrm>
        </p:spPr>
        <p:txBody>
          <a:bodyPr/>
          <a:lstStyle/>
          <a:p>
            <a:pPr marL="685800" lvl="0" indent="-685800">
              <a:buSzPct val="100000"/>
              <a:buFont typeface="Wingdings" pitchFamily="2"/>
              <a:buChar char="ü"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467B278-7853-2186-061C-88169D139EE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62096" y="1143000"/>
            <a:ext cx="7010403" cy="5105396"/>
          </a:xfrm>
          <a:solidFill>
            <a:srgbClr val="FFFFFF"/>
          </a:solidFill>
        </p:spPr>
        <p:txBody>
          <a:bodyPr/>
          <a:lstStyle/>
          <a:p>
            <a:pPr marL="114300" lvl="0" indent="0" hangingPunct="1">
              <a:buNone/>
            </a:pPr>
            <a:r>
              <a:rPr lang="en-US" sz="2000" b="1" i="1"/>
              <a:t>BE SMART</a:t>
            </a:r>
            <a:endParaRPr lang="en-US" sz="2000"/>
          </a:p>
          <a:p>
            <a:pPr lvl="0" hangingPunct="1">
              <a:spcBef>
                <a:spcPts val="600"/>
              </a:spcBef>
            </a:pPr>
            <a:r>
              <a:rPr lang="en-US" sz="2000" i="1">
                <a:solidFill>
                  <a:srgbClr val="FF0000"/>
                </a:solidFill>
              </a:rPr>
              <a:t>Gain attention of college scouts/coaches </a:t>
            </a:r>
            <a:r>
              <a:rPr lang="en-US" sz="2000">
                <a:solidFill>
                  <a:srgbClr val="FF0000"/>
                </a:solidFill>
              </a:rPr>
              <a:t>through high academic achievement</a:t>
            </a:r>
            <a:r>
              <a:rPr lang="en-US" sz="2000"/>
              <a:t>.</a:t>
            </a:r>
            <a:endParaRPr lang="en-US" sz="2400"/>
          </a:p>
          <a:p>
            <a:pPr lvl="0" hangingPunct="1"/>
            <a:r>
              <a:rPr lang="en-US" sz="2000" i="1"/>
              <a:t>Keep track of courses and grades &amp; maintain eligibility</a:t>
            </a:r>
          </a:p>
          <a:p>
            <a:pPr lvl="1" hangingPunct="1">
              <a:buClr>
                <a:srgbClr val="C00000"/>
              </a:buClr>
            </a:pPr>
            <a:r>
              <a:rPr lang="en-US"/>
              <a:t>Use NCAA Eligibility Tracking Sheet to calculate. </a:t>
            </a:r>
          </a:p>
          <a:p>
            <a:pPr lvl="0" hangingPunct="1"/>
            <a:r>
              <a:rPr lang="en-US" sz="2000" b="1" i="1"/>
              <a:t>Register on </a:t>
            </a:r>
            <a:r>
              <a:rPr lang="en-US" sz="2000" b="1" i="1">
                <a:hlinkClick r:id="rId2"/>
              </a:rPr>
              <a:t>www.eligibilitycenter.org</a:t>
            </a:r>
            <a:r>
              <a:rPr lang="en-US" sz="2000" b="1" i="1"/>
              <a:t> prior to official visits/signing.</a:t>
            </a:r>
          </a:p>
          <a:p>
            <a:pPr lvl="1" hangingPunct="1">
              <a:buClr>
                <a:srgbClr val="C00000"/>
              </a:buClr>
            </a:pPr>
            <a:r>
              <a:rPr lang="en-US"/>
              <a:t>Create account on website and pay $90 registration fee.</a:t>
            </a:r>
          </a:p>
          <a:p>
            <a:pPr lvl="1" hangingPunct="1">
              <a:buClr>
                <a:srgbClr val="C00000"/>
              </a:buClr>
            </a:pPr>
            <a:r>
              <a:rPr lang="en-US"/>
              <a:t>Send official ACT scores to NCAA through </a:t>
            </a:r>
            <a:r>
              <a:rPr lang="en-US">
                <a:hlinkClick r:id="rId3"/>
              </a:rPr>
              <a:t>www.actstudent.org</a:t>
            </a:r>
            <a:r>
              <a:rPr lang="en-US"/>
              <a:t>.</a:t>
            </a:r>
          </a:p>
          <a:p>
            <a:pPr lvl="1" hangingPunct="1">
              <a:buClr>
                <a:srgbClr val="C00000"/>
              </a:buClr>
            </a:pPr>
            <a:r>
              <a:rPr lang="en-US"/>
              <a:t>Send official SAT scores to NCAA through </a:t>
            </a:r>
            <a:r>
              <a:rPr lang="en-US">
                <a:hlinkClick r:id="rId4"/>
              </a:rPr>
              <a:t>www.collegeboard.org/mysat</a:t>
            </a:r>
            <a:r>
              <a:rPr lang="en-US"/>
              <a:t>. </a:t>
            </a:r>
            <a:endParaRPr lang="en-US" b="1" i="1"/>
          </a:p>
          <a:p>
            <a:pPr lvl="0"/>
            <a:r>
              <a:rPr lang="en-US" sz="2000" b="1" i="1"/>
              <a:t>Become familiar with </a:t>
            </a:r>
            <a:r>
              <a:rPr lang="en-US" sz="2000" b="1" i="1">
                <a:hlinkClick r:id="rId5"/>
              </a:rPr>
              <a:t>NCAA recruitment rules/calendars</a:t>
            </a:r>
            <a:r>
              <a:rPr lang="en-US" sz="2000" b="1" i="1"/>
              <a:t>.</a:t>
            </a:r>
          </a:p>
          <a:p>
            <a:pPr lvl="0"/>
            <a:r>
              <a:rPr lang="en-US" sz="2000" b="1" i="1">
                <a:solidFill>
                  <a:srgbClr val="FF0000"/>
                </a:solidFill>
              </a:rPr>
              <a:t>Watch your social media use and social behaviors.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5B594D-51C5-8A31-04F7-3779C528BC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6" y="228600"/>
            <a:ext cx="8153403" cy="1143000"/>
          </a:xfrm>
        </p:spPr>
        <p:txBody>
          <a:bodyPr/>
          <a:lstStyle/>
          <a:p>
            <a:pPr marL="685800" lvl="0" indent="-685800">
              <a:buSzPct val="100000"/>
              <a:buFont typeface="Wingdings" pitchFamily="2"/>
              <a:buChar char="ü"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3AA44-9697-46B7-E77A-F59957BFFD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381003"/>
            <a:ext cx="7696203" cy="1143000"/>
          </a:xfrm>
        </p:spPr>
        <p:txBody>
          <a:bodyPr/>
          <a:lstStyle/>
          <a:p>
            <a:pPr marL="685800" lvl="0" indent="-685800" hangingPunct="1">
              <a:buSzPct val="100000"/>
              <a:buFont typeface="Wingdings" pitchFamily="2"/>
              <a:buChar char="ü"/>
            </a:pPr>
            <a:r>
              <a:rPr lang="en-US" sz="4700" b="1">
                <a:solidFill>
                  <a:srgbClr val="006600"/>
                </a:solidFill>
              </a:rPr>
              <a:t>Creating a Sport Resume</a:t>
            </a:r>
            <a:endParaRPr lang="en-US" sz="47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7DD40-676B-41CF-BA97-15DB2401113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19196" y="1341433"/>
            <a:ext cx="7467603" cy="4525959"/>
          </a:xfrm>
          <a:solidFill>
            <a:srgbClr val="FFFFFF"/>
          </a:solidFill>
        </p:spPr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en-US" b="1" i="1"/>
              <a:t>Include the following information: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Objective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Sport Experience - all athletic teams played for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Educational information </a:t>
            </a:r>
            <a:r>
              <a:rPr lang="en-US" sz="2000"/>
              <a:t>(gpa, class rank, and ACT)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Sport statistics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Awards and recognitions</a:t>
            </a:r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Current year’s athletic schedule</a:t>
            </a:r>
            <a:endParaRPr lang="en-US" sz="2100" b="1"/>
          </a:p>
          <a:p>
            <a:pPr marL="685800" lvl="2" hangingPunct="1">
              <a:buClr>
                <a:srgbClr val="C00000"/>
              </a:buClr>
            </a:pPr>
            <a:r>
              <a:rPr lang="en-US" sz="2100"/>
              <a:t>Any other areas you find useful, but keep short </a:t>
            </a:r>
            <a:r>
              <a:rPr lang="en-US"/>
              <a:t>(1-2 pgs) </a:t>
            </a:r>
          </a:p>
          <a:p>
            <a:pPr lvl="0" hangingPunct="1">
              <a:spcBef>
                <a:spcPts val="0"/>
              </a:spcBef>
            </a:pPr>
            <a:r>
              <a:rPr lang="en-US" b="1" i="1"/>
              <a:t>You may wish to use </a:t>
            </a:r>
            <a:r>
              <a:rPr lang="en-US" b="1" i="1">
                <a:hlinkClick r:id="rId3"/>
              </a:rPr>
              <a:t>www.CareerCruising.com</a:t>
            </a:r>
            <a:r>
              <a:rPr lang="en-US" b="1" i="1"/>
              <a:t>:</a:t>
            </a:r>
          </a:p>
          <a:p>
            <a:pPr marL="685800"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Log in using LPHS login/password below:</a:t>
            </a:r>
          </a:p>
          <a:p>
            <a:pPr marL="1050929" lvl="2" hangingPunct="1"/>
            <a:r>
              <a:rPr lang="en-US" sz="1900"/>
              <a:t>Login: lphs541 / Password: cavs</a:t>
            </a:r>
          </a:p>
          <a:p>
            <a:pPr marL="685800"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Create a “My Plan” to save work</a:t>
            </a:r>
          </a:p>
          <a:p>
            <a:pPr marL="1050929" lvl="2" hangingPunct="1">
              <a:buClr>
                <a:srgbClr val="C00000"/>
              </a:buClr>
            </a:pPr>
            <a:r>
              <a:rPr lang="en-US" sz="1900"/>
              <a:t>Login: jdavies000000 / Password: 000000</a:t>
            </a:r>
          </a:p>
          <a:p>
            <a:pPr marL="685800"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Access Resume Builder on “My Plan” homepage</a:t>
            </a:r>
          </a:p>
          <a:p>
            <a:pPr marL="685800" lvl="1" hangingPunct="1">
              <a:spcBef>
                <a:spcPts val="0"/>
              </a:spcBef>
              <a:buClr>
                <a:srgbClr val="C00000"/>
              </a:buClr>
            </a:pPr>
            <a:r>
              <a:rPr lang="en-US" sz="2100"/>
              <a:t>Click “Format &amp; View” then export/save to Word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FA521-08F1-7C6D-7384-9546358443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196" y="914400"/>
            <a:ext cx="2286000" cy="4800600"/>
          </a:xfrm>
          <a:solidFill>
            <a:srgbClr val="FFFFFF"/>
          </a:solidFill>
        </p:spPr>
        <p:txBody>
          <a:bodyPr anchorCtr="1"/>
          <a:lstStyle/>
          <a:p>
            <a:pPr marL="685800" lvl="0" indent="-685800" algn="ctr" hangingPunct="1">
              <a:buSzPct val="100000"/>
              <a:buFont typeface="Wingdings" pitchFamily="2"/>
              <a:buChar char="ü"/>
            </a:pPr>
            <a:r>
              <a:rPr lang="en-US" sz="4800" b="1">
                <a:solidFill>
                  <a:srgbClr val="006600"/>
                </a:solidFill>
              </a:rPr>
              <a:t>Sample Sport Resume</a:t>
            </a:r>
            <a:endParaRPr lang="en-US" sz="4800">
              <a:solidFill>
                <a:srgbClr val="006600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60CEF7E-477A-55E7-975E-A7ADE2187B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52803" y="0"/>
            <a:ext cx="4419596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1051-7008-4E0A-39AE-EEF13AB1D6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152403"/>
            <a:ext cx="7619996" cy="1143000"/>
          </a:xfrm>
        </p:spPr>
        <p:txBody>
          <a:bodyPr/>
          <a:lstStyle/>
          <a:p>
            <a:pPr marL="571500" lvl="0" indent="-571500" hangingPunct="1">
              <a:buSzPct val="100000"/>
              <a:buFont typeface="Wingdings" pitchFamily="2"/>
              <a:buChar char="ü"/>
            </a:pPr>
            <a:r>
              <a:rPr lang="en-US" sz="4700" b="1">
                <a:solidFill>
                  <a:srgbClr val="006600"/>
                </a:solidFill>
              </a:rPr>
              <a:t>LPHS Counseling Website</a:t>
            </a:r>
            <a:endParaRPr lang="en-US" sz="4700">
              <a:solidFill>
                <a:srgbClr val="006600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3026F09-D3B5-2E99-95EB-F0234FC7D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057" y="1863675"/>
            <a:ext cx="6876790" cy="341247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2884-99A4-58B2-D199-D8DE283379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76196"/>
            <a:ext cx="7772400" cy="1143000"/>
          </a:xfrm>
        </p:spPr>
        <p:txBody>
          <a:bodyPr anchorCtr="1"/>
          <a:lstStyle/>
          <a:p>
            <a:pPr lvl="0" algn="ctr" hangingPunct="1"/>
            <a:r>
              <a:rPr lang="en-US" b="1">
                <a:solidFill>
                  <a:srgbClr val="006600"/>
                </a:solidFill>
                <a:ea typeface="Tahoma" pitchFamily="34"/>
                <a:cs typeface="Tahoma" pitchFamily="34"/>
              </a:rPr>
              <a:t>Objectives</a:t>
            </a:r>
            <a:endParaRPr lang="en-US">
              <a:solidFill>
                <a:srgbClr val="006600"/>
              </a:solidFill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A797C4F7-92B6-8B06-5E28-3D76E6F787AD}"/>
              </a:ext>
            </a:extLst>
          </p:cNvPr>
          <p:cNvGraphicFramePr>
            <a:graphicFrameLocks noGrp="1"/>
          </p:cNvGraphicFramePr>
          <p:nvPr/>
        </p:nvGraphicFramePr>
        <p:xfrm>
          <a:off x="1752603" y="1039809"/>
          <a:ext cx="6172200" cy="501491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1329864777"/>
                    </a:ext>
                  </a:extLst>
                </a:gridCol>
              </a:tblGrid>
              <a:tr h="425131">
                <a:tc>
                  <a:txBody>
                    <a:bodyPr/>
                    <a:lstStyle/>
                    <a:p>
                      <a:pPr lvl="0"/>
                      <a:endParaRPr lang="en-US" sz="18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268782847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Intro to College Athletics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393379123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Understanding the NCAA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704192679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NCAA Eligibility Requirements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971945709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Step 1: Defining Core Courses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926676563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/>
                        <a:t>Step 1: Meet </a:t>
                      </a:r>
                      <a:r>
                        <a:rPr lang="en-US" sz="2000" b="1" baseline="0"/>
                        <a:t>16 Core Courses</a:t>
                      </a:r>
                      <a:endParaRPr lang="en-US" sz="2000" b="1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891469006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>
                          <a:ea typeface="Tahoma" pitchFamily="34"/>
                          <a:cs typeface="Tahoma" pitchFamily="34"/>
                        </a:rPr>
                        <a:t>Steps 2&amp;3: NCAA Core GPA Sliding Scales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2381402927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2000" b="1"/>
                        <a:t>Division III, NAIA,</a:t>
                      </a:r>
                      <a:r>
                        <a:rPr lang="en-US" sz="2000" b="1" baseline="0"/>
                        <a:t> &amp; NJCAA</a:t>
                      </a:r>
                      <a:endParaRPr lang="en-US" sz="2000" b="1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692465128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/>
                        <a:t>Sport Scholarship Availability 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605749420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/>
                        <a:t>What You Can Do Now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3694633047"/>
                  </a:ext>
                </a:extLst>
              </a:tr>
              <a:tr h="396246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/>
                        <a:t>Creating A Sport Resume</a:t>
                      </a:r>
                      <a:endParaRPr lang="en-US" sz="2000"/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46517580"/>
                  </a:ext>
                </a:extLst>
              </a:tr>
              <a:tr h="425131">
                <a:tc>
                  <a:txBody>
                    <a:bodyPr/>
                    <a:lstStyle/>
                    <a:p>
                      <a:pPr marL="342900" marR="0" lvl="0" indent="-34290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Wingdings" pitchFamily="2"/>
                        <a:buChar char="ü"/>
                        <a:tabLst/>
                      </a:pPr>
                      <a:r>
                        <a:rPr lang="en-US" sz="2000" b="1"/>
                        <a:t>LPHS Counseling Website</a:t>
                      </a:r>
                    </a:p>
                  </a:txBody>
                  <a:tcPr marL="91430" marR="91430"/>
                </a:tc>
                <a:extLst>
                  <a:ext uri="{0D108BD9-81ED-4DB2-BD59-A6C34878D82A}">
                    <a16:rowId xmlns:a16="http://schemas.microsoft.com/office/drawing/2014/main" val="13371797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5CC9-C1B8-ED40-5278-3883165062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7796" y="228600"/>
            <a:ext cx="5946772" cy="1143000"/>
          </a:xfrm>
        </p:spPr>
        <p:txBody>
          <a:bodyPr/>
          <a:lstStyle/>
          <a:p>
            <a:pPr marL="685800" lvl="0" indent="-685800" hangingPunct="1">
              <a:buSzPct val="100000"/>
              <a:buFont typeface="Wingdings" pitchFamily="2"/>
              <a:buChar char="ü"/>
            </a:pPr>
            <a:r>
              <a:rPr lang="en-US" sz="5200" b="1">
                <a:solidFill>
                  <a:srgbClr val="006600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628B-5FAE-F072-B4FB-6E7DBDEBF18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5403" y="1219196"/>
            <a:ext cx="7467603" cy="4953003"/>
          </a:xfrm>
          <a:solidFill>
            <a:srgbClr val="FFFFFF"/>
          </a:solidFill>
        </p:spPr>
        <p:txBody>
          <a:bodyPr>
            <a:normAutofit/>
          </a:bodyPr>
          <a:lstStyle/>
          <a:p>
            <a:pPr marL="342900" lvl="1" hangingPunct="1">
              <a:spcBef>
                <a:spcPts val="0"/>
              </a:spcBef>
              <a:spcAft>
                <a:spcPts val="300"/>
              </a:spcAft>
            </a:pPr>
            <a:r>
              <a:rPr lang="en-US" sz="2400" b="1" i="1"/>
              <a:t>NCAA Eligibility Center </a:t>
            </a:r>
            <a:r>
              <a:rPr lang="en-US"/>
              <a:t>(</a:t>
            </a:r>
            <a:r>
              <a:rPr lang="en-US">
                <a:hlinkClick r:id="rId3"/>
              </a:rPr>
              <a:t>www.ncaa.org/student-athletes/resources</a:t>
            </a:r>
            <a:r>
              <a:rPr lang="en-US"/>
              <a:t>)</a:t>
            </a:r>
          </a:p>
          <a:p>
            <a:pPr marL="640080" lvl="1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US" sz="2200"/>
              <a:t>Initial Eligibility Toolkits</a:t>
            </a:r>
            <a:endParaRPr lang="en-US" sz="2200">
              <a:cs typeface="Calibri"/>
            </a:endParaRPr>
          </a:p>
          <a:p>
            <a:pPr marL="640080" lvl="1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US" sz="2200"/>
              <a:t>NCAA Eligibility Center Quick Reference Guides</a:t>
            </a:r>
            <a:endParaRPr lang="en-US" sz="2200">
              <a:cs typeface="Calibri"/>
            </a:endParaRPr>
          </a:p>
          <a:p>
            <a:pPr marL="640080" lvl="1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US" sz="2200"/>
              <a:t>Recruiting Process and Calendars</a:t>
            </a:r>
            <a:endParaRPr lang="en-US" sz="2200">
              <a:cs typeface="Calibri"/>
            </a:endParaRPr>
          </a:p>
          <a:p>
            <a:pPr marL="640080" lvl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</a:pPr>
            <a:r>
              <a:rPr lang="en-US" sz="2200"/>
              <a:t>Guide for the College-Bound Student-Athlete: </a:t>
            </a:r>
            <a:r>
              <a:rPr lang="en-US" sz="1800">
                <a:cs typeface="Calibri"/>
                <a:hlinkClick r:id="rId4"/>
              </a:rPr>
              <a:t>http://fs.ncaa.org/Docs/eligibility_center/Student_Resources/CBSA.pdf</a:t>
            </a:r>
            <a:endParaRPr lang="en-US" sz="1800">
              <a:cs typeface="Calibri"/>
            </a:endParaRPr>
          </a:p>
          <a:p>
            <a:pPr marL="342900" lvl="2" hangingPunct="1">
              <a:spcAft>
                <a:spcPts val="300"/>
              </a:spcAft>
            </a:pPr>
            <a:r>
              <a:rPr lang="en-US" sz="2400" b="1" i="1"/>
              <a:t>Sport Scholarship Availability </a:t>
            </a:r>
            <a:r>
              <a:rPr lang="en-US" sz="2000"/>
              <a:t>(</a:t>
            </a:r>
            <a:r>
              <a:rPr lang="en-US" sz="2000">
                <a:hlinkClick r:id="rId5"/>
              </a:rPr>
              <a:t>www.scholarshipstats.com</a:t>
            </a:r>
            <a:r>
              <a:rPr lang="en-US" sz="2000"/>
              <a:t>)</a:t>
            </a:r>
          </a:p>
          <a:p>
            <a:pPr marL="342900" lvl="2" hangingPunct="1">
              <a:spcAft>
                <a:spcPts val="300"/>
              </a:spcAft>
            </a:pPr>
            <a:r>
              <a:rPr lang="en-US" sz="2400" b="1" i="1"/>
              <a:t>NAIA</a:t>
            </a:r>
            <a:r>
              <a:rPr lang="en-US" sz="2600" b="1" i="1"/>
              <a:t> </a:t>
            </a:r>
            <a:r>
              <a:rPr lang="en-US" sz="2000"/>
              <a:t>(</a:t>
            </a:r>
            <a:r>
              <a:rPr lang="en-US" sz="2000">
                <a:hlinkClick r:id="rId6"/>
              </a:rPr>
              <a:t>www.playNAIA.org</a:t>
            </a:r>
            <a:r>
              <a:rPr lang="en-US" sz="2000"/>
              <a:t>)</a:t>
            </a:r>
            <a:endParaRPr lang="en-US" sz="2000" b="1"/>
          </a:p>
          <a:p>
            <a:pPr marL="342900" lvl="2" hangingPunct="1">
              <a:spcAft>
                <a:spcPts val="300"/>
              </a:spcAft>
            </a:pPr>
            <a:r>
              <a:rPr lang="en-US" sz="2400" b="1" i="1"/>
              <a:t>NJCCA</a:t>
            </a:r>
            <a:r>
              <a:rPr lang="en-US" sz="2600" b="1" i="1"/>
              <a:t> </a:t>
            </a:r>
            <a:r>
              <a:rPr lang="en-US" sz="2000"/>
              <a:t>(</a:t>
            </a:r>
            <a:r>
              <a:rPr lang="en-US" sz="2000">
                <a:hlinkClick r:id="rId7"/>
              </a:rPr>
              <a:t>https://www.njcaa.org/landing/index</a:t>
            </a:r>
            <a:r>
              <a:rPr lang="en-US" sz="2000"/>
              <a:t>)  </a:t>
            </a:r>
            <a:endParaRPr lang="en-US" sz="2000">
              <a:cs typeface="Calibri"/>
            </a:endParaRPr>
          </a:p>
          <a:p>
            <a:pPr marL="342900" lvl="2" hangingPunct="1">
              <a:spcAft>
                <a:spcPts val="300"/>
              </a:spcAft>
            </a:pPr>
            <a:r>
              <a:rPr lang="en-US" sz="2400" b="1" i="1"/>
              <a:t>CareerCruising</a:t>
            </a:r>
            <a:r>
              <a:rPr lang="en-US" sz="2400" b="1"/>
              <a:t> </a:t>
            </a:r>
            <a:r>
              <a:rPr lang="en-US" sz="2000"/>
              <a:t>(</a:t>
            </a:r>
            <a:r>
              <a:rPr lang="en-US" sz="2000">
                <a:hlinkClick r:id="rId8"/>
              </a:rPr>
              <a:t>www.careercruising.com</a:t>
            </a:r>
            <a:r>
              <a:rPr lang="en-US" sz="2000"/>
              <a:t>)</a:t>
            </a:r>
            <a:endParaRPr lang="en-US" sz="2600"/>
          </a:p>
          <a:p>
            <a:pPr marL="342900" lvl="2" hangingPunct="1">
              <a:spcAft>
                <a:spcPts val="300"/>
              </a:spcAft>
            </a:pPr>
            <a:r>
              <a:rPr lang="en-US" sz="2400" b="1" i="1"/>
              <a:t>LPHS Counseling </a:t>
            </a:r>
            <a:r>
              <a:rPr lang="en-US" sz="2000"/>
              <a:t>(</a:t>
            </a:r>
            <a:r>
              <a:rPr lang="en-US" sz="2000">
                <a:hlinkClick r:id="rId9"/>
              </a:rPr>
              <a:t>www.lphs.net/counseling</a:t>
            </a:r>
            <a:r>
              <a:rPr lang="en-US" sz="2000"/>
              <a:t>)</a:t>
            </a:r>
            <a:endParaRPr lang="en-US" sz="2000"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2041</Words>
  <Application>Microsoft Office PowerPoint</Application>
  <PresentationFormat>Widescreen</PresentationFormat>
  <Paragraphs>548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</vt:lpstr>
      <vt:lpstr>Tahoma</vt:lpstr>
      <vt:lpstr>Verdana</vt:lpstr>
      <vt:lpstr>Wingdings</vt:lpstr>
      <vt:lpstr>Adjacency</vt:lpstr>
      <vt:lpstr>PARENT POWER SESSION: PREPARING FOR COLLEGE ATHLETICS</vt:lpstr>
      <vt:lpstr>Objectives</vt:lpstr>
      <vt:lpstr>Intro to College Athletics</vt:lpstr>
      <vt:lpstr>Understanding the NCAA</vt:lpstr>
      <vt:lpstr>NCAA Eligibility Requirements</vt:lpstr>
      <vt:lpstr>NCAA Eligibility Requirements: Defining Core Courses</vt:lpstr>
      <vt:lpstr>NCAA Eligibility Requirements</vt:lpstr>
      <vt:lpstr>NCAA Eligibility Reqs (Cont.)</vt:lpstr>
      <vt:lpstr>Step 1: Meet 16 Core Courses</vt:lpstr>
      <vt:lpstr>PowerPoint Presentation</vt:lpstr>
      <vt:lpstr>NAIA &amp; NJCAA</vt:lpstr>
      <vt:lpstr>Sport Scholarship Availability</vt:lpstr>
      <vt:lpstr>Scholarship Limits – Men’s Sports</vt:lpstr>
      <vt:lpstr>Scholarship Limits – Women’s Sports</vt:lpstr>
      <vt:lpstr>What Can You Do Now?</vt:lpstr>
      <vt:lpstr>What Can You Do Now?</vt:lpstr>
      <vt:lpstr>What Can You Do Now?</vt:lpstr>
      <vt:lpstr>Creating a Sport Resume</vt:lpstr>
      <vt:lpstr>Sample Sport Resume</vt:lpstr>
      <vt:lpstr>LPHS Counseling Website</vt:lpstr>
      <vt:lpstr>Objectives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NCAA / CORE COURSE GPA  2011-12 INFORMATIONAL</dc:title>
  <dc:creator>Emily Zukowski</dc:creator>
  <cp:lastModifiedBy>Cheryl Wilson</cp:lastModifiedBy>
  <cp:revision>3</cp:revision>
  <cp:lastPrinted>2015-09-16T13:03:22Z</cp:lastPrinted>
  <dcterms:created xsi:type="dcterms:W3CDTF">2011-10-19T19:52:09Z</dcterms:created>
  <dcterms:modified xsi:type="dcterms:W3CDTF">2023-03-09T16:28:58Z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0x0101000DD5DA80A2DA874C99C11A49042C7709</vt:lpwstr>
  </property>
</Properties>
</file>