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6"/>
  </p:notesMasterIdLst>
  <p:handoutMasterIdLst>
    <p:handoutMasterId r:id="rId47"/>
  </p:handoutMasterIdLst>
  <p:sldIdLst>
    <p:sldId id="256" r:id="rId2"/>
    <p:sldId id="257" r:id="rId3"/>
    <p:sldId id="300" r:id="rId4"/>
    <p:sldId id="266" r:id="rId5"/>
    <p:sldId id="268" r:id="rId6"/>
    <p:sldId id="269" r:id="rId7"/>
    <p:sldId id="274" r:id="rId8"/>
    <p:sldId id="293" r:id="rId9"/>
    <p:sldId id="299" r:id="rId10"/>
    <p:sldId id="275" r:id="rId11"/>
    <p:sldId id="282" r:id="rId12"/>
    <p:sldId id="303" r:id="rId13"/>
    <p:sldId id="283" r:id="rId14"/>
    <p:sldId id="284" r:id="rId15"/>
    <p:sldId id="278" r:id="rId16"/>
    <p:sldId id="313" r:id="rId17"/>
    <p:sldId id="309" r:id="rId18"/>
    <p:sldId id="310" r:id="rId19"/>
    <p:sldId id="285" r:id="rId20"/>
    <p:sldId id="305" r:id="rId21"/>
    <p:sldId id="306" r:id="rId22"/>
    <p:sldId id="270" r:id="rId23"/>
    <p:sldId id="272" r:id="rId24"/>
    <p:sldId id="271" r:id="rId25"/>
    <p:sldId id="311" r:id="rId26"/>
    <p:sldId id="259" r:id="rId27"/>
    <p:sldId id="258" r:id="rId28"/>
    <p:sldId id="260" r:id="rId29"/>
    <p:sldId id="261" r:id="rId30"/>
    <p:sldId id="276" r:id="rId31"/>
    <p:sldId id="294" r:id="rId32"/>
    <p:sldId id="304" r:id="rId33"/>
    <p:sldId id="277" r:id="rId34"/>
    <p:sldId id="286" r:id="rId35"/>
    <p:sldId id="287" r:id="rId36"/>
    <p:sldId id="262" r:id="rId37"/>
    <p:sldId id="263" r:id="rId38"/>
    <p:sldId id="264" r:id="rId39"/>
    <p:sldId id="288" r:id="rId40"/>
    <p:sldId id="307" r:id="rId41"/>
    <p:sldId id="308" r:id="rId42"/>
    <p:sldId id="291" r:id="rId43"/>
    <p:sldId id="292" r:id="rId44"/>
    <p:sldId id="302" r:id="rId45"/>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93F60B-F202-4722-0A53-90A84A3E1963}" v="371" dt="2022-08-26T13:43:50.230"/>
    <p1510:client id="{34DB73D0-E1C7-DC27-3DD4-63EDDC215593}" v="4" dt="2022-08-29T16:16:54.119"/>
    <p1510:client id="{46D02CA2-9A4E-CEB5-BD85-95FEFD9005ED}" v="606" dt="2023-08-11T15:47:41.630"/>
    <p1510:client id="{4FDC4BD6-A973-614F-141A-1FD0EA72EB44}" v="125" dt="2023-08-11T15:51:43.971"/>
    <p1510:client id="{666E5610-12A0-6B2D-AF17-38D12246D636}" v="66" dt="2023-08-24T18:46:18.941"/>
    <p1510:client id="{811768B9-096B-C5A8-5C02-E615EE9D6AE5}" v="23" dt="2022-08-22T16:00:23.105"/>
    <p1510:client id="{8593341A-E756-F865-2F17-ECFA2253AB19}" v="16" dt="2022-08-15T13:49:12.118"/>
    <p1510:client id="{AD3147FA-0EAD-FB33-2B87-04FE01C34A67}" v="3" dt="2022-09-09T15:24:38.888"/>
    <p1510:client id="{E3D36CD7-24CB-D3DC-678F-60EBC60ECBDC}" v="69" dt="2022-08-15T15:46:02.544"/>
    <p1510:client id="{EB1F3AE9-E2FC-5C67-A2CB-FFCDFA1E476A}" v="49" dt="2022-08-29T13:09:45.993"/>
    <p1510:client id="{F6D6B097-5B40-4379-A4EB-35C3254EBC21}" v="12" dt="2021-09-01T17:24:32.871"/>
    <p1510:client id="{FA8D9B7A-4E3E-1A43-D260-570AE2A4378D}" v="801" dt="2022-08-04T15:16:43.9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161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1"/>
          </a:xfrm>
          <a:prstGeom prst="rect">
            <a:avLst/>
          </a:prstGeom>
        </p:spPr>
        <p:txBody>
          <a:bodyPr vert="horz" lIns="93494" tIns="46747" rIns="93494" bIns="46747" rtlCol="0"/>
          <a:lstStyle>
            <a:lvl1pPr algn="l">
              <a:defRPr sz="1200"/>
            </a:lvl1pPr>
          </a:lstStyle>
          <a:p>
            <a:endParaRPr lang="en-US"/>
          </a:p>
        </p:txBody>
      </p:sp>
      <p:sp>
        <p:nvSpPr>
          <p:cNvPr id="3" name="Date Placeholder 2"/>
          <p:cNvSpPr>
            <a:spLocks noGrp="1"/>
          </p:cNvSpPr>
          <p:nvPr>
            <p:ph type="dt" sz="quarter" idx="1"/>
          </p:nvPr>
        </p:nvSpPr>
        <p:spPr>
          <a:xfrm>
            <a:off x="3995217" y="0"/>
            <a:ext cx="3056414" cy="467071"/>
          </a:xfrm>
          <a:prstGeom prst="rect">
            <a:avLst/>
          </a:prstGeom>
        </p:spPr>
        <p:txBody>
          <a:bodyPr vert="horz" lIns="93494" tIns="46747" rIns="93494" bIns="46747" rtlCol="0"/>
          <a:lstStyle>
            <a:lvl1pPr algn="r">
              <a:defRPr sz="1200"/>
            </a:lvl1pPr>
          </a:lstStyle>
          <a:p>
            <a:fld id="{E95BE6D3-DEFC-4A61-987E-B6F16BB27EB8}" type="datetimeFigureOut">
              <a:rPr lang="en-US" smtClean="0"/>
              <a:t>9/1/2023</a:t>
            </a:fld>
            <a:endParaRPr lang="en-US"/>
          </a:p>
        </p:txBody>
      </p:sp>
      <p:sp>
        <p:nvSpPr>
          <p:cNvPr id="4" name="Footer Placeholder 3"/>
          <p:cNvSpPr>
            <a:spLocks noGrp="1"/>
          </p:cNvSpPr>
          <p:nvPr>
            <p:ph type="ftr" sz="quarter" idx="2"/>
          </p:nvPr>
        </p:nvSpPr>
        <p:spPr>
          <a:xfrm>
            <a:off x="0" y="8842030"/>
            <a:ext cx="3056414" cy="467070"/>
          </a:xfrm>
          <a:prstGeom prst="rect">
            <a:avLst/>
          </a:prstGeom>
        </p:spPr>
        <p:txBody>
          <a:bodyPr vert="horz" lIns="93494" tIns="46747" rIns="93494" bIns="46747" rtlCol="0" anchor="b"/>
          <a:lstStyle>
            <a:lvl1pPr algn="l">
              <a:defRPr sz="1200"/>
            </a:lvl1pPr>
          </a:lstStyle>
          <a:p>
            <a:endParaRPr lang="en-US"/>
          </a:p>
        </p:txBody>
      </p:sp>
      <p:sp>
        <p:nvSpPr>
          <p:cNvPr id="5" name="Slide Number Placeholder 4"/>
          <p:cNvSpPr>
            <a:spLocks noGrp="1"/>
          </p:cNvSpPr>
          <p:nvPr>
            <p:ph type="sldNum" sz="quarter" idx="3"/>
          </p:nvPr>
        </p:nvSpPr>
        <p:spPr>
          <a:xfrm>
            <a:off x="3995217" y="8842030"/>
            <a:ext cx="3056414" cy="467070"/>
          </a:xfrm>
          <a:prstGeom prst="rect">
            <a:avLst/>
          </a:prstGeom>
        </p:spPr>
        <p:txBody>
          <a:bodyPr vert="horz" lIns="93494" tIns="46747" rIns="93494" bIns="46747" rtlCol="0" anchor="b"/>
          <a:lstStyle>
            <a:lvl1pPr algn="r">
              <a:defRPr sz="1200"/>
            </a:lvl1pPr>
          </a:lstStyle>
          <a:p>
            <a:fld id="{8D928866-6636-40D7-A126-AABCE45DEE0E}" type="slidenum">
              <a:rPr lang="en-US" smtClean="0"/>
              <a:t>‹#›</a:t>
            </a:fld>
            <a:endParaRPr lang="en-US"/>
          </a:p>
        </p:txBody>
      </p:sp>
    </p:spTree>
    <p:extLst>
      <p:ext uri="{BB962C8B-B14F-4D97-AF65-F5344CB8AC3E}">
        <p14:creationId xmlns:p14="http://schemas.microsoft.com/office/powerpoint/2010/main" val="31279260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1"/>
          </a:xfrm>
          <a:prstGeom prst="rect">
            <a:avLst/>
          </a:prstGeom>
        </p:spPr>
        <p:txBody>
          <a:bodyPr vert="horz" lIns="93494" tIns="46747" rIns="93494" bIns="46747" rtlCol="0"/>
          <a:lstStyle>
            <a:lvl1pPr algn="l">
              <a:defRPr sz="1200"/>
            </a:lvl1pPr>
          </a:lstStyle>
          <a:p>
            <a:endParaRPr lang="en-US"/>
          </a:p>
        </p:txBody>
      </p:sp>
      <p:sp>
        <p:nvSpPr>
          <p:cNvPr id="3" name="Date Placeholder 2"/>
          <p:cNvSpPr>
            <a:spLocks noGrp="1"/>
          </p:cNvSpPr>
          <p:nvPr>
            <p:ph type="dt" idx="1"/>
          </p:nvPr>
        </p:nvSpPr>
        <p:spPr>
          <a:xfrm>
            <a:off x="3995217" y="0"/>
            <a:ext cx="3056414" cy="467071"/>
          </a:xfrm>
          <a:prstGeom prst="rect">
            <a:avLst/>
          </a:prstGeom>
        </p:spPr>
        <p:txBody>
          <a:bodyPr vert="horz" lIns="93494" tIns="46747" rIns="93494" bIns="46747" rtlCol="0"/>
          <a:lstStyle>
            <a:lvl1pPr algn="r">
              <a:defRPr sz="1200"/>
            </a:lvl1pPr>
          </a:lstStyle>
          <a:p>
            <a:fld id="{C968D743-5820-49BD-829A-054D0B9A605D}" type="datetimeFigureOut">
              <a:rPr lang="en-US" smtClean="0"/>
              <a:t>9/1/2023</a:t>
            </a:fld>
            <a:endParaRPr lang="en-US"/>
          </a:p>
        </p:txBody>
      </p:sp>
      <p:sp>
        <p:nvSpPr>
          <p:cNvPr id="4" name="Slide Image Placeholder 3"/>
          <p:cNvSpPr>
            <a:spLocks noGrp="1" noRot="1" noChangeAspect="1"/>
          </p:cNvSpPr>
          <p:nvPr>
            <p:ph type="sldImg" idx="2"/>
          </p:nvPr>
        </p:nvSpPr>
        <p:spPr>
          <a:xfrm>
            <a:off x="1431925" y="1163638"/>
            <a:ext cx="4189413" cy="3141662"/>
          </a:xfrm>
          <a:prstGeom prst="rect">
            <a:avLst/>
          </a:prstGeom>
          <a:noFill/>
          <a:ln w="12700">
            <a:solidFill>
              <a:prstClr val="black"/>
            </a:solidFill>
          </a:ln>
        </p:spPr>
        <p:txBody>
          <a:bodyPr vert="horz" lIns="93494" tIns="46747" rIns="93494" bIns="46747" rtlCol="0" anchor="ctr"/>
          <a:lstStyle/>
          <a:p>
            <a:endParaRPr lang="en-US"/>
          </a:p>
        </p:txBody>
      </p:sp>
      <p:sp>
        <p:nvSpPr>
          <p:cNvPr id="5" name="Notes Placeholder 4"/>
          <p:cNvSpPr>
            <a:spLocks noGrp="1"/>
          </p:cNvSpPr>
          <p:nvPr>
            <p:ph type="body" sz="quarter" idx="3"/>
          </p:nvPr>
        </p:nvSpPr>
        <p:spPr>
          <a:xfrm>
            <a:off x="705327" y="4480004"/>
            <a:ext cx="5642610" cy="3665459"/>
          </a:xfrm>
          <a:prstGeom prst="rect">
            <a:avLst/>
          </a:prstGeom>
        </p:spPr>
        <p:txBody>
          <a:bodyPr vert="horz" lIns="93494" tIns="46747" rIns="93494" bIns="4674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7070"/>
          </a:xfrm>
          <a:prstGeom prst="rect">
            <a:avLst/>
          </a:prstGeom>
        </p:spPr>
        <p:txBody>
          <a:bodyPr vert="horz" lIns="93494" tIns="46747" rIns="93494" bIns="46747"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0"/>
          </a:xfrm>
          <a:prstGeom prst="rect">
            <a:avLst/>
          </a:prstGeom>
        </p:spPr>
        <p:txBody>
          <a:bodyPr vert="horz" lIns="93494" tIns="46747" rIns="93494" bIns="46747" rtlCol="0" anchor="b"/>
          <a:lstStyle>
            <a:lvl1pPr algn="r">
              <a:defRPr sz="1200"/>
            </a:lvl1pPr>
          </a:lstStyle>
          <a:p>
            <a:fld id="{55BC22CC-1F5D-44CE-9339-B38428691206}" type="slidenum">
              <a:rPr lang="en-US" smtClean="0"/>
              <a:t>‹#›</a:t>
            </a:fld>
            <a:endParaRPr lang="en-US"/>
          </a:p>
        </p:txBody>
      </p:sp>
    </p:spTree>
    <p:extLst>
      <p:ext uri="{BB962C8B-B14F-4D97-AF65-F5344CB8AC3E}">
        <p14:creationId xmlns:p14="http://schemas.microsoft.com/office/powerpoint/2010/main" val="2446383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BC22CC-1F5D-44CE-9339-B38428691206}" type="slidenum">
              <a:rPr lang="en-US" smtClean="0"/>
              <a:t>3</a:t>
            </a:fld>
            <a:endParaRPr lang="en-US"/>
          </a:p>
        </p:txBody>
      </p:sp>
    </p:spTree>
    <p:extLst>
      <p:ext uri="{BB962C8B-B14F-4D97-AF65-F5344CB8AC3E}">
        <p14:creationId xmlns:p14="http://schemas.microsoft.com/office/powerpoint/2010/main" val="3215088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Initiate contact with teachers through email because they do not have telephones in their classrooms. You can call can leave a voice mail and most teachers have the ability to listen to those voice mails through email but they cannot respond via phone until they have free time.</a:t>
            </a:r>
          </a:p>
          <a:p>
            <a:endParaRPr lang="en-US"/>
          </a:p>
          <a:p>
            <a:r>
              <a:rPr lang="en-US"/>
              <a:t>Do not be afraid to contact your child’s teachers</a:t>
            </a:r>
          </a:p>
          <a:p>
            <a:endParaRPr lang="en-US"/>
          </a:p>
          <a:p>
            <a:r>
              <a:rPr lang="en-US"/>
              <a:t>You can also e-mail through PowerSchool. In just a while you will be able to attend a break out on how to log into PowerSchool to check grades. Many of our teachers will email you with concerns about your child’s progress, but not all do. It is very important that you check their grades as well.</a:t>
            </a:r>
          </a:p>
          <a:p>
            <a:endParaRPr lang="en-US"/>
          </a:p>
        </p:txBody>
      </p:sp>
      <p:sp>
        <p:nvSpPr>
          <p:cNvPr id="4" name="Slide Number Placeholder 3"/>
          <p:cNvSpPr>
            <a:spLocks noGrp="1"/>
          </p:cNvSpPr>
          <p:nvPr>
            <p:ph type="sldNum" sz="quarter" idx="10"/>
          </p:nvPr>
        </p:nvSpPr>
        <p:spPr/>
        <p:txBody>
          <a:bodyPr/>
          <a:lstStyle/>
          <a:p>
            <a:fld id="{55BC22CC-1F5D-44CE-9339-B38428691206}" type="slidenum">
              <a:rPr lang="en-US" smtClean="0"/>
              <a:t>5</a:t>
            </a:fld>
            <a:endParaRPr lang="en-US"/>
          </a:p>
        </p:txBody>
      </p:sp>
    </p:spTree>
    <p:extLst>
      <p:ext uri="{BB962C8B-B14F-4D97-AF65-F5344CB8AC3E}">
        <p14:creationId xmlns:p14="http://schemas.microsoft.com/office/powerpoint/2010/main" val="3802264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8"/>
              </a:spcAft>
            </a:pPr>
            <a:r>
              <a:rPr lang="en-US">
                <a:latin typeface="Calibri" panose="020F0502020204030204" pitchFamily="34" charset="0"/>
                <a:ea typeface="Calibri" panose="020F0502020204030204" pitchFamily="34" charset="0"/>
                <a:cs typeface="Times New Roman" panose="02020603050405020304" pitchFamily="18" charset="0"/>
              </a:rPr>
              <a:t>Our daily announcements are posted daily on the website. Many parents print these off and put them on the front of their refrigerators. Thinks included would be lunch menu, Clubs, and sports activities. Daily schedules</a:t>
            </a:r>
          </a:p>
          <a:p>
            <a:pPr>
              <a:lnSpc>
                <a:spcPct val="107000"/>
              </a:lnSpc>
              <a:spcAft>
                <a:spcPts val="818"/>
              </a:spcAft>
            </a:pPr>
            <a:endParaRPr lang="en-US">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8"/>
              </a:spcAft>
            </a:pPr>
            <a:r>
              <a:rPr lang="en-US">
                <a:latin typeface="Calibri" panose="020F0502020204030204" pitchFamily="34" charset="0"/>
                <a:ea typeface="Calibri" panose="020F0502020204030204" pitchFamily="34" charset="0"/>
                <a:cs typeface="Times New Roman" panose="02020603050405020304" pitchFamily="18" charset="0"/>
              </a:rPr>
              <a:t>Teacher’s post homework and announcements on their web pages</a:t>
            </a:r>
          </a:p>
          <a:p>
            <a:pPr>
              <a:lnSpc>
                <a:spcPct val="107000"/>
              </a:lnSpc>
              <a:spcAft>
                <a:spcPts val="818"/>
              </a:spcAft>
            </a:pPr>
            <a:endParaRPr lang="en-US">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8"/>
              </a:spcAft>
            </a:pPr>
            <a:r>
              <a:rPr lang="en-US">
                <a:latin typeface="Calibri" panose="020F0502020204030204" pitchFamily="34" charset="0"/>
                <a:ea typeface="Calibri" panose="020F0502020204030204" pitchFamily="34" charset="0"/>
                <a:cs typeface="Times New Roman" panose="02020603050405020304" pitchFamily="18" charset="0"/>
              </a:rPr>
              <a:t>Our web page is loaded with valuable information.</a:t>
            </a:r>
          </a:p>
          <a:p>
            <a:pPr>
              <a:lnSpc>
                <a:spcPct val="107000"/>
              </a:lnSpc>
              <a:spcAft>
                <a:spcPts val="818"/>
              </a:spcAft>
            </a:pPr>
            <a:endParaRPr lang="en-US">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8"/>
              </a:spcAft>
            </a:pPr>
            <a:endParaRPr lang="en-US">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10"/>
          </p:nvPr>
        </p:nvSpPr>
        <p:spPr/>
        <p:txBody>
          <a:bodyPr/>
          <a:lstStyle/>
          <a:p>
            <a:fld id="{55BC22CC-1F5D-44CE-9339-B38428691206}" type="slidenum">
              <a:rPr lang="en-US" smtClean="0"/>
              <a:t>6</a:t>
            </a:fld>
            <a:endParaRPr lang="en-US"/>
          </a:p>
        </p:txBody>
      </p:sp>
    </p:spTree>
    <p:extLst>
      <p:ext uri="{BB962C8B-B14F-4D97-AF65-F5344CB8AC3E}">
        <p14:creationId xmlns:p14="http://schemas.microsoft.com/office/powerpoint/2010/main" val="15844232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we have LP’s graduation</a:t>
            </a:r>
            <a:r>
              <a:rPr lang="en-US" baseline="0"/>
              <a:t> requirements. Keep in mind that in order to meet a graduation requirement, you must PASS the class with a D or above. Once you pass one semester of a class, you earn 1 credit. Let’s practice this. It says you need 8 credits of English to graduate . . . How many years would that be?</a:t>
            </a:r>
          </a:p>
          <a:p>
            <a:r>
              <a:rPr lang="en-US" baseline="0"/>
              <a:t>NEW: Driver Education is no longer a graduation requirement, although it will still be offered. You have to have at least 8 high school credits to take Driver Ed, so this means the earliest you can take it is the summer after freshmen year. You have to be 15 by the time the summer session starts to take summer Driver Ed. If you don’t take it over the summer, you’ll do that during the school year as a sophomore. The semester you have it is determined by birth date.</a:t>
            </a:r>
          </a:p>
        </p:txBody>
      </p:sp>
      <p:sp>
        <p:nvSpPr>
          <p:cNvPr id="4" name="Slide Number Placeholder 3"/>
          <p:cNvSpPr>
            <a:spLocks noGrp="1"/>
          </p:cNvSpPr>
          <p:nvPr>
            <p:ph type="sldNum" sz="quarter" idx="10"/>
          </p:nvPr>
        </p:nvSpPr>
        <p:spPr/>
        <p:txBody>
          <a:bodyPr/>
          <a:lstStyle/>
          <a:p>
            <a:fld id="{FC9E15D3-BE41-4BDB-A929-F7B08515B524}" type="slidenum">
              <a:rPr lang="en-US" smtClean="0"/>
              <a:pPr/>
              <a:t>8</a:t>
            </a:fld>
            <a:endParaRPr lang="en-US"/>
          </a:p>
        </p:txBody>
      </p:sp>
    </p:spTree>
    <p:extLst>
      <p:ext uri="{BB962C8B-B14F-4D97-AF65-F5344CB8AC3E}">
        <p14:creationId xmlns:p14="http://schemas.microsoft.com/office/powerpoint/2010/main" val="29612471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BC22CC-1F5D-44CE-9339-B38428691206}"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403764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ヒラギノ角ゴ Pro W3" charset="-128"/>
              </a:rPr>
              <a:t>Here are</a:t>
            </a:r>
            <a:r>
              <a:rPr lang="en-US" baseline="0">
                <a:ea typeface="ヒラギノ角ゴ Pro W3" charset="-128"/>
              </a:rPr>
              <a:t> some examples. </a:t>
            </a:r>
            <a:r>
              <a:rPr lang="en-US">
                <a:ea typeface="ヒラギノ角ゴ Pro W3" charset="-128"/>
              </a:rPr>
              <a:t>Add all points together, divide</a:t>
            </a:r>
            <a:r>
              <a:rPr lang="en-US" baseline="0">
                <a:ea typeface="ヒラギノ角ゴ Pro W3" charset="-128"/>
              </a:rPr>
              <a:t> by the number of classes taken.</a:t>
            </a:r>
          </a:p>
          <a:p>
            <a:endParaRPr lang="en-US" baseline="0">
              <a:ea typeface="ヒラギノ角ゴ Pro W3" charset="-128"/>
            </a:endParaRPr>
          </a:p>
          <a:p>
            <a:r>
              <a:rPr lang="en-US">
                <a:ea typeface="ヒラギノ角ゴ Pro W3" charset="-128"/>
              </a:rPr>
              <a:t>So even though the honors student received some B’s, they still earned above a 4.0</a:t>
            </a:r>
          </a:p>
          <a:p>
            <a:endParaRPr lang="en-US">
              <a:ea typeface="ヒラギノ角ゴ Pro W3" charset="-128"/>
            </a:endParaRPr>
          </a:p>
          <a:p>
            <a:r>
              <a:rPr lang="en-US">
                <a:ea typeface="ヒラギノ角ゴ Pro W3" charset="-128"/>
              </a:rPr>
              <a:t>Class rank is then determined by putting your</a:t>
            </a:r>
            <a:r>
              <a:rPr lang="en-US" baseline="0">
                <a:ea typeface="ヒラギノ角ゴ Pro W3" charset="-128"/>
              </a:rPr>
              <a:t> GPA’s in order from lowest to highest. The highest GPA in the class is ranked as #1, and so on . . . </a:t>
            </a:r>
          </a:p>
          <a:p>
            <a:endParaRPr lang="en-US" baseline="0">
              <a:ea typeface="ヒラギノ角ゴ Pro W3" charset="-128"/>
            </a:endParaRPr>
          </a:p>
          <a:p>
            <a:r>
              <a:rPr lang="en-US" baseline="0">
                <a:ea typeface="ヒラギノ角ゴ Pro W3" charset="-128"/>
              </a:rPr>
              <a:t>These are the grades appearing on your transcript and although a B in honors will receive higher points, a B is still a B</a:t>
            </a:r>
            <a:endParaRPr lang="en-US">
              <a:ea typeface="ヒラギノ角ゴ Pro W3" charset="-128"/>
            </a:endParaRPr>
          </a:p>
          <a:p>
            <a:endParaRPr lang="en-US"/>
          </a:p>
        </p:txBody>
      </p:sp>
      <p:sp>
        <p:nvSpPr>
          <p:cNvPr id="4" name="Slide Number Placeholder 3"/>
          <p:cNvSpPr>
            <a:spLocks noGrp="1"/>
          </p:cNvSpPr>
          <p:nvPr>
            <p:ph type="sldNum" sz="quarter" idx="10"/>
          </p:nvPr>
        </p:nvSpPr>
        <p:spPr/>
        <p:txBody>
          <a:bodyPr/>
          <a:lstStyle/>
          <a:p>
            <a:fld id="{55BC22CC-1F5D-44CE-9339-B38428691206}" type="slidenum">
              <a:rPr lang="en-US" smtClean="0"/>
              <a:t>13</a:t>
            </a:fld>
            <a:endParaRPr lang="en-US"/>
          </a:p>
        </p:txBody>
      </p:sp>
    </p:spTree>
    <p:extLst>
      <p:ext uri="{BB962C8B-B14F-4D97-AF65-F5344CB8AC3E}">
        <p14:creationId xmlns:p14="http://schemas.microsoft.com/office/powerpoint/2010/main" val="3093698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BC22CC-1F5D-44CE-9339-B38428691206}" type="slidenum">
              <a:rPr lang="en-US" smtClean="0"/>
              <a:t>15</a:t>
            </a:fld>
            <a:endParaRPr lang="en-US"/>
          </a:p>
        </p:txBody>
      </p:sp>
    </p:spTree>
    <p:extLst>
      <p:ext uri="{BB962C8B-B14F-4D97-AF65-F5344CB8AC3E}">
        <p14:creationId xmlns:p14="http://schemas.microsoft.com/office/powerpoint/2010/main" val="1015283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8"/>
              </a:spcAft>
            </a:pPr>
            <a:r>
              <a:rPr lang="en-US" sz="2900">
                <a:latin typeface="Calibri" panose="020F0502020204030204" pitchFamily="34" charset="0"/>
                <a:ea typeface="Calibri" panose="020F0502020204030204" pitchFamily="34" charset="0"/>
                <a:cs typeface="Times New Roman" panose="02020603050405020304" pitchFamily="18" charset="0"/>
              </a:rPr>
              <a:t>Your son/daughters counselor will be with them for all four years </a:t>
            </a:r>
          </a:p>
          <a:p>
            <a:pPr>
              <a:lnSpc>
                <a:spcPct val="107000"/>
              </a:lnSpc>
              <a:spcAft>
                <a:spcPts val="818"/>
              </a:spcAft>
            </a:pPr>
            <a:endParaRPr lang="en-US" sz="290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8"/>
              </a:spcAft>
            </a:pPr>
            <a:r>
              <a:rPr lang="en-US" sz="2900">
                <a:latin typeface="Calibri" panose="020F0502020204030204" pitchFamily="34" charset="0"/>
                <a:ea typeface="Calibri" panose="020F0502020204030204" pitchFamily="34" charset="0"/>
                <a:cs typeface="Times New Roman" panose="02020603050405020304" pitchFamily="18" charset="0"/>
              </a:rPr>
              <a:t>Questions or concerns about your students can be directed to their counselors</a:t>
            </a:r>
          </a:p>
          <a:p>
            <a:endParaRPr lang="en-US"/>
          </a:p>
        </p:txBody>
      </p:sp>
      <p:sp>
        <p:nvSpPr>
          <p:cNvPr id="4" name="Slide Number Placeholder 3"/>
          <p:cNvSpPr>
            <a:spLocks noGrp="1"/>
          </p:cNvSpPr>
          <p:nvPr>
            <p:ph type="sldNum" sz="quarter" idx="10"/>
          </p:nvPr>
        </p:nvSpPr>
        <p:spPr/>
        <p:txBody>
          <a:bodyPr/>
          <a:lstStyle/>
          <a:p>
            <a:fld id="{55BC22CC-1F5D-44CE-9339-B38428691206}" type="slidenum">
              <a:rPr lang="en-US" smtClean="0"/>
              <a:t>23</a:t>
            </a:fld>
            <a:endParaRPr lang="en-US"/>
          </a:p>
        </p:txBody>
      </p:sp>
    </p:spTree>
    <p:extLst>
      <p:ext uri="{BB962C8B-B14F-4D97-AF65-F5344CB8AC3E}">
        <p14:creationId xmlns:p14="http://schemas.microsoft.com/office/powerpoint/2010/main" val="2692973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8"/>
              </a:spcAft>
            </a:pPr>
            <a:r>
              <a:rPr lang="en-US">
                <a:latin typeface="Calibri" panose="020F0502020204030204" pitchFamily="34" charset="0"/>
                <a:ea typeface="Calibri" panose="020F0502020204030204" pitchFamily="34" charset="0"/>
                <a:cs typeface="Times New Roman" panose="02020603050405020304" pitchFamily="18" charset="0"/>
              </a:rPr>
              <a:t>If your student is struggling they can seek help with individual teachers before or after school until 3:10pm</a:t>
            </a:r>
          </a:p>
          <a:p>
            <a:pPr>
              <a:lnSpc>
                <a:spcPct val="107000"/>
              </a:lnSpc>
              <a:spcAft>
                <a:spcPts val="818"/>
              </a:spcAft>
            </a:pPr>
            <a:endParaRPr lang="en-US">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8"/>
              </a:spcAft>
            </a:pPr>
            <a:r>
              <a:rPr lang="en-US">
                <a:latin typeface="Calibri" panose="020F0502020204030204" pitchFamily="34" charset="0"/>
                <a:ea typeface="Calibri" panose="020F0502020204030204" pitchFamily="34" charset="0"/>
                <a:cs typeface="Times New Roman" panose="02020603050405020304" pitchFamily="18" charset="0"/>
              </a:rPr>
              <a:t>There is an athletic voucher system that requires all athletes who are at a D or lower to get tutoring with that teacher and the teacher has to sign off on a form. Student athletes and teachers are aware of this.</a:t>
            </a:r>
          </a:p>
          <a:p>
            <a:pPr>
              <a:lnSpc>
                <a:spcPct val="107000"/>
              </a:lnSpc>
              <a:spcAft>
                <a:spcPts val="818"/>
              </a:spcAft>
            </a:pPr>
            <a:endParaRPr lang="en-US">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8"/>
              </a:spcAft>
            </a:pPr>
            <a:r>
              <a:rPr lang="en-US">
                <a:latin typeface="Calibri" panose="020F0502020204030204" pitchFamily="34" charset="0"/>
                <a:ea typeface="Calibri" panose="020F0502020204030204" pitchFamily="34" charset="0"/>
                <a:cs typeface="Times New Roman" panose="02020603050405020304" pitchFamily="18" charset="0"/>
              </a:rPr>
              <a:t>Math labs are available during all study halls and before school</a:t>
            </a:r>
          </a:p>
          <a:p>
            <a:endParaRPr lang="en-US"/>
          </a:p>
        </p:txBody>
      </p:sp>
      <p:sp>
        <p:nvSpPr>
          <p:cNvPr id="4" name="Slide Number Placeholder 3"/>
          <p:cNvSpPr>
            <a:spLocks noGrp="1"/>
          </p:cNvSpPr>
          <p:nvPr>
            <p:ph type="sldNum" sz="quarter" idx="10"/>
          </p:nvPr>
        </p:nvSpPr>
        <p:spPr/>
        <p:txBody>
          <a:bodyPr/>
          <a:lstStyle/>
          <a:p>
            <a:fld id="{55BC22CC-1F5D-44CE-9339-B38428691206}" type="slidenum">
              <a:rPr lang="en-US" smtClean="0"/>
              <a:t>24</a:t>
            </a:fld>
            <a:endParaRPr lang="en-US"/>
          </a:p>
        </p:txBody>
      </p:sp>
    </p:spTree>
    <p:extLst>
      <p:ext uri="{BB962C8B-B14F-4D97-AF65-F5344CB8AC3E}">
        <p14:creationId xmlns:p14="http://schemas.microsoft.com/office/powerpoint/2010/main" val="3948802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It’s never too early to start thinking about the future – whether it be college, the trades, military, or entry into</a:t>
            </a:r>
            <a:r>
              <a:rPr lang="en-US" baseline="0"/>
              <a:t> the work force.</a:t>
            </a:r>
            <a:r>
              <a:rPr lang="en-US"/>
              <a:t> </a:t>
            </a:r>
          </a:p>
        </p:txBody>
      </p:sp>
      <p:sp>
        <p:nvSpPr>
          <p:cNvPr id="4" name="Slide Number Placeholder 3"/>
          <p:cNvSpPr>
            <a:spLocks noGrp="1"/>
          </p:cNvSpPr>
          <p:nvPr>
            <p:ph type="sldNum" sz="quarter" idx="10"/>
          </p:nvPr>
        </p:nvSpPr>
        <p:spPr/>
        <p:txBody>
          <a:bodyPr/>
          <a:lstStyle/>
          <a:p>
            <a:fld id="{55BC22CC-1F5D-44CE-9339-B38428691206}" type="slidenum">
              <a:rPr lang="en-US" smtClean="0"/>
              <a:t>27</a:t>
            </a:fld>
            <a:endParaRPr lang="en-US"/>
          </a:p>
        </p:txBody>
      </p:sp>
    </p:spTree>
    <p:extLst>
      <p:ext uri="{BB962C8B-B14F-4D97-AF65-F5344CB8AC3E}">
        <p14:creationId xmlns:p14="http://schemas.microsoft.com/office/powerpoint/2010/main" val="28292717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3735" indent="-233735">
              <a:buAutoNum type="arabicPeriod"/>
            </a:pPr>
            <a:r>
              <a:rPr lang="en-US"/>
              <a:t>Don’t react negatively to a career choice.  Can</a:t>
            </a:r>
            <a:r>
              <a:rPr lang="en-US" baseline="0"/>
              <a:t> lead to a shutdown in communication.  For example: if your student says they want to be a veterinarian do not respond by saying that it is too hard or too expensive and they will never be able to handle it.  Chances are that they won’t want to talk to you about careers anymore.</a:t>
            </a:r>
          </a:p>
          <a:p>
            <a:pPr marL="233735" indent="-233735">
              <a:buAutoNum type="arabicPeriod"/>
            </a:pPr>
            <a:endParaRPr lang="en-US" baseline="0"/>
          </a:p>
          <a:p>
            <a:pPr marL="233735" indent="-233735">
              <a:buAutoNum type="arabicPeriod"/>
            </a:pPr>
            <a:r>
              <a:rPr lang="en-US" baseline="0"/>
              <a:t>Instead – encourage information gathering and informed choices.  Example – if your student wants to be a veterinarian response by offering to help research this career.</a:t>
            </a:r>
          </a:p>
          <a:p>
            <a:pPr marL="233735" indent="-233735">
              <a:buAutoNum type="arabicPeriod"/>
            </a:pPr>
            <a:endParaRPr lang="en-US" baseline="0"/>
          </a:p>
          <a:p>
            <a:pPr marL="233735" indent="-233735">
              <a:buAutoNum type="arabicPeriod"/>
            </a:pPr>
            <a:r>
              <a:rPr lang="en-US" baseline="0"/>
              <a:t>Take advantage of opportunities by asking others how they began their careers – what they majored in during college, etc.  Example – doctor’s office.  Have informed discussions as situations arise.</a:t>
            </a:r>
          </a:p>
          <a:p>
            <a:pPr marL="233735" indent="-233735">
              <a:buAutoNum type="arabicPeriod"/>
            </a:pPr>
            <a:endParaRPr lang="en-US" baseline="0"/>
          </a:p>
          <a:p>
            <a:pPr marL="233735" indent="-233735">
              <a:buAutoNum type="arabicPeriod"/>
            </a:pPr>
            <a:r>
              <a:rPr lang="en-US" baseline="0"/>
              <a:t>Blind encouragement – help your student find their way based on their interests and skills, not yours.  </a:t>
            </a:r>
          </a:p>
          <a:p>
            <a:pPr marL="233735" indent="-233735">
              <a:buAutoNum type="arabicPeriod"/>
            </a:pPr>
            <a:endParaRPr lang="en-US" baseline="0"/>
          </a:p>
          <a:p>
            <a:pPr marL="233735" indent="-233735">
              <a:buAutoNum type="arabicPeriod"/>
            </a:pPr>
            <a:r>
              <a:rPr lang="en-US" baseline="0"/>
              <a:t>Set goals but always remember that at this age change is constant.</a:t>
            </a:r>
          </a:p>
          <a:p>
            <a:pPr marL="233735" indent="-233735">
              <a:buAutoNum type="arabicPeriod"/>
            </a:pPr>
            <a:endParaRPr lang="en-US" baseline="0"/>
          </a:p>
          <a:p>
            <a:pPr marL="233735" indent="-233735">
              <a:buAutoNum type="arabicPeriod"/>
            </a:pPr>
            <a:endParaRPr lang="en-US"/>
          </a:p>
        </p:txBody>
      </p:sp>
      <p:sp>
        <p:nvSpPr>
          <p:cNvPr id="4" name="Slide Number Placeholder 3"/>
          <p:cNvSpPr>
            <a:spLocks noGrp="1"/>
          </p:cNvSpPr>
          <p:nvPr>
            <p:ph type="sldNum" sz="quarter" idx="10"/>
          </p:nvPr>
        </p:nvSpPr>
        <p:spPr/>
        <p:txBody>
          <a:bodyPr/>
          <a:lstStyle/>
          <a:p>
            <a:fld id="{55BC22CC-1F5D-44CE-9339-B38428691206}" type="slidenum">
              <a:rPr lang="en-US" smtClean="0"/>
              <a:t>28</a:t>
            </a:fld>
            <a:endParaRPr lang="en-US"/>
          </a:p>
        </p:txBody>
      </p:sp>
    </p:spTree>
    <p:extLst>
      <p:ext uri="{BB962C8B-B14F-4D97-AF65-F5344CB8AC3E}">
        <p14:creationId xmlns:p14="http://schemas.microsoft.com/office/powerpoint/2010/main" val="2135638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Handout in packet</a:t>
            </a:r>
          </a:p>
        </p:txBody>
      </p:sp>
      <p:sp>
        <p:nvSpPr>
          <p:cNvPr id="4" name="Slide Number Placeholder 3"/>
          <p:cNvSpPr>
            <a:spLocks noGrp="1"/>
          </p:cNvSpPr>
          <p:nvPr>
            <p:ph type="sldNum" sz="quarter" idx="10"/>
          </p:nvPr>
        </p:nvSpPr>
        <p:spPr/>
        <p:txBody>
          <a:bodyPr/>
          <a:lstStyle/>
          <a:p>
            <a:fld id="{55BC22CC-1F5D-44CE-9339-B38428691206}" type="slidenum">
              <a:rPr lang="en-US" smtClean="0"/>
              <a:t>29</a:t>
            </a:fld>
            <a:endParaRPr lang="en-US"/>
          </a:p>
        </p:txBody>
      </p:sp>
    </p:spTree>
    <p:extLst>
      <p:ext uri="{BB962C8B-B14F-4D97-AF65-F5344CB8AC3E}">
        <p14:creationId xmlns:p14="http://schemas.microsoft.com/office/powerpoint/2010/main" val="2837407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that we’ve gone over LP’s graduation</a:t>
            </a:r>
            <a:r>
              <a:rPr lang="en-US" baseline="0"/>
              <a:t> requirements, let’s talk about how that’s different from college entrance requirements. No matter what college you go to, you will need to meet more strict criteria than what our graduation requirements say. Take a look at this chart. Notice how we only require 3 years of math for graduation. Well, many colleges want you to have a full 4 years. Another example, we only require 1 year of either Fine Art, Vocational Education, or Foreign Language to graduate, however, most colleges want you to have at least 2 years of either a Fine Art or Foreign Language. </a:t>
            </a:r>
          </a:p>
          <a:p>
            <a:endParaRPr lang="en-US" baseline="0"/>
          </a:p>
          <a:p>
            <a:r>
              <a:rPr lang="en-US" baseline="0"/>
              <a:t>Keep in mind that college entrance requirements are the MINIMUM to get in. In order to be competitive, you want to aim to go above and beyond minimum requirements.</a:t>
            </a:r>
          </a:p>
          <a:p>
            <a:endParaRPr lang="en-US" baseline="0"/>
          </a:p>
          <a:p>
            <a:r>
              <a:rPr lang="en-US" baseline="0"/>
              <a:t>So, how will you get all of this done before high school is over? We’re going to show you! </a:t>
            </a:r>
            <a:endParaRPr lang="en-US"/>
          </a:p>
        </p:txBody>
      </p:sp>
      <p:sp>
        <p:nvSpPr>
          <p:cNvPr id="4" name="Slide Number Placeholder 3"/>
          <p:cNvSpPr>
            <a:spLocks noGrp="1"/>
          </p:cNvSpPr>
          <p:nvPr>
            <p:ph type="sldNum" sz="quarter" idx="10"/>
          </p:nvPr>
        </p:nvSpPr>
        <p:spPr/>
        <p:txBody>
          <a:bodyPr/>
          <a:lstStyle/>
          <a:p>
            <a:fld id="{FC9E15D3-BE41-4BDB-A929-F7B08515B524}" type="slidenum">
              <a:rPr lang="en-US" smtClean="0"/>
              <a:pPr/>
              <a:t>31</a:t>
            </a:fld>
            <a:endParaRPr lang="en-US"/>
          </a:p>
        </p:txBody>
      </p:sp>
    </p:spTree>
    <p:extLst>
      <p:ext uri="{BB962C8B-B14F-4D97-AF65-F5344CB8AC3E}">
        <p14:creationId xmlns:p14="http://schemas.microsoft.com/office/powerpoint/2010/main" val="1060012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that we’ve gone over LP’s graduation</a:t>
            </a:r>
            <a:r>
              <a:rPr lang="en-US" baseline="0"/>
              <a:t> requirements, let’s talk about how that’s different from college entrance requirements. No matter what college you go to, you will need to meet more strict criteria than what our graduation requirements say. Take a look at this chart. Notice how we only require 3 years of math for graduation. Well, many colleges want you to have a full 4 years. Another example, we only require 1 year of either Fine Art, Vocational Education, or Foreign Language to graduate, however, most colleges want you to have at least 2 years of either a Fine Art or Foreign Language. </a:t>
            </a:r>
          </a:p>
          <a:p>
            <a:endParaRPr lang="en-US" baseline="0"/>
          </a:p>
          <a:p>
            <a:r>
              <a:rPr lang="en-US" baseline="0"/>
              <a:t>Keep in mind that college entrance requirements are the MINIMUM to get in. In order to be competitive, you want to aim to go above and beyond minimum requirements.</a:t>
            </a:r>
          </a:p>
          <a:p>
            <a:endParaRPr lang="en-US" baseline="0"/>
          </a:p>
          <a:p>
            <a:r>
              <a:rPr lang="en-US" baseline="0"/>
              <a:t>So, how will you get all of this done before high school is over? We’re going to show you! </a:t>
            </a:r>
            <a:endParaRPr lang="en-US"/>
          </a:p>
        </p:txBody>
      </p:sp>
      <p:sp>
        <p:nvSpPr>
          <p:cNvPr id="4" name="Slide Number Placeholder 3"/>
          <p:cNvSpPr>
            <a:spLocks noGrp="1"/>
          </p:cNvSpPr>
          <p:nvPr>
            <p:ph type="sldNum" sz="quarter" idx="10"/>
          </p:nvPr>
        </p:nvSpPr>
        <p:spPr/>
        <p:txBody>
          <a:bodyPr/>
          <a:lstStyle/>
          <a:p>
            <a:fld id="{FC9E15D3-BE41-4BDB-A929-F7B08515B524}" type="slidenum">
              <a:rPr lang="en-US" smtClean="0"/>
              <a:pPr/>
              <a:t>32</a:t>
            </a:fld>
            <a:endParaRPr lang="en-US"/>
          </a:p>
        </p:txBody>
      </p:sp>
    </p:spTree>
    <p:extLst>
      <p:ext uri="{BB962C8B-B14F-4D97-AF65-F5344CB8AC3E}">
        <p14:creationId xmlns:p14="http://schemas.microsoft.com/office/powerpoint/2010/main" val="42258315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Students should have received list of needed materials from</a:t>
            </a:r>
            <a:r>
              <a:rPr lang="en-US" baseline="0"/>
              <a:t> classroom teachers. Students may lose points or be unable to complete assignments if they are missing necessary materials. </a:t>
            </a:r>
          </a:p>
          <a:p>
            <a:endParaRPr lang="en-US" baseline="0"/>
          </a:p>
          <a:p>
            <a:r>
              <a:rPr lang="en-US" baseline="0"/>
              <a:t>MONITOR LP planner, make sure it comes home every night</a:t>
            </a:r>
          </a:p>
          <a:p>
            <a:endParaRPr lang="en-US" baseline="0"/>
          </a:p>
          <a:p>
            <a:r>
              <a:rPr lang="en-US" baseline="0"/>
              <a:t>MONITOR student’s time at home. Students should have something school related every night. Ask to see homework if they claim they have none. Homework is assigned every day and is always beneficial.</a:t>
            </a:r>
          </a:p>
          <a:p>
            <a:endParaRPr lang="en-US" baseline="0"/>
          </a:p>
          <a:p>
            <a:endParaRPr lang="en-US"/>
          </a:p>
        </p:txBody>
      </p:sp>
      <p:sp>
        <p:nvSpPr>
          <p:cNvPr id="4" name="Slide Number Placeholder 3"/>
          <p:cNvSpPr>
            <a:spLocks noGrp="1"/>
          </p:cNvSpPr>
          <p:nvPr>
            <p:ph type="sldNum" sz="quarter" idx="10"/>
          </p:nvPr>
        </p:nvSpPr>
        <p:spPr/>
        <p:txBody>
          <a:bodyPr/>
          <a:lstStyle/>
          <a:p>
            <a:fld id="{55BC22CC-1F5D-44CE-9339-B38428691206}" type="slidenum">
              <a:rPr lang="en-US" smtClean="0"/>
              <a:t>34</a:t>
            </a:fld>
            <a:endParaRPr lang="en-US"/>
          </a:p>
        </p:txBody>
      </p:sp>
    </p:spTree>
    <p:extLst>
      <p:ext uri="{BB962C8B-B14F-4D97-AF65-F5344CB8AC3E}">
        <p14:creationId xmlns:p14="http://schemas.microsoft.com/office/powerpoint/2010/main" val="16551765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Ask</a:t>
            </a:r>
            <a:r>
              <a:rPr lang="en-US" baseline="0"/>
              <a:t> students what they are doing, where they are going, and who they are going to be with</a:t>
            </a:r>
          </a:p>
          <a:p>
            <a:endParaRPr lang="en-US" baseline="0"/>
          </a:p>
          <a:p>
            <a:r>
              <a:rPr lang="en-US" baseline="0"/>
              <a:t>Things posted on social media (Facebook, Twitter, </a:t>
            </a:r>
            <a:r>
              <a:rPr lang="en-US" baseline="0" err="1"/>
              <a:t>Snapchat</a:t>
            </a:r>
            <a:r>
              <a:rPr lang="en-US" baseline="0"/>
              <a:t>) are often more visible than students realize, STAYS FOREVER</a:t>
            </a:r>
            <a:endParaRPr lang="en-US"/>
          </a:p>
        </p:txBody>
      </p:sp>
      <p:sp>
        <p:nvSpPr>
          <p:cNvPr id="4" name="Slide Number Placeholder 3"/>
          <p:cNvSpPr>
            <a:spLocks noGrp="1"/>
          </p:cNvSpPr>
          <p:nvPr>
            <p:ph type="sldNum" sz="quarter" idx="10"/>
          </p:nvPr>
        </p:nvSpPr>
        <p:spPr/>
        <p:txBody>
          <a:bodyPr/>
          <a:lstStyle/>
          <a:p>
            <a:fld id="{55BC22CC-1F5D-44CE-9339-B38428691206}" type="slidenum">
              <a:rPr lang="en-US" smtClean="0"/>
              <a:t>35</a:t>
            </a:fld>
            <a:endParaRPr lang="en-US"/>
          </a:p>
        </p:txBody>
      </p:sp>
    </p:spTree>
    <p:extLst>
      <p:ext uri="{BB962C8B-B14F-4D97-AF65-F5344CB8AC3E}">
        <p14:creationId xmlns:p14="http://schemas.microsoft.com/office/powerpoint/2010/main" val="33742807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3735" indent="-233735">
              <a:buAutoNum type="arabicPeriod"/>
            </a:pPr>
            <a:r>
              <a:rPr lang="en-US"/>
              <a:t>Friendships</a:t>
            </a:r>
            <a:r>
              <a:rPr lang="en-US" baseline="0"/>
              <a:t> – Students have the opportunity to meet and spend time with other students with whom they share a common interest. – often form long-lasting friendships.</a:t>
            </a:r>
          </a:p>
          <a:p>
            <a:pPr marL="233735" indent="-233735">
              <a:buAutoNum type="arabicPeriod"/>
            </a:pPr>
            <a:endParaRPr lang="en-US" baseline="0"/>
          </a:p>
          <a:p>
            <a:pPr marL="233735" indent="-233735">
              <a:buAutoNum type="arabicPeriod"/>
            </a:pPr>
            <a:r>
              <a:rPr lang="en-US" baseline="0"/>
              <a:t>Social Skills – Students learn how to compromise and work in a group and to interact with students that may not be within their close group of friends.  Also learn how to interact with adults.</a:t>
            </a:r>
          </a:p>
          <a:p>
            <a:pPr marL="233735" indent="-233735">
              <a:buAutoNum type="arabicPeriod"/>
            </a:pPr>
            <a:endParaRPr lang="en-US" baseline="0"/>
          </a:p>
          <a:p>
            <a:pPr marL="233735" indent="-233735">
              <a:buAutoNum type="arabicPeriod"/>
            </a:pPr>
            <a:r>
              <a:rPr lang="en-US" baseline="0"/>
              <a:t>Productivity – After-school activities benefit students by keeping them productive once the school day has ended.  Participation often requires passing grades so students tend to perform better.</a:t>
            </a:r>
          </a:p>
          <a:p>
            <a:pPr marL="233735" indent="-233735">
              <a:buAutoNum type="arabicPeriod"/>
            </a:pPr>
            <a:endParaRPr lang="en-US" baseline="0"/>
          </a:p>
          <a:p>
            <a:pPr marL="233735" indent="-233735">
              <a:buAutoNum type="arabicPeriod"/>
            </a:pPr>
            <a:r>
              <a:rPr lang="en-US" baseline="0"/>
              <a:t>Character Building – Participation in extra-curricular activities teaches student how to discipline themselves and gives them a sense of responsibility.  Students gain self-respect, self-esteem and self-confidence and often develop strong leadership skills.</a:t>
            </a:r>
          </a:p>
          <a:p>
            <a:pPr marL="233735" indent="-233735">
              <a:buAutoNum type="arabicPeriod"/>
            </a:pPr>
            <a:endParaRPr lang="en-US" baseline="0"/>
          </a:p>
          <a:p>
            <a:pPr marL="233735" indent="-233735">
              <a:buAutoNum type="arabicPeriod"/>
            </a:pPr>
            <a:r>
              <a:rPr lang="en-US"/>
              <a:t>Talent and recognition – Extracurricular activities provide an opportunity to put their talents to use or discover new ones.  May even receive recognition- example, winning play, renaissance award</a:t>
            </a:r>
          </a:p>
          <a:p>
            <a:pPr marL="233735" indent="-233735">
              <a:buAutoNum type="arabicPeriod"/>
            </a:pPr>
            <a:endParaRPr lang="en-US"/>
          </a:p>
          <a:p>
            <a:pPr marL="233735" indent="-233735">
              <a:buAutoNum type="arabicPeriod"/>
            </a:pPr>
            <a:r>
              <a:rPr lang="en-US"/>
              <a:t>College admission and scholarships – colleges look for well-rounded students who demonstrate</a:t>
            </a:r>
            <a:r>
              <a:rPr lang="en-US" baseline="0"/>
              <a:t> strong leadership skills.  Scholarships are often tied to extracurricular activities.</a:t>
            </a:r>
            <a:endParaRPr lang="en-US"/>
          </a:p>
        </p:txBody>
      </p:sp>
      <p:sp>
        <p:nvSpPr>
          <p:cNvPr id="4" name="Slide Number Placeholder 3"/>
          <p:cNvSpPr>
            <a:spLocks noGrp="1"/>
          </p:cNvSpPr>
          <p:nvPr>
            <p:ph type="sldNum" sz="quarter" idx="10"/>
          </p:nvPr>
        </p:nvSpPr>
        <p:spPr/>
        <p:txBody>
          <a:bodyPr/>
          <a:lstStyle/>
          <a:p>
            <a:fld id="{55BC22CC-1F5D-44CE-9339-B38428691206}" type="slidenum">
              <a:rPr lang="en-US" smtClean="0"/>
              <a:t>37</a:t>
            </a:fld>
            <a:endParaRPr lang="en-US"/>
          </a:p>
        </p:txBody>
      </p:sp>
    </p:spTree>
    <p:extLst>
      <p:ext uri="{BB962C8B-B14F-4D97-AF65-F5344CB8AC3E}">
        <p14:creationId xmlns:p14="http://schemas.microsoft.com/office/powerpoint/2010/main" val="39394142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Cavalier Cord Program – refer to handout.  Examples of community service – IVAR, hospitals,</a:t>
            </a:r>
            <a:r>
              <a:rPr lang="en-US" baseline="0"/>
              <a:t> church, youth groups, etc.</a:t>
            </a:r>
          </a:p>
          <a:p>
            <a:endParaRPr lang="en-US" baseline="0"/>
          </a:p>
          <a:p>
            <a:r>
              <a:rPr lang="en-US" baseline="0"/>
              <a:t>Check out the volunteer board outside the Counseling Office.</a:t>
            </a:r>
          </a:p>
          <a:p>
            <a:endParaRPr lang="en-US" baseline="0"/>
          </a:p>
          <a:p>
            <a:r>
              <a:rPr lang="en-US" baseline="0"/>
              <a:t>Work permits – Must have job</a:t>
            </a:r>
          </a:p>
          <a:p>
            <a:r>
              <a:rPr lang="en-US" baseline="0"/>
              <a:t>	 - parent and student fill out form in Counseling Office</a:t>
            </a:r>
          </a:p>
          <a:p>
            <a:r>
              <a:rPr lang="en-US" baseline="0"/>
              <a:t>	- employer sends info to LP on company letterhead</a:t>
            </a:r>
          </a:p>
          <a:p>
            <a:r>
              <a:rPr lang="en-US" baseline="0"/>
              <a:t>	 - SS# and birth certificate needed</a:t>
            </a:r>
            <a:endParaRPr lang="en-US"/>
          </a:p>
        </p:txBody>
      </p:sp>
      <p:sp>
        <p:nvSpPr>
          <p:cNvPr id="4" name="Slide Number Placeholder 3"/>
          <p:cNvSpPr>
            <a:spLocks noGrp="1"/>
          </p:cNvSpPr>
          <p:nvPr>
            <p:ph type="sldNum" sz="quarter" idx="10"/>
          </p:nvPr>
        </p:nvSpPr>
        <p:spPr/>
        <p:txBody>
          <a:bodyPr/>
          <a:lstStyle/>
          <a:p>
            <a:fld id="{55BC22CC-1F5D-44CE-9339-B38428691206}" type="slidenum">
              <a:rPr lang="en-US" smtClean="0"/>
              <a:t>38</a:t>
            </a:fld>
            <a:endParaRPr lang="en-US"/>
          </a:p>
        </p:txBody>
      </p:sp>
    </p:spTree>
    <p:extLst>
      <p:ext uri="{BB962C8B-B14F-4D97-AF65-F5344CB8AC3E}">
        <p14:creationId xmlns:p14="http://schemas.microsoft.com/office/powerpoint/2010/main" val="6819408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BC22CC-1F5D-44CE-9339-B38428691206}" type="slidenum">
              <a:rPr lang="en-US" smtClean="0"/>
              <a:t>40</a:t>
            </a:fld>
            <a:endParaRPr lang="en-US"/>
          </a:p>
        </p:txBody>
      </p:sp>
    </p:spTree>
    <p:extLst>
      <p:ext uri="{BB962C8B-B14F-4D97-AF65-F5344CB8AC3E}">
        <p14:creationId xmlns:p14="http://schemas.microsoft.com/office/powerpoint/2010/main" val="2035740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l">
              <a:defRPr sz="6000">
                <a:solidFill>
                  <a:schemeClr val="tx1"/>
                </a:solidFill>
                <a:latin typeface="+mn-lt"/>
              </a:defRPr>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l">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053E927-3D25-4389-998D-F5C8BBD258C7}" type="datetimeFigureOut">
              <a:rPr lang="en-US" smtClean="0"/>
              <a:t>9/1/2023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66B959-6C7D-4FDB-B1E8-098888AC7FD7}" type="slidenum">
              <a:rPr lang="en-US" smtClean="0"/>
              <a:t>‹#›</a:t>
            </a:fld>
            <a:endParaRPr lang="en-US"/>
          </a:p>
        </p:txBody>
      </p:sp>
    </p:spTree>
    <p:extLst>
      <p:ext uri="{BB962C8B-B14F-4D97-AF65-F5344CB8AC3E}">
        <p14:creationId xmlns:p14="http://schemas.microsoft.com/office/powerpoint/2010/main" val="4244938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6"/>
                </a:solidFill>
                <a:latin typeface="+mn-lt"/>
              </a:defRPr>
            </a:lvl1pPr>
          </a:lstStyle>
          <a:p>
            <a:r>
              <a:rPr lang="en-US"/>
              <a:t>Click to edit Master title style</a:t>
            </a:r>
          </a:p>
        </p:txBody>
      </p:sp>
      <p:sp>
        <p:nvSpPr>
          <p:cNvPr id="3" name="Content Placeholder 2"/>
          <p:cNvSpPr>
            <a:spLocks noGrp="1"/>
          </p:cNvSpPr>
          <p:nvPr>
            <p:ph idx="1"/>
          </p:nvPr>
        </p:nvSpPr>
        <p:spPr/>
        <p:txBody>
          <a:bodyPr/>
          <a:lstStyle>
            <a:lvl1pPr marL="228600" indent="-228600">
              <a:buClr>
                <a:srgbClr val="FF0000"/>
              </a:buClr>
              <a:buFont typeface="Arial" panose="020B0604020202020204" pitchFamily="34" charset="0"/>
              <a:buChar char="•"/>
              <a:defRPr>
                <a:solidFill>
                  <a:schemeClr val="accent6"/>
                </a:solidFill>
              </a:defRPr>
            </a:lvl1pPr>
            <a:lvl2pPr marL="685800" indent="-228600">
              <a:buClr>
                <a:srgbClr val="FF0000"/>
              </a:buClr>
              <a:buFont typeface="Arial" panose="020B0604020202020204" pitchFamily="34" charset="0"/>
              <a:buChar char="•"/>
              <a:defRPr>
                <a:solidFill>
                  <a:schemeClr val="accent6"/>
                </a:solidFill>
              </a:defRPr>
            </a:lvl2pPr>
            <a:lvl3pPr marL="1143000" indent="-228600">
              <a:buClr>
                <a:srgbClr val="FF0000"/>
              </a:buClr>
              <a:buFont typeface="Arial" panose="020B0604020202020204" pitchFamily="34" charset="0"/>
              <a:buChar char="•"/>
              <a:defRPr>
                <a:solidFill>
                  <a:schemeClr val="accent6"/>
                </a:solidFill>
              </a:defRPr>
            </a:lvl3pPr>
            <a:lvl4pPr marL="1600200" indent="-228600">
              <a:buClr>
                <a:srgbClr val="FF0000"/>
              </a:buClr>
              <a:buFont typeface="Arial" panose="020B0604020202020204" pitchFamily="34" charset="0"/>
              <a:buChar char="•"/>
              <a:defRPr>
                <a:solidFill>
                  <a:schemeClr val="accent6"/>
                </a:solidFill>
              </a:defRPr>
            </a:lvl4pPr>
            <a:lvl5pPr marL="2057400" indent="-228600">
              <a:buClr>
                <a:srgbClr val="FF0000"/>
              </a:buClr>
              <a:buFont typeface="Arial" panose="020B0604020202020204" pitchFamily="34" charset="0"/>
              <a:buChar char="•"/>
              <a:defRPr>
                <a:solidFill>
                  <a:schemeClr val="accent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53E927-3D25-4389-998D-F5C8BBD258C7}" type="datetimeFigureOut">
              <a:rPr lang="en-US" smtClean="0"/>
              <a:t>9/1/2023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66B959-6C7D-4FDB-B1E8-098888AC7FD7}" type="slidenum">
              <a:rPr lang="en-US" smtClean="0"/>
              <a:t>‹#›</a:t>
            </a:fld>
            <a:endParaRPr lang="en-US"/>
          </a:p>
        </p:txBody>
      </p:sp>
      <p:pic>
        <p:nvPicPr>
          <p:cNvPr id="7" name="Picture 6"/>
          <p:cNvPicPr>
            <a:picLocks noChangeAspect="1"/>
          </p:cNvPicPr>
          <p:nvPr/>
        </p:nvPicPr>
        <p:blipFill>
          <a:blip r:embed="rId2"/>
          <a:stretch>
            <a:fillRect/>
          </a:stretch>
        </p:blipFill>
        <p:spPr>
          <a:xfrm>
            <a:off x="7668768" y="0"/>
            <a:ext cx="1475232" cy="1620677"/>
          </a:xfrm>
          <a:prstGeom prst="rect">
            <a:avLst/>
          </a:prstGeom>
        </p:spPr>
      </p:pic>
    </p:spTree>
    <p:extLst>
      <p:ext uri="{BB962C8B-B14F-4D97-AF65-F5344CB8AC3E}">
        <p14:creationId xmlns:p14="http://schemas.microsoft.com/office/powerpoint/2010/main" val="1069822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solidFill>
                  <a:schemeClr val="accent6"/>
                </a:solidFill>
              </a:defRPr>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rgbClr val="FF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053E927-3D25-4389-998D-F5C8BBD258C7}" type="datetimeFigureOut">
              <a:rPr lang="en-US" smtClean="0"/>
              <a:t>9/1/2023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66B959-6C7D-4FDB-B1E8-098888AC7FD7}" type="slidenum">
              <a:rPr lang="en-US" smtClean="0"/>
              <a:t>‹#›</a:t>
            </a:fld>
            <a:endParaRPr lang="en-US"/>
          </a:p>
        </p:txBody>
      </p:sp>
    </p:spTree>
    <p:extLst>
      <p:ext uri="{BB962C8B-B14F-4D97-AF65-F5344CB8AC3E}">
        <p14:creationId xmlns:p14="http://schemas.microsoft.com/office/powerpoint/2010/main" val="1230492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solidFill>
                  <a:schemeClr val="accent6"/>
                </a:solidFill>
              </a:defRPr>
            </a:lvl1pPr>
            <a:lvl2pPr marL="6858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accent6"/>
                </a:solidFill>
              </a:defRPr>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accent6"/>
                </a:solidFill>
              </a:defRPr>
            </a:lvl3pPr>
            <a:lvl4pPr marL="16002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accent6"/>
                </a:solidFill>
              </a:defRPr>
            </a:lvl4pPr>
            <a:lvl5pPr marL="20574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solidFill>
                  <a:schemeClr val="accent6"/>
                </a:solidFill>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white"/>
                </a:solidFill>
                <a:effectLst/>
                <a:uLnTx/>
                <a:uFillTx/>
                <a:latin typeface="+mn-lt"/>
              </a:rPr>
              <a:t>Click to edit Master text styles</a:t>
            </a:r>
          </a:p>
          <a:p>
            <a:pPr marL="2286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white"/>
                </a:solidFill>
                <a:effectLst/>
                <a:uLnTx/>
                <a:uFillTx/>
                <a:latin typeface="+mn-lt"/>
              </a:rPr>
              <a:t>Second level</a:t>
            </a:r>
          </a:p>
          <a:p>
            <a:pPr marL="2286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white"/>
                </a:solidFill>
                <a:effectLst/>
                <a:uLnTx/>
                <a:uFillTx/>
                <a:latin typeface="+mn-lt"/>
              </a:rPr>
              <a:t>Third level</a:t>
            </a:r>
          </a:p>
          <a:p>
            <a:pPr marL="2286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white"/>
                </a:solidFill>
                <a:effectLst/>
                <a:uLnTx/>
                <a:uFillTx/>
                <a:latin typeface="+mn-lt"/>
              </a:rPr>
              <a:t>Fourth level</a:t>
            </a:r>
          </a:p>
          <a:p>
            <a:pPr marL="2286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prstClr val="white"/>
                </a:solidFill>
                <a:effectLst/>
                <a:uLnTx/>
                <a:uFillTx/>
                <a:latin typeface="+mn-lt"/>
              </a:rPr>
              <a:t>Fifth level</a:t>
            </a:r>
            <a:endParaRPr kumimoji="0" lang="en-US" sz="1800" b="0" i="0" u="none" strike="noStrike" kern="1200" cap="none" spc="0" normalizeH="0" baseline="0" noProof="0">
              <a:ln>
                <a:noFill/>
              </a:ln>
              <a:solidFill>
                <a:prstClr val="white"/>
              </a:solidFill>
              <a:effectLst/>
              <a:uLnTx/>
              <a:uFillTx/>
              <a:latin typeface="+mn-lt"/>
            </a:endParaRP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053E927-3D25-4389-998D-F5C8BBD258C7}" type="datetimeFigureOut">
              <a:rPr lang="en-US" smtClean="0"/>
              <a:t>9/1/2023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66B959-6C7D-4FDB-B1E8-098888AC7FD7}" type="slidenum">
              <a:rPr lang="en-US" smtClean="0"/>
              <a:t>‹#›</a:t>
            </a:fld>
            <a:endParaRPr lang="en-US"/>
          </a:p>
        </p:txBody>
      </p:sp>
    </p:spTree>
    <p:extLst>
      <p:ext uri="{BB962C8B-B14F-4D97-AF65-F5344CB8AC3E}">
        <p14:creationId xmlns:p14="http://schemas.microsoft.com/office/powerpoint/2010/main" val="1274757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053E927-3D25-4389-998D-F5C8BBD258C7}" type="datetimeFigureOut">
              <a:rPr lang="en-US" smtClean="0"/>
              <a:t>9/1/2023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66B959-6C7D-4FDB-B1E8-098888AC7FD7}" type="slidenum">
              <a:rPr lang="en-US" smtClean="0"/>
              <a:t>‹#›</a:t>
            </a:fld>
            <a:endParaRPr lang="en-US"/>
          </a:p>
        </p:txBody>
      </p:sp>
    </p:spTree>
    <p:extLst>
      <p:ext uri="{BB962C8B-B14F-4D97-AF65-F5344CB8AC3E}">
        <p14:creationId xmlns:p14="http://schemas.microsoft.com/office/powerpoint/2010/main" val="16177490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053E927-3D25-4389-998D-F5C8BBD258C7}" type="datetimeFigureOut">
              <a:rPr lang="en-US" smtClean="0"/>
              <a:t>9/1/2023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66B959-6C7D-4FDB-B1E8-098888AC7FD7}" type="slidenum">
              <a:rPr lang="en-US" smtClean="0"/>
              <a:t>‹#›</a:t>
            </a:fld>
            <a:endParaRPr lang="en-US"/>
          </a:p>
        </p:txBody>
      </p:sp>
    </p:spTree>
    <p:extLst>
      <p:ext uri="{BB962C8B-B14F-4D97-AF65-F5344CB8AC3E}">
        <p14:creationId xmlns:p14="http://schemas.microsoft.com/office/powerpoint/2010/main" val="14559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53E927-3D25-4389-998D-F5C8BBD258C7}" type="datetimeFigureOut">
              <a:rPr lang="en-US" smtClean="0"/>
              <a:t>9/1/2023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66B959-6C7D-4FDB-B1E8-098888AC7FD7}" type="slidenum">
              <a:rPr lang="en-US" smtClean="0"/>
              <a:t>‹#›</a:t>
            </a:fld>
            <a:endParaRPr lang="en-US"/>
          </a:p>
        </p:txBody>
      </p:sp>
    </p:spTree>
    <p:extLst>
      <p:ext uri="{BB962C8B-B14F-4D97-AF65-F5344CB8AC3E}">
        <p14:creationId xmlns:p14="http://schemas.microsoft.com/office/powerpoint/2010/main" val="61591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53E927-3D25-4389-998D-F5C8BBD258C7}" type="datetimeFigureOut">
              <a:rPr lang="en-US" smtClean="0"/>
              <a:t>9/1/2023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66B959-6C7D-4FDB-B1E8-098888AC7FD7}" type="slidenum">
              <a:rPr lang="en-US" smtClean="0"/>
              <a:t>‹#›</a:t>
            </a:fld>
            <a:endParaRPr lang="en-US"/>
          </a:p>
        </p:txBody>
      </p:sp>
    </p:spTree>
    <p:extLst>
      <p:ext uri="{BB962C8B-B14F-4D97-AF65-F5344CB8AC3E}">
        <p14:creationId xmlns:p14="http://schemas.microsoft.com/office/powerpoint/2010/main" val="21831533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053E927-3D25-4389-998D-F5C8BBD258C7}" type="datetimeFigureOut">
              <a:rPr lang="en-US" smtClean="0"/>
              <a:t>9/1/2023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66B959-6C7D-4FDB-B1E8-098888AC7FD7}" type="slidenum">
              <a:rPr lang="en-US" smtClean="0"/>
              <a:t>‹#›</a:t>
            </a:fld>
            <a:endParaRPr lang="en-US"/>
          </a:p>
        </p:txBody>
      </p:sp>
    </p:spTree>
    <p:extLst>
      <p:ext uri="{BB962C8B-B14F-4D97-AF65-F5344CB8AC3E}">
        <p14:creationId xmlns:p14="http://schemas.microsoft.com/office/powerpoint/2010/main" val="5035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53E927-3D25-4389-998D-F5C8BBD258C7}" type="datetimeFigureOut">
              <a:rPr lang="en-US" smtClean="0"/>
              <a:t>9/1/2023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66B959-6C7D-4FDB-B1E8-098888AC7FD7}" type="slidenum">
              <a:rPr lang="en-US" smtClean="0"/>
              <a:t>‹#›</a:t>
            </a:fld>
            <a:endParaRPr lang="en-US"/>
          </a:p>
        </p:txBody>
      </p:sp>
    </p:spTree>
    <p:extLst>
      <p:ext uri="{BB962C8B-B14F-4D97-AF65-F5344CB8AC3E}">
        <p14:creationId xmlns:p14="http://schemas.microsoft.com/office/powerpoint/2010/main" val="1948237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053E927-3D25-4389-998D-F5C8BBD258C7}" type="datetimeFigureOut">
              <a:rPr lang="en-US" smtClean="0"/>
              <a:t>9/1/2023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66B959-6C7D-4FDB-B1E8-098888AC7FD7}" type="slidenum">
              <a:rPr lang="en-US" smtClean="0"/>
              <a:t>‹#›</a:t>
            </a:fld>
            <a:endParaRPr lang="en-US"/>
          </a:p>
        </p:txBody>
      </p:sp>
    </p:spTree>
    <p:extLst>
      <p:ext uri="{BB962C8B-B14F-4D97-AF65-F5344CB8AC3E}">
        <p14:creationId xmlns:p14="http://schemas.microsoft.com/office/powerpoint/2010/main" val="2018653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74000">
              <a:schemeClr val="tx1"/>
            </a:gs>
            <a:gs pos="76000">
              <a:schemeClr val="tx1"/>
            </a:gs>
            <a:gs pos="76000">
              <a:schemeClr val="bg1"/>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53E927-3D25-4389-998D-F5C8BBD258C7}" type="datetimeFigureOut">
              <a:rPr lang="en-US" smtClean="0"/>
              <a:t>9/1/2023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66B959-6C7D-4FDB-B1E8-098888AC7FD7}" type="slidenum">
              <a:rPr lang="en-US" smtClean="0"/>
              <a:t>‹#›</a:t>
            </a:fld>
            <a:endParaRPr lang="en-US"/>
          </a:p>
        </p:txBody>
      </p:sp>
      <p:pic>
        <p:nvPicPr>
          <p:cNvPr id="7" name="Picture 6"/>
          <p:cNvPicPr>
            <a:picLocks noChangeAspect="1"/>
          </p:cNvPicPr>
          <p:nvPr/>
        </p:nvPicPr>
        <p:blipFill>
          <a:blip r:embed="rId13"/>
          <a:stretch>
            <a:fillRect/>
          </a:stretch>
        </p:blipFill>
        <p:spPr>
          <a:xfrm>
            <a:off x="7595615" y="24560"/>
            <a:ext cx="1475360" cy="1621677"/>
          </a:xfrm>
          <a:prstGeom prst="rect">
            <a:avLst/>
          </a:prstGeom>
        </p:spPr>
      </p:pic>
    </p:spTree>
    <p:extLst>
      <p:ext uri="{BB962C8B-B14F-4D97-AF65-F5344CB8AC3E}">
        <p14:creationId xmlns:p14="http://schemas.microsoft.com/office/powerpoint/2010/main" val="1766970842"/>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FF0000"/>
        </a:buClr>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Clr>
          <a:srgbClr val="FF0000"/>
        </a:buClr>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Clr>
          <a:srgbClr val="FF0000"/>
        </a:buClr>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Clr>
          <a:srgbClr val="FF0000"/>
        </a:buClr>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Clr>
          <a:srgbClr val="FF0000"/>
        </a:buClr>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mailto:mkowalczyk@lphs.net" TargetMode="External"/><Relationship Id="rId7" Type="http://schemas.openxmlformats.org/officeDocument/2006/relationships/hyperlink" Target="mailto:rduffy@lphs.net"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mailto:ahenry@lphs.net" TargetMode="External"/><Relationship Id="rId5" Type="http://schemas.openxmlformats.org/officeDocument/2006/relationships/hyperlink" Target="mailto:bplacher@lphs.net" TargetMode="External"/><Relationship Id="rId4" Type="http://schemas.openxmlformats.org/officeDocument/2006/relationships/hyperlink" Target="mailto:ecarney@lphs.net"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careercruising.co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www.onetonline.org/" TargetMode="External"/><Relationship Id="rId5" Type="http://schemas.openxmlformats.org/officeDocument/2006/relationships/hyperlink" Target="Https://www.bls.gov/ooh/" TargetMode="External"/><Relationship Id="rId4" Type="http://schemas.openxmlformats.org/officeDocument/2006/relationships/hyperlink" Target="http://www.whatsnextillinois.org/"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400">
                <a:solidFill>
                  <a:schemeClr val="tx1"/>
                </a:solidFill>
              </a:rPr>
              <a:t>PARENT POWER:</a:t>
            </a:r>
          </a:p>
        </p:txBody>
      </p:sp>
      <p:sp>
        <p:nvSpPr>
          <p:cNvPr id="3" name="Subtitle 2"/>
          <p:cNvSpPr>
            <a:spLocks noGrp="1"/>
          </p:cNvSpPr>
          <p:nvPr>
            <p:ph type="subTitle" idx="1"/>
          </p:nvPr>
        </p:nvSpPr>
        <p:spPr/>
        <p:txBody>
          <a:bodyPr>
            <a:normAutofit fontScale="85000" lnSpcReduction="10000"/>
          </a:bodyPr>
          <a:lstStyle/>
          <a:p>
            <a:r>
              <a:rPr lang="en-US" sz="8000"/>
              <a:t>HIGH SCHOOL 101</a:t>
            </a:r>
          </a:p>
        </p:txBody>
      </p:sp>
      <p:pic>
        <p:nvPicPr>
          <p:cNvPr id="4" name="Picture 3"/>
          <p:cNvPicPr>
            <a:picLocks noChangeAspect="1"/>
          </p:cNvPicPr>
          <p:nvPr/>
        </p:nvPicPr>
        <p:blipFill>
          <a:blip r:embed="rId2"/>
          <a:stretch>
            <a:fillRect/>
          </a:stretch>
        </p:blipFill>
        <p:spPr>
          <a:xfrm>
            <a:off x="5778631" y="0"/>
            <a:ext cx="3365369" cy="3699125"/>
          </a:xfrm>
          <a:prstGeom prst="rect">
            <a:avLst/>
          </a:prstGeom>
        </p:spPr>
      </p:pic>
    </p:spTree>
    <p:extLst>
      <p:ext uri="{BB962C8B-B14F-4D97-AF65-F5344CB8AC3E}">
        <p14:creationId xmlns:p14="http://schemas.microsoft.com/office/powerpoint/2010/main" val="2422919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Counselors</a:t>
            </a:r>
          </a:p>
        </p:txBody>
      </p:sp>
      <p:sp>
        <p:nvSpPr>
          <p:cNvPr id="3" name="Content Placeholder 2"/>
          <p:cNvSpPr>
            <a:spLocks noGrp="1"/>
          </p:cNvSpPr>
          <p:nvPr>
            <p:ph idx="1"/>
          </p:nvPr>
        </p:nvSpPr>
        <p:spPr/>
        <p:txBody>
          <a:bodyPr vert="horz" lIns="91440" tIns="45720" rIns="91440" bIns="45720" rtlCol="0" anchor="t">
            <a:normAutofit/>
          </a:bodyPr>
          <a:lstStyle/>
          <a:p>
            <a:r>
              <a:rPr lang="en-US">
                <a:ea typeface="+mn-lt"/>
                <a:cs typeface="+mn-lt"/>
              </a:rPr>
              <a:t>Mrs. Emily Carney, Division Chair</a:t>
            </a:r>
          </a:p>
          <a:p>
            <a:r>
              <a:rPr lang="en-US">
                <a:ea typeface="+mn-lt"/>
                <a:cs typeface="+mn-lt"/>
              </a:rPr>
              <a:t>Mrs. Andrea Eichelkraut</a:t>
            </a:r>
          </a:p>
          <a:p>
            <a:r>
              <a:rPr lang="en-US">
                <a:ea typeface="+mn-lt"/>
                <a:cs typeface="+mn-lt"/>
              </a:rPr>
              <a:t>Mrs. Meg Kowalczyk</a:t>
            </a:r>
          </a:p>
          <a:p>
            <a:r>
              <a:rPr lang="en-US">
                <a:ea typeface="+mn-lt"/>
                <a:cs typeface="+mn-lt"/>
              </a:rPr>
              <a:t>Mr. Brandon Placher</a:t>
            </a:r>
          </a:p>
          <a:p>
            <a:r>
              <a:rPr lang="en-US">
                <a:ea typeface="+mn-lt"/>
                <a:cs typeface="+mn-lt"/>
              </a:rPr>
              <a:t>Mr. David Spudic</a:t>
            </a:r>
          </a:p>
          <a:p>
            <a:r>
              <a:rPr lang="en-US">
                <a:cs typeface="Calibri"/>
              </a:rPr>
              <a:t>Mrs. Nicole Kowalczyk, SEL Interventionist</a:t>
            </a:r>
          </a:p>
          <a:p>
            <a:r>
              <a:rPr lang="en-US">
                <a:cs typeface="Calibri"/>
              </a:rPr>
              <a:t>Mrs. Emily Pytel, Counseling Intern</a:t>
            </a:r>
          </a:p>
          <a:p>
            <a:pPr marL="0" indent="0">
              <a:buNone/>
            </a:pPr>
            <a:endParaRPr lang="en-US">
              <a:cs typeface="Calibri"/>
            </a:endParaRPr>
          </a:p>
        </p:txBody>
      </p:sp>
    </p:spTree>
    <p:extLst>
      <p:ext uri="{BB962C8B-B14F-4D97-AF65-F5344CB8AC3E}">
        <p14:creationId xmlns:p14="http://schemas.microsoft.com/office/powerpoint/2010/main" val="4218483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3" name="Content Placeholder 2"/>
          <p:cNvSpPr>
            <a:spLocks noGrp="1"/>
          </p:cNvSpPr>
          <p:nvPr>
            <p:ph idx="1"/>
          </p:nvPr>
        </p:nvSpPr>
        <p:spPr>
          <a:xfrm>
            <a:off x="628650" y="1825624"/>
            <a:ext cx="7886700" cy="4758055"/>
          </a:xfrm>
        </p:spPr>
        <p:txBody>
          <a:bodyPr>
            <a:normAutofit fontScale="92500" lnSpcReduction="10000"/>
          </a:bodyPr>
          <a:lstStyle/>
          <a:p>
            <a:r>
              <a:rPr lang="en-US"/>
              <a:t>Communication</a:t>
            </a:r>
          </a:p>
          <a:p>
            <a:r>
              <a:rPr lang="en-US"/>
              <a:t>Graduation Requirements</a:t>
            </a:r>
          </a:p>
          <a:p>
            <a:r>
              <a:rPr lang="en-US"/>
              <a:t>Grades</a:t>
            </a:r>
          </a:p>
          <a:p>
            <a:r>
              <a:rPr lang="en-US"/>
              <a:t>Support</a:t>
            </a:r>
          </a:p>
          <a:p>
            <a:r>
              <a:rPr lang="en-US"/>
              <a:t>Career Exploration	</a:t>
            </a:r>
          </a:p>
          <a:p>
            <a:r>
              <a:rPr lang="en-US"/>
              <a:t>College and Career Planning</a:t>
            </a:r>
          </a:p>
          <a:p>
            <a:r>
              <a:rPr lang="en-US"/>
              <a:t>What Can Parents Do?</a:t>
            </a:r>
          </a:p>
          <a:p>
            <a:r>
              <a:rPr lang="en-US"/>
              <a:t>Involvement</a:t>
            </a:r>
          </a:p>
          <a:p>
            <a:r>
              <a:rPr lang="en-US"/>
              <a:t>Testing</a:t>
            </a:r>
          </a:p>
          <a:p>
            <a:r>
              <a:rPr lang="en-US"/>
              <a:t>Bullying/Social Media</a:t>
            </a:r>
          </a:p>
        </p:txBody>
      </p:sp>
    </p:spTree>
    <p:extLst>
      <p:ext uri="{BB962C8B-B14F-4D97-AF65-F5344CB8AC3E}">
        <p14:creationId xmlns:p14="http://schemas.microsoft.com/office/powerpoint/2010/main" val="3916175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endParaRPr lang="en-US" sz="5400">
              <a:solidFill>
                <a:schemeClr val="tx1"/>
              </a:solidFill>
            </a:endParaRPr>
          </a:p>
        </p:txBody>
      </p:sp>
      <p:sp>
        <p:nvSpPr>
          <p:cNvPr id="3" name="Subtitle 2"/>
          <p:cNvSpPr>
            <a:spLocks noGrp="1"/>
          </p:cNvSpPr>
          <p:nvPr>
            <p:ph type="subTitle" idx="1"/>
          </p:nvPr>
        </p:nvSpPr>
        <p:spPr/>
        <p:txBody>
          <a:bodyPr>
            <a:normAutofit/>
          </a:bodyPr>
          <a:lstStyle/>
          <a:p>
            <a:r>
              <a:rPr lang="en-US" sz="8000"/>
              <a:t>Communication</a:t>
            </a:r>
          </a:p>
        </p:txBody>
      </p:sp>
      <p:pic>
        <p:nvPicPr>
          <p:cNvPr id="4" name="Picture 3"/>
          <p:cNvPicPr>
            <a:picLocks noChangeAspect="1"/>
          </p:cNvPicPr>
          <p:nvPr/>
        </p:nvPicPr>
        <p:blipFill>
          <a:blip r:embed="rId2"/>
          <a:stretch>
            <a:fillRect/>
          </a:stretch>
        </p:blipFill>
        <p:spPr>
          <a:xfrm>
            <a:off x="5778631" y="0"/>
            <a:ext cx="3365369" cy="3699125"/>
          </a:xfrm>
          <a:prstGeom prst="rect">
            <a:avLst/>
          </a:prstGeom>
        </p:spPr>
      </p:pic>
    </p:spTree>
    <p:extLst>
      <p:ext uri="{BB962C8B-B14F-4D97-AF65-F5344CB8AC3E}">
        <p14:creationId xmlns:p14="http://schemas.microsoft.com/office/powerpoint/2010/main" val="1408526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Faculty Contacts</a:t>
            </a:r>
          </a:p>
        </p:txBody>
      </p:sp>
      <p:sp>
        <p:nvSpPr>
          <p:cNvPr id="3" name="Content Placeholder 2"/>
          <p:cNvSpPr>
            <a:spLocks noGrp="1"/>
          </p:cNvSpPr>
          <p:nvPr>
            <p:ph idx="1"/>
          </p:nvPr>
        </p:nvSpPr>
        <p:spPr/>
        <p:txBody>
          <a:bodyPr>
            <a:normAutofit/>
          </a:bodyPr>
          <a:lstStyle/>
          <a:p>
            <a:r>
              <a:rPr lang="en-US" sz="4000"/>
              <a:t>Email</a:t>
            </a:r>
          </a:p>
          <a:p>
            <a:endParaRPr lang="en-US" sz="4000"/>
          </a:p>
          <a:p>
            <a:r>
              <a:rPr lang="en-US" sz="4000"/>
              <a:t>Voice Mail</a:t>
            </a:r>
          </a:p>
          <a:p>
            <a:endParaRPr lang="en-US" sz="4000"/>
          </a:p>
          <a:p>
            <a:r>
              <a:rPr lang="en-US" sz="4000"/>
              <a:t>PowerSchool</a:t>
            </a:r>
          </a:p>
        </p:txBody>
      </p:sp>
    </p:spTree>
    <p:extLst>
      <p:ext uri="{BB962C8B-B14F-4D97-AF65-F5344CB8AC3E}">
        <p14:creationId xmlns:p14="http://schemas.microsoft.com/office/powerpoint/2010/main" val="1674310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www.lphs.net</a:t>
            </a:r>
          </a:p>
        </p:txBody>
      </p:sp>
      <p:pic>
        <p:nvPicPr>
          <p:cNvPr id="4" name="Content Placeholder 3">
            <a:extLst>
              <a:ext uri="{FF2B5EF4-FFF2-40B4-BE49-F238E27FC236}">
                <a16:creationId xmlns:a16="http://schemas.microsoft.com/office/drawing/2014/main" id="{297A2F09-71F9-478E-A68E-B81110FFF13C}"/>
              </a:ext>
            </a:extLst>
          </p:cNvPr>
          <p:cNvPicPr>
            <a:picLocks noGrp="1" noChangeAspect="1"/>
          </p:cNvPicPr>
          <p:nvPr>
            <p:ph idx="1"/>
          </p:nvPr>
        </p:nvPicPr>
        <p:blipFill rotWithShape="1">
          <a:blip r:embed="rId3"/>
          <a:srcRect t="11238" b="5734"/>
          <a:stretch/>
        </p:blipFill>
        <p:spPr>
          <a:xfrm>
            <a:off x="779638" y="2307771"/>
            <a:ext cx="7735726" cy="3612829"/>
          </a:xfrm>
          <a:prstGeom prst="rect">
            <a:avLst/>
          </a:prstGeom>
        </p:spPr>
      </p:pic>
    </p:spTree>
    <p:extLst>
      <p:ext uri="{BB962C8B-B14F-4D97-AF65-F5344CB8AC3E}">
        <p14:creationId xmlns:p14="http://schemas.microsoft.com/office/powerpoint/2010/main" val="2862131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endParaRPr lang="en-US" sz="5400">
              <a:solidFill>
                <a:schemeClr val="tx1"/>
              </a:solidFill>
            </a:endParaRPr>
          </a:p>
        </p:txBody>
      </p:sp>
      <p:sp>
        <p:nvSpPr>
          <p:cNvPr id="3" name="Subtitle 2"/>
          <p:cNvSpPr>
            <a:spLocks noGrp="1"/>
          </p:cNvSpPr>
          <p:nvPr>
            <p:ph type="subTitle" idx="1"/>
          </p:nvPr>
        </p:nvSpPr>
        <p:spPr/>
        <p:txBody>
          <a:bodyPr>
            <a:normAutofit fontScale="85000" lnSpcReduction="20000"/>
          </a:bodyPr>
          <a:lstStyle/>
          <a:p>
            <a:r>
              <a:rPr lang="en-US" sz="8000"/>
              <a:t>Graduation Requirements</a:t>
            </a:r>
          </a:p>
        </p:txBody>
      </p:sp>
      <p:pic>
        <p:nvPicPr>
          <p:cNvPr id="4" name="Picture 3"/>
          <p:cNvPicPr>
            <a:picLocks noChangeAspect="1"/>
          </p:cNvPicPr>
          <p:nvPr/>
        </p:nvPicPr>
        <p:blipFill>
          <a:blip r:embed="rId2"/>
          <a:stretch>
            <a:fillRect/>
          </a:stretch>
        </p:blipFill>
        <p:spPr>
          <a:xfrm>
            <a:off x="5778631" y="0"/>
            <a:ext cx="3365369" cy="3699125"/>
          </a:xfrm>
          <a:prstGeom prst="rect">
            <a:avLst/>
          </a:prstGeom>
        </p:spPr>
      </p:pic>
    </p:spTree>
    <p:extLst>
      <p:ext uri="{BB962C8B-B14F-4D97-AF65-F5344CB8AC3E}">
        <p14:creationId xmlns:p14="http://schemas.microsoft.com/office/powerpoint/2010/main" val="1184783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530" y="413597"/>
            <a:ext cx="7886700" cy="994172"/>
          </a:xfrm>
        </p:spPr>
        <p:txBody>
          <a:bodyPr>
            <a:noAutofit/>
          </a:bodyPr>
          <a:lstStyle/>
          <a:p>
            <a:r>
              <a:rPr lang="en-US">
                <a:latin typeface="+mj-lt"/>
              </a:rPr>
              <a:t>LP High School </a:t>
            </a:r>
            <a:br>
              <a:rPr lang="en-US">
                <a:latin typeface="+mj-lt"/>
              </a:rPr>
            </a:br>
            <a:r>
              <a:rPr lang="en-US">
                <a:latin typeface="+mj-lt"/>
              </a:rPr>
              <a:t>Graduation Requirements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942199168"/>
              </p:ext>
            </p:extLst>
          </p:nvPr>
        </p:nvGraphicFramePr>
        <p:xfrm>
          <a:off x="1085850" y="1752600"/>
          <a:ext cx="6772276" cy="3902999"/>
        </p:xfrm>
        <a:graphic>
          <a:graphicData uri="http://schemas.openxmlformats.org/drawingml/2006/table">
            <a:tbl>
              <a:tblPr firstRow="1" bandRow="1">
                <a:tableStyleId>{93296810-A885-4BE3-A3E7-6D5BEEA58F35}</a:tableStyleId>
              </a:tblPr>
              <a:tblGrid>
                <a:gridCol w="3386138">
                  <a:extLst>
                    <a:ext uri="{9D8B030D-6E8A-4147-A177-3AD203B41FA5}">
                      <a16:colId xmlns:a16="http://schemas.microsoft.com/office/drawing/2014/main" val="20000"/>
                    </a:ext>
                  </a:extLst>
                </a:gridCol>
                <a:gridCol w="3386138">
                  <a:extLst>
                    <a:ext uri="{9D8B030D-6E8A-4147-A177-3AD203B41FA5}">
                      <a16:colId xmlns:a16="http://schemas.microsoft.com/office/drawing/2014/main" val="20001"/>
                    </a:ext>
                  </a:extLst>
                </a:gridCol>
              </a:tblGrid>
              <a:tr h="333029">
                <a:tc>
                  <a:txBody>
                    <a:bodyPr/>
                    <a:lstStyle/>
                    <a:p>
                      <a:r>
                        <a:rPr lang="en-US" sz="1700" dirty="0"/>
                        <a:t>Courses</a:t>
                      </a:r>
                    </a:p>
                  </a:txBody>
                  <a:tcPr marL="68580" marR="68580" marT="34290" marB="34290"/>
                </a:tc>
                <a:tc>
                  <a:txBody>
                    <a:bodyPr/>
                    <a:lstStyle/>
                    <a:p>
                      <a:r>
                        <a:rPr lang="en-US" sz="1700" dirty="0"/>
                        <a:t>Number of Credits</a:t>
                      </a:r>
                    </a:p>
                  </a:txBody>
                  <a:tcPr marL="68580" marR="68580" marT="34290" marB="34290"/>
                </a:tc>
                <a:extLst>
                  <a:ext uri="{0D108BD9-81ED-4DB2-BD59-A6C34878D82A}">
                    <a16:rowId xmlns:a16="http://schemas.microsoft.com/office/drawing/2014/main" val="10000"/>
                  </a:ext>
                </a:extLst>
              </a:tr>
              <a:tr h="285750">
                <a:tc>
                  <a:txBody>
                    <a:bodyPr/>
                    <a:lstStyle/>
                    <a:p>
                      <a:r>
                        <a:rPr lang="en-US" sz="1400" dirty="0"/>
                        <a:t>English </a:t>
                      </a:r>
                      <a:endParaRPr lang="en-US" sz="1400"/>
                    </a:p>
                  </a:txBody>
                  <a:tcPr marL="68580" marR="68580" marT="34290" marB="34290"/>
                </a:tc>
                <a:tc>
                  <a:txBody>
                    <a:bodyPr/>
                    <a:lstStyle/>
                    <a:p>
                      <a:r>
                        <a:rPr lang="en-US" sz="1400" dirty="0"/>
                        <a:t>4</a:t>
                      </a:r>
                    </a:p>
                  </a:txBody>
                  <a:tcPr marL="68580" marR="68580" marT="34290" marB="34290"/>
                </a:tc>
                <a:extLst>
                  <a:ext uri="{0D108BD9-81ED-4DB2-BD59-A6C34878D82A}">
                    <a16:rowId xmlns:a16="http://schemas.microsoft.com/office/drawing/2014/main" val="10001"/>
                  </a:ext>
                </a:extLst>
              </a:tr>
              <a:tr h="285750">
                <a:tc>
                  <a:txBody>
                    <a:bodyPr/>
                    <a:lstStyle/>
                    <a:p>
                      <a:r>
                        <a:rPr lang="en-US" sz="1400" dirty="0"/>
                        <a:t>Math</a:t>
                      </a:r>
                    </a:p>
                  </a:txBody>
                  <a:tcPr marL="68580" marR="68580" marT="34290" marB="34290"/>
                </a:tc>
                <a:tc>
                  <a:txBody>
                    <a:bodyPr/>
                    <a:lstStyle/>
                    <a:p>
                      <a:r>
                        <a:rPr lang="en-US" sz="1400" baseline="0" dirty="0"/>
                        <a:t>3 (Including Algebra (1) &amp; Geometry (1)</a:t>
                      </a:r>
                      <a:endParaRPr lang="en-US" sz="1400" dirty="0"/>
                    </a:p>
                  </a:txBody>
                  <a:tcPr marL="68580" marR="68580" marT="34290" marB="34290"/>
                </a:tc>
                <a:extLst>
                  <a:ext uri="{0D108BD9-81ED-4DB2-BD59-A6C34878D82A}">
                    <a16:rowId xmlns:a16="http://schemas.microsoft.com/office/drawing/2014/main" val="10002"/>
                  </a:ext>
                </a:extLst>
              </a:tr>
              <a:tr h="285750">
                <a:tc>
                  <a:txBody>
                    <a:bodyPr/>
                    <a:lstStyle/>
                    <a:p>
                      <a:r>
                        <a:rPr lang="en-US" sz="1400" dirty="0"/>
                        <a:t>Science</a:t>
                      </a:r>
                    </a:p>
                  </a:txBody>
                  <a:tcPr marL="68580" marR="68580" marT="34290" marB="34290"/>
                </a:tc>
                <a:tc>
                  <a:txBody>
                    <a:bodyPr/>
                    <a:lstStyle/>
                    <a:p>
                      <a:r>
                        <a:rPr lang="en-US" sz="1400" dirty="0"/>
                        <a:t>2 (Including Biology, Chemistry)</a:t>
                      </a:r>
                    </a:p>
                  </a:txBody>
                  <a:tcPr marL="68580" marR="68580" marT="34290" marB="34290"/>
                </a:tc>
                <a:extLst>
                  <a:ext uri="{0D108BD9-81ED-4DB2-BD59-A6C34878D82A}">
                    <a16:rowId xmlns:a16="http://schemas.microsoft.com/office/drawing/2014/main" val="10003"/>
                  </a:ext>
                </a:extLst>
              </a:tr>
              <a:tr h="285750">
                <a:tc>
                  <a:txBody>
                    <a:bodyPr/>
                    <a:lstStyle/>
                    <a:p>
                      <a:r>
                        <a:rPr lang="en-US" sz="1400" dirty="0"/>
                        <a:t>Social Studies</a:t>
                      </a:r>
                    </a:p>
                  </a:txBody>
                  <a:tcPr marL="68580" marR="68580" marT="34290" marB="34290"/>
                </a:tc>
                <a:tc>
                  <a:txBody>
                    <a:bodyPr/>
                    <a:lstStyle/>
                    <a:p>
                      <a:r>
                        <a:rPr lang="en-US" sz="1400" baseline="0" dirty="0"/>
                        <a:t>2.5   (World History-1, US History-1,     Government-.5)</a:t>
                      </a:r>
                      <a:endParaRPr lang="en-US" sz="1400" dirty="0"/>
                    </a:p>
                  </a:txBody>
                  <a:tcPr marL="68580" marR="68580" marT="34290" marB="34290"/>
                </a:tc>
                <a:extLst>
                  <a:ext uri="{0D108BD9-81ED-4DB2-BD59-A6C34878D82A}">
                    <a16:rowId xmlns:a16="http://schemas.microsoft.com/office/drawing/2014/main" val="10004"/>
                  </a:ext>
                </a:extLst>
              </a:tr>
              <a:tr h="285750">
                <a:tc>
                  <a:txBody>
                    <a:bodyPr/>
                    <a:lstStyle/>
                    <a:p>
                      <a:r>
                        <a:rPr lang="en-US" sz="1400" dirty="0"/>
                        <a:t>Personal</a:t>
                      </a:r>
                      <a:r>
                        <a:rPr lang="en-US" sz="1400" baseline="0" dirty="0"/>
                        <a:t> Finance or AP Microeconomics</a:t>
                      </a:r>
                      <a:endParaRPr lang="en-US" sz="1400" dirty="0"/>
                    </a:p>
                  </a:txBody>
                  <a:tcPr marL="68580" marR="68580" marT="34290" marB="34290"/>
                </a:tc>
                <a:tc>
                  <a:txBody>
                    <a:bodyPr/>
                    <a:lstStyle/>
                    <a:p>
                      <a:r>
                        <a:rPr lang="en-US" sz="1400" dirty="0"/>
                        <a:t>.5</a:t>
                      </a:r>
                    </a:p>
                  </a:txBody>
                  <a:tcPr marL="68580" marR="68580" marT="34290" marB="34290"/>
                </a:tc>
                <a:extLst>
                  <a:ext uri="{0D108BD9-81ED-4DB2-BD59-A6C34878D82A}">
                    <a16:rowId xmlns:a16="http://schemas.microsoft.com/office/drawing/2014/main" val="10005"/>
                  </a:ext>
                </a:extLst>
              </a:tr>
              <a:tr h="285750">
                <a:tc>
                  <a:txBody>
                    <a:bodyPr/>
                    <a:lstStyle/>
                    <a:p>
                      <a:r>
                        <a:rPr lang="en-US" sz="1400" dirty="0"/>
                        <a:t>PE</a:t>
                      </a:r>
                    </a:p>
                  </a:txBody>
                  <a:tcPr marL="68580" marR="68580" marT="34290" marB="34290"/>
                </a:tc>
                <a:tc>
                  <a:txBody>
                    <a:bodyPr/>
                    <a:lstStyle/>
                    <a:p>
                      <a:r>
                        <a:rPr lang="en-US" sz="1400" dirty="0"/>
                        <a:t>3-3.5</a:t>
                      </a:r>
                    </a:p>
                  </a:txBody>
                  <a:tcPr marL="68580" marR="68580" marT="34290" marB="34290"/>
                </a:tc>
                <a:extLst>
                  <a:ext uri="{0D108BD9-81ED-4DB2-BD59-A6C34878D82A}">
                    <a16:rowId xmlns:a16="http://schemas.microsoft.com/office/drawing/2014/main" val="10006"/>
                  </a:ext>
                </a:extLst>
              </a:tr>
              <a:tr h="285750">
                <a:tc>
                  <a:txBody>
                    <a:bodyPr/>
                    <a:lstStyle/>
                    <a:p>
                      <a:r>
                        <a:rPr lang="en-US" sz="1400" dirty="0"/>
                        <a:t>Health</a:t>
                      </a:r>
                    </a:p>
                  </a:txBody>
                  <a:tcPr marL="68580" marR="68580" marT="34290" marB="34290"/>
                </a:tc>
                <a:tc>
                  <a:txBody>
                    <a:bodyPr/>
                    <a:lstStyle/>
                    <a:p>
                      <a:r>
                        <a:rPr lang="en-US" sz="1400" dirty="0"/>
                        <a:t>.5</a:t>
                      </a:r>
                    </a:p>
                  </a:txBody>
                  <a:tcPr marL="68580" marR="68580" marT="34290" marB="34290"/>
                </a:tc>
                <a:extLst>
                  <a:ext uri="{0D108BD9-81ED-4DB2-BD59-A6C34878D82A}">
                    <a16:rowId xmlns:a16="http://schemas.microsoft.com/office/drawing/2014/main" val="10007"/>
                  </a:ext>
                </a:extLst>
              </a:tr>
              <a:tr h="285750">
                <a:tc>
                  <a:txBody>
                    <a:bodyPr/>
                    <a:lstStyle/>
                    <a:p>
                      <a:r>
                        <a:rPr lang="en-US" sz="1400" dirty="0"/>
                        <a:t>Essential Technology</a:t>
                      </a:r>
                    </a:p>
                  </a:txBody>
                  <a:tcPr marL="68580" marR="68580" marT="34290" marB="34290"/>
                </a:tc>
                <a:tc>
                  <a:txBody>
                    <a:bodyPr/>
                    <a:lstStyle/>
                    <a:p>
                      <a:r>
                        <a:rPr lang="en-US" sz="1400" dirty="0"/>
                        <a:t>.5</a:t>
                      </a:r>
                    </a:p>
                  </a:txBody>
                  <a:tcPr marL="68580" marR="68580" marT="34290" marB="34290"/>
                </a:tc>
                <a:extLst>
                  <a:ext uri="{0D108BD9-81ED-4DB2-BD59-A6C34878D82A}">
                    <a16:rowId xmlns:a16="http://schemas.microsoft.com/office/drawing/2014/main" val="10008"/>
                  </a:ext>
                </a:extLst>
              </a:tr>
              <a:tr h="502920">
                <a:tc>
                  <a:txBody>
                    <a:bodyPr/>
                    <a:lstStyle/>
                    <a:p>
                      <a:r>
                        <a:rPr lang="en-US" sz="1400" dirty="0"/>
                        <a:t>Fine Art, Vocational</a:t>
                      </a:r>
                      <a:r>
                        <a:rPr lang="en-US" sz="1400" baseline="0" dirty="0"/>
                        <a:t> Education, or Foreign Language</a:t>
                      </a:r>
                      <a:endParaRPr lang="en-US" sz="1400" dirty="0"/>
                    </a:p>
                  </a:txBody>
                  <a:tcPr marL="68580" marR="68580" marT="34290" marB="34290"/>
                </a:tc>
                <a:tc>
                  <a:txBody>
                    <a:bodyPr/>
                    <a:lstStyle/>
                    <a:p>
                      <a:r>
                        <a:rPr lang="en-US" sz="1400" dirty="0"/>
                        <a:t>1</a:t>
                      </a:r>
                    </a:p>
                  </a:txBody>
                  <a:tcPr marL="68580" marR="68580" marT="34290" marB="34290"/>
                </a:tc>
                <a:extLst>
                  <a:ext uri="{0D108BD9-81ED-4DB2-BD59-A6C34878D82A}">
                    <a16:rowId xmlns:a16="http://schemas.microsoft.com/office/drawing/2014/main" val="10009"/>
                  </a:ext>
                </a:extLst>
              </a:tr>
              <a:tr h="285750">
                <a:tc>
                  <a:txBody>
                    <a:bodyPr/>
                    <a:lstStyle/>
                    <a:p>
                      <a:endParaRPr lang="en-US" sz="1400"/>
                    </a:p>
                  </a:txBody>
                  <a:tcPr marL="68580" marR="68580" marT="34290" marB="34290"/>
                </a:tc>
                <a:tc>
                  <a:txBody>
                    <a:bodyPr/>
                    <a:lstStyle/>
                    <a:p>
                      <a:endParaRPr lang="en-US" sz="1400"/>
                    </a:p>
                  </a:txBody>
                  <a:tcPr marL="68580" marR="68580" marT="34290" marB="34290"/>
                </a:tc>
                <a:extLst>
                  <a:ext uri="{0D108BD9-81ED-4DB2-BD59-A6C34878D82A}">
                    <a16:rowId xmlns:a16="http://schemas.microsoft.com/office/drawing/2014/main" val="10010"/>
                  </a:ext>
                </a:extLst>
              </a:tr>
              <a:tr h="285750">
                <a:tc>
                  <a:txBody>
                    <a:bodyPr/>
                    <a:lstStyle/>
                    <a:p>
                      <a:pPr algn="ctr"/>
                      <a:r>
                        <a:rPr lang="en-US" sz="1400" b="1" dirty="0"/>
                        <a:t>TOTAL</a:t>
                      </a:r>
                      <a:r>
                        <a:rPr lang="en-US" sz="1400" b="1" baseline="0" dirty="0"/>
                        <a:t> CREDITS REQUIRED</a:t>
                      </a:r>
                      <a:endParaRPr lang="en-US" sz="1400" b="1" dirty="0"/>
                    </a:p>
                  </a:txBody>
                  <a:tcPr marL="68580" marR="68580" marT="34290" marB="34290"/>
                </a:tc>
                <a:tc>
                  <a:txBody>
                    <a:bodyPr/>
                    <a:lstStyle/>
                    <a:p>
                      <a:pPr algn="ctr"/>
                      <a:r>
                        <a:rPr lang="en-US" sz="1400" b="1" dirty="0"/>
                        <a:t>23</a:t>
                      </a:r>
                    </a:p>
                  </a:txBody>
                  <a:tcPr marL="68580" marR="68580" marT="34290" marB="34290"/>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184127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Driver’s Ed</a:t>
            </a:r>
          </a:p>
        </p:txBody>
      </p:sp>
      <p:sp>
        <p:nvSpPr>
          <p:cNvPr id="3" name="Content Placeholder 2"/>
          <p:cNvSpPr>
            <a:spLocks noGrp="1"/>
          </p:cNvSpPr>
          <p:nvPr>
            <p:ph idx="1"/>
          </p:nvPr>
        </p:nvSpPr>
        <p:spPr/>
        <p:txBody>
          <a:bodyPr vert="horz" lIns="91440" tIns="45720" rIns="91440" bIns="45720" rtlCol="0" anchor="t">
            <a:normAutofit fontScale="92500" lnSpcReduction="10000"/>
          </a:bodyPr>
          <a:lstStyle/>
          <a:p>
            <a:pPr>
              <a:lnSpc>
                <a:spcPct val="80000"/>
              </a:lnSpc>
              <a:buClr>
                <a:schemeClr val="accent3">
                  <a:lumMod val="50000"/>
                </a:schemeClr>
              </a:buClr>
            </a:pPr>
            <a:r>
              <a:rPr lang="en-US" sz="2700">
                <a:ea typeface="ヒラギノ角ゴ Pro W3"/>
              </a:rPr>
              <a:t>Driver Education classroom is NOT a graduation requirement  </a:t>
            </a:r>
            <a:r>
              <a:rPr lang="en-US" sz="2000">
                <a:ea typeface="ヒラギノ角ゴ Pro W3"/>
              </a:rPr>
              <a:t>(.5 credit)</a:t>
            </a:r>
          </a:p>
          <a:p>
            <a:pPr>
              <a:lnSpc>
                <a:spcPct val="80000"/>
              </a:lnSpc>
              <a:buClr>
                <a:schemeClr val="accent3">
                  <a:lumMod val="50000"/>
                </a:schemeClr>
              </a:buClr>
            </a:pPr>
            <a:r>
              <a:rPr lang="en-US" sz="2700">
                <a:ea typeface="ヒラギノ角ゴ Pro W3"/>
              </a:rPr>
              <a:t>Who is eligible for driver education?</a:t>
            </a:r>
            <a:endParaRPr lang="en-US" sz="2300">
              <a:ea typeface="ヒラギノ角ゴ Pro W3"/>
            </a:endParaRPr>
          </a:p>
          <a:p>
            <a:pPr lvl="1">
              <a:lnSpc>
                <a:spcPct val="80000"/>
              </a:lnSpc>
              <a:spcBef>
                <a:spcPts val="1000"/>
              </a:spcBef>
              <a:buClr>
                <a:schemeClr val="accent3">
                  <a:lumMod val="50000"/>
                </a:schemeClr>
              </a:buClr>
            </a:pPr>
            <a:r>
              <a:rPr lang="en-US" sz="2300">
                <a:ea typeface="ヒラギノ角ゴ Pro W3"/>
              </a:rPr>
              <a:t>Must complete 8 classes in the 2 semesters prior</a:t>
            </a:r>
            <a:endParaRPr lang="en-US" sz="2300">
              <a:ea typeface="ヒラギノ角ゴ Pro W3"/>
              <a:cs typeface="Calibri"/>
            </a:endParaRPr>
          </a:p>
          <a:p>
            <a:pPr lvl="1">
              <a:lnSpc>
                <a:spcPct val="80000"/>
              </a:lnSpc>
              <a:spcBef>
                <a:spcPts val="1000"/>
              </a:spcBef>
              <a:buClr>
                <a:schemeClr val="accent3">
                  <a:lumMod val="50000"/>
                </a:schemeClr>
              </a:buClr>
            </a:pPr>
            <a:r>
              <a:rPr lang="en-US" sz="2300">
                <a:ea typeface="ヒラギノ角ゴ Pro W3"/>
              </a:rPr>
              <a:t>Must be 15-years-old prior to start date of class</a:t>
            </a:r>
            <a:endParaRPr lang="en-US" sz="2300">
              <a:ea typeface="ヒラギノ角ゴ Pro W3"/>
              <a:cs typeface="Calibri"/>
            </a:endParaRPr>
          </a:p>
          <a:p>
            <a:pPr lvl="1">
              <a:lnSpc>
                <a:spcPct val="80000"/>
              </a:lnSpc>
              <a:spcBef>
                <a:spcPts val="1000"/>
              </a:spcBef>
              <a:buClr>
                <a:schemeClr val="accent3">
                  <a:lumMod val="50000"/>
                </a:schemeClr>
              </a:buClr>
            </a:pPr>
            <a:r>
              <a:rPr lang="en-US" sz="2300">
                <a:ea typeface="ヒラギノ角ゴ Pro W3"/>
              </a:rPr>
              <a:t>Students selected based on birthdate cutoffs </a:t>
            </a:r>
            <a:r>
              <a:rPr lang="en-US" sz="2000">
                <a:ea typeface="ヒラギノ角ゴ Pro W3"/>
              </a:rPr>
              <a:t>(</a:t>
            </a:r>
            <a:r>
              <a:rPr lang="en-US" sz="2000" err="1">
                <a:ea typeface="ヒラギノ角ゴ Pro W3"/>
              </a:rPr>
              <a:t>ie</a:t>
            </a:r>
            <a:r>
              <a:rPr lang="en-US" sz="2000">
                <a:ea typeface="ヒラギノ角ゴ Pro W3"/>
              </a:rPr>
              <a:t>, February 15 -April 30)</a:t>
            </a:r>
            <a:endParaRPr lang="en-US" sz="2000">
              <a:ea typeface="ヒラギノ角ゴ Pro W3"/>
              <a:cs typeface="Calibri"/>
            </a:endParaRPr>
          </a:p>
          <a:p>
            <a:pPr lvl="1">
              <a:lnSpc>
                <a:spcPct val="80000"/>
              </a:lnSpc>
              <a:spcBef>
                <a:spcPts val="1000"/>
              </a:spcBef>
              <a:buClr>
                <a:schemeClr val="accent3">
                  <a:lumMod val="50000"/>
                </a:schemeClr>
              </a:buClr>
            </a:pPr>
            <a:r>
              <a:rPr lang="en-US"/>
              <a:t>Class costs </a:t>
            </a:r>
            <a:r>
              <a:rPr lang="en-US" err="1"/>
              <a:t>apx</a:t>
            </a:r>
            <a:r>
              <a:rPr lang="en-US"/>
              <a:t>. $125 + Permit costs </a:t>
            </a:r>
            <a:r>
              <a:rPr lang="en-US" err="1"/>
              <a:t>apx</a:t>
            </a:r>
            <a:r>
              <a:rPr lang="en-US"/>
              <a:t>. $20 </a:t>
            </a:r>
            <a:r>
              <a:rPr lang="en-US" sz="2000"/>
              <a:t>(good for 1 year)</a:t>
            </a:r>
            <a:endParaRPr lang="en-US" sz="2000">
              <a:cs typeface="Calibri"/>
            </a:endParaRPr>
          </a:p>
          <a:p>
            <a:pPr lvl="1">
              <a:lnSpc>
                <a:spcPct val="80000"/>
              </a:lnSpc>
              <a:spcBef>
                <a:spcPts val="1000"/>
              </a:spcBef>
              <a:buClr>
                <a:schemeClr val="accent3">
                  <a:lumMod val="50000"/>
                </a:schemeClr>
              </a:buClr>
            </a:pPr>
            <a:r>
              <a:rPr lang="en-US"/>
              <a:t>Summer school driver’s ed</a:t>
            </a:r>
          </a:p>
          <a:p>
            <a:pPr lvl="2">
              <a:lnSpc>
                <a:spcPct val="80000"/>
              </a:lnSpc>
              <a:spcBef>
                <a:spcPts val="1000"/>
              </a:spcBef>
              <a:buClr>
                <a:schemeClr val="accent3">
                  <a:lumMod val="50000"/>
                </a:schemeClr>
              </a:buClr>
            </a:pPr>
            <a:r>
              <a:rPr lang="en-US" sz="2200"/>
              <a:t>Signups begin early spring semester</a:t>
            </a:r>
          </a:p>
          <a:p>
            <a:pPr lvl="2">
              <a:lnSpc>
                <a:spcPct val="80000"/>
              </a:lnSpc>
              <a:spcBef>
                <a:spcPts val="1000"/>
              </a:spcBef>
              <a:buClr>
                <a:schemeClr val="accent3">
                  <a:lumMod val="50000"/>
                </a:schemeClr>
              </a:buClr>
            </a:pPr>
            <a:r>
              <a:rPr lang="en-US" sz="2200"/>
              <a:t>Preference given by birthdate</a:t>
            </a:r>
            <a:endParaRPr lang="en-US" sz="2200">
              <a:cs typeface="Calibri"/>
            </a:endParaRPr>
          </a:p>
          <a:p>
            <a:pPr lvl="2">
              <a:lnSpc>
                <a:spcPct val="80000"/>
              </a:lnSpc>
              <a:spcBef>
                <a:spcPts val="1000"/>
              </a:spcBef>
              <a:buClr>
                <a:schemeClr val="accent3">
                  <a:lumMod val="50000"/>
                </a:schemeClr>
              </a:buClr>
            </a:pPr>
            <a:r>
              <a:rPr lang="en-US" sz="2200"/>
              <a:t>Extra fee vs. regular school year</a:t>
            </a:r>
            <a:endParaRPr lang="en-US" sz="2200">
              <a:cs typeface="Calibri"/>
            </a:endParaRPr>
          </a:p>
          <a:p>
            <a:endParaRPr lang="en-US"/>
          </a:p>
        </p:txBody>
      </p:sp>
    </p:spTree>
    <p:extLst>
      <p:ext uri="{BB962C8B-B14F-4D97-AF65-F5344CB8AC3E}">
        <p14:creationId xmlns:p14="http://schemas.microsoft.com/office/powerpoint/2010/main" val="322742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endParaRPr lang="en-US" sz="5400">
              <a:solidFill>
                <a:schemeClr val="tx1"/>
              </a:solidFill>
            </a:endParaRPr>
          </a:p>
        </p:txBody>
      </p:sp>
      <p:sp>
        <p:nvSpPr>
          <p:cNvPr id="3" name="Subtitle 2"/>
          <p:cNvSpPr>
            <a:spLocks noGrp="1"/>
          </p:cNvSpPr>
          <p:nvPr>
            <p:ph type="subTitle" idx="1"/>
          </p:nvPr>
        </p:nvSpPr>
        <p:spPr/>
        <p:txBody>
          <a:bodyPr>
            <a:normAutofit/>
          </a:bodyPr>
          <a:lstStyle/>
          <a:p>
            <a:r>
              <a:rPr lang="en-US" sz="8000"/>
              <a:t>Grades</a:t>
            </a:r>
          </a:p>
        </p:txBody>
      </p:sp>
      <p:pic>
        <p:nvPicPr>
          <p:cNvPr id="4" name="Picture 3"/>
          <p:cNvPicPr>
            <a:picLocks noChangeAspect="1"/>
          </p:cNvPicPr>
          <p:nvPr/>
        </p:nvPicPr>
        <p:blipFill>
          <a:blip r:embed="rId2"/>
          <a:stretch>
            <a:fillRect/>
          </a:stretch>
        </p:blipFill>
        <p:spPr>
          <a:xfrm>
            <a:off x="5778631" y="0"/>
            <a:ext cx="3365369" cy="3699125"/>
          </a:xfrm>
          <a:prstGeom prst="rect">
            <a:avLst/>
          </a:prstGeom>
        </p:spPr>
      </p:pic>
    </p:spTree>
    <p:extLst>
      <p:ext uri="{BB962C8B-B14F-4D97-AF65-F5344CB8AC3E}">
        <p14:creationId xmlns:p14="http://schemas.microsoft.com/office/powerpoint/2010/main" val="1253290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Grade Point Average</a:t>
            </a:r>
          </a:p>
        </p:txBody>
      </p:sp>
      <p:sp>
        <p:nvSpPr>
          <p:cNvPr id="3" name="Content Placeholder 2"/>
          <p:cNvSpPr>
            <a:spLocks noGrp="1"/>
          </p:cNvSpPr>
          <p:nvPr>
            <p:ph idx="1"/>
          </p:nvPr>
        </p:nvSpPr>
        <p:spPr/>
        <p:txBody>
          <a:bodyPr vert="horz" lIns="91440" tIns="45720" rIns="91440" bIns="45720" rtlCol="0" anchor="t">
            <a:normAutofit/>
          </a:bodyPr>
          <a:lstStyle/>
          <a:p>
            <a:r>
              <a:rPr lang="en-US"/>
              <a:t>All classes count towards GPA </a:t>
            </a:r>
            <a:endParaRPr lang="en-US">
              <a:cs typeface="Calibri"/>
            </a:endParaRPr>
          </a:p>
          <a:p>
            <a:pPr lvl="1"/>
            <a:r>
              <a:rPr lang="en-US">
                <a:cs typeface="Calibri"/>
              </a:rPr>
              <a:t>Graduation requirements</a:t>
            </a:r>
          </a:p>
          <a:p>
            <a:pPr lvl="1"/>
            <a:r>
              <a:rPr lang="en-US">
                <a:cs typeface="Calibri"/>
              </a:rPr>
              <a:t>Electives (band, choir, etc.)</a:t>
            </a:r>
            <a:endParaRPr lang="en-US"/>
          </a:p>
          <a:p>
            <a:pPr lvl="1"/>
            <a:r>
              <a:rPr lang="en-US">
                <a:cs typeface="Calibri"/>
              </a:rPr>
              <a:t>Physical Education</a:t>
            </a:r>
            <a:endParaRPr lang="en-US"/>
          </a:p>
          <a:p>
            <a:r>
              <a:rPr lang="en-US"/>
              <a:t>Advanced Placement (AP) and Honors classes receive weighted grades</a:t>
            </a:r>
            <a:endParaRPr lang="en-US">
              <a:cs typeface="Calibri"/>
            </a:endParaRPr>
          </a:p>
          <a:p>
            <a:r>
              <a:rPr lang="en-US"/>
              <a:t>Measured on a 4.0 scale</a:t>
            </a:r>
            <a:endParaRPr lang="en-US">
              <a:cs typeface="Calibri"/>
            </a:endParaRPr>
          </a:p>
        </p:txBody>
      </p:sp>
    </p:spTree>
    <p:extLst>
      <p:ext uri="{BB962C8B-B14F-4D97-AF65-F5344CB8AC3E}">
        <p14:creationId xmlns:p14="http://schemas.microsoft.com/office/powerpoint/2010/main" val="408930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LP GPA Scale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26012960"/>
              </p:ext>
            </p:extLst>
          </p:nvPr>
        </p:nvGraphicFramePr>
        <p:xfrm>
          <a:off x="472968" y="1690692"/>
          <a:ext cx="8339956" cy="4725868"/>
        </p:xfrm>
        <a:graphic>
          <a:graphicData uri="http://schemas.openxmlformats.org/drawingml/2006/table">
            <a:tbl>
              <a:tblPr firstRow="1" firstCol="1" bandRow="1">
                <a:tableStyleId>{5C22544A-7EE6-4342-B048-85BDC9FD1C3A}</a:tableStyleId>
              </a:tblPr>
              <a:tblGrid>
                <a:gridCol w="1756594">
                  <a:extLst>
                    <a:ext uri="{9D8B030D-6E8A-4147-A177-3AD203B41FA5}">
                      <a16:colId xmlns:a16="http://schemas.microsoft.com/office/drawing/2014/main" val="20000"/>
                    </a:ext>
                  </a:extLst>
                </a:gridCol>
                <a:gridCol w="1112681">
                  <a:extLst>
                    <a:ext uri="{9D8B030D-6E8A-4147-A177-3AD203B41FA5}">
                      <a16:colId xmlns:a16="http://schemas.microsoft.com/office/drawing/2014/main" val="20001"/>
                    </a:ext>
                  </a:extLst>
                </a:gridCol>
                <a:gridCol w="2688979">
                  <a:extLst>
                    <a:ext uri="{9D8B030D-6E8A-4147-A177-3AD203B41FA5}">
                      <a16:colId xmlns:a16="http://schemas.microsoft.com/office/drawing/2014/main" val="20002"/>
                    </a:ext>
                  </a:extLst>
                </a:gridCol>
                <a:gridCol w="2781702">
                  <a:extLst>
                    <a:ext uri="{9D8B030D-6E8A-4147-A177-3AD203B41FA5}">
                      <a16:colId xmlns:a16="http://schemas.microsoft.com/office/drawing/2014/main" val="20003"/>
                    </a:ext>
                  </a:extLst>
                </a:gridCol>
              </a:tblGrid>
              <a:tr h="337562">
                <a:tc>
                  <a:txBody>
                    <a:bodyPr/>
                    <a:lstStyle/>
                    <a:p>
                      <a:pPr marL="0" marR="0">
                        <a:lnSpc>
                          <a:spcPct val="107000"/>
                        </a:lnSpc>
                        <a:spcBef>
                          <a:spcPts val="0"/>
                        </a:spcBef>
                        <a:spcAft>
                          <a:spcPts val="0"/>
                        </a:spcAft>
                      </a:pPr>
                      <a:r>
                        <a:rPr lang="en-US" sz="1800">
                          <a:effectLst/>
                        </a:rPr>
                        <a:t>Percentages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a:effectLst/>
                        </a:rPr>
                        <a:t>Grade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a:effectLst/>
                        </a:rPr>
                        <a:t>Regular Grade Points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1800">
                          <a:effectLst/>
                        </a:rPr>
                        <a:t>Weighted Grade Points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337562">
                <a:tc>
                  <a:txBody>
                    <a:bodyPr/>
                    <a:lstStyle/>
                    <a:p>
                      <a:pPr marL="0" marR="0">
                        <a:lnSpc>
                          <a:spcPct val="107000"/>
                        </a:lnSpc>
                        <a:spcBef>
                          <a:spcPts val="0"/>
                        </a:spcBef>
                        <a:spcAft>
                          <a:spcPts val="0"/>
                        </a:spcAft>
                      </a:pPr>
                      <a:r>
                        <a:rPr lang="en-US" sz="2000">
                          <a:effectLst/>
                        </a:rPr>
                        <a:t>100 – 97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4.4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5.4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r h="337562">
                <a:tc>
                  <a:txBody>
                    <a:bodyPr/>
                    <a:lstStyle/>
                    <a:p>
                      <a:pPr marL="0" marR="0">
                        <a:lnSpc>
                          <a:spcPct val="107000"/>
                        </a:lnSpc>
                        <a:spcBef>
                          <a:spcPts val="0"/>
                        </a:spcBef>
                        <a:spcAft>
                          <a:spcPts val="0"/>
                        </a:spcAft>
                      </a:pPr>
                      <a:r>
                        <a:rPr lang="en-US" sz="2000">
                          <a:effectLst/>
                        </a:rPr>
                        <a:t>96 – 93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4.0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5.0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2"/>
                  </a:ext>
                </a:extLst>
              </a:tr>
              <a:tr h="337562">
                <a:tc>
                  <a:txBody>
                    <a:bodyPr/>
                    <a:lstStyle/>
                    <a:p>
                      <a:pPr marL="0" marR="0">
                        <a:lnSpc>
                          <a:spcPct val="107000"/>
                        </a:lnSpc>
                        <a:spcBef>
                          <a:spcPts val="0"/>
                        </a:spcBef>
                        <a:spcAft>
                          <a:spcPts val="0"/>
                        </a:spcAft>
                      </a:pPr>
                      <a:r>
                        <a:rPr lang="en-US" sz="2000">
                          <a:effectLst/>
                        </a:rPr>
                        <a:t>92 – 90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3.6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4.6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3"/>
                  </a:ext>
                </a:extLst>
              </a:tr>
              <a:tr h="337562">
                <a:tc>
                  <a:txBody>
                    <a:bodyPr/>
                    <a:lstStyle/>
                    <a:p>
                      <a:pPr marL="0" marR="0">
                        <a:lnSpc>
                          <a:spcPct val="107000"/>
                        </a:lnSpc>
                        <a:spcBef>
                          <a:spcPts val="0"/>
                        </a:spcBef>
                        <a:spcAft>
                          <a:spcPts val="0"/>
                        </a:spcAft>
                      </a:pPr>
                      <a:r>
                        <a:rPr lang="en-US" sz="2000">
                          <a:effectLst/>
                        </a:rPr>
                        <a:t>89 – 87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B+</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3.4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4.4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4"/>
                  </a:ext>
                </a:extLst>
              </a:tr>
              <a:tr h="337562">
                <a:tc>
                  <a:txBody>
                    <a:bodyPr/>
                    <a:lstStyle/>
                    <a:p>
                      <a:pPr marL="0" marR="0">
                        <a:lnSpc>
                          <a:spcPct val="107000"/>
                        </a:lnSpc>
                        <a:spcBef>
                          <a:spcPts val="0"/>
                        </a:spcBef>
                        <a:spcAft>
                          <a:spcPts val="0"/>
                        </a:spcAft>
                      </a:pPr>
                      <a:r>
                        <a:rPr lang="en-US" sz="2000">
                          <a:effectLst/>
                        </a:rPr>
                        <a:t>86 – 83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B</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3.0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4.0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5"/>
                  </a:ext>
                </a:extLst>
              </a:tr>
              <a:tr h="337562">
                <a:tc>
                  <a:txBody>
                    <a:bodyPr/>
                    <a:lstStyle/>
                    <a:p>
                      <a:pPr marL="0" marR="0">
                        <a:lnSpc>
                          <a:spcPct val="107000"/>
                        </a:lnSpc>
                        <a:spcBef>
                          <a:spcPts val="0"/>
                        </a:spcBef>
                        <a:spcAft>
                          <a:spcPts val="0"/>
                        </a:spcAft>
                      </a:pPr>
                      <a:r>
                        <a:rPr lang="en-US" sz="2000">
                          <a:effectLst/>
                        </a:rPr>
                        <a:t>82 – 80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B-</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2.6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3.6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6"/>
                  </a:ext>
                </a:extLst>
              </a:tr>
              <a:tr h="337562">
                <a:tc>
                  <a:txBody>
                    <a:bodyPr/>
                    <a:lstStyle/>
                    <a:p>
                      <a:pPr marL="0" marR="0">
                        <a:lnSpc>
                          <a:spcPct val="107000"/>
                        </a:lnSpc>
                        <a:spcBef>
                          <a:spcPts val="0"/>
                        </a:spcBef>
                        <a:spcAft>
                          <a:spcPts val="0"/>
                        </a:spcAft>
                      </a:pPr>
                      <a:r>
                        <a:rPr lang="en-US" sz="2000">
                          <a:effectLst/>
                        </a:rPr>
                        <a:t>79 – 77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C+</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2.4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3.4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7"/>
                  </a:ext>
                </a:extLst>
              </a:tr>
              <a:tr h="337562">
                <a:tc>
                  <a:txBody>
                    <a:bodyPr/>
                    <a:lstStyle/>
                    <a:p>
                      <a:pPr marL="0" marR="0">
                        <a:lnSpc>
                          <a:spcPct val="107000"/>
                        </a:lnSpc>
                        <a:spcBef>
                          <a:spcPts val="0"/>
                        </a:spcBef>
                        <a:spcAft>
                          <a:spcPts val="0"/>
                        </a:spcAft>
                      </a:pPr>
                      <a:r>
                        <a:rPr lang="en-US" sz="2000">
                          <a:effectLst/>
                        </a:rPr>
                        <a:t>76 – 73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C</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2.0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3.0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8"/>
                  </a:ext>
                </a:extLst>
              </a:tr>
              <a:tr h="337562">
                <a:tc>
                  <a:txBody>
                    <a:bodyPr/>
                    <a:lstStyle/>
                    <a:p>
                      <a:pPr marL="0" marR="0">
                        <a:lnSpc>
                          <a:spcPct val="107000"/>
                        </a:lnSpc>
                        <a:spcBef>
                          <a:spcPts val="0"/>
                        </a:spcBef>
                        <a:spcAft>
                          <a:spcPts val="0"/>
                        </a:spcAft>
                      </a:pPr>
                      <a:r>
                        <a:rPr lang="en-US" sz="2000">
                          <a:effectLst/>
                        </a:rPr>
                        <a:t>72 – 70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C-</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1.6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2.6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9"/>
                  </a:ext>
                </a:extLst>
              </a:tr>
              <a:tr h="337562">
                <a:tc>
                  <a:txBody>
                    <a:bodyPr/>
                    <a:lstStyle/>
                    <a:p>
                      <a:pPr marL="0" marR="0">
                        <a:lnSpc>
                          <a:spcPct val="107000"/>
                        </a:lnSpc>
                        <a:spcBef>
                          <a:spcPts val="0"/>
                        </a:spcBef>
                        <a:spcAft>
                          <a:spcPts val="0"/>
                        </a:spcAft>
                      </a:pPr>
                      <a:r>
                        <a:rPr lang="en-US" sz="2000">
                          <a:effectLst/>
                        </a:rPr>
                        <a:t>69 – 67</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1.4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1.4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0"/>
                  </a:ext>
                </a:extLst>
              </a:tr>
              <a:tr h="337562">
                <a:tc>
                  <a:txBody>
                    <a:bodyPr/>
                    <a:lstStyle/>
                    <a:p>
                      <a:pPr marL="0" marR="0">
                        <a:lnSpc>
                          <a:spcPct val="107000"/>
                        </a:lnSpc>
                        <a:spcBef>
                          <a:spcPts val="0"/>
                        </a:spcBef>
                        <a:spcAft>
                          <a:spcPts val="0"/>
                        </a:spcAft>
                      </a:pPr>
                      <a:r>
                        <a:rPr lang="en-US" sz="2000">
                          <a:effectLst/>
                        </a:rPr>
                        <a:t>66 – 63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1.0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1.0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1"/>
                  </a:ext>
                </a:extLst>
              </a:tr>
              <a:tr h="337562">
                <a:tc>
                  <a:txBody>
                    <a:bodyPr/>
                    <a:lstStyle/>
                    <a:p>
                      <a:pPr marL="0" marR="0">
                        <a:lnSpc>
                          <a:spcPct val="107000"/>
                        </a:lnSpc>
                        <a:spcBef>
                          <a:spcPts val="0"/>
                        </a:spcBef>
                        <a:spcAft>
                          <a:spcPts val="0"/>
                        </a:spcAft>
                      </a:pPr>
                      <a:r>
                        <a:rPr lang="en-US" sz="2000">
                          <a:effectLst/>
                        </a:rPr>
                        <a:t>62 – 60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0.6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0.6</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2"/>
                  </a:ext>
                </a:extLst>
              </a:tr>
              <a:tr h="337562">
                <a:tc>
                  <a:txBody>
                    <a:bodyPr/>
                    <a:lstStyle/>
                    <a:p>
                      <a:pPr marL="0" marR="0">
                        <a:lnSpc>
                          <a:spcPct val="107000"/>
                        </a:lnSpc>
                        <a:spcBef>
                          <a:spcPts val="0"/>
                        </a:spcBef>
                        <a:spcAft>
                          <a:spcPts val="0"/>
                        </a:spcAft>
                      </a:pPr>
                      <a:r>
                        <a:rPr lang="en-US" sz="2000">
                          <a:effectLst/>
                        </a:rPr>
                        <a:t>0 – 59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F</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0.0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07000"/>
                        </a:lnSpc>
                        <a:spcBef>
                          <a:spcPts val="0"/>
                        </a:spcBef>
                        <a:spcAft>
                          <a:spcPts val="0"/>
                        </a:spcAft>
                      </a:pPr>
                      <a:r>
                        <a:rPr lang="en-US" sz="2000">
                          <a:effectLst/>
                        </a:rPr>
                        <a:t>0.0</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2823733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GPA Examples</a:t>
            </a:r>
          </a:p>
        </p:txBody>
      </p:sp>
      <p:sp>
        <p:nvSpPr>
          <p:cNvPr id="3" name="TextBox 2"/>
          <p:cNvSpPr txBox="1"/>
          <p:nvPr/>
        </p:nvSpPr>
        <p:spPr>
          <a:xfrm>
            <a:off x="880533" y="1788523"/>
            <a:ext cx="3318934" cy="4093428"/>
          </a:xfrm>
          <a:prstGeom prst="rect">
            <a:avLst/>
          </a:prstGeom>
          <a:noFill/>
        </p:spPr>
        <p:txBody>
          <a:bodyPr wrap="square" rtlCol="0">
            <a:spAutoFit/>
          </a:bodyPr>
          <a:lstStyle/>
          <a:p>
            <a:r>
              <a:rPr lang="en-US" sz="2000" b="1">
                <a:solidFill>
                  <a:schemeClr val="bg1"/>
                </a:solidFill>
              </a:rPr>
              <a:t>English 1: A </a:t>
            </a:r>
            <a:r>
              <a:rPr lang="en-US" sz="2000" b="1">
                <a:solidFill>
                  <a:srgbClr val="FF0000"/>
                </a:solidFill>
              </a:rPr>
              <a:t>(4 x .5 = 2)</a:t>
            </a:r>
          </a:p>
          <a:p>
            <a:r>
              <a:rPr lang="en-US" sz="2000" b="1">
                <a:solidFill>
                  <a:schemeClr val="bg1"/>
                </a:solidFill>
              </a:rPr>
              <a:t>Algebra 1:B </a:t>
            </a:r>
            <a:r>
              <a:rPr lang="en-US" sz="2000" b="1">
                <a:solidFill>
                  <a:srgbClr val="FF0000"/>
                </a:solidFill>
              </a:rPr>
              <a:t>(3 x .5 =1.5)</a:t>
            </a:r>
          </a:p>
          <a:p>
            <a:r>
              <a:rPr lang="en-US" sz="2000" b="1">
                <a:solidFill>
                  <a:schemeClr val="bg1"/>
                </a:solidFill>
              </a:rPr>
              <a:t>Biology: B </a:t>
            </a:r>
            <a:r>
              <a:rPr lang="en-US" sz="2000" b="1">
                <a:solidFill>
                  <a:srgbClr val="FF0000"/>
                </a:solidFill>
              </a:rPr>
              <a:t>(3 x .5 = 1.5)</a:t>
            </a:r>
          </a:p>
          <a:p>
            <a:r>
              <a:rPr lang="en-US" sz="2000" b="1">
                <a:solidFill>
                  <a:schemeClr val="bg1"/>
                </a:solidFill>
              </a:rPr>
              <a:t>World History: A </a:t>
            </a:r>
            <a:r>
              <a:rPr lang="en-US" sz="2000" b="1">
                <a:solidFill>
                  <a:srgbClr val="FF0000"/>
                </a:solidFill>
              </a:rPr>
              <a:t>(4 x .5 = 2)</a:t>
            </a:r>
          </a:p>
          <a:p>
            <a:r>
              <a:rPr lang="en-US" sz="2000" b="1">
                <a:solidFill>
                  <a:schemeClr val="bg1"/>
                </a:solidFill>
              </a:rPr>
              <a:t>Health: A </a:t>
            </a:r>
            <a:r>
              <a:rPr lang="en-US" sz="2000" b="1">
                <a:solidFill>
                  <a:srgbClr val="FF0000"/>
                </a:solidFill>
              </a:rPr>
              <a:t>(4 x .5 = 2)</a:t>
            </a:r>
          </a:p>
          <a:p>
            <a:r>
              <a:rPr lang="en-US" sz="2000" b="1">
                <a:solidFill>
                  <a:schemeClr val="bg1"/>
                </a:solidFill>
              </a:rPr>
              <a:t>Spanish 1: B </a:t>
            </a:r>
            <a:r>
              <a:rPr lang="en-US" sz="2000" b="1">
                <a:solidFill>
                  <a:srgbClr val="FF0000"/>
                </a:solidFill>
              </a:rPr>
              <a:t>(3 x .5 = 1.5)</a:t>
            </a:r>
          </a:p>
          <a:p>
            <a:r>
              <a:rPr lang="en-US" sz="2000" b="1">
                <a:solidFill>
                  <a:schemeClr val="bg1"/>
                </a:solidFill>
              </a:rPr>
              <a:t>Essential Tech 1: A </a:t>
            </a:r>
            <a:r>
              <a:rPr lang="en-US" sz="2000" b="1">
                <a:solidFill>
                  <a:srgbClr val="FF0000"/>
                </a:solidFill>
              </a:rPr>
              <a:t>(4 x .5 = 2)</a:t>
            </a:r>
          </a:p>
          <a:p>
            <a:endParaRPr lang="en-US" sz="2400" b="1">
              <a:solidFill>
                <a:srgbClr val="FF0000"/>
              </a:solidFill>
            </a:endParaRPr>
          </a:p>
          <a:p>
            <a:pPr algn="ctr"/>
            <a:r>
              <a:rPr lang="en-US" sz="2400" b="1" u="sng">
                <a:solidFill>
                  <a:srgbClr val="FF0000"/>
                </a:solidFill>
              </a:rPr>
              <a:t>2+1.5+1.5+2+2+1.5+2</a:t>
            </a:r>
          </a:p>
          <a:p>
            <a:pPr algn="ctr"/>
            <a:r>
              <a:rPr lang="en-US" sz="2400" b="1">
                <a:solidFill>
                  <a:srgbClr val="FF0000"/>
                </a:solidFill>
              </a:rPr>
              <a:t> 3.5     </a:t>
            </a:r>
          </a:p>
          <a:p>
            <a:pPr algn="ctr"/>
            <a:endParaRPr lang="en-US" sz="2400" b="1">
              <a:solidFill>
                <a:srgbClr val="FF0000"/>
              </a:solidFill>
            </a:endParaRPr>
          </a:p>
          <a:p>
            <a:pPr algn="ctr"/>
            <a:r>
              <a:rPr lang="en-US" sz="2400" b="1">
                <a:solidFill>
                  <a:srgbClr val="006600"/>
                </a:solidFill>
              </a:rPr>
              <a:t>EQUALS: 3.5714</a:t>
            </a:r>
            <a:r>
              <a:rPr lang="en-US" sz="2400" b="1">
                <a:solidFill>
                  <a:srgbClr val="FF0000"/>
                </a:solidFill>
              </a:rPr>
              <a:t>    </a:t>
            </a:r>
          </a:p>
        </p:txBody>
      </p:sp>
      <p:sp>
        <p:nvSpPr>
          <p:cNvPr id="7" name="TextBox 6"/>
          <p:cNvSpPr txBox="1"/>
          <p:nvPr/>
        </p:nvSpPr>
        <p:spPr>
          <a:xfrm>
            <a:off x="4436528" y="1788522"/>
            <a:ext cx="4315883" cy="4093428"/>
          </a:xfrm>
          <a:prstGeom prst="rect">
            <a:avLst/>
          </a:prstGeom>
          <a:noFill/>
        </p:spPr>
        <p:txBody>
          <a:bodyPr wrap="square" rtlCol="0">
            <a:spAutoFit/>
          </a:bodyPr>
          <a:lstStyle/>
          <a:p>
            <a:r>
              <a:rPr lang="en-US" sz="2000" b="1">
                <a:solidFill>
                  <a:schemeClr val="bg1"/>
                </a:solidFill>
              </a:rPr>
              <a:t>English 1 Honors: A </a:t>
            </a:r>
            <a:r>
              <a:rPr lang="en-US" sz="2000" b="1">
                <a:solidFill>
                  <a:srgbClr val="FF0000"/>
                </a:solidFill>
              </a:rPr>
              <a:t>(5 x .5 = 2.5)</a:t>
            </a:r>
          </a:p>
          <a:p>
            <a:r>
              <a:rPr lang="en-US" sz="2000" b="1">
                <a:solidFill>
                  <a:schemeClr val="bg1"/>
                </a:solidFill>
              </a:rPr>
              <a:t>Algebra 1 Honors: B </a:t>
            </a:r>
            <a:r>
              <a:rPr lang="en-US" sz="2000" b="1">
                <a:solidFill>
                  <a:srgbClr val="FF0000"/>
                </a:solidFill>
              </a:rPr>
              <a:t>(4 x .5 = 2)</a:t>
            </a:r>
          </a:p>
          <a:p>
            <a:r>
              <a:rPr lang="en-US" sz="2000" b="1">
                <a:solidFill>
                  <a:schemeClr val="bg1"/>
                </a:solidFill>
              </a:rPr>
              <a:t>Biology Honors: B </a:t>
            </a:r>
            <a:r>
              <a:rPr lang="en-US" sz="2000" b="1">
                <a:solidFill>
                  <a:srgbClr val="FF0000"/>
                </a:solidFill>
              </a:rPr>
              <a:t>(4 x .5 = 2)</a:t>
            </a:r>
          </a:p>
          <a:p>
            <a:r>
              <a:rPr lang="en-US" sz="2000" b="1">
                <a:solidFill>
                  <a:schemeClr val="bg1"/>
                </a:solidFill>
              </a:rPr>
              <a:t>World History Honors : A </a:t>
            </a:r>
            <a:r>
              <a:rPr lang="en-US" sz="2000" b="1">
                <a:solidFill>
                  <a:srgbClr val="FF0000"/>
                </a:solidFill>
              </a:rPr>
              <a:t>(5 x .5 = 2.5)</a:t>
            </a:r>
          </a:p>
          <a:p>
            <a:r>
              <a:rPr lang="en-US" sz="2000" b="1">
                <a:solidFill>
                  <a:schemeClr val="bg1"/>
                </a:solidFill>
              </a:rPr>
              <a:t>Health: A </a:t>
            </a:r>
            <a:r>
              <a:rPr lang="en-US" sz="2000" b="1">
                <a:solidFill>
                  <a:srgbClr val="FF0000"/>
                </a:solidFill>
              </a:rPr>
              <a:t>(4 x .5 = 2)</a:t>
            </a:r>
          </a:p>
          <a:p>
            <a:r>
              <a:rPr lang="en-US" sz="2000" b="1">
                <a:solidFill>
                  <a:schemeClr val="bg1"/>
                </a:solidFill>
              </a:rPr>
              <a:t>Spanish 1: B </a:t>
            </a:r>
            <a:r>
              <a:rPr lang="en-US" sz="2000" b="1">
                <a:solidFill>
                  <a:srgbClr val="FF0000"/>
                </a:solidFill>
              </a:rPr>
              <a:t>(3 x .5 = 1.5)</a:t>
            </a:r>
          </a:p>
          <a:p>
            <a:r>
              <a:rPr lang="en-US" sz="2000" b="1">
                <a:solidFill>
                  <a:schemeClr val="bg1"/>
                </a:solidFill>
              </a:rPr>
              <a:t>Essential Tech 1: A </a:t>
            </a:r>
            <a:r>
              <a:rPr lang="en-US" sz="2000" b="1">
                <a:solidFill>
                  <a:srgbClr val="FF0000"/>
                </a:solidFill>
              </a:rPr>
              <a:t>(4 x .5 =2)</a:t>
            </a:r>
          </a:p>
          <a:p>
            <a:endParaRPr lang="en-US" sz="2400" b="1">
              <a:solidFill>
                <a:srgbClr val="FF0000"/>
              </a:solidFill>
            </a:endParaRPr>
          </a:p>
          <a:p>
            <a:pPr algn="ctr"/>
            <a:r>
              <a:rPr lang="en-US" sz="2400" b="1" u="sng">
                <a:solidFill>
                  <a:srgbClr val="FF0000"/>
                </a:solidFill>
              </a:rPr>
              <a:t>2.5+2+2+2.5+2+1.5+2</a:t>
            </a:r>
          </a:p>
          <a:p>
            <a:pPr algn="ctr"/>
            <a:r>
              <a:rPr lang="en-US" sz="2400" b="1">
                <a:solidFill>
                  <a:srgbClr val="FF0000"/>
                </a:solidFill>
              </a:rPr>
              <a:t>3.5      </a:t>
            </a:r>
          </a:p>
          <a:p>
            <a:pPr algn="ctr"/>
            <a:endParaRPr lang="en-US" sz="2400" b="1">
              <a:solidFill>
                <a:srgbClr val="FF0000"/>
              </a:solidFill>
            </a:endParaRPr>
          </a:p>
          <a:p>
            <a:pPr algn="ctr"/>
            <a:r>
              <a:rPr lang="en-US" sz="2400" b="1">
                <a:solidFill>
                  <a:srgbClr val="006600"/>
                </a:solidFill>
              </a:rPr>
              <a:t>EQUALS: 4.1428</a:t>
            </a:r>
            <a:r>
              <a:rPr lang="en-US" sz="2400" b="1">
                <a:solidFill>
                  <a:srgbClr val="FF0000"/>
                </a:solidFill>
              </a:rPr>
              <a:t>  </a:t>
            </a:r>
          </a:p>
        </p:txBody>
      </p:sp>
    </p:spTree>
    <p:extLst>
      <p:ext uri="{BB962C8B-B14F-4D97-AF65-F5344CB8AC3E}">
        <p14:creationId xmlns:p14="http://schemas.microsoft.com/office/powerpoint/2010/main" val="2782315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Class Rank</a:t>
            </a:r>
          </a:p>
        </p:txBody>
      </p:sp>
      <p:sp>
        <p:nvSpPr>
          <p:cNvPr id="3" name="Content Placeholder 2"/>
          <p:cNvSpPr>
            <a:spLocks noGrp="1"/>
          </p:cNvSpPr>
          <p:nvPr>
            <p:ph idx="1"/>
          </p:nvPr>
        </p:nvSpPr>
        <p:spPr/>
        <p:txBody>
          <a:bodyPr/>
          <a:lstStyle/>
          <a:p>
            <a:r>
              <a:rPr lang="en-US"/>
              <a:t>Takes all students in order of GPA, highest to lowest</a:t>
            </a:r>
          </a:p>
          <a:p>
            <a:r>
              <a:rPr lang="en-US"/>
              <a:t>Can be ties</a:t>
            </a:r>
          </a:p>
          <a:p>
            <a:r>
              <a:rPr lang="en-US"/>
              <a:t>Can determine percentile rank</a:t>
            </a:r>
          </a:p>
          <a:p>
            <a:pPr lvl="1"/>
            <a:r>
              <a:rPr lang="en-US"/>
              <a:t>31</a:t>
            </a:r>
            <a:r>
              <a:rPr lang="en-US" baseline="30000"/>
              <a:t>st</a:t>
            </a:r>
            <a:r>
              <a:rPr lang="en-US"/>
              <a:t> out of 314 students = Top 10% of Class</a:t>
            </a:r>
          </a:p>
          <a:p>
            <a:pPr lvl="1"/>
            <a:r>
              <a:rPr lang="en-US"/>
              <a:t>75</a:t>
            </a:r>
            <a:r>
              <a:rPr lang="en-US" baseline="30000"/>
              <a:t>th</a:t>
            </a:r>
            <a:r>
              <a:rPr lang="en-US"/>
              <a:t> out of 314 students = Top Quarter of Class</a:t>
            </a:r>
          </a:p>
          <a:p>
            <a:r>
              <a:rPr lang="en-US"/>
              <a:t>PowerSchool – About Me</a:t>
            </a:r>
          </a:p>
          <a:p>
            <a:pPr lvl="1"/>
            <a:r>
              <a:rPr lang="en-US"/>
              <a:t>Current GPA</a:t>
            </a:r>
          </a:p>
          <a:p>
            <a:pPr lvl="1"/>
            <a:r>
              <a:rPr lang="en-US"/>
              <a:t>Current Class Rank</a:t>
            </a:r>
          </a:p>
          <a:p>
            <a:pPr lvl="1"/>
            <a:r>
              <a:rPr lang="en-US"/>
              <a:t>Cumulative Credits Earned</a:t>
            </a:r>
          </a:p>
          <a:p>
            <a:pPr marL="457200" lvl="1" indent="0">
              <a:buNone/>
            </a:pPr>
            <a:endParaRPr lang="en-US"/>
          </a:p>
          <a:p>
            <a:pPr marL="457200" lvl="1" indent="0">
              <a:buNone/>
            </a:pPr>
            <a:endParaRPr lang="en-US"/>
          </a:p>
          <a:p>
            <a:pPr marL="457200" lvl="1" indent="0">
              <a:buNone/>
            </a:pPr>
            <a:endParaRPr lang="en-US"/>
          </a:p>
          <a:p>
            <a:pPr marL="457200" lvl="1" indent="0">
              <a:buNone/>
            </a:pPr>
            <a:endParaRPr lang="en-US"/>
          </a:p>
        </p:txBody>
      </p:sp>
    </p:spTree>
    <p:extLst>
      <p:ext uri="{BB962C8B-B14F-4D97-AF65-F5344CB8AC3E}">
        <p14:creationId xmlns:p14="http://schemas.microsoft.com/office/powerpoint/2010/main" val="40616609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Important are Grades?</a:t>
            </a:r>
          </a:p>
        </p:txBody>
      </p:sp>
      <p:sp>
        <p:nvSpPr>
          <p:cNvPr id="3" name="Content Placeholder 2"/>
          <p:cNvSpPr>
            <a:spLocks noGrp="1"/>
          </p:cNvSpPr>
          <p:nvPr>
            <p:ph idx="1"/>
          </p:nvPr>
        </p:nvSpPr>
        <p:spPr/>
        <p:txBody>
          <a:bodyPr vert="horz" lIns="91440" tIns="45720" rIns="91440" bIns="45720" rtlCol="0" anchor="t">
            <a:normAutofit/>
          </a:bodyPr>
          <a:lstStyle/>
          <a:p>
            <a:r>
              <a:rPr lang="en-US"/>
              <a:t>Awards &amp; Scholarships</a:t>
            </a:r>
          </a:p>
          <a:p>
            <a:pPr lvl="1"/>
            <a:r>
              <a:rPr lang="en-US"/>
              <a:t>Honor Roll -3.00 or higher</a:t>
            </a:r>
            <a:endParaRPr lang="en-US">
              <a:cs typeface="Calibri"/>
            </a:endParaRPr>
          </a:p>
          <a:p>
            <a:pPr lvl="1"/>
            <a:r>
              <a:rPr lang="en-US"/>
              <a:t>High Scholarship Legion- 3.50 or higher</a:t>
            </a:r>
            <a:endParaRPr lang="en-US">
              <a:cs typeface="Calibri"/>
            </a:endParaRPr>
          </a:p>
          <a:p>
            <a:pPr lvl="1"/>
            <a:r>
              <a:rPr lang="en-US"/>
              <a:t>LP Honor Society  - 3.50 GPA and participation in two LP sports/clubs/activities during junior and senior years</a:t>
            </a:r>
            <a:endParaRPr lang="en-US">
              <a:cs typeface="Calibri"/>
            </a:endParaRPr>
          </a:p>
          <a:p>
            <a:pPr lvl="1"/>
            <a:r>
              <a:rPr lang="en-US"/>
              <a:t>Other scholarships have GPA requirements</a:t>
            </a:r>
            <a:endParaRPr lang="en-US">
              <a:cs typeface="Calibri"/>
            </a:endParaRPr>
          </a:p>
          <a:p>
            <a:pPr lvl="1"/>
            <a:r>
              <a:rPr lang="en-US">
                <a:cs typeface="Calibri"/>
              </a:rPr>
              <a:t>IVCC early out senior year – 3.0</a:t>
            </a:r>
            <a:endParaRPr lang="en-US"/>
          </a:p>
          <a:p>
            <a:r>
              <a:rPr lang="en-US"/>
              <a:t>Athletic Eligibility- Passing 5 classes</a:t>
            </a:r>
            <a:endParaRPr lang="en-US">
              <a:cs typeface="Calibri"/>
            </a:endParaRPr>
          </a:p>
          <a:p>
            <a:r>
              <a:rPr lang="en-US"/>
              <a:t>College Admissions and Athletics</a:t>
            </a:r>
            <a:endParaRPr lang="en-US">
              <a:cs typeface="Calibri"/>
            </a:endParaRPr>
          </a:p>
        </p:txBody>
      </p:sp>
    </p:spTree>
    <p:extLst>
      <p:ext uri="{BB962C8B-B14F-4D97-AF65-F5344CB8AC3E}">
        <p14:creationId xmlns:p14="http://schemas.microsoft.com/office/powerpoint/2010/main" val="2990339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4F174-BAF7-49A9-AEF5-6ACD4BC542E2}"/>
              </a:ext>
            </a:extLst>
          </p:cNvPr>
          <p:cNvSpPr>
            <a:spLocks noGrp="1"/>
          </p:cNvSpPr>
          <p:nvPr>
            <p:ph type="title"/>
          </p:nvPr>
        </p:nvSpPr>
        <p:spPr/>
        <p:txBody>
          <a:bodyPr/>
          <a:lstStyle/>
          <a:p>
            <a:r>
              <a:rPr lang="en-US">
                <a:cs typeface="Calibri"/>
              </a:rPr>
              <a:t>How Important are Grades?</a:t>
            </a:r>
            <a:endParaRPr lang="en-US"/>
          </a:p>
        </p:txBody>
      </p:sp>
      <p:sp>
        <p:nvSpPr>
          <p:cNvPr id="5" name="Content Placeholder 4">
            <a:extLst>
              <a:ext uri="{FF2B5EF4-FFF2-40B4-BE49-F238E27FC236}">
                <a16:creationId xmlns:a16="http://schemas.microsoft.com/office/drawing/2014/main" id="{F150E979-F065-4600-91DF-7D15CFAB5ED3}"/>
              </a:ext>
            </a:extLst>
          </p:cNvPr>
          <p:cNvSpPr>
            <a:spLocks noGrp="1"/>
          </p:cNvSpPr>
          <p:nvPr>
            <p:ph idx="1"/>
          </p:nvPr>
        </p:nvSpPr>
        <p:spPr/>
        <p:txBody>
          <a:bodyPr vert="horz" lIns="91440" tIns="45720" rIns="91440" bIns="45720" rtlCol="0" anchor="t">
            <a:normAutofit fontScale="92500" lnSpcReduction="10000"/>
          </a:bodyPr>
          <a:lstStyle/>
          <a:p>
            <a:r>
              <a:rPr lang="en-US" sz="2200">
                <a:cs typeface="Calibri"/>
              </a:rPr>
              <a:t>Example - Northern</a:t>
            </a:r>
            <a:r>
              <a:rPr lang="en-US" sz="2200"/>
              <a:t> Illinois University Fall 2023 Scholarships for Freshmen</a:t>
            </a:r>
            <a:endParaRPr lang="en-US"/>
          </a:p>
          <a:p>
            <a:pPr marL="0" indent="0">
              <a:buNone/>
            </a:pPr>
            <a:endParaRPr lang="en-US" sz="1200"/>
          </a:p>
          <a:p>
            <a:pPr marL="0" indent="0">
              <a:buNone/>
            </a:pPr>
            <a:r>
              <a:rPr lang="en-US" sz="2400" u="sng"/>
              <a:t>GPA Range</a:t>
            </a:r>
            <a:r>
              <a:rPr lang="en-US" sz="2400"/>
              <a:t>   </a:t>
            </a:r>
            <a:r>
              <a:rPr lang="en-US" sz="2400" u="sng"/>
              <a:t>$ Amount/Year</a:t>
            </a:r>
            <a:r>
              <a:rPr lang="en-US" sz="2400"/>
              <a:t>   </a:t>
            </a:r>
            <a:r>
              <a:rPr lang="en-US" sz="2400" u="sng"/>
              <a:t>Total $ Amount</a:t>
            </a:r>
            <a:endParaRPr lang="en-US" sz="2400" u="sng">
              <a:cs typeface="Calibri"/>
            </a:endParaRPr>
          </a:p>
          <a:p>
            <a:pPr marL="0" indent="0">
              <a:buNone/>
            </a:pPr>
            <a:r>
              <a:rPr lang="en-US" sz="2400"/>
              <a:t>4.0                  $7,000                  $28,000</a:t>
            </a:r>
            <a:endParaRPr lang="en-US" sz="2400">
              <a:cs typeface="Calibri"/>
            </a:endParaRPr>
          </a:p>
          <a:p>
            <a:pPr marL="0" indent="0">
              <a:buNone/>
            </a:pPr>
            <a:r>
              <a:rPr lang="en-US" sz="2400"/>
              <a:t>3.90-3.99       $6,000                  $24,000</a:t>
            </a:r>
            <a:endParaRPr lang="en-US" sz="2400">
              <a:cs typeface="Calibri"/>
            </a:endParaRPr>
          </a:p>
          <a:p>
            <a:pPr marL="0" indent="0">
              <a:buNone/>
            </a:pPr>
            <a:r>
              <a:rPr lang="en-US" sz="2400"/>
              <a:t>3.70-3.89       $5,000                  $20,000</a:t>
            </a:r>
            <a:endParaRPr lang="en-US" sz="2400">
              <a:cs typeface="Calibri"/>
            </a:endParaRPr>
          </a:p>
          <a:p>
            <a:pPr marL="0" indent="0">
              <a:buNone/>
            </a:pPr>
            <a:r>
              <a:rPr lang="en-US" sz="2400"/>
              <a:t>3.50-3.69       $3,000                  $12,000</a:t>
            </a:r>
            <a:endParaRPr lang="en-US" sz="2400">
              <a:cs typeface="Calibri"/>
            </a:endParaRPr>
          </a:p>
          <a:p>
            <a:pPr marL="0" indent="0">
              <a:buNone/>
            </a:pPr>
            <a:r>
              <a:rPr lang="en-US" sz="2400"/>
              <a:t>3.25-3.49       $2,000                  $  8,000</a:t>
            </a:r>
            <a:endParaRPr lang="en-US" sz="2400">
              <a:cs typeface="Calibri"/>
            </a:endParaRPr>
          </a:p>
          <a:p>
            <a:pPr marL="0" indent="0">
              <a:buNone/>
            </a:pPr>
            <a:r>
              <a:rPr lang="en-US" sz="2400"/>
              <a:t>3.00-3.24       $1,000                  $  4,000</a:t>
            </a:r>
            <a:endParaRPr lang="en-US" sz="2400">
              <a:cs typeface="Calibri"/>
            </a:endParaRPr>
          </a:p>
          <a:p>
            <a:pPr marL="0" indent="0">
              <a:buNone/>
            </a:pPr>
            <a:r>
              <a:rPr lang="en-US" sz="1600"/>
              <a:t>NIU offers an opportunity for students with a 3.8/4.0 high school GPA to complete for the Presidential Scholarship. </a:t>
            </a:r>
            <a:r>
              <a:rPr lang="en-US"/>
              <a:t>			</a:t>
            </a:r>
            <a:endParaRPr lang="en-US">
              <a:cs typeface="Calibri"/>
            </a:endParaRPr>
          </a:p>
          <a:p>
            <a:endParaRPr lang="en-US"/>
          </a:p>
        </p:txBody>
      </p:sp>
    </p:spTree>
    <p:extLst>
      <p:ext uri="{BB962C8B-B14F-4D97-AF65-F5344CB8AC3E}">
        <p14:creationId xmlns:p14="http://schemas.microsoft.com/office/powerpoint/2010/main" val="1891052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Grade Level </a:t>
            </a:r>
          </a:p>
        </p:txBody>
      </p:sp>
      <p:sp>
        <p:nvSpPr>
          <p:cNvPr id="3" name="Content Placeholder 2"/>
          <p:cNvSpPr>
            <a:spLocks noGrp="1"/>
          </p:cNvSpPr>
          <p:nvPr>
            <p:ph idx="1"/>
          </p:nvPr>
        </p:nvSpPr>
        <p:spPr>
          <a:xfrm>
            <a:off x="628650" y="1690689"/>
            <a:ext cx="7886700" cy="4351338"/>
          </a:xfrm>
        </p:spPr>
        <p:txBody>
          <a:bodyPr/>
          <a:lstStyle/>
          <a:p>
            <a:r>
              <a:rPr lang="en-US"/>
              <a:t>Student grade level is determined by total credits earned at the end of each year.</a:t>
            </a:r>
          </a:p>
          <a:p>
            <a:pPr marL="0" indent="0">
              <a:buNone/>
            </a:pPr>
            <a:endParaRPr lang="en-US" sz="1000"/>
          </a:p>
          <a:p>
            <a:pPr marL="0" indent="0">
              <a:buNone/>
            </a:pPr>
            <a:r>
              <a:rPr lang="en-US" u="sng"/>
              <a:t>Grade Level by Credits</a:t>
            </a:r>
            <a:r>
              <a:rPr lang="en-US"/>
              <a:t>		</a:t>
            </a:r>
            <a:r>
              <a:rPr lang="en-US" u="sng"/>
              <a:t>Start of 1</a:t>
            </a:r>
            <a:r>
              <a:rPr lang="en-US" u="sng" baseline="30000"/>
              <a:t>st</a:t>
            </a:r>
            <a:r>
              <a:rPr lang="en-US" u="sng"/>
              <a:t> Semester</a:t>
            </a:r>
          </a:p>
          <a:p>
            <a:pPr marL="0" indent="0">
              <a:buNone/>
            </a:pPr>
            <a:r>
              <a:rPr lang="en-US"/>
              <a:t>Freshman				n/a</a:t>
            </a:r>
          </a:p>
          <a:p>
            <a:pPr marL="0" indent="0">
              <a:buNone/>
            </a:pPr>
            <a:r>
              <a:rPr lang="en-US"/>
              <a:t>Sophomore				min. 2 credits</a:t>
            </a:r>
          </a:p>
          <a:p>
            <a:pPr marL="0" indent="0">
              <a:buNone/>
            </a:pPr>
            <a:r>
              <a:rPr lang="en-US"/>
              <a:t>Junior					min. 9 credits</a:t>
            </a:r>
          </a:p>
          <a:p>
            <a:pPr marL="0" indent="0">
              <a:buNone/>
            </a:pPr>
            <a:r>
              <a:rPr lang="en-US"/>
              <a:t>Senior				min. 16 credits</a:t>
            </a:r>
          </a:p>
        </p:txBody>
      </p:sp>
    </p:spTree>
    <p:extLst>
      <p:ext uri="{BB962C8B-B14F-4D97-AF65-F5344CB8AC3E}">
        <p14:creationId xmlns:p14="http://schemas.microsoft.com/office/powerpoint/2010/main" val="36350806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Grade Level</a:t>
            </a:r>
          </a:p>
        </p:txBody>
      </p:sp>
      <p:sp>
        <p:nvSpPr>
          <p:cNvPr id="3" name="Content Placeholder 2"/>
          <p:cNvSpPr>
            <a:spLocks noGrp="1"/>
          </p:cNvSpPr>
          <p:nvPr>
            <p:ph idx="1"/>
          </p:nvPr>
        </p:nvSpPr>
        <p:spPr/>
        <p:txBody>
          <a:bodyPr/>
          <a:lstStyle/>
          <a:p>
            <a:pPr marL="0" indent="0">
              <a:buNone/>
            </a:pPr>
            <a:r>
              <a:rPr lang="en-US"/>
              <a:t>Benefits to this change:</a:t>
            </a:r>
          </a:p>
          <a:p>
            <a:r>
              <a:rPr lang="en-US"/>
              <a:t>Students and parents are more aware of current graduation status.</a:t>
            </a:r>
          </a:p>
          <a:p>
            <a:r>
              <a:rPr lang="en-US"/>
              <a:t>Provides additional motivation to remain on track to graduate.</a:t>
            </a:r>
          </a:p>
          <a:p>
            <a:r>
              <a:rPr lang="en-US"/>
              <a:t>Highlights natural incentives related to grade promotion (registration, homerooms, ACC courses, prom, etc.) </a:t>
            </a:r>
          </a:p>
          <a:p>
            <a:endParaRPr lang="en-US"/>
          </a:p>
          <a:p>
            <a:endParaRPr lang="en-US"/>
          </a:p>
        </p:txBody>
      </p:sp>
    </p:spTree>
    <p:extLst>
      <p:ext uri="{BB962C8B-B14F-4D97-AF65-F5344CB8AC3E}">
        <p14:creationId xmlns:p14="http://schemas.microsoft.com/office/powerpoint/2010/main" val="732449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Checking Grades</a:t>
            </a:r>
          </a:p>
        </p:txBody>
      </p:sp>
      <p:sp>
        <p:nvSpPr>
          <p:cNvPr id="3" name="Content Placeholder 2"/>
          <p:cNvSpPr>
            <a:spLocks noGrp="1"/>
          </p:cNvSpPr>
          <p:nvPr>
            <p:ph idx="1"/>
          </p:nvPr>
        </p:nvSpPr>
        <p:spPr/>
        <p:txBody>
          <a:bodyPr/>
          <a:lstStyle/>
          <a:p>
            <a:r>
              <a:rPr lang="en-US"/>
              <a:t>PowerSchool</a:t>
            </a:r>
          </a:p>
          <a:p>
            <a:pPr lvl="1"/>
            <a:r>
              <a:rPr lang="en-US"/>
              <a:t>Updated regularly by teachers</a:t>
            </a:r>
          </a:p>
          <a:p>
            <a:pPr lvl="1"/>
            <a:r>
              <a:rPr lang="en-US"/>
              <a:t>Both parent and student logins</a:t>
            </a:r>
          </a:p>
          <a:p>
            <a:pPr lvl="1"/>
            <a:r>
              <a:rPr lang="en-US"/>
              <a:t>Mailed home at 9 weeks</a:t>
            </a:r>
          </a:p>
          <a:p>
            <a:pPr lvl="1"/>
            <a:r>
              <a:rPr lang="en-US"/>
              <a:t>Semester (Final Grades)</a:t>
            </a:r>
          </a:p>
          <a:p>
            <a:pPr marL="457200" lvl="1" indent="0">
              <a:buNone/>
            </a:pPr>
            <a:endParaRPr lang="en-US"/>
          </a:p>
        </p:txBody>
      </p:sp>
    </p:spTree>
    <p:extLst>
      <p:ext uri="{BB962C8B-B14F-4D97-AF65-F5344CB8AC3E}">
        <p14:creationId xmlns:p14="http://schemas.microsoft.com/office/powerpoint/2010/main" val="845827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Renaissance</a:t>
            </a:r>
          </a:p>
        </p:txBody>
      </p:sp>
      <p:sp>
        <p:nvSpPr>
          <p:cNvPr id="3" name="Content Placeholder 2"/>
          <p:cNvSpPr>
            <a:spLocks noGrp="1"/>
          </p:cNvSpPr>
          <p:nvPr>
            <p:ph idx="1"/>
          </p:nvPr>
        </p:nvSpPr>
        <p:spPr/>
        <p:txBody>
          <a:bodyPr/>
          <a:lstStyle/>
          <a:p>
            <a:pPr marL="0" indent="0" algn="ctr">
              <a:buNone/>
            </a:pPr>
            <a:r>
              <a:rPr lang="en-US" sz="3200"/>
              <a:t>Renaissance is a nationally recognized program that has proven to be a successful motivator in encouraging students to reach new academic and behavioral heights. This program is built to empower students, educators and community to work together to encourage and celebrate the achievements of students and staff.</a:t>
            </a:r>
          </a:p>
          <a:p>
            <a:endParaRPr lang="en-US"/>
          </a:p>
          <a:p>
            <a:endParaRPr lang="en-US"/>
          </a:p>
        </p:txBody>
      </p:sp>
    </p:spTree>
    <p:extLst>
      <p:ext uri="{BB962C8B-B14F-4D97-AF65-F5344CB8AC3E}">
        <p14:creationId xmlns:p14="http://schemas.microsoft.com/office/powerpoint/2010/main" val="279092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Renaissance Cards</a:t>
            </a:r>
          </a:p>
        </p:txBody>
      </p:sp>
      <p:sp>
        <p:nvSpPr>
          <p:cNvPr id="3" name="Content Placeholder 2"/>
          <p:cNvSpPr>
            <a:spLocks noGrp="1"/>
          </p:cNvSpPr>
          <p:nvPr>
            <p:ph idx="1"/>
          </p:nvPr>
        </p:nvSpPr>
        <p:spPr>
          <a:xfrm>
            <a:off x="779045" y="1965993"/>
            <a:ext cx="7886700" cy="4351338"/>
          </a:xfrm>
        </p:spPr>
        <p:txBody>
          <a:bodyPr vert="horz" lIns="91440" tIns="45720" rIns="91440" bIns="45720" rtlCol="0" anchor="t">
            <a:normAutofit fontScale="92500" lnSpcReduction="10000"/>
          </a:bodyPr>
          <a:lstStyle/>
          <a:p>
            <a:r>
              <a:rPr lang="en-US"/>
              <a:t>Gold Card</a:t>
            </a:r>
          </a:p>
          <a:p>
            <a:pPr lvl="1"/>
            <a:r>
              <a:rPr lang="en-US"/>
              <a:t>3.50 or higher </a:t>
            </a:r>
            <a:endParaRPr lang="en-US">
              <a:cs typeface="Calibri"/>
            </a:endParaRPr>
          </a:p>
          <a:p>
            <a:pPr lvl="1"/>
            <a:r>
              <a:rPr lang="en-US"/>
              <a:t>No discipline notices</a:t>
            </a:r>
            <a:endParaRPr lang="en-US">
              <a:cs typeface="Calibri"/>
            </a:endParaRPr>
          </a:p>
          <a:p>
            <a:r>
              <a:rPr lang="en-US"/>
              <a:t>Silver Card</a:t>
            </a:r>
            <a:endParaRPr lang="en-US">
              <a:cs typeface="Calibri"/>
            </a:endParaRPr>
          </a:p>
          <a:p>
            <a:pPr lvl="1"/>
            <a:r>
              <a:rPr lang="en-US"/>
              <a:t>3.0 or higher</a:t>
            </a:r>
            <a:endParaRPr lang="en-US">
              <a:cs typeface="Calibri"/>
            </a:endParaRPr>
          </a:p>
          <a:p>
            <a:pPr lvl="1"/>
            <a:r>
              <a:rPr lang="en-US"/>
              <a:t>1 or less discipline referrals (no OSS)</a:t>
            </a:r>
            <a:endParaRPr lang="en-US">
              <a:cs typeface="Calibri"/>
            </a:endParaRPr>
          </a:p>
          <a:p>
            <a:r>
              <a:rPr lang="en-US"/>
              <a:t>Bronze Card</a:t>
            </a:r>
            <a:endParaRPr lang="en-US">
              <a:cs typeface="Calibri"/>
            </a:endParaRPr>
          </a:p>
          <a:p>
            <a:pPr lvl="1"/>
            <a:r>
              <a:rPr lang="en-US"/>
              <a:t>2.75 or higher</a:t>
            </a:r>
            <a:endParaRPr lang="en-US">
              <a:cs typeface="Calibri"/>
            </a:endParaRPr>
          </a:p>
          <a:p>
            <a:pPr lvl="1"/>
            <a:r>
              <a:rPr lang="en-US"/>
              <a:t>2 or less discipline referrals (no OSS)</a:t>
            </a:r>
            <a:endParaRPr lang="en-US">
              <a:cs typeface="Calibri"/>
            </a:endParaRPr>
          </a:p>
          <a:p>
            <a:r>
              <a:rPr lang="en-US"/>
              <a:t>Red Card</a:t>
            </a:r>
            <a:endParaRPr lang="en-US">
              <a:cs typeface="Calibri"/>
            </a:endParaRPr>
          </a:p>
          <a:p>
            <a:pPr lvl="1"/>
            <a:r>
              <a:rPr lang="en-US"/>
              <a:t>Grade point increase of .5 or higher</a:t>
            </a:r>
          </a:p>
        </p:txBody>
      </p:sp>
    </p:spTree>
    <p:extLst>
      <p:ext uri="{BB962C8B-B14F-4D97-AF65-F5344CB8AC3E}">
        <p14:creationId xmlns:p14="http://schemas.microsoft.com/office/powerpoint/2010/main" val="37767165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endParaRPr lang="en-US" sz="5400">
              <a:solidFill>
                <a:schemeClr val="tx1"/>
              </a:solidFill>
            </a:endParaRPr>
          </a:p>
        </p:txBody>
      </p:sp>
      <p:sp>
        <p:nvSpPr>
          <p:cNvPr id="3" name="Subtitle 2"/>
          <p:cNvSpPr>
            <a:spLocks noGrp="1"/>
          </p:cNvSpPr>
          <p:nvPr>
            <p:ph type="subTitle" idx="1"/>
          </p:nvPr>
        </p:nvSpPr>
        <p:spPr/>
        <p:txBody>
          <a:bodyPr>
            <a:normAutofit/>
          </a:bodyPr>
          <a:lstStyle/>
          <a:p>
            <a:r>
              <a:rPr lang="en-US" sz="8000"/>
              <a:t>Support</a:t>
            </a:r>
          </a:p>
        </p:txBody>
      </p:sp>
      <p:pic>
        <p:nvPicPr>
          <p:cNvPr id="4" name="Picture 3"/>
          <p:cNvPicPr>
            <a:picLocks noChangeAspect="1"/>
          </p:cNvPicPr>
          <p:nvPr/>
        </p:nvPicPr>
        <p:blipFill>
          <a:blip r:embed="rId2"/>
          <a:stretch>
            <a:fillRect/>
          </a:stretch>
        </p:blipFill>
        <p:spPr>
          <a:xfrm>
            <a:off x="5778631" y="0"/>
            <a:ext cx="3365369" cy="3699125"/>
          </a:xfrm>
          <a:prstGeom prst="rect">
            <a:avLst/>
          </a:prstGeom>
        </p:spPr>
      </p:pic>
    </p:spTree>
    <p:extLst>
      <p:ext uri="{BB962C8B-B14F-4D97-AF65-F5344CB8AC3E}">
        <p14:creationId xmlns:p14="http://schemas.microsoft.com/office/powerpoint/2010/main" val="1262880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Counselor Information</a:t>
            </a:r>
          </a:p>
        </p:txBody>
      </p:sp>
      <p:graphicFrame>
        <p:nvGraphicFramePr>
          <p:cNvPr id="5" name="Table 4"/>
          <p:cNvGraphicFramePr>
            <a:graphicFrameLocks noGrp="1"/>
          </p:cNvGraphicFramePr>
          <p:nvPr>
            <p:extLst>
              <p:ext uri="{D42A27DB-BD31-4B8C-83A1-F6EECF244321}">
                <p14:modId xmlns:p14="http://schemas.microsoft.com/office/powerpoint/2010/main" val="1837342011"/>
              </p:ext>
            </p:extLst>
          </p:nvPr>
        </p:nvGraphicFramePr>
        <p:xfrm>
          <a:off x="765989" y="2010722"/>
          <a:ext cx="7820200" cy="4268130"/>
        </p:xfrm>
        <a:graphic>
          <a:graphicData uri="http://schemas.openxmlformats.org/drawingml/2006/table">
            <a:tbl>
              <a:tblPr firstRow="1" bandRow="1">
                <a:tableStyleId>{93296810-A885-4BE3-A3E7-6D5BEEA58F35}</a:tableStyleId>
              </a:tblPr>
              <a:tblGrid>
                <a:gridCol w="3470889">
                  <a:extLst>
                    <a:ext uri="{9D8B030D-6E8A-4147-A177-3AD203B41FA5}">
                      <a16:colId xmlns:a16="http://schemas.microsoft.com/office/drawing/2014/main" val="20000"/>
                    </a:ext>
                  </a:extLst>
                </a:gridCol>
                <a:gridCol w="1040523">
                  <a:extLst>
                    <a:ext uri="{9D8B030D-6E8A-4147-A177-3AD203B41FA5}">
                      <a16:colId xmlns:a16="http://schemas.microsoft.com/office/drawing/2014/main" val="20001"/>
                    </a:ext>
                  </a:extLst>
                </a:gridCol>
                <a:gridCol w="3308788">
                  <a:extLst>
                    <a:ext uri="{9D8B030D-6E8A-4147-A177-3AD203B41FA5}">
                      <a16:colId xmlns:a16="http://schemas.microsoft.com/office/drawing/2014/main" val="20002"/>
                    </a:ext>
                  </a:extLst>
                </a:gridCol>
              </a:tblGrid>
              <a:tr h="720255">
                <a:tc>
                  <a:txBody>
                    <a:bodyPr/>
                    <a:lstStyle/>
                    <a:p>
                      <a:r>
                        <a:rPr lang="en-US" sz="2000"/>
                        <a:t>COUNSELORS  - 815-223-1721</a:t>
                      </a:r>
                    </a:p>
                  </a:txBody>
                  <a:tcPr>
                    <a:lnB w="12700" cap="flat" cmpd="sng" algn="ctr">
                      <a:solidFill>
                        <a:schemeClr val="tx1"/>
                      </a:solidFill>
                      <a:prstDash val="solid"/>
                      <a:round/>
                      <a:headEnd type="none" w="med" len="med"/>
                      <a:tailEnd type="none" w="med" len="med"/>
                    </a:lnB>
                  </a:tcPr>
                </a:tc>
                <a:tc>
                  <a:txBody>
                    <a:bodyPr/>
                    <a:lstStyle/>
                    <a:p>
                      <a:endParaRPr lang="en-US"/>
                    </a:p>
                  </a:txBody>
                  <a:tcPr>
                    <a:lnB w="12700" cap="flat" cmpd="sng" algn="ctr">
                      <a:solidFill>
                        <a:schemeClr val="tx1"/>
                      </a:solidFill>
                      <a:prstDash val="solid"/>
                      <a:round/>
                      <a:headEnd type="none" w="med" len="med"/>
                      <a:tailEnd type="none" w="med" len="med"/>
                    </a:lnB>
                  </a:tcPr>
                </a:tc>
                <a:tc>
                  <a:txBody>
                    <a:bodyPr/>
                    <a:lstStyle/>
                    <a:p>
                      <a:endParaRPr lang="en-US"/>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09575">
                <a:tc>
                  <a:txBody>
                    <a:bodyPr/>
                    <a:lstStyle/>
                    <a:p>
                      <a:pPr lvl="0">
                        <a:buNone/>
                      </a:pPr>
                      <a:r>
                        <a:rPr lang="en-US"/>
                        <a:t>Mrs. Meg Kowalczyk</a:t>
                      </a:r>
                      <a:endParaRPr lang="en-US" baseline="0"/>
                    </a:p>
                    <a:p>
                      <a:pPr lvl="0">
                        <a:buNone/>
                      </a:pPr>
                      <a:r>
                        <a:rPr lang="en-US"/>
                        <a:t>Email: </a:t>
                      </a:r>
                      <a:r>
                        <a:rPr lang="en-US">
                          <a:hlinkClick r:id="rId3"/>
                        </a:rPr>
                        <a:t>mkowalczyk@lphs.net</a:t>
                      </a:r>
                      <a:r>
                        <a:rPr lang="en-US"/>
                        <a:t> </a:t>
                      </a:r>
                      <a:endParaRPr lang="en-US" u="sng">
                        <a:solidFill>
                          <a:srgbClr val="FF0000"/>
                        </a:solidFill>
                      </a:endParaRPr>
                    </a:p>
                  </a:txBody>
                  <a:tcP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tcPr>
                </a:tc>
                <a:tc>
                  <a:txBody>
                    <a:bodyPr/>
                    <a:lstStyle/>
                    <a:p>
                      <a:pPr lvl="0">
                        <a:buNone/>
                      </a:pPr>
                      <a:r>
                        <a:rPr lang="en-US"/>
                        <a:t>Ext. 755</a:t>
                      </a:r>
                    </a:p>
                  </a:txBody>
                  <a:tcP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tcPr>
                </a:tc>
                <a:tc>
                  <a:txBody>
                    <a:bodyPr/>
                    <a:lstStyle/>
                    <a:p>
                      <a:pPr lvl="0">
                        <a:buNone/>
                      </a:pPr>
                      <a:r>
                        <a:rPr lang="en-US"/>
                        <a:t>Abens - Fischer</a:t>
                      </a:r>
                    </a:p>
                  </a:txBody>
                  <a:tcPr>
                    <a:lnL w="12700">
                      <a:solidFill>
                        <a:schemeClr val="tx1"/>
                      </a:solidFill>
                    </a:lnL>
                    <a:lnR w="12700">
                      <a:solidFill>
                        <a:schemeClr val="tx1"/>
                      </a:solidFill>
                    </a:lnR>
                    <a:lnT w="12700" cap="flat" cmpd="sng" algn="ctr">
                      <a:solidFill>
                        <a:schemeClr val="tx1"/>
                      </a:solidFill>
                      <a:prstDash val="solid"/>
                      <a:round/>
                      <a:headEnd type="none" w="med" len="med"/>
                      <a:tailEnd type="none" w="med" len="med"/>
                    </a:lnT>
                    <a:lnB w="12700">
                      <a:solidFill>
                        <a:schemeClr val="tx1"/>
                      </a:solidFill>
                    </a:lnB>
                  </a:tcPr>
                </a:tc>
                <a:extLst>
                  <a:ext uri="{0D108BD9-81ED-4DB2-BD59-A6C34878D82A}">
                    <a16:rowId xmlns:a16="http://schemas.microsoft.com/office/drawing/2014/main" val="3199414958"/>
                  </a:ext>
                </a:extLst>
              </a:tr>
              <a:tr h="709575">
                <a:tc>
                  <a:txBody>
                    <a:bodyPr/>
                    <a:lstStyle/>
                    <a:p>
                      <a:pPr lvl="0">
                        <a:buNone/>
                      </a:pPr>
                      <a:r>
                        <a:rPr lang="en-US">
                          <a:solidFill>
                            <a:schemeClr val="bg1"/>
                          </a:solidFill>
                        </a:rPr>
                        <a:t>Mrs. Emily Carney, Division Chair</a:t>
                      </a:r>
                      <a:endParaRPr lang="en-US"/>
                    </a:p>
                    <a:p>
                      <a:pPr lvl="0">
                        <a:buNone/>
                      </a:pPr>
                      <a:r>
                        <a:rPr lang="en-US">
                          <a:solidFill>
                            <a:schemeClr val="bg1"/>
                          </a:solidFill>
                        </a:rPr>
                        <a:t>Email: </a:t>
                      </a:r>
                      <a:r>
                        <a:rPr lang="en-US">
                          <a:solidFill>
                            <a:schemeClr val="bg1"/>
                          </a:solidFill>
                          <a:hlinkClick r:id="rId4"/>
                        </a:rPr>
                        <a:t>ecarney@lphs.net</a:t>
                      </a:r>
                      <a:endParaRPr lang="en-US">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a:t>Ext.</a:t>
                      </a:r>
                      <a:r>
                        <a:rPr lang="en-US" baseline="0"/>
                        <a:t> 745</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a:t>Flores - Knowles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709575">
                <a:tc>
                  <a:txBody>
                    <a:bodyPr/>
                    <a:lstStyle/>
                    <a:p>
                      <a:pPr lvl="0">
                        <a:buNone/>
                      </a:pPr>
                      <a:r>
                        <a:rPr lang="en-US"/>
                        <a:t>Mr. Brandon Placher</a:t>
                      </a:r>
                    </a:p>
                    <a:p>
                      <a:pPr lvl="0">
                        <a:buNone/>
                      </a:pPr>
                      <a:r>
                        <a:rPr lang="en-US"/>
                        <a:t>Email: </a:t>
                      </a:r>
                      <a:r>
                        <a:rPr lang="en-US">
                          <a:hlinkClick r:id="rId5"/>
                        </a:rPr>
                        <a:t>bplacher@lphs.net</a:t>
                      </a:r>
                      <a:r>
                        <a:rPr lang="en-US"/>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a:t>Ext. 737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a:t>Kofoid - McCray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709575">
                <a:tc>
                  <a:txBody>
                    <a:bodyPr/>
                    <a:lstStyle/>
                    <a:p>
                      <a:pPr lvl="0">
                        <a:buNone/>
                      </a:pPr>
                      <a:r>
                        <a:rPr lang="en-US"/>
                        <a:t>Ms. Andrea</a:t>
                      </a:r>
                      <a:r>
                        <a:rPr lang="en-US" baseline="0"/>
                        <a:t> Eichelkraut</a:t>
                      </a:r>
                      <a:endParaRPr lang="en-US"/>
                    </a:p>
                    <a:p>
                      <a:pPr lvl="0">
                        <a:buNone/>
                      </a:pPr>
                      <a:r>
                        <a:rPr lang="en-US"/>
                        <a:t>Email: </a:t>
                      </a:r>
                      <a:r>
                        <a:rPr lang="en-US">
                          <a:hlinkClick r:id="rId6"/>
                        </a:rPr>
                        <a:t>aeichelkraut@lphs.net</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a:t>Ext. 740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a:t>Medellin - Sale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709575">
                <a:tc>
                  <a:txBody>
                    <a:bodyPr/>
                    <a:lstStyle/>
                    <a:p>
                      <a:pPr lvl="0">
                        <a:buNone/>
                      </a:pPr>
                      <a:r>
                        <a:rPr lang="en-US"/>
                        <a:t>Mr. David</a:t>
                      </a:r>
                      <a:r>
                        <a:rPr lang="en-US" baseline="0"/>
                        <a:t> Spudic</a:t>
                      </a:r>
                      <a:endParaRPr lang="en-US"/>
                    </a:p>
                    <a:p>
                      <a:pPr lvl="0">
                        <a:buNone/>
                      </a:pPr>
                      <a:r>
                        <a:rPr lang="en-US"/>
                        <a:t>Email: </a:t>
                      </a:r>
                      <a:r>
                        <a:rPr lang="en-US" u="sng" err="1">
                          <a:solidFill>
                            <a:srgbClr val="FF0000"/>
                          </a:solidFill>
                        </a:rPr>
                        <a:t>dspudic</a:t>
                      </a:r>
                      <a:r>
                        <a:rPr lang="en-US">
                          <a:hlinkClick r:id="rId7"/>
                        </a:rPr>
                        <a:t>@lphs.net</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a:t>Ext. 768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a:t>Sandor - Ziegler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563917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Support</a:t>
            </a:r>
          </a:p>
        </p:txBody>
      </p:sp>
      <p:sp>
        <p:nvSpPr>
          <p:cNvPr id="3" name="Content Placeholder 2"/>
          <p:cNvSpPr>
            <a:spLocks noGrp="1"/>
          </p:cNvSpPr>
          <p:nvPr>
            <p:ph idx="1"/>
          </p:nvPr>
        </p:nvSpPr>
        <p:spPr/>
        <p:txBody>
          <a:bodyPr vert="horz" lIns="91440" tIns="45720" rIns="91440" bIns="45720" rtlCol="0" anchor="t">
            <a:normAutofit fontScale="77500" lnSpcReduction="20000"/>
          </a:bodyPr>
          <a:lstStyle/>
          <a:p>
            <a:r>
              <a:rPr lang="en-US" sz="3600"/>
              <a:t>Teachers</a:t>
            </a:r>
          </a:p>
          <a:p>
            <a:r>
              <a:rPr lang="en-US" sz="3600"/>
              <a:t>Tutoring/Math Labs – (next slide)</a:t>
            </a:r>
            <a:endParaRPr lang="en-US" sz="3600">
              <a:cs typeface="Calibri"/>
            </a:endParaRPr>
          </a:p>
          <a:p>
            <a:r>
              <a:rPr lang="en-US" sz="3600"/>
              <a:t>Athletic Vouchers</a:t>
            </a:r>
            <a:endParaRPr lang="en-US" sz="3600">
              <a:cs typeface="Calibri"/>
            </a:endParaRPr>
          </a:p>
          <a:p>
            <a:r>
              <a:rPr lang="en-US" sz="3600">
                <a:cs typeface="Calibri"/>
              </a:rPr>
              <a:t>SEL Interventionist</a:t>
            </a:r>
            <a:endParaRPr lang="en-US" sz="3600"/>
          </a:p>
          <a:p>
            <a:r>
              <a:rPr lang="en-US" sz="3600"/>
              <a:t>Group Counseling</a:t>
            </a:r>
            <a:endParaRPr lang="en-US" sz="3600">
              <a:cs typeface="Calibri"/>
            </a:endParaRPr>
          </a:p>
          <a:p>
            <a:pPr lvl="1"/>
            <a:r>
              <a:rPr lang="en-US" sz="3200"/>
              <a:t>Study skills</a:t>
            </a:r>
            <a:endParaRPr lang="en-US" sz="3200">
              <a:cs typeface="Calibri"/>
            </a:endParaRPr>
          </a:p>
          <a:p>
            <a:pPr lvl="1"/>
            <a:r>
              <a:rPr lang="en-US" sz="3200"/>
              <a:t>Substance use</a:t>
            </a:r>
            <a:endParaRPr lang="en-US" sz="3200">
              <a:cs typeface="Calibri"/>
            </a:endParaRPr>
          </a:p>
          <a:p>
            <a:pPr lvl="1"/>
            <a:r>
              <a:rPr lang="en-US" sz="3200"/>
              <a:t>Grief </a:t>
            </a:r>
            <a:endParaRPr lang="en-US" sz="3200">
              <a:cs typeface="Calibri"/>
            </a:endParaRPr>
          </a:p>
          <a:p>
            <a:pPr lvl="1"/>
            <a:r>
              <a:rPr lang="en-US" sz="3200"/>
              <a:t>Empowerment</a:t>
            </a:r>
            <a:endParaRPr lang="en-US" sz="3200">
              <a:cs typeface="Calibri"/>
            </a:endParaRPr>
          </a:p>
          <a:p>
            <a:pPr lvl="1"/>
            <a:r>
              <a:rPr lang="en-US" sz="3200">
                <a:cs typeface="Calibri"/>
              </a:rPr>
              <a:t>Self-Esteem</a:t>
            </a:r>
          </a:p>
          <a:p>
            <a:pPr lvl="1"/>
            <a:r>
              <a:rPr lang="en-US" sz="3200">
                <a:cs typeface="Calibri"/>
              </a:rPr>
              <a:t>Anxiety</a:t>
            </a:r>
          </a:p>
        </p:txBody>
      </p:sp>
    </p:spTree>
    <p:extLst>
      <p:ext uri="{BB962C8B-B14F-4D97-AF65-F5344CB8AC3E}">
        <p14:creationId xmlns:p14="http://schemas.microsoft.com/office/powerpoint/2010/main" val="2882688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D66FE-A943-403A-8587-5E352D2FC537}"/>
              </a:ext>
            </a:extLst>
          </p:cNvPr>
          <p:cNvSpPr>
            <a:spLocks noGrp="1"/>
          </p:cNvSpPr>
          <p:nvPr>
            <p:ph type="title"/>
          </p:nvPr>
        </p:nvSpPr>
        <p:spPr/>
        <p:txBody>
          <a:bodyPr/>
          <a:lstStyle/>
          <a:p>
            <a:r>
              <a:rPr lang="en-US"/>
              <a:t>Academic Resources</a:t>
            </a:r>
          </a:p>
        </p:txBody>
      </p:sp>
      <p:graphicFrame>
        <p:nvGraphicFramePr>
          <p:cNvPr id="9" name="Table 8">
            <a:extLst>
              <a:ext uri="{FF2B5EF4-FFF2-40B4-BE49-F238E27FC236}">
                <a16:creationId xmlns:a16="http://schemas.microsoft.com/office/drawing/2014/main" id="{C2F43A06-9EE9-429E-8B7C-8596AB6818E6}"/>
              </a:ext>
            </a:extLst>
          </p:cNvPr>
          <p:cNvGraphicFramePr>
            <a:graphicFrameLocks noGrp="1"/>
          </p:cNvGraphicFramePr>
          <p:nvPr>
            <p:extLst>
              <p:ext uri="{D42A27DB-BD31-4B8C-83A1-F6EECF244321}">
                <p14:modId xmlns:p14="http://schemas.microsoft.com/office/powerpoint/2010/main" val="344963128"/>
              </p:ext>
            </p:extLst>
          </p:nvPr>
        </p:nvGraphicFramePr>
        <p:xfrm>
          <a:off x="223024" y="1739590"/>
          <a:ext cx="8891038" cy="4276895"/>
        </p:xfrm>
        <a:graphic>
          <a:graphicData uri="http://schemas.openxmlformats.org/drawingml/2006/table">
            <a:tbl>
              <a:tblPr firstRow="1" bandRow="1">
                <a:tableStyleId>{5C22544A-7EE6-4342-B048-85BDC9FD1C3A}</a:tableStyleId>
              </a:tblPr>
              <a:tblGrid>
                <a:gridCol w="2969012">
                  <a:extLst>
                    <a:ext uri="{9D8B030D-6E8A-4147-A177-3AD203B41FA5}">
                      <a16:colId xmlns:a16="http://schemas.microsoft.com/office/drawing/2014/main" val="736519640"/>
                    </a:ext>
                  </a:extLst>
                </a:gridCol>
                <a:gridCol w="2961013">
                  <a:extLst>
                    <a:ext uri="{9D8B030D-6E8A-4147-A177-3AD203B41FA5}">
                      <a16:colId xmlns:a16="http://schemas.microsoft.com/office/drawing/2014/main" val="2942085854"/>
                    </a:ext>
                  </a:extLst>
                </a:gridCol>
                <a:gridCol w="2961013">
                  <a:extLst>
                    <a:ext uri="{9D8B030D-6E8A-4147-A177-3AD203B41FA5}">
                      <a16:colId xmlns:a16="http://schemas.microsoft.com/office/drawing/2014/main" val="1241955725"/>
                    </a:ext>
                  </a:extLst>
                </a:gridCol>
              </a:tblGrid>
              <a:tr h="266118">
                <a:tc gridSpan="3">
                  <a:txBody>
                    <a:bodyPr/>
                    <a:lstStyle/>
                    <a:p>
                      <a:r>
                        <a:rPr lang="en-US" sz="1400">
                          <a:effectLst/>
                        </a:rPr>
                        <a:t>ACADEMIC RESOURCES</a:t>
                      </a:r>
                    </a:p>
                  </a:txBody>
                  <a:tcPr marL="0" marR="0" marT="0"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49046553"/>
                  </a:ext>
                </a:extLst>
              </a:tr>
              <a:tr h="266118">
                <a:tc>
                  <a:txBody>
                    <a:bodyPr/>
                    <a:lstStyle/>
                    <a:p>
                      <a:r>
                        <a:rPr lang="en-US" sz="1400">
                          <a:effectLst/>
                        </a:rPr>
                        <a:t>Math Labs</a:t>
                      </a:r>
                    </a:p>
                  </a:txBody>
                  <a:tcPr marL="0" marR="0" marT="0" marB="0" anchor="ctr"/>
                </a:tc>
                <a:tc>
                  <a:txBody>
                    <a:bodyPr/>
                    <a:lstStyle/>
                    <a:p>
                      <a:endParaRPr lang="en-US" sz="1400"/>
                    </a:p>
                  </a:txBody>
                  <a:tcPr marL="0" marR="0" marT="0" marB="0" anchor="ctr"/>
                </a:tc>
                <a:tc>
                  <a:txBody>
                    <a:bodyPr/>
                    <a:lstStyle/>
                    <a:p>
                      <a:endParaRPr lang="en-US" sz="1400"/>
                    </a:p>
                  </a:txBody>
                  <a:tcPr marL="0" marR="0" marT="0" marB="0" anchor="ctr"/>
                </a:tc>
                <a:extLst>
                  <a:ext uri="{0D108BD9-81ED-4DB2-BD59-A6C34878D82A}">
                    <a16:rowId xmlns:a16="http://schemas.microsoft.com/office/drawing/2014/main" val="77227396"/>
                  </a:ext>
                </a:extLst>
              </a:tr>
              <a:tr h="266118">
                <a:tc>
                  <a:txBody>
                    <a:bodyPr/>
                    <a:lstStyle/>
                    <a:p>
                      <a:r>
                        <a:rPr lang="en-US" sz="1400">
                          <a:effectLst/>
                        </a:rPr>
                        <a:t>Period</a:t>
                      </a:r>
                    </a:p>
                  </a:txBody>
                  <a:tcPr marL="0" marR="0" marT="0" marB="0" anchor="ctr"/>
                </a:tc>
                <a:tc>
                  <a:txBody>
                    <a:bodyPr/>
                    <a:lstStyle/>
                    <a:p>
                      <a:r>
                        <a:rPr lang="en-US" sz="1400"/>
                        <a:t>Teacher</a:t>
                      </a:r>
                    </a:p>
                  </a:txBody>
                  <a:tcPr marL="0" marR="0" marT="0" marB="0" anchor="ctr"/>
                </a:tc>
                <a:tc>
                  <a:txBody>
                    <a:bodyPr/>
                    <a:lstStyle/>
                    <a:p>
                      <a:r>
                        <a:rPr lang="en-US" sz="1400"/>
                        <a:t>Room</a:t>
                      </a:r>
                      <a:r>
                        <a:rPr lang="en-US" sz="1400">
                          <a:effectLst/>
                        </a:rPr>
                        <a:t> </a:t>
                      </a:r>
                      <a:endParaRPr lang="en-US" sz="1400"/>
                    </a:p>
                  </a:txBody>
                  <a:tcPr marL="0" marR="0" marT="0" marB="0" anchor="ctr"/>
                </a:tc>
                <a:extLst>
                  <a:ext uri="{0D108BD9-81ED-4DB2-BD59-A6C34878D82A}">
                    <a16:rowId xmlns:a16="http://schemas.microsoft.com/office/drawing/2014/main" val="1182333373"/>
                  </a:ext>
                </a:extLst>
              </a:tr>
              <a:tr h="266118">
                <a:tc>
                  <a:txBody>
                    <a:bodyPr/>
                    <a:lstStyle/>
                    <a:p>
                      <a:r>
                        <a:rPr lang="en-US" sz="1400">
                          <a:effectLst/>
                        </a:rPr>
                        <a:t>7:00 - 7:40 a.m.  </a:t>
                      </a:r>
                    </a:p>
                  </a:txBody>
                  <a:tcPr marL="0" marR="0" marT="0" marB="0" anchor="ctr"/>
                </a:tc>
                <a:tc>
                  <a:txBody>
                    <a:bodyPr/>
                    <a:lstStyle/>
                    <a:p>
                      <a:r>
                        <a:rPr lang="en-US" sz="1400"/>
                        <a:t>Mrs. Monahan</a:t>
                      </a:r>
                    </a:p>
                  </a:txBody>
                  <a:tcPr marL="0" marR="0" marT="0" marB="0" anchor="ctr"/>
                </a:tc>
                <a:tc>
                  <a:txBody>
                    <a:bodyPr/>
                    <a:lstStyle/>
                    <a:p>
                      <a:r>
                        <a:rPr lang="en-US" sz="1400"/>
                        <a:t>343</a:t>
                      </a:r>
                    </a:p>
                  </a:txBody>
                  <a:tcPr marL="0" marR="0" marT="0" marB="0" anchor="ctr"/>
                </a:tc>
                <a:extLst>
                  <a:ext uri="{0D108BD9-81ED-4DB2-BD59-A6C34878D82A}">
                    <a16:rowId xmlns:a16="http://schemas.microsoft.com/office/drawing/2014/main" val="2502207703"/>
                  </a:ext>
                </a:extLst>
              </a:tr>
              <a:tr h="266118">
                <a:tc>
                  <a:txBody>
                    <a:bodyPr/>
                    <a:lstStyle/>
                    <a:p>
                      <a:r>
                        <a:rPr lang="en-US" sz="1400">
                          <a:effectLst/>
                        </a:rPr>
                        <a:t>2nd </a:t>
                      </a:r>
                    </a:p>
                  </a:txBody>
                  <a:tcPr marL="0" marR="0" marT="0" marB="0" anchor="ctr"/>
                </a:tc>
                <a:tc>
                  <a:txBody>
                    <a:bodyPr/>
                    <a:lstStyle/>
                    <a:p>
                      <a:r>
                        <a:rPr lang="en-US" sz="1400"/>
                        <a:t>Mr. Beale</a:t>
                      </a:r>
                    </a:p>
                  </a:txBody>
                  <a:tcPr marL="0" marR="0" marT="0" marB="0" anchor="ctr"/>
                </a:tc>
                <a:tc>
                  <a:txBody>
                    <a:bodyPr/>
                    <a:lstStyle/>
                    <a:p>
                      <a:r>
                        <a:rPr lang="en-US" sz="1400"/>
                        <a:t>343</a:t>
                      </a:r>
                    </a:p>
                  </a:txBody>
                  <a:tcPr marL="0" marR="0" marT="0" marB="0" anchor="ctr"/>
                </a:tc>
                <a:extLst>
                  <a:ext uri="{0D108BD9-81ED-4DB2-BD59-A6C34878D82A}">
                    <a16:rowId xmlns:a16="http://schemas.microsoft.com/office/drawing/2014/main" val="2877486464"/>
                  </a:ext>
                </a:extLst>
              </a:tr>
              <a:tr h="266118">
                <a:tc>
                  <a:txBody>
                    <a:bodyPr/>
                    <a:lstStyle/>
                    <a:p>
                      <a:r>
                        <a:rPr lang="en-US" sz="1400">
                          <a:effectLst/>
                        </a:rPr>
                        <a:t>3rd  </a:t>
                      </a:r>
                    </a:p>
                  </a:txBody>
                  <a:tcPr marL="0" marR="0" marT="0" marB="0" anchor="ctr"/>
                </a:tc>
                <a:tc>
                  <a:txBody>
                    <a:bodyPr/>
                    <a:lstStyle/>
                    <a:p>
                      <a:r>
                        <a:rPr lang="en-US" sz="1400"/>
                        <a:t>Mrs. Hartman</a:t>
                      </a:r>
                      <a:endParaRPr lang="en-US" sz="1400" err="1"/>
                    </a:p>
                  </a:txBody>
                  <a:tcPr marL="0" marR="0" marT="0" marB="0" anchor="ctr"/>
                </a:tc>
                <a:tc>
                  <a:txBody>
                    <a:bodyPr/>
                    <a:lstStyle/>
                    <a:p>
                      <a:r>
                        <a:rPr lang="en-US" sz="1400"/>
                        <a:t>343</a:t>
                      </a:r>
                    </a:p>
                  </a:txBody>
                  <a:tcPr marL="0" marR="0" marT="0" marB="0" anchor="ctr"/>
                </a:tc>
                <a:extLst>
                  <a:ext uri="{0D108BD9-81ED-4DB2-BD59-A6C34878D82A}">
                    <a16:rowId xmlns:a16="http://schemas.microsoft.com/office/drawing/2014/main" val="1776963772"/>
                  </a:ext>
                </a:extLst>
              </a:tr>
              <a:tr h="266118">
                <a:tc>
                  <a:txBody>
                    <a:bodyPr/>
                    <a:lstStyle/>
                    <a:p>
                      <a:r>
                        <a:rPr lang="en-US" sz="1400">
                          <a:effectLst/>
                        </a:rPr>
                        <a:t>4th</a:t>
                      </a:r>
                    </a:p>
                  </a:txBody>
                  <a:tcPr marL="0" marR="0" marT="0" marB="0" anchor="ctr"/>
                </a:tc>
                <a:tc>
                  <a:txBody>
                    <a:bodyPr/>
                    <a:lstStyle/>
                    <a:p>
                      <a:r>
                        <a:rPr lang="en-US" sz="1400"/>
                        <a:t>Mrs. Patrick</a:t>
                      </a:r>
                    </a:p>
                  </a:txBody>
                  <a:tcPr marL="0" marR="0" marT="0" marB="0" anchor="ctr"/>
                </a:tc>
                <a:tc>
                  <a:txBody>
                    <a:bodyPr/>
                    <a:lstStyle/>
                    <a:p>
                      <a:r>
                        <a:rPr lang="en-US" sz="1400"/>
                        <a:t>343</a:t>
                      </a:r>
                    </a:p>
                  </a:txBody>
                  <a:tcPr marL="0" marR="0" marT="0" marB="0" anchor="ctr"/>
                </a:tc>
                <a:extLst>
                  <a:ext uri="{0D108BD9-81ED-4DB2-BD59-A6C34878D82A}">
                    <a16:rowId xmlns:a16="http://schemas.microsoft.com/office/drawing/2014/main" val="1904866316"/>
                  </a:ext>
                </a:extLst>
              </a:tr>
              <a:tr h="266118">
                <a:tc>
                  <a:txBody>
                    <a:bodyPr/>
                    <a:lstStyle/>
                    <a:p>
                      <a:r>
                        <a:rPr lang="en-US" sz="1400">
                          <a:effectLst/>
                        </a:rPr>
                        <a:t>5A &amp; 5C</a:t>
                      </a:r>
                    </a:p>
                  </a:txBody>
                  <a:tcPr marL="0" marR="0" marT="0" marB="0" anchor="ctr"/>
                </a:tc>
                <a:tc>
                  <a:txBody>
                    <a:bodyPr/>
                    <a:lstStyle/>
                    <a:p>
                      <a:r>
                        <a:rPr lang="en-US" sz="1400"/>
                        <a:t>Mrs. Gaworski</a:t>
                      </a:r>
                    </a:p>
                  </a:txBody>
                  <a:tcPr marL="0" marR="0" marT="0" marB="0" anchor="ctr"/>
                </a:tc>
                <a:tc>
                  <a:txBody>
                    <a:bodyPr/>
                    <a:lstStyle/>
                    <a:p>
                      <a:r>
                        <a:rPr lang="en-US" sz="1400"/>
                        <a:t>343</a:t>
                      </a:r>
                    </a:p>
                  </a:txBody>
                  <a:tcPr marL="0" marR="0" marT="0" marB="0" anchor="ctr"/>
                </a:tc>
                <a:extLst>
                  <a:ext uri="{0D108BD9-81ED-4DB2-BD59-A6C34878D82A}">
                    <a16:rowId xmlns:a16="http://schemas.microsoft.com/office/drawing/2014/main" val="804516993"/>
                  </a:ext>
                </a:extLst>
              </a:tr>
              <a:tr h="266118">
                <a:tc>
                  <a:txBody>
                    <a:bodyPr/>
                    <a:lstStyle/>
                    <a:p>
                      <a:r>
                        <a:rPr lang="en-US" sz="1400">
                          <a:effectLst/>
                        </a:rPr>
                        <a:t>6th  </a:t>
                      </a:r>
                    </a:p>
                  </a:txBody>
                  <a:tcPr marL="0" marR="0" marT="0" marB="0" anchor="ctr"/>
                </a:tc>
                <a:tc>
                  <a:txBody>
                    <a:bodyPr/>
                    <a:lstStyle/>
                    <a:p>
                      <a:r>
                        <a:rPr lang="en-US" sz="1400"/>
                        <a:t>Mr. </a:t>
                      </a:r>
                      <a:r>
                        <a:rPr lang="en-US" sz="1400" err="1"/>
                        <a:t>Bjerkaas</a:t>
                      </a:r>
                    </a:p>
                  </a:txBody>
                  <a:tcPr marL="0" marR="0" marT="0" marB="0" anchor="ctr"/>
                </a:tc>
                <a:tc>
                  <a:txBody>
                    <a:bodyPr/>
                    <a:lstStyle/>
                    <a:p>
                      <a:r>
                        <a:rPr lang="en-US" sz="1400"/>
                        <a:t>343</a:t>
                      </a:r>
                    </a:p>
                  </a:txBody>
                  <a:tcPr marL="0" marR="0" marT="0" marB="0" anchor="ctr"/>
                </a:tc>
                <a:extLst>
                  <a:ext uri="{0D108BD9-81ED-4DB2-BD59-A6C34878D82A}">
                    <a16:rowId xmlns:a16="http://schemas.microsoft.com/office/drawing/2014/main" val="1253769607"/>
                  </a:ext>
                </a:extLst>
              </a:tr>
              <a:tr h="266118">
                <a:tc>
                  <a:txBody>
                    <a:bodyPr/>
                    <a:lstStyle/>
                    <a:p>
                      <a:r>
                        <a:rPr lang="en-US" sz="1400">
                          <a:effectLst/>
                        </a:rPr>
                        <a:t>7th</a:t>
                      </a:r>
                    </a:p>
                  </a:txBody>
                  <a:tcPr marL="0" marR="0" marT="0" marB="0" anchor="ctr"/>
                </a:tc>
                <a:tc>
                  <a:txBody>
                    <a:bodyPr/>
                    <a:lstStyle/>
                    <a:p>
                      <a:r>
                        <a:rPr lang="en-US" sz="1400"/>
                        <a:t>Mr. Zukowski</a:t>
                      </a:r>
                    </a:p>
                  </a:txBody>
                  <a:tcPr marL="0" marR="0" marT="0" marB="0" anchor="ctr"/>
                </a:tc>
                <a:tc>
                  <a:txBody>
                    <a:bodyPr/>
                    <a:lstStyle/>
                    <a:p>
                      <a:r>
                        <a:rPr lang="en-US" sz="1400"/>
                        <a:t>343</a:t>
                      </a:r>
                    </a:p>
                  </a:txBody>
                  <a:tcPr marL="0" marR="0" marT="0" marB="0" anchor="ctr"/>
                </a:tc>
                <a:extLst>
                  <a:ext uri="{0D108BD9-81ED-4DB2-BD59-A6C34878D82A}">
                    <a16:rowId xmlns:a16="http://schemas.microsoft.com/office/drawing/2014/main" val="1319099618"/>
                  </a:ext>
                </a:extLst>
              </a:tr>
              <a:tr h="342151">
                <a:tc>
                  <a:txBody>
                    <a:bodyPr/>
                    <a:lstStyle/>
                    <a:p>
                      <a:endParaRPr lang="en-US" sz="1400">
                        <a:effectLst/>
                      </a:endParaRPr>
                    </a:p>
                  </a:txBody>
                  <a:tcPr marL="0" marR="0" marT="0" marB="0" anchor="ctr"/>
                </a:tc>
                <a:tc>
                  <a:txBody>
                    <a:bodyPr/>
                    <a:lstStyle/>
                    <a:p>
                      <a:endParaRPr lang="en-US" sz="1400"/>
                    </a:p>
                  </a:txBody>
                  <a:tcPr marL="0" marR="0" marT="0" marB="0" anchor="ctr"/>
                </a:tc>
                <a:tc>
                  <a:txBody>
                    <a:bodyPr/>
                    <a:lstStyle/>
                    <a:p>
                      <a:endParaRPr lang="en-US" sz="1400"/>
                    </a:p>
                  </a:txBody>
                  <a:tcPr marL="0" marR="0" marT="0" marB="0" anchor="ctr"/>
                </a:tc>
                <a:extLst>
                  <a:ext uri="{0D108BD9-81ED-4DB2-BD59-A6C34878D82A}">
                    <a16:rowId xmlns:a16="http://schemas.microsoft.com/office/drawing/2014/main" val="2966930261"/>
                  </a:ext>
                </a:extLst>
              </a:tr>
              <a:tr h="266118">
                <a:tc>
                  <a:txBody>
                    <a:bodyPr/>
                    <a:lstStyle/>
                    <a:p>
                      <a:endParaRPr lang="en-US" sz="1400">
                        <a:effectLst/>
                      </a:endParaRPr>
                    </a:p>
                  </a:txBody>
                  <a:tcPr marL="0" marR="0" marT="0" marB="0" anchor="ctr"/>
                </a:tc>
                <a:tc>
                  <a:txBody>
                    <a:bodyPr/>
                    <a:lstStyle/>
                    <a:p>
                      <a:endParaRPr lang="en-US" sz="1400"/>
                    </a:p>
                  </a:txBody>
                  <a:tcPr marL="0" marR="0" marT="0" marB="0" anchor="ctr"/>
                </a:tc>
                <a:tc>
                  <a:txBody>
                    <a:bodyPr/>
                    <a:lstStyle/>
                    <a:p>
                      <a:endParaRPr lang="en-US" sz="1400"/>
                    </a:p>
                  </a:txBody>
                  <a:tcPr marL="0" marR="0" marT="0" marB="0" anchor="ctr"/>
                </a:tc>
                <a:extLst>
                  <a:ext uri="{0D108BD9-81ED-4DB2-BD59-A6C34878D82A}">
                    <a16:rowId xmlns:a16="http://schemas.microsoft.com/office/drawing/2014/main" val="3668745456"/>
                  </a:ext>
                </a:extLst>
              </a:tr>
              <a:tr h="266118">
                <a:tc>
                  <a:txBody>
                    <a:bodyPr/>
                    <a:lstStyle/>
                    <a:p>
                      <a:endParaRPr lang="en-US" sz="1400">
                        <a:effectLst/>
                      </a:endParaRPr>
                    </a:p>
                  </a:txBody>
                  <a:tcPr marL="0" marR="0" marT="0" marB="0" anchor="ctr"/>
                </a:tc>
                <a:tc>
                  <a:txBody>
                    <a:bodyPr/>
                    <a:lstStyle/>
                    <a:p>
                      <a:endParaRPr lang="en-US" sz="1400"/>
                    </a:p>
                  </a:txBody>
                  <a:tcPr marL="0" marR="0" marT="0" marB="0" anchor="ctr"/>
                </a:tc>
                <a:tc>
                  <a:txBody>
                    <a:bodyPr/>
                    <a:lstStyle/>
                    <a:p>
                      <a:endParaRPr lang="en-US" sz="1400"/>
                    </a:p>
                  </a:txBody>
                  <a:tcPr marL="0" marR="0" marT="0" marB="0" anchor="ctr"/>
                </a:tc>
                <a:extLst>
                  <a:ext uri="{0D108BD9-81ED-4DB2-BD59-A6C34878D82A}">
                    <a16:rowId xmlns:a16="http://schemas.microsoft.com/office/drawing/2014/main" val="3254293252"/>
                  </a:ext>
                </a:extLst>
              </a:tr>
              <a:tr h="285126">
                <a:tc>
                  <a:txBody>
                    <a:bodyPr/>
                    <a:lstStyle/>
                    <a:p>
                      <a:r>
                        <a:rPr lang="en-US" sz="1400">
                          <a:effectLst/>
                        </a:rPr>
                        <a:t>IVCC Free Tutoring, Grades 9-12</a:t>
                      </a:r>
                    </a:p>
                  </a:txBody>
                  <a:tcPr marL="0" marR="0" marT="0" marB="0" anchor="ctr"/>
                </a:tc>
                <a:tc>
                  <a:txBody>
                    <a:bodyPr/>
                    <a:lstStyle/>
                    <a:p>
                      <a:r>
                        <a:rPr lang="en-US" sz="1400"/>
                        <a:t>Mondays and Tuesdays - 3-7 p.m.</a:t>
                      </a:r>
                    </a:p>
                  </a:txBody>
                  <a:tcPr marL="0" marR="0" marT="0" marB="0" anchor="ctr"/>
                </a:tc>
                <a:tc>
                  <a:txBody>
                    <a:bodyPr/>
                    <a:lstStyle/>
                    <a:p>
                      <a:r>
                        <a:rPr lang="en-US" sz="1400"/>
                        <a:t>A201</a:t>
                      </a:r>
                    </a:p>
                  </a:txBody>
                  <a:tcPr marL="0" marR="0" marT="0" marB="0" anchor="ctr"/>
                </a:tc>
                <a:extLst>
                  <a:ext uri="{0D108BD9-81ED-4DB2-BD59-A6C34878D82A}">
                    <a16:rowId xmlns:a16="http://schemas.microsoft.com/office/drawing/2014/main" val="905947398"/>
                  </a:ext>
                </a:extLst>
              </a:tr>
              <a:tr h="456202">
                <a:tc>
                  <a:txBody>
                    <a:bodyPr/>
                    <a:lstStyle/>
                    <a:p>
                      <a:endParaRPr lang="en-US" sz="1400">
                        <a:effectLst/>
                      </a:endParaRPr>
                    </a:p>
                  </a:txBody>
                  <a:tcPr marL="0" marR="0" marT="0" marB="0" anchor="ctr"/>
                </a:tc>
                <a:tc>
                  <a:txBody>
                    <a:bodyPr/>
                    <a:lstStyle/>
                    <a:p>
                      <a:endParaRPr lang="en-US" sz="1400"/>
                    </a:p>
                  </a:txBody>
                  <a:tcPr marL="0" marR="0" marT="0" marB="0" anchor="ctr"/>
                </a:tc>
                <a:tc>
                  <a:txBody>
                    <a:bodyPr/>
                    <a:lstStyle/>
                    <a:p>
                      <a:endParaRPr lang="en-US" sz="1400"/>
                    </a:p>
                  </a:txBody>
                  <a:tcPr marL="0" marR="0" marT="0" marB="0" anchor="ctr"/>
                </a:tc>
                <a:extLst>
                  <a:ext uri="{0D108BD9-81ED-4DB2-BD59-A6C34878D82A}">
                    <a16:rowId xmlns:a16="http://schemas.microsoft.com/office/drawing/2014/main" val="3097268109"/>
                  </a:ext>
                </a:extLst>
              </a:tr>
            </a:tbl>
          </a:graphicData>
        </a:graphic>
      </p:graphicFrame>
    </p:spTree>
    <p:extLst>
      <p:ext uri="{BB962C8B-B14F-4D97-AF65-F5344CB8AC3E}">
        <p14:creationId xmlns:p14="http://schemas.microsoft.com/office/powerpoint/2010/main" val="3352512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endParaRPr lang="en-US" sz="5400">
              <a:solidFill>
                <a:schemeClr val="tx1"/>
              </a:solidFill>
            </a:endParaRPr>
          </a:p>
        </p:txBody>
      </p:sp>
      <p:sp>
        <p:nvSpPr>
          <p:cNvPr id="3" name="Subtitle 2"/>
          <p:cNvSpPr>
            <a:spLocks noGrp="1"/>
          </p:cNvSpPr>
          <p:nvPr>
            <p:ph type="subTitle" idx="1"/>
          </p:nvPr>
        </p:nvSpPr>
        <p:spPr/>
        <p:txBody>
          <a:bodyPr>
            <a:normAutofit fontScale="85000" lnSpcReduction="10000"/>
          </a:bodyPr>
          <a:lstStyle/>
          <a:p>
            <a:r>
              <a:rPr lang="en-US" sz="8000"/>
              <a:t>Career Exploration</a:t>
            </a:r>
          </a:p>
        </p:txBody>
      </p:sp>
      <p:pic>
        <p:nvPicPr>
          <p:cNvPr id="4" name="Picture 3"/>
          <p:cNvPicPr>
            <a:picLocks noChangeAspect="1"/>
          </p:cNvPicPr>
          <p:nvPr/>
        </p:nvPicPr>
        <p:blipFill>
          <a:blip r:embed="rId2"/>
          <a:stretch>
            <a:fillRect/>
          </a:stretch>
        </p:blipFill>
        <p:spPr>
          <a:xfrm>
            <a:off x="5778631" y="0"/>
            <a:ext cx="3365369" cy="3699125"/>
          </a:xfrm>
          <a:prstGeom prst="rect">
            <a:avLst/>
          </a:prstGeom>
        </p:spPr>
      </p:pic>
    </p:spTree>
    <p:extLst>
      <p:ext uri="{BB962C8B-B14F-4D97-AF65-F5344CB8AC3E}">
        <p14:creationId xmlns:p14="http://schemas.microsoft.com/office/powerpoint/2010/main" val="8014826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We Do</a:t>
            </a:r>
          </a:p>
        </p:txBody>
      </p:sp>
      <p:sp>
        <p:nvSpPr>
          <p:cNvPr id="3" name="Content Placeholder 2"/>
          <p:cNvSpPr>
            <a:spLocks noGrp="1"/>
          </p:cNvSpPr>
          <p:nvPr>
            <p:ph idx="1"/>
          </p:nvPr>
        </p:nvSpPr>
        <p:spPr/>
        <p:txBody>
          <a:bodyPr/>
          <a:lstStyle/>
          <a:p>
            <a:pPr lvl="0"/>
            <a:r>
              <a:rPr lang="en-US"/>
              <a:t>Career Cruising with all freshmen in October</a:t>
            </a:r>
          </a:p>
          <a:p>
            <a:pPr lvl="0"/>
            <a:r>
              <a:rPr lang="en-US"/>
              <a:t>Four-year academic plans before sophomore registration</a:t>
            </a:r>
          </a:p>
          <a:p>
            <a:pPr lvl="0"/>
            <a:r>
              <a:rPr lang="en-US"/>
              <a:t>Career research paper in English 2 for all sophomores</a:t>
            </a:r>
          </a:p>
          <a:p>
            <a:pPr lvl="0"/>
            <a:r>
              <a:rPr lang="en-US"/>
              <a:t>Career Fair for sophomores</a:t>
            </a:r>
          </a:p>
          <a:p>
            <a:pPr lvl="0"/>
            <a:r>
              <a:rPr lang="en-US"/>
              <a:t>Individual appointments</a:t>
            </a:r>
          </a:p>
          <a:p>
            <a:endParaRPr lang="en-US"/>
          </a:p>
        </p:txBody>
      </p:sp>
    </p:spTree>
    <p:extLst>
      <p:ext uri="{BB962C8B-B14F-4D97-AF65-F5344CB8AC3E}">
        <p14:creationId xmlns:p14="http://schemas.microsoft.com/office/powerpoint/2010/main" val="22000161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Parents Can Do</a:t>
            </a:r>
          </a:p>
        </p:txBody>
      </p:sp>
      <p:sp>
        <p:nvSpPr>
          <p:cNvPr id="3" name="Content Placeholder 2"/>
          <p:cNvSpPr>
            <a:spLocks noGrp="1"/>
          </p:cNvSpPr>
          <p:nvPr>
            <p:ph idx="1"/>
          </p:nvPr>
        </p:nvSpPr>
        <p:spPr/>
        <p:txBody>
          <a:bodyPr vert="horz" lIns="91440" tIns="45720" rIns="91440" bIns="45720" rtlCol="0" anchor="t">
            <a:normAutofit/>
          </a:bodyPr>
          <a:lstStyle/>
          <a:p>
            <a:pPr lvl="0"/>
            <a:r>
              <a:rPr lang="en-US"/>
              <a:t>Stay positive and focused on a future of success</a:t>
            </a:r>
          </a:p>
          <a:p>
            <a:pPr lvl="0"/>
            <a:r>
              <a:rPr lang="en-US"/>
              <a:t>Encourage information gathering and informed choices</a:t>
            </a:r>
            <a:endParaRPr lang="en-US">
              <a:cs typeface="Calibri"/>
            </a:endParaRPr>
          </a:p>
          <a:p>
            <a:pPr lvl="0"/>
            <a:r>
              <a:rPr lang="en-US"/>
              <a:t>Take advantage of opportunities</a:t>
            </a:r>
            <a:endParaRPr lang="en-US">
              <a:cs typeface="Calibri"/>
            </a:endParaRPr>
          </a:p>
          <a:p>
            <a:r>
              <a:rPr lang="en-US"/>
              <a:t>Provide guidance and encouragement</a:t>
            </a:r>
          </a:p>
          <a:p>
            <a:r>
              <a:rPr lang="en-US"/>
              <a:t>Encourage your student to set goals </a:t>
            </a:r>
            <a:endParaRPr lang="en-US">
              <a:cs typeface="Calibri"/>
            </a:endParaRPr>
          </a:p>
          <a:p>
            <a:endParaRPr lang="en-US"/>
          </a:p>
        </p:txBody>
      </p:sp>
    </p:spTree>
    <p:extLst>
      <p:ext uri="{BB962C8B-B14F-4D97-AF65-F5344CB8AC3E}">
        <p14:creationId xmlns:p14="http://schemas.microsoft.com/office/powerpoint/2010/main" val="1894437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Websites of Interest</a:t>
            </a:r>
          </a:p>
        </p:txBody>
      </p:sp>
      <p:sp>
        <p:nvSpPr>
          <p:cNvPr id="3" name="Content Placeholder 2"/>
          <p:cNvSpPr>
            <a:spLocks noGrp="1"/>
          </p:cNvSpPr>
          <p:nvPr>
            <p:ph idx="1"/>
          </p:nvPr>
        </p:nvSpPr>
        <p:spPr/>
        <p:txBody>
          <a:bodyPr vert="horz" lIns="91440" tIns="45720" rIns="91440" bIns="45720" rtlCol="0" anchor="t">
            <a:normAutofit fontScale="85000" lnSpcReduction="20000"/>
          </a:bodyPr>
          <a:lstStyle/>
          <a:p>
            <a:r>
              <a:rPr lang="en-US"/>
              <a:t>Career Cruising</a:t>
            </a:r>
          </a:p>
          <a:p>
            <a:r>
              <a:rPr lang="en-US" u="sng">
                <a:hlinkClick r:id="rId3"/>
              </a:rPr>
              <a:t>www.careercruising.com</a:t>
            </a:r>
            <a:endParaRPr lang="en-US"/>
          </a:p>
          <a:p>
            <a:pPr marL="0" indent="0">
              <a:buNone/>
            </a:pPr>
            <a:endParaRPr lang="en-US"/>
          </a:p>
          <a:p>
            <a:r>
              <a:rPr lang="en-US"/>
              <a:t>Illinois Student Assistance Commission</a:t>
            </a:r>
            <a:endParaRPr lang="en-US">
              <a:cs typeface="Calibri"/>
            </a:endParaRPr>
          </a:p>
          <a:p>
            <a:r>
              <a:rPr lang="en-US" u="sng">
                <a:hlinkClick r:id="rId4"/>
              </a:rPr>
              <a:t>www.whatsnextillinois.org</a:t>
            </a:r>
            <a:endParaRPr lang="en-US"/>
          </a:p>
          <a:p>
            <a:pPr marL="0" indent="0">
              <a:buNone/>
            </a:pPr>
            <a:endParaRPr lang="en-US"/>
          </a:p>
          <a:p>
            <a:r>
              <a:rPr lang="en-US"/>
              <a:t>Occupational Outlook Handbook</a:t>
            </a:r>
            <a:endParaRPr lang="en-US">
              <a:cs typeface="Calibri"/>
            </a:endParaRPr>
          </a:p>
          <a:p>
            <a:r>
              <a:rPr lang="en-US">
                <a:cs typeface="Calibri"/>
                <a:hlinkClick r:id="rId5"/>
              </a:rPr>
              <a:t>Https://www.bls.gov/ooh/</a:t>
            </a:r>
            <a:endParaRPr lang="en-US">
              <a:cs typeface="Calibri"/>
            </a:endParaRPr>
          </a:p>
          <a:p>
            <a:pPr marL="0" indent="0">
              <a:buNone/>
            </a:pPr>
            <a:endParaRPr lang="en-US">
              <a:cs typeface="Calibri"/>
            </a:endParaRPr>
          </a:p>
          <a:p>
            <a:r>
              <a:rPr lang="en-US"/>
              <a:t>Occupational Information Network (O*NET)</a:t>
            </a:r>
            <a:endParaRPr lang="en-US">
              <a:cs typeface="Calibri"/>
            </a:endParaRPr>
          </a:p>
          <a:p>
            <a:r>
              <a:rPr lang="en-US" u="sng">
                <a:hlinkClick r:id="rId6"/>
              </a:rPr>
              <a:t>www.onetonline.org</a:t>
            </a:r>
            <a:endParaRPr lang="en-US"/>
          </a:p>
          <a:p>
            <a:endParaRPr lang="en-US"/>
          </a:p>
        </p:txBody>
      </p:sp>
    </p:spTree>
    <p:extLst>
      <p:ext uri="{BB962C8B-B14F-4D97-AF65-F5344CB8AC3E}">
        <p14:creationId xmlns:p14="http://schemas.microsoft.com/office/powerpoint/2010/main" val="1162543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endParaRPr lang="en-US" sz="5400">
              <a:solidFill>
                <a:schemeClr val="tx1"/>
              </a:solidFill>
            </a:endParaRPr>
          </a:p>
        </p:txBody>
      </p:sp>
      <p:sp>
        <p:nvSpPr>
          <p:cNvPr id="3" name="Subtitle 2"/>
          <p:cNvSpPr>
            <a:spLocks noGrp="1"/>
          </p:cNvSpPr>
          <p:nvPr>
            <p:ph type="subTitle" idx="1"/>
          </p:nvPr>
        </p:nvSpPr>
        <p:spPr/>
        <p:txBody>
          <a:bodyPr>
            <a:normAutofit fontScale="85000" lnSpcReduction="20000"/>
          </a:bodyPr>
          <a:lstStyle/>
          <a:p>
            <a:r>
              <a:rPr lang="en-US" sz="8000"/>
              <a:t>College &amp; Career Planning</a:t>
            </a:r>
          </a:p>
        </p:txBody>
      </p:sp>
      <p:pic>
        <p:nvPicPr>
          <p:cNvPr id="4" name="Picture 3"/>
          <p:cNvPicPr>
            <a:picLocks noChangeAspect="1"/>
          </p:cNvPicPr>
          <p:nvPr/>
        </p:nvPicPr>
        <p:blipFill>
          <a:blip r:embed="rId2"/>
          <a:stretch>
            <a:fillRect/>
          </a:stretch>
        </p:blipFill>
        <p:spPr>
          <a:xfrm>
            <a:off x="5778631" y="0"/>
            <a:ext cx="3365369" cy="3699125"/>
          </a:xfrm>
          <a:prstGeom prst="rect">
            <a:avLst/>
          </a:prstGeom>
        </p:spPr>
      </p:pic>
    </p:spTree>
    <p:extLst>
      <p:ext uri="{BB962C8B-B14F-4D97-AF65-F5344CB8AC3E}">
        <p14:creationId xmlns:p14="http://schemas.microsoft.com/office/powerpoint/2010/main" val="13756577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770" y="268307"/>
            <a:ext cx="7886700" cy="1325563"/>
          </a:xfrm>
        </p:spPr>
        <p:txBody>
          <a:bodyPr>
            <a:normAutofit/>
          </a:bodyPr>
          <a:lstStyle/>
          <a:p>
            <a:r>
              <a:rPr lang="en-US"/>
              <a:t>High School vs. College Requirements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034453243"/>
              </p:ext>
            </p:extLst>
          </p:nvPr>
        </p:nvGraphicFramePr>
        <p:xfrm>
          <a:off x="1123950" y="2188367"/>
          <a:ext cx="6981826" cy="2906780"/>
        </p:xfrm>
        <a:graphic>
          <a:graphicData uri="http://schemas.openxmlformats.org/drawingml/2006/table">
            <a:tbl>
              <a:tblPr firstRow="1" bandRow="1">
                <a:tableStyleId>{93296810-A885-4BE3-A3E7-6D5BEEA58F35}</a:tableStyleId>
              </a:tblPr>
              <a:tblGrid>
                <a:gridCol w="3490913">
                  <a:extLst>
                    <a:ext uri="{9D8B030D-6E8A-4147-A177-3AD203B41FA5}">
                      <a16:colId xmlns:a16="http://schemas.microsoft.com/office/drawing/2014/main" val="20000"/>
                    </a:ext>
                  </a:extLst>
                </a:gridCol>
                <a:gridCol w="3490913">
                  <a:extLst>
                    <a:ext uri="{9D8B030D-6E8A-4147-A177-3AD203B41FA5}">
                      <a16:colId xmlns:a16="http://schemas.microsoft.com/office/drawing/2014/main" val="20001"/>
                    </a:ext>
                  </a:extLst>
                </a:gridCol>
              </a:tblGrid>
              <a:tr h="359978">
                <a:tc>
                  <a:txBody>
                    <a:bodyPr/>
                    <a:lstStyle/>
                    <a:p>
                      <a:r>
                        <a:rPr lang="en-US" sz="1700"/>
                        <a:t>High School Graduation Requirements</a:t>
                      </a:r>
                    </a:p>
                  </a:txBody>
                  <a:tcPr marL="68580" marR="68580" marT="34290" marB="34290"/>
                </a:tc>
                <a:tc>
                  <a:txBody>
                    <a:bodyPr/>
                    <a:lstStyle/>
                    <a:p>
                      <a:r>
                        <a:rPr lang="en-US" sz="1700"/>
                        <a:t>College Entrance Requirements</a:t>
                      </a:r>
                    </a:p>
                  </a:txBody>
                  <a:tcPr marL="68580" marR="68580" marT="34290" marB="34290"/>
                </a:tc>
                <a:extLst>
                  <a:ext uri="{0D108BD9-81ED-4DB2-BD59-A6C34878D82A}">
                    <a16:rowId xmlns:a16="http://schemas.microsoft.com/office/drawing/2014/main" val="10000"/>
                  </a:ext>
                </a:extLst>
              </a:tr>
              <a:tr h="334265">
                <a:tc>
                  <a:txBody>
                    <a:bodyPr/>
                    <a:lstStyle/>
                    <a:p>
                      <a:r>
                        <a:rPr lang="en-US" sz="1500"/>
                        <a:t>English:</a:t>
                      </a:r>
                      <a:r>
                        <a:rPr lang="en-US" sz="1500" baseline="0"/>
                        <a:t>  4 years</a:t>
                      </a:r>
                      <a:endParaRPr lang="en-US" sz="1500"/>
                    </a:p>
                  </a:txBody>
                  <a:tcPr marL="68580" marR="68580" marT="34290" marB="34290"/>
                </a:tc>
                <a:tc>
                  <a:txBody>
                    <a:bodyPr/>
                    <a:lstStyle/>
                    <a:p>
                      <a:r>
                        <a:rPr lang="en-US" sz="1500"/>
                        <a:t>English:</a:t>
                      </a:r>
                      <a:r>
                        <a:rPr lang="en-US" sz="1500" baseline="0"/>
                        <a:t>  4 years</a:t>
                      </a:r>
                      <a:endParaRPr lang="en-US" sz="1500"/>
                    </a:p>
                  </a:txBody>
                  <a:tcPr marL="68580" marR="68580" marT="34290" marB="34290"/>
                </a:tc>
                <a:extLst>
                  <a:ext uri="{0D108BD9-81ED-4DB2-BD59-A6C34878D82A}">
                    <a16:rowId xmlns:a16="http://schemas.microsoft.com/office/drawing/2014/main" val="10001"/>
                  </a:ext>
                </a:extLst>
              </a:tr>
              <a:tr h="334265">
                <a:tc>
                  <a:txBody>
                    <a:bodyPr/>
                    <a:lstStyle/>
                    <a:p>
                      <a:r>
                        <a:rPr lang="en-US" sz="1500"/>
                        <a:t>Math:  3 years</a:t>
                      </a:r>
                    </a:p>
                  </a:txBody>
                  <a:tcPr marL="68580" marR="68580" marT="34290" marB="34290"/>
                </a:tc>
                <a:tc>
                  <a:txBody>
                    <a:bodyPr/>
                    <a:lstStyle/>
                    <a:p>
                      <a:r>
                        <a:rPr lang="en-US" sz="1500"/>
                        <a:t>Math:  3 - 4 years </a:t>
                      </a:r>
                    </a:p>
                  </a:txBody>
                  <a:tcPr marL="68580" marR="68580" marT="34290" marB="34290"/>
                </a:tc>
                <a:extLst>
                  <a:ext uri="{0D108BD9-81ED-4DB2-BD59-A6C34878D82A}">
                    <a16:rowId xmlns:a16="http://schemas.microsoft.com/office/drawing/2014/main" val="10002"/>
                  </a:ext>
                </a:extLst>
              </a:tr>
              <a:tr h="334265">
                <a:tc>
                  <a:txBody>
                    <a:bodyPr/>
                    <a:lstStyle/>
                    <a:p>
                      <a:r>
                        <a:rPr lang="en-US" sz="1500"/>
                        <a:t>Science:  2 years</a:t>
                      </a:r>
                    </a:p>
                  </a:txBody>
                  <a:tcPr marL="68580" marR="68580" marT="34290" marB="34290"/>
                </a:tc>
                <a:tc>
                  <a:txBody>
                    <a:bodyPr/>
                    <a:lstStyle/>
                    <a:p>
                      <a:r>
                        <a:rPr lang="en-US" sz="1500"/>
                        <a:t>Science:  3 - 4 years</a:t>
                      </a:r>
                    </a:p>
                  </a:txBody>
                  <a:tcPr marL="68580" marR="68580" marT="34290" marB="34290"/>
                </a:tc>
                <a:extLst>
                  <a:ext uri="{0D108BD9-81ED-4DB2-BD59-A6C34878D82A}">
                    <a16:rowId xmlns:a16="http://schemas.microsoft.com/office/drawing/2014/main" val="10003"/>
                  </a:ext>
                </a:extLst>
              </a:tr>
              <a:tr h="334265">
                <a:tc>
                  <a:txBody>
                    <a:bodyPr/>
                    <a:lstStyle/>
                    <a:p>
                      <a:r>
                        <a:rPr lang="en-US" sz="1500"/>
                        <a:t>Social Studies:</a:t>
                      </a:r>
                      <a:r>
                        <a:rPr lang="en-US" sz="1500" baseline="0"/>
                        <a:t>  2.5 years</a:t>
                      </a:r>
                      <a:endParaRPr lang="en-US" sz="1500"/>
                    </a:p>
                  </a:txBody>
                  <a:tcPr marL="68580" marR="68580" marT="34290" marB="34290"/>
                </a:tc>
                <a:tc>
                  <a:txBody>
                    <a:bodyPr/>
                    <a:lstStyle/>
                    <a:p>
                      <a:r>
                        <a:rPr lang="en-US" sz="1500"/>
                        <a:t>Social</a:t>
                      </a:r>
                      <a:r>
                        <a:rPr lang="en-US" sz="1500" baseline="0"/>
                        <a:t> Studies:  3 years</a:t>
                      </a:r>
                      <a:endParaRPr lang="en-US" sz="1500"/>
                    </a:p>
                  </a:txBody>
                  <a:tcPr marL="68580" marR="68580" marT="34290" marB="34290"/>
                </a:tc>
                <a:extLst>
                  <a:ext uri="{0D108BD9-81ED-4DB2-BD59-A6C34878D82A}">
                    <a16:rowId xmlns:a16="http://schemas.microsoft.com/office/drawing/2014/main" val="10004"/>
                  </a:ext>
                </a:extLst>
              </a:tr>
              <a:tr h="848519">
                <a:tc>
                  <a:txBody>
                    <a:bodyPr/>
                    <a:lstStyle/>
                    <a:p>
                      <a:r>
                        <a:rPr lang="en-US" sz="1500"/>
                        <a:t>Foreign</a:t>
                      </a:r>
                      <a:r>
                        <a:rPr lang="en-US" sz="1500" baseline="0"/>
                        <a:t> Language/Fine Art:  At least 1 year of EITHER a foreign language, music, art, or vocational education </a:t>
                      </a:r>
                      <a:endParaRPr lang="en-US" sz="1500"/>
                    </a:p>
                  </a:txBody>
                  <a:tcPr marL="68580" marR="68580" marT="34290" marB="34290"/>
                </a:tc>
                <a:tc>
                  <a:txBody>
                    <a:bodyPr/>
                    <a:lstStyle/>
                    <a:p>
                      <a:r>
                        <a:rPr lang="en-US" sz="1500"/>
                        <a:t>Foreign Language or Fine Art:  Min. 2 years</a:t>
                      </a:r>
                    </a:p>
                    <a:p>
                      <a:r>
                        <a:rPr lang="en-US" sz="1500"/>
                        <a:t>(Foreign Language varies from college to college for entrance and grad requirements.)</a:t>
                      </a:r>
                    </a:p>
                  </a:txBody>
                  <a:tcPr marL="68580" marR="68580" marT="34290" marB="3429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5504463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770" y="268307"/>
            <a:ext cx="7886700" cy="1325563"/>
          </a:xfrm>
        </p:spPr>
        <p:txBody>
          <a:bodyPr>
            <a:normAutofit/>
          </a:bodyPr>
          <a:lstStyle/>
          <a:p>
            <a:r>
              <a:rPr lang="en-US" sz="4300"/>
              <a:t>Career Technical Education (CTE</a:t>
            </a:r>
            <a:r>
              <a:rPr lang="en-US"/>
              <a:t>)</a:t>
            </a:r>
          </a:p>
        </p:txBody>
      </p:sp>
      <p:sp>
        <p:nvSpPr>
          <p:cNvPr id="3" name="Content Placeholder 2"/>
          <p:cNvSpPr>
            <a:spLocks noGrp="1"/>
          </p:cNvSpPr>
          <p:nvPr>
            <p:ph idx="1"/>
          </p:nvPr>
        </p:nvSpPr>
        <p:spPr/>
        <p:txBody>
          <a:bodyPr vert="horz" lIns="91440" tIns="45720" rIns="91440" bIns="45720" rtlCol="0" anchor="t">
            <a:normAutofit fontScale="92500" lnSpcReduction="10000"/>
          </a:bodyPr>
          <a:lstStyle/>
          <a:p>
            <a:r>
              <a:rPr lang="en-US"/>
              <a:t>Grade 9</a:t>
            </a:r>
          </a:p>
          <a:p>
            <a:pPr lvl="1"/>
            <a:r>
              <a:rPr lang="en-US"/>
              <a:t>Introduction to Technology</a:t>
            </a:r>
            <a:endParaRPr lang="en-US">
              <a:cs typeface="Calibri"/>
            </a:endParaRPr>
          </a:p>
          <a:p>
            <a:pPr lvl="1"/>
            <a:r>
              <a:rPr lang="en-US">
                <a:cs typeface="Calibri"/>
              </a:rPr>
              <a:t>Engineering Essentials</a:t>
            </a:r>
          </a:p>
          <a:p>
            <a:pPr lvl="1"/>
            <a:r>
              <a:rPr lang="en-US">
                <a:cs typeface="Calibri"/>
              </a:rPr>
              <a:t>Computer Science Essentials</a:t>
            </a:r>
            <a:endParaRPr lang="en-US"/>
          </a:p>
          <a:p>
            <a:r>
              <a:rPr lang="en-US" sz="2400"/>
              <a:t>Grades 10</a:t>
            </a:r>
            <a:endParaRPr lang="en-US" sz="2400">
              <a:cs typeface="Calibri"/>
            </a:endParaRPr>
          </a:p>
          <a:p>
            <a:pPr lvl="1"/>
            <a:r>
              <a:rPr lang="en-US"/>
              <a:t>1 Semester, 1 Hour CTE Courses</a:t>
            </a:r>
            <a:endParaRPr lang="en-US">
              <a:cs typeface="Calibri"/>
            </a:endParaRPr>
          </a:p>
          <a:p>
            <a:pPr lvl="1"/>
            <a:r>
              <a:rPr lang="en-US">
                <a:cs typeface="Calibri"/>
              </a:rPr>
              <a:t>Introduction to Engineering Design</a:t>
            </a:r>
          </a:p>
          <a:p>
            <a:pPr lvl="1"/>
            <a:r>
              <a:rPr lang="en-US">
                <a:cs typeface="Calibri"/>
              </a:rPr>
              <a:t>Cybersecurity</a:t>
            </a:r>
          </a:p>
          <a:p>
            <a:r>
              <a:rPr lang="en-US" sz="2400"/>
              <a:t>Grades 11-12</a:t>
            </a:r>
            <a:endParaRPr lang="en-US" sz="2400">
              <a:cs typeface="Calibri"/>
            </a:endParaRPr>
          </a:p>
          <a:p>
            <a:pPr lvl="1"/>
            <a:r>
              <a:rPr lang="en-US"/>
              <a:t>2 Semester, 2 Hour CTE Courses through Area Career Center</a:t>
            </a:r>
            <a:endParaRPr lang="en-US">
              <a:cs typeface="Calibri"/>
            </a:endParaRPr>
          </a:p>
          <a:p>
            <a:pPr lvl="1"/>
            <a:r>
              <a:rPr lang="en-US">
                <a:cs typeface="Calibri"/>
              </a:rPr>
              <a:t>Principles of Engineering</a:t>
            </a:r>
          </a:p>
          <a:p>
            <a:pPr lvl="1"/>
            <a:r>
              <a:rPr lang="en-US"/>
              <a:t>Civil Engineering and Architecture</a:t>
            </a:r>
            <a:endParaRPr lang="en-US">
              <a:cs typeface="Calibri"/>
            </a:endParaRPr>
          </a:p>
          <a:p>
            <a:endParaRPr lang="en-US" sz="2400">
              <a:cs typeface="Calibri"/>
            </a:endParaRPr>
          </a:p>
        </p:txBody>
      </p:sp>
    </p:spTree>
    <p:extLst>
      <p:ext uri="{BB962C8B-B14F-4D97-AF65-F5344CB8AC3E}">
        <p14:creationId xmlns:p14="http://schemas.microsoft.com/office/powerpoint/2010/main" val="15882534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endParaRPr lang="en-US" sz="5400">
              <a:solidFill>
                <a:schemeClr val="tx1"/>
              </a:solidFill>
            </a:endParaRPr>
          </a:p>
        </p:txBody>
      </p:sp>
      <p:sp>
        <p:nvSpPr>
          <p:cNvPr id="3" name="Subtitle 2"/>
          <p:cNvSpPr>
            <a:spLocks noGrp="1"/>
          </p:cNvSpPr>
          <p:nvPr>
            <p:ph type="subTitle" idx="1"/>
          </p:nvPr>
        </p:nvSpPr>
        <p:spPr/>
        <p:txBody>
          <a:bodyPr>
            <a:normAutofit fontScale="77500" lnSpcReduction="20000"/>
          </a:bodyPr>
          <a:lstStyle/>
          <a:p>
            <a:r>
              <a:rPr lang="en-US" sz="8000"/>
              <a:t>What Can </a:t>
            </a:r>
          </a:p>
          <a:p>
            <a:r>
              <a:rPr lang="en-US" sz="8000"/>
              <a:t>Parents Do?</a:t>
            </a:r>
          </a:p>
        </p:txBody>
      </p:sp>
      <p:pic>
        <p:nvPicPr>
          <p:cNvPr id="4" name="Picture 3"/>
          <p:cNvPicPr>
            <a:picLocks noChangeAspect="1"/>
          </p:cNvPicPr>
          <p:nvPr/>
        </p:nvPicPr>
        <p:blipFill>
          <a:blip r:embed="rId2"/>
          <a:stretch>
            <a:fillRect/>
          </a:stretch>
        </p:blipFill>
        <p:spPr>
          <a:xfrm>
            <a:off x="5778631" y="0"/>
            <a:ext cx="3365369" cy="3699125"/>
          </a:xfrm>
          <a:prstGeom prst="rect">
            <a:avLst/>
          </a:prstGeom>
        </p:spPr>
      </p:pic>
    </p:spTree>
    <p:extLst>
      <p:ext uri="{BB962C8B-B14F-4D97-AF65-F5344CB8AC3E}">
        <p14:creationId xmlns:p14="http://schemas.microsoft.com/office/powerpoint/2010/main" val="39726358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Keys to Success</a:t>
            </a:r>
          </a:p>
        </p:txBody>
      </p:sp>
      <p:sp>
        <p:nvSpPr>
          <p:cNvPr id="3" name="Content Placeholder 2"/>
          <p:cNvSpPr>
            <a:spLocks noGrp="1"/>
          </p:cNvSpPr>
          <p:nvPr>
            <p:ph idx="1"/>
          </p:nvPr>
        </p:nvSpPr>
        <p:spPr>
          <a:xfrm>
            <a:off x="628650" y="1825624"/>
            <a:ext cx="7886700" cy="4426585"/>
          </a:xfrm>
        </p:spPr>
        <p:txBody>
          <a:bodyPr vert="horz" lIns="91440" tIns="45720" rIns="91440" bIns="45720" rtlCol="0" anchor="t">
            <a:noAutofit/>
          </a:bodyPr>
          <a:lstStyle/>
          <a:p>
            <a:r>
              <a:rPr lang="en-US" sz="2000"/>
              <a:t>Make sure students have the needed materials.</a:t>
            </a:r>
            <a:endParaRPr lang="en-US" sz="2000">
              <a:cs typeface="Calibri"/>
            </a:endParaRPr>
          </a:p>
          <a:p>
            <a:pPr lvl="1"/>
            <a:r>
              <a:rPr lang="en-US" sz="2000"/>
              <a:t>Varies by class</a:t>
            </a:r>
            <a:endParaRPr lang="en-US" sz="2000">
              <a:cs typeface="Calibri"/>
            </a:endParaRPr>
          </a:p>
          <a:p>
            <a:pPr lvl="1"/>
            <a:r>
              <a:rPr lang="en-US" sz="2000"/>
              <a:t>Notebooks, folders, binders, poster board, markers, notecards, etc.</a:t>
            </a:r>
            <a:endParaRPr lang="en-US" sz="2000">
              <a:cs typeface="Calibri"/>
            </a:endParaRPr>
          </a:p>
          <a:p>
            <a:pPr lvl="1"/>
            <a:r>
              <a:rPr lang="en-US" sz="2000">
                <a:cs typeface="Calibri"/>
              </a:rPr>
              <a:t>Contact counselors for supplies if needed.</a:t>
            </a:r>
          </a:p>
          <a:p>
            <a:r>
              <a:rPr lang="en-US" sz="2000"/>
              <a:t>Designate a study area at home.</a:t>
            </a:r>
            <a:endParaRPr lang="en-US" sz="2000">
              <a:cs typeface="Calibri"/>
            </a:endParaRPr>
          </a:p>
          <a:p>
            <a:r>
              <a:rPr lang="en-US" sz="2000"/>
              <a:t>LP Planner</a:t>
            </a:r>
            <a:endParaRPr lang="en-US" sz="2000">
              <a:cs typeface="Calibri"/>
            </a:endParaRPr>
          </a:p>
          <a:p>
            <a:pPr lvl="1"/>
            <a:r>
              <a:rPr lang="en-US" sz="2000"/>
              <a:t>Keep track of all assignments, projects, exams.</a:t>
            </a:r>
            <a:endParaRPr lang="en-US" sz="2000">
              <a:cs typeface="Calibri"/>
            </a:endParaRPr>
          </a:p>
          <a:p>
            <a:r>
              <a:rPr lang="en-US" sz="2000"/>
              <a:t>Monitor homework and study habits.</a:t>
            </a:r>
            <a:endParaRPr lang="en-US" sz="2000">
              <a:cs typeface="Calibri"/>
            </a:endParaRPr>
          </a:p>
          <a:p>
            <a:pPr lvl="1"/>
            <a:r>
              <a:rPr lang="en-US" sz="2000"/>
              <a:t>Will have </a:t>
            </a:r>
            <a:r>
              <a:rPr lang="en-US" sz="2000" i="1"/>
              <a:t>something</a:t>
            </a:r>
            <a:r>
              <a:rPr lang="en-US" sz="2000"/>
              <a:t> every night</a:t>
            </a:r>
            <a:endParaRPr lang="en-US" sz="2000">
              <a:cs typeface="Calibri"/>
            </a:endParaRPr>
          </a:p>
          <a:p>
            <a:r>
              <a:rPr lang="en-US" sz="2000"/>
              <a:t>Be involved.</a:t>
            </a:r>
            <a:endParaRPr lang="en-US" sz="2000">
              <a:cs typeface="Calibri"/>
            </a:endParaRPr>
          </a:p>
          <a:p>
            <a:pPr lvl="1"/>
            <a:r>
              <a:rPr lang="en-US" sz="2000"/>
              <a:t>Parental Involvement is key indicator of success.</a:t>
            </a:r>
            <a:endParaRPr lang="en-US" sz="2000">
              <a:cs typeface="Calibri"/>
            </a:endParaRPr>
          </a:p>
          <a:p>
            <a:r>
              <a:rPr lang="en-US" sz="2000"/>
              <a:t>Check PowerSchool!</a:t>
            </a:r>
            <a:endParaRPr lang="en-US" sz="2000">
              <a:cs typeface="Calibri"/>
            </a:endParaRPr>
          </a:p>
          <a:p>
            <a:r>
              <a:rPr lang="en-US" sz="2000"/>
              <a:t>E-mail Teachers/Counselors with questions/concerns.</a:t>
            </a:r>
            <a:endParaRPr lang="en-US" sz="2000">
              <a:cs typeface="Calibri"/>
            </a:endParaRPr>
          </a:p>
          <a:p>
            <a:pPr marL="457200" lvl="1" indent="0">
              <a:buNone/>
            </a:pPr>
            <a:endParaRPr lang="en-US" sz="2000">
              <a:cs typeface="Calibri"/>
            </a:endParaRPr>
          </a:p>
          <a:p>
            <a:pPr marL="457200" lvl="1" indent="0">
              <a:buNone/>
            </a:pPr>
            <a:r>
              <a:rPr lang="en-US" sz="2000"/>
              <a:t> 														</a:t>
            </a:r>
            <a:endParaRPr lang="en-US" sz="2000">
              <a:cs typeface="Calibri"/>
            </a:endParaRPr>
          </a:p>
          <a:p>
            <a:pPr marL="457200" lvl="1" indent="0">
              <a:buNone/>
            </a:pPr>
            <a:endParaRPr lang="en-US"/>
          </a:p>
          <a:p>
            <a:pPr marL="457200" lvl="1" indent="0">
              <a:buNone/>
            </a:pPr>
            <a:endParaRPr lang="en-US"/>
          </a:p>
          <a:p>
            <a:pPr lvl="1"/>
            <a:endParaRPr lang="en-US"/>
          </a:p>
        </p:txBody>
      </p:sp>
    </p:spTree>
    <p:extLst>
      <p:ext uri="{BB962C8B-B14F-4D97-AF65-F5344CB8AC3E}">
        <p14:creationId xmlns:p14="http://schemas.microsoft.com/office/powerpoint/2010/main" val="32276438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Keys to Success</a:t>
            </a:r>
          </a:p>
        </p:txBody>
      </p:sp>
      <p:sp>
        <p:nvSpPr>
          <p:cNvPr id="3" name="Content Placeholder 2"/>
          <p:cNvSpPr>
            <a:spLocks noGrp="1"/>
          </p:cNvSpPr>
          <p:nvPr>
            <p:ph idx="1"/>
          </p:nvPr>
        </p:nvSpPr>
        <p:spPr>
          <a:xfrm>
            <a:off x="628650" y="1825625"/>
            <a:ext cx="7886700" cy="4436280"/>
          </a:xfrm>
        </p:spPr>
        <p:txBody>
          <a:bodyPr vert="horz" lIns="91440" tIns="45720" rIns="91440" bIns="45720" rtlCol="0" anchor="t">
            <a:normAutofit/>
          </a:bodyPr>
          <a:lstStyle/>
          <a:p>
            <a:r>
              <a:rPr lang="en-US"/>
              <a:t>Observe student behavior.</a:t>
            </a:r>
          </a:p>
          <a:p>
            <a:pPr lvl="1"/>
            <a:r>
              <a:rPr lang="en-US"/>
              <a:t>9</a:t>
            </a:r>
            <a:r>
              <a:rPr lang="en-US" baseline="30000"/>
              <a:t>th</a:t>
            </a:r>
            <a:r>
              <a:rPr lang="en-US"/>
              <a:t> grade is a time of social exploration &amp; growth.</a:t>
            </a:r>
            <a:endParaRPr lang="en-US">
              <a:cs typeface="Calibri"/>
            </a:endParaRPr>
          </a:p>
          <a:p>
            <a:pPr lvl="1"/>
            <a:r>
              <a:rPr lang="en-US"/>
              <a:t>New friends, new routines</a:t>
            </a:r>
            <a:endParaRPr lang="en-US">
              <a:cs typeface="Calibri"/>
            </a:endParaRPr>
          </a:p>
          <a:p>
            <a:pPr lvl="1"/>
            <a:r>
              <a:rPr lang="en-US"/>
              <a:t>Ask “what,” “where,” “who with?”</a:t>
            </a:r>
            <a:endParaRPr lang="en-US">
              <a:cs typeface="Calibri"/>
            </a:endParaRPr>
          </a:p>
          <a:p>
            <a:r>
              <a:rPr lang="en-US"/>
              <a:t>Be aware of smartphone use.</a:t>
            </a:r>
            <a:endParaRPr lang="en-US">
              <a:cs typeface="Calibri"/>
            </a:endParaRPr>
          </a:p>
          <a:p>
            <a:pPr lvl="1"/>
            <a:r>
              <a:rPr lang="en-US"/>
              <a:t>Social media impact</a:t>
            </a:r>
            <a:endParaRPr lang="en-US">
              <a:cs typeface="Calibri"/>
            </a:endParaRPr>
          </a:p>
          <a:p>
            <a:pPr lvl="1"/>
            <a:r>
              <a:rPr lang="en-US"/>
              <a:t>Sexting</a:t>
            </a:r>
            <a:endParaRPr lang="en-US">
              <a:cs typeface="Calibri"/>
            </a:endParaRPr>
          </a:p>
          <a:p>
            <a:pPr lvl="1"/>
            <a:r>
              <a:rPr lang="en-US"/>
              <a:t>Night-time cellphone use </a:t>
            </a:r>
            <a:endParaRPr lang="en-US">
              <a:cs typeface="Calibri"/>
            </a:endParaRPr>
          </a:p>
          <a:p>
            <a:pPr lvl="2"/>
            <a:r>
              <a:rPr lang="en-US"/>
              <a:t>Linked to poor sleep, increased depression/anxiety, and low self-esteem)</a:t>
            </a:r>
            <a:endParaRPr lang="en-US">
              <a:cs typeface="Calibri"/>
            </a:endParaRPr>
          </a:p>
        </p:txBody>
      </p:sp>
    </p:spTree>
    <p:extLst>
      <p:ext uri="{BB962C8B-B14F-4D97-AF65-F5344CB8AC3E}">
        <p14:creationId xmlns:p14="http://schemas.microsoft.com/office/powerpoint/2010/main" val="11866284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endParaRPr lang="en-US" sz="5400">
              <a:solidFill>
                <a:schemeClr val="tx1"/>
              </a:solidFill>
            </a:endParaRPr>
          </a:p>
        </p:txBody>
      </p:sp>
      <p:sp>
        <p:nvSpPr>
          <p:cNvPr id="3" name="Subtitle 2"/>
          <p:cNvSpPr>
            <a:spLocks noGrp="1"/>
          </p:cNvSpPr>
          <p:nvPr>
            <p:ph type="subTitle" idx="1"/>
          </p:nvPr>
        </p:nvSpPr>
        <p:spPr/>
        <p:txBody>
          <a:bodyPr>
            <a:normAutofit/>
          </a:bodyPr>
          <a:lstStyle/>
          <a:p>
            <a:r>
              <a:rPr lang="en-US" sz="8000"/>
              <a:t>Involvement</a:t>
            </a:r>
          </a:p>
        </p:txBody>
      </p:sp>
      <p:pic>
        <p:nvPicPr>
          <p:cNvPr id="4" name="Picture 3"/>
          <p:cNvPicPr>
            <a:picLocks noChangeAspect="1"/>
          </p:cNvPicPr>
          <p:nvPr/>
        </p:nvPicPr>
        <p:blipFill>
          <a:blip r:embed="rId2"/>
          <a:stretch>
            <a:fillRect/>
          </a:stretch>
        </p:blipFill>
        <p:spPr>
          <a:xfrm>
            <a:off x="5778631" y="0"/>
            <a:ext cx="3365369" cy="3699125"/>
          </a:xfrm>
          <a:prstGeom prst="rect">
            <a:avLst/>
          </a:prstGeom>
        </p:spPr>
      </p:pic>
    </p:spTree>
    <p:extLst>
      <p:ext uri="{BB962C8B-B14F-4D97-AF65-F5344CB8AC3E}">
        <p14:creationId xmlns:p14="http://schemas.microsoft.com/office/powerpoint/2010/main" val="15897730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Why Get Involved?</a:t>
            </a:r>
          </a:p>
        </p:txBody>
      </p:sp>
      <p:sp>
        <p:nvSpPr>
          <p:cNvPr id="3" name="Content Placeholder 2"/>
          <p:cNvSpPr>
            <a:spLocks noGrp="1"/>
          </p:cNvSpPr>
          <p:nvPr>
            <p:ph idx="1"/>
          </p:nvPr>
        </p:nvSpPr>
        <p:spPr/>
        <p:txBody>
          <a:bodyPr/>
          <a:lstStyle/>
          <a:p>
            <a:pPr lvl="0"/>
            <a:r>
              <a:rPr lang="en-US"/>
              <a:t>Friendships</a:t>
            </a:r>
          </a:p>
          <a:p>
            <a:pPr lvl="0"/>
            <a:r>
              <a:rPr lang="en-US"/>
              <a:t>Social Skills</a:t>
            </a:r>
          </a:p>
          <a:p>
            <a:pPr lvl="0"/>
            <a:r>
              <a:rPr lang="en-US"/>
              <a:t>Productivity</a:t>
            </a:r>
          </a:p>
          <a:p>
            <a:pPr lvl="0"/>
            <a:r>
              <a:rPr lang="en-US"/>
              <a:t>Character Building</a:t>
            </a:r>
          </a:p>
          <a:p>
            <a:pPr lvl="0"/>
            <a:r>
              <a:rPr lang="en-US"/>
              <a:t>Talent and Recognition</a:t>
            </a:r>
          </a:p>
          <a:p>
            <a:pPr lvl="0"/>
            <a:r>
              <a:rPr lang="en-US"/>
              <a:t>College Admission and Scholarships</a:t>
            </a:r>
          </a:p>
          <a:p>
            <a:endParaRPr lang="en-US"/>
          </a:p>
        </p:txBody>
      </p:sp>
    </p:spTree>
    <p:extLst>
      <p:ext uri="{BB962C8B-B14F-4D97-AF65-F5344CB8AC3E}">
        <p14:creationId xmlns:p14="http://schemas.microsoft.com/office/powerpoint/2010/main" val="34852382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Get Involved</a:t>
            </a:r>
          </a:p>
        </p:txBody>
      </p:sp>
      <p:sp>
        <p:nvSpPr>
          <p:cNvPr id="3" name="Content Placeholder 2"/>
          <p:cNvSpPr>
            <a:spLocks noGrp="1"/>
          </p:cNvSpPr>
          <p:nvPr>
            <p:ph idx="1"/>
          </p:nvPr>
        </p:nvSpPr>
        <p:spPr>
          <a:xfrm>
            <a:off x="628650" y="1825624"/>
            <a:ext cx="7886700" cy="4667249"/>
          </a:xfrm>
        </p:spPr>
        <p:txBody>
          <a:bodyPr>
            <a:normAutofit lnSpcReduction="10000"/>
          </a:bodyPr>
          <a:lstStyle/>
          <a:p>
            <a:pPr lvl="0"/>
            <a:r>
              <a:rPr lang="en-US"/>
              <a:t>Sports</a:t>
            </a:r>
          </a:p>
          <a:p>
            <a:pPr lvl="1"/>
            <a:r>
              <a:rPr lang="en-US"/>
              <a:t>Organized</a:t>
            </a:r>
          </a:p>
          <a:p>
            <a:pPr lvl="1"/>
            <a:r>
              <a:rPr lang="en-US"/>
              <a:t>Intramural</a:t>
            </a:r>
          </a:p>
          <a:p>
            <a:pPr lvl="1"/>
            <a:r>
              <a:rPr lang="en-US"/>
              <a:t>Spectator</a:t>
            </a:r>
          </a:p>
          <a:p>
            <a:pPr lvl="0"/>
            <a:r>
              <a:rPr lang="en-US"/>
              <a:t>Clubs and Organizations</a:t>
            </a:r>
          </a:p>
          <a:p>
            <a:pPr lvl="1"/>
            <a:r>
              <a:rPr lang="en-US"/>
              <a:t>School-sponsored</a:t>
            </a:r>
          </a:p>
          <a:p>
            <a:pPr lvl="1"/>
            <a:r>
              <a:rPr lang="en-US"/>
              <a:t>Outside of school (Scouts, 4-H, Junior Achievement)</a:t>
            </a:r>
          </a:p>
          <a:p>
            <a:pPr lvl="0"/>
            <a:r>
              <a:rPr lang="en-US"/>
              <a:t>Community Service – Cavalier Cord Program</a:t>
            </a:r>
          </a:p>
          <a:p>
            <a:pPr lvl="0"/>
            <a:r>
              <a:rPr lang="en-US"/>
              <a:t>Work Permits</a:t>
            </a:r>
          </a:p>
          <a:p>
            <a:pPr lvl="1"/>
            <a:r>
              <a:rPr lang="en-US"/>
              <a:t>Contact Mrs. Wilson in Counseling Office.</a:t>
            </a:r>
          </a:p>
          <a:p>
            <a:pPr lvl="1"/>
            <a:r>
              <a:rPr lang="en-US"/>
              <a:t>Student must have job first.</a:t>
            </a:r>
          </a:p>
          <a:p>
            <a:endParaRPr lang="en-US"/>
          </a:p>
        </p:txBody>
      </p:sp>
    </p:spTree>
    <p:extLst>
      <p:ext uri="{BB962C8B-B14F-4D97-AF65-F5344CB8AC3E}">
        <p14:creationId xmlns:p14="http://schemas.microsoft.com/office/powerpoint/2010/main" val="9685335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endParaRPr lang="en-US" sz="5400">
              <a:solidFill>
                <a:schemeClr val="tx1"/>
              </a:solidFill>
            </a:endParaRPr>
          </a:p>
        </p:txBody>
      </p:sp>
      <p:sp>
        <p:nvSpPr>
          <p:cNvPr id="3" name="Subtitle 2"/>
          <p:cNvSpPr>
            <a:spLocks noGrp="1"/>
          </p:cNvSpPr>
          <p:nvPr>
            <p:ph type="subTitle" idx="1"/>
          </p:nvPr>
        </p:nvSpPr>
        <p:spPr/>
        <p:txBody>
          <a:bodyPr>
            <a:normAutofit/>
          </a:bodyPr>
          <a:lstStyle/>
          <a:p>
            <a:r>
              <a:rPr lang="en-US" sz="8000"/>
              <a:t>Testing</a:t>
            </a:r>
          </a:p>
        </p:txBody>
      </p:sp>
      <p:pic>
        <p:nvPicPr>
          <p:cNvPr id="4" name="Picture 3"/>
          <p:cNvPicPr>
            <a:picLocks noChangeAspect="1"/>
          </p:cNvPicPr>
          <p:nvPr/>
        </p:nvPicPr>
        <p:blipFill>
          <a:blip r:embed="rId2"/>
          <a:stretch>
            <a:fillRect/>
          </a:stretch>
        </p:blipFill>
        <p:spPr>
          <a:xfrm>
            <a:off x="5778631" y="0"/>
            <a:ext cx="3365369" cy="3699125"/>
          </a:xfrm>
          <a:prstGeom prst="rect">
            <a:avLst/>
          </a:prstGeom>
        </p:spPr>
      </p:pic>
    </p:spTree>
    <p:extLst>
      <p:ext uri="{BB962C8B-B14F-4D97-AF65-F5344CB8AC3E}">
        <p14:creationId xmlns:p14="http://schemas.microsoft.com/office/powerpoint/2010/main" val="4503778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5669" y="409903"/>
            <a:ext cx="6400799" cy="1107996"/>
          </a:xfrm>
          <a:prstGeom prst="rect">
            <a:avLst/>
          </a:prstGeom>
          <a:noFill/>
        </p:spPr>
        <p:txBody>
          <a:bodyPr wrap="square" rtlCol="0">
            <a:spAutoFit/>
          </a:bodyPr>
          <a:lstStyle/>
          <a:p>
            <a:r>
              <a:rPr lang="en-US" sz="4400">
                <a:solidFill>
                  <a:srgbClr val="00B050"/>
                </a:solidFill>
              </a:rPr>
              <a:t>SAT Suite</a:t>
            </a:r>
          </a:p>
          <a:p>
            <a:endParaRPr lang="en-US" sz="2200"/>
          </a:p>
        </p:txBody>
      </p:sp>
      <p:sp>
        <p:nvSpPr>
          <p:cNvPr id="7" name="Content Placeholder 2"/>
          <p:cNvSpPr txBox="1">
            <a:spLocks/>
          </p:cNvSpPr>
          <p:nvPr/>
        </p:nvSpPr>
        <p:spPr>
          <a:xfrm>
            <a:off x="628650" y="1825625"/>
            <a:ext cx="7886700" cy="4710642"/>
          </a:xfrm>
          <a:prstGeom prst="rect">
            <a:avLst/>
          </a:prstGeom>
        </p:spPr>
        <p:txBody>
          <a:bodyPr>
            <a:normAutofit lnSpcReduction="10000"/>
          </a:bodyPr>
          <a:lstStyle>
            <a:lvl1pPr marL="228600" indent="-228600" algn="l" defTabSz="914400" rtl="0" eaLnBrk="1" latinLnBrk="0" hangingPunct="1">
              <a:lnSpc>
                <a:spcPct val="90000"/>
              </a:lnSpc>
              <a:spcBef>
                <a:spcPts val="1000"/>
              </a:spcBef>
              <a:buClr>
                <a:srgbClr val="FF0000"/>
              </a:buClr>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Clr>
                <a:srgbClr val="FF0000"/>
              </a:buClr>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Clr>
                <a:srgbClr val="FF0000"/>
              </a:buClr>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Clr>
                <a:srgbClr val="FF0000"/>
              </a:buClr>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Clr>
                <a:srgbClr val="FF0000"/>
              </a:buClr>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The</a:t>
            </a:r>
            <a:r>
              <a:rPr lang="en-US" b="1"/>
              <a:t> SAT Suite of Assessments</a:t>
            </a:r>
            <a:r>
              <a:rPr lang="en-US"/>
              <a:t> focuses on the skills and knowledge that will help today’s students solve problems, communicate clearly and understand complex relationships.</a:t>
            </a:r>
          </a:p>
          <a:p>
            <a:pPr marL="0" indent="0">
              <a:buNone/>
            </a:pPr>
            <a:endParaRPr lang="en-US" sz="1050"/>
          </a:p>
          <a:p>
            <a:pPr marL="0" indent="0">
              <a:buNone/>
            </a:pPr>
            <a:r>
              <a:rPr lang="en-US"/>
              <a:t>The tests are designed to:</a:t>
            </a:r>
          </a:p>
          <a:p>
            <a:r>
              <a:rPr lang="en-US"/>
              <a:t>Measure the essential ingredients for college and career readiness and success, as shown by research.</a:t>
            </a:r>
          </a:p>
          <a:p>
            <a:r>
              <a:rPr lang="en-US"/>
              <a:t>Have a stronger connection to classroom learning.</a:t>
            </a:r>
          </a:p>
          <a:p>
            <a:r>
              <a:rPr lang="en-US"/>
              <a:t>Inspire productive practice.</a:t>
            </a:r>
          </a:p>
          <a:p>
            <a:endParaRPr lang="en-US"/>
          </a:p>
        </p:txBody>
      </p:sp>
    </p:spTree>
    <p:extLst>
      <p:ext uri="{BB962C8B-B14F-4D97-AF65-F5344CB8AC3E}">
        <p14:creationId xmlns:p14="http://schemas.microsoft.com/office/powerpoint/2010/main" val="4346186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Testing Schedule</a:t>
            </a:r>
          </a:p>
        </p:txBody>
      </p:sp>
      <p:sp>
        <p:nvSpPr>
          <p:cNvPr id="3" name="Content Placeholder 2"/>
          <p:cNvSpPr txBox="1">
            <a:spLocks/>
          </p:cNvSpPr>
          <p:nvPr/>
        </p:nvSpPr>
        <p:spPr>
          <a:xfrm>
            <a:off x="628650" y="1825625"/>
            <a:ext cx="7886700" cy="4710642"/>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Clr>
                <a:srgbClr val="FF0000"/>
              </a:buClr>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Clr>
                <a:srgbClr val="FF0000"/>
              </a:buClr>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Clr>
                <a:srgbClr val="FF0000"/>
              </a:buClr>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Clr>
                <a:srgbClr val="FF0000"/>
              </a:buClr>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Clr>
                <a:srgbClr val="FF0000"/>
              </a:buClr>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4000"/>
          </a:p>
          <a:p>
            <a:pPr marL="0" indent="0">
              <a:buNone/>
            </a:pPr>
            <a:r>
              <a:rPr lang="en-US" sz="4000"/>
              <a:t>PSAT 8/9 – Freshmen – Spring</a:t>
            </a:r>
            <a:endParaRPr lang="en-US"/>
          </a:p>
          <a:p>
            <a:pPr marL="0" indent="0">
              <a:buNone/>
            </a:pPr>
            <a:r>
              <a:rPr lang="en-US" sz="4000"/>
              <a:t>PSAT 10 – Sophomores – Spring</a:t>
            </a:r>
            <a:endParaRPr lang="en-US" sz="4000">
              <a:cs typeface="Calibri"/>
            </a:endParaRPr>
          </a:p>
          <a:p>
            <a:pPr marL="0" indent="0">
              <a:buNone/>
            </a:pPr>
            <a:r>
              <a:rPr lang="en-US" sz="4000"/>
              <a:t>PSAT/NMSQT – Juniors – Fall</a:t>
            </a:r>
            <a:endParaRPr lang="en-US" sz="4000">
              <a:cs typeface="Calibri"/>
            </a:endParaRPr>
          </a:p>
          <a:p>
            <a:pPr marL="0" indent="0">
              <a:buNone/>
            </a:pPr>
            <a:r>
              <a:rPr lang="en-US" sz="4000"/>
              <a:t>SAT – Juniors - Spring</a:t>
            </a:r>
            <a:endParaRPr lang="en-US" sz="4000">
              <a:cs typeface="Calibri"/>
            </a:endParaRPr>
          </a:p>
          <a:p>
            <a:pPr marL="0" indent="0">
              <a:buNone/>
            </a:pPr>
            <a:endParaRPr lang="en-US" sz="4000"/>
          </a:p>
          <a:p>
            <a:pPr marL="0" indent="0">
              <a:buNone/>
            </a:pPr>
            <a:endParaRPr lang="en-US"/>
          </a:p>
          <a:p>
            <a:pPr marL="0" indent="0">
              <a:buNone/>
            </a:pPr>
            <a:endParaRPr lang="en-US"/>
          </a:p>
          <a:p>
            <a:endParaRPr lang="en-US"/>
          </a:p>
        </p:txBody>
      </p:sp>
    </p:spTree>
    <p:extLst>
      <p:ext uri="{BB962C8B-B14F-4D97-AF65-F5344CB8AC3E}">
        <p14:creationId xmlns:p14="http://schemas.microsoft.com/office/powerpoint/2010/main" val="37173683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endParaRPr lang="en-US" sz="5400">
              <a:solidFill>
                <a:schemeClr val="tx1"/>
              </a:solidFill>
            </a:endParaRPr>
          </a:p>
        </p:txBody>
      </p:sp>
      <p:sp>
        <p:nvSpPr>
          <p:cNvPr id="3" name="Subtitle 2"/>
          <p:cNvSpPr>
            <a:spLocks noGrp="1"/>
          </p:cNvSpPr>
          <p:nvPr>
            <p:ph type="subTitle" idx="1"/>
          </p:nvPr>
        </p:nvSpPr>
        <p:spPr/>
        <p:txBody>
          <a:bodyPr>
            <a:normAutofit/>
          </a:bodyPr>
          <a:lstStyle/>
          <a:p>
            <a:r>
              <a:rPr lang="en-US" sz="8000"/>
              <a:t>Bullying</a:t>
            </a:r>
          </a:p>
        </p:txBody>
      </p:sp>
      <p:pic>
        <p:nvPicPr>
          <p:cNvPr id="4" name="Picture 3"/>
          <p:cNvPicPr>
            <a:picLocks noChangeAspect="1"/>
          </p:cNvPicPr>
          <p:nvPr/>
        </p:nvPicPr>
        <p:blipFill>
          <a:blip r:embed="rId2"/>
          <a:stretch>
            <a:fillRect/>
          </a:stretch>
        </p:blipFill>
        <p:spPr>
          <a:xfrm>
            <a:off x="5778631" y="0"/>
            <a:ext cx="3365369" cy="3699125"/>
          </a:xfrm>
          <a:prstGeom prst="rect">
            <a:avLst/>
          </a:prstGeom>
        </p:spPr>
      </p:pic>
    </p:spTree>
    <p:extLst>
      <p:ext uri="{BB962C8B-B14F-4D97-AF65-F5344CB8AC3E}">
        <p14:creationId xmlns:p14="http://schemas.microsoft.com/office/powerpoint/2010/main" val="13728066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a:t>What To Do if Your Child is Being Bullied</a:t>
            </a:r>
          </a:p>
        </p:txBody>
      </p:sp>
      <p:sp>
        <p:nvSpPr>
          <p:cNvPr id="3" name="Content Placeholder 2"/>
          <p:cNvSpPr>
            <a:spLocks noGrp="1"/>
          </p:cNvSpPr>
          <p:nvPr>
            <p:ph idx="1"/>
          </p:nvPr>
        </p:nvSpPr>
        <p:spPr>
          <a:xfrm>
            <a:off x="628650" y="1825625"/>
            <a:ext cx="7886700" cy="4710642"/>
          </a:xfrm>
        </p:spPr>
        <p:txBody>
          <a:bodyPr vert="horz" lIns="91440" tIns="45720" rIns="91440" bIns="45720" rtlCol="0" anchor="t">
            <a:normAutofit/>
          </a:bodyPr>
          <a:lstStyle/>
          <a:p>
            <a:r>
              <a:rPr lang="en-US"/>
              <a:t>First, focus on your child. Be supportive and gather information about the bullying.</a:t>
            </a:r>
            <a:endParaRPr lang="en-US">
              <a:cs typeface="Calibri"/>
            </a:endParaRPr>
          </a:p>
          <a:p>
            <a:r>
              <a:rPr lang="en-US"/>
              <a:t>Contact your child’s teacher, dean of students, or administration.</a:t>
            </a:r>
          </a:p>
          <a:p>
            <a:r>
              <a:rPr lang="en-US"/>
              <a:t>Anonymous reports accepted by phone or in writing.</a:t>
            </a:r>
          </a:p>
          <a:p>
            <a:r>
              <a:rPr lang="en-US">
                <a:cs typeface="Calibri"/>
              </a:rPr>
              <a:t>Safe2SpeakUp on Clever portal on ChromeBook</a:t>
            </a:r>
            <a:endParaRPr lang="en-US"/>
          </a:p>
          <a:p>
            <a:r>
              <a:rPr lang="en-US"/>
              <a:t>Help your child become more resilient to bullying.</a:t>
            </a:r>
          </a:p>
          <a:p>
            <a:r>
              <a:rPr lang="en-US"/>
              <a:t>Be aware of your child’s social media use.</a:t>
            </a:r>
          </a:p>
        </p:txBody>
      </p:sp>
    </p:spTree>
    <p:extLst>
      <p:ext uri="{BB962C8B-B14F-4D97-AF65-F5344CB8AC3E}">
        <p14:creationId xmlns:p14="http://schemas.microsoft.com/office/powerpoint/2010/main" val="25110254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2669" y="3843866"/>
            <a:ext cx="8208085" cy="1414431"/>
          </a:xfrm>
        </p:spPr>
        <p:txBody>
          <a:bodyPr>
            <a:noAutofit/>
          </a:bodyPr>
          <a:lstStyle/>
          <a:p>
            <a:br>
              <a:rPr lang="en-US" sz="2800"/>
            </a:br>
            <a:r>
              <a:rPr lang="en-US" sz="2800">
                <a:solidFill>
                  <a:schemeClr val="accent6"/>
                </a:solidFill>
              </a:rPr>
              <a:t>Please watch our webpage for up-to-date information</a:t>
            </a:r>
            <a:br>
              <a:rPr lang="en-US" sz="2800">
                <a:solidFill>
                  <a:schemeClr val="accent6"/>
                </a:solidFill>
              </a:rPr>
            </a:br>
            <a:r>
              <a:rPr lang="en-US" sz="2800"/>
              <a:t>Thank you for attending!</a:t>
            </a:r>
            <a:endParaRPr lang="en-US" sz="2400"/>
          </a:p>
        </p:txBody>
      </p:sp>
      <p:sp>
        <p:nvSpPr>
          <p:cNvPr id="3" name="Subtitle 2"/>
          <p:cNvSpPr>
            <a:spLocks noGrp="1"/>
          </p:cNvSpPr>
          <p:nvPr>
            <p:ph type="subTitle" idx="1"/>
          </p:nvPr>
        </p:nvSpPr>
        <p:spPr>
          <a:xfrm>
            <a:off x="473336" y="1925025"/>
            <a:ext cx="6858000" cy="1655762"/>
          </a:xfrm>
        </p:spPr>
        <p:txBody>
          <a:bodyPr>
            <a:normAutofit/>
          </a:bodyPr>
          <a:lstStyle/>
          <a:p>
            <a:r>
              <a:rPr lang="en-US" sz="8000"/>
              <a:t>The End</a:t>
            </a:r>
          </a:p>
        </p:txBody>
      </p:sp>
      <p:pic>
        <p:nvPicPr>
          <p:cNvPr id="4" name="Picture 3"/>
          <p:cNvPicPr>
            <a:picLocks noChangeAspect="1"/>
          </p:cNvPicPr>
          <p:nvPr/>
        </p:nvPicPr>
        <p:blipFill>
          <a:blip r:embed="rId2"/>
          <a:stretch>
            <a:fillRect/>
          </a:stretch>
        </p:blipFill>
        <p:spPr>
          <a:xfrm>
            <a:off x="5778631" y="0"/>
            <a:ext cx="3365369" cy="3699125"/>
          </a:xfrm>
          <a:prstGeom prst="rect">
            <a:avLst/>
          </a:prstGeom>
        </p:spPr>
      </p:pic>
    </p:spTree>
    <p:extLst>
      <p:ext uri="{BB962C8B-B14F-4D97-AF65-F5344CB8AC3E}">
        <p14:creationId xmlns:p14="http://schemas.microsoft.com/office/powerpoint/2010/main" val="355240330"/>
      </p:ext>
    </p:extLst>
  </p:cSld>
  <p:clrMapOvr>
    <a:masterClrMapping/>
  </p:clrMapOvr>
</p:sld>
</file>

<file path=ppt/theme/theme1.xml><?xml version="1.0" encoding="utf-8"?>
<a:theme xmlns:a="http://schemas.openxmlformats.org/drawingml/2006/main" name="LPTheme">
  <a:themeElements>
    <a:clrScheme name="LP">
      <a:dk1>
        <a:srgbClr val="000000"/>
      </a:dk1>
      <a:lt1>
        <a:srgbClr val="FFFFFF"/>
      </a:lt1>
      <a:dk2>
        <a:srgbClr val="000000"/>
      </a:dk2>
      <a:lt2>
        <a:srgbClr val="E7E6E6"/>
      </a:lt2>
      <a:accent1>
        <a:srgbClr val="5B9BD5"/>
      </a:accent1>
      <a:accent2>
        <a:srgbClr val="ED7D31"/>
      </a:accent2>
      <a:accent3>
        <a:srgbClr val="A5A5A5"/>
      </a:accent3>
      <a:accent4>
        <a:srgbClr val="FFC000"/>
      </a:accent4>
      <a:accent5>
        <a:srgbClr val="4472C4"/>
      </a:accent5>
      <a:accent6>
        <a:srgbClr val="70AD47"/>
      </a:accent6>
      <a:hlink>
        <a:srgbClr val="FF0000"/>
      </a:hlink>
      <a:folHlink>
        <a:srgbClr val="FF000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PTheme" id="{AB605869-599F-4D86-B083-706E9334BC1B}" vid="{1338A633-9D56-4E10-B0C9-2AAC60127A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LPTheme</Template>
  <TotalTime>0</TotalTime>
  <Words>3309</Words>
  <Application>Microsoft Office PowerPoint</Application>
  <PresentationFormat>On-screen Show (4:3)</PresentationFormat>
  <Paragraphs>507</Paragraphs>
  <Slides>44</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LPTheme</vt:lpstr>
      <vt:lpstr>PARENT POWER:</vt:lpstr>
      <vt:lpstr>Counselors</vt:lpstr>
      <vt:lpstr>Agenda</vt:lpstr>
      <vt:lpstr>PowerPoint Presentation</vt:lpstr>
      <vt:lpstr>Faculty Contacts</vt:lpstr>
      <vt:lpstr>www.lphs.net</vt:lpstr>
      <vt:lpstr>PowerPoint Presentation</vt:lpstr>
      <vt:lpstr>LP High School  Graduation Requirements</vt:lpstr>
      <vt:lpstr>Driver’s Ed</vt:lpstr>
      <vt:lpstr>PowerPoint Presentation</vt:lpstr>
      <vt:lpstr>Grade Point Average</vt:lpstr>
      <vt:lpstr>LP GPA Scale</vt:lpstr>
      <vt:lpstr>GPA Examples</vt:lpstr>
      <vt:lpstr>Class Rank</vt:lpstr>
      <vt:lpstr>How Important are Grades?</vt:lpstr>
      <vt:lpstr>How Important are Grades?</vt:lpstr>
      <vt:lpstr>Grade Level </vt:lpstr>
      <vt:lpstr>Grade Level</vt:lpstr>
      <vt:lpstr>Checking Grades</vt:lpstr>
      <vt:lpstr>Renaissance</vt:lpstr>
      <vt:lpstr>Renaissance Cards</vt:lpstr>
      <vt:lpstr>PowerPoint Presentation</vt:lpstr>
      <vt:lpstr>Counselor Information</vt:lpstr>
      <vt:lpstr>Support</vt:lpstr>
      <vt:lpstr>Academic Resources</vt:lpstr>
      <vt:lpstr>PowerPoint Presentation</vt:lpstr>
      <vt:lpstr>What We Do</vt:lpstr>
      <vt:lpstr>What Parents Can Do</vt:lpstr>
      <vt:lpstr>Websites of Interest</vt:lpstr>
      <vt:lpstr>PowerPoint Presentation</vt:lpstr>
      <vt:lpstr>High School vs. College Requirements</vt:lpstr>
      <vt:lpstr>Career Technical Education (CTE)</vt:lpstr>
      <vt:lpstr>PowerPoint Presentation</vt:lpstr>
      <vt:lpstr>Keys to Success</vt:lpstr>
      <vt:lpstr>Keys to Success</vt:lpstr>
      <vt:lpstr>PowerPoint Presentation</vt:lpstr>
      <vt:lpstr>Why Get Involved?</vt:lpstr>
      <vt:lpstr>How To Get Involved</vt:lpstr>
      <vt:lpstr>PowerPoint Presentation</vt:lpstr>
      <vt:lpstr>PowerPoint Presentation</vt:lpstr>
      <vt:lpstr>Testing Schedule</vt:lpstr>
      <vt:lpstr>PowerPoint Presentation</vt:lpstr>
      <vt:lpstr>What To Do if Your Child is Being Bullied</vt:lpstr>
      <vt:lpstr> Please watch our webpage for up-to-date information Thank you for attending!</vt:lpstr>
    </vt:vector>
  </TitlesOfParts>
  <Company>La Salle-Peru High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POWER:</dc:title>
  <dc:creator>Ryan Duffy</dc:creator>
  <cp:lastModifiedBy>Cheryl Wilson</cp:lastModifiedBy>
  <cp:revision>7</cp:revision>
  <cp:lastPrinted>2019-08-08T15:56:18Z</cp:lastPrinted>
  <dcterms:created xsi:type="dcterms:W3CDTF">2013-08-21T17:03:14Z</dcterms:created>
  <dcterms:modified xsi:type="dcterms:W3CDTF">2023-09-01T14:02:26Z</dcterms:modified>
</cp:coreProperties>
</file>