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9" d="100"/>
          <a:sy n="39" d="100"/>
        </p:scale>
        <p:origin x="-72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557C4467-A479-4505-B2E0-499189AF7C63}" type="datetimeFigureOut">
              <a:rPr lang="en-US" smtClean="0"/>
              <a:t>4/1/2015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D81127CB-F2D9-433A-9A67-5A151C9C7003}" type="slidenum">
              <a:rPr lang="en-US" smtClean="0"/>
              <a:t>‹#›</a:t>
            </a:fld>
            <a:endParaRPr lang="en-US"/>
          </a:p>
        </p:txBody>
      </p:sp>
    </p:spTree>
    <p:extLst>
      <p:ext uri="{BB962C8B-B14F-4D97-AF65-F5344CB8AC3E}">
        <p14:creationId xmlns:p14="http://schemas.microsoft.com/office/powerpoint/2010/main" val="1773270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1127CB-F2D9-433A-9A67-5A151C9C7003}" type="slidenum">
              <a:rPr lang="en-US" smtClean="0"/>
              <a:t>1</a:t>
            </a:fld>
            <a:endParaRPr lang="en-US"/>
          </a:p>
        </p:txBody>
      </p:sp>
    </p:spTree>
    <p:extLst>
      <p:ext uri="{BB962C8B-B14F-4D97-AF65-F5344CB8AC3E}">
        <p14:creationId xmlns:p14="http://schemas.microsoft.com/office/powerpoint/2010/main" val="2215781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8BC43201-9E88-4D42-9B05-3151FD76F1A4}" type="datetimeFigureOut">
              <a:rPr lang="en-US" smtClean="0"/>
              <a:t>4/1/2015</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24BAEF0B-58BD-4560-B4C9-E0593CEB92B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8BC43201-9E88-4D42-9B05-3151FD76F1A4}" type="datetimeFigureOut">
              <a:rPr lang="en-US" smtClean="0"/>
              <a:t>4/1/2015</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24BAEF0B-58BD-4560-B4C9-E0593CEB92B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8BC43201-9E88-4D42-9B05-3151FD76F1A4}" type="datetimeFigureOut">
              <a:rPr lang="en-US" smtClean="0"/>
              <a:t>4/1/2015</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24BAEF0B-58BD-4560-B4C9-E0593CEB92B8}"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8BC43201-9E88-4D42-9B05-3151FD76F1A4}" type="datetimeFigureOut">
              <a:rPr lang="en-US" smtClean="0"/>
              <a:t>4/1/2015</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4BAEF0B-58BD-4560-B4C9-E0593CEB92B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8BC43201-9E88-4D42-9B05-3151FD76F1A4}" type="datetimeFigureOut">
              <a:rPr lang="en-US" smtClean="0"/>
              <a:t>4/1/2015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24BAEF0B-58BD-4560-B4C9-E0593CEB92B8}"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BC43201-9E88-4D42-9B05-3151FD76F1A4}" type="datetimeFigureOut">
              <a:rPr lang="en-US" smtClean="0"/>
              <a:t>4/1/2015</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AEF0B-58BD-4560-B4C9-E0593CEB92B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BC43201-9E88-4D42-9B05-3151FD76F1A4}" type="datetimeFigureOut">
              <a:rPr lang="en-US" smtClean="0"/>
              <a:t>4/1/2015</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AEF0B-58BD-4560-B4C9-E0593CEB92B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8BC43201-9E88-4D42-9B05-3151FD76F1A4}" type="datetimeFigureOut">
              <a:rPr lang="en-US" smtClean="0"/>
              <a:t>4/1/2015</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AEF0B-58BD-4560-B4C9-E0593CEB92B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8BC43201-9E88-4D42-9B05-3151FD76F1A4}"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4BAEF0B-58BD-4560-B4C9-E0593CEB92B8}"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C43201-9E88-4D42-9B05-3151FD76F1A4}"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AEF0B-58BD-4560-B4C9-E0593CEB92B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C43201-9E88-4D42-9B05-3151FD76F1A4}" type="datetimeFigureOut">
              <a:rPr lang="en-US" smtClean="0"/>
              <a:t>4/1/2015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AEF0B-58BD-4560-B4C9-E0593CEB92B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8BC43201-9E88-4D42-9B05-3151FD76F1A4}" type="datetimeFigureOut">
              <a:rPr lang="en-US" smtClean="0"/>
              <a:t>4/1/2015</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4BAEF0B-58BD-4560-B4C9-E0593CEB92B8}"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258762"/>
          </a:xfrm>
        </p:spPr>
        <p:txBody>
          <a:bodyPr>
            <a:noAutofit/>
          </a:bodyPr>
          <a:lstStyle/>
          <a:p>
            <a:r>
              <a:rPr lang="en-US" sz="1400" dirty="0" smtClean="0"/>
              <a:t>“Julie and the Wolves” CCC-GO</a:t>
            </a:r>
            <a:endParaRPr lang="en-US" sz="1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47007263"/>
              </p:ext>
            </p:extLst>
          </p:nvPr>
        </p:nvGraphicFramePr>
        <p:xfrm>
          <a:off x="457200" y="609600"/>
          <a:ext cx="8229600" cy="6253480"/>
        </p:xfrm>
        <a:graphic>
          <a:graphicData uri="http://schemas.openxmlformats.org/drawingml/2006/table">
            <a:tbl>
              <a:tblPr firstRow="1" bandRow="1">
                <a:tableStyleId>{5C22544A-7EE6-4342-B048-85BDC9FD1C3A}</a:tableStyleId>
              </a:tblPr>
              <a:tblGrid>
                <a:gridCol w="1752600"/>
                <a:gridCol w="3733800"/>
                <a:gridCol w="2743200"/>
              </a:tblGrid>
              <a:tr h="370840">
                <a:tc>
                  <a:txBody>
                    <a:bodyPr/>
                    <a:lstStyle/>
                    <a:p>
                      <a:pPr algn="ctr"/>
                      <a:r>
                        <a:rPr lang="en-US" sz="1600" b="1" dirty="0" smtClean="0"/>
                        <a:t>CLAIM</a:t>
                      </a:r>
                      <a:endParaRPr lang="en-US" sz="1600" b="1" dirty="0"/>
                    </a:p>
                  </a:txBody>
                  <a:tcPr/>
                </a:tc>
                <a:tc>
                  <a:txBody>
                    <a:bodyPr/>
                    <a:lstStyle/>
                    <a:p>
                      <a:pPr algn="ctr"/>
                      <a:r>
                        <a:rPr lang="en-US" sz="1600" b="1" dirty="0" smtClean="0"/>
                        <a:t>CITE (several = 3)</a:t>
                      </a:r>
                      <a:endParaRPr lang="en-US" sz="1600" b="1" dirty="0"/>
                    </a:p>
                  </a:txBody>
                  <a:tcPr/>
                </a:tc>
                <a:tc>
                  <a:txBody>
                    <a:bodyPr/>
                    <a:lstStyle/>
                    <a:p>
                      <a:pPr algn="ctr"/>
                      <a:r>
                        <a:rPr lang="en-US" sz="1600" b="1" dirty="0" smtClean="0"/>
                        <a:t>CLARIFY</a:t>
                      </a:r>
                      <a:endParaRPr lang="en-US" sz="1600" b="1" dirty="0"/>
                    </a:p>
                  </a:txBody>
                  <a:tcPr/>
                </a:tc>
              </a:tr>
              <a:tr h="370840">
                <a:tc>
                  <a:txBody>
                    <a:bodyPr/>
                    <a:lstStyle/>
                    <a:p>
                      <a:pPr marL="285750" indent="-285750">
                        <a:buFont typeface="Arial" panose="020B0604020202020204" pitchFamily="34" charset="0"/>
                        <a:buChar char="•"/>
                      </a:pPr>
                      <a:r>
                        <a:rPr lang="en-US" sz="1600" b="1" dirty="0" smtClean="0"/>
                        <a:t>“Julie of the Wolves” by Jean Craighead George</a:t>
                      </a:r>
                      <a:endParaRPr lang="en-US" sz="1600" b="1" dirty="0"/>
                    </a:p>
                  </a:txBody>
                  <a:tcPr/>
                </a:tc>
                <a:tc>
                  <a:txBody>
                    <a:bodyPr/>
                    <a:lstStyle/>
                    <a:p>
                      <a:r>
                        <a:rPr lang="en-US" sz="1600" b="1" dirty="0" smtClean="0"/>
                        <a:t>1.  “She had been lost without food for many sleeps on the North </a:t>
                      </a:r>
                      <a:r>
                        <a:rPr lang="en-US" sz="1600" b="1" dirty="0" err="1" smtClean="0"/>
                        <a:t>Slopeof</a:t>
                      </a:r>
                      <a:r>
                        <a:rPr lang="en-US" sz="1600" b="1" baseline="0" dirty="0" smtClean="0"/>
                        <a:t> Alaska” (George).</a:t>
                      </a:r>
                      <a:endParaRPr lang="en-US" sz="1600" b="1" dirty="0"/>
                    </a:p>
                  </a:txBody>
                  <a:tcPr/>
                </a:tc>
                <a:tc>
                  <a:txBody>
                    <a:bodyPr/>
                    <a:lstStyle/>
                    <a:p>
                      <a:r>
                        <a:rPr lang="en-US" sz="1600" b="1" dirty="0" smtClean="0"/>
                        <a:t>The author identifies the conflict to the reader at the beginning of the story with this quote.</a:t>
                      </a:r>
                      <a:r>
                        <a:rPr lang="en-US" sz="1600" b="1" baseline="0" dirty="0" smtClean="0"/>
                        <a:t>  The reader now knows </a:t>
                      </a:r>
                      <a:r>
                        <a:rPr lang="en-US" sz="1600" b="1" baseline="0" dirty="0" err="1" smtClean="0"/>
                        <a:t>Miyax</a:t>
                      </a:r>
                      <a:r>
                        <a:rPr lang="en-US" sz="1600" b="1" baseline="0" dirty="0" smtClean="0"/>
                        <a:t> has been lost for several nights. (sleeps)</a:t>
                      </a:r>
                      <a:endParaRPr lang="en-US" sz="1600" b="1" dirty="0"/>
                    </a:p>
                  </a:txBody>
                  <a:tcPr/>
                </a:tc>
              </a:tr>
              <a:tr h="370840">
                <a:tc>
                  <a:txBody>
                    <a:bodyPr/>
                    <a:lstStyle/>
                    <a:p>
                      <a:pPr marL="285750" indent="-285750">
                        <a:buFont typeface="Arial" panose="020B0604020202020204" pitchFamily="34" charset="0"/>
                        <a:buChar char="•"/>
                      </a:pPr>
                      <a:r>
                        <a:rPr lang="en-US" sz="1600" b="1" dirty="0" smtClean="0"/>
                        <a:t>The main conflict of the story is the main character, </a:t>
                      </a:r>
                      <a:r>
                        <a:rPr lang="en-US" sz="1600" b="1" dirty="0" err="1" smtClean="0"/>
                        <a:t>Miyax</a:t>
                      </a:r>
                      <a:r>
                        <a:rPr lang="en-US" sz="1600" b="1" dirty="0" smtClean="0"/>
                        <a:t> is lost in the woods.</a:t>
                      </a:r>
                      <a:endParaRPr lang="en-US" sz="1600" b="1" dirty="0"/>
                    </a:p>
                  </a:txBody>
                  <a:tcPr/>
                </a:tc>
                <a:tc>
                  <a:txBody>
                    <a:bodyPr/>
                    <a:lstStyle/>
                    <a:p>
                      <a:r>
                        <a:rPr lang="en-US" sz="1600" b="1" dirty="0" smtClean="0"/>
                        <a:t>2.  “Somewhere in this cosmos was </a:t>
                      </a:r>
                      <a:r>
                        <a:rPr lang="en-US" sz="1600" b="1" dirty="0" err="1" smtClean="0"/>
                        <a:t>Miyax</a:t>
                      </a:r>
                      <a:r>
                        <a:rPr lang="en-US" sz="1600" b="1" dirty="0" smtClean="0"/>
                        <a:t>; and the very life in her body, its spark and warmth, depended upon these wolves for survival” (George).</a:t>
                      </a:r>
                      <a:endParaRPr lang="en-US" sz="1600" b="1" dirty="0"/>
                    </a:p>
                  </a:txBody>
                  <a:tcPr/>
                </a:tc>
                <a:tc>
                  <a:txBody>
                    <a:bodyPr/>
                    <a:lstStyle/>
                    <a:p>
                      <a:r>
                        <a:rPr lang="en-US" sz="1600" b="1" dirty="0" smtClean="0"/>
                        <a:t>The author further develops the conflict by offering a possible</a:t>
                      </a:r>
                      <a:r>
                        <a:rPr lang="en-US" sz="1600" b="1" baseline="0" dirty="0" smtClean="0"/>
                        <a:t> resolution to </a:t>
                      </a:r>
                      <a:r>
                        <a:rPr lang="en-US" sz="1600" b="1" baseline="0" dirty="0" err="1" smtClean="0"/>
                        <a:t>Miyax’s</a:t>
                      </a:r>
                      <a:r>
                        <a:rPr lang="en-US" sz="1600" b="1" baseline="0" dirty="0" smtClean="0"/>
                        <a:t> conflict.  This quote shows the reader that the character is going to have to depend on the wolves to survive in this wilderness.</a:t>
                      </a:r>
                      <a:endParaRPr lang="en-US" sz="1600" b="1" dirty="0"/>
                    </a:p>
                  </a:txBody>
                  <a:tcPr/>
                </a:tc>
              </a:tr>
              <a:tr h="370840">
                <a:tc>
                  <a:txBody>
                    <a:bodyPr/>
                    <a:lstStyle/>
                    <a:p>
                      <a:pPr marL="285750" indent="-285750">
                        <a:buFont typeface="Arial" panose="020B0604020202020204" pitchFamily="34" charset="0"/>
                        <a:buChar char="•"/>
                      </a:pPr>
                      <a:r>
                        <a:rPr lang="en-US" sz="1600" b="1" dirty="0" smtClean="0"/>
                        <a:t>This is a person vs. nature conflict.</a:t>
                      </a:r>
                      <a:endParaRPr lang="en-US" sz="1600" b="1" dirty="0"/>
                    </a:p>
                  </a:txBody>
                  <a:tcPr/>
                </a:tc>
                <a:tc>
                  <a:txBody>
                    <a:bodyPr/>
                    <a:lstStyle/>
                    <a:p>
                      <a:r>
                        <a:rPr lang="en-US" sz="1600" b="1" dirty="0" smtClean="0"/>
                        <a:t>3.  “Long minutes passed, and the black wolf</a:t>
                      </a:r>
                      <a:r>
                        <a:rPr lang="en-US" sz="1600" b="1" baseline="0" dirty="0" smtClean="0"/>
                        <a:t> did not look at her” (George).</a:t>
                      </a:r>
                      <a:endParaRPr lang="en-US" sz="1600" b="1" dirty="0"/>
                    </a:p>
                  </a:txBody>
                  <a:tcPr/>
                </a:tc>
                <a:tc>
                  <a:txBody>
                    <a:bodyPr/>
                    <a:lstStyle/>
                    <a:p>
                      <a:r>
                        <a:rPr lang="en-US" sz="1600" b="1" dirty="0" smtClean="0"/>
                        <a:t>The author continues</a:t>
                      </a:r>
                      <a:r>
                        <a:rPr lang="en-US" sz="1600" b="1" baseline="0" dirty="0" smtClean="0"/>
                        <a:t> to develop conflict by actually having </a:t>
                      </a:r>
                      <a:r>
                        <a:rPr lang="en-US" sz="1600" b="1" baseline="0" dirty="0" err="1" smtClean="0"/>
                        <a:t>Miyax</a:t>
                      </a:r>
                      <a:r>
                        <a:rPr lang="en-US" sz="1600" b="1" baseline="0" dirty="0" smtClean="0"/>
                        <a:t> approach the wolves for help.  The reader is left without a definite answer to this conflict as the wolf never looked at the main character at the ending of story.</a:t>
                      </a:r>
                      <a:endParaRPr lang="en-US" sz="1600" b="1" dirty="0"/>
                    </a:p>
                  </a:txBody>
                  <a:tcPr/>
                </a:tc>
              </a:tr>
            </a:tbl>
          </a:graphicData>
        </a:graphic>
      </p:graphicFrame>
    </p:spTree>
    <p:extLst>
      <p:ext uri="{BB962C8B-B14F-4D97-AF65-F5344CB8AC3E}">
        <p14:creationId xmlns:p14="http://schemas.microsoft.com/office/powerpoint/2010/main" val="4100372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Paragraph Response</a:t>
            </a:r>
            <a:endParaRPr lang="en-US" dirty="0"/>
          </a:p>
        </p:txBody>
      </p:sp>
      <p:sp>
        <p:nvSpPr>
          <p:cNvPr id="3" name="Content Placeholder 2"/>
          <p:cNvSpPr>
            <a:spLocks noGrp="1"/>
          </p:cNvSpPr>
          <p:nvPr>
            <p:ph idx="1"/>
          </p:nvPr>
        </p:nvSpPr>
        <p:spPr/>
        <p:txBody>
          <a:bodyPr/>
          <a:lstStyle/>
          <a:p>
            <a:r>
              <a:rPr lang="en-US" dirty="0" smtClean="0"/>
              <a:t>Since this response asked for 3 cited pieces of evidence I am going the 5 paragraph route for organization.  The following slides will break down each paragraph.  The final slide will show the final response product.</a:t>
            </a:r>
            <a:endParaRPr lang="en-US" dirty="0"/>
          </a:p>
        </p:txBody>
      </p:sp>
    </p:spTree>
    <p:extLst>
      <p:ext uri="{BB962C8B-B14F-4D97-AF65-F5344CB8AC3E}">
        <p14:creationId xmlns:p14="http://schemas.microsoft.com/office/powerpoint/2010/main" val="2365802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1</a:t>
            </a:r>
            <a:endParaRPr lang="en-US" dirty="0"/>
          </a:p>
        </p:txBody>
      </p:sp>
      <p:sp>
        <p:nvSpPr>
          <p:cNvPr id="3" name="Content Placeholder 2"/>
          <p:cNvSpPr>
            <a:spLocks noGrp="1"/>
          </p:cNvSpPr>
          <p:nvPr>
            <p:ph idx="1"/>
          </p:nvPr>
        </p:nvSpPr>
        <p:spPr/>
        <p:txBody>
          <a:bodyPr/>
          <a:lstStyle/>
          <a:p>
            <a:pPr marL="457200" lvl="1" indent="0">
              <a:buNone/>
            </a:pPr>
            <a:r>
              <a:rPr lang="en-US" dirty="0" smtClean="0"/>
              <a:t>	The reader is introduced to main character </a:t>
            </a:r>
            <a:r>
              <a:rPr lang="en-US" dirty="0" err="1" smtClean="0"/>
              <a:t>Miyax</a:t>
            </a:r>
            <a:r>
              <a:rPr lang="en-US" dirty="0" smtClean="0"/>
              <a:t> in the story “Julie of the Wolves” by Jean Craighead George.  Throughout the story the author develops the conflict.  This conflict happens to be that </a:t>
            </a:r>
            <a:r>
              <a:rPr lang="en-US" dirty="0" err="1" smtClean="0"/>
              <a:t>Miyax</a:t>
            </a:r>
            <a:r>
              <a:rPr lang="en-US" dirty="0" smtClean="0"/>
              <a:t> is lost in the wilderness.  This conflict is known as a person versus nature conflict, because </a:t>
            </a:r>
            <a:r>
              <a:rPr lang="en-US" dirty="0" err="1" smtClean="0"/>
              <a:t>Miyax</a:t>
            </a:r>
            <a:r>
              <a:rPr lang="en-US" dirty="0" smtClean="0"/>
              <a:t> has to fight for survival against whatever nature throws at her.   Furthermore, the author develops this conflict in the beginning, middle, and end of this story.</a:t>
            </a:r>
            <a:endParaRPr lang="en-US" dirty="0"/>
          </a:p>
        </p:txBody>
      </p:sp>
    </p:spTree>
    <p:extLst>
      <p:ext uri="{BB962C8B-B14F-4D97-AF65-F5344CB8AC3E}">
        <p14:creationId xmlns:p14="http://schemas.microsoft.com/office/powerpoint/2010/main" val="32252071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2</a:t>
            </a:r>
            <a:endParaRPr lang="en-US" dirty="0"/>
          </a:p>
        </p:txBody>
      </p:sp>
      <p:sp>
        <p:nvSpPr>
          <p:cNvPr id="3" name="Content Placeholder 2"/>
          <p:cNvSpPr>
            <a:spLocks noGrp="1"/>
          </p:cNvSpPr>
          <p:nvPr>
            <p:ph idx="1"/>
          </p:nvPr>
        </p:nvSpPr>
        <p:spPr/>
        <p:txBody>
          <a:bodyPr/>
          <a:lstStyle/>
          <a:p>
            <a:pPr marL="0" indent="0">
              <a:buNone/>
            </a:pPr>
            <a:r>
              <a:rPr lang="en-US" sz="2400" b="1" dirty="0" smtClean="0">
                <a:latin typeface="Arial Narrow" panose="020B0606020202030204" pitchFamily="34" charset="0"/>
              </a:rPr>
              <a:t>	To start, the </a:t>
            </a:r>
            <a:r>
              <a:rPr lang="en-US" sz="2400" b="1" dirty="0">
                <a:latin typeface="Arial Narrow" panose="020B0606020202030204" pitchFamily="34" charset="0"/>
              </a:rPr>
              <a:t>author identifies the conflict to the reader at the beginning of the story with </a:t>
            </a:r>
            <a:r>
              <a:rPr lang="en-US" sz="2400" b="1" dirty="0" smtClean="0">
                <a:latin typeface="Arial Narrow" panose="020B0606020202030204" pitchFamily="34" charset="0"/>
              </a:rPr>
              <a:t>the following quote. </a:t>
            </a:r>
            <a:r>
              <a:rPr lang="en-US" sz="2400" b="1" dirty="0">
                <a:latin typeface="Arial Narrow" panose="020B0606020202030204" pitchFamily="34" charset="0"/>
              </a:rPr>
              <a:t>“She had been lost without food for many sleeps on the North </a:t>
            </a:r>
            <a:r>
              <a:rPr lang="en-US" sz="2400" b="1" dirty="0" smtClean="0">
                <a:latin typeface="Arial Narrow" panose="020B0606020202030204" pitchFamily="34" charset="0"/>
              </a:rPr>
              <a:t>Slope of </a:t>
            </a:r>
            <a:r>
              <a:rPr lang="en-US" sz="2400" b="1" dirty="0">
                <a:latin typeface="Arial Narrow" panose="020B0606020202030204" pitchFamily="34" charset="0"/>
              </a:rPr>
              <a:t>Alaska” (George</a:t>
            </a:r>
            <a:r>
              <a:rPr lang="en-US" sz="2400" b="1" dirty="0" smtClean="0">
                <a:latin typeface="Arial Narrow" panose="020B0606020202030204" pitchFamily="34" charset="0"/>
              </a:rPr>
              <a:t>). </a:t>
            </a:r>
            <a:r>
              <a:rPr lang="en-US" sz="2400" b="1" dirty="0">
                <a:latin typeface="Arial Narrow" panose="020B0606020202030204" pitchFamily="34" charset="0"/>
              </a:rPr>
              <a:t>The reader now knows </a:t>
            </a:r>
            <a:r>
              <a:rPr lang="en-US" sz="2400" b="1" dirty="0" err="1">
                <a:latin typeface="Arial Narrow" panose="020B0606020202030204" pitchFamily="34" charset="0"/>
              </a:rPr>
              <a:t>Miyax</a:t>
            </a:r>
            <a:r>
              <a:rPr lang="en-US" sz="2400" b="1" dirty="0">
                <a:latin typeface="Arial Narrow" panose="020B0606020202030204" pitchFamily="34" charset="0"/>
              </a:rPr>
              <a:t> has been lost for several </a:t>
            </a:r>
            <a:r>
              <a:rPr lang="en-US" sz="2400" b="1" dirty="0" smtClean="0">
                <a:latin typeface="Arial Narrow" panose="020B0606020202030204" pitchFamily="34" charset="0"/>
              </a:rPr>
              <a:t>nights</a:t>
            </a:r>
            <a:r>
              <a:rPr lang="en-US" sz="2400" b="1" dirty="0">
                <a:latin typeface="Arial Narrow" panose="020B0606020202030204" pitchFamily="34" charset="0"/>
              </a:rPr>
              <a:t> </a:t>
            </a:r>
            <a:r>
              <a:rPr lang="en-US" sz="2400" b="1" dirty="0" smtClean="0">
                <a:latin typeface="Arial Narrow" panose="020B0606020202030204" pitchFamily="34" charset="0"/>
              </a:rPr>
              <a:t>which the author represents by saying “sleeps”.  The author starts the development of this conflict by simply stating what the conflict is in the story. </a:t>
            </a:r>
            <a:endParaRPr lang="en-US" sz="2400" b="1" dirty="0">
              <a:latin typeface="Arial Narrow" panose="020B0606020202030204" pitchFamily="34" charset="0"/>
            </a:endParaRPr>
          </a:p>
          <a:p>
            <a:pPr marL="0" indent="0">
              <a:buNone/>
            </a:pPr>
            <a:endParaRPr lang="en-US" dirty="0"/>
          </a:p>
        </p:txBody>
      </p:sp>
    </p:spTree>
    <p:extLst>
      <p:ext uri="{BB962C8B-B14F-4D97-AF65-F5344CB8AC3E}">
        <p14:creationId xmlns:p14="http://schemas.microsoft.com/office/powerpoint/2010/main" val="3381723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3</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sz="2400" b="1" dirty="0" smtClean="0">
                <a:latin typeface="Arial Narrow" panose="020B0606020202030204" pitchFamily="34" charset="0"/>
              </a:rPr>
              <a:t>In addition to telling the reader what the conflict is in the story, the author further </a:t>
            </a:r>
            <a:r>
              <a:rPr lang="en-US" sz="2400" b="1" dirty="0">
                <a:latin typeface="Arial Narrow" panose="020B0606020202030204" pitchFamily="34" charset="0"/>
              </a:rPr>
              <a:t>develops i</a:t>
            </a:r>
            <a:r>
              <a:rPr lang="en-US" sz="2400" b="1" dirty="0" smtClean="0">
                <a:latin typeface="Arial Narrow" panose="020B0606020202030204" pitchFamily="34" charset="0"/>
              </a:rPr>
              <a:t>t </a:t>
            </a:r>
            <a:r>
              <a:rPr lang="en-US" sz="2400" b="1" dirty="0">
                <a:latin typeface="Arial Narrow" panose="020B0606020202030204" pitchFamily="34" charset="0"/>
              </a:rPr>
              <a:t>by offering a possible resolution to </a:t>
            </a:r>
            <a:r>
              <a:rPr lang="en-US" sz="2400" b="1" dirty="0" err="1">
                <a:latin typeface="Arial Narrow" panose="020B0606020202030204" pitchFamily="34" charset="0"/>
              </a:rPr>
              <a:t>Miyax’s</a:t>
            </a:r>
            <a:r>
              <a:rPr lang="en-US" sz="2400" b="1" dirty="0">
                <a:latin typeface="Arial Narrow" panose="020B0606020202030204" pitchFamily="34" charset="0"/>
              </a:rPr>
              <a:t> </a:t>
            </a:r>
            <a:r>
              <a:rPr lang="en-US" sz="2400" b="1" dirty="0" smtClean="0">
                <a:latin typeface="Arial Narrow" panose="020B0606020202030204" pitchFamily="34" charset="0"/>
              </a:rPr>
              <a:t>conflict in the middle of the story. </a:t>
            </a:r>
            <a:r>
              <a:rPr lang="en-US" sz="2400" b="1" dirty="0">
                <a:latin typeface="Arial Narrow" panose="020B0606020202030204" pitchFamily="34" charset="0"/>
              </a:rPr>
              <a:t>“Somewhere in this cosmos was </a:t>
            </a:r>
            <a:r>
              <a:rPr lang="en-US" sz="2400" b="1" dirty="0" err="1">
                <a:latin typeface="Arial Narrow" panose="020B0606020202030204" pitchFamily="34" charset="0"/>
              </a:rPr>
              <a:t>Miyax</a:t>
            </a:r>
            <a:r>
              <a:rPr lang="en-US" sz="2400" b="1" dirty="0">
                <a:latin typeface="Arial Narrow" panose="020B0606020202030204" pitchFamily="34" charset="0"/>
              </a:rPr>
              <a:t>; and the very life in her body, its spark and warmth, depended upon these wolves for survival” (George</a:t>
            </a:r>
            <a:r>
              <a:rPr lang="en-US" sz="2400" b="1" dirty="0" smtClean="0">
                <a:latin typeface="Arial Narrow" panose="020B0606020202030204" pitchFamily="34" charset="0"/>
              </a:rPr>
              <a:t>). </a:t>
            </a:r>
            <a:r>
              <a:rPr lang="en-US" sz="2400" b="1" dirty="0">
                <a:latin typeface="Arial Narrow" panose="020B0606020202030204" pitchFamily="34" charset="0"/>
              </a:rPr>
              <a:t>This quote shows the reader that the character is going to have to depend on the wolves to survive in this wilderness</a:t>
            </a:r>
            <a:r>
              <a:rPr lang="en-US" sz="2400" b="1" dirty="0" smtClean="0">
                <a:latin typeface="Arial Narrow" panose="020B0606020202030204" pitchFamily="34" charset="0"/>
              </a:rPr>
              <a:t>.  This is the possible solution the author uses to further develop the conflict for the reader.</a:t>
            </a:r>
            <a:endParaRPr lang="en-US" sz="2400" b="1" dirty="0">
              <a:latin typeface="Arial Narrow" panose="020B0606020202030204" pitchFamily="34" charset="0"/>
            </a:endParaRPr>
          </a:p>
          <a:p>
            <a:pPr marL="0" indent="0">
              <a:buNone/>
            </a:pPr>
            <a:r>
              <a:rPr lang="en-US" sz="2400" b="1" dirty="0" smtClean="0">
                <a:latin typeface="Arial Narrow" panose="020B0606020202030204" pitchFamily="34" charset="0"/>
              </a:rPr>
              <a:t> </a:t>
            </a:r>
            <a:endParaRPr lang="en-US" sz="2400" b="1" dirty="0">
              <a:latin typeface="Arial Narrow" panose="020B0606020202030204" pitchFamily="34" charset="0"/>
            </a:endParaRPr>
          </a:p>
          <a:p>
            <a:pPr marL="0" indent="0">
              <a:buNone/>
            </a:pPr>
            <a:r>
              <a:rPr lang="en-US" b="1" dirty="0" smtClean="0"/>
              <a:t> </a:t>
            </a:r>
            <a:endParaRPr lang="en-US" dirty="0"/>
          </a:p>
        </p:txBody>
      </p:sp>
    </p:spTree>
    <p:extLst>
      <p:ext uri="{BB962C8B-B14F-4D97-AF65-F5344CB8AC3E}">
        <p14:creationId xmlns:p14="http://schemas.microsoft.com/office/powerpoint/2010/main" val="2703162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4</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a:t>
            </a:r>
            <a:r>
              <a:rPr lang="en-US" sz="2800" b="1" dirty="0" smtClean="0">
                <a:latin typeface="Arial Narrow" panose="020B0606020202030204" pitchFamily="34" charset="0"/>
              </a:rPr>
              <a:t>In a similar fashion the author continues </a:t>
            </a:r>
            <a:r>
              <a:rPr lang="en-US" sz="2800" b="1" dirty="0">
                <a:latin typeface="Arial Narrow" panose="020B0606020202030204" pitchFamily="34" charset="0"/>
              </a:rPr>
              <a:t>to develop conflict by actually having </a:t>
            </a:r>
            <a:r>
              <a:rPr lang="en-US" sz="2800" b="1" dirty="0" err="1">
                <a:latin typeface="Arial Narrow" panose="020B0606020202030204" pitchFamily="34" charset="0"/>
              </a:rPr>
              <a:t>Miyax</a:t>
            </a:r>
            <a:r>
              <a:rPr lang="en-US" sz="2800" b="1" dirty="0">
                <a:latin typeface="Arial Narrow" panose="020B0606020202030204" pitchFamily="34" charset="0"/>
              </a:rPr>
              <a:t> approach the wolves for </a:t>
            </a:r>
            <a:r>
              <a:rPr lang="en-US" sz="2800" b="1" dirty="0" smtClean="0">
                <a:latin typeface="Arial Narrow" panose="020B0606020202030204" pitchFamily="34" charset="0"/>
              </a:rPr>
              <a:t>help at the end of the story. </a:t>
            </a:r>
            <a:r>
              <a:rPr lang="en-US" sz="2800" b="1" dirty="0">
                <a:latin typeface="Arial Narrow" panose="020B0606020202030204" pitchFamily="34" charset="0"/>
              </a:rPr>
              <a:t>“Long minutes passed, and the black wolf did not look at her” (George</a:t>
            </a:r>
            <a:r>
              <a:rPr lang="en-US" sz="2800" b="1" dirty="0" smtClean="0">
                <a:latin typeface="Arial Narrow" panose="020B0606020202030204" pitchFamily="34" charset="0"/>
              </a:rPr>
              <a:t>). </a:t>
            </a:r>
            <a:r>
              <a:rPr lang="en-US" sz="2800" b="1" dirty="0">
                <a:latin typeface="Arial Narrow" panose="020B0606020202030204" pitchFamily="34" charset="0"/>
              </a:rPr>
              <a:t>The reader is left without a definite answer to this conflict as the </a:t>
            </a:r>
            <a:r>
              <a:rPr lang="en-US" sz="2800" b="1" dirty="0" smtClean="0">
                <a:latin typeface="Arial Narrow" panose="020B0606020202030204" pitchFamily="34" charset="0"/>
              </a:rPr>
              <a:t>wolf never looked </a:t>
            </a:r>
            <a:r>
              <a:rPr lang="en-US" sz="2800" b="1" dirty="0">
                <a:latin typeface="Arial Narrow" panose="020B0606020202030204" pitchFamily="34" charset="0"/>
              </a:rPr>
              <a:t>at the main character at the ending of story.</a:t>
            </a:r>
          </a:p>
          <a:p>
            <a:pPr marL="0" indent="0">
              <a:buNone/>
            </a:pPr>
            <a:r>
              <a:rPr lang="en-US" b="1" dirty="0" smtClean="0"/>
              <a:t>  </a:t>
            </a:r>
            <a:endParaRPr lang="en-US" b="1" dirty="0"/>
          </a:p>
          <a:p>
            <a:pPr marL="0" indent="0">
              <a:buNone/>
            </a:pPr>
            <a:r>
              <a:rPr lang="en-US" b="1" dirty="0" smtClean="0"/>
              <a:t>  </a:t>
            </a:r>
            <a:r>
              <a:rPr lang="en-US" dirty="0" smtClean="0"/>
              <a:t> </a:t>
            </a:r>
            <a:endParaRPr lang="en-US" dirty="0"/>
          </a:p>
        </p:txBody>
      </p:sp>
    </p:spTree>
    <p:extLst>
      <p:ext uri="{BB962C8B-B14F-4D97-AF65-F5344CB8AC3E}">
        <p14:creationId xmlns:p14="http://schemas.microsoft.com/office/powerpoint/2010/main" val="2333112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5</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a:t>
            </a:r>
            <a:r>
              <a:rPr lang="en-US" sz="2800" b="1" dirty="0" smtClean="0">
                <a:latin typeface="Arial Narrow" panose="020B0606020202030204" pitchFamily="34" charset="0"/>
              </a:rPr>
              <a:t>In conclusion, the author develops the conflict by using different techniques at the beginning, middle, and end of the story.  One strategy was the author revealing the conflict to the reader.  The author also used similar strategies in the middle and end of the story when revealing a possible solution to the conflict.  It is clear that the conflict in this story was </a:t>
            </a:r>
            <a:r>
              <a:rPr lang="en-US" sz="2800" b="1" dirty="0" err="1" smtClean="0">
                <a:latin typeface="Arial Narrow" panose="020B0606020202030204" pitchFamily="34" charset="0"/>
              </a:rPr>
              <a:t>Miyax</a:t>
            </a:r>
            <a:r>
              <a:rPr lang="en-US" sz="2800" b="1" dirty="0" smtClean="0">
                <a:latin typeface="Arial Narrow" panose="020B0606020202030204" pitchFamily="34" charset="0"/>
              </a:rPr>
              <a:t> being lost, but the reader never truly knows if she survives or not. </a:t>
            </a:r>
            <a:endParaRPr lang="en-US" sz="2800" b="1" dirty="0">
              <a:latin typeface="Arial Narrow" panose="020B0606020202030204" pitchFamily="34" charset="0"/>
            </a:endParaRPr>
          </a:p>
        </p:txBody>
      </p:sp>
    </p:spTree>
    <p:extLst>
      <p:ext uri="{BB962C8B-B14F-4D97-AF65-F5344CB8AC3E}">
        <p14:creationId xmlns:p14="http://schemas.microsoft.com/office/powerpoint/2010/main" val="32905844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945" y="152400"/>
            <a:ext cx="8686800" cy="7848302"/>
          </a:xfrm>
          <a:prstGeom prst="rect">
            <a:avLst/>
          </a:prstGeom>
        </p:spPr>
        <p:txBody>
          <a:bodyPr wrap="square">
            <a:spAutoFit/>
          </a:bodyPr>
          <a:lstStyle/>
          <a:p>
            <a:pPr lvl="1"/>
            <a:r>
              <a:rPr lang="en-US" dirty="0" smtClean="0"/>
              <a:t>	</a:t>
            </a:r>
            <a:r>
              <a:rPr lang="en-US" sz="1600" b="1" dirty="0" smtClean="0">
                <a:latin typeface="Arial Narrow" panose="020B0606020202030204" pitchFamily="34" charset="0"/>
              </a:rPr>
              <a:t>The reader is introduced to main character </a:t>
            </a:r>
            <a:r>
              <a:rPr lang="en-US" sz="1600" b="1" dirty="0" err="1" smtClean="0">
                <a:latin typeface="Arial Narrow" panose="020B0606020202030204" pitchFamily="34" charset="0"/>
              </a:rPr>
              <a:t>Miyax</a:t>
            </a:r>
            <a:r>
              <a:rPr lang="en-US" sz="1600" b="1" dirty="0" smtClean="0">
                <a:latin typeface="Arial Narrow" panose="020B0606020202030204" pitchFamily="34" charset="0"/>
              </a:rPr>
              <a:t> in the story “Julie of the Wolves” by Jean Craighead George.  Throughout the story the author develops the conflict.  This conflict happens to be that </a:t>
            </a:r>
            <a:r>
              <a:rPr lang="en-US" sz="1600" b="1" dirty="0" err="1" smtClean="0">
                <a:latin typeface="Arial Narrow" panose="020B0606020202030204" pitchFamily="34" charset="0"/>
              </a:rPr>
              <a:t>Miyax</a:t>
            </a:r>
            <a:r>
              <a:rPr lang="en-US" sz="1600" b="1" dirty="0" smtClean="0">
                <a:latin typeface="Arial Narrow" panose="020B0606020202030204" pitchFamily="34" charset="0"/>
              </a:rPr>
              <a:t> is lost in the wilderness.  This conflict is known as a person versus nature conflict, because </a:t>
            </a:r>
            <a:r>
              <a:rPr lang="en-US" sz="1600" b="1" dirty="0" err="1" smtClean="0">
                <a:latin typeface="Arial Narrow" panose="020B0606020202030204" pitchFamily="34" charset="0"/>
              </a:rPr>
              <a:t>Miyax</a:t>
            </a:r>
            <a:r>
              <a:rPr lang="en-US" sz="1600" b="1" dirty="0" smtClean="0">
                <a:latin typeface="Arial Narrow" panose="020B0606020202030204" pitchFamily="34" charset="0"/>
              </a:rPr>
              <a:t> has to fight for survival against whatever nature throws at her.   Furthermore, the author develops this conflict in the beginning, middle, and end of this story.</a:t>
            </a:r>
          </a:p>
          <a:p>
            <a:pPr lvl="1"/>
            <a:r>
              <a:rPr lang="en-US" sz="1600" b="1" dirty="0">
                <a:latin typeface="Arial Narrow" panose="020B0606020202030204" pitchFamily="34" charset="0"/>
              </a:rPr>
              <a:t>	</a:t>
            </a:r>
            <a:r>
              <a:rPr lang="en-US" sz="1600" b="1" dirty="0" smtClean="0">
                <a:latin typeface="Arial Narrow" panose="020B0606020202030204" pitchFamily="34" charset="0"/>
              </a:rPr>
              <a:t>To start, the author identifies the conflict to the reader at the beginning of the story with the following quote. “She had been lost without food for many sleeps on the North Slope of Alaska” (George). The reader now knows </a:t>
            </a:r>
            <a:r>
              <a:rPr lang="en-US" sz="1600" b="1" dirty="0" err="1" smtClean="0">
                <a:latin typeface="Arial Narrow" panose="020B0606020202030204" pitchFamily="34" charset="0"/>
              </a:rPr>
              <a:t>Miyax</a:t>
            </a:r>
            <a:r>
              <a:rPr lang="en-US" sz="1600" b="1" dirty="0" smtClean="0">
                <a:latin typeface="Arial Narrow" panose="020B0606020202030204" pitchFamily="34" charset="0"/>
              </a:rPr>
              <a:t> has been lost for several nights which the author represents by saying “sleeps”.  The author starts the development of this conflict by simply stating what the conflict is in the story. </a:t>
            </a:r>
          </a:p>
          <a:p>
            <a:pPr lvl="1"/>
            <a:r>
              <a:rPr lang="en-US" sz="1600" b="1" dirty="0">
                <a:latin typeface="Arial Narrow" panose="020B0606020202030204" pitchFamily="34" charset="0"/>
              </a:rPr>
              <a:t>	</a:t>
            </a:r>
            <a:r>
              <a:rPr lang="en-US" sz="1600" b="1" dirty="0" smtClean="0">
                <a:latin typeface="Arial Narrow" panose="020B0606020202030204" pitchFamily="34" charset="0"/>
              </a:rPr>
              <a:t>In addition to telling the reader what the conflict is in the story, the author further develops it by offering a possible resolution to </a:t>
            </a:r>
            <a:r>
              <a:rPr lang="en-US" sz="1600" b="1" dirty="0" err="1" smtClean="0">
                <a:latin typeface="Arial Narrow" panose="020B0606020202030204" pitchFamily="34" charset="0"/>
              </a:rPr>
              <a:t>Miyax’s</a:t>
            </a:r>
            <a:r>
              <a:rPr lang="en-US" sz="1600" b="1" dirty="0" smtClean="0">
                <a:latin typeface="Arial Narrow" panose="020B0606020202030204" pitchFamily="34" charset="0"/>
              </a:rPr>
              <a:t> conflict in the middle of the story. “Somewhere in this cosmos was </a:t>
            </a:r>
            <a:r>
              <a:rPr lang="en-US" sz="1600" b="1" dirty="0" err="1" smtClean="0">
                <a:latin typeface="Arial Narrow" panose="020B0606020202030204" pitchFamily="34" charset="0"/>
              </a:rPr>
              <a:t>Miyax</a:t>
            </a:r>
            <a:r>
              <a:rPr lang="en-US" sz="1600" b="1" dirty="0" smtClean="0">
                <a:latin typeface="Arial Narrow" panose="020B0606020202030204" pitchFamily="34" charset="0"/>
              </a:rPr>
              <a:t>; and the very life in her body, its spark and warmth, depended upon these wolves for survival” (George). This quote shows the reader that the character is going to have to depend on the wolves to survive in this wilderness.  This is the possible solution the author uses to further develop the conflict for the reader.</a:t>
            </a:r>
          </a:p>
          <a:p>
            <a:pPr lvl="1"/>
            <a:r>
              <a:rPr lang="en-US" sz="1600" b="1" dirty="0">
                <a:latin typeface="Arial Narrow" panose="020B0606020202030204" pitchFamily="34" charset="0"/>
              </a:rPr>
              <a:t>	</a:t>
            </a:r>
            <a:r>
              <a:rPr lang="en-US" sz="1600" b="1" dirty="0" smtClean="0">
                <a:latin typeface="Arial Narrow" panose="020B0606020202030204" pitchFamily="34" charset="0"/>
              </a:rPr>
              <a:t>In a similar fashion the author continues to develop conflict by actually having </a:t>
            </a:r>
            <a:r>
              <a:rPr lang="en-US" sz="1600" b="1" dirty="0" err="1" smtClean="0">
                <a:latin typeface="Arial Narrow" panose="020B0606020202030204" pitchFamily="34" charset="0"/>
              </a:rPr>
              <a:t>Miyax</a:t>
            </a:r>
            <a:r>
              <a:rPr lang="en-US" sz="1600" b="1" dirty="0" smtClean="0">
                <a:latin typeface="Arial Narrow" panose="020B0606020202030204" pitchFamily="34" charset="0"/>
              </a:rPr>
              <a:t> approach the wolves for help at the end of the story. “Long minutes passed, and the black wolf did not look at her” (George). The reader is left without a definite answer to this conflict as the wolf never looked at the main character at the ending of story.</a:t>
            </a:r>
          </a:p>
          <a:p>
            <a:pPr lvl="1"/>
            <a:r>
              <a:rPr lang="en-US" sz="1600" b="1" dirty="0">
                <a:latin typeface="Arial Narrow" panose="020B0606020202030204" pitchFamily="34" charset="0"/>
              </a:rPr>
              <a:t>	</a:t>
            </a:r>
            <a:r>
              <a:rPr lang="en-US" sz="1600" b="1" dirty="0" smtClean="0">
                <a:latin typeface="Arial Narrow" panose="020B0606020202030204" pitchFamily="34" charset="0"/>
              </a:rPr>
              <a:t>In conclusion, the author develops the conflict by using different techniques at the beginning, middle, and end of the story.  One strategy was the author revealing the conflict to the reader.  The author also used similar strategies in the middle and end of the story when revealing a possible solution to the conflict.  It is clear that the conflict in this story was </a:t>
            </a:r>
            <a:r>
              <a:rPr lang="en-US" sz="1600" b="1" dirty="0" err="1" smtClean="0">
                <a:latin typeface="Arial Narrow" panose="020B0606020202030204" pitchFamily="34" charset="0"/>
              </a:rPr>
              <a:t>Miyax</a:t>
            </a:r>
            <a:r>
              <a:rPr lang="en-US" sz="1600" b="1" dirty="0" smtClean="0">
                <a:latin typeface="Arial Narrow" panose="020B0606020202030204" pitchFamily="34" charset="0"/>
              </a:rPr>
              <a:t> being lost, but the reader never truly knows if she survives or not. </a:t>
            </a:r>
          </a:p>
          <a:p>
            <a:pPr lvl="1"/>
            <a:endParaRPr lang="en-US" sz="1600" b="1" dirty="0" smtClean="0">
              <a:latin typeface="Arial Narrow" panose="020B0606020202030204" pitchFamily="34" charset="0"/>
            </a:endParaRPr>
          </a:p>
          <a:p>
            <a:pPr lvl="1"/>
            <a:endParaRPr lang="en-US" sz="1600" b="1" dirty="0" smtClean="0">
              <a:latin typeface="Arial Narrow" panose="020B0606020202030204" pitchFamily="34" charset="0"/>
            </a:endParaRPr>
          </a:p>
          <a:p>
            <a:pPr lvl="1"/>
            <a:endParaRPr lang="en-US" sz="1600" b="1" dirty="0" smtClean="0">
              <a:latin typeface="Arial Narrow" panose="020B0606020202030204" pitchFamily="34" charset="0"/>
            </a:endParaRPr>
          </a:p>
          <a:p>
            <a:pPr lvl="1"/>
            <a:endParaRPr lang="en-US" b="1" dirty="0" smtClean="0">
              <a:latin typeface="Arial Narrow" panose="020B0606020202030204" pitchFamily="34" charset="0"/>
            </a:endParaRPr>
          </a:p>
          <a:p>
            <a:pPr lvl="1"/>
            <a:endParaRPr lang="en-US" dirty="0" smtClean="0"/>
          </a:p>
          <a:p>
            <a:pPr lvl="1"/>
            <a:r>
              <a:rPr lang="en-US" dirty="0"/>
              <a:t>	</a:t>
            </a:r>
          </a:p>
        </p:txBody>
      </p:sp>
    </p:spTree>
    <p:extLst>
      <p:ext uri="{BB962C8B-B14F-4D97-AF65-F5344CB8AC3E}">
        <p14:creationId xmlns:p14="http://schemas.microsoft.com/office/powerpoint/2010/main" val="10456708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374</TotalTime>
  <Words>292</Words>
  <Application>Microsoft Office PowerPoint</Application>
  <PresentationFormat>On-screen Show (4:3)</PresentationFormat>
  <Paragraphs>41</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Trek</vt:lpstr>
      <vt:lpstr>“Julie and the Wolves” CCC-GO</vt:lpstr>
      <vt:lpstr>5 Paragraph Response</vt:lpstr>
      <vt:lpstr>Paragraph 1</vt:lpstr>
      <vt:lpstr>Paragraph 2</vt:lpstr>
      <vt:lpstr>Paragraph 3</vt:lpstr>
      <vt:lpstr>PARAGRAPH 4</vt:lpstr>
      <vt:lpstr>Paragraph 5</vt:lpstr>
      <vt:lpstr>PowerPoint Presentation</vt:lpstr>
    </vt:vector>
  </TitlesOfParts>
  <Company>Chambersburg Area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“Julie and the Wolves” CCC-GO</dc:title>
  <dc:creator>Leanne Zoeller</dc:creator>
  <cp:lastModifiedBy>Diana Kongkeattikul</cp:lastModifiedBy>
  <cp:revision>8</cp:revision>
  <cp:lastPrinted>2015-03-10T11:57:53Z</cp:lastPrinted>
  <dcterms:created xsi:type="dcterms:W3CDTF">2015-02-23T18:40:06Z</dcterms:created>
  <dcterms:modified xsi:type="dcterms:W3CDTF">2015-04-01T19:39:06Z</dcterms:modified>
</cp:coreProperties>
</file>