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handoutMasterIdLst>
    <p:handoutMasterId r:id="rId50"/>
  </p:handoutMasterIdLst>
  <p:sldIdLst>
    <p:sldId id="256" r:id="rId2"/>
    <p:sldId id="294" r:id="rId3"/>
    <p:sldId id="277" r:id="rId4"/>
    <p:sldId id="278" r:id="rId5"/>
    <p:sldId id="279" r:id="rId6"/>
    <p:sldId id="330" r:id="rId7"/>
    <p:sldId id="280" r:id="rId8"/>
    <p:sldId id="262" r:id="rId9"/>
    <p:sldId id="371" r:id="rId10"/>
    <p:sldId id="295" r:id="rId11"/>
    <p:sldId id="332" r:id="rId12"/>
    <p:sldId id="333" r:id="rId13"/>
    <p:sldId id="334" r:id="rId14"/>
    <p:sldId id="335" r:id="rId15"/>
    <p:sldId id="336" r:id="rId16"/>
    <p:sldId id="337" r:id="rId17"/>
    <p:sldId id="386" r:id="rId18"/>
    <p:sldId id="378" r:id="rId19"/>
    <p:sldId id="388" r:id="rId20"/>
    <p:sldId id="389" r:id="rId21"/>
    <p:sldId id="387" r:id="rId22"/>
    <p:sldId id="380" r:id="rId23"/>
    <p:sldId id="384" r:id="rId24"/>
    <p:sldId id="385" r:id="rId25"/>
    <p:sldId id="338" r:id="rId26"/>
    <p:sldId id="339" r:id="rId27"/>
    <p:sldId id="340" r:id="rId28"/>
    <p:sldId id="341" r:id="rId29"/>
    <p:sldId id="342" r:id="rId30"/>
    <p:sldId id="343" r:id="rId31"/>
    <p:sldId id="344" r:id="rId32"/>
    <p:sldId id="345" r:id="rId33"/>
    <p:sldId id="346" r:id="rId34"/>
    <p:sldId id="347" r:id="rId35"/>
    <p:sldId id="348" r:id="rId36"/>
    <p:sldId id="349" r:id="rId37"/>
    <p:sldId id="350" r:id="rId38"/>
    <p:sldId id="351" r:id="rId39"/>
    <p:sldId id="352" r:id="rId40"/>
    <p:sldId id="353" r:id="rId41"/>
    <p:sldId id="354" r:id="rId42"/>
    <p:sldId id="355" r:id="rId43"/>
    <p:sldId id="356" r:id="rId44"/>
    <p:sldId id="357" r:id="rId45"/>
    <p:sldId id="358" r:id="rId46"/>
    <p:sldId id="390" r:id="rId47"/>
    <p:sldId id="331"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68" autoAdjust="0"/>
    <p:restoredTop sz="84573" autoAdjust="0"/>
  </p:normalViewPr>
  <p:slideViewPr>
    <p:cSldViewPr>
      <p:cViewPr varScale="1">
        <p:scale>
          <a:sx n="76" d="100"/>
          <a:sy n="76" d="100"/>
        </p:scale>
        <p:origin x="84" y="1092"/>
      </p:cViewPr>
      <p:guideLst>
        <p:guide orient="horz" pos="2160"/>
        <p:guide pos="2880"/>
      </p:guideLst>
    </p:cSldViewPr>
  </p:slideViewPr>
  <p:outlineViewPr>
    <p:cViewPr>
      <p:scale>
        <a:sx n="33" d="100"/>
        <a:sy n="33" d="100"/>
      </p:scale>
      <p:origin x="0" y="26880"/>
    </p:cViewPr>
  </p:outlineViewPr>
  <p:notesTextViewPr>
    <p:cViewPr>
      <p:scale>
        <a:sx n="125" d="100"/>
        <a:sy n="125" d="100"/>
      </p:scale>
      <p:origin x="0" y="0"/>
    </p:cViewPr>
  </p:notesTextViewPr>
  <p:notesViewPr>
    <p:cSldViewPr>
      <p:cViewPr varScale="1">
        <p:scale>
          <a:sx n="81" d="100"/>
          <a:sy n="81" d="100"/>
        </p:scale>
        <p:origin x="2058" y="1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4DDBC9-BF36-406B-802D-E7D1CFF4C61F}" type="doc">
      <dgm:prSet loTypeId="urn:microsoft.com/office/officeart/2005/8/layout/chevron2" loCatId="process" qsTypeId="urn:microsoft.com/office/officeart/2005/8/quickstyle/simple3" qsCatId="simple" csTypeId="urn:microsoft.com/office/officeart/2005/8/colors/colorful1" csCatId="colorful" phldr="1"/>
      <dgm:spPr/>
      <dgm:t>
        <a:bodyPr/>
        <a:lstStyle/>
        <a:p>
          <a:endParaRPr lang="en-US"/>
        </a:p>
      </dgm:t>
    </dgm:pt>
    <dgm:pt modelId="{E591B647-F770-49C4-92DD-CB79CA145B7C}">
      <dgm:prSet phldrT="[Text]"/>
      <dgm:spPr/>
      <dgm:t>
        <a:bodyPr/>
        <a:lstStyle/>
        <a:p>
          <a:r>
            <a:rPr lang="en-US" dirty="0" smtClean="0">
              <a:latin typeface="+mn-lt"/>
            </a:rPr>
            <a:t>What?</a:t>
          </a:r>
          <a:endParaRPr lang="en-US" dirty="0">
            <a:latin typeface="+mn-lt"/>
          </a:endParaRPr>
        </a:p>
      </dgm:t>
    </dgm:pt>
    <dgm:pt modelId="{AB0CCAF3-9966-4BD2-BA52-8B1CD7FFD704}" type="parTrans" cxnId="{6DC187EC-3E17-481D-AD33-A2FF24A27814}">
      <dgm:prSet/>
      <dgm:spPr/>
      <dgm:t>
        <a:bodyPr/>
        <a:lstStyle/>
        <a:p>
          <a:endParaRPr lang="en-US"/>
        </a:p>
      </dgm:t>
    </dgm:pt>
    <dgm:pt modelId="{05C44317-4F60-41C8-B42B-1F2A9D712D48}" type="sibTrans" cxnId="{6DC187EC-3E17-481D-AD33-A2FF24A27814}">
      <dgm:prSet/>
      <dgm:spPr/>
      <dgm:t>
        <a:bodyPr/>
        <a:lstStyle/>
        <a:p>
          <a:endParaRPr lang="en-US"/>
        </a:p>
      </dgm:t>
    </dgm:pt>
    <dgm:pt modelId="{BA030EE8-FED0-4B8A-81CB-4896DECB03DD}">
      <dgm:prSet phldrT="[Text]" custT="1"/>
      <dgm:spPr/>
      <dgm:t>
        <a:bodyPr/>
        <a:lstStyle/>
        <a:p>
          <a:pPr algn="just">
            <a:spcAft>
              <a:spcPts val="1200"/>
            </a:spcAft>
          </a:pPr>
          <a:r>
            <a:rPr lang="en-US" sz="1200" dirty="0" smtClean="0">
              <a:latin typeface="+mn-lt"/>
            </a:rPr>
            <a:t>Any gesture, any written, verbal or physical </a:t>
          </a:r>
          <a:r>
            <a:rPr lang="en-US" sz="1200" b="1" dirty="0" smtClean="0">
              <a:latin typeface="+mn-lt"/>
            </a:rPr>
            <a:t>act</a:t>
          </a:r>
          <a:r>
            <a:rPr lang="en-US" sz="1200" dirty="0" smtClean="0">
              <a:latin typeface="+mn-lt"/>
            </a:rPr>
            <a:t>, or any electronic communication,</a:t>
          </a:r>
          <a:endParaRPr lang="en-US" sz="1200" dirty="0">
            <a:latin typeface="+mn-lt"/>
          </a:endParaRPr>
        </a:p>
      </dgm:t>
    </dgm:pt>
    <dgm:pt modelId="{27D92C2A-8DDC-4BDB-82AE-E2AE709876CD}" type="parTrans" cxnId="{6367187D-F72B-40C2-897E-3B2C42E83519}">
      <dgm:prSet/>
      <dgm:spPr/>
      <dgm:t>
        <a:bodyPr/>
        <a:lstStyle/>
        <a:p>
          <a:endParaRPr lang="en-US"/>
        </a:p>
      </dgm:t>
    </dgm:pt>
    <dgm:pt modelId="{71F25F7C-CA60-4DE1-AFE3-306A60F58172}" type="sibTrans" cxnId="{6367187D-F72B-40C2-897E-3B2C42E83519}">
      <dgm:prSet/>
      <dgm:spPr/>
      <dgm:t>
        <a:bodyPr/>
        <a:lstStyle/>
        <a:p>
          <a:endParaRPr lang="en-US"/>
        </a:p>
      </dgm:t>
    </dgm:pt>
    <dgm:pt modelId="{FC9C2AE8-85FC-4C7C-BAE5-03CBF008157B}">
      <dgm:prSet phldrT="[Text]"/>
      <dgm:spPr/>
      <dgm:t>
        <a:bodyPr/>
        <a:lstStyle/>
        <a:p>
          <a:r>
            <a:rPr lang="en-US" dirty="0" smtClean="0">
              <a:latin typeface="+mn-lt"/>
            </a:rPr>
            <a:t>Why?</a:t>
          </a:r>
          <a:endParaRPr lang="en-US" dirty="0">
            <a:latin typeface="+mn-lt"/>
          </a:endParaRPr>
        </a:p>
      </dgm:t>
    </dgm:pt>
    <dgm:pt modelId="{7884A35B-1725-44BE-9E83-78ADD1EF4FA2}" type="parTrans" cxnId="{F56BBBD8-A78C-4681-B627-E1CB112FF8F4}">
      <dgm:prSet/>
      <dgm:spPr/>
      <dgm:t>
        <a:bodyPr/>
        <a:lstStyle/>
        <a:p>
          <a:endParaRPr lang="en-US"/>
        </a:p>
      </dgm:t>
    </dgm:pt>
    <dgm:pt modelId="{D3F1D24A-C466-4A66-8466-F0F9A2D1BB68}" type="sibTrans" cxnId="{F56BBBD8-A78C-4681-B627-E1CB112FF8F4}">
      <dgm:prSet/>
      <dgm:spPr/>
      <dgm:t>
        <a:bodyPr/>
        <a:lstStyle/>
        <a:p>
          <a:endParaRPr lang="en-US"/>
        </a:p>
      </dgm:t>
    </dgm:pt>
    <dgm:pt modelId="{2DB3B4BD-5B5F-47A8-AF85-62771F83E77C}">
      <dgm:prSet phldrT="[Text]"/>
      <dgm:spPr/>
      <dgm:t>
        <a:bodyPr/>
        <a:lstStyle/>
        <a:p>
          <a:pPr algn="just">
            <a:spcAft>
              <a:spcPts val="1200"/>
            </a:spcAft>
          </a:pPr>
          <a:r>
            <a:rPr lang="en-US" dirty="0" smtClean="0">
              <a:latin typeface="+mn-lt"/>
            </a:rPr>
            <a:t>That is reasonably perceived as being motivated either by any </a:t>
          </a:r>
          <a:r>
            <a:rPr lang="en-US" b="1" dirty="0" smtClean="0">
              <a:latin typeface="+mn-lt"/>
            </a:rPr>
            <a:t>actual</a:t>
          </a:r>
          <a:r>
            <a:rPr lang="en-US" dirty="0" smtClean="0">
              <a:latin typeface="+mn-lt"/>
            </a:rPr>
            <a:t> or </a:t>
          </a:r>
          <a:r>
            <a:rPr lang="en-US" b="1" dirty="0" smtClean="0">
              <a:latin typeface="+mn-lt"/>
            </a:rPr>
            <a:t>perceived</a:t>
          </a:r>
          <a:r>
            <a:rPr lang="en-US" dirty="0" smtClean="0">
              <a:latin typeface="+mn-lt"/>
            </a:rPr>
            <a:t> </a:t>
          </a:r>
          <a:r>
            <a:rPr lang="en-US" b="1" dirty="0" smtClean="0">
              <a:latin typeface="+mn-lt"/>
            </a:rPr>
            <a:t>characteristic</a:t>
          </a:r>
          <a:r>
            <a:rPr lang="en-US" dirty="0" smtClean="0">
              <a:latin typeface="+mn-lt"/>
            </a:rPr>
            <a:t>, such as race, color, religion, ancestry, national origin, gender, sexual orientation, gender identity and expression, or a mental, physical or sensory disability, </a:t>
          </a:r>
          <a:endParaRPr lang="en-US" dirty="0">
            <a:latin typeface="+mn-lt"/>
          </a:endParaRPr>
        </a:p>
      </dgm:t>
    </dgm:pt>
    <dgm:pt modelId="{01A630D4-BCCC-495E-8BA0-A264F3E2BFEA}" type="parTrans" cxnId="{A40ECED3-5837-44AD-ACBE-44DD268ACEA9}">
      <dgm:prSet/>
      <dgm:spPr/>
      <dgm:t>
        <a:bodyPr/>
        <a:lstStyle/>
        <a:p>
          <a:endParaRPr lang="en-US"/>
        </a:p>
      </dgm:t>
    </dgm:pt>
    <dgm:pt modelId="{4B0458E4-6691-4D50-82F3-2271BA41108E}" type="sibTrans" cxnId="{A40ECED3-5837-44AD-ACBE-44DD268ACEA9}">
      <dgm:prSet/>
      <dgm:spPr/>
      <dgm:t>
        <a:bodyPr/>
        <a:lstStyle/>
        <a:p>
          <a:endParaRPr lang="en-US"/>
        </a:p>
      </dgm:t>
    </dgm:pt>
    <dgm:pt modelId="{A82BCEB1-3556-482B-B37B-0F45003B6F82}">
      <dgm:prSet phldrT="[Text]"/>
      <dgm:spPr/>
      <dgm:t>
        <a:bodyPr/>
        <a:lstStyle/>
        <a:p>
          <a:pPr algn="l">
            <a:spcAft>
              <a:spcPct val="15000"/>
            </a:spcAft>
          </a:pPr>
          <a:r>
            <a:rPr lang="en-US" dirty="0" smtClean="0">
              <a:latin typeface="+mn-lt"/>
            </a:rPr>
            <a:t>or by </a:t>
          </a:r>
          <a:r>
            <a:rPr lang="en-US" b="1" dirty="0" smtClean="0">
              <a:latin typeface="+mn-lt"/>
            </a:rPr>
            <a:t>any other </a:t>
          </a:r>
          <a:r>
            <a:rPr lang="en-US" dirty="0" smtClean="0">
              <a:latin typeface="+mn-lt"/>
            </a:rPr>
            <a:t>distinguishing characteristic.</a:t>
          </a:r>
          <a:endParaRPr lang="en-US" dirty="0">
            <a:latin typeface="+mn-lt"/>
          </a:endParaRPr>
        </a:p>
      </dgm:t>
    </dgm:pt>
    <dgm:pt modelId="{C580B523-2EAA-410E-94AC-E4813B40849F}" type="parTrans" cxnId="{29CA1B09-2231-4187-A19F-B1DB0D13ED52}">
      <dgm:prSet/>
      <dgm:spPr/>
      <dgm:t>
        <a:bodyPr/>
        <a:lstStyle/>
        <a:p>
          <a:endParaRPr lang="en-US"/>
        </a:p>
      </dgm:t>
    </dgm:pt>
    <dgm:pt modelId="{36F872AB-B95D-44BA-975D-B3CFFB90016F}" type="sibTrans" cxnId="{29CA1B09-2231-4187-A19F-B1DB0D13ED52}">
      <dgm:prSet/>
      <dgm:spPr/>
      <dgm:t>
        <a:bodyPr/>
        <a:lstStyle/>
        <a:p>
          <a:endParaRPr lang="en-US"/>
        </a:p>
      </dgm:t>
    </dgm:pt>
    <dgm:pt modelId="{3E3C622F-E738-42AB-8510-1362F2EC3320}">
      <dgm:prSet phldrT="[Text]" custT="1"/>
      <dgm:spPr/>
      <dgm:t>
        <a:bodyPr/>
        <a:lstStyle/>
        <a:p>
          <a:pPr algn="just">
            <a:spcAft>
              <a:spcPct val="15000"/>
            </a:spcAft>
          </a:pPr>
          <a:r>
            <a:rPr lang="en-US" sz="1200" dirty="0" smtClean="0">
              <a:latin typeface="+mn-lt"/>
            </a:rPr>
            <a:t>whether it be a </a:t>
          </a:r>
          <a:r>
            <a:rPr lang="en-US" sz="1200" b="1" dirty="0" smtClean="0">
              <a:latin typeface="+mn-lt"/>
            </a:rPr>
            <a:t>single</a:t>
          </a:r>
          <a:r>
            <a:rPr lang="en-US" sz="1200" dirty="0" smtClean="0">
              <a:latin typeface="+mn-lt"/>
            </a:rPr>
            <a:t> incident or a </a:t>
          </a:r>
          <a:r>
            <a:rPr lang="en-US" sz="1200" b="1" dirty="0" smtClean="0">
              <a:latin typeface="+mn-lt"/>
            </a:rPr>
            <a:t>series</a:t>
          </a:r>
          <a:r>
            <a:rPr lang="en-US" sz="1200" dirty="0" smtClean="0">
              <a:latin typeface="+mn-lt"/>
            </a:rPr>
            <a:t> of </a:t>
          </a:r>
          <a:r>
            <a:rPr lang="en-US" sz="1200" dirty="0" smtClean="0">
              <a:latin typeface="+mn-lt"/>
            </a:rPr>
            <a:t>incidents.</a:t>
          </a:r>
          <a:endParaRPr lang="en-US" sz="1200" dirty="0">
            <a:latin typeface="+mn-lt"/>
          </a:endParaRPr>
        </a:p>
      </dgm:t>
    </dgm:pt>
    <dgm:pt modelId="{B6E603B2-9CE1-4A79-8943-A7D1C0433917}" type="parTrans" cxnId="{C7304985-D145-40BD-A335-93264E4F173E}">
      <dgm:prSet/>
      <dgm:spPr/>
      <dgm:t>
        <a:bodyPr/>
        <a:lstStyle/>
        <a:p>
          <a:endParaRPr lang="en-US"/>
        </a:p>
      </dgm:t>
    </dgm:pt>
    <dgm:pt modelId="{8F999113-2216-4B6F-9944-7AA4F74F5AC8}" type="sibTrans" cxnId="{C7304985-D145-40BD-A335-93264E4F173E}">
      <dgm:prSet/>
      <dgm:spPr/>
      <dgm:t>
        <a:bodyPr/>
        <a:lstStyle/>
        <a:p>
          <a:endParaRPr lang="en-US"/>
        </a:p>
      </dgm:t>
    </dgm:pt>
    <dgm:pt modelId="{331C5D83-F403-48E7-B259-97441CD40FD7}">
      <dgm:prSet phldrT="[Text]" custT="1"/>
      <dgm:spPr/>
      <dgm:t>
        <a:bodyPr/>
        <a:lstStyle/>
        <a:p>
          <a:pPr algn="just">
            <a:spcAft>
              <a:spcPts val="1200"/>
            </a:spcAft>
          </a:pPr>
          <a:r>
            <a:rPr lang="en-US" sz="1200" dirty="0" smtClean="0">
              <a:latin typeface="+mn-lt"/>
            </a:rPr>
            <a:t>Electronic communication includes telephone, text messages, email, and can also include social media (</a:t>
          </a:r>
          <a:r>
            <a:rPr lang="en-US" sz="1200" i="1" dirty="0" smtClean="0">
              <a:latin typeface="+mn-lt"/>
            </a:rPr>
            <a:t>Facebook, Twitter</a:t>
          </a:r>
          <a:r>
            <a:rPr lang="en-US" sz="1200" dirty="0" smtClean="0">
              <a:latin typeface="+mn-lt"/>
            </a:rPr>
            <a:t>)</a:t>
          </a:r>
          <a:endParaRPr lang="en-US" sz="1200" dirty="0">
            <a:latin typeface="+mn-lt"/>
          </a:endParaRPr>
        </a:p>
      </dgm:t>
    </dgm:pt>
    <dgm:pt modelId="{4C5584C6-0B97-47B1-A76D-A0F324DFE121}" type="parTrans" cxnId="{82107AEF-5920-4C80-B506-60E49B38F6E6}">
      <dgm:prSet/>
      <dgm:spPr/>
      <dgm:t>
        <a:bodyPr/>
        <a:lstStyle/>
        <a:p>
          <a:endParaRPr lang="en-US"/>
        </a:p>
      </dgm:t>
    </dgm:pt>
    <dgm:pt modelId="{9F12CA4C-375B-412A-9FB8-84DBF886661E}" type="sibTrans" cxnId="{82107AEF-5920-4C80-B506-60E49B38F6E6}">
      <dgm:prSet/>
      <dgm:spPr/>
      <dgm:t>
        <a:bodyPr/>
        <a:lstStyle/>
        <a:p>
          <a:endParaRPr lang="en-US"/>
        </a:p>
      </dgm:t>
    </dgm:pt>
    <dgm:pt modelId="{837AA9D9-B246-4AB7-8E73-CF929206B30D}" type="pres">
      <dgm:prSet presAssocID="{C34DDBC9-BF36-406B-802D-E7D1CFF4C61F}" presName="linearFlow" presStyleCnt="0">
        <dgm:presLayoutVars>
          <dgm:dir/>
          <dgm:animLvl val="lvl"/>
          <dgm:resizeHandles val="exact"/>
        </dgm:presLayoutVars>
      </dgm:prSet>
      <dgm:spPr/>
      <dgm:t>
        <a:bodyPr/>
        <a:lstStyle/>
        <a:p>
          <a:endParaRPr lang="en-US"/>
        </a:p>
      </dgm:t>
    </dgm:pt>
    <dgm:pt modelId="{F45CCC13-4528-4CB6-8E19-2364C9283870}" type="pres">
      <dgm:prSet presAssocID="{E591B647-F770-49C4-92DD-CB79CA145B7C}" presName="composite" presStyleCnt="0"/>
      <dgm:spPr/>
      <dgm:t>
        <a:bodyPr/>
        <a:lstStyle/>
        <a:p>
          <a:endParaRPr lang="en-US"/>
        </a:p>
      </dgm:t>
    </dgm:pt>
    <dgm:pt modelId="{7415B48B-D27A-483A-8EA4-537E3D39F2FB}" type="pres">
      <dgm:prSet presAssocID="{E591B647-F770-49C4-92DD-CB79CA145B7C}" presName="parentText" presStyleLbl="alignNode1" presStyleIdx="0" presStyleCnt="2">
        <dgm:presLayoutVars>
          <dgm:chMax val="1"/>
          <dgm:bulletEnabled val="1"/>
        </dgm:presLayoutVars>
      </dgm:prSet>
      <dgm:spPr/>
      <dgm:t>
        <a:bodyPr/>
        <a:lstStyle/>
        <a:p>
          <a:endParaRPr lang="en-US"/>
        </a:p>
      </dgm:t>
    </dgm:pt>
    <dgm:pt modelId="{4B6027B5-3FEA-470A-8F52-00E8FB899CA0}" type="pres">
      <dgm:prSet presAssocID="{E591B647-F770-49C4-92DD-CB79CA145B7C}" presName="descendantText" presStyleLbl="alignAcc1" presStyleIdx="0" presStyleCnt="2">
        <dgm:presLayoutVars>
          <dgm:bulletEnabled val="1"/>
        </dgm:presLayoutVars>
      </dgm:prSet>
      <dgm:spPr/>
      <dgm:t>
        <a:bodyPr/>
        <a:lstStyle/>
        <a:p>
          <a:endParaRPr lang="en-US"/>
        </a:p>
      </dgm:t>
    </dgm:pt>
    <dgm:pt modelId="{255140DD-BACA-4912-A6C2-6E329382A1A8}" type="pres">
      <dgm:prSet presAssocID="{05C44317-4F60-41C8-B42B-1F2A9D712D48}" presName="sp" presStyleCnt="0"/>
      <dgm:spPr/>
      <dgm:t>
        <a:bodyPr/>
        <a:lstStyle/>
        <a:p>
          <a:endParaRPr lang="en-US"/>
        </a:p>
      </dgm:t>
    </dgm:pt>
    <dgm:pt modelId="{8D506552-FBAA-42C0-9D49-90B58F650481}" type="pres">
      <dgm:prSet presAssocID="{FC9C2AE8-85FC-4C7C-BAE5-03CBF008157B}" presName="composite" presStyleCnt="0"/>
      <dgm:spPr/>
      <dgm:t>
        <a:bodyPr/>
        <a:lstStyle/>
        <a:p>
          <a:endParaRPr lang="en-US"/>
        </a:p>
      </dgm:t>
    </dgm:pt>
    <dgm:pt modelId="{F55989A6-1C5F-4572-AE40-08F21196CD68}" type="pres">
      <dgm:prSet presAssocID="{FC9C2AE8-85FC-4C7C-BAE5-03CBF008157B}" presName="parentText" presStyleLbl="alignNode1" presStyleIdx="1" presStyleCnt="2">
        <dgm:presLayoutVars>
          <dgm:chMax val="1"/>
          <dgm:bulletEnabled val="1"/>
        </dgm:presLayoutVars>
      </dgm:prSet>
      <dgm:spPr/>
      <dgm:t>
        <a:bodyPr/>
        <a:lstStyle/>
        <a:p>
          <a:endParaRPr lang="en-US"/>
        </a:p>
      </dgm:t>
    </dgm:pt>
    <dgm:pt modelId="{C5499E5C-793F-40A8-BC8D-7D60B8BF88BF}" type="pres">
      <dgm:prSet presAssocID="{FC9C2AE8-85FC-4C7C-BAE5-03CBF008157B}" presName="descendantText" presStyleLbl="alignAcc1" presStyleIdx="1" presStyleCnt="2">
        <dgm:presLayoutVars>
          <dgm:bulletEnabled val="1"/>
        </dgm:presLayoutVars>
      </dgm:prSet>
      <dgm:spPr/>
      <dgm:t>
        <a:bodyPr/>
        <a:lstStyle/>
        <a:p>
          <a:endParaRPr lang="en-US"/>
        </a:p>
      </dgm:t>
    </dgm:pt>
  </dgm:ptLst>
  <dgm:cxnLst>
    <dgm:cxn modelId="{2520B886-DE06-40CE-99AB-6F8CBABD8F0A}" type="presOf" srcId="{3E3C622F-E738-42AB-8510-1362F2EC3320}" destId="{4B6027B5-3FEA-470A-8F52-00E8FB899CA0}" srcOrd="0" destOrd="2" presId="urn:microsoft.com/office/officeart/2005/8/layout/chevron2"/>
    <dgm:cxn modelId="{29CA1B09-2231-4187-A19F-B1DB0D13ED52}" srcId="{FC9C2AE8-85FC-4C7C-BAE5-03CBF008157B}" destId="{A82BCEB1-3556-482B-B37B-0F45003B6F82}" srcOrd="1" destOrd="0" parTransId="{C580B523-2EAA-410E-94AC-E4813B40849F}" sibTransId="{36F872AB-B95D-44BA-975D-B3CFFB90016F}"/>
    <dgm:cxn modelId="{1BE2931E-26BC-4D65-92EE-CB0F94B917B8}" type="presOf" srcId="{A82BCEB1-3556-482B-B37B-0F45003B6F82}" destId="{C5499E5C-793F-40A8-BC8D-7D60B8BF88BF}" srcOrd="0" destOrd="1" presId="urn:microsoft.com/office/officeart/2005/8/layout/chevron2"/>
    <dgm:cxn modelId="{DA78B1C8-D25E-4AC0-A3E3-ECD383703F0A}" type="presOf" srcId="{2DB3B4BD-5B5F-47A8-AF85-62771F83E77C}" destId="{C5499E5C-793F-40A8-BC8D-7D60B8BF88BF}" srcOrd="0" destOrd="0" presId="urn:microsoft.com/office/officeart/2005/8/layout/chevron2"/>
    <dgm:cxn modelId="{A2A8081D-0153-4868-B16B-9AED2B540D61}" type="presOf" srcId="{FC9C2AE8-85FC-4C7C-BAE5-03CBF008157B}" destId="{F55989A6-1C5F-4572-AE40-08F21196CD68}" srcOrd="0" destOrd="0" presId="urn:microsoft.com/office/officeart/2005/8/layout/chevron2"/>
    <dgm:cxn modelId="{6367187D-F72B-40C2-897E-3B2C42E83519}" srcId="{E591B647-F770-49C4-92DD-CB79CA145B7C}" destId="{BA030EE8-FED0-4B8A-81CB-4896DECB03DD}" srcOrd="0" destOrd="0" parTransId="{27D92C2A-8DDC-4BDB-82AE-E2AE709876CD}" sibTransId="{71F25F7C-CA60-4DE1-AFE3-306A60F58172}"/>
    <dgm:cxn modelId="{F56BBBD8-A78C-4681-B627-E1CB112FF8F4}" srcId="{C34DDBC9-BF36-406B-802D-E7D1CFF4C61F}" destId="{FC9C2AE8-85FC-4C7C-BAE5-03CBF008157B}" srcOrd="1" destOrd="0" parTransId="{7884A35B-1725-44BE-9E83-78ADD1EF4FA2}" sibTransId="{D3F1D24A-C466-4A66-8466-F0F9A2D1BB68}"/>
    <dgm:cxn modelId="{6DC187EC-3E17-481D-AD33-A2FF24A27814}" srcId="{C34DDBC9-BF36-406B-802D-E7D1CFF4C61F}" destId="{E591B647-F770-49C4-92DD-CB79CA145B7C}" srcOrd="0" destOrd="0" parTransId="{AB0CCAF3-9966-4BD2-BA52-8B1CD7FFD704}" sibTransId="{05C44317-4F60-41C8-B42B-1F2A9D712D48}"/>
    <dgm:cxn modelId="{39182A87-2066-4747-B434-9F1535358CA5}" type="presOf" srcId="{E591B647-F770-49C4-92DD-CB79CA145B7C}" destId="{7415B48B-D27A-483A-8EA4-537E3D39F2FB}" srcOrd="0" destOrd="0" presId="urn:microsoft.com/office/officeart/2005/8/layout/chevron2"/>
    <dgm:cxn modelId="{DAA5956A-E60B-40A4-AA85-9D88A4D71EDC}" type="presOf" srcId="{331C5D83-F403-48E7-B259-97441CD40FD7}" destId="{4B6027B5-3FEA-470A-8F52-00E8FB899CA0}" srcOrd="0" destOrd="1" presId="urn:microsoft.com/office/officeart/2005/8/layout/chevron2"/>
    <dgm:cxn modelId="{BAB710F2-4BCA-4FA4-96AE-CD487F7A7612}" type="presOf" srcId="{BA030EE8-FED0-4B8A-81CB-4896DECB03DD}" destId="{4B6027B5-3FEA-470A-8F52-00E8FB899CA0}" srcOrd="0" destOrd="0" presId="urn:microsoft.com/office/officeart/2005/8/layout/chevron2"/>
    <dgm:cxn modelId="{C7304985-D145-40BD-A335-93264E4F173E}" srcId="{E591B647-F770-49C4-92DD-CB79CA145B7C}" destId="{3E3C622F-E738-42AB-8510-1362F2EC3320}" srcOrd="1" destOrd="0" parTransId="{B6E603B2-9CE1-4A79-8943-A7D1C0433917}" sibTransId="{8F999113-2216-4B6F-9944-7AA4F74F5AC8}"/>
    <dgm:cxn modelId="{82107AEF-5920-4C80-B506-60E49B38F6E6}" srcId="{BA030EE8-FED0-4B8A-81CB-4896DECB03DD}" destId="{331C5D83-F403-48E7-B259-97441CD40FD7}" srcOrd="0" destOrd="0" parTransId="{4C5584C6-0B97-47B1-A76D-A0F324DFE121}" sibTransId="{9F12CA4C-375B-412A-9FB8-84DBF886661E}"/>
    <dgm:cxn modelId="{A40ECED3-5837-44AD-ACBE-44DD268ACEA9}" srcId="{FC9C2AE8-85FC-4C7C-BAE5-03CBF008157B}" destId="{2DB3B4BD-5B5F-47A8-AF85-62771F83E77C}" srcOrd="0" destOrd="0" parTransId="{01A630D4-BCCC-495E-8BA0-A264F3E2BFEA}" sibTransId="{4B0458E4-6691-4D50-82F3-2271BA41108E}"/>
    <dgm:cxn modelId="{6895653F-AB8E-4742-9A79-8D3B82C29110}" type="presOf" srcId="{C34DDBC9-BF36-406B-802D-E7D1CFF4C61F}" destId="{837AA9D9-B246-4AB7-8E73-CF929206B30D}" srcOrd="0" destOrd="0" presId="urn:microsoft.com/office/officeart/2005/8/layout/chevron2"/>
    <dgm:cxn modelId="{DD33124A-D142-4173-98B4-9D20F89102B3}" type="presParOf" srcId="{837AA9D9-B246-4AB7-8E73-CF929206B30D}" destId="{F45CCC13-4528-4CB6-8E19-2364C9283870}" srcOrd="0" destOrd="0" presId="urn:microsoft.com/office/officeart/2005/8/layout/chevron2"/>
    <dgm:cxn modelId="{2263BCAD-1DDD-4A50-9FF0-76EB8E1C23CE}" type="presParOf" srcId="{F45CCC13-4528-4CB6-8E19-2364C9283870}" destId="{7415B48B-D27A-483A-8EA4-537E3D39F2FB}" srcOrd="0" destOrd="0" presId="urn:microsoft.com/office/officeart/2005/8/layout/chevron2"/>
    <dgm:cxn modelId="{53627D03-BE78-4DF0-AAFB-3B397150C5A8}" type="presParOf" srcId="{F45CCC13-4528-4CB6-8E19-2364C9283870}" destId="{4B6027B5-3FEA-470A-8F52-00E8FB899CA0}" srcOrd="1" destOrd="0" presId="urn:microsoft.com/office/officeart/2005/8/layout/chevron2"/>
    <dgm:cxn modelId="{87C125C0-E508-4F47-822E-BDF84E365545}" type="presParOf" srcId="{837AA9D9-B246-4AB7-8E73-CF929206B30D}" destId="{255140DD-BACA-4912-A6C2-6E329382A1A8}" srcOrd="1" destOrd="0" presId="urn:microsoft.com/office/officeart/2005/8/layout/chevron2"/>
    <dgm:cxn modelId="{B4F6EEE4-354B-4946-A1C6-E2CEBB077573}" type="presParOf" srcId="{837AA9D9-B246-4AB7-8E73-CF929206B30D}" destId="{8D506552-FBAA-42C0-9D49-90B58F650481}" srcOrd="2" destOrd="0" presId="urn:microsoft.com/office/officeart/2005/8/layout/chevron2"/>
    <dgm:cxn modelId="{0620D525-A4C0-4A58-B941-3706CB0B8E61}" type="presParOf" srcId="{8D506552-FBAA-42C0-9D49-90B58F650481}" destId="{F55989A6-1C5F-4572-AE40-08F21196CD68}" srcOrd="0" destOrd="0" presId="urn:microsoft.com/office/officeart/2005/8/layout/chevron2"/>
    <dgm:cxn modelId="{36BCDF22-3617-485C-83FC-1A531BE42BE2}" type="presParOf" srcId="{8D506552-FBAA-42C0-9D49-90B58F650481}" destId="{C5499E5C-793F-40A8-BC8D-7D60B8BF88B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20AAB2-A3E9-4628-84EF-8A9FE66DC4A7}" type="doc">
      <dgm:prSet loTypeId="urn:microsoft.com/office/officeart/2005/8/layout/lProcess2" loCatId="relationship" qsTypeId="urn:microsoft.com/office/officeart/2005/8/quickstyle/simple1" qsCatId="simple" csTypeId="urn:microsoft.com/office/officeart/2005/8/colors/colorful2" csCatId="colorful" phldr="1"/>
      <dgm:spPr/>
      <dgm:t>
        <a:bodyPr/>
        <a:lstStyle/>
        <a:p>
          <a:endParaRPr lang="en-US"/>
        </a:p>
      </dgm:t>
    </dgm:pt>
    <dgm:pt modelId="{3012EB9F-2540-43E5-A045-2B028D5C5F5F}">
      <dgm:prSet phldrT="[Text]" custT="1"/>
      <dgm:spPr/>
      <dgm:t>
        <a:bodyPr/>
        <a:lstStyle/>
        <a:p>
          <a:r>
            <a:rPr lang="en-US" sz="4400" dirty="0" smtClean="0"/>
            <a:t>WHAT TO LOOK FOR…</a:t>
          </a:r>
          <a:endParaRPr lang="en-US" sz="4400" dirty="0"/>
        </a:p>
      </dgm:t>
    </dgm:pt>
    <dgm:pt modelId="{3C194D60-C937-466C-83DB-C54A9D25CA35}" type="parTrans" cxnId="{B83F88A7-ED70-475E-B74A-9748B92E16BC}">
      <dgm:prSet/>
      <dgm:spPr/>
      <dgm:t>
        <a:bodyPr/>
        <a:lstStyle/>
        <a:p>
          <a:endParaRPr lang="en-US"/>
        </a:p>
      </dgm:t>
    </dgm:pt>
    <dgm:pt modelId="{F851E263-AEEC-4E47-97B2-A6828BC49544}" type="sibTrans" cxnId="{B83F88A7-ED70-475E-B74A-9748B92E16BC}">
      <dgm:prSet/>
      <dgm:spPr/>
      <dgm:t>
        <a:bodyPr/>
        <a:lstStyle/>
        <a:p>
          <a:endParaRPr lang="en-US"/>
        </a:p>
      </dgm:t>
    </dgm:pt>
    <dgm:pt modelId="{9363F2D2-9D60-4507-A48E-E0525FD2761C}">
      <dgm:prSet phldrT="[Text]"/>
      <dgm:spPr/>
      <dgm:t>
        <a:bodyPr/>
        <a:lstStyle/>
        <a:p>
          <a:r>
            <a:rPr lang="en-US" b="0" dirty="0" smtClean="0"/>
            <a:t>Readily Apparent</a:t>
          </a:r>
          <a:endParaRPr lang="en-US" b="0" dirty="0"/>
        </a:p>
      </dgm:t>
    </dgm:pt>
    <dgm:pt modelId="{1A92719B-1001-4513-A6F5-F88180DCAE74}" type="parTrans" cxnId="{7F027075-91BE-4E7A-8C30-5E63A41B1884}">
      <dgm:prSet/>
      <dgm:spPr/>
      <dgm:t>
        <a:bodyPr/>
        <a:lstStyle/>
        <a:p>
          <a:endParaRPr lang="en-US"/>
        </a:p>
      </dgm:t>
    </dgm:pt>
    <dgm:pt modelId="{085D5CA3-E6C4-4D85-B3AA-98F95A1A2B9A}" type="sibTrans" cxnId="{7F027075-91BE-4E7A-8C30-5E63A41B1884}">
      <dgm:prSet/>
      <dgm:spPr/>
      <dgm:t>
        <a:bodyPr/>
        <a:lstStyle/>
        <a:p>
          <a:endParaRPr lang="en-US"/>
        </a:p>
      </dgm:t>
    </dgm:pt>
    <dgm:pt modelId="{7B912CB3-59B3-40D5-9D6D-B18F45D42A21}">
      <dgm:prSet phldrT="[Text]"/>
      <dgm:spPr/>
      <dgm:t>
        <a:bodyPr/>
        <a:lstStyle/>
        <a:p>
          <a:r>
            <a:rPr lang="en-US" dirty="0" smtClean="0"/>
            <a:t>Objectively Distinguishing</a:t>
          </a:r>
          <a:endParaRPr lang="en-US" dirty="0"/>
        </a:p>
      </dgm:t>
    </dgm:pt>
    <dgm:pt modelId="{EDC14BE6-1724-4706-888E-308B8F530601}" type="parTrans" cxnId="{3EB66F38-83E1-4F98-A9C8-BF251FCACF1F}">
      <dgm:prSet/>
      <dgm:spPr/>
      <dgm:t>
        <a:bodyPr/>
        <a:lstStyle/>
        <a:p>
          <a:endParaRPr lang="en-US"/>
        </a:p>
      </dgm:t>
    </dgm:pt>
    <dgm:pt modelId="{B8D7B5E4-1378-4DD2-93B8-EF8CE3D1185B}" type="sibTrans" cxnId="{3EB66F38-83E1-4F98-A9C8-BF251FCACF1F}">
      <dgm:prSet/>
      <dgm:spPr/>
      <dgm:t>
        <a:bodyPr/>
        <a:lstStyle/>
        <a:p>
          <a:endParaRPr lang="en-US"/>
        </a:p>
      </dgm:t>
    </dgm:pt>
    <dgm:pt modelId="{DA476BEE-03B6-4794-9ECE-484D3A5CFA12}">
      <dgm:prSet phldrT="[Text]"/>
      <dgm:spPr/>
      <dgm:t>
        <a:bodyPr/>
        <a:lstStyle/>
        <a:p>
          <a:r>
            <a:rPr lang="en-US" b="1" dirty="0" smtClean="0"/>
            <a:t>Not </a:t>
          </a:r>
          <a:r>
            <a:rPr lang="en-US" b="0" dirty="0" smtClean="0"/>
            <a:t> simply based on a relationship between the parties</a:t>
          </a:r>
          <a:endParaRPr lang="en-US" b="1" dirty="0"/>
        </a:p>
      </dgm:t>
    </dgm:pt>
    <dgm:pt modelId="{3F5F4571-5B93-4087-B271-999E07EC68E5}" type="parTrans" cxnId="{7C6DE288-8334-45CD-883C-D52AEE53A8EF}">
      <dgm:prSet/>
      <dgm:spPr/>
      <dgm:t>
        <a:bodyPr/>
        <a:lstStyle/>
        <a:p>
          <a:endParaRPr lang="en-US"/>
        </a:p>
      </dgm:t>
    </dgm:pt>
    <dgm:pt modelId="{C7C16AEC-A809-49E9-A8DC-F45693E42688}" type="sibTrans" cxnId="{7C6DE288-8334-45CD-883C-D52AEE53A8EF}">
      <dgm:prSet/>
      <dgm:spPr/>
      <dgm:t>
        <a:bodyPr/>
        <a:lstStyle/>
        <a:p>
          <a:endParaRPr lang="en-US"/>
        </a:p>
      </dgm:t>
    </dgm:pt>
    <dgm:pt modelId="{555B560E-90C3-43AE-8F70-F98BCF04A27E}" type="pres">
      <dgm:prSet presAssocID="{9E20AAB2-A3E9-4628-84EF-8A9FE66DC4A7}" presName="theList" presStyleCnt="0">
        <dgm:presLayoutVars>
          <dgm:dir/>
          <dgm:animLvl val="lvl"/>
          <dgm:resizeHandles val="exact"/>
        </dgm:presLayoutVars>
      </dgm:prSet>
      <dgm:spPr/>
      <dgm:t>
        <a:bodyPr/>
        <a:lstStyle/>
        <a:p>
          <a:endParaRPr lang="en-US"/>
        </a:p>
      </dgm:t>
    </dgm:pt>
    <dgm:pt modelId="{CF757B56-1A16-4F9F-B96B-30E7D01BF896}" type="pres">
      <dgm:prSet presAssocID="{3012EB9F-2540-43E5-A045-2B028D5C5F5F}" presName="compNode" presStyleCnt="0"/>
      <dgm:spPr/>
    </dgm:pt>
    <dgm:pt modelId="{2B81591A-B5A9-4294-B7F4-BF197F3466A8}" type="pres">
      <dgm:prSet presAssocID="{3012EB9F-2540-43E5-A045-2B028D5C5F5F}" presName="aNode" presStyleLbl="bgShp" presStyleIdx="0" presStyleCnt="1"/>
      <dgm:spPr/>
      <dgm:t>
        <a:bodyPr/>
        <a:lstStyle/>
        <a:p>
          <a:endParaRPr lang="en-US"/>
        </a:p>
      </dgm:t>
    </dgm:pt>
    <dgm:pt modelId="{F2752397-5558-4FA6-967D-78D016CA3680}" type="pres">
      <dgm:prSet presAssocID="{3012EB9F-2540-43E5-A045-2B028D5C5F5F}" presName="textNode" presStyleLbl="bgShp" presStyleIdx="0" presStyleCnt="1"/>
      <dgm:spPr/>
      <dgm:t>
        <a:bodyPr/>
        <a:lstStyle/>
        <a:p>
          <a:endParaRPr lang="en-US"/>
        </a:p>
      </dgm:t>
    </dgm:pt>
    <dgm:pt modelId="{4309CBB3-1E81-4E96-8157-0AA6D0DAEB9D}" type="pres">
      <dgm:prSet presAssocID="{3012EB9F-2540-43E5-A045-2B028D5C5F5F}" presName="compChildNode" presStyleCnt="0"/>
      <dgm:spPr/>
    </dgm:pt>
    <dgm:pt modelId="{6D49D91E-A9A2-4134-9F3D-4F47A4F5548E}" type="pres">
      <dgm:prSet presAssocID="{3012EB9F-2540-43E5-A045-2B028D5C5F5F}" presName="theInnerList" presStyleCnt="0"/>
      <dgm:spPr/>
    </dgm:pt>
    <dgm:pt modelId="{365384E0-5EA8-47D5-8DAA-758365ED8354}" type="pres">
      <dgm:prSet presAssocID="{7B912CB3-59B3-40D5-9D6D-B18F45D42A21}" presName="childNode" presStyleLbl="node1" presStyleIdx="0" presStyleCnt="3">
        <dgm:presLayoutVars>
          <dgm:bulletEnabled val="1"/>
        </dgm:presLayoutVars>
      </dgm:prSet>
      <dgm:spPr/>
      <dgm:t>
        <a:bodyPr/>
        <a:lstStyle/>
        <a:p>
          <a:endParaRPr lang="en-US"/>
        </a:p>
      </dgm:t>
    </dgm:pt>
    <dgm:pt modelId="{C2BEC05F-6E6C-4729-8D8C-1B48C119B6C9}" type="pres">
      <dgm:prSet presAssocID="{7B912CB3-59B3-40D5-9D6D-B18F45D42A21}" presName="aSpace2" presStyleCnt="0"/>
      <dgm:spPr/>
    </dgm:pt>
    <dgm:pt modelId="{A78F6D6C-9266-4D86-8A7B-33B7DDDB52E0}" type="pres">
      <dgm:prSet presAssocID="{9363F2D2-9D60-4507-A48E-E0525FD2761C}" presName="childNode" presStyleLbl="node1" presStyleIdx="1" presStyleCnt="3">
        <dgm:presLayoutVars>
          <dgm:bulletEnabled val="1"/>
        </dgm:presLayoutVars>
      </dgm:prSet>
      <dgm:spPr/>
      <dgm:t>
        <a:bodyPr/>
        <a:lstStyle/>
        <a:p>
          <a:endParaRPr lang="en-US"/>
        </a:p>
      </dgm:t>
    </dgm:pt>
    <dgm:pt modelId="{99EF5E80-E1A2-436E-BD9F-D3F66548CD90}" type="pres">
      <dgm:prSet presAssocID="{9363F2D2-9D60-4507-A48E-E0525FD2761C}" presName="aSpace2" presStyleCnt="0"/>
      <dgm:spPr/>
    </dgm:pt>
    <dgm:pt modelId="{BF5652A1-D654-4493-86CD-B7CD20172338}" type="pres">
      <dgm:prSet presAssocID="{DA476BEE-03B6-4794-9ECE-484D3A5CFA12}" presName="childNode" presStyleLbl="node1" presStyleIdx="2" presStyleCnt="3">
        <dgm:presLayoutVars>
          <dgm:bulletEnabled val="1"/>
        </dgm:presLayoutVars>
      </dgm:prSet>
      <dgm:spPr/>
      <dgm:t>
        <a:bodyPr/>
        <a:lstStyle/>
        <a:p>
          <a:endParaRPr lang="en-US"/>
        </a:p>
      </dgm:t>
    </dgm:pt>
  </dgm:ptLst>
  <dgm:cxnLst>
    <dgm:cxn modelId="{7F027075-91BE-4E7A-8C30-5E63A41B1884}" srcId="{3012EB9F-2540-43E5-A045-2B028D5C5F5F}" destId="{9363F2D2-9D60-4507-A48E-E0525FD2761C}" srcOrd="1" destOrd="0" parTransId="{1A92719B-1001-4513-A6F5-F88180DCAE74}" sibTransId="{085D5CA3-E6C4-4D85-B3AA-98F95A1A2B9A}"/>
    <dgm:cxn modelId="{9196E2C8-05D4-4FD9-9B88-E6DCEC7C69D2}" type="presOf" srcId="{3012EB9F-2540-43E5-A045-2B028D5C5F5F}" destId="{F2752397-5558-4FA6-967D-78D016CA3680}" srcOrd="1" destOrd="0" presId="urn:microsoft.com/office/officeart/2005/8/layout/lProcess2"/>
    <dgm:cxn modelId="{1D4DA807-D091-4250-B4E2-DF12E58B3EAA}" type="presOf" srcId="{7B912CB3-59B3-40D5-9D6D-B18F45D42A21}" destId="{365384E0-5EA8-47D5-8DAA-758365ED8354}" srcOrd="0" destOrd="0" presId="urn:microsoft.com/office/officeart/2005/8/layout/lProcess2"/>
    <dgm:cxn modelId="{B83F88A7-ED70-475E-B74A-9748B92E16BC}" srcId="{9E20AAB2-A3E9-4628-84EF-8A9FE66DC4A7}" destId="{3012EB9F-2540-43E5-A045-2B028D5C5F5F}" srcOrd="0" destOrd="0" parTransId="{3C194D60-C937-466C-83DB-C54A9D25CA35}" sibTransId="{F851E263-AEEC-4E47-97B2-A6828BC49544}"/>
    <dgm:cxn modelId="{947BFC38-74D6-47DC-A4AA-6649D194CFDB}" type="presOf" srcId="{DA476BEE-03B6-4794-9ECE-484D3A5CFA12}" destId="{BF5652A1-D654-4493-86CD-B7CD20172338}" srcOrd="0" destOrd="0" presId="urn:microsoft.com/office/officeart/2005/8/layout/lProcess2"/>
    <dgm:cxn modelId="{3EB66F38-83E1-4F98-A9C8-BF251FCACF1F}" srcId="{3012EB9F-2540-43E5-A045-2B028D5C5F5F}" destId="{7B912CB3-59B3-40D5-9D6D-B18F45D42A21}" srcOrd="0" destOrd="0" parTransId="{EDC14BE6-1724-4706-888E-308B8F530601}" sibTransId="{B8D7B5E4-1378-4DD2-93B8-EF8CE3D1185B}"/>
    <dgm:cxn modelId="{2562F9AA-19B6-459B-9B60-265A6298D930}" type="presOf" srcId="{9E20AAB2-A3E9-4628-84EF-8A9FE66DC4A7}" destId="{555B560E-90C3-43AE-8F70-F98BCF04A27E}" srcOrd="0" destOrd="0" presId="urn:microsoft.com/office/officeart/2005/8/layout/lProcess2"/>
    <dgm:cxn modelId="{10B787A6-95BD-4C12-8073-630FB03E1C3F}" type="presOf" srcId="{9363F2D2-9D60-4507-A48E-E0525FD2761C}" destId="{A78F6D6C-9266-4D86-8A7B-33B7DDDB52E0}" srcOrd="0" destOrd="0" presId="urn:microsoft.com/office/officeart/2005/8/layout/lProcess2"/>
    <dgm:cxn modelId="{7C6DE288-8334-45CD-883C-D52AEE53A8EF}" srcId="{3012EB9F-2540-43E5-A045-2B028D5C5F5F}" destId="{DA476BEE-03B6-4794-9ECE-484D3A5CFA12}" srcOrd="2" destOrd="0" parTransId="{3F5F4571-5B93-4087-B271-999E07EC68E5}" sibTransId="{C7C16AEC-A809-49E9-A8DC-F45693E42688}"/>
    <dgm:cxn modelId="{3F0D2CED-5F4E-4E00-8196-83B5A460F7EA}" type="presOf" srcId="{3012EB9F-2540-43E5-A045-2B028D5C5F5F}" destId="{2B81591A-B5A9-4294-B7F4-BF197F3466A8}" srcOrd="0" destOrd="0" presId="urn:microsoft.com/office/officeart/2005/8/layout/lProcess2"/>
    <dgm:cxn modelId="{76FF9858-EDEC-484F-9FAA-BE11934E2223}" type="presParOf" srcId="{555B560E-90C3-43AE-8F70-F98BCF04A27E}" destId="{CF757B56-1A16-4F9F-B96B-30E7D01BF896}" srcOrd="0" destOrd="0" presId="urn:microsoft.com/office/officeart/2005/8/layout/lProcess2"/>
    <dgm:cxn modelId="{8F587276-A2AE-4F8F-B4DD-2366EF9C62D2}" type="presParOf" srcId="{CF757B56-1A16-4F9F-B96B-30E7D01BF896}" destId="{2B81591A-B5A9-4294-B7F4-BF197F3466A8}" srcOrd="0" destOrd="0" presId="urn:microsoft.com/office/officeart/2005/8/layout/lProcess2"/>
    <dgm:cxn modelId="{40D00B71-EF6E-4C73-A494-3BA01568E89E}" type="presParOf" srcId="{CF757B56-1A16-4F9F-B96B-30E7D01BF896}" destId="{F2752397-5558-4FA6-967D-78D016CA3680}" srcOrd="1" destOrd="0" presId="urn:microsoft.com/office/officeart/2005/8/layout/lProcess2"/>
    <dgm:cxn modelId="{AF346F11-8B2C-4832-9ABE-A484D71C5422}" type="presParOf" srcId="{CF757B56-1A16-4F9F-B96B-30E7D01BF896}" destId="{4309CBB3-1E81-4E96-8157-0AA6D0DAEB9D}" srcOrd="2" destOrd="0" presId="urn:microsoft.com/office/officeart/2005/8/layout/lProcess2"/>
    <dgm:cxn modelId="{6EC202DE-1B0A-4FD4-B0D5-55731AC750B5}" type="presParOf" srcId="{4309CBB3-1E81-4E96-8157-0AA6D0DAEB9D}" destId="{6D49D91E-A9A2-4134-9F3D-4F47A4F5548E}" srcOrd="0" destOrd="0" presId="urn:microsoft.com/office/officeart/2005/8/layout/lProcess2"/>
    <dgm:cxn modelId="{E7E48F2B-6D7A-4E35-B13C-2317C5D91387}" type="presParOf" srcId="{6D49D91E-A9A2-4134-9F3D-4F47A4F5548E}" destId="{365384E0-5EA8-47D5-8DAA-758365ED8354}" srcOrd="0" destOrd="0" presId="urn:microsoft.com/office/officeart/2005/8/layout/lProcess2"/>
    <dgm:cxn modelId="{1940A043-9D61-4BCF-8268-D6858B494B5E}" type="presParOf" srcId="{6D49D91E-A9A2-4134-9F3D-4F47A4F5548E}" destId="{C2BEC05F-6E6C-4729-8D8C-1B48C119B6C9}" srcOrd="1" destOrd="0" presId="urn:microsoft.com/office/officeart/2005/8/layout/lProcess2"/>
    <dgm:cxn modelId="{1862DAA6-F91F-45F3-AE3F-14DEF41EDDAF}" type="presParOf" srcId="{6D49D91E-A9A2-4134-9F3D-4F47A4F5548E}" destId="{A78F6D6C-9266-4D86-8A7B-33B7DDDB52E0}" srcOrd="2" destOrd="0" presId="urn:microsoft.com/office/officeart/2005/8/layout/lProcess2"/>
    <dgm:cxn modelId="{E6CC4A0E-7256-415C-9D33-B91FA6F0D86C}" type="presParOf" srcId="{6D49D91E-A9A2-4134-9F3D-4F47A4F5548E}" destId="{99EF5E80-E1A2-436E-BD9F-D3F66548CD90}" srcOrd="3" destOrd="0" presId="urn:microsoft.com/office/officeart/2005/8/layout/lProcess2"/>
    <dgm:cxn modelId="{2F321449-893E-4D42-AA43-A54DDB98B43A}" type="presParOf" srcId="{6D49D91E-A9A2-4134-9F3D-4F47A4F5548E}" destId="{BF5652A1-D654-4493-86CD-B7CD20172338}"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DE4313-BCAA-4325-9E2F-D350E3CF1E54}" type="doc">
      <dgm:prSet loTypeId="urn:microsoft.com/office/officeart/2008/layout/SquareAccentList" loCatId="list" qsTypeId="urn:microsoft.com/office/officeart/2005/8/quickstyle/simple1" qsCatId="simple" csTypeId="urn:microsoft.com/office/officeart/2005/8/colors/colorful1" csCatId="colorful" phldr="1"/>
      <dgm:spPr/>
      <dgm:t>
        <a:bodyPr/>
        <a:lstStyle/>
        <a:p>
          <a:endParaRPr lang="en-US"/>
        </a:p>
      </dgm:t>
    </dgm:pt>
    <dgm:pt modelId="{27D44D82-26A4-4BBF-9012-1F2DC1219A9C}">
      <dgm:prSet phldrT="[Text]" custT="1"/>
      <dgm:spPr/>
      <dgm:t>
        <a:bodyPr/>
        <a:lstStyle/>
        <a:p>
          <a:pPr algn="ctr"/>
          <a:r>
            <a:rPr lang="en-US" sz="1400" dirty="0" smtClean="0"/>
            <a:t>Probably YES</a:t>
          </a:r>
          <a:endParaRPr lang="en-US" sz="1400" dirty="0"/>
        </a:p>
      </dgm:t>
    </dgm:pt>
    <dgm:pt modelId="{2410575E-844D-4CF9-8EF6-1300B3FD742A}" type="parTrans" cxnId="{5F122C89-ECCD-4464-B120-B7ADD6FA1187}">
      <dgm:prSet/>
      <dgm:spPr/>
      <dgm:t>
        <a:bodyPr/>
        <a:lstStyle/>
        <a:p>
          <a:endParaRPr lang="en-US"/>
        </a:p>
      </dgm:t>
    </dgm:pt>
    <dgm:pt modelId="{C1F8530D-31F0-406D-858B-376A34D6DC6D}" type="sibTrans" cxnId="{5F122C89-ECCD-4464-B120-B7ADD6FA1187}">
      <dgm:prSet/>
      <dgm:spPr/>
      <dgm:t>
        <a:bodyPr/>
        <a:lstStyle/>
        <a:p>
          <a:endParaRPr lang="en-US"/>
        </a:p>
      </dgm:t>
    </dgm:pt>
    <dgm:pt modelId="{11E92ADC-9F47-4D05-86D8-438B715CFBE7}">
      <dgm:prSet phldrT="[Text]" custT="1"/>
      <dgm:spPr/>
      <dgm:t>
        <a:bodyPr/>
        <a:lstStyle/>
        <a:p>
          <a:r>
            <a:rPr lang="en-US" sz="1400" dirty="0" smtClean="0"/>
            <a:t>Hair Color</a:t>
          </a:r>
          <a:endParaRPr lang="en-US" sz="1400" dirty="0"/>
        </a:p>
      </dgm:t>
    </dgm:pt>
    <dgm:pt modelId="{4136FCC1-FDD2-49EC-A559-F58B2B2445FD}" type="parTrans" cxnId="{409D2773-17D8-43E4-BEDD-93379F984BDB}">
      <dgm:prSet/>
      <dgm:spPr/>
      <dgm:t>
        <a:bodyPr/>
        <a:lstStyle/>
        <a:p>
          <a:endParaRPr lang="en-US"/>
        </a:p>
      </dgm:t>
    </dgm:pt>
    <dgm:pt modelId="{66854139-9CE5-4FB6-BEB7-680406BC563F}" type="sibTrans" cxnId="{409D2773-17D8-43E4-BEDD-93379F984BDB}">
      <dgm:prSet/>
      <dgm:spPr/>
      <dgm:t>
        <a:bodyPr/>
        <a:lstStyle/>
        <a:p>
          <a:endParaRPr lang="en-US"/>
        </a:p>
      </dgm:t>
    </dgm:pt>
    <dgm:pt modelId="{15C45FAD-8C14-496B-90CC-76085D905B91}">
      <dgm:prSet phldrT="[Text]" custT="1"/>
      <dgm:spPr/>
      <dgm:t>
        <a:bodyPr/>
        <a:lstStyle/>
        <a:p>
          <a:r>
            <a:rPr lang="en-US" sz="1400" dirty="0" smtClean="0"/>
            <a:t>Physical features </a:t>
          </a:r>
          <a:r>
            <a:rPr lang="en-US" sz="1400" i="1" dirty="0" smtClean="0"/>
            <a:t>(big ears)</a:t>
          </a:r>
          <a:endParaRPr lang="en-US" sz="1400" dirty="0"/>
        </a:p>
      </dgm:t>
    </dgm:pt>
    <dgm:pt modelId="{50853426-DC9E-4A20-853F-DFD46773A810}" type="parTrans" cxnId="{266B9FB9-87C8-4BF7-B19E-34320D355072}">
      <dgm:prSet/>
      <dgm:spPr/>
      <dgm:t>
        <a:bodyPr/>
        <a:lstStyle/>
        <a:p>
          <a:endParaRPr lang="en-US"/>
        </a:p>
      </dgm:t>
    </dgm:pt>
    <dgm:pt modelId="{83DDE1D2-8951-472E-85E5-A55ECA42BE9E}" type="sibTrans" cxnId="{266B9FB9-87C8-4BF7-B19E-34320D355072}">
      <dgm:prSet/>
      <dgm:spPr/>
      <dgm:t>
        <a:bodyPr/>
        <a:lstStyle/>
        <a:p>
          <a:endParaRPr lang="en-US"/>
        </a:p>
      </dgm:t>
    </dgm:pt>
    <dgm:pt modelId="{BB261816-E250-43F9-8273-320667F3DA06}">
      <dgm:prSet phldrT="[Text]" custT="1"/>
      <dgm:spPr/>
      <dgm:t>
        <a:bodyPr/>
        <a:lstStyle/>
        <a:p>
          <a:pPr algn="ctr"/>
          <a:r>
            <a:rPr lang="en-US" sz="1400" dirty="0" smtClean="0"/>
            <a:t>POSSIBLE</a:t>
          </a:r>
          <a:endParaRPr lang="en-US" sz="1400" dirty="0"/>
        </a:p>
      </dgm:t>
    </dgm:pt>
    <dgm:pt modelId="{E3E586A6-93D0-4405-86CF-C482748BE5E5}" type="parTrans" cxnId="{A6072FDB-C15A-48EC-89E5-AD8446AC93DB}">
      <dgm:prSet/>
      <dgm:spPr/>
      <dgm:t>
        <a:bodyPr/>
        <a:lstStyle/>
        <a:p>
          <a:endParaRPr lang="en-US"/>
        </a:p>
      </dgm:t>
    </dgm:pt>
    <dgm:pt modelId="{C66F3E05-1E35-40C6-A2C6-76F13AC273F7}" type="sibTrans" cxnId="{A6072FDB-C15A-48EC-89E5-AD8446AC93DB}">
      <dgm:prSet/>
      <dgm:spPr/>
      <dgm:t>
        <a:bodyPr/>
        <a:lstStyle/>
        <a:p>
          <a:endParaRPr lang="en-US"/>
        </a:p>
      </dgm:t>
    </dgm:pt>
    <dgm:pt modelId="{B5DC0FA0-0A4E-46D9-B94D-5DDE8D8BCA01}">
      <dgm:prSet phldrT="[Text]" custT="1"/>
      <dgm:spPr/>
      <dgm:t>
        <a:bodyPr/>
        <a:lstStyle/>
        <a:p>
          <a:r>
            <a:rPr lang="en-US" sz="1400" dirty="0" smtClean="0"/>
            <a:t>Grade level</a:t>
          </a:r>
        </a:p>
      </dgm:t>
    </dgm:pt>
    <dgm:pt modelId="{D979A876-5E86-4526-856B-C2D6585E9E6D}" type="parTrans" cxnId="{612AED67-D5EA-492A-9194-A5D6D8EA5F8B}">
      <dgm:prSet/>
      <dgm:spPr/>
      <dgm:t>
        <a:bodyPr/>
        <a:lstStyle/>
        <a:p>
          <a:endParaRPr lang="en-US"/>
        </a:p>
      </dgm:t>
    </dgm:pt>
    <dgm:pt modelId="{289B505C-2AFE-4D32-BDB8-91EFF2BEC175}" type="sibTrans" cxnId="{612AED67-D5EA-492A-9194-A5D6D8EA5F8B}">
      <dgm:prSet/>
      <dgm:spPr/>
      <dgm:t>
        <a:bodyPr/>
        <a:lstStyle/>
        <a:p>
          <a:endParaRPr lang="en-US"/>
        </a:p>
      </dgm:t>
    </dgm:pt>
    <dgm:pt modelId="{A891F01F-C9F0-4EFC-8B69-784D3A3BA7D5}">
      <dgm:prSet phldrT="[Text]" custT="1"/>
      <dgm:spPr/>
      <dgm:t>
        <a:bodyPr/>
        <a:lstStyle/>
        <a:p>
          <a:r>
            <a:rPr lang="en-US" sz="1400" dirty="0" smtClean="0"/>
            <a:t>Political affiliation</a:t>
          </a:r>
        </a:p>
      </dgm:t>
    </dgm:pt>
    <dgm:pt modelId="{A84E2BD0-A99C-4EE4-9EB8-D6342B85DA78}" type="parTrans" cxnId="{BF5E65A9-1223-45B7-AFE7-DF11E57AB371}">
      <dgm:prSet/>
      <dgm:spPr/>
      <dgm:t>
        <a:bodyPr/>
        <a:lstStyle/>
        <a:p>
          <a:endParaRPr lang="en-US"/>
        </a:p>
      </dgm:t>
    </dgm:pt>
    <dgm:pt modelId="{C700867D-A74F-4111-A21A-8DFD08833A3B}" type="sibTrans" cxnId="{BF5E65A9-1223-45B7-AFE7-DF11E57AB371}">
      <dgm:prSet/>
      <dgm:spPr/>
      <dgm:t>
        <a:bodyPr/>
        <a:lstStyle/>
        <a:p>
          <a:endParaRPr lang="en-US"/>
        </a:p>
      </dgm:t>
    </dgm:pt>
    <dgm:pt modelId="{CE4141D4-85A8-4929-BEFC-775E339C2C9C}">
      <dgm:prSet phldrT="[Text]" custT="1"/>
      <dgm:spPr/>
      <dgm:t>
        <a:bodyPr/>
        <a:lstStyle/>
        <a:p>
          <a:r>
            <a:rPr lang="en-US" sz="1400" dirty="0" smtClean="0"/>
            <a:t>Piercings</a:t>
          </a:r>
          <a:endParaRPr lang="en-US" sz="1400" dirty="0"/>
        </a:p>
      </dgm:t>
    </dgm:pt>
    <dgm:pt modelId="{9D6BF2D9-7572-44AD-B196-CCB88A616811}" type="parTrans" cxnId="{F70EB964-ED70-4E29-A7A4-ED4F123B45F4}">
      <dgm:prSet/>
      <dgm:spPr/>
      <dgm:t>
        <a:bodyPr/>
        <a:lstStyle/>
        <a:p>
          <a:endParaRPr lang="en-US"/>
        </a:p>
      </dgm:t>
    </dgm:pt>
    <dgm:pt modelId="{84580380-5ADB-4D32-AC2A-11FBF6E251DC}" type="sibTrans" cxnId="{F70EB964-ED70-4E29-A7A4-ED4F123B45F4}">
      <dgm:prSet/>
      <dgm:spPr/>
      <dgm:t>
        <a:bodyPr/>
        <a:lstStyle/>
        <a:p>
          <a:endParaRPr lang="en-US"/>
        </a:p>
      </dgm:t>
    </dgm:pt>
    <dgm:pt modelId="{474B93CF-F26C-4802-8C51-251266004226}">
      <dgm:prSet phldrT="[Text]" custT="1"/>
      <dgm:spPr/>
      <dgm:t>
        <a:bodyPr/>
        <a:lstStyle/>
        <a:p>
          <a:r>
            <a:rPr lang="en-US" sz="1400" dirty="0" smtClean="0"/>
            <a:t>Braces</a:t>
          </a:r>
        </a:p>
      </dgm:t>
    </dgm:pt>
    <dgm:pt modelId="{13DC1174-12D1-446E-B706-8906C55718B8}" type="parTrans" cxnId="{66CC1570-0145-4B3A-A69E-22C89912152A}">
      <dgm:prSet/>
      <dgm:spPr/>
      <dgm:t>
        <a:bodyPr/>
        <a:lstStyle/>
        <a:p>
          <a:endParaRPr lang="en-US"/>
        </a:p>
      </dgm:t>
    </dgm:pt>
    <dgm:pt modelId="{63B1D9E3-C70E-4BEE-9F22-24E1FBA90000}" type="sibTrans" cxnId="{66CC1570-0145-4B3A-A69E-22C89912152A}">
      <dgm:prSet/>
      <dgm:spPr/>
      <dgm:t>
        <a:bodyPr/>
        <a:lstStyle/>
        <a:p>
          <a:endParaRPr lang="en-US"/>
        </a:p>
      </dgm:t>
    </dgm:pt>
    <dgm:pt modelId="{6356B461-68A3-4C01-981B-438AC04B5B20}">
      <dgm:prSet phldrT="[Text]" custT="1"/>
      <dgm:spPr/>
      <dgm:t>
        <a:bodyPr/>
        <a:lstStyle/>
        <a:p>
          <a:r>
            <a:rPr lang="en-US" sz="1400" dirty="0" smtClean="0"/>
            <a:t>Intelligence </a:t>
          </a:r>
          <a:r>
            <a:rPr lang="en-US" sz="1400" i="1" dirty="0" smtClean="0"/>
            <a:t>(nerds, “sped” kids)</a:t>
          </a:r>
        </a:p>
      </dgm:t>
    </dgm:pt>
    <dgm:pt modelId="{01B39A6B-0EFC-408D-9DA2-AB3CA8917C8A}" type="parTrans" cxnId="{4EBFE851-F1D1-4B0A-A376-3A9ABF6A83DA}">
      <dgm:prSet/>
      <dgm:spPr/>
      <dgm:t>
        <a:bodyPr/>
        <a:lstStyle/>
        <a:p>
          <a:endParaRPr lang="en-US"/>
        </a:p>
      </dgm:t>
    </dgm:pt>
    <dgm:pt modelId="{3312102E-B7F7-455C-B506-B9F329D98BBB}" type="sibTrans" cxnId="{4EBFE851-F1D1-4B0A-A376-3A9ABF6A83DA}">
      <dgm:prSet/>
      <dgm:spPr/>
      <dgm:t>
        <a:bodyPr/>
        <a:lstStyle/>
        <a:p>
          <a:endParaRPr lang="en-US"/>
        </a:p>
      </dgm:t>
    </dgm:pt>
    <dgm:pt modelId="{AFC6AAE7-02B0-44DA-B10D-68021A50F76B}">
      <dgm:prSet phldrT="[Text]" custT="1"/>
      <dgm:spPr/>
      <dgm:t>
        <a:bodyPr/>
        <a:lstStyle/>
        <a:p>
          <a:r>
            <a:rPr lang="en-US" sz="1400" dirty="0" smtClean="0"/>
            <a:t>Weight</a:t>
          </a:r>
          <a:endParaRPr lang="en-US" sz="1400" dirty="0"/>
        </a:p>
      </dgm:t>
    </dgm:pt>
    <dgm:pt modelId="{A334ADD2-7027-4DB2-AB32-5334DD34C294}" type="parTrans" cxnId="{E1CAD33A-BE5B-4254-A30C-FF7DF615C8E3}">
      <dgm:prSet/>
      <dgm:spPr/>
      <dgm:t>
        <a:bodyPr/>
        <a:lstStyle/>
        <a:p>
          <a:endParaRPr lang="en-US"/>
        </a:p>
      </dgm:t>
    </dgm:pt>
    <dgm:pt modelId="{0623CE83-56E7-4177-9BE1-9574EFE313FE}" type="sibTrans" cxnId="{E1CAD33A-BE5B-4254-A30C-FF7DF615C8E3}">
      <dgm:prSet/>
      <dgm:spPr/>
      <dgm:t>
        <a:bodyPr/>
        <a:lstStyle/>
        <a:p>
          <a:endParaRPr lang="en-US"/>
        </a:p>
      </dgm:t>
    </dgm:pt>
    <dgm:pt modelId="{8AAE405B-0637-4445-B253-52860B28CB14}">
      <dgm:prSet phldrT="[Text]" custT="1"/>
      <dgm:spPr/>
      <dgm:t>
        <a:bodyPr/>
        <a:lstStyle/>
        <a:p>
          <a:r>
            <a:rPr lang="en-US" sz="1400" dirty="0" smtClean="0"/>
            <a:t>Social standing</a:t>
          </a:r>
        </a:p>
      </dgm:t>
    </dgm:pt>
    <dgm:pt modelId="{094B040D-0180-4B14-9C43-F709801FCBED}" type="parTrans" cxnId="{A03B8CF3-1B56-4649-8629-29B51D7B807C}">
      <dgm:prSet/>
      <dgm:spPr/>
      <dgm:t>
        <a:bodyPr/>
        <a:lstStyle/>
        <a:p>
          <a:endParaRPr lang="en-US"/>
        </a:p>
      </dgm:t>
    </dgm:pt>
    <dgm:pt modelId="{F608D8B7-E69C-4089-85C3-EBC350D2515E}" type="sibTrans" cxnId="{A03B8CF3-1B56-4649-8629-29B51D7B807C}">
      <dgm:prSet/>
      <dgm:spPr/>
      <dgm:t>
        <a:bodyPr/>
        <a:lstStyle/>
        <a:p>
          <a:endParaRPr lang="en-US"/>
        </a:p>
      </dgm:t>
    </dgm:pt>
    <dgm:pt modelId="{03DF17CD-90D9-4024-830A-D502C674FAB2}">
      <dgm:prSet phldrT="[Text]" custT="1"/>
      <dgm:spPr/>
      <dgm:t>
        <a:bodyPr/>
        <a:lstStyle/>
        <a:p>
          <a:r>
            <a:rPr lang="en-US" sz="1400" dirty="0" smtClean="0"/>
            <a:t>Socio-economic status</a:t>
          </a:r>
        </a:p>
      </dgm:t>
    </dgm:pt>
    <dgm:pt modelId="{32116293-2631-4B8C-84CA-D6D08CD8321D}" type="parTrans" cxnId="{042B7BDF-9B61-47DD-B254-1EC302509422}">
      <dgm:prSet/>
      <dgm:spPr/>
      <dgm:t>
        <a:bodyPr/>
        <a:lstStyle/>
        <a:p>
          <a:endParaRPr lang="en-US"/>
        </a:p>
      </dgm:t>
    </dgm:pt>
    <dgm:pt modelId="{3DF89CC1-7FE7-4A62-92E8-1102A7FEF5E9}" type="sibTrans" cxnId="{042B7BDF-9B61-47DD-B254-1EC302509422}">
      <dgm:prSet/>
      <dgm:spPr/>
      <dgm:t>
        <a:bodyPr/>
        <a:lstStyle/>
        <a:p>
          <a:endParaRPr lang="en-US"/>
        </a:p>
      </dgm:t>
    </dgm:pt>
    <dgm:pt modelId="{09186EA0-763D-46FC-8300-9FD6F7691257}">
      <dgm:prSet phldrT="[Text]" custT="1"/>
      <dgm:spPr/>
      <dgm:t>
        <a:bodyPr/>
        <a:lstStyle/>
        <a:p>
          <a:r>
            <a:rPr lang="en-US" sz="1400" dirty="0" smtClean="0"/>
            <a:t>Glasses</a:t>
          </a:r>
        </a:p>
      </dgm:t>
    </dgm:pt>
    <dgm:pt modelId="{CF3A3A15-F9B5-4AB7-9733-CDE2AF796D96}" type="parTrans" cxnId="{5709F6EE-740A-491F-8D8C-E5ED50DB461C}">
      <dgm:prSet/>
      <dgm:spPr/>
      <dgm:t>
        <a:bodyPr/>
        <a:lstStyle/>
        <a:p>
          <a:endParaRPr lang="en-US"/>
        </a:p>
      </dgm:t>
    </dgm:pt>
    <dgm:pt modelId="{DD463EE4-DBE3-4750-A87E-3615985C3B59}" type="sibTrans" cxnId="{5709F6EE-740A-491F-8D8C-E5ED50DB461C}">
      <dgm:prSet/>
      <dgm:spPr/>
      <dgm:t>
        <a:bodyPr/>
        <a:lstStyle/>
        <a:p>
          <a:endParaRPr lang="en-US"/>
        </a:p>
      </dgm:t>
    </dgm:pt>
    <dgm:pt modelId="{BA4C20FE-D2BA-442F-8EB1-299ABCA58772}">
      <dgm:prSet phldrT="[Text]" custT="1"/>
      <dgm:spPr/>
      <dgm:t>
        <a:bodyPr/>
        <a:lstStyle/>
        <a:p>
          <a:r>
            <a:rPr lang="en-US" sz="1400" dirty="0" smtClean="0"/>
            <a:t>Popularity</a:t>
          </a:r>
        </a:p>
      </dgm:t>
    </dgm:pt>
    <dgm:pt modelId="{EBCAD007-1FBB-4078-81F0-A1FF451F98FE}" type="parTrans" cxnId="{E470DEE8-3A6C-49B2-B69B-23E3BFF5BB7F}">
      <dgm:prSet/>
      <dgm:spPr/>
      <dgm:t>
        <a:bodyPr/>
        <a:lstStyle/>
        <a:p>
          <a:endParaRPr lang="en-US"/>
        </a:p>
      </dgm:t>
    </dgm:pt>
    <dgm:pt modelId="{92EB483D-F112-454F-8F30-251DCCC6AA0F}" type="sibTrans" cxnId="{E470DEE8-3A6C-49B2-B69B-23E3BFF5BB7F}">
      <dgm:prSet/>
      <dgm:spPr/>
      <dgm:t>
        <a:bodyPr/>
        <a:lstStyle/>
        <a:p>
          <a:endParaRPr lang="en-US"/>
        </a:p>
      </dgm:t>
    </dgm:pt>
    <dgm:pt modelId="{18745CDC-FB3F-4A27-8C2C-96B500B940BB}">
      <dgm:prSet phldrT="[Text]" custT="1"/>
      <dgm:spPr/>
      <dgm:t>
        <a:bodyPr/>
        <a:lstStyle/>
        <a:p>
          <a:r>
            <a:rPr lang="en-US" sz="1400" dirty="0" smtClean="0"/>
            <a:t>Probably Not</a:t>
          </a:r>
        </a:p>
      </dgm:t>
    </dgm:pt>
    <dgm:pt modelId="{8C421819-9244-4400-8F50-CAA7E8639DCD}" type="parTrans" cxnId="{FF373A70-47CA-49BD-8B56-CFF91A9F21BD}">
      <dgm:prSet/>
      <dgm:spPr/>
      <dgm:t>
        <a:bodyPr/>
        <a:lstStyle/>
        <a:p>
          <a:endParaRPr lang="en-US"/>
        </a:p>
      </dgm:t>
    </dgm:pt>
    <dgm:pt modelId="{A125B52C-FD5C-40F6-9C0F-F1A69AEA8804}" type="sibTrans" cxnId="{FF373A70-47CA-49BD-8B56-CFF91A9F21BD}">
      <dgm:prSet/>
      <dgm:spPr/>
      <dgm:t>
        <a:bodyPr/>
        <a:lstStyle/>
        <a:p>
          <a:endParaRPr lang="en-US"/>
        </a:p>
      </dgm:t>
    </dgm:pt>
    <dgm:pt modelId="{A7EA170A-4E1E-47B0-BD62-A0F830B7463D}">
      <dgm:prSet phldrT="[Text]" custT="1"/>
      <dgm:spPr/>
      <dgm:t>
        <a:bodyPr/>
        <a:lstStyle/>
        <a:p>
          <a:r>
            <a:rPr lang="en-US" sz="1200" dirty="0" smtClean="0"/>
            <a:t>Comparative strength between students</a:t>
          </a:r>
        </a:p>
      </dgm:t>
    </dgm:pt>
    <dgm:pt modelId="{C7AA5FB6-0142-4170-B370-784DF3C78A23}" type="parTrans" cxnId="{50212C3D-7ACC-4B95-94A3-2E74D016CA0B}">
      <dgm:prSet/>
      <dgm:spPr/>
      <dgm:t>
        <a:bodyPr/>
        <a:lstStyle/>
        <a:p>
          <a:endParaRPr lang="en-US"/>
        </a:p>
      </dgm:t>
    </dgm:pt>
    <dgm:pt modelId="{34C06228-66AC-403F-9FC1-FED1C711AD65}" type="sibTrans" cxnId="{50212C3D-7ACC-4B95-94A3-2E74D016CA0B}">
      <dgm:prSet/>
      <dgm:spPr/>
      <dgm:t>
        <a:bodyPr/>
        <a:lstStyle/>
        <a:p>
          <a:endParaRPr lang="en-US"/>
        </a:p>
      </dgm:t>
    </dgm:pt>
    <dgm:pt modelId="{E66C4310-AFDD-4F5A-8D7D-85AFDC8BCC7B}">
      <dgm:prSet phldrT="[Text]" custT="1"/>
      <dgm:spPr/>
      <dgm:t>
        <a:bodyPr/>
        <a:lstStyle/>
        <a:p>
          <a:r>
            <a:rPr lang="en-US" sz="1200" dirty="0" smtClean="0"/>
            <a:t>Comparative  age between students</a:t>
          </a:r>
        </a:p>
      </dgm:t>
    </dgm:pt>
    <dgm:pt modelId="{E1FF75B0-5508-4682-96DD-6A884E640ED1}" type="parTrans" cxnId="{23433E9A-3DE5-4789-95B3-BF38B84B49AD}">
      <dgm:prSet/>
      <dgm:spPr/>
      <dgm:t>
        <a:bodyPr/>
        <a:lstStyle/>
        <a:p>
          <a:endParaRPr lang="en-US"/>
        </a:p>
      </dgm:t>
    </dgm:pt>
    <dgm:pt modelId="{576CE8AD-3808-4251-A4DD-A9E3C68C6908}" type="sibTrans" cxnId="{23433E9A-3DE5-4789-95B3-BF38B84B49AD}">
      <dgm:prSet/>
      <dgm:spPr/>
      <dgm:t>
        <a:bodyPr/>
        <a:lstStyle/>
        <a:p>
          <a:endParaRPr lang="en-US"/>
        </a:p>
      </dgm:t>
    </dgm:pt>
    <dgm:pt modelId="{A9E582BD-7FEC-4572-B910-1306E569031E}">
      <dgm:prSet phldrT="[Text]" custT="1"/>
      <dgm:spPr/>
      <dgm:t>
        <a:bodyPr/>
        <a:lstStyle/>
        <a:p>
          <a:r>
            <a:rPr lang="en-US" sz="1400" dirty="0" smtClean="0"/>
            <a:t>Comparative popularity between students</a:t>
          </a:r>
        </a:p>
      </dgm:t>
    </dgm:pt>
    <dgm:pt modelId="{09B9B7E7-01C5-4599-B452-0EA91AB1275D}" type="parTrans" cxnId="{96A69AE2-54F8-4DEC-B333-D632A539B3AD}">
      <dgm:prSet/>
      <dgm:spPr/>
      <dgm:t>
        <a:bodyPr/>
        <a:lstStyle/>
        <a:p>
          <a:endParaRPr lang="en-US"/>
        </a:p>
      </dgm:t>
    </dgm:pt>
    <dgm:pt modelId="{B00E4B47-1790-48C7-8650-8D53907228E1}" type="sibTrans" cxnId="{96A69AE2-54F8-4DEC-B333-D632A539B3AD}">
      <dgm:prSet/>
      <dgm:spPr/>
      <dgm:t>
        <a:bodyPr/>
        <a:lstStyle/>
        <a:p>
          <a:endParaRPr lang="en-US"/>
        </a:p>
      </dgm:t>
    </dgm:pt>
    <dgm:pt modelId="{9B2C823A-80CD-4B16-B356-0D8DEFBF4D70}">
      <dgm:prSet phldrT="[Text]" custT="1"/>
      <dgm:spPr/>
      <dgm:t>
        <a:bodyPr/>
        <a:lstStyle/>
        <a:p>
          <a:pPr algn="just">
            <a:lnSpc>
              <a:spcPct val="100000"/>
            </a:lnSpc>
          </a:pPr>
          <a:endParaRPr lang="en-US" sz="1200" b="1" dirty="0" smtClean="0"/>
        </a:p>
        <a:p>
          <a:pPr algn="just">
            <a:lnSpc>
              <a:spcPct val="100000"/>
            </a:lnSpc>
          </a:pPr>
          <a:endParaRPr lang="en-US" sz="1200" b="1" dirty="0" smtClean="0"/>
        </a:p>
        <a:p>
          <a:pPr algn="just">
            <a:lnSpc>
              <a:spcPct val="100000"/>
            </a:lnSpc>
          </a:pPr>
          <a:endParaRPr lang="en-US" sz="1200" b="1" dirty="0" smtClean="0"/>
        </a:p>
        <a:p>
          <a:pPr algn="just">
            <a:lnSpc>
              <a:spcPct val="100000"/>
            </a:lnSpc>
          </a:pPr>
          <a:endParaRPr lang="en-US" sz="1200" b="1" dirty="0" smtClean="0"/>
        </a:p>
        <a:p>
          <a:pPr algn="just">
            <a:lnSpc>
              <a:spcPct val="100000"/>
            </a:lnSpc>
          </a:pPr>
          <a:endParaRPr lang="en-US" sz="1200" b="1" dirty="0" smtClean="0"/>
        </a:p>
        <a:p>
          <a:pPr algn="just">
            <a:lnSpc>
              <a:spcPct val="100000"/>
            </a:lnSpc>
          </a:pPr>
          <a:r>
            <a:rPr lang="en-US" sz="1200" b="1" dirty="0" smtClean="0"/>
            <a:t>REMEMBER… the concept of a “power differential” was deleted from the early drafts of the definition of HIB.  Note that the NJ DOE has recommended to change the regulation to allow power differential to be considered HIB.</a:t>
          </a:r>
        </a:p>
      </dgm:t>
    </dgm:pt>
    <dgm:pt modelId="{13FF2E3C-4B60-4DD4-AC24-18E19E42BE23}" type="parTrans" cxnId="{3D6FE99C-1C28-40B5-8597-9DEEEE78EAEA}">
      <dgm:prSet/>
      <dgm:spPr/>
      <dgm:t>
        <a:bodyPr/>
        <a:lstStyle/>
        <a:p>
          <a:endParaRPr lang="en-US"/>
        </a:p>
      </dgm:t>
    </dgm:pt>
    <dgm:pt modelId="{D55F21C3-68B4-4E77-8210-92584CE92878}" type="sibTrans" cxnId="{3D6FE99C-1C28-40B5-8597-9DEEEE78EAEA}">
      <dgm:prSet/>
      <dgm:spPr/>
      <dgm:t>
        <a:bodyPr/>
        <a:lstStyle/>
        <a:p>
          <a:endParaRPr lang="en-US"/>
        </a:p>
      </dgm:t>
    </dgm:pt>
    <dgm:pt modelId="{CB470BFC-25EE-4812-81EF-DDDF743C0320}" type="pres">
      <dgm:prSet presAssocID="{16DE4313-BCAA-4325-9E2F-D350E3CF1E54}" presName="layout" presStyleCnt="0">
        <dgm:presLayoutVars>
          <dgm:chMax/>
          <dgm:chPref/>
          <dgm:dir/>
          <dgm:resizeHandles/>
        </dgm:presLayoutVars>
      </dgm:prSet>
      <dgm:spPr/>
      <dgm:t>
        <a:bodyPr/>
        <a:lstStyle/>
        <a:p>
          <a:endParaRPr lang="en-US"/>
        </a:p>
      </dgm:t>
    </dgm:pt>
    <dgm:pt modelId="{42B27B9D-4A07-436A-8A5B-C205776F5398}" type="pres">
      <dgm:prSet presAssocID="{27D44D82-26A4-4BBF-9012-1F2DC1219A9C}" presName="root" presStyleCnt="0">
        <dgm:presLayoutVars>
          <dgm:chMax/>
          <dgm:chPref/>
        </dgm:presLayoutVars>
      </dgm:prSet>
      <dgm:spPr/>
    </dgm:pt>
    <dgm:pt modelId="{0C10B1DA-6BCF-4201-8F70-C12AB73AD617}" type="pres">
      <dgm:prSet presAssocID="{27D44D82-26A4-4BBF-9012-1F2DC1219A9C}" presName="rootComposite" presStyleCnt="0">
        <dgm:presLayoutVars/>
      </dgm:prSet>
      <dgm:spPr/>
    </dgm:pt>
    <dgm:pt modelId="{4FE0D708-4611-4F95-B333-0A45228BD061}" type="pres">
      <dgm:prSet presAssocID="{27D44D82-26A4-4BBF-9012-1F2DC1219A9C}" presName="ParentAccent" presStyleLbl="alignNode1" presStyleIdx="0" presStyleCnt="3"/>
      <dgm:spPr/>
    </dgm:pt>
    <dgm:pt modelId="{A826B36B-4DD1-41A0-AC95-280A9C8991E1}" type="pres">
      <dgm:prSet presAssocID="{27D44D82-26A4-4BBF-9012-1F2DC1219A9C}" presName="ParentSmallAccent" presStyleLbl="fgAcc1" presStyleIdx="0" presStyleCnt="3"/>
      <dgm:spPr/>
    </dgm:pt>
    <dgm:pt modelId="{624A94FD-5F92-4789-8BB0-7C99C74524C8}" type="pres">
      <dgm:prSet presAssocID="{27D44D82-26A4-4BBF-9012-1F2DC1219A9C}" presName="Parent" presStyleLbl="revTx" presStyleIdx="0" presStyleCnt="19">
        <dgm:presLayoutVars>
          <dgm:chMax/>
          <dgm:chPref val="4"/>
          <dgm:bulletEnabled val="1"/>
        </dgm:presLayoutVars>
      </dgm:prSet>
      <dgm:spPr/>
      <dgm:t>
        <a:bodyPr/>
        <a:lstStyle/>
        <a:p>
          <a:endParaRPr lang="en-US"/>
        </a:p>
      </dgm:t>
    </dgm:pt>
    <dgm:pt modelId="{B20056BE-A86F-4E98-8534-61FDFC0EFBAC}" type="pres">
      <dgm:prSet presAssocID="{27D44D82-26A4-4BBF-9012-1F2DC1219A9C}" presName="childShape" presStyleCnt="0">
        <dgm:presLayoutVars>
          <dgm:chMax val="0"/>
          <dgm:chPref val="0"/>
        </dgm:presLayoutVars>
      </dgm:prSet>
      <dgm:spPr/>
    </dgm:pt>
    <dgm:pt modelId="{3BED71EB-C4D3-4865-A12C-946F333D97EA}" type="pres">
      <dgm:prSet presAssocID="{11E92ADC-9F47-4D05-86D8-438B715CFBE7}" presName="childComposite" presStyleCnt="0">
        <dgm:presLayoutVars>
          <dgm:chMax val="0"/>
          <dgm:chPref val="0"/>
        </dgm:presLayoutVars>
      </dgm:prSet>
      <dgm:spPr/>
    </dgm:pt>
    <dgm:pt modelId="{08E7C96D-872F-4935-85DE-540788FAE7CF}" type="pres">
      <dgm:prSet presAssocID="{11E92ADC-9F47-4D05-86D8-438B715CFBE7}" presName="ChildAccent" presStyleLbl="solidFgAcc1" presStyleIdx="0" presStyleCnt="16"/>
      <dgm:spPr/>
    </dgm:pt>
    <dgm:pt modelId="{4FDBEF96-87FE-4962-9BD2-EC4AAE9178AF}" type="pres">
      <dgm:prSet presAssocID="{11E92ADC-9F47-4D05-86D8-438B715CFBE7}" presName="Child" presStyleLbl="revTx" presStyleIdx="1" presStyleCnt="19">
        <dgm:presLayoutVars>
          <dgm:chMax val="0"/>
          <dgm:chPref val="0"/>
          <dgm:bulletEnabled val="1"/>
        </dgm:presLayoutVars>
      </dgm:prSet>
      <dgm:spPr/>
      <dgm:t>
        <a:bodyPr/>
        <a:lstStyle/>
        <a:p>
          <a:endParaRPr lang="en-US"/>
        </a:p>
      </dgm:t>
    </dgm:pt>
    <dgm:pt modelId="{5DD11AD3-C4BF-4AF0-B47C-5881FDEB4920}" type="pres">
      <dgm:prSet presAssocID="{CE4141D4-85A8-4929-BEFC-775E339C2C9C}" presName="childComposite" presStyleCnt="0">
        <dgm:presLayoutVars>
          <dgm:chMax val="0"/>
          <dgm:chPref val="0"/>
        </dgm:presLayoutVars>
      </dgm:prSet>
      <dgm:spPr/>
    </dgm:pt>
    <dgm:pt modelId="{9A68F7B6-93DA-4972-96AB-784A3D8FB8AB}" type="pres">
      <dgm:prSet presAssocID="{CE4141D4-85A8-4929-BEFC-775E339C2C9C}" presName="ChildAccent" presStyleLbl="solidFgAcc1" presStyleIdx="1" presStyleCnt="16"/>
      <dgm:spPr/>
    </dgm:pt>
    <dgm:pt modelId="{CBB136DA-67C2-4BD0-954C-22C8F6DE1CBD}" type="pres">
      <dgm:prSet presAssocID="{CE4141D4-85A8-4929-BEFC-775E339C2C9C}" presName="Child" presStyleLbl="revTx" presStyleIdx="2" presStyleCnt="19">
        <dgm:presLayoutVars>
          <dgm:chMax val="0"/>
          <dgm:chPref val="0"/>
          <dgm:bulletEnabled val="1"/>
        </dgm:presLayoutVars>
      </dgm:prSet>
      <dgm:spPr/>
      <dgm:t>
        <a:bodyPr/>
        <a:lstStyle/>
        <a:p>
          <a:endParaRPr lang="en-US"/>
        </a:p>
      </dgm:t>
    </dgm:pt>
    <dgm:pt modelId="{A7F76B3F-AFD1-43AC-B3D7-20F2C92D9DFE}" type="pres">
      <dgm:prSet presAssocID="{474B93CF-F26C-4802-8C51-251266004226}" presName="childComposite" presStyleCnt="0">
        <dgm:presLayoutVars>
          <dgm:chMax val="0"/>
          <dgm:chPref val="0"/>
        </dgm:presLayoutVars>
      </dgm:prSet>
      <dgm:spPr/>
    </dgm:pt>
    <dgm:pt modelId="{B26368A6-D36E-4673-BF37-B57BF91D7E26}" type="pres">
      <dgm:prSet presAssocID="{474B93CF-F26C-4802-8C51-251266004226}" presName="ChildAccent" presStyleLbl="solidFgAcc1" presStyleIdx="2" presStyleCnt="16"/>
      <dgm:spPr/>
    </dgm:pt>
    <dgm:pt modelId="{B875D65F-E655-4B96-84BE-CF4564ABA53D}" type="pres">
      <dgm:prSet presAssocID="{474B93CF-F26C-4802-8C51-251266004226}" presName="Child" presStyleLbl="revTx" presStyleIdx="3" presStyleCnt="19">
        <dgm:presLayoutVars>
          <dgm:chMax val="0"/>
          <dgm:chPref val="0"/>
          <dgm:bulletEnabled val="1"/>
        </dgm:presLayoutVars>
      </dgm:prSet>
      <dgm:spPr/>
      <dgm:t>
        <a:bodyPr/>
        <a:lstStyle/>
        <a:p>
          <a:endParaRPr lang="en-US"/>
        </a:p>
      </dgm:t>
    </dgm:pt>
    <dgm:pt modelId="{C3D7B657-AF0C-4FD8-BF0B-7EF78B492430}" type="pres">
      <dgm:prSet presAssocID="{09186EA0-763D-46FC-8300-9FD6F7691257}" presName="childComposite" presStyleCnt="0">
        <dgm:presLayoutVars>
          <dgm:chMax val="0"/>
          <dgm:chPref val="0"/>
        </dgm:presLayoutVars>
      </dgm:prSet>
      <dgm:spPr/>
    </dgm:pt>
    <dgm:pt modelId="{53A65B0F-C680-420B-9F1A-A81DEEB2D598}" type="pres">
      <dgm:prSet presAssocID="{09186EA0-763D-46FC-8300-9FD6F7691257}" presName="ChildAccent" presStyleLbl="solidFgAcc1" presStyleIdx="3" presStyleCnt="16"/>
      <dgm:spPr/>
    </dgm:pt>
    <dgm:pt modelId="{56C5C136-5BC7-4B3D-A2D3-CE94A2182038}" type="pres">
      <dgm:prSet presAssocID="{09186EA0-763D-46FC-8300-9FD6F7691257}" presName="Child" presStyleLbl="revTx" presStyleIdx="4" presStyleCnt="19">
        <dgm:presLayoutVars>
          <dgm:chMax val="0"/>
          <dgm:chPref val="0"/>
          <dgm:bulletEnabled val="1"/>
        </dgm:presLayoutVars>
      </dgm:prSet>
      <dgm:spPr/>
      <dgm:t>
        <a:bodyPr/>
        <a:lstStyle/>
        <a:p>
          <a:endParaRPr lang="en-US"/>
        </a:p>
      </dgm:t>
    </dgm:pt>
    <dgm:pt modelId="{FF6EC2BC-F4B3-4ED6-95B4-5A9D37211F3C}" type="pres">
      <dgm:prSet presAssocID="{6356B461-68A3-4C01-981B-438AC04B5B20}" presName="childComposite" presStyleCnt="0">
        <dgm:presLayoutVars>
          <dgm:chMax val="0"/>
          <dgm:chPref val="0"/>
        </dgm:presLayoutVars>
      </dgm:prSet>
      <dgm:spPr/>
    </dgm:pt>
    <dgm:pt modelId="{BB05FC19-1098-4056-8CC6-64010FD8587C}" type="pres">
      <dgm:prSet presAssocID="{6356B461-68A3-4C01-981B-438AC04B5B20}" presName="ChildAccent" presStyleLbl="solidFgAcc1" presStyleIdx="4" presStyleCnt="16"/>
      <dgm:spPr/>
    </dgm:pt>
    <dgm:pt modelId="{00AAA048-313D-4501-B773-0139D4A23565}" type="pres">
      <dgm:prSet presAssocID="{6356B461-68A3-4C01-981B-438AC04B5B20}" presName="Child" presStyleLbl="revTx" presStyleIdx="5" presStyleCnt="19">
        <dgm:presLayoutVars>
          <dgm:chMax val="0"/>
          <dgm:chPref val="0"/>
          <dgm:bulletEnabled val="1"/>
        </dgm:presLayoutVars>
      </dgm:prSet>
      <dgm:spPr/>
      <dgm:t>
        <a:bodyPr/>
        <a:lstStyle/>
        <a:p>
          <a:endParaRPr lang="en-US"/>
        </a:p>
      </dgm:t>
    </dgm:pt>
    <dgm:pt modelId="{7D5247A1-8D9D-44E4-BF7C-13349BCCCBA2}" type="pres">
      <dgm:prSet presAssocID="{AFC6AAE7-02B0-44DA-B10D-68021A50F76B}" presName="childComposite" presStyleCnt="0">
        <dgm:presLayoutVars>
          <dgm:chMax val="0"/>
          <dgm:chPref val="0"/>
        </dgm:presLayoutVars>
      </dgm:prSet>
      <dgm:spPr/>
    </dgm:pt>
    <dgm:pt modelId="{0155CF92-3DC1-42CF-AD9E-CBA0F0A95D33}" type="pres">
      <dgm:prSet presAssocID="{AFC6AAE7-02B0-44DA-B10D-68021A50F76B}" presName="ChildAccent" presStyleLbl="solidFgAcc1" presStyleIdx="5" presStyleCnt="16"/>
      <dgm:spPr/>
    </dgm:pt>
    <dgm:pt modelId="{2F0EBBAE-A8BB-4C8A-8F6F-0D91668D3F71}" type="pres">
      <dgm:prSet presAssocID="{AFC6AAE7-02B0-44DA-B10D-68021A50F76B}" presName="Child" presStyleLbl="revTx" presStyleIdx="6" presStyleCnt="19">
        <dgm:presLayoutVars>
          <dgm:chMax val="0"/>
          <dgm:chPref val="0"/>
          <dgm:bulletEnabled val="1"/>
        </dgm:presLayoutVars>
      </dgm:prSet>
      <dgm:spPr/>
      <dgm:t>
        <a:bodyPr/>
        <a:lstStyle/>
        <a:p>
          <a:endParaRPr lang="en-US"/>
        </a:p>
      </dgm:t>
    </dgm:pt>
    <dgm:pt modelId="{446675C4-63DA-47F5-8AF3-9A3223E6B943}" type="pres">
      <dgm:prSet presAssocID="{15C45FAD-8C14-496B-90CC-76085D905B91}" presName="childComposite" presStyleCnt="0">
        <dgm:presLayoutVars>
          <dgm:chMax val="0"/>
          <dgm:chPref val="0"/>
        </dgm:presLayoutVars>
      </dgm:prSet>
      <dgm:spPr/>
    </dgm:pt>
    <dgm:pt modelId="{1A2BDA69-E136-48EE-AB6F-8A6757E42FCE}" type="pres">
      <dgm:prSet presAssocID="{15C45FAD-8C14-496B-90CC-76085D905B91}" presName="ChildAccent" presStyleLbl="solidFgAcc1" presStyleIdx="6" presStyleCnt="16"/>
      <dgm:spPr/>
    </dgm:pt>
    <dgm:pt modelId="{F9CF8781-1C82-41D1-83D2-7F8E32C8ABBA}" type="pres">
      <dgm:prSet presAssocID="{15C45FAD-8C14-496B-90CC-76085D905B91}" presName="Child" presStyleLbl="revTx" presStyleIdx="7" presStyleCnt="19">
        <dgm:presLayoutVars>
          <dgm:chMax val="0"/>
          <dgm:chPref val="0"/>
          <dgm:bulletEnabled val="1"/>
        </dgm:presLayoutVars>
      </dgm:prSet>
      <dgm:spPr/>
      <dgm:t>
        <a:bodyPr/>
        <a:lstStyle/>
        <a:p>
          <a:endParaRPr lang="en-US"/>
        </a:p>
      </dgm:t>
    </dgm:pt>
    <dgm:pt modelId="{E5D394D5-CB73-4C23-BE96-A7D719358E0E}" type="pres">
      <dgm:prSet presAssocID="{BB261816-E250-43F9-8273-320667F3DA06}" presName="root" presStyleCnt="0">
        <dgm:presLayoutVars>
          <dgm:chMax/>
          <dgm:chPref/>
        </dgm:presLayoutVars>
      </dgm:prSet>
      <dgm:spPr/>
    </dgm:pt>
    <dgm:pt modelId="{D124AF8C-77FC-4375-B5D4-D612CFEA4245}" type="pres">
      <dgm:prSet presAssocID="{BB261816-E250-43F9-8273-320667F3DA06}" presName="rootComposite" presStyleCnt="0">
        <dgm:presLayoutVars/>
      </dgm:prSet>
      <dgm:spPr/>
    </dgm:pt>
    <dgm:pt modelId="{D2ACAF00-97C2-4C93-AF0F-948E553F4994}" type="pres">
      <dgm:prSet presAssocID="{BB261816-E250-43F9-8273-320667F3DA06}" presName="ParentAccent" presStyleLbl="alignNode1" presStyleIdx="1" presStyleCnt="3"/>
      <dgm:spPr/>
    </dgm:pt>
    <dgm:pt modelId="{8D2A3EAC-BADA-489F-BBF3-B5ED56833026}" type="pres">
      <dgm:prSet presAssocID="{BB261816-E250-43F9-8273-320667F3DA06}" presName="ParentSmallAccent" presStyleLbl="fgAcc1" presStyleIdx="1" presStyleCnt="3"/>
      <dgm:spPr/>
    </dgm:pt>
    <dgm:pt modelId="{F31E6556-1523-4658-9835-2549EB3B8F52}" type="pres">
      <dgm:prSet presAssocID="{BB261816-E250-43F9-8273-320667F3DA06}" presName="Parent" presStyleLbl="revTx" presStyleIdx="8" presStyleCnt="19">
        <dgm:presLayoutVars>
          <dgm:chMax/>
          <dgm:chPref val="4"/>
          <dgm:bulletEnabled val="1"/>
        </dgm:presLayoutVars>
      </dgm:prSet>
      <dgm:spPr/>
      <dgm:t>
        <a:bodyPr/>
        <a:lstStyle/>
        <a:p>
          <a:endParaRPr lang="en-US"/>
        </a:p>
      </dgm:t>
    </dgm:pt>
    <dgm:pt modelId="{3DD4B72A-1502-429D-B519-F5343B39FBAB}" type="pres">
      <dgm:prSet presAssocID="{BB261816-E250-43F9-8273-320667F3DA06}" presName="childShape" presStyleCnt="0">
        <dgm:presLayoutVars>
          <dgm:chMax val="0"/>
          <dgm:chPref val="0"/>
        </dgm:presLayoutVars>
      </dgm:prSet>
      <dgm:spPr/>
    </dgm:pt>
    <dgm:pt modelId="{568C888E-A636-4521-B264-1244AEF0DE63}" type="pres">
      <dgm:prSet presAssocID="{B5DC0FA0-0A4E-46D9-B94D-5DDE8D8BCA01}" presName="childComposite" presStyleCnt="0">
        <dgm:presLayoutVars>
          <dgm:chMax val="0"/>
          <dgm:chPref val="0"/>
        </dgm:presLayoutVars>
      </dgm:prSet>
      <dgm:spPr/>
    </dgm:pt>
    <dgm:pt modelId="{8DCF1498-3BE9-438E-874D-402232E16E3E}" type="pres">
      <dgm:prSet presAssocID="{B5DC0FA0-0A4E-46D9-B94D-5DDE8D8BCA01}" presName="ChildAccent" presStyleLbl="solidFgAcc1" presStyleIdx="7" presStyleCnt="16"/>
      <dgm:spPr/>
    </dgm:pt>
    <dgm:pt modelId="{CDF14B15-4F4D-463F-B889-118BC39AAB7E}" type="pres">
      <dgm:prSet presAssocID="{B5DC0FA0-0A4E-46D9-B94D-5DDE8D8BCA01}" presName="Child" presStyleLbl="revTx" presStyleIdx="9" presStyleCnt="19">
        <dgm:presLayoutVars>
          <dgm:chMax val="0"/>
          <dgm:chPref val="0"/>
          <dgm:bulletEnabled val="1"/>
        </dgm:presLayoutVars>
      </dgm:prSet>
      <dgm:spPr/>
      <dgm:t>
        <a:bodyPr/>
        <a:lstStyle/>
        <a:p>
          <a:endParaRPr lang="en-US"/>
        </a:p>
      </dgm:t>
    </dgm:pt>
    <dgm:pt modelId="{B44956F0-9620-42FA-93CA-9D83A6E2C169}" type="pres">
      <dgm:prSet presAssocID="{A891F01F-C9F0-4EFC-8B69-784D3A3BA7D5}" presName="childComposite" presStyleCnt="0">
        <dgm:presLayoutVars>
          <dgm:chMax val="0"/>
          <dgm:chPref val="0"/>
        </dgm:presLayoutVars>
      </dgm:prSet>
      <dgm:spPr/>
    </dgm:pt>
    <dgm:pt modelId="{B05DA220-BD69-4530-9897-FD7AFC18EDD3}" type="pres">
      <dgm:prSet presAssocID="{A891F01F-C9F0-4EFC-8B69-784D3A3BA7D5}" presName="ChildAccent" presStyleLbl="solidFgAcc1" presStyleIdx="8" presStyleCnt="16"/>
      <dgm:spPr/>
    </dgm:pt>
    <dgm:pt modelId="{5163BEBE-E3CC-4A8E-AE14-5F9332E312F0}" type="pres">
      <dgm:prSet presAssocID="{A891F01F-C9F0-4EFC-8B69-784D3A3BA7D5}" presName="Child" presStyleLbl="revTx" presStyleIdx="10" presStyleCnt="19">
        <dgm:presLayoutVars>
          <dgm:chMax val="0"/>
          <dgm:chPref val="0"/>
          <dgm:bulletEnabled val="1"/>
        </dgm:presLayoutVars>
      </dgm:prSet>
      <dgm:spPr/>
      <dgm:t>
        <a:bodyPr/>
        <a:lstStyle/>
        <a:p>
          <a:endParaRPr lang="en-US"/>
        </a:p>
      </dgm:t>
    </dgm:pt>
    <dgm:pt modelId="{3A681212-9BEC-4394-A391-D9F702FF2324}" type="pres">
      <dgm:prSet presAssocID="{8AAE405B-0637-4445-B253-52860B28CB14}" presName="childComposite" presStyleCnt="0">
        <dgm:presLayoutVars>
          <dgm:chMax val="0"/>
          <dgm:chPref val="0"/>
        </dgm:presLayoutVars>
      </dgm:prSet>
      <dgm:spPr/>
    </dgm:pt>
    <dgm:pt modelId="{7B35097A-57B7-4CE7-B309-D3202680F4AE}" type="pres">
      <dgm:prSet presAssocID="{8AAE405B-0637-4445-B253-52860B28CB14}" presName="ChildAccent" presStyleLbl="solidFgAcc1" presStyleIdx="9" presStyleCnt="16"/>
      <dgm:spPr/>
    </dgm:pt>
    <dgm:pt modelId="{5928E194-C5EF-45C0-81D3-13D433353A71}" type="pres">
      <dgm:prSet presAssocID="{8AAE405B-0637-4445-B253-52860B28CB14}" presName="Child" presStyleLbl="revTx" presStyleIdx="11" presStyleCnt="19">
        <dgm:presLayoutVars>
          <dgm:chMax val="0"/>
          <dgm:chPref val="0"/>
          <dgm:bulletEnabled val="1"/>
        </dgm:presLayoutVars>
      </dgm:prSet>
      <dgm:spPr/>
      <dgm:t>
        <a:bodyPr/>
        <a:lstStyle/>
        <a:p>
          <a:endParaRPr lang="en-US"/>
        </a:p>
      </dgm:t>
    </dgm:pt>
    <dgm:pt modelId="{5C60E082-3887-4794-A53C-FA4BEB5B9CD8}" type="pres">
      <dgm:prSet presAssocID="{BA4C20FE-D2BA-442F-8EB1-299ABCA58772}" presName="childComposite" presStyleCnt="0">
        <dgm:presLayoutVars>
          <dgm:chMax val="0"/>
          <dgm:chPref val="0"/>
        </dgm:presLayoutVars>
      </dgm:prSet>
      <dgm:spPr/>
    </dgm:pt>
    <dgm:pt modelId="{BCBD614D-7587-4A91-84AA-0A3C7536C95C}" type="pres">
      <dgm:prSet presAssocID="{BA4C20FE-D2BA-442F-8EB1-299ABCA58772}" presName="ChildAccent" presStyleLbl="solidFgAcc1" presStyleIdx="10" presStyleCnt="16"/>
      <dgm:spPr/>
    </dgm:pt>
    <dgm:pt modelId="{15452831-83EF-41E2-BE9C-F79C0B39088A}" type="pres">
      <dgm:prSet presAssocID="{BA4C20FE-D2BA-442F-8EB1-299ABCA58772}" presName="Child" presStyleLbl="revTx" presStyleIdx="12" presStyleCnt="19">
        <dgm:presLayoutVars>
          <dgm:chMax val="0"/>
          <dgm:chPref val="0"/>
          <dgm:bulletEnabled val="1"/>
        </dgm:presLayoutVars>
      </dgm:prSet>
      <dgm:spPr/>
      <dgm:t>
        <a:bodyPr/>
        <a:lstStyle/>
        <a:p>
          <a:endParaRPr lang="en-US"/>
        </a:p>
      </dgm:t>
    </dgm:pt>
    <dgm:pt modelId="{54853707-290C-480D-ACCA-1B86C1B6F94C}" type="pres">
      <dgm:prSet presAssocID="{03DF17CD-90D9-4024-830A-D502C674FAB2}" presName="childComposite" presStyleCnt="0">
        <dgm:presLayoutVars>
          <dgm:chMax val="0"/>
          <dgm:chPref val="0"/>
        </dgm:presLayoutVars>
      </dgm:prSet>
      <dgm:spPr/>
    </dgm:pt>
    <dgm:pt modelId="{9A38D263-0237-484A-AFAB-6A90931991F5}" type="pres">
      <dgm:prSet presAssocID="{03DF17CD-90D9-4024-830A-D502C674FAB2}" presName="ChildAccent" presStyleLbl="solidFgAcc1" presStyleIdx="11" presStyleCnt="16"/>
      <dgm:spPr/>
    </dgm:pt>
    <dgm:pt modelId="{A05E4725-EFE7-4D22-BCB3-C5A52BE45BA7}" type="pres">
      <dgm:prSet presAssocID="{03DF17CD-90D9-4024-830A-D502C674FAB2}" presName="Child" presStyleLbl="revTx" presStyleIdx="13" presStyleCnt="19">
        <dgm:presLayoutVars>
          <dgm:chMax val="0"/>
          <dgm:chPref val="0"/>
          <dgm:bulletEnabled val="1"/>
        </dgm:presLayoutVars>
      </dgm:prSet>
      <dgm:spPr/>
      <dgm:t>
        <a:bodyPr/>
        <a:lstStyle/>
        <a:p>
          <a:endParaRPr lang="en-US"/>
        </a:p>
      </dgm:t>
    </dgm:pt>
    <dgm:pt modelId="{BA7D8FED-B4DD-470C-B2E7-8DCCF79670F4}" type="pres">
      <dgm:prSet presAssocID="{18745CDC-FB3F-4A27-8C2C-96B500B940BB}" presName="root" presStyleCnt="0">
        <dgm:presLayoutVars>
          <dgm:chMax/>
          <dgm:chPref/>
        </dgm:presLayoutVars>
      </dgm:prSet>
      <dgm:spPr/>
    </dgm:pt>
    <dgm:pt modelId="{84D094CF-DC86-4CF7-83E5-9DFAD3F1EED2}" type="pres">
      <dgm:prSet presAssocID="{18745CDC-FB3F-4A27-8C2C-96B500B940BB}" presName="rootComposite" presStyleCnt="0">
        <dgm:presLayoutVars/>
      </dgm:prSet>
      <dgm:spPr/>
    </dgm:pt>
    <dgm:pt modelId="{541B601D-E1FA-4793-999D-1E12A96E66C3}" type="pres">
      <dgm:prSet presAssocID="{18745CDC-FB3F-4A27-8C2C-96B500B940BB}" presName="ParentAccent" presStyleLbl="alignNode1" presStyleIdx="2" presStyleCnt="3"/>
      <dgm:spPr/>
    </dgm:pt>
    <dgm:pt modelId="{E1B1C687-9D9E-4057-B558-276D7ACBD4B5}" type="pres">
      <dgm:prSet presAssocID="{18745CDC-FB3F-4A27-8C2C-96B500B940BB}" presName="ParentSmallAccent" presStyleLbl="fgAcc1" presStyleIdx="2" presStyleCnt="3"/>
      <dgm:spPr/>
    </dgm:pt>
    <dgm:pt modelId="{12D80540-A88D-4FDA-9DCA-A0704CC8498B}" type="pres">
      <dgm:prSet presAssocID="{18745CDC-FB3F-4A27-8C2C-96B500B940BB}" presName="Parent" presStyleLbl="revTx" presStyleIdx="14" presStyleCnt="19">
        <dgm:presLayoutVars>
          <dgm:chMax/>
          <dgm:chPref val="4"/>
          <dgm:bulletEnabled val="1"/>
        </dgm:presLayoutVars>
      </dgm:prSet>
      <dgm:spPr/>
      <dgm:t>
        <a:bodyPr/>
        <a:lstStyle/>
        <a:p>
          <a:endParaRPr lang="en-US"/>
        </a:p>
      </dgm:t>
    </dgm:pt>
    <dgm:pt modelId="{41C522C3-6833-477C-A5FB-5F2F9D37EE8F}" type="pres">
      <dgm:prSet presAssocID="{18745CDC-FB3F-4A27-8C2C-96B500B940BB}" presName="childShape" presStyleCnt="0">
        <dgm:presLayoutVars>
          <dgm:chMax val="0"/>
          <dgm:chPref val="0"/>
        </dgm:presLayoutVars>
      </dgm:prSet>
      <dgm:spPr/>
    </dgm:pt>
    <dgm:pt modelId="{75D1AD02-13B9-4873-A075-871BBCEF71FE}" type="pres">
      <dgm:prSet presAssocID="{A7EA170A-4E1E-47B0-BD62-A0F830B7463D}" presName="childComposite" presStyleCnt="0">
        <dgm:presLayoutVars>
          <dgm:chMax val="0"/>
          <dgm:chPref val="0"/>
        </dgm:presLayoutVars>
      </dgm:prSet>
      <dgm:spPr/>
    </dgm:pt>
    <dgm:pt modelId="{5F1AB6D0-0E2F-47A4-95CF-7AC639BE4422}" type="pres">
      <dgm:prSet presAssocID="{A7EA170A-4E1E-47B0-BD62-A0F830B7463D}" presName="ChildAccent" presStyleLbl="solidFgAcc1" presStyleIdx="12" presStyleCnt="16"/>
      <dgm:spPr/>
    </dgm:pt>
    <dgm:pt modelId="{672626B4-3899-4232-9EFF-9402CB78B494}" type="pres">
      <dgm:prSet presAssocID="{A7EA170A-4E1E-47B0-BD62-A0F830B7463D}" presName="Child" presStyleLbl="revTx" presStyleIdx="15" presStyleCnt="19">
        <dgm:presLayoutVars>
          <dgm:chMax val="0"/>
          <dgm:chPref val="0"/>
          <dgm:bulletEnabled val="1"/>
        </dgm:presLayoutVars>
      </dgm:prSet>
      <dgm:spPr/>
      <dgm:t>
        <a:bodyPr/>
        <a:lstStyle/>
        <a:p>
          <a:endParaRPr lang="en-US"/>
        </a:p>
      </dgm:t>
    </dgm:pt>
    <dgm:pt modelId="{13CCC25C-123C-402D-BD6F-6BB68E15B41D}" type="pres">
      <dgm:prSet presAssocID="{E66C4310-AFDD-4F5A-8D7D-85AFDC8BCC7B}" presName="childComposite" presStyleCnt="0">
        <dgm:presLayoutVars>
          <dgm:chMax val="0"/>
          <dgm:chPref val="0"/>
        </dgm:presLayoutVars>
      </dgm:prSet>
      <dgm:spPr/>
    </dgm:pt>
    <dgm:pt modelId="{BB097FAC-B511-435E-A9E0-D54FC4F95327}" type="pres">
      <dgm:prSet presAssocID="{E66C4310-AFDD-4F5A-8D7D-85AFDC8BCC7B}" presName="ChildAccent" presStyleLbl="solidFgAcc1" presStyleIdx="13" presStyleCnt="16"/>
      <dgm:spPr/>
    </dgm:pt>
    <dgm:pt modelId="{E3811241-74E0-4D5E-B45E-AD9867BC5104}" type="pres">
      <dgm:prSet presAssocID="{E66C4310-AFDD-4F5A-8D7D-85AFDC8BCC7B}" presName="Child" presStyleLbl="revTx" presStyleIdx="16" presStyleCnt="19">
        <dgm:presLayoutVars>
          <dgm:chMax val="0"/>
          <dgm:chPref val="0"/>
          <dgm:bulletEnabled val="1"/>
        </dgm:presLayoutVars>
      </dgm:prSet>
      <dgm:spPr/>
      <dgm:t>
        <a:bodyPr/>
        <a:lstStyle/>
        <a:p>
          <a:endParaRPr lang="en-US"/>
        </a:p>
      </dgm:t>
    </dgm:pt>
    <dgm:pt modelId="{2525F808-D604-4938-9476-D1DA24BD5118}" type="pres">
      <dgm:prSet presAssocID="{A9E582BD-7FEC-4572-B910-1306E569031E}" presName="childComposite" presStyleCnt="0">
        <dgm:presLayoutVars>
          <dgm:chMax val="0"/>
          <dgm:chPref val="0"/>
        </dgm:presLayoutVars>
      </dgm:prSet>
      <dgm:spPr/>
    </dgm:pt>
    <dgm:pt modelId="{8515C26D-31F1-4457-9876-2DECBEBB54C8}" type="pres">
      <dgm:prSet presAssocID="{A9E582BD-7FEC-4572-B910-1306E569031E}" presName="ChildAccent" presStyleLbl="solidFgAcc1" presStyleIdx="14" presStyleCnt="16"/>
      <dgm:spPr/>
    </dgm:pt>
    <dgm:pt modelId="{86FB1FC3-CF72-4F1A-A4C7-9E5EABDD2663}" type="pres">
      <dgm:prSet presAssocID="{A9E582BD-7FEC-4572-B910-1306E569031E}" presName="Child" presStyleLbl="revTx" presStyleIdx="17" presStyleCnt="19">
        <dgm:presLayoutVars>
          <dgm:chMax val="0"/>
          <dgm:chPref val="0"/>
          <dgm:bulletEnabled val="1"/>
        </dgm:presLayoutVars>
      </dgm:prSet>
      <dgm:spPr/>
      <dgm:t>
        <a:bodyPr/>
        <a:lstStyle/>
        <a:p>
          <a:endParaRPr lang="en-US"/>
        </a:p>
      </dgm:t>
    </dgm:pt>
    <dgm:pt modelId="{CBE396CD-AD92-4731-9092-983A7F7945CB}" type="pres">
      <dgm:prSet presAssocID="{9B2C823A-80CD-4B16-B356-0D8DEFBF4D70}" presName="childComposite" presStyleCnt="0">
        <dgm:presLayoutVars>
          <dgm:chMax val="0"/>
          <dgm:chPref val="0"/>
        </dgm:presLayoutVars>
      </dgm:prSet>
      <dgm:spPr/>
    </dgm:pt>
    <dgm:pt modelId="{6158B7EA-5585-4906-991D-1F5C7AD11A99}" type="pres">
      <dgm:prSet presAssocID="{9B2C823A-80CD-4B16-B356-0D8DEFBF4D70}" presName="ChildAccent" presStyleLbl="solidFgAcc1" presStyleIdx="15" presStyleCnt="16" custLinFactY="100000" custLinFactNeighborY="126539"/>
      <dgm:spPr/>
    </dgm:pt>
    <dgm:pt modelId="{7BE7EC5A-E81D-4A18-86A8-EB2331155A99}" type="pres">
      <dgm:prSet presAssocID="{9B2C823A-80CD-4B16-B356-0D8DEFBF4D70}" presName="Child" presStyleLbl="revTx" presStyleIdx="18" presStyleCnt="19" custScaleY="244722" custLinFactY="28210" custLinFactNeighborY="100000">
        <dgm:presLayoutVars>
          <dgm:chMax val="0"/>
          <dgm:chPref val="0"/>
          <dgm:bulletEnabled val="1"/>
        </dgm:presLayoutVars>
      </dgm:prSet>
      <dgm:spPr/>
      <dgm:t>
        <a:bodyPr/>
        <a:lstStyle/>
        <a:p>
          <a:endParaRPr lang="en-US"/>
        </a:p>
      </dgm:t>
    </dgm:pt>
  </dgm:ptLst>
  <dgm:cxnLst>
    <dgm:cxn modelId="{F70EB964-ED70-4E29-A7A4-ED4F123B45F4}" srcId="{27D44D82-26A4-4BBF-9012-1F2DC1219A9C}" destId="{CE4141D4-85A8-4929-BEFC-775E339C2C9C}" srcOrd="1" destOrd="0" parTransId="{9D6BF2D9-7572-44AD-B196-CCB88A616811}" sibTransId="{84580380-5ADB-4D32-AC2A-11FBF6E251DC}"/>
    <dgm:cxn modelId="{90AFB134-73FF-4DF9-A84C-D41EAFB61521}" type="presOf" srcId="{15C45FAD-8C14-496B-90CC-76085D905B91}" destId="{F9CF8781-1C82-41D1-83D2-7F8E32C8ABBA}" srcOrd="0" destOrd="0" presId="urn:microsoft.com/office/officeart/2008/layout/SquareAccentList"/>
    <dgm:cxn modelId="{E6EB966F-B57D-4DE4-8FC6-B9F18F7D5AC3}" type="presOf" srcId="{16DE4313-BCAA-4325-9E2F-D350E3CF1E54}" destId="{CB470BFC-25EE-4812-81EF-DDDF743C0320}" srcOrd="0" destOrd="0" presId="urn:microsoft.com/office/officeart/2008/layout/SquareAccentList"/>
    <dgm:cxn modelId="{8A562944-4829-4CA0-9A9B-121CFF554AA2}" type="presOf" srcId="{11E92ADC-9F47-4D05-86D8-438B715CFBE7}" destId="{4FDBEF96-87FE-4962-9BD2-EC4AAE9178AF}" srcOrd="0" destOrd="0" presId="urn:microsoft.com/office/officeart/2008/layout/SquareAccentList"/>
    <dgm:cxn modelId="{266B9FB9-87C8-4BF7-B19E-34320D355072}" srcId="{27D44D82-26A4-4BBF-9012-1F2DC1219A9C}" destId="{15C45FAD-8C14-496B-90CC-76085D905B91}" srcOrd="6" destOrd="0" parTransId="{50853426-DC9E-4A20-853F-DFD46773A810}" sibTransId="{83DDE1D2-8951-472E-85E5-A55ECA42BE9E}"/>
    <dgm:cxn modelId="{A6072FDB-C15A-48EC-89E5-AD8446AC93DB}" srcId="{16DE4313-BCAA-4325-9E2F-D350E3CF1E54}" destId="{BB261816-E250-43F9-8273-320667F3DA06}" srcOrd="1" destOrd="0" parTransId="{E3E586A6-93D0-4405-86CF-C482748BE5E5}" sibTransId="{C66F3E05-1E35-40C6-A2C6-76F13AC273F7}"/>
    <dgm:cxn modelId="{B6240A57-B259-4086-B8D1-8F3920D5E938}" type="presOf" srcId="{8AAE405B-0637-4445-B253-52860B28CB14}" destId="{5928E194-C5EF-45C0-81D3-13D433353A71}" srcOrd="0" destOrd="0" presId="urn:microsoft.com/office/officeart/2008/layout/SquareAccentList"/>
    <dgm:cxn modelId="{042B7BDF-9B61-47DD-B254-1EC302509422}" srcId="{BB261816-E250-43F9-8273-320667F3DA06}" destId="{03DF17CD-90D9-4024-830A-D502C674FAB2}" srcOrd="4" destOrd="0" parTransId="{32116293-2631-4B8C-84CA-D6D08CD8321D}" sibTransId="{3DF89CC1-7FE7-4A62-92E8-1102A7FEF5E9}"/>
    <dgm:cxn modelId="{652FCAF5-358B-4013-A2EF-47624187AC2C}" type="presOf" srcId="{B5DC0FA0-0A4E-46D9-B94D-5DDE8D8BCA01}" destId="{CDF14B15-4F4D-463F-B889-118BC39AAB7E}" srcOrd="0" destOrd="0" presId="urn:microsoft.com/office/officeart/2008/layout/SquareAccentList"/>
    <dgm:cxn modelId="{3C980947-1895-4AEF-9C4B-AFB68DDDA462}" type="presOf" srcId="{E66C4310-AFDD-4F5A-8D7D-85AFDC8BCC7B}" destId="{E3811241-74E0-4D5E-B45E-AD9867BC5104}" srcOrd="0" destOrd="0" presId="urn:microsoft.com/office/officeart/2008/layout/SquareAccentList"/>
    <dgm:cxn modelId="{94CE203B-109F-4058-9DC5-88BE537D53F0}" type="presOf" srcId="{9B2C823A-80CD-4B16-B356-0D8DEFBF4D70}" destId="{7BE7EC5A-E81D-4A18-86A8-EB2331155A99}" srcOrd="0" destOrd="0" presId="urn:microsoft.com/office/officeart/2008/layout/SquareAccentList"/>
    <dgm:cxn modelId="{BF5E65A9-1223-45B7-AFE7-DF11E57AB371}" srcId="{BB261816-E250-43F9-8273-320667F3DA06}" destId="{A891F01F-C9F0-4EFC-8B69-784D3A3BA7D5}" srcOrd="1" destOrd="0" parTransId="{A84E2BD0-A99C-4EE4-9EB8-D6342B85DA78}" sibTransId="{C700867D-A74F-4111-A21A-8DFD08833A3B}"/>
    <dgm:cxn modelId="{A03B8CF3-1B56-4649-8629-29B51D7B807C}" srcId="{BB261816-E250-43F9-8273-320667F3DA06}" destId="{8AAE405B-0637-4445-B253-52860B28CB14}" srcOrd="2" destOrd="0" parTransId="{094B040D-0180-4B14-9C43-F709801FCBED}" sibTransId="{F608D8B7-E69C-4089-85C3-EBC350D2515E}"/>
    <dgm:cxn modelId="{1324788C-5016-4BBF-ADE8-60E1533D26C8}" type="presOf" srcId="{AFC6AAE7-02B0-44DA-B10D-68021A50F76B}" destId="{2F0EBBAE-A8BB-4C8A-8F6F-0D91668D3F71}" srcOrd="0" destOrd="0" presId="urn:microsoft.com/office/officeart/2008/layout/SquareAccentList"/>
    <dgm:cxn modelId="{EE5D504A-D543-4756-8E6F-88669E9FBF72}" type="presOf" srcId="{6356B461-68A3-4C01-981B-438AC04B5B20}" destId="{00AAA048-313D-4501-B773-0139D4A23565}" srcOrd="0" destOrd="0" presId="urn:microsoft.com/office/officeart/2008/layout/SquareAccentList"/>
    <dgm:cxn modelId="{3D6FE99C-1C28-40B5-8597-9DEEEE78EAEA}" srcId="{18745CDC-FB3F-4A27-8C2C-96B500B940BB}" destId="{9B2C823A-80CD-4B16-B356-0D8DEFBF4D70}" srcOrd="3" destOrd="0" parTransId="{13FF2E3C-4B60-4DD4-AC24-18E19E42BE23}" sibTransId="{D55F21C3-68B4-4E77-8210-92584CE92878}"/>
    <dgm:cxn modelId="{96A69AE2-54F8-4DEC-B333-D632A539B3AD}" srcId="{18745CDC-FB3F-4A27-8C2C-96B500B940BB}" destId="{A9E582BD-7FEC-4572-B910-1306E569031E}" srcOrd="2" destOrd="0" parTransId="{09B9B7E7-01C5-4599-B452-0EA91AB1275D}" sibTransId="{B00E4B47-1790-48C7-8650-8D53907228E1}"/>
    <dgm:cxn modelId="{FF373A70-47CA-49BD-8B56-CFF91A9F21BD}" srcId="{16DE4313-BCAA-4325-9E2F-D350E3CF1E54}" destId="{18745CDC-FB3F-4A27-8C2C-96B500B940BB}" srcOrd="2" destOrd="0" parTransId="{8C421819-9244-4400-8F50-CAA7E8639DCD}" sibTransId="{A125B52C-FD5C-40F6-9C0F-F1A69AEA8804}"/>
    <dgm:cxn modelId="{E470DEE8-3A6C-49B2-B69B-23E3BFF5BB7F}" srcId="{BB261816-E250-43F9-8273-320667F3DA06}" destId="{BA4C20FE-D2BA-442F-8EB1-299ABCA58772}" srcOrd="3" destOrd="0" parTransId="{EBCAD007-1FBB-4078-81F0-A1FF451F98FE}" sibTransId="{92EB483D-F112-454F-8F30-251DCCC6AA0F}"/>
    <dgm:cxn modelId="{E985F49C-09C7-47AE-BF74-2531B63C86A1}" type="presOf" srcId="{A891F01F-C9F0-4EFC-8B69-784D3A3BA7D5}" destId="{5163BEBE-E3CC-4A8E-AE14-5F9332E312F0}" srcOrd="0" destOrd="0" presId="urn:microsoft.com/office/officeart/2008/layout/SquareAccentList"/>
    <dgm:cxn modelId="{2B66A015-FDAD-439E-A785-6D11390D5BE7}" type="presOf" srcId="{A9E582BD-7FEC-4572-B910-1306E569031E}" destId="{86FB1FC3-CF72-4F1A-A4C7-9E5EABDD2663}" srcOrd="0" destOrd="0" presId="urn:microsoft.com/office/officeart/2008/layout/SquareAccentList"/>
    <dgm:cxn modelId="{B1A0E3DC-79C2-46CF-8D7A-026CA566854C}" type="presOf" srcId="{03DF17CD-90D9-4024-830A-D502C674FAB2}" destId="{A05E4725-EFE7-4D22-BCB3-C5A52BE45BA7}" srcOrd="0" destOrd="0" presId="urn:microsoft.com/office/officeart/2008/layout/SquareAccentList"/>
    <dgm:cxn modelId="{E1CAD33A-BE5B-4254-A30C-FF7DF615C8E3}" srcId="{27D44D82-26A4-4BBF-9012-1F2DC1219A9C}" destId="{AFC6AAE7-02B0-44DA-B10D-68021A50F76B}" srcOrd="5" destOrd="0" parTransId="{A334ADD2-7027-4DB2-AB32-5334DD34C294}" sibTransId="{0623CE83-56E7-4177-9BE1-9574EFE313FE}"/>
    <dgm:cxn modelId="{50212C3D-7ACC-4B95-94A3-2E74D016CA0B}" srcId="{18745CDC-FB3F-4A27-8C2C-96B500B940BB}" destId="{A7EA170A-4E1E-47B0-BD62-A0F830B7463D}" srcOrd="0" destOrd="0" parTransId="{C7AA5FB6-0142-4170-B370-784DF3C78A23}" sibTransId="{34C06228-66AC-403F-9FC1-FED1C711AD65}"/>
    <dgm:cxn modelId="{23433E9A-3DE5-4789-95B3-BF38B84B49AD}" srcId="{18745CDC-FB3F-4A27-8C2C-96B500B940BB}" destId="{E66C4310-AFDD-4F5A-8D7D-85AFDC8BCC7B}" srcOrd="1" destOrd="0" parTransId="{E1FF75B0-5508-4682-96DD-6A884E640ED1}" sibTransId="{576CE8AD-3808-4251-A4DD-A9E3C68C6908}"/>
    <dgm:cxn modelId="{CE288B9B-647C-4AFC-8995-FA9DF6BFBA89}" type="presOf" srcId="{BB261816-E250-43F9-8273-320667F3DA06}" destId="{F31E6556-1523-4658-9835-2549EB3B8F52}" srcOrd="0" destOrd="0" presId="urn:microsoft.com/office/officeart/2008/layout/SquareAccentList"/>
    <dgm:cxn modelId="{5709F6EE-740A-491F-8D8C-E5ED50DB461C}" srcId="{27D44D82-26A4-4BBF-9012-1F2DC1219A9C}" destId="{09186EA0-763D-46FC-8300-9FD6F7691257}" srcOrd="3" destOrd="0" parTransId="{CF3A3A15-F9B5-4AB7-9733-CDE2AF796D96}" sibTransId="{DD463EE4-DBE3-4750-A87E-3615985C3B59}"/>
    <dgm:cxn modelId="{AC34C456-6A9A-48CB-AB6A-36837701278F}" type="presOf" srcId="{BA4C20FE-D2BA-442F-8EB1-299ABCA58772}" destId="{15452831-83EF-41E2-BE9C-F79C0B39088A}" srcOrd="0" destOrd="0" presId="urn:microsoft.com/office/officeart/2008/layout/SquareAccentList"/>
    <dgm:cxn modelId="{6B2675AE-B554-491F-BC6A-A130D5984177}" type="presOf" srcId="{27D44D82-26A4-4BBF-9012-1F2DC1219A9C}" destId="{624A94FD-5F92-4789-8BB0-7C99C74524C8}" srcOrd="0" destOrd="0" presId="urn:microsoft.com/office/officeart/2008/layout/SquareAccentList"/>
    <dgm:cxn modelId="{A4779265-576D-4C93-82A2-8D6C834D7E57}" type="presOf" srcId="{CE4141D4-85A8-4929-BEFC-775E339C2C9C}" destId="{CBB136DA-67C2-4BD0-954C-22C8F6DE1CBD}" srcOrd="0" destOrd="0" presId="urn:microsoft.com/office/officeart/2008/layout/SquareAccentList"/>
    <dgm:cxn modelId="{5F122C89-ECCD-4464-B120-B7ADD6FA1187}" srcId="{16DE4313-BCAA-4325-9E2F-D350E3CF1E54}" destId="{27D44D82-26A4-4BBF-9012-1F2DC1219A9C}" srcOrd="0" destOrd="0" parTransId="{2410575E-844D-4CF9-8EF6-1300B3FD742A}" sibTransId="{C1F8530D-31F0-406D-858B-376A34D6DC6D}"/>
    <dgm:cxn modelId="{4EBFE851-F1D1-4B0A-A376-3A9ABF6A83DA}" srcId="{27D44D82-26A4-4BBF-9012-1F2DC1219A9C}" destId="{6356B461-68A3-4C01-981B-438AC04B5B20}" srcOrd="4" destOrd="0" parTransId="{01B39A6B-0EFC-408D-9DA2-AB3CA8917C8A}" sibTransId="{3312102E-B7F7-455C-B506-B9F329D98BBB}"/>
    <dgm:cxn modelId="{352E063E-90B5-4DBC-9077-86CF46F3ADA8}" type="presOf" srcId="{18745CDC-FB3F-4A27-8C2C-96B500B940BB}" destId="{12D80540-A88D-4FDA-9DCA-A0704CC8498B}" srcOrd="0" destOrd="0" presId="urn:microsoft.com/office/officeart/2008/layout/SquareAccentList"/>
    <dgm:cxn modelId="{66CC1570-0145-4B3A-A69E-22C89912152A}" srcId="{27D44D82-26A4-4BBF-9012-1F2DC1219A9C}" destId="{474B93CF-F26C-4802-8C51-251266004226}" srcOrd="2" destOrd="0" parTransId="{13DC1174-12D1-446E-B706-8906C55718B8}" sibTransId="{63B1D9E3-C70E-4BEE-9F22-24E1FBA90000}"/>
    <dgm:cxn modelId="{67D8ED03-C52E-48BD-9474-4C41E1175A64}" type="presOf" srcId="{474B93CF-F26C-4802-8C51-251266004226}" destId="{B875D65F-E655-4B96-84BE-CF4564ABA53D}" srcOrd="0" destOrd="0" presId="urn:microsoft.com/office/officeart/2008/layout/SquareAccentList"/>
    <dgm:cxn modelId="{612AED67-D5EA-492A-9194-A5D6D8EA5F8B}" srcId="{BB261816-E250-43F9-8273-320667F3DA06}" destId="{B5DC0FA0-0A4E-46D9-B94D-5DDE8D8BCA01}" srcOrd="0" destOrd="0" parTransId="{D979A876-5E86-4526-856B-C2D6585E9E6D}" sibTransId="{289B505C-2AFE-4D32-BDB8-91EFF2BEC175}"/>
    <dgm:cxn modelId="{75A5C92B-5968-4FFC-8023-937F3FC6B278}" type="presOf" srcId="{A7EA170A-4E1E-47B0-BD62-A0F830B7463D}" destId="{672626B4-3899-4232-9EFF-9402CB78B494}" srcOrd="0" destOrd="0" presId="urn:microsoft.com/office/officeart/2008/layout/SquareAccentList"/>
    <dgm:cxn modelId="{409D2773-17D8-43E4-BEDD-93379F984BDB}" srcId="{27D44D82-26A4-4BBF-9012-1F2DC1219A9C}" destId="{11E92ADC-9F47-4D05-86D8-438B715CFBE7}" srcOrd="0" destOrd="0" parTransId="{4136FCC1-FDD2-49EC-A559-F58B2B2445FD}" sibTransId="{66854139-9CE5-4FB6-BEB7-680406BC563F}"/>
    <dgm:cxn modelId="{0960984C-7EA8-4C7C-8B96-88AB515945C2}" type="presOf" srcId="{09186EA0-763D-46FC-8300-9FD6F7691257}" destId="{56C5C136-5BC7-4B3D-A2D3-CE94A2182038}" srcOrd="0" destOrd="0" presId="urn:microsoft.com/office/officeart/2008/layout/SquareAccentList"/>
    <dgm:cxn modelId="{B027D89E-4426-47C1-9D5E-FB730387159D}" type="presParOf" srcId="{CB470BFC-25EE-4812-81EF-DDDF743C0320}" destId="{42B27B9D-4A07-436A-8A5B-C205776F5398}" srcOrd="0" destOrd="0" presId="urn:microsoft.com/office/officeart/2008/layout/SquareAccentList"/>
    <dgm:cxn modelId="{23F1B4B1-12EE-4D7A-936B-6E1111048949}" type="presParOf" srcId="{42B27B9D-4A07-436A-8A5B-C205776F5398}" destId="{0C10B1DA-6BCF-4201-8F70-C12AB73AD617}" srcOrd="0" destOrd="0" presId="urn:microsoft.com/office/officeart/2008/layout/SquareAccentList"/>
    <dgm:cxn modelId="{F251F62C-501C-44EA-BD76-821448DEB5AC}" type="presParOf" srcId="{0C10B1DA-6BCF-4201-8F70-C12AB73AD617}" destId="{4FE0D708-4611-4F95-B333-0A45228BD061}" srcOrd="0" destOrd="0" presId="urn:microsoft.com/office/officeart/2008/layout/SquareAccentList"/>
    <dgm:cxn modelId="{20CC9655-194D-4B38-9D71-53C7DE388719}" type="presParOf" srcId="{0C10B1DA-6BCF-4201-8F70-C12AB73AD617}" destId="{A826B36B-4DD1-41A0-AC95-280A9C8991E1}" srcOrd="1" destOrd="0" presId="urn:microsoft.com/office/officeart/2008/layout/SquareAccentList"/>
    <dgm:cxn modelId="{86E10762-09D9-4F67-8921-8742D4D0E009}" type="presParOf" srcId="{0C10B1DA-6BCF-4201-8F70-C12AB73AD617}" destId="{624A94FD-5F92-4789-8BB0-7C99C74524C8}" srcOrd="2" destOrd="0" presId="urn:microsoft.com/office/officeart/2008/layout/SquareAccentList"/>
    <dgm:cxn modelId="{DB6919FE-2D3A-441F-A87D-39DEE572FED5}" type="presParOf" srcId="{42B27B9D-4A07-436A-8A5B-C205776F5398}" destId="{B20056BE-A86F-4E98-8534-61FDFC0EFBAC}" srcOrd="1" destOrd="0" presId="urn:microsoft.com/office/officeart/2008/layout/SquareAccentList"/>
    <dgm:cxn modelId="{56EDC190-B5E0-42E3-9E51-BBE43C61FA55}" type="presParOf" srcId="{B20056BE-A86F-4E98-8534-61FDFC0EFBAC}" destId="{3BED71EB-C4D3-4865-A12C-946F333D97EA}" srcOrd="0" destOrd="0" presId="urn:microsoft.com/office/officeart/2008/layout/SquareAccentList"/>
    <dgm:cxn modelId="{631CDDCB-89CC-4E92-99BE-CD7C4CF98D9B}" type="presParOf" srcId="{3BED71EB-C4D3-4865-A12C-946F333D97EA}" destId="{08E7C96D-872F-4935-85DE-540788FAE7CF}" srcOrd="0" destOrd="0" presId="urn:microsoft.com/office/officeart/2008/layout/SquareAccentList"/>
    <dgm:cxn modelId="{5EDA6C72-8AEA-4138-B2FB-3177C21731C8}" type="presParOf" srcId="{3BED71EB-C4D3-4865-A12C-946F333D97EA}" destId="{4FDBEF96-87FE-4962-9BD2-EC4AAE9178AF}" srcOrd="1" destOrd="0" presId="urn:microsoft.com/office/officeart/2008/layout/SquareAccentList"/>
    <dgm:cxn modelId="{375B8D61-FB0A-4D98-96D1-F43FAC70EBEB}" type="presParOf" srcId="{B20056BE-A86F-4E98-8534-61FDFC0EFBAC}" destId="{5DD11AD3-C4BF-4AF0-B47C-5881FDEB4920}" srcOrd="1" destOrd="0" presId="urn:microsoft.com/office/officeart/2008/layout/SquareAccentList"/>
    <dgm:cxn modelId="{D5E51E3C-DD74-4357-A033-32D2D3E80CAC}" type="presParOf" srcId="{5DD11AD3-C4BF-4AF0-B47C-5881FDEB4920}" destId="{9A68F7B6-93DA-4972-96AB-784A3D8FB8AB}" srcOrd="0" destOrd="0" presId="urn:microsoft.com/office/officeart/2008/layout/SquareAccentList"/>
    <dgm:cxn modelId="{1944614F-277C-4B65-B968-D60C85223FB6}" type="presParOf" srcId="{5DD11AD3-C4BF-4AF0-B47C-5881FDEB4920}" destId="{CBB136DA-67C2-4BD0-954C-22C8F6DE1CBD}" srcOrd="1" destOrd="0" presId="urn:microsoft.com/office/officeart/2008/layout/SquareAccentList"/>
    <dgm:cxn modelId="{7EE335CD-8785-451D-B37E-FC9B697857FE}" type="presParOf" srcId="{B20056BE-A86F-4E98-8534-61FDFC0EFBAC}" destId="{A7F76B3F-AFD1-43AC-B3D7-20F2C92D9DFE}" srcOrd="2" destOrd="0" presId="urn:microsoft.com/office/officeart/2008/layout/SquareAccentList"/>
    <dgm:cxn modelId="{C0ADA582-758F-416D-A335-E567469D0275}" type="presParOf" srcId="{A7F76B3F-AFD1-43AC-B3D7-20F2C92D9DFE}" destId="{B26368A6-D36E-4673-BF37-B57BF91D7E26}" srcOrd="0" destOrd="0" presId="urn:microsoft.com/office/officeart/2008/layout/SquareAccentList"/>
    <dgm:cxn modelId="{2723CD25-D9F7-43EB-A176-258F3026C6C0}" type="presParOf" srcId="{A7F76B3F-AFD1-43AC-B3D7-20F2C92D9DFE}" destId="{B875D65F-E655-4B96-84BE-CF4564ABA53D}" srcOrd="1" destOrd="0" presId="urn:microsoft.com/office/officeart/2008/layout/SquareAccentList"/>
    <dgm:cxn modelId="{946CACB3-F4A1-4C64-AF15-2496EA923CBD}" type="presParOf" srcId="{B20056BE-A86F-4E98-8534-61FDFC0EFBAC}" destId="{C3D7B657-AF0C-4FD8-BF0B-7EF78B492430}" srcOrd="3" destOrd="0" presId="urn:microsoft.com/office/officeart/2008/layout/SquareAccentList"/>
    <dgm:cxn modelId="{DD498725-EF30-4A59-A7B9-B2AF7F12777F}" type="presParOf" srcId="{C3D7B657-AF0C-4FD8-BF0B-7EF78B492430}" destId="{53A65B0F-C680-420B-9F1A-A81DEEB2D598}" srcOrd="0" destOrd="0" presId="urn:microsoft.com/office/officeart/2008/layout/SquareAccentList"/>
    <dgm:cxn modelId="{82736792-0BE7-4492-BEE3-2903EC8316A2}" type="presParOf" srcId="{C3D7B657-AF0C-4FD8-BF0B-7EF78B492430}" destId="{56C5C136-5BC7-4B3D-A2D3-CE94A2182038}" srcOrd="1" destOrd="0" presId="urn:microsoft.com/office/officeart/2008/layout/SquareAccentList"/>
    <dgm:cxn modelId="{C951A618-A862-4780-8B1A-4C9DF5BDBA83}" type="presParOf" srcId="{B20056BE-A86F-4E98-8534-61FDFC0EFBAC}" destId="{FF6EC2BC-F4B3-4ED6-95B4-5A9D37211F3C}" srcOrd="4" destOrd="0" presId="urn:microsoft.com/office/officeart/2008/layout/SquareAccentList"/>
    <dgm:cxn modelId="{9B60C619-A3A3-491E-8B5B-5F439D1776D6}" type="presParOf" srcId="{FF6EC2BC-F4B3-4ED6-95B4-5A9D37211F3C}" destId="{BB05FC19-1098-4056-8CC6-64010FD8587C}" srcOrd="0" destOrd="0" presId="urn:microsoft.com/office/officeart/2008/layout/SquareAccentList"/>
    <dgm:cxn modelId="{FEFB52F8-6B48-4B4D-A8C4-121E31C867BD}" type="presParOf" srcId="{FF6EC2BC-F4B3-4ED6-95B4-5A9D37211F3C}" destId="{00AAA048-313D-4501-B773-0139D4A23565}" srcOrd="1" destOrd="0" presId="urn:microsoft.com/office/officeart/2008/layout/SquareAccentList"/>
    <dgm:cxn modelId="{C146FD63-AD07-49B1-B24E-9D26B0497A51}" type="presParOf" srcId="{B20056BE-A86F-4E98-8534-61FDFC0EFBAC}" destId="{7D5247A1-8D9D-44E4-BF7C-13349BCCCBA2}" srcOrd="5" destOrd="0" presId="urn:microsoft.com/office/officeart/2008/layout/SquareAccentList"/>
    <dgm:cxn modelId="{FEB576B5-E100-424A-B290-B906B66027E4}" type="presParOf" srcId="{7D5247A1-8D9D-44E4-BF7C-13349BCCCBA2}" destId="{0155CF92-3DC1-42CF-AD9E-CBA0F0A95D33}" srcOrd="0" destOrd="0" presId="urn:microsoft.com/office/officeart/2008/layout/SquareAccentList"/>
    <dgm:cxn modelId="{3B9E1CC9-877D-4B13-916B-75A6BECCA783}" type="presParOf" srcId="{7D5247A1-8D9D-44E4-BF7C-13349BCCCBA2}" destId="{2F0EBBAE-A8BB-4C8A-8F6F-0D91668D3F71}" srcOrd="1" destOrd="0" presId="urn:microsoft.com/office/officeart/2008/layout/SquareAccentList"/>
    <dgm:cxn modelId="{36EE0F33-EC93-4658-A763-5D7B9D1895A3}" type="presParOf" srcId="{B20056BE-A86F-4E98-8534-61FDFC0EFBAC}" destId="{446675C4-63DA-47F5-8AF3-9A3223E6B943}" srcOrd="6" destOrd="0" presId="urn:microsoft.com/office/officeart/2008/layout/SquareAccentList"/>
    <dgm:cxn modelId="{17BBB614-A5B4-46D0-90F4-1B6FBEEE298B}" type="presParOf" srcId="{446675C4-63DA-47F5-8AF3-9A3223E6B943}" destId="{1A2BDA69-E136-48EE-AB6F-8A6757E42FCE}" srcOrd="0" destOrd="0" presId="urn:microsoft.com/office/officeart/2008/layout/SquareAccentList"/>
    <dgm:cxn modelId="{7440FB1F-B4DE-4E3A-BAB8-D11CDF8824F4}" type="presParOf" srcId="{446675C4-63DA-47F5-8AF3-9A3223E6B943}" destId="{F9CF8781-1C82-41D1-83D2-7F8E32C8ABBA}" srcOrd="1" destOrd="0" presId="urn:microsoft.com/office/officeart/2008/layout/SquareAccentList"/>
    <dgm:cxn modelId="{BDD58BD3-DC42-49AA-A1C2-B2A3D0E63C94}" type="presParOf" srcId="{CB470BFC-25EE-4812-81EF-DDDF743C0320}" destId="{E5D394D5-CB73-4C23-BE96-A7D719358E0E}" srcOrd="1" destOrd="0" presId="urn:microsoft.com/office/officeart/2008/layout/SquareAccentList"/>
    <dgm:cxn modelId="{406FE2A0-A043-48DC-8114-410F3CDC6176}" type="presParOf" srcId="{E5D394D5-CB73-4C23-BE96-A7D719358E0E}" destId="{D124AF8C-77FC-4375-B5D4-D612CFEA4245}" srcOrd="0" destOrd="0" presId="urn:microsoft.com/office/officeart/2008/layout/SquareAccentList"/>
    <dgm:cxn modelId="{2D095D51-72B4-456F-A790-49B6326EF317}" type="presParOf" srcId="{D124AF8C-77FC-4375-B5D4-D612CFEA4245}" destId="{D2ACAF00-97C2-4C93-AF0F-948E553F4994}" srcOrd="0" destOrd="0" presId="urn:microsoft.com/office/officeart/2008/layout/SquareAccentList"/>
    <dgm:cxn modelId="{1D999B25-FF2E-4DCA-AA2B-E10A0ADCA12E}" type="presParOf" srcId="{D124AF8C-77FC-4375-B5D4-D612CFEA4245}" destId="{8D2A3EAC-BADA-489F-BBF3-B5ED56833026}" srcOrd="1" destOrd="0" presId="urn:microsoft.com/office/officeart/2008/layout/SquareAccentList"/>
    <dgm:cxn modelId="{836BD32D-EEE8-4F73-B35E-1D5BAF907925}" type="presParOf" srcId="{D124AF8C-77FC-4375-B5D4-D612CFEA4245}" destId="{F31E6556-1523-4658-9835-2549EB3B8F52}" srcOrd="2" destOrd="0" presId="urn:microsoft.com/office/officeart/2008/layout/SquareAccentList"/>
    <dgm:cxn modelId="{F60F6809-D1EB-4C6C-A0EC-FF0963311E37}" type="presParOf" srcId="{E5D394D5-CB73-4C23-BE96-A7D719358E0E}" destId="{3DD4B72A-1502-429D-B519-F5343B39FBAB}" srcOrd="1" destOrd="0" presId="urn:microsoft.com/office/officeart/2008/layout/SquareAccentList"/>
    <dgm:cxn modelId="{1EEC19F2-58B7-4A2F-A6E4-965039710E33}" type="presParOf" srcId="{3DD4B72A-1502-429D-B519-F5343B39FBAB}" destId="{568C888E-A636-4521-B264-1244AEF0DE63}" srcOrd="0" destOrd="0" presId="urn:microsoft.com/office/officeart/2008/layout/SquareAccentList"/>
    <dgm:cxn modelId="{5020E71A-D2A6-4F7C-A01F-7B62F7B1B8BE}" type="presParOf" srcId="{568C888E-A636-4521-B264-1244AEF0DE63}" destId="{8DCF1498-3BE9-438E-874D-402232E16E3E}" srcOrd="0" destOrd="0" presId="urn:microsoft.com/office/officeart/2008/layout/SquareAccentList"/>
    <dgm:cxn modelId="{CD8DC586-5512-4467-BCEF-4DAB2E49C38E}" type="presParOf" srcId="{568C888E-A636-4521-B264-1244AEF0DE63}" destId="{CDF14B15-4F4D-463F-B889-118BC39AAB7E}" srcOrd="1" destOrd="0" presId="urn:microsoft.com/office/officeart/2008/layout/SquareAccentList"/>
    <dgm:cxn modelId="{431D2F47-9C48-4367-BA11-C034D48FCCF8}" type="presParOf" srcId="{3DD4B72A-1502-429D-B519-F5343B39FBAB}" destId="{B44956F0-9620-42FA-93CA-9D83A6E2C169}" srcOrd="1" destOrd="0" presId="urn:microsoft.com/office/officeart/2008/layout/SquareAccentList"/>
    <dgm:cxn modelId="{001823B4-EE21-498D-B643-4E5F17F2D5CA}" type="presParOf" srcId="{B44956F0-9620-42FA-93CA-9D83A6E2C169}" destId="{B05DA220-BD69-4530-9897-FD7AFC18EDD3}" srcOrd="0" destOrd="0" presId="urn:microsoft.com/office/officeart/2008/layout/SquareAccentList"/>
    <dgm:cxn modelId="{D339DAF6-88CC-41E5-ABFA-0F8B8E1020D0}" type="presParOf" srcId="{B44956F0-9620-42FA-93CA-9D83A6E2C169}" destId="{5163BEBE-E3CC-4A8E-AE14-5F9332E312F0}" srcOrd="1" destOrd="0" presId="urn:microsoft.com/office/officeart/2008/layout/SquareAccentList"/>
    <dgm:cxn modelId="{2276CB40-125F-4DD1-985D-BAA4B6C8BA37}" type="presParOf" srcId="{3DD4B72A-1502-429D-B519-F5343B39FBAB}" destId="{3A681212-9BEC-4394-A391-D9F702FF2324}" srcOrd="2" destOrd="0" presId="urn:microsoft.com/office/officeart/2008/layout/SquareAccentList"/>
    <dgm:cxn modelId="{167D2688-00A2-4816-8513-F743BB9E241E}" type="presParOf" srcId="{3A681212-9BEC-4394-A391-D9F702FF2324}" destId="{7B35097A-57B7-4CE7-B309-D3202680F4AE}" srcOrd="0" destOrd="0" presId="urn:microsoft.com/office/officeart/2008/layout/SquareAccentList"/>
    <dgm:cxn modelId="{086F2828-01B9-4E85-89EF-71DDCC5A68DC}" type="presParOf" srcId="{3A681212-9BEC-4394-A391-D9F702FF2324}" destId="{5928E194-C5EF-45C0-81D3-13D433353A71}" srcOrd="1" destOrd="0" presId="urn:microsoft.com/office/officeart/2008/layout/SquareAccentList"/>
    <dgm:cxn modelId="{613E3ED5-1582-4731-9EE7-58ED5CC35187}" type="presParOf" srcId="{3DD4B72A-1502-429D-B519-F5343B39FBAB}" destId="{5C60E082-3887-4794-A53C-FA4BEB5B9CD8}" srcOrd="3" destOrd="0" presId="urn:microsoft.com/office/officeart/2008/layout/SquareAccentList"/>
    <dgm:cxn modelId="{34C5EFED-2D9D-4BBE-BF24-12C19D177CAF}" type="presParOf" srcId="{5C60E082-3887-4794-A53C-FA4BEB5B9CD8}" destId="{BCBD614D-7587-4A91-84AA-0A3C7536C95C}" srcOrd="0" destOrd="0" presId="urn:microsoft.com/office/officeart/2008/layout/SquareAccentList"/>
    <dgm:cxn modelId="{277CD0C6-9565-4F0E-9E3F-8A6A37F48F5E}" type="presParOf" srcId="{5C60E082-3887-4794-A53C-FA4BEB5B9CD8}" destId="{15452831-83EF-41E2-BE9C-F79C0B39088A}" srcOrd="1" destOrd="0" presId="urn:microsoft.com/office/officeart/2008/layout/SquareAccentList"/>
    <dgm:cxn modelId="{4920DE9E-9C62-4723-BBC5-E1F354AC7211}" type="presParOf" srcId="{3DD4B72A-1502-429D-B519-F5343B39FBAB}" destId="{54853707-290C-480D-ACCA-1B86C1B6F94C}" srcOrd="4" destOrd="0" presId="urn:microsoft.com/office/officeart/2008/layout/SquareAccentList"/>
    <dgm:cxn modelId="{F0037A93-B5E5-4585-84F5-67778A1B6E0A}" type="presParOf" srcId="{54853707-290C-480D-ACCA-1B86C1B6F94C}" destId="{9A38D263-0237-484A-AFAB-6A90931991F5}" srcOrd="0" destOrd="0" presId="urn:microsoft.com/office/officeart/2008/layout/SquareAccentList"/>
    <dgm:cxn modelId="{133F79F3-0D7B-4EC6-B5A5-60816119B39D}" type="presParOf" srcId="{54853707-290C-480D-ACCA-1B86C1B6F94C}" destId="{A05E4725-EFE7-4D22-BCB3-C5A52BE45BA7}" srcOrd="1" destOrd="0" presId="urn:microsoft.com/office/officeart/2008/layout/SquareAccentList"/>
    <dgm:cxn modelId="{80117524-57FA-409B-80BE-0F197E887CFA}" type="presParOf" srcId="{CB470BFC-25EE-4812-81EF-DDDF743C0320}" destId="{BA7D8FED-B4DD-470C-B2E7-8DCCF79670F4}" srcOrd="2" destOrd="0" presId="urn:microsoft.com/office/officeart/2008/layout/SquareAccentList"/>
    <dgm:cxn modelId="{67F6DAA7-9088-4D8B-8AAD-36CE2444D76F}" type="presParOf" srcId="{BA7D8FED-B4DD-470C-B2E7-8DCCF79670F4}" destId="{84D094CF-DC86-4CF7-83E5-9DFAD3F1EED2}" srcOrd="0" destOrd="0" presId="urn:microsoft.com/office/officeart/2008/layout/SquareAccentList"/>
    <dgm:cxn modelId="{8079F9BD-3437-4A2D-85F3-BA4D3B55CE95}" type="presParOf" srcId="{84D094CF-DC86-4CF7-83E5-9DFAD3F1EED2}" destId="{541B601D-E1FA-4793-999D-1E12A96E66C3}" srcOrd="0" destOrd="0" presId="urn:microsoft.com/office/officeart/2008/layout/SquareAccentList"/>
    <dgm:cxn modelId="{B476CDB7-78FE-4406-AB45-CCC2017C2AC3}" type="presParOf" srcId="{84D094CF-DC86-4CF7-83E5-9DFAD3F1EED2}" destId="{E1B1C687-9D9E-4057-B558-276D7ACBD4B5}" srcOrd="1" destOrd="0" presId="urn:microsoft.com/office/officeart/2008/layout/SquareAccentList"/>
    <dgm:cxn modelId="{C29BAEFF-5241-4F65-8E31-461205699684}" type="presParOf" srcId="{84D094CF-DC86-4CF7-83E5-9DFAD3F1EED2}" destId="{12D80540-A88D-4FDA-9DCA-A0704CC8498B}" srcOrd="2" destOrd="0" presId="urn:microsoft.com/office/officeart/2008/layout/SquareAccentList"/>
    <dgm:cxn modelId="{2E26FCD5-A6BA-40EF-9E59-851F11DA60B1}" type="presParOf" srcId="{BA7D8FED-B4DD-470C-B2E7-8DCCF79670F4}" destId="{41C522C3-6833-477C-A5FB-5F2F9D37EE8F}" srcOrd="1" destOrd="0" presId="urn:microsoft.com/office/officeart/2008/layout/SquareAccentList"/>
    <dgm:cxn modelId="{1A2783FD-C9A2-4EAF-95F2-37AB0DE382C1}" type="presParOf" srcId="{41C522C3-6833-477C-A5FB-5F2F9D37EE8F}" destId="{75D1AD02-13B9-4873-A075-871BBCEF71FE}" srcOrd="0" destOrd="0" presId="urn:microsoft.com/office/officeart/2008/layout/SquareAccentList"/>
    <dgm:cxn modelId="{611A5913-DFE4-4744-B032-F7DE25299DB7}" type="presParOf" srcId="{75D1AD02-13B9-4873-A075-871BBCEF71FE}" destId="{5F1AB6D0-0E2F-47A4-95CF-7AC639BE4422}" srcOrd="0" destOrd="0" presId="urn:microsoft.com/office/officeart/2008/layout/SquareAccentList"/>
    <dgm:cxn modelId="{1CE07E18-0C88-43B7-A8BF-82958896AF72}" type="presParOf" srcId="{75D1AD02-13B9-4873-A075-871BBCEF71FE}" destId="{672626B4-3899-4232-9EFF-9402CB78B494}" srcOrd="1" destOrd="0" presId="urn:microsoft.com/office/officeart/2008/layout/SquareAccentList"/>
    <dgm:cxn modelId="{790ACC0A-D263-487B-AC63-01831DBF4206}" type="presParOf" srcId="{41C522C3-6833-477C-A5FB-5F2F9D37EE8F}" destId="{13CCC25C-123C-402D-BD6F-6BB68E15B41D}" srcOrd="1" destOrd="0" presId="urn:microsoft.com/office/officeart/2008/layout/SquareAccentList"/>
    <dgm:cxn modelId="{5D1A9B3E-94F6-47E3-8A41-193C02B0D5F1}" type="presParOf" srcId="{13CCC25C-123C-402D-BD6F-6BB68E15B41D}" destId="{BB097FAC-B511-435E-A9E0-D54FC4F95327}" srcOrd="0" destOrd="0" presId="urn:microsoft.com/office/officeart/2008/layout/SquareAccentList"/>
    <dgm:cxn modelId="{C16A68FF-7F62-428B-BE13-9722374D476C}" type="presParOf" srcId="{13CCC25C-123C-402D-BD6F-6BB68E15B41D}" destId="{E3811241-74E0-4D5E-B45E-AD9867BC5104}" srcOrd="1" destOrd="0" presId="urn:microsoft.com/office/officeart/2008/layout/SquareAccentList"/>
    <dgm:cxn modelId="{45278B65-B4BD-4479-9CC8-5CC18F681890}" type="presParOf" srcId="{41C522C3-6833-477C-A5FB-5F2F9D37EE8F}" destId="{2525F808-D604-4938-9476-D1DA24BD5118}" srcOrd="2" destOrd="0" presId="urn:microsoft.com/office/officeart/2008/layout/SquareAccentList"/>
    <dgm:cxn modelId="{E0A668C0-F10E-4EA0-ADB4-C39297F14158}" type="presParOf" srcId="{2525F808-D604-4938-9476-D1DA24BD5118}" destId="{8515C26D-31F1-4457-9876-2DECBEBB54C8}" srcOrd="0" destOrd="0" presId="urn:microsoft.com/office/officeart/2008/layout/SquareAccentList"/>
    <dgm:cxn modelId="{7DA28301-17E2-4068-9C5F-6DEAADFBDB66}" type="presParOf" srcId="{2525F808-D604-4938-9476-D1DA24BD5118}" destId="{86FB1FC3-CF72-4F1A-A4C7-9E5EABDD2663}" srcOrd="1" destOrd="0" presId="urn:microsoft.com/office/officeart/2008/layout/SquareAccentList"/>
    <dgm:cxn modelId="{CF352549-FC62-421F-8FF0-EE694AD3C299}" type="presParOf" srcId="{41C522C3-6833-477C-A5FB-5F2F9D37EE8F}" destId="{CBE396CD-AD92-4731-9092-983A7F7945CB}" srcOrd="3" destOrd="0" presId="urn:microsoft.com/office/officeart/2008/layout/SquareAccentList"/>
    <dgm:cxn modelId="{53464A1E-F4A6-4818-B996-2E9274080B2D}" type="presParOf" srcId="{CBE396CD-AD92-4731-9092-983A7F7945CB}" destId="{6158B7EA-5585-4906-991D-1F5C7AD11A99}" srcOrd="0" destOrd="0" presId="urn:microsoft.com/office/officeart/2008/layout/SquareAccentList"/>
    <dgm:cxn modelId="{B9E047A1-F96A-471B-A17C-0676DA45C7BF}" type="presParOf" srcId="{CBE396CD-AD92-4731-9092-983A7F7945CB}" destId="{7BE7EC5A-E81D-4A18-86A8-EB2331155A99}"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4DDBC9-BF36-406B-802D-E7D1CFF4C61F}" type="doc">
      <dgm:prSet loTypeId="urn:microsoft.com/office/officeart/2005/8/layout/chevron2" loCatId="process" qsTypeId="urn:microsoft.com/office/officeart/2005/8/quickstyle/simple3" qsCatId="simple" csTypeId="urn:microsoft.com/office/officeart/2005/8/colors/colorful1" csCatId="colorful" phldr="1"/>
      <dgm:spPr/>
      <dgm:t>
        <a:bodyPr/>
        <a:lstStyle/>
        <a:p>
          <a:endParaRPr lang="en-US"/>
        </a:p>
      </dgm:t>
    </dgm:pt>
    <dgm:pt modelId="{E591B647-F770-49C4-92DD-CB79CA145B7C}">
      <dgm:prSet phldrT="[Text]"/>
      <dgm:spPr/>
      <dgm:t>
        <a:bodyPr/>
        <a:lstStyle/>
        <a:p>
          <a:r>
            <a:rPr lang="en-US" dirty="0" smtClean="0">
              <a:latin typeface="+mn-lt"/>
            </a:rPr>
            <a:t>Where &amp; When?</a:t>
          </a:r>
          <a:endParaRPr lang="en-US" dirty="0">
            <a:latin typeface="+mn-lt"/>
          </a:endParaRPr>
        </a:p>
      </dgm:t>
    </dgm:pt>
    <dgm:pt modelId="{AB0CCAF3-9966-4BD2-BA52-8B1CD7FFD704}" type="parTrans" cxnId="{6DC187EC-3E17-481D-AD33-A2FF24A27814}">
      <dgm:prSet/>
      <dgm:spPr/>
      <dgm:t>
        <a:bodyPr/>
        <a:lstStyle/>
        <a:p>
          <a:endParaRPr lang="en-US"/>
        </a:p>
      </dgm:t>
    </dgm:pt>
    <dgm:pt modelId="{05C44317-4F60-41C8-B42B-1F2A9D712D48}" type="sibTrans" cxnId="{6DC187EC-3E17-481D-AD33-A2FF24A27814}">
      <dgm:prSet/>
      <dgm:spPr/>
      <dgm:t>
        <a:bodyPr/>
        <a:lstStyle/>
        <a:p>
          <a:endParaRPr lang="en-US"/>
        </a:p>
      </dgm:t>
    </dgm:pt>
    <dgm:pt modelId="{BA030EE8-FED0-4B8A-81CB-4896DECB03DD}">
      <dgm:prSet phldrT="[Text]" custT="1"/>
      <dgm:spPr/>
      <dgm:t>
        <a:bodyPr/>
        <a:lstStyle/>
        <a:p>
          <a:pPr algn="just">
            <a:spcAft>
              <a:spcPts val="600"/>
            </a:spcAft>
          </a:pPr>
          <a:r>
            <a:rPr lang="en-US" sz="1400" dirty="0" smtClean="0">
              <a:latin typeface="+mn-lt"/>
            </a:rPr>
            <a:t>That takes place on school property, at any school-sponsored function, on a school bus, </a:t>
          </a:r>
          <a:endParaRPr lang="en-US" sz="1400" dirty="0">
            <a:latin typeface="+mn-lt"/>
          </a:endParaRPr>
        </a:p>
      </dgm:t>
    </dgm:pt>
    <dgm:pt modelId="{27D92C2A-8DDC-4BDB-82AE-E2AE709876CD}" type="parTrans" cxnId="{6367187D-F72B-40C2-897E-3B2C42E83519}">
      <dgm:prSet/>
      <dgm:spPr/>
      <dgm:t>
        <a:bodyPr/>
        <a:lstStyle/>
        <a:p>
          <a:endParaRPr lang="en-US"/>
        </a:p>
      </dgm:t>
    </dgm:pt>
    <dgm:pt modelId="{71F25F7C-CA60-4DE1-AFE3-306A60F58172}" type="sibTrans" cxnId="{6367187D-F72B-40C2-897E-3B2C42E83519}">
      <dgm:prSet/>
      <dgm:spPr/>
      <dgm:t>
        <a:bodyPr/>
        <a:lstStyle/>
        <a:p>
          <a:endParaRPr lang="en-US"/>
        </a:p>
      </dgm:t>
    </dgm:pt>
    <dgm:pt modelId="{F609DE2F-7A7F-4DEA-8E96-18C0C3146D1C}">
      <dgm:prSet phldrT="[Text]" custT="1"/>
      <dgm:spPr/>
      <dgm:t>
        <a:bodyPr/>
        <a:lstStyle/>
        <a:p>
          <a:pPr algn="just">
            <a:spcAft>
              <a:spcPts val="600"/>
            </a:spcAft>
          </a:pPr>
          <a:r>
            <a:rPr lang="en-US" sz="1400" dirty="0" smtClean="0">
              <a:latin typeface="+mn-lt"/>
            </a:rPr>
            <a:t>or off school grounds as provided for in </a:t>
          </a:r>
          <a:r>
            <a:rPr lang="en-US" sz="1400" i="1" dirty="0" smtClean="0">
              <a:latin typeface="+mn-lt"/>
            </a:rPr>
            <a:t>N.J.S.A. </a:t>
          </a:r>
          <a:r>
            <a:rPr lang="en-US" sz="1400" dirty="0" smtClean="0">
              <a:latin typeface="+mn-lt"/>
            </a:rPr>
            <a:t>18A:37-15.3, i.e., </a:t>
          </a:r>
          <a:r>
            <a:rPr lang="en-US" sz="1400" b="0" i="1" dirty="0" smtClean="0">
              <a:latin typeface="+mn-lt"/>
            </a:rPr>
            <a:t>subject to certain restrictions</a:t>
          </a:r>
          <a:r>
            <a:rPr lang="en-US" sz="1400" b="0" dirty="0" smtClean="0">
              <a:latin typeface="+mn-lt"/>
            </a:rPr>
            <a:t>.</a:t>
          </a:r>
          <a:endParaRPr lang="en-US" sz="1400" dirty="0">
            <a:latin typeface="+mn-lt"/>
          </a:endParaRPr>
        </a:p>
      </dgm:t>
    </dgm:pt>
    <dgm:pt modelId="{A5355628-1D28-4B27-A4C3-A9837771F4AD}" type="parTrans" cxnId="{B56C6786-F976-4B0F-9FD9-E0838782F7C8}">
      <dgm:prSet/>
      <dgm:spPr/>
      <dgm:t>
        <a:bodyPr/>
        <a:lstStyle/>
        <a:p>
          <a:endParaRPr lang="en-US"/>
        </a:p>
      </dgm:t>
    </dgm:pt>
    <dgm:pt modelId="{50C3439C-F1EB-4E90-8821-F772F6CB3F30}" type="sibTrans" cxnId="{B56C6786-F976-4B0F-9FD9-E0838782F7C8}">
      <dgm:prSet/>
      <dgm:spPr/>
      <dgm:t>
        <a:bodyPr/>
        <a:lstStyle/>
        <a:p>
          <a:endParaRPr lang="en-US"/>
        </a:p>
      </dgm:t>
    </dgm:pt>
    <dgm:pt modelId="{BB65F97A-CA94-444B-879C-02F8C96EBB2C}">
      <dgm:prSet phldrT="[Text]" custT="1"/>
      <dgm:spPr/>
      <dgm:t>
        <a:bodyPr/>
        <a:lstStyle/>
        <a:p>
          <a:pPr algn="ctr">
            <a:spcAft>
              <a:spcPts val="600"/>
            </a:spcAft>
          </a:pPr>
          <a:r>
            <a:rPr lang="en-US" sz="1800" dirty="0" smtClean="0">
              <a:latin typeface="+mn-lt"/>
            </a:rPr>
            <a:t>Off Campus Standard</a:t>
          </a:r>
          <a:endParaRPr lang="en-US" sz="1800" dirty="0">
            <a:latin typeface="+mn-lt"/>
          </a:endParaRPr>
        </a:p>
      </dgm:t>
    </dgm:pt>
    <dgm:pt modelId="{6A3E2C46-DB78-4F74-872D-6387594FF89D}" type="parTrans" cxnId="{F5B1BA9A-90CF-4DDA-B177-7843B5EC6B16}">
      <dgm:prSet/>
      <dgm:spPr/>
      <dgm:t>
        <a:bodyPr/>
        <a:lstStyle/>
        <a:p>
          <a:endParaRPr lang="en-US"/>
        </a:p>
      </dgm:t>
    </dgm:pt>
    <dgm:pt modelId="{2AE39BF4-36F4-4959-8F04-348E2F676145}" type="sibTrans" cxnId="{F5B1BA9A-90CF-4DDA-B177-7843B5EC6B16}">
      <dgm:prSet/>
      <dgm:spPr/>
      <dgm:t>
        <a:bodyPr/>
        <a:lstStyle/>
        <a:p>
          <a:endParaRPr lang="en-US"/>
        </a:p>
      </dgm:t>
    </dgm:pt>
    <dgm:pt modelId="{BA4622DA-D984-4231-91A4-F776BDC6D924}">
      <dgm:prSet custT="1"/>
      <dgm:spPr/>
      <dgm:t>
        <a:bodyPr/>
        <a:lstStyle/>
        <a:p>
          <a:pPr algn="just"/>
          <a:r>
            <a:rPr lang="en-US" sz="1400" dirty="0" smtClean="0">
              <a:latin typeface="+mn-lt"/>
            </a:rPr>
            <a:t>The law applies to conduct taking place off school grounds, in cases in which a school employee is</a:t>
          </a:r>
          <a:r>
            <a:rPr lang="en-US" sz="1400" b="1" dirty="0" smtClean="0">
              <a:latin typeface="+mn-lt"/>
            </a:rPr>
            <a:t> made aware of such actions </a:t>
          </a:r>
          <a:r>
            <a:rPr lang="en-US" sz="1400" dirty="0" smtClean="0">
              <a:latin typeface="+mn-lt"/>
            </a:rPr>
            <a:t>and subject to the following restrictions:</a:t>
          </a:r>
          <a:endParaRPr lang="en-US" sz="1400" dirty="0">
            <a:latin typeface="+mn-lt"/>
          </a:endParaRPr>
        </a:p>
      </dgm:t>
    </dgm:pt>
    <dgm:pt modelId="{479E0EAD-6BED-4322-B688-D026F19CA98A}" type="parTrans" cxnId="{B12E2668-26C9-4B11-BA69-D771DE145984}">
      <dgm:prSet/>
      <dgm:spPr/>
      <dgm:t>
        <a:bodyPr/>
        <a:lstStyle/>
        <a:p>
          <a:endParaRPr lang="en-US"/>
        </a:p>
      </dgm:t>
    </dgm:pt>
    <dgm:pt modelId="{3471865C-F436-4628-B498-1BBD32A42235}" type="sibTrans" cxnId="{B12E2668-26C9-4B11-BA69-D771DE145984}">
      <dgm:prSet/>
      <dgm:spPr/>
      <dgm:t>
        <a:bodyPr/>
        <a:lstStyle/>
        <a:p>
          <a:endParaRPr lang="en-US"/>
        </a:p>
      </dgm:t>
    </dgm:pt>
    <dgm:pt modelId="{C97C6770-0D63-4B55-84B9-9698BAC01E99}">
      <dgm:prSet custT="1"/>
      <dgm:spPr/>
      <dgm:t>
        <a:bodyPr/>
        <a:lstStyle/>
        <a:p>
          <a:pPr algn="just"/>
          <a:r>
            <a:rPr lang="en-US" sz="1400" dirty="0" smtClean="0">
              <a:latin typeface="+mn-lt"/>
            </a:rPr>
            <a:t>Only when discipline is </a:t>
          </a:r>
          <a:r>
            <a:rPr lang="en-US" sz="1400" b="1" dirty="0" smtClean="0">
              <a:latin typeface="+mn-lt"/>
            </a:rPr>
            <a:t>reasonably necessary </a:t>
          </a:r>
          <a:r>
            <a:rPr lang="en-US" sz="1400" dirty="0" smtClean="0">
              <a:latin typeface="+mn-lt"/>
            </a:rPr>
            <a:t>for the student’s physical or emotional safety, security and well-being or for reasons relating to the safety, security or well-being of other students, staff or school grounds, pursuant to </a:t>
          </a:r>
          <a:r>
            <a:rPr lang="en-US" sz="1400" i="1" dirty="0" smtClean="0">
              <a:latin typeface="+mn-lt"/>
            </a:rPr>
            <a:t>N.J.S.A. </a:t>
          </a:r>
          <a:r>
            <a:rPr lang="en-US" sz="1400" dirty="0" smtClean="0">
              <a:latin typeface="+mn-lt"/>
            </a:rPr>
            <a:t>18A:25-2 and </a:t>
          </a:r>
          <a:r>
            <a:rPr lang="en-US" sz="1400" i="1" dirty="0" smtClean="0">
              <a:latin typeface="+mn-lt"/>
            </a:rPr>
            <a:t>N.J.S.A. </a:t>
          </a:r>
          <a:r>
            <a:rPr lang="en-US" sz="1400" dirty="0" smtClean="0">
              <a:latin typeface="+mn-lt"/>
            </a:rPr>
            <a:t>18A:37-2; and </a:t>
          </a:r>
          <a:endParaRPr lang="en-US" sz="1400" dirty="0">
            <a:latin typeface="+mn-lt"/>
          </a:endParaRPr>
        </a:p>
      </dgm:t>
    </dgm:pt>
    <dgm:pt modelId="{F37F1234-4517-45CE-B4A4-D03315D0BAC8}" type="parTrans" cxnId="{8FC60B67-7081-4D3C-9E6C-F03ADF385416}">
      <dgm:prSet/>
      <dgm:spPr/>
      <dgm:t>
        <a:bodyPr/>
        <a:lstStyle/>
        <a:p>
          <a:endParaRPr lang="en-US"/>
        </a:p>
      </dgm:t>
    </dgm:pt>
    <dgm:pt modelId="{57723871-E7B8-4DBF-83F1-590777D1C92D}" type="sibTrans" cxnId="{8FC60B67-7081-4D3C-9E6C-F03ADF385416}">
      <dgm:prSet/>
      <dgm:spPr/>
      <dgm:t>
        <a:bodyPr/>
        <a:lstStyle/>
        <a:p>
          <a:endParaRPr lang="en-US"/>
        </a:p>
      </dgm:t>
    </dgm:pt>
    <dgm:pt modelId="{37FB6B86-B15C-4C34-85A7-CF9AD4B6358C}">
      <dgm:prSet custT="1"/>
      <dgm:spPr/>
      <dgm:t>
        <a:bodyPr/>
        <a:lstStyle/>
        <a:p>
          <a:pPr algn="just"/>
          <a:r>
            <a:rPr lang="en-US" sz="1400" dirty="0" smtClean="0">
              <a:latin typeface="+mn-lt"/>
            </a:rPr>
            <a:t>Only when the conduct which is the subject of the proposed consequence </a:t>
          </a:r>
          <a:r>
            <a:rPr lang="en-US" sz="1400" b="1" dirty="0" smtClean="0">
              <a:latin typeface="+mn-lt"/>
            </a:rPr>
            <a:t>materially and substantially interferes with </a:t>
          </a:r>
          <a:r>
            <a:rPr lang="en-US" sz="1400" dirty="0" smtClean="0">
              <a:latin typeface="+mn-lt"/>
            </a:rPr>
            <a:t>the requirements of appropriate discipline in the operation of the school.</a:t>
          </a:r>
          <a:endParaRPr lang="en-US" sz="1400" dirty="0">
            <a:latin typeface="+mn-lt"/>
          </a:endParaRPr>
        </a:p>
      </dgm:t>
    </dgm:pt>
    <dgm:pt modelId="{07342B54-EDF7-4F0E-B813-63A5044D86E3}" type="parTrans" cxnId="{35821498-474C-46C5-9B7A-25419A64F278}">
      <dgm:prSet/>
      <dgm:spPr/>
      <dgm:t>
        <a:bodyPr/>
        <a:lstStyle/>
        <a:p>
          <a:endParaRPr lang="en-US"/>
        </a:p>
      </dgm:t>
    </dgm:pt>
    <dgm:pt modelId="{9685D9E8-8480-487D-A7C3-C832549EB9DB}" type="sibTrans" cxnId="{35821498-474C-46C5-9B7A-25419A64F278}">
      <dgm:prSet/>
      <dgm:spPr/>
      <dgm:t>
        <a:bodyPr/>
        <a:lstStyle/>
        <a:p>
          <a:endParaRPr lang="en-US"/>
        </a:p>
      </dgm:t>
    </dgm:pt>
    <dgm:pt modelId="{837AA9D9-B246-4AB7-8E73-CF929206B30D}" type="pres">
      <dgm:prSet presAssocID="{C34DDBC9-BF36-406B-802D-E7D1CFF4C61F}" presName="linearFlow" presStyleCnt="0">
        <dgm:presLayoutVars>
          <dgm:dir/>
          <dgm:animLvl val="lvl"/>
          <dgm:resizeHandles val="exact"/>
        </dgm:presLayoutVars>
      </dgm:prSet>
      <dgm:spPr/>
      <dgm:t>
        <a:bodyPr/>
        <a:lstStyle/>
        <a:p>
          <a:endParaRPr lang="en-US"/>
        </a:p>
      </dgm:t>
    </dgm:pt>
    <dgm:pt modelId="{F45CCC13-4528-4CB6-8E19-2364C9283870}" type="pres">
      <dgm:prSet presAssocID="{E591B647-F770-49C4-92DD-CB79CA145B7C}" presName="composite" presStyleCnt="0"/>
      <dgm:spPr/>
      <dgm:t>
        <a:bodyPr/>
        <a:lstStyle/>
        <a:p>
          <a:endParaRPr lang="en-US"/>
        </a:p>
      </dgm:t>
    </dgm:pt>
    <dgm:pt modelId="{7415B48B-D27A-483A-8EA4-537E3D39F2FB}" type="pres">
      <dgm:prSet presAssocID="{E591B647-F770-49C4-92DD-CB79CA145B7C}" presName="parentText" presStyleLbl="alignNode1" presStyleIdx="0" presStyleCnt="2">
        <dgm:presLayoutVars>
          <dgm:chMax val="1"/>
          <dgm:bulletEnabled val="1"/>
        </dgm:presLayoutVars>
      </dgm:prSet>
      <dgm:spPr/>
      <dgm:t>
        <a:bodyPr/>
        <a:lstStyle/>
        <a:p>
          <a:endParaRPr lang="en-US"/>
        </a:p>
      </dgm:t>
    </dgm:pt>
    <dgm:pt modelId="{4B6027B5-3FEA-470A-8F52-00E8FB899CA0}" type="pres">
      <dgm:prSet presAssocID="{E591B647-F770-49C4-92DD-CB79CA145B7C}" presName="descendantText" presStyleLbl="alignAcc1" presStyleIdx="0" presStyleCnt="2">
        <dgm:presLayoutVars>
          <dgm:bulletEnabled val="1"/>
        </dgm:presLayoutVars>
      </dgm:prSet>
      <dgm:spPr/>
      <dgm:t>
        <a:bodyPr/>
        <a:lstStyle/>
        <a:p>
          <a:endParaRPr lang="en-US"/>
        </a:p>
      </dgm:t>
    </dgm:pt>
    <dgm:pt modelId="{255140DD-BACA-4912-A6C2-6E329382A1A8}" type="pres">
      <dgm:prSet presAssocID="{05C44317-4F60-41C8-B42B-1F2A9D712D48}" presName="sp" presStyleCnt="0"/>
      <dgm:spPr/>
      <dgm:t>
        <a:bodyPr/>
        <a:lstStyle/>
        <a:p>
          <a:endParaRPr lang="en-US"/>
        </a:p>
      </dgm:t>
    </dgm:pt>
    <dgm:pt modelId="{BFF270C2-851D-42F2-805D-7E7FCA092256}" type="pres">
      <dgm:prSet presAssocID="{BB65F97A-CA94-444B-879C-02F8C96EBB2C}" presName="composite" presStyleCnt="0"/>
      <dgm:spPr/>
      <dgm:t>
        <a:bodyPr/>
        <a:lstStyle/>
        <a:p>
          <a:endParaRPr lang="en-US"/>
        </a:p>
      </dgm:t>
    </dgm:pt>
    <dgm:pt modelId="{6351E39A-4148-49C0-84FB-0C6F8E7F1BF6}" type="pres">
      <dgm:prSet presAssocID="{BB65F97A-CA94-444B-879C-02F8C96EBB2C}" presName="parentText" presStyleLbl="alignNode1" presStyleIdx="1" presStyleCnt="2">
        <dgm:presLayoutVars>
          <dgm:chMax val="1"/>
          <dgm:bulletEnabled val="1"/>
        </dgm:presLayoutVars>
      </dgm:prSet>
      <dgm:spPr/>
      <dgm:t>
        <a:bodyPr/>
        <a:lstStyle/>
        <a:p>
          <a:endParaRPr lang="en-US"/>
        </a:p>
      </dgm:t>
    </dgm:pt>
    <dgm:pt modelId="{703BB0AE-3512-4590-908F-961AA40D02D5}" type="pres">
      <dgm:prSet presAssocID="{BB65F97A-CA94-444B-879C-02F8C96EBB2C}" presName="descendantText" presStyleLbl="alignAcc1" presStyleIdx="1" presStyleCnt="2" custScaleY="199818" custLinFactNeighborX="-242" custLinFactNeighborY="679">
        <dgm:presLayoutVars>
          <dgm:bulletEnabled val="1"/>
        </dgm:presLayoutVars>
      </dgm:prSet>
      <dgm:spPr/>
      <dgm:t>
        <a:bodyPr/>
        <a:lstStyle/>
        <a:p>
          <a:endParaRPr lang="en-US"/>
        </a:p>
      </dgm:t>
    </dgm:pt>
  </dgm:ptLst>
  <dgm:cxnLst>
    <dgm:cxn modelId="{B12E2668-26C9-4B11-BA69-D771DE145984}" srcId="{BB65F97A-CA94-444B-879C-02F8C96EBB2C}" destId="{BA4622DA-D984-4231-91A4-F776BDC6D924}" srcOrd="0" destOrd="0" parTransId="{479E0EAD-6BED-4322-B688-D026F19CA98A}" sibTransId="{3471865C-F436-4628-B498-1BBD32A42235}"/>
    <dgm:cxn modelId="{A086BD30-561F-42C1-A8B8-23E043AE89BE}" type="presOf" srcId="{BB65F97A-CA94-444B-879C-02F8C96EBB2C}" destId="{6351E39A-4148-49C0-84FB-0C6F8E7F1BF6}" srcOrd="0" destOrd="0" presId="urn:microsoft.com/office/officeart/2005/8/layout/chevron2"/>
    <dgm:cxn modelId="{2A84080A-79BE-4C85-AC47-1FBC3C499656}" type="presOf" srcId="{37FB6B86-B15C-4C34-85A7-CF9AD4B6358C}" destId="{703BB0AE-3512-4590-908F-961AA40D02D5}" srcOrd="0" destOrd="2" presId="urn:microsoft.com/office/officeart/2005/8/layout/chevron2"/>
    <dgm:cxn modelId="{0384A360-D9D1-4633-9B57-D8F094448F21}" type="presOf" srcId="{C34DDBC9-BF36-406B-802D-E7D1CFF4C61F}" destId="{837AA9D9-B246-4AB7-8E73-CF929206B30D}" srcOrd="0" destOrd="0" presId="urn:microsoft.com/office/officeart/2005/8/layout/chevron2"/>
    <dgm:cxn modelId="{FDE3EAE1-130E-4ECB-845B-E10D59331C96}" type="presOf" srcId="{BA030EE8-FED0-4B8A-81CB-4896DECB03DD}" destId="{4B6027B5-3FEA-470A-8F52-00E8FB899CA0}" srcOrd="0" destOrd="0" presId="urn:microsoft.com/office/officeart/2005/8/layout/chevron2"/>
    <dgm:cxn modelId="{3FDABA9A-35C0-4BCB-A31D-E10B733BC2D9}" type="presOf" srcId="{E591B647-F770-49C4-92DD-CB79CA145B7C}" destId="{7415B48B-D27A-483A-8EA4-537E3D39F2FB}" srcOrd="0" destOrd="0" presId="urn:microsoft.com/office/officeart/2005/8/layout/chevron2"/>
    <dgm:cxn modelId="{B56C6786-F976-4B0F-9FD9-E0838782F7C8}" srcId="{E591B647-F770-49C4-92DD-CB79CA145B7C}" destId="{F609DE2F-7A7F-4DEA-8E96-18C0C3146D1C}" srcOrd="1" destOrd="0" parTransId="{A5355628-1D28-4B27-A4C3-A9837771F4AD}" sibTransId="{50C3439C-F1EB-4E90-8821-F772F6CB3F30}"/>
    <dgm:cxn modelId="{8FC60B67-7081-4D3C-9E6C-F03ADF385416}" srcId="{BA4622DA-D984-4231-91A4-F776BDC6D924}" destId="{C97C6770-0D63-4B55-84B9-9698BAC01E99}" srcOrd="0" destOrd="0" parTransId="{F37F1234-4517-45CE-B4A4-D03315D0BAC8}" sibTransId="{57723871-E7B8-4DBF-83F1-590777D1C92D}"/>
    <dgm:cxn modelId="{F5B1BA9A-90CF-4DDA-B177-7843B5EC6B16}" srcId="{C34DDBC9-BF36-406B-802D-E7D1CFF4C61F}" destId="{BB65F97A-CA94-444B-879C-02F8C96EBB2C}" srcOrd="1" destOrd="0" parTransId="{6A3E2C46-DB78-4F74-872D-6387594FF89D}" sibTransId="{2AE39BF4-36F4-4959-8F04-348E2F676145}"/>
    <dgm:cxn modelId="{35821498-474C-46C5-9B7A-25419A64F278}" srcId="{BA4622DA-D984-4231-91A4-F776BDC6D924}" destId="{37FB6B86-B15C-4C34-85A7-CF9AD4B6358C}" srcOrd="1" destOrd="0" parTransId="{07342B54-EDF7-4F0E-B813-63A5044D86E3}" sibTransId="{9685D9E8-8480-487D-A7C3-C832549EB9DB}"/>
    <dgm:cxn modelId="{6DC187EC-3E17-481D-AD33-A2FF24A27814}" srcId="{C34DDBC9-BF36-406B-802D-E7D1CFF4C61F}" destId="{E591B647-F770-49C4-92DD-CB79CA145B7C}" srcOrd="0" destOrd="0" parTransId="{AB0CCAF3-9966-4BD2-BA52-8B1CD7FFD704}" sibTransId="{05C44317-4F60-41C8-B42B-1F2A9D712D48}"/>
    <dgm:cxn modelId="{13EBE73A-5D55-49EA-9D22-F10B61221E69}" type="presOf" srcId="{F609DE2F-7A7F-4DEA-8E96-18C0C3146D1C}" destId="{4B6027B5-3FEA-470A-8F52-00E8FB899CA0}" srcOrd="0" destOrd="1" presId="urn:microsoft.com/office/officeart/2005/8/layout/chevron2"/>
    <dgm:cxn modelId="{6367187D-F72B-40C2-897E-3B2C42E83519}" srcId="{E591B647-F770-49C4-92DD-CB79CA145B7C}" destId="{BA030EE8-FED0-4B8A-81CB-4896DECB03DD}" srcOrd="0" destOrd="0" parTransId="{27D92C2A-8DDC-4BDB-82AE-E2AE709876CD}" sibTransId="{71F25F7C-CA60-4DE1-AFE3-306A60F58172}"/>
    <dgm:cxn modelId="{A679BA35-2709-4140-AE30-18261AF176F2}" type="presOf" srcId="{BA4622DA-D984-4231-91A4-F776BDC6D924}" destId="{703BB0AE-3512-4590-908F-961AA40D02D5}" srcOrd="0" destOrd="0" presId="urn:microsoft.com/office/officeart/2005/8/layout/chevron2"/>
    <dgm:cxn modelId="{9D13EAE4-B894-4CE7-9E17-52206F572B0E}" type="presOf" srcId="{C97C6770-0D63-4B55-84B9-9698BAC01E99}" destId="{703BB0AE-3512-4590-908F-961AA40D02D5}" srcOrd="0" destOrd="1" presId="urn:microsoft.com/office/officeart/2005/8/layout/chevron2"/>
    <dgm:cxn modelId="{A3A836B5-8EC1-4ABC-B3B8-BD5BE84A3576}" type="presParOf" srcId="{837AA9D9-B246-4AB7-8E73-CF929206B30D}" destId="{F45CCC13-4528-4CB6-8E19-2364C9283870}" srcOrd="0" destOrd="0" presId="urn:microsoft.com/office/officeart/2005/8/layout/chevron2"/>
    <dgm:cxn modelId="{15AA2CCD-A6F9-40F1-9148-03D240A8EA5E}" type="presParOf" srcId="{F45CCC13-4528-4CB6-8E19-2364C9283870}" destId="{7415B48B-D27A-483A-8EA4-537E3D39F2FB}" srcOrd="0" destOrd="0" presId="urn:microsoft.com/office/officeart/2005/8/layout/chevron2"/>
    <dgm:cxn modelId="{6345BC49-7173-4ABB-8BED-401B6C71489C}" type="presParOf" srcId="{F45CCC13-4528-4CB6-8E19-2364C9283870}" destId="{4B6027B5-3FEA-470A-8F52-00E8FB899CA0}" srcOrd="1" destOrd="0" presId="urn:microsoft.com/office/officeart/2005/8/layout/chevron2"/>
    <dgm:cxn modelId="{8190D7C9-FE41-4D25-A08B-570EF1AA49FA}" type="presParOf" srcId="{837AA9D9-B246-4AB7-8E73-CF929206B30D}" destId="{255140DD-BACA-4912-A6C2-6E329382A1A8}" srcOrd="1" destOrd="0" presId="urn:microsoft.com/office/officeart/2005/8/layout/chevron2"/>
    <dgm:cxn modelId="{E1DDEB1D-3F80-4A0D-9C43-E7C1CF479834}" type="presParOf" srcId="{837AA9D9-B246-4AB7-8E73-CF929206B30D}" destId="{BFF270C2-851D-42F2-805D-7E7FCA092256}" srcOrd="2" destOrd="0" presId="urn:microsoft.com/office/officeart/2005/8/layout/chevron2"/>
    <dgm:cxn modelId="{E255AD3F-73CD-4D64-9238-F2E0F0A1A89E}" type="presParOf" srcId="{BFF270C2-851D-42F2-805D-7E7FCA092256}" destId="{6351E39A-4148-49C0-84FB-0C6F8E7F1BF6}" srcOrd="0" destOrd="0" presId="urn:microsoft.com/office/officeart/2005/8/layout/chevron2"/>
    <dgm:cxn modelId="{32466D1D-9FBC-4E22-AB81-7F95EC270D8C}" type="presParOf" srcId="{BFF270C2-851D-42F2-805D-7E7FCA092256}" destId="{703BB0AE-3512-4590-908F-961AA40D02D5}"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4DDBC9-BF36-406B-802D-E7D1CFF4C61F}" type="doc">
      <dgm:prSet loTypeId="urn:microsoft.com/office/officeart/2005/8/layout/chevron2" loCatId="list" qsTypeId="urn:microsoft.com/office/officeart/2005/8/quickstyle/simple3" qsCatId="simple" csTypeId="urn:microsoft.com/office/officeart/2005/8/colors/colorful1" csCatId="colorful" phldr="1"/>
      <dgm:spPr/>
      <dgm:t>
        <a:bodyPr/>
        <a:lstStyle/>
        <a:p>
          <a:endParaRPr lang="en-US"/>
        </a:p>
      </dgm:t>
    </dgm:pt>
    <dgm:pt modelId="{3ED9D06B-4DA9-488A-9BEE-BE64DBB79F28}">
      <dgm:prSet custT="1"/>
      <dgm:spPr/>
      <dgm:t>
        <a:bodyPr/>
        <a:lstStyle/>
        <a:p>
          <a:r>
            <a:rPr lang="en-US" sz="3600" dirty="0" smtClean="0"/>
            <a:t>How?</a:t>
          </a:r>
          <a:endParaRPr lang="en-US" sz="3600" dirty="0">
            <a:latin typeface="Guardian TextEgyp" pitchFamily="18" charset="0"/>
          </a:endParaRPr>
        </a:p>
      </dgm:t>
    </dgm:pt>
    <dgm:pt modelId="{B708B08F-2D86-496A-BD20-4F6D2959BF75}" type="parTrans" cxnId="{7C4EE242-1B21-404E-95C4-4314E235EC6D}">
      <dgm:prSet/>
      <dgm:spPr/>
      <dgm:t>
        <a:bodyPr/>
        <a:lstStyle/>
        <a:p>
          <a:endParaRPr lang="en-US"/>
        </a:p>
      </dgm:t>
    </dgm:pt>
    <dgm:pt modelId="{E8ABF0AC-5C34-458A-8B16-973AEB0C9C5A}" type="sibTrans" cxnId="{7C4EE242-1B21-404E-95C4-4314E235EC6D}">
      <dgm:prSet/>
      <dgm:spPr/>
      <dgm:t>
        <a:bodyPr/>
        <a:lstStyle/>
        <a:p>
          <a:endParaRPr lang="en-US"/>
        </a:p>
      </dgm:t>
    </dgm:pt>
    <dgm:pt modelId="{0E21E497-717F-4EF6-A808-FC0FF3F30898}">
      <dgm:prSet custT="1"/>
      <dgm:spPr/>
      <dgm:t>
        <a:bodyPr/>
        <a:lstStyle/>
        <a:p>
          <a:pPr algn="just">
            <a:spcAft>
              <a:spcPct val="15000"/>
            </a:spcAft>
          </a:pPr>
          <a:r>
            <a:rPr lang="en-US" sz="1400" dirty="0" smtClean="0">
              <a:latin typeface="+mn-lt"/>
            </a:rPr>
            <a:t>that </a:t>
          </a:r>
          <a:r>
            <a:rPr lang="en-US" sz="1400" b="1" dirty="0" smtClean="0">
              <a:latin typeface="+mn-lt"/>
            </a:rPr>
            <a:t>substantially disrupts or interferes </a:t>
          </a:r>
          <a:r>
            <a:rPr lang="en-US" sz="1400" dirty="0" smtClean="0">
              <a:latin typeface="+mn-lt"/>
            </a:rPr>
            <a:t>with the orderly operation of the school or the rights of other </a:t>
          </a:r>
          <a:r>
            <a:rPr lang="en-US" sz="1400" dirty="0" smtClean="0">
              <a:latin typeface="+mn-lt"/>
            </a:rPr>
            <a:t>students;</a:t>
          </a:r>
          <a:endParaRPr lang="en-US" sz="1400" b="1" dirty="0">
            <a:latin typeface="+mn-lt"/>
          </a:endParaRPr>
        </a:p>
      </dgm:t>
    </dgm:pt>
    <dgm:pt modelId="{DDEB3BFF-77A7-4972-A217-C8FD08E059FA}" type="parTrans" cxnId="{61FBA646-6E46-41BE-84A6-858B51600BD1}">
      <dgm:prSet/>
      <dgm:spPr/>
      <dgm:t>
        <a:bodyPr/>
        <a:lstStyle/>
        <a:p>
          <a:endParaRPr lang="en-US"/>
        </a:p>
      </dgm:t>
    </dgm:pt>
    <dgm:pt modelId="{872CCAC4-5A27-47AA-A03B-8CBCFD21DD85}" type="sibTrans" cxnId="{61FBA646-6E46-41BE-84A6-858B51600BD1}">
      <dgm:prSet/>
      <dgm:spPr/>
      <dgm:t>
        <a:bodyPr/>
        <a:lstStyle/>
        <a:p>
          <a:endParaRPr lang="en-US"/>
        </a:p>
      </dgm:t>
    </dgm:pt>
    <dgm:pt modelId="{BAA62B41-032D-4068-A0DC-11D327A5F069}">
      <dgm:prSet custT="1"/>
      <dgm:spPr/>
      <dgm:t>
        <a:bodyPr/>
        <a:lstStyle/>
        <a:p>
          <a:pPr algn="just">
            <a:spcAft>
              <a:spcPts val="1200"/>
            </a:spcAft>
          </a:pPr>
          <a:r>
            <a:rPr lang="en-US" sz="1400" dirty="0" smtClean="0">
              <a:latin typeface="+mn-lt"/>
            </a:rPr>
            <a:t>Creates a </a:t>
          </a:r>
          <a:r>
            <a:rPr lang="en-US" sz="1400" b="1" dirty="0" smtClean="0">
              <a:latin typeface="+mn-lt"/>
            </a:rPr>
            <a:t>hostile educational environment </a:t>
          </a:r>
          <a:r>
            <a:rPr lang="en-US" sz="1400" dirty="0" smtClean="0">
              <a:latin typeface="+mn-lt"/>
            </a:rPr>
            <a:t>for the student by interfering with a student's education or by severely or pervasively causing physical or emotional harm to the student.</a:t>
          </a:r>
          <a:endParaRPr lang="en-US" sz="1400" dirty="0">
            <a:latin typeface="+mn-lt"/>
          </a:endParaRPr>
        </a:p>
      </dgm:t>
    </dgm:pt>
    <dgm:pt modelId="{ED03A0AC-9E2C-4716-8FB4-7C691DBD1331}" type="parTrans" cxnId="{48B8BBC3-F9F7-488B-8304-63505BE011AA}">
      <dgm:prSet/>
      <dgm:spPr/>
      <dgm:t>
        <a:bodyPr/>
        <a:lstStyle/>
        <a:p>
          <a:endParaRPr lang="en-US"/>
        </a:p>
      </dgm:t>
    </dgm:pt>
    <dgm:pt modelId="{A6E532DE-71BD-400F-A4FF-D1C5A64DE62F}" type="sibTrans" cxnId="{48B8BBC3-F9F7-488B-8304-63505BE011AA}">
      <dgm:prSet/>
      <dgm:spPr/>
      <dgm:t>
        <a:bodyPr/>
        <a:lstStyle/>
        <a:p>
          <a:endParaRPr lang="en-US"/>
        </a:p>
      </dgm:t>
    </dgm:pt>
    <dgm:pt modelId="{C52E6BDD-815F-48D0-BC49-8A8B0CAC7AFC}">
      <dgm:prSet custT="1"/>
      <dgm:spPr/>
      <dgm:t>
        <a:bodyPr/>
        <a:lstStyle/>
        <a:p>
          <a:pPr algn="just">
            <a:spcAft>
              <a:spcPts val="1200"/>
            </a:spcAft>
          </a:pPr>
          <a:r>
            <a:rPr lang="en-US" sz="1400" dirty="0" smtClean="0">
              <a:latin typeface="+mn-lt"/>
            </a:rPr>
            <a:t>A </a:t>
          </a:r>
          <a:r>
            <a:rPr lang="en-US" sz="1400" b="1" dirty="0" smtClean="0">
              <a:latin typeface="+mn-lt"/>
            </a:rPr>
            <a:t>reasonable person should know</a:t>
          </a:r>
          <a:r>
            <a:rPr lang="en-US" sz="1400" dirty="0" smtClean="0">
              <a:latin typeface="+mn-lt"/>
            </a:rPr>
            <a:t>, under the circumstances, will have the effect of </a:t>
          </a:r>
          <a:r>
            <a:rPr lang="en-US" sz="1400" b="1" dirty="0" smtClean="0">
              <a:latin typeface="+mn-lt"/>
            </a:rPr>
            <a:t>physically or emotionally harming </a:t>
          </a:r>
          <a:r>
            <a:rPr lang="en-US" sz="1400" dirty="0" smtClean="0">
              <a:latin typeface="+mn-lt"/>
            </a:rPr>
            <a:t>a student or damaging the student's property, or placing a student in reasonable fear of physical or emotional harm to his person or damage to his property; </a:t>
          </a:r>
          <a:r>
            <a:rPr lang="en-US" sz="1400" b="1" dirty="0" smtClean="0">
              <a:latin typeface="+mn-lt"/>
            </a:rPr>
            <a:t>OR</a:t>
          </a:r>
          <a:endParaRPr lang="en-US" sz="1400" b="1" dirty="0">
            <a:latin typeface="+mn-lt"/>
          </a:endParaRPr>
        </a:p>
      </dgm:t>
    </dgm:pt>
    <dgm:pt modelId="{B5DDE35C-9510-4136-82C7-A8BC791F1531}" type="parTrans" cxnId="{2F84FB50-F0C4-4BB5-B107-41F409068691}">
      <dgm:prSet/>
      <dgm:spPr/>
      <dgm:t>
        <a:bodyPr/>
        <a:lstStyle/>
        <a:p>
          <a:endParaRPr lang="en-US"/>
        </a:p>
      </dgm:t>
    </dgm:pt>
    <dgm:pt modelId="{5DF8D2FA-5863-4808-98DA-137331BD7010}" type="sibTrans" cxnId="{2F84FB50-F0C4-4BB5-B107-41F409068691}">
      <dgm:prSet/>
      <dgm:spPr/>
      <dgm:t>
        <a:bodyPr/>
        <a:lstStyle/>
        <a:p>
          <a:endParaRPr lang="en-US"/>
        </a:p>
      </dgm:t>
    </dgm:pt>
    <dgm:pt modelId="{40B859A3-BBB6-45C2-BB15-F73B17E24F24}">
      <dgm:prSet custT="1"/>
      <dgm:spPr/>
      <dgm:t>
        <a:bodyPr/>
        <a:lstStyle/>
        <a:p>
          <a:pPr algn="just">
            <a:spcAft>
              <a:spcPts val="1200"/>
            </a:spcAft>
          </a:pPr>
          <a:r>
            <a:rPr lang="en-US" sz="1400" dirty="0" smtClean="0">
              <a:latin typeface="+mn-lt"/>
            </a:rPr>
            <a:t>Has the effect of </a:t>
          </a:r>
          <a:r>
            <a:rPr lang="en-US" sz="1400" b="1" dirty="0" smtClean="0">
              <a:latin typeface="+mn-lt"/>
            </a:rPr>
            <a:t>insulting or demeaning</a:t>
          </a:r>
          <a:r>
            <a:rPr lang="en-US" sz="1400" dirty="0" smtClean="0">
              <a:latin typeface="+mn-lt"/>
            </a:rPr>
            <a:t> any student or group of students; </a:t>
          </a:r>
          <a:r>
            <a:rPr lang="en-US" sz="1400" b="1" dirty="0" smtClean="0">
              <a:latin typeface="+mn-lt"/>
            </a:rPr>
            <a:t>OR</a:t>
          </a:r>
          <a:endParaRPr lang="en-US" sz="1400" b="1" dirty="0">
            <a:latin typeface="+mn-lt"/>
          </a:endParaRPr>
        </a:p>
      </dgm:t>
    </dgm:pt>
    <dgm:pt modelId="{A054865C-3510-4AC5-B77A-ED80DA47D0F7}" type="parTrans" cxnId="{579DE85A-F73C-4503-96EE-BF526822A8F5}">
      <dgm:prSet/>
      <dgm:spPr/>
      <dgm:t>
        <a:bodyPr/>
        <a:lstStyle/>
        <a:p>
          <a:endParaRPr lang="en-US"/>
        </a:p>
      </dgm:t>
    </dgm:pt>
    <dgm:pt modelId="{5E4A778B-80C8-4686-A592-6F1CFD384844}" type="sibTrans" cxnId="{579DE85A-F73C-4503-96EE-BF526822A8F5}">
      <dgm:prSet/>
      <dgm:spPr/>
      <dgm:t>
        <a:bodyPr/>
        <a:lstStyle/>
        <a:p>
          <a:endParaRPr lang="en-US"/>
        </a:p>
      </dgm:t>
    </dgm:pt>
    <dgm:pt modelId="{25E97C57-636D-4DC6-B6EA-1D3A327E23FC}">
      <dgm:prSet custT="1"/>
      <dgm:spPr/>
      <dgm:t>
        <a:bodyPr/>
        <a:lstStyle/>
        <a:p>
          <a:pPr algn="ctr">
            <a:spcAft>
              <a:spcPct val="15000"/>
            </a:spcAft>
          </a:pPr>
          <a:r>
            <a:rPr lang="en-US" sz="1400" b="1" dirty="0" smtClean="0">
              <a:latin typeface="+mn-lt"/>
            </a:rPr>
            <a:t>AND</a:t>
          </a:r>
          <a:endParaRPr lang="en-US" sz="1400" b="1" dirty="0">
            <a:latin typeface="+mn-lt"/>
          </a:endParaRPr>
        </a:p>
      </dgm:t>
    </dgm:pt>
    <dgm:pt modelId="{D076B8BD-42E2-4F36-A21D-D6808CDC00F1}" type="sibTrans" cxnId="{EE2580F4-0165-4CA0-9615-3BEA3CA72A3B}">
      <dgm:prSet/>
      <dgm:spPr/>
      <dgm:t>
        <a:bodyPr/>
        <a:lstStyle/>
        <a:p>
          <a:endParaRPr lang="en-US"/>
        </a:p>
      </dgm:t>
    </dgm:pt>
    <dgm:pt modelId="{B07F7840-FACB-42BD-A08A-129A4B8BBFBE}" type="parTrans" cxnId="{EE2580F4-0165-4CA0-9615-3BEA3CA72A3B}">
      <dgm:prSet/>
      <dgm:spPr/>
      <dgm:t>
        <a:bodyPr/>
        <a:lstStyle/>
        <a:p>
          <a:endParaRPr lang="en-US"/>
        </a:p>
      </dgm:t>
    </dgm:pt>
    <dgm:pt modelId="{837AA9D9-B246-4AB7-8E73-CF929206B30D}" type="pres">
      <dgm:prSet presAssocID="{C34DDBC9-BF36-406B-802D-E7D1CFF4C61F}" presName="linearFlow" presStyleCnt="0">
        <dgm:presLayoutVars>
          <dgm:dir/>
          <dgm:animLvl val="lvl"/>
          <dgm:resizeHandles val="exact"/>
        </dgm:presLayoutVars>
      </dgm:prSet>
      <dgm:spPr/>
      <dgm:t>
        <a:bodyPr/>
        <a:lstStyle/>
        <a:p>
          <a:endParaRPr lang="en-US"/>
        </a:p>
      </dgm:t>
    </dgm:pt>
    <dgm:pt modelId="{8323291D-A513-467E-A53A-8C636F81AC9F}" type="pres">
      <dgm:prSet presAssocID="{3ED9D06B-4DA9-488A-9BEE-BE64DBB79F28}" presName="composite" presStyleCnt="0"/>
      <dgm:spPr/>
      <dgm:t>
        <a:bodyPr/>
        <a:lstStyle/>
        <a:p>
          <a:endParaRPr lang="en-US"/>
        </a:p>
      </dgm:t>
    </dgm:pt>
    <dgm:pt modelId="{9509EC55-249C-4263-AE48-F8F1F41BC178}" type="pres">
      <dgm:prSet presAssocID="{3ED9D06B-4DA9-488A-9BEE-BE64DBB79F28}" presName="parentText" presStyleLbl="alignNode1" presStyleIdx="0" presStyleCnt="1">
        <dgm:presLayoutVars>
          <dgm:chMax val="1"/>
          <dgm:bulletEnabled val="1"/>
        </dgm:presLayoutVars>
      </dgm:prSet>
      <dgm:spPr/>
      <dgm:t>
        <a:bodyPr/>
        <a:lstStyle/>
        <a:p>
          <a:endParaRPr lang="en-US"/>
        </a:p>
      </dgm:t>
    </dgm:pt>
    <dgm:pt modelId="{A0BC9E7C-97BE-464E-B789-0F4FD98FEDE4}" type="pres">
      <dgm:prSet presAssocID="{3ED9D06B-4DA9-488A-9BEE-BE64DBB79F28}" presName="descendantText" presStyleLbl="alignAcc1" presStyleIdx="0" presStyleCnt="1" custScaleY="190846">
        <dgm:presLayoutVars>
          <dgm:bulletEnabled val="1"/>
        </dgm:presLayoutVars>
      </dgm:prSet>
      <dgm:spPr/>
      <dgm:t>
        <a:bodyPr/>
        <a:lstStyle/>
        <a:p>
          <a:endParaRPr lang="en-US"/>
        </a:p>
      </dgm:t>
    </dgm:pt>
  </dgm:ptLst>
  <dgm:cxnLst>
    <dgm:cxn modelId="{2F84FB50-F0C4-4BB5-B107-41F409068691}" srcId="{3ED9D06B-4DA9-488A-9BEE-BE64DBB79F28}" destId="{C52E6BDD-815F-48D0-BC49-8A8B0CAC7AFC}" srcOrd="2" destOrd="0" parTransId="{B5DDE35C-9510-4136-82C7-A8BC791F1531}" sibTransId="{5DF8D2FA-5863-4808-98DA-137331BD7010}"/>
    <dgm:cxn modelId="{7C4EE242-1B21-404E-95C4-4314E235EC6D}" srcId="{C34DDBC9-BF36-406B-802D-E7D1CFF4C61F}" destId="{3ED9D06B-4DA9-488A-9BEE-BE64DBB79F28}" srcOrd="0" destOrd="0" parTransId="{B708B08F-2D86-496A-BD20-4F6D2959BF75}" sibTransId="{E8ABF0AC-5C34-458A-8B16-973AEB0C9C5A}"/>
    <dgm:cxn modelId="{EE2580F4-0165-4CA0-9615-3BEA3CA72A3B}" srcId="{3ED9D06B-4DA9-488A-9BEE-BE64DBB79F28}" destId="{25E97C57-636D-4DC6-B6EA-1D3A327E23FC}" srcOrd="1" destOrd="0" parTransId="{B07F7840-FACB-42BD-A08A-129A4B8BBFBE}" sibTransId="{D076B8BD-42E2-4F36-A21D-D6808CDC00F1}"/>
    <dgm:cxn modelId="{E241FBD2-F6C8-494B-B537-9821A28635CB}" type="presOf" srcId="{C34DDBC9-BF36-406B-802D-E7D1CFF4C61F}" destId="{837AA9D9-B246-4AB7-8E73-CF929206B30D}" srcOrd="0" destOrd="0" presId="urn:microsoft.com/office/officeart/2005/8/layout/chevron2"/>
    <dgm:cxn modelId="{D9C32025-72D2-4376-8197-A6447359E709}" type="presOf" srcId="{BAA62B41-032D-4068-A0DC-11D327A5F069}" destId="{A0BC9E7C-97BE-464E-B789-0F4FD98FEDE4}" srcOrd="0" destOrd="4" presId="urn:microsoft.com/office/officeart/2005/8/layout/chevron2"/>
    <dgm:cxn modelId="{579DE85A-F73C-4503-96EE-BF526822A8F5}" srcId="{3ED9D06B-4DA9-488A-9BEE-BE64DBB79F28}" destId="{40B859A3-BBB6-45C2-BB15-F73B17E24F24}" srcOrd="3" destOrd="0" parTransId="{A054865C-3510-4AC5-B77A-ED80DA47D0F7}" sibTransId="{5E4A778B-80C8-4686-A592-6F1CFD384844}"/>
    <dgm:cxn modelId="{8871E1A0-CBF7-4962-B6C2-30E313F4EA5A}" type="presOf" srcId="{3ED9D06B-4DA9-488A-9BEE-BE64DBB79F28}" destId="{9509EC55-249C-4263-AE48-F8F1F41BC178}" srcOrd="0" destOrd="0" presId="urn:microsoft.com/office/officeart/2005/8/layout/chevron2"/>
    <dgm:cxn modelId="{61FBA646-6E46-41BE-84A6-858B51600BD1}" srcId="{3ED9D06B-4DA9-488A-9BEE-BE64DBB79F28}" destId="{0E21E497-717F-4EF6-A808-FC0FF3F30898}" srcOrd="0" destOrd="0" parTransId="{DDEB3BFF-77A7-4972-A217-C8FD08E059FA}" sibTransId="{872CCAC4-5A27-47AA-A03B-8CBCFD21DD85}"/>
    <dgm:cxn modelId="{48B8BBC3-F9F7-488B-8304-63505BE011AA}" srcId="{3ED9D06B-4DA9-488A-9BEE-BE64DBB79F28}" destId="{BAA62B41-032D-4068-A0DC-11D327A5F069}" srcOrd="4" destOrd="0" parTransId="{ED03A0AC-9E2C-4716-8FB4-7C691DBD1331}" sibTransId="{A6E532DE-71BD-400F-A4FF-D1C5A64DE62F}"/>
    <dgm:cxn modelId="{8E457081-CE43-4D25-99C2-A423C12B42ED}" type="presOf" srcId="{25E97C57-636D-4DC6-B6EA-1D3A327E23FC}" destId="{A0BC9E7C-97BE-464E-B789-0F4FD98FEDE4}" srcOrd="0" destOrd="1" presId="urn:microsoft.com/office/officeart/2005/8/layout/chevron2"/>
    <dgm:cxn modelId="{0AADD181-448C-4541-B514-C9A2F9944E59}" type="presOf" srcId="{0E21E497-717F-4EF6-A808-FC0FF3F30898}" destId="{A0BC9E7C-97BE-464E-B789-0F4FD98FEDE4}" srcOrd="0" destOrd="0" presId="urn:microsoft.com/office/officeart/2005/8/layout/chevron2"/>
    <dgm:cxn modelId="{8635520F-A54A-4959-AD7A-C256C640D5C7}" type="presOf" srcId="{C52E6BDD-815F-48D0-BC49-8A8B0CAC7AFC}" destId="{A0BC9E7C-97BE-464E-B789-0F4FD98FEDE4}" srcOrd="0" destOrd="2" presId="urn:microsoft.com/office/officeart/2005/8/layout/chevron2"/>
    <dgm:cxn modelId="{4B97681A-B6AA-4D29-8825-256F9F97E2DD}" type="presOf" srcId="{40B859A3-BBB6-45C2-BB15-F73B17E24F24}" destId="{A0BC9E7C-97BE-464E-B789-0F4FD98FEDE4}" srcOrd="0" destOrd="3" presId="urn:microsoft.com/office/officeart/2005/8/layout/chevron2"/>
    <dgm:cxn modelId="{8695519D-F5F9-480E-B020-673649884F69}" type="presParOf" srcId="{837AA9D9-B246-4AB7-8E73-CF929206B30D}" destId="{8323291D-A513-467E-A53A-8C636F81AC9F}" srcOrd="0" destOrd="0" presId="urn:microsoft.com/office/officeart/2005/8/layout/chevron2"/>
    <dgm:cxn modelId="{637EF063-B03E-42EC-AF38-14FD675C98C8}" type="presParOf" srcId="{8323291D-A513-467E-A53A-8C636F81AC9F}" destId="{9509EC55-249C-4263-AE48-F8F1F41BC178}" srcOrd="0" destOrd="0" presId="urn:microsoft.com/office/officeart/2005/8/layout/chevron2"/>
    <dgm:cxn modelId="{846028D1-016E-4437-9DCC-C5444CF79BE6}" type="presParOf" srcId="{8323291D-A513-467E-A53A-8C636F81AC9F}" destId="{A0BC9E7C-97BE-464E-B789-0F4FD98FEDE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666C92-3924-4A0B-92AF-341BA6B99CDD}" type="doc">
      <dgm:prSet loTypeId="urn:microsoft.com/office/officeart/2005/8/layout/process5" loCatId="process" qsTypeId="urn:microsoft.com/office/officeart/2005/8/quickstyle/3d1" qsCatId="3D" csTypeId="urn:microsoft.com/office/officeart/2005/8/colors/accent0_3" csCatId="mainScheme" phldr="1"/>
      <dgm:spPr/>
      <dgm:t>
        <a:bodyPr/>
        <a:lstStyle/>
        <a:p>
          <a:endParaRPr lang="en-US"/>
        </a:p>
      </dgm:t>
    </dgm:pt>
    <dgm:pt modelId="{578BD96E-24EB-47F0-96ED-4AF82BCAC437}">
      <dgm:prSet phldrT="[Text]" custT="1"/>
      <dgm:spPr/>
      <dgm:t>
        <a:bodyPr/>
        <a:lstStyle/>
        <a:p>
          <a:pPr algn="ctr"/>
          <a:r>
            <a:rPr lang="en-US" sz="900" b="1" dirty="0" smtClean="0">
              <a:latin typeface="+mj-lt"/>
            </a:rPr>
            <a:t>School Day 1 </a:t>
          </a:r>
        </a:p>
        <a:p>
          <a:pPr algn="ctr"/>
          <a:r>
            <a:rPr lang="en-US" sz="900" b="1" dirty="0" smtClean="0">
              <a:latin typeface="+mj-lt"/>
            </a:rPr>
            <a:t>Tuesday 09/08/15</a:t>
          </a:r>
        </a:p>
        <a:p>
          <a:pPr algn="ctr"/>
          <a:r>
            <a:rPr lang="en-US" sz="900" dirty="0" smtClean="0">
              <a:latin typeface="+mj-lt"/>
            </a:rPr>
            <a:t>Student A bullies Student B, allegedly because of race</a:t>
          </a:r>
          <a:endParaRPr lang="en-US" sz="900" dirty="0">
            <a:latin typeface="+mj-lt"/>
          </a:endParaRPr>
        </a:p>
      </dgm:t>
    </dgm:pt>
    <dgm:pt modelId="{64DDB5AC-B864-41CA-817D-8BCD34ED9A03}" type="parTrans" cxnId="{1EF1DF68-D5CE-4563-8215-BC206B0A2606}">
      <dgm:prSet/>
      <dgm:spPr/>
      <dgm:t>
        <a:bodyPr/>
        <a:lstStyle/>
        <a:p>
          <a:pPr algn="ctr"/>
          <a:endParaRPr lang="en-US"/>
        </a:p>
      </dgm:t>
    </dgm:pt>
    <dgm:pt modelId="{6777E59D-6D78-4346-BCDC-485E39072EB8}" type="sibTrans" cxnId="{1EF1DF68-D5CE-4563-8215-BC206B0A2606}">
      <dgm:prSet/>
      <dgm:spPr/>
      <dgm:t>
        <a:bodyPr/>
        <a:lstStyle/>
        <a:p>
          <a:pPr algn="ctr"/>
          <a:endParaRPr lang="en-US" dirty="0">
            <a:latin typeface="Guardian TextEgyp" pitchFamily="18" charset="0"/>
          </a:endParaRPr>
        </a:p>
      </dgm:t>
    </dgm:pt>
    <dgm:pt modelId="{8B48CF23-BF25-47E8-9034-074F73A709AA}">
      <dgm:prSet custT="1"/>
      <dgm:spPr/>
      <dgm:t>
        <a:bodyPr/>
        <a:lstStyle/>
        <a:p>
          <a:pPr algn="ctr"/>
          <a:r>
            <a:rPr lang="en-US" sz="900" b="1" dirty="0" smtClean="0">
              <a:latin typeface="+mj-lt"/>
            </a:rPr>
            <a:t>Following Month</a:t>
          </a:r>
        </a:p>
        <a:p>
          <a:pPr algn="ctr"/>
          <a:r>
            <a:rPr lang="en-US" sz="900" dirty="0" smtClean="0">
              <a:latin typeface="+mj-lt"/>
            </a:rPr>
            <a:t>Board issues decision affirming, rejecting or modifying the Supt’s decision (</a:t>
          </a:r>
          <a:r>
            <a:rPr lang="en-US" sz="900" b="1" dirty="0" smtClean="0">
              <a:latin typeface="+mj-lt"/>
            </a:rPr>
            <a:t>next regularly scheduled </a:t>
          </a:r>
          <a:r>
            <a:rPr lang="en-US" sz="900" dirty="0" smtClean="0">
              <a:latin typeface="+mj-lt"/>
            </a:rPr>
            <a:t>meeting)</a:t>
          </a:r>
          <a:endParaRPr lang="en-US" sz="900" dirty="0">
            <a:latin typeface="+mj-lt"/>
          </a:endParaRPr>
        </a:p>
      </dgm:t>
    </dgm:pt>
    <dgm:pt modelId="{7A567C74-729F-4729-8B34-9EFD86EE748C}" type="sibTrans" cxnId="{FB9ABC0E-329E-4E21-8F06-5A6C14B5B3BE}">
      <dgm:prSet/>
      <dgm:spPr/>
      <dgm:t>
        <a:bodyPr/>
        <a:lstStyle/>
        <a:p>
          <a:pPr algn="ctr"/>
          <a:endParaRPr lang="en-US"/>
        </a:p>
      </dgm:t>
    </dgm:pt>
    <dgm:pt modelId="{A5401804-F9C9-4DFB-9D54-B1FAA7A77137}" type="parTrans" cxnId="{FB9ABC0E-329E-4E21-8F06-5A6C14B5B3BE}">
      <dgm:prSet/>
      <dgm:spPr/>
      <dgm:t>
        <a:bodyPr/>
        <a:lstStyle/>
        <a:p>
          <a:pPr algn="ctr"/>
          <a:endParaRPr lang="en-US"/>
        </a:p>
      </dgm:t>
    </dgm:pt>
    <dgm:pt modelId="{47B53417-3907-4C8E-938D-B49C740B0A5C}">
      <dgm:prSet custT="1"/>
      <dgm:spPr/>
      <dgm:t>
        <a:bodyPr/>
        <a:lstStyle/>
        <a:p>
          <a:pPr algn="ctr"/>
          <a:r>
            <a:rPr lang="en-US" sz="900" b="1" dirty="0" smtClean="0">
              <a:latin typeface="+mj-lt"/>
            </a:rPr>
            <a:t>School Day 21*</a:t>
          </a:r>
        </a:p>
        <a:p>
          <a:pPr algn="ctr"/>
          <a:r>
            <a:rPr lang="en-US" sz="900" b="1" dirty="0" smtClean="0">
              <a:latin typeface="+mj-lt"/>
            </a:rPr>
            <a:t>Tuesday 10/06/15</a:t>
          </a:r>
        </a:p>
        <a:p>
          <a:pPr algn="ctr"/>
          <a:r>
            <a:rPr lang="en-US" sz="900" dirty="0" smtClean="0">
              <a:latin typeface="+mj-lt"/>
            </a:rPr>
            <a:t>District-imposed deadline for parents to provide notice  for a hearing (must be held within  10 days)</a:t>
          </a:r>
          <a:endParaRPr lang="en-US" sz="900" dirty="0">
            <a:latin typeface="+mj-lt"/>
          </a:endParaRPr>
        </a:p>
      </dgm:t>
    </dgm:pt>
    <dgm:pt modelId="{5FB987B8-3A24-484D-B60B-027EF8FBEBC9}" type="sibTrans" cxnId="{E91DB3F8-ED30-4B64-9758-D9EA2CC9D52F}">
      <dgm:prSet/>
      <dgm:spPr/>
      <dgm:t>
        <a:bodyPr/>
        <a:lstStyle/>
        <a:p>
          <a:pPr algn="ctr"/>
          <a:endParaRPr lang="en-US" dirty="0">
            <a:latin typeface="Guardian TextEgyp" pitchFamily="18" charset="0"/>
          </a:endParaRPr>
        </a:p>
      </dgm:t>
    </dgm:pt>
    <dgm:pt modelId="{DC4295AB-C6E9-4E80-94A2-58D5389C9C3E}" type="parTrans" cxnId="{E91DB3F8-ED30-4B64-9758-D9EA2CC9D52F}">
      <dgm:prSet/>
      <dgm:spPr/>
      <dgm:t>
        <a:bodyPr/>
        <a:lstStyle/>
        <a:p>
          <a:pPr algn="ctr"/>
          <a:endParaRPr lang="en-US"/>
        </a:p>
      </dgm:t>
    </dgm:pt>
    <dgm:pt modelId="{E733DE61-68AC-4069-995D-D0E4452F16AC}">
      <dgm:prSet custT="1"/>
      <dgm:spPr/>
      <dgm:t>
        <a:bodyPr/>
        <a:lstStyle/>
        <a:p>
          <a:pPr algn="ctr"/>
          <a:r>
            <a:rPr lang="en-US" sz="900" b="1" dirty="0" smtClean="0">
              <a:latin typeface="+mj-lt"/>
            </a:rPr>
            <a:t>School Day 18*</a:t>
          </a:r>
        </a:p>
        <a:p>
          <a:pPr algn="ctr"/>
          <a:r>
            <a:rPr lang="en-US" sz="900" b="1" dirty="0" smtClean="0">
              <a:latin typeface="+mj-lt"/>
            </a:rPr>
            <a:t>Thursday, 10/01/15</a:t>
          </a:r>
        </a:p>
        <a:p>
          <a:pPr algn="ctr"/>
          <a:r>
            <a:rPr lang="en-US" sz="900" dirty="0" smtClean="0">
              <a:latin typeface="+mj-lt"/>
            </a:rPr>
            <a:t>Written notification to the parents of all parties involved sent within 5 school days of next Board meeting</a:t>
          </a:r>
          <a:endParaRPr lang="en-US" sz="900" dirty="0">
            <a:latin typeface="+mj-lt"/>
          </a:endParaRPr>
        </a:p>
      </dgm:t>
    </dgm:pt>
    <dgm:pt modelId="{A3F165E4-E669-4BBC-9C82-6991FB2848E9}" type="sibTrans" cxnId="{0DF4BC20-6379-4366-8106-29937CC18281}">
      <dgm:prSet/>
      <dgm:spPr/>
      <dgm:t>
        <a:bodyPr/>
        <a:lstStyle/>
        <a:p>
          <a:pPr algn="ctr"/>
          <a:endParaRPr lang="en-US" dirty="0">
            <a:latin typeface="Guardian TextEgyp" pitchFamily="18" charset="0"/>
          </a:endParaRPr>
        </a:p>
      </dgm:t>
    </dgm:pt>
    <dgm:pt modelId="{3E1DB50A-1D27-4D0E-B3A4-2499FA5C763E}" type="parTrans" cxnId="{0DF4BC20-6379-4366-8106-29937CC18281}">
      <dgm:prSet/>
      <dgm:spPr/>
      <dgm:t>
        <a:bodyPr/>
        <a:lstStyle/>
        <a:p>
          <a:pPr algn="ctr"/>
          <a:endParaRPr lang="en-US"/>
        </a:p>
      </dgm:t>
    </dgm:pt>
    <dgm:pt modelId="{046B69E8-43F1-4FFF-86CB-AF68C9E9D90F}">
      <dgm:prSet custT="1"/>
      <dgm:spPr/>
      <dgm:t>
        <a:bodyPr/>
        <a:lstStyle/>
        <a:p>
          <a:pPr algn="ctr"/>
          <a:r>
            <a:rPr lang="en-US" sz="900" b="1" dirty="0" smtClean="0">
              <a:latin typeface="+mj-lt"/>
            </a:rPr>
            <a:t>School Day 17*</a:t>
          </a:r>
        </a:p>
        <a:p>
          <a:pPr algn="ctr"/>
          <a:r>
            <a:rPr lang="en-US" sz="900" b="1" dirty="0" smtClean="0">
              <a:latin typeface="+mj-lt"/>
            </a:rPr>
            <a:t>Wednesday, 09/30/15</a:t>
          </a:r>
        </a:p>
        <a:p>
          <a:pPr algn="ctr"/>
          <a:r>
            <a:rPr lang="en-US" sz="900" dirty="0" smtClean="0">
              <a:latin typeface="+mj-lt"/>
            </a:rPr>
            <a:t>Superintendent reports matter to the Board at its  </a:t>
          </a:r>
          <a:r>
            <a:rPr lang="en-US" sz="900" b="1" dirty="0" smtClean="0">
              <a:latin typeface="+mj-lt"/>
            </a:rPr>
            <a:t>next</a:t>
          </a:r>
          <a:r>
            <a:rPr lang="en-US" sz="900" dirty="0" smtClean="0">
              <a:latin typeface="+mj-lt"/>
            </a:rPr>
            <a:t> </a:t>
          </a:r>
          <a:r>
            <a:rPr lang="en-US" sz="900" b="1" dirty="0" smtClean="0">
              <a:latin typeface="+mj-lt"/>
            </a:rPr>
            <a:t>meeting</a:t>
          </a:r>
          <a:endParaRPr lang="en-US" sz="900" b="1" dirty="0">
            <a:latin typeface="+mj-lt"/>
          </a:endParaRPr>
        </a:p>
      </dgm:t>
    </dgm:pt>
    <dgm:pt modelId="{E1E7FD34-B0F4-47BE-9128-1991215A0867}" type="sibTrans" cxnId="{A9B39D4C-03A9-4C68-9A0E-DA73E014B49D}">
      <dgm:prSet/>
      <dgm:spPr/>
      <dgm:t>
        <a:bodyPr/>
        <a:lstStyle/>
        <a:p>
          <a:pPr algn="ctr"/>
          <a:endParaRPr lang="en-US" dirty="0">
            <a:latin typeface="Guardian TextEgyp" pitchFamily="18" charset="0"/>
          </a:endParaRPr>
        </a:p>
      </dgm:t>
    </dgm:pt>
    <dgm:pt modelId="{3FA035B2-F516-4396-9D9A-339FA5BC2222}" type="parTrans" cxnId="{A9B39D4C-03A9-4C68-9A0E-DA73E014B49D}">
      <dgm:prSet/>
      <dgm:spPr/>
      <dgm:t>
        <a:bodyPr/>
        <a:lstStyle/>
        <a:p>
          <a:pPr algn="ctr"/>
          <a:endParaRPr lang="en-US"/>
        </a:p>
      </dgm:t>
    </dgm:pt>
    <dgm:pt modelId="{737119E8-2B68-4564-BF96-40FDA3032E02}">
      <dgm:prSet custT="1"/>
      <dgm:spPr/>
      <dgm:t>
        <a:bodyPr/>
        <a:lstStyle/>
        <a:p>
          <a:pPr algn="ctr"/>
          <a:r>
            <a:rPr lang="en-US" sz="900" b="1" dirty="0" smtClean="0">
              <a:latin typeface="+mj-lt"/>
            </a:rPr>
            <a:t>School Day 15*</a:t>
          </a:r>
        </a:p>
        <a:p>
          <a:pPr algn="ctr"/>
          <a:r>
            <a:rPr lang="en-US" sz="900" b="1" dirty="0" smtClean="0">
              <a:latin typeface="+mj-lt"/>
            </a:rPr>
            <a:t>Monday 09/28/15</a:t>
          </a:r>
        </a:p>
        <a:p>
          <a:pPr algn="ctr"/>
          <a:r>
            <a:rPr lang="en-US" sz="900" i="0" dirty="0" smtClean="0">
              <a:latin typeface="+mj-lt"/>
            </a:rPr>
            <a:t>Superintendent issues decision/discipline on the same day as receipt of investigation report</a:t>
          </a:r>
          <a:endParaRPr lang="en-US" sz="900" i="0" dirty="0">
            <a:latin typeface="+mj-lt"/>
          </a:endParaRPr>
        </a:p>
      </dgm:t>
    </dgm:pt>
    <dgm:pt modelId="{66FFB01D-379C-49B4-B55F-527F1FF2A2F6}" type="sibTrans" cxnId="{9061FD0B-4501-4A54-B7D6-7F1B0E650664}">
      <dgm:prSet/>
      <dgm:spPr/>
      <dgm:t>
        <a:bodyPr/>
        <a:lstStyle/>
        <a:p>
          <a:pPr algn="ctr"/>
          <a:endParaRPr lang="en-US" dirty="0">
            <a:latin typeface="Guardian TextEgyp" pitchFamily="18" charset="0"/>
          </a:endParaRPr>
        </a:p>
      </dgm:t>
    </dgm:pt>
    <dgm:pt modelId="{21572C9F-9383-4080-B77D-10C36E39445E}" type="parTrans" cxnId="{9061FD0B-4501-4A54-B7D6-7F1B0E650664}">
      <dgm:prSet/>
      <dgm:spPr/>
      <dgm:t>
        <a:bodyPr/>
        <a:lstStyle/>
        <a:p>
          <a:pPr algn="ctr"/>
          <a:endParaRPr lang="en-US"/>
        </a:p>
      </dgm:t>
    </dgm:pt>
    <dgm:pt modelId="{E3A8EE91-4D67-4B72-95F1-D9B71ABB5D98}">
      <dgm:prSet custT="1"/>
      <dgm:spPr/>
      <dgm:t>
        <a:bodyPr/>
        <a:lstStyle/>
        <a:p>
          <a:pPr algn="ctr"/>
          <a:r>
            <a:rPr lang="en-US" sz="900" b="1" dirty="0" smtClean="0">
              <a:latin typeface="+mj-lt"/>
            </a:rPr>
            <a:t>School Day 15*</a:t>
          </a:r>
        </a:p>
        <a:p>
          <a:pPr algn="ctr"/>
          <a:r>
            <a:rPr lang="en-US" sz="900" b="1" dirty="0" smtClean="0">
              <a:latin typeface="+mj-lt"/>
            </a:rPr>
            <a:t>Monday 09/27/15</a:t>
          </a:r>
        </a:p>
        <a:p>
          <a:pPr algn="ctr"/>
          <a:r>
            <a:rPr lang="en-US" sz="900" dirty="0" smtClean="0">
              <a:latin typeface="+mj-lt"/>
            </a:rPr>
            <a:t>Principal submits investigation results to Superintendent within </a:t>
          </a:r>
          <a:r>
            <a:rPr lang="en-US" sz="900" b="1" dirty="0" smtClean="0">
              <a:latin typeface="+mj-lt"/>
            </a:rPr>
            <a:t>2 days </a:t>
          </a:r>
          <a:r>
            <a:rPr lang="en-US" sz="900" dirty="0" smtClean="0">
              <a:latin typeface="+mj-lt"/>
            </a:rPr>
            <a:t>of completion</a:t>
          </a:r>
          <a:endParaRPr lang="en-US" sz="900" dirty="0">
            <a:latin typeface="+mj-lt"/>
          </a:endParaRPr>
        </a:p>
      </dgm:t>
    </dgm:pt>
    <dgm:pt modelId="{59C32EFC-3F67-4D7C-B6C2-06EFCF1E7FC6}" type="sibTrans" cxnId="{00E55D81-F97D-4647-A432-E63747C63DE5}">
      <dgm:prSet/>
      <dgm:spPr/>
      <dgm:t>
        <a:bodyPr/>
        <a:lstStyle/>
        <a:p>
          <a:pPr algn="ctr"/>
          <a:endParaRPr lang="en-US" dirty="0">
            <a:latin typeface="Guardian TextEgyp" pitchFamily="18" charset="0"/>
          </a:endParaRPr>
        </a:p>
      </dgm:t>
    </dgm:pt>
    <dgm:pt modelId="{F2BC3DC9-B71E-4B10-B484-3F21DFF95CFF}" type="parTrans" cxnId="{00E55D81-F97D-4647-A432-E63747C63DE5}">
      <dgm:prSet/>
      <dgm:spPr/>
      <dgm:t>
        <a:bodyPr/>
        <a:lstStyle/>
        <a:p>
          <a:pPr algn="ctr"/>
          <a:endParaRPr lang="en-US"/>
        </a:p>
      </dgm:t>
    </dgm:pt>
    <dgm:pt modelId="{473E7ACE-8616-4235-9233-A91EA0614A00}">
      <dgm:prSet custT="1"/>
      <dgm:spPr/>
      <dgm:t>
        <a:bodyPr/>
        <a:lstStyle/>
        <a:p>
          <a:pPr algn="ctr"/>
          <a:r>
            <a:rPr lang="en-US" sz="900" b="1" dirty="0" smtClean="0">
              <a:latin typeface="+mj-lt"/>
            </a:rPr>
            <a:t>School Day 13*</a:t>
          </a:r>
        </a:p>
        <a:p>
          <a:pPr algn="ctr"/>
          <a:r>
            <a:rPr lang="en-US" sz="900" b="1" dirty="0" smtClean="0">
              <a:latin typeface="+mj-lt"/>
            </a:rPr>
            <a:t>Thursday 09/24/15</a:t>
          </a:r>
        </a:p>
        <a:p>
          <a:pPr algn="ctr"/>
          <a:r>
            <a:rPr lang="en-US" sz="900" dirty="0" smtClean="0">
              <a:latin typeface="+mj-lt"/>
            </a:rPr>
            <a:t>Investigation must be completed by this date  within ten  school days following receipt of written report.</a:t>
          </a:r>
          <a:endParaRPr lang="en-US" sz="900" dirty="0">
            <a:latin typeface="+mj-lt"/>
          </a:endParaRPr>
        </a:p>
      </dgm:t>
    </dgm:pt>
    <dgm:pt modelId="{11C9FFD6-0383-4452-A4E7-7AF6EACAD7C9}" type="sibTrans" cxnId="{E90DF1AD-15A1-45DC-8517-54DB1030F563}">
      <dgm:prSet/>
      <dgm:spPr/>
      <dgm:t>
        <a:bodyPr/>
        <a:lstStyle/>
        <a:p>
          <a:pPr algn="ctr"/>
          <a:endParaRPr lang="en-US" dirty="0">
            <a:latin typeface="Guardian TextEgyp" pitchFamily="18" charset="0"/>
          </a:endParaRPr>
        </a:p>
      </dgm:t>
    </dgm:pt>
    <dgm:pt modelId="{1C0F1B9B-AD95-495C-97A1-66075C0D11CF}" type="parTrans" cxnId="{E90DF1AD-15A1-45DC-8517-54DB1030F563}">
      <dgm:prSet/>
      <dgm:spPr/>
      <dgm:t>
        <a:bodyPr/>
        <a:lstStyle/>
        <a:p>
          <a:pPr algn="ctr"/>
          <a:endParaRPr lang="en-US"/>
        </a:p>
      </dgm:t>
    </dgm:pt>
    <dgm:pt modelId="{84DB5A73-3117-4E0E-9264-C75234E43C7A}">
      <dgm:prSet custT="1"/>
      <dgm:spPr/>
      <dgm:t>
        <a:bodyPr/>
        <a:lstStyle/>
        <a:p>
          <a:pPr algn="ctr"/>
          <a:r>
            <a:rPr lang="en-US" sz="900" b="1" dirty="0" smtClean="0">
              <a:latin typeface="+mj-lt"/>
            </a:rPr>
            <a:t>School Day 3*</a:t>
          </a:r>
        </a:p>
        <a:p>
          <a:pPr algn="ctr"/>
          <a:r>
            <a:rPr lang="en-US" sz="900" b="1" dirty="0" smtClean="0">
              <a:latin typeface="+mj-lt"/>
            </a:rPr>
            <a:t>Thursday 09/10/15</a:t>
          </a:r>
        </a:p>
        <a:p>
          <a:pPr algn="ctr"/>
          <a:r>
            <a:rPr lang="en-US" sz="900" dirty="0" smtClean="0">
              <a:latin typeface="+mj-lt"/>
            </a:rPr>
            <a:t>Teacher </a:t>
          </a:r>
          <a:r>
            <a:rPr lang="en-US" sz="900" u="none" dirty="0" smtClean="0">
              <a:latin typeface="+mj-lt"/>
            </a:rPr>
            <a:t>must provide a written report of the incident to the Principal within 2 school days of verbal report </a:t>
          </a:r>
          <a:endParaRPr lang="en-US" sz="900" dirty="0">
            <a:latin typeface="+mj-lt"/>
          </a:endParaRPr>
        </a:p>
      </dgm:t>
    </dgm:pt>
    <dgm:pt modelId="{DCF4B895-1AE2-409E-9F68-9AE67A93BBEB}" type="sibTrans" cxnId="{1837F8F5-C3A4-4AD0-8939-15682F069843}">
      <dgm:prSet/>
      <dgm:spPr/>
      <dgm:t>
        <a:bodyPr/>
        <a:lstStyle/>
        <a:p>
          <a:pPr algn="ctr"/>
          <a:endParaRPr lang="en-US" dirty="0">
            <a:latin typeface="Guardian TextEgyp" pitchFamily="18" charset="0"/>
          </a:endParaRPr>
        </a:p>
      </dgm:t>
    </dgm:pt>
    <dgm:pt modelId="{1533B85C-720C-445B-BC46-BC3FC9C4A86E}" type="parTrans" cxnId="{1837F8F5-C3A4-4AD0-8939-15682F069843}">
      <dgm:prSet/>
      <dgm:spPr/>
      <dgm:t>
        <a:bodyPr/>
        <a:lstStyle/>
        <a:p>
          <a:pPr algn="ctr"/>
          <a:endParaRPr lang="en-US"/>
        </a:p>
      </dgm:t>
    </dgm:pt>
    <dgm:pt modelId="{843186A1-78B6-4CB3-87A1-A4D29A250F2D}">
      <dgm:prSet custT="1"/>
      <dgm:spPr/>
      <dgm:t>
        <a:bodyPr/>
        <a:lstStyle/>
        <a:p>
          <a:pPr algn="ctr"/>
          <a:r>
            <a:rPr lang="en-US" sz="900" b="1" dirty="0" smtClean="0">
              <a:latin typeface="+mj-lt"/>
            </a:rPr>
            <a:t>School Day 2</a:t>
          </a:r>
        </a:p>
        <a:p>
          <a:pPr algn="ctr"/>
          <a:r>
            <a:rPr lang="en-US" sz="900" b="1" dirty="0" smtClean="0">
              <a:latin typeface="+mj-lt"/>
            </a:rPr>
            <a:t>Wednesday 09/09/15</a:t>
          </a:r>
        </a:p>
        <a:p>
          <a:pPr algn="ctr"/>
          <a:r>
            <a:rPr lang="en-US" sz="900" dirty="0" smtClean="0">
              <a:latin typeface="+mj-lt"/>
            </a:rPr>
            <a:t>Principal </a:t>
          </a:r>
          <a:r>
            <a:rPr lang="en-US" sz="900" u="none" dirty="0" smtClean="0">
              <a:latin typeface="+mj-lt"/>
            </a:rPr>
            <a:t>must initiate investigation, notify parents, and refer it to the School A-B Specialist</a:t>
          </a:r>
          <a:endParaRPr lang="en-US" sz="900" dirty="0" smtClean="0">
            <a:latin typeface="+mj-lt"/>
          </a:endParaRPr>
        </a:p>
      </dgm:t>
    </dgm:pt>
    <dgm:pt modelId="{84A3938D-FF97-4578-953D-CD73E113AFDD}" type="sibTrans" cxnId="{C2F24643-9895-445F-BB11-716AC654BF19}">
      <dgm:prSet/>
      <dgm:spPr/>
      <dgm:t>
        <a:bodyPr/>
        <a:lstStyle/>
        <a:p>
          <a:pPr algn="ctr"/>
          <a:endParaRPr lang="en-US" dirty="0">
            <a:latin typeface="Guardian TextEgyp" pitchFamily="18" charset="0"/>
          </a:endParaRPr>
        </a:p>
      </dgm:t>
    </dgm:pt>
    <dgm:pt modelId="{03F8334B-372F-4046-A200-7B403AF951FE}" type="parTrans" cxnId="{C2F24643-9895-445F-BB11-716AC654BF19}">
      <dgm:prSet/>
      <dgm:spPr/>
      <dgm:t>
        <a:bodyPr/>
        <a:lstStyle/>
        <a:p>
          <a:pPr algn="ctr"/>
          <a:endParaRPr lang="en-US"/>
        </a:p>
      </dgm:t>
    </dgm:pt>
    <dgm:pt modelId="{D4EFE69C-D698-40D2-8D0F-3E6AA709D5B2}">
      <dgm:prSet phldrT="[Text]" custT="1"/>
      <dgm:spPr/>
      <dgm:t>
        <a:bodyPr/>
        <a:lstStyle/>
        <a:p>
          <a:pPr algn="ctr"/>
          <a:r>
            <a:rPr lang="en-US" sz="900" b="1" dirty="0" smtClean="0">
              <a:latin typeface="+mj-lt"/>
            </a:rPr>
            <a:t>School Day 1</a:t>
          </a:r>
        </a:p>
        <a:p>
          <a:pPr algn="ctr"/>
          <a:r>
            <a:rPr lang="en-US" sz="900" b="1" dirty="0" smtClean="0">
              <a:latin typeface="+mj-lt"/>
            </a:rPr>
            <a:t>Tuesday 09/08/15</a:t>
          </a:r>
        </a:p>
        <a:p>
          <a:pPr algn="ctr"/>
          <a:r>
            <a:rPr lang="en-US" sz="900" dirty="0" smtClean="0">
              <a:latin typeface="+mj-lt"/>
            </a:rPr>
            <a:t>Teacher </a:t>
          </a:r>
          <a:r>
            <a:rPr lang="en-US" sz="900" b="1" u="none" spc="100" baseline="0" dirty="0" smtClean="0">
              <a:latin typeface="+mj-lt"/>
            </a:rPr>
            <a:t>MUST </a:t>
          </a:r>
          <a:r>
            <a:rPr lang="en-US" sz="900" u="none" dirty="0" smtClean="0">
              <a:latin typeface="+mj-lt"/>
            </a:rPr>
            <a:t>report incident to Principal the same day</a:t>
          </a:r>
          <a:endParaRPr lang="en-US" sz="900" dirty="0">
            <a:latin typeface="+mj-lt"/>
          </a:endParaRPr>
        </a:p>
      </dgm:t>
    </dgm:pt>
    <dgm:pt modelId="{1A1F099F-60F2-46CE-AC1F-E7445C78D031}" type="sibTrans" cxnId="{B08F1D12-C946-4A9B-A1B3-1B6A87AD4DD4}">
      <dgm:prSet/>
      <dgm:spPr/>
      <dgm:t>
        <a:bodyPr/>
        <a:lstStyle/>
        <a:p>
          <a:pPr algn="ctr"/>
          <a:endParaRPr lang="en-US" dirty="0">
            <a:latin typeface="Guardian TextEgyp" pitchFamily="18" charset="0"/>
          </a:endParaRPr>
        </a:p>
      </dgm:t>
    </dgm:pt>
    <dgm:pt modelId="{B9C595FF-9024-4605-995D-5A47EBED1E86}" type="parTrans" cxnId="{B08F1D12-C946-4A9B-A1B3-1B6A87AD4DD4}">
      <dgm:prSet/>
      <dgm:spPr/>
      <dgm:t>
        <a:bodyPr/>
        <a:lstStyle/>
        <a:p>
          <a:pPr algn="ctr"/>
          <a:endParaRPr lang="en-US"/>
        </a:p>
      </dgm:t>
    </dgm:pt>
    <dgm:pt modelId="{27CD917A-9DDF-403B-AF5C-72F9AE6A3BA3}">
      <dgm:prSet phldrT="[Text]" custT="1"/>
      <dgm:spPr/>
      <dgm:t>
        <a:bodyPr/>
        <a:lstStyle/>
        <a:p>
          <a:pPr algn="ctr"/>
          <a:r>
            <a:rPr lang="en-US" sz="900" b="1" dirty="0" smtClean="0">
              <a:latin typeface="+mj-lt"/>
            </a:rPr>
            <a:t>School Day 1</a:t>
          </a:r>
        </a:p>
        <a:p>
          <a:pPr algn="ctr"/>
          <a:r>
            <a:rPr lang="en-US" sz="900" b="1" dirty="0" smtClean="0">
              <a:latin typeface="+mj-lt"/>
            </a:rPr>
            <a:t>Tuesday 09/08/15</a:t>
          </a:r>
        </a:p>
        <a:p>
          <a:pPr algn="ctr"/>
          <a:r>
            <a:rPr lang="en-US" sz="900" dirty="0" smtClean="0">
              <a:latin typeface="+mj-lt"/>
            </a:rPr>
            <a:t>Student B reports the incident to Teacher</a:t>
          </a:r>
          <a:endParaRPr lang="en-US" sz="900" dirty="0">
            <a:latin typeface="+mj-lt"/>
          </a:endParaRPr>
        </a:p>
      </dgm:t>
    </dgm:pt>
    <dgm:pt modelId="{6929AEAF-4B02-435C-B263-5A418AD004FD}" type="sibTrans" cxnId="{56C035B1-25B8-48E3-A072-E177918EAB8C}">
      <dgm:prSet/>
      <dgm:spPr/>
      <dgm:t>
        <a:bodyPr/>
        <a:lstStyle/>
        <a:p>
          <a:pPr algn="ctr"/>
          <a:endParaRPr lang="en-US" dirty="0">
            <a:latin typeface="Guardian TextEgyp" pitchFamily="18" charset="0"/>
          </a:endParaRPr>
        </a:p>
      </dgm:t>
    </dgm:pt>
    <dgm:pt modelId="{FF483905-12EB-4BC6-A129-9909E13DF152}" type="parTrans" cxnId="{56C035B1-25B8-48E3-A072-E177918EAB8C}">
      <dgm:prSet/>
      <dgm:spPr/>
      <dgm:t>
        <a:bodyPr/>
        <a:lstStyle/>
        <a:p>
          <a:pPr algn="ctr"/>
          <a:endParaRPr lang="en-US"/>
        </a:p>
      </dgm:t>
    </dgm:pt>
    <dgm:pt modelId="{9AEA8745-3DA5-4DE5-A9D2-FC093B6040BE}" type="pres">
      <dgm:prSet presAssocID="{45666C92-3924-4A0B-92AF-341BA6B99CDD}" presName="diagram" presStyleCnt="0">
        <dgm:presLayoutVars>
          <dgm:dir/>
          <dgm:resizeHandles val="exact"/>
        </dgm:presLayoutVars>
      </dgm:prSet>
      <dgm:spPr/>
      <dgm:t>
        <a:bodyPr/>
        <a:lstStyle/>
        <a:p>
          <a:endParaRPr lang="en-US"/>
        </a:p>
      </dgm:t>
    </dgm:pt>
    <dgm:pt modelId="{13211F0A-D59A-4CDD-A3EC-42DF9BBEA718}" type="pres">
      <dgm:prSet presAssocID="{578BD96E-24EB-47F0-96ED-4AF82BCAC437}" presName="node" presStyleLbl="node1" presStyleIdx="0" presStyleCnt="12" custScaleY="143835">
        <dgm:presLayoutVars>
          <dgm:bulletEnabled val="1"/>
        </dgm:presLayoutVars>
      </dgm:prSet>
      <dgm:spPr/>
      <dgm:t>
        <a:bodyPr/>
        <a:lstStyle/>
        <a:p>
          <a:endParaRPr lang="en-US"/>
        </a:p>
      </dgm:t>
    </dgm:pt>
    <dgm:pt modelId="{C2D1880D-F7F1-4FBB-882D-C03450955687}" type="pres">
      <dgm:prSet presAssocID="{6777E59D-6D78-4346-BCDC-485E39072EB8}" presName="sibTrans" presStyleLbl="sibTrans2D1" presStyleIdx="0" presStyleCnt="11"/>
      <dgm:spPr/>
      <dgm:t>
        <a:bodyPr/>
        <a:lstStyle/>
        <a:p>
          <a:endParaRPr lang="en-US"/>
        </a:p>
      </dgm:t>
    </dgm:pt>
    <dgm:pt modelId="{6470C50A-308E-4477-A719-05A17C17387C}" type="pres">
      <dgm:prSet presAssocID="{6777E59D-6D78-4346-BCDC-485E39072EB8}" presName="connectorText" presStyleLbl="sibTrans2D1" presStyleIdx="0" presStyleCnt="11"/>
      <dgm:spPr/>
      <dgm:t>
        <a:bodyPr/>
        <a:lstStyle/>
        <a:p>
          <a:endParaRPr lang="en-US"/>
        </a:p>
      </dgm:t>
    </dgm:pt>
    <dgm:pt modelId="{55665AD4-B542-44A6-86CF-F1B935960829}" type="pres">
      <dgm:prSet presAssocID="{27CD917A-9DDF-403B-AF5C-72F9AE6A3BA3}" presName="node" presStyleLbl="node1" presStyleIdx="1" presStyleCnt="12" custScaleY="143835">
        <dgm:presLayoutVars>
          <dgm:bulletEnabled val="1"/>
        </dgm:presLayoutVars>
      </dgm:prSet>
      <dgm:spPr/>
      <dgm:t>
        <a:bodyPr/>
        <a:lstStyle/>
        <a:p>
          <a:endParaRPr lang="en-US"/>
        </a:p>
      </dgm:t>
    </dgm:pt>
    <dgm:pt modelId="{B3906A89-6434-4C1C-A4FF-22424343C277}" type="pres">
      <dgm:prSet presAssocID="{6929AEAF-4B02-435C-B263-5A418AD004FD}" presName="sibTrans" presStyleLbl="sibTrans2D1" presStyleIdx="1" presStyleCnt="11"/>
      <dgm:spPr/>
      <dgm:t>
        <a:bodyPr/>
        <a:lstStyle/>
        <a:p>
          <a:endParaRPr lang="en-US"/>
        </a:p>
      </dgm:t>
    </dgm:pt>
    <dgm:pt modelId="{2DF77040-2F83-415D-A80D-60B2D179150F}" type="pres">
      <dgm:prSet presAssocID="{6929AEAF-4B02-435C-B263-5A418AD004FD}" presName="connectorText" presStyleLbl="sibTrans2D1" presStyleIdx="1" presStyleCnt="11"/>
      <dgm:spPr/>
      <dgm:t>
        <a:bodyPr/>
        <a:lstStyle/>
        <a:p>
          <a:endParaRPr lang="en-US"/>
        </a:p>
      </dgm:t>
    </dgm:pt>
    <dgm:pt modelId="{CC2DAE37-3D33-4012-999F-CE2884002E98}" type="pres">
      <dgm:prSet presAssocID="{D4EFE69C-D698-40D2-8D0F-3E6AA709D5B2}" presName="node" presStyleLbl="node1" presStyleIdx="2" presStyleCnt="12" custScaleY="143835">
        <dgm:presLayoutVars>
          <dgm:bulletEnabled val="1"/>
        </dgm:presLayoutVars>
      </dgm:prSet>
      <dgm:spPr/>
      <dgm:t>
        <a:bodyPr/>
        <a:lstStyle/>
        <a:p>
          <a:endParaRPr lang="en-US"/>
        </a:p>
      </dgm:t>
    </dgm:pt>
    <dgm:pt modelId="{3C78A39A-A46A-477E-8DC8-6C855A028DC0}" type="pres">
      <dgm:prSet presAssocID="{1A1F099F-60F2-46CE-AC1F-E7445C78D031}" presName="sibTrans" presStyleLbl="sibTrans2D1" presStyleIdx="2" presStyleCnt="11"/>
      <dgm:spPr/>
      <dgm:t>
        <a:bodyPr/>
        <a:lstStyle/>
        <a:p>
          <a:endParaRPr lang="en-US"/>
        </a:p>
      </dgm:t>
    </dgm:pt>
    <dgm:pt modelId="{E7C25CA8-8D2D-41FE-88CA-B7A09149EE91}" type="pres">
      <dgm:prSet presAssocID="{1A1F099F-60F2-46CE-AC1F-E7445C78D031}" presName="connectorText" presStyleLbl="sibTrans2D1" presStyleIdx="2" presStyleCnt="11"/>
      <dgm:spPr/>
      <dgm:t>
        <a:bodyPr/>
        <a:lstStyle/>
        <a:p>
          <a:endParaRPr lang="en-US"/>
        </a:p>
      </dgm:t>
    </dgm:pt>
    <dgm:pt modelId="{D2345668-AF5D-4840-A1A6-62D72679AA7E}" type="pres">
      <dgm:prSet presAssocID="{843186A1-78B6-4CB3-87A1-A4D29A250F2D}" presName="node" presStyleLbl="node1" presStyleIdx="3" presStyleCnt="12" custScaleY="137850">
        <dgm:presLayoutVars>
          <dgm:bulletEnabled val="1"/>
        </dgm:presLayoutVars>
      </dgm:prSet>
      <dgm:spPr/>
      <dgm:t>
        <a:bodyPr/>
        <a:lstStyle/>
        <a:p>
          <a:endParaRPr lang="en-US"/>
        </a:p>
      </dgm:t>
    </dgm:pt>
    <dgm:pt modelId="{AE0433BE-66D9-4D21-A9DF-B9D870F9357B}" type="pres">
      <dgm:prSet presAssocID="{84A3938D-FF97-4578-953D-CD73E113AFDD}" presName="sibTrans" presStyleLbl="sibTrans2D1" presStyleIdx="3" presStyleCnt="11"/>
      <dgm:spPr/>
      <dgm:t>
        <a:bodyPr/>
        <a:lstStyle/>
        <a:p>
          <a:endParaRPr lang="en-US"/>
        </a:p>
      </dgm:t>
    </dgm:pt>
    <dgm:pt modelId="{4CB12D56-2A6C-4D1F-9F8E-2298182ABB77}" type="pres">
      <dgm:prSet presAssocID="{84A3938D-FF97-4578-953D-CD73E113AFDD}" presName="connectorText" presStyleLbl="sibTrans2D1" presStyleIdx="3" presStyleCnt="11"/>
      <dgm:spPr/>
      <dgm:t>
        <a:bodyPr/>
        <a:lstStyle/>
        <a:p>
          <a:endParaRPr lang="en-US"/>
        </a:p>
      </dgm:t>
    </dgm:pt>
    <dgm:pt modelId="{47DA3582-25C7-44BB-9642-41E3973EDB32}" type="pres">
      <dgm:prSet presAssocID="{84DB5A73-3117-4E0E-9264-C75234E43C7A}" presName="node" presStyleLbl="node1" presStyleIdx="4" presStyleCnt="12" custScaleY="153816">
        <dgm:presLayoutVars>
          <dgm:bulletEnabled val="1"/>
        </dgm:presLayoutVars>
      </dgm:prSet>
      <dgm:spPr/>
      <dgm:t>
        <a:bodyPr/>
        <a:lstStyle/>
        <a:p>
          <a:endParaRPr lang="en-US"/>
        </a:p>
      </dgm:t>
    </dgm:pt>
    <dgm:pt modelId="{C5E2FEC2-CFFF-46D2-88E2-269EEB9F261F}" type="pres">
      <dgm:prSet presAssocID="{DCF4B895-1AE2-409E-9F68-9AE67A93BBEB}" presName="sibTrans" presStyleLbl="sibTrans2D1" presStyleIdx="4" presStyleCnt="11"/>
      <dgm:spPr/>
      <dgm:t>
        <a:bodyPr/>
        <a:lstStyle/>
        <a:p>
          <a:endParaRPr lang="en-US"/>
        </a:p>
      </dgm:t>
    </dgm:pt>
    <dgm:pt modelId="{771F9D32-73C3-4E60-92A2-470A8DA76DEC}" type="pres">
      <dgm:prSet presAssocID="{DCF4B895-1AE2-409E-9F68-9AE67A93BBEB}" presName="connectorText" presStyleLbl="sibTrans2D1" presStyleIdx="4" presStyleCnt="11"/>
      <dgm:spPr/>
      <dgm:t>
        <a:bodyPr/>
        <a:lstStyle/>
        <a:p>
          <a:endParaRPr lang="en-US"/>
        </a:p>
      </dgm:t>
    </dgm:pt>
    <dgm:pt modelId="{BE3C9A22-C73C-4F15-8EB6-F21DEF4CA981}" type="pres">
      <dgm:prSet presAssocID="{473E7ACE-8616-4235-9233-A91EA0614A00}" presName="node" presStyleLbl="node1" presStyleIdx="5" presStyleCnt="12" custScaleY="155487">
        <dgm:presLayoutVars>
          <dgm:bulletEnabled val="1"/>
        </dgm:presLayoutVars>
      </dgm:prSet>
      <dgm:spPr/>
      <dgm:t>
        <a:bodyPr/>
        <a:lstStyle/>
        <a:p>
          <a:endParaRPr lang="en-US"/>
        </a:p>
      </dgm:t>
    </dgm:pt>
    <dgm:pt modelId="{7FC4D431-ECC7-45B5-B12D-82A3DDFCEF27}" type="pres">
      <dgm:prSet presAssocID="{11C9FFD6-0383-4452-A4E7-7AF6EACAD7C9}" presName="sibTrans" presStyleLbl="sibTrans2D1" presStyleIdx="5" presStyleCnt="11"/>
      <dgm:spPr/>
      <dgm:t>
        <a:bodyPr/>
        <a:lstStyle/>
        <a:p>
          <a:endParaRPr lang="en-US"/>
        </a:p>
      </dgm:t>
    </dgm:pt>
    <dgm:pt modelId="{9C3947D7-F317-47DB-A0A0-798D98A326C5}" type="pres">
      <dgm:prSet presAssocID="{11C9FFD6-0383-4452-A4E7-7AF6EACAD7C9}" presName="connectorText" presStyleLbl="sibTrans2D1" presStyleIdx="5" presStyleCnt="11"/>
      <dgm:spPr/>
      <dgm:t>
        <a:bodyPr/>
        <a:lstStyle/>
        <a:p>
          <a:endParaRPr lang="en-US"/>
        </a:p>
      </dgm:t>
    </dgm:pt>
    <dgm:pt modelId="{B4935EAE-936F-4934-9F3E-17F7D8304F9E}" type="pres">
      <dgm:prSet presAssocID="{E3A8EE91-4D67-4B72-95F1-D9B71ABB5D98}" presName="node" presStyleLbl="node1" presStyleIdx="6" presStyleCnt="12" custScaleY="155906">
        <dgm:presLayoutVars>
          <dgm:bulletEnabled val="1"/>
        </dgm:presLayoutVars>
      </dgm:prSet>
      <dgm:spPr/>
      <dgm:t>
        <a:bodyPr/>
        <a:lstStyle/>
        <a:p>
          <a:endParaRPr lang="en-US"/>
        </a:p>
      </dgm:t>
    </dgm:pt>
    <dgm:pt modelId="{D30B9734-BE2A-4C14-80D8-8FD75A1BE112}" type="pres">
      <dgm:prSet presAssocID="{59C32EFC-3F67-4D7C-B6C2-06EFCF1E7FC6}" presName="sibTrans" presStyleLbl="sibTrans2D1" presStyleIdx="6" presStyleCnt="11"/>
      <dgm:spPr/>
      <dgm:t>
        <a:bodyPr/>
        <a:lstStyle/>
        <a:p>
          <a:endParaRPr lang="en-US"/>
        </a:p>
      </dgm:t>
    </dgm:pt>
    <dgm:pt modelId="{0817528B-0798-4A0A-B894-5B3CCF2222C5}" type="pres">
      <dgm:prSet presAssocID="{59C32EFC-3F67-4D7C-B6C2-06EFCF1E7FC6}" presName="connectorText" presStyleLbl="sibTrans2D1" presStyleIdx="6" presStyleCnt="11"/>
      <dgm:spPr/>
      <dgm:t>
        <a:bodyPr/>
        <a:lstStyle/>
        <a:p>
          <a:endParaRPr lang="en-US"/>
        </a:p>
      </dgm:t>
    </dgm:pt>
    <dgm:pt modelId="{F2F7B6A8-A87D-47B9-8CBC-8A9499E196BC}" type="pres">
      <dgm:prSet presAssocID="{737119E8-2B68-4564-BF96-40FDA3032E02}" presName="node" presStyleLbl="node1" presStyleIdx="7" presStyleCnt="12" custScaleY="155906">
        <dgm:presLayoutVars>
          <dgm:bulletEnabled val="1"/>
        </dgm:presLayoutVars>
      </dgm:prSet>
      <dgm:spPr/>
      <dgm:t>
        <a:bodyPr/>
        <a:lstStyle/>
        <a:p>
          <a:endParaRPr lang="en-US"/>
        </a:p>
      </dgm:t>
    </dgm:pt>
    <dgm:pt modelId="{F218FB69-0793-454E-BF3D-B9C30431F5CC}" type="pres">
      <dgm:prSet presAssocID="{66FFB01D-379C-49B4-B55F-527F1FF2A2F6}" presName="sibTrans" presStyleLbl="sibTrans2D1" presStyleIdx="7" presStyleCnt="11"/>
      <dgm:spPr/>
      <dgm:t>
        <a:bodyPr/>
        <a:lstStyle/>
        <a:p>
          <a:endParaRPr lang="en-US"/>
        </a:p>
      </dgm:t>
    </dgm:pt>
    <dgm:pt modelId="{9DFAAFC3-9C62-4ED9-8B5C-54C9C9055550}" type="pres">
      <dgm:prSet presAssocID="{66FFB01D-379C-49B4-B55F-527F1FF2A2F6}" presName="connectorText" presStyleLbl="sibTrans2D1" presStyleIdx="7" presStyleCnt="11"/>
      <dgm:spPr/>
      <dgm:t>
        <a:bodyPr/>
        <a:lstStyle/>
        <a:p>
          <a:endParaRPr lang="en-US"/>
        </a:p>
      </dgm:t>
    </dgm:pt>
    <dgm:pt modelId="{1786DA0B-BB11-4320-9C5F-1538CD260D39}" type="pres">
      <dgm:prSet presAssocID="{046B69E8-43F1-4FFF-86CB-AF68C9E9D90F}" presName="node" presStyleLbl="node1" presStyleIdx="8" presStyleCnt="12" custScaleY="145832">
        <dgm:presLayoutVars>
          <dgm:bulletEnabled val="1"/>
        </dgm:presLayoutVars>
      </dgm:prSet>
      <dgm:spPr/>
      <dgm:t>
        <a:bodyPr/>
        <a:lstStyle/>
        <a:p>
          <a:endParaRPr lang="en-US"/>
        </a:p>
      </dgm:t>
    </dgm:pt>
    <dgm:pt modelId="{09636D3C-AE0B-4983-ADC5-4975F75B8FC4}" type="pres">
      <dgm:prSet presAssocID="{E1E7FD34-B0F4-47BE-9128-1991215A0867}" presName="sibTrans" presStyleLbl="sibTrans2D1" presStyleIdx="8" presStyleCnt="11"/>
      <dgm:spPr/>
      <dgm:t>
        <a:bodyPr/>
        <a:lstStyle/>
        <a:p>
          <a:endParaRPr lang="en-US"/>
        </a:p>
      </dgm:t>
    </dgm:pt>
    <dgm:pt modelId="{5757ED7C-0660-440F-84BF-1D079DC3B040}" type="pres">
      <dgm:prSet presAssocID="{E1E7FD34-B0F4-47BE-9128-1991215A0867}" presName="connectorText" presStyleLbl="sibTrans2D1" presStyleIdx="8" presStyleCnt="11"/>
      <dgm:spPr/>
      <dgm:t>
        <a:bodyPr/>
        <a:lstStyle/>
        <a:p>
          <a:endParaRPr lang="en-US"/>
        </a:p>
      </dgm:t>
    </dgm:pt>
    <dgm:pt modelId="{2F8B10E2-A047-4BA5-8205-6D58CB8E0E4B}" type="pres">
      <dgm:prSet presAssocID="{E733DE61-68AC-4069-995D-D0E4452F16AC}" presName="node" presStyleLbl="node1" presStyleIdx="9" presStyleCnt="12" custScaleY="151080">
        <dgm:presLayoutVars>
          <dgm:bulletEnabled val="1"/>
        </dgm:presLayoutVars>
      </dgm:prSet>
      <dgm:spPr/>
      <dgm:t>
        <a:bodyPr/>
        <a:lstStyle/>
        <a:p>
          <a:endParaRPr lang="en-US"/>
        </a:p>
      </dgm:t>
    </dgm:pt>
    <dgm:pt modelId="{25FCB8EE-2C59-4B8E-8E5E-E6729E8609BB}" type="pres">
      <dgm:prSet presAssocID="{A3F165E4-E669-4BBC-9C82-6991FB2848E9}" presName="sibTrans" presStyleLbl="sibTrans2D1" presStyleIdx="9" presStyleCnt="11"/>
      <dgm:spPr/>
      <dgm:t>
        <a:bodyPr/>
        <a:lstStyle/>
        <a:p>
          <a:endParaRPr lang="en-US"/>
        </a:p>
      </dgm:t>
    </dgm:pt>
    <dgm:pt modelId="{10681A99-479E-4259-9D1E-6AAB6B63DD7E}" type="pres">
      <dgm:prSet presAssocID="{A3F165E4-E669-4BBC-9C82-6991FB2848E9}" presName="connectorText" presStyleLbl="sibTrans2D1" presStyleIdx="9" presStyleCnt="11"/>
      <dgm:spPr/>
      <dgm:t>
        <a:bodyPr/>
        <a:lstStyle/>
        <a:p>
          <a:endParaRPr lang="en-US"/>
        </a:p>
      </dgm:t>
    </dgm:pt>
    <dgm:pt modelId="{1E7345BE-5437-451A-BA93-AB89A27A25BB}" type="pres">
      <dgm:prSet presAssocID="{47B53417-3907-4C8E-938D-B49C740B0A5C}" presName="node" presStyleLbl="node1" presStyleIdx="10" presStyleCnt="12" custScaleY="151080">
        <dgm:presLayoutVars>
          <dgm:bulletEnabled val="1"/>
        </dgm:presLayoutVars>
      </dgm:prSet>
      <dgm:spPr/>
      <dgm:t>
        <a:bodyPr/>
        <a:lstStyle/>
        <a:p>
          <a:endParaRPr lang="en-US"/>
        </a:p>
      </dgm:t>
    </dgm:pt>
    <dgm:pt modelId="{EB2C53D8-3E6D-4B67-A005-CC082BFE9369}" type="pres">
      <dgm:prSet presAssocID="{5FB987B8-3A24-484D-B60B-027EF8FBEBC9}" presName="sibTrans" presStyleLbl="sibTrans2D1" presStyleIdx="10" presStyleCnt="11"/>
      <dgm:spPr/>
      <dgm:t>
        <a:bodyPr/>
        <a:lstStyle/>
        <a:p>
          <a:endParaRPr lang="en-US"/>
        </a:p>
      </dgm:t>
    </dgm:pt>
    <dgm:pt modelId="{816DF7F6-B892-4F8F-A5AA-E1A5BEF70279}" type="pres">
      <dgm:prSet presAssocID="{5FB987B8-3A24-484D-B60B-027EF8FBEBC9}" presName="connectorText" presStyleLbl="sibTrans2D1" presStyleIdx="10" presStyleCnt="11"/>
      <dgm:spPr/>
      <dgm:t>
        <a:bodyPr/>
        <a:lstStyle/>
        <a:p>
          <a:endParaRPr lang="en-US"/>
        </a:p>
      </dgm:t>
    </dgm:pt>
    <dgm:pt modelId="{AA506965-3BB9-4ECC-8204-BA9EE0FDF6D9}" type="pres">
      <dgm:prSet presAssocID="{8B48CF23-BF25-47E8-9034-074F73A709AA}" presName="node" presStyleLbl="node1" presStyleIdx="11" presStyleCnt="12" custScaleY="151080">
        <dgm:presLayoutVars>
          <dgm:bulletEnabled val="1"/>
        </dgm:presLayoutVars>
      </dgm:prSet>
      <dgm:spPr/>
      <dgm:t>
        <a:bodyPr/>
        <a:lstStyle/>
        <a:p>
          <a:endParaRPr lang="en-US"/>
        </a:p>
      </dgm:t>
    </dgm:pt>
  </dgm:ptLst>
  <dgm:cxnLst>
    <dgm:cxn modelId="{00E55D81-F97D-4647-A432-E63747C63DE5}" srcId="{45666C92-3924-4A0B-92AF-341BA6B99CDD}" destId="{E3A8EE91-4D67-4B72-95F1-D9B71ABB5D98}" srcOrd="6" destOrd="0" parTransId="{F2BC3DC9-B71E-4B10-B484-3F21DFF95CFF}" sibTransId="{59C32EFC-3F67-4D7C-B6C2-06EFCF1E7FC6}"/>
    <dgm:cxn modelId="{0DF4BC20-6379-4366-8106-29937CC18281}" srcId="{45666C92-3924-4A0B-92AF-341BA6B99CDD}" destId="{E733DE61-68AC-4069-995D-D0E4452F16AC}" srcOrd="9" destOrd="0" parTransId="{3E1DB50A-1D27-4D0E-B3A4-2499FA5C763E}" sibTransId="{A3F165E4-E669-4BBC-9C82-6991FB2848E9}"/>
    <dgm:cxn modelId="{B374A022-18DC-447D-9048-55934C19D022}" type="presOf" srcId="{27CD917A-9DDF-403B-AF5C-72F9AE6A3BA3}" destId="{55665AD4-B542-44A6-86CF-F1B935960829}" srcOrd="0" destOrd="0" presId="urn:microsoft.com/office/officeart/2005/8/layout/process5"/>
    <dgm:cxn modelId="{FE9AE4FA-A218-420F-8654-CBC308688932}" type="presOf" srcId="{6777E59D-6D78-4346-BCDC-485E39072EB8}" destId="{C2D1880D-F7F1-4FBB-882D-C03450955687}" srcOrd="0" destOrd="0" presId="urn:microsoft.com/office/officeart/2005/8/layout/process5"/>
    <dgm:cxn modelId="{D2AAD465-0B65-4323-85B1-208ABC1009A4}" type="presOf" srcId="{84A3938D-FF97-4578-953D-CD73E113AFDD}" destId="{AE0433BE-66D9-4D21-A9DF-B9D870F9357B}" srcOrd="0" destOrd="0" presId="urn:microsoft.com/office/officeart/2005/8/layout/process5"/>
    <dgm:cxn modelId="{56C035B1-25B8-48E3-A072-E177918EAB8C}" srcId="{45666C92-3924-4A0B-92AF-341BA6B99CDD}" destId="{27CD917A-9DDF-403B-AF5C-72F9AE6A3BA3}" srcOrd="1" destOrd="0" parTransId="{FF483905-12EB-4BC6-A129-9909E13DF152}" sibTransId="{6929AEAF-4B02-435C-B263-5A418AD004FD}"/>
    <dgm:cxn modelId="{A37D34D5-4090-402D-9D16-6C7EF8D071A8}" type="presOf" srcId="{6777E59D-6D78-4346-BCDC-485E39072EB8}" destId="{6470C50A-308E-4477-A719-05A17C17387C}" srcOrd="1" destOrd="0" presId="urn:microsoft.com/office/officeart/2005/8/layout/process5"/>
    <dgm:cxn modelId="{1FE71279-4EBF-46DA-8FEF-546BDD8A7C16}" type="presOf" srcId="{66FFB01D-379C-49B4-B55F-527F1FF2A2F6}" destId="{F218FB69-0793-454E-BF3D-B9C30431F5CC}" srcOrd="0" destOrd="0" presId="urn:microsoft.com/office/officeart/2005/8/layout/process5"/>
    <dgm:cxn modelId="{3247BFE8-D99B-4E3E-A899-5A57C0538EC5}" type="presOf" srcId="{E1E7FD34-B0F4-47BE-9128-1991215A0867}" destId="{09636D3C-AE0B-4983-ADC5-4975F75B8FC4}" srcOrd="0" destOrd="0" presId="urn:microsoft.com/office/officeart/2005/8/layout/process5"/>
    <dgm:cxn modelId="{20F57648-812F-4A6B-818C-6D9693BEC4A1}" type="presOf" srcId="{737119E8-2B68-4564-BF96-40FDA3032E02}" destId="{F2F7B6A8-A87D-47B9-8CBC-8A9499E196BC}" srcOrd="0" destOrd="0" presId="urn:microsoft.com/office/officeart/2005/8/layout/process5"/>
    <dgm:cxn modelId="{B2167F33-B061-4974-A964-FA8D49C2C550}" type="presOf" srcId="{578BD96E-24EB-47F0-96ED-4AF82BCAC437}" destId="{13211F0A-D59A-4CDD-A3EC-42DF9BBEA718}" srcOrd="0" destOrd="0" presId="urn:microsoft.com/office/officeart/2005/8/layout/process5"/>
    <dgm:cxn modelId="{1837F8F5-C3A4-4AD0-8939-15682F069843}" srcId="{45666C92-3924-4A0B-92AF-341BA6B99CDD}" destId="{84DB5A73-3117-4E0E-9264-C75234E43C7A}" srcOrd="4" destOrd="0" parTransId="{1533B85C-720C-445B-BC46-BC3FC9C4A86E}" sibTransId="{DCF4B895-1AE2-409E-9F68-9AE67A93BBEB}"/>
    <dgm:cxn modelId="{FB8D8A24-6110-48FC-A787-C6544A3233FF}" type="presOf" srcId="{E3A8EE91-4D67-4B72-95F1-D9B71ABB5D98}" destId="{B4935EAE-936F-4934-9F3E-17F7D8304F9E}" srcOrd="0" destOrd="0" presId="urn:microsoft.com/office/officeart/2005/8/layout/process5"/>
    <dgm:cxn modelId="{DBB7CC7E-5F87-415A-9148-10925308460C}" type="presOf" srcId="{E733DE61-68AC-4069-995D-D0E4452F16AC}" destId="{2F8B10E2-A047-4BA5-8205-6D58CB8E0E4B}" srcOrd="0" destOrd="0" presId="urn:microsoft.com/office/officeart/2005/8/layout/process5"/>
    <dgm:cxn modelId="{8A8107DE-AA24-43E9-96AB-8872EC245E7C}" type="presOf" srcId="{D4EFE69C-D698-40D2-8D0F-3E6AA709D5B2}" destId="{CC2DAE37-3D33-4012-999F-CE2884002E98}" srcOrd="0" destOrd="0" presId="urn:microsoft.com/office/officeart/2005/8/layout/process5"/>
    <dgm:cxn modelId="{F1073354-B590-4B37-978F-82DEAEFE343B}" type="presOf" srcId="{66FFB01D-379C-49B4-B55F-527F1FF2A2F6}" destId="{9DFAAFC3-9C62-4ED9-8B5C-54C9C9055550}" srcOrd="1" destOrd="0" presId="urn:microsoft.com/office/officeart/2005/8/layout/process5"/>
    <dgm:cxn modelId="{934922DA-9135-4F39-A037-1595F336C973}" type="presOf" srcId="{473E7ACE-8616-4235-9233-A91EA0614A00}" destId="{BE3C9A22-C73C-4F15-8EB6-F21DEF4CA981}" srcOrd="0" destOrd="0" presId="urn:microsoft.com/office/officeart/2005/8/layout/process5"/>
    <dgm:cxn modelId="{CDE3E845-1F4C-45FD-B28E-0563EE125FC4}" type="presOf" srcId="{A3F165E4-E669-4BBC-9C82-6991FB2848E9}" destId="{25FCB8EE-2C59-4B8E-8E5E-E6729E8609BB}" srcOrd="0" destOrd="0" presId="urn:microsoft.com/office/officeart/2005/8/layout/process5"/>
    <dgm:cxn modelId="{C067EB08-1CF2-4A56-9035-E3AE3DE7D269}" type="presOf" srcId="{5FB987B8-3A24-484D-B60B-027EF8FBEBC9}" destId="{EB2C53D8-3E6D-4B67-A005-CC082BFE9369}" srcOrd="0" destOrd="0" presId="urn:microsoft.com/office/officeart/2005/8/layout/process5"/>
    <dgm:cxn modelId="{E90DF1AD-15A1-45DC-8517-54DB1030F563}" srcId="{45666C92-3924-4A0B-92AF-341BA6B99CDD}" destId="{473E7ACE-8616-4235-9233-A91EA0614A00}" srcOrd="5" destOrd="0" parTransId="{1C0F1B9B-AD95-495C-97A1-66075C0D11CF}" sibTransId="{11C9FFD6-0383-4452-A4E7-7AF6EACAD7C9}"/>
    <dgm:cxn modelId="{805C78D1-136E-43DE-AB67-6AB1C41479E9}" type="presOf" srcId="{843186A1-78B6-4CB3-87A1-A4D29A250F2D}" destId="{D2345668-AF5D-4840-A1A6-62D72679AA7E}" srcOrd="0" destOrd="0" presId="urn:microsoft.com/office/officeart/2005/8/layout/process5"/>
    <dgm:cxn modelId="{8AF7AC0B-DAD4-450F-8511-C81F7180AD82}" type="presOf" srcId="{84A3938D-FF97-4578-953D-CD73E113AFDD}" destId="{4CB12D56-2A6C-4D1F-9F8E-2298182ABB77}" srcOrd="1" destOrd="0" presId="urn:microsoft.com/office/officeart/2005/8/layout/process5"/>
    <dgm:cxn modelId="{DF221852-805C-414D-8893-EA8B74A8B4E0}" type="presOf" srcId="{5FB987B8-3A24-484D-B60B-027EF8FBEBC9}" destId="{816DF7F6-B892-4F8F-A5AA-E1A5BEF70279}" srcOrd="1" destOrd="0" presId="urn:microsoft.com/office/officeart/2005/8/layout/process5"/>
    <dgm:cxn modelId="{B08F1D12-C946-4A9B-A1B3-1B6A87AD4DD4}" srcId="{45666C92-3924-4A0B-92AF-341BA6B99CDD}" destId="{D4EFE69C-D698-40D2-8D0F-3E6AA709D5B2}" srcOrd="2" destOrd="0" parTransId="{B9C595FF-9024-4605-995D-5A47EBED1E86}" sibTransId="{1A1F099F-60F2-46CE-AC1F-E7445C78D031}"/>
    <dgm:cxn modelId="{E86319E1-2729-4F7B-89EB-2EDA35E76E07}" type="presOf" srcId="{45666C92-3924-4A0B-92AF-341BA6B99CDD}" destId="{9AEA8745-3DA5-4DE5-A9D2-FC093B6040BE}" srcOrd="0" destOrd="0" presId="urn:microsoft.com/office/officeart/2005/8/layout/process5"/>
    <dgm:cxn modelId="{BD0B23B1-2C80-484C-8FDC-668D166DE581}" type="presOf" srcId="{11C9FFD6-0383-4452-A4E7-7AF6EACAD7C9}" destId="{9C3947D7-F317-47DB-A0A0-798D98A326C5}" srcOrd="1" destOrd="0" presId="urn:microsoft.com/office/officeart/2005/8/layout/process5"/>
    <dgm:cxn modelId="{C2F24643-9895-445F-BB11-716AC654BF19}" srcId="{45666C92-3924-4A0B-92AF-341BA6B99CDD}" destId="{843186A1-78B6-4CB3-87A1-A4D29A250F2D}" srcOrd="3" destOrd="0" parTransId="{03F8334B-372F-4046-A200-7B403AF951FE}" sibTransId="{84A3938D-FF97-4578-953D-CD73E113AFDD}"/>
    <dgm:cxn modelId="{E91DB3F8-ED30-4B64-9758-D9EA2CC9D52F}" srcId="{45666C92-3924-4A0B-92AF-341BA6B99CDD}" destId="{47B53417-3907-4C8E-938D-B49C740B0A5C}" srcOrd="10" destOrd="0" parTransId="{DC4295AB-C6E9-4E80-94A2-58D5389C9C3E}" sibTransId="{5FB987B8-3A24-484D-B60B-027EF8FBEBC9}"/>
    <dgm:cxn modelId="{9B26B158-AEA8-4B34-BB3D-DD59AC35F1D4}" type="presOf" srcId="{DCF4B895-1AE2-409E-9F68-9AE67A93BBEB}" destId="{C5E2FEC2-CFFF-46D2-88E2-269EEB9F261F}" srcOrd="0" destOrd="0" presId="urn:microsoft.com/office/officeart/2005/8/layout/process5"/>
    <dgm:cxn modelId="{15E220A0-9C5B-4451-B48D-B0B188A3853E}" type="presOf" srcId="{84DB5A73-3117-4E0E-9264-C75234E43C7A}" destId="{47DA3582-25C7-44BB-9642-41E3973EDB32}" srcOrd="0" destOrd="0" presId="urn:microsoft.com/office/officeart/2005/8/layout/process5"/>
    <dgm:cxn modelId="{F2700AB1-A751-4A91-9D30-495351357410}" type="presOf" srcId="{E1E7FD34-B0F4-47BE-9128-1991215A0867}" destId="{5757ED7C-0660-440F-84BF-1D079DC3B040}" srcOrd="1" destOrd="0" presId="urn:microsoft.com/office/officeart/2005/8/layout/process5"/>
    <dgm:cxn modelId="{D8252F8A-E9BA-4D06-9250-084C77CB546F}" type="presOf" srcId="{59C32EFC-3F67-4D7C-B6C2-06EFCF1E7FC6}" destId="{0817528B-0798-4A0A-B894-5B3CCF2222C5}" srcOrd="1" destOrd="0" presId="urn:microsoft.com/office/officeart/2005/8/layout/process5"/>
    <dgm:cxn modelId="{F058D8F8-4450-4A5C-A500-5D4071DB6229}" type="presOf" srcId="{046B69E8-43F1-4FFF-86CB-AF68C9E9D90F}" destId="{1786DA0B-BB11-4320-9C5F-1538CD260D39}" srcOrd="0" destOrd="0" presId="urn:microsoft.com/office/officeart/2005/8/layout/process5"/>
    <dgm:cxn modelId="{E3FBA897-0DA5-4411-987B-E929808D712D}" type="presOf" srcId="{8B48CF23-BF25-47E8-9034-074F73A709AA}" destId="{AA506965-3BB9-4ECC-8204-BA9EE0FDF6D9}" srcOrd="0" destOrd="0" presId="urn:microsoft.com/office/officeart/2005/8/layout/process5"/>
    <dgm:cxn modelId="{DC6E0699-7BFA-4C44-9275-7F403123C52A}" type="presOf" srcId="{6929AEAF-4B02-435C-B263-5A418AD004FD}" destId="{2DF77040-2F83-415D-A80D-60B2D179150F}" srcOrd="1" destOrd="0" presId="urn:microsoft.com/office/officeart/2005/8/layout/process5"/>
    <dgm:cxn modelId="{144D7C2F-7B81-4E5A-99F5-B1BFD50902F6}" type="presOf" srcId="{47B53417-3907-4C8E-938D-B49C740B0A5C}" destId="{1E7345BE-5437-451A-BA93-AB89A27A25BB}" srcOrd="0" destOrd="0" presId="urn:microsoft.com/office/officeart/2005/8/layout/process5"/>
    <dgm:cxn modelId="{9061FD0B-4501-4A54-B7D6-7F1B0E650664}" srcId="{45666C92-3924-4A0B-92AF-341BA6B99CDD}" destId="{737119E8-2B68-4564-BF96-40FDA3032E02}" srcOrd="7" destOrd="0" parTransId="{21572C9F-9383-4080-B77D-10C36E39445E}" sibTransId="{66FFB01D-379C-49B4-B55F-527F1FF2A2F6}"/>
    <dgm:cxn modelId="{78839A24-A78C-4281-A6D8-8AF7728AE786}" type="presOf" srcId="{A3F165E4-E669-4BBC-9C82-6991FB2848E9}" destId="{10681A99-479E-4259-9D1E-6AAB6B63DD7E}" srcOrd="1" destOrd="0" presId="urn:microsoft.com/office/officeart/2005/8/layout/process5"/>
    <dgm:cxn modelId="{27D0656F-FACA-425A-AD20-03D232D7B7C1}" type="presOf" srcId="{6929AEAF-4B02-435C-B263-5A418AD004FD}" destId="{B3906A89-6434-4C1C-A4FF-22424343C277}" srcOrd="0" destOrd="0" presId="urn:microsoft.com/office/officeart/2005/8/layout/process5"/>
    <dgm:cxn modelId="{E7457592-F39D-4CCB-A9EC-7E74E0C40609}" type="presOf" srcId="{11C9FFD6-0383-4452-A4E7-7AF6EACAD7C9}" destId="{7FC4D431-ECC7-45B5-B12D-82A3DDFCEF27}" srcOrd="0" destOrd="0" presId="urn:microsoft.com/office/officeart/2005/8/layout/process5"/>
    <dgm:cxn modelId="{7FBEE73E-84B0-4401-9A7A-8B288A2F9F6C}" type="presOf" srcId="{1A1F099F-60F2-46CE-AC1F-E7445C78D031}" destId="{E7C25CA8-8D2D-41FE-88CA-B7A09149EE91}" srcOrd="1" destOrd="0" presId="urn:microsoft.com/office/officeart/2005/8/layout/process5"/>
    <dgm:cxn modelId="{A9B39D4C-03A9-4C68-9A0E-DA73E014B49D}" srcId="{45666C92-3924-4A0B-92AF-341BA6B99CDD}" destId="{046B69E8-43F1-4FFF-86CB-AF68C9E9D90F}" srcOrd="8" destOrd="0" parTransId="{3FA035B2-F516-4396-9D9A-339FA5BC2222}" sibTransId="{E1E7FD34-B0F4-47BE-9128-1991215A0867}"/>
    <dgm:cxn modelId="{D13F1508-8C60-43B4-AA5E-19DD56F94F91}" type="presOf" srcId="{59C32EFC-3F67-4D7C-B6C2-06EFCF1E7FC6}" destId="{D30B9734-BE2A-4C14-80D8-8FD75A1BE112}" srcOrd="0" destOrd="0" presId="urn:microsoft.com/office/officeart/2005/8/layout/process5"/>
    <dgm:cxn modelId="{4EA9733A-AA82-4C0A-BEBE-13FDB2929087}" type="presOf" srcId="{1A1F099F-60F2-46CE-AC1F-E7445C78D031}" destId="{3C78A39A-A46A-477E-8DC8-6C855A028DC0}" srcOrd="0" destOrd="0" presId="urn:microsoft.com/office/officeart/2005/8/layout/process5"/>
    <dgm:cxn modelId="{15118E8D-3672-4477-AE95-483E8E5199A7}" type="presOf" srcId="{DCF4B895-1AE2-409E-9F68-9AE67A93BBEB}" destId="{771F9D32-73C3-4E60-92A2-470A8DA76DEC}" srcOrd="1" destOrd="0" presId="urn:microsoft.com/office/officeart/2005/8/layout/process5"/>
    <dgm:cxn modelId="{1EF1DF68-D5CE-4563-8215-BC206B0A2606}" srcId="{45666C92-3924-4A0B-92AF-341BA6B99CDD}" destId="{578BD96E-24EB-47F0-96ED-4AF82BCAC437}" srcOrd="0" destOrd="0" parTransId="{64DDB5AC-B864-41CA-817D-8BCD34ED9A03}" sibTransId="{6777E59D-6D78-4346-BCDC-485E39072EB8}"/>
    <dgm:cxn modelId="{FB9ABC0E-329E-4E21-8F06-5A6C14B5B3BE}" srcId="{45666C92-3924-4A0B-92AF-341BA6B99CDD}" destId="{8B48CF23-BF25-47E8-9034-074F73A709AA}" srcOrd="11" destOrd="0" parTransId="{A5401804-F9C9-4DFB-9D54-B1FAA7A77137}" sibTransId="{7A567C74-729F-4729-8B34-9EFD86EE748C}"/>
    <dgm:cxn modelId="{CF85BC75-88A8-42FA-9B15-E1F9971AE5DD}" type="presParOf" srcId="{9AEA8745-3DA5-4DE5-A9D2-FC093B6040BE}" destId="{13211F0A-D59A-4CDD-A3EC-42DF9BBEA718}" srcOrd="0" destOrd="0" presId="urn:microsoft.com/office/officeart/2005/8/layout/process5"/>
    <dgm:cxn modelId="{34DEEFCA-CF98-4CB0-98FD-BC1F1DC2B09D}" type="presParOf" srcId="{9AEA8745-3DA5-4DE5-A9D2-FC093B6040BE}" destId="{C2D1880D-F7F1-4FBB-882D-C03450955687}" srcOrd="1" destOrd="0" presId="urn:microsoft.com/office/officeart/2005/8/layout/process5"/>
    <dgm:cxn modelId="{35088FD9-FC91-4D34-B748-61340DE98432}" type="presParOf" srcId="{C2D1880D-F7F1-4FBB-882D-C03450955687}" destId="{6470C50A-308E-4477-A719-05A17C17387C}" srcOrd="0" destOrd="0" presId="urn:microsoft.com/office/officeart/2005/8/layout/process5"/>
    <dgm:cxn modelId="{2C57F411-34C3-4A52-B601-6EA8801B7BD2}" type="presParOf" srcId="{9AEA8745-3DA5-4DE5-A9D2-FC093B6040BE}" destId="{55665AD4-B542-44A6-86CF-F1B935960829}" srcOrd="2" destOrd="0" presId="urn:microsoft.com/office/officeart/2005/8/layout/process5"/>
    <dgm:cxn modelId="{1A8A6A43-308F-4AAA-9040-BED776B59044}" type="presParOf" srcId="{9AEA8745-3DA5-4DE5-A9D2-FC093B6040BE}" destId="{B3906A89-6434-4C1C-A4FF-22424343C277}" srcOrd="3" destOrd="0" presId="urn:microsoft.com/office/officeart/2005/8/layout/process5"/>
    <dgm:cxn modelId="{3D909F65-6AC1-4144-8935-0292FF12EAE7}" type="presParOf" srcId="{B3906A89-6434-4C1C-A4FF-22424343C277}" destId="{2DF77040-2F83-415D-A80D-60B2D179150F}" srcOrd="0" destOrd="0" presId="urn:microsoft.com/office/officeart/2005/8/layout/process5"/>
    <dgm:cxn modelId="{7911F5FB-BCDF-4CA0-B516-741A0FFFE4FE}" type="presParOf" srcId="{9AEA8745-3DA5-4DE5-A9D2-FC093B6040BE}" destId="{CC2DAE37-3D33-4012-999F-CE2884002E98}" srcOrd="4" destOrd="0" presId="urn:microsoft.com/office/officeart/2005/8/layout/process5"/>
    <dgm:cxn modelId="{CFB52E9C-7154-4529-80C1-FCBFDC1DA5EF}" type="presParOf" srcId="{9AEA8745-3DA5-4DE5-A9D2-FC093B6040BE}" destId="{3C78A39A-A46A-477E-8DC8-6C855A028DC0}" srcOrd="5" destOrd="0" presId="urn:microsoft.com/office/officeart/2005/8/layout/process5"/>
    <dgm:cxn modelId="{11517ACD-C33D-4921-B931-275591D5054D}" type="presParOf" srcId="{3C78A39A-A46A-477E-8DC8-6C855A028DC0}" destId="{E7C25CA8-8D2D-41FE-88CA-B7A09149EE91}" srcOrd="0" destOrd="0" presId="urn:microsoft.com/office/officeart/2005/8/layout/process5"/>
    <dgm:cxn modelId="{80134931-F313-4DA9-ABCC-7CE33DE326F3}" type="presParOf" srcId="{9AEA8745-3DA5-4DE5-A9D2-FC093B6040BE}" destId="{D2345668-AF5D-4840-A1A6-62D72679AA7E}" srcOrd="6" destOrd="0" presId="urn:microsoft.com/office/officeart/2005/8/layout/process5"/>
    <dgm:cxn modelId="{28BBFCE8-9547-49F3-85EB-C703C6E57460}" type="presParOf" srcId="{9AEA8745-3DA5-4DE5-A9D2-FC093B6040BE}" destId="{AE0433BE-66D9-4D21-A9DF-B9D870F9357B}" srcOrd="7" destOrd="0" presId="urn:microsoft.com/office/officeart/2005/8/layout/process5"/>
    <dgm:cxn modelId="{45AC25B5-23D9-4B83-B8E5-B9F93B66BD8D}" type="presParOf" srcId="{AE0433BE-66D9-4D21-A9DF-B9D870F9357B}" destId="{4CB12D56-2A6C-4D1F-9F8E-2298182ABB77}" srcOrd="0" destOrd="0" presId="urn:microsoft.com/office/officeart/2005/8/layout/process5"/>
    <dgm:cxn modelId="{312307A9-B0E5-41D5-A25C-147AE6CC4D2D}" type="presParOf" srcId="{9AEA8745-3DA5-4DE5-A9D2-FC093B6040BE}" destId="{47DA3582-25C7-44BB-9642-41E3973EDB32}" srcOrd="8" destOrd="0" presId="urn:microsoft.com/office/officeart/2005/8/layout/process5"/>
    <dgm:cxn modelId="{43A7345D-DC1B-45DE-8425-490B8A7997CC}" type="presParOf" srcId="{9AEA8745-3DA5-4DE5-A9D2-FC093B6040BE}" destId="{C5E2FEC2-CFFF-46D2-88E2-269EEB9F261F}" srcOrd="9" destOrd="0" presId="urn:microsoft.com/office/officeart/2005/8/layout/process5"/>
    <dgm:cxn modelId="{C3161617-679C-4BEB-B656-C076F51AF520}" type="presParOf" srcId="{C5E2FEC2-CFFF-46D2-88E2-269EEB9F261F}" destId="{771F9D32-73C3-4E60-92A2-470A8DA76DEC}" srcOrd="0" destOrd="0" presId="urn:microsoft.com/office/officeart/2005/8/layout/process5"/>
    <dgm:cxn modelId="{28F16098-73F4-42A0-B63F-682584168CDC}" type="presParOf" srcId="{9AEA8745-3DA5-4DE5-A9D2-FC093B6040BE}" destId="{BE3C9A22-C73C-4F15-8EB6-F21DEF4CA981}" srcOrd="10" destOrd="0" presId="urn:microsoft.com/office/officeart/2005/8/layout/process5"/>
    <dgm:cxn modelId="{C7B5EB89-B97F-45B8-A7BF-319ED377444D}" type="presParOf" srcId="{9AEA8745-3DA5-4DE5-A9D2-FC093B6040BE}" destId="{7FC4D431-ECC7-45B5-B12D-82A3DDFCEF27}" srcOrd="11" destOrd="0" presId="urn:microsoft.com/office/officeart/2005/8/layout/process5"/>
    <dgm:cxn modelId="{12E871F2-7F9A-47AF-B123-4FCFF26460E1}" type="presParOf" srcId="{7FC4D431-ECC7-45B5-B12D-82A3DDFCEF27}" destId="{9C3947D7-F317-47DB-A0A0-798D98A326C5}" srcOrd="0" destOrd="0" presId="urn:microsoft.com/office/officeart/2005/8/layout/process5"/>
    <dgm:cxn modelId="{1CFEE5B9-1E21-4007-AC32-4ACAD2405BBB}" type="presParOf" srcId="{9AEA8745-3DA5-4DE5-A9D2-FC093B6040BE}" destId="{B4935EAE-936F-4934-9F3E-17F7D8304F9E}" srcOrd="12" destOrd="0" presId="urn:microsoft.com/office/officeart/2005/8/layout/process5"/>
    <dgm:cxn modelId="{0E6F9EC2-3E5A-45EB-9992-5567E10F932E}" type="presParOf" srcId="{9AEA8745-3DA5-4DE5-A9D2-FC093B6040BE}" destId="{D30B9734-BE2A-4C14-80D8-8FD75A1BE112}" srcOrd="13" destOrd="0" presId="urn:microsoft.com/office/officeart/2005/8/layout/process5"/>
    <dgm:cxn modelId="{6CD27AE8-BA42-45D5-8DEE-3BF9EB37065C}" type="presParOf" srcId="{D30B9734-BE2A-4C14-80D8-8FD75A1BE112}" destId="{0817528B-0798-4A0A-B894-5B3CCF2222C5}" srcOrd="0" destOrd="0" presId="urn:microsoft.com/office/officeart/2005/8/layout/process5"/>
    <dgm:cxn modelId="{86E6BF42-5A8B-499C-A5D9-978918812CAE}" type="presParOf" srcId="{9AEA8745-3DA5-4DE5-A9D2-FC093B6040BE}" destId="{F2F7B6A8-A87D-47B9-8CBC-8A9499E196BC}" srcOrd="14" destOrd="0" presId="urn:microsoft.com/office/officeart/2005/8/layout/process5"/>
    <dgm:cxn modelId="{66D7C368-D4B7-4486-B465-50D36E651BFD}" type="presParOf" srcId="{9AEA8745-3DA5-4DE5-A9D2-FC093B6040BE}" destId="{F218FB69-0793-454E-BF3D-B9C30431F5CC}" srcOrd="15" destOrd="0" presId="urn:microsoft.com/office/officeart/2005/8/layout/process5"/>
    <dgm:cxn modelId="{60D5BFE7-B161-4739-8395-671B00037A4C}" type="presParOf" srcId="{F218FB69-0793-454E-BF3D-B9C30431F5CC}" destId="{9DFAAFC3-9C62-4ED9-8B5C-54C9C9055550}" srcOrd="0" destOrd="0" presId="urn:microsoft.com/office/officeart/2005/8/layout/process5"/>
    <dgm:cxn modelId="{6EC1733E-C0AE-4424-A462-8900BB12A182}" type="presParOf" srcId="{9AEA8745-3DA5-4DE5-A9D2-FC093B6040BE}" destId="{1786DA0B-BB11-4320-9C5F-1538CD260D39}" srcOrd="16" destOrd="0" presId="urn:microsoft.com/office/officeart/2005/8/layout/process5"/>
    <dgm:cxn modelId="{B8C50967-4624-4C33-B022-B0482E39A049}" type="presParOf" srcId="{9AEA8745-3DA5-4DE5-A9D2-FC093B6040BE}" destId="{09636D3C-AE0B-4983-ADC5-4975F75B8FC4}" srcOrd="17" destOrd="0" presId="urn:microsoft.com/office/officeart/2005/8/layout/process5"/>
    <dgm:cxn modelId="{9C0FFF75-D502-48D9-82E0-511B991FC919}" type="presParOf" srcId="{09636D3C-AE0B-4983-ADC5-4975F75B8FC4}" destId="{5757ED7C-0660-440F-84BF-1D079DC3B040}" srcOrd="0" destOrd="0" presId="urn:microsoft.com/office/officeart/2005/8/layout/process5"/>
    <dgm:cxn modelId="{36DF8E76-FAB2-42FF-A2D5-53DBE9BC7D22}" type="presParOf" srcId="{9AEA8745-3DA5-4DE5-A9D2-FC093B6040BE}" destId="{2F8B10E2-A047-4BA5-8205-6D58CB8E0E4B}" srcOrd="18" destOrd="0" presId="urn:microsoft.com/office/officeart/2005/8/layout/process5"/>
    <dgm:cxn modelId="{2C947890-1929-4C95-96A7-08E97621AFCD}" type="presParOf" srcId="{9AEA8745-3DA5-4DE5-A9D2-FC093B6040BE}" destId="{25FCB8EE-2C59-4B8E-8E5E-E6729E8609BB}" srcOrd="19" destOrd="0" presId="urn:microsoft.com/office/officeart/2005/8/layout/process5"/>
    <dgm:cxn modelId="{3AAACF7B-5D60-4A1A-A2AF-F599E34DB47C}" type="presParOf" srcId="{25FCB8EE-2C59-4B8E-8E5E-E6729E8609BB}" destId="{10681A99-479E-4259-9D1E-6AAB6B63DD7E}" srcOrd="0" destOrd="0" presId="urn:microsoft.com/office/officeart/2005/8/layout/process5"/>
    <dgm:cxn modelId="{334DEE00-37CB-45E4-B1F9-F1E612927BF5}" type="presParOf" srcId="{9AEA8745-3DA5-4DE5-A9D2-FC093B6040BE}" destId="{1E7345BE-5437-451A-BA93-AB89A27A25BB}" srcOrd="20" destOrd="0" presId="urn:microsoft.com/office/officeart/2005/8/layout/process5"/>
    <dgm:cxn modelId="{4128A331-609B-46B0-833E-6BBF215581E0}" type="presParOf" srcId="{9AEA8745-3DA5-4DE5-A9D2-FC093B6040BE}" destId="{EB2C53D8-3E6D-4B67-A005-CC082BFE9369}" srcOrd="21" destOrd="0" presId="urn:microsoft.com/office/officeart/2005/8/layout/process5"/>
    <dgm:cxn modelId="{16AD3B2B-3ACE-4B84-9F82-EA0CD1B3BEC9}" type="presParOf" srcId="{EB2C53D8-3E6D-4B67-A005-CC082BFE9369}" destId="{816DF7F6-B892-4F8F-A5AA-E1A5BEF70279}" srcOrd="0" destOrd="0" presId="urn:microsoft.com/office/officeart/2005/8/layout/process5"/>
    <dgm:cxn modelId="{FD19F81D-8AB9-45B4-BD72-F540DA6ABC9E}" type="presParOf" srcId="{9AEA8745-3DA5-4DE5-A9D2-FC093B6040BE}" destId="{AA506965-3BB9-4ECC-8204-BA9EE0FDF6D9}" srcOrd="2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5B48B-D27A-483A-8EA4-537E3D39F2FB}">
      <dsp:nvSpPr>
        <dsp:cNvPr id="0" name=""/>
        <dsp:cNvSpPr/>
      </dsp:nvSpPr>
      <dsp:spPr>
        <a:xfrm rot="5400000">
          <a:off x="-284692" y="287283"/>
          <a:ext cx="1897948" cy="1328563"/>
        </a:xfrm>
        <a:prstGeom prst="chevron">
          <a:avLst/>
        </a:prstGeom>
        <a:gradFill rotWithShape="0">
          <a:gsLst>
            <a:gs pos="0">
              <a:schemeClr val="accent2">
                <a:hueOff val="0"/>
                <a:satOff val="0"/>
                <a:lumOff val="0"/>
                <a:alphaOff val="0"/>
                <a:tint val="90000"/>
              </a:schemeClr>
            </a:gs>
            <a:gs pos="48000">
              <a:schemeClr val="accent2">
                <a:hueOff val="0"/>
                <a:satOff val="0"/>
                <a:lumOff val="0"/>
                <a:alphaOff val="0"/>
                <a:tint val="54000"/>
                <a:satMod val="140000"/>
              </a:schemeClr>
            </a:gs>
            <a:gs pos="100000">
              <a:schemeClr val="accent2">
                <a:hueOff val="0"/>
                <a:satOff val="0"/>
                <a:lumOff val="0"/>
                <a:alphaOff val="0"/>
                <a:tint val="24000"/>
                <a:satMod val="260000"/>
              </a:schemeClr>
            </a:gs>
          </a:gsLst>
          <a:lin ang="16200000" scaled="1"/>
        </a:gradFill>
        <a:ln w="12700" cap="flat" cmpd="sng" algn="ctr">
          <a:solidFill>
            <a:schemeClr val="accent2">
              <a:hueOff val="0"/>
              <a:satOff val="0"/>
              <a:lumOff val="0"/>
              <a:alphaOff val="0"/>
            </a:schemeClr>
          </a:solidFill>
          <a:prstDash val="solid"/>
        </a:ln>
        <a:effectLst>
          <a:outerShdw blurRad="63500" dist="12700" dir="5400000" sx="102000" sy="102000" rotWithShape="0">
            <a:srgbClr val="000000">
              <a:alpha val="32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latin typeface="+mn-lt"/>
            </a:rPr>
            <a:t>What?</a:t>
          </a:r>
          <a:endParaRPr lang="en-US" sz="3400" kern="1200" dirty="0">
            <a:latin typeface="+mn-lt"/>
          </a:endParaRPr>
        </a:p>
      </dsp:txBody>
      <dsp:txXfrm rot="-5400000">
        <a:off x="1" y="666873"/>
        <a:ext cx="1328563" cy="569385"/>
      </dsp:txXfrm>
    </dsp:sp>
    <dsp:sp modelId="{4B6027B5-3FEA-470A-8F52-00E8FB899CA0}">
      <dsp:nvSpPr>
        <dsp:cNvPr id="0" name=""/>
        <dsp:cNvSpPr/>
      </dsp:nvSpPr>
      <dsp:spPr>
        <a:xfrm rot="5400000">
          <a:off x="3435173" y="-2104019"/>
          <a:ext cx="1233666" cy="5446886"/>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just" defTabSz="533400">
            <a:lnSpc>
              <a:spcPct val="90000"/>
            </a:lnSpc>
            <a:spcBef>
              <a:spcPct val="0"/>
            </a:spcBef>
            <a:spcAft>
              <a:spcPts val="1200"/>
            </a:spcAft>
            <a:buChar char="••"/>
          </a:pPr>
          <a:r>
            <a:rPr lang="en-US" sz="1200" kern="1200" dirty="0" smtClean="0">
              <a:latin typeface="+mn-lt"/>
            </a:rPr>
            <a:t>Any gesture, any written, verbal or physical </a:t>
          </a:r>
          <a:r>
            <a:rPr lang="en-US" sz="1200" b="1" kern="1200" dirty="0" smtClean="0">
              <a:latin typeface="+mn-lt"/>
            </a:rPr>
            <a:t>act</a:t>
          </a:r>
          <a:r>
            <a:rPr lang="en-US" sz="1200" kern="1200" dirty="0" smtClean="0">
              <a:latin typeface="+mn-lt"/>
            </a:rPr>
            <a:t>, or any electronic communication,</a:t>
          </a:r>
          <a:endParaRPr lang="en-US" sz="1200" kern="1200" dirty="0">
            <a:latin typeface="+mn-lt"/>
          </a:endParaRPr>
        </a:p>
        <a:p>
          <a:pPr marL="228600" lvl="2" indent="-114300" algn="just" defTabSz="533400">
            <a:lnSpc>
              <a:spcPct val="90000"/>
            </a:lnSpc>
            <a:spcBef>
              <a:spcPct val="0"/>
            </a:spcBef>
            <a:spcAft>
              <a:spcPts val="1200"/>
            </a:spcAft>
            <a:buChar char="••"/>
          </a:pPr>
          <a:r>
            <a:rPr lang="en-US" sz="1200" kern="1200" dirty="0" smtClean="0">
              <a:latin typeface="+mn-lt"/>
            </a:rPr>
            <a:t>Electronic communication includes telephone, text messages, email, and can also include social media (</a:t>
          </a:r>
          <a:r>
            <a:rPr lang="en-US" sz="1200" i="1" kern="1200" dirty="0" smtClean="0">
              <a:latin typeface="+mn-lt"/>
            </a:rPr>
            <a:t>Facebook, Twitter</a:t>
          </a:r>
          <a:r>
            <a:rPr lang="en-US" sz="1200" kern="1200" dirty="0" smtClean="0">
              <a:latin typeface="+mn-lt"/>
            </a:rPr>
            <a:t>)</a:t>
          </a:r>
          <a:endParaRPr lang="en-US" sz="1200" kern="1200" dirty="0">
            <a:latin typeface="+mn-lt"/>
          </a:endParaRPr>
        </a:p>
        <a:p>
          <a:pPr marL="114300" lvl="1" indent="-114300" algn="just" defTabSz="533400">
            <a:lnSpc>
              <a:spcPct val="90000"/>
            </a:lnSpc>
            <a:spcBef>
              <a:spcPct val="0"/>
            </a:spcBef>
            <a:spcAft>
              <a:spcPct val="15000"/>
            </a:spcAft>
            <a:buChar char="••"/>
          </a:pPr>
          <a:r>
            <a:rPr lang="en-US" sz="1200" kern="1200" dirty="0" smtClean="0">
              <a:latin typeface="+mn-lt"/>
            </a:rPr>
            <a:t>whether it be a </a:t>
          </a:r>
          <a:r>
            <a:rPr lang="en-US" sz="1200" b="1" kern="1200" dirty="0" smtClean="0">
              <a:latin typeface="+mn-lt"/>
            </a:rPr>
            <a:t>single</a:t>
          </a:r>
          <a:r>
            <a:rPr lang="en-US" sz="1200" kern="1200" dirty="0" smtClean="0">
              <a:latin typeface="+mn-lt"/>
            </a:rPr>
            <a:t> incident or a </a:t>
          </a:r>
          <a:r>
            <a:rPr lang="en-US" sz="1200" b="1" kern="1200" dirty="0" smtClean="0">
              <a:latin typeface="+mn-lt"/>
            </a:rPr>
            <a:t>series</a:t>
          </a:r>
          <a:r>
            <a:rPr lang="en-US" sz="1200" kern="1200" dirty="0" smtClean="0">
              <a:latin typeface="+mn-lt"/>
            </a:rPr>
            <a:t> of </a:t>
          </a:r>
          <a:r>
            <a:rPr lang="en-US" sz="1200" kern="1200" dirty="0" smtClean="0">
              <a:latin typeface="+mn-lt"/>
            </a:rPr>
            <a:t>incidents.</a:t>
          </a:r>
          <a:endParaRPr lang="en-US" sz="1200" kern="1200" dirty="0">
            <a:latin typeface="+mn-lt"/>
          </a:endParaRPr>
        </a:p>
      </dsp:txBody>
      <dsp:txXfrm rot="-5400000">
        <a:off x="1328564" y="62813"/>
        <a:ext cx="5386663" cy="1113220"/>
      </dsp:txXfrm>
    </dsp:sp>
    <dsp:sp modelId="{F55989A6-1C5F-4572-AE40-08F21196CD68}">
      <dsp:nvSpPr>
        <dsp:cNvPr id="0" name=""/>
        <dsp:cNvSpPr/>
      </dsp:nvSpPr>
      <dsp:spPr>
        <a:xfrm rot="5400000">
          <a:off x="-284692" y="1895703"/>
          <a:ext cx="1897948" cy="1328563"/>
        </a:xfrm>
        <a:prstGeom prst="chevron">
          <a:avLst/>
        </a:prstGeom>
        <a:gradFill rotWithShape="0">
          <a:gsLst>
            <a:gs pos="0">
              <a:schemeClr val="accent3">
                <a:hueOff val="0"/>
                <a:satOff val="0"/>
                <a:lumOff val="0"/>
                <a:alphaOff val="0"/>
                <a:tint val="90000"/>
              </a:schemeClr>
            </a:gs>
            <a:gs pos="48000">
              <a:schemeClr val="accent3">
                <a:hueOff val="0"/>
                <a:satOff val="0"/>
                <a:lumOff val="0"/>
                <a:alphaOff val="0"/>
                <a:tint val="54000"/>
                <a:satMod val="140000"/>
              </a:schemeClr>
            </a:gs>
            <a:gs pos="100000">
              <a:schemeClr val="accent3">
                <a:hueOff val="0"/>
                <a:satOff val="0"/>
                <a:lumOff val="0"/>
                <a:alphaOff val="0"/>
                <a:tint val="24000"/>
                <a:satMod val="260000"/>
              </a:schemeClr>
            </a:gs>
          </a:gsLst>
          <a:lin ang="16200000" scaled="1"/>
        </a:gradFill>
        <a:ln w="12700" cap="flat" cmpd="sng" algn="ctr">
          <a:solidFill>
            <a:schemeClr val="accent3">
              <a:hueOff val="0"/>
              <a:satOff val="0"/>
              <a:lumOff val="0"/>
              <a:alphaOff val="0"/>
            </a:schemeClr>
          </a:solidFill>
          <a:prstDash val="solid"/>
        </a:ln>
        <a:effectLst>
          <a:outerShdw blurRad="63500" dist="12700" dir="5400000" sx="102000" sy="102000" rotWithShape="0">
            <a:srgbClr val="000000">
              <a:alpha val="32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latin typeface="+mn-lt"/>
            </a:rPr>
            <a:t>Why?</a:t>
          </a:r>
          <a:endParaRPr lang="en-US" sz="3400" kern="1200" dirty="0">
            <a:latin typeface="+mn-lt"/>
          </a:endParaRPr>
        </a:p>
      </dsp:txBody>
      <dsp:txXfrm rot="-5400000">
        <a:off x="1" y="2275293"/>
        <a:ext cx="1328563" cy="569385"/>
      </dsp:txXfrm>
    </dsp:sp>
    <dsp:sp modelId="{C5499E5C-793F-40A8-BC8D-7D60B8BF88BF}">
      <dsp:nvSpPr>
        <dsp:cNvPr id="0" name=""/>
        <dsp:cNvSpPr/>
      </dsp:nvSpPr>
      <dsp:spPr>
        <a:xfrm rot="5400000">
          <a:off x="3435173" y="-495599"/>
          <a:ext cx="1233666" cy="5446886"/>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just" defTabSz="533400">
            <a:lnSpc>
              <a:spcPct val="90000"/>
            </a:lnSpc>
            <a:spcBef>
              <a:spcPct val="0"/>
            </a:spcBef>
            <a:spcAft>
              <a:spcPts val="1200"/>
            </a:spcAft>
            <a:buChar char="••"/>
          </a:pPr>
          <a:r>
            <a:rPr lang="en-US" sz="1200" kern="1200" dirty="0" smtClean="0">
              <a:latin typeface="+mn-lt"/>
            </a:rPr>
            <a:t>That is reasonably perceived as being motivated either by any </a:t>
          </a:r>
          <a:r>
            <a:rPr lang="en-US" sz="1200" b="1" kern="1200" dirty="0" smtClean="0">
              <a:latin typeface="+mn-lt"/>
            </a:rPr>
            <a:t>actual</a:t>
          </a:r>
          <a:r>
            <a:rPr lang="en-US" sz="1200" kern="1200" dirty="0" smtClean="0">
              <a:latin typeface="+mn-lt"/>
            </a:rPr>
            <a:t> or </a:t>
          </a:r>
          <a:r>
            <a:rPr lang="en-US" sz="1200" b="1" kern="1200" dirty="0" smtClean="0">
              <a:latin typeface="+mn-lt"/>
            </a:rPr>
            <a:t>perceived</a:t>
          </a:r>
          <a:r>
            <a:rPr lang="en-US" sz="1200" kern="1200" dirty="0" smtClean="0">
              <a:latin typeface="+mn-lt"/>
            </a:rPr>
            <a:t> </a:t>
          </a:r>
          <a:r>
            <a:rPr lang="en-US" sz="1200" b="1" kern="1200" dirty="0" smtClean="0">
              <a:latin typeface="+mn-lt"/>
            </a:rPr>
            <a:t>characteristic</a:t>
          </a:r>
          <a:r>
            <a:rPr lang="en-US" sz="1200" kern="1200" dirty="0" smtClean="0">
              <a:latin typeface="+mn-lt"/>
            </a:rPr>
            <a:t>, such as race, color, religion, ancestry, national origin, gender, sexual orientation, gender identity and expression, or a mental, physical or sensory disability, </a:t>
          </a:r>
          <a:endParaRPr lang="en-US" sz="1200" kern="1200" dirty="0">
            <a:latin typeface="+mn-lt"/>
          </a:endParaRPr>
        </a:p>
        <a:p>
          <a:pPr marL="114300" lvl="1" indent="-114300" algn="l" defTabSz="533400">
            <a:lnSpc>
              <a:spcPct val="90000"/>
            </a:lnSpc>
            <a:spcBef>
              <a:spcPct val="0"/>
            </a:spcBef>
            <a:spcAft>
              <a:spcPct val="15000"/>
            </a:spcAft>
            <a:buChar char="••"/>
          </a:pPr>
          <a:r>
            <a:rPr lang="en-US" sz="1200" kern="1200" dirty="0" smtClean="0">
              <a:latin typeface="+mn-lt"/>
            </a:rPr>
            <a:t>or by </a:t>
          </a:r>
          <a:r>
            <a:rPr lang="en-US" sz="1200" b="1" kern="1200" dirty="0" smtClean="0">
              <a:latin typeface="+mn-lt"/>
            </a:rPr>
            <a:t>any other </a:t>
          </a:r>
          <a:r>
            <a:rPr lang="en-US" sz="1200" kern="1200" dirty="0" smtClean="0">
              <a:latin typeface="+mn-lt"/>
            </a:rPr>
            <a:t>distinguishing characteristic.</a:t>
          </a:r>
          <a:endParaRPr lang="en-US" sz="1200" kern="1200" dirty="0">
            <a:latin typeface="+mn-lt"/>
          </a:endParaRPr>
        </a:p>
      </dsp:txBody>
      <dsp:txXfrm rot="-5400000">
        <a:off x="1328564" y="1671233"/>
        <a:ext cx="5386663" cy="1113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1591A-B5A9-4294-B7F4-BF197F3466A8}">
      <dsp:nvSpPr>
        <dsp:cNvPr id="0" name=""/>
        <dsp:cNvSpPr/>
      </dsp:nvSpPr>
      <dsp:spPr>
        <a:xfrm>
          <a:off x="0" y="0"/>
          <a:ext cx="6775450" cy="351155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WHAT TO LOOK FOR…</a:t>
          </a:r>
          <a:endParaRPr lang="en-US" sz="4400" kern="1200" dirty="0"/>
        </a:p>
      </dsp:txBody>
      <dsp:txXfrm>
        <a:off x="0" y="0"/>
        <a:ext cx="6775450" cy="1053465"/>
      </dsp:txXfrm>
    </dsp:sp>
    <dsp:sp modelId="{365384E0-5EA8-47D5-8DAA-758365ED8354}">
      <dsp:nvSpPr>
        <dsp:cNvPr id="0" name=""/>
        <dsp:cNvSpPr/>
      </dsp:nvSpPr>
      <dsp:spPr>
        <a:xfrm>
          <a:off x="677544" y="1053765"/>
          <a:ext cx="5420360" cy="68987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t>Objectively Distinguishing</a:t>
          </a:r>
          <a:endParaRPr lang="en-US" sz="1800" kern="1200" dirty="0"/>
        </a:p>
      </dsp:txBody>
      <dsp:txXfrm>
        <a:off x="697750" y="1073971"/>
        <a:ext cx="5379948" cy="649466"/>
      </dsp:txXfrm>
    </dsp:sp>
    <dsp:sp modelId="{A78F6D6C-9266-4D86-8A7B-33B7DDDB52E0}">
      <dsp:nvSpPr>
        <dsp:cNvPr id="0" name=""/>
        <dsp:cNvSpPr/>
      </dsp:nvSpPr>
      <dsp:spPr>
        <a:xfrm>
          <a:off x="677544" y="1849779"/>
          <a:ext cx="5420360" cy="689878"/>
        </a:xfrm>
        <a:prstGeom prst="roundRect">
          <a:avLst>
            <a:gd name="adj" fmla="val 10000"/>
          </a:avLst>
        </a:prstGeom>
        <a:solidFill>
          <a:schemeClr val="accent2">
            <a:hueOff val="214284"/>
            <a:satOff val="-24046"/>
            <a:lumOff val="4118"/>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0" kern="1200" dirty="0" smtClean="0"/>
            <a:t>Readily Apparent</a:t>
          </a:r>
          <a:endParaRPr lang="en-US" sz="1800" b="0" kern="1200" dirty="0"/>
        </a:p>
      </dsp:txBody>
      <dsp:txXfrm>
        <a:off x="697750" y="1869985"/>
        <a:ext cx="5379948" cy="649466"/>
      </dsp:txXfrm>
    </dsp:sp>
    <dsp:sp modelId="{BF5652A1-D654-4493-86CD-B7CD20172338}">
      <dsp:nvSpPr>
        <dsp:cNvPr id="0" name=""/>
        <dsp:cNvSpPr/>
      </dsp:nvSpPr>
      <dsp:spPr>
        <a:xfrm>
          <a:off x="677544" y="2645793"/>
          <a:ext cx="5420360" cy="689878"/>
        </a:xfrm>
        <a:prstGeom prst="roundRect">
          <a:avLst>
            <a:gd name="adj" fmla="val 10000"/>
          </a:avLst>
        </a:prstGeom>
        <a:solidFill>
          <a:schemeClr val="accent2">
            <a:hueOff val="428568"/>
            <a:satOff val="-48092"/>
            <a:lumOff val="823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b="1" kern="1200" dirty="0" smtClean="0"/>
            <a:t>Not </a:t>
          </a:r>
          <a:r>
            <a:rPr lang="en-US" sz="1800" b="0" kern="1200" dirty="0" smtClean="0"/>
            <a:t> simply based on a relationship between the parties</a:t>
          </a:r>
          <a:endParaRPr lang="en-US" sz="1800" b="1" kern="1200" dirty="0"/>
        </a:p>
      </dsp:txBody>
      <dsp:txXfrm>
        <a:off x="697750" y="2665999"/>
        <a:ext cx="5379948" cy="6494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0D708-4611-4F95-B333-0A45228BD061}">
      <dsp:nvSpPr>
        <dsp:cNvPr id="0" name=""/>
        <dsp:cNvSpPr/>
      </dsp:nvSpPr>
      <dsp:spPr>
        <a:xfrm>
          <a:off x="4663" y="484118"/>
          <a:ext cx="2290672" cy="26949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26B36B-4DD1-41A0-AC95-280A9C8991E1}">
      <dsp:nvSpPr>
        <dsp:cNvPr id="0" name=""/>
        <dsp:cNvSpPr/>
      </dsp:nvSpPr>
      <dsp:spPr>
        <a:xfrm>
          <a:off x="4663" y="585328"/>
          <a:ext cx="168281" cy="168281"/>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4A94FD-5F92-4789-8BB0-7C99C74524C8}">
      <dsp:nvSpPr>
        <dsp:cNvPr id="0" name=""/>
        <dsp:cNvSpPr/>
      </dsp:nvSpPr>
      <dsp:spPr>
        <a:xfrm>
          <a:off x="4663" y="0"/>
          <a:ext cx="2290672" cy="484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t>Probably YES</a:t>
          </a:r>
          <a:endParaRPr lang="en-US" sz="1400" kern="1200" dirty="0"/>
        </a:p>
      </dsp:txBody>
      <dsp:txXfrm>
        <a:off x="4663" y="0"/>
        <a:ext cx="2290672" cy="484118"/>
      </dsp:txXfrm>
    </dsp:sp>
    <dsp:sp modelId="{08E7C96D-872F-4935-85DE-540788FAE7CF}">
      <dsp:nvSpPr>
        <dsp:cNvPr id="0" name=""/>
        <dsp:cNvSpPr/>
      </dsp:nvSpPr>
      <dsp:spPr>
        <a:xfrm>
          <a:off x="4663" y="977586"/>
          <a:ext cx="168276" cy="168276"/>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DBEF96-87FE-4962-9BD2-EC4AAE9178AF}">
      <dsp:nvSpPr>
        <dsp:cNvPr id="0" name=""/>
        <dsp:cNvSpPr/>
      </dsp:nvSpPr>
      <dsp:spPr>
        <a:xfrm>
          <a:off x="165010" y="865598"/>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Hair Color</a:t>
          </a:r>
          <a:endParaRPr lang="en-US" sz="1400" kern="1200" dirty="0"/>
        </a:p>
      </dsp:txBody>
      <dsp:txXfrm>
        <a:off x="165010" y="865598"/>
        <a:ext cx="2130325" cy="392253"/>
      </dsp:txXfrm>
    </dsp:sp>
    <dsp:sp modelId="{9A68F7B6-93DA-4972-96AB-784A3D8FB8AB}">
      <dsp:nvSpPr>
        <dsp:cNvPr id="0" name=""/>
        <dsp:cNvSpPr/>
      </dsp:nvSpPr>
      <dsp:spPr>
        <a:xfrm>
          <a:off x="4663" y="1369840"/>
          <a:ext cx="168276" cy="168276"/>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B136DA-67C2-4BD0-954C-22C8F6DE1CBD}">
      <dsp:nvSpPr>
        <dsp:cNvPr id="0" name=""/>
        <dsp:cNvSpPr/>
      </dsp:nvSpPr>
      <dsp:spPr>
        <a:xfrm>
          <a:off x="165010" y="1257852"/>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Piercings</a:t>
          </a:r>
          <a:endParaRPr lang="en-US" sz="1400" kern="1200" dirty="0"/>
        </a:p>
      </dsp:txBody>
      <dsp:txXfrm>
        <a:off x="165010" y="1257852"/>
        <a:ext cx="2130325" cy="392253"/>
      </dsp:txXfrm>
    </dsp:sp>
    <dsp:sp modelId="{B26368A6-D36E-4673-BF37-B57BF91D7E26}">
      <dsp:nvSpPr>
        <dsp:cNvPr id="0" name=""/>
        <dsp:cNvSpPr/>
      </dsp:nvSpPr>
      <dsp:spPr>
        <a:xfrm>
          <a:off x="4663" y="1762094"/>
          <a:ext cx="168276" cy="168276"/>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75D65F-E655-4B96-84BE-CF4564ABA53D}">
      <dsp:nvSpPr>
        <dsp:cNvPr id="0" name=""/>
        <dsp:cNvSpPr/>
      </dsp:nvSpPr>
      <dsp:spPr>
        <a:xfrm>
          <a:off x="165010" y="1650106"/>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Braces</a:t>
          </a:r>
        </a:p>
      </dsp:txBody>
      <dsp:txXfrm>
        <a:off x="165010" y="1650106"/>
        <a:ext cx="2130325" cy="392253"/>
      </dsp:txXfrm>
    </dsp:sp>
    <dsp:sp modelId="{53A65B0F-C680-420B-9F1A-A81DEEB2D598}">
      <dsp:nvSpPr>
        <dsp:cNvPr id="0" name=""/>
        <dsp:cNvSpPr/>
      </dsp:nvSpPr>
      <dsp:spPr>
        <a:xfrm>
          <a:off x="4663" y="2154348"/>
          <a:ext cx="168276" cy="168276"/>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C5C136-5BC7-4B3D-A2D3-CE94A2182038}">
      <dsp:nvSpPr>
        <dsp:cNvPr id="0" name=""/>
        <dsp:cNvSpPr/>
      </dsp:nvSpPr>
      <dsp:spPr>
        <a:xfrm>
          <a:off x="165010" y="2042360"/>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Glasses</a:t>
          </a:r>
        </a:p>
      </dsp:txBody>
      <dsp:txXfrm>
        <a:off x="165010" y="2042360"/>
        <a:ext cx="2130325" cy="392253"/>
      </dsp:txXfrm>
    </dsp:sp>
    <dsp:sp modelId="{BB05FC19-1098-4056-8CC6-64010FD8587C}">
      <dsp:nvSpPr>
        <dsp:cNvPr id="0" name=""/>
        <dsp:cNvSpPr/>
      </dsp:nvSpPr>
      <dsp:spPr>
        <a:xfrm>
          <a:off x="4663" y="2546602"/>
          <a:ext cx="168276" cy="168276"/>
        </a:xfrm>
        <a:prstGeom prst="rect">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AAA048-313D-4501-B773-0139D4A23565}">
      <dsp:nvSpPr>
        <dsp:cNvPr id="0" name=""/>
        <dsp:cNvSpPr/>
      </dsp:nvSpPr>
      <dsp:spPr>
        <a:xfrm>
          <a:off x="165010" y="2434613"/>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Intelligence </a:t>
          </a:r>
          <a:r>
            <a:rPr lang="en-US" sz="1400" i="1" kern="1200" dirty="0" smtClean="0"/>
            <a:t>(nerds, “sped” kids)</a:t>
          </a:r>
        </a:p>
      </dsp:txBody>
      <dsp:txXfrm>
        <a:off x="165010" y="2434613"/>
        <a:ext cx="2130325" cy="392253"/>
      </dsp:txXfrm>
    </dsp:sp>
    <dsp:sp modelId="{0155CF92-3DC1-42CF-AD9E-CBA0F0A95D33}">
      <dsp:nvSpPr>
        <dsp:cNvPr id="0" name=""/>
        <dsp:cNvSpPr/>
      </dsp:nvSpPr>
      <dsp:spPr>
        <a:xfrm>
          <a:off x="4663" y="2938856"/>
          <a:ext cx="168276" cy="168276"/>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0EBBAE-A8BB-4C8A-8F6F-0D91668D3F71}">
      <dsp:nvSpPr>
        <dsp:cNvPr id="0" name=""/>
        <dsp:cNvSpPr/>
      </dsp:nvSpPr>
      <dsp:spPr>
        <a:xfrm>
          <a:off x="165010" y="2826867"/>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Weight</a:t>
          </a:r>
          <a:endParaRPr lang="en-US" sz="1400" kern="1200" dirty="0"/>
        </a:p>
      </dsp:txBody>
      <dsp:txXfrm>
        <a:off x="165010" y="2826867"/>
        <a:ext cx="2130325" cy="392253"/>
      </dsp:txXfrm>
    </dsp:sp>
    <dsp:sp modelId="{1A2BDA69-E136-48EE-AB6F-8A6757E42FCE}">
      <dsp:nvSpPr>
        <dsp:cNvPr id="0" name=""/>
        <dsp:cNvSpPr/>
      </dsp:nvSpPr>
      <dsp:spPr>
        <a:xfrm>
          <a:off x="4663" y="3331110"/>
          <a:ext cx="168276" cy="168276"/>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9CF8781-1C82-41D1-83D2-7F8E32C8ABBA}">
      <dsp:nvSpPr>
        <dsp:cNvPr id="0" name=""/>
        <dsp:cNvSpPr/>
      </dsp:nvSpPr>
      <dsp:spPr>
        <a:xfrm>
          <a:off x="165010" y="3219121"/>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Physical features </a:t>
          </a:r>
          <a:r>
            <a:rPr lang="en-US" sz="1400" i="1" kern="1200" dirty="0" smtClean="0"/>
            <a:t>(big ears)</a:t>
          </a:r>
          <a:endParaRPr lang="en-US" sz="1400" kern="1200" dirty="0"/>
        </a:p>
      </dsp:txBody>
      <dsp:txXfrm>
        <a:off x="165010" y="3219121"/>
        <a:ext cx="2130325" cy="392253"/>
      </dsp:txXfrm>
    </dsp:sp>
    <dsp:sp modelId="{D2ACAF00-97C2-4C93-AF0F-948E553F4994}">
      <dsp:nvSpPr>
        <dsp:cNvPr id="0" name=""/>
        <dsp:cNvSpPr/>
      </dsp:nvSpPr>
      <dsp:spPr>
        <a:xfrm>
          <a:off x="2409869" y="484118"/>
          <a:ext cx="2290672" cy="26949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2A3EAC-BADA-489F-BBF3-B5ED56833026}">
      <dsp:nvSpPr>
        <dsp:cNvPr id="0" name=""/>
        <dsp:cNvSpPr/>
      </dsp:nvSpPr>
      <dsp:spPr>
        <a:xfrm>
          <a:off x="2409869" y="585328"/>
          <a:ext cx="168281" cy="168281"/>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1E6556-1523-4658-9835-2549EB3B8F52}">
      <dsp:nvSpPr>
        <dsp:cNvPr id="0" name=""/>
        <dsp:cNvSpPr/>
      </dsp:nvSpPr>
      <dsp:spPr>
        <a:xfrm>
          <a:off x="2409869" y="0"/>
          <a:ext cx="2290672" cy="484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t>POSSIBLE</a:t>
          </a:r>
          <a:endParaRPr lang="en-US" sz="1400" kern="1200" dirty="0"/>
        </a:p>
      </dsp:txBody>
      <dsp:txXfrm>
        <a:off x="2409869" y="0"/>
        <a:ext cx="2290672" cy="484118"/>
      </dsp:txXfrm>
    </dsp:sp>
    <dsp:sp modelId="{8DCF1498-3BE9-438E-874D-402232E16E3E}">
      <dsp:nvSpPr>
        <dsp:cNvPr id="0" name=""/>
        <dsp:cNvSpPr/>
      </dsp:nvSpPr>
      <dsp:spPr>
        <a:xfrm>
          <a:off x="2409869" y="977586"/>
          <a:ext cx="168276" cy="168276"/>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F14B15-4F4D-463F-B889-118BC39AAB7E}">
      <dsp:nvSpPr>
        <dsp:cNvPr id="0" name=""/>
        <dsp:cNvSpPr/>
      </dsp:nvSpPr>
      <dsp:spPr>
        <a:xfrm>
          <a:off x="2570216" y="865598"/>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Grade level</a:t>
          </a:r>
        </a:p>
      </dsp:txBody>
      <dsp:txXfrm>
        <a:off x="2570216" y="865598"/>
        <a:ext cx="2130325" cy="392253"/>
      </dsp:txXfrm>
    </dsp:sp>
    <dsp:sp modelId="{B05DA220-BD69-4530-9897-FD7AFC18EDD3}">
      <dsp:nvSpPr>
        <dsp:cNvPr id="0" name=""/>
        <dsp:cNvSpPr/>
      </dsp:nvSpPr>
      <dsp:spPr>
        <a:xfrm>
          <a:off x="2409869" y="1369840"/>
          <a:ext cx="168276" cy="168276"/>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63BEBE-E3CC-4A8E-AE14-5F9332E312F0}">
      <dsp:nvSpPr>
        <dsp:cNvPr id="0" name=""/>
        <dsp:cNvSpPr/>
      </dsp:nvSpPr>
      <dsp:spPr>
        <a:xfrm>
          <a:off x="2570216" y="1257852"/>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Political affiliation</a:t>
          </a:r>
        </a:p>
      </dsp:txBody>
      <dsp:txXfrm>
        <a:off x="2570216" y="1257852"/>
        <a:ext cx="2130325" cy="392253"/>
      </dsp:txXfrm>
    </dsp:sp>
    <dsp:sp modelId="{7B35097A-57B7-4CE7-B309-D3202680F4AE}">
      <dsp:nvSpPr>
        <dsp:cNvPr id="0" name=""/>
        <dsp:cNvSpPr/>
      </dsp:nvSpPr>
      <dsp:spPr>
        <a:xfrm>
          <a:off x="2409869" y="1762094"/>
          <a:ext cx="168276" cy="168276"/>
        </a:xfrm>
        <a:prstGeom prst="rect">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28E194-C5EF-45C0-81D3-13D433353A71}">
      <dsp:nvSpPr>
        <dsp:cNvPr id="0" name=""/>
        <dsp:cNvSpPr/>
      </dsp:nvSpPr>
      <dsp:spPr>
        <a:xfrm>
          <a:off x="2570216" y="1650106"/>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Social standing</a:t>
          </a:r>
        </a:p>
      </dsp:txBody>
      <dsp:txXfrm>
        <a:off x="2570216" y="1650106"/>
        <a:ext cx="2130325" cy="392253"/>
      </dsp:txXfrm>
    </dsp:sp>
    <dsp:sp modelId="{BCBD614D-7587-4A91-84AA-0A3C7536C95C}">
      <dsp:nvSpPr>
        <dsp:cNvPr id="0" name=""/>
        <dsp:cNvSpPr/>
      </dsp:nvSpPr>
      <dsp:spPr>
        <a:xfrm>
          <a:off x="2409869" y="2154348"/>
          <a:ext cx="168276" cy="168276"/>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452831-83EF-41E2-BE9C-F79C0B39088A}">
      <dsp:nvSpPr>
        <dsp:cNvPr id="0" name=""/>
        <dsp:cNvSpPr/>
      </dsp:nvSpPr>
      <dsp:spPr>
        <a:xfrm>
          <a:off x="2570216" y="2042360"/>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Popularity</a:t>
          </a:r>
        </a:p>
      </dsp:txBody>
      <dsp:txXfrm>
        <a:off x="2570216" y="2042360"/>
        <a:ext cx="2130325" cy="392253"/>
      </dsp:txXfrm>
    </dsp:sp>
    <dsp:sp modelId="{9A38D263-0237-484A-AFAB-6A90931991F5}">
      <dsp:nvSpPr>
        <dsp:cNvPr id="0" name=""/>
        <dsp:cNvSpPr/>
      </dsp:nvSpPr>
      <dsp:spPr>
        <a:xfrm>
          <a:off x="2409869" y="2546602"/>
          <a:ext cx="168276" cy="168276"/>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5E4725-EFE7-4D22-BCB3-C5A52BE45BA7}">
      <dsp:nvSpPr>
        <dsp:cNvPr id="0" name=""/>
        <dsp:cNvSpPr/>
      </dsp:nvSpPr>
      <dsp:spPr>
        <a:xfrm>
          <a:off x="2570216" y="2434613"/>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Socio-economic status</a:t>
          </a:r>
        </a:p>
      </dsp:txBody>
      <dsp:txXfrm>
        <a:off x="2570216" y="2434613"/>
        <a:ext cx="2130325" cy="392253"/>
      </dsp:txXfrm>
    </dsp:sp>
    <dsp:sp modelId="{541B601D-E1FA-4793-999D-1E12A96E66C3}">
      <dsp:nvSpPr>
        <dsp:cNvPr id="0" name=""/>
        <dsp:cNvSpPr/>
      </dsp:nvSpPr>
      <dsp:spPr>
        <a:xfrm>
          <a:off x="4815075" y="484118"/>
          <a:ext cx="2290672" cy="26949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B1C687-9D9E-4057-B558-276D7ACBD4B5}">
      <dsp:nvSpPr>
        <dsp:cNvPr id="0" name=""/>
        <dsp:cNvSpPr/>
      </dsp:nvSpPr>
      <dsp:spPr>
        <a:xfrm>
          <a:off x="4815075" y="585328"/>
          <a:ext cx="168281" cy="168281"/>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D80540-A88D-4FDA-9DCA-A0704CC8498B}">
      <dsp:nvSpPr>
        <dsp:cNvPr id="0" name=""/>
        <dsp:cNvSpPr/>
      </dsp:nvSpPr>
      <dsp:spPr>
        <a:xfrm>
          <a:off x="4815075" y="0"/>
          <a:ext cx="2290672" cy="484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l" defTabSz="622300">
            <a:lnSpc>
              <a:spcPct val="90000"/>
            </a:lnSpc>
            <a:spcBef>
              <a:spcPct val="0"/>
            </a:spcBef>
            <a:spcAft>
              <a:spcPct val="35000"/>
            </a:spcAft>
          </a:pPr>
          <a:r>
            <a:rPr lang="en-US" sz="1400" kern="1200" dirty="0" smtClean="0"/>
            <a:t>Probably Not</a:t>
          </a:r>
        </a:p>
      </dsp:txBody>
      <dsp:txXfrm>
        <a:off x="4815075" y="0"/>
        <a:ext cx="2290672" cy="484118"/>
      </dsp:txXfrm>
    </dsp:sp>
    <dsp:sp modelId="{5F1AB6D0-0E2F-47A4-95CF-7AC639BE4422}">
      <dsp:nvSpPr>
        <dsp:cNvPr id="0" name=""/>
        <dsp:cNvSpPr/>
      </dsp:nvSpPr>
      <dsp:spPr>
        <a:xfrm>
          <a:off x="4815075" y="977586"/>
          <a:ext cx="168276" cy="168276"/>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2626B4-3899-4232-9EFF-9402CB78B494}">
      <dsp:nvSpPr>
        <dsp:cNvPr id="0" name=""/>
        <dsp:cNvSpPr/>
      </dsp:nvSpPr>
      <dsp:spPr>
        <a:xfrm>
          <a:off x="4975422" y="865598"/>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en-US" sz="1200" kern="1200" dirty="0" smtClean="0"/>
            <a:t>Comparative strength between students</a:t>
          </a:r>
        </a:p>
      </dsp:txBody>
      <dsp:txXfrm>
        <a:off x="4975422" y="865598"/>
        <a:ext cx="2130325" cy="392253"/>
      </dsp:txXfrm>
    </dsp:sp>
    <dsp:sp modelId="{BB097FAC-B511-435E-A9E0-D54FC4F95327}">
      <dsp:nvSpPr>
        <dsp:cNvPr id="0" name=""/>
        <dsp:cNvSpPr/>
      </dsp:nvSpPr>
      <dsp:spPr>
        <a:xfrm>
          <a:off x="4815075" y="1369840"/>
          <a:ext cx="168276" cy="168276"/>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811241-74E0-4D5E-B45E-AD9867BC5104}">
      <dsp:nvSpPr>
        <dsp:cNvPr id="0" name=""/>
        <dsp:cNvSpPr/>
      </dsp:nvSpPr>
      <dsp:spPr>
        <a:xfrm>
          <a:off x="4975422" y="1257852"/>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l" defTabSz="533400">
            <a:lnSpc>
              <a:spcPct val="90000"/>
            </a:lnSpc>
            <a:spcBef>
              <a:spcPct val="0"/>
            </a:spcBef>
            <a:spcAft>
              <a:spcPct val="35000"/>
            </a:spcAft>
          </a:pPr>
          <a:r>
            <a:rPr lang="en-US" sz="1200" kern="1200" dirty="0" smtClean="0"/>
            <a:t>Comparative  age between students</a:t>
          </a:r>
        </a:p>
      </dsp:txBody>
      <dsp:txXfrm>
        <a:off x="4975422" y="1257852"/>
        <a:ext cx="2130325" cy="392253"/>
      </dsp:txXfrm>
    </dsp:sp>
    <dsp:sp modelId="{8515C26D-31F1-4457-9876-2DECBEBB54C8}">
      <dsp:nvSpPr>
        <dsp:cNvPr id="0" name=""/>
        <dsp:cNvSpPr/>
      </dsp:nvSpPr>
      <dsp:spPr>
        <a:xfrm>
          <a:off x="4815075" y="1762094"/>
          <a:ext cx="168276" cy="168276"/>
        </a:xfrm>
        <a:prstGeom prst="rect">
          <a:avLst/>
        </a:prstGeom>
        <a:solidFill>
          <a:schemeClr val="lt1">
            <a:hueOff val="0"/>
            <a:satOff val="0"/>
            <a:lumOff val="0"/>
            <a:alphaOff val="0"/>
          </a:schemeClr>
        </a:solidFill>
        <a:ln w="1905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FB1FC3-CF72-4F1A-A4C7-9E5EABDD2663}">
      <dsp:nvSpPr>
        <dsp:cNvPr id="0" name=""/>
        <dsp:cNvSpPr/>
      </dsp:nvSpPr>
      <dsp:spPr>
        <a:xfrm>
          <a:off x="4975422" y="1650106"/>
          <a:ext cx="2130325" cy="39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en-US" sz="1400" kern="1200" dirty="0" smtClean="0"/>
            <a:t>Comparative popularity between students</a:t>
          </a:r>
        </a:p>
      </dsp:txBody>
      <dsp:txXfrm>
        <a:off x="4975422" y="1650106"/>
        <a:ext cx="2130325" cy="392253"/>
      </dsp:txXfrm>
    </dsp:sp>
    <dsp:sp modelId="{6158B7EA-5585-4906-991D-1F5C7AD11A99}">
      <dsp:nvSpPr>
        <dsp:cNvPr id="0" name=""/>
        <dsp:cNvSpPr/>
      </dsp:nvSpPr>
      <dsp:spPr>
        <a:xfrm>
          <a:off x="4815075" y="2819400"/>
          <a:ext cx="168276" cy="168276"/>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E7EC5A-E81D-4A18-86A8-EB2331155A99}">
      <dsp:nvSpPr>
        <dsp:cNvPr id="0" name=""/>
        <dsp:cNvSpPr/>
      </dsp:nvSpPr>
      <dsp:spPr>
        <a:xfrm>
          <a:off x="4975422" y="2545268"/>
          <a:ext cx="2130325" cy="95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just" defTabSz="533400">
            <a:lnSpc>
              <a:spcPct val="100000"/>
            </a:lnSpc>
            <a:spcBef>
              <a:spcPct val="0"/>
            </a:spcBef>
            <a:spcAft>
              <a:spcPct val="35000"/>
            </a:spcAft>
          </a:pPr>
          <a:endParaRPr lang="en-US" sz="1200" b="1" kern="1200" dirty="0" smtClean="0"/>
        </a:p>
        <a:p>
          <a:pPr lvl="0" algn="just" defTabSz="533400">
            <a:lnSpc>
              <a:spcPct val="100000"/>
            </a:lnSpc>
            <a:spcBef>
              <a:spcPct val="0"/>
            </a:spcBef>
            <a:spcAft>
              <a:spcPct val="35000"/>
            </a:spcAft>
          </a:pPr>
          <a:endParaRPr lang="en-US" sz="1200" b="1" kern="1200" dirty="0" smtClean="0"/>
        </a:p>
        <a:p>
          <a:pPr lvl="0" algn="just" defTabSz="533400">
            <a:lnSpc>
              <a:spcPct val="100000"/>
            </a:lnSpc>
            <a:spcBef>
              <a:spcPct val="0"/>
            </a:spcBef>
            <a:spcAft>
              <a:spcPct val="35000"/>
            </a:spcAft>
          </a:pPr>
          <a:endParaRPr lang="en-US" sz="1200" b="1" kern="1200" dirty="0" smtClean="0"/>
        </a:p>
        <a:p>
          <a:pPr lvl="0" algn="just" defTabSz="533400">
            <a:lnSpc>
              <a:spcPct val="100000"/>
            </a:lnSpc>
            <a:spcBef>
              <a:spcPct val="0"/>
            </a:spcBef>
            <a:spcAft>
              <a:spcPct val="35000"/>
            </a:spcAft>
          </a:pPr>
          <a:endParaRPr lang="en-US" sz="1200" b="1" kern="1200" dirty="0" smtClean="0"/>
        </a:p>
        <a:p>
          <a:pPr lvl="0" algn="just" defTabSz="533400">
            <a:lnSpc>
              <a:spcPct val="100000"/>
            </a:lnSpc>
            <a:spcBef>
              <a:spcPct val="0"/>
            </a:spcBef>
            <a:spcAft>
              <a:spcPct val="35000"/>
            </a:spcAft>
          </a:pPr>
          <a:endParaRPr lang="en-US" sz="1200" b="1" kern="1200" dirty="0" smtClean="0"/>
        </a:p>
        <a:p>
          <a:pPr lvl="0" algn="just" defTabSz="533400">
            <a:lnSpc>
              <a:spcPct val="100000"/>
            </a:lnSpc>
            <a:spcBef>
              <a:spcPct val="0"/>
            </a:spcBef>
            <a:spcAft>
              <a:spcPct val="35000"/>
            </a:spcAft>
          </a:pPr>
          <a:r>
            <a:rPr lang="en-US" sz="1200" b="1" kern="1200" dirty="0" smtClean="0"/>
            <a:t>REMEMBER… the concept of a “power differential” was deleted from the early drafts of the definition of HIB.  Note that the NJ DOE has recommended to change the regulation to allow power differential to be considered HIB.</a:t>
          </a:r>
        </a:p>
      </dsp:txBody>
      <dsp:txXfrm>
        <a:off x="4975422" y="2545268"/>
        <a:ext cx="2130325" cy="9599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15B48B-D27A-483A-8EA4-537E3D39F2FB}">
      <dsp:nvSpPr>
        <dsp:cNvPr id="0" name=""/>
        <dsp:cNvSpPr/>
      </dsp:nvSpPr>
      <dsp:spPr>
        <a:xfrm rot="5400000">
          <a:off x="-285498" y="290421"/>
          <a:ext cx="1903325" cy="1332327"/>
        </a:xfrm>
        <a:prstGeom prst="chevron">
          <a:avLst/>
        </a:prstGeom>
        <a:gradFill rotWithShape="0">
          <a:gsLst>
            <a:gs pos="0">
              <a:schemeClr val="accent2">
                <a:hueOff val="0"/>
                <a:satOff val="0"/>
                <a:lumOff val="0"/>
                <a:alphaOff val="0"/>
                <a:tint val="90000"/>
              </a:schemeClr>
            </a:gs>
            <a:gs pos="48000">
              <a:schemeClr val="accent2">
                <a:hueOff val="0"/>
                <a:satOff val="0"/>
                <a:lumOff val="0"/>
                <a:alphaOff val="0"/>
                <a:tint val="54000"/>
                <a:satMod val="140000"/>
              </a:schemeClr>
            </a:gs>
            <a:gs pos="100000">
              <a:schemeClr val="accent2">
                <a:hueOff val="0"/>
                <a:satOff val="0"/>
                <a:lumOff val="0"/>
                <a:alphaOff val="0"/>
                <a:tint val="24000"/>
                <a:satMod val="260000"/>
              </a:schemeClr>
            </a:gs>
          </a:gsLst>
          <a:lin ang="16200000" scaled="1"/>
        </a:gradFill>
        <a:ln w="12700" cap="flat" cmpd="sng" algn="ctr">
          <a:solidFill>
            <a:schemeClr val="accent2">
              <a:hueOff val="0"/>
              <a:satOff val="0"/>
              <a:lumOff val="0"/>
              <a:alphaOff val="0"/>
            </a:schemeClr>
          </a:solidFill>
          <a:prstDash val="solid"/>
        </a:ln>
        <a:effectLst>
          <a:outerShdw blurRad="63500" dist="12700" dir="5400000" sx="102000" sy="102000" rotWithShape="0">
            <a:srgbClr val="000000">
              <a:alpha val="32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latin typeface="+mn-lt"/>
            </a:rPr>
            <a:t>Where &amp; When?</a:t>
          </a:r>
          <a:endParaRPr lang="en-US" sz="1700" kern="1200" dirty="0">
            <a:latin typeface="+mn-lt"/>
          </a:endParaRPr>
        </a:p>
      </dsp:txBody>
      <dsp:txXfrm rot="-5400000">
        <a:off x="2" y="671086"/>
        <a:ext cx="1332327" cy="570998"/>
      </dsp:txXfrm>
    </dsp:sp>
    <dsp:sp modelId="{4B6027B5-3FEA-470A-8F52-00E8FB899CA0}">
      <dsp:nvSpPr>
        <dsp:cNvPr id="0" name=""/>
        <dsp:cNvSpPr/>
      </dsp:nvSpPr>
      <dsp:spPr>
        <a:xfrm rot="5400000">
          <a:off x="3667083" y="-2329832"/>
          <a:ext cx="1237161" cy="590667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ts val="600"/>
            </a:spcAft>
            <a:buChar char="••"/>
          </a:pPr>
          <a:r>
            <a:rPr lang="en-US" sz="1400" kern="1200" dirty="0" smtClean="0">
              <a:latin typeface="+mn-lt"/>
            </a:rPr>
            <a:t>That takes place on school property, at any school-sponsored function, on a school bus, </a:t>
          </a:r>
          <a:endParaRPr lang="en-US" sz="1400" kern="1200" dirty="0">
            <a:latin typeface="+mn-lt"/>
          </a:endParaRPr>
        </a:p>
        <a:p>
          <a:pPr marL="114300" lvl="1" indent="-114300" algn="just" defTabSz="622300">
            <a:lnSpc>
              <a:spcPct val="90000"/>
            </a:lnSpc>
            <a:spcBef>
              <a:spcPct val="0"/>
            </a:spcBef>
            <a:spcAft>
              <a:spcPts val="600"/>
            </a:spcAft>
            <a:buChar char="••"/>
          </a:pPr>
          <a:r>
            <a:rPr lang="en-US" sz="1400" kern="1200" dirty="0" smtClean="0">
              <a:latin typeface="+mn-lt"/>
            </a:rPr>
            <a:t>or off school grounds as provided for in </a:t>
          </a:r>
          <a:r>
            <a:rPr lang="en-US" sz="1400" i="1" kern="1200" dirty="0" smtClean="0">
              <a:latin typeface="+mn-lt"/>
            </a:rPr>
            <a:t>N.J.S.A. </a:t>
          </a:r>
          <a:r>
            <a:rPr lang="en-US" sz="1400" kern="1200" dirty="0" smtClean="0">
              <a:latin typeface="+mn-lt"/>
            </a:rPr>
            <a:t>18A:37-15.3, i.e., </a:t>
          </a:r>
          <a:r>
            <a:rPr lang="en-US" sz="1400" b="0" i="1" kern="1200" dirty="0" smtClean="0">
              <a:latin typeface="+mn-lt"/>
            </a:rPr>
            <a:t>subject to certain restrictions</a:t>
          </a:r>
          <a:r>
            <a:rPr lang="en-US" sz="1400" b="0" kern="1200" dirty="0" smtClean="0">
              <a:latin typeface="+mn-lt"/>
            </a:rPr>
            <a:t>.</a:t>
          </a:r>
          <a:endParaRPr lang="en-US" sz="1400" kern="1200" dirty="0">
            <a:latin typeface="+mn-lt"/>
          </a:endParaRPr>
        </a:p>
      </dsp:txBody>
      <dsp:txXfrm rot="-5400000">
        <a:off x="1332328" y="65316"/>
        <a:ext cx="5846279" cy="1116375"/>
      </dsp:txXfrm>
    </dsp:sp>
    <dsp:sp modelId="{6351E39A-4148-49C0-84FB-0C6F8E7F1BF6}">
      <dsp:nvSpPr>
        <dsp:cNvPr id="0" name=""/>
        <dsp:cNvSpPr/>
      </dsp:nvSpPr>
      <dsp:spPr>
        <a:xfrm rot="5400000">
          <a:off x="-285498" y="2568250"/>
          <a:ext cx="1903325" cy="1332327"/>
        </a:xfrm>
        <a:prstGeom prst="chevron">
          <a:avLst/>
        </a:prstGeom>
        <a:gradFill rotWithShape="0">
          <a:gsLst>
            <a:gs pos="0">
              <a:schemeClr val="accent3">
                <a:hueOff val="0"/>
                <a:satOff val="0"/>
                <a:lumOff val="0"/>
                <a:alphaOff val="0"/>
                <a:tint val="90000"/>
              </a:schemeClr>
            </a:gs>
            <a:gs pos="48000">
              <a:schemeClr val="accent3">
                <a:hueOff val="0"/>
                <a:satOff val="0"/>
                <a:lumOff val="0"/>
                <a:alphaOff val="0"/>
                <a:tint val="54000"/>
                <a:satMod val="140000"/>
              </a:schemeClr>
            </a:gs>
            <a:gs pos="100000">
              <a:schemeClr val="accent3">
                <a:hueOff val="0"/>
                <a:satOff val="0"/>
                <a:lumOff val="0"/>
                <a:alphaOff val="0"/>
                <a:tint val="24000"/>
                <a:satMod val="260000"/>
              </a:schemeClr>
            </a:gs>
          </a:gsLst>
          <a:lin ang="16200000" scaled="1"/>
        </a:gradFill>
        <a:ln w="12700" cap="flat" cmpd="sng" algn="ctr">
          <a:solidFill>
            <a:schemeClr val="accent3">
              <a:hueOff val="0"/>
              <a:satOff val="0"/>
              <a:lumOff val="0"/>
              <a:alphaOff val="0"/>
            </a:schemeClr>
          </a:solidFill>
          <a:prstDash val="solid"/>
        </a:ln>
        <a:effectLst>
          <a:outerShdw blurRad="63500" dist="12700" dir="5400000" sx="102000" sy="102000" rotWithShape="0">
            <a:srgbClr val="000000">
              <a:alpha val="32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ts val="600"/>
            </a:spcAft>
          </a:pPr>
          <a:r>
            <a:rPr lang="en-US" sz="1800" kern="1200" dirty="0" smtClean="0">
              <a:latin typeface="+mn-lt"/>
            </a:rPr>
            <a:t>Off Campus Standard</a:t>
          </a:r>
          <a:endParaRPr lang="en-US" sz="1800" kern="1200" dirty="0">
            <a:latin typeface="+mn-lt"/>
          </a:endParaRPr>
        </a:p>
      </dsp:txBody>
      <dsp:txXfrm rot="-5400000">
        <a:off x="2" y="2948915"/>
        <a:ext cx="1332327" cy="570998"/>
      </dsp:txXfrm>
    </dsp:sp>
    <dsp:sp modelId="{703BB0AE-3512-4590-908F-961AA40D02D5}">
      <dsp:nvSpPr>
        <dsp:cNvPr id="0" name=""/>
        <dsp:cNvSpPr/>
      </dsp:nvSpPr>
      <dsp:spPr>
        <a:xfrm rot="5400000">
          <a:off x="3034684" y="-43273"/>
          <a:ext cx="2473371" cy="5906672"/>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n-US" sz="1400" kern="1200" dirty="0" smtClean="0">
              <a:latin typeface="+mn-lt"/>
            </a:rPr>
            <a:t>The law applies to conduct taking place off school grounds, in cases in which a school employee is</a:t>
          </a:r>
          <a:r>
            <a:rPr lang="en-US" sz="1400" b="1" kern="1200" dirty="0" smtClean="0">
              <a:latin typeface="+mn-lt"/>
            </a:rPr>
            <a:t> made aware of such actions </a:t>
          </a:r>
          <a:r>
            <a:rPr lang="en-US" sz="1400" kern="1200" dirty="0" smtClean="0">
              <a:latin typeface="+mn-lt"/>
            </a:rPr>
            <a:t>and subject to the following restrictions:</a:t>
          </a:r>
          <a:endParaRPr lang="en-US" sz="1400" kern="1200" dirty="0">
            <a:latin typeface="+mn-lt"/>
          </a:endParaRPr>
        </a:p>
        <a:p>
          <a:pPr marL="228600" lvl="2" indent="-114300" algn="just" defTabSz="622300">
            <a:lnSpc>
              <a:spcPct val="90000"/>
            </a:lnSpc>
            <a:spcBef>
              <a:spcPct val="0"/>
            </a:spcBef>
            <a:spcAft>
              <a:spcPct val="15000"/>
            </a:spcAft>
            <a:buChar char="••"/>
          </a:pPr>
          <a:r>
            <a:rPr lang="en-US" sz="1400" kern="1200" dirty="0" smtClean="0">
              <a:latin typeface="+mn-lt"/>
            </a:rPr>
            <a:t>Only when discipline is </a:t>
          </a:r>
          <a:r>
            <a:rPr lang="en-US" sz="1400" b="1" kern="1200" dirty="0" smtClean="0">
              <a:latin typeface="+mn-lt"/>
            </a:rPr>
            <a:t>reasonably necessary </a:t>
          </a:r>
          <a:r>
            <a:rPr lang="en-US" sz="1400" kern="1200" dirty="0" smtClean="0">
              <a:latin typeface="+mn-lt"/>
            </a:rPr>
            <a:t>for the student’s physical or emotional safety, security and well-being or for reasons relating to the safety, security or well-being of other students, staff or school grounds, pursuant to </a:t>
          </a:r>
          <a:r>
            <a:rPr lang="en-US" sz="1400" i="1" kern="1200" dirty="0" smtClean="0">
              <a:latin typeface="+mn-lt"/>
            </a:rPr>
            <a:t>N.J.S.A. </a:t>
          </a:r>
          <a:r>
            <a:rPr lang="en-US" sz="1400" kern="1200" dirty="0" smtClean="0">
              <a:latin typeface="+mn-lt"/>
            </a:rPr>
            <a:t>18A:25-2 and </a:t>
          </a:r>
          <a:r>
            <a:rPr lang="en-US" sz="1400" i="1" kern="1200" dirty="0" smtClean="0">
              <a:latin typeface="+mn-lt"/>
            </a:rPr>
            <a:t>N.J.S.A. </a:t>
          </a:r>
          <a:r>
            <a:rPr lang="en-US" sz="1400" kern="1200" dirty="0" smtClean="0">
              <a:latin typeface="+mn-lt"/>
            </a:rPr>
            <a:t>18A:37-2; and </a:t>
          </a:r>
          <a:endParaRPr lang="en-US" sz="1400" kern="1200" dirty="0">
            <a:latin typeface="+mn-lt"/>
          </a:endParaRPr>
        </a:p>
        <a:p>
          <a:pPr marL="228600" lvl="2" indent="-114300" algn="just" defTabSz="622300">
            <a:lnSpc>
              <a:spcPct val="90000"/>
            </a:lnSpc>
            <a:spcBef>
              <a:spcPct val="0"/>
            </a:spcBef>
            <a:spcAft>
              <a:spcPct val="15000"/>
            </a:spcAft>
            <a:buChar char="••"/>
          </a:pPr>
          <a:r>
            <a:rPr lang="en-US" sz="1400" kern="1200" dirty="0" smtClean="0">
              <a:latin typeface="+mn-lt"/>
            </a:rPr>
            <a:t>Only when the conduct which is the subject of the proposed consequence </a:t>
          </a:r>
          <a:r>
            <a:rPr lang="en-US" sz="1400" b="1" kern="1200" dirty="0" smtClean="0">
              <a:latin typeface="+mn-lt"/>
            </a:rPr>
            <a:t>materially and substantially interferes with </a:t>
          </a:r>
          <a:r>
            <a:rPr lang="en-US" sz="1400" kern="1200" dirty="0" smtClean="0">
              <a:latin typeface="+mn-lt"/>
            </a:rPr>
            <a:t>the requirements of appropriate discipline in the operation of the school.</a:t>
          </a:r>
          <a:endParaRPr lang="en-US" sz="1400" kern="1200" dirty="0">
            <a:latin typeface="+mn-lt"/>
          </a:endParaRPr>
        </a:p>
      </dsp:txBody>
      <dsp:txXfrm rot="-5400000">
        <a:off x="1318034" y="1794117"/>
        <a:ext cx="5785932" cy="22318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9EC55-249C-4263-AE48-F8F1F41BC178}">
      <dsp:nvSpPr>
        <dsp:cNvPr id="0" name=""/>
        <dsp:cNvSpPr/>
      </dsp:nvSpPr>
      <dsp:spPr>
        <a:xfrm rot="5400000">
          <a:off x="-505774" y="1527425"/>
          <a:ext cx="3371828" cy="2360279"/>
        </a:xfrm>
        <a:prstGeom prst="chevron">
          <a:avLst/>
        </a:prstGeom>
        <a:gradFill rotWithShape="0">
          <a:gsLst>
            <a:gs pos="0">
              <a:schemeClr val="accent2">
                <a:hueOff val="0"/>
                <a:satOff val="0"/>
                <a:lumOff val="0"/>
                <a:alphaOff val="0"/>
                <a:tint val="90000"/>
              </a:schemeClr>
            </a:gs>
            <a:gs pos="48000">
              <a:schemeClr val="accent2">
                <a:hueOff val="0"/>
                <a:satOff val="0"/>
                <a:lumOff val="0"/>
                <a:alphaOff val="0"/>
                <a:tint val="54000"/>
                <a:satMod val="140000"/>
              </a:schemeClr>
            </a:gs>
            <a:gs pos="100000">
              <a:schemeClr val="accent2">
                <a:hueOff val="0"/>
                <a:satOff val="0"/>
                <a:lumOff val="0"/>
                <a:alphaOff val="0"/>
                <a:tint val="24000"/>
                <a:satMod val="260000"/>
              </a:schemeClr>
            </a:gs>
          </a:gsLst>
          <a:lin ang="16200000" scaled="1"/>
        </a:gradFill>
        <a:ln w="12700" cap="flat" cmpd="sng" algn="ctr">
          <a:solidFill>
            <a:schemeClr val="accent2">
              <a:hueOff val="0"/>
              <a:satOff val="0"/>
              <a:lumOff val="0"/>
              <a:alphaOff val="0"/>
            </a:schemeClr>
          </a:solidFill>
          <a:prstDash val="solid"/>
        </a:ln>
        <a:effectLst>
          <a:outerShdw blurRad="63500" dist="12700" dir="5400000" sx="102000" sy="102000" rotWithShape="0">
            <a:srgbClr val="000000">
              <a:alpha val="32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smtClean="0"/>
            <a:t>How?</a:t>
          </a:r>
          <a:endParaRPr lang="en-US" sz="3600" kern="1200" dirty="0">
            <a:latin typeface="Guardian TextEgyp" pitchFamily="18" charset="0"/>
          </a:endParaRPr>
        </a:p>
      </dsp:txBody>
      <dsp:txXfrm rot="-5400000">
        <a:off x="1" y="2201791"/>
        <a:ext cx="2360279" cy="1011549"/>
      </dsp:txXfrm>
    </dsp:sp>
    <dsp:sp modelId="{A0BC9E7C-97BE-464E-B789-0F4FD98FEDE4}">
      <dsp:nvSpPr>
        <dsp:cNvPr id="0" name=""/>
        <dsp:cNvSpPr/>
      </dsp:nvSpPr>
      <dsp:spPr>
        <a:xfrm rot="5400000">
          <a:off x="2643971" y="-257570"/>
          <a:ext cx="4182749" cy="4750132"/>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n-US" sz="1400" kern="1200" dirty="0" smtClean="0">
              <a:latin typeface="+mn-lt"/>
            </a:rPr>
            <a:t>that </a:t>
          </a:r>
          <a:r>
            <a:rPr lang="en-US" sz="1400" b="1" kern="1200" dirty="0" smtClean="0">
              <a:latin typeface="+mn-lt"/>
            </a:rPr>
            <a:t>substantially disrupts or interferes </a:t>
          </a:r>
          <a:r>
            <a:rPr lang="en-US" sz="1400" kern="1200" dirty="0" smtClean="0">
              <a:latin typeface="+mn-lt"/>
            </a:rPr>
            <a:t>with the orderly operation of the school or the rights of other </a:t>
          </a:r>
          <a:r>
            <a:rPr lang="en-US" sz="1400" kern="1200" dirty="0" smtClean="0">
              <a:latin typeface="+mn-lt"/>
            </a:rPr>
            <a:t>students;</a:t>
          </a:r>
          <a:endParaRPr lang="en-US" sz="1400" b="1" kern="1200" dirty="0">
            <a:latin typeface="+mn-lt"/>
          </a:endParaRPr>
        </a:p>
        <a:p>
          <a:pPr marL="114300" lvl="1" indent="-114300" algn="ctr" defTabSz="622300">
            <a:lnSpc>
              <a:spcPct val="90000"/>
            </a:lnSpc>
            <a:spcBef>
              <a:spcPct val="0"/>
            </a:spcBef>
            <a:spcAft>
              <a:spcPct val="15000"/>
            </a:spcAft>
            <a:buChar char="••"/>
          </a:pPr>
          <a:r>
            <a:rPr lang="en-US" sz="1400" b="1" kern="1200" dirty="0" smtClean="0">
              <a:latin typeface="+mn-lt"/>
            </a:rPr>
            <a:t>AND</a:t>
          </a:r>
          <a:endParaRPr lang="en-US" sz="1400" b="1" kern="1200" dirty="0">
            <a:latin typeface="+mn-lt"/>
          </a:endParaRPr>
        </a:p>
        <a:p>
          <a:pPr marL="114300" lvl="1" indent="-114300" algn="just" defTabSz="622300">
            <a:lnSpc>
              <a:spcPct val="90000"/>
            </a:lnSpc>
            <a:spcBef>
              <a:spcPct val="0"/>
            </a:spcBef>
            <a:spcAft>
              <a:spcPts val="1200"/>
            </a:spcAft>
            <a:buChar char="••"/>
          </a:pPr>
          <a:r>
            <a:rPr lang="en-US" sz="1400" kern="1200" dirty="0" smtClean="0">
              <a:latin typeface="+mn-lt"/>
            </a:rPr>
            <a:t>A </a:t>
          </a:r>
          <a:r>
            <a:rPr lang="en-US" sz="1400" b="1" kern="1200" dirty="0" smtClean="0">
              <a:latin typeface="+mn-lt"/>
            </a:rPr>
            <a:t>reasonable person should know</a:t>
          </a:r>
          <a:r>
            <a:rPr lang="en-US" sz="1400" kern="1200" dirty="0" smtClean="0">
              <a:latin typeface="+mn-lt"/>
            </a:rPr>
            <a:t>, under the circumstances, will have the effect of </a:t>
          </a:r>
          <a:r>
            <a:rPr lang="en-US" sz="1400" b="1" kern="1200" dirty="0" smtClean="0">
              <a:latin typeface="+mn-lt"/>
            </a:rPr>
            <a:t>physically or emotionally harming </a:t>
          </a:r>
          <a:r>
            <a:rPr lang="en-US" sz="1400" kern="1200" dirty="0" smtClean="0">
              <a:latin typeface="+mn-lt"/>
            </a:rPr>
            <a:t>a student or damaging the student's property, or placing a student in reasonable fear of physical or emotional harm to his person or damage to his property; </a:t>
          </a:r>
          <a:r>
            <a:rPr lang="en-US" sz="1400" b="1" kern="1200" dirty="0" smtClean="0">
              <a:latin typeface="+mn-lt"/>
            </a:rPr>
            <a:t>OR</a:t>
          </a:r>
          <a:endParaRPr lang="en-US" sz="1400" b="1" kern="1200" dirty="0">
            <a:latin typeface="+mn-lt"/>
          </a:endParaRPr>
        </a:p>
        <a:p>
          <a:pPr marL="114300" lvl="1" indent="-114300" algn="just" defTabSz="622300">
            <a:lnSpc>
              <a:spcPct val="90000"/>
            </a:lnSpc>
            <a:spcBef>
              <a:spcPct val="0"/>
            </a:spcBef>
            <a:spcAft>
              <a:spcPts val="1200"/>
            </a:spcAft>
            <a:buChar char="••"/>
          </a:pPr>
          <a:r>
            <a:rPr lang="en-US" sz="1400" kern="1200" dirty="0" smtClean="0">
              <a:latin typeface="+mn-lt"/>
            </a:rPr>
            <a:t>Has the effect of </a:t>
          </a:r>
          <a:r>
            <a:rPr lang="en-US" sz="1400" b="1" kern="1200" dirty="0" smtClean="0">
              <a:latin typeface="+mn-lt"/>
            </a:rPr>
            <a:t>insulting or demeaning</a:t>
          </a:r>
          <a:r>
            <a:rPr lang="en-US" sz="1400" kern="1200" dirty="0" smtClean="0">
              <a:latin typeface="+mn-lt"/>
            </a:rPr>
            <a:t> any student or group of students; </a:t>
          </a:r>
          <a:r>
            <a:rPr lang="en-US" sz="1400" b="1" kern="1200" dirty="0" smtClean="0">
              <a:latin typeface="+mn-lt"/>
            </a:rPr>
            <a:t>OR</a:t>
          </a:r>
          <a:endParaRPr lang="en-US" sz="1400" b="1" kern="1200" dirty="0">
            <a:latin typeface="+mn-lt"/>
          </a:endParaRPr>
        </a:p>
        <a:p>
          <a:pPr marL="114300" lvl="1" indent="-114300" algn="just" defTabSz="622300">
            <a:lnSpc>
              <a:spcPct val="90000"/>
            </a:lnSpc>
            <a:spcBef>
              <a:spcPct val="0"/>
            </a:spcBef>
            <a:spcAft>
              <a:spcPts val="1200"/>
            </a:spcAft>
            <a:buChar char="••"/>
          </a:pPr>
          <a:r>
            <a:rPr lang="en-US" sz="1400" kern="1200" dirty="0" smtClean="0">
              <a:latin typeface="+mn-lt"/>
            </a:rPr>
            <a:t>Creates a </a:t>
          </a:r>
          <a:r>
            <a:rPr lang="en-US" sz="1400" b="1" kern="1200" dirty="0" smtClean="0">
              <a:latin typeface="+mn-lt"/>
            </a:rPr>
            <a:t>hostile educational environment </a:t>
          </a:r>
          <a:r>
            <a:rPr lang="en-US" sz="1400" kern="1200" dirty="0" smtClean="0">
              <a:latin typeface="+mn-lt"/>
            </a:rPr>
            <a:t>for the student by interfering with a student's education or by severely or pervasively causing physical or emotional harm to the student.</a:t>
          </a:r>
          <a:endParaRPr lang="en-US" sz="1400" kern="1200" dirty="0">
            <a:latin typeface="+mn-lt"/>
          </a:endParaRPr>
        </a:p>
      </dsp:txBody>
      <dsp:txXfrm rot="-5400000">
        <a:off x="2360280" y="230306"/>
        <a:ext cx="4545947" cy="377437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211F0A-D59A-4CDD-A3EC-42DF9BBEA718}">
      <dsp:nvSpPr>
        <dsp:cNvPr id="0" name=""/>
        <dsp:cNvSpPr/>
      </dsp:nvSpPr>
      <dsp:spPr>
        <a:xfrm>
          <a:off x="329036" y="2685"/>
          <a:ext cx="1368139" cy="1180718"/>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 </a:t>
          </a:r>
        </a:p>
        <a:p>
          <a:pPr lvl="0" algn="ctr" defTabSz="400050">
            <a:lnSpc>
              <a:spcPct val="90000"/>
            </a:lnSpc>
            <a:spcBef>
              <a:spcPct val="0"/>
            </a:spcBef>
            <a:spcAft>
              <a:spcPct val="35000"/>
            </a:spcAft>
          </a:pPr>
          <a:r>
            <a:rPr lang="en-US" sz="900" b="1" kern="1200" dirty="0" smtClean="0">
              <a:latin typeface="+mj-lt"/>
            </a:rPr>
            <a:t>Tuesday 09/08/15</a:t>
          </a:r>
        </a:p>
        <a:p>
          <a:pPr lvl="0" algn="ctr" defTabSz="400050">
            <a:lnSpc>
              <a:spcPct val="90000"/>
            </a:lnSpc>
            <a:spcBef>
              <a:spcPct val="0"/>
            </a:spcBef>
            <a:spcAft>
              <a:spcPct val="35000"/>
            </a:spcAft>
          </a:pPr>
          <a:r>
            <a:rPr lang="en-US" sz="900" kern="1200" dirty="0" smtClean="0">
              <a:latin typeface="+mj-lt"/>
            </a:rPr>
            <a:t>Student A bullies Student B, allegedly because of race</a:t>
          </a:r>
          <a:endParaRPr lang="en-US" sz="900" kern="1200" dirty="0">
            <a:latin typeface="+mj-lt"/>
          </a:endParaRPr>
        </a:p>
      </dsp:txBody>
      <dsp:txXfrm>
        <a:off x="363618" y="37267"/>
        <a:ext cx="1298975" cy="1111554"/>
      </dsp:txXfrm>
    </dsp:sp>
    <dsp:sp modelId="{C2D1880D-F7F1-4FBB-882D-C03450955687}">
      <dsp:nvSpPr>
        <dsp:cNvPr id="0" name=""/>
        <dsp:cNvSpPr/>
      </dsp:nvSpPr>
      <dsp:spPr>
        <a:xfrm>
          <a:off x="1817572" y="423395"/>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1817572" y="491255"/>
        <a:ext cx="203032" cy="203578"/>
      </dsp:txXfrm>
    </dsp:sp>
    <dsp:sp modelId="{55665AD4-B542-44A6-86CF-F1B935960829}">
      <dsp:nvSpPr>
        <dsp:cNvPr id="0" name=""/>
        <dsp:cNvSpPr/>
      </dsp:nvSpPr>
      <dsp:spPr>
        <a:xfrm>
          <a:off x="2244432" y="2685"/>
          <a:ext cx="1368139" cy="1180718"/>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a:t>
          </a:r>
        </a:p>
        <a:p>
          <a:pPr lvl="0" algn="ctr" defTabSz="400050">
            <a:lnSpc>
              <a:spcPct val="90000"/>
            </a:lnSpc>
            <a:spcBef>
              <a:spcPct val="0"/>
            </a:spcBef>
            <a:spcAft>
              <a:spcPct val="35000"/>
            </a:spcAft>
          </a:pPr>
          <a:r>
            <a:rPr lang="en-US" sz="900" b="1" kern="1200" dirty="0" smtClean="0">
              <a:latin typeface="+mj-lt"/>
            </a:rPr>
            <a:t>Tuesday 09/08/15</a:t>
          </a:r>
        </a:p>
        <a:p>
          <a:pPr lvl="0" algn="ctr" defTabSz="400050">
            <a:lnSpc>
              <a:spcPct val="90000"/>
            </a:lnSpc>
            <a:spcBef>
              <a:spcPct val="0"/>
            </a:spcBef>
            <a:spcAft>
              <a:spcPct val="35000"/>
            </a:spcAft>
          </a:pPr>
          <a:r>
            <a:rPr lang="en-US" sz="900" kern="1200" dirty="0" smtClean="0">
              <a:latin typeface="+mj-lt"/>
            </a:rPr>
            <a:t>Student B reports the incident to Teacher</a:t>
          </a:r>
          <a:endParaRPr lang="en-US" sz="900" kern="1200" dirty="0">
            <a:latin typeface="+mj-lt"/>
          </a:endParaRPr>
        </a:p>
      </dsp:txBody>
      <dsp:txXfrm>
        <a:off x="2279014" y="37267"/>
        <a:ext cx="1298975" cy="1111554"/>
      </dsp:txXfrm>
    </dsp:sp>
    <dsp:sp modelId="{B3906A89-6434-4C1C-A4FF-22424343C277}">
      <dsp:nvSpPr>
        <dsp:cNvPr id="0" name=""/>
        <dsp:cNvSpPr/>
      </dsp:nvSpPr>
      <dsp:spPr>
        <a:xfrm>
          <a:off x="3732968" y="423395"/>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3732968" y="491255"/>
        <a:ext cx="203032" cy="203578"/>
      </dsp:txXfrm>
    </dsp:sp>
    <dsp:sp modelId="{CC2DAE37-3D33-4012-999F-CE2884002E98}">
      <dsp:nvSpPr>
        <dsp:cNvPr id="0" name=""/>
        <dsp:cNvSpPr/>
      </dsp:nvSpPr>
      <dsp:spPr>
        <a:xfrm>
          <a:off x="4159827" y="2685"/>
          <a:ext cx="1368139" cy="1180718"/>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a:t>
          </a:r>
        </a:p>
        <a:p>
          <a:pPr lvl="0" algn="ctr" defTabSz="400050">
            <a:lnSpc>
              <a:spcPct val="90000"/>
            </a:lnSpc>
            <a:spcBef>
              <a:spcPct val="0"/>
            </a:spcBef>
            <a:spcAft>
              <a:spcPct val="35000"/>
            </a:spcAft>
          </a:pPr>
          <a:r>
            <a:rPr lang="en-US" sz="900" b="1" kern="1200" dirty="0" smtClean="0">
              <a:latin typeface="+mj-lt"/>
            </a:rPr>
            <a:t>Tuesday 09/08/15</a:t>
          </a:r>
        </a:p>
        <a:p>
          <a:pPr lvl="0" algn="ctr" defTabSz="400050">
            <a:lnSpc>
              <a:spcPct val="90000"/>
            </a:lnSpc>
            <a:spcBef>
              <a:spcPct val="0"/>
            </a:spcBef>
            <a:spcAft>
              <a:spcPct val="35000"/>
            </a:spcAft>
          </a:pPr>
          <a:r>
            <a:rPr lang="en-US" sz="900" kern="1200" dirty="0" smtClean="0">
              <a:latin typeface="+mj-lt"/>
            </a:rPr>
            <a:t>Teacher </a:t>
          </a:r>
          <a:r>
            <a:rPr lang="en-US" sz="900" b="1" u="none" kern="1200" spc="100" baseline="0" dirty="0" smtClean="0">
              <a:latin typeface="+mj-lt"/>
            </a:rPr>
            <a:t>MUST </a:t>
          </a:r>
          <a:r>
            <a:rPr lang="en-US" sz="900" u="none" kern="1200" dirty="0" smtClean="0">
              <a:latin typeface="+mj-lt"/>
            </a:rPr>
            <a:t>report incident to Principal the same day</a:t>
          </a:r>
          <a:endParaRPr lang="en-US" sz="900" kern="1200" dirty="0">
            <a:latin typeface="+mj-lt"/>
          </a:endParaRPr>
        </a:p>
      </dsp:txBody>
      <dsp:txXfrm>
        <a:off x="4194409" y="37267"/>
        <a:ext cx="1298975" cy="1111554"/>
      </dsp:txXfrm>
    </dsp:sp>
    <dsp:sp modelId="{3C78A39A-A46A-477E-8DC8-6C855A028DC0}">
      <dsp:nvSpPr>
        <dsp:cNvPr id="0" name=""/>
        <dsp:cNvSpPr/>
      </dsp:nvSpPr>
      <dsp:spPr>
        <a:xfrm>
          <a:off x="5648363" y="423395"/>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5648363" y="491255"/>
        <a:ext cx="203032" cy="203578"/>
      </dsp:txXfrm>
    </dsp:sp>
    <dsp:sp modelId="{D2345668-AF5D-4840-A1A6-62D72679AA7E}">
      <dsp:nvSpPr>
        <dsp:cNvPr id="0" name=""/>
        <dsp:cNvSpPr/>
      </dsp:nvSpPr>
      <dsp:spPr>
        <a:xfrm>
          <a:off x="6075223" y="27250"/>
          <a:ext cx="1368139" cy="1131588"/>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2</a:t>
          </a:r>
        </a:p>
        <a:p>
          <a:pPr lvl="0" algn="ctr" defTabSz="400050">
            <a:lnSpc>
              <a:spcPct val="90000"/>
            </a:lnSpc>
            <a:spcBef>
              <a:spcPct val="0"/>
            </a:spcBef>
            <a:spcAft>
              <a:spcPct val="35000"/>
            </a:spcAft>
          </a:pPr>
          <a:r>
            <a:rPr lang="en-US" sz="900" b="1" kern="1200" dirty="0" smtClean="0">
              <a:latin typeface="+mj-lt"/>
            </a:rPr>
            <a:t>Wednesday 09/09/15</a:t>
          </a:r>
        </a:p>
        <a:p>
          <a:pPr lvl="0" algn="ctr" defTabSz="400050">
            <a:lnSpc>
              <a:spcPct val="90000"/>
            </a:lnSpc>
            <a:spcBef>
              <a:spcPct val="0"/>
            </a:spcBef>
            <a:spcAft>
              <a:spcPct val="35000"/>
            </a:spcAft>
          </a:pPr>
          <a:r>
            <a:rPr lang="en-US" sz="900" kern="1200" dirty="0" smtClean="0">
              <a:latin typeface="+mj-lt"/>
            </a:rPr>
            <a:t>Principal </a:t>
          </a:r>
          <a:r>
            <a:rPr lang="en-US" sz="900" u="none" kern="1200" dirty="0" smtClean="0">
              <a:latin typeface="+mj-lt"/>
            </a:rPr>
            <a:t>must initiate investigation, notify parents, and refer it to the School A-B Specialist</a:t>
          </a:r>
          <a:endParaRPr lang="en-US" sz="900" kern="1200" dirty="0" smtClean="0">
            <a:latin typeface="+mj-lt"/>
          </a:endParaRPr>
        </a:p>
      </dsp:txBody>
      <dsp:txXfrm>
        <a:off x="6108366" y="60393"/>
        <a:ext cx="1301853" cy="1065302"/>
      </dsp:txXfrm>
    </dsp:sp>
    <dsp:sp modelId="{AE0433BE-66D9-4D21-A9DF-B9D870F9357B}">
      <dsp:nvSpPr>
        <dsp:cNvPr id="0" name=""/>
        <dsp:cNvSpPr/>
      </dsp:nvSpPr>
      <dsp:spPr>
        <a:xfrm rot="5400000">
          <a:off x="6605487" y="1270683"/>
          <a:ext cx="307611"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rot="-5400000">
        <a:off x="6657504" y="1286527"/>
        <a:ext cx="203578" cy="215328"/>
      </dsp:txXfrm>
    </dsp:sp>
    <dsp:sp modelId="{47DA3582-25C7-44BB-9642-41E3973EDB32}">
      <dsp:nvSpPr>
        <dsp:cNvPr id="0" name=""/>
        <dsp:cNvSpPr/>
      </dsp:nvSpPr>
      <dsp:spPr>
        <a:xfrm>
          <a:off x="6075223" y="1739238"/>
          <a:ext cx="1368139" cy="1262650"/>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3*</a:t>
          </a:r>
        </a:p>
        <a:p>
          <a:pPr lvl="0" algn="ctr" defTabSz="400050">
            <a:lnSpc>
              <a:spcPct val="90000"/>
            </a:lnSpc>
            <a:spcBef>
              <a:spcPct val="0"/>
            </a:spcBef>
            <a:spcAft>
              <a:spcPct val="35000"/>
            </a:spcAft>
          </a:pPr>
          <a:r>
            <a:rPr lang="en-US" sz="900" b="1" kern="1200" dirty="0" smtClean="0">
              <a:latin typeface="+mj-lt"/>
            </a:rPr>
            <a:t>Thursday 09/10/15</a:t>
          </a:r>
        </a:p>
        <a:p>
          <a:pPr lvl="0" algn="ctr" defTabSz="400050">
            <a:lnSpc>
              <a:spcPct val="90000"/>
            </a:lnSpc>
            <a:spcBef>
              <a:spcPct val="0"/>
            </a:spcBef>
            <a:spcAft>
              <a:spcPct val="35000"/>
            </a:spcAft>
          </a:pPr>
          <a:r>
            <a:rPr lang="en-US" sz="900" kern="1200" dirty="0" smtClean="0">
              <a:latin typeface="+mj-lt"/>
            </a:rPr>
            <a:t>Teacher </a:t>
          </a:r>
          <a:r>
            <a:rPr lang="en-US" sz="900" u="none" kern="1200" dirty="0" smtClean="0">
              <a:latin typeface="+mj-lt"/>
            </a:rPr>
            <a:t>must provide a written report of the incident to the Principal within 2 school days of verbal report </a:t>
          </a:r>
          <a:endParaRPr lang="en-US" sz="900" kern="1200" dirty="0">
            <a:latin typeface="+mj-lt"/>
          </a:endParaRPr>
        </a:p>
      </dsp:txBody>
      <dsp:txXfrm>
        <a:off x="6112205" y="1776220"/>
        <a:ext cx="1294175" cy="1188686"/>
      </dsp:txXfrm>
    </dsp:sp>
    <dsp:sp modelId="{C5E2FEC2-CFFF-46D2-88E2-269EEB9F261F}">
      <dsp:nvSpPr>
        <dsp:cNvPr id="0" name=""/>
        <dsp:cNvSpPr/>
      </dsp:nvSpPr>
      <dsp:spPr>
        <a:xfrm rot="10800000">
          <a:off x="5664781" y="2200914"/>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rot="10800000">
        <a:off x="5751794" y="2268774"/>
        <a:ext cx="203032" cy="203578"/>
      </dsp:txXfrm>
    </dsp:sp>
    <dsp:sp modelId="{BE3C9A22-C73C-4F15-8EB6-F21DEF4CA981}">
      <dsp:nvSpPr>
        <dsp:cNvPr id="0" name=""/>
        <dsp:cNvSpPr/>
      </dsp:nvSpPr>
      <dsp:spPr>
        <a:xfrm>
          <a:off x="4159827" y="1732379"/>
          <a:ext cx="1368139" cy="1276367"/>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13*</a:t>
          </a:r>
        </a:p>
        <a:p>
          <a:pPr lvl="0" algn="ctr" defTabSz="400050">
            <a:lnSpc>
              <a:spcPct val="90000"/>
            </a:lnSpc>
            <a:spcBef>
              <a:spcPct val="0"/>
            </a:spcBef>
            <a:spcAft>
              <a:spcPct val="35000"/>
            </a:spcAft>
          </a:pPr>
          <a:r>
            <a:rPr lang="en-US" sz="900" b="1" kern="1200" dirty="0" smtClean="0">
              <a:latin typeface="+mj-lt"/>
            </a:rPr>
            <a:t>Thursday 09/24/15</a:t>
          </a:r>
        </a:p>
        <a:p>
          <a:pPr lvl="0" algn="ctr" defTabSz="400050">
            <a:lnSpc>
              <a:spcPct val="90000"/>
            </a:lnSpc>
            <a:spcBef>
              <a:spcPct val="0"/>
            </a:spcBef>
            <a:spcAft>
              <a:spcPct val="35000"/>
            </a:spcAft>
          </a:pPr>
          <a:r>
            <a:rPr lang="en-US" sz="900" kern="1200" dirty="0" smtClean="0">
              <a:latin typeface="+mj-lt"/>
            </a:rPr>
            <a:t>Investigation must be completed by this date  within ten  school days following receipt of written report.</a:t>
          </a:r>
          <a:endParaRPr lang="en-US" sz="900" kern="1200" dirty="0">
            <a:latin typeface="+mj-lt"/>
          </a:endParaRPr>
        </a:p>
      </dsp:txBody>
      <dsp:txXfrm>
        <a:off x="4197211" y="1769763"/>
        <a:ext cx="1293371" cy="1201599"/>
      </dsp:txXfrm>
    </dsp:sp>
    <dsp:sp modelId="{7FC4D431-ECC7-45B5-B12D-82A3DDFCEF27}">
      <dsp:nvSpPr>
        <dsp:cNvPr id="0" name=""/>
        <dsp:cNvSpPr/>
      </dsp:nvSpPr>
      <dsp:spPr>
        <a:xfrm rot="10800000">
          <a:off x="3749386" y="2200914"/>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rot="10800000">
        <a:off x="3836399" y="2268774"/>
        <a:ext cx="203032" cy="203578"/>
      </dsp:txXfrm>
    </dsp:sp>
    <dsp:sp modelId="{B4935EAE-936F-4934-9F3E-17F7D8304F9E}">
      <dsp:nvSpPr>
        <dsp:cNvPr id="0" name=""/>
        <dsp:cNvSpPr/>
      </dsp:nvSpPr>
      <dsp:spPr>
        <a:xfrm>
          <a:off x="2244432" y="1730659"/>
          <a:ext cx="1368139" cy="1279807"/>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15*</a:t>
          </a:r>
        </a:p>
        <a:p>
          <a:pPr lvl="0" algn="ctr" defTabSz="400050">
            <a:lnSpc>
              <a:spcPct val="90000"/>
            </a:lnSpc>
            <a:spcBef>
              <a:spcPct val="0"/>
            </a:spcBef>
            <a:spcAft>
              <a:spcPct val="35000"/>
            </a:spcAft>
          </a:pPr>
          <a:r>
            <a:rPr lang="en-US" sz="900" b="1" kern="1200" dirty="0" smtClean="0">
              <a:latin typeface="+mj-lt"/>
            </a:rPr>
            <a:t>Monday 09/27/15</a:t>
          </a:r>
        </a:p>
        <a:p>
          <a:pPr lvl="0" algn="ctr" defTabSz="400050">
            <a:lnSpc>
              <a:spcPct val="90000"/>
            </a:lnSpc>
            <a:spcBef>
              <a:spcPct val="0"/>
            </a:spcBef>
            <a:spcAft>
              <a:spcPct val="35000"/>
            </a:spcAft>
          </a:pPr>
          <a:r>
            <a:rPr lang="en-US" sz="900" kern="1200" dirty="0" smtClean="0">
              <a:latin typeface="+mj-lt"/>
            </a:rPr>
            <a:t>Principal submits investigation results to Superintendent within </a:t>
          </a:r>
          <a:r>
            <a:rPr lang="en-US" sz="900" b="1" kern="1200" dirty="0" smtClean="0">
              <a:latin typeface="+mj-lt"/>
            </a:rPr>
            <a:t>2 days </a:t>
          </a:r>
          <a:r>
            <a:rPr lang="en-US" sz="900" kern="1200" dirty="0" smtClean="0">
              <a:latin typeface="+mj-lt"/>
            </a:rPr>
            <a:t>of completion</a:t>
          </a:r>
          <a:endParaRPr lang="en-US" sz="900" kern="1200" dirty="0">
            <a:latin typeface="+mj-lt"/>
          </a:endParaRPr>
        </a:p>
      </dsp:txBody>
      <dsp:txXfrm>
        <a:off x="2281916" y="1768143"/>
        <a:ext cx="1293171" cy="1204839"/>
      </dsp:txXfrm>
    </dsp:sp>
    <dsp:sp modelId="{D30B9734-BE2A-4C14-80D8-8FD75A1BE112}">
      <dsp:nvSpPr>
        <dsp:cNvPr id="0" name=""/>
        <dsp:cNvSpPr/>
      </dsp:nvSpPr>
      <dsp:spPr>
        <a:xfrm rot="10800000">
          <a:off x="1833990" y="2200914"/>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rot="10800000">
        <a:off x="1921003" y="2268774"/>
        <a:ext cx="203032" cy="203578"/>
      </dsp:txXfrm>
    </dsp:sp>
    <dsp:sp modelId="{F2F7B6A8-A87D-47B9-8CBC-8A9499E196BC}">
      <dsp:nvSpPr>
        <dsp:cNvPr id="0" name=""/>
        <dsp:cNvSpPr/>
      </dsp:nvSpPr>
      <dsp:spPr>
        <a:xfrm>
          <a:off x="329036" y="1730659"/>
          <a:ext cx="1368139" cy="1279807"/>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15*</a:t>
          </a:r>
        </a:p>
        <a:p>
          <a:pPr lvl="0" algn="ctr" defTabSz="400050">
            <a:lnSpc>
              <a:spcPct val="90000"/>
            </a:lnSpc>
            <a:spcBef>
              <a:spcPct val="0"/>
            </a:spcBef>
            <a:spcAft>
              <a:spcPct val="35000"/>
            </a:spcAft>
          </a:pPr>
          <a:r>
            <a:rPr lang="en-US" sz="900" b="1" kern="1200" dirty="0" smtClean="0">
              <a:latin typeface="+mj-lt"/>
            </a:rPr>
            <a:t>Monday 09/28/15</a:t>
          </a:r>
        </a:p>
        <a:p>
          <a:pPr lvl="0" algn="ctr" defTabSz="400050">
            <a:lnSpc>
              <a:spcPct val="90000"/>
            </a:lnSpc>
            <a:spcBef>
              <a:spcPct val="0"/>
            </a:spcBef>
            <a:spcAft>
              <a:spcPct val="35000"/>
            </a:spcAft>
          </a:pPr>
          <a:r>
            <a:rPr lang="en-US" sz="900" i="0" kern="1200" dirty="0" smtClean="0">
              <a:latin typeface="+mj-lt"/>
            </a:rPr>
            <a:t>Superintendent issues decision/discipline on the same day as receipt of investigation report</a:t>
          </a:r>
          <a:endParaRPr lang="en-US" sz="900" i="0" kern="1200" dirty="0">
            <a:latin typeface="+mj-lt"/>
          </a:endParaRPr>
        </a:p>
      </dsp:txBody>
      <dsp:txXfrm>
        <a:off x="366520" y="1768143"/>
        <a:ext cx="1293171" cy="1204839"/>
      </dsp:txXfrm>
    </dsp:sp>
    <dsp:sp modelId="{F218FB69-0793-454E-BF3D-B9C30431F5CC}">
      <dsp:nvSpPr>
        <dsp:cNvPr id="0" name=""/>
        <dsp:cNvSpPr/>
      </dsp:nvSpPr>
      <dsp:spPr>
        <a:xfrm rot="5400000">
          <a:off x="862375" y="3116683"/>
          <a:ext cx="301461"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rot="-5400000">
        <a:off x="911316" y="3135602"/>
        <a:ext cx="203578" cy="211023"/>
      </dsp:txXfrm>
    </dsp:sp>
    <dsp:sp modelId="{1786DA0B-BB11-4320-9C5F-1538CD260D39}">
      <dsp:nvSpPr>
        <dsp:cNvPr id="0" name=""/>
        <dsp:cNvSpPr/>
      </dsp:nvSpPr>
      <dsp:spPr>
        <a:xfrm>
          <a:off x="329036" y="3579262"/>
          <a:ext cx="1368139" cy="1197111"/>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17*</a:t>
          </a:r>
        </a:p>
        <a:p>
          <a:pPr lvl="0" algn="ctr" defTabSz="400050">
            <a:lnSpc>
              <a:spcPct val="90000"/>
            </a:lnSpc>
            <a:spcBef>
              <a:spcPct val="0"/>
            </a:spcBef>
            <a:spcAft>
              <a:spcPct val="35000"/>
            </a:spcAft>
          </a:pPr>
          <a:r>
            <a:rPr lang="en-US" sz="900" b="1" kern="1200" dirty="0" smtClean="0">
              <a:latin typeface="+mj-lt"/>
            </a:rPr>
            <a:t>Wednesday, 09/30/15</a:t>
          </a:r>
        </a:p>
        <a:p>
          <a:pPr lvl="0" algn="ctr" defTabSz="400050">
            <a:lnSpc>
              <a:spcPct val="90000"/>
            </a:lnSpc>
            <a:spcBef>
              <a:spcPct val="0"/>
            </a:spcBef>
            <a:spcAft>
              <a:spcPct val="35000"/>
            </a:spcAft>
          </a:pPr>
          <a:r>
            <a:rPr lang="en-US" sz="900" kern="1200" dirty="0" smtClean="0">
              <a:latin typeface="+mj-lt"/>
            </a:rPr>
            <a:t>Superintendent reports matter to the Board at its  </a:t>
          </a:r>
          <a:r>
            <a:rPr lang="en-US" sz="900" b="1" kern="1200" dirty="0" smtClean="0">
              <a:latin typeface="+mj-lt"/>
            </a:rPr>
            <a:t>next</a:t>
          </a:r>
          <a:r>
            <a:rPr lang="en-US" sz="900" kern="1200" dirty="0" smtClean="0">
              <a:latin typeface="+mj-lt"/>
            </a:rPr>
            <a:t> </a:t>
          </a:r>
          <a:r>
            <a:rPr lang="en-US" sz="900" b="1" kern="1200" dirty="0" smtClean="0">
              <a:latin typeface="+mj-lt"/>
            </a:rPr>
            <a:t>meeting</a:t>
          </a:r>
          <a:endParaRPr lang="en-US" sz="900" b="1" kern="1200" dirty="0">
            <a:latin typeface="+mj-lt"/>
          </a:endParaRPr>
        </a:p>
      </dsp:txBody>
      <dsp:txXfrm>
        <a:off x="364098" y="3614324"/>
        <a:ext cx="1298015" cy="1126987"/>
      </dsp:txXfrm>
    </dsp:sp>
    <dsp:sp modelId="{09636D3C-AE0B-4983-ADC5-4975F75B8FC4}">
      <dsp:nvSpPr>
        <dsp:cNvPr id="0" name=""/>
        <dsp:cNvSpPr/>
      </dsp:nvSpPr>
      <dsp:spPr>
        <a:xfrm>
          <a:off x="1817572" y="4008169"/>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1817572" y="4076029"/>
        <a:ext cx="203032" cy="203578"/>
      </dsp:txXfrm>
    </dsp:sp>
    <dsp:sp modelId="{2F8B10E2-A047-4BA5-8205-6D58CB8E0E4B}">
      <dsp:nvSpPr>
        <dsp:cNvPr id="0" name=""/>
        <dsp:cNvSpPr/>
      </dsp:nvSpPr>
      <dsp:spPr>
        <a:xfrm>
          <a:off x="2244432" y="3557722"/>
          <a:ext cx="1368139" cy="1240191"/>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18*</a:t>
          </a:r>
        </a:p>
        <a:p>
          <a:pPr lvl="0" algn="ctr" defTabSz="400050">
            <a:lnSpc>
              <a:spcPct val="90000"/>
            </a:lnSpc>
            <a:spcBef>
              <a:spcPct val="0"/>
            </a:spcBef>
            <a:spcAft>
              <a:spcPct val="35000"/>
            </a:spcAft>
          </a:pPr>
          <a:r>
            <a:rPr lang="en-US" sz="900" b="1" kern="1200" dirty="0" smtClean="0">
              <a:latin typeface="+mj-lt"/>
            </a:rPr>
            <a:t>Thursday, 10/01/15</a:t>
          </a:r>
        </a:p>
        <a:p>
          <a:pPr lvl="0" algn="ctr" defTabSz="400050">
            <a:lnSpc>
              <a:spcPct val="90000"/>
            </a:lnSpc>
            <a:spcBef>
              <a:spcPct val="0"/>
            </a:spcBef>
            <a:spcAft>
              <a:spcPct val="35000"/>
            </a:spcAft>
          </a:pPr>
          <a:r>
            <a:rPr lang="en-US" sz="900" kern="1200" dirty="0" smtClean="0">
              <a:latin typeface="+mj-lt"/>
            </a:rPr>
            <a:t>Written notification to the parents of all parties involved sent within 5 school days of next Board meeting</a:t>
          </a:r>
          <a:endParaRPr lang="en-US" sz="900" kern="1200" dirty="0">
            <a:latin typeface="+mj-lt"/>
          </a:endParaRPr>
        </a:p>
      </dsp:txBody>
      <dsp:txXfrm>
        <a:off x="2280756" y="3594046"/>
        <a:ext cx="1295491" cy="1167543"/>
      </dsp:txXfrm>
    </dsp:sp>
    <dsp:sp modelId="{25FCB8EE-2C59-4B8E-8E5E-E6729E8609BB}">
      <dsp:nvSpPr>
        <dsp:cNvPr id="0" name=""/>
        <dsp:cNvSpPr/>
      </dsp:nvSpPr>
      <dsp:spPr>
        <a:xfrm>
          <a:off x="3732968" y="4008169"/>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3732968" y="4076029"/>
        <a:ext cx="203032" cy="203578"/>
      </dsp:txXfrm>
    </dsp:sp>
    <dsp:sp modelId="{1E7345BE-5437-451A-BA93-AB89A27A25BB}">
      <dsp:nvSpPr>
        <dsp:cNvPr id="0" name=""/>
        <dsp:cNvSpPr/>
      </dsp:nvSpPr>
      <dsp:spPr>
        <a:xfrm>
          <a:off x="4159827" y="3557722"/>
          <a:ext cx="1368139" cy="1240191"/>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School Day 21*</a:t>
          </a:r>
        </a:p>
        <a:p>
          <a:pPr lvl="0" algn="ctr" defTabSz="400050">
            <a:lnSpc>
              <a:spcPct val="90000"/>
            </a:lnSpc>
            <a:spcBef>
              <a:spcPct val="0"/>
            </a:spcBef>
            <a:spcAft>
              <a:spcPct val="35000"/>
            </a:spcAft>
          </a:pPr>
          <a:r>
            <a:rPr lang="en-US" sz="900" b="1" kern="1200" dirty="0" smtClean="0">
              <a:latin typeface="+mj-lt"/>
            </a:rPr>
            <a:t>Tuesday 10/06/15</a:t>
          </a:r>
        </a:p>
        <a:p>
          <a:pPr lvl="0" algn="ctr" defTabSz="400050">
            <a:lnSpc>
              <a:spcPct val="90000"/>
            </a:lnSpc>
            <a:spcBef>
              <a:spcPct val="0"/>
            </a:spcBef>
            <a:spcAft>
              <a:spcPct val="35000"/>
            </a:spcAft>
          </a:pPr>
          <a:r>
            <a:rPr lang="en-US" sz="900" kern="1200" dirty="0" smtClean="0">
              <a:latin typeface="+mj-lt"/>
            </a:rPr>
            <a:t>District-imposed deadline for parents to provide notice  for a hearing (must be held within  10 days)</a:t>
          </a:r>
          <a:endParaRPr lang="en-US" sz="900" kern="1200" dirty="0">
            <a:latin typeface="+mj-lt"/>
          </a:endParaRPr>
        </a:p>
      </dsp:txBody>
      <dsp:txXfrm>
        <a:off x="4196151" y="3594046"/>
        <a:ext cx="1295491" cy="1167543"/>
      </dsp:txXfrm>
    </dsp:sp>
    <dsp:sp modelId="{EB2C53D8-3E6D-4B67-A005-CC082BFE9369}">
      <dsp:nvSpPr>
        <dsp:cNvPr id="0" name=""/>
        <dsp:cNvSpPr/>
      </dsp:nvSpPr>
      <dsp:spPr>
        <a:xfrm>
          <a:off x="5648363" y="4008169"/>
          <a:ext cx="290045" cy="339298"/>
        </a:xfrm>
        <a:prstGeom prst="rightArrow">
          <a:avLst>
            <a:gd name="adj1" fmla="val 60000"/>
            <a:gd name="adj2" fmla="val 50000"/>
          </a:avLst>
        </a:prstGeom>
        <a:gradFill rotWithShape="0">
          <a:gsLst>
            <a:gs pos="0">
              <a:schemeClr val="dk2">
                <a:tint val="60000"/>
                <a:hueOff val="0"/>
                <a:satOff val="0"/>
                <a:lumOff val="0"/>
                <a:alphaOff val="0"/>
              </a:schemeClr>
            </a:gs>
            <a:gs pos="100000">
              <a:schemeClr val="dk2">
                <a:tint val="60000"/>
                <a:hueOff val="0"/>
                <a:satOff val="0"/>
                <a:lumOff val="0"/>
                <a:alphaOff val="0"/>
                <a:shade val="48000"/>
                <a:satMod val="180000"/>
                <a:lumMod val="94000"/>
              </a:schemeClr>
            </a:gs>
            <a:gs pos="100000">
              <a:schemeClr val="dk2">
                <a:tint val="60000"/>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dirty="0">
            <a:latin typeface="Guardian TextEgyp" pitchFamily="18" charset="0"/>
          </a:endParaRPr>
        </a:p>
      </dsp:txBody>
      <dsp:txXfrm>
        <a:off x="5648363" y="4076029"/>
        <a:ext cx="203032" cy="203578"/>
      </dsp:txXfrm>
    </dsp:sp>
    <dsp:sp modelId="{AA506965-3BB9-4ECC-8204-BA9EE0FDF6D9}">
      <dsp:nvSpPr>
        <dsp:cNvPr id="0" name=""/>
        <dsp:cNvSpPr/>
      </dsp:nvSpPr>
      <dsp:spPr>
        <a:xfrm>
          <a:off x="6075223" y="3557722"/>
          <a:ext cx="1368139" cy="1240191"/>
        </a:xfrm>
        <a:prstGeom prst="roundRect">
          <a:avLst>
            <a:gd name="adj" fmla="val 10000"/>
          </a:avLst>
        </a:prstGeom>
        <a:gradFill rotWithShape="0">
          <a:gsLst>
            <a:gs pos="0">
              <a:schemeClr val="dk2">
                <a:hueOff val="0"/>
                <a:satOff val="0"/>
                <a:lumOff val="0"/>
                <a:alphaOff val="0"/>
              </a:schemeClr>
            </a:gs>
            <a:gs pos="100000">
              <a:schemeClr val="dk2">
                <a:hueOff val="0"/>
                <a:satOff val="0"/>
                <a:lumOff val="0"/>
                <a:alphaOff val="0"/>
                <a:shade val="48000"/>
                <a:satMod val="180000"/>
                <a:lumMod val="94000"/>
              </a:schemeClr>
            </a:gs>
            <a:gs pos="100000">
              <a:schemeClr val="dk2">
                <a:hueOff val="0"/>
                <a:satOff val="0"/>
                <a:lumOff val="0"/>
                <a:alphaOff val="0"/>
                <a:shade val="48000"/>
                <a:satMod val="180000"/>
                <a:lumMod val="94000"/>
              </a:schemeClr>
            </a:gs>
          </a:gsLst>
          <a:lin ang="4140000" scaled="1"/>
        </a:gradFill>
        <a:ln>
          <a:noFill/>
        </a:ln>
        <a:effectLst>
          <a:outerShdw blurRad="76200" dist="38100" dir="5400000" rotWithShape="0">
            <a:srgbClr val="000000">
              <a:alpha val="6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smtClean="0">
              <a:latin typeface="+mj-lt"/>
            </a:rPr>
            <a:t>Following Month</a:t>
          </a:r>
        </a:p>
        <a:p>
          <a:pPr lvl="0" algn="ctr" defTabSz="400050">
            <a:lnSpc>
              <a:spcPct val="90000"/>
            </a:lnSpc>
            <a:spcBef>
              <a:spcPct val="0"/>
            </a:spcBef>
            <a:spcAft>
              <a:spcPct val="35000"/>
            </a:spcAft>
          </a:pPr>
          <a:r>
            <a:rPr lang="en-US" sz="900" kern="1200" dirty="0" smtClean="0">
              <a:latin typeface="+mj-lt"/>
            </a:rPr>
            <a:t>Board issues decision affirming, rejecting or modifying the Supt’s decision (</a:t>
          </a:r>
          <a:r>
            <a:rPr lang="en-US" sz="900" b="1" kern="1200" dirty="0" smtClean="0">
              <a:latin typeface="+mj-lt"/>
            </a:rPr>
            <a:t>next regularly scheduled </a:t>
          </a:r>
          <a:r>
            <a:rPr lang="en-US" sz="900" kern="1200" dirty="0" smtClean="0">
              <a:latin typeface="+mj-lt"/>
            </a:rPr>
            <a:t>meeting)</a:t>
          </a:r>
          <a:endParaRPr lang="en-US" sz="900" kern="1200" dirty="0">
            <a:latin typeface="+mj-lt"/>
          </a:endParaRPr>
        </a:p>
      </dsp:txBody>
      <dsp:txXfrm>
        <a:off x="6111547" y="3594046"/>
        <a:ext cx="1295491" cy="11675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1440" tIns="45720" rIns="91440" bIns="45720" rtlCol="0"/>
          <a:lstStyle>
            <a:lvl1pPr algn="r">
              <a:defRPr sz="1200"/>
            </a:lvl1pPr>
          </a:lstStyle>
          <a:p>
            <a:r>
              <a:rPr lang="en-US" dirty="0" smtClean="0"/>
              <a:t>North Arlington - </a:t>
            </a:r>
            <a:r>
              <a:rPr lang="en-US" dirty="0"/>
              <a:t>September 8, 2015</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1440" tIns="45720" rIns="91440" bIns="45720" rtlCol="0" anchor="b"/>
          <a:lstStyle>
            <a:lvl1pPr algn="r">
              <a:defRPr sz="1200"/>
            </a:lvl1pPr>
          </a:lstStyle>
          <a:p>
            <a:fld id="{781B313B-53E1-4312-8E8C-83C2A0D666B3}" type="slidenum">
              <a:rPr lang="en-US" smtClean="0"/>
              <a:t>‹#›</a:t>
            </a:fld>
            <a:endParaRPr lang="en-US" dirty="0"/>
          </a:p>
        </p:txBody>
      </p:sp>
    </p:spTree>
    <p:extLst>
      <p:ext uri="{BB962C8B-B14F-4D97-AF65-F5344CB8AC3E}">
        <p14:creationId xmlns:p14="http://schemas.microsoft.com/office/powerpoint/2010/main" val="401895550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r>
              <a:rPr lang="en-US" dirty="0" smtClean="0"/>
              <a:t>North Arlington - September 8, 2015</a:t>
            </a:r>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0ECBF996-0D64-4C44-8449-1035A82617DB}" type="slidenum">
              <a:rPr lang="en-US" smtClean="0"/>
              <a:t>‹#›</a:t>
            </a:fld>
            <a:endParaRPr lang="en-US" dirty="0"/>
          </a:p>
        </p:txBody>
      </p:sp>
    </p:spTree>
    <p:extLst>
      <p:ext uri="{BB962C8B-B14F-4D97-AF65-F5344CB8AC3E}">
        <p14:creationId xmlns:p14="http://schemas.microsoft.com/office/powerpoint/2010/main" val="288897107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1976811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1699511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3837490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4</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349968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5</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3252208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6</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175786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7</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604451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8</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1593541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10</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698395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11</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429242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12</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803212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13</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00865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14</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3457281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15</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16</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10272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17</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58860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North Arlington </a:t>
            </a:r>
            <a:r>
              <a:rPr lang="en-US" dirty="0"/>
              <a:t>- September 8, 2015</a:t>
            </a:r>
          </a:p>
        </p:txBody>
      </p:sp>
      <p:sp>
        <p:nvSpPr>
          <p:cNvPr id="5" name="Slide Number Placeholder 4"/>
          <p:cNvSpPr>
            <a:spLocks noGrp="1"/>
          </p:cNvSpPr>
          <p:nvPr>
            <p:ph type="sldNum" sz="quarter" idx="11"/>
          </p:nvPr>
        </p:nvSpPr>
        <p:spPr/>
        <p:txBody>
          <a:bodyPr/>
          <a:lstStyle/>
          <a:p>
            <a:fld id="{0ECBF996-0D64-4C44-8449-1035A82617DB}" type="slidenum">
              <a:rPr lang="en-US" smtClean="0"/>
              <a:t>18</a:t>
            </a:fld>
            <a:endParaRPr lang="en-US" dirty="0"/>
          </a:p>
        </p:txBody>
      </p:sp>
    </p:spTree>
    <p:extLst>
      <p:ext uri="{BB962C8B-B14F-4D97-AF65-F5344CB8AC3E}">
        <p14:creationId xmlns:p14="http://schemas.microsoft.com/office/powerpoint/2010/main" val="4075670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North Arlington </a:t>
            </a:r>
            <a:r>
              <a:rPr lang="en-US" dirty="0"/>
              <a:t>- September 8, 2015</a:t>
            </a:r>
          </a:p>
        </p:txBody>
      </p:sp>
      <p:sp>
        <p:nvSpPr>
          <p:cNvPr id="5" name="Slide Number Placeholder 4"/>
          <p:cNvSpPr>
            <a:spLocks noGrp="1"/>
          </p:cNvSpPr>
          <p:nvPr>
            <p:ph type="sldNum" sz="quarter" idx="11"/>
          </p:nvPr>
        </p:nvSpPr>
        <p:spPr/>
        <p:txBody>
          <a:bodyPr/>
          <a:lstStyle/>
          <a:p>
            <a:fld id="{0ECBF996-0D64-4C44-8449-1035A82617DB}" type="slidenum">
              <a:rPr lang="en-US" smtClean="0"/>
              <a:t>19</a:t>
            </a:fld>
            <a:endParaRPr lang="en-US" dirty="0"/>
          </a:p>
        </p:txBody>
      </p:sp>
    </p:spTree>
    <p:extLst>
      <p:ext uri="{BB962C8B-B14F-4D97-AF65-F5344CB8AC3E}">
        <p14:creationId xmlns:p14="http://schemas.microsoft.com/office/powerpoint/2010/main" val="12270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North Arlington </a:t>
            </a:r>
            <a:r>
              <a:rPr lang="en-US" dirty="0"/>
              <a:t>- September 8, 2015</a:t>
            </a:r>
          </a:p>
        </p:txBody>
      </p:sp>
      <p:sp>
        <p:nvSpPr>
          <p:cNvPr id="5" name="Slide Number Placeholder 4"/>
          <p:cNvSpPr>
            <a:spLocks noGrp="1"/>
          </p:cNvSpPr>
          <p:nvPr>
            <p:ph type="sldNum" sz="quarter" idx="11"/>
          </p:nvPr>
        </p:nvSpPr>
        <p:spPr/>
        <p:txBody>
          <a:bodyPr/>
          <a:lstStyle/>
          <a:p>
            <a:fld id="{0ECBF996-0D64-4C44-8449-1035A82617DB}" type="slidenum">
              <a:rPr lang="en-US" smtClean="0"/>
              <a:t>20</a:t>
            </a:fld>
            <a:endParaRPr lang="en-US" dirty="0"/>
          </a:p>
        </p:txBody>
      </p:sp>
    </p:spTree>
    <p:extLst>
      <p:ext uri="{BB962C8B-B14F-4D97-AF65-F5344CB8AC3E}">
        <p14:creationId xmlns:p14="http://schemas.microsoft.com/office/powerpoint/2010/main" val="2820246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North Arlington </a:t>
            </a:r>
            <a:r>
              <a:rPr lang="en-US" dirty="0"/>
              <a:t>- September 8, 2015</a:t>
            </a:r>
          </a:p>
        </p:txBody>
      </p:sp>
      <p:sp>
        <p:nvSpPr>
          <p:cNvPr id="5" name="Slide Number Placeholder 4"/>
          <p:cNvSpPr>
            <a:spLocks noGrp="1"/>
          </p:cNvSpPr>
          <p:nvPr>
            <p:ph type="sldNum" sz="quarter" idx="11"/>
          </p:nvPr>
        </p:nvSpPr>
        <p:spPr/>
        <p:txBody>
          <a:bodyPr/>
          <a:lstStyle/>
          <a:p>
            <a:fld id="{0ECBF996-0D64-4C44-8449-1035A82617DB}" type="slidenum">
              <a:rPr lang="en-US" smtClean="0"/>
              <a:t>21</a:t>
            </a:fld>
            <a:endParaRPr lang="en-US" dirty="0"/>
          </a:p>
        </p:txBody>
      </p:sp>
    </p:spTree>
    <p:extLst>
      <p:ext uri="{BB962C8B-B14F-4D97-AF65-F5344CB8AC3E}">
        <p14:creationId xmlns:p14="http://schemas.microsoft.com/office/powerpoint/2010/main" val="1958133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North Arlington - September 8, 2015</a:t>
            </a:r>
            <a:endParaRPr lang="en-US" dirty="0"/>
          </a:p>
        </p:txBody>
      </p:sp>
      <p:sp>
        <p:nvSpPr>
          <p:cNvPr id="5" name="Slide Number Placeholder 4"/>
          <p:cNvSpPr>
            <a:spLocks noGrp="1"/>
          </p:cNvSpPr>
          <p:nvPr>
            <p:ph type="sldNum" sz="quarter" idx="11"/>
          </p:nvPr>
        </p:nvSpPr>
        <p:spPr/>
        <p:txBody>
          <a:bodyPr/>
          <a:lstStyle/>
          <a:p>
            <a:fld id="{0ECBF996-0D64-4C44-8449-1035A82617DB}" type="slidenum">
              <a:rPr lang="en-US" smtClean="0"/>
              <a:t>22</a:t>
            </a:fld>
            <a:endParaRPr lang="en-US" dirty="0"/>
          </a:p>
        </p:txBody>
      </p:sp>
    </p:spTree>
    <p:extLst>
      <p:ext uri="{BB962C8B-B14F-4D97-AF65-F5344CB8AC3E}">
        <p14:creationId xmlns:p14="http://schemas.microsoft.com/office/powerpoint/2010/main" val="1295133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25</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2698395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26</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27</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28</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29</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30</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31</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32</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33</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34</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3"/>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ECBF996-0D64-4C44-8449-1035A82617DB}" type="slidenum">
              <a:rPr lang="en-US" smtClean="0"/>
              <a:t>35</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36</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37</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38</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39</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40</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41</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42</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41190908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43</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44</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0ECBF996-0D64-4C44-8449-1035A82617DB}" type="slidenum">
              <a:rPr lang="en-US" smtClean="0"/>
              <a:t>45</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a:p>
            <a:endParaRPr lang="en-US" dirty="0"/>
          </a:p>
        </p:txBody>
      </p:sp>
    </p:spTree>
    <p:extLst>
      <p:ext uri="{BB962C8B-B14F-4D97-AF65-F5344CB8AC3E}">
        <p14:creationId xmlns:p14="http://schemas.microsoft.com/office/powerpoint/2010/main" val="41190908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46</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2930029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CBF996-0D64-4C44-8449-1035A82617DB}" type="slidenum">
              <a:rPr lang="en-US" smtClean="0"/>
              <a:t>47</a:t>
            </a:fld>
            <a:endParaRPr lang="en-US" dirty="0"/>
          </a:p>
        </p:txBody>
      </p:sp>
      <p:sp>
        <p:nvSpPr>
          <p:cNvPr id="5" name="Date Placeholder 4"/>
          <p:cNvSpPr>
            <a:spLocks noGrp="1"/>
          </p:cNvSpPr>
          <p:nvPr>
            <p:ph type="dt" idx="11"/>
          </p:nvPr>
        </p:nvSpPr>
        <p:spPr/>
        <p:txBody>
          <a:bodyPr/>
          <a:lstStyle/>
          <a:p>
            <a:r>
              <a:rPr lang="en-US" dirty="0" smtClean="0"/>
              <a:t>North Arlington - </a:t>
            </a:r>
            <a:r>
              <a:rPr lang="en-US" dirty="0"/>
              <a:t>September 8, 2015</a:t>
            </a:r>
          </a:p>
        </p:txBody>
      </p:sp>
    </p:spTree>
    <p:extLst>
      <p:ext uri="{BB962C8B-B14F-4D97-AF65-F5344CB8AC3E}">
        <p14:creationId xmlns:p14="http://schemas.microsoft.com/office/powerpoint/2010/main" val="3603637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DB5946F-4DC4-4CB4-BC33-15F4ACDD7376}" type="datetime1">
              <a:rPr lang="en-US" smtClean="0"/>
              <a:t>9/4/2015</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5939CBB-DAEE-4210-9AB9-DD3D00751D88}" type="slidenum">
              <a:rPr lang="en-US" smtClean="0"/>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995A5F-3411-4055-82D3-2E772F5D8867}" type="datetime1">
              <a:rPr lang="en-US" smtClean="0"/>
              <a:t>9/4/2015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AEF4AD-C4DC-4AC7-80FD-041FF78CF4CC}" type="datetime1">
              <a:rPr lang="en-US" smtClean="0"/>
              <a:t>9/4/2015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8ABA1097-B7AC-45C2-8477-63EB3CC7733F}" type="datetime1">
              <a:rPr lang="en-US" smtClean="0"/>
              <a:t>9/4/2015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5939CBB-DAEE-4210-9AB9-DD3D00751D88}" type="slidenum">
              <a:rPr lang="en-US" smtClean="0"/>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F47FD7-8A41-4310-B452-680D2C68EEB3}" type="datetime1">
              <a:rPr lang="en-US" smtClean="0"/>
              <a:t>9/4/2015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961C9C-2214-4D66-907F-48AC20F4ADD1}" type="datetime1">
              <a:rPr lang="en-US" smtClean="0"/>
              <a:t>9/4/2015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8D2BB2-C220-4837-AA3F-B7634E567253}" type="datetime1">
              <a:rPr lang="en-US" smtClean="0"/>
              <a:t>9/4/2015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601BFE36-9C4D-4AAA-9C47-FDA57F0C93C8}" type="datetime1">
              <a:rPr lang="en-US" smtClean="0"/>
              <a:t>9/4/2015</a:t>
            </a:fld>
            <a:endParaRPr lang="en-US" dirty="0"/>
          </a:p>
        </p:txBody>
      </p:sp>
      <p:sp>
        <p:nvSpPr>
          <p:cNvPr id="7" name="Slide Number Placeholder 6"/>
          <p:cNvSpPr>
            <a:spLocks noGrp="1"/>
          </p:cNvSpPr>
          <p:nvPr>
            <p:ph type="sldNum" sz="quarter" idx="12"/>
          </p:nvPr>
        </p:nvSpPr>
        <p:spPr/>
        <p:txBody>
          <a:bodyPr/>
          <a:lstStyle/>
          <a:p>
            <a:fld id="{A5939CBB-DAEE-4210-9AB9-DD3D00751D88}" type="slidenum">
              <a:rPr lang="en-US" smtClean="0"/>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FE6C02-E263-45D1-9CED-FE8CBB5D04EC}" type="datetime1">
              <a:rPr lang="en-US" smtClean="0"/>
              <a:t>9/4/2015</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44CD9D-CAF0-4736-95E6-64212D2CE6BD}" type="datetime1">
              <a:rPr lang="en-US" smtClean="0"/>
              <a:t>9/4/2015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26EDDD-D794-46E5-A2A1-42E5A6CF219E}" type="datetime1">
              <a:rPr lang="en-US" smtClean="0"/>
              <a:t>9/4/2015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5939CBB-DAEE-4210-9AB9-DD3D00751D8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459850C-86ED-4BDB-810E-D64101B6DA3F}" type="datetime1">
              <a:rPr lang="en-US" smtClean="0"/>
              <a:t>9/4/2015</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5939CBB-DAEE-4210-9AB9-DD3D00751D8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514600"/>
            <a:ext cx="3313355" cy="1524000"/>
          </a:xfrm>
        </p:spPr>
        <p:txBody>
          <a:bodyPr>
            <a:noAutofit/>
          </a:bodyPr>
          <a:lstStyle/>
          <a:p>
            <a:r>
              <a:rPr lang="en-US" sz="2300" dirty="0" smtClean="0"/>
              <a:t>Presentation for the North Arlington Public School District Staff</a:t>
            </a:r>
            <a:br>
              <a:rPr lang="en-US" sz="2300" dirty="0" smtClean="0"/>
            </a:br>
            <a:endParaRPr lang="en-US" sz="2300" dirty="0"/>
          </a:p>
        </p:txBody>
      </p:sp>
      <p:sp>
        <p:nvSpPr>
          <p:cNvPr id="3" name="Subtitle 2"/>
          <p:cNvSpPr>
            <a:spLocks noGrp="1"/>
          </p:cNvSpPr>
          <p:nvPr>
            <p:ph type="subTitle" idx="1"/>
          </p:nvPr>
        </p:nvSpPr>
        <p:spPr>
          <a:xfrm>
            <a:off x="4691197" y="4191000"/>
            <a:ext cx="3309803" cy="1490709"/>
          </a:xfrm>
        </p:spPr>
        <p:txBody>
          <a:bodyPr>
            <a:normAutofit fontScale="70000" lnSpcReduction="20000"/>
          </a:bodyPr>
          <a:lstStyle/>
          <a:p>
            <a:r>
              <a:rPr lang="en-US" b="1" dirty="0" smtClean="0"/>
              <a:t>September 8, 2015</a:t>
            </a:r>
          </a:p>
          <a:p>
            <a:endParaRPr lang="en-US" dirty="0" smtClean="0"/>
          </a:p>
          <a:p>
            <a:r>
              <a:rPr lang="en-US" dirty="0" smtClean="0"/>
              <a:t>Vittorio S. LaPira</a:t>
            </a:r>
          </a:p>
          <a:p>
            <a:r>
              <a:rPr lang="en-US" dirty="0"/>
              <a:t>Fogarty &amp; Hara, Esqs</a:t>
            </a:r>
          </a:p>
          <a:p>
            <a:r>
              <a:rPr lang="en-US" dirty="0"/>
              <a:t>16-00 Route 208 South</a:t>
            </a:r>
          </a:p>
          <a:p>
            <a:r>
              <a:rPr lang="en-US" dirty="0"/>
              <a:t>Fair Lawn, New Jersey </a:t>
            </a:r>
            <a:r>
              <a:rPr lang="en-US" dirty="0" smtClean="0"/>
              <a:t>07410</a:t>
            </a:r>
          </a:p>
          <a:p>
            <a:r>
              <a:rPr lang="en-US" u="sng" dirty="0" smtClean="0">
                <a:solidFill>
                  <a:srgbClr val="0070C0"/>
                </a:solidFill>
              </a:rPr>
              <a:t>vlapira@fogartyandhara.com</a:t>
            </a:r>
            <a:r>
              <a:rPr lang="en-US" dirty="0" smtClean="0"/>
              <a:t> </a:t>
            </a:r>
            <a:endParaRPr lang="en-US" dirty="0"/>
          </a:p>
        </p:txBody>
      </p:sp>
      <p:sp>
        <p:nvSpPr>
          <p:cNvPr id="5" name="TextBox 4"/>
          <p:cNvSpPr txBox="1"/>
          <p:nvPr/>
        </p:nvSpPr>
        <p:spPr>
          <a:xfrm>
            <a:off x="457200" y="533400"/>
            <a:ext cx="3657600" cy="3046988"/>
          </a:xfrm>
          <a:prstGeom prst="rect">
            <a:avLst/>
          </a:prstGeom>
          <a:noFill/>
        </p:spPr>
        <p:txBody>
          <a:bodyPr wrap="square" rtlCol="0">
            <a:spAutoFit/>
          </a:bodyPr>
          <a:lstStyle/>
          <a:p>
            <a:r>
              <a:rPr lang="en-US" sz="3200" b="1" dirty="0" smtClean="0">
                <a:solidFill>
                  <a:schemeClr val="bg1"/>
                </a:solidFill>
              </a:rPr>
              <a:t>Legal Update on Harassment, Intimidation &amp; Bullying </a:t>
            </a:r>
            <a:r>
              <a:rPr lang="en-US" sz="3200" b="1" i="1" dirty="0" smtClean="0">
                <a:solidFill>
                  <a:schemeClr val="bg1"/>
                </a:solidFill>
              </a:rPr>
              <a:t>and </a:t>
            </a:r>
            <a:r>
              <a:rPr lang="en-US" sz="3200" b="1" dirty="0" smtClean="0">
                <a:solidFill>
                  <a:schemeClr val="bg1"/>
                </a:solidFill>
              </a:rPr>
              <a:t>Confidentiality of Student Records</a:t>
            </a:r>
            <a:endParaRPr lang="en-US" sz="2000" dirty="0">
              <a:solidFill>
                <a:schemeClr val="bg1"/>
              </a:solidFill>
            </a:endParaRPr>
          </a:p>
        </p:txBody>
      </p:sp>
    </p:spTree>
    <p:extLst>
      <p:ext uri="{BB962C8B-B14F-4D97-AF65-F5344CB8AC3E}">
        <p14:creationId xmlns:p14="http://schemas.microsoft.com/office/powerpoint/2010/main" val="2385874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95400"/>
            <a:ext cx="7024744" cy="2667000"/>
          </a:xfrm>
        </p:spPr>
        <p:txBody>
          <a:bodyPr>
            <a:normAutofit/>
          </a:bodyPr>
          <a:lstStyle/>
          <a:p>
            <a:r>
              <a:rPr lang="en-US" b="1" dirty="0" smtClean="0"/>
              <a:t>Part I (HIB):</a:t>
            </a:r>
            <a:r>
              <a:rPr lang="en-US" dirty="0" smtClean="0"/>
              <a:t/>
            </a:r>
            <a:br>
              <a:rPr lang="en-US" dirty="0" smtClean="0"/>
            </a:br>
            <a:r>
              <a:rPr lang="en-US" sz="3200" i="1" dirty="0" smtClean="0"/>
              <a:t>Interpreting and Applying the Definition</a:t>
            </a:r>
            <a:endParaRPr lang="en-US" dirty="0"/>
          </a:p>
        </p:txBody>
      </p:sp>
    </p:spTree>
    <p:extLst>
      <p:ext uri="{BB962C8B-B14F-4D97-AF65-F5344CB8AC3E}">
        <p14:creationId xmlns:p14="http://schemas.microsoft.com/office/powerpoint/2010/main" val="36555878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definition of HIB</a:t>
            </a:r>
            <a:endParaRPr lang="en-US" dirty="0"/>
          </a:p>
        </p:txBody>
      </p:sp>
      <p:sp>
        <p:nvSpPr>
          <p:cNvPr id="3" name="Content Placeholder 2"/>
          <p:cNvSpPr>
            <a:spLocks noGrp="1"/>
          </p:cNvSpPr>
          <p:nvPr>
            <p:ph idx="1"/>
          </p:nvPr>
        </p:nvSpPr>
        <p:spPr>
          <a:xfrm>
            <a:off x="1043492" y="2323652"/>
            <a:ext cx="7262308" cy="4153348"/>
          </a:xfrm>
        </p:spPr>
        <p:txBody>
          <a:bodyPr>
            <a:normAutofit fontScale="55000" lnSpcReduction="20000"/>
          </a:bodyPr>
          <a:lstStyle/>
          <a:p>
            <a:pPr marL="228600" algn="just">
              <a:spcBef>
                <a:spcPts val="0"/>
              </a:spcBef>
              <a:spcAft>
                <a:spcPts val="1200"/>
              </a:spcAft>
            </a:pPr>
            <a:r>
              <a:rPr lang="en-US" sz="2600" b="1" dirty="0"/>
              <a:t>“Harassment, intimidation or bullying” </a:t>
            </a:r>
            <a:r>
              <a:rPr lang="en-US" sz="2600" dirty="0"/>
              <a:t>means any gesture, any written, verbal or physical act, or any electronic communication, whether it be a single incident or a series of incidents, that is reasonably perceived as being motivated either by any actual or perceived characteristic, such as race, color, religion, ancestry, national origin, gender, sexual orientation, gender identity and expression, or a mental, physical or sensory disability, or by any other distinguishing characteristic, that takes place on school property, at any school-sponsored function, on a school bus, or off school grounds as provided for in </a:t>
            </a:r>
            <a:r>
              <a:rPr lang="en-US" sz="2600" i="1" dirty="0"/>
              <a:t>N.J.S.A. </a:t>
            </a:r>
            <a:r>
              <a:rPr lang="en-US" sz="2600" dirty="0"/>
              <a:t>18A:37-15.3, that substantially disrupts or interferes with the orderly operation of the school or the rights of other students and that:</a:t>
            </a:r>
          </a:p>
          <a:p>
            <a:pPr marL="525780" lvl="1" algn="just">
              <a:spcBef>
                <a:spcPts val="0"/>
              </a:spcBef>
              <a:spcAft>
                <a:spcPts val="1200"/>
              </a:spcAft>
            </a:pPr>
            <a:r>
              <a:rPr lang="en-US" sz="2600" dirty="0"/>
              <a:t>A reasonable person should know, under the circumstances, will have the effect of physically or emotionally harming a student or damaging the student's property, or placing a student in reasonable fear of physical or emotional harm to his person or damage to his property; </a:t>
            </a:r>
          </a:p>
          <a:p>
            <a:pPr marL="525780" lvl="1" algn="just">
              <a:spcBef>
                <a:spcPts val="0"/>
              </a:spcBef>
              <a:spcAft>
                <a:spcPts val="1200"/>
              </a:spcAft>
            </a:pPr>
            <a:r>
              <a:rPr lang="en-US" sz="2600" dirty="0"/>
              <a:t>Has the effect of insulting or demeaning any student or group of students; or</a:t>
            </a:r>
          </a:p>
          <a:p>
            <a:pPr marL="525780" lvl="1" algn="just">
              <a:spcBef>
                <a:spcPts val="0"/>
              </a:spcBef>
              <a:spcAft>
                <a:spcPts val="1200"/>
              </a:spcAft>
            </a:pPr>
            <a:r>
              <a:rPr lang="en-US" sz="2600" dirty="0"/>
              <a:t>Creates a hostile educational environment for the student by interfering with a student's education or by severely or pervasively causing physical or emotional harm to the student.</a:t>
            </a:r>
          </a:p>
        </p:txBody>
      </p:sp>
    </p:spTree>
    <p:extLst>
      <p:ext uri="{BB962C8B-B14F-4D97-AF65-F5344CB8AC3E}">
        <p14:creationId xmlns:p14="http://schemas.microsoft.com/office/powerpoint/2010/main" val="9763035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HIB defined (breaking it down</a:t>
            </a:r>
            <a:r>
              <a:rPr lang="en-US" b="1" dirty="0" smtClean="0"/>
              <a:t>)</a:t>
            </a:r>
            <a:br>
              <a:rPr lang="en-US" b="1" dirty="0" smtClean="0"/>
            </a:br>
            <a:endParaRPr 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1730133588"/>
              </p:ext>
            </p:extLst>
          </p:nvPr>
        </p:nvGraphicFramePr>
        <p:xfrm>
          <a:off x="1042988" y="2324100"/>
          <a:ext cx="6775450" cy="3511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0140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7415B48B-D27A-483A-8EA4-537E3D39F2F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4B6027B5-3FEA-470A-8F52-00E8FB899CA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F55989A6-1C5F-4572-AE40-08F21196CD68}"/>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C5499E5C-793F-40A8-BC8D-7D60B8BF88B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700" b="1" i="1" dirty="0"/>
              <a:t>“Any other Distinguishing Characteristic</a:t>
            </a:r>
            <a:r>
              <a:rPr lang="en-US" sz="2700" b="1" i="1" dirty="0" smtClean="0"/>
              <a:t>”?</a:t>
            </a:r>
            <a:br>
              <a:rPr lang="en-US" sz="2700" b="1" i="1" dirty="0" smtClean="0"/>
            </a:br>
            <a:endParaRPr lang="en-US" sz="27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91755312"/>
              </p:ext>
            </p:extLst>
          </p:nvPr>
        </p:nvGraphicFramePr>
        <p:xfrm>
          <a:off x="1042988" y="2324100"/>
          <a:ext cx="6775450" cy="3511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35328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2B81591A-B5A9-4294-B7F4-BF197F3466A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365384E0-5EA8-47D5-8DAA-758365ED8354}"/>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A78F6D6C-9266-4D86-8A7B-33B7DDDB52E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BF5652A1-D654-4493-86CD-B7CD2017233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838200"/>
            <a:ext cx="7024744" cy="685800"/>
          </a:xfrm>
        </p:spPr>
        <p:txBody>
          <a:bodyPr>
            <a:noAutofit/>
          </a:bodyPr>
          <a:lstStyle/>
          <a:p>
            <a:pPr algn="ctr"/>
            <a:r>
              <a:rPr lang="en-US" sz="2700" b="1" i="1" dirty="0"/>
              <a:t>“Any other Distinguishing Characteristic</a:t>
            </a:r>
            <a:r>
              <a:rPr lang="en-US" sz="2700" b="1" i="1" dirty="0" smtClean="0"/>
              <a:t>”?</a:t>
            </a:r>
            <a:endParaRPr lang="en-US" sz="2700" i="1" dirty="0"/>
          </a:p>
        </p:txBody>
      </p:sp>
      <p:graphicFrame>
        <p:nvGraphicFramePr>
          <p:cNvPr id="4" name="Content Placeholder 9"/>
          <p:cNvGraphicFramePr>
            <a:graphicFrameLocks noGrp="1"/>
          </p:cNvGraphicFramePr>
          <p:nvPr>
            <p:ph idx="1"/>
            <p:extLst>
              <p:ext uri="{D42A27DB-BD31-4B8C-83A1-F6EECF244321}">
                <p14:modId xmlns:p14="http://schemas.microsoft.com/office/powerpoint/2010/main" val="2352671477"/>
              </p:ext>
            </p:extLst>
          </p:nvPr>
        </p:nvGraphicFramePr>
        <p:xfrm>
          <a:off x="1042988" y="1600200"/>
          <a:ext cx="7110412"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50941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FE0D708-4611-4F95-B333-0A45228BD061}"/>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A826B36B-4DD1-41A0-AC95-280A9C8991E1}"/>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graphicEl>
                                              <a:dgm id="{624A94FD-5F92-4789-8BB0-7C99C74524C8}"/>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graphicEl>
                                              <a:dgm id="{4FDBEF96-87FE-4962-9BD2-EC4AAE9178A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CBB136DA-67C2-4BD0-954C-22C8F6DE1CB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graphicEl>
                                              <a:dgm id="{B875D65F-E655-4B96-84BE-CF4564ABA53D}"/>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graphicEl>
                                              <a:dgm id="{56C5C136-5BC7-4B3D-A2D3-CE94A2182038}"/>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00AAA048-313D-4501-B773-0139D4A23565}"/>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graphicEl>
                                              <a:dgm id="{2F0EBBAE-A8BB-4C8A-8F6F-0D91668D3F71}"/>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graphicEl>
                                              <a:dgm id="{F9CF8781-1C82-41D1-83D2-7F8E32C8ABBA}"/>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graphicEl>
                                              <a:dgm id="{D2ACAF00-97C2-4C93-AF0F-948E553F4994}"/>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graphicEl>
                                              <a:dgm id="{8D2A3EAC-BADA-489F-BBF3-B5ED56833026}"/>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graphicEl>
                                              <a:dgm id="{F31E6556-1523-4658-9835-2549EB3B8F52}"/>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graphicEl>
                                              <a:dgm id="{CDF14B15-4F4D-463F-B889-118BC39AAB7E}"/>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graphicEl>
                                              <a:dgm id="{5163BEBE-E3CC-4A8E-AE14-5F9332E312F0}"/>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graphicEl>
                                              <a:dgm id="{5928E194-C5EF-45C0-81D3-13D433353A71}"/>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graphicEl>
                                              <a:dgm id="{15452831-83EF-41E2-BE9C-F79C0B39088A}"/>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graphicEl>
                                              <a:dgm id="{A05E4725-EFE7-4D22-BCB3-C5A52BE45BA7}"/>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dgm id="{E1B1C687-9D9E-4057-B558-276D7ACBD4B5}"/>
                                            </p:graphic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graphicEl>
                                              <a:dgm id="{541B601D-E1FA-4793-999D-1E12A96E66C3}"/>
                                            </p:graphic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graphicEl>
                                              <a:dgm id="{12D80540-A88D-4FDA-9DCA-A0704CC8498B}"/>
                                            </p:graphic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graphicEl>
                                              <a:dgm id="{672626B4-3899-4232-9EFF-9402CB78B494}"/>
                                            </p:graphic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graphicEl>
                                              <a:dgm id="{E3811241-74E0-4D5E-B45E-AD9867BC5104}"/>
                                            </p:graphic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graphicEl>
                                              <a:dgm id="{86FB1FC3-CF72-4F1A-A4C7-9E5EABDD2663}"/>
                                            </p:graphic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
                                            <p:graphicEl>
                                              <a:dgm id="{6158B7EA-5585-4906-991D-1F5C7AD11A99}"/>
                                            </p:graphic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
                                            <p:graphicEl>
                                              <a:dgm id="{7BE7EC5A-E81D-4A18-86A8-EB2331155A9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HIB defined (breaking it down</a:t>
            </a:r>
            <a:r>
              <a:rPr lang="en-US" b="1" dirty="0" smtClean="0"/>
              <a:t>)</a:t>
            </a:r>
            <a:br>
              <a:rPr lang="en-US" b="1" dirty="0" smtClean="0"/>
            </a:br>
            <a:endParaRPr 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2842495100"/>
              </p:ext>
            </p:extLst>
          </p:nvPr>
        </p:nvGraphicFramePr>
        <p:xfrm>
          <a:off x="914400" y="1828800"/>
          <a:ext cx="7239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146944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7415B48B-D27A-483A-8EA4-537E3D39F2F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4B6027B5-3FEA-470A-8F52-00E8FB899CA0}"/>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6351E39A-4148-49C0-84FB-0C6F8E7F1BF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03BB0AE-3512-4590-908F-961AA40D02D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dirty="0"/>
              <a:t>HIB </a:t>
            </a:r>
            <a:r>
              <a:rPr lang="en-US" sz="3600" b="1" dirty="0" smtClean="0"/>
              <a:t>defined </a:t>
            </a:r>
            <a:r>
              <a:rPr lang="en-US" sz="3600" b="1" dirty="0"/>
              <a:t>(breaking it down</a:t>
            </a:r>
            <a:r>
              <a:rPr lang="en-US" sz="3600" b="1" dirty="0" smtClean="0"/>
              <a:t>)</a:t>
            </a:r>
            <a:br>
              <a:rPr lang="en-US" sz="3600" b="1" dirty="0" smtClean="0"/>
            </a:br>
            <a:endParaRPr lang="en-US" sz="3600"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149041335"/>
              </p:ext>
            </p:extLst>
          </p:nvPr>
        </p:nvGraphicFramePr>
        <p:xfrm>
          <a:off x="1042988" y="1752600"/>
          <a:ext cx="7110412"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72448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9509EC55-249C-4263-AE48-F8F1F41BC178}"/>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A0BC9E7C-97BE-464E-B789-0F4FD98FEDE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OFF SCHOOL GROUNDS</a:t>
            </a:r>
            <a:endParaRPr lang="en-US" dirty="0"/>
          </a:p>
        </p:txBody>
      </p:sp>
      <p:sp>
        <p:nvSpPr>
          <p:cNvPr id="3" name="Content Placeholder 2"/>
          <p:cNvSpPr>
            <a:spLocks noGrp="1"/>
          </p:cNvSpPr>
          <p:nvPr>
            <p:ph idx="1"/>
          </p:nvPr>
        </p:nvSpPr>
        <p:spPr/>
        <p:txBody>
          <a:bodyPr>
            <a:normAutofit fontScale="70000" lnSpcReduction="20000"/>
          </a:bodyPr>
          <a:lstStyle/>
          <a:p>
            <a:pPr marL="171450" algn="just">
              <a:lnSpc>
                <a:spcPct val="120000"/>
              </a:lnSpc>
              <a:spcBef>
                <a:spcPts val="0"/>
              </a:spcBef>
              <a:spcAft>
                <a:spcPts val="1200"/>
              </a:spcAft>
            </a:pPr>
            <a:r>
              <a:rPr lang="en-US" dirty="0">
                <a:solidFill>
                  <a:schemeClr val="tx1"/>
                </a:solidFill>
              </a:rPr>
              <a:t>Off school grounds </a:t>
            </a:r>
            <a:r>
              <a:rPr lang="en-US" dirty="0" smtClean="0">
                <a:solidFill>
                  <a:schemeClr val="tx1"/>
                </a:solidFill>
              </a:rPr>
              <a:t>HIB violations and other code of conduct violations can result in school based discipline when: </a:t>
            </a:r>
          </a:p>
          <a:p>
            <a:pPr marL="445770" lvl="1" algn="just">
              <a:lnSpc>
                <a:spcPct val="120000"/>
              </a:lnSpc>
              <a:spcBef>
                <a:spcPts val="0"/>
              </a:spcBef>
              <a:spcAft>
                <a:spcPts val="1200"/>
              </a:spcAft>
            </a:pPr>
            <a:r>
              <a:rPr lang="en-US" dirty="0" smtClean="0">
                <a:solidFill>
                  <a:schemeClr val="tx1"/>
                </a:solidFill>
              </a:rPr>
              <a:t>1) Only </a:t>
            </a:r>
            <a:r>
              <a:rPr lang="en-US" dirty="0">
                <a:solidFill>
                  <a:schemeClr val="tx1"/>
                </a:solidFill>
              </a:rPr>
              <a:t>when discipline is </a:t>
            </a:r>
            <a:r>
              <a:rPr lang="en-US" b="1" i="1" dirty="0"/>
              <a:t>reasonably necessary </a:t>
            </a:r>
            <a:r>
              <a:rPr lang="en-US" dirty="0">
                <a:solidFill>
                  <a:schemeClr val="tx1"/>
                </a:solidFill>
              </a:rPr>
              <a:t>for the student’s physical or emotional </a:t>
            </a:r>
            <a:r>
              <a:rPr lang="en-US" dirty="0" smtClean="0">
                <a:solidFill>
                  <a:schemeClr val="tx1"/>
                </a:solidFill>
              </a:rPr>
              <a:t>safety</a:t>
            </a:r>
            <a:r>
              <a:rPr lang="en-US" dirty="0">
                <a:solidFill>
                  <a:schemeClr val="tx1"/>
                </a:solidFill>
              </a:rPr>
              <a:t>, security </a:t>
            </a:r>
            <a:r>
              <a:rPr lang="en-US" dirty="0" smtClean="0">
                <a:solidFill>
                  <a:schemeClr val="tx1"/>
                </a:solidFill>
              </a:rPr>
              <a:t>and </a:t>
            </a:r>
            <a:r>
              <a:rPr lang="en-US" dirty="0">
                <a:solidFill>
                  <a:schemeClr val="tx1"/>
                </a:solidFill>
              </a:rPr>
              <a:t>well-being or for reasons relating to the safety, security or well-being of other students, staff or </a:t>
            </a:r>
            <a:r>
              <a:rPr lang="en-US" dirty="0" smtClean="0">
                <a:solidFill>
                  <a:schemeClr val="tx1"/>
                </a:solidFill>
              </a:rPr>
              <a:t>school </a:t>
            </a:r>
            <a:r>
              <a:rPr lang="en-US" dirty="0">
                <a:solidFill>
                  <a:schemeClr val="tx1"/>
                </a:solidFill>
              </a:rPr>
              <a:t>grounds, pursuant to </a:t>
            </a:r>
            <a:r>
              <a:rPr lang="en-US" i="1" dirty="0">
                <a:solidFill>
                  <a:schemeClr val="tx1"/>
                </a:solidFill>
              </a:rPr>
              <a:t>N.J.S.A. </a:t>
            </a:r>
            <a:r>
              <a:rPr lang="en-US" dirty="0">
                <a:solidFill>
                  <a:schemeClr val="tx1"/>
                </a:solidFill>
              </a:rPr>
              <a:t>18A:25-2 and </a:t>
            </a:r>
            <a:r>
              <a:rPr lang="en-US" i="1" dirty="0">
                <a:solidFill>
                  <a:schemeClr val="tx1"/>
                </a:solidFill>
              </a:rPr>
              <a:t>N.J.S.A. </a:t>
            </a:r>
            <a:r>
              <a:rPr lang="en-US" dirty="0">
                <a:solidFill>
                  <a:schemeClr val="tx1"/>
                </a:solidFill>
              </a:rPr>
              <a:t>18A:37-2; </a:t>
            </a:r>
            <a:r>
              <a:rPr lang="en-US" dirty="0" smtClean="0">
                <a:solidFill>
                  <a:schemeClr val="tx1"/>
                </a:solidFill>
              </a:rPr>
              <a:t>and</a:t>
            </a:r>
          </a:p>
          <a:p>
            <a:pPr marL="445770" lvl="1" algn="just">
              <a:lnSpc>
                <a:spcPct val="120000"/>
              </a:lnSpc>
              <a:spcBef>
                <a:spcPts val="0"/>
              </a:spcBef>
              <a:spcAft>
                <a:spcPts val="1200"/>
              </a:spcAft>
            </a:pPr>
            <a:r>
              <a:rPr lang="en-US" dirty="0" smtClean="0">
                <a:solidFill>
                  <a:schemeClr val="tx1"/>
                </a:solidFill>
              </a:rPr>
              <a:t>2) Only </a:t>
            </a:r>
            <a:r>
              <a:rPr lang="en-US" dirty="0">
                <a:solidFill>
                  <a:schemeClr val="tx1"/>
                </a:solidFill>
              </a:rPr>
              <a:t>when the conduct which is the subject of the proposed consequence </a:t>
            </a:r>
            <a:r>
              <a:rPr lang="en-US" b="1" i="1" dirty="0"/>
              <a:t>materially and </a:t>
            </a:r>
            <a:r>
              <a:rPr lang="en-US" b="1" i="1" dirty="0" smtClean="0"/>
              <a:t>substantially </a:t>
            </a:r>
            <a:r>
              <a:rPr lang="en-US" dirty="0">
                <a:solidFill>
                  <a:schemeClr val="tx1"/>
                </a:solidFill>
              </a:rPr>
              <a:t>interferes</a:t>
            </a:r>
            <a:r>
              <a:rPr lang="en-US" b="1" dirty="0">
                <a:solidFill>
                  <a:schemeClr val="tx1"/>
                </a:solidFill>
              </a:rPr>
              <a:t> </a:t>
            </a:r>
            <a:r>
              <a:rPr lang="en-US" dirty="0">
                <a:solidFill>
                  <a:schemeClr val="tx1"/>
                </a:solidFill>
              </a:rPr>
              <a:t>with</a:t>
            </a:r>
            <a:r>
              <a:rPr lang="en-US" b="1" dirty="0">
                <a:solidFill>
                  <a:schemeClr val="tx1"/>
                </a:solidFill>
              </a:rPr>
              <a:t> </a:t>
            </a:r>
            <a:r>
              <a:rPr lang="en-US" dirty="0">
                <a:solidFill>
                  <a:schemeClr val="tx1"/>
                </a:solidFill>
              </a:rPr>
              <a:t>the requirements of appropriate discipline in the operation of the school</a:t>
            </a:r>
            <a:r>
              <a:rPr lang="en-US" dirty="0" smtClean="0">
                <a:solidFill>
                  <a:schemeClr val="tx1"/>
                </a:solidFill>
              </a:rPr>
              <a:t>.</a:t>
            </a:r>
            <a:endParaRPr lang="en-US" dirty="0" smtClean="0"/>
          </a:p>
          <a:p>
            <a:pPr marL="171450">
              <a:lnSpc>
                <a:spcPct val="120000"/>
              </a:lnSpc>
              <a:spcBef>
                <a:spcPts val="0"/>
              </a:spcBef>
              <a:spcAft>
                <a:spcPts val="1200"/>
              </a:spcAft>
            </a:pPr>
            <a:endParaRPr lang="en-US" dirty="0">
              <a:solidFill>
                <a:schemeClr val="tx1"/>
              </a:solidFill>
            </a:endParaRPr>
          </a:p>
        </p:txBody>
      </p:sp>
      <p:sp>
        <p:nvSpPr>
          <p:cNvPr id="4" name="TextBox 3"/>
          <p:cNvSpPr txBox="1"/>
          <p:nvPr/>
        </p:nvSpPr>
        <p:spPr>
          <a:xfrm>
            <a:off x="838200" y="5715000"/>
            <a:ext cx="8629650" cy="300082"/>
          </a:xfrm>
          <a:prstGeom prst="rect">
            <a:avLst/>
          </a:prstGeom>
          <a:noFill/>
        </p:spPr>
        <p:txBody>
          <a:bodyPr wrap="square" rtlCol="0">
            <a:spAutoFit/>
          </a:bodyPr>
          <a:lstStyle/>
          <a:p>
            <a:r>
              <a:rPr lang="en-US" sz="1350" i="1" dirty="0"/>
              <a:t>See N.J.S.A</a:t>
            </a:r>
            <a:r>
              <a:rPr lang="en-US" sz="1350" dirty="0"/>
              <a:t>. </a:t>
            </a:r>
            <a:r>
              <a:rPr lang="en-US" sz="1350" dirty="0" smtClean="0"/>
              <a:t>18A:37-14</a:t>
            </a:r>
            <a:endParaRPr lang="en-US" sz="1350" dirty="0"/>
          </a:p>
        </p:txBody>
      </p:sp>
    </p:spTree>
    <p:extLst>
      <p:ext uri="{BB962C8B-B14F-4D97-AF65-F5344CB8AC3E}">
        <p14:creationId xmlns:p14="http://schemas.microsoft.com/office/powerpoint/2010/main" val="33257331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95400"/>
            <a:ext cx="7024744" cy="2667000"/>
          </a:xfrm>
        </p:spPr>
        <p:txBody>
          <a:bodyPr>
            <a:normAutofit/>
          </a:bodyPr>
          <a:lstStyle/>
          <a:p>
            <a:r>
              <a:rPr lang="en-US" b="1" dirty="0"/>
              <a:t>Part </a:t>
            </a:r>
            <a:r>
              <a:rPr lang="en-US" b="1" dirty="0" smtClean="0"/>
              <a:t>II (HIB):</a:t>
            </a:r>
            <a:r>
              <a:rPr lang="en-US" dirty="0"/>
              <a:t/>
            </a:r>
            <a:br>
              <a:rPr lang="en-US" dirty="0"/>
            </a:br>
            <a:r>
              <a:rPr lang="en-US" sz="3200" i="1" dirty="0" smtClean="0"/>
              <a:t>Procedures and Timelines</a:t>
            </a:r>
            <a:endParaRPr lang="en-US" sz="3200" i="1" dirty="0"/>
          </a:p>
        </p:txBody>
      </p:sp>
    </p:spTree>
    <p:extLst>
      <p:ext uri="{BB962C8B-B14F-4D97-AF65-F5344CB8AC3E}">
        <p14:creationId xmlns:p14="http://schemas.microsoft.com/office/powerpoint/2010/main" val="5088124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Reporting Timelines &amp; Requirements</a:t>
            </a:r>
            <a:endParaRPr lang="en-US" sz="3200" i="1" dirty="0"/>
          </a:p>
        </p:txBody>
      </p:sp>
      <p:sp>
        <p:nvSpPr>
          <p:cNvPr id="3" name="Content Placeholder 2"/>
          <p:cNvSpPr>
            <a:spLocks noGrp="1"/>
          </p:cNvSpPr>
          <p:nvPr>
            <p:ph idx="1"/>
          </p:nvPr>
        </p:nvSpPr>
        <p:spPr/>
        <p:txBody>
          <a:bodyPr>
            <a:normAutofit fontScale="85000" lnSpcReduction="10000"/>
          </a:bodyPr>
          <a:lstStyle/>
          <a:p>
            <a:pPr marL="228600" algn="just">
              <a:spcBef>
                <a:spcPts val="0"/>
              </a:spcBef>
              <a:spcAft>
                <a:spcPts val="1200"/>
              </a:spcAft>
            </a:pPr>
            <a:r>
              <a:rPr lang="en-US" b="1" dirty="0">
                <a:latin typeface="+mj-lt"/>
              </a:rPr>
              <a:t>Reporting Timelines</a:t>
            </a:r>
          </a:p>
          <a:p>
            <a:pPr marL="457200" lvl="1" algn="just">
              <a:spcBef>
                <a:spcPts val="0"/>
              </a:spcBef>
              <a:spcAft>
                <a:spcPts val="1200"/>
              </a:spcAft>
            </a:pPr>
            <a:r>
              <a:rPr lang="en-US" sz="2000" dirty="0">
                <a:latin typeface="+mj-lt"/>
              </a:rPr>
              <a:t>All acts of HIB shall be reported </a:t>
            </a:r>
            <a:r>
              <a:rPr lang="en-US" sz="2000" b="1" dirty="0">
                <a:latin typeface="+mj-lt"/>
              </a:rPr>
              <a:t>verbally to the school principal on the same day </a:t>
            </a:r>
            <a:r>
              <a:rPr lang="en-US" sz="2000" dirty="0">
                <a:latin typeface="+mj-lt"/>
              </a:rPr>
              <a:t>when the school employee or contracted service provider witnessed or received reliable information regarding any such incident. </a:t>
            </a:r>
            <a:r>
              <a:rPr lang="en-US" sz="2000" b="1" dirty="0">
                <a:latin typeface="+mj-lt"/>
              </a:rPr>
              <a:t>The principal shall inform the parents or guardians of all students involved </a:t>
            </a:r>
            <a:r>
              <a:rPr lang="en-US" sz="2000" dirty="0">
                <a:latin typeface="+mj-lt"/>
              </a:rPr>
              <a:t>in the alleged incident, and may discuss, as appropriate, the availability of counseling and other intervention services. </a:t>
            </a:r>
          </a:p>
          <a:p>
            <a:pPr marL="457200" lvl="1" algn="just">
              <a:spcBef>
                <a:spcPts val="0"/>
              </a:spcBef>
              <a:spcAft>
                <a:spcPts val="1200"/>
              </a:spcAft>
            </a:pPr>
            <a:r>
              <a:rPr lang="en-US" sz="2000" dirty="0">
                <a:latin typeface="+mj-lt"/>
              </a:rPr>
              <a:t>All acts of HIB shall be reported </a:t>
            </a:r>
            <a:r>
              <a:rPr lang="en-US" sz="2000" b="1" dirty="0">
                <a:latin typeface="+mj-lt"/>
              </a:rPr>
              <a:t>in writing to the school principal within two school days </a:t>
            </a:r>
            <a:r>
              <a:rPr lang="en-US" sz="2000" dirty="0">
                <a:latin typeface="+mj-lt"/>
              </a:rPr>
              <a:t>of when the school employee or contracted service provider witnessed or received reliable information that a student had been subject to </a:t>
            </a:r>
            <a:r>
              <a:rPr lang="en-US" sz="2000" dirty="0" smtClean="0">
                <a:latin typeface="+mj-lt"/>
              </a:rPr>
              <a:t>HIB.</a:t>
            </a:r>
          </a:p>
        </p:txBody>
      </p:sp>
    </p:spTree>
    <p:extLst>
      <p:ext uri="{BB962C8B-B14F-4D97-AF65-F5344CB8AC3E}">
        <p14:creationId xmlns:p14="http://schemas.microsoft.com/office/powerpoint/2010/main" val="29246169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Investigating Timelines</a:t>
            </a:r>
            <a:br>
              <a:rPr lang="en-US" sz="3200" b="1" dirty="0" smtClean="0"/>
            </a:br>
            <a:endParaRPr lang="en-US" sz="3200" i="1" dirty="0"/>
          </a:p>
        </p:txBody>
      </p:sp>
      <p:sp>
        <p:nvSpPr>
          <p:cNvPr id="3" name="Content Placeholder 2"/>
          <p:cNvSpPr>
            <a:spLocks noGrp="1"/>
          </p:cNvSpPr>
          <p:nvPr>
            <p:ph idx="1"/>
          </p:nvPr>
        </p:nvSpPr>
        <p:spPr>
          <a:xfrm>
            <a:off x="1043492" y="1828800"/>
            <a:ext cx="6777317" cy="4003829"/>
          </a:xfrm>
        </p:spPr>
        <p:txBody>
          <a:bodyPr>
            <a:normAutofit fontScale="92500" lnSpcReduction="10000"/>
          </a:bodyPr>
          <a:lstStyle/>
          <a:p>
            <a:pPr marL="228600" algn="just">
              <a:spcBef>
                <a:spcPts val="0"/>
              </a:spcBef>
              <a:spcAft>
                <a:spcPts val="1200"/>
              </a:spcAft>
            </a:pPr>
            <a:r>
              <a:rPr lang="en-US" sz="2000" b="1" dirty="0">
                <a:latin typeface="+mj-lt"/>
              </a:rPr>
              <a:t>Investigating Timelines: Initial Investigation </a:t>
            </a:r>
          </a:p>
          <a:p>
            <a:pPr marL="457200" lvl="1" algn="just">
              <a:spcBef>
                <a:spcPts val="0"/>
              </a:spcBef>
              <a:spcAft>
                <a:spcPts val="1200"/>
              </a:spcAft>
            </a:pPr>
            <a:r>
              <a:rPr lang="en-US" sz="2000" dirty="0">
                <a:latin typeface="+mj-lt"/>
              </a:rPr>
              <a:t>The investigation shall be initiated by the Principal or the Principal’s designee </a:t>
            </a:r>
            <a:r>
              <a:rPr lang="en-US" sz="2000" b="1" dirty="0">
                <a:latin typeface="+mj-lt"/>
              </a:rPr>
              <a:t>within one school day</a:t>
            </a:r>
            <a:r>
              <a:rPr lang="en-US" sz="2000" dirty="0">
                <a:latin typeface="+mj-lt"/>
              </a:rPr>
              <a:t> of the report of the incident and shall be conducted by a </a:t>
            </a:r>
            <a:r>
              <a:rPr lang="en-US" sz="2000" b="1" dirty="0">
                <a:latin typeface="+mj-lt"/>
              </a:rPr>
              <a:t>School Anti-Bullying </a:t>
            </a:r>
            <a:r>
              <a:rPr lang="en-US" sz="2000" b="1" dirty="0" smtClean="0">
                <a:latin typeface="+mj-lt"/>
              </a:rPr>
              <a:t>Specialist (“ABS”)</a:t>
            </a:r>
            <a:r>
              <a:rPr lang="en-US" sz="2000" dirty="0" smtClean="0">
                <a:latin typeface="+mj-lt"/>
              </a:rPr>
              <a:t>. </a:t>
            </a:r>
            <a:r>
              <a:rPr lang="en-US" sz="2000" dirty="0">
                <a:latin typeface="+mj-lt"/>
              </a:rPr>
              <a:t>The Principal may appoint other personnel to assist in the investigation.</a:t>
            </a:r>
          </a:p>
          <a:p>
            <a:pPr marL="457200" lvl="1" algn="just">
              <a:spcBef>
                <a:spcPts val="0"/>
              </a:spcBef>
              <a:spcAft>
                <a:spcPts val="1200"/>
              </a:spcAft>
            </a:pPr>
            <a:r>
              <a:rPr lang="en-US" sz="2000" dirty="0">
                <a:latin typeface="+mj-lt"/>
              </a:rPr>
              <a:t>The investigation shall be completed ASAP, but not later than </a:t>
            </a:r>
            <a:r>
              <a:rPr lang="en-US" sz="2000" b="1" dirty="0">
                <a:latin typeface="+mj-lt"/>
              </a:rPr>
              <a:t>10 school days </a:t>
            </a:r>
            <a:r>
              <a:rPr lang="en-US" sz="2000" i="1" dirty="0">
                <a:latin typeface="+mj-lt"/>
              </a:rPr>
              <a:t>from the date of the written report </a:t>
            </a:r>
            <a:r>
              <a:rPr lang="en-US" sz="2000" dirty="0">
                <a:latin typeface="+mj-lt"/>
              </a:rPr>
              <a:t>of the incident HIB. In the event that there is information relative to the investigation that is anticipated but not yet received by the end of the 10-day period, the </a:t>
            </a:r>
            <a:r>
              <a:rPr lang="en-US" sz="2000" dirty="0" smtClean="0">
                <a:latin typeface="+mj-lt"/>
              </a:rPr>
              <a:t>ABS </a:t>
            </a:r>
            <a:r>
              <a:rPr lang="en-US" sz="2000" b="1" dirty="0" smtClean="0">
                <a:latin typeface="+mj-lt"/>
              </a:rPr>
              <a:t>may </a:t>
            </a:r>
            <a:r>
              <a:rPr lang="en-US" sz="2000" b="1" dirty="0">
                <a:latin typeface="+mj-lt"/>
              </a:rPr>
              <a:t>amend the original report </a:t>
            </a:r>
            <a:r>
              <a:rPr lang="en-US" sz="2000" dirty="0">
                <a:latin typeface="+mj-lt"/>
              </a:rPr>
              <a:t>of the results of the investigation to reflect the </a:t>
            </a:r>
            <a:r>
              <a:rPr lang="en-US" sz="2000" dirty="0" smtClean="0">
                <a:latin typeface="+mj-lt"/>
              </a:rPr>
              <a:t>information.</a:t>
            </a:r>
          </a:p>
        </p:txBody>
      </p:sp>
    </p:spTree>
    <p:extLst>
      <p:ext uri="{BB962C8B-B14F-4D97-AF65-F5344CB8AC3E}">
        <p14:creationId xmlns:p14="http://schemas.microsoft.com/office/powerpoint/2010/main" val="2539687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Investigating Timelines</a:t>
            </a:r>
            <a:br>
              <a:rPr lang="en-US" sz="3200" b="1" dirty="0" smtClean="0"/>
            </a:br>
            <a:endParaRPr lang="en-US" sz="3200" i="1" dirty="0"/>
          </a:p>
        </p:txBody>
      </p:sp>
      <p:sp>
        <p:nvSpPr>
          <p:cNvPr id="3" name="Content Placeholder 2"/>
          <p:cNvSpPr>
            <a:spLocks noGrp="1"/>
          </p:cNvSpPr>
          <p:nvPr>
            <p:ph idx="1"/>
          </p:nvPr>
        </p:nvSpPr>
        <p:spPr>
          <a:xfrm>
            <a:off x="1043492" y="1828800"/>
            <a:ext cx="6777317" cy="4003829"/>
          </a:xfrm>
        </p:spPr>
        <p:txBody>
          <a:bodyPr>
            <a:normAutofit fontScale="92500" lnSpcReduction="10000"/>
          </a:bodyPr>
          <a:lstStyle/>
          <a:p>
            <a:pPr marL="228600" algn="just">
              <a:spcBef>
                <a:spcPts val="0"/>
              </a:spcBef>
              <a:spcAft>
                <a:spcPts val="1200"/>
              </a:spcAft>
            </a:pPr>
            <a:r>
              <a:rPr lang="en-US" sz="2000" b="1" dirty="0">
                <a:latin typeface="+mj-lt"/>
              </a:rPr>
              <a:t>Investigating Timelines: Superintendent</a:t>
            </a:r>
          </a:p>
          <a:p>
            <a:pPr marL="457200" lvl="1" algn="just">
              <a:spcBef>
                <a:spcPts val="0"/>
              </a:spcBef>
              <a:spcAft>
                <a:spcPts val="1200"/>
              </a:spcAft>
            </a:pPr>
            <a:r>
              <a:rPr lang="en-US" sz="2000" dirty="0">
                <a:latin typeface="+mj-lt"/>
              </a:rPr>
              <a:t>The results of the investigation shall be reported to the Superintendent of Schools </a:t>
            </a:r>
            <a:r>
              <a:rPr lang="en-US" sz="2000" b="1" dirty="0">
                <a:latin typeface="+mj-lt"/>
              </a:rPr>
              <a:t>within two school days</a:t>
            </a:r>
            <a:r>
              <a:rPr lang="en-US" sz="2000" dirty="0">
                <a:latin typeface="+mj-lt"/>
              </a:rPr>
              <a:t> of the completion of the </a:t>
            </a:r>
            <a:r>
              <a:rPr lang="en-US" sz="2000" dirty="0" smtClean="0">
                <a:latin typeface="+mj-lt"/>
              </a:rPr>
              <a:t>investigation.</a:t>
            </a:r>
            <a:endParaRPr lang="en-US" sz="2000" dirty="0">
              <a:latin typeface="+mj-lt"/>
            </a:endParaRPr>
          </a:p>
          <a:p>
            <a:pPr marL="457200" lvl="1" algn="just">
              <a:spcBef>
                <a:spcPts val="0"/>
              </a:spcBef>
              <a:spcAft>
                <a:spcPts val="1200"/>
              </a:spcAft>
            </a:pPr>
            <a:r>
              <a:rPr lang="en-US" sz="2000" dirty="0">
                <a:latin typeface="+mj-lt"/>
              </a:rPr>
              <a:t>The Superintendent issues a </a:t>
            </a:r>
            <a:r>
              <a:rPr lang="en-US" sz="2000" b="1" dirty="0">
                <a:latin typeface="+mj-lt"/>
              </a:rPr>
              <a:t>decision </a:t>
            </a:r>
            <a:r>
              <a:rPr lang="en-US" sz="2000" dirty="0">
                <a:latin typeface="+mj-lt"/>
              </a:rPr>
              <a:t>and may decide, as a result of the findings, to do the following: </a:t>
            </a:r>
          </a:p>
          <a:p>
            <a:pPr marL="822960" lvl="2" algn="just">
              <a:spcBef>
                <a:spcPts val="0"/>
              </a:spcBef>
              <a:spcAft>
                <a:spcPts val="1200"/>
              </a:spcAft>
            </a:pPr>
            <a:r>
              <a:rPr lang="en-US" sz="1600" dirty="0">
                <a:latin typeface="+mj-lt"/>
              </a:rPr>
              <a:t>Provide intervention services, </a:t>
            </a:r>
          </a:p>
          <a:p>
            <a:pPr marL="822960" lvl="2" algn="just">
              <a:spcBef>
                <a:spcPts val="0"/>
              </a:spcBef>
              <a:spcAft>
                <a:spcPts val="1200"/>
              </a:spcAft>
            </a:pPr>
            <a:r>
              <a:rPr lang="en-US" sz="1600" dirty="0">
                <a:latin typeface="+mj-lt"/>
              </a:rPr>
              <a:t>Establish training programs to reduce HIB and/or enhance the school climate, </a:t>
            </a:r>
          </a:p>
          <a:p>
            <a:pPr marL="822960" lvl="2" algn="just">
              <a:spcBef>
                <a:spcPts val="0"/>
              </a:spcBef>
              <a:spcAft>
                <a:spcPts val="1200"/>
              </a:spcAft>
            </a:pPr>
            <a:r>
              <a:rPr lang="en-US" sz="1600" dirty="0">
                <a:latin typeface="+mj-lt"/>
              </a:rPr>
              <a:t>Impose discipline, </a:t>
            </a:r>
          </a:p>
          <a:p>
            <a:pPr marL="822960" lvl="2" algn="just">
              <a:spcBef>
                <a:spcPts val="0"/>
              </a:spcBef>
              <a:spcAft>
                <a:spcPts val="1200"/>
              </a:spcAft>
            </a:pPr>
            <a:r>
              <a:rPr lang="en-US" sz="1600" dirty="0">
                <a:latin typeface="+mj-lt"/>
              </a:rPr>
              <a:t>Order counseling, or </a:t>
            </a:r>
          </a:p>
          <a:p>
            <a:pPr marL="822960" lvl="2" algn="just">
              <a:spcBef>
                <a:spcPts val="0"/>
              </a:spcBef>
              <a:spcAft>
                <a:spcPts val="1200"/>
              </a:spcAft>
            </a:pPr>
            <a:r>
              <a:rPr lang="en-US" sz="1600" dirty="0">
                <a:latin typeface="+mj-lt"/>
              </a:rPr>
              <a:t>Take or recommend other appropriate action; </a:t>
            </a:r>
          </a:p>
        </p:txBody>
      </p:sp>
    </p:spTree>
    <p:extLst>
      <p:ext uri="{BB962C8B-B14F-4D97-AF65-F5344CB8AC3E}">
        <p14:creationId xmlns:p14="http://schemas.microsoft.com/office/powerpoint/2010/main" val="35844888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a:t>Investigating </a:t>
            </a:r>
            <a:r>
              <a:rPr lang="en-US" b="1" dirty="0" smtClean="0"/>
              <a:t>Timelines</a:t>
            </a:r>
            <a:endParaRPr lang="en-US" dirty="0"/>
          </a:p>
        </p:txBody>
      </p:sp>
      <p:sp>
        <p:nvSpPr>
          <p:cNvPr id="3" name="Content Placeholder 2"/>
          <p:cNvSpPr>
            <a:spLocks noGrp="1"/>
          </p:cNvSpPr>
          <p:nvPr>
            <p:ph idx="1"/>
          </p:nvPr>
        </p:nvSpPr>
        <p:spPr>
          <a:xfrm>
            <a:off x="1043492" y="1828800"/>
            <a:ext cx="6777317" cy="4419600"/>
          </a:xfrm>
        </p:spPr>
        <p:txBody>
          <a:bodyPr>
            <a:normAutofit fontScale="55000" lnSpcReduction="20000"/>
          </a:bodyPr>
          <a:lstStyle/>
          <a:p>
            <a:pPr marL="228600" algn="just">
              <a:spcBef>
                <a:spcPts val="0"/>
              </a:spcBef>
              <a:spcAft>
                <a:spcPts val="1200"/>
              </a:spcAft>
            </a:pPr>
            <a:r>
              <a:rPr lang="en-US" sz="3400" b="1" dirty="0">
                <a:latin typeface="+mj-lt"/>
              </a:rPr>
              <a:t>Investigating Timelines: Board of Education</a:t>
            </a:r>
          </a:p>
          <a:p>
            <a:pPr marL="457200" lvl="1" algn="just">
              <a:spcBef>
                <a:spcPts val="0"/>
              </a:spcBef>
              <a:spcAft>
                <a:spcPts val="1200"/>
              </a:spcAft>
            </a:pPr>
            <a:r>
              <a:rPr lang="en-US" sz="2900" dirty="0">
                <a:latin typeface="+mj-lt"/>
              </a:rPr>
              <a:t>The results of each investigation shall be </a:t>
            </a:r>
            <a:r>
              <a:rPr lang="en-US" sz="2900" b="1" dirty="0">
                <a:latin typeface="+mj-lt"/>
              </a:rPr>
              <a:t>reported to the </a:t>
            </a:r>
            <a:r>
              <a:rPr lang="en-US" sz="2900" b="1" dirty="0" smtClean="0">
                <a:latin typeface="+mj-lt"/>
              </a:rPr>
              <a:t>Board </a:t>
            </a:r>
            <a:r>
              <a:rPr lang="en-US" sz="2900" dirty="0">
                <a:latin typeface="+mj-lt"/>
              </a:rPr>
              <a:t>no later than the next scheduled </a:t>
            </a:r>
            <a:r>
              <a:rPr lang="en-US" sz="2900" dirty="0" smtClean="0">
                <a:latin typeface="+mj-lt"/>
              </a:rPr>
              <a:t>Board </a:t>
            </a:r>
            <a:r>
              <a:rPr lang="en-US" sz="2900" dirty="0">
                <a:latin typeface="+mj-lt"/>
              </a:rPr>
              <a:t>meeting after the investigation has been completed, along with information on any services provided, training established, discipline imposed, or other action taken or recommended by the superintendent;</a:t>
            </a:r>
          </a:p>
          <a:p>
            <a:pPr marL="457200" lvl="1" algn="just">
              <a:spcBef>
                <a:spcPts val="0"/>
              </a:spcBef>
              <a:spcAft>
                <a:spcPts val="1200"/>
              </a:spcAft>
            </a:pPr>
            <a:r>
              <a:rPr lang="en-US" sz="2900" dirty="0">
                <a:latin typeface="+mj-lt"/>
              </a:rPr>
              <a:t>The Board must, </a:t>
            </a:r>
            <a:r>
              <a:rPr lang="en-US" sz="2900" b="1" dirty="0">
                <a:latin typeface="+mj-lt"/>
              </a:rPr>
              <a:t>within </a:t>
            </a:r>
            <a:r>
              <a:rPr lang="en-US" sz="2900" b="1" dirty="0" smtClean="0">
                <a:latin typeface="+mj-lt"/>
              </a:rPr>
              <a:t>five </a:t>
            </a:r>
            <a:r>
              <a:rPr lang="en-US" sz="2900" b="1" dirty="0">
                <a:latin typeface="+mj-lt"/>
              </a:rPr>
              <a:t>school days </a:t>
            </a:r>
            <a:r>
              <a:rPr lang="en-US" sz="2900" dirty="0">
                <a:latin typeface="+mj-lt"/>
              </a:rPr>
              <a:t>after the results of the investigation are reported to the Board, provide </a:t>
            </a:r>
            <a:r>
              <a:rPr lang="en-US" sz="2900" b="1" dirty="0">
                <a:latin typeface="+mj-lt"/>
              </a:rPr>
              <a:t>parents or guardians of the students who are parties to the investigation </a:t>
            </a:r>
            <a:r>
              <a:rPr lang="en-US" sz="2900" dirty="0">
                <a:latin typeface="+mj-lt"/>
              </a:rPr>
              <a:t>with information about the investigation, in accordance with federal and State law and regulation, including: </a:t>
            </a:r>
          </a:p>
          <a:p>
            <a:pPr marL="822960" lvl="2" algn="just">
              <a:spcBef>
                <a:spcPts val="0"/>
              </a:spcBef>
              <a:spcAft>
                <a:spcPts val="1200"/>
              </a:spcAft>
            </a:pPr>
            <a:r>
              <a:rPr lang="en-US" dirty="0">
                <a:latin typeface="+mj-lt"/>
              </a:rPr>
              <a:t>The nature of the investigation, </a:t>
            </a:r>
          </a:p>
          <a:p>
            <a:pPr marL="822960" lvl="2" algn="just">
              <a:spcBef>
                <a:spcPts val="0"/>
              </a:spcBef>
              <a:spcAft>
                <a:spcPts val="1200"/>
              </a:spcAft>
            </a:pPr>
            <a:r>
              <a:rPr lang="en-US" dirty="0">
                <a:latin typeface="+mj-lt"/>
              </a:rPr>
              <a:t>Whether the district found evidence of HIB; and</a:t>
            </a:r>
          </a:p>
          <a:p>
            <a:pPr marL="822960" lvl="2" algn="just">
              <a:spcBef>
                <a:spcPts val="0"/>
              </a:spcBef>
              <a:spcAft>
                <a:spcPts val="1200"/>
              </a:spcAft>
            </a:pPr>
            <a:r>
              <a:rPr lang="en-US" dirty="0">
                <a:latin typeface="+mj-lt"/>
              </a:rPr>
              <a:t>Whether discipline was imposed or services provided to address the incident of HIB</a:t>
            </a:r>
          </a:p>
          <a:p>
            <a:pPr marL="457200" lvl="1" algn="just">
              <a:spcBef>
                <a:spcPts val="0"/>
              </a:spcBef>
              <a:spcAft>
                <a:spcPts val="1200"/>
              </a:spcAft>
            </a:pPr>
            <a:r>
              <a:rPr lang="en-US" sz="2900" dirty="0">
                <a:latin typeface="+mj-lt"/>
              </a:rPr>
              <a:t>At the </a:t>
            </a:r>
            <a:r>
              <a:rPr lang="en-US" sz="2900" b="1" dirty="0">
                <a:latin typeface="+mj-lt"/>
              </a:rPr>
              <a:t>next </a:t>
            </a:r>
            <a:r>
              <a:rPr lang="en-US" sz="2900" b="1" dirty="0" smtClean="0">
                <a:latin typeface="+mj-lt"/>
              </a:rPr>
              <a:t>Board meeting </a:t>
            </a:r>
            <a:r>
              <a:rPr lang="en-US" sz="2900" dirty="0">
                <a:latin typeface="+mj-lt"/>
              </a:rPr>
              <a:t>following its receipt of the report, the </a:t>
            </a:r>
            <a:r>
              <a:rPr lang="en-US" sz="2900" b="1" dirty="0">
                <a:latin typeface="+mj-lt"/>
              </a:rPr>
              <a:t>Board shall issue a decision</a:t>
            </a:r>
            <a:r>
              <a:rPr lang="en-US" sz="2900" dirty="0">
                <a:latin typeface="+mj-lt"/>
              </a:rPr>
              <a:t>, in writing, to affirm, reject, or modify the Superintendent’s decision. </a:t>
            </a:r>
          </a:p>
        </p:txBody>
      </p:sp>
    </p:spTree>
    <p:extLst>
      <p:ext uri="{BB962C8B-B14F-4D97-AF65-F5344CB8AC3E}">
        <p14:creationId xmlns:p14="http://schemas.microsoft.com/office/powerpoint/2010/main" val="7596426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smtClean="0"/>
              <a:t>Parental Rights of Appeal</a:t>
            </a:r>
            <a:endParaRPr lang="en-US" dirty="0"/>
          </a:p>
        </p:txBody>
      </p:sp>
      <p:sp>
        <p:nvSpPr>
          <p:cNvPr id="3" name="Content Placeholder 2"/>
          <p:cNvSpPr>
            <a:spLocks noGrp="1"/>
          </p:cNvSpPr>
          <p:nvPr>
            <p:ph idx="1"/>
          </p:nvPr>
        </p:nvSpPr>
        <p:spPr>
          <a:xfrm>
            <a:off x="1043492" y="1828800"/>
            <a:ext cx="6777317" cy="4419600"/>
          </a:xfrm>
        </p:spPr>
        <p:txBody>
          <a:bodyPr>
            <a:normAutofit fontScale="77500" lnSpcReduction="20000"/>
          </a:bodyPr>
          <a:lstStyle/>
          <a:p>
            <a:pPr marL="228600" algn="just">
              <a:spcBef>
                <a:spcPts val="0"/>
              </a:spcBef>
              <a:spcAft>
                <a:spcPts val="1200"/>
              </a:spcAft>
            </a:pPr>
            <a:r>
              <a:rPr lang="en-US" sz="1800" b="1" dirty="0" smtClean="0">
                <a:latin typeface="+mj-lt"/>
              </a:rPr>
              <a:t>Following First Notification</a:t>
            </a:r>
          </a:p>
          <a:p>
            <a:pPr marL="457200" lvl="1" algn="just">
              <a:spcBef>
                <a:spcPts val="0"/>
              </a:spcBef>
              <a:spcAft>
                <a:spcPts val="1200"/>
              </a:spcAft>
            </a:pPr>
            <a:r>
              <a:rPr lang="en-US" sz="1800" dirty="0" smtClean="0">
                <a:latin typeface="+mj-lt"/>
              </a:rPr>
              <a:t>A parent or guardian may </a:t>
            </a:r>
            <a:r>
              <a:rPr lang="en-US" sz="1800" b="1" dirty="0" smtClean="0">
                <a:latin typeface="+mj-lt"/>
              </a:rPr>
              <a:t>request a hearing before the Board </a:t>
            </a:r>
            <a:r>
              <a:rPr lang="en-US" sz="1800" dirty="0" smtClean="0">
                <a:latin typeface="+mj-lt"/>
              </a:rPr>
              <a:t>after receiving the information, and the hearing shall be held </a:t>
            </a:r>
            <a:r>
              <a:rPr lang="en-US" sz="1800" b="1" dirty="0" smtClean="0">
                <a:latin typeface="+mj-lt"/>
              </a:rPr>
              <a:t>within 10 days of the request</a:t>
            </a:r>
            <a:r>
              <a:rPr lang="en-US" sz="1800" dirty="0" smtClean="0">
                <a:latin typeface="+mj-lt"/>
              </a:rPr>
              <a:t>. The Board shall meet in executive session for the hearing to protect the confidentiality of the students. At the hearing the Board may hear from the School Anti-Bullying Specialist about the incident, recommendations for discipline or services, and any programs instituted to reduce such incidents.</a:t>
            </a:r>
          </a:p>
          <a:p>
            <a:pPr marL="731520" lvl="2" algn="just">
              <a:spcBef>
                <a:spcPts val="0"/>
              </a:spcBef>
              <a:spcAft>
                <a:spcPts val="1200"/>
              </a:spcAft>
            </a:pPr>
            <a:r>
              <a:rPr lang="en-US" sz="1600" dirty="0" smtClean="0">
                <a:latin typeface="+mj-lt"/>
              </a:rPr>
              <a:t>Generally try to time the notification, if possible, to approximately 10 days before the next Board meeting. </a:t>
            </a:r>
          </a:p>
          <a:p>
            <a:pPr marL="731520" lvl="2" algn="just">
              <a:spcBef>
                <a:spcPts val="0"/>
              </a:spcBef>
              <a:spcAft>
                <a:spcPts val="1200"/>
              </a:spcAft>
            </a:pPr>
            <a:r>
              <a:rPr lang="en-US" sz="1600" b="1" dirty="0" smtClean="0">
                <a:latin typeface="+mj-lt"/>
              </a:rPr>
              <a:t>If a parent requests a hearing, </a:t>
            </a:r>
            <a:r>
              <a:rPr lang="en-US" sz="1600" dirty="0" smtClean="0">
                <a:latin typeface="+mj-lt"/>
              </a:rPr>
              <a:t>and there is no Board meeting scheduled within 10 calendar days, options include calling a special Board meeting, or (</a:t>
            </a:r>
            <a:r>
              <a:rPr lang="en-US" sz="1600" i="1" dirty="0" smtClean="0">
                <a:latin typeface="+mj-lt"/>
              </a:rPr>
              <a:t>preferably</a:t>
            </a:r>
            <a:r>
              <a:rPr lang="en-US" sz="1600" dirty="0" smtClean="0">
                <a:latin typeface="+mj-lt"/>
              </a:rPr>
              <a:t>) obtaining consent of the parent(s) to schedule the hearing outside the 10 day timeline.</a:t>
            </a:r>
          </a:p>
          <a:p>
            <a:pPr marL="731520" lvl="2" algn="just">
              <a:spcBef>
                <a:spcPts val="0"/>
              </a:spcBef>
              <a:spcAft>
                <a:spcPts val="1200"/>
              </a:spcAft>
            </a:pPr>
            <a:r>
              <a:rPr lang="en-US" sz="1600" dirty="0" smtClean="0">
                <a:latin typeface="+mj-lt"/>
              </a:rPr>
              <a:t>This should almost always be on the same day that the Board issues its decision.</a:t>
            </a:r>
          </a:p>
          <a:p>
            <a:pPr marL="160020" algn="just">
              <a:spcBef>
                <a:spcPts val="0"/>
              </a:spcBef>
              <a:spcAft>
                <a:spcPts val="1200"/>
              </a:spcAft>
            </a:pPr>
            <a:r>
              <a:rPr lang="en-US" sz="1800" b="1" dirty="0" smtClean="0">
                <a:latin typeface="+mj-lt"/>
              </a:rPr>
              <a:t>After the Board’s Decision</a:t>
            </a:r>
          </a:p>
          <a:p>
            <a:pPr marL="457200" lvl="1" algn="just">
              <a:spcBef>
                <a:spcPts val="0"/>
              </a:spcBef>
              <a:spcAft>
                <a:spcPts val="1200"/>
              </a:spcAft>
            </a:pPr>
            <a:r>
              <a:rPr lang="en-US" sz="1800" dirty="0" smtClean="0">
                <a:latin typeface="+mj-lt"/>
              </a:rPr>
              <a:t>The Board's decision may be appealed to the Commissioner of Education, in accordance with the procedures set forth in law and regulation, </a:t>
            </a:r>
            <a:r>
              <a:rPr lang="en-US" sz="1800" b="1" dirty="0" smtClean="0">
                <a:latin typeface="+mj-lt"/>
              </a:rPr>
              <a:t>no later than 90 days after the issuance of the Board's decision</a:t>
            </a:r>
            <a:r>
              <a:rPr lang="en-US" sz="1800" dirty="0" smtClean="0">
                <a:latin typeface="+mj-lt"/>
              </a:rPr>
              <a:t>; and</a:t>
            </a:r>
          </a:p>
          <a:p>
            <a:pPr marL="731520" lvl="2" algn="just">
              <a:spcBef>
                <a:spcPts val="0"/>
              </a:spcBef>
              <a:spcAft>
                <a:spcPts val="1200"/>
              </a:spcAft>
            </a:pPr>
            <a:r>
              <a:rPr lang="en-US" sz="1600" b="1" dirty="0" smtClean="0">
                <a:latin typeface="+mj-lt"/>
              </a:rPr>
              <a:t>Note: </a:t>
            </a:r>
            <a:r>
              <a:rPr lang="en-US" sz="1600" dirty="0" smtClean="0">
                <a:latin typeface="+mj-lt"/>
              </a:rPr>
              <a:t>Parents can also file complaints with the Division on Civil Rights within 180 days of the occurrence of any act of HIB if they fall under a protected class under the LAD.</a:t>
            </a:r>
            <a:endParaRPr lang="en-US" sz="1600" dirty="0">
              <a:latin typeface="+mj-lt"/>
            </a:endParaRPr>
          </a:p>
        </p:txBody>
      </p:sp>
    </p:spTree>
    <p:extLst>
      <p:ext uri="{BB962C8B-B14F-4D97-AF65-F5344CB8AC3E}">
        <p14:creationId xmlns:p14="http://schemas.microsoft.com/office/powerpoint/2010/main" val="36381840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648736"/>
          </a:xfrm>
        </p:spPr>
        <p:txBody>
          <a:bodyPr>
            <a:normAutofit/>
          </a:bodyPr>
          <a:lstStyle/>
          <a:p>
            <a:r>
              <a:rPr lang="en-US" sz="3600" dirty="0" smtClean="0"/>
              <a:t>Sample Reporting Timeline</a:t>
            </a:r>
            <a:endParaRPr lang="en-US" sz="3600" dirty="0"/>
          </a:p>
        </p:txBody>
      </p:sp>
      <p:graphicFrame>
        <p:nvGraphicFramePr>
          <p:cNvPr id="4" name="Diagram 3"/>
          <p:cNvGraphicFramePr/>
          <p:nvPr>
            <p:extLst>
              <p:ext uri="{D42A27DB-BD31-4B8C-83A1-F6EECF244321}">
                <p14:modId xmlns:p14="http://schemas.microsoft.com/office/powerpoint/2010/main" val="2238037246"/>
              </p:ext>
            </p:extLst>
          </p:nvPr>
        </p:nvGraphicFramePr>
        <p:xfrm>
          <a:off x="762000" y="1371600"/>
          <a:ext cx="77724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883472" y="6274903"/>
            <a:ext cx="7391400" cy="276999"/>
          </a:xfrm>
          <a:prstGeom prst="rect">
            <a:avLst/>
          </a:prstGeom>
          <a:noFill/>
        </p:spPr>
        <p:txBody>
          <a:bodyPr wrap="square" rtlCol="0">
            <a:spAutoFit/>
          </a:bodyPr>
          <a:lstStyle/>
          <a:p>
            <a:r>
              <a:rPr lang="en-US" sz="1200" i="1" dirty="0" smtClean="0"/>
              <a:t>*Assuming there are no school closures for the remainder of the month</a:t>
            </a:r>
            <a:endParaRPr lang="en-US" sz="1200" i="1" dirty="0"/>
          </a:p>
        </p:txBody>
      </p:sp>
    </p:spTree>
    <p:extLst>
      <p:ext uri="{BB962C8B-B14F-4D97-AF65-F5344CB8AC3E}">
        <p14:creationId xmlns:p14="http://schemas.microsoft.com/office/powerpoint/2010/main" val="726252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95400"/>
            <a:ext cx="7024744" cy="2667000"/>
          </a:xfrm>
        </p:spPr>
        <p:txBody>
          <a:bodyPr>
            <a:normAutofit/>
          </a:bodyPr>
          <a:lstStyle/>
          <a:p>
            <a:r>
              <a:rPr lang="en-US" b="1" dirty="0"/>
              <a:t>Part </a:t>
            </a:r>
            <a:r>
              <a:rPr lang="en-US" b="1" dirty="0" smtClean="0"/>
              <a:t>III (HIB):</a:t>
            </a:r>
            <a:r>
              <a:rPr lang="en-US" dirty="0"/>
              <a:t/>
            </a:r>
            <a:br>
              <a:rPr lang="en-US" dirty="0"/>
            </a:br>
            <a:r>
              <a:rPr lang="en-US" sz="3200" i="1" dirty="0" smtClean="0"/>
              <a:t>Case Law Update</a:t>
            </a:r>
            <a:endParaRPr lang="en-US" sz="3200" i="1" dirty="0"/>
          </a:p>
        </p:txBody>
      </p:sp>
    </p:spTree>
    <p:extLst>
      <p:ext uri="{BB962C8B-B14F-4D97-AF65-F5344CB8AC3E}">
        <p14:creationId xmlns:p14="http://schemas.microsoft.com/office/powerpoint/2010/main" val="14865635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024744" cy="1143000"/>
          </a:xfrm>
        </p:spPr>
        <p:txBody>
          <a:bodyPr>
            <a:noAutofit/>
          </a:bodyPr>
          <a:lstStyle/>
          <a:p>
            <a:r>
              <a:rPr lang="en-US" sz="3600" b="1" dirty="0" smtClean="0"/>
              <a:t>HIB Timeline for Appeals</a:t>
            </a:r>
            <a:r>
              <a:rPr lang="en-US" sz="2000" dirty="0"/>
              <a:t/>
            </a:r>
            <a:br>
              <a:rPr lang="en-US" sz="2000" dirty="0"/>
            </a:br>
            <a:r>
              <a:rPr lang="en-US" sz="1400" i="1" dirty="0" smtClean="0"/>
              <a:t>M.S. o/b/o A.S. v. Bd. of Educ. of Cranbury</a:t>
            </a:r>
            <a:r>
              <a:rPr lang="en-US" sz="1400" dirty="0" smtClean="0"/>
              <a:t>, </a:t>
            </a:r>
            <a:r>
              <a:rPr lang="en-US" sz="1400" dirty="0"/>
              <a:t/>
            </a:r>
            <a:br>
              <a:rPr lang="en-US" sz="1400" dirty="0"/>
            </a:br>
            <a:r>
              <a:rPr lang="en-US" sz="1400" dirty="0"/>
              <a:t>EDU </a:t>
            </a:r>
            <a:r>
              <a:rPr lang="en-US" sz="1400" dirty="0" smtClean="0"/>
              <a:t>2571-15, </a:t>
            </a:r>
            <a:r>
              <a:rPr lang="en-US" sz="1400" dirty="0"/>
              <a:t>Initial </a:t>
            </a:r>
            <a:r>
              <a:rPr lang="en-US" sz="1400" dirty="0" smtClean="0"/>
              <a:t>Decision (__) aff'd by </a:t>
            </a:r>
            <a:r>
              <a:rPr lang="en-US" sz="1400" dirty="0"/>
              <a:t>Commissioner </a:t>
            </a:r>
            <a:r>
              <a:rPr lang="en-US" sz="1400" dirty="0" smtClean="0"/>
              <a:t>(June 19, 2015)</a:t>
            </a:r>
            <a:endParaRPr lang="en-US" sz="1400" dirty="0"/>
          </a:p>
        </p:txBody>
      </p:sp>
      <p:sp>
        <p:nvSpPr>
          <p:cNvPr id="3" name="Content Placeholder 2"/>
          <p:cNvSpPr>
            <a:spLocks noGrp="1"/>
          </p:cNvSpPr>
          <p:nvPr>
            <p:ph idx="1"/>
          </p:nvPr>
        </p:nvSpPr>
        <p:spPr>
          <a:xfrm>
            <a:off x="533400" y="1905000"/>
            <a:ext cx="8153400" cy="4221163"/>
          </a:xfrm>
        </p:spPr>
        <p:txBody>
          <a:bodyPr>
            <a:normAutofit fontScale="62500" lnSpcReduction="20000"/>
          </a:bodyPr>
          <a:lstStyle/>
          <a:p>
            <a:pPr lvl="0" algn="just">
              <a:spcAft>
                <a:spcPct val="35000"/>
              </a:spcAft>
            </a:pPr>
            <a:r>
              <a:rPr lang="en-US" sz="2100" b="1" dirty="0"/>
              <a:t>Facts</a:t>
            </a:r>
          </a:p>
          <a:p>
            <a:pPr lvl="1" algn="just">
              <a:spcAft>
                <a:spcPts val="1200"/>
              </a:spcAft>
            </a:pPr>
            <a:r>
              <a:rPr lang="en-US" sz="1800" dirty="0" smtClean="0">
                <a:solidFill>
                  <a:schemeClr val="tx1"/>
                </a:solidFill>
              </a:rPr>
              <a:t>Parent challenged the board’s determination that her son, A.S., engaged in behavior that violated the Anti-Bullying Bill of Rights Act.</a:t>
            </a:r>
          </a:p>
          <a:p>
            <a:pPr lvl="1" algn="just">
              <a:spcAft>
                <a:spcPts val="1200"/>
              </a:spcAft>
            </a:pPr>
            <a:r>
              <a:rPr lang="en-US" sz="1800" dirty="0" smtClean="0">
                <a:solidFill>
                  <a:schemeClr val="tx1"/>
                </a:solidFill>
              </a:rPr>
              <a:t>The incident took place on or about May 22, 2014, but the parent’s appeal was not perfected until January 30, 2015.</a:t>
            </a:r>
          </a:p>
          <a:p>
            <a:pPr lvl="1" algn="just">
              <a:spcAft>
                <a:spcPts val="1200"/>
              </a:spcAft>
            </a:pPr>
            <a:r>
              <a:rPr lang="en-US" sz="1800" dirty="0" smtClean="0">
                <a:solidFill>
                  <a:schemeClr val="tx1"/>
                </a:solidFill>
              </a:rPr>
              <a:t>The board filed a motion to dismiss contending that the parent’s appeal was filed beyond the 90-day period allowed under state regulation. </a:t>
            </a:r>
            <a:endParaRPr lang="en-US" sz="1800" dirty="0">
              <a:solidFill>
                <a:schemeClr val="tx1"/>
              </a:solidFill>
            </a:endParaRPr>
          </a:p>
          <a:p>
            <a:pPr lvl="0" algn="just">
              <a:spcAft>
                <a:spcPct val="35000"/>
              </a:spcAft>
            </a:pPr>
            <a:r>
              <a:rPr lang="en-US" sz="2100" b="1" dirty="0"/>
              <a:t>ALJ and Commissioner </a:t>
            </a:r>
            <a:r>
              <a:rPr lang="en-US" sz="2100" b="1" dirty="0" smtClean="0"/>
              <a:t>Decision</a:t>
            </a:r>
            <a:endParaRPr lang="en-US" sz="2100" cap="all" dirty="0" smtClean="0"/>
          </a:p>
          <a:p>
            <a:pPr lvl="1" algn="just">
              <a:spcAft>
                <a:spcPts val="1200"/>
              </a:spcAft>
            </a:pPr>
            <a:r>
              <a:rPr lang="en-US" sz="1900" dirty="0">
                <a:solidFill>
                  <a:schemeClr val="tx1"/>
                </a:solidFill>
              </a:rPr>
              <a:t>The ALJ </a:t>
            </a:r>
            <a:r>
              <a:rPr lang="en-US" sz="1900" dirty="0" smtClean="0">
                <a:solidFill>
                  <a:schemeClr val="tx1"/>
                </a:solidFill>
              </a:rPr>
              <a:t>granted the motion to dismiss, noting that the parent was </a:t>
            </a:r>
            <a:r>
              <a:rPr lang="en-US" sz="1900" b="1" dirty="0" smtClean="0">
                <a:solidFill>
                  <a:schemeClr val="tx1"/>
                </a:solidFill>
              </a:rPr>
              <a:t>properly advised</a:t>
            </a:r>
            <a:r>
              <a:rPr lang="en-US" sz="1900" dirty="0" smtClean="0">
                <a:solidFill>
                  <a:schemeClr val="tx1"/>
                </a:solidFill>
              </a:rPr>
              <a:t> that she could request a hearing before the board, and was </a:t>
            </a:r>
            <a:r>
              <a:rPr lang="en-US" sz="1900" b="1" dirty="0" smtClean="0">
                <a:solidFill>
                  <a:schemeClr val="tx1"/>
                </a:solidFill>
              </a:rPr>
              <a:t>properly advised </a:t>
            </a:r>
            <a:r>
              <a:rPr lang="en-US" sz="1900" dirty="0" smtClean="0">
                <a:solidFill>
                  <a:schemeClr val="tx1"/>
                </a:solidFill>
              </a:rPr>
              <a:t>that she could appeal the decision to the Commissioner no later than 90 days after issuance of decision.</a:t>
            </a:r>
          </a:p>
          <a:p>
            <a:pPr lvl="1" algn="just">
              <a:spcAft>
                <a:spcPts val="1200"/>
              </a:spcAft>
            </a:pPr>
            <a:r>
              <a:rPr lang="en-US" sz="1900" dirty="0" smtClean="0">
                <a:solidFill>
                  <a:schemeClr val="tx1"/>
                </a:solidFill>
              </a:rPr>
              <a:t>The ALJ found that the board hearing occurred on September 29, 2014, with a written decision issued October 14, 2014.  The parent then submitted an </a:t>
            </a:r>
            <a:r>
              <a:rPr lang="en-US" sz="1900" b="1" dirty="0" smtClean="0">
                <a:solidFill>
                  <a:schemeClr val="tx1"/>
                </a:solidFill>
              </a:rPr>
              <a:t>incomplete </a:t>
            </a:r>
            <a:r>
              <a:rPr lang="en-US" sz="1900" dirty="0" smtClean="0">
                <a:solidFill>
                  <a:schemeClr val="tx1"/>
                </a:solidFill>
              </a:rPr>
              <a:t>appeal, which was received by the Commissioner on December 30, 2014.  The Commissioner responded, advising that if the appeal were perfected in a timely manner it would be allowed.  Petitioner did not file </a:t>
            </a:r>
            <a:r>
              <a:rPr lang="en-US" sz="1900" dirty="0" smtClean="0">
                <a:solidFill>
                  <a:schemeClr val="tx1"/>
                </a:solidFill>
              </a:rPr>
              <a:t>a perfected </a:t>
            </a:r>
            <a:r>
              <a:rPr lang="en-US" sz="1900" dirty="0" smtClean="0">
                <a:solidFill>
                  <a:schemeClr val="tx1"/>
                </a:solidFill>
              </a:rPr>
              <a:t>petition until January 30, 2015.</a:t>
            </a:r>
          </a:p>
          <a:p>
            <a:pPr lvl="1" algn="just">
              <a:spcAft>
                <a:spcPts val="1200"/>
              </a:spcAft>
            </a:pPr>
            <a:r>
              <a:rPr lang="en-US" sz="1900" dirty="0" smtClean="0">
                <a:solidFill>
                  <a:schemeClr val="tx1"/>
                </a:solidFill>
              </a:rPr>
              <a:t>The ALJ </a:t>
            </a:r>
            <a:r>
              <a:rPr lang="en-US" sz="1900" dirty="0" smtClean="0">
                <a:solidFill>
                  <a:schemeClr val="tx1"/>
                </a:solidFill>
              </a:rPr>
              <a:t>held </a:t>
            </a:r>
            <a:r>
              <a:rPr lang="en-US" sz="1900" dirty="0" smtClean="0">
                <a:solidFill>
                  <a:schemeClr val="tx1"/>
                </a:solidFill>
              </a:rPr>
              <a:t>that the </a:t>
            </a:r>
            <a:r>
              <a:rPr lang="en-US" sz="1900" dirty="0" smtClean="0">
                <a:solidFill>
                  <a:schemeClr val="tx1"/>
                </a:solidFill>
              </a:rPr>
              <a:t>parent failed to </a:t>
            </a:r>
            <a:r>
              <a:rPr lang="en-US" sz="1900" dirty="0" smtClean="0">
                <a:solidFill>
                  <a:schemeClr val="tx1"/>
                </a:solidFill>
              </a:rPr>
              <a:t>file the  </a:t>
            </a:r>
            <a:r>
              <a:rPr lang="en-US" sz="1900" dirty="0" smtClean="0">
                <a:solidFill>
                  <a:schemeClr val="tx1"/>
                </a:solidFill>
              </a:rPr>
              <a:t>appeal within </a:t>
            </a:r>
            <a:r>
              <a:rPr lang="en-US" sz="1900" dirty="0" smtClean="0">
                <a:solidFill>
                  <a:schemeClr val="tx1"/>
                </a:solidFill>
              </a:rPr>
              <a:t>a timely </a:t>
            </a:r>
            <a:r>
              <a:rPr lang="en-US" sz="1900" dirty="0" smtClean="0">
                <a:solidFill>
                  <a:schemeClr val="tx1"/>
                </a:solidFill>
              </a:rPr>
              <a:t>manner and provided </a:t>
            </a:r>
            <a:r>
              <a:rPr lang="en-US" sz="1900" b="1" dirty="0" smtClean="0">
                <a:solidFill>
                  <a:schemeClr val="tx1"/>
                </a:solidFill>
              </a:rPr>
              <a:t>no evidence or law to allow relaxation of the 90-day time limit</a:t>
            </a:r>
            <a:r>
              <a:rPr lang="en-US" sz="1900" dirty="0" smtClean="0">
                <a:solidFill>
                  <a:schemeClr val="tx1"/>
                </a:solidFill>
              </a:rPr>
              <a:t>.  Accordingly, </a:t>
            </a:r>
            <a:r>
              <a:rPr lang="en-US" sz="1900" dirty="0" smtClean="0">
                <a:solidFill>
                  <a:schemeClr val="tx1"/>
                </a:solidFill>
              </a:rPr>
              <a:t>the ALJ </a:t>
            </a:r>
            <a:r>
              <a:rPr lang="en-US" sz="1900" dirty="0" smtClean="0">
                <a:solidFill>
                  <a:schemeClr val="tx1"/>
                </a:solidFill>
              </a:rPr>
              <a:t>granted summary decision and the Commissioner affirmed.  </a:t>
            </a:r>
          </a:p>
          <a:p>
            <a:pPr lvl="1" algn="just">
              <a:spcAft>
                <a:spcPts val="1200"/>
              </a:spcAft>
            </a:pPr>
            <a:r>
              <a:rPr lang="en-US" sz="1900" dirty="0" smtClean="0">
                <a:solidFill>
                  <a:schemeClr val="tx1"/>
                </a:solidFill>
              </a:rPr>
              <a:t>Take away </a:t>
            </a:r>
            <a:r>
              <a:rPr lang="en-US" sz="1900" dirty="0" smtClean="0">
                <a:solidFill>
                  <a:schemeClr val="tx1"/>
                </a:solidFill>
                <a:sym typeface="Wingdings" panose="05000000000000000000" pitchFamily="2" charset="2"/>
              </a:rPr>
              <a:t> 90 day time limit will be strictly enforced! </a:t>
            </a:r>
            <a:endParaRPr lang="en-US" sz="1900" dirty="0" smtClean="0">
              <a:solidFill>
                <a:schemeClr val="tx1"/>
              </a:solidFill>
            </a:endParaRPr>
          </a:p>
        </p:txBody>
      </p:sp>
    </p:spTree>
    <p:extLst>
      <p:ext uri="{BB962C8B-B14F-4D97-AF65-F5344CB8AC3E}">
        <p14:creationId xmlns:p14="http://schemas.microsoft.com/office/powerpoint/2010/main" val="30064397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024744" cy="1143000"/>
          </a:xfrm>
        </p:spPr>
        <p:txBody>
          <a:bodyPr>
            <a:noAutofit/>
          </a:bodyPr>
          <a:lstStyle/>
          <a:p>
            <a:r>
              <a:rPr lang="en-US" sz="3600" b="1" dirty="0" smtClean="0"/>
              <a:t>HIB – Appropriate Discipline </a:t>
            </a:r>
            <a:r>
              <a:rPr lang="en-US" sz="2000" dirty="0"/>
              <a:t/>
            </a:r>
            <a:br>
              <a:rPr lang="en-US" sz="2000" dirty="0"/>
            </a:br>
            <a:r>
              <a:rPr lang="en-US" sz="1400" dirty="0" smtClean="0"/>
              <a:t>C.C. o/b/o S.C. v. Bd. of Educ. of Jefferson Twp., </a:t>
            </a:r>
            <a:r>
              <a:rPr lang="en-US" sz="1400" dirty="0"/>
              <a:t/>
            </a:r>
            <a:br>
              <a:rPr lang="en-US" sz="1400" dirty="0"/>
            </a:br>
            <a:r>
              <a:rPr lang="en-US" sz="1400" dirty="0"/>
              <a:t>EDU </a:t>
            </a:r>
            <a:r>
              <a:rPr lang="en-US" sz="1400" dirty="0" smtClean="0"/>
              <a:t>10872-14, </a:t>
            </a:r>
            <a:r>
              <a:rPr lang="en-US" sz="1400" dirty="0"/>
              <a:t>Initial </a:t>
            </a:r>
            <a:r>
              <a:rPr lang="en-US" sz="1400" dirty="0" smtClean="0"/>
              <a:t>Decision (__) aff'd by </a:t>
            </a:r>
            <a:r>
              <a:rPr lang="en-US" sz="1400" dirty="0"/>
              <a:t>Commissioner </a:t>
            </a:r>
            <a:r>
              <a:rPr lang="en-US" sz="1400" dirty="0" smtClean="0"/>
              <a:t>(May 12, 2015)</a:t>
            </a:r>
            <a:endParaRPr lang="en-US" sz="1400" dirty="0"/>
          </a:p>
        </p:txBody>
      </p:sp>
      <p:sp>
        <p:nvSpPr>
          <p:cNvPr id="3" name="Content Placeholder 2"/>
          <p:cNvSpPr>
            <a:spLocks noGrp="1"/>
          </p:cNvSpPr>
          <p:nvPr>
            <p:ph idx="1"/>
          </p:nvPr>
        </p:nvSpPr>
        <p:spPr>
          <a:xfrm>
            <a:off x="533400" y="1905000"/>
            <a:ext cx="8153400" cy="4221163"/>
          </a:xfrm>
        </p:spPr>
        <p:txBody>
          <a:bodyPr>
            <a:normAutofit fontScale="70000" lnSpcReduction="20000"/>
          </a:bodyPr>
          <a:lstStyle/>
          <a:p>
            <a:pPr lvl="0" algn="just">
              <a:spcAft>
                <a:spcPct val="35000"/>
              </a:spcAft>
            </a:pPr>
            <a:r>
              <a:rPr lang="en-US" sz="2100" b="1" dirty="0"/>
              <a:t>Facts</a:t>
            </a:r>
          </a:p>
          <a:p>
            <a:pPr lvl="1" algn="just">
              <a:spcAft>
                <a:spcPts val="1200"/>
              </a:spcAft>
            </a:pPr>
            <a:r>
              <a:rPr lang="en-US" sz="1800" dirty="0" smtClean="0">
                <a:solidFill>
                  <a:schemeClr val="tx1"/>
                </a:solidFill>
              </a:rPr>
              <a:t>HIB claim was filed against minor child, S.C.  Superintendent determined S.C. committed an act of HIB, and as affirmed by the board, S.C. received a one-half day in-school suspension and was denied three recess periods.</a:t>
            </a:r>
          </a:p>
          <a:p>
            <a:pPr lvl="1" algn="just">
              <a:spcAft>
                <a:spcPts val="1200"/>
              </a:spcAft>
            </a:pPr>
            <a:r>
              <a:rPr lang="en-US" sz="1800" dirty="0" smtClean="0">
                <a:solidFill>
                  <a:schemeClr val="tx1"/>
                </a:solidFill>
              </a:rPr>
              <a:t>Parent filed a Complaint Investigation with the County Office of Education and filed an appeal </a:t>
            </a:r>
            <a:r>
              <a:rPr lang="en-US" sz="1800" dirty="0" smtClean="0">
                <a:solidFill>
                  <a:schemeClr val="tx1"/>
                </a:solidFill>
              </a:rPr>
              <a:t>with the </a:t>
            </a:r>
            <a:r>
              <a:rPr lang="en-US" sz="1800" dirty="0" smtClean="0">
                <a:solidFill>
                  <a:schemeClr val="tx1"/>
                </a:solidFill>
              </a:rPr>
              <a:t>Commissioner.  </a:t>
            </a:r>
          </a:p>
          <a:p>
            <a:pPr lvl="1" algn="just">
              <a:spcAft>
                <a:spcPts val="1200"/>
              </a:spcAft>
            </a:pPr>
            <a:r>
              <a:rPr lang="en-US" sz="1800" dirty="0" smtClean="0">
                <a:solidFill>
                  <a:schemeClr val="tx1"/>
                </a:solidFill>
              </a:rPr>
              <a:t>Parent claimed that the board and certain district personnel had substantially harmed his son through its investigation and response to the alleged acts of HIB</a:t>
            </a:r>
            <a:endParaRPr lang="en-US" sz="1800" dirty="0">
              <a:solidFill>
                <a:schemeClr val="tx1"/>
              </a:solidFill>
            </a:endParaRPr>
          </a:p>
          <a:p>
            <a:pPr lvl="0" algn="just">
              <a:spcAft>
                <a:spcPct val="35000"/>
              </a:spcAft>
            </a:pPr>
            <a:r>
              <a:rPr lang="en-US" sz="2100" b="1" dirty="0" smtClean="0"/>
              <a:t>County Superintendent, ALJ </a:t>
            </a:r>
            <a:r>
              <a:rPr lang="en-US" sz="2100" b="1" dirty="0"/>
              <a:t>and Commissioner </a:t>
            </a:r>
            <a:r>
              <a:rPr lang="en-US" sz="2100" b="1" dirty="0" smtClean="0"/>
              <a:t>Decision</a:t>
            </a:r>
            <a:endParaRPr lang="en-US" sz="2100" cap="all" dirty="0" smtClean="0"/>
          </a:p>
          <a:p>
            <a:pPr lvl="1" algn="just">
              <a:spcAft>
                <a:spcPts val="1200"/>
              </a:spcAft>
            </a:pPr>
            <a:r>
              <a:rPr lang="en-US" sz="1900" dirty="0" smtClean="0">
                <a:solidFill>
                  <a:schemeClr val="tx1"/>
                </a:solidFill>
              </a:rPr>
              <a:t>County Superintendent issued a report finding </a:t>
            </a:r>
            <a:r>
              <a:rPr lang="en-US" sz="1900" dirty="0" smtClean="0">
                <a:solidFill>
                  <a:schemeClr val="tx1"/>
                </a:solidFill>
              </a:rPr>
              <a:t>that: </a:t>
            </a:r>
            <a:r>
              <a:rPr lang="en-US" sz="1900" dirty="0" smtClean="0">
                <a:solidFill>
                  <a:schemeClr val="tx1"/>
                </a:solidFill>
              </a:rPr>
              <a:t>(1) the district’s investigation complied with the Anti-Bullying Bill of Rights Act and (2) the suspension was appropriate. </a:t>
            </a:r>
          </a:p>
          <a:p>
            <a:pPr lvl="1" algn="just">
              <a:spcAft>
                <a:spcPts val="1200"/>
              </a:spcAft>
            </a:pPr>
            <a:r>
              <a:rPr lang="en-US" sz="1900" dirty="0" smtClean="0">
                <a:solidFill>
                  <a:schemeClr val="tx1"/>
                </a:solidFill>
              </a:rPr>
              <a:t>The ALJ similarly found that the board properly implemented the Act.  The ALJ noted that the HIB statute is intended to </a:t>
            </a:r>
            <a:r>
              <a:rPr lang="en-US" sz="1900" b="1" dirty="0" smtClean="0">
                <a:solidFill>
                  <a:schemeClr val="tx1"/>
                </a:solidFill>
              </a:rPr>
              <a:t>drive home the principal that cruel words will not be tolerated in a school environment</a:t>
            </a:r>
            <a:r>
              <a:rPr lang="en-US" sz="1900" dirty="0" smtClean="0">
                <a:solidFill>
                  <a:schemeClr val="tx1"/>
                </a:solidFill>
              </a:rPr>
              <a:t>.  The ALJ further explained that the consequence to S.C. was </a:t>
            </a:r>
            <a:r>
              <a:rPr lang="en-US" sz="1900" b="1" dirty="0" smtClean="0">
                <a:solidFill>
                  <a:schemeClr val="tx1"/>
                </a:solidFill>
              </a:rPr>
              <a:t>adequately restrained</a:t>
            </a:r>
            <a:r>
              <a:rPr lang="en-US" sz="1900" dirty="0" smtClean="0">
                <a:solidFill>
                  <a:schemeClr val="tx1"/>
                </a:solidFill>
              </a:rPr>
              <a:t> and the actions of the district personnel and the board were </a:t>
            </a:r>
            <a:r>
              <a:rPr lang="en-US" sz="1900" b="1" dirty="0" smtClean="0">
                <a:solidFill>
                  <a:schemeClr val="tx1"/>
                </a:solidFill>
              </a:rPr>
              <a:t>consistent with the letter and spirit</a:t>
            </a:r>
            <a:r>
              <a:rPr lang="en-US" sz="1900" dirty="0" smtClean="0">
                <a:solidFill>
                  <a:schemeClr val="tx1"/>
                </a:solidFill>
              </a:rPr>
              <a:t> of </a:t>
            </a:r>
            <a:r>
              <a:rPr lang="en-US" sz="1900" dirty="0" smtClean="0">
                <a:solidFill>
                  <a:schemeClr val="tx1"/>
                </a:solidFill>
              </a:rPr>
              <a:t>the </a:t>
            </a:r>
            <a:r>
              <a:rPr lang="en-US" sz="1900" dirty="0" smtClean="0">
                <a:solidFill>
                  <a:schemeClr val="tx1"/>
                </a:solidFill>
              </a:rPr>
              <a:t>law and </a:t>
            </a:r>
            <a:r>
              <a:rPr lang="en-US" sz="1900" dirty="0" smtClean="0">
                <a:solidFill>
                  <a:schemeClr val="tx1"/>
                </a:solidFill>
              </a:rPr>
              <a:t>regulations.</a:t>
            </a:r>
            <a:endParaRPr lang="en-US" sz="1900" dirty="0" smtClean="0">
              <a:solidFill>
                <a:schemeClr val="tx1"/>
              </a:solidFill>
            </a:endParaRPr>
          </a:p>
          <a:p>
            <a:pPr lvl="1" algn="just">
              <a:spcAft>
                <a:spcPts val="1200"/>
              </a:spcAft>
            </a:pPr>
            <a:r>
              <a:rPr lang="en-US" sz="1900" dirty="0" smtClean="0">
                <a:solidFill>
                  <a:schemeClr val="tx1"/>
                </a:solidFill>
              </a:rPr>
              <a:t>The Commissioner affirmed, finding the board did not act in an arbitrary, capricious or unreasonable manner. </a:t>
            </a:r>
          </a:p>
        </p:txBody>
      </p:sp>
    </p:spTree>
    <p:extLst>
      <p:ext uri="{BB962C8B-B14F-4D97-AF65-F5344CB8AC3E}">
        <p14:creationId xmlns:p14="http://schemas.microsoft.com/office/powerpoint/2010/main" val="10000932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024744" cy="1143000"/>
          </a:xfrm>
        </p:spPr>
        <p:txBody>
          <a:bodyPr>
            <a:noAutofit/>
          </a:bodyPr>
          <a:lstStyle/>
          <a:p>
            <a:r>
              <a:rPr lang="en-US" sz="3600" b="1" dirty="0" smtClean="0"/>
              <a:t>HIB – Reversing Board Decision</a:t>
            </a:r>
            <a:r>
              <a:rPr lang="en-US" sz="2000" dirty="0"/>
              <a:t/>
            </a:r>
            <a:br>
              <a:rPr lang="en-US" sz="2000" dirty="0"/>
            </a:br>
            <a:r>
              <a:rPr lang="en-US" sz="1400" dirty="0" smtClean="0"/>
              <a:t>T.R. and T.R. o/b/o E.R. v. Bd. of Educ. of Bridgewater-Raritan Reg’l Sch. Dist.,</a:t>
            </a:r>
            <a:r>
              <a:rPr lang="en-US" sz="1400" dirty="0"/>
              <a:t/>
            </a:r>
            <a:br>
              <a:rPr lang="en-US" sz="1400" dirty="0"/>
            </a:br>
            <a:r>
              <a:rPr lang="en-US" sz="1400" dirty="0"/>
              <a:t>EDU </a:t>
            </a:r>
            <a:r>
              <a:rPr lang="en-US" sz="1400" dirty="0" smtClean="0"/>
              <a:t>10208-13, </a:t>
            </a:r>
            <a:r>
              <a:rPr lang="en-US" sz="1400" dirty="0"/>
              <a:t>Initial </a:t>
            </a:r>
            <a:r>
              <a:rPr lang="en-US" sz="1400" dirty="0" smtClean="0"/>
              <a:t>Decision (9/25/14) aff'd by </a:t>
            </a:r>
            <a:r>
              <a:rPr lang="en-US" sz="1400" dirty="0"/>
              <a:t>Commissioner </a:t>
            </a:r>
            <a:r>
              <a:rPr lang="en-US" sz="1400" dirty="0" smtClean="0"/>
              <a:t>(May 6, 2015)</a:t>
            </a:r>
            <a:endParaRPr lang="en-US" sz="1400" dirty="0"/>
          </a:p>
        </p:txBody>
      </p:sp>
      <p:sp>
        <p:nvSpPr>
          <p:cNvPr id="3" name="Content Placeholder 2"/>
          <p:cNvSpPr>
            <a:spLocks noGrp="1"/>
          </p:cNvSpPr>
          <p:nvPr>
            <p:ph idx="1"/>
          </p:nvPr>
        </p:nvSpPr>
        <p:spPr>
          <a:xfrm>
            <a:off x="457200" y="1905000"/>
            <a:ext cx="8229600" cy="4953000"/>
          </a:xfrm>
        </p:spPr>
        <p:txBody>
          <a:bodyPr>
            <a:normAutofit fontScale="55000" lnSpcReduction="20000"/>
          </a:bodyPr>
          <a:lstStyle/>
          <a:p>
            <a:pPr lvl="0" algn="just">
              <a:spcAft>
                <a:spcPct val="35000"/>
              </a:spcAft>
            </a:pPr>
            <a:r>
              <a:rPr lang="en-US" b="1" dirty="0"/>
              <a:t>Facts</a:t>
            </a:r>
          </a:p>
          <a:p>
            <a:pPr lvl="1" algn="just">
              <a:spcAft>
                <a:spcPts val="1200"/>
              </a:spcAft>
            </a:pPr>
            <a:r>
              <a:rPr lang="en-US" sz="2100" dirty="0" smtClean="0">
                <a:solidFill>
                  <a:schemeClr val="tx1"/>
                </a:solidFill>
              </a:rPr>
              <a:t>At the end of the 2011-2012 school year, P.H., an eighth-grade male student, “attempted to engage in sexual activity” with E.R., a seventh-grade student, on school property.  Students reported the incident, but the district did not conduct an HIB investigation at that time.  When the parents of the female student called the district, they were advised that the district spoke with the male involved and advised him to “discontinue his activities.”  Nonetheless, P.H. “continued to request sexual activities” from E.R.</a:t>
            </a:r>
          </a:p>
          <a:p>
            <a:pPr lvl="1" algn="just">
              <a:spcAft>
                <a:spcPts val="1200"/>
              </a:spcAft>
            </a:pPr>
            <a:r>
              <a:rPr lang="en-US" sz="2100" dirty="0" smtClean="0">
                <a:solidFill>
                  <a:schemeClr val="tx1"/>
                </a:solidFill>
              </a:rPr>
              <a:t>The district finally agreed to conduct an HIB investigation, and found there was no finding of bullying.  The report noted that the female student “liked the attention” and documented the incident as “Adolescent Sexual Curiosity.”</a:t>
            </a:r>
          </a:p>
          <a:p>
            <a:pPr lvl="1" algn="just">
              <a:spcAft>
                <a:spcPts val="1200"/>
              </a:spcAft>
            </a:pPr>
            <a:r>
              <a:rPr lang="en-US" sz="2400" b="1" dirty="0" smtClean="0"/>
              <a:t>ALJ </a:t>
            </a:r>
            <a:r>
              <a:rPr lang="en-US" sz="2400" b="1" dirty="0"/>
              <a:t>and Commissioner </a:t>
            </a:r>
            <a:r>
              <a:rPr lang="en-US" sz="2400" b="1" dirty="0" smtClean="0"/>
              <a:t>Decision</a:t>
            </a:r>
          </a:p>
          <a:p>
            <a:pPr lvl="1" algn="just">
              <a:spcAft>
                <a:spcPts val="1200"/>
              </a:spcAft>
            </a:pPr>
            <a:r>
              <a:rPr lang="en-US" sz="2100" dirty="0" smtClean="0">
                <a:solidFill>
                  <a:schemeClr val="tx1"/>
                </a:solidFill>
              </a:rPr>
              <a:t>The ALJ issued a decision finding that the board acted in an arbitrary, capricious and unreasonable manner in determining that E.R. was not subjected to HIB.  “P.H., an allegedly heterosexual male student, engaged in actions reasonably perceived as being motivated by E.R.’s actual characteristics such as gender (female) and sexual orientation (heterosexual).  The Board’s argument that his conduct was somehow motivated instead by a unique and undefined personality trait of E.R. simply defies logic and is unpersuasive.”  </a:t>
            </a:r>
          </a:p>
          <a:p>
            <a:pPr lvl="1" algn="just">
              <a:spcAft>
                <a:spcPts val="1200"/>
              </a:spcAft>
            </a:pPr>
            <a:r>
              <a:rPr lang="en-US" sz="2100" dirty="0" smtClean="0">
                <a:solidFill>
                  <a:schemeClr val="tx1"/>
                </a:solidFill>
              </a:rPr>
              <a:t>The ALJ went on to find P.H.’s actions to have created a substantial disruption, noting that “substantial disruption or interference” appears to address free speech concerns.  “By repeatedly requesting sexual favors from E.R. in the presence of other students, P.H. substantially interfered with the orderly operation of the school because ‘the essential lessons of civil, mature conduct cannot be conveyed in a school that tolerates lewd, indecent, or offensive speech and conduct,’” </a:t>
            </a:r>
            <a:r>
              <a:rPr lang="en-US" sz="2100" i="1" dirty="0" smtClean="0">
                <a:solidFill>
                  <a:schemeClr val="tx1"/>
                </a:solidFill>
              </a:rPr>
              <a:t>citing</a:t>
            </a:r>
            <a:r>
              <a:rPr lang="en-US" sz="2100" dirty="0" smtClean="0">
                <a:solidFill>
                  <a:schemeClr val="tx1"/>
                </a:solidFill>
              </a:rPr>
              <a:t> </a:t>
            </a:r>
            <a:r>
              <a:rPr lang="en-US" sz="2100" i="1" dirty="0" smtClean="0">
                <a:solidFill>
                  <a:schemeClr val="tx1"/>
                </a:solidFill>
              </a:rPr>
              <a:t>Bethel Sch. Dist. v. Fraser</a:t>
            </a:r>
            <a:r>
              <a:rPr lang="en-US" sz="2100" dirty="0" smtClean="0">
                <a:solidFill>
                  <a:schemeClr val="tx1"/>
                </a:solidFill>
              </a:rPr>
              <a:t>, 478 </a:t>
            </a:r>
            <a:r>
              <a:rPr lang="en-US" sz="2100" i="1" dirty="0" smtClean="0">
                <a:solidFill>
                  <a:schemeClr val="tx1"/>
                </a:solidFill>
              </a:rPr>
              <a:t>U.S. </a:t>
            </a:r>
            <a:r>
              <a:rPr lang="en-US" sz="2100" dirty="0" smtClean="0">
                <a:solidFill>
                  <a:schemeClr val="tx1"/>
                </a:solidFill>
              </a:rPr>
              <a:t>675, 683 (1986</a:t>
            </a:r>
            <a:r>
              <a:rPr lang="en-US" sz="2100" dirty="0" smtClean="0">
                <a:solidFill>
                  <a:schemeClr val="tx1"/>
                </a:solidFill>
              </a:rPr>
              <a:t>). The Judge also noted that students have a right to be “let alone.”</a:t>
            </a:r>
            <a:endParaRPr lang="en-US" sz="2100" dirty="0" smtClean="0">
              <a:solidFill>
                <a:schemeClr val="tx1"/>
              </a:solidFill>
            </a:endParaRPr>
          </a:p>
          <a:p>
            <a:pPr lvl="1" algn="just">
              <a:spcAft>
                <a:spcPts val="1200"/>
              </a:spcAft>
            </a:pPr>
            <a:r>
              <a:rPr lang="en-US" sz="2100" dirty="0">
                <a:solidFill>
                  <a:schemeClr val="tx1"/>
                </a:solidFill>
              </a:rPr>
              <a:t> </a:t>
            </a:r>
            <a:r>
              <a:rPr lang="en-US" sz="2100" dirty="0" smtClean="0">
                <a:solidFill>
                  <a:schemeClr val="tx1"/>
                </a:solidFill>
              </a:rPr>
              <a:t>The ALJ’s decision was affirmed by the Commissioner. </a:t>
            </a:r>
          </a:p>
        </p:txBody>
      </p:sp>
    </p:spTree>
    <p:extLst>
      <p:ext uri="{BB962C8B-B14F-4D97-AF65-F5344CB8AC3E}">
        <p14:creationId xmlns:p14="http://schemas.microsoft.com/office/powerpoint/2010/main" val="37087587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85800"/>
            <a:ext cx="7024744" cy="1143000"/>
          </a:xfrm>
        </p:spPr>
        <p:txBody>
          <a:bodyPr>
            <a:noAutofit/>
          </a:bodyPr>
          <a:lstStyle/>
          <a:p>
            <a:r>
              <a:rPr lang="en-US" sz="3600" b="1" dirty="0" smtClean="0"/>
              <a:t>HIB Investigations</a:t>
            </a:r>
            <a:r>
              <a:rPr lang="en-US" sz="2000" dirty="0"/>
              <a:t/>
            </a:r>
            <a:br>
              <a:rPr lang="en-US" sz="2000" dirty="0"/>
            </a:br>
            <a:r>
              <a:rPr lang="en-US" sz="1400" i="1" dirty="0" smtClean="0"/>
              <a:t>D.M</a:t>
            </a:r>
            <a:r>
              <a:rPr lang="en-US" sz="1400" i="1" dirty="0"/>
              <a:t>. o/b/o K.B. v. BOE of the Twp. of West Milford</a:t>
            </a:r>
            <a:r>
              <a:rPr lang="en-US" sz="1400" dirty="0"/>
              <a:t>, </a:t>
            </a:r>
            <a:br>
              <a:rPr lang="en-US" sz="1400" dirty="0"/>
            </a:br>
            <a:r>
              <a:rPr lang="en-US" sz="1400" dirty="0"/>
              <a:t>EDU 4873-14, Initial </a:t>
            </a:r>
            <a:r>
              <a:rPr lang="en-US" sz="1400" dirty="0" smtClean="0"/>
              <a:t>Decision (__) rev’d </a:t>
            </a:r>
            <a:r>
              <a:rPr lang="en-US" sz="1400" dirty="0"/>
              <a:t>by Commissioner (Nov. 24, 2014)</a:t>
            </a:r>
          </a:p>
        </p:txBody>
      </p:sp>
      <p:sp>
        <p:nvSpPr>
          <p:cNvPr id="3" name="Content Placeholder 2"/>
          <p:cNvSpPr>
            <a:spLocks noGrp="1"/>
          </p:cNvSpPr>
          <p:nvPr>
            <p:ph idx="1"/>
          </p:nvPr>
        </p:nvSpPr>
        <p:spPr>
          <a:xfrm>
            <a:off x="533400" y="1905000"/>
            <a:ext cx="8153400" cy="4221163"/>
          </a:xfrm>
        </p:spPr>
        <p:txBody>
          <a:bodyPr>
            <a:normAutofit fontScale="70000" lnSpcReduction="20000"/>
          </a:bodyPr>
          <a:lstStyle/>
          <a:p>
            <a:pPr lvl="0" algn="just">
              <a:spcAft>
                <a:spcPct val="35000"/>
              </a:spcAft>
            </a:pPr>
            <a:r>
              <a:rPr lang="en-US" sz="2100" b="1" dirty="0"/>
              <a:t>Facts</a:t>
            </a:r>
          </a:p>
          <a:p>
            <a:pPr lvl="1" algn="just">
              <a:spcAft>
                <a:spcPts val="1200"/>
              </a:spcAft>
            </a:pPr>
            <a:r>
              <a:rPr lang="en-US" sz="1800" dirty="0">
                <a:solidFill>
                  <a:schemeClr val="tx1"/>
                </a:solidFill>
              </a:rPr>
              <a:t>Parents alleged that their child was harassed in October 2013 and January 2014 to the point that the child could not attend school and the district did not investigate in compliance with the Act. </a:t>
            </a:r>
          </a:p>
          <a:p>
            <a:pPr lvl="1" algn="just">
              <a:spcAft>
                <a:spcPts val="1200"/>
              </a:spcAft>
            </a:pPr>
            <a:r>
              <a:rPr lang="en-US" sz="1800" dirty="0">
                <a:solidFill>
                  <a:schemeClr val="tx1"/>
                </a:solidFill>
              </a:rPr>
              <a:t>The district denied that the student was subject to bullying and contended that neither the parent nor the child had filled out the HIB reporting form that would have provided the details necessary to investigate.</a:t>
            </a:r>
          </a:p>
          <a:p>
            <a:pPr lvl="0" algn="just">
              <a:spcAft>
                <a:spcPct val="35000"/>
              </a:spcAft>
            </a:pPr>
            <a:r>
              <a:rPr lang="en-US" sz="2100" b="1" dirty="0"/>
              <a:t>ALJ and Commissioner </a:t>
            </a:r>
            <a:r>
              <a:rPr lang="en-US" sz="2100" b="1" dirty="0" smtClean="0"/>
              <a:t>Decision</a:t>
            </a:r>
            <a:endParaRPr lang="en-US" sz="2100" cap="all" dirty="0" smtClean="0"/>
          </a:p>
          <a:p>
            <a:pPr lvl="1" algn="just">
              <a:spcAft>
                <a:spcPts val="1200"/>
              </a:spcAft>
            </a:pPr>
            <a:r>
              <a:rPr lang="en-US" sz="1900" dirty="0">
                <a:solidFill>
                  <a:schemeClr val="tx1"/>
                </a:solidFill>
              </a:rPr>
              <a:t>The ALJ granted </a:t>
            </a:r>
            <a:r>
              <a:rPr lang="en-US" sz="1900" dirty="0" smtClean="0">
                <a:solidFill>
                  <a:schemeClr val="tx1"/>
                </a:solidFill>
              </a:rPr>
              <a:t>unopposed motion </a:t>
            </a:r>
            <a:r>
              <a:rPr lang="en-US" sz="1900" dirty="0">
                <a:solidFill>
                  <a:schemeClr val="tx1"/>
                </a:solidFill>
              </a:rPr>
              <a:t>for summary decision in favor of the district holding that </a:t>
            </a:r>
            <a:r>
              <a:rPr lang="en-US" sz="1900" dirty="0" smtClean="0">
                <a:solidFill>
                  <a:schemeClr val="tx1"/>
                </a:solidFill>
              </a:rPr>
              <a:t>the </a:t>
            </a:r>
            <a:r>
              <a:rPr lang="en-US" sz="1900" dirty="0">
                <a:solidFill>
                  <a:schemeClr val="tx1"/>
                </a:solidFill>
              </a:rPr>
              <a:t>district had </a:t>
            </a:r>
            <a:r>
              <a:rPr lang="en-US" sz="1900" dirty="0" smtClean="0">
                <a:solidFill>
                  <a:schemeClr val="tx1"/>
                </a:solidFill>
              </a:rPr>
              <a:t>acted properly and exercised </a:t>
            </a:r>
            <a:r>
              <a:rPr lang="en-US" sz="1900" dirty="0">
                <a:solidFill>
                  <a:schemeClr val="tx1"/>
                </a:solidFill>
              </a:rPr>
              <a:t>its managerial discretion.</a:t>
            </a:r>
          </a:p>
          <a:p>
            <a:pPr lvl="1" algn="just">
              <a:spcAft>
                <a:spcPts val="1200"/>
              </a:spcAft>
            </a:pPr>
            <a:r>
              <a:rPr lang="en-US" sz="1900" dirty="0" smtClean="0">
                <a:solidFill>
                  <a:schemeClr val="tx1"/>
                </a:solidFill>
              </a:rPr>
              <a:t>The </a:t>
            </a:r>
            <a:r>
              <a:rPr lang="en-US" sz="1900" dirty="0">
                <a:solidFill>
                  <a:schemeClr val="tx1"/>
                </a:solidFill>
              </a:rPr>
              <a:t>Commissioner rejected the decision finding 1) it was an error to apply the “default” standard of review and 2) all alleged acts of HIB require an internal investigation by an ABS, which the district did not undertake. </a:t>
            </a:r>
          </a:p>
          <a:p>
            <a:pPr lvl="1" algn="just">
              <a:spcAft>
                <a:spcPts val="1200"/>
              </a:spcAft>
            </a:pPr>
            <a:r>
              <a:rPr lang="en-US" sz="1900" dirty="0">
                <a:solidFill>
                  <a:schemeClr val="tx1"/>
                </a:solidFill>
              </a:rPr>
              <a:t>The Commissioner found that “as soon as the petitioner made a claim of HIB, the statutory requirements were triggered and the </a:t>
            </a:r>
            <a:r>
              <a:rPr lang="en-US" sz="1900" dirty="0" smtClean="0">
                <a:solidFill>
                  <a:schemeClr val="tx1"/>
                </a:solidFill>
              </a:rPr>
              <a:t>district </a:t>
            </a:r>
            <a:r>
              <a:rPr lang="en-US" sz="1900" dirty="0">
                <a:solidFill>
                  <a:schemeClr val="tx1"/>
                </a:solidFill>
              </a:rPr>
              <a:t>had an affirmative obligation to conduct an investigation and follow the protocol outlined in </a:t>
            </a:r>
            <a:r>
              <a:rPr lang="en-US" sz="1900" i="1" dirty="0">
                <a:solidFill>
                  <a:schemeClr val="tx1"/>
                </a:solidFill>
              </a:rPr>
              <a:t>N.J.S.A.</a:t>
            </a:r>
            <a:r>
              <a:rPr lang="en-US" sz="1900" dirty="0">
                <a:solidFill>
                  <a:schemeClr val="tx1"/>
                </a:solidFill>
              </a:rPr>
              <a:t> 18A:37-15(b)6</a:t>
            </a:r>
            <a:r>
              <a:rPr lang="en-US" sz="1900" dirty="0" smtClean="0">
                <a:solidFill>
                  <a:schemeClr val="tx1"/>
                </a:solidFill>
              </a:rPr>
              <a:t>.” </a:t>
            </a:r>
          </a:p>
          <a:p>
            <a:pPr lvl="1" algn="just">
              <a:spcAft>
                <a:spcPts val="1200"/>
              </a:spcAft>
            </a:pPr>
            <a:r>
              <a:rPr lang="en-US" sz="1900" dirty="0" smtClean="0">
                <a:solidFill>
                  <a:schemeClr val="tx1"/>
                </a:solidFill>
              </a:rPr>
              <a:t>The </a:t>
            </a:r>
            <a:r>
              <a:rPr lang="en-US" sz="1900" dirty="0">
                <a:solidFill>
                  <a:schemeClr val="tx1"/>
                </a:solidFill>
              </a:rPr>
              <a:t>Commissioner also found that parents are </a:t>
            </a:r>
            <a:r>
              <a:rPr lang="en-US" sz="1900" b="1" dirty="0">
                <a:solidFill>
                  <a:schemeClr val="tx1"/>
                </a:solidFill>
              </a:rPr>
              <a:t>not required to fill out a form</a:t>
            </a:r>
            <a:r>
              <a:rPr lang="en-US" sz="1900" dirty="0">
                <a:solidFill>
                  <a:schemeClr val="tx1"/>
                </a:solidFill>
              </a:rPr>
              <a:t> to trigger an obligation on the </a:t>
            </a:r>
            <a:r>
              <a:rPr lang="en-US" sz="1900" dirty="0" smtClean="0">
                <a:solidFill>
                  <a:schemeClr val="tx1"/>
                </a:solidFill>
              </a:rPr>
              <a:t>district </a:t>
            </a:r>
            <a:r>
              <a:rPr lang="en-US" sz="1900" dirty="0">
                <a:solidFill>
                  <a:schemeClr val="tx1"/>
                </a:solidFill>
              </a:rPr>
              <a:t>to investigate. </a:t>
            </a:r>
            <a:endParaRPr lang="en-US" dirty="0"/>
          </a:p>
        </p:txBody>
      </p:sp>
    </p:spTree>
    <p:extLst>
      <p:ext uri="{BB962C8B-B14F-4D97-AF65-F5344CB8AC3E}">
        <p14:creationId xmlns:p14="http://schemas.microsoft.com/office/powerpoint/2010/main" val="28150351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2200" i="1" dirty="0" smtClean="0">
                <a:solidFill>
                  <a:schemeClr val="accent3">
                    <a:lumMod val="60000"/>
                    <a:lumOff val="40000"/>
                  </a:schemeClr>
                </a:solidFill>
              </a:rPr>
              <a:t/>
            </a:r>
            <a:br>
              <a:rPr lang="en-US" sz="2200" i="1" dirty="0" smtClean="0">
                <a:solidFill>
                  <a:schemeClr val="accent3">
                    <a:lumMod val="60000"/>
                    <a:lumOff val="40000"/>
                  </a:schemeClr>
                </a:solidFill>
              </a:rPr>
            </a:br>
            <a:r>
              <a:rPr lang="en-US" sz="2000" i="1" dirty="0">
                <a:solidFill>
                  <a:schemeClr val="accent3">
                    <a:lumMod val="60000"/>
                    <a:lumOff val="40000"/>
                  </a:schemeClr>
                </a:solidFill>
              </a:rPr>
              <a:t/>
            </a:r>
            <a:br>
              <a:rPr lang="en-US" sz="2000" i="1" dirty="0">
                <a:solidFill>
                  <a:schemeClr val="accent3">
                    <a:lumMod val="60000"/>
                    <a:lumOff val="40000"/>
                  </a:schemeClr>
                </a:solidFill>
              </a:rPr>
            </a:br>
            <a:r>
              <a:rPr lang="en-US" sz="3600" b="1" dirty="0"/>
              <a:t>HIB </a:t>
            </a:r>
            <a:r>
              <a:rPr lang="en-US" sz="3600" b="1" dirty="0" smtClean="0"/>
              <a:t>– Parental Liability?</a:t>
            </a:r>
            <a:br>
              <a:rPr lang="en-US" sz="3600" b="1" dirty="0" smtClean="0"/>
            </a:br>
            <a:r>
              <a:rPr lang="en-US" sz="1600" i="1" dirty="0" smtClean="0"/>
              <a:t>V.B. v. Flemington-Raritan Regional BOE</a:t>
            </a:r>
            <a:r>
              <a:rPr lang="en-US" sz="1600" dirty="0" smtClean="0"/>
              <a:t>, </a:t>
            </a:r>
            <a:br>
              <a:rPr lang="en-US" sz="1600" dirty="0" smtClean="0"/>
            </a:br>
            <a:r>
              <a:rPr lang="en-US" sz="1600" dirty="0" smtClean="0"/>
              <a:t>Docket No.: HNT-L-95-13 (Law Div. March 12, 2014)</a:t>
            </a:r>
            <a:r>
              <a:rPr lang="en-US" sz="1800" dirty="0" smtClean="0">
                <a:solidFill>
                  <a:schemeClr val="accent3">
                    <a:lumMod val="60000"/>
                    <a:lumOff val="40000"/>
                  </a:schemeClr>
                </a:solidFill>
              </a:rPr>
              <a:t/>
            </a:r>
            <a:br>
              <a:rPr lang="en-US" sz="1800" dirty="0" smtClean="0">
                <a:solidFill>
                  <a:schemeClr val="accent3">
                    <a:lumMod val="60000"/>
                    <a:lumOff val="40000"/>
                  </a:schemeClr>
                </a:solidFill>
              </a:rPr>
            </a:br>
            <a:endParaRPr lang="en-US" sz="2000" dirty="0">
              <a:solidFill>
                <a:schemeClr val="accent3">
                  <a:lumMod val="60000"/>
                  <a:lumOff val="40000"/>
                </a:schemeClr>
              </a:solidFill>
            </a:endParaRPr>
          </a:p>
        </p:txBody>
      </p:sp>
      <p:sp>
        <p:nvSpPr>
          <p:cNvPr id="3" name="Content Placeholder 2"/>
          <p:cNvSpPr>
            <a:spLocks noGrp="1"/>
          </p:cNvSpPr>
          <p:nvPr>
            <p:ph idx="1"/>
          </p:nvPr>
        </p:nvSpPr>
        <p:spPr>
          <a:xfrm>
            <a:off x="457200" y="1828800"/>
            <a:ext cx="8001000" cy="4800600"/>
          </a:xfrm>
        </p:spPr>
        <p:txBody>
          <a:bodyPr>
            <a:normAutofit fontScale="25000" lnSpcReduction="20000"/>
          </a:bodyPr>
          <a:lstStyle/>
          <a:p>
            <a:pPr lvl="0">
              <a:spcAft>
                <a:spcPct val="35000"/>
              </a:spcAft>
            </a:pPr>
            <a:r>
              <a:rPr lang="en-US" sz="2200" b="1" dirty="0" smtClean="0"/>
              <a:t>:</a:t>
            </a:r>
            <a:r>
              <a:rPr lang="en-US" sz="4800" b="1" dirty="0"/>
              <a:t>Facts</a:t>
            </a:r>
          </a:p>
          <a:p>
            <a:pPr lvl="1" algn="just">
              <a:spcAft>
                <a:spcPts val="600"/>
              </a:spcAft>
            </a:pPr>
            <a:r>
              <a:rPr lang="en-US" sz="4800" dirty="0"/>
              <a:t>Plaintiff, a 17 year-old, filed suit against the school district alleging that the school staff failed to address his complaints about being bullied.</a:t>
            </a:r>
          </a:p>
          <a:p>
            <a:pPr lvl="1" algn="just">
              <a:spcAft>
                <a:spcPts val="600"/>
              </a:spcAft>
            </a:pPr>
            <a:r>
              <a:rPr lang="en-US" sz="4800" dirty="0"/>
              <a:t>In turn, the school district filed third-party complaints against the students who were allegedly bullying the plaintiff, claiming that their parents were made aware of their children’s conduct and that any failure to act may be deemed willful or wanton behavior.</a:t>
            </a:r>
          </a:p>
          <a:p>
            <a:pPr lvl="1" algn="just">
              <a:spcAft>
                <a:spcPts val="600"/>
              </a:spcAft>
            </a:pPr>
            <a:r>
              <a:rPr lang="en-US" sz="4800" dirty="0"/>
              <a:t>The school district is seeking contribution from the students’ parents claiming that under the Joint Tortfeasor Contribution Law whenever one party’s injury is caused by the tortious conduct of two or more persons.</a:t>
            </a:r>
          </a:p>
          <a:p>
            <a:pPr lvl="1" algn="just">
              <a:spcAft>
                <a:spcPts val="600"/>
              </a:spcAft>
            </a:pPr>
            <a:r>
              <a:rPr lang="en-US" sz="4800" dirty="0"/>
              <a:t>The students filed a motion to dismiss the school district’s Third-Party Complaint.</a:t>
            </a:r>
          </a:p>
          <a:p>
            <a:pPr lvl="0">
              <a:spcAft>
                <a:spcPct val="35000"/>
              </a:spcAft>
            </a:pPr>
            <a:r>
              <a:rPr lang="en-US" sz="4400" b="1" dirty="0"/>
              <a:t>Holding:</a:t>
            </a:r>
            <a:endParaRPr lang="en-US" sz="4400" dirty="0"/>
          </a:p>
          <a:p>
            <a:pPr lvl="1" algn="just">
              <a:spcAft>
                <a:spcPts val="600"/>
              </a:spcAft>
            </a:pPr>
            <a:r>
              <a:rPr lang="en-US" sz="4800" dirty="0"/>
              <a:t>The Judge denied the students’ motion to dismiss holding that a contribution claim is available to school </a:t>
            </a:r>
            <a:r>
              <a:rPr lang="en-US" sz="4800" dirty="0" smtClean="0"/>
              <a:t>districts, holding that the </a:t>
            </a:r>
            <a:r>
              <a:rPr lang="en-US" sz="4800" dirty="0"/>
              <a:t>districts should be permitted to bring claims against the bullies and their parents under the Joint Tortfeasor Contribution Law, even if the bullies and parents were not named as parties in the original suit. If the districts were found to be responsible for damages under the Anti-Bullying Bill of Rights Act and the Law Against Discrimination, the parents of the bullies could be required to contribute to the damages award. </a:t>
            </a:r>
            <a:endParaRPr lang="en-US" sz="4800" dirty="0" smtClean="0"/>
          </a:p>
          <a:p>
            <a:pPr lvl="1" algn="just">
              <a:spcAft>
                <a:spcPts val="600"/>
              </a:spcAft>
            </a:pPr>
            <a:r>
              <a:rPr lang="en-US" sz="4800" dirty="0"/>
              <a:t>The Judge stated that the school district’s negligence only occurred because of the occurrence of the Third-Party Defendants’ negligence and that both acts of negligence were required here for plaintiff to suffer </a:t>
            </a:r>
            <a:r>
              <a:rPr lang="en-US" sz="4800" dirty="0" smtClean="0"/>
              <a:t>harm. A </a:t>
            </a:r>
            <a:r>
              <a:rPr lang="en-US" sz="4800" dirty="0"/>
              <a:t>final determination of liability will depend on the totality of circumstances, including whether the facts establish that the parents knew of the bullying and if so, whether their responses fell within the parameters of protected parental decision-making.</a:t>
            </a:r>
          </a:p>
          <a:p>
            <a:pPr lvl="1" algn="just">
              <a:spcAft>
                <a:spcPts val="600"/>
              </a:spcAft>
            </a:pPr>
            <a:r>
              <a:rPr lang="en-US" sz="4800" b="1" dirty="0" smtClean="0"/>
              <a:t>UPDATE: On August 8, 2015, the Judge dismissed all of the District’s complaints against the parents.</a:t>
            </a:r>
            <a:endParaRPr lang="en-US" sz="4800" b="1" dirty="0"/>
          </a:p>
          <a:p>
            <a:endParaRPr lang="en-US" dirty="0"/>
          </a:p>
        </p:txBody>
      </p:sp>
    </p:spTree>
    <p:extLst>
      <p:ext uri="{BB962C8B-B14F-4D97-AF65-F5344CB8AC3E}">
        <p14:creationId xmlns:p14="http://schemas.microsoft.com/office/powerpoint/2010/main" val="1157570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153834" cy="1408664"/>
          </a:xfrm>
        </p:spPr>
        <p:txBody>
          <a:bodyPr>
            <a:noAutofit/>
          </a:bodyPr>
          <a:lstStyle/>
          <a:p>
            <a:r>
              <a:rPr lang="en-US" sz="3200" b="1" dirty="0" smtClean="0"/>
              <a:t/>
            </a:r>
            <a:br>
              <a:rPr lang="en-US" sz="3200" b="1" dirty="0" smtClean="0"/>
            </a:br>
            <a:r>
              <a:rPr lang="en-US" sz="3200" b="1" dirty="0" smtClean="0"/>
              <a:t>The </a:t>
            </a:r>
            <a:r>
              <a:rPr lang="en-US" sz="3200" b="1" dirty="0" smtClean="0"/>
              <a:t>Anti-Bullying </a:t>
            </a:r>
            <a:r>
              <a:rPr lang="en-US" sz="3200" b="1" dirty="0" smtClean="0"/>
              <a:t>Bill of Rights Act Does Not Alter Tort Liability</a:t>
            </a:r>
            <a:br>
              <a:rPr lang="en-US" sz="3200" b="1" dirty="0" smtClean="0"/>
            </a:br>
            <a:r>
              <a:rPr lang="en-US" sz="1400" i="1" dirty="0" smtClean="0"/>
              <a:t>Thomas v. East Orange Board of Education </a:t>
            </a:r>
            <a:r>
              <a:rPr lang="en-US" sz="1400" i="1" dirty="0"/>
              <a:t/>
            </a:r>
            <a:br>
              <a:rPr lang="en-US" sz="1400" i="1" dirty="0"/>
            </a:br>
            <a:r>
              <a:rPr lang="en-US" sz="1400" dirty="0"/>
              <a:t>998 </a:t>
            </a:r>
            <a:r>
              <a:rPr lang="en-US" sz="1400" i="1" dirty="0"/>
              <a:t>F.Supp</a:t>
            </a:r>
            <a:r>
              <a:rPr lang="en-US" sz="1400" dirty="0"/>
              <a:t>.2d </a:t>
            </a:r>
            <a:r>
              <a:rPr lang="en-US" sz="1400" dirty="0" smtClean="0"/>
              <a:t>338 (D.N.J. February 6, 2014) </a:t>
            </a:r>
            <a:endParaRPr lang="en-US" sz="1400" dirty="0"/>
          </a:p>
        </p:txBody>
      </p:sp>
      <p:sp>
        <p:nvSpPr>
          <p:cNvPr id="3" name="Content Placeholder 2"/>
          <p:cNvSpPr>
            <a:spLocks noGrp="1"/>
          </p:cNvSpPr>
          <p:nvPr>
            <p:ph idx="1"/>
          </p:nvPr>
        </p:nvSpPr>
        <p:spPr/>
        <p:txBody>
          <a:bodyPr>
            <a:normAutofit fontScale="70000" lnSpcReduction="20000"/>
          </a:bodyPr>
          <a:lstStyle/>
          <a:p>
            <a:pPr algn="just"/>
            <a:r>
              <a:rPr lang="en-US" b="1" dirty="0" smtClean="0"/>
              <a:t>Facts </a:t>
            </a:r>
          </a:p>
          <a:p>
            <a:pPr lvl="1" algn="just"/>
            <a:r>
              <a:rPr lang="en-US" sz="1600" dirty="0" smtClean="0"/>
              <a:t>Guardian </a:t>
            </a:r>
            <a:r>
              <a:rPr lang="en-US" sz="1600" dirty="0"/>
              <a:t>ad litem for minor child brought action in state court against public school officials, alleging that their failure to prevent fellow students from </a:t>
            </a:r>
            <a:r>
              <a:rPr lang="en-US" sz="1600" dirty="0" smtClean="0"/>
              <a:t>bullying the </a:t>
            </a:r>
            <a:r>
              <a:rPr lang="en-US" sz="1600" dirty="0"/>
              <a:t>child violated various </a:t>
            </a:r>
            <a:r>
              <a:rPr lang="en-US" sz="1600" dirty="0" smtClean="0"/>
              <a:t>State </a:t>
            </a:r>
            <a:r>
              <a:rPr lang="en-US" sz="1600" dirty="0"/>
              <a:t>and federal constitutional, statutory, and common law rights. Action was removed to federal court. Defendants moved for </a:t>
            </a:r>
            <a:r>
              <a:rPr lang="en-US" sz="1600" dirty="0" smtClean="0"/>
              <a:t>summary </a:t>
            </a:r>
            <a:r>
              <a:rPr lang="en-US" sz="1600" dirty="0"/>
              <a:t>judgment</a:t>
            </a:r>
            <a:r>
              <a:rPr lang="en-US" sz="1600" dirty="0" smtClean="0"/>
              <a:t>.</a:t>
            </a:r>
          </a:p>
          <a:p>
            <a:pPr algn="just"/>
            <a:r>
              <a:rPr lang="en-US" b="1" dirty="0" smtClean="0"/>
              <a:t>Federal District Court – New Jersey</a:t>
            </a:r>
          </a:p>
          <a:p>
            <a:pPr lvl="1" algn="just"/>
            <a:r>
              <a:rPr lang="en-US" sz="1800" dirty="0" smtClean="0"/>
              <a:t>Student was </a:t>
            </a:r>
            <a:r>
              <a:rPr lang="en-US" sz="1800" dirty="0"/>
              <a:t>not bullied because of her gender, as would support claim under the New Jersey Law Against Discrimination (NJLAD</a:t>
            </a:r>
            <a:r>
              <a:rPr lang="en-US" sz="1800" dirty="0" smtClean="0"/>
              <a:t>). In </a:t>
            </a:r>
            <a:r>
              <a:rPr lang="en-US" sz="1800" dirty="0"/>
              <a:t>a matter of apparent first impression, child's Southern-American heritage was not a protected characteristic, under the </a:t>
            </a:r>
            <a:r>
              <a:rPr lang="en-US" sz="1800" dirty="0" smtClean="0"/>
              <a:t>NJLAD. </a:t>
            </a:r>
            <a:endParaRPr lang="en-US" sz="1800" dirty="0"/>
          </a:p>
          <a:p>
            <a:pPr lvl="1" algn="just"/>
            <a:r>
              <a:rPr lang="en-US" sz="1800" dirty="0" smtClean="0"/>
              <a:t>Student </a:t>
            </a:r>
            <a:r>
              <a:rPr lang="en-US" sz="1800" dirty="0"/>
              <a:t>did not engage in protected expression or other protected activity under the First </a:t>
            </a:r>
            <a:r>
              <a:rPr lang="en-US" sz="1800" dirty="0" smtClean="0"/>
              <a:t>Amendment nor did the officials violate </a:t>
            </a:r>
            <a:r>
              <a:rPr lang="en-US" sz="1800" dirty="0"/>
              <a:t>equal protection </a:t>
            </a:r>
            <a:r>
              <a:rPr lang="en-US" sz="1800" dirty="0" smtClean="0"/>
              <a:t>clause.</a:t>
            </a:r>
            <a:endParaRPr lang="en-US" sz="1800" dirty="0"/>
          </a:p>
          <a:p>
            <a:pPr lvl="1" algn="just"/>
            <a:r>
              <a:rPr lang="en-US" sz="1800" dirty="0"/>
              <a:t>N</a:t>
            </a:r>
            <a:r>
              <a:rPr lang="en-US" sz="1800" dirty="0" smtClean="0"/>
              <a:t>either </a:t>
            </a:r>
            <a:r>
              <a:rPr lang="en-US" sz="1800" dirty="0"/>
              <a:t>special relationship nor state-created danger exception applied to permit </a:t>
            </a:r>
            <a:r>
              <a:rPr lang="en-US" sz="1800" dirty="0" smtClean="0"/>
              <a:t>Plaintiff's </a:t>
            </a:r>
            <a:r>
              <a:rPr lang="en-US" sz="1800" dirty="0"/>
              <a:t>substantive due process </a:t>
            </a:r>
            <a:r>
              <a:rPr lang="en-US" sz="1800" dirty="0" smtClean="0"/>
              <a:t>claims.</a:t>
            </a:r>
            <a:endParaRPr lang="en-US" sz="1800" dirty="0"/>
          </a:p>
          <a:p>
            <a:pPr lvl="1" algn="just"/>
            <a:r>
              <a:rPr lang="en-US" sz="1800" dirty="0" smtClean="0"/>
              <a:t>Officials</a:t>
            </a:r>
            <a:r>
              <a:rPr lang="en-US" sz="1800" dirty="0"/>
              <a:t>' alleged breach of their duties under the New Jersey Anti-Bullying Act could not support negligent infliction of emotional distress </a:t>
            </a:r>
            <a:r>
              <a:rPr lang="en-US" sz="1800" dirty="0" smtClean="0"/>
              <a:t>claim. Lastly, Defendants </a:t>
            </a:r>
            <a:r>
              <a:rPr lang="en-US" sz="1800" dirty="0"/>
              <a:t>were entitled to immunity under the New Jersey Tort Claims Act (NJTCA) from liability for negligent infliction of emotional distress.</a:t>
            </a:r>
          </a:p>
          <a:p>
            <a:pPr lvl="1" algn="just"/>
            <a:endParaRPr lang="en-US" sz="1600" b="1" dirty="0"/>
          </a:p>
        </p:txBody>
      </p:sp>
    </p:spTree>
    <p:extLst>
      <p:ext uri="{BB962C8B-B14F-4D97-AF65-F5344CB8AC3E}">
        <p14:creationId xmlns:p14="http://schemas.microsoft.com/office/powerpoint/2010/main" val="3676739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HIB – Patterns of Harassment</a:t>
            </a:r>
            <a:r>
              <a:rPr lang="en-US" sz="1800" dirty="0" smtClean="0"/>
              <a:t/>
            </a:r>
            <a:br>
              <a:rPr lang="en-US" sz="1800" dirty="0" smtClean="0"/>
            </a:br>
            <a:r>
              <a:rPr lang="en-US" sz="1800" i="1" dirty="0" smtClean="0"/>
              <a:t>Franklin Parent/Guardian o/b/o Minor v. Franklin Township BOE</a:t>
            </a:r>
            <a:br>
              <a:rPr lang="en-US" sz="1800" i="1" dirty="0" smtClean="0"/>
            </a:br>
            <a:r>
              <a:rPr lang="en-US" sz="1800" dirty="0" smtClean="0"/>
              <a:t>OAL DKT No. CRT 4889-13; DCR DKT No. PHOSRE- 3029 (August 11, 2014) </a:t>
            </a:r>
            <a:endParaRPr lang="en-US" sz="1800" dirty="0"/>
          </a:p>
        </p:txBody>
      </p:sp>
      <p:sp>
        <p:nvSpPr>
          <p:cNvPr id="3" name="Content Placeholder 2"/>
          <p:cNvSpPr>
            <a:spLocks noGrp="1"/>
          </p:cNvSpPr>
          <p:nvPr>
            <p:ph idx="1"/>
          </p:nvPr>
        </p:nvSpPr>
        <p:spPr/>
        <p:txBody>
          <a:bodyPr>
            <a:normAutofit fontScale="92500" lnSpcReduction="10000"/>
          </a:bodyPr>
          <a:lstStyle/>
          <a:p>
            <a:pPr algn="just"/>
            <a:r>
              <a:rPr lang="en-US" b="1" dirty="0" smtClean="0"/>
              <a:t>Facts</a:t>
            </a:r>
          </a:p>
          <a:p>
            <a:pPr lvl="1" algn="just"/>
            <a:r>
              <a:rPr lang="en-US" sz="1800" dirty="0" smtClean="0"/>
              <a:t>The complaint alleged race-based bullying and harassment of a minor that lasted from 3</a:t>
            </a:r>
            <a:r>
              <a:rPr lang="en-US" sz="1800" baseline="30000" dirty="0" smtClean="0"/>
              <a:t>rd</a:t>
            </a:r>
            <a:r>
              <a:rPr lang="en-US" sz="1800" dirty="0" smtClean="0"/>
              <a:t> grade though 6</a:t>
            </a:r>
            <a:r>
              <a:rPr lang="en-US" sz="1800" baseline="30000" dirty="0" smtClean="0"/>
              <a:t>th</a:t>
            </a:r>
            <a:r>
              <a:rPr lang="en-US" sz="1800" dirty="0" smtClean="0"/>
              <a:t> grade. </a:t>
            </a:r>
          </a:p>
          <a:p>
            <a:pPr algn="just"/>
            <a:r>
              <a:rPr lang="en-US" b="1" dirty="0" smtClean="0"/>
              <a:t>New Jersey Division of Civil Rights</a:t>
            </a:r>
          </a:p>
          <a:p>
            <a:pPr lvl="1" algn="just"/>
            <a:r>
              <a:rPr lang="en-US" sz="1800" dirty="0" smtClean="0"/>
              <a:t>Settlement agreement was executed by the district, awarding $75,000 to an African-American victim of bullying and allocated $2,500 to the creation of </a:t>
            </a:r>
            <a:r>
              <a:rPr lang="en-US" sz="1800" dirty="0" smtClean="0"/>
              <a:t>an anti-bullying </a:t>
            </a:r>
            <a:r>
              <a:rPr lang="en-US" sz="1800" dirty="0" smtClean="0"/>
              <a:t>awareness program. </a:t>
            </a:r>
          </a:p>
          <a:p>
            <a:pPr lvl="1" algn="just"/>
            <a:r>
              <a:rPr lang="en-US" sz="1800" dirty="0" smtClean="0"/>
              <a:t>The Division of Civil Rights opined that responding to individual incidents of harassment may not be sufficient where the district administrators are aware of an overall pattern of harassment. </a:t>
            </a:r>
            <a:endParaRPr lang="en-US" sz="1800" dirty="0"/>
          </a:p>
        </p:txBody>
      </p:sp>
    </p:spTree>
    <p:extLst>
      <p:ext uri="{BB962C8B-B14F-4D97-AF65-F5344CB8AC3E}">
        <p14:creationId xmlns:p14="http://schemas.microsoft.com/office/powerpoint/2010/main" val="9688580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95400"/>
            <a:ext cx="7024744" cy="2667000"/>
          </a:xfrm>
        </p:spPr>
        <p:txBody>
          <a:bodyPr>
            <a:normAutofit/>
          </a:bodyPr>
          <a:lstStyle/>
          <a:p>
            <a:r>
              <a:rPr lang="en-US" b="1" dirty="0"/>
              <a:t>Part </a:t>
            </a:r>
            <a:r>
              <a:rPr lang="en-US" b="1" dirty="0" smtClean="0"/>
              <a:t>III (Student Records):</a:t>
            </a:r>
            <a:r>
              <a:rPr lang="en-US" dirty="0"/>
              <a:t/>
            </a:r>
            <a:br>
              <a:rPr lang="en-US" dirty="0"/>
            </a:br>
            <a:r>
              <a:rPr lang="en-US" sz="3200" i="1" dirty="0" smtClean="0"/>
              <a:t>Update on FERPA and NJ Regulations</a:t>
            </a:r>
            <a:endParaRPr lang="en-US" sz="3200" i="1" dirty="0"/>
          </a:p>
        </p:txBody>
      </p:sp>
    </p:spTree>
    <p:extLst>
      <p:ext uri="{BB962C8B-B14F-4D97-AF65-F5344CB8AC3E}">
        <p14:creationId xmlns:p14="http://schemas.microsoft.com/office/powerpoint/2010/main" val="569323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smtClean="0"/>
              <a:t>The Federal Law	</a:t>
            </a:r>
            <a:endParaRPr lang="en-US" dirty="0"/>
          </a:p>
        </p:txBody>
      </p:sp>
      <p:sp>
        <p:nvSpPr>
          <p:cNvPr id="3" name="Content Placeholder 2"/>
          <p:cNvSpPr>
            <a:spLocks noGrp="1"/>
          </p:cNvSpPr>
          <p:nvPr>
            <p:ph idx="1"/>
          </p:nvPr>
        </p:nvSpPr>
        <p:spPr>
          <a:xfrm>
            <a:off x="1043492" y="1828800"/>
            <a:ext cx="6777317" cy="4419600"/>
          </a:xfrm>
        </p:spPr>
        <p:txBody>
          <a:bodyPr>
            <a:normAutofit fontScale="92500" lnSpcReduction="20000"/>
          </a:bodyPr>
          <a:lstStyle/>
          <a:p>
            <a:pPr marL="228600" indent="-228600" algn="just">
              <a:spcBef>
                <a:spcPts val="0"/>
              </a:spcBef>
              <a:spcAft>
                <a:spcPts val="1200"/>
              </a:spcAft>
            </a:pPr>
            <a:r>
              <a:rPr lang="en-US" sz="2800" b="1" dirty="0">
                <a:latin typeface="Palatino Linotype" pitchFamily="18" charset="0"/>
              </a:rPr>
              <a:t>The Family Education Rights and Privacy Act of 1974 (“FERPA”) :</a:t>
            </a:r>
          </a:p>
          <a:p>
            <a:pPr marL="502920" lvl="1" indent="-228600" algn="just">
              <a:spcBef>
                <a:spcPts val="0"/>
              </a:spcBef>
              <a:spcAft>
                <a:spcPts val="1200"/>
              </a:spcAft>
            </a:pPr>
            <a:r>
              <a:rPr lang="en-US" sz="2400" dirty="0">
                <a:latin typeface="Palatino Linotype" pitchFamily="18" charset="0"/>
              </a:rPr>
              <a:t>A federal law that protects the privacy of student education records. </a:t>
            </a:r>
          </a:p>
          <a:p>
            <a:pPr marL="502920" lvl="1" indent="-228600" algn="just">
              <a:spcBef>
                <a:spcPts val="0"/>
              </a:spcBef>
              <a:spcAft>
                <a:spcPts val="1200"/>
              </a:spcAft>
            </a:pPr>
            <a:r>
              <a:rPr lang="en-US" sz="2400" dirty="0">
                <a:latin typeface="Palatino Linotype" pitchFamily="18" charset="0"/>
              </a:rPr>
              <a:t>Gives students and parents specific rights regarding the release of student </a:t>
            </a:r>
            <a:r>
              <a:rPr lang="en-US" sz="2400" dirty="0" smtClean="0">
                <a:latin typeface="Palatino Linotype" pitchFamily="18" charset="0"/>
              </a:rPr>
              <a:t>education </a:t>
            </a:r>
            <a:r>
              <a:rPr lang="en-US" sz="2400" dirty="0">
                <a:latin typeface="Palatino Linotype" pitchFamily="18" charset="0"/>
              </a:rPr>
              <a:t>records.</a:t>
            </a:r>
          </a:p>
          <a:p>
            <a:pPr marL="502920" lvl="1" indent="-228600" algn="just">
              <a:spcBef>
                <a:spcPts val="0"/>
              </a:spcBef>
              <a:spcAft>
                <a:spcPts val="1200"/>
              </a:spcAft>
            </a:pPr>
            <a:r>
              <a:rPr lang="en-US" sz="2400" dirty="0">
                <a:latin typeface="Palatino Linotype" pitchFamily="18" charset="0"/>
              </a:rPr>
              <a:t>Important that school staff are aware of obligations and limitations as they relate to the release of student information.</a:t>
            </a:r>
          </a:p>
          <a:p>
            <a:pPr marL="502920" lvl="1" indent="-228600" algn="just">
              <a:spcBef>
                <a:spcPts val="0"/>
              </a:spcBef>
              <a:spcAft>
                <a:spcPts val="1200"/>
              </a:spcAft>
            </a:pPr>
            <a:r>
              <a:rPr lang="en-US" sz="2400" dirty="0">
                <a:latin typeface="Palatino Linotype" pitchFamily="18" charset="0"/>
              </a:rPr>
              <a:t>New Jersey statutes and regulations governing student records are similarly based on </a:t>
            </a:r>
            <a:r>
              <a:rPr lang="en-US" sz="2400" dirty="0" smtClean="0">
                <a:latin typeface="Palatino Linotype" pitchFamily="18" charset="0"/>
              </a:rPr>
              <a:t>FERPA</a:t>
            </a:r>
            <a:endParaRPr lang="en-US" sz="1600" dirty="0">
              <a:latin typeface="Palatino Linotype" pitchFamily="18" charset="0"/>
            </a:endParaRPr>
          </a:p>
        </p:txBody>
      </p:sp>
    </p:spTree>
    <p:extLst>
      <p:ext uri="{BB962C8B-B14F-4D97-AF65-F5344CB8AC3E}">
        <p14:creationId xmlns:p14="http://schemas.microsoft.com/office/powerpoint/2010/main" val="2010891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smtClean="0"/>
              <a:t>The Federal Law	</a:t>
            </a:r>
            <a:r>
              <a:rPr lang="en-US" b="1" i="1" dirty="0" smtClean="0"/>
              <a:t>(continued)</a:t>
            </a:r>
            <a:endParaRPr lang="en-US"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b="1" dirty="0">
                <a:latin typeface="+mj-lt"/>
              </a:rPr>
              <a:t>Rights Under FERPA: </a:t>
            </a:r>
            <a:r>
              <a:rPr lang="en-US" dirty="0">
                <a:latin typeface="+mj-lt"/>
              </a:rPr>
              <a:t>FERPA gives students the following rights regarding </a:t>
            </a:r>
            <a:r>
              <a:rPr lang="en-US" dirty="0" smtClean="0">
                <a:latin typeface="+mj-lt"/>
              </a:rPr>
              <a:t>education </a:t>
            </a:r>
            <a:r>
              <a:rPr lang="en-US" dirty="0">
                <a:latin typeface="+mj-lt"/>
              </a:rPr>
              <a:t>records:</a:t>
            </a:r>
          </a:p>
          <a:p>
            <a:pPr lvl="1" indent="-228600" algn="just"/>
            <a:r>
              <a:rPr lang="en-US" dirty="0">
                <a:latin typeface="+mj-lt"/>
              </a:rPr>
              <a:t>The right to access </a:t>
            </a:r>
            <a:r>
              <a:rPr lang="en-US" dirty="0" smtClean="0">
                <a:latin typeface="+mj-lt"/>
              </a:rPr>
              <a:t>education </a:t>
            </a:r>
            <a:r>
              <a:rPr lang="en-US" dirty="0">
                <a:latin typeface="+mj-lt"/>
              </a:rPr>
              <a:t>records kept by the school;</a:t>
            </a:r>
          </a:p>
          <a:p>
            <a:pPr lvl="1" indent="-228600" algn="just"/>
            <a:r>
              <a:rPr lang="en-US" dirty="0">
                <a:latin typeface="+mj-lt"/>
              </a:rPr>
              <a:t>The right to demand </a:t>
            </a:r>
            <a:r>
              <a:rPr lang="en-US" dirty="0" smtClean="0">
                <a:latin typeface="+mj-lt"/>
              </a:rPr>
              <a:t>education </a:t>
            </a:r>
            <a:r>
              <a:rPr lang="en-US" dirty="0">
                <a:latin typeface="+mj-lt"/>
              </a:rPr>
              <a:t>records be disclosed only with student consent;</a:t>
            </a:r>
          </a:p>
          <a:p>
            <a:pPr lvl="1" indent="-228600" algn="just"/>
            <a:r>
              <a:rPr lang="en-US" dirty="0">
                <a:latin typeface="+mj-lt"/>
              </a:rPr>
              <a:t>The right to amend </a:t>
            </a:r>
            <a:r>
              <a:rPr lang="en-US" dirty="0" smtClean="0">
                <a:latin typeface="+mj-lt"/>
              </a:rPr>
              <a:t>education </a:t>
            </a:r>
            <a:r>
              <a:rPr lang="en-US" dirty="0">
                <a:latin typeface="+mj-lt"/>
              </a:rPr>
              <a:t>records</a:t>
            </a:r>
            <a:r>
              <a:rPr lang="en-US" dirty="0" smtClean="0">
                <a:latin typeface="+mj-lt"/>
              </a:rPr>
              <a:t>; and</a:t>
            </a:r>
            <a:endParaRPr lang="en-US" dirty="0">
              <a:latin typeface="+mj-lt"/>
            </a:endParaRPr>
          </a:p>
          <a:p>
            <a:pPr lvl="1" indent="-228600" algn="just"/>
            <a:r>
              <a:rPr lang="en-US" dirty="0">
                <a:latin typeface="+mj-lt"/>
              </a:rPr>
              <a:t>The right to file complaints against the school for disclosing </a:t>
            </a:r>
            <a:r>
              <a:rPr lang="en-US" dirty="0" smtClean="0">
                <a:latin typeface="+mj-lt"/>
              </a:rPr>
              <a:t>education </a:t>
            </a:r>
            <a:r>
              <a:rPr lang="en-US" dirty="0">
                <a:latin typeface="+mj-lt"/>
              </a:rPr>
              <a:t>records in violation of FERPA.</a:t>
            </a:r>
          </a:p>
        </p:txBody>
      </p:sp>
    </p:spTree>
    <p:extLst>
      <p:ext uri="{BB962C8B-B14F-4D97-AF65-F5344CB8AC3E}">
        <p14:creationId xmlns:p14="http://schemas.microsoft.com/office/powerpoint/2010/main" val="1288395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b="1" dirty="0" smtClean="0"/>
              <a:t>Definition of a Student Record</a:t>
            </a:r>
            <a:endParaRPr lang="en-US" dirty="0"/>
          </a:p>
        </p:txBody>
      </p:sp>
      <p:sp>
        <p:nvSpPr>
          <p:cNvPr id="3" name="Content Placeholder 2"/>
          <p:cNvSpPr>
            <a:spLocks noGrp="1"/>
          </p:cNvSpPr>
          <p:nvPr>
            <p:ph idx="1"/>
          </p:nvPr>
        </p:nvSpPr>
        <p:spPr>
          <a:xfrm>
            <a:off x="1043492" y="1828800"/>
            <a:ext cx="6777317" cy="4419600"/>
          </a:xfrm>
        </p:spPr>
        <p:txBody>
          <a:bodyPr>
            <a:normAutofit fontScale="85000" lnSpcReduction="10000"/>
          </a:bodyPr>
          <a:lstStyle/>
          <a:p>
            <a:pPr marL="228600" indent="-228600" algn="just">
              <a:spcBef>
                <a:spcPts val="0"/>
              </a:spcBef>
              <a:spcAft>
                <a:spcPts val="1200"/>
              </a:spcAft>
            </a:pPr>
            <a:r>
              <a:rPr lang="en-US" sz="2200" dirty="0">
                <a:latin typeface="+mj-lt"/>
              </a:rPr>
              <a:t>Apart from specifically enumerated exceptions, education records under FERPA are those records that are: </a:t>
            </a:r>
          </a:p>
          <a:p>
            <a:pPr marL="502920" lvl="1" indent="-228600" algn="just">
              <a:spcBef>
                <a:spcPts val="0"/>
              </a:spcBef>
              <a:spcAft>
                <a:spcPts val="1200"/>
              </a:spcAft>
            </a:pPr>
            <a:r>
              <a:rPr lang="en-US" sz="1800" dirty="0">
                <a:latin typeface="+mj-lt"/>
              </a:rPr>
              <a:t>directly related to a student; and</a:t>
            </a:r>
          </a:p>
          <a:p>
            <a:pPr marL="502920" lvl="1" indent="-228600" algn="just">
              <a:spcBef>
                <a:spcPts val="0"/>
              </a:spcBef>
              <a:spcAft>
                <a:spcPts val="1200"/>
              </a:spcAft>
            </a:pPr>
            <a:r>
              <a:rPr lang="en-US" sz="1800" dirty="0">
                <a:latin typeface="+mj-lt"/>
              </a:rPr>
              <a:t>maintained by an education agency or institution or by a party acting for the agency or institution.</a:t>
            </a:r>
            <a:endParaRPr lang="en-US" sz="1800" u="sng" dirty="0">
              <a:latin typeface="+mj-lt"/>
            </a:endParaRPr>
          </a:p>
          <a:p>
            <a:pPr marL="228600" indent="-228600" algn="just">
              <a:spcBef>
                <a:spcPts val="0"/>
              </a:spcBef>
              <a:spcAft>
                <a:spcPts val="1200"/>
              </a:spcAft>
            </a:pPr>
            <a:r>
              <a:rPr lang="en-US" sz="2200" dirty="0">
                <a:latin typeface="+mj-lt"/>
              </a:rPr>
              <a:t>Education records may be recorded in any manner, including, but not limited to, handwriting, print, computer media, video or audio tape, film, microfilm, or microfiche.</a:t>
            </a:r>
          </a:p>
          <a:p>
            <a:pPr marL="228600" indent="-228600" algn="just">
              <a:spcBef>
                <a:spcPts val="0"/>
              </a:spcBef>
              <a:spcAft>
                <a:spcPts val="1200"/>
              </a:spcAft>
            </a:pPr>
            <a:r>
              <a:rPr lang="en-US" dirty="0">
                <a:latin typeface="+mj-lt"/>
              </a:rPr>
              <a:t>There is no statutory definition of the term </a:t>
            </a:r>
            <a:r>
              <a:rPr lang="en-US" i="1" dirty="0">
                <a:latin typeface="+mj-lt"/>
              </a:rPr>
              <a:t>information directly related to a student</a:t>
            </a:r>
            <a:r>
              <a:rPr lang="en-US" dirty="0">
                <a:latin typeface="+mj-lt"/>
              </a:rPr>
              <a:t>. </a:t>
            </a:r>
          </a:p>
          <a:p>
            <a:pPr marL="228600" indent="-228600" algn="just">
              <a:spcBef>
                <a:spcPts val="0"/>
              </a:spcBef>
              <a:spcAft>
                <a:spcPts val="1200"/>
              </a:spcAft>
            </a:pPr>
            <a:r>
              <a:rPr lang="en-US" dirty="0">
                <a:latin typeface="+mj-lt"/>
              </a:rPr>
              <a:t>Many experts have suggested that it should be considered synonymous with </a:t>
            </a:r>
            <a:r>
              <a:rPr lang="en-US" dirty="0" smtClean="0">
                <a:latin typeface="+mj-lt"/>
              </a:rPr>
              <a:t>“personally </a:t>
            </a:r>
            <a:r>
              <a:rPr lang="en-US" dirty="0">
                <a:latin typeface="+mj-lt"/>
              </a:rPr>
              <a:t>identifiable </a:t>
            </a:r>
            <a:r>
              <a:rPr lang="en-US" dirty="0" smtClean="0">
                <a:latin typeface="+mj-lt"/>
              </a:rPr>
              <a:t>information” </a:t>
            </a:r>
            <a:r>
              <a:rPr lang="en-US" dirty="0">
                <a:latin typeface="+mj-lt"/>
              </a:rPr>
              <a:t>as also defined under FERPA.</a:t>
            </a:r>
            <a:endParaRPr lang="en-US" sz="2200" dirty="0">
              <a:latin typeface="+mj-lt"/>
            </a:endParaRPr>
          </a:p>
        </p:txBody>
      </p:sp>
    </p:spTree>
    <p:extLst>
      <p:ext uri="{BB962C8B-B14F-4D97-AF65-F5344CB8AC3E}">
        <p14:creationId xmlns:p14="http://schemas.microsoft.com/office/powerpoint/2010/main" val="30765113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Personally Identifiable Information</a:t>
            </a:r>
            <a:endParaRPr lang="en-US" sz="3200" dirty="0"/>
          </a:p>
        </p:txBody>
      </p:sp>
      <p:sp>
        <p:nvSpPr>
          <p:cNvPr id="3" name="Content Placeholder 2"/>
          <p:cNvSpPr>
            <a:spLocks noGrp="1"/>
          </p:cNvSpPr>
          <p:nvPr>
            <p:ph idx="1"/>
          </p:nvPr>
        </p:nvSpPr>
        <p:spPr>
          <a:xfrm>
            <a:off x="1043492" y="1828800"/>
            <a:ext cx="6777317" cy="4419600"/>
          </a:xfrm>
        </p:spPr>
        <p:txBody>
          <a:bodyPr>
            <a:normAutofit fontScale="92500" lnSpcReduction="10000"/>
          </a:bodyPr>
          <a:lstStyle/>
          <a:p>
            <a:pPr marL="228600" indent="-228600" algn="just">
              <a:spcBef>
                <a:spcPts val="0"/>
              </a:spcBef>
              <a:spcAft>
                <a:spcPts val="1200"/>
              </a:spcAft>
            </a:pPr>
            <a:r>
              <a:rPr lang="en-US" sz="1700" dirty="0">
                <a:latin typeface="+mj-lt"/>
              </a:rPr>
              <a:t>“Personally Identifiable Information” includes, but is not limited to:</a:t>
            </a:r>
          </a:p>
          <a:p>
            <a:pPr marL="502920" lvl="1" indent="-228600" algn="just">
              <a:spcBef>
                <a:spcPts val="0"/>
              </a:spcBef>
              <a:spcAft>
                <a:spcPts val="1200"/>
              </a:spcAft>
            </a:pPr>
            <a:r>
              <a:rPr lang="en-US" sz="1600" dirty="0">
                <a:latin typeface="+mj-lt"/>
              </a:rPr>
              <a:t>The student's </a:t>
            </a:r>
            <a:r>
              <a:rPr lang="en-US" sz="1600" b="1" dirty="0">
                <a:latin typeface="+mj-lt"/>
              </a:rPr>
              <a:t>name</a:t>
            </a:r>
            <a:r>
              <a:rPr lang="en-US" sz="1600" dirty="0">
                <a:latin typeface="+mj-lt"/>
              </a:rPr>
              <a:t>;</a:t>
            </a:r>
          </a:p>
          <a:p>
            <a:pPr marL="502920" lvl="1" indent="-228600" algn="just">
              <a:spcBef>
                <a:spcPts val="0"/>
              </a:spcBef>
              <a:spcAft>
                <a:spcPts val="1200"/>
              </a:spcAft>
            </a:pPr>
            <a:r>
              <a:rPr lang="en-US" sz="1600" dirty="0">
                <a:latin typeface="+mj-lt"/>
              </a:rPr>
              <a:t>The name of the </a:t>
            </a:r>
            <a:r>
              <a:rPr lang="en-US" sz="1600" b="1" dirty="0" smtClean="0">
                <a:latin typeface="+mj-lt"/>
              </a:rPr>
              <a:t>student’s </a:t>
            </a:r>
            <a:r>
              <a:rPr lang="en-US" sz="1600" b="1" dirty="0">
                <a:latin typeface="+mj-lt"/>
              </a:rPr>
              <a:t>parents </a:t>
            </a:r>
            <a:r>
              <a:rPr lang="en-US" sz="1600" dirty="0">
                <a:latin typeface="+mj-lt"/>
              </a:rPr>
              <a:t>or other family member;</a:t>
            </a:r>
          </a:p>
          <a:p>
            <a:pPr marL="502920" lvl="1" indent="-228600" algn="just">
              <a:spcBef>
                <a:spcPts val="0"/>
              </a:spcBef>
              <a:spcAft>
                <a:spcPts val="1200"/>
              </a:spcAft>
            </a:pPr>
            <a:r>
              <a:rPr lang="en-US" sz="1600" dirty="0">
                <a:latin typeface="+mj-lt"/>
              </a:rPr>
              <a:t>The </a:t>
            </a:r>
            <a:r>
              <a:rPr lang="en-US" sz="1600" b="1" dirty="0">
                <a:latin typeface="+mj-lt"/>
              </a:rPr>
              <a:t>address </a:t>
            </a:r>
            <a:r>
              <a:rPr lang="en-US" sz="1600" dirty="0">
                <a:latin typeface="+mj-lt"/>
              </a:rPr>
              <a:t>of the student or student's family;</a:t>
            </a:r>
          </a:p>
          <a:p>
            <a:pPr marL="502920" lvl="1" indent="-228600" algn="just">
              <a:spcBef>
                <a:spcPts val="0"/>
              </a:spcBef>
              <a:spcAft>
                <a:spcPts val="1200"/>
              </a:spcAft>
            </a:pPr>
            <a:r>
              <a:rPr lang="en-US" sz="1600" dirty="0">
                <a:latin typeface="+mj-lt"/>
              </a:rPr>
              <a:t>A </a:t>
            </a:r>
            <a:r>
              <a:rPr lang="en-US" sz="1600" b="1" dirty="0">
                <a:latin typeface="+mj-lt"/>
              </a:rPr>
              <a:t>personal identifier</a:t>
            </a:r>
            <a:r>
              <a:rPr lang="en-US" sz="1600" dirty="0">
                <a:latin typeface="+mj-lt"/>
              </a:rPr>
              <a:t>, such as the student's social security number, student number, or biometric record;</a:t>
            </a:r>
          </a:p>
          <a:p>
            <a:pPr marL="502920" lvl="1" indent="-228600" algn="just">
              <a:spcBef>
                <a:spcPts val="0"/>
              </a:spcBef>
              <a:spcAft>
                <a:spcPts val="1200"/>
              </a:spcAft>
            </a:pPr>
            <a:r>
              <a:rPr lang="en-US" sz="1600" b="1" dirty="0">
                <a:latin typeface="+mj-lt"/>
              </a:rPr>
              <a:t>Other indirect identifiers</a:t>
            </a:r>
            <a:r>
              <a:rPr lang="en-US" sz="1600" dirty="0">
                <a:latin typeface="+mj-lt"/>
              </a:rPr>
              <a:t>, such as the student's date of birth, place of birth, and mother's maiden name;</a:t>
            </a:r>
          </a:p>
          <a:p>
            <a:pPr marL="502920" lvl="1" indent="-228600" algn="just">
              <a:spcBef>
                <a:spcPts val="0"/>
              </a:spcBef>
              <a:spcAft>
                <a:spcPts val="1200"/>
              </a:spcAft>
            </a:pPr>
            <a:r>
              <a:rPr lang="en-US" sz="1600" b="1" dirty="0">
                <a:latin typeface="+mj-lt"/>
              </a:rPr>
              <a:t>Other information </a:t>
            </a:r>
            <a:r>
              <a:rPr lang="en-US" sz="1600" dirty="0">
                <a:latin typeface="+mj-lt"/>
              </a:rPr>
              <a:t>that, alone or in combination, is linked or linkable to a specific student that </a:t>
            </a:r>
            <a:r>
              <a:rPr lang="en-US" sz="1600" b="1" dirty="0">
                <a:latin typeface="+mj-lt"/>
              </a:rPr>
              <a:t>would allow a reasonable person </a:t>
            </a:r>
            <a:r>
              <a:rPr lang="en-US" sz="1600" dirty="0">
                <a:latin typeface="+mj-lt"/>
              </a:rPr>
              <a:t>in the school community, who does not have personal knowledge of the relevant circumstances, </a:t>
            </a:r>
            <a:r>
              <a:rPr lang="en-US" sz="1600" b="1" dirty="0">
                <a:latin typeface="+mj-lt"/>
              </a:rPr>
              <a:t>to identify the student with reasonable certainty</a:t>
            </a:r>
            <a:r>
              <a:rPr lang="en-US" sz="1600" dirty="0">
                <a:latin typeface="+mj-lt"/>
              </a:rPr>
              <a:t>; or</a:t>
            </a:r>
          </a:p>
          <a:p>
            <a:pPr marL="502920" lvl="1" indent="-228600" algn="just">
              <a:spcBef>
                <a:spcPts val="0"/>
              </a:spcBef>
              <a:spcAft>
                <a:spcPts val="1200"/>
              </a:spcAft>
            </a:pPr>
            <a:r>
              <a:rPr lang="en-US" sz="1600" b="1" dirty="0">
                <a:latin typeface="+mj-lt"/>
              </a:rPr>
              <a:t>Information requested </a:t>
            </a:r>
            <a:r>
              <a:rPr lang="en-US" sz="1600" dirty="0">
                <a:latin typeface="+mj-lt"/>
              </a:rPr>
              <a:t>by a person who the educational agency or institution </a:t>
            </a:r>
            <a:r>
              <a:rPr lang="en-US" sz="1600" b="1" dirty="0" smtClean="0">
                <a:latin typeface="+mj-lt"/>
              </a:rPr>
              <a:t>reasonably </a:t>
            </a:r>
            <a:r>
              <a:rPr lang="en-US" sz="1600" b="1" dirty="0">
                <a:latin typeface="+mj-lt"/>
              </a:rPr>
              <a:t>believes knows the identity </a:t>
            </a:r>
            <a:r>
              <a:rPr lang="en-US" sz="1600" dirty="0">
                <a:latin typeface="+mj-lt"/>
              </a:rPr>
              <a:t>of the student to whom the education record relates.</a:t>
            </a:r>
          </a:p>
        </p:txBody>
      </p:sp>
    </p:spTree>
    <p:extLst>
      <p:ext uri="{BB962C8B-B14F-4D97-AF65-F5344CB8AC3E}">
        <p14:creationId xmlns:p14="http://schemas.microsoft.com/office/powerpoint/2010/main" val="187019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Memory Aids</a:t>
            </a:r>
            <a:endParaRPr lang="en-US" sz="3200" dirty="0"/>
          </a:p>
        </p:txBody>
      </p:sp>
      <p:sp>
        <p:nvSpPr>
          <p:cNvPr id="3" name="Content Placeholder 2"/>
          <p:cNvSpPr>
            <a:spLocks noGrp="1"/>
          </p:cNvSpPr>
          <p:nvPr>
            <p:ph idx="1"/>
          </p:nvPr>
        </p:nvSpPr>
        <p:spPr>
          <a:xfrm>
            <a:off x="1043492" y="1828800"/>
            <a:ext cx="6777317" cy="4419600"/>
          </a:xfrm>
        </p:spPr>
        <p:txBody>
          <a:bodyPr>
            <a:normAutofit/>
          </a:bodyPr>
          <a:lstStyle/>
          <a:p>
            <a:pPr marL="228600" lvl="3" algn="just">
              <a:spcBef>
                <a:spcPts val="0"/>
              </a:spcBef>
              <a:spcAft>
                <a:spcPts val="1200"/>
              </a:spcAft>
              <a:buClr>
                <a:schemeClr val="accent1"/>
              </a:buClr>
              <a:buSzPct val="80000"/>
              <a:buFont typeface="Wingdings 2"/>
              <a:buChar char=""/>
            </a:pPr>
            <a:r>
              <a:rPr lang="en-US" sz="2000" dirty="0">
                <a:latin typeface="+mj-lt"/>
              </a:rPr>
              <a:t>An education record </a:t>
            </a:r>
            <a:r>
              <a:rPr lang="en-US" sz="2000" b="1" dirty="0">
                <a:latin typeface="+mj-lt"/>
              </a:rPr>
              <a:t>does not include </a:t>
            </a:r>
            <a:r>
              <a:rPr lang="en-US" sz="2000" dirty="0">
                <a:latin typeface="+mj-lt"/>
              </a:rPr>
              <a:t>a record kept in the sole possession of the maker and used only as a personal memory aide.</a:t>
            </a:r>
          </a:p>
          <a:p>
            <a:pPr marL="640080" lvl="5" algn="just">
              <a:spcBef>
                <a:spcPts val="0"/>
              </a:spcBef>
              <a:spcAft>
                <a:spcPts val="1200"/>
              </a:spcAft>
              <a:buClr>
                <a:schemeClr val="accent1"/>
              </a:buClr>
              <a:buSzPct val="80000"/>
              <a:buFont typeface="Wingdings 2"/>
              <a:buChar char=""/>
            </a:pPr>
            <a:r>
              <a:rPr lang="en-US" sz="1800" dirty="0">
                <a:latin typeface="+mj-lt"/>
              </a:rPr>
              <a:t>For example, if the sole possessor keeps personal memory aids on the computer, the computer should not be left </a:t>
            </a:r>
            <a:r>
              <a:rPr lang="en-US" sz="1800" dirty="0" smtClean="0">
                <a:latin typeface="+mj-lt"/>
              </a:rPr>
              <a:t>on and </a:t>
            </a:r>
            <a:r>
              <a:rPr lang="en-US" sz="1800" dirty="0">
                <a:latin typeface="+mj-lt"/>
              </a:rPr>
              <a:t>logged into while unattended.  </a:t>
            </a:r>
          </a:p>
          <a:p>
            <a:pPr marL="640080" lvl="5" algn="just">
              <a:spcBef>
                <a:spcPts val="0"/>
              </a:spcBef>
              <a:spcAft>
                <a:spcPts val="1200"/>
              </a:spcAft>
              <a:buClr>
                <a:schemeClr val="accent1"/>
              </a:buClr>
              <a:buSzPct val="80000"/>
              <a:buFont typeface="Wingdings 2"/>
              <a:buChar char=""/>
            </a:pPr>
            <a:r>
              <a:rPr lang="en-US" sz="1800" dirty="0">
                <a:latin typeface="+mj-lt"/>
              </a:rPr>
              <a:t>If </a:t>
            </a:r>
            <a:r>
              <a:rPr lang="en-US" sz="1800" b="1" dirty="0">
                <a:latin typeface="+mj-lt"/>
              </a:rPr>
              <a:t>others access personal memory aids</a:t>
            </a:r>
            <a:r>
              <a:rPr lang="en-US" sz="1800" dirty="0">
                <a:latin typeface="+mj-lt"/>
              </a:rPr>
              <a:t>, they lose their status as excluded sole possession records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7172223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Release of Records and Consent</a:t>
            </a:r>
            <a:endParaRPr lang="en-US" sz="3200" dirty="0"/>
          </a:p>
        </p:txBody>
      </p:sp>
      <p:sp>
        <p:nvSpPr>
          <p:cNvPr id="3" name="Content Placeholder 2"/>
          <p:cNvSpPr>
            <a:spLocks noGrp="1"/>
          </p:cNvSpPr>
          <p:nvPr>
            <p:ph idx="1"/>
          </p:nvPr>
        </p:nvSpPr>
        <p:spPr>
          <a:xfrm>
            <a:off x="1043492" y="1828800"/>
            <a:ext cx="6777317" cy="4419600"/>
          </a:xfrm>
        </p:spPr>
        <p:txBody>
          <a:bodyPr>
            <a:normAutofit/>
          </a:bodyPr>
          <a:lstStyle/>
          <a:p>
            <a:pPr marL="228600" lvl="3" algn="just">
              <a:spcBef>
                <a:spcPts val="0"/>
              </a:spcBef>
              <a:spcAft>
                <a:spcPts val="1200"/>
              </a:spcAft>
              <a:buClr>
                <a:schemeClr val="accent1"/>
              </a:buClr>
              <a:buSzPct val="80000"/>
              <a:buFont typeface="Wingdings 2"/>
              <a:buChar char=""/>
            </a:pPr>
            <a:r>
              <a:rPr lang="en-US" sz="2000" dirty="0">
                <a:latin typeface="+mj-lt"/>
              </a:rPr>
              <a:t>Parents must provide a signed and dated written consent before an educational agency may disclose personally identifiable information from a student’s records unless specific circumstances exist where prior consent is not required</a:t>
            </a:r>
            <a:r>
              <a:rPr lang="en-US" sz="2000" dirty="0" smtClean="0">
                <a:latin typeface="+mj-lt"/>
              </a:rPr>
              <a:t>.</a:t>
            </a:r>
            <a:endParaRPr lang="en-US" sz="2000" dirty="0">
              <a:latin typeface="+mj-lt"/>
            </a:endParaRPr>
          </a:p>
        </p:txBody>
      </p:sp>
    </p:spTree>
    <p:extLst>
      <p:ext uri="{BB962C8B-B14F-4D97-AF65-F5344CB8AC3E}">
        <p14:creationId xmlns:p14="http://schemas.microsoft.com/office/powerpoint/2010/main" val="42916655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When Consent is Not Required</a:t>
            </a:r>
            <a:endParaRPr lang="en-US" sz="3200" dirty="0"/>
          </a:p>
        </p:txBody>
      </p:sp>
      <p:sp>
        <p:nvSpPr>
          <p:cNvPr id="3" name="Content Placeholder 2"/>
          <p:cNvSpPr>
            <a:spLocks noGrp="1"/>
          </p:cNvSpPr>
          <p:nvPr>
            <p:ph idx="1"/>
          </p:nvPr>
        </p:nvSpPr>
        <p:spPr>
          <a:xfrm>
            <a:off x="1043492" y="1828800"/>
            <a:ext cx="6777317" cy="4419600"/>
          </a:xfrm>
        </p:spPr>
        <p:txBody>
          <a:bodyPr>
            <a:normAutofit fontScale="85000" lnSpcReduction="10000"/>
          </a:bodyPr>
          <a:lstStyle/>
          <a:p>
            <a:pPr marL="228600" lvl="3" algn="just">
              <a:spcBef>
                <a:spcPts val="0"/>
              </a:spcBef>
              <a:spcAft>
                <a:spcPts val="1200"/>
              </a:spcAft>
              <a:buClr>
                <a:schemeClr val="accent1"/>
              </a:buClr>
              <a:buSzPct val="80000"/>
              <a:buFont typeface="Wingdings 2"/>
              <a:buChar char=""/>
            </a:pPr>
            <a:r>
              <a:rPr lang="en-US" sz="2000" dirty="0">
                <a:latin typeface="+mj-lt"/>
              </a:rPr>
              <a:t>Prior parental consent is not required to disclose information in student records when the disclosure is to</a:t>
            </a:r>
            <a:r>
              <a:rPr lang="en-US" sz="2000" dirty="0" smtClean="0">
                <a:latin typeface="+mj-lt"/>
              </a:rPr>
              <a:t>:</a:t>
            </a:r>
          </a:p>
          <a:p>
            <a:pPr marL="621792" lvl="5" indent="-283464" algn="just">
              <a:spcBef>
                <a:spcPts val="0"/>
              </a:spcBef>
              <a:spcAft>
                <a:spcPts val="1200"/>
              </a:spcAft>
              <a:buSzPct val="80000"/>
              <a:buFont typeface="Wingdings 2"/>
              <a:buChar char=""/>
            </a:pPr>
            <a:r>
              <a:rPr lang="en-US" dirty="0">
                <a:latin typeface="+mj-lt"/>
              </a:rPr>
              <a:t>Other school personnel with legitimate educational interests; </a:t>
            </a:r>
          </a:p>
          <a:p>
            <a:pPr marL="621792" lvl="5" indent="-283464" algn="just">
              <a:spcBef>
                <a:spcPts val="0"/>
              </a:spcBef>
              <a:spcAft>
                <a:spcPts val="1200"/>
              </a:spcAft>
              <a:buSzPct val="80000"/>
              <a:buFont typeface="Wingdings 2"/>
              <a:buChar char=""/>
            </a:pPr>
            <a:r>
              <a:rPr lang="en-US" dirty="0">
                <a:latin typeface="+mj-lt"/>
              </a:rPr>
              <a:t>A </a:t>
            </a:r>
            <a:r>
              <a:rPr lang="en-US" dirty="0" smtClean="0">
                <a:latin typeface="+mj-lt"/>
              </a:rPr>
              <a:t>consultant/contractor/volunteer </a:t>
            </a:r>
            <a:r>
              <a:rPr lang="en-US" dirty="0">
                <a:latin typeface="+mj-lt"/>
              </a:rPr>
              <a:t>to whom the educational agency has outsourced institutional services and who is under the direct control of the educational agency with respect to the use and maintenance of education records;</a:t>
            </a:r>
          </a:p>
          <a:p>
            <a:pPr marL="621792" lvl="5" indent="-283464" algn="just">
              <a:spcBef>
                <a:spcPts val="0"/>
              </a:spcBef>
              <a:spcAft>
                <a:spcPts val="1200"/>
              </a:spcAft>
              <a:buSzPct val="80000"/>
              <a:buFont typeface="Wingdings 2"/>
              <a:buChar char=""/>
            </a:pPr>
            <a:r>
              <a:rPr lang="en-US" dirty="0">
                <a:latin typeface="+mj-lt"/>
              </a:rPr>
              <a:t>Officials of another school where the student seeks to enroll;</a:t>
            </a:r>
          </a:p>
          <a:p>
            <a:pPr marL="621792" lvl="5" indent="-283464" algn="just">
              <a:spcBef>
                <a:spcPts val="0"/>
              </a:spcBef>
              <a:spcAft>
                <a:spcPts val="1200"/>
              </a:spcAft>
              <a:buSzPct val="80000"/>
              <a:buFont typeface="Wingdings 2"/>
              <a:buChar char=""/>
            </a:pPr>
            <a:r>
              <a:rPr lang="en-US" dirty="0">
                <a:latin typeface="+mj-lt"/>
              </a:rPr>
              <a:t>Authorized representatives of </a:t>
            </a:r>
            <a:r>
              <a:rPr lang="en-US" dirty="0" smtClean="0">
                <a:latin typeface="+mj-lt"/>
              </a:rPr>
              <a:t>State </a:t>
            </a:r>
            <a:r>
              <a:rPr lang="en-US" dirty="0">
                <a:latin typeface="+mj-lt"/>
              </a:rPr>
              <a:t>and local educational authorities;</a:t>
            </a:r>
          </a:p>
          <a:p>
            <a:pPr marL="621792" lvl="5" indent="-283464" algn="just">
              <a:spcBef>
                <a:spcPts val="0"/>
              </a:spcBef>
              <a:spcAft>
                <a:spcPts val="1200"/>
              </a:spcAft>
              <a:buSzPct val="80000"/>
              <a:buFont typeface="Wingdings 2"/>
              <a:buChar char=""/>
            </a:pPr>
            <a:r>
              <a:rPr lang="en-US" dirty="0">
                <a:latin typeface="+mj-lt"/>
              </a:rPr>
              <a:t>Organizations conducting studies for educational agencies; </a:t>
            </a:r>
          </a:p>
          <a:p>
            <a:pPr marL="621792" lvl="5" indent="-283464" algn="just">
              <a:spcBef>
                <a:spcPts val="0"/>
              </a:spcBef>
              <a:spcAft>
                <a:spcPts val="1200"/>
              </a:spcAft>
              <a:buSzPct val="80000"/>
              <a:buFont typeface="Wingdings 2"/>
              <a:buChar char=""/>
            </a:pPr>
            <a:r>
              <a:rPr lang="en-US" dirty="0">
                <a:latin typeface="+mj-lt"/>
              </a:rPr>
              <a:t>Accrediting organizations to carry out their accrediting functions;</a:t>
            </a:r>
          </a:p>
          <a:p>
            <a:pPr marL="621792" lvl="5" indent="-283464" algn="just">
              <a:spcBef>
                <a:spcPts val="0"/>
              </a:spcBef>
              <a:spcAft>
                <a:spcPts val="1200"/>
              </a:spcAft>
              <a:buSzPct val="80000"/>
              <a:buFont typeface="Wingdings 2"/>
              <a:buChar char=""/>
            </a:pPr>
            <a:r>
              <a:rPr lang="en-US" dirty="0">
                <a:latin typeface="+mj-lt"/>
              </a:rPr>
              <a:t>Parents of a dependent student;</a:t>
            </a:r>
          </a:p>
          <a:p>
            <a:pPr marL="621792" lvl="5" indent="-283464" algn="just">
              <a:spcBef>
                <a:spcPts val="0"/>
              </a:spcBef>
              <a:spcAft>
                <a:spcPts val="1200"/>
              </a:spcAft>
              <a:buSzPct val="80000"/>
              <a:buFont typeface="Wingdings 2"/>
              <a:buChar char=""/>
            </a:pPr>
            <a:r>
              <a:rPr lang="en-US" dirty="0">
                <a:latin typeface="+mj-lt"/>
              </a:rPr>
              <a:t>Comply with a judicial order or subpoena;</a:t>
            </a:r>
          </a:p>
          <a:p>
            <a:pPr marL="621792" lvl="5" indent="-283464" algn="just">
              <a:spcBef>
                <a:spcPts val="0"/>
              </a:spcBef>
              <a:spcAft>
                <a:spcPts val="1200"/>
              </a:spcAft>
              <a:buSzPct val="80000"/>
              <a:buFont typeface="Wingdings 2"/>
              <a:buChar char=""/>
            </a:pPr>
            <a:r>
              <a:rPr lang="en-US" dirty="0">
                <a:latin typeface="+mj-lt"/>
              </a:rPr>
              <a:t>Assist in a health and safety emergency;</a:t>
            </a:r>
          </a:p>
          <a:p>
            <a:pPr marL="621792" lvl="5" indent="-283464" algn="just">
              <a:spcBef>
                <a:spcPts val="0"/>
              </a:spcBef>
              <a:spcAft>
                <a:spcPts val="1200"/>
              </a:spcAft>
              <a:buSzPct val="80000"/>
              <a:buFont typeface="Wingdings 2"/>
              <a:buChar char=""/>
            </a:pPr>
            <a:r>
              <a:rPr lang="en-US" dirty="0">
                <a:latin typeface="+mj-lt"/>
              </a:rPr>
              <a:t>Provide information for “directory information;”</a:t>
            </a:r>
          </a:p>
          <a:p>
            <a:pPr marL="621792" lvl="5" indent="-283464" algn="just">
              <a:spcBef>
                <a:spcPts val="0"/>
              </a:spcBef>
              <a:spcAft>
                <a:spcPts val="1200"/>
              </a:spcAft>
              <a:buSzPct val="80000"/>
              <a:buFont typeface="Wingdings 2"/>
              <a:buChar char=""/>
            </a:pPr>
            <a:r>
              <a:rPr lang="en-US" dirty="0">
                <a:latin typeface="+mj-lt"/>
              </a:rPr>
              <a:t>The parent of a student who is a minor or attending postsecondary school</a:t>
            </a:r>
            <a:r>
              <a:rPr lang="en-US" dirty="0" smtClean="0">
                <a:latin typeface="+mj-lt"/>
              </a:rPr>
              <a:t>.</a:t>
            </a:r>
            <a:endParaRPr lang="en-US" dirty="0">
              <a:latin typeface="+mj-lt"/>
            </a:endParaRPr>
          </a:p>
        </p:txBody>
      </p:sp>
    </p:spTree>
    <p:extLst>
      <p:ext uri="{BB962C8B-B14F-4D97-AF65-F5344CB8AC3E}">
        <p14:creationId xmlns:p14="http://schemas.microsoft.com/office/powerpoint/2010/main" val="26107579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Other Conditions of Release</a:t>
            </a:r>
            <a:endParaRPr lang="en-US" sz="3200" dirty="0"/>
          </a:p>
        </p:txBody>
      </p:sp>
      <p:sp>
        <p:nvSpPr>
          <p:cNvPr id="3" name="Content Placeholder 2"/>
          <p:cNvSpPr>
            <a:spLocks noGrp="1"/>
          </p:cNvSpPr>
          <p:nvPr>
            <p:ph idx="1"/>
          </p:nvPr>
        </p:nvSpPr>
        <p:spPr>
          <a:xfrm>
            <a:off x="1043492" y="1828800"/>
            <a:ext cx="6777317" cy="4419600"/>
          </a:xfrm>
        </p:spPr>
        <p:txBody>
          <a:bodyPr>
            <a:normAutofit/>
          </a:bodyPr>
          <a:lstStyle/>
          <a:p>
            <a:pPr marL="228600" lvl="3" algn="just">
              <a:spcBef>
                <a:spcPts val="0"/>
              </a:spcBef>
              <a:spcAft>
                <a:spcPts val="1200"/>
              </a:spcAft>
              <a:buClr>
                <a:schemeClr val="accent1"/>
              </a:buClr>
              <a:buSzPct val="80000"/>
              <a:buFont typeface="Wingdings 2"/>
              <a:buChar char=""/>
            </a:pPr>
            <a:r>
              <a:rPr lang="en-US" dirty="0">
                <a:latin typeface="+mj-lt"/>
              </a:rPr>
              <a:t>Personally identifiable information may be disclosed </a:t>
            </a:r>
            <a:r>
              <a:rPr lang="en-US" b="1" dirty="0">
                <a:latin typeface="+mj-lt"/>
              </a:rPr>
              <a:t>only </a:t>
            </a:r>
            <a:r>
              <a:rPr lang="en-US" dirty="0">
                <a:latin typeface="+mj-lt"/>
              </a:rPr>
              <a:t>on the condition that the receiver of the information will not disclose the information to any other party without prior written consent.</a:t>
            </a:r>
          </a:p>
          <a:p>
            <a:pPr marL="228600" lvl="3" algn="just">
              <a:spcBef>
                <a:spcPts val="0"/>
              </a:spcBef>
              <a:spcAft>
                <a:spcPts val="1200"/>
              </a:spcAft>
              <a:buClr>
                <a:schemeClr val="accent1"/>
              </a:buClr>
              <a:buSzPct val="80000"/>
              <a:buFont typeface="Wingdings 2"/>
              <a:buChar char=""/>
            </a:pPr>
            <a:r>
              <a:rPr lang="en-US" dirty="0">
                <a:latin typeface="+mj-lt"/>
              </a:rPr>
              <a:t>An educational agency may disclose personally identifiable information in connection with an </a:t>
            </a:r>
            <a:r>
              <a:rPr lang="en-US" b="1" dirty="0">
                <a:latin typeface="+mj-lt"/>
              </a:rPr>
              <a:t>emergency, </a:t>
            </a:r>
            <a:r>
              <a:rPr lang="en-US" dirty="0">
                <a:latin typeface="+mj-lt"/>
              </a:rPr>
              <a:t>if knowledge of the information is necessary to protect the health and safety of the student or others.   </a:t>
            </a:r>
          </a:p>
          <a:p>
            <a:pPr marL="228600" lvl="3" algn="just">
              <a:spcBef>
                <a:spcPts val="0"/>
              </a:spcBef>
              <a:spcAft>
                <a:spcPts val="1200"/>
              </a:spcAft>
              <a:buClr>
                <a:schemeClr val="accent1"/>
              </a:buClr>
              <a:buSzPct val="80000"/>
              <a:buFont typeface="Wingdings 2"/>
              <a:buChar char=""/>
            </a:pPr>
            <a:r>
              <a:rPr lang="en-US" dirty="0">
                <a:latin typeface="+mj-lt"/>
              </a:rPr>
              <a:t>If the education records contain information on more than one student, </a:t>
            </a:r>
            <a:r>
              <a:rPr lang="en-US" b="1" dirty="0">
                <a:latin typeface="+mj-lt"/>
              </a:rPr>
              <a:t>the parent may inspect only the specific information on his/her child.   </a:t>
            </a:r>
          </a:p>
        </p:txBody>
      </p:sp>
    </p:spTree>
    <p:extLst>
      <p:ext uri="{BB962C8B-B14F-4D97-AF65-F5344CB8AC3E}">
        <p14:creationId xmlns:p14="http://schemas.microsoft.com/office/powerpoint/2010/main" val="30158549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Notable Changes Under 2009 Amendments to FERPA</a:t>
            </a:r>
            <a:endParaRPr lang="en-US" sz="3200" dirty="0"/>
          </a:p>
        </p:txBody>
      </p:sp>
      <p:sp>
        <p:nvSpPr>
          <p:cNvPr id="3" name="Content Placeholder 2"/>
          <p:cNvSpPr>
            <a:spLocks noGrp="1"/>
          </p:cNvSpPr>
          <p:nvPr>
            <p:ph idx="1"/>
          </p:nvPr>
        </p:nvSpPr>
        <p:spPr>
          <a:xfrm>
            <a:off x="1043492" y="1828800"/>
            <a:ext cx="6777317" cy="4419600"/>
          </a:xfrm>
        </p:spPr>
        <p:txBody>
          <a:bodyPr>
            <a:normAutofit fontScale="92500" lnSpcReduction="20000"/>
          </a:bodyPr>
          <a:lstStyle/>
          <a:p>
            <a:pPr marL="228600" lvl="3" algn="just">
              <a:spcBef>
                <a:spcPts val="0"/>
              </a:spcBef>
              <a:spcAft>
                <a:spcPts val="1200"/>
              </a:spcAft>
              <a:buClr>
                <a:schemeClr val="accent1"/>
              </a:buClr>
              <a:buSzPct val="80000"/>
              <a:buFont typeface="Wingdings 2"/>
              <a:buChar char=""/>
            </a:pPr>
            <a:r>
              <a:rPr lang="en-US" b="1" dirty="0">
                <a:latin typeface="+mj-lt"/>
              </a:rPr>
              <a:t>Attendance: </a:t>
            </a:r>
            <a:r>
              <a:rPr lang="en-US" dirty="0">
                <a:latin typeface="+mj-lt"/>
              </a:rPr>
              <a:t>The new regulations add additional situations in which students “attend” classes but are not physically present, including attendance by videoconference, satellite, internet, or other electronic information and telecommunications technologies. This change ensures that students who receive instruction through distance learning and other contemporary modalities are covered as “students” and, therefore, that their records are protected under FERPA.</a:t>
            </a:r>
          </a:p>
          <a:p>
            <a:pPr marL="228600" lvl="3" algn="just">
              <a:spcBef>
                <a:spcPts val="0"/>
              </a:spcBef>
              <a:spcAft>
                <a:spcPts val="1200"/>
              </a:spcAft>
              <a:buClr>
                <a:schemeClr val="accent1"/>
              </a:buClr>
              <a:buSzPct val="80000"/>
              <a:buFont typeface="Wingdings 2"/>
              <a:buChar char=""/>
            </a:pPr>
            <a:r>
              <a:rPr lang="en-US" b="1" dirty="0" smtClean="0">
                <a:latin typeface="+mj-lt"/>
              </a:rPr>
              <a:t>Peer-grading</a:t>
            </a:r>
            <a:r>
              <a:rPr lang="en-US" b="1" dirty="0">
                <a:latin typeface="+mj-lt"/>
              </a:rPr>
              <a:t>:  </a:t>
            </a:r>
            <a:r>
              <a:rPr lang="en-US" dirty="0">
                <a:latin typeface="+mj-lt"/>
              </a:rPr>
              <a:t>Under FERPA a school may not disclose a student’s grades to another student without the prior written consent of the parent or eligible student. The new regulations create an exception to the definition of “education records” that excludes grades on peer-graded papers before they are collected and recorded by a teacher.</a:t>
            </a:r>
          </a:p>
          <a:p>
            <a:pPr marL="228600" lvl="3" algn="just">
              <a:spcBef>
                <a:spcPts val="0"/>
              </a:spcBef>
              <a:spcAft>
                <a:spcPts val="1200"/>
              </a:spcAft>
              <a:buClr>
                <a:schemeClr val="accent1"/>
              </a:buClr>
              <a:buSzPct val="80000"/>
              <a:buFont typeface="Wingdings 2"/>
              <a:buChar char=""/>
            </a:pPr>
            <a:r>
              <a:rPr lang="en-US" b="1" dirty="0">
                <a:latin typeface="+mj-lt"/>
              </a:rPr>
              <a:t>Outsourcing: </a:t>
            </a:r>
            <a:r>
              <a:rPr lang="en-US" dirty="0">
                <a:latin typeface="+mj-lt"/>
              </a:rPr>
              <a:t>The new regulations expand the “school officials” exception to include contractors, consultants, volunteers, and other outside service providers used by a school district or postsecondary institution to perform institutional services and functions.</a:t>
            </a:r>
          </a:p>
        </p:txBody>
      </p:sp>
    </p:spTree>
    <p:extLst>
      <p:ext uri="{BB962C8B-B14F-4D97-AF65-F5344CB8AC3E}">
        <p14:creationId xmlns:p14="http://schemas.microsoft.com/office/powerpoint/2010/main" val="41324929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Health and Safety Emergencies</a:t>
            </a:r>
            <a:endParaRPr lang="en-US" sz="3200" dirty="0"/>
          </a:p>
        </p:txBody>
      </p:sp>
      <p:sp>
        <p:nvSpPr>
          <p:cNvPr id="3" name="Content Placeholder 2"/>
          <p:cNvSpPr>
            <a:spLocks noGrp="1"/>
          </p:cNvSpPr>
          <p:nvPr>
            <p:ph idx="1"/>
          </p:nvPr>
        </p:nvSpPr>
        <p:spPr>
          <a:xfrm>
            <a:off x="1043492" y="1828800"/>
            <a:ext cx="6777317" cy="4419600"/>
          </a:xfrm>
        </p:spPr>
        <p:txBody>
          <a:bodyPr>
            <a:normAutofit fontScale="92500" lnSpcReduction="20000"/>
          </a:bodyPr>
          <a:lstStyle/>
          <a:p>
            <a:pPr marL="228600" lvl="3" algn="just">
              <a:spcBef>
                <a:spcPts val="0"/>
              </a:spcBef>
              <a:spcAft>
                <a:spcPts val="1200"/>
              </a:spcAft>
              <a:buClr>
                <a:schemeClr val="accent1"/>
              </a:buClr>
              <a:buSzPct val="80000"/>
              <a:buFont typeface="Wingdings 2"/>
              <a:buChar char=""/>
            </a:pPr>
            <a:r>
              <a:rPr lang="en-US" dirty="0">
                <a:latin typeface="+mj-lt"/>
              </a:rPr>
              <a:t>The new regulations remove the language requiring strict construction of this exception and add a provision that says that, in making a determination an educational agency or institution may take into account the totality of the circumstances pertaining to a threat to the safety or health of the student or other individuals. </a:t>
            </a:r>
          </a:p>
          <a:p>
            <a:pPr marL="228600" lvl="3" algn="just">
              <a:spcBef>
                <a:spcPts val="0"/>
              </a:spcBef>
              <a:spcAft>
                <a:spcPts val="1200"/>
              </a:spcAft>
              <a:buClr>
                <a:schemeClr val="accent1"/>
              </a:buClr>
              <a:buSzPct val="80000"/>
              <a:buFont typeface="Wingdings 2"/>
              <a:buChar char=""/>
            </a:pPr>
            <a:r>
              <a:rPr lang="en-US" dirty="0">
                <a:latin typeface="+mj-lt"/>
              </a:rPr>
              <a:t>If the school determines that there is an articulable and </a:t>
            </a:r>
            <a:r>
              <a:rPr lang="en-US" b="1" dirty="0">
                <a:latin typeface="+mj-lt"/>
              </a:rPr>
              <a:t>significant threat </a:t>
            </a:r>
            <a:r>
              <a:rPr lang="en-US" dirty="0">
                <a:latin typeface="+mj-lt"/>
              </a:rPr>
              <a:t>to the health or safety of a student or other individuals, it may disclose information from education records to </a:t>
            </a:r>
            <a:r>
              <a:rPr lang="en-US" b="1" dirty="0">
                <a:latin typeface="+mj-lt"/>
              </a:rPr>
              <a:t>appropriate parties </a:t>
            </a:r>
            <a:r>
              <a:rPr lang="en-US" dirty="0">
                <a:latin typeface="+mj-lt"/>
              </a:rPr>
              <a:t>whose knowledge of the information is </a:t>
            </a:r>
            <a:r>
              <a:rPr lang="en-US" b="1" dirty="0">
                <a:latin typeface="+mj-lt"/>
              </a:rPr>
              <a:t>necessary </a:t>
            </a:r>
            <a:r>
              <a:rPr lang="en-US" dirty="0">
                <a:latin typeface="+mj-lt"/>
              </a:rPr>
              <a:t>to protect the health and safety of the student or other individuals. </a:t>
            </a:r>
          </a:p>
          <a:p>
            <a:pPr marL="228600" lvl="3" algn="just">
              <a:spcBef>
                <a:spcPts val="0"/>
              </a:spcBef>
              <a:spcAft>
                <a:spcPts val="1200"/>
              </a:spcAft>
              <a:buClr>
                <a:schemeClr val="accent1"/>
              </a:buClr>
              <a:buSzPct val="80000"/>
              <a:buFont typeface="Wingdings 2"/>
              <a:buChar char=""/>
            </a:pPr>
            <a:r>
              <a:rPr lang="en-US" dirty="0">
                <a:latin typeface="+mj-lt"/>
              </a:rPr>
              <a:t>The recordkeeping requirements of FERPA require an educational agency or institution to record the articulable and significant threat that formed the basis for the disclosure and the parties to whom the information was disclosed. If there is a rational basis for the determination, the DOE will not substitute its judgment for that of the educational agency or institution in deciding to release, the information. </a:t>
            </a:r>
          </a:p>
        </p:txBody>
      </p:sp>
    </p:spTree>
    <p:extLst>
      <p:ext uri="{BB962C8B-B14F-4D97-AF65-F5344CB8AC3E}">
        <p14:creationId xmlns:p14="http://schemas.microsoft.com/office/powerpoint/2010/main" val="1740096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Relevant Decisions Involving FERPA</a:t>
            </a:r>
            <a:endParaRPr lang="en-US" sz="3200" dirty="0"/>
          </a:p>
        </p:txBody>
      </p:sp>
      <p:sp>
        <p:nvSpPr>
          <p:cNvPr id="3" name="Content Placeholder 2"/>
          <p:cNvSpPr>
            <a:spLocks noGrp="1"/>
          </p:cNvSpPr>
          <p:nvPr>
            <p:ph idx="1"/>
          </p:nvPr>
        </p:nvSpPr>
        <p:spPr>
          <a:xfrm>
            <a:off x="1043492" y="1828800"/>
            <a:ext cx="6777317" cy="4419600"/>
          </a:xfrm>
        </p:spPr>
        <p:txBody>
          <a:bodyPr>
            <a:normAutofit fontScale="77500" lnSpcReduction="20000"/>
          </a:bodyPr>
          <a:lstStyle/>
          <a:p>
            <a:pPr lvl="0" algn="ctr">
              <a:spcBef>
                <a:spcPts val="0"/>
              </a:spcBef>
              <a:spcAft>
                <a:spcPts val="1800"/>
              </a:spcAft>
            </a:pPr>
            <a:r>
              <a:rPr lang="en-US" b="1" dirty="0"/>
              <a:t>Family Policy Compliance Office (“FPCO</a:t>
            </a:r>
            <a:r>
              <a:rPr lang="en-US" b="1" dirty="0" smtClean="0"/>
              <a:t>”)               </a:t>
            </a:r>
            <a:r>
              <a:rPr lang="en-US" b="1" i="1" dirty="0" smtClean="0"/>
              <a:t>Letter </a:t>
            </a:r>
            <a:r>
              <a:rPr lang="en-US" b="1" i="1" dirty="0"/>
              <a:t>to Anonymous, </a:t>
            </a:r>
            <a:r>
              <a:rPr lang="en-US" b="1" dirty="0"/>
              <a:t>113 </a:t>
            </a:r>
            <a:r>
              <a:rPr lang="en-US" b="1" i="1" dirty="0"/>
              <a:t>LRP </a:t>
            </a:r>
            <a:r>
              <a:rPr lang="en-US" b="1" dirty="0"/>
              <a:t>35722 (June 19, 2013</a:t>
            </a:r>
            <a:r>
              <a:rPr lang="en-US" b="1" dirty="0" smtClean="0"/>
              <a:t>)</a:t>
            </a:r>
            <a:endParaRPr lang="en-US" b="1" dirty="0"/>
          </a:p>
          <a:p>
            <a:pPr lvl="0" algn="just">
              <a:spcAft>
                <a:spcPct val="35000"/>
              </a:spcAft>
            </a:pPr>
            <a:r>
              <a:rPr lang="en-US" b="1" dirty="0">
                <a:solidFill>
                  <a:schemeClr val="tx1"/>
                </a:solidFill>
              </a:rPr>
              <a:t>Facts</a:t>
            </a:r>
            <a:endParaRPr lang="en-US" sz="2000" b="1" dirty="0">
              <a:solidFill>
                <a:schemeClr val="tx1"/>
              </a:solidFill>
            </a:endParaRPr>
          </a:p>
          <a:p>
            <a:pPr lvl="0" algn="just">
              <a:spcAft>
                <a:spcPct val="35000"/>
              </a:spcAft>
            </a:pPr>
            <a:r>
              <a:rPr lang="en-US" sz="1600" dirty="0">
                <a:solidFill>
                  <a:schemeClr val="tx1"/>
                </a:solidFill>
              </a:rPr>
              <a:t>District investigated several students and prepared one report.  While pursuing a restraining order against the parent of one of the students, another parent learned that the report </a:t>
            </a:r>
            <a:r>
              <a:rPr lang="en-US" sz="1600" dirty="0" smtClean="0">
                <a:solidFill>
                  <a:schemeClr val="tx1"/>
                </a:solidFill>
              </a:rPr>
              <a:t>was  </a:t>
            </a:r>
            <a:r>
              <a:rPr lang="en-US" sz="1600" dirty="0">
                <a:solidFill>
                  <a:schemeClr val="tx1"/>
                </a:solidFill>
              </a:rPr>
              <a:t>shared with a parent, who shared the report with their attorney. </a:t>
            </a:r>
            <a:r>
              <a:rPr lang="en-US" b="1" dirty="0">
                <a:solidFill>
                  <a:schemeClr val="bg1"/>
                </a:solidFill>
              </a:rPr>
              <a:t>FPCO Letter</a:t>
            </a:r>
            <a:endParaRPr lang="en-US" cap="all" dirty="0">
              <a:solidFill>
                <a:schemeClr val="bg1"/>
              </a:solidFill>
            </a:endParaRPr>
          </a:p>
          <a:p>
            <a:pPr lvl="1" algn="just">
              <a:spcAft>
                <a:spcPts val="1200"/>
              </a:spcAft>
            </a:pPr>
            <a:r>
              <a:rPr lang="en-US" sz="1500" dirty="0">
                <a:solidFill>
                  <a:schemeClr val="tx1"/>
                </a:solidFill>
              </a:rPr>
              <a:t>The FPCO issued a letter stating that under the </a:t>
            </a:r>
            <a:r>
              <a:rPr lang="en-US" sz="1500" dirty="0" smtClean="0">
                <a:solidFill>
                  <a:schemeClr val="tx1"/>
                </a:solidFill>
              </a:rPr>
              <a:t>FERPA </a:t>
            </a:r>
            <a:r>
              <a:rPr lang="en-US" sz="1500" dirty="0">
                <a:solidFill>
                  <a:schemeClr val="tx1"/>
                </a:solidFill>
              </a:rPr>
              <a:t>each parent has the right to inspect and review or be informed of information contained in their child’s educational record. However, FERPA would not permit the school to provide one of the parents with a copy of the educational record that is directly related to two students unless the other parent gave written consent. </a:t>
            </a:r>
          </a:p>
          <a:p>
            <a:pPr lvl="1" algn="just">
              <a:spcAft>
                <a:spcPts val="1200"/>
              </a:spcAft>
            </a:pPr>
            <a:r>
              <a:rPr lang="en-US" sz="1500" dirty="0">
                <a:solidFill>
                  <a:schemeClr val="tx1"/>
                </a:solidFill>
              </a:rPr>
              <a:t>Where an educational record that refers to two or more students cannot be separated easily and still remain understandable to the parent, each parent has the right to inspect or review or be informed of the information in the educational record.</a:t>
            </a:r>
          </a:p>
          <a:p>
            <a:pPr lvl="1" algn="just">
              <a:spcAft>
                <a:spcPts val="1200"/>
              </a:spcAft>
            </a:pPr>
            <a:r>
              <a:rPr lang="en-US" sz="1500" dirty="0">
                <a:solidFill>
                  <a:schemeClr val="tx1"/>
                </a:solidFill>
              </a:rPr>
              <a:t>If there is a court order, the school may </a:t>
            </a:r>
            <a:r>
              <a:rPr lang="en-US" sz="1500" dirty="0">
                <a:solidFill>
                  <a:schemeClr val="tx1"/>
                </a:solidFill>
              </a:rPr>
              <a:t>nonconsensually</a:t>
            </a:r>
            <a:r>
              <a:rPr lang="en-US" sz="1500" dirty="0">
                <a:solidFill>
                  <a:schemeClr val="tx1"/>
                </a:solidFill>
              </a:rPr>
              <a:t> disclose the information after making a reasonable effort to notify the parent in advance of compliance so that the parent can seek protective action. </a:t>
            </a:r>
          </a:p>
          <a:p>
            <a:pPr lvl="1" algn="just">
              <a:spcAft>
                <a:spcPts val="1200"/>
              </a:spcAft>
            </a:pPr>
            <a:endParaRPr lang="en-US" sz="1600" dirty="0">
              <a:solidFill>
                <a:schemeClr val="tx1"/>
              </a:solidFill>
            </a:endParaRPr>
          </a:p>
        </p:txBody>
      </p:sp>
    </p:spTree>
    <p:extLst>
      <p:ext uri="{BB962C8B-B14F-4D97-AF65-F5344CB8AC3E}">
        <p14:creationId xmlns:p14="http://schemas.microsoft.com/office/powerpoint/2010/main" val="25876029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Relevant Decisions Involving FERPA</a:t>
            </a:r>
            <a:endParaRPr lang="en-US" sz="3200" dirty="0"/>
          </a:p>
        </p:txBody>
      </p:sp>
      <p:sp>
        <p:nvSpPr>
          <p:cNvPr id="3" name="Content Placeholder 2"/>
          <p:cNvSpPr>
            <a:spLocks noGrp="1"/>
          </p:cNvSpPr>
          <p:nvPr>
            <p:ph idx="1"/>
          </p:nvPr>
        </p:nvSpPr>
        <p:spPr>
          <a:xfrm>
            <a:off x="76200" y="1676400"/>
            <a:ext cx="7744609" cy="4724400"/>
          </a:xfrm>
        </p:spPr>
        <p:txBody>
          <a:bodyPr>
            <a:noAutofit/>
          </a:bodyPr>
          <a:lstStyle/>
          <a:p>
            <a:pPr marL="68580" lvl="0" indent="0" algn="ctr">
              <a:buNone/>
            </a:pPr>
            <a:r>
              <a:rPr lang="en-US" sz="1600" b="1" i="1" dirty="0" smtClean="0">
                <a:solidFill>
                  <a:schemeClr val="tx1"/>
                </a:solidFill>
              </a:rPr>
              <a:t>	K.L</a:t>
            </a:r>
            <a:r>
              <a:rPr lang="en-US" sz="1600" b="1" i="1" dirty="0">
                <a:solidFill>
                  <a:schemeClr val="tx1"/>
                </a:solidFill>
              </a:rPr>
              <a:t>. v. Evesham Twp. BOE</a:t>
            </a:r>
            <a:r>
              <a:rPr lang="en-US" sz="1600" b="1" dirty="0">
                <a:solidFill>
                  <a:schemeClr val="tx1"/>
                </a:solidFill>
              </a:rPr>
              <a:t>, </a:t>
            </a:r>
            <a:r>
              <a:rPr lang="en-US" sz="1600" dirty="0" smtClean="0">
                <a:solidFill>
                  <a:schemeClr val="tx1"/>
                </a:solidFill>
              </a:rPr>
              <a:t>32 </a:t>
            </a:r>
            <a:r>
              <a:rPr lang="en-US" sz="1600" dirty="0">
                <a:solidFill>
                  <a:schemeClr val="tx1"/>
                </a:solidFill>
              </a:rPr>
              <a:t>A.3d 1136 (App. Div. 2011), </a:t>
            </a:r>
            <a:endParaRPr lang="en-US" sz="1600" dirty="0" smtClean="0">
              <a:solidFill>
                <a:schemeClr val="tx1"/>
              </a:solidFill>
            </a:endParaRPr>
          </a:p>
          <a:p>
            <a:pPr marL="68580" lvl="0" indent="0" algn="ctr">
              <a:buNone/>
            </a:pPr>
            <a:r>
              <a:rPr lang="en-US" sz="1600" i="1" dirty="0" smtClean="0">
                <a:solidFill>
                  <a:schemeClr val="tx1"/>
                </a:solidFill>
              </a:rPr>
              <a:t>cert</a:t>
            </a:r>
            <a:r>
              <a:rPr lang="en-US" sz="1600" i="1" dirty="0">
                <a:solidFill>
                  <a:schemeClr val="tx1"/>
                </a:solidFill>
              </a:rPr>
              <a:t>. denied</a:t>
            </a:r>
            <a:r>
              <a:rPr lang="en-US" sz="1600" dirty="0">
                <a:solidFill>
                  <a:schemeClr val="tx1"/>
                </a:solidFill>
              </a:rPr>
              <a:t>, 40 A.3d 732 (N.J. 2012</a:t>
            </a:r>
            <a:r>
              <a:rPr lang="en-US" sz="1600" dirty="0" smtClean="0">
                <a:solidFill>
                  <a:schemeClr val="bg1"/>
                </a:solidFill>
              </a:rPr>
              <a:t>)</a:t>
            </a:r>
          </a:p>
          <a:p>
            <a:pPr marL="68580" lvl="0" indent="0" algn="ctr">
              <a:buNone/>
            </a:pPr>
            <a:endParaRPr lang="en-US" sz="1400" dirty="0" smtClean="0"/>
          </a:p>
          <a:p>
            <a:pPr lvl="1" algn="just">
              <a:spcBef>
                <a:spcPts val="0"/>
              </a:spcBef>
              <a:spcAft>
                <a:spcPts val="1000"/>
              </a:spcAft>
            </a:pPr>
            <a:r>
              <a:rPr lang="en-US" sz="1400" dirty="0" smtClean="0"/>
              <a:t>This case involves the interplay between FERPA and the Open Public Records Act (“OPRA”).</a:t>
            </a:r>
          </a:p>
          <a:p>
            <a:pPr lvl="1" algn="just">
              <a:spcBef>
                <a:spcPts val="0"/>
              </a:spcBef>
              <a:spcAft>
                <a:spcPts val="1000"/>
              </a:spcAft>
            </a:pPr>
            <a:r>
              <a:rPr lang="en-US" sz="1400" dirty="0" smtClean="0"/>
              <a:t>There, the </a:t>
            </a:r>
            <a:r>
              <a:rPr lang="en-US" sz="1400" dirty="0"/>
              <a:t>parent of two minor students filed </a:t>
            </a:r>
            <a:r>
              <a:rPr lang="en-US" sz="1400" dirty="0" smtClean="0"/>
              <a:t>suit under OPRA </a:t>
            </a:r>
            <a:r>
              <a:rPr lang="en-US" sz="1400" dirty="0"/>
              <a:t>after the board refused to disclose school bullying records </a:t>
            </a:r>
            <a:r>
              <a:rPr lang="en-US" sz="1400" dirty="0" smtClean="0"/>
              <a:t>(requested through an OPRA request) that </a:t>
            </a:r>
            <a:r>
              <a:rPr lang="en-US" sz="1400" dirty="0"/>
              <a:t>discussed the parent’s children along with other students. The board initially took the position that the parent was not entitled to the records, since they included information about other students. However, during the pendency of the lawsuit, the board released one record relating to plaintiff’s child and redacted the name of the other student discussed in the report. </a:t>
            </a:r>
          </a:p>
          <a:p>
            <a:pPr lvl="1" algn="just">
              <a:spcBef>
                <a:spcPts val="0"/>
              </a:spcBef>
              <a:spcAft>
                <a:spcPts val="1000"/>
              </a:spcAft>
            </a:pPr>
            <a:r>
              <a:rPr lang="en-US" sz="1400" dirty="0" smtClean="0"/>
              <a:t>As </a:t>
            </a:r>
            <a:r>
              <a:rPr lang="en-US" sz="1400" dirty="0"/>
              <a:t>a result of this delayed disclosure, the court found the board’s initial refusal to be a violation of OPRA because the parent was entitled to </a:t>
            </a:r>
            <a:r>
              <a:rPr lang="en-US" sz="1400" i="1" dirty="0"/>
              <a:t>his own child’s student records</a:t>
            </a:r>
            <a:r>
              <a:rPr lang="en-US" sz="1400" dirty="0"/>
              <a:t>. </a:t>
            </a:r>
            <a:r>
              <a:rPr lang="en-US" sz="1400" dirty="0" smtClean="0"/>
              <a:t>However, the parent </a:t>
            </a:r>
            <a:r>
              <a:rPr lang="en-US" sz="1400" dirty="0"/>
              <a:t>was not entitled to information relating to other student. </a:t>
            </a:r>
            <a:r>
              <a:rPr lang="en-US" sz="1400" dirty="0" smtClean="0"/>
              <a:t>“Under </a:t>
            </a:r>
            <a:r>
              <a:rPr lang="en-US" sz="1400" dirty="0"/>
              <a:t>FERPA, the board was </a:t>
            </a:r>
            <a:r>
              <a:rPr lang="en-US" sz="1400" i="1" dirty="0"/>
              <a:t>not permitted </a:t>
            </a:r>
            <a:r>
              <a:rPr lang="en-US" sz="1400" dirty="0"/>
              <a:t>to disclose information about the other student to plaintiff, but it was required to provide access to the parts of the record that pertain to plaintiff’s own son. The board fulfilled that obligation by </a:t>
            </a:r>
            <a:r>
              <a:rPr lang="en-US" sz="1400" i="1" dirty="0"/>
              <a:t>redacting the name</a:t>
            </a:r>
            <a:r>
              <a:rPr lang="en-US" sz="1400" dirty="0"/>
              <a:t> of the other student</a:t>
            </a:r>
            <a:r>
              <a:rPr lang="en-US" sz="1400" dirty="0" smtClean="0"/>
              <a:t>.” </a:t>
            </a:r>
            <a:endParaRPr lang="en-US" sz="1400" dirty="0"/>
          </a:p>
          <a:p>
            <a:pPr lvl="1" algn="just">
              <a:spcBef>
                <a:spcPts val="0"/>
              </a:spcBef>
              <a:spcAft>
                <a:spcPts val="1000"/>
              </a:spcAft>
            </a:pPr>
            <a:endParaRPr lang="en-US" sz="1350" dirty="0">
              <a:latin typeface="Palatino Linotype" pitchFamily="18" charset="0"/>
            </a:endParaRPr>
          </a:p>
        </p:txBody>
      </p:sp>
    </p:spTree>
    <p:extLst>
      <p:ext uri="{BB962C8B-B14F-4D97-AF65-F5344CB8AC3E}">
        <p14:creationId xmlns:p14="http://schemas.microsoft.com/office/powerpoint/2010/main" val="314281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smtClean="0"/>
              <a:t>Common Pitfalls to Avoid</a:t>
            </a:r>
            <a:endParaRPr lang="en-US" sz="3200" dirty="0"/>
          </a:p>
        </p:txBody>
      </p:sp>
      <p:sp>
        <p:nvSpPr>
          <p:cNvPr id="3" name="Content Placeholder 2"/>
          <p:cNvSpPr>
            <a:spLocks noGrp="1"/>
          </p:cNvSpPr>
          <p:nvPr>
            <p:ph idx="1"/>
          </p:nvPr>
        </p:nvSpPr>
        <p:spPr>
          <a:xfrm>
            <a:off x="1043492" y="1828800"/>
            <a:ext cx="6777317" cy="4419600"/>
          </a:xfrm>
        </p:spPr>
        <p:txBody>
          <a:bodyPr>
            <a:noAutofit/>
          </a:bodyPr>
          <a:lstStyle/>
          <a:p>
            <a:pPr algn="just">
              <a:spcBef>
                <a:spcPts val="0"/>
              </a:spcBef>
              <a:spcAft>
                <a:spcPts val="1000"/>
              </a:spcAft>
            </a:pPr>
            <a:r>
              <a:rPr lang="en-US" sz="1800" dirty="0">
                <a:latin typeface="Palatino Linotype" pitchFamily="18" charset="0"/>
              </a:rPr>
              <a:t>Sharing files with parent attorneys and advocates.</a:t>
            </a:r>
          </a:p>
          <a:p>
            <a:pPr algn="just">
              <a:spcBef>
                <a:spcPts val="0"/>
              </a:spcBef>
              <a:spcAft>
                <a:spcPts val="1000"/>
              </a:spcAft>
            </a:pPr>
            <a:r>
              <a:rPr lang="en-US" sz="1800" dirty="0">
                <a:latin typeface="Palatino Linotype" pitchFamily="18" charset="0"/>
              </a:rPr>
              <a:t>Sharing records based on verbal consent. </a:t>
            </a:r>
          </a:p>
          <a:p>
            <a:pPr algn="just">
              <a:spcBef>
                <a:spcPts val="0"/>
              </a:spcBef>
              <a:spcAft>
                <a:spcPts val="1000"/>
              </a:spcAft>
            </a:pPr>
            <a:r>
              <a:rPr lang="en-US" sz="1800" dirty="0">
                <a:latin typeface="Palatino Linotype" pitchFamily="18" charset="0"/>
              </a:rPr>
              <a:t>Sharing personally identifiable student information online.</a:t>
            </a:r>
          </a:p>
          <a:p>
            <a:pPr algn="just">
              <a:spcBef>
                <a:spcPts val="0"/>
              </a:spcBef>
              <a:spcAft>
                <a:spcPts val="1000"/>
              </a:spcAft>
            </a:pPr>
            <a:r>
              <a:rPr lang="en-US" sz="1800" dirty="0" smtClean="0">
                <a:latin typeface="Palatino Linotype" pitchFamily="18" charset="0"/>
              </a:rPr>
              <a:t>Talking to parents about other students.</a:t>
            </a:r>
          </a:p>
          <a:p>
            <a:pPr algn="just">
              <a:spcBef>
                <a:spcPts val="0"/>
              </a:spcBef>
              <a:spcAft>
                <a:spcPts val="1000"/>
              </a:spcAft>
            </a:pPr>
            <a:r>
              <a:rPr lang="en-US" sz="1800" dirty="0" smtClean="0">
                <a:latin typeface="Palatino Linotype" pitchFamily="18" charset="0"/>
              </a:rPr>
              <a:t>Disclosing </a:t>
            </a:r>
            <a:r>
              <a:rPr lang="en-US" sz="1800" dirty="0">
                <a:latin typeface="Palatino Linotype" pitchFamily="18" charset="0"/>
              </a:rPr>
              <a:t>information about other students at IEP </a:t>
            </a:r>
            <a:r>
              <a:rPr lang="en-US" sz="1800" dirty="0" smtClean="0">
                <a:latin typeface="Palatino Linotype" pitchFamily="18" charset="0"/>
              </a:rPr>
              <a:t>or 504 meetings</a:t>
            </a:r>
            <a:r>
              <a:rPr lang="en-US" sz="1800" dirty="0">
                <a:latin typeface="Palatino Linotype" pitchFamily="18" charset="0"/>
              </a:rPr>
              <a:t>.</a:t>
            </a:r>
          </a:p>
          <a:p>
            <a:pPr algn="just">
              <a:spcBef>
                <a:spcPts val="0"/>
              </a:spcBef>
              <a:spcAft>
                <a:spcPts val="1000"/>
              </a:spcAft>
            </a:pPr>
            <a:r>
              <a:rPr lang="en-US" sz="1800" dirty="0">
                <a:latin typeface="Palatino Linotype" pitchFamily="18" charset="0"/>
              </a:rPr>
              <a:t>Venting frustrations </a:t>
            </a:r>
            <a:r>
              <a:rPr lang="en-US" sz="1800" dirty="0" smtClean="0">
                <a:latin typeface="Palatino Linotype" pitchFamily="18" charset="0"/>
              </a:rPr>
              <a:t>about students in </a:t>
            </a:r>
            <a:r>
              <a:rPr lang="en-US" sz="1800" dirty="0">
                <a:latin typeface="Palatino Linotype" pitchFamily="18" charset="0"/>
              </a:rPr>
              <a:t>the teacher's </a:t>
            </a:r>
            <a:r>
              <a:rPr lang="en-US" sz="1800" dirty="0" smtClean="0">
                <a:latin typeface="Palatino Linotype" pitchFamily="18" charset="0"/>
              </a:rPr>
              <a:t>lounge or </a:t>
            </a:r>
            <a:r>
              <a:rPr lang="en-US" sz="1800" dirty="0">
                <a:latin typeface="Palatino Linotype" pitchFamily="18" charset="0"/>
              </a:rPr>
              <a:t>via email.</a:t>
            </a:r>
          </a:p>
          <a:p>
            <a:pPr algn="just">
              <a:spcBef>
                <a:spcPts val="0"/>
              </a:spcBef>
              <a:spcAft>
                <a:spcPts val="1000"/>
              </a:spcAft>
            </a:pPr>
            <a:r>
              <a:rPr lang="en-US" sz="1800" dirty="0">
                <a:latin typeface="Palatino Linotype" pitchFamily="18" charset="0"/>
              </a:rPr>
              <a:t>Releasing information when </a:t>
            </a:r>
            <a:r>
              <a:rPr lang="en-US" sz="1800" dirty="0" smtClean="0">
                <a:latin typeface="Palatino Linotype" pitchFamily="18" charset="0"/>
              </a:rPr>
              <a:t>subpoenaed</a:t>
            </a:r>
            <a:r>
              <a:rPr lang="en-US" sz="1800" dirty="0">
                <a:latin typeface="Palatino Linotype" pitchFamily="18" charset="0"/>
              </a:rPr>
              <a:t> </a:t>
            </a:r>
            <a:r>
              <a:rPr lang="en-US" sz="1800" dirty="0" smtClean="0">
                <a:latin typeface="Palatino Linotype" pitchFamily="18" charset="0"/>
              </a:rPr>
              <a:t>(a court order is usually required).</a:t>
            </a:r>
          </a:p>
          <a:p>
            <a:pPr algn="just">
              <a:spcBef>
                <a:spcPts val="0"/>
              </a:spcBef>
              <a:spcAft>
                <a:spcPts val="1000"/>
              </a:spcAft>
            </a:pPr>
            <a:r>
              <a:rPr lang="en-US" sz="1800" dirty="0" smtClean="0">
                <a:latin typeface="Palatino Linotype" pitchFamily="18" charset="0"/>
              </a:rPr>
              <a:t>Disclosing the amount of discipline a student received to another student or another student’s parents.</a:t>
            </a:r>
            <a:endParaRPr lang="en-US" sz="1800" dirty="0">
              <a:latin typeface="Palatino Linotype" pitchFamily="18" charset="0"/>
            </a:endParaRPr>
          </a:p>
        </p:txBody>
      </p:sp>
    </p:spTree>
    <p:extLst>
      <p:ext uri="{BB962C8B-B14F-4D97-AF65-F5344CB8AC3E}">
        <p14:creationId xmlns:p14="http://schemas.microsoft.com/office/powerpoint/2010/main" val="2471593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New Jersey Law Governing Confidentiality of Student Records</a:t>
            </a:r>
            <a:endParaRPr lang="en-US" sz="3200" dirty="0"/>
          </a:p>
        </p:txBody>
      </p:sp>
      <p:sp>
        <p:nvSpPr>
          <p:cNvPr id="3" name="Content Placeholder 2"/>
          <p:cNvSpPr>
            <a:spLocks noGrp="1"/>
          </p:cNvSpPr>
          <p:nvPr>
            <p:ph idx="1"/>
          </p:nvPr>
        </p:nvSpPr>
        <p:spPr>
          <a:xfrm>
            <a:off x="1043492" y="1828800"/>
            <a:ext cx="6777317" cy="4419600"/>
          </a:xfrm>
        </p:spPr>
        <p:txBody>
          <a:bodyPr>
            <a:noAutofit/>
          </a:bodyPr>
          <a:lstStyle/>
          <a:p>
            <a:pPr algn="just">
              <a:spcBef>
                <a:spcPts val="0"/>
              </a:spcBef>
              <a:spcAft>
                <a:spcPts val="1200"/>
              </a:spcAft>
            </a:pPr>
            <a:r>
              <a:rPr lang="fr-FR" sz="2000" i="1" dirty="0">
                <a:latin typeface="Palatino Linotype" pitchFamily="18" charset="0"/>
              </a:rPr>
              <a:t>N.J.A.C. </a:t>
            </a:r>
            <a:r>
              <a:rPr lang="fr-FR" sz="2000" dirty="0">
                <a:latin typeface="Palatino Linotype" pitchFamily="18" charset="0"/>
              </a:rPr>
              <a:t>6A:7.1 </a:t>
            </a:r>
            <a:r>
              <a:rPr lang="fr-FR" sz="2000" i="1" dirty="0">
                <a:latin typeface="Palatino Linotype" pitchFamily="18" charset="0"/>
              </a:rPr>
              <a:t>et seq.</a:t>
            </a:r>
            <a:r>
              <a:rPr lang="fr-FR" sz="2000" dirty="0">
                <a:latin typeface="Palatino Linotype" pitchFamily="18" charset="0"/>
              </a:rPr>
              <a:t> (“Student Records”)</a:t>
            </a:r>
          </a:p>
          <a:p>
            <a:pPr lvl="1" algn="just">
              <a:spcBef>
                <a:spcPts val="0"/>
              </a:spcBef>
              <a:spcAft>
                <a:spcPts val="1200"/>
              </a:spcAft>
            </a:pPr>
            <a:r>
              <a:rPr lang="en-US" sz="1800" b="1" dirty="0" smtClean="0">
                <a:latin typeface="Palatino Linotype" pitchFamily="18" charset="0"/>
              </a:rPr>
              <a:t>“</a:t>
            </a:r>
            <a:r>
              <a:rPr lang="en-US" sz="1800" b="1" dirty="0">
                <a:latin typeface="Palatino Linotype" pitchFamily="18" charset="0"/>
              </a:rPr>
              <a:t>Student </a:t>
            </a:r>
            <a:r>
              <a:rPr lang="en-US" sz="1800" b="1" dirty="0" smtClean="0">
                <a:latin typeface="Palatino Linotype" pitchFamily="18" charset="0"/>
              </a:rPr>
              <a:t>record”</a:t>
            </a:r>
            <a:r>
              <a:rPr lang="en-US" sz="1800" dirty="0" smtClean="0">
                <a:latin typeface="Palatino Linotype" pitchFamily="18" charset="0"/>
              </a:rPr>
              <a:t> </a:t>
            </a:r>
            <a:r>
              <a:rPr lang="en-US" sz="1800" dirty="0">
                <a:latin typeface="Palatino Linotype" pitchFamily="18" charset="0"/>
              </a:rPr>
              <a:t>means information related to an individual student gathered within or outside the school district and maintained within the school district, regardless of the physical form in which it is maintained.  Essential in this definition is the idea that any information that is maintained for the purpose of second party review is considered a student record.  Therefore, information recorded by any certified school personnel solely as a memory aid, not for the use of a second party, is excluded from this definition.</a:t>
            </a:r>
          </a:p>
          <a:p>
            <a:pPr lvl="1" algn="just">
              <a:spcBef>
                <a:spcPts val="0"/>
              </a:spcBef>
              <a:spcAft>
                <a:spcPts val="1200"/>
              </a:spcAft>
            </a:pPr>
            <a:r>
              <a:rPr lang="en-US" sz="1800" b="1" dirty="0">
                <a:latin typeface="Palatino Linotype" pitchFamily="18" charset="0"/>
              </a:rPr>
              <a:t>“</a:t>
            </a:r>
            <a:r>
              <a:rPr lang="en-US" sz="1800" b="1" dirty="0" smtClean="0">
                <a:latin typeface="Palatino Linotype" pitchFamily="18" charset="0"/>
              </a:rPr>
              <a:t>Access” </a:t>
            </a:r>
            <a:r>
              <a:rPr lang="en-US" sz="1800" dirty="0">
                <a:latin typeface="Palatino Linotype" pitchFamily="18" charset="0"/>
              </a:rPr>
              <a:t>means the right to view, to make notes, and/or to reproduce the student </a:t>
            </a:r>
            <a:r>
              <a:rPr lang="en-US" sz="1800" dirty="0" smtClean="0">
                <a:latin typeface="Palatino Linotype" pitchFamily="18" charset="0"/>
              </a:rPr>
              <a:t>record.</a:t>
            </a:r>
            <a:endParaRPr lang="en-US" sz="1800" dirty="0">
              <a:latin typeface="Palatino Linotype" pitchFamily="18" charset="0"/>
            </a:endParaRPr>
          </a:p>
          <a:p>
            <a:pPr algn="just"/>
            <a:endParaRPr lang="en-US" sz="2000" dirty="0">
              <a:latin typeface="Palatino Linotype" pitchFamily="18" charset="0"/>
            </a:endParaRPr>
          </a:p>
        </p:txBody>
      </p:sp>
    </p:spTree>
    <p:extLst>
      <p:ext uri="{BB962C8B-B14F-4D97-AF65-F5344CB8AC3E}">
        <p14:creationId xmlns:p14="http://schemas.microsoft.com/office/powerpoint/2010/main" val="32587709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a:bodyPr>
          <a:lstStyle/>
          <a:p>
            <a:r>
              <a:rPr lang="en-US" sz="3200" b="1" dirty="0"/>
              <a:t>Access to Student Records</a:t>
            </a:r>
            <a:endParaRPr lang="en-US" sz="3200"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sz="1600" b="1" dirty="0" smtClean="0">
                <a:latin typeface="Palatino Linotype" pitchFamily="18" charset="0"/>
              </a:rPr>
              <a:t>Only </a:t>
            </a:r>
            <a:r>
              <a:rPr lang="en-US" sz="1600" b="1" dirty="0">
                <a:latin typeface="Palatino Linotype" pitchFamily="18" charset="0"/>
              </a:rPr>
              <a:t>authorized organizations, agencies or persons as defined shall have access to student records, including student health records:</a:t>
            </a:r>
          </a:p>
          <a:p>
            <a:pPr marL="502920" lvl="2" algn="just">
              <a:spcBef>
                <a:spcPts val="0"/>
              </a:spcBef>
              <a:spcAft>
                <a:spcPts val="1200"/>
              </a:spcAft>
            </a:pPr>
            <a:r>
              <a:rPr lang="en-US" sz="1400" dirty="0">
                <a:latin typeface="Palatino Linotype" pitchFamily="18" charset="0"/>
              </a:rPr>
              <a:t>The student who has the written permission of a parent or the parent of a student under the age of 18  whether or not the </a:t>
            </a:r>
            <a:r>
              <a:rPr lang="en-US" sz="1400" dirty="0" smtClean="0">
                <a:latin typeface="Palatino Linotype" pitchFamily="18" charset="0"/>
              </a:rPr>
              <a:t>child </a:t>
            </a:r>
            <a:r>
              <a:rPr lang="en-US" sz="1400" dirty="0">
                <a:latin typeface="Palatino Linotype" pitchFamily="18" charset="0"/>
              </a:rPr>
              <a:t>resides with that parent except per </a:t>
            </a:r>
            <a:r>
              <a:rPr lang="en-US" sz="1400" i="1" dirty="0">
                <a:latin typeface="Palatino Linotype" pitchFamily="18" charset="0"/>
              </a:rPr>
              <a:t>N.J.S.A. </a:t>
            </a:r>
            <a:r>
              <a:rPr lang="en-US" sz="1400" dirty="0">
                <a:latin typeface="Palatino Linotype" pitchFamily="18" charset="0"/>
              </a:rPr>
              <a:t>9:2.4;49: (1) The place of residence shall not be disclosed; and (2) Access shall not be provided if denied by a court. </a:t>
            </a:r>
          </a:p>
          <a:p>
            <a:pPr marL="502920" lvl="2" algn="just">
              <a:spcBef>
                <a:spcPts val="0"/>
              </a:spcBef>
              <a:spcAft>
                <a:spcPts val="1200"/>
              </a:spcAft>
            </a:pPr>
            <a:r>
              <a:rPr lang="en-US" sz="1400" dirty="0">
                <a:latin typeface="Palatino Linotype" pitchFamily="18" charset="0"/>
              </a:rPr>
              <a:t>Students at least 16 years of age who are terminating their education in the school district because they will graduate </a:t>
            </a:r>
            <a:r>
              <a:rPr lang="en-US" sz="1400" dirty="0" smtClean="0">
                <a:latin typeface="Palatino Linotype" pitchFamily="18" charset="0"/>
              </a:rPr>
              <a:t>from a secondary </a:t>
            </a:r>
            <a:r>
              <a:rPr lang="en-US" sz="1400" dirty="0">
                <a:latin typeface="Palatino Linotype" pitchFamily="18" charset="0"/>
              </a:rPr>
              <a:t>school at the end of the term or no longer plan to continue their </a:t>
            </a:r>
            <a:r>
              <a:rPr lang="en-US" sz="1400" dirty="0" smtClean="0">
                <a:latin typeface="Palatino Linotype" pitchFamily="18" charset="0"/>
              </a:rPr>
              <a:t>education</a:t>
            </a:r>
            <a:r>
              <a:rPr lang="en-US" sz="1400" dirty="0">
                <a:latin typeface="Palatino Linotype" pitchFamily="18" charset="0"/>
              </a:rPr>
              <a:t>.</a:t>
            </a:r>
            <a:endParaRPr lang="en-US" sz="1400" dirty="0">
              <a:latin typeface="Palatino Linotype" pitchFamily="18" charset="0"/>
            </a:endParaRPr>
          </a:p>
          <a:p>
            <a:pPr marL="502920" lvl="2" algn="just">
              <a:spcBef>
                <a:spcPts val="0"/>
              </a:spcBef>
              <a:spcAft>
                <a:spcPts val="1200"/>
              </a:spcAft>
            </a:pPr>
            <a:r>
              <a:rPr lang="en-US" sz="1400" dirty="0">
                <a:latin typeface="Palatino Linotype" pitchFamily="18" charset="0"/>
              </a:rPr>
              <a:t>The adult  student and the  student’s parent who has the written permission of such student, except that the parent shall have access without consent of the student as long as the student is financially dependent on the parent and enrolled in the public school system or if the </a:t>
            </a:r>
            <a:r>
              <a:rPr lang="en-US" sz="1400" dirty="0" smtClean="0">
                <a:latin typeface="Palatino Linotype" pitchFamily="18" charset="0"/>
              </a:rPr>
              <a:t>student </a:t>
            </a:r>
            <a:r>
              <a:rPr lang="en-US" sz="1400" dirty="0">
                <a:latin typeface="Palatino Linotype" pitchFamily="18" charset="0"/>
              </a:rPr>
              <a:t>has been declared legally incompetent by a court of appropriate jurisdiction.  The parent of the financially dependent adult  student may not disclose information contained in the adult student’s record to a second or third party without the consent of the adult </a:t>
            </a:r>
            <a:r>
              <a:rPr lang="en-US" sz="1400" dirty="0" smtClean="0">
                <a:latin typeface="Palatino Linotype" pitchFamily="18" charset="0"/>
              </a:rPr>
              <a:t>student.</a:t>
            </a:r>
            <a:endParaRPr lang="en-US" sz="1400" dirty="0">
              <a:latin typeface="Palatino Linotype" pitchFamily="18" charset="0"/>
            </a:endParaRPr>
          </a:p>
        </p:txBody>
      </p:sp>
    </p:spTree>
    <p:extLst>
      <p:ext uri="{BB962C8B-B14F-4D97-AF65-F5344CB8AC3E}">
        <p14:creationId xmlns:p14="http://schemas.microsoft.com/office/powerpoint/2010/main" val="3163966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Access to Student </a:t>
            </a:r>
            <a:r>
              <a:rPr lang="en-US" sz="3200" b="1" dirty="0" smtClean="0"/>
              <a:t>Records </a:t>
            </a:r>
            <a:r>
              <a:rPr lang="en-US" sz="3200" b="1" i="1" dirty="0" smtClean="0"/>
              <a:t>(continued)</a:t>
            </a:r>
            <a:endParaRPr lang="en-US" sz="3200"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sz="1600" b="1" dirty="0">
                <a:latin typeface="Palatino Linotype" pitchFamily="18" charset="0"/>
              </a:rPr>
              <a:t>Certified school district personnel </a:t>
            </a:r>
            <a:r>
              <a:rPr lang="en-US" sz="1600" dirty="0">
                <a:latin typeface="Palatino Linotype" pitchFamily="18" charset="0"/>
              </a:rPr>
              <a:t>who have assigned educational responsibility for the student shall have access to the general student record but not to the student health record except under conditions permitted by law. </a:t>
            </a:r>
          </a:p>
          <a:p>
            <a:pPr marL="228600" indent="-228600" algn="just">
              <a:spcBef>
                <a:spcPts val="0"/>
              </a:spcBef>
              <a:spcAft>
                <a:spcPts val="1200"/>
              </a:spcAft>
            </a:pPr>
            <a:r>
              <a:rPr lang="en-US" sz="1600" b="1" dirty="0" smtClean="0">
                <a:latin typeface="Palatino Linotype" pitchFamily="18" charset="0"/>
              </a:rPr>
              <a:t>Certified </a:t>
            </a:r>
            <a:r>
              <a:rPr lang="en-US" sz="1600" b="1" dirty="0">
                <a:latin typeface="Palatino Linotype" pitchFamily="18" charset="0"/>
              </a:rPr>
              <a:t>educational personnel </a:t>
            </a:r>
            <a:r>
              <a:rPr lang="en-US" sz="1600" dirty="0">
                <a:latin typeface="Palatino Linotype" pitchFamily="18" charset="0"/>
              </a:rPr>
              <a:t>who have assigned educational responsibility for the student and who are </a:t>
            </a:r>
            <a:r>
              <a:rPr lang="en-US" sz="1600" i="1" dirty="0">
                <a:latin typeface="Palatino Linotype" pitchFamily="18" charset="0"/>
              </a:rPr>
              <a:t>employed by agencies listed below </a:t>
            </a:r>
            <a:r>
              <a:rPr lang="en-US" sz="1600" dirty="0">
                <a:latin typeface="Palatino Linotype" pitchFamily="18" charset="0"/>
              </a:rPr>
              <a:t>shall have access to the general student record but not to the student health record except under conditions permitted by law.</a:t>
            </a:r>
          </a:p>
          <a:p>
            <a:pPr marL="525780" lvl="1" indent="-228600" algn="just">
              <a:spcBef>
                <a:spcPts val="0"/>
              </a:spcBef>
              <a:spcAft>
                <a:spcPts val="1200"/>
              </a:spcAft>
            </a:pPr>
            <a:r>
              <a:rPr lang="en-US" sz="1400" dirty="0">
                <a:latin typeface="Palatino Linotype" pitchFamily="18" charset="0"/>
              </a:rPr>
              <a:t>An approved private school for the disabled;</a:t>
            </a:r>
          </a:p>
          <a:p>
            <a:pPr marL="525780" lvl="1" indent="-228600" algn="just">
              <a:spcBef>
                <a:spcPts val="0"/>
              </a:spcBef>
              <a:spcAft>
                <a:spcPts val="1200"/>
              </a:spcAft>
            </a:pPr>
            <a:r>
              <a:rPr lang="en-US" sz="1400" dirty="0">
                <a:latin typeface="Palatino Linotype" pitchFamily="18" charset="0"/>
              </a:rPr>
              <a:t>A State facility;</a:t>
            </a:r>
          </a:p>
          <a:p>
            <a:pPr marL="525780" lvl="1" indent="-228600" algn="just">
              <a:spcBef>
                <a:spcPts val="0"/>
              </a:spcBef>
              <a:spcAft>
                <a:spcPts val="1200"/>
              </a:spcAft>
            </a:pPr>
            <a:r>
              <a:rPr lang="en-US" sz="1400" dirty="0">
                <a:latin typeface="Palatino Linotype" pitchFamily="18" charset="0"/>
              </a:rPr>
              <a:t>Accredited nonpublic schools in which students with educational disabilities have been placed; or</a:t>
            </a:r>
          </a:p>
          <a:p>
            <a:pPr marL="525780" lvl="1" indent="-228600" algn="just">
              <a:spcBef>
                <a:spcPts val="0"/>
              </a:spcBef>
              <a:spcAft>
                <a:spcPts val="1200"/>
              </a:spcAft>
            </a:pPr>
            <a:r>
              <a:rPr lang="en-US" sz="1400" dirty="0">
                <a:latin typeface="Palatino Linotype" pitchFamily="18" charset="0"/>
              </a:rPr>
              <a:t>Clinics and agencies approved by the Department of </a:t>
            </a:r>
            <a:r>
              <a:rPr lang="en-US" sz="1400" dirty="0" smtClean="0">
                <a:latin typeface="Palatino Linotype" pitchFamily="18" charset="0"/>
              </a:rPr>
              <a:t>Education.</a:t>
            </a:r>
            <a:endParaRPr lang="en-US" sz="1200" dirty="0">
              <a:latin typeface="Palatino Linotype" pitchFamily="18" charset="0"/>
            </a:endParaRPr>
          </a:p>
        </p:txBody>
      </p:sp>
    </p:spTree>
    <p:extLst>
      <p:ext uri="{BB962C8B-B14F-4D97-AF65-F5344CB8AC3E}">
        <p14:creationId xmlns:p14="http://schemas.microsoft.com/office/powerpoint/2010/main" val="38264538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Access to Student </a:t>
            </a:r>
            <a:r>
              <a:rPr lang="en-US" sz="3200" b="1" dirty="0" smtClean="0"/>
              <a:t>Records </a:t>
            </a:r>
            <a:r>
              <a:rPr lang="en-US" sz="3200" b="1" i="1" dirty="0" smtClean="0"/>
              <a:t>(continued)</a:t>
            </a:r>
            <a:endParaRPr lang="en-US" sz="3200"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sz="1600" b="1" dirty="0">
                <a:latin typeface="Palatino Linotype" pitchFamily="18" charset="0"/>
              </a:rPr>
              <a:t>A district board of education</a:t>
            </a:r>
            <a:r>
              <a:rPr lang="en-US" sz="1600" dirty="0">
                <a:latin typeface="Palatino Linotype" pitchFamily="18" charset="0"/>
              </a:rPr>
              <a:t>, in order to fulfill its legal responsibility as a board, has access through the chief school administrator or his or her designee to information contained in a student’s record. Information shall be discussed in executive session unless otherwise requested by the parent or adult </a:t>
            </a:r>
            <a:r>
              <a:rPr lang="en-US" sz="1600" dirty="0" smtClean="0">
                <a:latin typeface="Palatino Linotype" pitchFamily="18" charset="0"/>
              </a:rPr>
              <a:t>student.</a:t>
            </a:r>
            <a:endParaRPr lang="en-US" sz="1600" dirty="0">
              <a:latin typeface="Palatino Linotype" pitchFamily="18" charset="0"/>
            </a:endParaRPr>
          </a:p>
          <a:p>
            <a:pPr marL="228600" indent="-228600" algn="just">
              <a:spcBef>
                <a:spcPts val="0"/>
              </a:spcBef>
              <a:spcAft>
                <a:spcPts val="1200"/>
              </a:spcAft>
            </a:pPr>
            <a:r>
              <a:rPr lang="en-US" sz="1600" b="1" dirty="0">
                <a:latin typeface="Palatino Linotype" pitchFamily="18" charset="0"/>
              </a:rPr>
              <a:t>Secretarial and clerical personnel </a:t>
            </a:r>
            <a:r>
              <a:rPr lang="en-US" sz="1600" dirty="0">
                <a:latin typeface="Palatino Linotype" pitchFamily="18" charset="0"/>
              </a:rPr>
              <a:t>under the direct supervision of certified school personnel shall be permitted access to those portions of the record to the extent that is necessary for the entry and recording of data and the conducting of routine clerical tasks.  Access shall be limited only to those student files which such staff are directed to enter or record information and shall cease when the specific assigned task is completed</a:t>
            </a:r>
            <a:r>
              <a:rPr lang="en-US" sz="1600" dirty="0" smtClean="0">
                <a:latin typeface="Palatino Linotype" pitchFamily="18" charset="0"/>
              </a:rPr>
              <a:t>.</a:t>
            </a:r>
            <a:endParaRPr lang="en-US" sz="1600" dirty="0">
              <a:latin typeface="Palatino Linotype" pitchFamily="18" charset="0"/>
            </a:endParaRPr>
          </a:p>
        </p:txBody>
      </p:sp>
    </p:spTree>
    <p:extLst>
      <p:ext uri="{BB962C8B-B14F-4D97-AF65-F5344CB8AC3E}">
        <p14:creationId xmlns:p14="http://schemas.microsoft.com/office/powerpoint/2010/main" val="25197837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rmAutofit fontScale="90000"/>
          </a:bodyPr>
          <a:lstStyle/>
          <a:p>
            <a:r>
              <a:rPr lang="en-US" sz="3200" b="1" dirty="0"/>
              <a:t>Access to Student </a:t>
            </a:r>
            <a:r>
              <a:rPr lang="en-US" sz="3200" b="1" dirty="0" smtClean="0"/>
              <a:t>Records </a:t>
            </a:r>
            <a:r>
              <a:rPr lang="en-US" sz="3200" b="1" i="1" dirty="0" smtClean="0"/>
              <a:t>(continued)</a:t>
            </a:r>
            <a:endParaRPr lang="en-US" sz="3200"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sz="1200" b="1" dirty="0">
                <a:latin typeface="Palatino Linotype" pitchFamily="18" charset="0"/>
              </a:rPr>
              <a:t>Accrediting organizations </a:t>
            </a:r>
            <a:r>
              <a:rPr lang="en-US" sz="1200" dirty="0">
                <a:latin typeface="Palatino Linotype" pitchFamily="18" charset="0"/>
              </a:rPr>
              <a:t>in order to carry out their accrediting </a:t>
            </a:r>
            <a:r>
              <a:rPr lang="en-US" sz="1200" dirty="0" smtClean="0">
                <a:latin typeface="Palatino Linotype" pitchFamily="18" charset="0"/>
              </a:rPr>
              <a:t>functions.</a:t>
            </a:r>
            <a:endParaRPr lang="en-US" sz="1200" dirty="0">
              <a:latin typeface="Palatino Linotype" pitchFamily="18" charset="0"/>
            </a:endParaRPr>
          </a:p>
          <a:p>
            <a:pPr marL="228600" indent="-228600" algn="just">
              <a:spcBef>
                <a:spcPts val="0"/>
              </a:spcBef>
              <a:spcAft>
                <a:spcPts val="1200"/>
              </a:spcAft>
            </a:pPr>
            <a:r>
              <a:rPr lang="en-US" sz="1200" dirty="0">
                <a:latin typeface="Palatino Linotype" pitchFamily="18" charset="0"/>
              </a:rPr>
              <a:t>The </a:t>
            </a:r>
            <a:r>
              <a:rPr lang="en-US" sz="1200" b="1" dirty="0">
                <a:latin typeface="Palatino Linotype" pitchFamily="18" charset="0"/>
              </a:rPr>
              <a:t>Commissioner of Education </a:t>
            </a:r>
            <a:r>
              <a:rPr lang="en-US" sz="1200" dirty="0">
                <a:latin typeface="Palatino Linotype" pitchFamily="18" charset="0"/>
              </a:rPr>
              <a:t>and members of the </a:t>
            </a:r>
            <a:r>
              <a:rPr lang="en-US" sz="1200" b="1" dirty="0">
                <a:latin typeface="Palatino Linotype" pitchFamily="18" charset="0"/>
              </a:rPr>
              <a:t>New Jersey Department of Education staff </a:t>
            </a:r>
            <a:r>
              <a:rPr lang="en-US" sz="1200" dirty="0">
                <a:latin typeface="Palatino Linotype" pitchFamily="18" charset="0"/>
              </a:rPr>
              <a:t>who have </a:t>
            </a:r>
            <a:r>
              <a:rPr lang="en-US" sz="1200" i="1" dirty="0">
                <a:latin typeface="Palatino Linotype" pitchFamily="18" charset="0"/>
              </a:rPr>
              <a:t>assigned responsibility </a:t>
            </a:r>
            <a:r>
              <a:rPr lang="en-US" sz="1200" dirty="0">
                <a:latin typeface="Palatino Linotype" pitchFamily="18" charset="0"/>
              </a:rPr>
              <a:t>which necessitates the review of such </a:t>
            </a:r>
            <a:r>
              <a:rPr lang="en-US" sz="1200" dirty="0" smtClean="0">
                <a:latin typeface="Palatino Linotype" pitchFamily="18" charset="0"/>
              </a:rPr>
              <a:t>records.</a:t>
            </a:r>
            <a:endParaRPr lang="en-US" sz="1200" dirty="0">
              <a:latin typeface="Palatino Linotype" pitchFamily="18" charset="0"/>
            </a:endParaRPr>
          </a:p>
          <a:p>
            <a:pPr marL="228600" indent="-228600" algn="just">
              <a:spcBef>
                <a:spcPts val="0"/>
              </a:spcBef>
              <a:spcAft>
                <a:spcPts val="1200"/>
              </a:spcAft>
            </a:pPr>
            <a:r>
              <a:rPr lang="en-US" sz="1200" dirty="0">
                <a:latin typeface="Palatino Linotype" pitchFamily="18" charset="0"/>
              </a:rPr>
              <a:t>Officials of </a:t>
            </a:r>
            <a:r>
              <a:rPr lang="en-US" sz="1200" b="1" dirty="0">
                <a:latin typeface="Palatino Linotype" pitchFamily="18" charset="0"/>
              </a:rPr>
              <a:t>other district boards of education </a:t>
            </a:r>
            <a:r>
              <a:rPr lang="en-US" sz="1200" dirty="0">
                <a:latin typeface="Palatino Linotype" pitchFamily="18" charset="0"/>
              </a:rPr>
              <a:t>within the State of New Jersey or other educational agencies or institutions </a:t>
            </a:r>
            <a:r>
              <a:rPr lang="en-US" sz="1200" b="1" dirty="0">
                <a:latin typeface="Palatino Linotype" pitchFamily="18" charset="0"/>
              </a:rPr>
              <a:t>where the student is placed, registered or  seeks to enroll </a:t>
            </a:r>
            <a:r>
              <a:rPr lang="en-US" sz="1200" dirty="0">
                <a:latin typeface="Palatino Linotype" pitchFamily="18" charset="0"/>
              </a:rPr>
              <a:t>(subject to certain specific conditions</a:t>
            </a:r>
            <a:r>
              <a:rPr lang="en-US" sz="1200" dirty="0" smtClean="0">
                <a:latin typeface="Palatino Linotype" pitchFamily="18" charset="0"/>
              </a:rPr>
              <a:t>).</a:t>
            </a:r>
            <a:endParaRPr lang="en-US" sz="1200" dirty="0">
              <a:latin typeface="Palatino Linotype" pitchFamily="18" charset="0"/>
            </a:endParaRPr>
          </a:p>
          <a:p>
            <a:pPr marL="228600" indent="-228600" algn="just">
              <a:spcBef>
                <a:spcPts val="0"/>
              </a:spcBef>
              <a:spcAft>
                <a:spcPts val="1200"/>
              </a:spcAft>
            </a:pPr>
            <a:r>
              <a:rPr lang="en-US" sz="1200" dirty="0">
                <a:latin typeface="Palatino Linotype" pitchFamily="18" charset="0"/>
              </a:rPr>
              <a:t>Officials of the </a:t>
            </a:r>
            <a:r>
              <a:rPr lang="en-US" sz="1200" b="1" dirty="0">
                <a:latin typeface="Palatino Linotype" pitchFamily="18" charset="0"/>
              </a:rPr>
              <a:t>United States Department of Education </a:t>
            </a:r>
            <a:r>
              <a:rPr lang="en-US" sz="1200" dirty="0">
                <a:latin typeface="Palatino Linotype" pitchFamily="18" charset="0"/>
              </a:rPr>
              <a:t>who have </a:t>
            </a:r>
            <a:r>
              <a:rPr lang="en-US" sz="1200" i="1" dirty="0">
                <a:latin typeface="Palatino Linotype" pitchFamily="18" charset="0"/>
              </a:rPr>
              <a:t>assigned responsibilities </a:t>
            </a:r>
            <a:r>
              <a:rPr lang="en-US" sz="1200" dirty="0">
                <a:latin typeface="Palatino Linotype" pitchFamily="18" charset="0"/>
              </a:rPr>
              <a:t>which necessitate review of such </a:t>
            </a:r>
            <a:r>
              <a:rPr lang="en-US" sz="1200" dirty="0" smtClean="0">
                <a:latin typeface="Palatino Linotype" pitchFamily="18" charset="0"/>
              </a:rPr>
              <a:t>records.</a:t>
            </a:r>
            <a:endParaRPr lang="en-US" sz="1200" dirty="0">
              <a:latin typeface="Palatino Linotype" pitchFamily="18" charset="0"/>
            </a:endParaRPr>
          </a:p>
          <a:p>
            <a:pPr marL="228600" indent="-228600" algn="just">
              <a:spcBef>
                <a:spcPts val="0"/>
              </a:spcBef>
              <a:spcAft>
                <a:spcPts val="1200"/>
              </a:spcAft>
            </a:pPr>
            <a:r>
              <a:rPr lang="en-US" sz="1200" dirty="0" smtClean="0">
                <a:latin typeface="Palatino Linotype" pitchFamily="18" charset="0"/>
              </a:rPr>
              <a:t>Officers and employees of a </a:t>
            </a:r>
            <a:r>
              <a:rPr lang="en-US" sz="1200" b="1" dirty="0" smtClean="0">
                <a:latin typeface="Palatino Linotype" pitchFamily="18" charset="0"/>
              </a:rPr>
              <a:t>State agency who are responsible for protective and investigative services </a:t>
            </a:r>
            <a:r>
              <a:rPr lang="en-US" sz="1200" dirty="0" smtClean="0">
                <a:latin typeface="Palatino Linotype" pitchFamily="18" charset="0"/>
              </a:rPr>
              <a:t>for students referred to that agency. </a:t>
            </a:r>
          </a:p>
          <a:p>
            <a:pPr marL="228600" indent="-228600" algn="just">
              <a:spcBef>
                <a:spcPts val="0"/>
              </a:spcBef>
              <a:spcAft>
                <a:spcPts val="1200"/>
              </a:spcAft>
            </a:pPr>
            <a:r>
              <a:rPr lang="en-US" sz="1200" dirty="0" smtClean="0">
                <a:latin typeface="Palatino Linotype" pitchFamily="18" charset="0"/>
              </a:rPr>
              <a:t>Organizations, agencies and persons from outside the school if they have the </a:t>
            </a:r>
            <a:r>
              <a:rPr lang="en-US" sz="1200" b="1" dirty="0" smtClean="0">
                <a:latin typeface="Palatino Linotype" pitchFamily="18" charset="0"/>
              </a:rPr>
              <a:t>written consent </a:t>
            </a:r>
            <a:r>
              <a:rPr lang="en-US" sz="1200" dirty="0" smtClean="0">
                <a:latin typeface="Palatino Linotype" pitchFamily="18" charset="0"/>
              </a:rPr>
              <a:t>of the parent or adult student, except that these organizations, agencies and persons </a:t>
            </a:r>
            <a:r>
              <a:rPr lang="en-US" sz="1200" b="1" dirty="0" smtClean="0">
                <a:latin typeface="Palatino Linotype" pitchFamily="18" charset="0"/>
              </a:rPr>
              <a:t>shall not transfer student record information to a third party without the written consent of the parent or adult </a:t>
            </a:r>
            <a:r>
              <a:rPr lang="en-US" sz="1200" b="1" dirty="0" smtClean="0">
                <a:latin typeface="Palatino Linotype" pitchFamily="18" charset="0"/>
              </a:rPr>
              <a:t>student.</a:t>
            </a:r>
            <a:endParaRPr lang="en-US" sz="1200" b="1" dirty="0" smtClean="0">
              <a:latin typeface="Palatino Linotype" pitchFamily="18" charset="0"/>
            </a:endParaRPr>
          </a:p>
          <a:p>
            <a:pPr marL="228600" indent="-228600" algn="just">
              <a:spcBef>
                <a:spcPts val="0"/>
              </a:spcBef>
              <a:spcAft>
                <a:spcPts val="1200"/>
              </a:spcAft>
            </a:pPr>
            <a:r>
              <a:rPr lang="en-US" sz="1200" dirty="0" smtClean="0">
                <a:latin typeface="Palatino Linotype" pitchFamily="18" charset="0"/>
              </a:rPr>
              <a:t>Organizations</a:t>
            </a:r>
            <a:r>
              <a:rPr lang="en-US" sz="1200" dirty="0">
                <a:latin typeface="Palatino Linotype" pitchFamily="18" charset="0"/>
              </a:rPr>
              <a:t>, agencies and individuals outside the school, other than those specified in this section, upon the presentation of a </a:t>
            </a:r>
            <a:r>
              <a:rPr lang="en-US" sz="1200" b="1" dirty="0">
                <a:latin typeface="Palatino Linotype" pitchFamily="18" charset="0"/>
              </a:rPr>
              <a:t>court </a:t>
            </a:r>
            <a:r>
              <a:rPr lang="en-US" sz="1200" b="1" dirty="0" smtClean="0">
                <a:latin typeface="Palatino Linotype" pitchFamily="18" charset="0"/>
              </a:rPr>
              <a:t>order</a:t>
            </a:r>
            <a:r>
              <a:rPr lang="en-US" sz="1200" dirty="0">
                <a:latin typeface="Palatino Linotype" pitchFamily="18" charset="0"/>
              </a:rPr>
              <a:t>.</a:t>
            </a:r>
            <a:endParaRPr lang="en-US" sz="1200" dirty="0">
              <a:latin typeface="Palatino Linotype" pitchFamily="18" charset="0"/>
            </a:endParaRPr>
          </a:p>
          <a:p>
            <a:pPr marL="228600" indent="-228600" algn="just">
              <a:spcBef>
                <a:spcPts val="0"/>
              </a:spcBef>
              <a:spcAft>
                <a:spcPts val="1200"/>
              </a:spcAft>
            </a:pPr>
            <a:r>
              <a:rPr lang="en-US" sz="1200" b="1" dirty="0">
                <a:latin typeface="Palatino Linotype" pitchFamily="18" charset="0"/>
              </a:rPr>
              <a:t>Bona fide researchers </a:t>
            </a:r>
            <a:r>
              <a:rPr lang="en-US" sz="1200" dirty="0">
                <a:latin typeface="Palatino Linotype" pitchFamily="18" charset="0"/>
              </a:rPr>
              <a:t>(only through the Superintendent).</a:t>
            </a:r>
          </a:p>
          <a:p>
            <a:pPr marL="228600" indent="-228600" algn="just">
              <a:spcBef>
                <a:spcPts val="0"/>
              </a:spcBef>
              <a:spcAft>
                <a:spcPts val="1200"/>
              </a:spcAft>
            </a:pPr>
            <a:endParaRPr lang="en-US" sz="1600" b="1" dirty="0">
              <a:latin typeface="Palatino Linotype" pitchFamily="18" charset="0"/>
            </a:endParaRPr>
          </a:p>
        </p:txBody>
      </p:sp>
    </p:spTree>
    <p:extLst>
      <p:ext uri="{BB962C8B-B14F-4D97-AF65-F5344CB8AC3E}">
        <p14:creationId xmlns:p14="http://schemas.microsoft.com/office/powerpoint/2010/main" val="37811775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Autofit/>
          </a:bodyPr>
          <a:lstStyle/>
          <a:p>
            <a:r>
              <a:rPr lang="en-US" sz="2800" b="1" dirty="0"/>
              <a:t>Appeal Rights for Parents </a:t>
            </a:r>
            <a:r>
              <a:rPr lang="en-US" sz="2800" b="1" dirty="0" smtClean="0"/>
              <a:t/>
            </a:r>
            <a:br>
              <a:rPr lang="en-US" sz="2800" b="1" dirty="0" smtClean="0"/>
            </a:br>
            <a:r>
              <a:rPr lang="en-US" sz="2800" b="1" dirty="0" smtClean="0"/>
              <a:t>and </a:t>
            </a:r>
            <a:r>
              <a:rPr lang="en-US" sz="2800" b="1" dirty="0"/>
              <a:t>Adult Students</a:t>
            </a:r>
            <a:endParaRPr lang="en-US" sz="2800"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sz="2000" dirty="0">
                <a:latin typeface="Palatino Linotype" pitchFamily="18" charset="0"/>
              </a:rPr>
              <a:t>Student records are subject to challenge by parents and adult students on grounds of inaccuracy, irrelevancy, impermissive disclosure, inclusion of improper information or denial of access to organizations, agencies and persons.  The parent or adult student may seek to:</a:t>
            </a:r>
          </a:p>
          <a:p>
            <a:pPr marL="525780" lvl="1" indent="-228600" algn="just">
              <a:spcBef>
                <a:spcPts val="0"/>
              </a:spcBef>
              <a:spcAft>
                <a:spcPts val="1200"/>
              </a:spcAft>
            </a:pPr>
            <a:r>
              <a:rPr lang="en-US" sz="1800" dirty="0">
                <a:latin typeface="Palatino Linotype" pitchFamily="18" charset="0"/>
              </a:rPr>
              <a:t>Expunge inaccurate, irrelevant or otherwise improper information from the student record;</a:t>
            </a:r>
          </a:p>
          <a:p>
            <a:pPr marL="525780" lvl="1" indent="-228600" algn="just">
              <a:spcBef>
                <a:spcPts val="0"/>
              </a:spcBef>
              <a:spcAft>
                <a:spcPts val="1200"/>
              </a:spcAft>
            </a:pPr>
            <a:r>
              <a:rPr lang="en-US" sz="1800" dirty="0">
                <a:latin typeface="Palatino Linotype" pitchFamily="18" charset="0"/>
              </a:rPr>
              <a:t>Insert additional data as well as reasonable comments as to the meaning and/or accuracy of the records; and/or</a:t>
            </a:r>
          </a:p>
          <a:p>
            <a:pPr marL="525780" lvl="1" indent="-228600" algn="just">
              <a:spcBef>
                <a:spcPts val="0"/>
              </a:spcBef>
              <a:spcAft>
                <a:spcPts val="1200"/>
              </a:spcAft>
            </a:pPr>
            <a:r>
              <a:rPr lang="en-US" sz="1800" dirty="0">
                <a:latin typeface="Palatino Linotype" pitchFamily="18" charset="0"/>
              </a:rPr>
              <a:t>Request an immediate stay of disclosure pending final determination of the challenge procedure as described in State regulations. </a:t>
            </a:r>
          </a:p>
        </p:txBody>
      </p:sp>
    </p:spTree>
    <p:extLst>
      <p:ext uri="{BB962C8B-B14F-4D97-AF65-F5344CB8AC3E}">
        <p14:creationId xmlns:p14="http://schemas.microsoft.com/office/powerpoint/2010/main" val="2439261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Autofit/>
          </a:bodyPr>
          <a:lstStyle/>
          <a:p>
            <a:r>
              <a:rPr lang="en-US" sz="3600" b="1" dirty="0" smtClean="0"/>
              <a:t>Fees</a:t>
            </a:r>
            <a:endParaRPr lang="en-US" sz="3600" i="1" dirty="0"/>
          </a:p>
        </p:txBody>
      </p:sp>
      <p:sp>
        <p:nvSpPr>
          <p:cNvPr id="3" name="Content Placeholder 2"/>
          <p:cNvSpPr>
            <a:spLocks noGrp="1"/>
          </p:cNvSpPr>
          <p:nvPr>
            <p:ph idx="1"/>
          </p:nvPr>
        </p:nvSpPr>
        <p:spPr>
          <a:xfrm>
            <a:off x="1043492" y="1828800"/>
            <a:ext cx="6777317" cy="4419600"/>
          </a:xfrm>
        </p:spPr>
        <p:txBody>
          <a:bodyPr>
            <a:noAutofit/>
          </a:bodyPr>
          <a:lstStyle/>
          <a:p>
            <a:pPr marL="228600" indent="-228600" algn="just">
              <a:spcBef>
                <a:spcPts val="0"/>
              </a:spcBef>
              <a:spcAft>
                <a:spcPts val="1200"/>
              </a:spcAft>
            </a:pPr>
            <a:r>
              <a:rPr lang="en-US" dirty="0">
                <a:latin typeface="Palatino Linotype" pitchFamily="18" charset="0"/>
              </a:rPr>
              <a:t> The </a:t>
            </a:r>
            <a:r>
              <a:rPr lang="en-US" dirty="0" smtClean="0">
                <a:latin typeface="Palatino Linotype" pitchFamily="18" charset="0"/>
              </a:rPr>
              <a:t>Board may </a:t>
            </a:r>
            <a:r>
              <a:rPr lang="en-US" dirty="0">
                <a:latin typeface="Palatino Linotype" pitchFamily="18" charset="0"/>
              </a:rPr>
              <a:t>charge a </a:t>
            </a:r>
            <a:r>
              <a:rPr lang="en-US" b="1" dirty="0">
                <a:latin typeface="Palatino Linotype" pitchFamily="18" charset="0"/>
              </a:rPr>
              <a:t>reasonable fee </a:t>
            </a:r>
            <a:r>
              <a:rPr lang="en-US" dirty="0">
                <a:latin typeface="Palatino Linotype" pitchFamily="18" charset="0"/>
              </a:rPr>
              <a:t>for reproduction, not to exceed the schedule of costs set forth in </a:t>
            </a:r>
            <a:r>
              <a:rPr lang="en-US" i="1" dirty="0">
                <a:latin typeface="Palatino Linotype" pitchFamily="18" charset="0"/>
              </a:rPr>
              <a:t>N.J.S.A. </a:t>
            </a:r>
            <a:r>
              <a:rPr lang="en-US" dirty="0">
                <a:latin typeface="Palatino Linotype" pitchFamily="18" charset="0"/>
              </a:rPr>
              <a:t>47:1A-2, provided that the cost does not effectively prevent the parents or adult  students from exercising their rights under this subchapter or under rules and regulations regarding students with disabilities.</a:t>
            </a:r>
          </a:p>
        </p:txBody>
      </p:sp>
    </p:spTree>
    <p:extLst>
      <p:ext uri="{BB962C8B-B14F-4D97-AF65-F5344CB8AC3E}">
        <p14:creationId xmlns:p14="http://schemas.microsoft.com/office/powerpoint/2010/main" val="18135044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48736"/>
          </a:xfrm>
        </p:spPr>
        <p:txBody>
          <a:bodyPr>
            <a:noAutofit/>
          </a:bodyPr>
          <a:lstStyle/>
          <a:p>
            <a:r>
              <a:rPr lang="en-US" sz="2700" b="1" dirty="0"/>
              <a:t>Relevant </a:t>
            </a:r>
            <a:r>
              <a:rPr lang="en-US" sz="2700" b="1" dirty="0" smtClean="0"/>
              <a:t>Decision </a:t>
            </a:r>
            <a:r>
              <a:rPr lang="en-US" sz="2700" b="1" dirty="0"/>
              <a:t>Involving </a:t>
            </a:r>
            <a:r>
              <a:rPr lang="en-US" sz="2700" b="1" dirty="0" smtClean="0"/>
              <a:t>State Student Records Law</a:t>
            </a:r>
            <a:endParaRPr lang="en-US" sz="2700" dirty="0"/>
          </a:p>
        </p:txBody>
      </p:sp>
      <p:sp>
        <p:nvSpPr>
          <p:cNvPr id="3" name="Content Placeholder 2"/>
          <p:cNvSpPr>
            <a:spLocks noGrp="1"/>
          </p:cNvSpPr>
          <p:nvPr>
            <p:ph idx="1"/>
          </p:nvPr>
        </p:nvSpPr>
        <p:spPr>
          <a:xfrm>
            <a:off x="762000" y="1676400"/>
            <a:ext cx="7516009" cy="4724400"/>
          </a:xfrm>
        </p:spPr>
        <p:txBody>
          <a:bodyPr>
            <a:noAutofit/>
          </a:bodyPr>
          <a:lstStyle/>
          <a:p>
            <a:pPr lvl="0" algn="just"/>
            <a:r>
              <a:rPr lang="en-US" sz="1400" b="1" i="1" dirty="0" smtClean="0">
                <a:solidFill>
                  <a:schemeClr val="tx1"/>
                </a:solidFill>
              </a:rPr>
              <a:t>G.L. and S.L. o/b/o S.L. v. Bd. of Educ. of Borough of New Providence,       EDU 07224-12, Initial Decision (Oct. 1, 2014), aff’d by Comm’r (Jan. 2, 2015)</a:t>
            </a:r>
            <a:endParaRPr lang="en-US" sz="1400" dirty="0" smtClean="0"/>
          </a:p>
          <a:p>
            <a:pPr lvl="1" algn="just"/>
            <a:r>
              <a:rPr lang="en-US" sz="1400" dirty="0" smtClean="0"/>
              <a:t>In </a:t>
            </a:r>
            <a:r>
              <a:rPr lang="en-US" sz="1400" dirty="0"/>
              <a:t>August, 2009, S.L. was denied entry </a:t>
            </a:r>
            <a:r>
              <a:rPr lang="en-US" sz="1400" dirty="0" smtClean="0"/>
              <a:t>into the </a:t>
            </a:r>
            <a:r>
              <a:rPr lang="en-US" sz="1400" dirty="0"/>
              <a:t>school’s gifted and talented program because her scores on a particular test were below the school’s cutoff point. Parents submitted an appeal letter to the board.  Subsequently, the mother ran for the school board. On April 24, 2011 an individual identified as “nokool-aid4me” published an online comment regarding the mother’s campaign, stating that she was only running because she was upset that the district denied S.L. entry into the gifted and talented program.</a:t>
            </a:r>
          </a:p>
          <a:p>
            <a:pPr lvl="1" algn="just"/>
            <a:r>
              <a:rPr lang="en-US" sz="1400" dirty="0"/>
              <a:t>In response, the parents filed suit against the board.  They asserted the board failed to maintain the confidentiality of S.L.’s student records. </a:t>
            </a:r>
            <a:r>
              <a:rPr lang="en-US" sz="1400" dirty="0" smtClean="0"/>
              <a:t> </a:t>
            </a:r>
            <a:endParaRPr lang="en-US" sz="1400" dirty="0"/>
          </a:p>
          <a:p>
            <a:pPr lvl="1" algn="just"/>
            <a:r>
              <a:rPr lang="en-US" sz="1400" dirty="0"/>
              <a:t>Against the board’s objections, the court agreed that the appeal letter </a:t>
            </a:r>
            <a:r>
              <a:rPr lang="en-US" sz="1400" b="1" dirty="0"/>
              <a:t>was a student record</a:t>
            </a:r>
            <a:r>
              <a:rPr lang="en-US" sz="1400" dirty="0"/>
              <a:t> but found there was no evidence the board violated the student’s rights</a:t>
            </a:r>
            <a:r>
              <a:rPr lang="en-US" sz="1400" dirty="0" smtClean="0"/>
              <a:t>.  There was no evidence to show that the board left student documents “lying around” and there was no evidence submitted to demonstrate the identity of the blogger or how the blogger came to learn the student was not accepted into the talented and gifted program.  “Was </a:t>
            </a:r>
            <a:r>
              <a:rPr lang="en-US" sz="1400" dirty="0"/>
              <a:t>using G.L.’s child as a target beyond the boundaries of fair election commentary? Yes.  But unfortunately, </a:t>
            </a:r>
            <a:r>
              <a:rPr lang="en-US" sz="1400" b="1" dirty="0"/>
              <a:t>there has been no showing of nexus between the blogger and the school administration</a:t>
            </a:r>
            <a:r>
              <a:rPr lang="en-US" sz="1400" dirty="0"/>
              <a:t>.”</a:t>
            </a:r>
          </a:p>
          <a:p>
            <a:pPr lvl="1" algn="just">
              <a:spcBef>
                <a:spcPts val="0"/>
              </a:spcBef>
              <a:spcAft>
                <a:spcPts val="1000"/>
              </a:spcAft>
            </a:pPr>
            <a:r>
              <a:rPr lang="en-US" sz="1350" dirty="0" smtClean="0">
                <a:latin typeface="Palatino Linotype" pitchFamily="18" charset="0"/>
              </a:rPr>
              <a:t>Decision was affirmed by the Commissioner.  </a:t>
            </a:r>
            <a:endParaRPr lang="en-US" sz="1350" dirty="0">
              <a:latin typeface="Palatino Linotype" pitchFamily="18" charset="0"/>
            </a:endParaRPr>
          </a:p>
        </p:txBody>
      </p:sp>
    </p:spTree>
    <p:extLst>
      <p:ext uri="{BB962C8B-B14F-4D97-AF65-F5344CB8AC3E}">
        <p14:creationId xmlns:p14="http://schemas.microsoft.com/office/powerpoint/2010/main" val="26385670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Questions?</a:t>
            </a:r>
            <a:br>
              <a:rPr lang="en-US" b="1" dirty="0" smtClean="0"/>
            </a:br>
            <a:endParaRPr lang="en-US" i="1" dirty="0"/>
          </a:p>
        </p:txBody>
      </p:sp>
      <p:sp>
        <p:nvSpPr>
          <p:cNvPr id="3" name="Content Placeholder 2"/>
          <p:cNvSpPr>
            <a:spLocks noGrp="1"/>
          </p:cNvSpPr>
          <p:nvPr>
            <p:ph idx="1"/>
          </p:nvPr>
        </p:nvSpPr>
        <p:spPr>
          <a:xfrm>
            <a:off x="1043492" y="1828800"/>
            <a:ext cx="6777317" cy="4003829"/>
          </a:xfrm>
        </p:spPr>
        <p:txBody>
          <a:bodyPr>
            <a:noAutofit/>
          </a:bodyPr>
          <a:lstStyle/>
          <a:p>
            <a:pPr marL="68580" indent="0" algn="ctr">
              <a:spcBef>
                <a:spcPts val="0"/>
              </a:spcBef>
              <a:buNone/>
            </a:pPr>
            <a:r>
              <a:rPr lang="en-US" sz="28700" dirty="0"/>
              <a:t>?</a:t>
            </a:r>
            <a:endParaRPr lang="en-US" sz="23900" dirty="0"/>
          </a:p>
        </p:txBody>
      </p:sp>
    </p:spTree>
    <p:extLst>
      <p:ext uri="{BB962C8B-B14F-4D97-AF65-F5344CB8AC3E}">
        <p14:creationId xmlns:p14="http://schemas.microsoft.com/office/powerpoint/2010/main" val="2907011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1166</TotalTime>
  <Words>6503</Words>
  <Application>Microsoft Office PowerPoint</Application>
  <PresentationFormat>On-screen Show (4:3)</PresentationFormat>
  <Paragraphs>420</Paragraphs>
  <Slides>47</Slides>
  <Notes>44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Calibri</vt:lpstr>
      <vt:lpstr>Guardian TextEgyp</vt:lpstr>
      <vt:lpstr>Palatino Linotype</vt:lpstr>
      <vt:lpstr>Wingdings</vt:lpstr>
      <vt:lpstr>Wingdings 2</vt:lpstr>
      <vt:lpstr>Austin</vt:lpstr>
      <vt:lpstr>Presentation for the North Arlington Public School District Staff </vt:lpstr>
      <vt:lpstr>Part I (HIB): Interpreting and Applying the Definition</vt:lpstr>
      <vt:lpstr>The definition of HIB</vt:lpstr>
      <vt:lpstr>HIB defined (breaking it down) </vt:lpstr>
      <vt:lpstr>“Any other Distinguishing Characteristic”? </vt:lpstr>
      <vt:lpstr>“Any other Distinguishing Characteristic”?</vt:lpstr>
      <vt:lpstr>HIB defined (breaking it down) </vt:lpstr>
      <vt:lpstr>HIB defined (breaking it down) </vt:lpstr>
      <vt:lpstr>OFF SCHOOL GROUNDS</vt:lpstr>
      <vt:lpstr>Part II (HIB): Procedures and Timelines</vt:lpstr>
      <vt:lpstr>Reporting Timelines &amp; Requirements</vt:lpstr>
      <vt:lpstr>Investigating Timelines </vt:lpstr>
      <vt:lpstr>Investigating Timelines </vt:lpstr>
      <vt:lpstr>Investigating Timelines</vt:lpstr>
      <vt:lpstr>Parental Rights of Appeal</vt:lpstr>
      <vt:lpstr>Sample Reporting Timeline</vt:lpstr>
      <vt:lpstr>Part III (HIB): Case Law Update</vt:lpstr>
      <vt:lpstr>HIB Timeline for Appeals M.S. o/b/o A.S. v. Bd. of Educ. of Cranbury,  EDU 2571-15, Initial Decision (__) aff'd by Commissioner (June 19, 2015)</vt:lpstr>
      <vt:lpstr>HIB – Appropriate Discipline  C.C. o/b/o S.C. v. Bd. of Educ. of Jefferson Twp.,  EDU 10872-14, Initial Decision (__) aff'd by Commissioner (May 12, 2015)</vt:lpstr>
      <vt:lpstr>HIB – Reversing Board Decision T.R. and T.R. o/b/o E.R. v. Bd. of Educ. of Bridgewater-Raritan Reg’l Sch. Dist., EDU 10208-13, Initial Decision (9/25/14) aff'd by Commissioner (May 6, 2015)</vt:lpstr>
      <vt:lpstr>HIB Investigations D.M. o/b/o K.B. v. BOE of the Twp. of West Milford,  EDU 4873-14, Initial Decision (__) rev’d by Commissioner (Nov. 24, 2014)</vt:lpstr>
      <vt:lpstr>  HIB – Parental Liability? V.B. v. Flemington-Raritan Regional BOE,  Docket No.: HNT-L-95-13 (Law Div. March 12, 2014) </vt:lpstr>
      <vt:lpstr> The Anti-Bullying Bill of Rights Act Does Not Alter Tort Liability Thomas v. East Orange Board of Education  998 F.Supp.2d 338 (D.N.J. February 6, 2014) </vt:lpstr>
      <vt:lpstr>HIB – Patterns of Harassment Franklin Parent/Guardian o/b/o Minor v. Franklin Township BOE OAL DKT No. CRT 4889-13; DCR DKT No. PHOSRE- 3029 (August 11, 2014) </vt:lpstr>
      <vt:lpstr>Part III (Student Records): Update on FERPA and NJ Regulations</vt:lpstr>
      <vt:lpstr>The Federal Law </vt:lpstr>
      <vt:lpstr>The Federal Law (continued)</vt:lpstr>
      <vt:lpstr>Definition of a Student Record</vt:lpstr>
      <vt:lpstr>Personally Identifiable Information</vt:lpstr>
      <vt:lpstr>Memory Aids</vt:lpstr>
      <vt:lpstr>Release of Records and Consent</vt:lpstr>
      <vt:lpstr>When Consent is Not Required</vt:lpstr>
      <vt:lpstr>Other Conditions of Release</vt:lpstr>
      <vt:lpstr>Notable Changes Under 2009 Amendments to FERPA</vt:lpstr>
      <vt:lpstr>Health and Safety Emergencies</vt:lpstr>
      <vt:lpstr>Relevant Decisions Involving FERPA</vt:lpstr>
      <vt:lpstr>Relevant Decisions Involving FERPA</vt:lpstr>
      <vt:lpstr>Common Pitfalls to Avoid</vt:lpstr>
      <vt:lpstr>New Jersey Law Governing Confidentiality of Student Records</vt:lpstr>
      <vt:lpstr>Access to Student Records</vt:lpstr>
      <vt:lpstr>Access to Student Records (continued)</vt:lpstr>
      <vt:lpstr>Access to Student Records (continued)</vt:lpstr>
      <vt:lpstr>Access to Student Records (continued)</vt:lpstr>
      <vt:lpstr>Appeal Rights for Parents  and Adult Students</vt:lpstr>
      <vt:lpstr>Fees</vt:lpstr>
      <vt:lpstr>Relevant Decision Involving State Student Records Law</vt:lpstr>
      <vt:lpstr>Questions?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Vittorio S. LaPira</dc:creator>
  <cp:lastModifiedBy>Rachel Motyl</cp:lastModifiedBy>
  <cp:revision>83</cp:revision>
  <cp:lastPrinted>2015-09-03T17:44:45Z</cp:lastPrinted>
  <dcterms:created xsi:type="dcterms:W3CDTF">2012-06-27T13:40:13Z</dcterms:created>
  <dcterms:modified xsi:type="dcterms:W3CDTF">2015-09-04T15:38:19Z</dcterms:modified>
</cp:coreProperties>
</file>