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0" r:id="rId4"/>
    <p:sldId id="261" r:id="rId5"/>
    <p:sldId id="265" r:id="rId6"/>
    <p:sldId id="257" r:id="rId7"/>
    <p:sldId id="258" r:id="rId8"/>
    <p:sldId id="262" r:id="rId9"/>
    <p:sldId id="263" r:id="rId10"/>
    <p:sldId id="264" r:id="rId11"/>
    <p:sldId id="268" r:id="rId12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5DD5-91C0-4121-A16A-82D81315FD6A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50174-6911-4AE6-B633-B9B2BD359A1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5DD5-91C0-4121-A16A-82D81315FD6A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50174-6911-4AE6-B633-B9B2BD359A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5DD5-91C0-4121-A16A-82D81315FD6A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50174-6911-4AE6-B633-B9B2BD359A1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5DD5-91C0-4121-A16A-82D81315FD6A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50174-6911-4AE6-B633-B9B2BD359A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5DD5-91C0-4121-A16A-82D81315FD6A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50174-6911-4AE6-B633-B9B2BD359A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5DD5-91C0-4121-A16A-82D81315FD6A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50174-6911-4AE6-B633-B9B2BD359A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5DD5-91C0-4121-A16A-82D81315FD6A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50174-6911-4AE6-B633-B9B2BD359A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5DD5-91C0-4121-A16A-82D81315FD6A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50174-6911-4AE6-B633-B9B2BD359A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5DD5-91C0-4121-A16A-82D81315FD6A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B350174-6911-4AE6-B633-B9B2BD359A1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5DD5-91C0-4121-A16A-82D81315FD6A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50174-6911-4AE6-B633-B9B2BD359A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5DD5-91C0-4121-A16A-82D81315FD6A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50174-6911-4AE6-B633-B9B2BD359A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42E5DD5-91C0-4121-A16A-82D81315FD6A}" type="datetimeFigureOut">
              <a:rPr lang="en-US" smtClean="0"/>
              <a:t>5/13/2013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B350174-6911-4AE6-B633-B9B2BD359A19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llegetransfer.net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state.pa.us/" TargetMode="External"/><Relationship Id="rId2" Type="http://schemas.openxmlformats.org/officeDocument/2006/relationships/hyperlink" Target="http://www.stcenters.org/guidanc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800" dirty="0" smtClean="0"/>
              <a:t>                    Student Occupationally </a:t>
            </a:r>
            <a:br>
              <a:rPr lang="en-US" sz="4800" dirty="0" smtClean="0"/>
            </a:br>
            <a:r>
              <a:rPr lang="en-US" sz="4800" dirty="0"/>
              <a:t> </a:t>
            </a:r>
            <a:r>
              <a:rPr lang="en-US" sz="4800" dirty="0" smtClean="0"/>
              <a:t>                    &amp; Academically Ready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28535"/>
            <a:ext cx="7854696" cy="2267389"/>
          </a:xfrm>
        </p:spPr>
        <p:txBody>
          <a:bodyPr>
            <a:normAutofit/>
          </a:bodyPr>
          <a:lstStyle/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               Schuylkill Technology Center         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54" y="1371601"/>
            <a:ext cx="2747145" cy="14193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767196"/>
            <a:ext cx="2324100" cy="172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93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600" dirty="0" smtClean="0"/>
              <a:t>What is SOAR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Students Occupationally and Academically Ready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SOAR prepares students for college and careers in a diverse, high performing workforce</a:t>
            </a:r>
          </a:p>
          <a:p>
            <a:r>
              <a:rPr lang="en-US" dirty="0" smtClean="0"/>
              <a:t>The programs links secondary (high school) technical education with post-secondary (college) education.</a:t>
            </a:r>
          </a:p>
          <a:p>
            <a:pPr lvl="1"/>
            <a:r>
              <a:rPr lang="en-US" dirty="0" smtClean="0"/>
              <a:t>Saving </a:t>
            </a: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</a:rPr>
              <a:t>$</a:t>
            </a:r>
            <a:r>
              <a:rPr lang="en-US" sz="3200" dirty="0" smtClean="0"/>
              <a:t> </a:t>
            </a:r>
            <a:r>
              <a:rPr lang="en-US" dirty="0" smtClean="0"/>
              <a:t>on college tuition</a:t>
            </a:r>
          </a:p>
          <a:p>
            <a:pPr lvl="1"/>
            <a:r>
              <a:rPr lang="en-US" dirty="0" smtClean="0"/>
              <a:t>Saving                    by shortening college attendance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Entering the job market ready</a:t>
            </a:r>
          </a:p>
          <a:p>
            <a:pPr lvl="1"/>
            <a:r>
              <a:rPr lang="en-US" dirty="0" smtClean="0"/>
              <a:t>Getting a consistent education</a:t>
            </a:r>
            <a:endParaRPr lang="en-US" dirty="0"/>
          </a:p>
        </p:txBody>
      </p:sp>
      <p:pic>
        <p:nvPicPr>
          <p:cNvPr id="2050" name="Picture 2" descr="C:\Documents and Settings\subit\Local Settings\Temporary Internet Files\Content.IE5\11924OUK\MP900405434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267200"/>
            <a:ext cx="13335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9284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Articulated Credit?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articulation is an agreement.</a:t>
            </a:r>
          </a:p>
          <a:p>
            <a:r>
              <a:rPr lang="en-US" dirty="0" smtClean="0"/>
              <a:t>Technical high schools and colleges work together to compare the curriculum studied and tasks that are completed on the high school level.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800" dirty="0" smtClean="0"/>
              <a:t>	POS task list		</a:t>
            </a:r>
            <a:r>
              <a:rPr lang="en-US" sz="1800" b="1" dirty="0" smtClean="0"/>
              <a:t>=</a:t>
            </a:r>
            <a:r>
              <a:rPr lang="en-US" sz="1800" dirty="0" smtClean="0"/>
              <a:t>	College </a:t>
            </a:r>
            <a:r>
              <a:rPr lang="en-US" sz="1800" dirty="0" smtClean="0"/>
              <a:t>Introductory Courses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</a:t>
            </a:r>
            <a:r>
              <a:rPr lang="en-US" sz="1800" dirty="0" smtClean="0"/>
              <a:t>(Program of Study)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71728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 smtClean="0"/>
              <a:t>do I qualify?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qualify for Program of Study postsecondary credits, students must: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SOAR Checklist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Graduate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2.5 or higher GPA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NOCTI or PDE –approved End of Program </a:t>
            </a:r>
            <a:r>
              <a:rPr lang="en-US" dirty="0" smtClean="0"/>
              <a:t>Assessment</a:t>
            </a:r>
          </a:p>
          <a:p>
            <a:pPr marL="393192" lvl="1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(obtain PA Skills Certificate)</a:t>
            </a:r>
            <a:endParaRPr lang="en-US" sz="1800" dirty="0" smtClean="0"/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100% Task list completion</a:t>
            </a:r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812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1143000"/>
          </a:xfrm>
        </p:spPr>
        <p:txBody>
          <a:bodyPr>
            <a:noAutofit/>
          </a:bodyPr>
          <a:lstStyle/>
          <a:p>
            <a:r>
              <a:rPr lang="en-US" dirty="0" smtClean="0"/>
              <a:t>Find a College Program that offers Articulations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2514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7200" dirty="0">
              <a:solidFill>
                <a:srgbClr val="04617B"/>
              </a:solidFill>
              <a:latin typeface="Calibri"/>
              <a:ea typeface="+mj-ea"/>
              <a:cs typeface="+mj-cs"/>
              <a:hlinkClick r:id="rId2"/>
            </a:endParaRPr>
          </a:p>
          <a:p>
            <a:pPr marL="0" indent="0" algn="ctr">
              <a:buNone/>
            </a:pPr>
            <a:r>
              <a:rPr lang="en-US" sz="4800" dirty="0" smtClean="0">
                <a:solidFill>
                  <a:srgbClr val="04617B"/>
                </a:solidFill>
                <a:latin typeface="Calibri"/>
                <a:ea typeface="+mj-ea"/>
                <a:cs typeface="+mj-cs"/>
                <a:hlinkClick r:id="rId2"/>
              </a:rPr>
              <a:t>www.Collegetransfer.net</a:t>
            </a:r>
            <a:endParaRPr lang="en-US" sz="4800" dirty="0" smtClean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  <a:p>
            <a:pPr marL="0" indent="0" algn="ctr">
              <a:buNone/>
            </a:pP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311569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219200"/>
            <a:ext cx="7848600" cy="1962912"/>
          </a:xfrm>
        </p:spPr>
        <p:txBody>
          <a:bodyPr>
            <a:noAutofit/>
          </a:bodyPr>
          <a:lstStyle/>
          <a:p>
            <a:r>
              <a:rPr lang="en-US" dirty="0" smtClean="0"/>
              <a:t>Now that I qualified and found a college, how do I apply?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24384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 smtClean="0"/>
              <a:t>you have completed a SOAR Program of Study and meet </a:t>
            </a:r>
            <a:r>
              <a:rPr lang="en-US" dirty="0" smtClean="0"/>
              <a:t>the qualifications</a:t>
            </a:r>
            <a:r>
              <a:rPr lang="en-US" dirty="0" smtClean="0"/>
              <a:t>, you are eligible to apply for </a:t>
            </a:r>
            <a:r>
              <a:rPr lang="en-US" dirty="0" smtClean="0"/>
              <a:t>credits </a:t>
            </a:r>
            <a:r>
              <a:rPr lang="en-US" dirty="0" smtClean="0"/>
              <a:t>up to 3 years after you graduate.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328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 for SOAR credits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will work with the college admissions throughout the normal application process, including submitting applications, transcripts, fees, taking placement tests, and financial aid.</a:t>
            </a:r>
          </a:p>
          <a:p>
            <a:r>
              <a:rPr lang="en-US" dirty="0" smtClean="0"/>
              <a:t>SOAR students will also submit the following forms to designate that you are a SOAR participant seeking advanced credit.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60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Forms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smtClean="0">
                <a:ea typeface="Calibri"/>
                <a:cs typeface="Times New Roman"/>
              </a:rPr>
              <a:t>SOAR/POS </a:t>
            </a:r>
            <a:r>
              <a:rPr lang="en-US" sz="2800" b="1" dirty="0">
                <a:ea typeface="Calibri"/>
                <a:cs typeface="Times New Roman"/>
              </a:rPr>
              <a:t>Paperwork to be collected by the student and forwarded to the college:</a:t>
            </a:r>
            <a:endParaRPr lang="en-US" sz="2800" dirty="0">
              <a:ea typeface="Calibri"/>
              <a:cs typeface="Times New Roman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ea typeface="Calibri"/>
                <a:cs typeface="Times New Roman"/>
              </a:rPr>
              <a:t> </a:t>
            </a:r>
            <a:endParaRPr lang="en-US" sz="2800" dirty="0">
              <a:ea typeface="Calibri"/>
              <a:cs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"/>
            </a:pPr>
            <a:r>
              <a:rPr lang="en-US" sz="2400" dirty="0">
                <a:ea typeface="Calibri"/>
                <a:cs typeface="Times New Roman"/>
              </a:rPr>
              <a:t>Copy of High School Diploma (you obtain at graduation)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"/>
            </a:pPr>
            <a:r>
              <a:rPr lang="en-US" sz="2400" dirty="0">
                <a:ea typeface="Calibri"/>
                <a:cs typeface="Times New Roman"/>
              </a:rPr>
              <a:t>Official High School Transcript (must be sent separately by high school counselor)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"/>
            </a:pPr>
            <a:r>
              <a:rPr lang="en-US" sz="2400" dirty="0">
                <a:ea typeface="Calibri"/>
                <a:cs typeface="Times New Roman"/>
              </a:rPr>
              <a:t>NOCTI Skills Certificate or Certificate of Completion (obtain from </a:t>
            </a:r>
            <a:r>
              <a:rPr lang="en-US" sz="2400" dirty="0" smtClean="0">
                <a:ea typeface="Calibri"/>
                <a:cs typeface="Times New Roman"/>
              </a:rPr>
              <a:t>STC school </a:t>
            </a:r>
            <a:r>
              <a:rPr lang="en-US" sz="2400" dirty="0">
                <a:ea typeface="Calibri"/>
                <a:cs typeface="Times New Roman"/>
              </a:rPr>
              <a:t>counselor)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"/>
            </a:pPr>
            <a:r>
              <a:rPr lang="en-US" sz="2400" dirty="0">
                <a:ea typeface="Calibri"/>
                <a:cs typeface="Times New Roman"/>
              </a:rPr>
              <a:t>POS Perkins Statewide Articulation Agreement Student Documentation Cover Sheet (obtain from </a:t>
            </a:r>
            <a:r>
              <a:rPr lang="en-US" sz="2400" dirty="0" smtClean="0">
                <a:ea typeface="Calibri"/>
                <a:cs typeface="Times New Roman"/>
              </a:rPr>
              <a:t>STC school </a:t>
            </a:r>
            <a:r>
              <a:rPr lang="en-US" sz="2400" dirty="0">
                <a:ea typeface="Calibri"/>
                <a:cs typeface="Times New Roman"/>
              </a:rPr>
              <a:t>counselor)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"/>
            </a:pPr>
            <a:r>
              <a:rPr lang="en-US" sz="2400" dirty="0">
                <a:ea typeface="Calibri"/>
                <a:cs typeface="Times New Roman"/>
              </a:rPr>
              <a:t>Secondary Program Competency Task List signed by  CTE program instructor (obtain from CTE program instructor)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259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Autofit/>
          </a:bodyPr>
          <a:lstStyle/>
          <a:p>
            <a:r>
              <a:rPr lang="en-US" sz="4000" dirty="0" smtClean="0"/>
              <a:t>What if I can’t find the college on the list or if I don’t fully qualify for SOAR?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114800"/>
          </a:xfrm>
        </p:spPr>
        <p:txBody>
          <a:bodyPr/>
          <a:lstStyle/>
          <a:p>
            <a:r>
              <a:rPr lang="en-US" dirty="0" smtClean="0"/>
              <a:t>Don’t be discouraged if your field of interest or college of choice is not listed. New programs are continually being developed and added to colletransfer.net</a:t>
            </a:r>
          </a:p>
          <a:p>
            <a:r>
              <a:rPr lang="en-US" dirty="0" smtClean="0"/>
              <a:t>If you are interested in applying to a college that offers the same program but not a statewide agreement for credits through SOAR, you may still be eligible for credits.</a:t>
            </a:r>
          </a:p>
          <a:p>
            <a:r>
              <a:rPr lang="en-US" dirty="0" smtClean="0"/>
              <a:t>STC may have an individual agreement or you may request Credit for Prior Learning.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734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2057400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rgbClr val="04617B"/>
                </a:solidFill>
              </a:rPr>
              <a:t>What if I can’t find the college on the list or if I don’t fully qualify for SOAR? </a:t>
            </a:r>
            <a:r>
              <a:rPr lang="en-US" sz="4800" dirty="0" smtClean="0">
                <a:solidFill>
                  <a:srgbClr val="04617B"/>
                </a:solidFill>
              </a:rPr>
              <a:t>(continue)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895600"/>
          </a:xfrm>
        </p:spPr>
        <p:txBody>
          <a:bodyPr/>
          <a:lstStyle/>
          <a:p>
            <a:r>
              <a:rPr lang="en-US" dirty="0" smtClean="0"/>
              <a:t>Talk to that college’s enrollment office. Present your portfolio, completed task list, and industry certification.</a:t>
            </a:r>
          </a:p>
          <a:p>
            <a:r>
              <a:rPr lang="en-US" dirty="0" smtClean="0"/>
              <a:t>You may still be able to earn credits by testing out of specific classes or having already achieved industry certifications.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472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</a:t>
            </a:r>
            <a:r>
              <a:rPr lang="en-US" dirty="0" smtClean="0"/>
              <a:t>information...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4400" dirty="0" smtClean="0"/>
              <a:t>Contact </a:t>
            </a:r>
            <a:r>
              <a:rPr lang="en-US" sz="4400" dirty="0"/>
              <a:t>STC guidance </a:t>
            </a:r>
            <a:endParaRPr lang="en-US" sz="4400" dirty="0" smtClean="0"/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 smtClean="0"/>
              <a:t>Visit the following websites:</a:t>
            </a:r>
          </a:p>
          <a:p>
            <a:endParaRPr lang="en-US" sz="4400" dirty="0" smtClean="0">
              <a:hlinkClick r:id="rId2"/>
            </a:endParaRPr>
          </a:p>
          <a:p>
            <a:r>
              <a:rPr lang="en-US" sz="4400" dirty="0" smtClean="0">
                <a:hlinkClick r:id="rId2"/>
              </a:rPr>
              <a:t>www.stcenters.org/guidance</a:t>
            </a:r>
            <a:endParaRPr lang="en-US" sz="4400" dirty="0" smtClean="0"/>
          </a:p>
          <a:p>
            <a:endParaRPr lang="en-US" sz="4400" dirty="0" smtClean="0"/>
          </a:p>
          <a:p>
            <a:r>
              <a:rPr lang="en-US" sz="4400" dirty="0" smtClean="0">
                <a:hlinkClick r:id="rId3"/>
              </a:rPr>
              <a:t>www.education.state.pa.us</a:t>
            </a:r>
            <a:endParaRPr lang="en-US" sz="4400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200" dirty="0" smtClean="0"/>
              <a:t>Get The Credit You Have Already Earned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105425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202</TotalTime>
  <Words>434</Words>
  <Application>Microsoft Office PowerPoint</Application>
  <PresentationFormat>On-screen Show (4:3)</PresentationFormat>
  <Paragraphs>63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Flow</vt:lpstr>
      <vt:lpstr>                    Student Occupationally                       &amp; Academically Ready</vt:lpstr>
      <vt:lpstr>What is SOAR Students Occupationally and Academically Ready</vt:lpstr>
      <vt:lpstr>What is Articulated Credit?</vt:lpstr>
      <vt:lpstr>How do I qualify?</vt:lpstr>
      <vt:lpstr>Find a College Program that offers Articulations</vt:lpstr>
      <vt:lpstr>Now that I qualified and found a college, how do I apply?</vt:lpstr>
      <vt:lpstr>Apply for SOAR credits</vt:lpstr>
      <vt:lpstr>Additional Forms Needed</vt:lpstr>
      <vt:lpstr>What if I can’t find the college on the list or if I don’t fully qualify for SOAR? </vt:lpstr>
      <vt:lpstr>What if I can’t find the college on the list or if I don’t fully qualify for SOAR? (continue)</vt:lpstr>
      <vt:lpstr>More information...</vt:lpstr>
    </vt:vector>
  </TitlesOfParts>
  <Company>Schuylkill Technology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 Picht</dc:creator>
  <cp:lastModifiedBy>T Picht</cp:lastModifiedBy>
  <cp:revision>12</cp:revision>
  <cp:lastPrinted>2013-05-13T15:19:30Z</cp:lastPrinted>
  <dcterms:created xsi:type="dcterms:W3CDTF">2013-05-13T14:09:35Z</dcterms:created>
  <dcterms:modified xsi:type="dcterms:W3CDTF">2013-05-13T19:04:00Z</dcterms:modified>
</cp:coreProperties>
</file>