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omments/comment1.xml" ContentType="application/vnd.openxmlformats-officedocument.presentationml.comment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70"/>
  </p:notesMasterIdLst>
  <p:sldIdLst>
    <p:sldId id="474" r:id="rId5"/>
    <p:sldId id="258" r:id="rId6"/>
    <p:sldId id="508" r:id="rId7"/>
    <p:sldId id="509" r:id="rId8"/>
    <p:sldId id="493" r:id="rId9"/>
    <p:sldId id="471" r:id="rId10"/>
    <p:sldId id="264" r:id="rId11"/>
    <p:sldId id="259" r:id="rId12"/>
    <p:sldId id="260" r:id="rId13"/>
    <p:sldId id="287" r:id="rId14"/>
    <p:sldId id="486" r:id="rId15"/>
    <p:sldId id="485" r:id="rId16"/>
    <p:sldId id="489" r:id="rId17"/>
    <p:sldId id="488" r:id="rId18"/>
    <p:sldId id="510" r:id="rId19"/>
    <p:sldId id="487" r:id="rId20"/>
    <p:sldId id="497" r:id="rId21"/>
    <p:sldId id="513" r:id="rId22"/>
    <p:sldId id="499" r:id="rId23"/>
    <p:sldId id="504" r:id="rId24"/>
    <p:sldId id="507" r:id="rId25"/>
    <p:sldId id="511" r:id="rId26"/>
    <p:sldId id="512" r:id="rId27"/>
    <p:sldId id="288" r:id="rId28"/>
    <p:sldId id="290" r:id="rId29"/>
    <p:sldId id="335" r:id="rId30"/>
    <p:sldId id="327" r:id="rId31"/>
    <p:sldId id="420" r:id="rId32"/>
    <p:sldId id="261" r:id="rId33"/>
    <p:sldId id="272" r:id="rId34"/>
    <p:sldId id="282" r:id="rId35"/>
    <p:sldId id="421" r:id="rId36"/>
    <p:sldId id="281" r:id="rId37"/>
    <p:sldId id="475" r:id="rId38"/>
    <p:sldId id="476" r:id="rId39"/>
    <p:sldId id="283" r:id="rId40"/>
    <p:sldId id="284" r:id="rId41"/>
    <p:sldId id="285" r:id="rId42"/>
    <p:sldId id="286" r:id="rId43"/>
    <p:sldId id="477" r:id="rId44"/>
    <p:sldId id="478" r:id="rId45"/>
    <p:sldId id="514" r:id="rId46"/>
    <p:sldId id="480" r:id="rId47"/>
    <p:sldId id="262" r:id="rId48"/>
    <p:sldId id="481" r:id="rId49"/>
    <p:sldId id="263" r:id="rId50"/>
    <p:sldId id="265" r:id="rId51"/>
    <p:sldId id="266" r:id="rId52"/>
    <p:sldId id="267" r:id="rId53"/>
    <p:sldId id="268" r:id="rId54"/>
    <p:sldId id="269" r:id="rId55"/>
    <p:sldId id="256" r:id="rId56"/>
    <p:sldId id="257" r:id="rId57"/>
    <p:sldId id="482" r:id="rId58"/>
    <p:sldId id="483" r:id="rId59"/>
    <p:sldId id="484" r:id="rId60"/>
    <p:sldId id="270" r:id="rId61"/>
    <p:sldId id="271" r:id="rId62"/>
    <p:sldId id="479" r:id="rId63"/>
    <p:sldId id="273" r:id="rId64"/>
    <p:sldId id="274" r:id="rId65"/>
    <p:sldId id="275" r:id="rId66"/>
    <p:sldId id="276" r:id="rId67"/>
    <p:sldId id="278" r:id="rId68"/>
    <p:sldId id="279" r:id="rId69"/>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1B629BA-1C88-4DCF-B78F-B4573C7087D7}">
          <p14:sldIdLst>
            <p14:sldId id="474"/>
            <p14:sldId id="258"/>
            <p14:sldId id="508"/>
            <p14:sldId id="509"/>
            <p14:sldId id="493"/>
            <p14:sldId id="471"/>
            <p14:sldId id="264"/>
            <p14:sldId id="259"/>
            <p14:sldId id="260"/>
            <p14:sldId id="287"/>
            <p14:sldId id="486"/>
            <p14:sldId id="485"/>
            <p14:sldId id="489"/>
            <p14:sldId id="488"/>
            <p14:sldId id="510"/>
            <p14:sldId id="487"/>
            <p14:sldId id="497"/>
            <p14:sldId id="513"/>
            <p14:sldId id="499"/>
            <p14:sldId id="504"/>
            <p14:sldId id="507"/>
            <p14:sldId id="511"/>
            <p14:sldId id="512"/>
            <p14:sldId id="288"/>
            <p14:sldId id="290"/>
            <p14:sldId id="335"/>
            <p14:sldId id="327"/>
            <p14:sldId id="420"/>
            <p14:sldId id="261"/>
            <p14:sldId id="272"/>
            <p14:sldId id="282"/>
            <p14:sldId id="421"/>
          </p14:sldIdLst>
        </p14:section>
        <p14:section name="Goal Area1" id="{C7D90016-CAFE-40B2-82E6-C9D3583A4F3E}">
          <p14:sldIdLst>
            <p14:sldId id="281"/>
            <p14:sldId id="475"/>
            <p14:sldId id="476"/>
            <p14:sldId id="283"/>
            <p14:sldId id="284"/>
            <p14:sldId id="285"/>
            <p14:sldId id="286"/>
            <p14:sldId id="477"/>
            <p14:sldId id="478"/>
            <p14:sldId id="514"/>
          </p14:sldIdLst>
        </p14:section>
        <p14:section name="Goal Area 2" id="{270703B2-37B9-4BD1-854B-5BB6800910B2}">
          <p14:sldIdLst>
            <p14:sldId id="480"/>
            <p14:sldId id="262"/>
            <p14:sldId id="481"/>
            <p14:sldId id="263"/>
            <p14:sldId id="265"/>
            <p14:sldId id="266"/>
            <p14:sldId id="267"/>
            <p14:sldId id="268"/>
            <p14:sldId id="269"/>
          </p14:sldIdLst>
        </p14:section>
        <p14:section name="Goal Area 3" id="{0C79E416-81C0-4A43-99DA-767C39841B20}">
          <p14:sldIdLst>
            <p14:sldId id="256"/>
            <p14:sldId id="257"/>
            <p14:sldId id="482"/>
            <p14:sldId id="483"/>
            <p14:sldId id="484"/>
          </p14:sldIdLst>
        </p14:section>
        <p14:section name="Goal Area 4" id="{CFE9B9CC-BB9E-4CDD-8F33-64BA3586B486}">
          <p14:sldIdLst>
            <p14:sldId id="270"/>
            <p14:sldId id="271"/>
            <p14:sldId id="479"/>
            <p14:sldId id="273"/>
            <p14:sldId id="274"/>
            <p14:sldId id="275"/>
            <p14:sldId id="276"/>
            <p14:sldId id="278"/>
            <p14:sldId id="279"/>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tarina Espinoza" initials="CE" lastIdx="5" clrIdx="0">
    <p:extLst>
      <p:ext uri="{19B8F6BF-5375-455C-9EA6-DF929625EA0E}">
        <p15:presenceInfo xmlns:p15="http://schemas.microsoft.com/office/powerpoint/2012/main" userId="S::catarina.espinoza@psjaisd.us::6fdd5529-aaae-47b3-b613-46307baee6d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C80"/>
    <a:srgbClr val="86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081290-ECFC-41BF-1E94-82909CB423EA}" v="647" dt="2023-09-05T20:16:53.650"/>
    <p1510:client id="{4917C65C-AEB7-4B1E-B497-70C386580076}" v="60" dt="2023-09-05T19:17:20.565"/>
    <p1510:client id="{56BADA2D-49BB-4B83-94D3-9F5BC616FF35}" v="997" dt="2023-09-05T20:23:30.444"/>
    <p1510:client id="{6333C725-6FA3-42DA-9EEF-9441C493EA40}" v="918" dt="2023-09-11T12:59:45.089"/>
    <p1510:client id="{665BA978-8287-43DE-8B70-B893D94656E1}" v="232" dt="2023-09-05T19:51:23.030"/>
    <p1510:client id="{6D360BCF-FD79-4CD8-A1AF-53861EF531A5}" v="1040" dt="2023-09-07T22:29:06.255"/>
    <p1510:client id="{72E6B50C-0B4C-4DDB-B567-9FC270FD1E93}" v="1877" dt="2023-09-11T10:10:54.028"/>
    <p1510:client id="{7C6E6DCC-C6C0-672E-AA00-DA2EE0796912}" v="41" dt="2023-09-06T13:54:19.927"/>
    <p1510:client id="{B02D620E-C9DC-4B4A-85F4-C001C05ED3E8}" v="466" dt="2023-09-05T20:20:21.106"/>
    <p1510:client id="{BE0EF049-9255-4A3A-A41F-AA9476E38BE5}" v="476" dt="2023-09-11T13:17:14.475"/>
    <p1510:client id="{DD07F98E-0CD1-40E3-3412-FB05A7429AA8}" v="12" dt="2023-10-27T18:12:04.0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notesMaster" Target="notesMasters/notesMaster1.xml"/><Relationship Id="rId75"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microsoft.com/office/2015/10/relationships/revisionInfo" Target="revisionInfo.xml"/><Relationship Id="rId7" Type="http://schemas.openxmlformats.org/officeDocument/2006/relationships/slide" Target="slides/slide3.xml"/><Relationship Id="rId71"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1F3_5BADBA3B.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_1F3_5BADBA3B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3 Year</a:t>
            </a:r>
            <a:r>
              <a:rPr lang="en-US" baseline="0"/>
              <a:t> Special Population Enrollment</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GT</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May 2020</c:v>
                </c:pt>
                <c:pt idx="1">
                  <c:v>May 2021</c:v>
                </c:pt>
                <c:pt idx="2">
                  <c:v>May 2022</c:v>
                </c:pt>
              </c:strCache>
            </c:strRef>
          </c:cat>
          <c:val>
            <c:numRef>
              <c:f>Sheet1!$B$2:$B$4</c:f>
              <c:numCache>
                <c:formatCode>General</c:formatCode>
                <c:ptCount val="3"/>
                <c:pt idx="0">
                  <c:v>22</c:v>
                </c:pt>
                <c:pt idx="1">
                  <c:v>45</c:v>
                </c:pt>
                <c:pt idx="2">
                  <c:v>41</c:v>
                </c:pt>
              </c:numCache>
            </c:numRef>
          </c:val>
          <c:smooth val="0"/>
          <c:extLst>
            <c:ext xmlns:c16="http://schemas.microsoft.com/office/drawing/2014/chart" uri="{C3380CC4-5D6E-409C-BE32-E72D297353CC}">
              <c16:uniqueId val="{00000000-147D-4924-A190-F744A515CA47}"/>
            </c:ext>
          </c:extLst>
        </c:ser>
        <c:ser>
          <c:idx val="1"/>
          <c:order val="1"/>
          <c:tx>
            <c:strRef>
              <c:f>Sheet1!$C$1</c:f>
              <c:strCache>
                <c:ptCount val="1"/>
                <c:pt idx="0">
                  <c:v>Special ED</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May 2020</c:v>
                </c:pt>
                <c:pt idx="1">
                  <c:v>May 2021</c:v>
                </c:pt>
                <c:pt idx="2">
                  <c:v>May 2022</c:v>
                </c:pt>
              </c:strCache>
            </c:strRef>
          </c:cat>
          <c:val>
            <c:numRef>
              <c:f>Sheet1!$C$2:$C$4</c:f>
              <c:numCache>
                <c:formatCode>General</c:formatCode>
                <c:ptCount val="3"/>
                <c:pt idx="0">
                  <c:v>50</c:v>
                </c:pt>
                <c:pt idx="1">
                  <c:v>56</c:v>
                </c:pt>
                <c:pt idx="2">
                  <c:v>61</c:v>
                </c:pt>
              </c:numCache>
            </c:numRef>
          </c:val>
          <c:smooth val="0"/>
          <c:extLst>
            <c:ext xmlns:c16="http://schemas.microsoft.com/office/drawing/2014/chart" uri="{C3380CC4-5D6E-409C-BE32-E72D297353CC}">
              <c16:uniqueId val="{00000001-147D-4924-A190-F744A515CA47}"/>
            </c:ext>
          </c:extLst>
        </c:ser>
        <c:dLbls>
          <c:dLblPos val="t"/>
          <c:showLegendKey val="0"/>
          <c:showVal val="1"/>
          <c:showCatName val="0"/>
          <c:showSerName val="0"/>
          <c:showPercent val="0"/>
          <c:showBubbleSize val="0"/>
        </c:dLbls>
        <c:smooth val="0"/>
        <c:axId val="486806431"/>
        <c:axId val="486808511"/>
      </c:lineChart>
      <c:catAx>
        <c:axId val="4868064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86808511"/>
        <c:crosses val="autoZero"/>
        <c:auto val="1"/>
        <c:lblAlgn val="ctr"/>
        <c:lblOffset val="100"/>
        <c:noMultiLvlLbl val="0"/>
      </c:catAx>
      <c:valAx>
        <c:axId val="48680851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8680643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3 Year</a:t>
            </a:r>
            <a:r>
              <a:rPr lang="en-US" baseline="0"/>
              <a:t> Special Population Enrollment</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At Risk</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May 2020</c:v>
                </c:pt>
                <c:pt idx="1">
                  <c:v>May 2021</c:v>
                </c:pt>
                <c:pt idx="2">
                  <c:v>May 2022</c:v>
                </c:pt>
              </c:strCache>
            </c:strRef>
          </c:cat>
          <c:val>
            <c:numRef>
              <c:f>Sheet1!$B$2:$B$4</c:f>
              <c:numCache>
                <c:formatCode>0%</c:formatCode>
                <c:ptCount val="3"/>
                <c:pt idx="0">
                  <c:v>0.76</c:v>
                </c:pt>
                <c:pt idx="1">
                  <c:v>0.9</c:v>
                </c:pt>
                <c:pt idx="2">
                  <c:v>0.92</c:v>
                </c:pt>
              </c:numCache>
            </c:numRef>
          </c:val>
          <c:smooth val="0"/>
          <c:extLst>
            <c:ext xmlns:c16="http://schemas.microsoft.com/office/drawing/2014/chart" uri="{C3380CC4-5D6E-409C-BE32-E72D297353CC}">
              <c16:uniqueId val="{00000000-ABBE-4372-92F3-0698DA7F8F22}"/>
            </c:ext>
          </c:extLst>
        </c:ser>
        <c:ser>
          <c:idx val="1"/>
          <c:order val="1"/>
          <c:tx>
            <c:strRef>
              <c:f>Sheet1!$C$1</c:f>
              <c:strCache>
                <c:ptCount val="1"/>
                <c:pt idx="0">
                  <c:v>Eco Dis</c:v>
                </c:pt>
              </c:strCache>
            </c:strRef>
          </c:tx>
          <c:spPr>
            <a:ln w="28575" cap="rnd">
              <a:solidFill>
                <a:schemeClr val="accent2"/>
              </a:solidFill>
              <a:round/>
            </a:ln>
            <a:effectLst/>
          </c:spPr>
          <c:marker>
            <c:symbol val="none"/>
          </c:marker>
          <c:dLbls>
            <c:dLbl>
              <c:idx val="1"/>
              <c:layout>
                <c:manualLayout>
                  <c:x val="-2.8420275590551183E-2"/>
                  <c:y val="6.153762029746281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BBE-4372-92F3-0698DA7F8F22}"/>
                </c:ext>
              </c:extLst>
            </c:dLbl>
            <c:dLbl>
              <c:idx val="2"/>
              <c:layout>
                <c:manualLayout>
                  <c:x val="-5.2721274424030332E-3"/>
                  <c:y val="7.344238220222472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BBE-4372-92F3-0698DA7F8F2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May 2020</c:v>
                </c:pt>
                <c:pt idx="1">
                  <c:v>May 2021</c:v>
                </c:pt>
                <c:pt idx="2">
                  <c:v>May 2022</c:v>
                </c:pt>
              </c:strCache>
            </c:strRef>
          </c:cat>
          <c:val>
            <c:numRef>
              <c:f>Sheet1!$C$2:$C$4</c:f>
              <c:numCache>
                <c:formatCode>0%</c:formatCode>
                <c:ptCount val="3"/>
                <c:pt idx="0">
                  <c:v>0.91</c:v>
                </c:pt>
                <c:pt idx="1">
                  <c:v>0.91</c:v>
                </c:pt>
                <c:pt idx="2">
                  <c:v>0.91</c:v>
                </c:pt>
              </c:numCache>
            </c:numRef>
          </c:val>
          <c:smooth val="0"/>
          <c:extLst>
            <c:ext xmlns:c16="http://schemas.microsoft.com/office/drawing/2014/chart" uri="{C3380CC4-5D6E-409C-BE32-E72D297353CC}">
              <c16:uniqueId val="{00000003-ABBE-4372-92F3-0698DA7F8F22}"/>
            </c:ext>
          </c:extLst>
        </c:ser>
        <c:dLbls>
          <c:dLblPos val="t"/>
          <c:showLegendKey val="0"/>
          <c:showVal val="1"/>
          <c:showCatName val="0"/>
          <c:showSerName val="0"/>
          <c:showPercent val="0"/>
          <c:showBubbleSize val="0"/>
        </c:dLbls>
        <c:smooth val="0"/>
        <c:axId val="486806431"/>
        <c:axId val="486808511"/>
      </c:lineChart>
      <c:catAx>
        <c:axId val="4868064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86808511"/>
        <c:crosses val="autoZero"/>
        <c:auto val="1"/>
        <c:lblAlgn val="ctr"/>
        <c:lblOffset val="100"/>
        <c:noMultiLvlLbl val="0"/>
      </c:catAx>
      <c:valAx>
        <c:axId val="48680851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8680643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20-10-14T17:25:51.103" idx="5">
    <p:pos x="310" y="3305"/>
    <p:text>Luz</p:text>
    <p:extLst>
      <p:ext uri="{C676402C-5697-4E1C-873F-D02D1690AC5C}">
        <p15:threadingInfo xmlns:p15="http://schemas.microsoft.com/office/powerpoint/2012/main" timeZoneBias="30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3"/>
            <a:ext cx="3011699" cy="463408"/>
          </a:xfrm>
          <a:prstGeom prst="rect">
            <a:avLst/>
          </a:prstGeom>
        </p:spPr>
        <p:txBody>
          <a:bodyPr vert="horz" lIns="92467" tIns="46232" rIns="92467" bIns="46232" rtlCol="0"/>
          <a:lstStyle>
            <a:lvl1pPr algn="l">
              <a:defRPr sz="1200"/>
            </a:lvl1pPr>
          </a:lstStyle>
          <a:p>
            <a:endParaRPr lang="en-US"/>
          </a:p>
        </p:txBody>
      </p:sp>
      <p:sp>
        <p:nvSpPr>
          <p:cNvPr id="3" name="Date Placeholder 2"/>
          <p:cNvSpPr>
            <a:spLocks noGrp="1"/>
          </p:cNvSpPr>
          <p:nvPr>
            <p:ph type="dt" idx="1"/>
          </p:nvPr>
        </p:nvSpPr>
        <p:spPr>
          <a:xfrm>
            <a:off x="3936771" y="3"/>
            <a:ext cx="3011699" cy="463408"/>
          </a:xfrm>
          <a:prstGeom prst="rect">
            <a:avLst/>
          </a:prstGeom>
        </p:spPr>
        <p:txBody>
          <a:bodyPr vert="horz" lIns="92467" tIns="46232" rIns="92467" bIns="46232" rtlCol="0"/>
          <a:lstStyle>
            <a:lvl1pPr algn="r">
              <a:defRPr sz="1200"/>
            </a:lvl1pPr>
          </a:lstStyle>
          <a:p>
            <a:fld id="{9B219489-A1A6-49F0-BDA9-493543BB7BBF}" type="datetimeFigureOut">
              <a:rPr lang="en-US" smtClean="0"/>
              <a:t>12/6/2023</a:t>
            </a:fld>
            <a:endParaRPr lang="en-US"/>
          </a:p>
        </p:txBody>
      </p:sp>
      <p:sp>
        <p:nvSpPr>
          <p:cNvPr id="4" name="Slide Image Placeholder 3"/>
          <p:cNvSpPr>
            <a:spLocks noGrp="1" noRot="1" noChangeAspect="1"/>
          </p:cNvSpPr>
          <p:nvPr>
            <p:ph type="sldImg" idx="2"/>
          </p:nvPr>
        </p:nvSpPr>
        <p:spPr>
          <a:xfrm>
            <a:off x="704850" y="1154113"/>
            <a:ext cx="5540375" cy="3117850"/>
          </a:xfrm>
          <a:prstGeom prst="rect">
            <a:avLst/>
          </a:prstGeom>
          <a:noFill/>
          <a:ln w="12700">
            <a:solidFill>
              <a:prstClr val="black"/>
            </a:solidFill>
          </a:ln>
        </p:spPr>
        <p:txBody>
          <a:bodyPr vert="horz" lIns="92467" tIns="46232" rIns="92467" bIns="46232" rtlCol="0" anchor="ctr"/>
          <a:lstStyle/>
          <a:p>
            <a:endParaRPr lang="en-US"/>
          </a:p>
        </p:txBody>
      </p:sp>
      <p:sp>
        <p:nvSpPr>
          <p:cNvPr id="5" name="Notes Placeholder 4"/>
          <p:cNvSpPr>
            <a:spLocks noGrp="1"/>
          </p:cNvSpPr>
          <p:nvPr>
            <p:ph type="body" sz="quarter" idx="3"/>
          </p:nvPr>
        </p:nvSpPr>
        <p:spPr>
          <a:xfrm>
            <a:off x="695008" y="4444864"/>
            <a:ext cx="5560060" cy="3636705"/>
          </a:xfrm>
          <a:prstGeom prst="rect">
            <a:avLst/>
          </a:prstGeom>
        </p:spPr>
        <p:txBody>
          <a:bodyPr vert="horz" lIns="92467" tIns="46232" rIns="92467" bIns="4623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772672"/>
            <a:ext cx="3011699" cy="463407"/>
          </a:xfrm>
          <a:prstGeom prst="rect">
            <a:avLst/>
          </a:prstGeom>
        </p:spPr>
        <p:txBody>
          <a:bodyPr vert="horz" lIns="92467" tIns="46232" rIns="92467" bIns="46232" rtlCol="0" anchor="b"/>
          <a:lstStyle>
            <a:lvl1pPr algn="l">
              <a:defRPr sz="1200"/>
            </a:lvl1pPr>
          </a:lstStyle>
          <a:p>
            <a:endParaRPr lang="en-US"/>
          </a:p>
        </p:txBody>
      </p:sp>
      <p:sp>
        <p:nvSpPr>
          <p:cNvPr id="7" name="Slide Number Placeholder 6"/>
          <p:cNvSpPr>
            <a:spLocks noGrp="1"/>
          </p:cNvSpPr>
          <p:nvPr>
            <p:ph type="sldNum" sz="quarter" idx="5"/>
          </p:nvPr>
        </p:nvSpPr>
        <p:spPr>
          <a:xfrm>
            <a:off x="3936771" y="8772672"/>
            <a:ext cx="3011699" cy="463407"/>
          </a:xfrm>
          <a:prstGeom prst="rect">
            <a:avLst/>
          </a:prstGeom>
        </p:spPr>
        <p:txBody>
          <a:bodyPr vert="horz" lIns="92467" tIns="46232" rIns="92467" bIns="46232" rtlCol="0" anchor="b"/>
          <a:lstStyle>
            <a:lvl1pPr algn="r">
              <a:defRPr sz="1200"/>
            </a:lvl1pPr>
          </a:lstStyle>
          <a:p>
            <a:fld id="{5E4A51FE-C9A1-4755-B6AD-4780748BF9D0}" type="slidenum">
              <a:rPr lang="en-US" smtClean="0"/>
              <a:t>‹#›</a:t>
            </a:fld>
            <a:endParaRPr lang="en-US"/>
          </a:p>
        </p:txBody>
      </p:sp>
    </p:spTree>
    <p:extLst>
      <p:ext uri="{BB962C8B-B14F-4D97-AF65-F5344CB8AC3E}">
        <p14:creationId xmlns:p14="http://schemas.microsoft.com/office/powerpoint/2010/main" val="3149238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97780-A9A4-4334-B2A1-6453D4E464D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696A9A0-659D-4960-92BC-A16B2F1082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5EB4E5B-B2ED-42BE-BAE8-C5F9C18A4E0F}"/>
              </a:ext>
            </a:extLst>
          </p:cNvPr>
          <p:cNvSpPr>
            <a:spLocks noGrp="1"/>
          </p:cNvSpPr>
          <p:nvPr>
            <p:ph type="dt" sz="half" idx="10"/>
          </p:nvPr>
        </p:nvSpPr>
        <p:spPr/>
        <p:txBody>
          <a:bodyPr/>
          <a:lstStyle/>
          <a:p>
            <a:fld id="{D0BE08A7-66F5-495B-908F-5196E4B4F62A}" type="datetimeFigureOut">
              <a:rPr lang="en-US" smtClean="0"/>
              <a:t>12/6/2023</a:t>
            </a:fld>
            <a:endParaRPr lang="en-US"/>
          </a:p>
        </p:txBody>
      </p:sp>
      <p:sp>
        <p:nvSpPr>
          <p:cNvPr id="5" name="Footer Placeholder 4">
            <a:extLst>
              <a:ext uri="{FF2B5EF4-FFF2-40B4-BE49-F238E27FC236}">
                <a16:creationId xmlns:a16="http://schemas.microsoft.com/office/drawing/2014/main" id="{79562CA0-7A4A-494F-9BA5-F511F8747F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F5FC1B-4CCB-4A4B-8274-7148AF1B9CBA}"/>
              </a:ext>
            </a:extLst>
          </p:cNvPr>
          <p:cNvSpPr>
            <a:spLocks noGrp="1"/>
          </p:cNvSpPr>
          <p:nvPr>
            <p:ph type="sldNum" sz="quarter" idx="12"/>
          </p:nvPr>
        </p:nvSpPr>
        <p:spPr/>
        <p:txBody>
          <a:bodyPr/>
          <a:lstStyle/>
          <a:p>
            <a:fld id="{29F5E406-7CF0-4204-A9D9-804B8511A603}" type="slidenum">
              <a:rPr lang="en-US" smtClean="0"/>
              <a:t>‹#›</a:t>
            </a:fld>
            <a:endParaRPr lang="en-US"/>
          </a:p>
        </p:txBody>
      </p:sp>
    </p:spTree>
    <p:extLst>
      <p:ext uri="{BB962C8B-B14F-4D97-AF65-F5344CB8AC3E}">
        <p14:creationId xmlns:p14="http://schemas.microsoft.com/office/powerpoint/2010/main" val="2695925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F66C3-2DB7-4044-9D8C-0C0539B13D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23B6E9D-C7BB-424D-AC8E-391B78A0E8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A0FFF5-C871-48AB-9096-655744E6829D}"/>
              </a:ext>
            </a:extLst>
          </p:cNvPr>
          <p:cNvSpPr>
            <a:spLocks noGrp="1"/>
          </p:cNvSpPr>
          <p:nvPr>
            <p:ph type="dt" sz="half" idx="10"/>
          </p:nvPr>
        </p:nvSpPr>
        <p:spPr/>
        <p:txBody>
          <a:bodyPr/>
          <a:lstStyle/>
          <a:p>
            <a:fld id="{D0BE08A7-66F5-495B-908F-5196E4B4F62A}" type="datetimeFigureOut">
              <a:rPr lang="en-US" smtClean="0"/>
              <a:t>12/6/2023</a:t>
            </a:fld>
            <a:endParaRPr lang="en-US"/>
          </a:p>
        </p:txBody>
      </p:sp>
      <p:sp>
        <p:nvSpPr>
          <p:cNvPr id="5" name="Footer Placeholder 4">
            <a:extLst>
              <a:ext uri="{FF2B5EF4-FFF2-40B4-BE49-F238E27FC236}">
                <a16:creationId xmlns:a16="http://schemas.microsoft.com/office/drawing/2014/main" id="{FA02D31B-BA1D-40B9-B923-AFB7D3AFD9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CF21AB-2314-4326-887D-32DC768E7946}"/>
              </a:ext>
            </a:extLst>
          </p:cNvPr>
          <p:cNvSpPr>
            <a:spLocks noGrp="1"/>
          </p:cNvSpPr>
          <p:nvPr>
            <p:ph type="sldNum" sz="quarter" idx="12"/>
          </p:nvPr>
        </p:nvSpPr>
        <p:spPr/>
        <p:txBody>
          <a:bodyPr/>
          <a:lstStyle/>
          <a:p>
            <a:fld id="{29F5E406-7CF0-4204-A9D9-804B8511A603}" type="slidenum">
              <a:rPr lang="en-US" smtClean="0"/>
              <a:t>‹#›</a:t>
            </a:fld>
            <a:endParaRPr lang="en-US"/>
          </a:p>
        </p:txBody>
      </p:sp>
    </p:spTree>
    <p:extLst>
      <p:ext uri="{BB962C8B-B14F-4D97-AF65-F5344CB8AC3E}">
        <p14:creationId xmlns:p14="http://schemas.microsoft.com/office/powerpoint/2010/main" val="3881500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44A64-EBF1-45BF-B42B-AE7DA9422C3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4E09774-69FD-4024-AD4A-8B5135D373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A1A7061-BD68-49F0-884C-131DCA4FA0A2}"/>
              </a:ext>
            </a:extLst>
          </p:cNvPr>
          <p:cNvSpPr>
            <a:spLocks noGrp="1"/>
          </p:cNvSpPr>
          <p:nvPr>
            <p:ph type="dt" sz="half" idx="10"/>
          </p:nvPr>
        </p:nvSpPr>
        <p:spPr/>
        <p:txBody>
          <a:bodyPr/>
          <a:lstStyle/>
          <a:p>
            <a:fld id="{D0BE08A7-66F5-495B-908F-5196E4B4F62A}" type="datetimeFigureOut">
              <a:rPr lang="en-US" smtClean="0"/>
              <a:t>12/6/2023</a:t>
            </a:fld>
            <a:endParaRPr lang="en-US"/>
          </a:p>
        </p:txBody>
      </p:sp>
      <p:sp>
        <p:nvSpPr>
          <p:cNvPr id="5" name="Footer Placeholder 4">
            <a:extLst>
              <a:ext uri="{FF2B5EF4-FFF2-40B4-BE49-F238E27FC236}">
                <a16:creationId xmlns:a16="http://schemas.microsoft.com/office/drawing/2014/main" id="{CDC29281-928F-4C94-B55F-3B29121C8C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E86E16-CFA6-4F28-B6CB-958399813589}"/>
              </a:ext>
            </a:extLst>
          </p:cNvPr>
          <p:cNvSpPr>
            <a:spLocks noGrp="1"/>
          </p:cNvSpPr>
          <p:nvPr>
            <p:ph type="sldNum" sz="quarter" idx="12"/>
          </p:nvPr>
        </p:nvSpPr>
        <p:spPr/>
        <p:txBody>
          <a:bodyPr/>
          <a:lstStyle/>
          <a:p>
            <a:fld id="{29F5E406-7CF0-4204-A9D9-804B8511A603}" type="slidenum">
              <a:rPr lang="en-US" smtClean="0"/>
              <a:t>‹#›</a:t>
            </a:fld>
            <a:endParaRPr lang="en-US"/>
          </a:p>
        </p:txBody>
      </p:sp>
    </p:spTree>
    <p:extLst>
      <p:ext uri="{BB962C8B-B14F-4D97-AF65-F5344CB8AC3E}">
        <p14:creationId xmlns:p14="http://schemas.microsoft.com/office/powerpoint/2010/main" val="3954863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F1DDC-671A-45A3-8753-DCB5D7FDB4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19A297-26D1-4ECC-AC9B-4013CFC26B1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B5BB14-E39A-4D88-A483-413393DBF60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8CECC0B-26E6-4278-A586-5B9C36A67409}"/>
              </a:ext>
            </a:extLst>
          </p:cNvPr>
          <p:cNvSpPr>
            <a:spLocks noGrp="1"/>
          </p:cNvSpPr>
          <p:nvPr>
            <p:ph type="dt" sz="half" idx="10"/>
          </p:nvPr>
        </p:nvSpPr>
        <p:spPr/>
        <p:txBody>
          <a:bodyPr/>
          <a:lstStyle/>
          <a:p>
            <a:fld id="{D0BE08A7-66F5-495B-908F-5196E4B4F62A}" type="datetimeFigureOut">
              <a:rPr lang="en-US" smtClean="0"/>
              <a:t>12/6/2023</a:t>
            </a:fld>
            <a:endParaRPr lang="en-US"/>
          </a:p>
        </p:txBody>
      </p:sp>
      <p:sp>
        <p:nvSpPr>
          <p:cNvPr id="6" name="Footer Placeholder 5">
            <a:extLst>
              <a:ext uri="{FF2B5EF4-FFF2-40B4-BE49-F238E27FC236}">
                <a16:creationId xmlns:a16="http://schemas.microsoft.com/office/drawing/2014/main" id="{BFA88296-99B6-426A-9D15-FDDE312EB0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D3AD68-F000-4C18-87E7-A4CF8D0E5C96}"/>
              </a:ext>
            </a:extLst>
          </p:cNvPr>
          <p:cNvSpPr>
            <a:spLocks noGrp="1"/>
          </p:cNvSpPr>
          <p:nvPr>
            <p:ph type="sldNum" sz="quarter" idx="12"/>
          </p:nvPr>
        </p:nvSpPr>
        <p:spPr/>
        <p:txBody>
          <a:bodyPr/>
          <a:lstStyle/>
          <a:p>
            <a:fld id="{29F5E406-7CF0-4204-A9D9-804B8511A603}" type="slidenum">
              <a:rPr lang="en-US" smtClean="0"/>
              <a:t>‹#›</a:t>
            </a:fld>
            <a:endParaRPr lang="en-US"/>
          </a:p>
        </p:txBody>
      </p:sp>
    </p:spTree>
    <p:extLst>
      <p:ext uri="{BB962C8B-B14F-4D97-AF65-F5344CB8AC3E}">
        <p14:creationId xmlns:p14="http://schemas.microsoft.com/office/powerpoint/2010/main" val="1452949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0A9B82-E305-4D50-AC60-2DD3FFE71B0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29C593-FED9-4B71-92FE-05764202B4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DE73987-96E7-4C40-B951-475E4CF2028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DC5EA65-829B-41B4-AC36-D5870343D8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759B946-DEAE-4C89-8F88-F195F01777D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381871D-82A2-4475-8941-068F8849527B}"/>
              </a:ext>
            </a:extLst>
          </p:cNvPr>
          <p:cNvSpPr>
            <a:spLocks noGrp="1"/>
          </p:cNvSpPr>
          <p:nvPr>
            <p:ph type="dt" sz="half" idx="10"/>
          </p:nvPr>
        </p:nvSpPr>
        <p:spPr/>
        <p:txBody>
          <a:bodyPr/>
          <a:lstStyle/>
          <a:p>
            <a:fld id="{D0BE08A7-66F5-495B-908F-5196E4B4F62A}" type="datetimeFigureOut">
              <a:rPr lang="en-US" smtClean="0"/>
              <a:t>12/6/2023</a:t>
            </a:fld>
            <a:endParaRPr lang="en-US"/>
          </a:p>
        </p:txBody>
      </p:sp>
      <p:sp>
        <p:nvSpPr>
          <p:cNvPr id="8" name="Footer Placeholder 7">
            <a:extLst>
              <a:ext uri="{FF2B5EF4-FFF2-40B4-BE49-F238E27FC236}">
                <a16:creationId xmlns:a16="http://schemas.microsoft.com/office/drawing/2014/main" id="{2B78B73E-EC1B-42FB-BFC4-0D7669C6A1F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047CAC5-9C4C-4440-9C0C-EBD0B138FF04}"/>
              </a:ext>
            </a:extLst>
          </p:cNvPr>
          <p:cNvSpPr>
            <a:spLocks noGrp="1"/>
          </p:cNvSpPr>
          <p:nvPr>
            <p:ph type="sldNum" sz="quarter" idx="12"/>
          </p:nvPr>
        </p:nvSpPr>
        <p:spPr/>
        <p:txBody>
          <a:bodyPr/>
          <a:lstStyle/>
          <a:p>
            <a:fld id="{29F5E406-7CF0-4204-A9D9-804B8511A603}" type="slidenum">
              <a:rPr lang="en-US" smtClean="0"/>
              <a:t>‹#›</a:t>
            </a:fld>
            <a:endParaRPr lang="en-US"/>
          </a:p>
        </p:txBody>
      </p:sp>
    </p:spTree>
    <p:extLst>
      <p:ext uri="{BB962C8B-B14F-4D97-AF65-F5344CB8AC3E}">
        <p14:creationId xmlns:p14="http://schemas.microsoft.com/office/powerpoint/2010/main" val="2099082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F1282-8EEC-4B27-A887-8F475C477D0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F0E5608-063C-4173-974E-74315BB1B257}"/>
              </a:ext>
            </a:extLst>
          </p:cNvPr>
          <p:cNvSpPr>
            <a:spLocks noGrp="1"/>
          </p:cNvSpPr>
          <p:nvPr>
            <p:ph type="dt" sz="half" idx="10"/>
          </p:nvPr>
        </p:nvSpPr>
        <p:spPr/>
        <p:txBody>
          <a:bodyPr/>
          <a:lstStyle/>
          <a:p>
            <a:fld id="{D0BE08A7-66F5-495B-908F-5196E4B4F62A}" type="datetimeFigureOut">
              <a:rPr lang="en-US" smtClean="0"/>
              <a:t>12/6/2023</a:t>
            </a:fld>
            <a:endParaRPr lang="en-US"/>
          </a:p>
        </p:txBody>
      </p:sp>
      <p:sp>
        <p:nvSpPr>
          <p:cNvPr id="4" name="Footer Placeholder 3">
            <a:extLst>
              <a:ext uri="{FF2B5EF4-FFF2-40B4-BE49-F238E27FC236}">
                <a16:creationId xmlns:a16="http://schemas.microsoft.com/office/drawing/2014/main" id="{1BAF11C0-572E-4D8C-B4A0-651264F5B8D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28AE4B1-2C45-4051-88FC-E04E247DB988}"/>
              </a:ext>
            </a:extLst>
          </p:cNvPr>
          <p:cNvSpPr>
            <a:spLocks noGrp="1"/>
          </p:cNvSpPr>
          <p:nvPr>
            <p:ph type="sldNum" sz="quarter" idx="12"/>
          </p:nvPr>
        </p:nvSpPr>
        <p:spPr/>
        <p:txBody>
          <a:bodyPr/>
          <a:lstStyle/>
          <a:p>
            <a:fld id="{29F5E406-7CF0-4204-A9D9-804B8511A603}" type="slidenum">
              <a:rPr lang="en-US" smtClean="0"/>
              <a:t>‹#›</a:t>
            </a:fld>
            <a:endParaRPr lang="en-US"/>
          </a:p>
        </p:txBody>
      </p:sp>
    </p:spTree>
    <p:extLst>
      <p:ext uri="{BB962C8B-B14F-4D97-AF65-F5344CB8AC3E}">
        <p14:creationId xmlns:p14="http://schemas.microsoft.com/office/powerpoint/2010/main" val="1996017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94DDE9-F747-4A82-9276-A4210387F71D}"/>
              </a:ext>
            </a:extLst>
          </p:cNvPr>
          <p:cNvSpPr>
            <a:spLocks noGrp="1"/>
          </p:cNvSpPr>
          <p:nvPr>
            <p:ph type="dt" sz="half" idx="10"/>
          </p:nvPr>
        </p:nvSpPr>
        <p:spPr/>
        <p:txBody>
          <a:bodyPr/>
          <a:lstStyle/>
          <a:p>
            <a:fld id="{D0BE08A7-66F5-495B-908F-5196E4B4F62A}" type="datetimeFigureOut">
              <a:rPr lang="en-US" smtClean="0"/>
              <a:t>12/6/2023</a:t>
            </a:fld>
            <a:endParaRPr lang="en-US"/>
          </a:p>
        </p:txBody>
      </p:sp>
      <p:sp>
        <p:nvSpPr>
          <p:cNvPr id="3" name="Footer Placeholder 2">
            <a:extLst>
              <a:ext uri="{FF2B5EF4-FFF2-40B4-BE49-F238E27FC236}">
                <a16:creationId xmlns:a16="http://schemas.microsoft.com/office/drawing/2014/main" id="{E6DE36C4-F677-458E-8D9C-70404BE0EA9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B396D24-DFEE-4805-8E88-8683DA8EE73C}"/>
              </a:ext>
            </a:extLst>
          </p:cNvPr>
          <p:cNvSpPr>
            <a:spLocks noGrp="1"/>
          </p:cNvSpPr>
          <p:nvPr>
            <p:ph type="sldNum" sz="quarter" idx="12"/>
          </p:nvPr>
        </p:nvSpPr>
        <p:spPr/>
        <p:txBody>
          <a:bodyPr/>
          <a:lstStyle/>
          <a:p>
            <a:fld id="{29F5E406-7CF0-4204-A9D9-804B8511A603}" type="slidenum">
              <a:rPr lang="en-US" smtClean="0"/>
              <a:t>‹#›</a:t>
            </a:fld>
            <a:endParaRPr lang="en-US"/>
          </a:p>
        </p:txBody>
      </p:sp>
    </p:spTree>
    <p:extLst>
      <p:ext uri="{BB962C8B-B14F-4D97-AF65-F5344CB8AC3E}">
        <p14:creationId xmlns:p14="http://schemas.microsoft.com/office/powerpoint/2010/main" val="24262259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60AF6-C71C-4223-97E3-CCC80FA3C4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B50ED96-8F1F-4A59-A82B-EF347FEC8A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13D09F6-3372-4383-A9E8-27D68B0A952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F621D0-127B-4872-8A20-1EB7AD983CF3}"/>
              </a:ext>
            </a:extLst>
          </p:cNvPr>
          <p:cNvSpPr>
            <a:spLocks noGrp="1"/>
          </p:cNvSpPr>
          <p:nvPr>
            <p:ph type="dt" sz="half" idx="10"/>
          </p:nvPr>
        </p:nvSpPr>
        <p:spPr/>
        <p:txBody>
          <a:bodyPr/>
          <a:lstStyle/>
          <a:p>
            <a:fld id="{D0BE08A7-66F5-495B-908F-5196E4B4F62A}" type="datetimeFigureOut">
              <a:rPr lang="en-US" smtClean="0"/>
              <a:t>12/6/2023</a:t>
            </a:fld>
            <a:endParaRPr lang="en-US"/>
          </a:p>
        </p:txBody>
      </p:sp>
      <p:sp>
        <p:nvSpPr>
          <p:cNvPr id="6" name="Footer Placeholder 5">
            <a:extLst>
              <a:ext uri="{FF2B5EF4-FFF2-40B4-BE49-F238E27FC236}">
                <a16:creationId xmlns:a16="http://schemas.microsoft.com/office/drawing/2014/main" id="{D02868F1-80EE-4503-8B3C-11CF61F23E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21742F-7C57-4DD0-9D7B-498D3C3BD05B}"/>
              </a:ext>
            </a:extLst>
          </p:cNvPr>
          <p:cNvSpPr>
            <a:spLocks noGrp="1"/>
          </p:cNvSpPr>
          <p:nvPr>
            <p:ph type="sldNum" sz="quarter" idx="12"/>
          </p:nvPr>
        </p:nvSpPr>
        <p:spPr/>
        <p:txBody>
          <a:bodyPr/>
          <a:lstStyle/>
          <a:p>
            <a:fld id="{29F5E406-7CF0-4204-A9D9-804B8511A603}" type="slidenum">
              <a:rPr lang="en-US" smtClean="0"/>
              <a:t>‹#›</a:t>
            </a:fld>
            <a:endParaRPr lang="en-US"/>
          </a:p>
        </p:txBody>
      </p:sp>
    </p:spTree>
    <p:extLst>
      <p:ext uri="{BB962C8B-B14F-4D97-AF65-F5344CB8AC3E}">
        <p14:creationId xmlns:p14="http://schemas.microsoft.com/office/powerpoint/2010/main" val="8414317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877BE-9CAD-41F9-86EF-92693F89D1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1AE4FA6-E3DC-4CDA-B873-60C71C32C2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4906F3D-81BE-45B4-B517-D80AA8124E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C93A9D-F650-4266-AD27-25E5F8FD2FE2}"/>
              </a:ext>
            </a:extLst>
          </p:cNvPr>
          <p:cNvSpPr>
            <a:spLocks noGrp="1"/>
          </p:cNvSpPr>
          <p:nvPr>
            <p:ph type="dt" sz="half" idx="10"/>
          </p:nvPr>
        </p:nvSpPr>
        <p:spPr/>
        <p:txBody>
          <a:bodyPr/>
          <a:lstStyle/>
          <a:p>
            <a:fld id="{D0BE08A7-66F5-495B-908F-5196E4B4F62A}" type="datetimeFigureOut">
              <a:rPr lang="en-US" smtClean="0"/>
              <a:t>12/6/2023</a:t>
            </a:fld>
            <a:endParaRPr lang="en-US"/>
          </a:p>
        </p:txBody>
      </p:sp>
      <p:sp>
        <p:nvSpPr>
          <p:cNvPr id="6" name="Footer Placeholder 5">
            <a:extLst>
              <a:ext uri="{FF2B5EF4-FFF2-40B4-BE49-F238E27FC236}">
                <a16:creationId xmlns:a16="http://schemas.microsoft.com/office/drawing/2014/main" id="{38BE0DC2-C7E0-4876-BC56-1F71E6E279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312A8D-1014-44E9-9C7A-EA8472D61665}"/>
              </a:ext>
            </a:extLst>
          </p:cNvPr>
          <p:cNvSpPr>
            <a:spLocks noGrp="1"/>
          </p:cNvSpPr>
          <p:nvPr>
            <p:ph type="sldNum" sz="quarter" idx="12"/>
          </p:nvPr>
        </p:nvSpPr>
        <p:spPr/>
        <p:txBody>
          <a:bodyPr/>
          <a:lstStyle/>
          <a:p>
            <a:fld id="{29F5E406-7CF0-4204-A9D9-804B8511A603}" type="slidenum">
              <a:rPr lang="en-US" smtClean="0"/>
              <a:t>‹#›</a:t>
            </a:fld>
            <a:endParaRPr lang="en-US"/>
          </a:p>
        </p:txBody>
      </p:sp>
    </p:spTree>
    <p:extLst>
      <p:ext uri="{BB962C8B-B14F-4D97-AF65-F5344CB8AC3E}">
        <p14:creationId xmlns:p14="http://schemas.microsoft.com/office/powerpoint/2010/main" val="2959357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6802D-8138-4931-9C44-BD61440B55C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B483E84-0055-494E-92BD-AF59FC0A5DC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F2CFE7-A19C-4E9A-956D-FA472B51D7B6}"/>
              </a:ext>
            </a:extLst>
          </p:cNvPr>
          <p:cNvSpPr>
            <a:spLocks noGrp="1"/>
          </p:cNvSpPr>
          <p:nvPr>
            <p:ph type="dt" sz="half" idx="10"/>
          </p:nvPr>
        </p:nvSpPr>
        <p:spPr/>
        <p:txBody>
          <a:bodyPr/>
          <a:lstStyle/>
          <a:p>
            <a:fld id="{D0BE08A7-66F5-495B-908F-5196E4B4F62A}" type="datetimeFigureOut">
              <a:rPr lang="en-US" smtClean="0"/>
              <a:t>12/6/2023</a:t>
            </a:fld>
            <a:endParaRPr lang="en-US"/>
          </a:p>
        </p:txBody>
      </p:sp>
      <p:sp>
        <p:nvSpPr>
          <p:cNvPr id="5" name="Footer Placeholder 4">
            <a:extLst>
              <a:ext uri="{FF2B5EF4-FFF2-40B4-BE49-F238E27FC236}">
                <a16:creationId xmlns:a16="http://schemas.microsoft.com/office/drawing/2014/main" id="{49688582-A19C-4A99-AB32-EB86366ABD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5F7D76-98AE-41EE-9C8E-6731217C960D}"/>
              </a:ext>
            </a:extLst>
          </p:cNvPr>
          <p:cNvSpPr>
            <a:spLocks noGrp="1"/>
          </p:cNvSpPr>
          <p:nvPr>
            <p:ph type="sldNum" sz="quarter" idx="12"/>
          </p:nvPr>
        </p:nvSpPr>
        <p:spPr/>
        <p:txBody>
          <a:bodyPr/>
          <a:lstStyle/>
          <a:p>
            <a:fld id="{29F5E406-7CF0-4204-A9D9-804B8511A603}" type="slidenum">
              <a:rPr lang="en-US" smtClean="0"/>
              <a:t>‹#›</a:t>
            </a:fld>
            <a:endParaRPr lang="en-US"/>
          </a:p>
        </p:txBody>
      </p:sp>
    </p:spTree>
    <p:extLst>
      <p:ext uri="{BB962C8B-B14F-4D97-AF65-F5344CB8AC3E}">
        <p14:creationId xmlns:p14="http://schemas.microsoft.com/office/powerpoint/2010/main" val="9525524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CB97F9-B60D-42D6-93A0-E0D385DE8A5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E6C2EC-3398-4B37-85D6-31B64F7C361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1E4F9C9-8C61-44CF-8957-D38AC2E6844A}"/>
              </a:ext>
            </a:extLst>
          </p:cNvPr>
          <p:cNvSpPr>
            <a:spLocks noGrp="1"/>
          </p:cNvSpPr>
          <p:nvPr>
            <p:ph type="dt" sz="half" idx="10"/>
          </p:nvPr>
        </p:nvSpPr>
        <p:spPr/>
        <p:txBody>
          <a:bodyPr/>
          <a:lstStyle/>
          <a:p>
            <a:fld id="{D0BE08A7-66F5-495B-908F-5196E4B4F62A}" type="datetimeFigureOut">
              <a:rPr lang="en-US" smtClean="0"/>
              <a:t>12/6/2023</a:t>
            </a:fld>
            <a:endParaRPr lang="en-US"/>
          </a:p>
        </p:txBody>
      </p:sp>
      <p:sp>
        <p:nvSpPr>
          <p:cNvPr id="5" name="Footer Placeholder 4">
            <a:extLst>
              <a:ext uri="{FF2B5EF4-FFF2-40B4-BE49-F238E27FC236}">
                <a16:creationId xmlns:a16="http://schemas.microsoft.com/office/drawing/2014/main" id="{79311EA5-9CEC-4E75-A249-C49C52B8CD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177A06-9A5C-4222-8172-1DCA70537F7C}"/>
              </a:ext>
            </a:extLst>
          </p:cNvPr>
          <p:cNvSpPr>
            <a:spLocks noGrp="1"/>
          </p:cNvSpPr>
          <p:nvPr>
            <p:ph type="sldNum" sz="quarter" idx="12"/>
          </p:nvPr>
        </p:nvSpPr>
        <p:spPr/>
        <p:txBody>
          <a:bodyPr/>
          <a:lstStyle/>
          <a:p>
            <a:fld id="{29F5E406-7CF0-4204-A9D9-804B8511A603}" type="slidenum">
              <a:rPr lang="en-US" smtClean="0"/>
              <a:t>‹#›</a:t>
            </a:fld>
            <a:endParaRPr lang="en-US"/>
          </a:p>
        </p:txBody>
      </p:sp>
    </p:spTree>
    <p:extLst>
      <p:ext uri="{BB962C8B-B14F-4D97-AF65-F5344CB8AC3E}">
        <p14:creationId xmlns:p14="http://schemas.microsoft.com/office/powerpoint/2010/main" val="206905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21FFDC-04FB-434A-AA79-6109E5638C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0D43583-6408-4A4A-BAB0-3896040B66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C33150-E9F1-4263-904A-DA9445AC31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BE08A7-66F5-495B-908F-5196E4B4F62A}" type="datetimeFigureOut">
              <a:rPr lang="en-US" smtClean="0"/>
              <a:t>12/6/2023</a:t>
            </a:fld>
            <a:endParaRPr lang="en-US"/>
          </a:p>
        </p:txBody>
      </p:sp>
      <p:sp>
        <p:nvSpPr>
          <p:cNvPr id="5" name="Footer Placeholder 4">
            <a:extLst>
              <a:ext uri="{FF2B5EF4-FFF2-40B4-BE49-F238E27FC236}">
                <a16:creationId xmlns:a16="http://schemas.microsoft.com/office/drawing/2014/main" id="{E0DC47BE-7177-4935-9A50-5AF7D62945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8F2FA44-6701-4C42-A387-9B8800E680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F5E406-7CF0-4204-A9D9-804B8511A603}" type="slidenum">
              <a:rPr lang="en-US" smtClean="0"/>
              <a:t>‹#›</a:t>
            </a:fld>
            <a:endParaRPr lang="en-US"/>
          </a:p>
        </p:txBody>
      </p:sp>
    </p:spTree>
    <p:extLst>
      <p:ext uri="{BB962C8B-B14F-4D97-AF65-F5344CB8AC3E}">
        <p14:creationId xmlns:p14="http://schemas.microsoft.com/office/powerpoint/2010/main" val="17647426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1524000" y="3287835"/>
            <a:ext cx="9143999" cy="1938992"/>
          </a:xfrm>
          <a:prstGeom prst="rect">
            <a:avLst/>
          </a:prstGeom>
          <a:noFill/>
        </p:spPr>
        <p:txBody>
          <a:bodyPr wrap="square" lIns="91440" tIns="45720" rIns="91440" bIns="45720" rtlCol="0" anchor="t">
            <a:spAutoFit/>
          </a:bodyPr>
          <a:lstStyle/>
          <a:p>
            <a:pPr algn="ctr"/>
            <a:r>
              <a:rPr lang="en-US" sz="4000" b="1">
                <a:solidFill>
                  <a:schemeClr val="tx1">
                    <a:lumMod val="75000"/>
                    <a:lumOff val="25000"/>
                  </a:schemeClr>
                </a:solidFill>
                <a:latin typeface="Calibri"/>
                <a:cs typeface="Calibri"/>
              </a:rPr>
              <a:t>Campus Improvement Plan</a:t>
            </a:r>
          </a:p>
          <a:p>
            <a:pPr algn="ctr"/>
            <a:r>
              <a:rPr lang="en-US" sz="4000" b="1">
                <a:solidFill>
                  <a:schemeClr val="tx1">
                    <a:lumMod val="75000"/>
                    <a:lumOff val="25000"/>
                  </a:schemeClr>
                </a:solidFill>
                <a:latin typeface="Calibri"/>
                <a:cs typeface="Calibri"/>
              </a:rPr>
              <a:t>2023-2024</a:t>
            </a:r>
          </a:p>
          <a:p>
            <a:pPr algn="ctr"/>
            <a:r>
              <a:rPr lang="en-US" sz="4000" b="1">
                <a:solidFill>
                  <a:schemeClr val="tx1">
                    <a:lumMod val="75000"/>
                    <a:lumOff val="25000"/>
                  </a:schemeClr>
                </a:solidFill>
                <a:latin typeface="Calibri"/>
                <a:cs typeface="Calibri"/>
              </a:rPr>
              <a:t>Aida C. Escobar Elementary</a:t>
            </a:r>
          </a:p>
        </p:txBody>
      </p:sp>
      <p:pic>
        <p:nvPicPr>
          <p:cNvPr id="13" name="Picture 12" descr="theme psja multicolor cubes tm-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31932" y="1699257"/>
            <a:ext cx="4903076" cy="1588578"/>
          </a:xfrm>
          <a:prstGeom prst="rect">
            <a:avLst/>
          </a:prstGeom>
        </p:spPr>
      </p:pic>
      <p:grpSp>
        <p:nvGrpSpPr>
          <p:cNvPr id="14" name="Group 13"/>
          <p:cNvGrpSpPr/>
          <p:nvPr/>
        </p:nvGrpSpPr>
        <p:grpSpPr>
          <a:xfrm>
            <a:off x="1442198" y="289958"/>
            <a:ext cx="9307602" cy="615010"/>
            <a:chOff x="-81802" y="243428"/>
            <a:chExt cx="9307602" cy="596900"/>
          </a:xfrm>
        </p:grpSpPr>
        <p:sp>
          <p:nvSpPr>
            <p:cNvPr id="15" name="Rectangle 14"/>
            <p:cNvSpPr/>
            <p:nvPr/>
          </p:nvSpPr>
          <p:spPr>
            <a:xfrm>
              <a:off x="-81802" y="243428"/>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itle 1"/>
            <p:cNvSpPr txBox="1">
              <a:spLocks/>
            </p:cNvSpPr>
            <p:nvPr/>
          </p:nvSpPr>
          <p:spPr>
            <a:xfrm>
              <a:off x="0" y="268678"/>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1800" spc="300">
                  <a:solidFill>
                    <a:schemeClr val="bg1"/>
                  </a:solidFill>
                  <a:latin typeface="Gill Sans"/>
                  <a:cs typeface="Gill Sans"/>
                </a:rPr>
                <a:t>PHARR-SAN JUAN-ALAMO INDEPENDENT SCHOOL DISTRICT</a:t>
              </a:r>
            </a:p>
          </p:txBody>
        </p:sp>
      </p:grpSp>
      <p:sp>
        <p:nvSpPr>
          <p:cNvPr id="3" name="TextBox 2"/>
          <p:cNvSpPr txBox="1"/>
          <p:nvPr/>
        </p:nvSpPr>
        <p:spPr>
          <a:xfrm>
            <a:off x="5833241" y="5312979"/>
            <a:ext cx="5092262" cy="369332"/>
          </a:xfrm>
          <a:prstGeom prst="rect">
            <a:avLst/>
          </a:prstGeom>
          <a:noFill/>
        </p:spPr>
        <p:txBody>
          <a:bodyPr wrap="square" rtlCol="0">
            <a:spAutoFit/>
          </a:bodyPr>
          <a:lstStyle/>
          <a:p>
            <a:r>
              <a:rPr lang="en-US"/>
              <a:t>Board Approved:  </a:t>
            </a:r>
          </a:p>
        </p:txBody>
      </p:sp>
      <p:sp>
        <p:nvSpPr>
          <p:cNvPr id="2" name="Slide Number Placeholder 1"/>
          <p:cNvSpPr>
            <a:spLocks noGrp="1"/>
          </p:cNvSpPr>
          <p:nvPr>
            <p:ph type="sldNum" sz="quarter" idx="12"/>
          </p:nvPr>
        </p:nvSpPr>
        <p:spPr/>
        <p:txBody>
          <a:bodyPr/>
          <a:lstStyle/>
          <a:p>
            <a:fld id="{236ED5DE-22B7-41E7-A943-79814E858A13}" type="slidenum">
              <a:rPr lang="en-US" smtClean="0"/>
              <a:t>1</a:t>
            </a:fld>
            <a:endParaRPr lang="en-US"/>
          </a:p>
        </p:txBody>
      </p:sp>
    </p:spTree>
    <p:extLst>
      <p:ext uri="{BB962C8B-B14F-4D97-AF65-F5344CB8AC3E}">
        <p14:creationId xmlns:p14="http://schemas.microsoft.com/office/powerpoint/2010/main" val="1698002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62192"/>
            <a:ext cx="10515600" cy="678385"/>
          </a:xfrm>
        </p:spPr>
        <p:txBody>
          <a:bodyPr>
            <a:normAutofit fontScale="90000"/>
          </a:bodyPr>
          <a:lstStyle/>
          <a:p>
            <a:pPr algn="ctr"/>
            <a:r>
              <a:rPr lang="en-US">
                <a:ea typeface="+mj-lt"/>
                <a:cs typeface="+mj-lt"/>
              </a:rPr>
              <a:t>Vision</a:t>
            </a:r>
            <a:endParaRPr lang="en-US"/>
          </a:p>
        </p:txBody>
      </p:sp>
      <p:sp>
        <p:nvSpPr>
          <p:cNvPr id="3" name="Content Placeholder 2"/>
          <p:cNvSpPr>
            <a:spLocks noGrp="1"/>
          </p:cNvSpPr>
          <p:nvPr>
            <p:ph idx="1"/>
          </p:nvPr>
        </p:nvSpPr>
        <p:spPr>
          <a:xfrm>
            <a:off x="558840" y="2606240"/>
            <a:ext cx="10515600" cy="1006475"/>
          </a:xfrm>
        </p:spPr>
        <p:txBody>
          <a:bodyPr>
            <a:normAutofit fontScale="25000" lnSpcReduction="20000"/>
          </a:bodyPr>
          <a:lstStyle/>
          <a:p>
            <a:pPr marL="0" indent="0">
              <a:buNone/>
            </a:pPr>
            <a:endParaRPr lang="en-US" sz="3600"/>
          </a:p>
          <a:p>
            <a:pPr marL="0" indent="0">
              <a:buNone/>
            </a:pPr>
            <a:endParaRPr lang="en-US" sz="3600"/>
          </a:p>
          <a:p>
            <a:pPr marL="0" indent="0" algn="just">
              <a:buNone/>
            </a:pPr>
            <a:r>
              <a:rPr lang="en-US" sz="3600" b="1"/>
              <a:t> </a:t>
            </a:r>
          </a:p>
          <a:p>
            <a:pPr marL="0" indent="0" algn="just">
              <a:buNone/>
            </a:pPr>
            <a:r>
              <a:rPr lang="en-US" sz="3600" b="1"/>
              <a:t>  </a:t>
            </a:r>
            <a:endParaRPr lang="en-US" sz="3600"/>
          </a:p>
          <a:p>
            <a:pPr marL="0" indent="0" algn="ctr">
              <a:buNone/>
            </a:pPr>
            <a:br>
              <a:rPr lang="en-US" sz="3600" i="1"/>
            </a:br>
            <a:br>
              <a:rPr lang="en-US" sz="3600" i="1"/>
            </a:br>
            <a:endParaRPr lang="en-US" sz="3600" i="1"/>
          </a:p>
        </p:txBody>
      </p:sp>
      <p:sp>
        <p:nvSpPr>
          <p:cNvPr id="4" name="Rectangle 3"/>
          <p:cNvSpPr/>
          <p:nvPr/>
        </p:nvSpPr>
        <p:spPr>
          <a:xfrm>
            <a:off x="1308976" y="57620"/>
            <a:ext cx="9307602" cy="61501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r>
              <a:rPr lang="en-US" sz="2000" spc="300">
                <a:solidFill>
                  <a:schemeClr val="bg1"/>
                </a:solidFill>
                <a:latin typeface="Gill Sans"/>
                <a:cs typeface="Gill Sans"/>
              </a:rPr>
              <a:t>Aida C. Escobar Elementary School CIP</a:t>
            </a:r>
          </a:p>
        </p:txBody>
      </p:sp>
      <p:sp>
        <p:nvSpPr>
          <p:cNvPr id="5" name="Rectangle 4"/>
          <p:cNvSpPr/>
          <p:nvPr/>
        </p:nvSpPr>
        <p:spPr>
          <a:xfrm>
            <a:off x="708109" y="1291737"/>
            <a:ext cx="10363200" cy="646331"/>
          </a:xfrm>
          <a:prstGeom prst="rect">
            <a:avLst/>
          </a:prstGeom>
        </p:spPr>
        <p:txBody>
          <a:bodyPr wrap="square" lIns="91440" tIns="45720" rIns="91440" bIns="45720" anchor="t">
            <a:spAutoFit/>
          </a:bodyPr>
          <a:lstStyle/>
          <a:p>
            <a:pPr algn="ctr"/>
            <a:r>
              <a:rPr lang="en-US" b="1"/>
              <a:t>	</a:t>
            </a:r>
            <a:r>
              <a:rPr lang="en-US">
                <a:ea typeface="+mn-lt"/>
                <a:cs typeface="+mn-lt"/>
              </a:rPr>
              <a:t> Every student is prepared to participate, compete, and excel in a global society to foster multi-generational prosperity. </a:t>
            </a:r>
            <a:endParaRPr lang="en-US">
              <a:ea typeface="Calibri" panose="020F0502020204030204"/>
              <a:cs typeface="Calibri" panose="020F0502020204030204"/>
            </a:endParaRPr>
          </a:p>
        </p:txBody>
      </p:sp>
      <p:sp>
        <p:nvSpPr>
          <p:cNvPr id="6" name="Slide Number Placeholder 5"/>
          <p:cNvSpPr>
            <a:spLocks noGrp="1"/>
          </p:cNvSpPr>
          <p:nvPr>
            <p:ph type="sldNum" sz="quarter" idx="12"/>
          </p:nvPr>
        </p:nvSpPr>
        <p:spPr/>
        <p:txBody>
          <a:bodyPr/>
          <a:lstStyle/>
          <a:p>
            <a:fld id="{236ED5DE-22B7-41E7-A943-79814E858A13}" type="slidenum">
              <a:rPr lang="en-US" smtClean="0"/>
              <a:t>2</a:t>
            </a:fld>
            <a:endParaRPr lang="en-US"/>
          </a:p>
        </p:txBody>
      </p:sp>
      <p:sp>
        <p:nvSpPr>
          <p:cNvPr id="7" name="Rectangle 6">
            <a:extLst>
              <a:ext uri="{FF2B5EF4-FFF2-40B4-BE49-F238E27FC236}">
                <a16:creationId xmlns:a16="http://schemas.microsoft.com/office/drawing/2014/main" id="{E2B8B601-DE25-4EE8-A12E-5438AC768DD2}"/>
              </a:ext>
            </a:extLst>
          </p:cNvPr>
          <p:cNvSpPr/>
          <p:nvPr/>
        </p:nvSpPr>
        <p:spPr>
          <a:xfrm>
            <a:off x="708109" y="3005853"/>
            <a:ext cx="10363200" cy="1754326"/>
          </a:xfrm>
          <a:prstGeom prst="rect">
            <a:avLst/>
          </a:prstGeom>
        </p:spPr>
        <p:txBody>
          <a:bodyPr wrap="square" lIns="91440" tIns="45720" rIns="91440" bIns="45720" anchor="t">
            <a:spAutoFit/>
          </a:bodyPr>
          <a:lstStyle/>
          <a:p>
            <a:r>
              <a:rPr lang="en-US" b="1"/>
              <a:t>	</a:t>
            </a:r>
            <a:r>
              <a:rPr lang="en-US">
                <a:ea typeface="+mn-lt"/>
                <a:cs typeface="+mn-lt"/>
              </a:rPr>
              <a:t>As educational leaders, the Escobar team is engaged and empowered to connect all students with  innovative instruction, technology, skills, and social-emotional support while prioritizing health and safety for all – from early childhood through their chosen career. As one PSJA family, we build on our legacy of academic excellence, renowned college and career readiness, biliteracy and extracurricular programs, and our multicultural heritage to ensure every student has the experiences and resources necessary to achieve the highest levels of success. </a:t>
            </a:r>
            <a:endParaRPr lang="en-US"/>
          </a:p>
        </p:txBody>
      </p:sp>
      <p:sp>
        <p:nvSpPr>
          <p:cNvPr id="9" name="Title 1">
            <a:extLst>
              <a:ext uri="{FF2B5EF4-FFF2-40B4-BE49-F238E27FC236}">
                <a16:creationId xmlns:a16="http://schemas.microsoft.com/office/drawing/2014/main" id="{7A3046F5-B938-41A1-B49B-4D5183710764}"/>
              </a:ext>
            </a:extLst>
          </p:cNvPr>
          <p:cNvSpPr txBox="1">
            <a:spLocks/>
          </p:cNvSpPr>
          <p:nvPr/>
        </p:nvSpPr>
        <p:spPr>
          <a:xfrm>
            <a:off x="555708" y="2132768"/>
            <a:ext cx="10515600" cy="678385"/>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ea typeface="+mj-lt"/>
                <a:cs typeface="+mj-lt"/>
              </a:rPr>
              <a:t>Mission</a:t>
            </a:r>
            <a:endParaRPr lang="en-US"/>
          </a:p>
        </p:txBody>
      </p:sp>
      <p:sp>
        <p:nvSpPr>
          <p:cNvPr id="10" name="Title 1">
            <a:extLst>
              <a:ext uri="{FF2B5EF4-FFF2-40B4-BE49-F238E27FC236}">
                <a16:creationId xmlns:a16="http://schemas.microsoft.com/office/drawing/2014/main" id="{35FD9B59-C789-37E2-AAF1-11AF80338DB1}"/>
              </a:ext>
            </a:extLst>
          </p:cNvPr>
          <p:cNvSpPr txBox="1">
            <a:spLocks/>
          </p:cNvSpPr>
          <p:nvPr/>
        </p:nvSpPr>
        <p:spPr>
          <a:xfrm>
            <a:off x="555708" y="4869693"/>
            <a:ext cx="10515600" cy="678385"/>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ea typeface="+mj-lt"/>
                <a:cs typeface="+mj-lt"/>
              </a:rPr>
              <a:t>School Moto</a:t>
            </a:r>
            <a:endParaRPr lang="en-US"/>
          </a:p>
        </p:txBody>
      </p:sp>
      <p:sp>
        <p:nvSpPr>
          <p:cNvPr id="11" name="Rectangle 10">
            <a:extLst>
              <a:ext uri="{FF2B5EF4-FFF2-40B4-BE49-F238E27FC236}">
                <a16:creationId xmlns:a16="http://schemas.microsoft.com/office/drawing/2014/main" id="{370F6069-B442-AEA9-B18C-6F6F0B78C483}"/>
              </a:ext>
            </a:extLst>
          </p:cNvPr>
          <p:cNvSpPr/>
          <p:nvPr/>
        </p:nvSpPr>
        <p:spPr>
          <a:xfrm>
            <a:off x="2240872" y="5688403"/>
            <a:ext cx="10363200" cy="369332"/>
          </a:xfrm>
          <a:prstGeom prst="rect">
            <a:avLst/>
          </a:prstGeom>
        </p:spPr>
        <p:txBody>
          <a:bodyPr wrap="square" lIns="91440" tIns="45720" rIns="91440" bIns="45720" anchor="t">
            <a:spAutoFit/>
          </a:bodyPr>
          <a:lstStyle/>
          <a:p>
            <a:r>
              <a:rPr lang="en-US" b="1"/>
              <a:t>	</a:t>
            </a:r>
            <a:r>
              <a:rPr lang="en-US">
                <a:ea typeface="+mn-lt"/>
                <a:cs typeface="+mn-lt"/>
              </a:rPr>
              <a:t>Students Today, Graduates Tomorrow, Leaders Forever</a:t>
            </a:r>
            <a:endParaRPr lang="en-US"/>
          </a:p>
        </p:txBody>
      </p:sp>
    </p:spTree>
    <p:extLst>
      <p:ext uri="{BB962C8B-B14F-4D97-AF65-F5344CB8AC3E}">
        <p14:creationId xmlns:p14="http://schemas.microsoft.com/office/powerpoint/2010/main" val="174400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08976" y="57620"/>
            <a:ext cx="9307602" cy="61501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r>
              <a:rPr lang="en-US" sz="2000" spc="300">
                <a:solidFill>
                  <a:schemeClr val="bg1"/>
                </a:solidFill>
                <a:latin typeface="Gill Sans"/>
                <a:cs typeface="Gill Sans"/>
              </a:rPr>
              <a:t>Aida C. Escobar Elementary School CIP</a:t>
            </a:r>
          </a:p>
        </p:txBody>
      </p:sp>
      <p:sp>
        <p:nvSpPr>
          <p:cNvPr id="6" name="Slide Number Placeholder 5"/>
          <p:cNvSpPr>
            <a:spLocks noGrp="1"/>
          </p:cNvSpPr>
          <p:nvPr>
            <p:ph type="sldNum" sz="quarter" idx="12"/>
          </p:nvPr>
        </p:nvSpPr>
        <p:spPr/>
        <p:txBody>
          <a:bodyPr/>
          <a:lstStyle/>
          <a:p>
            <a:fld id="{236ED5DE-22B7-41E7-A943-79814E858A13}" type="slidenum">
              <a:rPr lang="en-US" smtClean="0"/>
              <a:t>3</a:t>
            </a:fld>
            <a:endParaRPr lang="en-US"/>
          </a:p>
        </p:txBody>
      </p:sp>
      <p:pic>
        <p:nvPicPr>
          <p:cNvPr id="18" name="Picture 17">
            <a:extLst>
              <a:ext uri="{FF2B5EF4-FFF2-40B4-BE49-F238E27FC236}">
                <a16:creationId xmlns:a16="http://schemas.microsoft.com/office/drawing/2014/main" id="{3DFBC683-A971-63E7-C0A0-FC7361679628}"/>
              </a:ext>
            </a:extLst>
          </p:cNvPr>
          <p:cNvPicPr>
            <a:picLocks noChangeAspect="1"/>
          </p:cNvPicPr>
          <p:nvPr/>
        </p:nvPicPr>
        <p:blipFill rotWithShape="1">
          <a:blip r:embed="rId2"/>
          <a:srcRect l="11667" t="19024" r="64791" b="74729"/>
          <a:stretch/>
        </p:blipFill>
        <p:spPr>
          <a:xfrm>
            <a:off x="6832600" y="1024231"/>
            <a:ext cx="2870200" cy="428389"/>
          </a:xfrm>
          <a:prstGeom prst="rect">
            <a:avLst/>
          </a:prstGeom>
        </p:spPr>
      </p:pic>
      <p:cxnSp>
        <p:nvCxnSpPr>
          <p:cNvPr id="21" name="Straight Connector 20">
            <a:extLst>
              <a:ext uri="{FF2B5EF4-FFF2-40B4-BE49-F238E27FC236}">
                <a16:creationId xmlns:a16="http://schemas.microsoft.com/office/drawing/2014/main" id="{3228AA51-9097-F228-C194-3B7AE77A7D3E}"/>
              </a:ext>
            </a:extLst>
          </p:cNvPr>
          <p:cNvCxnSpPr/>
          <p:nvPr/>
        </p:nvCxnSpPr>
        <p:spPr>
          <a:xfrm>
            <a:off x="6096000" y="1329267"/>
            <a:ext cx="0" cy="5392208"/>
          </a:xfrm>
          <a:prstGeom prst="line">
            <a:avLst/>
          </a:prstGeom>
          <a:ln w="57150" cmpd="thickThin">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977F1656-3A1E-EAB4-A405-9AA92F4CF147}"/>
              </a:ext>
            </a:extLst>
          </p:cNvPr>
          <p:cNvPicPr>
            <a:picLocks noChangeAspect="1"/>
          </p:cNvPicPr>
          <p:nvPr/>
        </p:nvPicPr>
        <p:blipFill rotWithShape="1">
          <a:blip r:embed="rId3"/>
          <a:srcRect b="51550"/>
          <a:stretch/>
        </p:blipFill>
        <p:spPr>
          <a:xfrm>
            <a:off x="248314" y="2099733"/>
            <a:ext cx="2829320" cy="3309303"/>
          </a:xfrm>
          <a:prstGeom prst="rect">
            <a:avLst/>
          </a:prstGeom>
        </p:spPr>
      </p:pic>
      <p:pic>
        <p:nvPicPr>
          <p:cNvPr id="5" name="Picture 4">
            <a:extLst>
              <a:ext uri="{FF2B5EF4-FFF2-40B4-BE49-F238E27FC236}">
                <a16:creationId xmlns:a16="http://schemas.microsoft.com/office/drawing/2014/main" id="{370A2557-9F73-7AC3-EA85-42C8A4FE1456}"/>
              </a:ext>
            </a:extLst>
          </p:cNvPr>
          <p:cNvPicPr>
            <a:picLocks noChangeAspect="1"/>
          </p:cNvPicPr>
          <p:nvPr/>
        </p:nvPicPr>
        <p:blipFill rotWithShape="1">
          <a:blip r:embed="rId3"/>
          <a:srcRect t="48234"/>
          <a:stretch/>
        </p:blipFill>
        <p:spPr>
          <a:xfrm>
            <a:off x="3172157" y="2099733"/>
            <a:ext cx="2829320" cy="3535845"/>
          </a:xfrm>
          <a:prstGeom prst="rect">
            <a:avLst/>
          </a:prstGeom>
        </p:spPr>
      </p:pic>
      <p:pic>
        <p:nvPicPr>
          <p:cNvPr id="9" name="Picture 8">
            <a:extLst>
              <a:ext uri="{FF2B5EF4-FFF2-40B4-BE49-F238E27FC236}">
                <a16:creationId xmlns:a16="http://schemas.microsoft.com/office/drawing/2014/main" id="{2E05BCBF-D02D-9E7A-8C38-A97B5C8BBA7F}"/>
              </a:ext>
            </a:extLst>
          </p:cNvPr>
          <p:cNvPicPr>
            <a:picLocks noChangeAspect="1"/>
          </p:cNvPicPr>
          <p:nvPr/>
        </p:nvPicPr>
        <p:blipFill>
          <a:blip r:embed="rId4"/>
          <a:stretch>
            <a:fillRect/>
          </a:stretch>
        </p:blipFill>
        <p:spPr>
          <a:xfrm>
            <a:off x="664854" y="1144121"/>
            <a:ext cx="4410691" cy="609685"/>
          </a:xfrm>
          <a:prstGeom prst="rect">
            <a:avLst/>
          </a:prstGeom>
        </p:spPr>
      </p:pic>
      <p:pic>
        <p:nvPicPr>
          <p:cNvPr id="2" name="Picture 1">
            <a:extLst>
              <a:ext uri="{FF2B5EF4-FFF2-40B4-BE49-F238E27FC236}">
                <a16:creationId xmlns:a16="http://schemas.microsoft.com/office/drawing/2014/main" id="{B2BD6504-380C-7344-E409-6AF8A2B94425}"/>
              </a:ext>
            </a:extLst>
          </p:cNvPr>
          <p:cNvPicPr>
            <a:picLocks noChangeAspect="1"/>
          </p:cNvPicPr>
          <p:nvPr/>
        </p:nvPicPr>
        <p:blipFill>
          <a:blip r:embed="rId5"/>
          <a:stretch>
            <a:fillRect/>
          </a:stretch>
        </p:blipFill>
        <p:spPr>
          <a:xfrm>
            <a:off x="6502400" y="1448735"/>
            <a:ext cx="4035286" cy="5396182"/>
          </a:xfrm>
          <a:prstGeom prst="rect">
            <a:avLst/>
          </a:prstGeom>
        </p:spPr>
      </p:pic>
    </p:spTree>
    <p:extLst>
      <p:ext uri="{BB962C8B-B14F-4D97-AF65-F5344CB8AC3E}">
        <p14:creationId xmlns:p14="http://schemas.microsoft.com/office/powerpoint/2010/main" val="3451585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08976" y="0"/>
            <a:ext cx="9307602" cy="61501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r>
              <a:rPr lang="en-US" sz="2000" spc="300">
                <a:solidFill>
                  <a:schemeClr val="bg1"/>
                </a:solidFill>
                <a:latin typeface="Gill Sans"/>
                <a:cs typeface="Gill Sans"/>
              </a:rPr>
              <a:t>Aida C. Escobar Elementary School CIP</a:t>
            </a:r>
          </a:p>
        </p:txBody>
      </p:sp>
      <p:sp>
        <p:nvSpPr>
          <p:cNvPr id="6" name="Slide Number Placeholder 5"/>
          <p:cNvSpPr>
            <a:spLocks noGrp="1"/>
          </p:cNvSpPr>
          <p:nvPr>
            <p:ph type="sldNum" sz="quarter" idx="12"/>
          </p:nvPr>
        </p:nvSpPr>
        <p:spPr/>
        <p:txBody>
          <a:bodyPr/>
          <a:lstStyle/>
          <a:p>
            <a:fld id="{236ED5DE-22B7-41E7-A943-79814E858A13}" type="slidenum">
              <a:rPr lang="en-US" smtClean="0"/>
              <a:t>4</a:t>
            </a:fld>
            <a:endParaRPr lang="en-US"/>
          </a:p>
        </p:txBody>
      </p:sp>
      <p:sp>
        <p:nvSpPr>
          <p:cNvPr id="2" name="TextBox 1">
            <a:extLst>
              <a:ext uri="{FF2B5EF4-FFF2-40B4-BE49-F238E27FC236}">
                <a16:creationId xmlns:a16="http://schemas.microsoft.com/office/drawing/2014/main" id="{A725E15C-FD4C-4A16-C247-A77B87E17177}"/>
              </a:ext>
            </a:extLst>
          </p:cNvPr>
          <p:cNvSpPr txBox="1"/>
          <p:nvPr/>
        </p:nvSpPr>
        <p:spPr>
          <a:xfrm>
            <a:off x="1091956" y="1185333"/>
            <a:ext cx="6552884" cy="461665"/>
          </a:xfrm>
          <a:prstGeom prst="rect">
            <a:avLst/>
          </a:prstGeom>
          <a:noFill/>
        </p:spPr>
        <p:txBody>
          <a:bodyPr wrap="none" rtlCol="0">
            <a:spAutoFit/>
          </a:bodyPr>
          <a:lstStyle/>
          <a:p>
            <a:r>
              <a:rPr lang="en-US" sz="2400" b="1"/>
              <a:t>Campus Site-Based Decision Committee Members</a:t>
            </a:r>
          </a:p>
        </p:txBody>
      </p:sp>
      <p:graphicFrame>
        <p:nvGraphicFramePr>
          <p:cNvPr id="5" name="Table 6">
            <a:extLst>
              <a:ext uri="{FF2B5EF4-FFF2-40B4-BE49-F238E27FC236}">
                <a16:creationId xmlns:a16="http://schemas.microsoft.com/office/drawing/2014/main" id="{DB80A6CA-8855-5450-367F-B210197F87E8}"/>
              </a:ext>
            </a:extLst>
          </p:cNvPr>
          <p:cNvGraphicFramePr>
            <a:graphicFrameLocks noGrp="1"/>
          </p:cNvGraphicFramePr>
          <p:nvPr>
            <p:extLst>
              <p:ext uri="{D42A27DB-BD31-4B8C-83A1-F6EECF244321}">
                <p14:modId xmlns:p14="http://schemas.microsoft.com/office/powerpoint/2010/main" val="2935552901"/>
              </p:ext>
            </p:extLst>
          </p:nvPr>
        </p:nvGraphicFramePr>
        <p:xfrm>
          <a:off x="1171507" y="1799873"/>
          <a:ext cx="8128000" cy="445008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452691357"/>
                    </a:ext>
                  </a:extLst>
                </a:gridCol>
                <a:gridCol w="4064000">
                  <a:extLst>
                    <a:ext uri="{9D8B030D-6E8A-4147-A177-3AD203B41FA5}">
                      <a16:colId xmlns:a16="http://schemas.microsoft.com/office/drawing/2014/main" val="2149089875"/>
                    </a:ext>
                  </a:extLst>
                </a:gridCol>
              </a:tblGrid>
              <a:tr h="370840">
                <a:tc>
                  <a:txBody>
                    <a:bodyPr/>
                    <a:lstStyle/>
                    <a:p>
                      <a:r>
                        <a:rPr lang="en-US"/>
                        <a:t>Name</a:t>
                      </a:r>
                    </a:p>
                  </a:txBody>
                  <a:tcPr/>
                </a:tc>
                <a:tc>
                  <a:txBody>
                    <a:bodyPr/>
                    <a:lstStyle/>
                    <a:p>
                      <a:r>
                        <a:rPr lang="en-US"/>
                        <a:t>Title</a:t>
                      </a:r>
                    </a:p>
                  </a:txBody>
                  <a:tcPr/>
                </a:tc>
                <a:extLst>
                  <a:ext uri="{0D108BD9-81ED-4DB2-BD59-A6C34878D82A}">
                    <a16:rowId xmlns:a16="http://schemas.microsoft.com/office/drawing/2014/main" val="1930904300"/>
                  </a:ext>
                </a:extLst>
              </a:tr>
              <a:tr h="370840">
                <a:tc>
                  <a:txBody>
                    <a:bodyPr/>
                    <a:lstStyle/>
                    <a:p>
                      <a:r>
                        <a:rPr lang="en-US"/>
                        <a:t>Catarina Espinoza</a:t>
                      </a:r>
                    </a:p>
                  </a:txBody>
                  <a:tcPr/>
                </a:tc>
                <a:tc>
                  <a:txBody>
                    <a:bodyPr/>
                    <a:lstStyle/>
                    <a:p>
                      <a:r>
                        <a:rPr lang="en-US"/>
                        <a:t>Principal</a:t>
                      </a:r>
                    </a:p>
                  </a:txBody>
                  <a:tcPr/>
                </a:tc>
                <a:extLst>
                  <a:ext uri="{0D108BD9-81ED-4DB2-BD59-A6C34878D82A}">
                    <a16:rowId xmlns:a16="http://schemas.microsoft.com/office/drawing/2014/main" val="154617816"/>
                  </a:ext>
                </a:extLst>
              </a:tr>
              <a:tr h="370840">
                <a:tc>
                  <a:txBody>
                    <a:bodyPr/>
                    <a:lstStyle/>
                    <a:p>
                      <a:r>
                        <a:rPr lang="en-US"/>
                        <a:t>Johanna Ramirez</a:t>
                      </a:r>
                    </a:p>
                  </a:txBody>
                  <a:tcPr/>
                </a:tc>
                <a:tc>
                  <a:txBody>
                    <a:bodyPr/>
                    <a:lstStyle/>
                    <a:p>
                      <a:r>
                        <a:rPr lang="en-US"/>
                        <a:t>Assistant Principal</a:t>
                      </a:r>
                    </a:p>
                  </a:txBody>
                  <a:tcPr/>
                </a:tc>
                <a:extLst>
                  <a:ext uri="{0D108BD9-81ED-4DB2-BD59-A6C34878D82A}">
                    <a16:rowId xmlns:a16="http://schemas.microsoft.com/office/drawing/2014/main" val="1113999558"/>
                  </a:ext>
                </a:extLst>
              </a:tr>
              <a:tr h="370840">
                <a:tc>
                  <a:txBody>
                    <a:bodyPr/>
                    <a:lstStyle/>
                    <a:p>
                      <a:r>
                        <a:rPr lang="en-US"/>
                        <a:t>Guadalupe Olvera</a:t>
                      </a:r>
                    </a:p>
                  </a:txBody>
                  <a:tcPr/>
                </a:tc>
                <a:tc>
                  <a:txBody>
                    <a:bodyPr/>
                    <a:lstStyle/>
                    <a:p>
                      <a:r>
                        <a:rPr lang="en-US"/>
                        <a:t>Counselor</a:t>
                      </a:r>
                    </a:p>
                  </a:txBody>
                  <a:tcPr/>
                </a:tc>
                <a:extLst>
                  <a:ext uri="{0D108BD9-81ED-4DB2-BD59-A6C34878D82A}">
                    <a16:rowId xmlns:a16="http://schemas.microsoft.com/office/drawing/2014/main" val="2718957577"/>
                  </a:ext>
                </a:extLst>
              </a:tr>
              <a:tr h="370840">
                <a:tc>
                  <a:txBody>
                    <a:bodyPr/>
                    <a:lstStyle/>
                    <a:p>
                      <a:r>
                        <a:rPr lang="en-US"/>
                        <a:t>Ellie Estrada</a:t>
                      </a:r>
                    </a:p>
                  </a:txBody>
                  <a:tcPr/>
                </a:tc>
                <a:tc>
                  <a:txBody>
                    <a:bodyPr/>
                    <a:lstStyle/>
                    <a:p>
                      <a:r>
                        <a:rPr lang="en-US"/>
                        <a:t>Counselor</a:t>
                      </a:r>
                    </a:p>
                  </a:txBody>
                  <a:tcPr/>
                </a:tc>
                <a:extLst>
                  <a:ext uri="{0D108BD9-81ED-4DB2-BD59-A6C34878D82A}">
                    <a16:rowId xmlns:a16="http://schemas.microsoft.com/office/drawing/2014/main" val="1860736754"/>
                  </a:ext>
                </a:extLst>
              </a:tr>
              <a:tr h="370840">
                <a:tc>
                  <a:txBody>
                    <a:bodyPr/>
                    <a:lstStyle/>
                    <a:p>
                      <a:r>
                        <a:rPr lang="en-US"/>
                        <a:t>Luz Salinas</a:t>
                      </a:r>
                    </a:p>
                  </a:txBody>
                  <a:tcPr/>
                </a:tc>
                <a:tc>
                  <a:txBody>
                    <a:bodyPr/>
                    <a:lstStyle/>
                    <a:p>
                      <a:pPr algn="l"/>
                      <a:r>
                        <a:rPr lang="en-US"/>
                        <a:t>CLL</a:t>
                      </a:r>
                    </a:p>
                  </a:txBody>
                  <a:tcPr/>
                </a:tc>
                <a:extLst>
                  <a:ext uri="{0D108BD9-81ED-4DB2-BD59-A6C34878D82A}">
                    <a16:rowId xmlns:a16="http://schemas.microsoft.com/office/drawing/2014/main" val="828985672"/>
                  </a:ext>
                </a:extLst>
              </a:tr>
              <a:tr h="370840">
                <a:tc>
                  <a:txBody>
                    <a:bodyPr/>
                    <a:lstStyle/>
                    <a:p>
                      <a:r>
                        <a:rPr lang="en-US"/>
                        <a:t>Lorena Rodriguez</a:t>
                      </a:r>
                    </a:p>
                  </a:txBody>
                  <a:tcPr/>
                </a:tc>
                <a:tc>
                  <a:txBody>
                    <a:bodyPr/>
                    <a:lstStyle/>
                    <a:p>
                      <a:r>
                        <a:rPr lang="en-US"/>
                        <a:t>Reading Interventionist</a:t>
                      </a:r>
                    </a:p>
                  </a:txBody>
                  <a:tcPr/>
                </a:tc>
                <a:extLst>
                  <a:ext uri="{0D108BD9-81ED-4DB2-BD59-A6C34878D82A}">
                    <a16:rowId xmlns:a16="http://schemas.microsoft.com/office/drawing/2014/main" val="2997476580"/>
                  </a:ext>
                </a:extLst>
              </a:tr>
              <a:tr h="370840">
                <a:tc>
                  <a:txBody>
                    <a:bodyPr/>
                    <a:lstStyle/>
                    <a:p>
                      <a:r>
                        <a:rPr lang="en-US"/>
                        <a:t>Lucero Blanco</a:t>
                      </a:r>
                    </a:p>
                  </a:txBody>
                  <a:tcPr/>
                </a:tc>
                <a:tc>
                  <a:txBody>
                    <a:bodyPr/>
                    <a:lstStyle/>
                    <a:p>
                      <a:r>
                        <a:rPr lang="en-US"/>
                        <a:t>Teacher</a:t>
                      </a:r>
                    </a:p>
                  </a:txBody>
                  <a:tcPr/>
                </a:tc>
                <a:extLst>
                  <a:ext uri="{0D108BD9-81ED-4DB2-BD59-A6C34878D82A}">
                    <a16:rowId xmlns:a16="http://schemas.microsoft.com/office/drawing/2014/main" val="1172911581"/>
                  </a:ext>
                </a:extLst>
              </a:tr>
              <a:tr h="370840">
                <a:tc>
                  <a:txBody>
                    <a:bodyPr/>
                    <a:lstStyle/>
                    <a:p>
                      <a:r>
                        <a:rPr lang="en-US"/>
                        <a:t>Rosalva Delgado</a:t>
                      </a:r>
                    </a:p>
                  </a:txBody>
                  <a:tcPr/>
                </a:tc>
                <a:tc>
                  <a:txBody>
                    <a:bodyPr/>
                    <a:lstStyle/>
                    <a:p>
                      <a:r>
                        <a:rPr lang="en-US"/>
                        <a:t>Teacher</a:t>
                      </a:r>
                    </a:p>
                  </a:txBody>
                  <a:tcPr/>
                </a:tc>
                <a:extLst>
                  <a:ext uri="{0D108BD9-81ED-4DB2-BD59-A6C34878D82A}">
                    <a16:rowId xmlns:a16="http://schemas.microsoft.com/office/drawing/2014/main" val="1998229507"/>
                  </a:ext>
                </a:extLst>
              </a:tr>
              <a:tr h="370840">
                <a:tc>
                  <a:txBody>
                    <a:bodyPr/>
                    <a:lstStyle/>
                    <a:p>
                      <a:r>
                        <a:rPr lang="en-US"/>
                        <a:t>Sonia </a:t>
                      </a:r>
                    </a:p>
                  </a:txBody>
                  <a:tcPr/>
                </a:tc>
                <a:tc>
                  <a:txBody>
                    <a:bodyPr/>
                    <a:lstStyle/>
                    <a:p>
                      <a:r>
                        <a:rPr lang="en-US"/>
                        <a:t>Business Representative</a:t>
                      </a:r>
                    </a:p>
                  </a:txBody>
                  <a:tcPr/>
                </a:tc>
                <a:extLst>
                  <a:ext uri="{0D108BD9-81ED-4DB2-BD59-A6C34878D82A}">
                    <a16:rowId xmlns:a16="http://schemas.microsoft.com/office/drawing/2014/main" val="1795992242"/>
                  </a:ext>
                </a:extLst>
              </a:tr>
              <a:tr h="370840">
                <a:tc>
                  <a:txBody>
                    <a:bodyPr/>
                    <a:lstStyle/>
                    <a:p>
                      <a:r>
                        <a:rPr lang="en-US"/>
                        <a:t>M. Quintanilla</a:t>
                      </a:r>
                    </a:p>
                  </a:txBody>
                  <a:tcPr/>
                </a:tc>
                <a:tc>
                  <a:txBody>
                    <a:bodyPr/>
                    <a:lstStyle/>
                    <a:p>
                      <a:r>
                        <a:rPr lang="en-US"/>
                        <a:t>Committee Member </a:t>
                      </a:r>
                    </a:p>
                  </a:txBody>
                  <a:tcPr/>
                </a:tc>
                <a:extLst>
                  <a:ext uri="{0D108BD9-81ED-4DB2-BD59-A6C34878D82A}">
                    <a16:rowId xmlns:a16="http://schemas.microsoft.com/office/drawing/2014/main" val="41026868"/>
                  </a:ext>
                </a:extLst>
              </a:tr>
              <a:tr h="370840">
                <a:tc>
                  <a:txBody>
                    <a:bodyPr/>
                    <a:lstStyle/>
                    <a:p>
                      <a:r>
                        <a:rPr lang="en-US"/>
                        <a:t>Brittany Ramirez</a:t>
                      </a:r>
                    </a:p>
                  </a:txBody>
                  <a:tcPr/>
                </a:tc>
                <a:tc>
                  <a:txBody>
                    <a:bodyPr/>
                    <a:lstStyle/>
                    <a:p>
                      <a:r>
                        <a:rPr lang="en-US"/>
                        <a:t>Parent</a:t>
                      </a:r>
                    </a:p>
                  </a:txBody>
                  <a:tcPr/>
                </a:tc>
                <a:extLst>
                  <a:ext uri="{0D108BD9-81ED-4DB2-BD59-A6C34878D82A}">
                    <a16:rowId xmlns:a16="http://schemas.microsoft.com/office/drawing/2014/main" val="1214896673"/>
                  </a:ext>
                </a:extLst>
              </a:tr>
            </a:tbl>
          </a:graphicData>
        </a:graphic>
      </p:graphicFrame>
    </p:spTree>
    <p:extLst>
      <p:ext uri="{BB962C8B-B14F-4D97-AF65-F5344CB8AC3E}">
        <p14:creationId xmlns:p14="http://schemas.microsoft.com/office/powerpoint/2010/main" val="39996539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1442198" y="289958"/>
            <a:ext cx="9307602" cy="615010"/>
            <a:chOff x="-81802" y="243428"/>
            <a:chExt cx="9307602" cy="596900"/>
          </a:xfrm>
        </p:grpSpPr>
        <p:sp>
          <p:nvSpPr>
            <p:cNvPr id="15" name="Rectangle 14"/>
            <p:cNvSpPr/>
            <p:nvPr/>
          </p:nvSpPr>
          <p:spPr>
            <a:xfrm>
              <a:off x="-81802" y="243428"/>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itle 1"/>
            <p:cNvSpPr txBox="1">
              <a:spLocks/>
            </p:cNvSpPr>
            <p:nvPr/>
          </p:nvSpPr>
          <p:spPr>
            <a:xfrm>
              <a:off x="0" y="268678"/>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1800" spc="300">
                  <a:solidFill>
                    <a:schemeClr val="bg1"/>
                  </a:solidFill>
                  <a:latin typeface="Gill Sans"/>
                  <a:cs typeface="Gill Sans"/>
                </a:rPr>
                <a:t>Aida C. Escobar Elementary School CIP</a:t>
              </a:r>
            </a:p>
          </p:txBody>
        </p:sp>
      </p:grpSp>
      <p:sp>
        <p:nvSpPr>
          <p:cNvPr id="3" name="TextBox 2"/>
          <p:cNvSpPr txBox="1"/>
          <p:nvPr/>
        </p:nvSpPr>
        <p:spPr>
          <a:xfrm>
            <a:off x="497150" y="1677342"/>
            <a:ext cx="11194741" cy="4896853"/>
          </a:xfrm>
          <a:prstGeom prst="rect">
            <a:avLst/>
          </a:prstGeom>
          <a:noFill/>
        </p:spPr>
        <p:txBody>
          <a:bodyPr wrap="square" lIns="91440" tIns="45720" rIns="91440" bIns="45720" rtlCol="0" anchor="t">
            <a:spAutoFit/>
          </a:bodyPr>
          <a:lstStyle/>
          <a:p>
            <a:r>
              <a:rPr lang="en-US" sz="1100" b="1">
                <a:latin typeface="Times New Roman"/>
                <a:ea typeface="Times New Roman" panose="02020603050405020304" pitchFamily="18" charset="0"/>
                <a:cs typeface="Times New Roman"/>
              </a:rPr>
              <a:t>Mission: </a:t>
            </a:r>
            <a:r>
              <a:rPr lang="en-US" sz="1100">
                <a:latin typeface="Times New Roman"/>
                <a:ea typeface="Times New Roman" panose="02020603050405020304" pitchFamily="18" charset="0"/>
                <a:cs typeface="Times New Roman"/>
              </a:rPr>
              <a:t>It is the mission of the staff at Escobar Elementary to </a:t>
            </a:r>
            <a:r>
              <a:rPr lang="en-US" sz="1100">
                <a:solidFill>
                  <a:srgbClr val="000000"/>
                </a:solidFill>
                <a:latin typeface="Times New Roman"/>
                <a:ea typeface="Times New Roman" panose="02020603050405020304" pitchFamily="18" charset="0"/>
                <a:cs typeface="Times New Roman"/>
              </a:rPr>
              <a:t>provide academic excellence through collaboration with students, parents, and community to ensure every student achieves the highest levels of success.</a:t>
            </a:r>
            <a:endParaRPr lang="en-US" sz="1100">
              <a:latin typeface="Times New Roman"/>
              <a:ea typeface="Times New Roman" panose="02020603050405020304" pitchFamily="18" charset="0"/>
              <a:cs typeface="Times New Roman"/>
            </a:endParaRPr>
          </a:p>
          <a:p>
            <a:pPr>
              <a:lnSpc>
                <a:spcPct val="107000"/>
              </a:lnSpc>
              <a:spcAft>
                <a:spcPts val="800"/>
              </a:spcAft>
            </a:pPr>
            <a:r>
              <a:rPr lang="en-US" sz="1100" b="1">
                <a:latin typeface="Calibri"/>
                <a:ea typeface="Calibri" panose="020F0502020204030204" pitchFamily="34" charset="0"/>
                <a:cs typeface="Times New Roman"/>
              </a:rPr>
              <a:t>Demographics Summary: </a:t>
            </a:r>
            <a:r>
              <a:rPr lang="en-US" sz="1100">
                <a:latin typeface="Calibri"/>
                <a:ea typeface="Calibri" panose="020F0502020204030204" pitchFamily="34" charset="0"/>
                <a:cs typeface="Times New Roman"/>
              </a:rPr>
              <a:t>The current enrollment of Escobar Elementary as of August 2023 is 705 students. The student population at Escobar Elementary consists of 99.4% Hispanic and 03% White. Our students represent economically disadvantaged status of approximately 90.9% with 1.2% migrant students and a 22.2 percentage of </a:t>
            </a:r>
            <a:r>
              <a:rPr lang="en-US" sz="1100" err="1">
                <a:latin typeface="Calibri"/>
                <a:ea typeface="Calibri" panose="020F0502020204030204" pitchFamily="34" charset="0"/>
                <a:cs typeface="Times New Roman"/>
              </a:rPr>
              <a:t>mobilit</a:t>
            </a:r>
            <a:r>
              <a:rPr lang="en-US" sz="1100">
                <a:latin typeface="Calibri"/>
                <a:ea typeface="Calibri" panose="020F0502020204030204" pitchFamily="34" charset="0"/>
                <a:cs typeface="Times New Roman"/>
              </a:rPr>
              <a:t> Approximately 8.1% of our student population receive special education services, while 1% receive accommodations under 504. Our Gifted and Talented population accounts for approximately 6% of our student population. The bilingual population is approximately 45.7% where most of the students' home language is Spanish. We have a total of 45% on special permission and 11% out of district. The attendance rate for the campus has consistently maintained between 97-98%. Most of our students live in central Pharr in Government Assistance Housing, bordering the city of McAllen, TX. </a:t>
            </a:r>
            <a:endParaRPr lang="en-US" sz="1100">
              <a:latin typeface="Calibri"/>
              <a:ea typeface="Calibri" panose="020F0502020204030204" pitchFamily="34" charset="0"/>
              <a:cs typeface="Times New Roman" panose="02020603050405020304" pitchFamily="18" charset="0"/>
            </a:endParaRPr>
          </a:p>
          <a:p>
            <a:pPr>
              <a:lnSpc>
                <a:spcPct val="107000"/>
              </a:lnSpc>
              <a:spcAft>
                <a:spcPts val="800"/>
              </a:spcAft>
            </a:pPr>
            <a:r>
              <a:rPr lang="en-US" sz="1100" b="1">
                <a:latin typeface="Calibri"/>
                <a:ea typeface="Calibri" panose="020F0502020204030204" pitchFamily="34" charset="0"/>
                <a:cs typeface="Times New Roman"/>
              </a:rPr>
              <a:t>Comprehensive Needs Assessment Summary: </a:t>
            </a:r>
            <a:r>
              <a:rPr lang="en-US" sz="1100">
                <a:latin typeface="Calibri"/>
                <a:ea typeface="Calibri" panose="020F0502020204030204" pitchFamily="34" charset="0"/>
                <a:cs typeface="Times New Roman"/>
              </a:rPr>
              <a:t>Escobar Elementary received an overall grade of 93 out of 100 based on performance in three different domains. In the Student Achievement domain, Escobar earned 90 scale score, which shows how much students know and can do at the end of the school year. The School Progress domain Part A was a 89 and Part B was 92 for Escobar, shows how students perform over time and how that growth compares to similar schools. Escobar scale score 94 in Closing Gaps, the domain which shows how well different student groups within a school are performing, which includes a component of TELPAS.</a:t>
            </a:r>
          </a:p>
          <a:p>
            <a:pPr>
              <a:lnSpc>
                <a:spcPct val="107000"/>
              </a:lnSpc>
              <a:spcAft>
                <a:spcPts val="800"/>
              </a:spcAft>
            </a:pPr>
            <a:r>
              <a:rPr lang="en-US" sz="1100" b="1">
                <a:latin typeface="Calibri"/>
                <a:ea typeface="Calibri" panose="020F0502020204030204" pitchFamily="34" charset="0"/>
                <a:cs typeface="Times New Roman"/>
              </a:rPr>
              <a:t>Curriculum and Instruction and Assessment: </a:t>
            </a:r>
            <a:r>
              <a:rPr lang="en-US" sz="1100">
                <a:latin typeface="Calibri"/>
                <a:ea typeface="Calibri" panose="020F0502020204030204" pitchFamily="34" charset="0"/>
                <a:cs typeface="Times New Roman"/>
              </a:rPr>
              <a:t>Teachers utilize the Balanced Literacy approach for language arts instruction using Collaborative Instructional Framework. All students participate </a:t>
            </a:r>
            <a:r>
              <a:rPr lang="en-US" sz="1100">
                <a:latin typeface="Calibri"/>
                <a:ea typeface="Calibri" panose="020F0502020204030204" pitchFamily="34" charset="0"/>
                <a:cs typeface="Calibri"/>
              </a:rPr>
              <a:t>in Sustainable Development Goals. The Sustainable Development Goals are the blueprint to achieve a better and more sustainable future for all. They address the global challenges we face, including those related to poverty, inequality, climate, environmental degradation, prosperity, and peace and justice through all content areas.</a:t>
            </a:r>
            <a:r>
              <a:rPr lang="en-US" sz="1100">
                <a:solidFill>
                  <a:srgbClr val="222222"/>
                </a:solidFill>
                <a:latin typeface="Calibri"/>
                <a:ea typeface="Calibri" panose="020F0502020204030204" pitchFamily="34" charset="0"/>
                <a:cs typeface="Calibri"/>
              </a:rPr>
              <a:t> </a:t>
            </a:r>
            <a:r>
              <a:rPr lang="en-US" sz="1100">
                <a:solidFill>
                  <a:srgbClr val="000000"/>
                </a:solidFill>
                <a:latin typeface="Calibri"/>
                <a:ea typeface="Calibri" panose="020F0502020204030204" pitchFamily="34" charset="0"/>
                <a:cs typeface="Calibri"/>
              </a:rPr>
              <a:t> </a:t>
            </a:r>
            <a:r>
              <a:rPr lang="en-US" sz="1100">
                <a:latin typeface="Calibri"/>
                <a:ea typeface="Calibri" panose="020F0502020204030204" pitchFamily="34" charset="0"/>
                <a:cs typeface="Times New Roman"/>
              </a:rPr>
              <a:t>Our campus follows the one way dual language program. Escobar now offers a third Language of Mandarin to all K-2 students. The mission for our campus is to develop students as bilingual, bi-literate, bi-culture.  Recognizing the need to engage students in authentic reading and meaningful practice, our focus will be on 21st century skills, as well as providing Social Emotional lessons. Writing will also be a focus of literacy instruction so that students will be able to compose thoughts and target handwriting too. </a:t>
            </a:r>
            <a:endParaRPr lang="en-US" sz="1100">
              <a:latin typeface="Calibri"/>
              <a:ea typeface="Calibri" panose="020F0502020204030204" pitchFamily="34" charset="0"/>
              <a:cs typeface="Times New Roman" panose="02020603050405020304" pitchFamily="18" charset="0"/>
            </a:endParaRPr>
          </a:p>
          <a:p>
            <a:pPr>
              <a:lnSpc>
                <a:spcPct val="107000"/>
              </a:lnSpc>
              <a:spcAft>
                <a:spcPts val="800"/>
              </a:spcAft>
            </a:pPr>
            <a:r>
              <a:rPr lang="en-US" sz="1100" b="1">
                <a:latin typeface="Calibri"/>
                <a:ea typeface="Calibri" panose="020F0502020204030204" pitchFamily="34" charset="0"/>
                <a:cs typeface="Times New Roman"/>
              </a:rPr>
              <a:t>Summary of Goals: </a:t>
            </a:r>
            <a:r>
              <a:rPr lang="en-US" sz="1100">
                <a:latin typeface="Calibri"/>
                <a:ea typeface="Calibri" panose="020F0502020204030204" pitchFamily="34" charset="0"/>
                <a:cs typeface="Times New Roman"/>
              </a:rPr>
              <a:t>Improve student mastery of grade level TEKS by utilizing TEKS based, data driven instruction to increase the number of all students scoring at the Meets or Masters level on STAAR by 3% in all subject areas and subgroups. Students in grades K-2 will show a 4% increase in the number of students performing in Tier 1 as determined by </a:t>
            </a:r>
            <a:r>
              <a:rPr lang="en-US" sz="1100" err="1">
                <a:latin typeface="Calibri"/>
                <a:ea typeface="Calibri" panose="020F0502020204030204" pitchFamily="34" charset="0"/>
                <a:cs typeface="Times New Roman"/>
              </a:rPr>
              <a:t>Istation</a:t>
            </a:r>
            <a:r>
              <a:rPr lang="en-US" sz="1100">
                <a:latin typeface="Calibri"/>
                <a:ea typeface="Calibri" panose="020F0502020204030204" pitchFamily="34" charset="0"/>
                <a:cs typeface="Times New Roman"/>
              </a:rPr>
              <a:t> reading and Imagine math. Each grade level will show a 3% increase in the percentage of students reading on grade level. Improve practice of high-engagement, rigorous instruction for all students. State data will reflect a 3% increase in Domains I, II, and III. Provide a safe, rigorous, highly engaging learning environment to all students and staff. 100% of students and staff will participate in our campus wide Social Emotional Learning initiative. Increase the academic achievement of all students, in all subgroups by 3%. Close the achievement gap by 5% between the economically disadvantaged, special education and non continuously enrolled populations. 100% of parents will have the opportunity to participate in school events and engagement activities. Escobar will continue to partner with community stakeholders to ensure student/campus success.</a:t>
            </a:r>
          </a:p>
        </p:txBody>
      </p:sp>
      <p:sp>
        <p:nvSpPr>
          <p:cNvPr id="2" name="Slide Number Placeholder 1"/>
          <p:cNvSpPr>
            <a:spLocks noGrp="1"/>
          </p:cNvSpPr>
          <p:nvPr>
            <p:ph type="sldNum" sz="quarter" idx="12"/>
          </p:nvPr>
        </p:nvSpPr>
        <p:spPr/>
        <p:txBody>
          <a:bodyPr/>
          <a:lstStyle/>
          <a:p>
            <a:fld id="{236ED5DE-22B7-41E7-A943-79814E858A13}" type="slidenum">
              <a:rPr lang="en-US" smtClean="0"/>
              <a:t>5</a:t>
            </a:fld>
            <a:endParaRPr lang="en-US"/>
          </a:p>
        </p:txBody>
      </p:sp>
      <p:sp>
        <p:nvSpPr>
          <p:cNvPr id="10" name="TextBox 9">
            <a:extLst>
              <a:ext uri="{FF2B5EF4-FFF2-40B4-BE49-F238E27FC236}">
                <a16:creationId xmlns:a16="http://schemas.microsoft.com/office/drawing/2014/main" id="{A238A1EF-84D9-4886-967E-8C6E872CEA44}"/>
              </a:ext>
            </a:extLst>
          </p:cNvPr>
          <p:cNvSpPr txBox="1"/>
          <p:nvPr/>
        </p:nvSpPr>
        <p:spPr>
          <a:xfrm>
            <a:off x="497150" y="1026343"/>
            <a:ext cx="10936941" cy="584776"/>
          </a:xfrm>
          <a:prstGeom prst="rect">
            <a:avLst/>
          </a:prstGeom>
          <a:noFill/>
        </p:spPr>
        <p:txBody>
          <a:bodyPr wrap="square">
            <a:spAutoFit/>
          </a:bodyPr>
          <a:lstStyle/>
          <a:p>
            <a:r>
              <a:rPr lang="en-US" sz="3200" b="1">
                <a:solidFill>
                  <a:srgbClr val="800000"/>
                </a:solidFill>
                <a:cs typeface="Calibri"/>
              </a:rPr>
              <a:t>Executive Summary</a:t>
            </a:r>
          </a:p>
        </p:txBody>
      </p:sp>
    </p:spTree>
    <p:extLst>
      <p:ext uri="{BB962C8B-B14F-4D97-AF65-F5344CB8AC3E}">
        <p14:creationId xmlns:p14="http://schemas.microsoft.com/office/powerpoint/2010/main" val="2107034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58840" y="2606240"/>
            <a:ext cx="10515600" cy="1006475"/>
          </a:xfrm>
        </p:spPr>
        <p:txBody>
          <a:bodyPr>
            <a:normAutofit fontScale="25000" lnSpcReduction="20000"/>
          </a:bodyPr>
          <a:lstStyle/>
          <a:p>
            <a:pPr marL="0" indent="0">
              <a:buNone/>
            </a:pPr>
            <a:endParaRPr lang="en-US" sz="3600"/>
          </a:p>
          <a:p>
            <a:pPr marL="0" indent="0">
              <a:buNone/>
            </a:pPr>
            <a:endParaRPr lang="en-US" sz="3600"/>
          </a:p>
          <a:p>
            <a:pPr marL="0" indent="0" algn="just">
              <a:buNone/>
            </a:pPr>
            <a:r>
              <a:rPr lang="en-US" sz="3600" b="1"/>
              <a:t> </a:t>
            </a:r>
          </a:p>
          <a:p>
            <a:pPr marL="0" indent="0" algn="just">
              <a:buNone/>
            </a:pPr>
            <a:r>
              <a:rPr lang="en-US" sz="3600" b="1"/>
              <a:t>  </a:t>
            </a:r>
            <a:endParaRPr lang="en-US" sz="3600"/>
          </a:p>
          <a:p>
            <a:pPr marL="0" indent="0" algn="ctr">
              <a:buNone/>
            </a:pPr>
            <a:br>
              <a:rPr lang="en-US" sz="3600" i="1"/>
            </a:br>
            <a:br>
              <a:rPr lang="en-US" sz="3600" i="1"/>
            </a:br>
            <a:endParaRPr lang="en-US" sz="3600" i="1"/>
          </a:p>
        </p:txBody>
      </p:sp>
      <p:sp>
        <p:nvSpPr>
          <p:cNvPr id="4" name="Rectangle 3"/>
          <p:cNvSpPr/>
          <p:nvPr/>
        </p:nvSpPr>
        <p:spPr>
          <a:xfrm>
            <a:off x="1308976" y="57620"/>
            <a:ext cx="9307602" cy="61501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r>
              <a:rPr lang="en-US" sz="1800" spc="300">
                <a:solidFill>
                  <a:schemeClr val="bg1"/>
                </a:solidFill>
                <a:latin typeface="Gill Sans"/>
                <a:cs typeface="Gill Sans"/>
              </a:rPr>
              <a:t>Aida C. Escobar Elementary School CIP</a:t>
            </a:r>
          </a:p>
        </p:txBody>
      </p:sp>
      <p:sp>
        <p:nvSpPr>
          <p:cNvPr id="6" name="Slide Number Placeholder 5"/>
          <p:cNvSpPr>
            <a:spLocks noGrp="1"/>
          </p:cNvSpPr>
          <p:nvPr>
            <p:ph type="sldNum" sz="quarter" idx="12"/>
          </p:nvPr>
        </p:nvSpPr>
        <p:spPr/>
        <p:txBody>
          <a:bodyPr/>
          <a:lstStyle/>
          <a:p>
            <a:fld id="{236ED5DE-22B7-41E7-A943-79814E858A13}" type="slidenum">
              <a:rPr lang="en-US" smtClean="0"/>
              <a:t>6</a:t>
            </a:fld>
            <a:endParaRPr lang="en-US"/>
          </a:p>
        </p:txBody>
      </p:sp>
      <p:pic>
        <p:nvPicPr>
          <p:cNvPr id="1026" name="Picture 2">
            <a:extLst>
              <a:ext uri="{FF2B5EF4-FFF2-40B4-BE49-F238E27FC236}">
                <a16:creationId xmlns:a16="http://schemas.microsoft.com/office/drawing/2014/main" id="{94FB3C6D-CEC2-6CD7-7AFD-2E4DB79934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7891" y="870584"/>
            <a:ext cx="8569772" cy="56683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13474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52650" y="1347186"/>
            <a:ext cx="7886700" cy="4351338"/>
          </a:xfrm>
        </p:spPr>
        <p:txBody>
          <a:bodyPr>
            <a:normAutofit fontScale="92500" lnSpcReduction="20000"/>
          </a:bodyPr>
          <a:lstStyle/>
          <a:p>
            <a:pPr marL="0" indent="0">
              <a:buNone/>
            </a:pPr>
            <a:r>
              <a:rPr lang="en-US" sz="3600" b="1" i="1">
                <a:solidFill>
                  <a:srgbClr val="800000"/>
                </a:solidFill>
              </a:rPr>
              <a:t>What We Believe In</a:t>
            </a:r>
          </a:p>
          <a:p>
            <a:pPr marL="0" indent="0">
              <a:buNone/>
            </a:pPr>
            <a:r>
              <a:rPr lang="en-US" b="1" i="1">
                <a:solidFill>
                  <a:srgbClr val="404040"/>
                </a:solidFill>
              </a:rPr>
              <a:t>Guiding Principles</a:t>
            </a:r>
          </a:p>
          <a:p>
            <a:r>
              <a:rPr lang="en-US"/>
              <a:t>Commitment to Greatness</a:t>
            </a:r>
          </a:p>
          <a:p>
            <a:r>
              <a:rPr lang="en-US"/>
              <a:t>Passion For our Work</a:t>
            </a:r>
          </a:p>
          <a:p>
            <a:r>
              <a:rPr lang="en-US"/>
              <a:t>Live the Golden Rule</a:t>
            </a:r>
          </a:p>
          <a:p>
            <a:r>
              <a:rPr lang="en-US"/>
              <a:t>No Excuses</a:t>
            </a:r>
          </a:p>
          <a:p>
            <a:r>
              <a:rPr lang="en-US"/>
              <a:t>Accountability</a:t>
            </a:r>
          </a:p>
          <a:p>
            <a:pPr marL="0" indent="0">
              <a:buNone/>
            </a:pPr>
            <a:r>
              <a:rPr lang="en-US" sz="3600" b="1" i="1">
                <a:solidFill>
                  <a:srgbClr val="800000"/>
                </a:solidFill>
              </a:rPr>
              <a:t>What We Want to Accomplish</a:t>
            </a:r>
          </a:p>
          <a:p>
            <a:pPr marL="0" indent="0">
              <a:buNone/>
            </a:pPr>
            <a:r>
              <a:rPr lang="en-US"/>
              <a:t>Every student will graduate bi-literate, college ready, college connected, and college complete.</a:t>
            </a:r>
          </a:p>
          <a:p>
            <a:pPr marL="0" indent="0">
              <a:buNone/>
            </a:pPr>
            <a:endParaRPr lang="en-US"/>
          </a:p>
          <a:p>
            <a:endParaRPr lang="en-US"/>
          </a:p>
        </p:txBody>
      </p:sp>
      <p:grpSp>
        <p:nvGrpSpPr>
          <p:cNvPr id="5" name="Group 4"/>
          <p:cNvGrpSpPr/>
          <p:nvPr/>
        </p:nvGrpSpPr>
        <p:grpSpPr>
          <a:xfrm>
            <a:off x="612476" y="403263"/>
            <a:ext cx="9269835" cy="615010"/>
            <a:chOff x="-88900" y="203200"/>
            <a:chExt cx="9307602" cy="596900"/>
          </a:xfrm>
        </p:grpSpPr>
        <p:sp>
          <p:nvSpPr>
            <p:cNvPr id="6" name="Rectangle 5"/>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9" name="Picture 8"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82311" y="234703"/>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7</a:t>
            </a:fld>
            <a:endParaRPr lang="en-US"/>
          </a:p>
        </p:txBody>
      </p:sp>
      <p:sp>
        <p:nvSpPr>
          <p:cNvPr id="4" name="Rectangle 3"/>
          <p:cNvSpPr/>
          <p:nvPr/>
        </p:nvSpPr>
        <p:spPr>
          <a:xfrm>
            <a:off x="1002654" y="537733"/>
            <a:ext cx="10186691" cy="369332"/>
          </a:xfrm>
          <a:prstGeom prst="rect">
            <a:avLst/>
          </a:prstGeom>
        </p:spPr>
        <p:txBody>
          <a:bodyPr wrap="square">
            <a:spAutoFit/>
          </a:bodyPr>
          <a:lstStyle/>
          <a:p>
            <a:r>
              <a:rPr lang="en-US" sz="1800" spc="300">
                <a:solidFill>
                  <a:schemeClr val="bg1"/>
                </a:solidFill>
                <a:latin typeface="Gill Sans"/>
                <a:cs typeface="Gill Sans"/>
              </a:rPr>
              <a:t>Aida C. Escobar Elementary School CIP</a:t>
            </a:r>
          </a:p>
        </p:txBody>
      </p:sp>
    </p:spTree>
    <p:extLst>
      <p:ext uri="{BB962C8B-B14F-4D97-AF65-F5344CB8AC3E}">
        <p14:creationId xmlns:p14="http://schemas.microsoft.com/office/powerpoint/2010/main" val="8844606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1" y="252249"/>
            <a:ext cx="11661228" cy="6586418"/>
          </a:xfrm>
          <a:prstGeom prst="rect">
            <a:avLst/>
          </a:prstGeom>
        </p:spPr>
        <p:txBody>
          <a:bodyPr wrap="square" lIns="91440" tIns="45720" rIns="91440" bIns="45720" anchor="t">
            <a:spAutoFit/>
          </a:bodyPr>
          <a:lstStyle/>
          <a:p>
            <a:pPr algn="ctr"/>
            <a:endParaRPr lang="en-US" b="1" i="0" u="none" strike="noStrike" baseline="0">
              <a:solidFill>
                <a:srgbClr val="000000"/>
              </a:solidFill>
              <a:latin typeface="Calibri" panose="020F0502020204030204" pitchFamily="34" charset="0"/>
            </a:endParaRPr>
          </a:p>
          <a:p>
            <a:pPr algn="ctr"/>
            <a:r>
              <a:rPr lang="en-US" b="1" i="0" u="none" strike="noStrike" baseline="0">
                <a:solidFill>
                  <a:srgbClr val="000000"/>
                </a:solidFill>
                <a:latin typeface="Calibri" panose="020F0502020204030204" pitchFamily="34" charset="0"/>
              </a:rPr>
              <a:t>THE STATE OF TEXAS PUBLIC EDUCATION MISSION AND ACADEMIC GOALS </a:t>
            </a:r>
          </a:p>
          <a:p>
            <a:pPr algn="ctr"/>
            <a:endParaRPr lang="en-US" b="1" i="0" u="none" strike="noStrike" baseline="0">
              <a:solidFill>
                <a:srgbClr val="000000"/>
              </a:solidFill>
              <a:latin typeface="Calibri" panose="020F0502020204030204" pitchFamily="34" charset="0"/>
            </a:endParaRPr>
          </a:p>
          <a:p>
            <a:r>
              <a:rPr lang="en-US" sz="1400" b="1" i="0" u="none" strike="noStrike" baseline="0">
                <a:solidFill>
                  <a:srgbClr val="000000"/>
                </a:solidFill>
                <a:latin typeface="Calibri" panose="020F0502020204030204" pitchFamily="34" charset="0"/>
              </a:rPr>
              <a:t>The mission of the public education system of this state is to ensure that all Texas children have access to a quality education that enables them to achieve their potential and fully participate now and the future in the social, economic, and education opportunities of our state and nation. That mission is grounded on the conviction that a general diffusion of knowledge is essential for the welfare of this state and for the preservation of the liberties and rights of citizens. It is further grounded on the conviction that a successful public education system is directly related to a strong, dedicated, and supportive family; and that parental involvement in the school is essential for the maximum educational achievement of a child.</a:t>
            </a:r>
          </a:p>
          <a:p>
            <a:endParaRPr lang="en-US" sz="1400" b="1">
              <a:solidFill>
                <a:srgbClr val="000000"/>
              </a:solidFill>
              <a:latin typeface="Calibri" panose="020F0502020204030204" pitchFamily="34" charset="0"/>
            </a:endParaRPr>
          </a:p>
          <a:p>
            <a:endParaRPr lang="en-US" sz="1400" b="1" i="0" u="none" strike="noStrike" baseline="0">
              <a:solidFill>
                <a:srgbClr val="000000"/>
              </a:solidFill>
              <a:latin typeface="Calibri" panose="020F0502020204030204" pitchFamily="34" charset="0"/>
            </a:endParaRPr>
          </a:p>
          <a:p>
            <a:endParaRPr lang="en-US" sz="1400" b="1">
              <a:solidFill>
                <a:srgbClr val="000000"/>
              </a:solidFill>
              <a:latin typeface="Calibri" panose="020F0502020204030204" pitchFamily="34" charset="0"/>
            </a:endParaRPr>
          </a:p>
          <a:p>
            <a:endParaRPr lang="en-US" sz="1400" b="1" i="0" u="none" strike="noStrike" baseline="0">
              <a:solidFill>
                <a:srgbClr val="000000"/>
              </a:solidFill>
              <a:latin typeface="Calibri" panose="020F0502020204030204" pitchFamily="34" charset="0"/>
            </a:endParaRPr>
          </a:p>
          <a:p>
            <a:pPr algn="ctr"/>
            <a:r>
              <a:rPr lang="en-US" b="1"/>
              <a:t>GOAL AREAS:</a:t>
            </a:r>
            <a:endParaRPr lang="en-US" b="1">
              <a:cs typeface="Calibri"/>
            </a:endParaRPr>
          </a:p>
          <a:p>
            <a:pPr algn="ctr">
              <a:lnSpc>
                <a:spcPct val="150000"/>
              </a:lnSpc>
            </a:pPr>
            <a:endParaRPr lang="en-US" sz="1400" b="1">
              <a:solidFill>
                <a:srgbClr val="000000"/>
              </a:solidFill>
              <a:latin typeface="Calibri" panose="020F0502020204030204" pitchFamily="34" charset="0"/>
            </a:endParaRPr>
          </a:p>
          <a:p>
            <a:pPr algn="ctr">
              <a:lnSpc>
                <a:spcPct val="150000"/>
              </a:lnSpc>
            </a:pPr>
            <a:r>
              <a:rPr lang="en-US" sz="1400" b="1">
                <a:solidFill>
                  <a:srgbClr val="000000"/>
                </a:solidFill>
                <a:latin typeface="Calibri"/>
                <a:cs typeface="Calibri"/>
              </a:rPr>
              <a:t>GOAL AREAL 1 – Student Achievement</a:t>
            </a:r>
            <a:endParaRPr lang="en-US"/>
          </a:p>
          <a:p>
            <a:pPr algn="ctr">
              <a:lnSpc>
                <a:spcPct val="150000"/>
              </a:lnSpc>
            </a:pPr>
            <a:r>
              <a:rPr lang="en-US" sz="1400" b="1">
                <a:solidFill>
                  <a:srgbClr val="000000"/>
                </a:solidFill>
                <a:latin typeface="Calibri"/>
                <a:cs typeface="Calibri"/>
              </a:rPr>
              <a:t>GOAL AREA 2- Closing the Gaps</a:t>
            </a:r>
            <a:endParaRPr lang="en-US" sz="1400" b="1" i="0" u="none" strike="noStrike" baseline="0">
              <a:solidFill>
                <a:srgbClr val="000000"/>
              </a:solidFill>
              <a:latin typeface="Calibri" panose="020F0502020204030204" pitchFamily="34" charset="0"/>
              <a:cs typeface="Calibri"/>
            </a:endParaRPr>
          </a:p>
          <a:p>
            <a:pPr algn="ctr">
              <a:lnSpc>
                <a:spcPct val="150000"/>
              </a:lnSpc>
            </a:pPr>
            <a:r>
              <a:rPr lang="en-US" sz="1400" b="1">
                <a:solidFill>
                  <a:srgbClr val="000000"/>
                </a:solidFill>
                <a:latin typeface="Calibri"/>
                <a:cs typeface="Calibri"/>
              </a:rPr>
              <a:t>GOAL AREA 3 – Improve Safety, Public Support, Culture and Climate</a:t>
            </a:r>
            <a:endParaRPr lang="en-US" sz="1400" b="1">
              <a:solidFill>
                <a:srgbClr val="000000"/>
              </a:solidFill>
              <a:latin typeface="Calibri" panose="020F0502020204030204" pitchFamily="34" charset="0"/>
              <a:cs typeface="Calibri" panose="020F0502020204030204" pitchFamily="34" charset="0"/>
            </a:endParaRPr>
          </a:p>
          <a:p>
            <a:pPr algn="ctr">
              <a:lnSpc>
                <a:spcPct val="150000"/>
              </a:lnSpc>
            </a:pPr>
            <a:r>
              <a:rPr lang="en-US" sz="1400" b="1">
                <a:solidFill>
                  <a:srgbClr val="000000"/>
                </a:solidFill>
                <a:latin typeface="Calibri"/>
                <a:cs typeface="Calibri"/>
              </a:rPr>
              <a:t>GOAL AREA 4 – Increase Staff Quality, Recruitment and Retention</a:t>
            </a:r>
            <a:endParaRPr lang="en-US" sz="1400" b="1" i="0" u="none" strike="noStrike" baseline="0">
              <a:solidFill>
                <a:srgbClr val="000000"/>
              </a:solidFill>
              <a:latin typeface="Calibri" panose="020F0502020204030204" pitchFamily="34" charset="0"/>
              <a:cs typeface="Calibri" panose="020F0502020204030204" pitchFamily="34" charset="0"/>
            </a:endParaRPr>
          </a:p>
          <a:p>
            <a:pPr>
              <a:lnSpc>
                <a:spcPct val="150000"/>
              </a:lnSpc>
            </a:pPr>
            <a:endParaRPr lang="en-US" sz="1400" b="1">
              <a:solidFill>
                <a:srgbClr val="000000"/>
              </a:solidFill>
              <a:latin typeface="Calibri" panose="020F0502020204030204" pitchFamily="34" charset="0"/>
              <a:cs typeface="Calibri" panose="020F0502020204030204" pitchFamily="34" charset="0"/>
            </a:endParaRPr>
          </a:p>
          <a:p>
            <a:endParaRPr lang="en-US" sz="1400" b="1" i="0" u="none" strike="noStrike" baseline="0">
              <a:solidFill>
                <a:srgbClr val="000000"/>
              </a:solidFill>
              <a:latin typeface="Calibri" panose="020F0502020204030204" pitchFamily="34" charset="0"/>
            </a:endParaRPr>
          </a:p>
          <a:p>
            <a:endParaRPr lang="en-US" sz="1400" b="1">
              <a:solidFill>
                <a:srgbClr val="000000"/>
              </a:solidFill>
              <a:latin typeface="Calibri" panose="020F0502020204030204" pitchFamily="34" charset="0"/>
            </a:endParaRPr>
          </a:p>
          <a:p>
            <a:endParaRPr lang="en-US" sz="1400" b="1" i="0" u="none" strike="noStrike" baseline="0">
              <a:solidFill>
                <a:srgbClr val="000000"/>
              </a:solidFill>
              <a:latin typeface="Calibri" panose="020F0502020204030204" pitchFamily="34" charset="0"/>
            </a:endParaRPr>
          </a:p>
          <a:p>
            <a:endParaRPr lang="en-US" sz="1400" b="1">
              <a:solidFill>
                <a:srgbClr val="000000"/>
              </a:solidFill>
              <a:latin typeface="Calibri" panose="020F0502020204030204" pitchFamily="34" charset="0"/>
            </a:endParaRPr>
          </a:p>
          <a:p>
            <a:endParaRPr lang="en-US" sz="1400" b="1">
              <a:solidFill>
                <a:srgbClr val="000000"/>
              </a:solidFill>
              <a:latin typeface="Calibri" panose="020F0502020204030204" pitchFamily="34" charset="0"/>
            </a:endParaRPr>
          </a:p>
          <a:p>
            <a:endParaRPr lang="en-US" sz="1400" b="1">
              <a:solidFill>
                <a:srgbClr val="000000"/>
              </a:solidFill>
              <a:latin typeface="Calibri" panose="020F0502020204030204" pitchFamily="34" charset="0"/>
            </a:endParaRPr>
          </a:p>
          <a:p>
            <a:r>
              <a:rPr lang="en-US" sz="1400" b="1" i="0" u="none" strike="noStrike" baseline="0">
                <a:solidFill>
                  <a:srgbClr val="000000"/>
                </a:solidFill>
                <a:latin typeface="Calibri" panose="020F0502020204030204" pitchFamily="34" charset="0"/>
              </a:rPr>
              <a:t> </a:t>
            </a:r>
            <a:endParaRPr lang="en-US" sz="1400"/>
          </a:p>
        </p:txBody>
      </p:sp>
      <p:sp>
        <p:nvSpPr>
          <p:cNvPr id="2" name="Slide Number Placeholder 1"/>
          <p:cNvSpPr>
            <a:spLocks noGrp="1"/>
          </p:cNvSpPr>
          <p:nvPr>
            <p:ph type="sldNum" sz="quarter" idx="12"/>
          </p:nvPr>
        </p:nvSpPr>
        <p:spPr/>
        <p:txBody>
          <a:bodyPr/>
          <a:lstStyle/>
          <a:p>
            <a:fld id="{236ED5DE-22B7-41E7-A943-79814E858A13}" type="slidenum">
              <a:rPr lang="en-US" smtClean="0"/>
              <a:t>8</a:t>
            </a:fld>
            <a:endParaRPr lang="en-US"/>
          </a:p>
        </p:txBody>
      </p:sp>
    </p:spTree>
    <p:extLst>
      <p:ext uri="{BB962C8B-B14F-4D97-AF65-F5344CB8AC3E}">
        <p14:creationId xmlns:p14="http://schemas.microsoft.com/office/powerpoint/2010/main" val="31140804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83325" y="504497"/>
            <a:ext cx="11303875" cy="6078587"/>
          </a:xfrm>
          <a:prstGeom prst="rect">
            <a:avLst/>
          </a:prstGeom>
        </p:spPr>
        <p:txBody>
          <a:bodyPr wrap="square" lIns="91440" tIns="45720" rIns="91440" bIns="45720" anchor="t">
            <a:spAutoFit/>
          </a:bodyPr>
          <a:lstStyle/>
          <a:p>
            <a:pPr algn="ctr"/>
            <a:r>
              <a:rPr lang="en-US" b="1" i="0" u="none" strike="noStrike" baseline="0">
                <a:solidFill>
                  <a:srgbClr val="000000"/>
                </a:solidFill>
                <a:latin typeface="Calibri"/>
                <a:cs typeface="Calibri"/>
              </a:rPr>
              <a:t>Title I, Part A</a:t>
            </a:r>
            <a:r>
              <a:rPr lang="en-US" b="1">
                <a:solidFill>
                  <a:srgbClr val="000000"/>
                </a:solidFill>
                <a:latin typeface="Calibri"/>
                <a:cs typeface="Calibri"/>
              </a:rPr>
              <a:t> </a:t>
            </a:r>
            <a:endParaRPr lang="en-US" b="0" i="0" u="none" strike="noStrike" baseline="0">
              <a:solidFill>
                <a:srgbClr val="000000"/>
              </a:solidFill>
              <a:latin typeface="Calibri" panose="020F0502020204030204" pitchFamily="34" charset="0"/>
            </a:endParaRPr>
          </a:p>
          <a:p>
            <a:pPr algn="ctr"/>
            <a:r>
              <a:rPr lang="en-US" b="1" i="0" u="none" strike="noStrike" baseline="0">
                <a:solidFill>
                  <a:srgbClr val="000000"/>
                </a:solidFill>
                <a:latin typeface="Calibri"/>
                <a:cs typeface="Calibri"/>
              </a:rPr>
              <a:t>School wide Components:</a:t>
            </a:r>
            <a:r>
              <a:rPr lang="en-US" b="1">
                <a:solidFill>
                  <a:srgbClr val="000000"/>
                </a:solidFill>
                <a:latin typeface="Calibri"/>
                <a:cs typeface="Calibri"/>
              </a:rPr>
              <a:t> </a:t>
            </a:r>
            <a:endParaRPr lang="en-US" b="0" i="0" u="none" strike="noStrike" baseline="0">
              <a:solidFill>
                <a:srgbClr val="000000"/>
              </a:solidFill>
              <a:latin typeface="Calibri" panose="020F0502020204030204" pitchFamily="34" charset="0"/>
            </a:endParaRPr>
          </a:p>
          <a:p>
            <a:pPr>
              <a:spcAft>
                <a:spcPts val="600"/>
              </a:spcAft>
            </a:pPr>
            <a:r>
              <a:rPr lang="en-US" sz="1400" b="1" i="0" u="none" strike="noStrike" baseline="0">
                <a:solidFill>
                  <a:srgbClr val="000000"/>
                </a:solidFill>
                <a:latin typeface="Calibri"/>
                <a:cs typeface="Calibri"/>
              </a:rPr>
              <a:t>1. A comprehensive needs assessment of the entire school(including taking into account the needs of migratory children as defined in section 1309(2)) that is based on information which includes the achievement of children in relation to the State academic content standards and the State student academic achievement standards described in section 1111(b)(1).</a:t>
            </a:r>
            <a:r>
              <a:rPr lang="en-US" sz="1400" b="1">
                <a:solidFill>
                  <a:srgbClr val="000000"/>
                </a:solidFill>
                <a:latin typeface="Calibri"/>
                <a:cs typeface="Calibri"/>
              </a:rPr>
              <a:t> </a:t>
            </a:r>
            <a:endParaRPr lang="en-US" sz="1400" b="0" i="0" u="none" strike="noStrike" baseline="0">
              <a:solidFill>
                <a:srgbClr val="000000"/>
              </a:solidFill>
              <a:latin typeface="Calibri" panose="020F0502020204030204" pitchFamily="34" charset="0"/>
              <a:cs typeface="Calibri" panose="020F0502020204030204" pitchFamily="34" charset="0"/>
            </a:endParaRPr>
          </a:p>
          <a:p>
            <a:pPr>
              <a:spcAft>
                <a:spcPts val="600"/>
              </a:spcAft>
            </a:pPr>
            <a:r>
              <a:rPr lang="en-US" sz="1400" b="1" i="0" u="none" strike="noStrike" baseline="0">
                <a:solidFill>
                  <a:srgbClr val="000000"/>
                </a:solidFill>
                <a:latin typeface="Calibri"/>
                <a:cs typeface="Calibri"/>
              </a:rPr>
              <a:t>2. School wide reform strategies that provide opportunities for all children to meet the State’s proficient and advanced levels of student academic achievement, use effective methods and instructional strategies that are based on scientifically based research, and that include strategies to address the needs of all children in the school, but particularly the needs of low-achieving children and those at risk of not meeting the State student academic achievement standards who are members of the target population of any program that is included in the school wide program.</a:t>
            </a:r>
            <a:r>
              <a:rPr lang="en-US" sz="1400" b="1">
                <a:solidFill>
                  <a:srgbClr val="000000"/>
                </a:solidFill>
                <a:latin typeface="Calibri"/>
                <a:cs typeface="Calibri"/>
              </a:rPr>
              <a:t> </a:t>
            </a:r>
            <a:endParaRPr lang="en-US" sz="1400" b="0" i="0" u="none" strike="noStrike" baseline="0">
              <a:solidFill>
                <a:srgbClr val="000000"/>
              </a:solidFill>
              <a:latin typeface="Calibri" panose="020F0502020204030204" pitchFamily="34" charset="0"/>
              <a:cs typeface="Calibri" panose="020F0502020204030204" pitchFamily="34" charset="0"/>
            </a:endParaRPr>
          </a:p>
          <a:p>
            <a:pPr>
              <a:spcAft>
                <a:spcPts val="600"/>
              </a:spcAft>
            </a:pPr>
            <a:r>
              <a:rPr lang="en-US" sz="1400" b="1" i="0" u="none" strike="noStrike" baseline="0">
                <a:solidFill>
                  <a:srgbClr val="000000"/>
                </a:solidFill>
                <a:latin typeface="Calibri"/>
                <a:cs typeface="Calibri"/>
              </a:rPr>
              <a:t>3. Instruction by highly qualified teachers.</a:t>
            </a:r>
            <a:r>
              <a:rPr lang="en-US" sz="1400" b="1">
                <a:solidFill>
                  <a:srgbClr val="000000"/>
                </a:solidFill>
                <a:latin typeface="Calibri"/>
                <a:cs typeface="Calibri"/>
              </a:rPr>
              <a:t> </a:t>
            </a:r>
            <a:endParaRPr lang="en-US" sz="1400" b="0" i="0" u="none" strike="noStrike" baseline="0">
              <a:solidFill>
                <a:srgbClr val="000000"/>
              </a:solidFill>
              <a:latin typeface="Calibri" panose="020F0502020204030204" pitchFamily="34" charset="0"/>
              <a:cs typeface="Calibri" panose="020F0502020204030204" pitchFamily="34" charset="0"/>
            </a:endParaRPr>
          </a:p>
          <a:p>
            <a:pPr>
              <a:spcAft>
                <a:spcPts val="600"/>
              </a:spcAft>
            </a:pPr>
            <a:r>
              <a:rPr lang="en-US" sz="1400" b="1" i="0" u="none" strike="noStrike" baseline="0">
                <a:solidFill>
                  <a:srgbClr val="000000"/>
                </a:solidFill>
                <a:latin typeface="Calibri"/>
                <a:cs typeface="Calibri"/>
              </a:rPr>
              <a:t>4. In accordance with section 1119 and subsection (a)(4), high-quality and ongoing professional development for teachers, principals, and paraprofessionals and, if appropriate, pupil services personnel, parents, and other staff to enable all children in the school to meet the State’s student academic achievement standards.</a:t>
            </a:r>
            <a:r>
              <a:rPr lang="en-US" sz="1400" b="1">
                <a:solidFill>
                  <a:srgbClr val="000000"/>
                </a:solidFill>
                <a:latin typeface="Calibri"/>
                <a:cs typeface="Calibri"/>
              </a:rPr>
              <a:t> </a:t>
            </a:r>
            <a:endParaRPr lang="en-US" sz="1400" b="0" i="0" u="none" strike="noStrike" baseline="0">
              <a:solidFill>
                <a:srgbClr val="000000"/>
              </a:solidFill>
              <a:latin typeface="Calibri" panose="020F0502020204030204" pitchFamily="34" charset="0"/>
              <a:cs typeface="Calibri" panose="020F0502020204030204" pitchFamily="34" charset="0"/>
            </a:endParaRPr>
          </a:p>
          <a:p>
            <a:pPr>
              <a:spcAft>
                <a:spcPts val="600"/>
              </a:spcAft>
            </a:pPr>
            <a:r>
              <a:rPr lang="en-US" sz="1400" b="1" i="0" u="none" strike="noStrike" baseline="0">
                <a:solidFill>
                  <a:srgbClr val="000000"/>
                </a:solidFill>
                <a:latin typeface="Calibri"/>
                <a:cs typeface="Calibri"/>
              </a:rPr>
              <a:t>5. Strategies to attract high-quality teachers to high-need schools.</a:t>
            </a:r>
            <a:r>
              <a:rPr lang="en-US" sz="1400" b="1">
                <a:solidFill>
                  <a:srgbClr val="000000"/>
                </a:solidFill>
                <a:latin typeface="Calibri"/>
                <a:cs typeface="Calibri"/>
              </a:rPr>
              <a:t> </a:t>
            </a:r>
            <a:endParaRPr lang="en-US" sz="1400" b="0" i="0" u="none" strike="noStrike" baseline="0">
              <a:solidFill>
                <a:srgbClr val="000000"/>
              </a:solidFill>
              <a:latin typeface="Calibri" panose="020F0502020204030204" pitchFamily="34" charset="0"/>
              <a:cs typeface="Calibri" panose="020F0502020204030204" pitchFamily="34" charset="0"/>
            </a:endParaRPr>
          </a:p>
          <a:p>
            <a:pPr>
              <a:spcAft>
                <a:spcPts val="600"/>
              </a:spcAft>
            </a:pPr>
            <a:r>
              <a:rPr lang="en-US" sz="1400" b="1" i="0" u="none" strike="noStrike" baseline="0">
                <a:solidFill>
                  <a:srgbClr val="000000"/>
                </a:solidFill>
                <a:latin typeface="Calibri"/>
                <a:cs typeface="Calibri"/>
              </a:rPr>
              <a:t>6. Strategies to increase parental involvement in accordance with section 1118, such as family literary services.</a:t>
            </a:r>
            <a:r>
              <a:rPr lang="en-US" sz="1400" b="1">
                <a:solidFill>
                  <a:srgbClr val="000000"/>
                </a:solidFill>
                <a:latin typeface="Calibri"/>
                <a:cs typeface="Calibri"/>
              </a:rPr>
              <a:t> </a:t>
            </a:r>
            <a:endParaRPr lang="en-US" sz="1400" b="0" i="0" u="none" strike="noStrike" baseline="0">
              <a:solidFill>
                <a:srgbClr val="000000"/>
              </a:solidFill>
              <a:latin typeface="Calibri" panose="020F0502020204030204" pitchFamily="34" charset="0"/>
              <a:cs typeface="Calibri" panose="020F0502020204030204" pitchFamily="34" charset="0"/>
            </a:endParaRPr>
          </a:p>
          <a:p>
            <a:pPr>
              <a:spcAft>
                <a:spcPts val="600"/>
              </a:spcAft>
            </a:pPr>
            <a:r>
              <a:rPr lang="en-US" sz="1400" b="1" i="0" u="none" strike="noStrike" baseline="0">
                <a:solidFill>
                  <a:srgbClr val="000000"/>
                </a:solidFill>
                <a:latin typeface="Calibri"/>
                <a:cs typeface="Calibri"/>
              </a:rPr>
              <a:t>7. Plans for assisting preschool children in the transition from early childhood programs, such as Head Start, Even Start, Early Reading First, or a State-run preschool program, to local elementary school programs.</a:t>
            </a:r>
            <a:r>
              <a:rPr lang="en-US" sz="1400" b="1">
                <a:solidFill>
                  <a:srgbClr val="000000"/>
                </a:solidFill>
                <a:latin typeface="Calibri"/>
                <a:cs typeface="Calibri"/>
              </a:rPr>
              <a:t> </a:t>
            </a:r>
            <a:endParaRPr lang="en-US" sz="1400" b="0" i="0" u="none" strike="noStrike" baseline="0">
              <a:solidFill>
                <a:srgbClr val="000000"/>
              </a:solidFill>
              <a:latin typeface="Calibri" panose="020F0502020204030204" pitchFamily="34" charset="0"/>
              <a:cs typeface="Calibri" panose="020F0502020204030204" pitchFamily="34" charset="0"/>
            </a:endParaRPr>
          </a:p>
          <a:p>
            <a:pPr>
              <a:spcAft>
                <a:spcPts val="600"/>
              </a:spcAft>
            </a:pPr>
            <a:r>
              <a:rPr lang="en-US" sz="1400" b="1" i="0" u="none" strike="noStrike" baseline="0">
                <a:solidFill>
                  <a:srgbClr val="000000"/>
                </a:solidFill>
                <a:latin typeface="Calibri"/>
                <a:cs typeface="Calibri"/>
              </a:rPr>
              <a:t>8. Measures to include teachers in the decisions regarding the use of academic assessments described in section 1111(b)(3) in order to provide information on, and to improve, the achievement of individual students and the overall instructional program.</a:t>
            </a:r>
            <a:r>
              <a:rPr lang="en-US" sz="1400" b="1">
                <a:solidFill>
                  <a:srgbClr val="000000"/>
                </a:solidFill>
                <a:latin typeface="Calibri"/>
                <a:cs typeface="Calibri"/>
              </a:rPr>
              <a:t> </a:t>
            </a:r>
            <a:endParaRPr lang="en-US" sz="1400" b="0" i="0" u="none" strike="noStrike" baseline="0">
              <a:solidFill>
                <a:srgbClr val="000000"/>
              </a:solidFill>
              <a:latin typeface="Calibri" panose="020F0502020204030204" pitchFamily="34" charset="0"/>
              <a:cs typeface="Calibri" panose="020F0502020204030204" pitchFamily="34" charset="0"/>
            </a:endParaRPr>
          </a:p>
          <a:p>
            <a:pPr>
              <a:spcAft>
                <a:spcPts val="600"/>
              </a:spcAft>
            </a:pPr>
            <a:r>
              <a:rPr lang="en-US" sz="1400" b="1" i="0" u="none" strike="noStrike" baseline="0">
                <a:solidFill>
                  <a:srgbClr val="000000"/>
                </a:solidFill>
                <a:latin typeface="Calibri"/>
                <a:cs typeface="Calibri"/>
              </a:rPr>
              <a:t>9. Activities to ensure that students who experience difficulty mastering the proficient or advanced levels of academic achievement standards required by section 1111(b) (1) shall be provided with effective, timely additional assistance which shall include measures to ensure that student difficulties are identified on a timely basis and to provide sufficient information on which to base effective assistance.</a:t>
            </a:r>
            <a:r>
              <a:rPr lang="en-US" sz="1400" b="1">
                <a:solidFill>
                  <a:srgbClr val="000000"/>
                </a:solidFill>
                <a:latin typeface="Calibri"/>
                <a:cs typeface="Calibri"/>
              </a:rPr>
              <a:t> </a:t>
            </a:r>
            <a:endParaRPr lang="en-US" sz="1400" b="0" i="0" u="none" strike="noStrike" baseline="0">
              <a:solidFill>
                <a:srgbClr val="000000"/>
              </a:solidFill>
              <a:latin typeface="Calibri" panose="020F0502020204030204" pitchFamily="34" charset="0"/>
              <a:cs typeface="Calibri" panose="020F0502020204030204" pitchFamily="34" charset="0"/>
            </a:endParaRPr>
          </a:p>
          <a:p>
            <a:pPr>
              <a:spcAft>
                <a:spcPts val="600"/>
              </a:spcAft>
            </a:pPr>
            <a:r>
              <a:rPr lang="en-US" sz="1400" b="1" i="0" u="none" strike="noStrike" baseline="0">
                <a:solidFill>
                  <a:srgbClr val="000000"/>
                </a:solidFill>
                <a:latin typeface="Calibri"/>
                <a:cs typeface="Calibri"/>
              </a:rPr>
              <a:t>10. Coordination and integration of Federal, State, and local services and programs, including programs supported under this Act, violence prevention programs, nutrition programs, housing programs, Head Start, adult education, vocational and technical education, and job training.</a:t>
            </a:r>
            <a:r>
              <a:rPr lang="en-US" sz="1400" b="1">
                <a:solidFill>
                  <a:srgbClr val="000000"/>
                </a:solidFill>
                <a:latin typeface="Calibri"/>
                <a:cs typeface="Calibri"/>
              </a:rPr>
              <a:t> </a:t>
            </a:r>
            <a:endParaRPr lang="en-US" sz="1400" b="0" i="0" u="none" strike="noStrike" baseline="0">
              <a:solidFill>
                <a:srgbClr val="000000"/>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p:txBody>
          <a:bodyPr/>
          <a:lstStyle/>
          <a:p>
            <a:fld id="{236ED5DE-22B7-41E7-A943-79814E858A13}" type="slidenum">
              <a:rPr lang="en-US" smtClean="0"/>
              <a:t>9</a:t>
            </a:fld>
            <a:endParaRPr lang="en-US"/>
          </a:p>
        </p:txBody>
      </p:sp>
    </p:spTree>
    <p:extLst>
      <p:ext uri="{BB962C8B-B14F-4D97-AF65-F5344CB8AC3E}">
        <p14:creationId xmlns:p14="http://schemas.microsoft.com/office/powerpoint/2010/main" val="31310700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5"/>
            <a:ext cx="10515600" cy="4895850"/>
          </a:xfrm>
        </p:spPr>
        <p:txBody>
          <a:bodyPr vert="horz" lIns="91440" tIns="45720" rIns="91440" bIns="45720" rtlCol="0" anchor="t">
            <a:normAutofit lnSpcReduction="10000"/>
          </a:bodyPr>
          <a:lstStyle/>
          <a:p>
            <a:pPr marL="0" indent="0" algn="ctr">
              <a:buNone/>
            </a:pPr>
            <a:r>
              <a:rPr lang="en-US" b="1"/>
              <a:t>Data Resources Reviewed</a:t>
            </a:r>
          </a:p>
          <a:p>
            <a:pPr marL="342900" indent="-342900">
              <a:buAutoNum type="arabicPeriod"/>
            </a:pPr>
            <a:r>
              <a:rPr lang="en-US" sz="1400"/>
              <a:t>2022- 2023 STAAR Campus Summary Report</a:t>
            </a:r>
            <a:endParaRPr lang="en-US" sz="1400">
              <a:cs typeface="Calibri"/>
            </a:endParaRPr>
          </a:p>
          <a:p>
            <a:pPr marL="342900" indent="-342900">
              <a:buAutoNum type="arabicPeriod"/>
            </a:pPr>
            <a:r>
              <a:rPr lang="en-US" sz="1400"/>
              <a:t>TPRI, </a:t>
            </a:r>
            <a:r>
              <a:rPr lang="en-US" sz="1400" err="1"/>
              <a:t>Tejas</a:t>
            </a:r>
            <a:r>
              <a:rPr lang="en-US" sz="1400"/>
              <a:t> Lee, C-PALLS+</a:t>
            </a:r>
            <a:endParaRPr lang="en-US" sz="1400">
              <a:cs typeface="Calibri"/>
            </a:endParaRPr>
          </a:p>
          <a:p>
            <a:pPr marL="0" indent="0">
              <a:buNone/>
            </a:pPr>
            <a:r>
              <a:rPr lang="en-US" sz="1400"/>
              <a:t>3.     2021-22 Attendance/Enrollment</a:t>
            </a:r>
            <a:endParaRPr lang="en-US" sz="1400">
              <a:cs typeface="Calibri"/>
            </a:endParaRPr>
          </a:p>
          <a:p>
            <a:pPr marL="0" indent="0">
              <a:buNone/>
            </a:pPr>
            <a:r>
              <a:rPr lang="en-US" sz="1400"/>
              <a:t>4.     Discipline Referrals</a:t>
            </a:r>
            <a:endParaRPr lang="en-US" sz="1400">
              <a:cs typeface="Calibri"/>
            </a:endParaRPr>
          </a:p>
          <a:p>
            <a:pPr marL="0" indent="0">
              <a:buNone/>
            </a:pPr>
            <a:r>
              <a:rPr lang="en-US" sz="1400"/>
              <a:t>5.     PEIMS Demographics</a:t>
            </a:r>
            <a:endParaRPr lang="en-US" sz="1400">
              <a:cs typeface="Calibri"/>
            </a:endParaRPr>
          </a:p>
          <a:p>
            <a:pPr marL="0" indent="0">
              <a:buNone/>
            </a:pPr>
            <a:r>
              <a:rPr lang="en-US" sz="1400"/>
              <a:t>6.     Parental Involvement Data</a:t>
            </a:r>
            <a:endParaRPr lang="en-US" sz="1400">
              <a:cs typeface="Calibri"/>
            </a:endParaRPr>
          </a:p>
          <a:p>
            <a:pPr marL="0" indent="0">
              <a:buNone/>
            </a:pPr>
            <a:r>
              <a:rPr lang="en-US" sz="1400"/>
              <a:t>7.     Professional Development Plan</a:t>
            </a:r>
            <a:endParaRPr lang="en-US" sz="1400">
              <a:cs typeface="Calibri"/>
            </a:endParaRPr>
          </a:p>
          <a:p>
            <a:pPr marL="0" indent="0">
              <a:buNone/>
            </a:pPr>
            <a:r>
              <a:rPr lang="en-US" sz="1400"/>
              <a:t>8.     Teacher Certifications</a:t>
            </a:r>
            <a:endParaRPr lang="en-US" sz="1400">
              <a:cs typeface="Calibri"/>
            </a:endParaRPr>
          </a:p>
          <a:p>
            <a:pPr marL="0" indent="0">
              <a:buNone/>
            </a:pPr>
            <a:r>
              <a:rPr lang="en-US" sz="1400"/>
              <a:t>9.     TELPAS Scores</a:t>
            </a:r>
            <a:endParaRPr lang="en-US" sz="1400">
              <a:cs typeface="Calibri"/>
            </a:endParaRPr>
          </a:p>
          <a:p>
            <a:pPr marL="0" indent="0">
              <a:buNone/>
            </a:pPr>
            <a:r>
              <a:rPr lang="en-US" sz="1400"/>
              <a:t>10.   Technology Inventories</a:t>
            </a:r>
            <a:endParaRPr lang="en-US" sz="1400">
              <a:cs typeface="Calibri"/>
            </a:endParaRPr>
          </a:p>
          <a:p>
            <a:pPr marL="0" indent="0">
              <a:buNone/>
            </a:pPr>
            <a:r>
              <a:rPr lang="en-US" sz="1400"/>
              <a:t>11.    PBMAS</a:t>
            </a:r>
            <a:endParaRPr lang="en-US" sz="1400">
              <a:cs typeface="Calibri"/>
            </a:endParaRPr>
          </a:p>
          <a:p>
            <a:pPr marL="0" indent="0">
              <a:buNone/>
            </a:pPr>
            <a:r>
              <a:rPr lang="en-US" sz="1400">
                <a:cs typeface="Calibri"/>
              </a:rPr>
              <a:t>12.    TEEMS (T-TESS)</a:t>
            </a:r>
          </a:p>
          <a:p>
            <a:pPr marL="0" indent="0">
              <a:buNone/>
            </a:pPr>
            <a:r>
              <a:rPr lang="en-US" sz="1400">
                <a:cs typeface="Calibri"/>
              </a:rPr>
              <a:t>13.    Panorama Surveys</a:t>
            </a:r>
          </a:p>
          <a:p>
            <a:pPr marL="0" indent="0">
              <a:buNone/>
            </a:pPr>
            <a:r>
              <a:rPr lang="en-US" sz="1400"/>
              <a:t>14.    Software Reports: Summit K-12, AR, Living with Science, </a:t>
            </a:r>
            <a:r>
              <a:rPr lang="en-US" sz="1400" err="1"/>
              <a:t>Istation</a:t>
            </a:r>
            <a:r>
              <a:rPr lang="en-US" sz="1400"/>
              <a:t>, Imagine Math, Footsteps to Brilliance</a:t>
            </a:r>
            <a:endParaRPr lang="en-US" sz="1400">
              <a:cs typeface="Calibri"/>
            </a:endParaRPr>
          </a:p>
          <a:p>
            <a:pPr marL="0" indent="0">
              <a:buNone/>
            </a:pPr>
            <a:endParaRPr lang="en-US" sz="2300"/>
          </a:p>
          <a:p>
            <a:pPr marL="514350" indent="-514350">
              <a:buFont typeface="+mj-lt"/>
              <a:buAutoNum type="arabicPeriod"/>
            </a:pPr>
            <a:endParaRPr lang="en-US"/>
          </a:p>
          <a:p>
            <a:pPr marL="0" indent="0">
              <a:buNone/>
            </a:pPr>
            <a:endParaRPr lang="en-US"/>
          </a:p>
        </p:txBody>
      </p:sp>
      <p:grpSp>
        <p:nvGrpSpPr>
          <p:cNvPr id="4" name="Group 3"/>
          <p:cNvGrpSpPr/>
          <p:nvPr/>
        </p:nvGrpSpPr>
        <p:grpSpPr>
          <a:xfrm>
            <a:off x="697123" y="274555"/>
            <a:ext cx="9395783"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a:solidFill>
                    <a:schemeClr val="bg1"/>
                  </a:solidFill>
                </a:rPr>
                <a:t>Comprehensive Needs Assessment</a:t>
              </a:r>
              <a:endParaRPr lang="en-US" sz="3200">
                <a:solidFill>
                  <a:schemeClr val="bg1"/>
                </a:solidFill>
              </a:endParaRPr>
            </a:p>
            <a:p>
              <a:pPr algn="ctr"/>
              <a:endParaRPr lang="en-US"/>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6814" y="370406"/>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10</a:t>
            </a:fld>
            <a:endParaRPr lang="en-US"/>
          </a:p>
        </p:txBody>
      </p:sp>
    </p:spTree>
    <p:extLst>
      <p:ext uri="{BB962C8B-B14F-4D97-AF65-F5344CB8AC3E}">
        <p14:creationId xmlns:p14="http://schemas.microsoft.com/office/powerpoint/2010/main" val="39977429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97123" y="274555"/>
            <a:ext cx="9395783"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a:solidFill>
                    <a:schemeClr val="bg1"/>
                  </a:solidFill>
                </a:rPr>
                <a:t>Comprehensive Needs Assessment</a:t>
              </a:r>
              <a:endParaRPr lang="en-US" sz="3200">
                <a:solidFill>
                  <a:schemeClr val="bg1"/>
                </a:solidFill>
              </a:endParaRPr>
            </a:p>
            <a:p>
              <a:pPr algn="ctr"/>
              <a:endParaRPr lang="en-US"/>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6814" y="370406"/>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11</a:t>
            </a:fld>
            <a:endParaRPr lang="en-US"/>
          </a:p>
        </p:txBody>
      </p:sp>
      <p:sp>
        <p:nvSpPr>
          <p:cNvPr id="9" name="TextBox 8">
            <a:extLst>
              <a:ext uri="{FF2B5EF4-FFF2-40B4-BE49-F238E27FC236}">
                <a16:creationId xmlns:a16="http://schemas.microsoft.com/office/drawing/2014/main" id="{790975B2-A9FE-43A0-8509-FFB7E58BB2C3}"/>
              </a:ext>
            </a:extLst>
          </p:cNvPr>
          <p:cNvSpPr txBox="1"/>
          <p:nvPr/>
        </p:nvSpPr>
        <p:spPr>
          <a:xfrm>
            <a:off x="838200" y="6169580"/>
            <a:ext cx="2755969" cy="461665"/>
          </a:xfrm>
          <a:prstGeom prst="rect">
            <a:avLst/>
          </a:prstGeom>
          <a:noFill/>
        </p:spPr>
        <p:txBody>
          <a:bodyPr wrap="square" rtlCol="0">
            <a:spAutoFit/>
          </a:bodyPr>
          <a:lstStyle/>
          <a:p>
            <a:r>
              <a:rPr lang="en-US" sz="2400"/>
              <a:t>Domain 1 </a:t>
            </a:r>
          </a:p>
        </p:txBody>
      </p:sp>
      <p:graphicFrame>
        <p:nvGraphicFramePr>
          <p:cNvPr id="16" name="Content Placeholder 15">
            <a:extLst>
              <a:ext uri="{FF2B5EF4-FFF2-40B4-BE49-F238E27FC236}">
                <a16:creationId xmlns:a16="http://schemas.microsoft.com/office/drawing/2014/main" id="{5B4D97C8-6159-4A02-8E1D-6A4216EA2B4A}"/>
              </a:ext>
            </a:extLst>
          </p:cNvPr>
          <p:cNvGraphicFramePr>
            <a:graphicFrameLocks noGrp="1"/>
          </p:cNvGraphicFramePr>
          <p:nvPr>
            <p:ph idx="1"/>
            <p:extLst>
              <p:ext uri="{D42A27DB-BD31-4B8C-83A1-F6EECF244321}">
                <p14:modId xmlns:p14="http://schemas.microsoft.com/office/powerpoint/2010/main" val="2626566088"/>
              </p:ext>
            </p:extLst>
          </p:nvPr>
        </p:nvGraphicFramePr>
        <p:xfrm>
          <a:off x="838200" y="1825625"/>
          <a:ext cx="10515579" cy="2651760"/>
        </p:xfrm>
        <a:graphic>
          <a:graphicData uri="http://schemas.openxmlformats.org/drawingml/2006/table">
            <a:tbl>
              <a:tblPr firstRow="1" bandRow="1">
                <a:tableStyleId>{5C22544A-7EE6-4342-B048-85BDC9FD1C3A}</a:tableStyleId>
              </a:tblPr>
              <a:tblGrid>
                <a:gridCol w="1510167">
                  <a:extLst>
                    <a:ext uri="{9D8B030D-6E8A-4147-A177-3AD203B41FA5}">
                      <a16:colId xmlns:a16="http://schemas.microsoft.com/office/drawing/2014/main" val="1005717766"/>
                    </a:ext>
                  </a:extLst>
                </a:gridCol>
                <a:gridCol w="750451">
                  <a:extLst>
                    <a:ext uri="{9D8B030D-6E8A-4147-A177-3AD203B41FA5}">
                      <a16:colId xmlns:a16="http://schemas.microsoft.com/office/drawing/2014/main" val="3411417164"/>
                    </a:ext>
                  </a:extLst>
                </a:gridCol>
                <a:gridCol w="750451">
                  <a:extLst>
                    <a:ext uri="{9D8B030D-6E8A-4147-A177-3AD203B41FA5}">
                      <a16:colId xmlns:a16="http://schemas.microsoft.com/office/drawing/2014/main" val="2822177188"/>
                    </a:ext>
                  </a:extLst>
                </a:gridCol>
                <a:gridCol w="750451">
                  <a:extLst>
                    <a:ext uri="{9D8B030D-6E8A-4147-A177-3AD203B41FA5}">
                      <a16:colId xmlns:a16="http://schemas.microsoft.com/office/drawing/2014/main" val="1418282934"/>
                    </a:ext>
                  </a:extLst>
                </a:gridCol>
                <a:gridCol w="750451">
                  <a:extLst>
                    <a:ext uri="{9D8B030D-6E8A-4147-A177-3AD203B41FA5}">
                      <a16:colId xmlns:a16="http://schemas.microsoft.com/office/drawing/2014/main" val="948088940"/>
                    </a:ext>
                  </a:extLst>
                </a:gridCol>
                <a:gridCol w="750451">
                  <a:extLst>
                    <a:ext uri="{9D8B030D-6E8A-4147-A177-3AD203B41FA5}">
                      <a16:colId xmlns:a16="http://schemas.microsoft.com/office/drawing/2014/main" val="210162971"/>
                    </a:ext>
                  </a:extLst>
                </a:gridCol>
                <a:gridCol w="722586">
                  <a:extLst>
                    <a:ext uri="{9D8B030D-6E8A-4147-A177-3AD203B41FA5}">
                      <a16:colId xmlns:a16="http://schemas.microsoft.com/office/drawing/2014/main" val="1785340641"/>
                    </a:ext>
                  </a:extLst>
                </a:gridCol>
                <a:gridCol w="778316">
                  <a:extLst>
                    <a:ext uri="{9D8B030D-6E8A-4147-A177-3AD203B41FA5}">
                      <a16:colId xmlns:a16="http://schemas.microsoft.com/office/drawing/2014/main" val="1473079140"/>
                    </a:ext>
                  </a:extLst>
                </a:gridCol>
                <a:gridCol w="750451">
                  <a:extLst>
                    <a:ext uri="{9D8B030D-6E8A-4147-A177-3AD203B41FA5}">
                      <a16:colId xmlns:a16="http://schemas.microsoft.com/office/drawing/2014/main" val="413009526"/>
                    </a:ext>
                  </a:extLst>
                </a:gridCol>
                <a:gridCol w="750451">
                  <a:extLst>
                    <a:ext uri="{9D8B030D-6E8A-4147-A177-3AD203B41FA5}">
                      <a16:colId xmlns:a16="http://schemas.microsoft.com/office/drawing/2014/main" val="1455596123"/>
                    </a:ext>
                  </a:extLst>
                </a:gridCol>
                <a:gridCol w="815304">
                  <a:extLst>
                    <a:ext uri="{9D8B030D-6E8A-4147-A177-3AD203B41FA5}">
                      <a16:colId xmlns:a16="http://schemas.microsoft.com/office/drawing/2014/main" val="193248459"/>
                    </a:ext>
                  </a:extLst>
                </a:gridCol>
                <a:gridCol w="685598">
                  <a:extLst>
                    <a:ext uri="{9D8B030D-6E8A-4147-A177-3AD203B41FA5}">
                      <a16:colId xmlns:a16="http://schemas.microsoft.com/office/drawing/2014/main" val="2308014647"/>
                    </a:ext>
                  </a:extLst>
                </a:gridCol>
                <a:gridCol w="750451">
                  <a:extLst>
                    <a:ext uri="{9D8B030D-6E8A-4147-A177-3AD203B41FA5}">
                      <a16:colId xmlns:a16="http://schemas.microsoft.com/office/drawing/2014/main" val="397226880"/>
                    </a:ext>
                  </a:extLst>
                </a:gridCol>
              </a:tblGrid>
              <a:tr h="361950">
                <a:tc gridSpan="13">
                  <a:txBody>
                    <a:bodyPr/>
                    <a:lstStyle/>
                    <a:p>
                      <a:pPr algn="ctr" fontAlgn="base"/>
                      <a:r>
                        <a:rPr lang="en-US" sz="1800" dirty="0">
                          <a:effectLst/>
                        </a:rPr>
                        <a:t>% in MASTERS LEVEL​</a:t>
                      </a:r>
                      <a:endParaRPr lang="en-US" b="1" i="0" dirty="0">
                        <a:solidFill>
                          <a:srgbClr val="FFFFFF"/>
                        </a:solidFill>
                        <a:effectLst/>
                      </a:endParaRPr>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07855317"/>
                  </a:ext>
                </a:extLst>
              </a:tr>
              <a:tr h="329565">
                <a:tc>
                  <a:txBody>
                    <a:bodyPr/>
                    <a:lstStyle/>
                    <a:p>
                      <a:pPr algn="l" fontAlgn="base"/>
                      <a:r>
                        <a:rPr lang="en-US" sz="1600" b="1" dirty="0">
                          <a:solidFill>
                            <a:srgbClr val="FFFF00"/>
                          </a:solidFill>
                          <a:effectLst/>
                        </a:rPr>
                        <a:t>Subject​</a:t>
                      </a:r>
                      <a:endParaRPr lang="en-US" sz="1600" b="1" i="0" dirty="0">
                        <a:solidFill>
                          <a:srgbClr val="FFFF00"/>
                        </a:solidFill>
                        <a:effectLst/>
                      </a:endParaRPr>
                    </a:p>
                  </a:txBody>
                  <a:tcPr>
                    <a:solidFill>
                      <a:srgbClr val="0070C0"/>
                    </a:solidFill>
                  </a:tcPr>
                </a:tc>
                <a:tc gridSpan="2">
                  <a:txBody>
                    <a:bodyPr/>
                    <a:lstStyle/>
                    <a:p>
                      <a:pPr algn="l" fontAlgn="base"/>
                      <a:r>
                        <a:rPr lang="en-US" sz="1600" b="1" dirty="0">
                          <a:solidFill>
                            <a:srgbClr val="FFFF00"/>
                          </a:solidFill>
                          <a:effectLst/>
                        </a:rPr>
                        <a:t>Escobar​</a:t>
                      </a:r>
                      <a:endParaRPr lang="en-US" sz="1600" b="1" i="0" dirty="0">
                        <a:solidFill>
                          <a:srgbClr val="FFFF00"/>
                        </a:solidFill>
                        <a:effectLst/>
                      </a:endParaRPr>
                    </a:p>
                  </a:txBody>
                  <a:tcPr>
                    <a:solidFill>
                      <a:srgbClr val="0070C0"/>
                    </a:solidFill>
                  </a:tcPr>
                </a:tc>
                <a:tc hMerge="1">
                  <a:txBody>
                    <a:bodyPr/>
                    <a:lstStyle/>
                    <a:p>
                      <a:endParaRPr lang="en-US"/>
                    </a:p>
                  </a:txBody>
                  <a:tcPr/>
                </a:tc>
                <a:tc gridSpan="2">
                  <a:txBody>
                    <a:bodyPr/>
                    <a:lstStyle/>
                    <a:p>
                      <a:pPr algn="l" fontAlgn="base"/>
                      <a:r>
                        <a:rPr lang="en-US" sz="1600" b="1" dirty="0">
                          <a:solidFill>
                            <a:srgbClr val="FFFF00"/>
                          </a:solidFill>
                          <a:effectLst/>
                        </a:rPr>
                        <a:t>Special Ed​</a:t>
                      </a:r>
                      <a:endParaRPr lang="en-US" sz="1600" b="1" i="0" dirty="0">
                        <a:solidFill>
                          <a:srgbClr val="FFFF00"/>
                        </a:solidFill>
                        <a:effectLst/>
                      </a:endParaRPr>
                    </a:p>
                  </a:txBody>
                  <a:tcPr>
                    <a:solidFill>
                      <a:srgbClr val="0070C0"/>
                    </a:solidFill>
                  </a:tcPr>
                </a:tc>
                <a:tc hMerge="1">
                  <a:txBody>
                    <a:bodyPr/>
                    <a:lstStyle/>
                    <a:p>
                      <a:endParaRPr lang="en-US"/>
                    </a:p>
                  </a:txBody>
                  <a:tcPr/>
                </a:tc>
                <a:tc gridSpan="2">
                  <a:txBody>
                    <a:bodyPr/>
                    <a:lstStyle/>
                    <a:p>
                      <a:pPr algn="l" fontAlgn="base"/>
                      <a:r>
                        <a:rPr lang="en-US" sz="1600" b="1" dirty="0">
                          <a:solidFill>
                            <a:srgbClr val="FFFF00"/>
                          </a:solidFill>
                          <a:effectLst/>
                        </a:rPr>
                        <a:t>Continuously </a:t>
                      </a:r>
                      <a:endParaRPr lang="en-US" sz="1600" b="1" i="0" dirty="0">
                        <a:solidFill>
                          <a:srgbClr val="FFFF00"/>
                        </a:solidFill>
                        <a:effectLst/>
                      </a:endParaRPr>
                    </a:p>
                    <a:p>
                      <a:pPr lvl="0" algn="l">
                        <a:buNone/>
                      </a:pPr>
                      <a:r>
                        <a:rPr lang="en-US" sz="1600" b="1" dirty="0">
                          <a:solidFill>
                            <a:srgbClr val="FFFF00"/>
                          </a:solidFill>
                          <a:effectLst/>
                        </a:rPr>
                        <a:t>Enrolled​</a:t>
                      </a:r>
                      <a:endParaRPr lang="en-US" sz="1600" b="1" i="0" dirty="0">
                        <a:solidFill>
                          <a:srgbClr val="FFFF00"/>
                        </a:solidFill>
                        <a:effectLst/>
                      </a:endParaRPr>
                    </a:p>
                  </a:txBody>
                  <a:tcPr>
                    <a:solidFill>
                      <a:srgbClr val="0070C0"/>
                    </a:solidFill>
                  </a:tcPr>
                </a:tc>
                <a:tc hMerge="1">
                  <a:txBody>
                    <a:bodyPr/>
                    <a:lstStyle/>
                    <a:p>
                      <a:endParaRPr lang="en-US"/>
                    </a:p>
                  </a:txBody>
                  <a:tcPr/>
                </a:tc>
                <a:tc gridSpan="2">
                  <a:txBody>
                    <a:bodyPr/>
                    <a:lstStyle/>
                    <a:p>
                      <a:pPr algn="l" fontAlgn="base"/>
                      <a:r>
                        <a:rPr lang="en-US" sz="1600" b="1" dirty="0">
                          <a:solidFill>
                            <a:srgbClr val="FFFF00"/>
                          </a:solidFill>
                          <a:effectLst/>
                        </a:rPr>
                        <a:t>Non-Continuously </a:t>
                      </a:r>
                      <a:endParaRPr lang="en-US" sz="1600" b="1" i="0" dirty="0">
                        <a:solidFill>
                          <a:srgbClr val="FFFF00"/>
                        </a:solidFill>
                        <a:effectLst/>
                      </a:endParaRPr>
                    </a:p>
                    <a:p>
                      <a:pPr lvl="0" algn="l">
                        <a:buNone/>
                      </a:pPr>
                      <a:r>
                        <a:rPr lang="en-US" sz="1600" b="1" dirty="0">
                          <a:solidFill>
                            <a:srgbClr val="FFFF00"/>
                          </a:solidFill>
                          <a:effectLst/>
                        </a:rPr>
                        <a:t>Enrolled​</a:t>
                      </a:r>
                      <a:endParaRPr lang="en-US" sz="1600" b="1" i="0" dirty="0">
                        <a:solidFill>
                          <a:srgbClr val="FFFF00"/>
                        </a:solidFill>
                        <a:effectLst/>
                      </a:endParaRPr>
                    </a:p>
                  </a:txBody>
                  <a:tcPr>
                    <a:solidFill>
                      <a:srgbClr val="0070C0"/>
                    </a:solidFill>
                  </a:tcPr>
                </a:tc>
                <a:tc hMerge="1">
                  <a:txBody>
                    <a:bodyPr/>
                    <a:lstStyle/>
                    <a:p>
                      <a:endParaRPr lang="en-US"/>
                    </a:p>
                  </a:txBody>
                  <a:tcPr/>
                </a:tc>
                <a:tc gridSpan="2">
                  <a:txBody>
                    <a:bodyPr/>
                    <a:lstStyle/>
                    <a:p>
                      <a:pPr algn="l" fontAlgn="base"/>
                      <a:r>
                        <a:rPr lang="en-US" sz="1600" b="1" dirty="0">
                          <a:solidFill>
                            <a:srgbClr val="FFFF00"/>
                          </a:solidFill>
                          <a:effectLst/>
                        </a:rPr>
                        <a:t>Economically </a:t>
                      </a:r>
                      <a:endParaRPr lang="en-US" sz="1600" b="1" i="0" dirty="0">
                        <a:solidFill>
                          <a:srgbClr val="FFFF00"/>
                        </a:solidFill>
                        <a:effectLst/>
                      </a:endParaRPr>
                    </a:p>
                    <a:p>
                      <a:pPr lvl="0" algn="l">
                        <a:buNone/>
                      </a:pPr>
                      <a:r>
                        <a:rPr lang="en-US" sz="1600" b="1" dirty="0">
                          <a:solidFill>
                            <a:srgbClr val="FFFF00"/>
                          </a:solidFill>
                          <a:effectLst/>
                        </a:rPr>
                        <a:t>Disadvantaged​</a:t>
                      </a:r>
                      <a:endParaRPr lang="en-US" sz="1600" b="1" i="0" dirty="0">
                        <a:solidFill>
                          <a:srgbClr val="FFFF00"/>
                        </a:solidFill>
                        <a:effectLst/>
                      </a:endParaRPr>
                    </a:p>
                  </a:txBody>
                  <a:tcPr>
                    <a:solidFill>
                      <a:srgbClr val="0070C0"/>
                    </a:solidFill>
                  </a:tcPr>
                </a:tc>
                <a:tc hMerge="1">
                  <a:txBody>
                    <a:bodyPr/>
                    <a:lstStyle/>
                    <a:p>
                      <a:endParaRPr lang="en-US"/>
                    </a:p>
                  </a:txBody>
                  <a:tcPr/>
                </a:tc>
                <a:tc gridSpan="2">
                  <a:txBody>
                    <a:bodyPr/>
                    <a:lstStyle/>
                    <a:p>
                      <a:pPr algn="l" fontAlgn="base"/>
                      <a:r>
                        <a:rPr lang="en-US" sz="1600" b="1" dirty="0">
                          <a:solidFill>
                            <a:srgbClr val="FFFF00"/>
                          </a:solidFill>
                          <a:effectLst/>
                        </a:rPr>
                        <a:t>EB</a:t>
                      </a:r>
                      <a:endParaRPr lang="en-US" sz="1600" b="1" i="0" dirty="0">
                        <a:solidFill>
                          <a:srgbClr val="FFFF00"/>
                        </a:solidFill>
                        <a:effectLst/>
                      </a:endParaRPr>
                    </a:p>
                  </a:txBody>
                  <a:tcPr>
                    <a:solidFill>
                      <a:srgbClr val="0070C0"/>
                    </a:solidFill>
                  </a:tcPr>
                </a:tc>
                <a:tc hMerge="1">
                  <a:txBody>
                    <a:bodyPr/>
                    <a:lstStyle/>
                    <a:p>
                      <a:endParaRPr lang="en-US"/>
                    </a:p>
                  </a:txBody>
                  <a:tcPr/>
                </a:tc>
                <a:extLst>
                  <a:ext uri="{0D108BD9-81ED-4DB2-BD59-A6C34878D82A}">
                    <a16:rowId xmlns:a16="http://schemas.microsoft.com/office/drawing/2014/main" val="368636079"/>
                  </a:ext>
                </a:extLst>
              </a:tr>
              <a:tr h="361950">
                <a:tc>
                  <a:txBody>
                    <a:bodyPr/>
                    <a:lstStyle/>
                    <a:p>
                      <a:pPr algn="l" fontAlgn="auto"/>
                      <a:r>
                        <a:rPr lang="en-US" sz="1800" dirty="0">
                          <a:effectLst/>
                        </a:rPr>
                        <a:t>​</a:t>
                      </a:r>
                      <a:endParaRPr lang="en-US" sz="1800" b="0" i="0" dirty="0">
                        <a:solidFill>
                          <a:srgbClr val="000000"/>
                        </a:solidFill>
                        <a:effectLst/>
                        <a:latin typeface="Calibri" panose="020F0502020204030204" pitchFamily="34" charset="0"/>
                      </a:endParaRPr>
                    </a:p>
                  </a:txBody>
                  <a:tcPr>
                    <a:solidFill>
                      <a:schemeClr val="bg1">
                        <a:lumMod val="75000"/>
                      </a:schemeClr>
                    </a:solidFill>
                  </a:tcPr>
                </a:tc>
                <a:tc>
                  <a:txBody>
                    <a:bodyPr/>
                    <a:lstStyle/>
                    <a:p>
                      <a:pPr algn="l" fontAlgn="base"/>
                      <a:r>
                        <a:rPr lang="en-US" sz="1800" dirty="0">
                          <a:effectLst/>
                        </a:rPr>
                        <a:t>2022</a:t>
                      </a:r>
                    </a:p>
                  </a:txBody>
                  <a:tcPr>
                    <a:solidFill>
                      <a:schemeClr val="bg1">
                        <a:lumMod val="75000"/>
                      </a:schemeClr>
                    </a:solidFill>
                  </a:tcPr>
                </a:tc>
                <a:tc>
                  <a:txBody>
                    <a:bodyPr/>
                    <a:lstStyle/>
                    <a:p>
                      <a:pPr algn="l" fontAlgn="base"/>
                      <a:r>
                        <a:rPr lang="en-US" sz="1800" dirty="0">
                          <a:effectLst/>
                        </a:rPr>
                        <a:t>2023</a:t>
                      </a:r>
                    </a:p>
                  </a:txBody>
                  <a:tcPr>
                    <a:solidFill>
                      <a:schemeClr val="bg1">
                        <a:lumMod val="75000"/>
                      </a:schemeClr>
                    </a:solidFill>
                  </a:tcPr>
                </a:tc>
                <a:tc>
                  <a:txBody>
                    <a:bodyPr/>
                    <a:lstStyle/>
                    <a:p>
                      <a:pPr lvl="0" algn="l">
                        <a:buNone/>
                      </a:pPr>
                      <a:r>
                        <a:rPr lang="en-US" sz="1800" dirty="0">
                          <a:effectLst/>
                        </a:rPr>
                        <a:t>2022</a:t>
                      </a:r>
                      <a:endParaRPr lang="en-US" b="0" i="0" dirty="0">
                        <a:solidFill>
                          <a:srgbClr val="000000"/>
                        </a:solidFill>
                        <a:effectLst/>
                      </a:endParaRPr>
                    </a:p>
                  </a:txBody>
                  <a:tcPr>
                    <a:solidFill>
                      <a:schemeClr val="bg1">
                        <a:lumMod val="75000"/>
                      </a:schemeClr>
                    </a:solidFill>
                  </a:tcPr>
                </a:tc>
                <a:tc>
                  <a:txBody>
                    <a:bodyPr/>
                    <a:lstStyle/>
                    <a:p>
                      <a:pPr algn="l" fontAlgn="base"/>
                      <a:r>
                        <a:rPr lang="en-US" sz="1800" dirty="0">
                          <a:effectLst/>
                        </a:rPr>
                        <a:t>2023</a:t>
                      </a:r>
                    </a:p>
                  </a:txBody>
                  <a:tcPr>
                    <a:solidFill>
                      <a:schemeClr val="bg1">
                        <a:lumMod val="75000"/>
                      </a:schemeClr>
                    </a:solidFill>
                  </a:tcPr>
                </a:tc>
                <a:tc>
                  <a:txBody>
                    <a:bodyPr/>
                    <a:lstStyle/>
                    <a:p>
                      <a:pPr lvl="0" algn="l">
                        <a:buNone/>
                      </a:pPr>
                      <a:r>
                        <a:rPr lang="en-US" sz="1800" dirty="0">
                          <a:effectLst/>
                        </a:rPr>
                        <a:t>2022</a:t>
                      </a:r>
                      <a:endParaRPr lang="en-US" b="0" i="0" dirty="0">
                        <a:solidFill>
                          <a:srgbClr val="000000"/>
                        </a:solidFill>
                        <a:effectLst/>
                      </a:endParaRPr>
                    </a:p>
                  </a:txBody>
                  <a:tcPr>
                    <a:solidFill>
                      <a:schemeClr val="bg1">
                        <a:lumMod val="75000"/>
                      </a:schemeClr>
                    </a:solidFill>
                  </a:tcPr>
                </a:tc>
                <a:tc>
                  <a:txBody>
                    <a:bodyPr/>
                    <a:lstStyle/>
                    <a:p>
                      <a:pPr algn="l" fontAlgn="base"/>
                      <a:r>
                        <a:rPr lang="en-US" sz="1800" dirty="0">
                          <a:effectLst/>
                        </a:rPr>
                        <a:t>2023</a:t>
                      </a:r>
                    </a:p>
                  </a:txBody>
                  <a:tcPr>
                    <a:solidFill>
                      <a:schemeClr val="bg1">
                        <a:lumMod val="75000"/>
                      </a:schemeClr>
                    </a:solidFill>
                  </a:tcPr>
                </a:tc>
                <a:tc>
                  <a:txBody>
                    <a:bodyPr/>
                    <a:lstStyle/>
                    <a:p>
                      <a:pPr lvl="0" algn="l">
                        <a:buNone/>
                      </a:pPr>
                      <a:r>
                        <a:rPr lang="en-US" sz="1800" dirty="0">
                          <a:effectLst/>
                        </a:rPr>
                        <a:t>2022</a:t>
                      </a:r>
                      <a:endParaRPr lang="en-US" b="0" i="0" dirty="0">
                        <a:solidFill>
                          <a:srgbClr val="000000"/>
                        </a:solidFill>
                        <a:effectLst/>
                      </a:endParaRPr>
                    </a:p>
                  </a:txBody>
                  <a:tcPr>
                    <a:solidFill>
                      <a:schemeClr val="bg1">
                        <a:lumMod val="75000"/>
                      </a:schemeClr>
                    </a:solidFill>
                  </a:tcPr>
                </a:tc>
                <a:tc>
                  <a:txBody>
                    <a:bodyPr/>
                    <a:lstStyle/>
                    <a:p>
                      <a:pPr algn="l" fontAlgn="base"/>
                      <a:r>
                        <a:rPr lang="en-US" sz="1800" dirty="0">
                          <a:effectLst/>
                        </a:rPr>
                        <a:t>2023</a:t>
                      </a:r>
                    </a:p>
                  </a:txBody>
                  <a:tcPr>
                    <a:solidFill>
                      <a:schemeClr val="bg1">
                        <a:lumMod val="75000"/>
                      </a:schemeClr>
                    </a:solidFill>
                  </a:tcPr>
                </a:tc>
                <a:tc>
                  <a:txBody>
                    <a:bodyPr/>
                    <a:lstStyle/>
                    <a:p>
                      <a:pPr lvl="0" algn="l">
                        <a:buNone/>
                      </a:pPr>
                      <a:r>
                        <a:rPr lang="en-US" sz="1800" dirty="0">
                          <a:effectLst/>
                        </a:rPr>
                        <a:t>2022​</a:t>
                      </a:r>
                      <a:endParaRPr lang="en-US" b="0" i="0" dirty="0">
                        <a:solidFill>
                          <a:srgbClr val="000000"/>
                        </a:solidFill>
                        <a:effectLst/>
                      </a:endParaRPr>
                    </a:p>
                  </a:txBody>
                  <a:tcPr>
                    <a:solidFill>
                      <a:schemeClr val="bg1">
                        <a:lumMod val="75000"/>
                      </a:schemeClr>
                    </a:solidFill>
                  </a:tcPr>
                </a:tc>
                <a:tc>
                  <a:txBody>
                    <a:bodyPr/>
                    <a:lstStyle/>
                    <a:p>
                      <a:pPr algn="l" fontAlgn="base"/>
                      <a:r>
                        <a:rPr lang="en-US" sz="1800" dirty="0">
                          <a:effectLst/>
                        </a:rPr>
                        <a:t>2023</a:t>
                      </a:r>
                    </a:p>
                  </a:txBody>
                  <a:tcPr>
                    <a:solidFill>
                      <a:schemeClr val="bg1">
                        <a:lumMod val="75000"/>
                      </a:schemeClr>
                    </a:solidFill>
                  </a:tcPr>
                </a:tc>
                <a:tc>
                  <a:txBody>
                    <a:bodyPr/>
                    <a:lstStyle/>
                    <a:p>
                      <a:pPr lvl="0" algn="l">
                        <a:buNone/>
                      </a:pPr>
                      <a:r>
                        <a:rPr lang="en-US" sz="1800" dirty="0">
                          <a:effectLst/>
                        </a:rPr>
                        <a:t>2022​</a:t>
                      </a:r>
                      <a:endParaRPr lang="en-US" b="0" i="0" dirty="0">
                        <a:solidFill>
                          <a:srgbClr val="000000"/>
                        </a:solidFill>
                        <a:effectLst/>
                      </a:endParaRPr>
                    </a:p>
                  </a:txBody>
                  <a:tcPr>
                    <a:solidFill>
                      <a:schemeClr val="bg1">
                        <a:lumMod val="75000"/>
                      </a:schemeClr>
                    </a:solidFill>
                  </a:tcPr>
                </a:tc>
                <a:tc>
                  <a:txBody>
                    <a:bodyPr/>
                    <a:lstStyle/>
                    <a:p>
                      <a:pPr algn="l" fontAlgn="base"/>
                      <a:r>
                        <a:rPr lang="en-US" sz="1800" dirty="0">
                          <a:effectLst/>
                        </a:rPr>
                        <a:t>2023</a:t>
                      </a:r>
                    </a:p>
                  </a:txBody>
                  <a:tcPr>
                    <a:solidFill>
                      <a:schemeClr val="bg1">
                        <a:lumMod val="75000"/>
                      </a:schemeClr>
                    </a:solidFill>
                  </a:tcPr>
                </a:tc>
                <a:extLst>
                  <a:ext uri="{0D108BD9-81ED-4DB2-BD59-A6C34878D82A}">
                    <a16:rowId xmlns:a16="http://schemas.microsoft.com/office/drawing/2014/main" val="3887817300"/>
                  </a:ext>
                </a:extLst>
              </a:tr>
              <a:tr h="361950">
                <a:tc>
                  <a:txBody>
                    <a:bodyPr/>
                    <a:lstStyle/>
                    <a:p>
                      <a:pPr algn="l" fontAlgn="base"/>
                      <a:r>
                        <a:rPr lang="en-US" sz="1800" dirty="0">
                          <a:effectLst/>
                        </a:rPr>
                        <a:t>Reading​</a:t>
                      </a:r>
                      <a:endParaRPr lang="en-US" b="0" i="0" dirty="0">
                        <a:solidFill>
                          <a:srgbClr val="000000"/>
                        </a:solidFill>
                        <a:effectLst/>
                      </a:endParaRPr>
                    </a:p>
                  </a:txBody>
                  <a:tcPr/>
                </a:tc>
                <a:tc>
                  <a:txBody>
                    <a:bodyPr/>
                    <a:lstStyle/>
                    <a:p>
                      <a:pPr algn="ctr" fontAlgn="base"/>
                      <a:r>
                        <a:rPr lang="en-US" sz="1800" dirty="0">
                          <a:effectLst/>
                        </a:rPr>
                        <a:t>32</a:t>
                      </a:r>
                    </a:p>
                  </a:txBody>
                  <a:tcPr/>
                </a:tc>
                <a:tc>
                  <a:txBody>
                    <a:bodyPr/>
                    <a:lstStyle/>
                    <a:p>
                      <a:pPr algn="ctr" fontAlgn="base"/>
                      <a:r>
                        <a:rPr lang="en-US" sz="1800" dirty="0">
                          <a:effectLst/>
                        </a:rPr>
                        <a:t>40</a:t>
                      </a:r>
                    </a:p>
                  </a:txBody>
                  <a:tcPr/>
                </a:tc>
                <a:tc>
                  <a:txBody>
                    <a:bodyPr/>
                    <a:lstStyle/>
                    <a:p>
                      <a:pPr algn="ctr" fontAlgn="base"/>
                      <a:r>
                        <a:rPr lang="en-US" sz="1800" dirty="0">
                          <a:effectLst/>
                        </a:rPr>
                        <a:t>9</a:t>
                      </a:r>
                    </a:p>
                  </a:txBody>
                  <a:tcPr/>
                </a:tc>
                <a:tc>
                  <a:txBody>
                    <a:bodyPr/>
                    <a:lstStyle/>
                    <a:p>
                      <a:pPr algn="ctr" fontAlgn="base"/>
                      <a:r>
                        <a:rPr lang="en-US" sz="1800" dirty="0">
                          <a:effectLst/>
                        </a:rPr>
                        <a:t>8</a:t>
                      </a:r>
                    </a:p>
                  </a:txBody>
                  <a:tcPr/>
                </a:tc>
                <a:tc>
                  <a:txBody>
                    <a:bodyPr/>
                    <a:lstStyle/>
                    <a:p>
                      <a:pPr lvl="0" algn="ctr">
                        <a:buNone/>
                      </a:pPr>
                      <a:r>
                        <a:rPr lang="en-US" b="0" i="0" dirty="0">
                          <a:solidFill>
                            <a:srgbClr val="000000"/>
                          </a:solidFill>
                          <a:effectLst/>
                        </a:rPr>
                        <a:t>33</a:t>
                      </a:r>
                    </a:p>
                  </a:txBody>
                  <a:tcPr/>
                </a:tc>
                <a:tc>
                  <a:txBody>
                    <a:bodyPr/>
                    <a:lstStyle/>
                    <a:p>
                      <a:pPr algn="ctr" fontAlgn="base"/>
                      <a:endParaRPr lang="en-US" sz="1800">
                        <a:effectLst/>
                      </a:endParaRPr>
                    </a:p>
                  </a:txBody>
                  <a:tcPr/>
                </a:tc>
                <a:tc>
                  <a:txBody>
                    <a:bodyPr/>
                    <a:lstStyle/>
                    <a:p>
                      <a:pPr lvl="0" algn="ctr">
                        <a:buNone/>
                      </a:pPr>
                      <a:r>
                        <a:rPr lang="en-US" b="0" i="0" dirty="0">
                          <a:solidFill>
                            <a:srgbClr val="000000"/>
                          </a:solidFill>
                          <a:effectLst/>
                        </a:rPr>
                        <a:t>26</a:t>
                      </a:r>
                    </a:p>
                  </a:txBody>
                  <a:tcPr/>
                </a:tc>
                <a:tc>
                  <a:txBody>
                    <a:bodyPr/>
                    <a:lstStyle/>
                    <a:p>
                      <a:pPr algn="ctr" fontAlgn="base"/>
                      <a:endParaRPr lang="en-US" sz="1800">
                        <a:effectLst/>
                      </a:endParaRPr>
                    </a:p>
                  </a:txBody>
                  <a:tcPr/>
                </a:tc>
                <a:tc>
                  <a:txBody>
                    <a:bodyPr/>
                    <a:lstStyle/>
                    <a:p>
                      <a:pPr lvl="0" algn="ctr">
                        <a:buNone/>
                      </a:pPr>
                      <a:r>
                        <a:rPr lang="en-US" b="0" i="0" dirty="0">
                          <a:solidFill>
                            <a:srgbClr val="000000"/>
                          </a:solidFill>
                          <a:effectLst/>
                        </a:rPr>
                        <a:t>31</a:t>
                      </a:r>
                    </a:p>
                  </a:txBody>
                  <a:tcPr/>
                </a:tc>
                <a:tc>
                  <a:txBody>
                    <a:bodyPr/>
                    <a:lstStyle/>
                    <a:p>
                      <a:pPr algn="ctr" fontAlgn="base"/>
                      <a:r>
                        <a:rPr lang="en-US" sz="1800" dirty="0">
                          <a:effectLst/>
                        </a:rPr>
                        <a:t>37</a:t>
                      </a:r>
                    </a:p>
                  </a:txBody>
                  <a:tcPr/>
                </a:tc>
                <a:tc>
                  <a:txBody>
                    <a:bodyPr/>
                    <a:lstStyle/>
                    <a:p>
                      <a:pPr lvl="0" algn="ctr">
                        <a:buNone/>
                      </a:pPr>
                      <a:r>
                        <a:rPr lang="en-US" b="0" i="0" dirty="0">
                          <a:solidFill>
                            <a:srgbClr val="000000"/>
                          </a:solidFill>
                          <a:effectLst/>
                        </a:rPr>
                        <a:t>31</a:t>
                      </a:r>
                    </a:p>
                  </a:txBody>
                  <a:tcPr/>
                </a:tc>
                <a:tc>
                  <a:txBody>
                    <a:bodyPr/>
                    <a:lstStyle/>
                    <a:p>
                      <a:pPr algn="ctr" fontAlgn="base"/>
                      <a:r>
                        <a:rPr lang="en-US" sz="1800" dirty="0">
                          <a:effectLst/>
                        </a:rPr>
                        <a:t>44</a:t>
                      </a:r>
                    </a:p>
                  </a:txBody>
                  <a:tcPr/>
                </a:tc>
                <a:extLst>
                  <a:ext uri="{0D108BD9-81ED-4DB2-BD59-A6C34878D82A}">
                    <a16:rowId xmlns:a16="http://schemas.microsoft.com/office/drawing/2014/main" val="1504583204"/>
                  </a:ext>
                </a:extLst>
              </a:tr>
              <a:tr h="361950">
                <a:tc>
                  <a:txBody>
                    <a:bodyPr/>
                    <a:lstStyle/>
                    <a:p>
                      <a:pPr algn="l" fontAlgn="base"/>
                      <a:r>
                        <a:rPr lang="en-US" sz="1800" dirty="0">
                          <a:effectLst/>
                        </a:rPr>
                        <a:t>Math​</a:t>
                      </a:r>
                      <a:endParaRPr lang="en-US" b="0" i="0" dirty="0">
                        <a:solidFill>
                          <a:srgbClr val="000000"/>
                        </a:solidFill>
                        <a:effectLst/>
                      </a:endParaRPr>
                    </a:p>
                  </a:txBody>
                  <a:tcPr/>
                </a:tc>
                <a:tc>
                  <a:txBody>
                    <a:bodyPr/>
                    <a:lstStyle/>
                    <a:p>
                      <a:pPr algn="ctr" fontAlgn="base"/>
                      <a:r>
                        <a:rPr lang="en-US" sz="1800" dirty="0">
                          <a:effectLst/>
                        </a:rPr>
                        <a:t>32</a:t>
                      </a:r>
                    </a:p>
                  </a:txBody>
                  <a:tcPr/>
                </a:tc>
                <a:tc>
                  <a:txBody>
                    <a:bodyPr/>
                    <a:lstStyle/>
                    <a:p>
                      <a:pPr algn="ctr" fontAlgn="base"/>
                      <a:r>
                        <a:rPr lang="en-US" sz="1800" dirty="0">
                          <a:effectLst/>
                        </a:rPr>
                        <a:t>28</a:t>
                      </a:r>
                    </a:p>
                  </a:txBody>
                  <a:tcPr/>
                </a:tc>
                <a:tc>
                  <a:txBody>
                    <a:bodyPr/>
                    <a:lstStyle/>
                    <a:p>
                      <a:pPr algn="ctr" fontAlgn="base"/>
                      <a:r>
                        <a:rPr lang="en-US" sz="1800" dirty="0">
                          <a:effectLst/>
                        </a:rPr>
                        <a:t>0</a:t>
                      </a:r>
                    </a:p>
                  </a:txBody>
                  <a:tcPr/>
                </a:tc>
                <a:tc>
                  <a:txBody>
                    <a:bodyPr/>
                    <a:lstStyle/>
                    <a:p>
                      <a:pPr algn="ctr" fontAlgn="base"/>
                      <a:r>
                        <a:rPr lang="en-US" sz="1800" dirty="0">
                          <a:effectLst/>
                        </a:rPr>
                        <a:t>8</a:t>
                      </a:r>
                    </a:p>
                  </a:txBody>
                  <a:tcPr/>
                </a:tc>
                <a:tc>
                  <a:txBody>
                    <a:bodyPr/>
                    <a:lstStyle/>
                    <a:p>
                      <a:pPr lvl="0" algn="ctr">
                        <a:buNone/>
                      </a:pPr>
                      <a:r>
                        <a:rPr lang="en-US" b="0" i="0" dirty="0">
                          <a:solidFill>
                            <a:srgbClr val="000000"/>
                          </a:solidFill>
                          <a:effectLst/>
                        </a:rPr>
                        <a:t>36</a:t>
                      </a:r>
                    </a:p>
                  </a:txBody>
                  <a:tcPr/>
                </a:tc>
                <a:tc>
                  <a:txBody>
                    <a:bodyPr/>
                    <a:lstStyle/>
                    <a:p>
                      <a:pPr algn="ctr" fontAlgn="base"/>
                      <a:endParaRPr lang="en-US" sz="1800">
                        <a:effectLst/>
                      </a:endParaRPr>
                    </a:p>
                  </a:txBody>
                  <a:tcPr/>
                </a:tc>
                <a:tc>
                  <a:txBody>
                    <a:bodyPr/>
                    <a:lstStyle/>
                    <a:p>
                      <a:pPr lvl="0" algn="ctr">
                        <a:buNone/>
                      </a:pPr>
                      <a:r>
                        <a:rPr lang="en-US" b="0" i="0" dirty="0">
                          <a:solidFill>
                            <a:srgbClr val="000000"/>
                          </a:solidFill>
                          <a:effectLst/>
                        </a:rPr>
                        <a:t>15</a:t>
                      </a:r>
                    </a:p>
                  </a:txBody>
                  <a:tcPr/>
                </a:tc>
                <a:tc>
                  <a:txBody>
                    <a:bodyPr/>
                    <a:lstStyle/>
                    <a:p>
                      <a:pPr algn="ctr" fontAlgn="base"/>
                      <a:endParaRPr lang="en-US" sz="1800">
                        <a:effectLst/>
                      </a:endParaRPr>
                    </a:p>
                  </a:txBody>
                  <a:tcPr/>
                </a:tc>
                <a:tc>
                  <a:txBody>
                    <a:bodyPr/>
                    <a:lstStyle/>
                    <a:p>
                      <a:pPr lvl="0" algn="ctr">
                        <a:buNone/>
                      </a:pPr>
                      <a:r>
                        <a:rPr lang="en-US" b="0" i="0" dirty="0">
                          <a:solidFill>
                            <a:srgbClr val="000000"/>
                          </a:solidFill>
                          <a:effectLst/>
                        </a:rPr>
                        <a:t>30</a:t>
                      </a:r>
                    </a:p>
                  </a:txBody>
                  <a:tcPr/>
                </a:tc>
                <a:tc>
                  <a:txBody>
                    <a:bodyPr/>
                    <a:lstStyle/>
                    <a:p>
                      <a:pPr algn="ctr" fontAlgn="base"/>
                      <a:r>
                        <a:rPr lang="en-US" sz="1800" dirty="0">
                          <a:effectLst/>
                        </a:rPr>
                        <a:t>25</a:t>
                      </a:r>
                    </a:p>
                  </a:txBody>
                  <a:tcPr/>
                </a:tc>
                <a:tc>
                  <a:txBody>
                    <a:bodyPr/>
                    <a:lstStyle/>
                    <a:p>
                      <a:pPr lvl="0" algn="ctr">
                        <a:buNone/>
                      </a:pPr>
                      <a:r>
                        <a:rPr lang="en-US" b="0" i="0" dirty="0">
                          <a:solidFill>
                            <a:srgbClr val="000000"/>
                          </a:solidFill>
                          <a:effectLst/>
                        </a:rPr>
                        <a:t>36</a:t>
                      </a:r>
                    </a:p>
                  </a:txBody>
                  <a:tcPr/>
                </a:tc>
                <a:tc>
                  <a:txBody>
                    <a:bodyPr/>
                    <a:lstStyle/>
                    <a:p>
                      <a:pPr algn="ctr" fontAlgn="base"/>
                      <a:r>
                        <a:rPr lang="en-US" sz="1800" dirty="0">
                          <a:effectLst/>
                        </a:rPr>
                        <a:t>28</a:t>
                      </a:r>
                    </a:p>
                  </a:txBody>
                  <a:tcPr/>
                </a:tc>
                <a:extLst>
                  <a:ext uri="{0D108BD9-81ED-4DB2-BD59-A6C34878D82A}">
                    <a16:rowId xmlns:a16="http://schemas.microsoft.com/office/drawing/2014/main" val="3938459573"/>
                  </a:ext>
                </a:extLst>
              </a:tr>
              <a:tr h="361950">
                <a:tc>
                  <a:txBody>
                    <a:bodyPr/>
                    <a:lstStyle/>
                    <a:p>
                      <a:pPr algn="l" fontAlgn="base"/>
                      <a:r>
                        <a:rPr lang="en-US" sz="1800" dirty="0">
                          <a:effectLst/>
                        </a:rPr>
                        <a:t>Science​</a:t>
                      </a:r>
                      <a:endParaRPr lang="en-US" b="0" i="0" dirty="0">
                        <a:solidFill>
                          <a:srgbClr val="000000"/>
                        </a:solidFill>
                        <a:effectLst/>
                      </a:endParaRPr>
                    </a:p>
                  </a:txBody>
                  <a:tcPr/>
                </a:tc>
                <a:tc>
                  <a:txBody>
                    <a:bodyPr/>
                    <a:lstStyle/>
                    <a:p>
                      <a:pPr algn="ctr" fontAlgn="base"/>
                      <a:r>
                        <a:rPr lang="en-US" sz="1800" dirty="0">
                          <a:effectLst/>
                        </a:rPr>
                        <a:t>16</a:t>
                      </a:r>
                    </a:p>
                  </a:txBody>
                  <a:tcPr/>
                </a:tc>
                <a:tc>
                  <a:txBody>
                    <a:bodyPr/>
                    <a:lstStyle/>
                    <a:p>
                      <a:pPr algn="ctr" fontAlgn="base"/>
                      <a:r>
                        <a:rPr lang="en-US" sz="1800" dirty="0">
                          <a:effectLst/>
                        </a:rPr>
                        <a:t>16</a:t>
                      </a:r>
                    </a:p>
                  </a:txBody>
                  <a:tcPr/>
                </a:tc>
                <a:tc>
                  <a:txBody>
                    <a:bodyPr/>
                    <a:lstStyle/>
                    <a:p>
                      <a:pPr algn="ctr" fontAlgn="base"/>
                      <a:r>
                        <a:rPr lang="en-US" sz="1800" dirty="0">
                          <a:effectLst/>
                        </a:rPr>
                        <a:t>0</a:t>
                      </a:r>
                    </a:p>
                  </a:txBody>
                  <a:tcPr/>
                </a:tc>
                <a:tc>
                  <a:txBody>
                    <a:bodyPr/>
                    <a:lstStyle/>
                    <a:p>
                      <a:pPr algn="ctr" fontAlgn="base"/>
                      <a:r>
                        <a:rPr lang="en-US" sz="1800" dirty="0">
                          <a:effectLst/>
                        </a:rPr>
                        <a:t>0</a:t>
                      </a:r>
                    </a:p>
                  </a:txBody>
                  <a:tcPr/>
                </a:tc>
                <a:tc>
                  <a:txBody>
                    <a:bodyPr/>
                    <a:lstStyle/>
                    <a:p>
                      <a:pPr lvl="0" algn="ctr">
                        <a:buNone/>
                      </a:pPr>
                      <a:r>
                        <a:rPr lang="en-US" b="0" i="0" dirty="0">
                          <a:solidFill>
                            <a:srgbClr val="000000"/>
                          </a:solidFill>
                          <a:effectLst/>
                        </a:rPr>
                        <a:t>18</a:t>
                      </a:r>
                    </a:p>
                  </a:txBody>
                  <a:tcPr/>
                </a:tc>
                <a:tc>
                  <a:txBody>
                    <a:bodyPr/>
                    <a:lstStyle/>
                    <a:p>
                      <a:pPr algn="ctr" fontAlgn="base"/>
                      <a:endParaRPr lang="en-US" sz="1800">
                        <a:effectLst/>
                      </a:endParaRPr>
                    </a:p>
                  </a:txBody>
                  <a:tcPr/>
                </a:tc>
                <a:tc>
                  <a:txBody>
                    <a:bodyPr/>
                    <a:lstStyle/>
                    <a:p>
                      <a:pPr lvl="0" algn="ctr">
                        <a:buNone/>
                      </a:pPr>
                      <a:r>
                        <a:rPr lang="en-US" b="0" i="0" dirty="0">
                          <a:solidFill>
                            <a:srgbClr val="000000"/>
                          </a:solidFill>
                          <a:effectLst/>
                        </a:rPr>
                        <a:t>0</a:t>
                      </a:r>
                    </a:p>
                  </a:txBody>
                  <a:tcPr/>
                </a:tc>
                <a:tc>
                  <a:txBody>
                    <a:bodyPr/>
                    <a:lstStyle/>
                    <a:p>
                      <a:pPr algn="ctr" fontAlgn="base"/>
                      <a:endParaRPr lang="en-US" sz="1800">
                        <a:effectLst/>
                      </a:endParaRPr>
                    </a:p>
                  </a:txBody>
                  <a:tcPr/>
                </a:tc>
                <a:tc>
                  <a:txBody>
                    <a:bodyPr/>
                    <a:lstStyle/>
                    <a:p>
                      <a:pPr lvl="0" algn="ctr">
                        <a:buNone/>
                      </a:pPr>
                      <a:r>
                        <a:rPr lang="en-US" b="0" i="0" dirty="0">
                          <a:solidFill>
                            <a:srgbClr val="000000"/>
                          </a:solidFill>
                          <a:effectLst/>
                        </a:rPr>
                        <a:t>11</a:t>
                      </a:r>
                    </a:p>
                  </a:txBody>
                  <a:tcPr/>
                </a:tc>
                <a:tc>
                  <a:txBody>
                    <a:bodyPr/>
                    <a:lstStyle/>
                    <a:p>
                      <a:pPr lvl="0" algn="ctr">
                        <a:buNone/>
                      </a:pPr>
                      <a:r>
                        <a:rPr lang="en-US" sz="1800" dirty="0">
                          <a:effectLst/>
                        </a:rPr>
                        <a:t>14</a:t>
                      </a:r>
                      <a:endParaRPr lang="en-US" dirty="0"/>
                    </a:p>
                  </a:txBody>
                  <a:tcPr/>
                </a:tc>
                <a:tc>
                  <a:txBody>
                    <a:bodyPr/>
                    <a:lstStyle/>
                    <a:p>
                      <a:pPr lvl="0" algn="ctr">
                        <a:buNone/>
                      </a:pPr>
                      <a:r>
                        <a:rPr lang="en-US" b="0" i="0" dirty="0">
                          <a:solidFill>
                            <a:srgbClr val="000000"/>
                          </a:solidFill>
                          <a:effectLst/>
                        </a:rPr>
                        <a:t>16</a:t>
                      </a:r>
                    </a:p>
                  </a:txBody>
                  <a:tcPr/>
                </a:tc>
                <a:tc>
                  <a:txBody>
                    <a:bodyPr/>
                    <a:lstStyle/>
                    <a:p>
                      <a:pPr algn="ctr" fontAlgn="base"/>
                      <a:r>
                        <a:rPr lang="en-US" sz="1800" dirty="0">
                          <a:effectLst/>
                        </a:rPr>
                        <a:t>13</a:t>
                      </a:r>
                    </a:p>
                  </a:txBody>
                  <a:tcPr/>
                </a:tc>
                <a:extLst>
                  <a:ext uri="{0D108BD9-81ED-4DB2-BD59-A6C34878D82A}">
                    <a16:rowId xmlns:a16="http://schemas.microsoft.com/office/drawing/2014/main" val="1798151334"/>
                  </a:ext>
                </a:extLst>
              </a:tr>
            </a:tbl>
          </a:graphicData>
        </a:graphic>
      </p:graphicFrame>
    </p:spTree>
    <p:extLst>
      <p:ext uri="{BB962C8B-B14F-4D97-AF65-F5344CB8AC3E}">
        <p14:creationId xmlns:p14="http://schemas.microsoft.com/office/powerpoint/2010/main" val="30504058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97123" y="274555"/>
            <a:ext cx="9395783"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a:solidFill>
                    <a:schemeClr val="bg1"/>
                  </a:solidFill>
                </a:rPr>
                <a:t>Comprehensive Needs Assessment</a:t>
              </a:r>
              <a:endParaRPr lang="en-US" sz="3200">
                <a:solidFill>
                  <a:schemeClr val="bg1"/>
                </a:solidFill>
              </a:endParaRPr>
            </a:p>
            <a:p>
              <a:pPr algn="ctr"/>
              <a:endParaRPr lang="en-US"/>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6814" y="370406"/>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12</a:t>
            </a:fld>
            <a:endParaRPr lang="en-US"/>
          </a:p>
        </p:txBody>
      </p:sp>
      <p:sp>
        <p:nvSpPr>
          <p:cNvPr id="3" name="TextBox 2">
            <a:extLst>
              <a:ext uri="{FF2B5EF4-FFF2-40B4-BE49-F238E27FC236}">
                <a16:creationId xmlns:a16="http://schemas.microsoft.com/office/drawing/2014/main" id="{956A9A24-98EE-4F8A-877E-7129005B23E8}"/>
              </a:ext>
            </a:extLst>
          </p:cNvPr>
          <p:cNvSpPr txBox="1"/>
          <p:nvPr/>
        </p:nvSpPr>
        <p:spPr>
          <a:xfrm>
            <a:off x="838200" y="6169580"/>
            <a:ext cx="2755969" cy="461665"/>
          </a:xfrm>
          <a:prstGeom prst="rect">
            <a:avLst/>
          </a:prstGeom>
          <a:noFill/>
        </p:spPr>
        <p:txBody>
          <a:bodyPr wrap="square" rtlCol="0">
            <a:spAutoFit/>
          </a:bodyPr>
          <a:lstStyle/>
          <a:p>
            <a:r>
              <a:rPr lang="en-US" sz="2400"/>
              <a:t>Domain 1 </a:t>
            </a:r>
          </a:p>
        </p:txBody>
      </p:sp>
      <p:graphicFrame>
        <p:nvGraphicFramePr>
          <p:cNvPr id="12" name="Content Placeholder 11">
            <a:extLst>
              <a:ext uri="{FF2B5EF4-FFF2-40B4-BE49-F238E27FC236}">
                <a16:creationId xmlns:a16="http://schemas.microsoft.com/office/drawing/2014/main" id="{9022970E-D3C2-4F4E-B6E9-497002EC0BFA}"/>
              </a:ext>
            </a:extLst>
          </p:cNvPr>
          <p:cNvGraphicFramePr>
            <a:graphicFrameLocks noGrp="1"/>
          </p:cNvGraphicFramePr>
          <p:nvPr>
            <p:ph idx="1"/>
            <p:extLst>
              <p:ext uri="{D42A27DB-BD31-4B8C-83A1-F6EECF244321}">
                <p14:modId xmlns:p14="http://schemas.microsoft.com/office/powerpoint/2010/main" val="229566757"/>
              </p:ext>
            </p:extLst>
          </p:nvPr>
        </p:nvGraphicFramePr>
        <p:xfrm>
          <a:off x="838200" y="1825625"/>
          <a:ext cx="10515583" cy="2743200"/>
        </p:xfrm>
        <a:graphic>
          <a:graphicData uri="http://schemas.openxmlformats.org/drawingml/2006/table">
            <a:tbl>
              <a:tblPr firstRow="1" bandRow="1">
                <a:tableStyleId>{5C22544A-7EE6-4342-B048-85BDC9FD1C3A}</a:tableStyleId>
              </a:tblPr>
              <a:tblGrid>
                <a:gridCol w="1330464">
                  <a:extLst>
                    <a:ext uri="{9D8B030D-6E8A-4147-A177-3AD203B41FA5}">
                      <a16:colId xmlns:a16="http://schemas.microsoft.com/office/drawing/2014/main" val="289179546"/>
                    </a:ext>
                  </a:extLst>
                </a:gridCol>
                <a:gridCol w="847554">
                  <a:extLst>
                    <a:ext uri="{9D8B030D-6E8A-4147-A177-3AD203B41FA5}">
                      <a16:colId xmlns:a16="http://schemas.microsoft.com/office/drawing/2014/main" val="2461452446"/>
                    </a:ext>
                  </a:extLst>
                </a:gridCol>
                <a:gridCol w="837700">
                  <a:extLst>
                    <a:ext uri="{9D8B030D-6E8A-4147-A177-3AD203B41FA5}">
                      <a16:colId xmlns:a16="http://schemas.microsoft.com/office/drawing/2014/main" val="3199032702"/>
                    </a:ext>
                  </a:extLst>
                </a:gridCol>
                <a:gridCol w="729291">
                  <a:extLst>
                    <a:ext uri="{9D8B030D-6E8A-4147-A177-3AD203B41FA5}">
                      <a16:colId xmlns:a16="http://schemas.microsoft.com/office/drawing/2014/main" val="1611389411"/>
                    </a:ext>
                  </a:extLst>
                </a:gridCol>
                <a:gridCol w="739145">
                  <a:extLst>
                    <a:ext uri="{9D8B030D-6E8A-4147-A177-3AD203B41FA5}">
                      <a16:colId xmlns:a16="http://schemas.microsoft.com/office/drawing/2014/main" val="4046372725"/>
                    </a:ext>
                  </a:extLst>
                </a:gridCol>
                <a:gridCol w="729291">
                  <a:extLst>
                    <a:ext uri="{9D8B030D-6E8A-4147-A177-3AD203B41FA5}">
                      <a16:colId xmlns:a16="http://schemas.microsoft.com/office/drawing/2014/main" val="1826600322"/>
                    </a:ext>
                  </a:extLst>
                </a:gridCol>
                <a:gridCol w="739145">
                  <a:extLst>
                    <a:ext uri="{9D8B030D-6E8A-4147-A177-3AD203B41FA5}">
                      <a16:colId xmlns:a16="http://schemas.microsoft.com/office/drawing/2014/main" val="3376527127"/>
                    </a:ext>
                  </a:extLst>
                </a:gridCol>
                <a:gridCol w="680014">
                  <a:extLst>
                    <a:ext uri="{9D8B030D-6E8A-4147-A177-3AD203B41FA5}">
                      <a16:colId xmlns:a16="http://schemas.microsoft.com/office/drawing/2014/main" val="1364837367"/>
                    </a:ext>
                  </a:extLst>
                </a:gridCol>
                <a:gridCol w="860611">
                  <a:extLst>
                    <a:ext uri="{9D8B030D-6E8A-4147-A177-3AD203B41FA5}">
                      <a16:colId xmlns:a16="http://schemas.microsoft.com/office/drawing/2014/main" val="3282804454"/>
                    </a:ext>
                  </a:extLst>
                </a:gridCol>
                <a:gridCol w="834497">
                  <a:extLst>
                    <a:ext uri="{9D8B030D-6E8A-4147-A177-3AD203B41FA5}">
                      <a16:colId xmlns:a16="http://schemas.microsoft.com/office/drawing/2014/main" val="2885107924"/>
                    </a:ext>
                  </a:extLst>
                </a:gridCol>
                <a:gridCol w="806823">
                  <a:extLst>
                    <a:ext uri="{9D8B030D-6E8A-4147-A177-3AD203B41FA5}">
                      <a16:colId xmlns:a16="http://schemas.microsoft.com/office/drawing/2014/main" val="1190826763"/>
                    </a:ext>
                  </a:extLst>
                </a:gridCol>
                <a:gridCol w="651757">
                  <a:extLst>
                    <a:ext uri="{9D8B030D-6E8A-4147-A177-3AD203B41FA5}">
                      <a16:colId xmlns:a16="http://schemas.microsoft.com/office/drawing/2014/main" val="3708382036"/>
                    </a:ext>
                  </a:extLst>
                </a:gridCol>
                <a:gridCol w="729291">
                  <a:extLst>
                    <a:ext uri="{9D8B030D-6E8A-4147-A177-3AD203B41FA5}">
                      <a16:colId xmlns:a16="http://schemas.microsoft.com/office/drawing/2014/main" val="207697510"/>
                    </a:ext>
                  </a:extLst>
                </a:gridCol>
              </a:tblGrid>
              <a:tr h="361950">
                <a:tc gridSpan="13">
                  <a:txBody>
                    <a:bodyPr/>
                    <a:lstStyle/>
                    <a:p>
                      <a:pPr algn="ctr" fontAlgn="base"/>
                      <a:r>
                        <a:rPr lang="en-US" sz="1800" dirty="0">
                          <a:effectLst/>
                        </a:rPr>
                        <a:t>% in MEETS LEVEL​</a:t>
                      </a:r>
                      <a:endParaRPr lang="en-US" b="1" dirty="0">
                        <a:solidFill>
                          <a:srgbClr val="FFFFFF"/>
                        </a:solidFill>
                        <a:effectLst/>
                      </a:endParaRPr>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16382021"/>
                  </a:ext>
                </a:extLst>
              </a:tr>
              <a:tr h="361950">
                <a:tc>
                  <a:txBody>
                    <a:bodyPr/>
                    <a:lstStyle/>
                    <a:p>
                      <a:pPr fontAlgn="base"/>
                      <a:r>
                        <a:rPr lang="en-US" sz="1800" b="1" dirty="0">
                          <a:solidFill>
                            <a:srgbClr val="FFFF00"/>
                          </a:solidFill>
                          <a:effectLst/>
                        </a:rPr>
                        <a:t>Subject​</a:t>
                      </a:r>
                      <a:endParaRPr lang="en-US" b="1" dirty="0">
                        <a:solidFill>
                          <a:srgbClr val="FFFF00"/>
                        </a:solidFill>
                        <a:effectLst/>
                      </a:endParaRPr>
                    </a:p>
                  </a:txBody>
                  <a:tcPr>
                    <a:solidFill>
                      <a:srgbClr val="0070C0"/>
                    </a:solidFill>
                  </a:tcPr>
                </a:tc>
                <a:tc gridSpan="2">
                  <a:txBody>
                    <a:bodyPr/>
                    <a:lstStyle/>
                    <a:p>
                      <a:pPr fontAlgn="base"/>
                      <a:r>
                        <a:rPr lang="en-US" sz="1800" b="1" dirty="0">
                          <a:solidFill>
                            <a:srgbClr val="FFFF00"/>
                          </a:solidFill>
                          <a:effectLst/>
                        </a:rPr>
                        <a:t>Escobar​</a:t>
                      </a:r>
                      <a:endParaRPr lang="en-US" b="1" dirty="0">
                        <a:solidFill>
                          <a:srgbClr val="FFFF00"/>
                        </a:solidFill>
                        <a:effectLst/>
                      </a:endParaRPr>
                    </a:p>
                  </a:txBody>
                  <a:tcPr>
                    <a:solidFill>
                      <a:srgbClr val="0070C0"/>
                    </a:solidFill>
                  </a:tcPr>
                </a:tc>
                <a:tc hMerge="1">
                  <a:txBody>
                    <a:bodyPr/>
                    <a:lstStyle/>
                    <a:p>
                      <a:endParaRPr lang="en-US"/>
                    </a:p>
                  </a:txBody>
                  <a:tcPr/>
                </a:tc>
                <a:tc gridSpan="2">
                  <a:txBody>
                    <a:bodyPr/>
                    <a:lstStyle/>
                    <a:p>
                      <a:pPr fontAlgn="base"/>
                      <a:r>
                        <a:rPr lang="en-US" sz="1800" b="1" dirty="0">
                          <a:solidFill>
                            <a:srgbClr val="FFFF00"/>
                          </a:solidFill>
                          <a:effectLst/>
                        </a:rPr>
                        <a:t>Special Ed​</a:t>
                      </a:r>
                      <a:endParaRPr lang="en-US" b="1" dirty="0">
                        <a:solidFill>
                          <a:srgbClr val="FFFF00"/>
                        </a:solidFill>
                        <a:effectLst/>
                      </a:endParaRPr>
                    </a:p>
                  </a:txBody>
                  <a:tcPr>
                    <a:solidFill>
                      <a:srgbClr val="0070C0"/>
                    </a:solidFill>
                  </a:tcPr>
                </a:tc>
                <a:tc hMerge="1">
                  <a:txBody>
                    <a:bodyPr/>
                    <a:lstStyle/>
                    <a:p>
                      <a:endParaRPr lang="en-US"/>
                    </a:p>
                  </a:txBody>
                  <a:tcPr/>
                </a:tc>
                <a:tc gridSpan="2">
                  <a:txBody>
                    <a:bodyPr/>
                    <a:lstStyle/>
                    <a:p>
                      <a:pPr fontAlgn="base"/>
                      <a:r>
                        <a:rPr lang="en-US" sz="1800" b="1" dirty="0">
                          <a:solidFill>
                            <a:srgbClr val="FFFF00"/>
                          </a:solidFill>
                          <a:effectLst/>
                        </a:rPr>
                        <a:t>Continuously Enrolled​</a:t>
                      </a:r>
                      <a:endParaRPr lang="en-US" b="1" dirty="0">
                        <a:solidFill>
                          <a:srgbClr val="FFFF00"/>
                        </a:solidFill>
                        <a:effectLst/>
                      </a:endParaRPr>
                    </a:p>
                  </a:txBody>
                  <a:tcPr>
                    <a:solidFill>
                      <a:srgbClr val="0070C0"/>
                    </a:solidFill>
                  </a:tcPr>
                </a:tc>
                <a:tc hMerge="1">
                  <a:txBody>
                    <a:bodyPr/>
                    <a:lstStyle/>
                    <a:p>
                      <a:endParaRPr lang="en-US"/>
                    </a:p>
                  </a:txBody>
                  <a:tcPr/>
                </a:tc>
                <a:tc gridSpan="2">
                  <a:txBody>
                    <a:bodyPr/>
                    <a:lstStyle/>
                    <a:p>
                      <a:pPr fontAlgn="base"/>
                      <a:r>
                        <a:rPr lang="en-US" sz="1800" b="1" dirty="0">
                          <a:solidFill>
                            <a:srgbClr val="FFFF00"/>
                          </a:solidFill>
                          <a:effectLst/>
                        </a:rPr>
                        <a:t>Non-Continuously  Enrolled​</a:t>
                      </a:r>
                      <a:endParaRPr lang="en-US" b="1" dirty="0">
                        <a:solidFill>
                          <a:srgbClr val="FFFF00"/>
                        </a:solidFill>
                        <a:effectLst/>
                      </a:endParaRPr>
                    </a:p>
                  </a:txBody>
                  <a:tcPr>
                    <a:solidFill>
                      <a:srgbClr val="0070C0"/>
                    </a:solidFill>
                  </a:tcPr>
                </a:tc>
                <a:tc hMerge="1">
                  <a:txBody>
                    <a:bodyPr/>
                    <a:lstStyle/>
                    <a:p>
                      <a:endParaRPr lang="en-US"/>
                    </a:p>
                  </a:txBody>
                  <a:tcPr/>
                </a:tc>
                <a:tc gridSpan="2">
                  <a:txBody>
                    <a:bodyPr/>
                    <a:lstStyle/>
                    <a:p>
                      <a:pPr marL="0" lvl="0" indent="0" algn="l">
                        <a:lnSpc>
                          <a:spcPct val="100000"/>
                        </a:lnSpc>
                        <a:buNone/>
                      </a:pPr>
                      <a:r>
                        <a:rPr lang="en-US" sz="1800" b="1" i="0" u="none" strike="noStrike" baseline="0" noProof="0" dirty="0">
                          <a:solidFill>
                            <a:srgbClr val="FFFF00"/>
                          </a:solidFill>
                          <a:effectLst/>
                          <a:latin typeface="Calibri"/>
                        </a:rPr>
                        <a:t>Economically </a:t>
                      </a:r>
                    </a:p>
                    <a:p>
                      <a:pPr lvl="0">
                        <a:buNone/>
                      </a:pPr>
                      <a:r>
                        <a:rPr lang="en-US" sz="1800" b="1" i="0" u="none" strike="noStrike" baseline="0" noProof="0" dirty="0">
                          <a:solidFill>
                            <a:srgbClr val="FFFF00"/>
                          </a:solidFill>
                          <a:effectLst/>
                          <a:latin typeface="Calibri"/>
                        </a:rPr>
                        <a:t>Disadvantaged</a:t>
                      </a:r>
                      <a:endParaRPr lang="en-US" i="0" u="none" strike="noStrike" baseline="0" noProof="0" dirty="0">
                        <a:latin typeface="Calibri"/>
                      </a:endParaRPr>
                    </a:p>
                  </a:txBody>
                  <a:tcPr>
                    <a:solidFill>
                      <a:srgbClr val="0070C0"/>
                    </a:solidFill>
                  </a:tcPr>
                </a:tc>
                <a:tc hMerge="1">
                  <a:txBody>
                    <a:bodyPr/>
                    <a:lstStyle/>
                    <a:p>
                      <a:endParaRPr lang="en-US"/>
                    </a:p>
                  </a:txBody>
                  <a:tcPr/>
                </a:tc>
                <a:tc gridSpan="2">
                  <a:txBody>
                    <a:bodyPr/>
                    <a:lstStyle/>
                    <a:p>
                      <a:pPr fontAlgn="base"/>
                      <a:r>
                        <a:rPr lang="en-US" sz="1800" b="1" dirty="0">
                          <a:solidFill>
                            <a:srgbClr val="FFFF00"/>
                          </a:solidFill>
                          <a:effectLst/>
                        </a:rPr>
                        <a:t>EB</a:t>
                      </a:r>
                      <a:endParaRPr lang="en-US" b="1" dirty="0">
                        <a:solidFill>
                          <a:srgbClr val="FFFF00"/>
                        </a:solidFill>
                        <a:effectLst/>
                      </a:endParaRPr>
                    </a:p>
                  </a:txBody>
                  <a:tcPr>
                    <a:solidFill>
                      <a:srgbClr val="0070C0"/>
                    </a:solidFill>
                  </a:tcPr>
                </a:tc>
                <a:tc hMerge="1">
                  <a:txBody>
                    <a:bodyPr/>
                    <a:lstStyle/>
                    <a:p>
                      <a:endParaRPr lang="en-US"/>
                    </a:p>
                  </a:txBody>
                  <a:tcPr/>
                </a:tc>
                <a:extLst>
                  <a:ext uri="{0D108BD9-81ED-4DB2-BD59-A6C34878D82A}">
                    <a16:rowId xmlns:a16="http://schemas.microsoft.com/office/drawing/2014/main" val="2608371966"/>
                  </a:ext>
                </a:extLst>
              </a:tr>
              <a:tr h="361950">
                <a:tc>
                  <a:txBody>
                    <a:bodyPr/>
                    <a:lstStyle/>
                    <a:p>
                      <a:pPr fontAlgn="auto"/>
                      <a:r>
                        <a:rPr lang="en-US" sz="1800" b="1" dirty="0">
                          <a:effectLst/>
                        </a:rPr>
                        <a:t>​</a:t>
                      </a:r>
                      <a:endParaRPr lang="en-US" sz="1800" b="1" dirty="0">
                        <a:effectLst/>
                        <a:latin typeface="Calibri"/>
                      </a:endParaRPr>
                    </a:p>
                  </a:txBody>
                  <a:tcPr>
                    <a:solidFill>
                      <a:schemeClr val="bg1">
                        <a:lumMod val="75000"/>
                      </a:schemeClr>
                    </a:solidFill>
                  </a:tcPr>
                </a:tc>
                <a:tc>
                  <a:txBody>
                    <a:bodyPr/>
                    <a:lstStyle/>
                    <a:p>
                      <a:pPr lvl="0">
                        <a:buNone/>
                      </a:pPr>
                      <a:r>
                        <a:rPr lang="en-US" sz="1800" b="1" dirty="0">
                          <a:effectLst/>
                        </a:rPr>
                        <a:t>2022</a:t>
                      </a:r>
                      <a:endParaRPr lang="en-US" b="1" dirty="0">
                        <a:effectLst/>
                      </a:endParaRPr>
                    </a:p>
                  </a:txBody>
                  <a:tcPr>
                    <a:solidFill>
                      <a:schemeClr val="bg1">
                        <a:lumMod val="75000"/>
                      </a:schemeClr>
                    </a:solidFill>
                  </a:tcPr>
                </a:tc>
                <a:tc>
                  <a:txBody>
                    <a:bodyPr/>
                    <a:lstStyle/>
                    <a:p>
                      <a:pPr fontAlgn="base"/>
                      <a:r>
                        <a:rPr lang="en-US" sz="1800" b="1" dirty="0">
                          <a:effectLst/>
                        </a:rPr>
                        <a:t>2023</a:t>
                      </a:r>
                      <a:endParaRPr lang="en-US" b="1" dirty="0">
                        <a:effectLst/>
                      </a:endParaRPr>
                    </a:p>
                  </a:txBody>
                  <a:tcPr>
                    <a:solidFill>
                      <a:schemeClr val="bg1">
                        <a:lumMod val="75000"/>
                      </a:schemeClr>
                    </a:solidFill>
                  </a:tcPr>
                </a:tc>
                <a:tc>
                  <a:txBody>
                    <a:bodyPr/>
                    <a:lstStyle/>
                    <a:p>
                      <a:pPr lvl="0">
                        <a:buNone/>
                      </a:pPr>
                      <a:r>
                        <a:rPr lang="en-US" sz="1800" b="1" dirty="0">
                          <a:effectLst/>
                        </a:rPr>
                        <a:t>2022</a:t>
                      </a:r>
                      <a:endParaRPr lang="en-US" b="1" dirty="0">
                        <a:effectLst/>
                      </a:endParaRPr>
                    </a:p>
                  </a:txBody>
                  <a:tcPr>
                    <a:solidFill>
                      <a:schemeClr val="bg1">
                        <a:lumMod val="75000"/>
                      </a:schemeClr>
                    </a:solidFill>
                  </a:tcPr>
                </a:tc>
                <a:tc>
                  <a:txBody>
                    <a:bodyPr/>
                    <a:lstStyle/>
                    <a:p>
                      <a:pPr fontAlgn="base"/>
                      <a:r>
                        <a:rPr lang="en-US" sz="1800" b="1" dirty="0">
                          <a:effectLst/>
                        </a:rPr>
                        <a:t>2023</a:t>
                      </a:r>
                      <a:endParaRPr lang="en-US" b="1" dirty="0">
                        <a:effectLst/>
                      </a:endParaRPr>
                    </a:p>
                  </a:txBody>
                  <a:tcPr>
                    <a:solidFill>
                      <a:schemeClr val="bg1">
                        <a:lumMod val="75000"/>
                      </a:schemeClr>
                    </a:solidFill>
                  </a:tcPr>
                </a:tc>
                <a:tc>
                  <a:txBody>
                    <a:bodyPr/>
                    <a:lstStyle/>
                    <a:p>
                      <a:pPr lvl="0">
                        <a:buNone/>
                      </a:pPr>
                      <a:r>
                        <a:rPr lang="en-US" sz="1800" b="1" dirty="0">
                          <a:effectLst/>
                        </a:rPr>
                        <a:t>2022</a:t>
                      </a:r>
                      <a:endParaRPr lang="en-US" b="1" dirty="0">
                        <a:effectLst/>
                      </a:endParaRPr>
                    </a:p>
                  </a:txBody>
                  <a:tcPr>
                    <a:solidFill>
                      <a:schemeClr val="bg1">
                        <a:lumMod val="75000"/>
                      </a:schemeClr>
                    </a:solidFill>
                  </a:tcP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800" b="1" dirty="0">
                          <a:effectLst/>
                        </a:rPr>
                        <a:t>2023​</a:t>
                      </a:r>
                      <a:endParaRPr lang="en-US" b="1" dirty="0">
                        <a:effectLst/>
                      </a:endParaRPr>
                    </a:p>
                  </a:txBody>
                  <a:tcPr>
                    <a:solidFill>
                      <a:schemeClr val="bg1">
                        <a:lumMod val="75000"/>
                      </a:schemeClr>
                    </a:solidFill>
                  </a:tcPr>
                </a:tc>
                <a:tc>
                  <a:txBody>
                    <a:bodyPr/>
                    <a:lstStyle/>
                    <a:p>
                      <a:pPr lvl="0">
                        <a:buNone/>
                      </a:pPr>
                      <a:r>
                        <a:rPr lang="en-US" sz="1800" b="1" dirty="0">
                          <a:effectLst/>
                        </a:rPr>
                        <a:t>2022​</a:t>
                      </a:r>
                      <a:endParaRPr lang="en-US" b="1" dirty="0">
                        <a:effectLst/>
                      </a:endParaRPr>
                    </a:p>
                  </a:txBody>
                  <a:tcPr>
                    <a:solidFill>
                      <a:schemeClr val="bg1">
                        <a:lumMod val="75000"/>
                      </a:schemeClr>
                    </a:solidFill>
                  </a:tcPr>
                </a:tc>
                <a:tc>
                  <a:txBody>
                    <a:bodyPr/>
                    <a:lstStyle/>
                    <a:p>
                      <a:pPr fontAlgn="base"/>
                      <a:r>
                        <a:rPr lang="en-US" sz="1800" b="1" dirty="0">
                          <a:effectLst/>
                        </a:rPr>
                        <a:t>2023</a:t>
                      </a:r>
                      <a:endParaRPr lang="en-US" b="1" dirty="0">
                        <a:effectLst/>
                      </a:endParaRPr>
                    </a:p>
                  </a:txBody>
                  <a:tcPr>
                    <a:solidFill>
                      <a:schemeClr val="bg1">
                        <a:lumMod val="75000"/>
                      </a:schemeClr>
                    </a:solidFill>
                  </a:tcPr>
                </a:tc>
                <a:tc>
                  <a:txBody>
                    <a:bodyPr/>
                    <a:lstStyle/>
                    <a:p>
                      <a:pPr lvl="0">
                        <a:buNone/>
                      </a:pPr>
                      <a:r>
                        <a:rPr lang="en-US" sz="1800" b="1" dirty="0">
                          <a:effectLst/>
                        </a:rPr>
                        <a:t>2022</a:t>
                      </a:r>
                      <a:endParaRPr lang="en-US" b="1" dirty="0">
                        <a:effectLst/>
                      </a:endParaRPr>
                    </a:p>
                  </a:txBody>
                  <a:tcPr>
                    <a:solidFill>
                      <a:schemeClr val="bg1">
                        <a:lumMod val="75000"/>
                      </a:schemeClr>
                    </a:solidFill>
                  </a:tcPr>
                </a:tc>
                <a:tc>
                  <a:txBody>
                    <a:bodyPr/>
                    <a:lstStyle/>
                    <a:p>
                      <a:pPr fontAlgn="base"/>
                      <a:r>
                        <a:rPr lang="en-US" sz="1800" b="1" dirty="0">
                          <a:effectLst/>
                        </a:rPr>
                        <a:t>2023</a:t>
                      </a:r>
                      <a:endParaRPr lang="en-US" b="1" dirty="0">
                        <a:effectLst/>
                      </a:endParaRPr>
                    </a:p>
                  </a:txBody>
                  <a:tcPr>
                    <a:solidFill>
                      <a:schemeClr val="bg1">
                        <a:lumMod val="75000"/>
                      </a:schemeClr>
                    </a:solidFill>
                  </a:tcPr>
                </a:tc>
                <a:tc>
                  <a:txBody>
                    <a:bodyPr/>
                    <a:lstStyle/>
                    <a:p>
                      <a:pPr lvl="0">
                        <a:buNone/>
                      </a:pPr>
                      <a:r>
                        <a:rPr lang="en-US" sz="1800" b="1" dirty="0">
                          <a:effectLst/>
                        </a:rPr>
                        <a:t>2022​</a:t>
                      </a:r>
                      <a:endParaRPr lang="en-US" b="1" dirty="0">
                        <a:effectLst/>
                      </a:endParaRPr>
                    </a:p>
                  </a:txBody>
                  <a:tcPr>
                    <a:solidFill>
                      <a:schemeClr val="bg1">
                        <a:lumMod val="75000"/>
                      </a:schemeClr>
                    </a:solidFill>
                  </a:tcPr>
                </a:tc>
                <a:tc>
                  <a:txBody>
                    <a:bodyPr/>
                    <a:lstStyle/>
                    <a:p>
                      <a:pPr fontAlgn="base"/>
                      <a:r>
                        <a:rPr lang="en-US" sz="1800" b="1" dirty="0">
                          <a:effectLst/>
                        </a:rPr>
                        <a:t>2023</a:t>
                      </a:r>
                      <a:endParaRPr lang="en-US" b="1" dirty="0">
                        <a:effectLst/>
                      </a:endParaRPr>
                    </a:p>
                  </a:txBody>
                  <a:tcPr>
                    <a:solidFill>
                      <a:schemeClr val="bg1">
                        <a:lumMod val="75000"/>
                      </a:schemeClr>
                    </a:solidFill>
                  </a:tcPr>
                </a:tc>
                <a:extLst>
                  <a:ext uri="{0D108BD9-81ED-4DB2-BD59-A6C34878D82A}">
                    <a16:rowId xmlns:a16="http://schemas.microsoft.com/office/drawing/2014/main" val="3374995245"/>
                  </a:ext>
                </a:extLst>
              </a:tr>
              <a:tr h="361950">
                <a:tc>
                  <a:txBody>
                    <a:bodyPr/>
                    <a:lstStyle/>
                    <a:p>
                      <a:pPr fontAlgn="base"/>
                      <a:r>
                        <a:rPr lang="en-US" sz="1800" dirty="0">
                          <a:effectLst/>
                        </a:rPr>
                        <a:t>Reading​</a:t>
                      </a:r>
                      <a:endParaRPr lang="en-US" dirty="0">
                        <a:effectLst/>
                      </a:endParaRPr>
                    </a:p>
                  </a:txBody>
                  <a:tcPr/>
                </a:tc>
                <a:tc>
                  <a:txBody>
                    <a:bodyPr/>
                    <a:lstStyle/>
                    <a:p>
                      <a:pPr lvl="0" algn="ctr">
                        <a:buNone/>
                      </a:pPr>
                      <a:r>
                        <a:rPr lang="en-US" dirty="0">
                          <a:effectLst/>
                        </a:rPr>
                        <a:t>56</a:t>
                      </a:r>
                    </a:p>
                  </a:txBody>
                  <a:tcPr/>
                </a:tc>
                <a:tc>
                  <a:txBody>
                    <a:bodyPr/>
                    <a:lstStyle/>
                    <a:p>
                      <a:pPr algn="ctr" fontAlgn="base"/>
                      <a:r>
                        <a:rPr lang="en-US" sz="1800" dirty="0">
                          <a:effectLst/>
                        </a:rPr>
                        <a:t>65</a:t>
                      </a:r>
                    </a:p>
                  </a:txBody>
                  <a:tcPr/>
                </a:tc>
                <a:tc>
                  <a:txBody>
                    <a:bodyPr/>
                    <a:lstStyle/>
                    <a:p>
                      <a:pPr lvl="0" algn="ctr">
                        <a:buNone/>
                      </a:pPr>
                      <a:r>
                        <a:rPr lang="en-US" dirty="0">
                          <a:effectLst/>
                        </a:rPr>
                        <a:t>32</a:t>
                      </a:r>
                    </a:p>
                  </a:txBody>
                  <a:tcPr/>
                </a:tc>
                <a:tc>
                  <a:txBody>
                    <a:bodyPr/>
                    <a:lstStyle/>
                    <a:p>
                      <a:pPr algn="ctr" fontAlgn="base"/>
                      <a:r>
                        <a:rPr lang="en-US" sz="1800" dirty="0">
                          <a:effectLst/>
                        </a:rPr>
                        <a:t>25</a:t>
                      </a:r>
                    </a:p>
                  </a:txBody>
                  <a:tcPr/>
                </a:tc>
                <a:tc>
                  <a:txBody>
                    <a:bodyPr/>
                    <a:lstStyle/>
                    <a:p>
                      <a:pPr lvl="0" algn="ctr">
                        <a:buNone/>
                      </a:pPr>
                      <a:r>
                        <a:rPr lang="en-US" dirty="0">
                          <a:effectLst/>
                        </a:rPr>
                        <a:t>58</a:t>
                      </a:r>
                    </a:p>
                  </a:txBody>
                  <a:tcPr/>
                </a:tc>
                <a:tc>
                  <a:txBody>
                    <a:bodyPr/>
                    <a:lstStyle/>
                    <a:p>
                      <a:pPr algn="ctr" fontAlgn="base"/>
                      <a:endParaRPr lang="en-US" sz="1800">
                        <a:effectLst/>
                      </a:endParaRPr>
                    </a:p>
                  </a:txBody>
                  <a:tcPr/>
                </a:tc>
                <a:tc>
                  <a:txBody>
                    <a:bodyPr/>
                    <a:lstStyle/>
                    <a:p>
                      <a:pPr lvl="0" algn="ctr">
                        <a:buNone/>
                      </a:pPr>
                      <a:r>
                        <a:rPr lang="en-US" dirty="0">
                          <a:effectLst/>
                        </a:rPr>
                        <a:t>46</a:t>
                      </a:r>
                    </a:p>
                  </a:txBody>
                  <a:tcPr/>
                </a:tc>
                <a:tc>
                  <a:txBody>
                    <a:bodyPr/>
                    <a:lstStyle/>
                    <a:p>
                      <a:pPr lvl="0" algn="ctr">
                        <a:buNone/>
                      </a:pPr>
                      <a:endParaRPr lang="en-US" sz="1800">
                        <a:effectLst/>
                      </a:endParaRPr>
                    </a:p>
                  </a:txBody>
                  <a:tcPr/>
                </a:tc>
                <a:tc>
                  <a:txBody>
                    <a:bodyPr/>
                    <a:lstStyle/>
                    <a:p>
                      <a:pPr lvl="0" algn="ctr">
                        <a:buNone/>
                      </a:pPr>
                      <a:r>
                        <a:rPr lang="en-US" dirty="0">
                          <a:effectLst/>
                        </a:rPr>
                        <a:t>55</a:t>
                      </a:r>
                    </a:p>
                  </a:txBody>
                  <a:tcPr/>
                </a:tc>
                <a:tc>
                  <a:txBody>
                    <a:bodyPr/>
                    <a:lstStyle/>
                    <a:p>
                      <a:pPr algn="ctr" fontAlgn="base"/>
                      <a:r>
                        <a:rPr lang="en-US" sz="1800" dirty="0">
                          <a:effectLst/>
                        </a:rPr>
                        <a:t>63</a:t>
                      </a:r>
                    </a:p>
                  </a:txBody>
                  <a:tcPr/>
                </a:tc>
                <a:tc>
                  <a:txBody>
                    <a:bodyPr/>
                    <a:lstStyle/>
                    <a:p>
                      <a:pPr lvl="0" algn="ctr">
                        <a:buNone/>
                      </a:pPr>
                      <a:r>
                        <a:rPr lang="en-US" sz="1800" dirty="0">
                          <a:effectLst/>
                        </a:rPr>
                        <a:t>55</a:t>
                      </a:r>
                      <a:endParaRPr lang="en-US" dirty="0">
                        <a:effectLst/>
                      </a:endParaRPr>
                    </a:p>
                  </a:txBody>
                  <a:tcPr/>
                </a:tc>
                <a:tc>
                  <a:txBody>
                    <a:bodyPr/>
                    <a:lstStyle/>
                    <a:p>
                      <a:pPr algn="ctr" fontAlgn="base"/>
                      <a:r>
                        <a:rPr lang="en-US" sz="1800" dirty="0">
                          <a:effectLst/>
                        </a:rPr>
                        <a:t>65</a:t>
                      </a:r>
                    </a:p>
                  </a:txBody>
                  <a:tcPr/>
                </a:tc>
                <a:extLst>
                  <a:ext uri="{0D108BD9-81ED-4DB2-BD59-A6C34878D82A}">
                    <a16:rowId xmlns:a16="http://schemas.microsoft.com/office/drawing/2014/main" val="499471901"/>
                  </a:ext>
                </a:extLst>
              </a:tr>
              <a:tr h="361950">
                <a:tc>
                  <a:txBody>
                    <a:bodyPr/>
                    <a:lstStyle/>
                    <a:p>
                      <a:pPr fontAlgn="base"/>
                      <a:r>
                        <a:rPr lang="en-US" sz="1800" dirty="0">
                          <a:effectLst/>
                        </a:rPr>
                        <a:t>Math​</a:t>
                      </a:r>
                      <a:endParaRPr lang="en-US" dirty="0">
                        <a:effectLst/>
                      </a:endParaRPr>
                    </a:p>
                  </a:txBody>
                  <a:tcPr/>
                </a:tc>
                <a:tc>
                  <a:txBody>
                    <a:bodyPr/>
                    <a:lstStyle/>
                    <a:p>
                      <a:pPr lvl="0" algn="ctr">
                        <a:buNone/>
                      </a:pPr>
                      <a:r>
                        <a:rPr lang="en-US" dirty="0">
                          <a:effectLst/>
                        </a:rPr>
                        <a:t>54</a:t>
                      </a:r>
                    </a:p>
                  </a:txBody>
                  <a:tcPr/>
                </a:tc>
                <a:tc>
                  <a:txBody>
                    <a:bodyPr/>
                    <a:lstStyle/>
                    <a:p>
                      <a:pPr algn="ctr" fontAlgn="base"/>
                      <a:r>
                        <a:rPr lang="en-US" sz="1800" dirty="0">
                          <a:effectLst/>
                        </a:rPr>
                        <a:t>63</a:t>
                      </a:r>
                    </a:p>
                  </a:txBody>
                  <a:tcPr/>
                </a:tc>
                <a:tc>
                  <a:txBody>
                    <a:bodyPr/>
                    <a:lstStyle/>
                    <a:p>
                      <a:pPr lvl="0" algn="ctr">
                        <a:buNone/>
                      </a:pPr>
                      <a:r>
                        <a:rPr lang="en-US" dirty="0">
                          <a:effectLst/>
                        </a:rPr>
                        <a:t>24</a:t>
                      </a:r>
                    </a:p>
                  </a:txBody>
                  <a:tcPr/>
                </a:tc>
                <a:tc>
                  <a:txBody>
                    <a:bodyPr/>
                    <a:lstStyle/>
                    <a:p>
                      <a:pPr algn="ctr" fontAlgn="base"/>
                      <a:r>
                        <a:rPr lang="en-US" sz="1800" dirty="0">
                          <a:effectLst/>
                        </a:rPr>
                        <a:t>35</a:t>
                      </a:r>
                    </a:p>
                  </a:txBody>
                  <a:tcPr/>
                </a:tc>
                <a:tc>
                  <a:txBody>
                    <a:bodyPr/>
                    <a:lstStyle/>
                    <a:p>
                      <a:pPr lvl="0" algn="ctr">
                        <a:buNone/>
                      </a:pPr>
                      <a:r>
                        <a:rPr lang="en-US" dirty="0">
                          <a:effectLst/>
                        </a:rPr>
                        <a:t>59</a:t>
                      </a:r>
                    </a:p>
                  </a:txBody>
                  <a:tcPr/>
                </a:tc>
                <a:tc>
                  <a:txBody>
                    <a:bodyPr/>
                    <a:lstStyle/>
                    <a:p>
                      <a:pPr algn="ctr" fontAlgn="base"/>
                      <a:endParaRPr lang="en-US" sz="1800">
                        <a:effectLst/>
                      </a:endParaRPr>
                    </a:p>
                  </a:txBody>
                  <a:tcPr/>
                </a:tc>
                <a:tc>
                  <a:txBody>
                    <a:bodyPr/>
                    <a:lstStyle/>
                    <a:p>
                      <a:pPr lvl="0" algn="ctr">
                        <a:buNone/>
                      </a:pPr>
                      <a:r>
                        <a:rPr lang="en-US" dirty="0">
                          <a:effectLst/>
                        </a:rPr>
                        <a:t>30</a:t>
                      </a:r>
                    </a:p>
                  </a:txBody>
                  <a:tcPr/>
                </a:tc>
                <a:tc>
                  <a:txBody>
                    <a:bodyPr/>
                    <a:lstStyle/>
                    <a:p>
                      <a:pPr lvl="0" algn="ctr">
                        <a:buNone/>
                      </a:pPr>
                      <a:endParaRPr lang="en-US" sz="1800">
                        <a:effectLst/>
                      </a:endParaRPr>
                    </a:p>
                  </a:txBody>
                  <a:tcPr/>
                </a:tc>
                <a:tc>
                  <a:txBody>
                    <a:bodyPr/>
                    <a:lstStyle/>
                    <a:p>
                      <a:pPr lvl="0" algn="ctr">
                        <a:buNone/>
                      </a:pPr>
                      <a:r>
                        <a:rPr lang="en-US" dirty="0">
                          <a:effectLst/>
                        </a:rPr>
                        <a:t>51</a:t>
                      </a:r>
                    </a:p>
                  </a:txBody>
                  <a:tcPr/>
                </a:tc>
                <a:tc>
                  <a:txBody>
                    <a:bodyPr/>
                    <a:lstStyle/>
                    <a:p>
                      <a:pPr algn="ctr" fontAlgn="base"/>
                      <a:r>
                        <a:rPr lang="en-US" sz="1800" dirty="0">
                          <a:effectLst/>
                        </a:rPr>
                        <a:t>62</a:t>
                      </a:r>
                    </a:p>
                  </a:txBody>
                  <a:tcPr/>
                </a:tc>
                <a:tc>
                  <a:txBody>
                    <a:bodyPr/>
                    <a:lstStyle/>
                    <a:p>
                      <a:pPr lvl="0" algn="ctr">
                        <a:buNone/>
                      </a:pPr>
                      <a:r>
                        <a:rPr lang="en-US" sz="1800" dirty="0">
                          <a:effectLst/>
                        </a:rPr>
                        <a:t>56​</a:t>
                      </a:r>
                      <a:endParaRPr lang="en-US" dirty="0">
                        <a:effectLst/>
                      </a:endParaRPr>
                    </a:p>
                  </a:txBody>
                  <a:tcPr/>
                </a:tc>
                <a:tc>
                  <a:txBody>
                    <a:bodyPr/>
                    <a:lstStyle/>
                    <a:p>
                      <a:pPr algn="ctr" fontAlgn="base"/>
                      <a:r>
                        <a:rPr lang="en-US" sz="1800" dirty="0">
                          <a:effectLst/>
                        </a:rPr>
                        <a:t>62</a:t>
                      </a:r>
                    </a:p>
                  </a:txBody>
                  <a:tcPr/>
                </a:tc>
                <a:extLst>
                  <a:ext uri="{0D108BD9-81ED-4DB2-BD59-A6C34878D82A}">
                    <a16:rowId xmlns:a16="http://schemas.microsoft.com/office/drawing/2014/main" val="1817457256"/>
                  </a:ext>
                </a:extLst>
              </a:tr>
              <a:tr h="361950">
                <a:tc>
                  <a:txBody>
                    <a:bodyPr/>
                    <a:lstStyle/>
                    <a:p>
                      <a:pPr fontAlgn="base"/>
                      <a:r>
                        <a:rPr lang="en-US" sz="1800" dirty="0">
                          <a:effectLst/>
                        </a:rPr>
                        <a:t>Science​</a:t>
                      </a:r>
                      <a:endParaRPr lang="en-US" dirty="0">
                        <a:effectLst/>
                      </a:endParaRPr>
                    </a:p>
                  </a:txBody>
                  <a:tcPr/>
                </a:tc>
                <a:tc>
                  <a:txBody>
                    <a:bodyPr/>
                    <a:lstStyle/>
                    <a:p>
                      <a:pPr lvl="0" algn="ctr">
                        <a:buNone/>
                      </a:pPr>
                      <a:r>
                        <a:rPr lang="en-US" dirty="0">
                          <a:effectLst/>
                        </a:rPr>
                        <a:t>39</a:t>
                      </a:r>
                    </a:p>
                  </a:txBody>
                  <a:tcPr/>
                </a:tc>
                <a:tc>
                  <a:txBody>
                    <a:bodyPr/>
                    <a:lstStyle/>
                    <a:p>
                      <a:pPr algn="ctr" fontAlgn="base"/>
                      <a:r>
                        <a:rPr lang="en-US" sz="1800" dirty="0">
                          <a:effectLst/>
                        </a:rPr>
                        <a:t>40</a:t>
                      </a:r>
                    </a:p>
                  </a:txBody>
                  <a:tcPr/>
                </a:tc>
                <a:tc>
                  <a:txBody>
                    <a:bodyPr/>
                    <a:lstStyle/>
                    <a:p>
                      <a:pPr lvl="0" algn="ctr">
                        <a:buNone/>
                      </a:pPr>
                      <a:r>
                        <a:rPr lang="en-US" dirty="0">
                          <a:effectLst/>
                        </a:rPr>
                        <a:t>18</a:t>
                      </a:r>
                    </a:p>
                  </a:txBody>
                  <a:tcPr/>
                </a:tc>
                <a:tc>
                  <a:txBody>
                    <a:bodyPr/>
                    <a:lstStyle/>
                    <a:p>
                      <a:pPr algn="ctr" fontAlgn="base"/>
                      <a:r>
                        <a:rPr lang="en-US" sz="1800" dirty="0">
                          <a:effectLst/>
                        </a:rPr>
                        <a:t>18</a:t>
                      </a:r>
                    </a:p>
                  </a:txBody>
                  <a:tcPr/>
                </a:tc>
                <a:tc>
                  <a:txBody>
                    <a:bodyPr/>
                    <a:lstStyle/>
                    <a:p>
                      <a:pPr lvl="0" algn="ctr">
                        <a:buNone/>
                      </a:pPr>
                      <a:r>
                        <a:rPr lang="en-US" dirty="0">
                          <a:effectLst/>
                        </a:rPr>
                        <a:t>42</a:t>
                      </a:r>
                    </a:p>
                  </a:txBody>
                  <a:tcPr/>
                </a:tc>
                <a:tc>
                  <a:txBody>
                    <a:bodyPr/>
                    <a:lstStyle/>
                    <a:p>
                      <a:pPr algn="ctr" fontAlgn="base"/>
                      <a:endParaRPr lang="en-US" sz="1800">
                        <a:effectLst/>
                      </a:endParaRPr>
                    </a:p>
                  </a:txBody>
                  <a:tcPr/>
                </a:tc>
                <a:tc>
                  <a:txBody>
                    <a:bodyPr/>
                    <a:lstStyle/>
                    <a:p>
                      <a:pPr lvl="0" algn="ctr">
                        <a:buNone/>
                      </a:pPr>
                      <a:r>
                        <a:rPr lang="en-US" dirty="0">
                          <a:effectLst/>
                        </a:rPr>
                        <a:t>21</a:t>
                      </a:r>
                    </a:p>
                  </a:txBody>
                  <a:tcPr/>
                </a:tc>
                <a:tc>
                  <a:txBody>
                    <a:bodyPr/>
                    <a:lstStyle/>
                    <a:p>
                      <a:pPr lvl="0" algn="ctr">
                        <a:buNone/>
                      </a:pPr>
                      <a:endParaRPr lang="en-US" sz="1800">
                        <a:effectLst/>
                      </a:endParaRPr>
                    </a:p>
                  </a:txBody>
                  <a:tcPr/>
                </a:tc>
                <a:tc>
                  <a:txBody>
                    <a:bodyPr/>
                    <a:lstStyle/>
                    <a:p>
                      <a:pPr lvl="0" algn="ctr">
                        <a:buNone/>
                      </a:pPr>
                      <a:r>
                        <a:rPr lang="en-US" dirty="0">
                          <a:effectLst/>
                        </a:rPr>
                        <a:t>37</a:t>
                      </a:r>
                    </a:p>
                  </a:txBody>
                  <a:tcPr/>
                </a:tc>
                <a:tc>
                  <a:txBody>
                    <a:bodyPr/>
                    <a:lstStyle/>
                    <a:p>
                      <a:pPr algn="ctr" fontAlgn="base"/>
                      <a:r>
                        <a:rPr lang="en-US" sz="1800" dirty="0">
                          <a:effectLst/>
                        </a:rPr>
                        <a:t>40</a:t>
                      </a:r>
                    </a:p>
                  </a:txBody>
                  <a:tcPr/>
                </a:tc>
                <a:tc>
                  <a:txBody>
                    <a:bodyPr/>
                    <a:lstStyle/>
                    <a:p>
                      <a:pPr lvl="0" algn="ctr">
                        <a:buNone/>
                      </a:pPr>
                      <a:r>
                        <a:rPr lang="en-US" sz="1800" dirty="0">
                          <a:effectLst/>
                        </a:rPr>
                        <a:t>34</a:t>
                      </a:r>
                      <a:endParaRPr lang="en-US" dirty="0">
                        <a:effectLst/>
                      </a:endParaRPr>
                    </a:p>
                  </a:txBody>
                  <a:tcPr/>
                </a:tc>
                <a:tc>
                  <a:txBody>
                    <a:bodyPr/>
                    <a:lstStyle/>
                    <a:p>
                      <a:pPr algn="ctr" fontAlgn="base"/>
                      <a:r>
                        <a:rPr lang="en-US" sz="1800" dirty="0">
                          <a:effectLst/>
                        </a:rPr>
                        <a:t>34</a:t>
                      </a:r>
                    </a:p>
                  </a:txBody>
                  <a:tcPr/>
                </a:tc>
                <a:extLst>
                  <a:ext uri="{0D108BD9-81ED-4DB2-BD59-A6C34878D82A}">
                    <a16:rowId xmlns:a16="http://schemas.microsoft.com/office/drawing/2014/main" val="1936797844"/>
                  </a:ext>
                </a:extLst>
              </a:tr>
            </a:tbl>
          </a:graphicData>
        </a:graphic>
      </p:graphicFrame>
    </p:spTree>
    <p:extLst>
      <p:ext uri="{BB962C8B-B14F-4D97-AF65-F5344CB8AC3E}">
        <p14:creationId xmlns:p14="http://schemas.microsoft.com/office/powerpoint/2010/main" val="6697003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97123" y="274555"/>
            <a:ext cx="9395783"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a:solidFill>
                    <a:schemeClr val="bg1"/>
                  </a:solidFill>
                </a:rPr>
                <a:t>Comprehensive Needs Assessment</a:t>
              </a:r>
              <a:endParaRPr lang="en-US" sz="3200">
                <a:solidFill>
                  <a:schemeClr val="bg1"/>
                </a:solidFill>
              </a:endParaRPr>
            </a:p>
            <a:p>
              <a:pPr algn="ctr"/>
              <a:endParaRPr lang="en-US"/>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6814" y="370406"/>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13</a:t>
            </a:fld>
            <a:endParaRPr lang="en-US"/>
          </a:p>
        </p:txBody>
      </p:sp>
      <p:sp>
        <p:nvSpPr>
          <p:cNvPr id="3" name="TextBox 2">
            <a:extLst>
              <a:ext uri="{FF2B5EF4-FFF2-40B4-BE49-F238E27FC236}">
                <a16:creationId xmlns:a16="http://schemas.microsoft.com/office/drawing/2014/main" id="{81EF1A09-AB03-4C69-9E06-24A99E7B4F63}"/>
              </a:ext>
            </a:extLst>
          </p:cNvPr>
          <p:cNvSpPr txBox="1"/>
          <p:nvPr/>
        </p:nvSpPr>
        <p:spPr>
          <a:xfrm>
            <a:off x="838200" y="6169580"/>
            <a:ext cx="2755969" cy="461665"/>
          </a:xfrm>
          <a:prstGeom prst="rect">
            <a:avLst/>
          </a:prstGeom>
          <a:noFill/>
        </p:spPr>
        <p:txBody>
          <a:bodyPr wrap="square" rtlCol="0">
            <a:spAutoFit/>
          </a:bodyPr>
          <a:lstStyle/>
          <a:p>
            <a:r>
              <a:rPr lang="en-US" sz="2400"/>
              <a:t>Domain 1 </a:t>
            </a:r>
          </a:p>
        </p:txBody>
      </p:sp>
      <p:graphicFrame>
        <p:nvGraphicFramePr>
          <p:cNvPr id="12" name="Content Placeholder 11">
            <a:extLst>
              <a:ext uri="{FF2B5EF4-FFF2-40B4-BE49-F238E27FC236}">
                <a16:creationId xmlns:a16="http://schemas.microsoft.com/office/drawing/2014/main" id="{7BE2D5C3-BA89-4134-BB30-D1FF84F36E41}"/>
              </a:ext>
            </a:extLst>
          </p:cNvPr>
          <p:cNvGraphicFramePr>
            <a:graphicFrameLocks noGrp="1"/>
          </p:cNvGraphicFramePr>
          <p:nvPr>
            <p:ph idx="1"/>
            <p:extLst>
              <p:ext uri="{D42A27DB-BD31-4B8C-83A1-F6EECF244321}">
                <p14:modId xmlns:p14="http://schemas.microsoft.com/office/powerpoint/2010/main" val="3148936412"/>
              </p:ext>
            </p:extLst>
          </p:nvPr>
        </p:nvGraphicFramePr>
        <p:xfrm>
          <a:off x="838200" y="1825625"/>
          <a:ext cx="10515582" cy="2743200"/>
        </p:xfrm>
        <a:graphic>
          <a:graphicData uri="http://schemas.openxmlformats.org/drawingml/2006/table">
            <a:tbl>
              <a:tblPr firstRow="1" bandRow="1">
                <a:tableStyleId>{5C22544A-7EE6-4342-B048-85BDC9FD1C3A}</a:tableStyleId>
              </a:tblPr>
              <a:tblGrid>
                <a:gridCol w="1510168">
                  <a:extLst>
                    <a:ext uri="{9D8B030D-6E8A-4147-A177-3AD203B41FA5}">
                      <a16:colId xmlns:a16="http://schemas.microsoft.com/office/drawing/2014/main" val="3209103765"/>
                    </a:ext>
                  </a:extLst>
                </a:gridCol>
                <a:gridCol w="750451">
                  <a:extLst>
                    <a:ext uri="{9D8B030D-6E8A-4147-A177-3AD203B41FA5}">
                      <a16:colId xmlns:a16="http://schemas.microsoft.com/office/drawing/2014/main" val="3816979948"/>
                    </a:ext>
                  </a:extLst>
                </a:gridCol>
                <a:gridCol w="750451">
                  <a:extLst>
                    <a:ext uri="{9D8B030D-6E8A-4147-A177-3AD203B41FA5}">
                      <a16:colId xmlns:a16="http://schemas.microsoft.com/office/drawing/2014/main" val="2082034733"/>
                    </a:ext>
                  </a:extLst>
                </a:gridCol>
                <a:gridCol w="750451">
                  <a:extLst>
                    <a:ext uri="{9D8B030D-6E8A-4147-A177-3AD203B41FA5}">
                      <a16:colId xmlns:a16="http://schemas.microsoft.com/office/drawing/2014/main" val="2207608597"/>
                    </a:ext>
                  </a:extLst>
                </a:gridCol>
                <a:gridCol w="750451">
                  <a:extLst>
                    <a:ext uri="{9D8B030D-6E8A-4147-A177-3AD203B41FA5}">
                      <a16:colId xmlns:a16="http://schemas.microsoft.com/office/drawing/2014/main" val="1943347382"/>
                    </a:ext>
                  </a:extLst>
                </a:gridCol>
                <a:gridCol w="750451">
                  <a:extLst>
                    <a:ext uri="{9D8B030D-6E8A-4147-A177-3AD203B41FA5}">
                      <a16:colId xmlns:a16="http://schemas.microsoft.com/office/drawing/2014/main" val="3525032807"/>
                    </a:ext>
                  </a:extLst>
                </a:gridCol>
                <a:gridCol w="750451">
                  <a:extLst>
                    <a:ext uri="{9D8B030D-6E8A-4147-A177-3AD203B41FA5}">
                      <a16:colId xmlns:a16="http://schemas.microsoft.com/office/drawing/2014/main" val="3983444895"/>
                    </a:ext>
                  </a:extLst>
                </a:gridCol>
                <a:gridCol w="750451">
                  <a:extLst>
                    <a:ext uri="{9D8B030D-6E8A-4147-A177-3AD203B41FA5}">
                      <a16:colId xmlns:a16="http://schemas.microsoft.com/office/drawing/2014/main" val="6812106"/>
                    </a:ext>
                  </a:extLst>
                </a:gridCol>
                <a:gridCol w="681317">
                  <a:extLst>
                    <a:ext uri="{9D8B030D-6E8A-4147-A177-3AD203B41FA5}">
                      <a16:colId xmlns:a16="http://schemas.microsoft.com/office/drawing/2014/main" val="2496681306"/>
                    </a:ext>
                  </a:extLst>
                </a:gridCol>
                <a:gridCol w="819586">
                  <a:extLst>
                    <a:ext uri="{9D8B030D-6E8A-4147-A177-3AD203B41FA5}">
                      <a16:colId xmlns:a16="http://schemas.microsoft.com/office/drawing/2014/main" val="160566200"/>
                    </a:ext>
                  </a:extLst>
                </a:gridCol>
                <a:gridCol w="815305">
                  <a:extLst>
                    <a:ext uri="{9D8B030D-6E8A-4147-A177-3AD203B41FA5}">
                      <a16:colId xmlns:a16="http://schemas.microsoft.com/office/drawing/2014/main" val="3910734047"/>
                    </a:ext>
                  </a:extLst>
                </a:gridCol>
                <a:gridCol w="685598">
                  <a:extLst>
                    <a:ext uri="{9D8B030D-6E8A-4147-A177-3AD203B41FA5}">
                      <a16:colId xmlns:a16="http://schemas.microsoft.com/office/drawing/2014/main" val="2156706383"/>
                    </a:ext>
                  </a:extLst>
                </a:gridCol>
                <a:gridCol w="750451">
                  <a:extLst>
                    <a:ext uri="{9D8B030D-6E8A-4147-A177-3AD203B41FA5}">
                      <a16:colId xmlns:a16="http://schemas.microsoft.com/office/drawing/2014/main" val="1162325648"/>
                    </a:ext>
                  </a:extLst>
                </a:gridCol>
              </a:tblGrid>
              <a:tr h="361950">
                <a:tc gridSpan="13">
                  <a:txBody>
                    <a:bodyPr/>
                    <a:lstStyle/>
                    <a:p>
                      <a:pPr algn="ctr" fontAlgn="base"/>
                      <a:r>
                        <a:rPr lang="en-US" sz="1800" dirty="0">
                          <a:effectLst/>
                        </a:rPr>
                        <a:t>% in APPROACHES LEVEL​</a:t>
                      </a:r>
                      <a:endParaRPr lang="en-US" b="1" dirty="0">
                        <a:solidFill>
                          <a:srgbClr val="FFFFFF"/>
                        </a:solidFill>
                        <a:effectLst/>
                      </a:endParaRPr>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69248601"/>
                  </a:ext>
                </a:extLst>
              </a:tr>
              <a:tr h="361950">
                <a:tc>
                  <a:txBody>
                    <a:bodyPr/>
                    <a:lstStyle/>
                    <a:p>
                      <a:pPr fontAlgn="base"/>
                      <a:r>
                        <a:rPr lang="en-US" sz="1800" b="1" dirty="0">
                          <a:solidFill>
                            <a:srgbClr val="FFFF00"/>
                          </a:solidFill>
                          <a:effectLst/>
                        </a:rPr>
                        <a:t>Subject​</a:t>
                      </a:r>
                      <a:endParaRPr lang="en-US" b="1" dirty="0">
                        <a:solidFill>
                          <a:srgbClr val="FFFF00"/>
                        </a:solidFill>
                        <a:effectLst/>
                      </a:endParaRPr>
                    </a:p>
                  </a:txBody>
                  <a:tcPr>
                    <a:solidFill>
                      <a:srgbClr val="0070C0"/>
                    </a:solidFill>
                  </a:tcPr>
                </a:tc>
                <a:tc gridSpan="2">
                  <a:txBody>
                    <a:bodyPr/>
                    <a:lstStyle/>
                    <a:p>
                      <a:pPr fontAlgn="base"/>
                      <a:r>
                        <a:rPr lang="en-US" sz="1800" b="1" dirty="0">
                          <a:solidFill>
                            <a:srgbClr val="FFFF00"/>
                          </a:solidFill>
                          <a:effectLst/>
                        </a:rPr>
                        <a:t>Escobar​</a:t>
                      </a:r>
                      <a:endParaRPr lang="en-US" b="1" dirty="0">
                        <a:solidFill>
                          <a:srgbClr val="FFFF00"/>
                        </a:solidFill>
                        <a:effectLst/>
                      </a:endParaRPr>
                    </a:p>
                  </a:txBody>
                  <a:tcPr>
                    <a:solidFill>
                      <a:srgbClr val="0070C0"/>
                    </a:solidFill>
                  </a:tcPr>
                </a:tc>
                <a:tc hMerge="1">
                  <a:txBody>
                    <a:bodyPr/>
                    <a:lstStyle/>
                    <a:p>
                      <a:endParaRPr lang="en-US"/>
                    </a:p>
                  </a:txBody>
                  <a:tcPr/>
                </a:tc>
                <a:tc gridSpan="2">
                  <a:txBody>
                    <a:bodyPr/>
                    <a:lstStyle/>
                    <a:p>
                      <a:pPr fontAlgn="base"/>
                      <a:r>
                        <a:rPr lang="en-US" sz="1800" b="1" dirty="0">
                          <a:solidFill>
                            <a:srgbClr val="FFFF00"/>
                          </a:solidFill>
                          <a:effectLst/>
                        </a:rPr>
                        <a:t>Special Ed​</a:t>
                      </a:r>
                      <a:endParaRPr lang="en-US" b="1" dirty="0">
                        <a:solidFill>
                          <a:srgbClr val="FFFF00"/>
                        </a:solidFill>
                        <a:effectLst/>
                      </a:endParaRPr>
                    </a:p>
                  </a:txBody>
                  <a:tcPr>
                    <a:solidFill>
                      <a:srgbClr val="0070C0"/>
                    </a:solidFill>
                  </a:tcPr>
                </a:tc>
                <a:tc hMerge="1">
                  <a:txBody>
                    <a:bodyPr/>
                    <a:lstStyle/>
                    <a:p>
                      <a:endParaRPr lang="en-US"/>
                    </a:p>
                  </a:txBody>
                  <a:tcPr/>
                </a:tc>
                <a:tc gridSpan="2">
                  <a:txBody>
                    <a:bodyPr/>
                    <a:lstStyle/>
                    <a:p>
                      <a:pPr fontAlgn="base"/>
                      <a:r>
                        <a:rPr lang="en-US" sz="1800" b="1" dirty="0">
                          <a:solidFill>
                            <a:srgbClr val="FFFF00"/>
                          </a:solidFill>
                          <a:effectLst/>
                        </a:rPr>
                        <a:t>Continuously Enrolled​</a:t>
                      </a:r>
                      <a:endParaRPr lang="en-US" b="1" dirty="0">
                        <a:solidFill>
                          <a:srgbClr val="FFFF00"/>
                        </a:solidFill>
                        <a:effectLst/>
                      </a:endParaRPr>
                    </a:p>
                  </a:txBody>
                  <a:tcPr>
                    <a:solidFill>
                      <a:srgbClr val="0070C0"/>
                    </a:solidFill>
                  </a:tcPr>
                </a:tc>
                <a:tc hMerge="1">
                  <a:txBody>
                    <a:bodyPr/>
                    <a:lstStyle/>
                    <a:p>
                      <a:endParaRPr lang="en-US"/>
                    </a:p>
                  </a:txBody>
                  <a:tcPr/>
                </a:tc>
                <a:tc gridSpan="2">
                  <a:txBody>
                    <a:bodyPr/>
                    <a:lstStyle/>
                    <a:p>
                      <a:pPr fontAlgn="base"/>
                      <a:r>
                        <a:rPr lang="en-US" sz="1800" b="1" dirty="0">
                          <a:solidFill>
                            <a:srgbClr val="FFFF00"/>
                          </a:solidFill>
                          <a:effectLst/>
                        </a:rPr>
                        <a:t>Non-Continuously Enrolled​</a:t>
                      </a:r>
                      <a:endParaRPr lang="en-US" b="1" dirty="0">
                        <a:solidFill>
                          <a:srgbClr val="FFFF00"/>
                        </a:solidFill>
                        <a:effectLst/>
                      </a:endParaRPr>
                    </a:p>
                  </a:txBody>
                  <a:tcPr>
                    <a:solidFill>
                      <a:srgbClr val="0070C0"/>
                    </a:solidFill>
                  </a:tcPr>
                </a:tc>
                <a:tc hMerge="1">
                  <a:txBody>
                    <a:bodyPr/>
                    <a:lstStyle/>
                    <a:p>
                      <a:endParaRPr lang="en-US"/>
                    </a:p>
                  </a:txBody>
                  <a:tcPr/>
                </a:tc>
                <a:tc gridSpan="2">
                  <a:txBody>
                    <a:bodyPr/>
                    <a:lstStyle/>
                    <a:p>
                      <a:pPr marL="0" lvl="0" indent="0" algn="l">
                        <a:lnSpc>
                          <a:spcPct val="100000"/>
                        </a:lnSpc>
                        <a:buNone/>
                      </a:pPr>
                      <a:r>
                        <a:rPr lang="en-US" sz="1800" b="1" i="0" u="none" strike="noStrike" baseline="0" noProof="0" dirty="0">
                          <a:solidFill>
                            <a:srgbClr val="FFFF00"/>
                          </a:solidFill>
                          <a:effectLst/>
                          <a:latin typeface="Calibri"/>
                        </a:rPr>
                        <a:t>Economically </a:t>
                      </a:r>
                    </a:p>
                    <a:p>
                      <a:pPr lvl="0">
                        <a:buNone/>
                      </a:pPr>
                      <a:r>
                        <a:rPr lang="en-US" sz="1800" b="1" i="0" u="none" strike="noStrike" baseline="0" noProof="0" dirty="0">
                          <a:solidFill>
                            <a:srgbClr val="FFFF00"/>
                          </a:solidFill>
                          <a:effectLst/>
                          <a:latin typeface="Calibri"/>
                        </a:rPr>
                        <a:t>Disadvantaged</a:t>
                      </a:r>
                      <a:endParaRPr lang="en-US" i="0" u="none" strike="noStrike" baseline="0" noProof="0" dirty="0">
                        <a:latin typeface="Calibri"/>
                      </a:endParaRPr>
                    </a:p>
                  </a:txBody>
                  <a:tcPr>
                    <a:solidFill>
                      <a:srgbClr val="0070C0"/>
                    </a:solidFill>
                  </a:tcPr>
                </a:tc>
                <a:tc hMerge="1">
                  <a:txBody>
                    <a:bodyPr/>
                    <a:lstStyle/>
                    <a:p>
                      <a:endParaRPr lang="en-US"/>
                    </a:p>
                  </a:txBody>
                  <a:tcPr/>
                </a:tc>
                <a:tc gridSpan="2">
                  <a:txBody>
                    <a:bodyPr/>
                    <a:lstStyle/>
                    <a:p>
                      <a:pPr fontAlgn="base"/>
                      <a:r>
                        <a:rPr lang="en-US" sz="1800" b="1" dirty="0">
                          <a:solidFill>
                            <a:srgbClr val="FFFF00"/>
                          </a:solidFill>
                          <a:effectLst/>
                        </a:rPr>
                        <a:t>EB</a:t>
                      </a:r>
                      <a:endParaRPr lang="en-US" b="1" dirty="0">
                        <a:solidFill>
                          <a:srgbClr val="FFFF00"/>
                        </a:solidFill>
                        <a:effectLst/>
                      </a:endParaRPr>
                    </a:p>
                  </a:txBody>
                  <a:tcPr>
                    <a:solidFill>
                      <a:srgbClr val="0070C0"/>
                    </a:solidFill>
                  </a:tcPr>
                </a:tc>
                <a:tc hMerge="1">
                  <a:txBody>
                    <a:bodyPr/>
                    <a:lstStyle/>
                    <a:p>
                      <a:endParaRPr lang="en-US"/>
                    </a:p>
                  </a:txBody>
                  <a:tcPr/>
                </a:tc>
                <a:extLst>
                  <a:ext uri="{0D108BD9-81ED-4DB2-BD59-A6C34878D82A}">
                    <a16:rowId xmlns:a16="http://schemas.microsoft.com/office/drawing/2014/main" val="3474478951"/>
                  </a:ext>
                </a:extLst>
              </a:tr>
              <a:tr h="361950">
                <a:tc>
                  <a:txBody>
                    <a:bodyPr/>
                    <a:lstStyle/>
                    <a:p>
                      <a:pPr fontAlgn="auto"/>
                      <a:r>
                        <a:rPr lang="en-US" sz="1800" dirty="0">
                          <a:effectLst/>
                        </a:rPr>
                        <a:t>​</a:t>
                      </a:r>
                      <a:endParaRPr lang="en-US" sz="1800" dirty="0">
                        <a:effectLst/>
                        <a:latin typeface="Calibri" panose="020F0502020204030204" pitchFamily="34" charset="0"/>
                      </a:endParaRPr>
                    </a:p>
                  </a:txBody>
                  <a:tcPr>
                    <a:solidFill>
                      <a:schemeClr val="bg1">
                        <a:lumMod val="75000"/>
                      </a:schemeClr>
                    </a:solidFill>
                  </a:tcPr>
                </a:tc>
                <a:tc>
                  <a:txBody>
                    <a:bodyPr/>
                    <a:lstStyle/>
                    <a:p>
                      <a:pPr lvl="0">
                        <a:buNone/>
                      </a:pPr>
                      <a:r>
                        <a:rPr lang="en-US" sz="1800" dirty="0">
                          <a:effectLst/>
                        </a:rPr>
                        <a:t>2022​</a:t>
                      </a:r>
                      <a:endParaRPr lang="en-US" dirty="0">
                        <a:effectLst/>
                      </a:endParaRPr>
                    </a:p>
                  </a:txBody>
                  <a:tcPr>
                    <a:solidFill>
                      <a:schemeClr val="bg1">
                        <a:lumMod val="75000"/>
                      </a:schemeClr>
                    </a:solidFill>
                  </a:tcPr>
                </a:tc>
                <a:tc>
                  <a:txBody>
                    <a:bodyPr/>
                    <a:lstStyle/>
                    <a:p>
                      <a:pPr fontAlgn="base"/>
                      <a:r>
                        <a:rPr lang="en-US" sz="1800" dirty="0">
                          <a:effectLst/>
                        </a:rPr>
                        <a:t>2023</a:t>
                      </a:r>
                    </a:p>
                  </a:txBody>
                  <a:tcPr>
                    <a:solidFill>
                      <a:schemeClr val="bg1">
                        <a:lumMod val="75000"/>
                      </a:schemeClr>
                    </a:solidFill>
                  </a:tcPr>
                </a:tc>
                <a:tc>
                  <a:txBody>
                    <a:bodyPr/>
                    <a:lstStyle/>
                    <a:p>
                      <a:pPr lvl="0">
                        <a:buNone/>
                      </a:pPr>
                      <a:r>
                        <a:rPr lang="en-US" sz="1800" dirty="0">
                          <a:effectLst/>
                        </a:rPr>
                        <a:t>2022</a:t>
                      </a:r>
                      <a:endParaRPr lang="en-US" dirty="0">
                        <a:effectLst/>
                      </a:endParaRPr>
                    </a:p>
                  </a:txBody>
                  <a:tcPr>
                    <a:solidFill>
                      <a:schemeClr val="bg1">
                        <a:lumMod val="75000"/>
                      </a:schemeClr>
                    </a:solidFill>
                  </a:tcPr>
                </a:tc>
                <a:tc>
                  <a:txBody>
                    <a:bodyPr/>
                    <a:lstStyle/>
                    <a:p>
                      <a:pPr fontAlgn="base"/>
                      <a:r>
                        <a:rPr lang="en-US" sz="1800" dirty="0">
                          <a:effectLst/>
                        </a:rPr>
                        <a:t>2023</a:t>
                      </a:r>
                    </a:p>
                  </a:txBody>
                  <a:tcPr>
                    <a:solidFill>
                      <a:schemeClr val="bg1">
                        <a:lumMod val="75000"/>
                      </a:schemeClr>
                    </a:solidFill>
                  </a:tcPr>
                </a:tc>
                <a:tc>
                  <a:txBody>
                    <a:bodyPr/>
                    <a:lstStyle/>
                    <a:p>
                      <a:pPr lvl="0">
                        <a:buNone/>
                      </a:pPr>
                      <a:r>
                        <a:rPr lang="en-US" sz="1800" dirty="0">
                          <a:effectLst/>
                        </a:rPr>
                        <a:t>2022</a:t>
                      </a:r>
                      <a:endParaRPr lang="en-US" dirty="0">
                        <a:effectLst/>
                      </a:endParaRPr>
                    </a:p>
                  </a:txBody>
                  <a:tcPr>
                    <a:solidFill>
                      <a:schemeClr val="bg1">
                        <a:lumMod val="75000"/>
                      </a:schemeClr>
                    </a:solidFill>
                  </a:tcPr>
                </a:tc>
                <a:tc>
                  <a:txBody>
                    <a:bodyPr/>
                    <a:lstStyle/>
                    <a:p>
                      <a:pPr fontAlgn="base"/>
                      <a:r>
                        <a:rPr lang="en-US" sz="1800" dirty="0">
                          <a:effectLst/>
                        </a:rPr>
                        <a:t>2023</a:t>
                      </a:r>
                    </a:p>
                  </a:txBody>
                  <a:tcPr>
                    <a:solidFill>
                      <a:schemeClr val="bg1">
                        <a:lumMod val="75000"/>
                      </a:schemeClr>
                    </a:solidFill>
                  </a:tcPr>
                </a:tc>
                <a:tc>
                  <a:txBody>
                    <a:bodyPr/>
                    <a:lstStyle/>
                    <a:p>
                      <a:pPr lvl="0">
                        <a:buNone/>
                      </a:pPr>
                      <a:r>
                        <a:rPr lang="en-US" sz="1800" dirty="0">
                          <a:effectLst/>
                        </a:rPr>
                        <a:t>2022​</a:t>
                      </a:r>
                      <a:endParaRPr lang="en-US" dirty="0">
                        <a:effectLst/>
                      </a:endParaRPr>
                    </a:p>
                  </a:txBody>
                  <a:tcPr>
                    <a:solidFill>
                      <a:schemeClr val="bg1">
                        <a:lumMod val="75000"/>
                      </a:schemeClr>
                    </a:solidFill>
                  </a:tcPr>
                </a:tc>
                <a:tc>
                  <a:txBody>
                    <a:bodyPr/>
                    <a:lstStyle/>
                    <a:p>
                      <a:pPr fontAlgn="base"/>
                      <a:r>
                        <a:rPr lang="en-US" sz="1800" dirty="0">
                          <a:effectLst/>
                        </a:rPr>
                        <a:t>2023</a:t>
                      </a:r>
                    </a:p>
                  </a:txBody>
                  <a:tcPr>
                    <a:solidFill>
                      <a:schemeClr val="bg1">
                        <a:lumMod val="75000"/>
                      </a:schemeClr>
                    </a:solidFill>
                  </a:tcPr>
                </a:tc>
                <a:tc>
                  <a:txBody>
                    <a:bodyPr/>
                    <a:lstStyle/>
                    <a:p>
                      <a:pPr lvl="0">
                        <a:buNone/>
                      </a:pPr>
                      <a:r>
                        <a:rPr lang="en-US" sz="1800" dirty="0">
                          <a:effectLst/>
                        </a:rPr>
                        <a:t>2022​</a:t>
                      </a:r>
                      <a:endParaRPr lang="en-US" dirty="0">
                        <a:effectLst/>
                      </a:endParaRPr>
                    </a:p>
                  </a:txBody>
                  <a:tcPr>
                    <a:solidFill>
                      <a:schemeClr val="bg1">
                        <a:lumMod val="75000"/>
                      </a:schemeClr>
                    </a:solidFill>
                  </a:tcPr>
                </a:tc>
                <a:tc>
                  <a:txBody>
                    <a:bodyPr/>
                    <a:lstStyle/>
                    <a:p>
                      <a:pPr fontAlgn="base"/>
                      <a:r>
                        <a:rPr lang="en-US" sz="1800" dirty="0">
                          <a:effectLst/>
                        </a:rPr>
                        <a:t>2023</a:t>
                      </a:r>
                    </a:p>
                  </a:txBody>
                  <a:tcPr>
                    <a:solidFill>
                      <a:schemeClr val="bg1">
                        <a:lumMod val="75000"/>
                      </a:schemeClr>
                    </a:solidFill>
                  </a:tcPr>
                </a:tc>
                <a:tc>
                  <a:txBody>
                    <a:bodyPr/>
                    <a:lstStyle/>
                    <a:p>
                      <a:pPr lvl="0">
                        <a:buNone/>
                      </a:pPr>
                      <a:r>
                        <a:rPr lang="en-US" sz="1800" dirty="0">
                          <a:effectLst/>
                        </a:rPr>
                        <a:t>2022​</a:t>
                      </a:r>
                      <a:endParaRPr lang="en-US" dirty="0">
                        <a:effectLst/>
                      </a:endParaRPr>
                    </a:p>
                  </a:txBody>
                  <a:tcPr>
                    <a:solidFill>
                      <a:schemeClr val="bg1">
                        <a:lumMod val="75000"/>
                      </a:schemeClr>
                    </a:solidFill>
                  </a:tcPr>
                </a:tc>
                <a:tc>
                  <a:txBody>
                    <a:bodyPr/>
                    <a:lstStyle/>
                    <a:p>
                      <a:pPr fontAlgn="base"/>
                      <a:r>
                        <a:rPr lang="en-US" sz="1800" dirty="0">
                          <a:effectLst/>
                        </a:rPr>
                        <a:t>2023</a:t>
                      </a:r>
                    </a:p>
                  </a:txBody>
                  <a:tcPr>
                    <a:solidFill>
                      <a:schemeClr val="bg1">
                        <a:lumMod val="75000"/>
                      </a:schemeClr>
                    </a:solidFill>
                  </a:tcPr>
                </a:tc>
                <a:extLst>
                  <a:ext uri="{0D108BD9-81ED-4DB2-BD59-A6C34878D82A}">
                    <a16:rowId xmlns:a16="http://schemas.microsoft.com/office/drawing/2014/main" val="467014755"/>
                  </a:ext>
                </a:extLst>
              </a:tr>
              <a:tr h="361950">
                <a:tc>
                  <a:txBody>
                    <a:bodyPr/>
                    <a:lstStyle/>
                    <a:p>
                      <a:pPr fontAlgn="base"/>
                      <a:r>
                        <a:rPr lang="en-US" sz="1800" dirty="0">
                          <a:effectLst/>
                        </a:rPr>
                        <a:t>Reading​</a:t>
                      </a:r>
                      <a:endParaRPr lang="en-US" dirty="0">
                        <a:effectLst/>
                      </a:endParaRPr>
                    </a:p>
                  </a:txBody>
                  <a:tcPr/>
                </a:tc>
                <a:tc>
                  <a:txBody>
                    <a:bodyPr/>
                    <a:lstStyle/>
                    <a:p>
                      <a:pPr lvl="0" algn="ctr">
                        <a:buNone/>
                      </a:pPr>
                      <a:r>
                        <a:rPr lang="en-US" dirty="0">
                          <a:effectLst/>
                        </a:rPr>
                        <a:t>81</a:t>
                      </a:r>
                    </a:p>
                  </a:txBody>
                  <a:tcPr/>
                </a:tc>
                <a:tc>
                  <a:txBody>
                    <a:bodyPr/>
                    <a:lstStyle/>
                    <a:p>
                      <a:pPr algn="ctr" fontAlgn="base"/>
                      <a:r>
                        <a:rPr lang="en-US" sz="1800" dirty="0">
                          <a:effectLst/>
                        </a:rPr>
                        <a:t>87</a:t>
                      </a:r>
                    </a:p>
                  </a:txBody>
                  <a:tcPr/>
                </a:tc>
                <a:tc>
                  <a:txBody>
                    <a:bodyPr/>
                    <a:lstStyle/>
                    <a:p>
                      <a:pPr lvl="0" algn="ctr">
                        <a:buNone/>
                      </a:pPr>
                      <a:r>
                        <a:rPr lang="en-US" dirty="0">
                          <a:effectLst/>
                        </a:rPr>
                        <a:t>56</a:t>
                      </a:r>
                    </a:p>
                  </a:txBody>
                  <a:tcPr/>
                </a:tc>
                <a:tc>
                  <a:txBody>
                    <a:bodyPr/>
                    <a:lstStyle/>
                    <a:p>
                      <a:pPr algn="ctr" fontAlgn="base"/>
                      <a:r>
                        <a:rPr lang="en-US" sz="1800" dirty="0">
                          <a:effectLst/>
                        </a:rPr>
                        <a:t>60</a:t>
                      </a:r>
                    </a:p>
                  </a:txBody>
                  <a:tcPr/>
                </a:tc>
                <a:tc>
                  <a:txBody>
                    <a:bodyPr/>
                    <a:lstStyle/>
                    <a:p>
                      <a:pPr lvl="0" algn="ctr">
                        <a:buNone/>
                      </a:pPr>
                      <a:r>
                        <a:rPr lang="en-US" dirty="0">
                          <a:effectLst/>
                        </a:rPr>
                        <a:t>84</a:t>
                      </a:r>
                    </a:p>
                  </a:txBody>
                  <a:tcPr/>
                </a:tc>
                <a:tc>
                  <a:txBody>
                    <a:bodyPr/>
                    <a:lstStyle/>
                    <a:p>
                      <a:pPr algn="ctr" fontAlgn="base"/>
                      <a:endParaRPr lang="en-US" sz="1800">
                        <a:effectLst/>
                      </a:endParaRPr>
                    </a:p>
                  </a:txBody>
                  <a:tcPr/>
                </a:tc>
                <a:tc>
                  <a:txBody>
                    <a:bodyPr/>
                    <a:lstStyle/>
                    <a:p>
                      <a:pPr lvl="0" algn="ctr">
                        <a:buNone/>
                      </a:pPr>
                      <a:r>
                        <a:rPr lang="en-US" dirty="0">
                          <a:effectLst/>
                        </a:rPr>
                        <a:t>70</a:t>
                      </a:r>
                    </a:p>
                  </a:txBody>
                  <a:tcPr/>
                </a:tc>
                <a:tc>
                  <a:txBody>
                    <a:bodyPr/>
                    <a:lstStyle/>
                    <a:p>
                      <a:pPr algn="ctr" fontAlgn="base"/>
                      <a:endParaRPr lang="en-US" sz="1800">
                        <a:effectLst/>
                      </a:endParaRPr>
                    </a:p>
                  </a:txBody>
                  <a:tcPr/>
                </a:tc>
                <a:tc>
                  <a:txBody>
                    <a:bodyPr/>
                    <a:lstStyle/>
                    <a:p>
                      <a:pPr lvl="0" algn="ctr">
                        <a:buNone/>
                      </a:pPr>
                      <a:r>
                        <a:rPr lang="en-US" dirty="0">
                          <a:effectLst/>
                        </a:rPr>
                        <a:t>80</a:t>
                      </a:r>
                    </a:p>
                  </a:txBody>
                  <a:tcPr/>
                </a:tc>
                <a:tc>
                  <a:txBody>
                    <a:bodyPr/>
                    <a:lstStyle/>
                    <a:p>
                      <a:pPr algn="ctr" fontAlgn="base"/>
                      <a:r>
                        <a:rPr lang="en-US" sz="1800" dirty="0">
                          <a:effectLst/>
                        </a:rPr>
                        <a:t>85</a:t>
                      </a:r>
                    </a:p>
                  </a:txBody>
                  <a:tcPr/>
                </a:tc>
                <a:tc>
                  <a:txBody>
                    <a:bodyPr/>
                    <a:lstStyle/>
                    <a:p>
                      <a:pPr lvl="0" algn="ctr">
                        <a:buNone/>
                      </a:pPr>
                      <a:r>
                        <a:rPr lang="en-US" dirty="0">
                          <a:effectLst/>
                        </a:rPr>
                        <a:t>82</a:t>
                      </a:r>
                    </a:p>
                  </a:txBody>
                  <a:tcPr/>
                </a:tc>
                <a:tc>
                  <a:txBody>
                    <a:bodyPr/>
                    <a:lstStyle/>
                    <a:p>
                      <a:pPr algn="ctr" fontAlgn="base"/>
                      <a:r>
                        <a:rPr lang="en-US" sz="1800" dirty="0">
                          <a:effectLst/>
                        </a:rPr>
                        <a:t>86</a:t>
                      </a:r>
                    </a:p>
                  </a:txBody>
                  <a:tcPr/>
                </a:tc>
                <a:extLst>
                  <a:ext uri="{0D108BD9-81ED-4DB2-BD59-A6C34878D82A}">
                    <a16:rowId xmlns:a16="http://schemas.microsoft.com/office/drawing/2014/main" val="627303131"/>
                  </a:ext>
                </a:extLst>
              </a:tr>
              <a:tr h="361950">
                <a:tc>
                  <a:txBody>
                    <a:bodyPr/>
                    <a:lstStyle/>
                    <a:p>
                      <a:pPr fontAlgn="base"/>
                      <a:r>
                        <a:rPr lang="en-US" sz="1800" dirty="0">
                          <a:effectLst/>
                        </a:rPr>
                        <a:t>Math​</a:t>
                      </a:r>
                      <a:endParaRPr lang="en-US" dirty="0">
                        <a:effectLst/>
                      </a:endParaRPr>
                    </a:p>
                  </a:txBody>
                  <a:tcPr/>
                </a:tc>
                <a:tc>
                  <a:txBody>
                    <a:bodyPr/>
                    <a:lstStyle/>
                    <a:p>
                      <a:pPr lvl="0" algn="ctr">
                        <a:buNone/>
                      </a:pPr>
                      <a:r>
                        <a:rPr lang="en-US" dirty="0">
                          <a:effectLst/>
                        </a:rPr>
                        <a:t>80</a:t>
                      </a:r>
                    </a:p>
                  </a:txBody>
                  <a:tcPr/>
                </a:tc>
                <a:tc>
                  <a:txBody>
                    <a:bodyPr/>
                    <a:lstStyle/>
                    <a:p>
                      <a:pPr algn="ctr" fontAlgn="base"/>
                      <a:r>
                        <a:rPr lang="en-US" sz="1800" dirty="0">
                          <a:effectLst/>
                        </a:rPr>
                        <a:t>88</a:t>
                      </a:r>
                    </a:p>
                  </a:txBody>
                  <a:tcPr/>
                </a:tc>
                <a:tc>
                  <a:txBody>
                    <a:bodyPr/>
                    <a:lstStyle/>
                    <a:p>
                      <a:pPr lvl="0" algn="ctr">
                        <a:buNone/>
                      </a:pPr>
                      <a:r>
                        <a:rPr lang="en-US" dirty="0">
                          <a:effectLst/>
                        </a:rPr>
                        <a:t>50</a:t>
                      </a:r>
                    </a:p>
                  </a:txBody>
                  <a:tcPr/>
                </a:tc>
                <a:tc>
                  <a:txBody>
                    <a:bodyPr/>
                    <a:lstStyle/>
                    <a:p>
                      <a:pPr algn="ctr" fontAlgn="base"/>
                      <a:r>
                        <a:rPr lang="en-US" sz="1800" dirty="0">
                          <a:effectLst/>
                        </a:rPr>
                        <a:t>79</a:t>
                      </a:r>
                    </a:p>
                  </a:txBody>
                  <a:tcPr/>
                </a:tc>
                <a:tc>
                  <a:txBody>
                    <a:bodyPr/>
                    <a:lstStyle/>
                    <a:p>
                      <a:pPr lvl="0" algn="ctr">
                        <a:buNone/>
                      </a:pPr>
                      <a:r>
                        <a:rPr lang="en-US" dirty="0">
                          <a:effectLst/>
                        </a:rPr>
                        <a:t>82</a:t>
                      </a:r>
                    </a:p>
                  </a:txBody>
                  <a:tcPr/>
                </a:tc>
                <a:tc>
                  <a:txBody>
                    <a:bodyPr/>
                    <a:lstStyle/>
                    <a:p>
                      <a:pPr algn="ctr" fontAlgn="base"/>
                      <a:endParaRPr lang="en-US" sz="1800">
                        <a:effectLst/>
                      </a:endParaRPr>
                    </a:p>
                  </a:txBody>
                  <a:tcPr/>
                </a:tc>
                <a:tc>
                  <a:txBody>
                    <a:bodyPr/>
                    <a:lstStyle/>
                    <a:p>
                      <a:pPr lvl="0" algn="ctr">
                        <a:buNone/>
                      </a:pPr>
                      <a:r>
                        <a:rPr lang="en-US" dirty="0">
                          <a:effectLst/>
                        </a:rPr>
                        <a:t>70</a:t>
                      </a:r>
                    </a:p>
                  </a:txBody>
                  <a:tcPr/>
                </a:tc>
                <a:tc>
                  <a:txBody>
                    <a:bodyPr/>
                    <a:lstStyle/>
                    <a:p>
                      <a:pPr algn="ctr" fontAlgn="base"/>
                      <a:endParaRPr lang="en-US" sz="1800">
                        <a:effectLst/>
                      </a:endParaRPr>
                    </a:p>
                  </a:txBody>
                  <a:tcPr/>
                </a:tc>
                <a:tc>
                  <a:txBody>
                    <a:bodyPr/>
                    <a:lstStyle/>
                    <a:p>
                      <a:pPr lvl="0" algn="ctr">
                        <a:buNone/>
                      </a:pPr>
                      <a:r>
                        <a:rPr lang="en-US" dirty="0">
                          <a:effectLst/>
                        </a:rPr>
                        <a:t>79</a:t>
                      </a:r>
                    </a:p>
                  </a:txBody>
                  <a:tcPr/>
                </a:tc>
                <a:tc>
                  <a:txBody>
                    <a:bodyPr/>
                    <a:lstStyle/>
                    <a:p>
                      <a:pPr algn="ctr" fontAlgn="base"/>
                      <a:r>
                        <a:rPr lang="en-US" sz="1800" dirty="0">
                          <a:effectLst/>
                        </a:rPr>
                        <a:t>88</a:t>
                      </a:r>
                    </a:p>
                  </a:txBody>
                  <a:tcPr/>
                </a:tc>
                <a:tc>
                  <a:txBody>
                    <a:bodyPr/>
                    <a:lstStyle/>
                    <a:p>
                      <a:pPr lvl="0" algn="ctr">
                        <a:buNone/>
                      </a:pPr>
                      <a:r>
                        <a:rPr lang="en-US" dirty="0">
                          <a:effectLst/>
                        </a:rPr>
                        <a:t>85</a:t>
                      </a:r>
                    </a:p>
                  </a:txBody>
                  <a:tcPr/>
                </a:tc>
                <a:tc>
                  <a:txBody>
                    <a:bodyPr/>
                    <a:lstStyle/>
                    <a:p>
                      <a:pPr algn="ctr" fontAlgn="base"/>
                      <a:r>
                        <a:rPr lang="en-US" sz="1800" dirty="0">
                          <a:effectLst/>
                        </a:rPr>
                        <a:t>91</a:t>
                      </a:r>
                    </a:p>
                  </a:txBody>
                  <a:tcPr/>
                </a:tc>
                <a:extLst>
                  <a:ext uri="{0D108BD9-81ED-4DB2-BD59-A6C34878D82A}">
                    <a16:rowId xmlns:a16="http://schemas.microsoft.com/office/drawing/2014/main" val="3399215789"/>
                  </a:ext>
                </a:extLst>
              </a:tr>
              <a:tr h="361950">
                <a:tc>
                  <a:txBody>
                    <a:bodyPr/>
                    <a:lstStyle/>
                    <a:p>
                      <a:pPr fontAlgn="base"/>
                      <a:r>
                        <a:rPr lang="en-US" sz="1800" dirty="0">
                          <a:effectLst/>
                        </a:rPr>
                        <a:t>Science​</a:t>
                      </a:r>
                      <a:endParaRPr lang="en-US" dirty="0">
                        <a:effectLst/>
                      </a:endParaRPr>
                    </a:p>
                  </a:txBody>
                  <a:tcPr/>
                </a:tc>
                <a:tc>
                  <a:txBody>
                    <a:bodyPr/>
                    <a:lstStyle/>
                    <a:p>
                      <a:pPr lvl="0" algn="ctr">
                        <a:buNone/>
                      </a:pPr>
                      <a:r>
                        <a:rPr lang="en-US" dirty="0">
                          <a:effectLst/>
                        </a:rPr>
                        <a:t>69</a:t>
                      </a:r>
                    </a:p>
                  </a:txBody>
                  <a:tcPr/>
                </a:tc>
                <a:tc>
                  <a:txBody>
                    <a:bodyPr/>
                    <a:lstStyle/>
                    <a:p>
                      <a:pPr algn="ctr" fontAlgn="base"/>
                      <a:r>
                        <a:rPr lang="en-US" sz="1800" dirty="0">
                          <a:effectLst/>
                        </a:rPr>
                        <a:t>73</a:t>
                      </a:r>
                    </a:p>
                  </a:txBody>
                  <a:tcPr/>
                </a:tc>
                <a:tc>
                  <a:txBody>
                    <a:bodyPr/>
                    <a:lstStyle/>
                    <a:p>
                      <a:pPr lvl="0" algn="ctr">
                        <a:buNone/>
                      </a:pPr>
                      <a:r>
                        <a:rPr lang="en-US" dirty="0">
                          <a:effectLst/>
                        </a:rPr>
                        <a:t>36</a:t>
                      </a:r>
                    </a:p>
                  </a:txBody>
                  <a:tcPr/>
                </a:tc>
                <a:tc>
                  <a:txBody>
                    <a:bodyPr/>
                    <a:lstStyle/>
                    <a:p>
                      <a:pPr algn="ctr" fontAlgn="base"/>
                      <a:r>
                        <a:rPr lang="en-US" sz="1800" dirty="0">
                          <a:effectLst/>
                        </a:rPr>
                        <a:t>36</a:t>
                      </a:r>
                    </a:p>
                  </a:txBody>
                  <a:tcPr/>
                </a:tc>
                <a:tc>
                  <a:txBody>
                    <a:bodyPr/>
                    <a:lstStyle/>
                    <a:p>
                      <a:pPr lvl="0" algn="ctr">
                        <a:buNone/>
                      </a:pPr>
                      <a:r>
                        <a:rPr lang="en-US" dirty="0">
                          <a:effectLst/>
                        </a:rPr>
                        <a:t>70</a:t>
                      </a:r>
                    </a:p>
                  </a:txBody>
                  <a:tcPr/>
                </a:tc>
                <a:tc>
                  <a:txBody>
                    <a:bodyPr/>
                    <a:lstStyle/>
                    <a:p>
                      <a:pPr algn="ctr" fontAlgn="base"/>
                      <a:endParaRPr lang="en-US" sz="1800">
                        <a:effectLst/>
                      </a:endParaRPr>
                    </a:p>
                  </a:txBody>
                  <a:tcPr/>
                </a:tc>
                <a:tc>
                  <a:txBody>
                    <a:bodyPr/>
                    <a:lstStyle/>
                    <a:p>
                      <a:pPr lvl="0" algn="ctr">
                        <a:buNone/>
                      </a:pPr>
                      <a:r>
                        <a:rPr lang="en-US" dirty="0">
                          <a:effectLst/>
                        </a:rPr>
                        <a:t>64</a:t>
                      </a:r>
                    </a:p>
                  </a:txBody>
                  <a:tcPr/>
                </a:tc>
                <a:tc>
                  <a:txBody>
                    <a:bodyPr/>
                    <a:lstStyle/>
                    <a:p>
                      <a:pPr algn="ctr" fontAlgn="base"/>
                      <a:endParaRPr lang="en-US" sz="1800">
                        <a:effectLst/>
                      </a:endParaRPr>
                    </a:p>
                  </a:txBody>
                  <a:tcPr/>
                </a:tc>
                <a:tc>
                  <a:txBody>
                    <a:bodyPr/>
                    <a:lstStyle/>
                    <a:p>
                      <a:pPr lvl="0" algn="ctr">
                        <a:buNone/>
                      </a:pPr>
                      <a:r>
                        <a:rPr lang="en-US" dirty="0">
                          <a:effectLst/>
                        </a:rPr>
                        <a:t>68</a:t>
                      </a:r>
                    </a:p>
                  </a:txBody>
                  <a:tcPr/>
                </a:tc>
                <a:tc>
                  <a:txBody>
                    <a:bodyPr/>
                    <a:lstStyle/>
                    <a:p>
                      <a:pPr algn="ctr" fontAlgn="base"/>
                      <a:r>
                        <a:rPr lang="en-US" sz="1800" dirty="0">
                          <a:effectLst/>
                        </a:rPr>
                        <a:t>70</a:t>
                      </a:r>
                    </a:p>
                  </a:txBody>
                  <a:tcPr/>
                </a:tc>
                <a:tc>
                  <a:txBody>
                    <a:bodyPr/>
                    <a:lstStyle/>
                    <a:p>
                      <a:pPr lvl="0" algn="ctr">
                        <a:buNone/>
                      </a:pPr>
                      <a:r>
                        <a:rPr lang="en-US" dirty="0">
                          <a:effectLst/>
                        </a:rPr>
                        <a:t>68</a:t>
                      </a:r>
                    </a:p>
                  </a:txBody>
                  <a:tcPr/>
                </a:tc>
                <a:tc>
                  <a:txBody>
                    <a:bodyPr/>
                    <a:lstStyle/>
                    <a:p>
                      <a:pPr algn="ctr" fontAlgn="base"/>
                      <a:r>
                        <a:rPr lang="en-US" sz="1800" dirty="0">
                          <a:effectLst/>
                        </a:rPr>
                        <a:t>73</a:t>
                      </a:r>
                    </a:p>
                  </a:txBody>
                  <a:tcPr/>
                </a:tc>
                <a:extLst>
                  <a:ext uri="{0D108BD9-81ED-4DB2-BD59-A6C34878D82A}">
                    <a16:rowId xmlns:a16="http://schemas.microsoft.com/office/drawing/2014/main" val="3781939611"/>
                  </a:ext>
                </a:extLst>
              </a:tr>
            </a:tbl>
          </a:graphicData>
        </a:graphic>
      </p:graphicFrame>
    </p:spTree>
    <p:extLst>
      <p:ext uri="{BB962C8B-B14F-4D97-AF65-F5344CB8AC3E}">
        <p14:creationId xmlns:p14="http://schemas.microsoft.com/office/powerpoint/2010/main" val="34506435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97123" y="274555"/>
            <a:ext cx="9395783"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a:solidFill>
                    <a:schemeClr val="bg1"/>
                  </a:solidFill>
                </a:rPr>
                <a:t>Comprehensive Needs Assessment</a:t>
              </a:r>
              <a:endParaRPr lang="en-US" sz="3200">
                <a:solidFill>
                  <a:schemeClr val="bg1"/>
                </a:solidFill>
              </a:endParaRPr>
            </a:p>
            <a:p>
              <a:pPr algn="ctr"/>
              <a:endParaRPr lang="en-US"/>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46814" y="370406"/>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14</a:t>
            </a:fld>
            <a:endParaRPr lang="en-US"/>
          </a:p>
        </p:txBody>
      </p:sp>
      <p:sp>
        <p:nvSpPr>
          <p:cNvPr id="3" name="TextBox 2">
            <a:extLst>
              <a:ext uri="{FF2B5EF4-FFF2-40B4-BE49-F238E27FC236}">
                <a16:creationId xmlns:a16="http://schemas.microsoft.com/office/drawing/2014/main" id="{2FE6DB70-0D9E-401B-B655-D3332A83C473}"/>
              </a:ext>
            </a:extLst>
          </p:cNvPr>
          <p:cNvSpPr txBox="1"/>
          <p:nvPr/>
        </p:nvSpPr>
        <p:spPr>
          <a:xfrm>
            <a:off x="226031" y="6242371"/>
            <a:ext cx="2755969" cy="461665"/>
          </a:xfrm>
          <a:prstGeom prst="rect">
            <a:avLst/>
          </a:prstGeom>
          <a:noFill/>
        </p:spPr>
        <p:txBody>
          <a:bodyPr wrap="square" rtlCol="0">
            <a:spAutoFit/>
          </a:bodyPr>
          <a:lstStyle/>
          <a:p>
            <a:r>
              <a:rPr lang="en-US" sz="2400"/>
              <a:t>Domain 1 </a:t>
            </a:r>
          </a:p>
        </p:txBody>
      </p:sp>
      <p:graphicFrame>
        <p:nvGraphicFramePr>
          <p:cNvPr id="12" name="Content Placeholder 11">
            <a:extLst>
              <a:ext uri="{FF2B5EF4-FFF2-40B4-BE49-F238E27FC236}">
                <a16:creationId xmlns:a16="http://schemas.microsoft.com/office/drawing/2014/main" id="{941BCE11-0AFC-4A94-A7FF-5DC673BB0B64}"/>
              </a:ext>
            </a:extLst>
          </p:cNvPr>
          <p:cNvGraphicFramePr>
            <a:graphicFrameLocks noGrp="1"/>
          </p:cNvGraphicFramePr>
          <p:nvPr>
            <p:ph idx="1"/>
            <p:extLst>
              <p:ext uri="{D42A27DB-BD31-4B8C-83A1-F6EECF244321}">
                <p14:modId xmlns:p14="http://schemas.microsoft.com/office/powerpoint/2010/main" val="4166386492"/>
              </p:ext>
            </p:extLst>
          </p:nvPr>
        </p:nvGraphicFramePr>
        <p:xfrm>
          <a:off x="850588" y="1676775"/>
          <a:ext cx="10188901" cy="3735872"/>
        </p:xfrm>
        <a:graphic>
          <a:graphicData uri="http://schemas.openxmlformats.org/drawingml/2006/table">
            <a:tbl>
              <a:tblPr firstRow="1" bandRow="1">
                <a:tableStyleId>{5C22544A-7EE6-4342-B048-85BDC9FD1C3A}</a:tableStyleId>
              </a:tblPr>
              <a:tblGrid>
                <a:gridCol w="1639258">
                  <a:extLst>
                    <a:ext uri="{9D8B030D-6E8A-4147-A177-3AD203B41FA5}">
                      <a16:colId xmlns:a16="http://schemas.microsoft.com/office/drawing/2014/main" val="2272867310"/>
                    </a:ext>
                  </a:extLst>
                </a:gridCol>
                <a:gridCol w="1027031">
                  <a:extLst>
                    <a:ext uri="{9D8B030D-6E8A-4147-A177-3AD203B41FA5}">
                      <a16:colId xmlns:a16="http://schemas.microsoft.com/office/drawing/2014/main" val="3244195850"/>
                    </a:ext>
                  </a:extLst>
                </a:gridCol>
                <a:gridCol w="834435">
                  <a:extLst>
                    <a:ext uri="{9D8B030D-6E8A-4147-A177-3AD203B41FA5}">
                      <a16:colId xmlns:a16="http://schemas.microsoft.com/office/drawing/2014/main" val="1805611023"/>
                    </a:ext>
                  </a:extLst>
                </a:gridCol>
                <a:gridCol w="936410">
                  <a:extLst>
                    <a:ext uri="{9D8B030D-6E8A-4147-A177-3AD203B41FA5}">
                      <a16:colId xmlns:a16="http://schemas.microsoft.com/office/drawing/2014/main" val="2149366"/>
                    </a:ext>
                  </a:extLst>
                </a:gridCol>
                <a:gridCol w="790022">
                  <a:extLst>
                    <a:ext uri="{9D8B030D-6E8A-4147-A177-3AD203B41FA5}">
                      <a16:colId xmlns:a16="http://schemas.microsoft.com/office/drawing/2014/main" val="286891753"/>
                    </a:ext>
                  </a:extLst>
                </a:gridCol>
                <a:gridCol w="803694">
                  <a:extLst>
                    <a:ext uri="{9D8B030D-6E8A-4147-A177-3AD203B41FA5}">
                      <a16:colId xmlns:a16="http://schemas.microsoft.com/office/drawing/2014/main" val="4154244463"/>
                    </a:ext>
                  </a:extLst>
                </a:gridCol>
                <a:gridCol w="836071">
                  <a:extLst>
                    <a:ext uri="{9D8B030D-6E8A-4147-A177-3AD203B41FA5}">
                      <a16:colId xmlns:a16="http://schemas.microsoft.com/office/drawing/2014/main" val="2503947780"/>
                    </a:ext>
                  </a:extLst>
                </a:gridCol>
                <a:gridCol w="847217">
                  <a:extLst>
                    <a:ext uri="{9D8B030D-6E8A-4147-A177-3AD203B41FA5}">
                      <a16:colId xmlns:a16="http://schemas.microsoft.com/office/drawing/2014/main" val="2210707945"/>
                    </a:ext>
                  </a:extLst>
                </a:gridCol>
                <a:gridCol w="891808">
                  <a:extLst>
                    <a:ext uri="{9D8B030D-6E8A-4147-A177-3AD203B41FA5}">
                      <a16:colId xmlns:a16="http://schemas.microsoft.com/office/drawing/2014/main" val="643017999"/>
                    </a:ext>
                  </a:extLst>
                </a:gridCol>
                <a:gridCol w="769445">
                  <a:extLst>
                    <a:ext uri="{9D8B030D-6E8A-4147-A177-3AD203B41FA5}">
                      <a16:colId xmlns:a16="http://schemas.microsoft.com/office/drawing/2014/main" val="310470647"/>
                    </a:ext>
                  </a:extLst>
                </a:gridCol>
                <a:gridCol w="813510">
                  <a:extLst>
                    <a:ext uri="{9D8B030D-6E8A-4147-A177-3AD203B41FA5}">
                      <a16:colId xmlns:a16="http://schemas.microsoft.com/office/drawing/2014/main" val="1235596233"/>
                    </a:ext>
                  </a:extLst>
                </a:gridCol>
              </a:tblGrid>
              <a:tr h="477716">
                <a:tc gridSpan="11">
                  <a:txBody>
                    <a:bodyPr/>
                    <a:lstStyle/>
                    <a:p>
                      <a:pPr algn="ctr" fontAlgn="base"/>
                      <a:r>
                        <a:rPr lang="en-US" sz="1800" dirty="0">
                          <a:effectLst/>
                        </a:rPr>
                        <a:t>% in MEETS LEVEL Difference​</a:t>
                      </a:r>
                      <a:endParaRPr lang="en-US" b="1" dirty="0">
                        <a:solidFill>
                          <a:srgbClr val="FFFFFF"/>
                        </a:solidFill>
                        <a:effectLst/>
                      </a:endParaRPr>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87984286"/>
                  </a:ext>
                </a:extLst>
              </a:tr>
              <a:tr h="869576">
                <a:tc>
                  <a:txBody>
                    <a:bodyPr/>
                    <a:lstStyle/>
                    <a:p>
                      <a:pPr fontAlgn="base"/>
                      <a:r>
                        <a:rPr lang="en-US" sz="1800" b="1" dirty="0">
                          <a:solidFill>
                            <a:srgbClr val="FFFF00"/>
                          </a:solidFill>
                          <a:effectLst/>
                        </a:rPr>
                        <a:t>Subject​</a:t>
                      </a:r>
                      <a:endParaRPr lang="en-US" b="1" dirty="0">
                        <a:solidFill>
                          <a:srgbClr val="FFFF00"/>
                        </a:solidFill>
                        <a:effectLst/>
                      </a:endParaRPr>
                    </a:p>
                  </a:txBody>
                  <a:tcPr>
                    <a:solidFill>
                      <a:schemeClr val="accent1"/>
                    </a:solidFill>
                  </a:tcPr>
                </a:tc>
                <a:tc gridSpan="2">
                  <a:txBody>
                    <a:bodyPr/>
                    <a:lstStyle/>
                    <a:p>
                      <a:pPr fontAlgn="base"/>
                      <a:r>
                        <a:rPr lang="en-US" sz="1800" b="1" dirty="0">
                          <a:solidFill>
                            <a:srgbClr val="FFFF00"/>
                          </a:solidFill>
                          <a:effectLst/>
                        </a:rPr>
                        <a:t>District​</a:t>
                      </a:r>
                      <a:endParaRPr lang="en-US" b="1" dirty="0">
                        <a:solidFill>
                          <a:srgbClr val="FFFF00"/>
                        </a:solidFill>
                        <a:effectLst/>
                      </a:endParaRPr>
                    </a:p>
                  </a:txBody>
                  <a:tcPr>
                    <a:solidFill>
                      <a:schemeClr val="accent1"/>
                    </a:solidFill>
                  </a:tcPr>
                </a:tc>
                <a:tc hMerge="1">
                  <a:txBody>
                    <a:bodyPr/>
                    <a:lstStyle/>
                    <a:p>
                      <a:endParaRPr lang="en-US"/>
                    </a:p>
                  </a:txBody>
                  <a:tcPr/>
                </a:tc>
                <a:tc gridSpan="2">
                  <a:txBody>
                    <a:bodyPr/>
                    <a:lstStyle/>
                    <a:p>
                      <a:pPr fontAlgn="base"/>
                      <a:r>
                        <a:rPr lang="en-US" sz="1800" b="1" dirty="0">
                          <a:solidFill>
                            <a:srgbClr val="FFFF00"/>
                          </a:solidFill>
                          <a:effectLst/>
                        </a:rPr>
                        <a:t>Escobar​</a:t>
                      </a:r>
                      <a:endParaRPr lang="en-US" b="1" dirty="0">
                        <a:solidFill>
                          <a:srgbClr val="FFFF00"/>
                        </a:solidFill>
                        <a:effectLst/>
                      </a:endParaRPr>
                    </a:p>
                  </a:txBody>
                  <a:tcPr>
                    <a:solidFill>
                      <a:schemeClr val="accent1"/>
                    </a:solidFill>
                  </a:tcPr>
                </a:tc>
                <a:tc hMerge="1">
                  <a:txBody>
                    <a:bodyPr/>
                    <a:lstStyle/>
                    <a:p>
                      <a:endParaRPr lang="en-US"/>
                    </a:p>
                  </a:txBody>
                  <a:tcPr/>
                </a:tc>
                <a:tc gridSpan="2">
                  <a:txBody>
                    <a:bodyPr/>
                    <a:lstStyle/>
                    <a:p>
                      <a:pPr fontAlgn="base"/>
                      <a:r>
                        <a:rPr lang="en-US" sz="1800" b="1" dirty="0">
                          <a:solidFill>
                            <a:srgbClr val="FFFF00"/>
                          </a:solidFill>
                          <a:effectLst/>
                        </a:rPr>
                        <a:t>Special Ed​</a:t>
                      </a:r>
                      <a:endParaRPr lang="en-US" b="1" dirty="0">
                        <a:solidFill>
                          <a:srgbClr val="FFFF00"/>
                        </a:solidFill>
                        <a:effectLst/>
                      </a:endParaRPr>
                    </a:p>
                  </a:txBody>
                  <a:tcPr>
                    <a:solidFill>
                      <a:schemeClr val="accent1"/>
                    </a:solidFill>
                  </a:tcPr>
                </a:tc>
                <a:tc hMerge="1">
                  <a:txBody>
                    <a:bodyPr/>
                    <a:lstStyle/>
                    <a:p>
                      <a:endParaRPr lang="en-US"/>
                    </a:p>
                  </a:txBody>
                  <a:tcPr/>
                </a:tc>
                <a:tc gridSpan="2">
                  <a:txBody>
                    <a:bodyPr/>
                    <a:lstStyle/>
                    <a:p>
                      <a:pPr marL="0" lvl="0" indent="0" algn="l">
                        <a:lnSpc>
                          <a:spcPct val="100000"/>
                        </a:lnSpc>
                        <a:buNone/>
                      </a:pPr>
                      <a:r>
                        <a:rPr lang="en-US" sz="1800" b="1" i="0" u="none" strike="noStrike" baseline="0" noProof="0" dirty="0">
                          <a:solidFill>
                            <a:srgbClr val="FFFF00"/>
                          </a:solidFill>
                          <a:effectLst/>
                          <a:latin typeface="Calibri"/>
                        </a:rPr>
                        <a:t>Economically </a:t>
                      </a:r>
                    </a:p>
                    <a:p>
                      <a:pPr lvl="0">
                        <a:buNone/>
                      </a:pPr>
                      <a:r>
                        <a:rPr lang="en-US" sz="1800" b="1" i="0" u="none" strike="noStrike" baseline="0" noProof="0" dirty="0">
                          <a:solidFill>
                            <a:srgbClr val="FFFF00"/>
                          </a:solidFill>
                          <a:effectLst/>
                          <a:latin typeface="Calibri"/>
                        </a:rPr>
                        <a:t>Disadvantaged</a:t>
                      </a:r>
                      <a:endParaRPr lang="en-US" i="0" u="none" strike="noStrike" baseline="0" noProof="0" dirty="0">
                        <a:latin typeface="Calibri"/>
                      </a:endParaRPr>
                    </a:p>
                  </a:txBody>
                  <a:tcPr>
                    <a:solidFill>
                      <a:schemeClr val="accent1"/>
                    </a:solidFill>
                  </a:tcPr>
                </a:tc>
                <a:tc hMerge="1">
                  <a:txBody>
                    <a:bodyPr/>
                    <a:lstStyle/>
                    <a:p>
                      <a:endParaRPr lang="en-US"/>
                    </a:p>
                  </a:txBody>
                  <a:tcPr/>
                </a:tc>
                <a:tc gridSpan="2">
                  <a:txBody>
                    <a:bodyPr/>
                    <a:lstStyle/>
                    <a:p>
                      <a:pPr fontAlgn="base"/>
                      <a:r>
                        <a:rPr lang="en-US" sz="1800" b="1" dirty="0">
                          <a:solidFill>
                            <a:srgbClr val="FFFF00"/>
                          </a:solidFill>
                          <a:effectLst/>
                        </a:rPr>
                        <a:t>EB​</a:t>
                      </a:r>
                      <a:endParaRPr lang="en-US" b="1" dirty="0">
                        <a:solidFill>
                          <a:srgbClr val="FFFF00"/>
                        </a:solidFill>
                        <a:effectLst/>
                      </a:endParaRPr>
                    </a:p>
                  </a:txBody>
                  <a:tcPr>
                    <a:solidFill>
                      <a:schemeClr val="accent1"/>
                    </a:solidFill>
                  </a:tcPr>
                </a:tc>
                <a:tc hMerge="1">
                  <a:txBody>
                    <a:bodyPr/>
                    <a:lstStyle/>
                    <a:p>
                      <a:endParaRPr lang="en-US"/>
                    </a:p>
                  </a:txBody>
                  <a:tcPr/>
                </a:tc>
                <a:extLst>
                  <a:ext uri="{0D108BD9-81ED-4DB2-BD59-A6C34878D82A}">
                    <a16:rowId xmlns:a16="http://schemas.microsoft.com/office/drawing/2014/main" val="3642293808"/>
                  </a:ext>
                </a:extLst>
              </a:tr>
              <a:tr h="477716">
                <a:tc>
                  <a:txBody>
                    <a:bodyPr/>
                    <a:lstStyle/>
                    <a:p>
                      <a:pPr fontAlgn="auto"/>
                      <a:r>
                        <a:rPr lang="en-US" sz="1800" dirty="0">
                          <a:effectLst/>
                        </a:rPr>
                        <a:t>​</a:t>
                      </a:r>
                      <a:endParaRPr lang="en-US" sz="1800" dirty="0">
                        <a:effectLst/>
                        <a:latin typeface="Calibri" panose="020F0502020204030204" pitchFamily="34" charset="0"/>
                      </a:endParaRPr>
                    </a:p>
                  </a:txBody>
                  <a:tcPr>
                    <a:solidFill>
                      <a:schemeClr val="bg1">
                        <a:lumMod val="75000"/>
                      </a:schemeClr>
                    </a:solidFill>
                  </a:tcPr>
                </a:tc>
                <a:tc>
                  <a:txBody>
                    <a:bodyPr/>
                    <a:lstStyle/>
                    <a:p>
                      <a:pPr lvl="0">
                        <a:buNone/>
                      </a:pPr>
                      <a:r>
                        <a:rPr lang="en-US" sz="1800" dirty="0">
                          <a:effectLst/>
                        </a:rPr>
                        <a:t>2022​</a:t>
                      </a:r>
                      <a:endParaRPr lang="en-US" dirty="0">
                        <a:effectLst/>
                      </a:endParaRPr>
                    </a:p>
                  </a:txBody>
                  <a:tcPr>
                    <a:solidFill>
                      <a:schemeClr val="bg1">
                        <a:lumMod val="75000"/>
                      </a:schemeClr>
                    </a:solidFill>
                  </a:tcPr>
                </a:tc>
                <a:tc>
                  <a:txBody>
                    <a:bodyPr/>
                    <a:lstStyle/>
                    <a:p>
                      <a:pPr fontAlgn="base"/>
                      <a:r>
                        <a:rPr lang="en-US" sz="1800" dirty="0">
                          <a:effectLst/>
                        </a:rPr>
                        <a:t>2023</a:t>
                      </a:r>
                    </a:p>
                  </a:txBody>
                  <a:tcPr>
                    <a:solidFill>
                      <a:schemeClr val="bg1">
                        <a:lumMod val="75000"/>
                      </a:schemeClr>
                    </a:solidFill>
                  </a:tcPr>
                </a:tc>
                <a:tc>
                  <a:txBody>
                    <a:bodyPr/>
                    <a:lstStyle/>
                    <a:p>
                      <a:pPr lvl="0">
                        <a:buNone/>
                      </a:pPr>
                      <a:r>
                        <a:rPr lang="en-US" sz="1800" dirty="0">
                          <a:effectLst/>
                        </a:rPr>
                        <a:t>2022</a:t>
                      </a:r>
                      <a:endParaRPr lang="en-US" dirty="0">
                        <a:effectLst/>
                      </a:endParaRPr>
                    </a:p>
                  </a:txBody>
                  <a:tcPr>
                    <a:solidFill>
                      <a:schemeClr val="bg1">
                        <a:lumMod val="75000"/>
                      </a:schemeClr>
                    </a:solidFill>
                  </a:tcPr>
                </a:tc>
                <a:tc>
                  <a:txBody>
                    <a:bodyPr/>
                    <a:lstStyle/>
                    <a:p>
                      <a:pPr lvl="0">
                        <a:buNone/>
                      </a:pPr>
                      <a:r>
                        <a:rPr lang="en-US" sz="1800" dirty="0">
                          <a:effectLst/>
                        </a:rPr>
                        <a:t>2023</a:t>
                      </a:r>
                    </a:p>
                  </a:txBody>
                  <a:tcPr>
                    <a:solidFill>
                      <a:schemeClr val="bg1">
                        <a:lumMod val="75000"/>
                      </a:schemeClr>
                    </a:solidFill>
                  </a:tcPr>
                </a:tc>
                <a:tc>
                  <a:txBody>
                    <a:bodyPr/>
                    <a:lstStyle/>
                    <a:p>
                      <a:pPr lvl="0">
                        <a:buNone/>
                      </a:pPr>
                      <a:r>
                        <a:rPr lang="en-US" sz="1800" dirty="0">
                          <a:effectLst/>
                        </a:rPr>
                        <a:t>2022</a:t>
                      </a:r>
                      <a:endParaRPr lang="en-US" dirty="0">
                        <a:effectLst/>
                      </a:endParaRPr>
                    </a:p>
                  </a:txBody>
                  <a:tcPr>
                    <a:solidFill>
                      <a:schemeClr val="bg1">
                        <a:lumMod val="75000"/>
                      </a:schemeClr>
                    </a:solidFill>
                  </a:tcPr>
                </a:tc>
                <a:tc>
                  <a:txBody>
                    <a:bodyPr/>
                    <a:lstStyle/>
                    <a:p>
                      <a:pPr lvl="0">
                        <a:buNone/>
                      </a:pPr>
                      <a:r>
                        <a:rPr lang="en-US" sz="1800" dirty="0">
                          <a:effectLst/>
                        </a:rPr>
                        <a:t>2023</a:t>
                      </a:r>
                    </a:p>
                  </a:txBody>
                  <a:tcPr>
                    <a:solidFill>
                      <a:schemeClr val="bg1">
                        <a:lumMod val="75000"/>
                      </a:schemeClr>
                    </a:solidFill>
                  </a:tcPr>
                </a:tc>
                <a:tc>
                  <a:txBody>
                    <a:bodyPr/>
                    <a:lstStyle/>
                    <a:p>
                      <a:pPr lvl="0">
                        <a:buNone/>
                      </a:pPr>
                      <a:r>
                        <a:rPr lang="en-US" sz="1800" dirty="0">
                          <a:effectLst/>
                        </a:rPr>
                        <a:t>2022</a:t>
                      </a:r>
                      <a:endParaRPr lang="en-US" dirty="0">
                        <a:effectLst/>
                      </a:endParaRPr>
                    </a:p>
                  </a:txBody>
                  <a:tcPr>
                    <a:solidFill>
                      <a:schemeClr val="bg1">
                        <a:lumMod val="75000"/>
                      </a:schemeClr>
                    </a:solidFill>
                  </a:tcPr>
                </a:tc>
                <a:tc>
                  <a:txBody>
                    <a:bodyPr/>
                    <a:lstStyle/>
                    <a:p>
                      <a:pPr lvl="0">
                        <a:buNone/>
                      </a:pPr>
                      <a:r>
                        <a:rPr lang="en-US" sz="1800" dirty="0">
                          <a:effectLst/>
                        </a:rPr>
                        <a:t>2023​</a:t>
                      </a:r>
                    </a:p>
                  </a:txBody>
                  <a:tcPr>
                    <a:solidFill>
                      <a:schemeClr val="bg1">
                        <a:lumMod val="75000"/>
                      </a:schemeClr>
                    </a:solidFill>
                  </a:tcPr>
                </a:tc>
                <a:tc>
                  <a:txBody>
                    <a:bodyPr/>
                    <a:lstStyle/>
                    <a:p>
                      <a:pPr lvl="0">
                        <a:buNone/>
                      </a:pPr>
                      <a:r>
                        <a:rPr lang="en-US" sz="1800" dirty="0">
                          <a:effectLst/>
                        </a:rPr>
                        <a:t>2022​</a:t>
                      </a:r>
                      <a:endParaRPr lang="en-US" dirty="0">
                        <a:effectLst/>
                      </a:endParaRPr>
                    </a:p>
                  </a:txBody>
                  <a:tcPr>
                    <a:solidFill>
                      <a:schemeClr val="bg1">
                        <a:lumMod val="75000"/>
                      </a:schemeClr>
                    </a:solidFill>
                  </a:tcPr>
                </a:tc>
                <a:tc>
                  <a:txBody>
                    <a:bodyPr/>
                    <a:lstStyle/>
                    <a:p>
                      <a:pPr lvl="0">
                        <a:buNone/>
                      </a:pPr>
                      <a:r>
                        <a:rPr lang="en-US" sz="1800" dirty="0">
                          <a:effectLst/>
                        </a:rPr>
                        <a:t>2023</a:t>
                      </a:r>
                    </a:p>
                  </a:txBody>
                  <a:tcPr>
                    <a:solidFill>
                      <a:schemeClr val="bg1">
                        <a:lumMod val="75000"/>
                      </a:schemeClr>
                    </a:solidFill>
                  </a:tcPr>
                </a:tc>
                <a:extLst>
                  <a:ext uri="{0D108BD9-81ED-4DB2-BD59-A6C34878D82A}">
                    <a16:rowId xmlns:a16="http://schemas.microsoft.com/office/drawing/2014/main" val="956114105"/>
                  </a:ext>
                </a:extLst>
              </a:tr>
              <a:tr h="477716">
                <a:tc>
                  <a:txBody>
                    <a:bodyPr/>
                    <a:lstStyle/>
                    <a:p>
                      <a:pPr fontAlgn="base"/>
                      <a:r>
                        <a:rPr lang="en-US" sz="1800" dirty="0">
                          <a:effectLst/>
                        </a:rPr>
                        <a:t>Reading​</a:t>
                      </a:r>
                      <a:endParaRPr lang="en-US" dirty="0">
                        <a:effectLst/>
                      </a:endParaRPr>
                    </a:p>
                  </a:txBody>
                  <a:tcPr/>
                </a:tc>
                <a:tc>
                  <a:txBody>
                    <a:bodyPr/>
                    <a:lstStyle/>
                    <a:p>
                      <a:pPr lvl="0" algn="ctr">
                        <a:buNone/>
                      </a:pPr>
                      <a:r>
                        <a:rPr lang="en-US" dirty="0">
                          <a:effectLst/>
                        </a:rPr>
                        <a:t>44</a:t>
                      </a:r>
                    </a:p>
                  </a:txBody>
                  <a:tcPr/>
                </a:tc>
                <a:tc>
                  <a:txBody>
                    <a:bodyPr/>
                    <a:lstStyle/>
                    <a:p>
                      <a:pPr algn="ctr" fontAlgn="base"/>
                      <a:endParaRPr lang="en-US" sz="1800">
                        <a:effectLst/>
                      </a:endParaRPr>
                    </a:p>
                  </a:txBody>
                  <a:tcPr/>
                </a:tc>
                <a:tc>
                  <a:txBody>
                    <a:bodyPr/>
                    <a:lstStyle/>
                    <a:p>
                      <a:pPr lvl="0" algn="ctr">
                        <a:buNone/>
                      </a:pPr>
                      <a:r>
                        <a:rPr lang="en-US" sz="1800" dirty="0">
                          <a:effectLst/>
                        </a:rPr>
                        <a:t>54</a:t>
                      </a:r>
                      <a:endParaRPr lang="en-US" dirty="0">
                        <a:effectLst/>
                      </a:endParaRPr>
                    </a:p>
                  </a:txBody>
                  <a:tcPr/>
                </a:tc>
                <a:tc>
                  <a:txBody>
                    <a:bodyPr/>
                    <a:lstStyle/>
                    <a:p>
                      <a:pPr lvl="0" algn="ctr">
                        <a:buNone/>
                      </a:pPr>
                      <a:r>
                        <a:rPr lang="en-US" dirty="0"/>
                        <a:t>65</a:t>
                      </a:r>
                    </a:p>
                  </a:txBody>
                  <a:tcPr/>
                </a:tc>
                <a:tc>
                  <a:txBody>
                    <a:bodyPr/>
                    <a:lstStyle/>
                    <a:p>
                      <a:pPr lvl="0" algn="ctr">
                        <a:buNone/>
                      </a:pPr>
                      <a:r>
                        <a:rPr lang="en-US" dirty="0">
                          <a:effectLst/>
                        </a:rPr>
                        <a:t>32</a:t>
                      </a:r>
                    </a:p>
                  </a:txBody>
                  <a:tcPr/>
                </a:tc>
                <a:tc>
                  <a:txBody>
                    <a:bodyPr/>
                    <a:lstStyle/>
                    <a:p>
                      <a:pPr lvl="0" algn="ctr">
                        <a:buNone/>
                      </a:pPr>
                      <a:r>
                        <a:rPr lang="en-US" sz="1800" dirty="0">
                          <a:effectLst/>
                        </a:rPr>
                        <a:t>25</a:t>
                      </a:r>
                    </a:p>
                  </a:txBody>
                  <a:tcPr/>
                </a:tc>
                <a:tc>
                  <a:txBody>
                    <a:bodyPr/>
                    <a:lstStyle/>
                    <a:p>
                      <a:pPr lvl="0" algn="ctr">
                        <a:buNone/>
                      </a:pPr>
                      <a:r>
                        <a:rPr lang="en-US" dirty="0">
                          <a:effectLst/>
                        </a:rPr>
                        <a:t>49</a:t>
                      </a:r>
                    </a:p>
                  </a:txBody>
                  <a:tcPr/>
                </a:tc>
                <a:tc>
                  <a:txBody>
                    <a:bodyPr/>
                    <a:lstStyle/>
                    <a:p>
                      <a:pPr lvl="0" algn="ctr">
                        <a:buNone/>
                      </a:pPr>
                      <a:r>
                        <a:rPr lang="en-US" dirty="0"/>
                        <a:t>63</a:t>
                      </a:r>
                    </a:p>
                  </a:txBody>
                  <a:tcPr/>
                </a:tc>
                <a:tc>
                  <a:txBody>
                    <a:bodyPr/>
                    <a:lstStyle/>
                    <a:p>
                      <a:pPr lvl="0" algn="ctr">
                        <a:buNone/>
                      </a:pPr>
                      <a:r>
                        <a:rPr lang="en-US" dirty="0">
                          <a:effectLst/>
                        </a:rPr>
                        <a:t>43</a:t>
                      </a:r>
                    </a:p>
                  </a:txBody>
                  <a:tcPr/>
                </a:tc>
                <a:tc>
                  <a:txBody>
                    <a:bodyPr/>
                    <a:lstStyle/>
                    <a:p>
                      <a:pPr lvl="0" algn="ctr">
                        <a:buNone/>
                      </a:pPr>
                      <a:r>
                        <a:rPr lang="en-US" dirty="0"/>
                        <a:t>65</a:t>
                      </a:r>
                    </a:p>
                  </a:txBody>
                  <a:tcPr/>
                </a:tc>
                <a:extLst>
                  <a:ext uri="{0D108BD9-81ED-4DB2-BD59-A6C34878D82A}">
                    <a16:rowId xmlns:a16="http://schemas.microsoft.com/office/drawing/2014/main" val="1393275004"/>
                  </a:ext>
                </a:extLst>
              </a:tr>
              <a:tr h="477716">
                <a:tc>
                  <a:txBody>
                    <a:bodyPr/>
                    <a:lstStyle/>
                    <a:p>
                      <a:pPr fontAlgn="base"/>
                      <a:r>
                        <a:rPr lang="en-US" sz="1800" dirty="0">
                          <a:effectLst/>
                        </a:rPr>
                        <a:t>Math​</a:t>
                      </a:r>
                      <a:endParaRPr lang="en-US" dirty="0">
                        <a:effectLst/>
                      </a:endParaRPr>
                    </a:p>
                  </a:txBody>
                  <a:tcPr/>
                </a:tc>
                <a:tc>
                  <a:txBody>
                    <a:bodyPr/>
                    <a:lstStyle/>
                    <a:p>
                      <a:pPr lvl="0" algn="ctr">
                        <a:buNone/>
                      </a:pPr>
                      <a:r>
                        <a:rPr lang="en-US" dirty="0">
                          <a:effectLst/>
                        </a:rPr>
                        <a:t>38</a:t>
                      </a:r>
                    </a:p>
                  </a:txBody>
                  <a:tcPr/>
                </a:tc>
                <a:tc>
                  <a:txBody>
                    <a:bodyPr/>
                    <a:lstStyle/>
                    <a:p>
                      <a:pPr algn="ctr" fontAlgn="base"/>
                      <a:endParaRPr lang="en-US" sz="1800">
                        <a:effectLst/>
                      </a:endParaRPr>
                    </a:p>
                  </a:txBody>
                  <a:tcPr/>
                </a:tc>
                <a:tc>
                  <a:txBody>
                    <a:bodyPr/>
                    <a:lstStyle/>
                    <a:p>
                      <a:pPr lvl="0" algn="ctr">
                        <a:buNone/>
                      </a:pPr>
                      <a:r>
                        <a:rPr lang="en-US" sz="1800" dirty="0">
                          <a:effectLst/>
                        </a:rPr>
                        <a:t>51​</a:t>
                      </a:r>
                      <a:endParaRPr lang="en-US" dirty="0">
                        <a:effectLst/>
                      </a:endParaRPr>
                    </a:p>
                  </a:txBody>
                  <a:tcPr/>
                </a:tc>
                <a:tc>
                  <a:txBody>
                    <a:bodyPr/>
                    <a:lstStyle/>
                    <a:p>
                      <a:pPr lvl="0" algn="ctr">
                        <a:buNone/>
                      </a:pPr>
                      <a:r>
                        <a:rPr lang="en-US" dirty="0"/>
                        <a:t>63</a:t>
                      </a:r>
                    </a:p>
                  </a:txBody>
                  <a:tcPr/>
                </a:tc>
                <a:tc>
                  <a:txBody>
                    <a:bodyPr/>
                    <a:lstStyle/>
                    <a:p>
                      <a:pPr lvl="0" algn="ctr">
                        <a:buNone/>
                      </a:pPr>
                      <a:r>
                        <a:rPr lang="en-US" dirty="0">
                          <a:effectLst/>
                        </a:rPr>
                        <a:t>24</a:t>
                      </a:r>
                    </a:p>
                  </a:txBody>
                  <a:tcPr/>
                </a:tc>
                <a:tc>
                  <a:txBody>
                    <a:bodyPr/>
                    <a:lstStyle/>
                    <a:p>
                      <a:pPr lvl="0" algn="ctr">
                        <a:buNone/>
                      </a:pPr>
                      <a:r>
                        <a:rPr lang="en-US" dirty="0"/>
                        <a:t>35</a:t>
                      </a:r>
                    </a:p>
                  </a:txBody>
                  <a:tcPr/>
                </a:tc>
                <a:tc>
                  <a:txBody>
                    <a:bodyPr/>
                    <a:lstStyle/>
                    <a:p>
                      <a:pPr lvl="0" algn="ctr">
                        <a:buNone/>
                      </a:pPr>
                      <a:r>
                        <a:rPr lang="en-US" dirty="0">
                          <a:effectLst/>
                        </a:rPr>
                        <a:t>49</a:t>
                      </a:r>
                    </a:p>
                  </a:txBody>
                  <a:tcPr/>
                </a:tc>
                <a:tc>
                  <a:txBody>
                    <a:bodyPr/>
                    <a:lstStyle/>
                    <a:p>
                      <a:pPr lvl="0" algn="ctr">
                        <a:buNone/>
                      </a:pPr>
                      <a:r>
                        <a:rPr lang="en-US" dirty="0"/>
                        <a:t>62</a:t>
                      </a:r>
                    </a:p>
                  </a:txBody>
                  <a:tcPr/>
                </a:tc>
                <a:tc>
                  <a:txBody>
                    <a:bodyPr/>
                    <a:lstStyle/>
                    <a:p>
                      <a:pPr lvl="0" algn="ctr">
                        <a:buNone/>
                      </a:pPr>
                      <a:r>
                        <a:rPr lang="en-US" dirty="0">
                          <a:effectLst/>
                        </a:rPr>
                        <a:t>55</a:t>
                      </a:r>
                    </a:p>
                  </a:txBody>
                  <a:tcPr/>
                </a:tc>
                <a:tc>
                  <a:txBody>
                    <a:bodyPr/>
                    <a:lstStyle/>
                    <a:p>
                      <a:pPr lvl="0" algn="ctr">
                        <a:buNone/>
                      </a:pPr>
                      <a:r>
                        <a:rPr lang="en-US" dirty="0"/>
                        <a:t>62</a:t>
                      </a:r>
                    </a:p>
                  </a:txBody>
                  <a:tcPr/>
                </a:tc>
                <a:extLst>
                  <a:ext uri="{0D108BD9-81ED-4DB2-BD59-A6C34878D82A}">
                    <a16:rowId xmlns:a16="http://schemas.microsoft.com/office/drawing/2014/main" val="2637368416"/>
                  </a:ext>
                </a:extLst>
              </a:tr>
              <a:tr h="477716">
                <a:tc>
                  <a:txBody>
                    <a:bodyPr/>
                    <a:lstStyle/>
                    <a:p>
                      <a:pPr fontAlgn="base"/>
                      <a:r>
                        <a:rPr lang="en-US" sz="1800" dirty="0">
                          <a:effectLst/>
                        </a:rPr>
                        <a:t>Science​</a:t>
                      </a:r>
                      <a:endParaRPr lang="en-US" dirty="0">
                        <a:effectLst/>
                      </a:endParaRPr>
                    </a:p>
                  </a:txBody>
                  <a:tcPr/>
                </a:tc>
                <a:tc>
                  <a:txBody>
                    <a:bodyPr/>
                    <a:lstStyle/>
                    <a:p>
                      <a:pPr lvl="0" algn="ctr">
                        <a:buNone/>
                      </a:pPr>
                      <a:r>
                        <a:rPr lang="en-US" dirty="0">
                          <a:effectLst/>
                        </a:rPr>
                        <a:t>32</a:t>
                      </a:r>
                    </a:p>
                  </a:txBody>
                  <a:tcPr/>
                </a:tc>
                <a:tc>
                  <a:txBody>
                    <a:bodyPr/>
                    <a:lstStyle/>
                    <a:p>
                      <a:pPr algn="ctr" fontAlgn="base"/>
                      <a:endParaRPr lang="en-US" sz="1800">
                        <a:effectLst/>
                      </a:endParaRPr>
                    </a:p>
                  </a:txBody>
                  <a:tcPr/>
                </a:tc>
                <a:tc>
                  <a:txBody>
                    <a:bodyPr/>
                    <a:lstStyle/>
                    <a:p>
                      <a:pPr lvl="0" algn="ctr">
                        <a:buNone/>
                      </a:pPr>
                      <a:r>
                        <a:rPr lang="en-US" sz="1800" dirty="0">
                          <a:effectLst/>
                        </a:rPr>
                        <a:t>34​</a:t>
                      </a:r>
                      <a:endParaRPr lang="en-US" dirty="0">
                        <a:effectLst/>
                      </a:endParaRPr>
                    </a:p>
                  </a:txBody>
                  <a:tcPr/>
                </a:tc>
                <a:tc>
                  <a:txBody>
                    <a:bodyPr/>
                    <a:lstStyle/>
                    <a:p>
                      <a:pPr lvl="0" algn="ctr">
                        <a:buNone/>
                      </a:pPr>
                      <a:r>
                        <a:rPr lang="en-US" dirty="0"/>
                        <a:t>40</a:t>
                      </a:r>
                    </a:p>
                  </a:txBody>
                  <a:tcPr/>
                </a:tc>
                <a:tc>
                  <a:txBody>
                    <a:bodyPr/>
                    <a:lstStyle/>
                    <a:p>
                      <a:pPr lvl="0" algn="ctr">
                        <a:buNone/>
                      </a:pPr>
                      <a:r>
                        <a:rPr lang="en-US" dirty="0">
                          <a:effectLst/>
                        </a:rPr>
                        <a:t>18</a:t>
                      </a:r>
                    </a:p>
                  </a:txBody>
                  <a:tcPr/>
                </a:tc>
                <a:tc>
                  <a:txBody>
                    <a:bodyPr/>
                    <a:lstStyle/>
                    <a:p>
                      <a:pPr lvl="0" algn="ctr">
                        <a:buNone/>
                      </a:pPr>
                      <a:r>
                        <a:rPr lang="en-US" dirty="0"/>
                        <a:t>18</a:t>
                      </a:r>
                    </a:p>
                  </a:txBody>
                  <a:tcPr/>
                </a:tc>
                <a:tc>
                  <a:txBody>
                    <a:bodyPr/>
                    <a:lstStyle/>
                    <a:p>
                      <a:pPr lvl="0" algn="ctr">
                        <a:buNone/>
                      </a:pPr>
                      <a:r>
                        <a:rPr lang="en-US" dirty="0">
                          <a:effectLst/>
                        </a:rPr>
                        <a:t>33</a:t>
                      </a:r>
                    </a:p>
                  </a:txBody>
                  <a:tcPr/>
                </a:tc>
                <a:tc>
                  <a:txBody>
                    <a:bodyPr/>
                    <a:lstStyle/>
                    <a:p>
                      <a:pPr lvl="0" algn="ctr">
                        <a:buNone/>
                      </a:pPr>
                      <a:r>
                        <a:rPr lang="en-US" dirty="0"/>
                        <a:t>40</a:t>
                      </a:r>
                    </a:p>
                  </a:txBody>
                  <a:tcPr/>
                </a:tc>
                <a:tc>
                  <a:txBody>
                    <a:bodyPr/>
                    <a:lstStyle/>
                    <a:p>
                      <a:pPr lvl="0" algn="ctr">
                        <a:buNone/>
                      </a:pPr>
                      <a:r>
                        <a:rPr lang="en-US" dirty="0">
                          <a:effectLst/>
                        </a:rPr>
                        <a:t>31</a:t>
                      </a:r>
                    </a:p>
                  </a:txBody>
                  <a:tcPr/>
                </a:tc>
                <a:tc>
                  <a:txBody>
                    <a:bodyPr/>
                    <a:lstStyle/>
                    <a:p>
                      <a:pPr lvl="0" algn="ctr">
                        <a:buNone/>
                      </a:pPr>
                      <a:r>
                        <a:rPr lang="en-US" dirty="0"/>
                        <a:t>34</a:t>
                      </a:r>
                    </a:p>
                  </a:txBody>
                  <a:tcPr/>
                </a:tc>
                <a:extLst>
                  <a:ext uri="{0D108BD9-81ED-4DB2-BD59-A6C34878D82A}">
                    <a16:rowId xmlns:a16="http://schemas.microsoft.com/office/drawing/2014/main" val="691847227"/>
                  </a:ext>
                </a:extLst>
              </a:tr>
              <a:tr h="477716">
                <a:tc>
                  <a:txBody>
                    <a:bodyPr/>
                    <a:lstStyle/>
                    <a:p>
                      <a:pPr fontAlgn="base"/>
                      <a:r>
                        <a:rPr lang="en-US" dirty="0">
                          <a:effectLst/>
                        </a:rPr>
                        <a:t>ALL</a:t>
                      </a:r>
                    </a:p>
                  </a:txBody>
                  <a:tcPr/>
                </a:tc>
                <a:tc>
                  <a:txBody>
                    <a:bodyPr/>
                    <a:lstStyle/>
                    <a:p>
                      <a:pPr lvl="0" algn="ctr">
                        <a:buNone/>
                      </a:pPr>
                      <a:endParaRPr lang="en-US">
                        <a:effectLst/>
                      </a:endParaRPr>
                    </a:p>
                  </a:txBody>
                  <a:tcPr/>
                </a:tc>
                <a:tc>
                  <a:txBody>
                    <a:bodyPr/>
                    <a:lstStyle/>
                    <a:p>
                      <a:pPr algn="ctr" fontAlgn="base"/>
                      <a:endParaRPr lang="en-US" sz="1800">
                        <a:effectLst/>
                      </a:endParaRPr>
                    </a:p>
                  </a:txBody>
                  <a:tcPr/>
                </a:tc>
                <a:tc>
                  <a:txBody>
                    <a:bodyPr/>
                    <a:lstStyle/>
                    <a:p>
                      <a:pPr lvl="0" algn="ctr">
                        <a:buNone/>
                      </a:pPr>
                      <a:r>
                        <a:rPr lang="en-US" dirty="0">
                          <a:effectLst/>
                        </a:rPr>
                        <a:t>52</a:t>
                      </a:r>
                    </a:p>
                  </a:txBody>
                  <a:tcPr/>
                </a:tc>
                <a:tc>
                  <a:txBody>
                    <a:bodyPr/>
                    <a:lstStyle/>
                    <a:p>
                      <a:pPr lvl="0" algn="ctr">
                        <a:buNone/>
                      </a:pPr>
                      <a:r>
                        <a:rPr lang="en-US" dirty="0"/>
                        <a:t>60</a:t>
                      </a:r>
                    </a:p>
                  </a:txBody>
                  <a:tcPr/>
                </a:tc>
                <a:tc>
                  <a:txBody>
                    <a:bodyPr/>
                    <a:lstStyle/>
                    <a:p>
                      <a:pPr lvl="0" algn="ctr">
                        <a:buNone/>
                      </a:pPr>
                      <a:r>
                        <a:rPr lang="en-US" dirty="0">
                          <a:effectLst/>
                        </a:rPr>
                        <a:t>27</a:t>
                      </a:r>
                    </a:p>
                  </a:txBody>
                  <a:tcPr/>
                </a:tc>
                <a:tc>
                  <a:txBody>
                    <a:bodyPr/>
                    <a:lstStyle/>
                    <a:p>
                      <a:pPr lvl="0" algn="ctr">
                        <a:buNone/>
                      </a:pPr>
                      <a:r>
                        <a:rPr lang="en-US" dirty="0"/>
                        <a:t>29</a:t>
                      </a:r>
                    </a:p>
                  </a:txBody>
                  <a:tcPr/>
                </a:tc>
                <a:tc>
                  <a:txBody>
                    <a:bodyPr/>
                    <a:lstStyle/>
                    <a:p>
                      <a:pPr lvl="0" algn="ctr">
                        <a:buNone/>
                      </a:pPr>
                      <a:r>
                        <a:rPr lang="en-US" dirty="0">
                          <a:effectLst/>
                        </a:rPr>
                        <a:t>51</a:t>
                      </a:r>
                    </a:p>
                  </a:txBody>
                  <a:tcPr/>
                </a:tc>
                <a:tc>
                  <a:txBody>
                    <a:bodyPr/>
                    <a:lstStyle/>
                    <a:p>
                      <a:pPr lvl="0" algn="ctr">
                        <a:buNone/>
                      </a:pPr>
                      <a:r>
                        <a:rPr lang="en-US" dirty="0"/>
                        <a:t>59</a:t>
                      </a:r>
                    </a:p>
                  </a:txBody>
                  <a:tcPr/>
                </a:tc>
                <a:tc>
                  <a:txBody>
                    <a:bodyPr/>
                    <a:lstStyle/>
                    <a:p>
                      <a:pPr lvl="0" algn="ctr">
                        <a:buNone/>
                      </a:pPr>
                      <a:r>
                        <a:rPr lang="en-US" dirty="0">
                          <a:effectLst/>
                        </a:rPr>
                        <a:t>52</a:t>
                      </a:r>
                    </a:p>
                  </a:txBody>
                  <a:tcPr/>
                </a:tc>
                <a:tc>
                  <a:txBody>
                    <a:bodyPr/>
                    <a:lstStyle/>
                    <a:p>
                      <a:pPr lvl="0" algn="ctr">
                        <a:buNone/>
                      </a:pPr>
                      <a:r>
                        <a:rPr lang="en-US" dirty="0"/>
                        <a:t>59</a:t>
                      </a:r>
                    </a:p>
                  </a:txBody>
                  <a:tcPr/>
                </a:tc>
                <a:extLst>
                  <a:ext uri="{0D108BD9-81ED-4DB2-BD59-A6C34878D82A}">
                    <a16:rowId xmlns:a16="http://schemas.microsoft.com/office/drawing/2014/main" val="925686833"/>
                  </a:ext>
                </a:extLst>
              </a:tr>
            </a:tbl>
          </a:graphicData>
        </a:graphic>
      </p:graphicFrame>
    </p:spTree>
    <p:extLst>
      <p:ext uri="{BB962C8B-B14F-4D97-AF65-F5344CB8AC3E}">
        <p14:creationId xmlns:p14="http://schemas.microsoft.com/office/powerpoint/2010/main" val="13602973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0DEC3B33-F1D1-6EA8-32E1-4FD107E420A9}"/>
              </a:ext>
            </a:extLst>
          </p:cNvPr>
          <p:cNvGrpSpPr/>
          <p:nvPr/>
        </p:nvGrpSpPr>
        <p:grpSpPr>
          <a:xfrm>
            <a:off x="697123" y="274555"/>
            <a:ext cx="9395783" cy="1153314"/>
            <a:chOff x="-851498" y="241879"/>
            <a:chExt cx="9995497" cy="596900"/>
          </a:xfrm>
        </p:grpSpPr>
        <p:sp>
          <p:nvSpPr>
            <p:cNvPr id="7" name="Rectangle 6">
              <a:extLst>
                <a:ext uri="{FF2B5EF4-FFF2-40B4-BE49-F238E27FC236}">
                  <a16:creationId xmlns:a16="http://schemas.microsoft.com/office/drawing/2014/main" id="{187AA5E0-BE4B-1DA8-9B13-148DE455F033}"/>
                </a:ext>
              </a:extLst>
            </p:cNvPr>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a:solidFill>
                    <a:schemeClr val="bg1"/>
                  </a:solidFill>
                </a:rPr>
                <a:t>Comprehensive Needs Assessment</a:t>
              </a:r>
              <a:endParaRPr lang="en-US" sz="3200">
                <a:solidFill>
                  <a:schemeClr val="bg1"/>
                </a:solidFill>
              </a:endParaRPr>
            </a:p>
            <a:p>
              <a:pPr algn="ctr"/>
              <a:endParaRPr lang="en-US"/>
            </a:p>
          </p:txBody>
        </p:sp>
        <p:sp>
          <p:nvSpPr>
            <p:cNvPr id="8" name="Title 1">
              <a:extLst>
                <a:ext uri="{FF2B5EF4-FFF2-40B4-BE49-F238E27FC236}">
                  <a16:creationId xmlns:a16="http://schemas.microsoft.com/office/drawing/2014/main" id="{371134C4-BFC3-3B96-1645-D044C552E14C}"/>
                </a:ext>
              </a:extLst>
            </p:cNvPr>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graphicFrame>
        <p:nvGraphicFramePr>
          <p:cNvPr id="11" name="Content Placeholder 11">
            <a:extLst>
              <a:ext uri="{FF2B5EF4-FFF2-40B4-BE49-F238E27FC236}">
                <a16:creationId xmlns:a16="http://schemas.microsoft.com/office/drawing/2014/main" id="{C31DEE26-8DE9-19E2-A69C-ECBA0B0B0F4A}"/>
              </a:ext>
            </a:extLst>
          </p:cNvPr>
          <p:cNvGraphicFramePr>
            <a:graphicFrameLocks noGrp="1"/>
          </p:cNvGraphicFramePr>
          <p:nvPr>
            <p:ph idx="1"/>
            <p:extLst>
              <p:ext uri="{D42A27DB-BD31-4B8C-83A1-F6EECF244321}">
                <p14:modId xmlns:p14="http://schemas.microsoft.com/office/powerpoint/2010/main" val="2018515980"/>
              </p:ext>
            </p:extLst>
          </p:nvPr>
        </p:nvGraphicFramePr>
        <p:xfrm>
          <a:off x="610506" y="2062995"/>
          <a:ext cx="10799013" cy="3833082"/>
        </p:xfrm>
        <a:graphic>
          <a:graphicData uri="http://schemas.openxmlformats.org/drawingml/2006/table">
            <a:tbl>
              <a:tblPr firstRow="1" bandRow="1">
                <a:tableStyleId>{5C22544A-7EE6-4342-B048-85BDC9FD1C3A}</a:tableStyleId>
              </a:tblPr>
              <a:tblGrid>
                <a:gridCol w="2939101">
                  <a:extLst>
                    <a:ext uri="{9D8B030D-6E8A-4147-A177-3AD203B41FA5}">
                      <a16:colId xmlns:a16="http://schemas.microsoft.com/office/drawing/2014/main" val="2272867310"/>
                    </a:ext>
                  </a:extLst>
                </a:gridCol>
                <a:gridCol w="1841412">
                  <a:extLst>
                    <a:ext uri="{9D8B030D-6E8A-4147-A177-3AD203B41FA5}">
                      <a16:colId xmlns:a16="http://schemas.microsoft.com/office/drawing/2014/main" val="3244195850"/>
                    </a:ext>
                  </a:extLst>
                </a:gridCol>
                <a:gridCol w="1678933">
                  <a:extLst>
                    <a:ext uri="{9D8B030D-6E8A-4147-A177-3AD203B41FA5}">
                      <a16:colId xmlns:a16="http://schemas.microsoft.com/office/drawing/2014/main" val="2149366"/>
                    </a:ext>
                  </a:extLst>
                </a:gridCol>
                <a:gridCol w="1440980">
                  <a:extLst>
                    <a:ext uri="{9D8B030D-6E8A-4147-A177-3AD203B41FA5}">
                      <a16:colId xmlns:a16="http://schemas.microsoft.com/office/drawing/2014/main" val="4154244463"/>
                    </a:ext>
                  </a:extLst>
                </a:gridCol>
                <a:gridCol w="1519014">
                  <a:extLst>
                    <a:ext uri="{9D8B030D-6E8A-4147-A177-3AD203B41FA5}">
                      <a16:colId xmlns:a16="http://schemas.microsoft.com/office/drawing/2014/main" val="2210707945"/>
                    </a:ext>
                  </a:extLst>
                </a:gridCol>
                <a:gridCol w="1379573">
                  <a:extLst>
                    <a:ext uri="{9D8B030D-6E8A-4147-A177-3AD203B41FA5}">
                      <a16:colId xmlns:a16="http://schemas.microsoft.com/office/drawing/2014/main" val="310470647"/>
                    </a:ext>
                  </a:extLst>
                </a:gridCol>
              </a:tblGrid>
              <a:tr h="458786">
                <a:tc gridSpan="6">
                  <a:txBody>
                    <a:bodyPr/>
                    <a:lstStyle/>
                    <a:p>
                      <a:pPr algn="ctr" fontAlgn="base"/>
                      <a:r>
                        <a:rPr lang="en-US" sz="1800" dirty="0">
                          <a:effectLst/>
                        </a:rPr>
                        <a:t>Domain I 2022 STAAR Performance</a:t>
                      </a:r>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87984286"/>
                  </a:ext>
                </a:extLst>
              </a:tr>
              <a:tr h="621580">
                <a:tc>
                  <a:txBody>
                    <a:bodyPr/>
                    <a:lstStyle/>
                    <a:p>
                      <a:pPr algn="ctr" fontAlgn="base"/>
                      <a:r>
                        <a:rPr lang="en-US" sz="1800" b="1" dirty="0">
                          <a:effectLst/>
                        </a:rPr>
                        <a:t>STAAR Performance</a:t>
                      </a:r>
                      <a:endParaRPr lang="en-US" b="1" dirty="0">
                        <a:effectLst/>
                      </a:endParaRPr>
                    </a:p>
                  </a:txBody>
                  <a:tcPr anchor="b"/>
                </a:tc>
                <a:tc>
                  <a:txBody>
                    <a:bodyPr/>
                    <a:lstStyle/>
                    <a:p>
                      <a:pPr algn="ctr" fontAlgn="base"/>
                      <a:r>
                        <a:rPr lang="en-US" sz="1800" b="1" dirty="0">
                          <a:effectLst/>
                        </a:rPr>
                        <a:t>Reading</a:t>
                      </a:r>
                      <a:endParaRPr lang="en-US" b="1" dirty="0">
                        <a:effectLst/>
                      </a:endParaRPr>
                    </a:p>
                  </a:txBody>
                  <a:tcPr anchor="b"/>
                </a:tc>
                <a:tc>
                  <a:txBody>
                    <a:bodyPr/>
                    <a:lstStyle/>
                    <a:p>
                      <a:pPr algn="ctr" fontAlgn="base"/>
                      <a:r>
                        <a:rPr lang="en-US" sz="1800" b="1" dirty="0">
                          <a:effectLst/>
                        </a:rPr>
                        <a:t>Mathematics</a:t>
                      </a:r>
                      <a:endParaRPr lang="en-US" b="1" dirty="0">
                        <a:effectLst/>
                      </a:endParaRPr>
                    </a:p>
                  </a:txBody>
                  <a:tcPr anchor="b"/>
                </a:tc>
                <a:tc>
                  <a:txBody>
                    <a:bodyPr/>
                    <a:lstStyle/>
                    <a:p>
                      <a:pPr algn="ctr" fontAlgn="base"/>
                      <a:r>
                        <a:rPr lang="en-US" sz="1800" b="1" dirty="0">
                          <a:effectLst/>
                        </a:rPr>
                        <a:t>Science</a:t>
                      </a:r>
                    </a:p>
                  </a:txBody>
                  <a:tcPr anchor="b"/>
                </a:tc>
                <a:tc>
                  <a:txBody>
                    <a:bodyPr/>
                    <a:lstStyle/>
                    <a:p>
                      <a:pPr algn="ctr" fontAlgn="base"/>
                      <a:r>
                        <a:rPr lang="en-US" sz="1800" b="1" dirty="0">
                          <a:effectLst/>
                        </a:rPr>
                        <a:t>Totals</a:t>
                      </a:r>
                    </a:p>
                  </a:txBody>
                  <a:tcPr anchor="b"/>
                </a:tc>
                <a:tc>
                  <a:txBody>
                    <a:bodyPr/>
                    <a:lstStyle/>
                    <a:p>
                      <a:pPr algn="ctr" fontAlgn="base"/>
                      <a:r>
                        <a:rPr lang="en-US" sz="1800" b="1" dirty="0">
                          <a:effectLst/>
                        </a:rPr>
                        <a:t>Percentages</a:t>
                      </a:r>
                    </a:p>
                  </a:txBody>
                  <a:tcPr anchor="b"/>
                </a:tc>
                <a:extLst>
                  <a:ext uri="{0D108BD9-81ED-4DB2-BD59-A6C34878D82A}">
                    <a16:rowId xmlns:a16="http://schemas.microsoft.com/office/drawing/2014/main" val="3642293808"/>
                  </a:ext>
                </a:extLst>
              </a:tr>
              <a:tr h="458786">
                <a:tc>
                  <a:txBody>
                    <a:bodyPr/>
                    <a:lstStyle/>
                    <a:p>
                      <a:pPr fontAlgn="auto"/>
                      <a:r>
                        <a:rPr lang="en-US" sz="1800" dirty="0">
                          <a:effectLst/>
                        </a:rPr>
                        <a:t>​Total Tests</a:t>
                      </a:r>
                      <a:endParaRPr lang="en-US" sz="1800" dirty="0">
                        <a:effectLst/>
                        <a:latin typeface="Calibri" panose="020F0502020204030204" pitchFamily="34" charset="0"/>
                      </a:endParaRPr>
                    </a:p>
                  </a:txBody>
                  <a:tcPr/>
                </a:tc>
                <a:tc>
                  <a:txBody>
                    <a:bodyPr/>
                    <a:lstStyle/>
                    <a:p>
                      <a:pPr lvl="0" algn="ctr">
                        <a:buNone/>
                      </a:pPr>
                      <a:endParaRPr lang="en-US" sz="1800" dirty="0">
                        <a:effectLst/>
                      </a:endParaRPr>
                    </a:p>
                  </a:txBody>
                  <a:tcPr/>
                </a:tc>
                <a:tc>
                  <a:txBody>
                    <a:bodyPr/>
                    <a:lstStyle/>
                    <a:p>
                      <a:pPr lvl="0" algn="ctr">
                        <a:buNone/>
                      </a:pPr>
                      <a:endParaRPr lang="en-US" sz="1800" dirty="0">
                        <a:effectLst/>
                      </a:endParaRPr>
                    </a:p>
                  </a:txBody>
                  <a:tcPr/>
                </a:tc>
                <a:tc>
                  <a:txBody>
                    <a:bodyPr/>
                    <a:lstStyle/>
                    <a:p>
                      <a:pPr lvl="0" algn="ctr">
                        <a:buNone/>
                      </a:pPr>
                      <a:endParaRPr lang="en-US" sz="1800" dirty="0">
                        <a:effectLst/>
                      </a:endParaRPr>
                    </a:p>
                  </a:txBody>
                  <a:tcPr/>
                </a:tc>
                <a:tc>
                  <a:txBody>
                    <a:bodyPr/>
                    <a:lstStyle/>
                    <a:p>
                      <a:pPr lvl="0" algn="ctr">
                        <a:buNone/>
                      </a:pPr>
                      <a:endParaRPr lang="en-US" sz="1800" dirty="0">
                        <a:effectLst/>
                      </a:endParaRPr>
                    </a:p>
                  </a:txBody>
                  <a:tcPr/>
                </a:tc>
                <a:tc>
                  <a:txBody>
                    <a:bodyPr/>
                    <a:lstStyle/>
                    <a:p>
                      <a:pPr lvl="0" algn="ctr">
                        <a:buNone/>
                      </a:pPr>
                      <a:endParaRPr lang="en-US" sz="1800">
                        <a:effectLst/>
                      </a:endParaRPr>
                    </a:p>
                  </a:txBody>
                  <a:tcPr/>
                </a:tc>
                <a:extLst>
                  <a:ext uri="{0D108BD9-81ED-4DB2-BD59-A6C34878D82A}">
                    <a16:rowId xmlns:a16="http://schemas.microsoft.com/office/drawing/2014/main" val="956114105"/>
                  </a:ext>
                </a:extLst>
              </a:tr>
              <a:tr h="458786">
                <a:tc>
                  <a:txBody>
                    <a:bodyPr/>
                    <a:lstStyle/>
                    <a:p>
                      <a:pPr fontAlgn="base"/>
                      <a:r>
                        <a:rPr lang="en-US" sz="1800" dirty="0">
                          <a:effectLst/>
                        </a:rPr>
                        <a:t>Approaches GL or Above</a:t>
                      </a:r>
                      <a:endParaRPr lang="en-US" dirty="0">
                        <a:effectLst/>
                      </a:endParaRPr>
                    </a:p>
                  </a:txBody>
                  <a:tcPr/>
                </a:tc>
                <a:tc>
                  <a:txBody>
                    <a:bodyPr/>
                    <a:lstStyle/>
                    <a:p>
                      <a:pPr lvl="0" algn="ctr">
                        <a:buNone/>
                      </a:pPr>
                      <a:endParaRPr lang="en-US" dirty="0">
                        <a:effectLst/>
                      </a:endParaRPr>
                    </a:p>
                  </a:txBody>
                  <a:tcPr/>
                </a:tc>
                <a:tc>
                  <a:txBody>
                    <a:bodyPr/>
                    <a:lstStyle/>
                    <a:p>
                      <a:pPr lvl="0" algn="ctr">
                        <a:buNone/>
                      </a:pPr>
                      <a:endParaRPr lang="en-US" sz="1800" dirty="0">
                        <a:effectLst/>
                      </a:endParaRPr>
                    </a:p>
                  </a:txBody>
                  <a:tcPr/>
                </a:tc>
                <a:tc>
                  <a:txBody>
                    <a:bodyPr/>
                    <a:lstStyle/>
                    <a:p>
                      <a:pPr lvl="0" algn="ctr">
                        <a:buNone/>
                      </a:pPr>
                      <a:endParaRPr lang="en-US" dirty="0">
                        <a:effectLst/>
                      </a:endParaRPr>
                    </a:p>
                  </a:txBody>
                  <a:tcPr/>
                </a:tc>
                <a:tc>
                  <a:txBody>
                    <a:bodyPr/>
                    <a:lstStyle/>
                    <a:p>
                      <a:pPr lvl="0" algn="ctr">
                        <a:buNone/>
                      </a:pPr>
                      <a:endParaRPr lang="en-US" dirty="0">
                        <a:effectLst/>
                      </a:endParaRPr>
                    </a:p>
                  </a:txBody>
                  <a:tcPr/>
                </a:tc>
                <a:tc>
                  <a:txBody>
                    <a:bodyPr/>
                    <a:lstStyle/>
                    <a:p>
                      <a:pPr lvl="0" algn="ctr">
                        <a:buNone/>
                      </a:pPr>
                      <a:endParaRPr lang="en-US" dirty="0">
                        <a:effectLst/>
                      </a:endParaRPr>
                    </a:p>
                  </a:txBody>
                  <a:tcPr/>
                </a:tc>
                <a:extLst>
                  <a:ext uri="{0D108BD9-81ED-4DB2-BD59-A6C34878D82A}">
                    <a16:rowId xmlns:a16="http://schemas.microsoft.com/office/drawing/2014/main" val="1393275004"/>
                  </a:ext>
                </a:extLst>
              </a:tr>
              <a:tr h="458786">
                <a:tc>
                  <a:txBody>
                    <a:bodyPr/>
                    <a:lstStyle/>
                    <a:p>
                      <a:pPr fontAlgn="base"/>
                      <a:r>
                        <a:rPr lang="en-US" sz="1800" dirty="0">
                          <a:effectLst/>
                        </a:rPr>
                        <a:t>Meets GL or Above</a:t>
                      </a:r>
                      <a:endParaRPr lang="en-US" dirty="0">
                        <a:effectLst/>
                      </a:endParaRPr>
                    </a:p>
                  </a:txBody>
                  <a:tcPr/>
                </a:tc>
                <a:tc>
                  <a:txBody>
                    <a:bodyPr/>
                    <a:lstStyle/>
                    <a:p>
                      <a:pPr lvl="0" algn="ctr">
                        <a:buNone/>
                      </a:pPr>
                      <a:endParaRPr lang="en-US" dirty="0">
                        <a:effectLst/>
                      </a:endParaRPr>
                    </a:p>
                  </a:txBody>
                  <a:tcPr/>
                </a:tc>
                <a:tc>
                  <a:txBody>
                    <a:bodyPr/>
                    <a:lstStyle/>
                    <a:p>
                      <a:pPr lvl="0" algn="ctr">
                        <a:buNone/>
                      </a:pPr>
                      <a:endParaRPr lang="en-US" sz="1800" dirty="0">
                        <a:effectLst/>
                      </a:endParaRPr>
                    </a:p>
                  </a:txBody>
                  <a:tcPr/>
                </a:tc>
                <a:tc>
                  <a:txBody>
                    <a:bodyPr/>
                    <a:lstStyle/>
                    <a:p>
                      <a:pPr lvl="0" algn="ctr">
                        <a:buNone/>
                      </a:pPr>
                      <a:endParaRPr lang="en-US" dirty="0">
                        <a:effectLst/>
                      </a:endParaRPr>
                    </a:p>
                  </a:txBody>
                  <a:tcPr/>
                </a:tc>
                <a:tc>
                  <a:txBody>
                    <a:bodyPr/>
                    <a:lstStyle/>
                    <a:p>
                      <a:pPr lvl="0" algn="ctr">
                        <a:buNone/>
                      </a:pPr>
                      <a:endParaRPr lang="en-US" dirty="0">
                        <a:effectLst/>
                      </a:endParaRPr>
                    </a:p>
                  </a:txBody>
                  <a:tcPr/>
                </a:tc>
                <a:tc>
                  <a:txBody>
                    <a:bodyPr/>
                    <a:lstStyle/>
                    <a:p>
                      <a:pPr lvl="0" algn="ctr">
                        <a:buNone/>
                      </a:pPr>
                      <a:endParaRPr lang="en-US" dirty="0">
                        <a:effectLst/>
                      </a:endParaRPr>
                    </a:p>
                  </a:txBody>
                  <a:tcPr/>
                </a:tc>
                <a:extLst>
                  <a:ext uri="{0D108BD9-81ED-4DB2-BD59-A6C34878D82A}">
                    <a16:rowId xmlns:a16="http://schemas.microsoft.com/office/drawing/2014/main" val="2637368416"/>
                  </a:ext>
                </a:extLst>
              </a:tr>
              <a:tr h="458786">
                <a:tc>
                  <a:txBody>
                    <a:bodyPr/>
                    <a:lstStyle/>
                    <a:p>
                      <a:pPr fontAlgn="base"/>
                      <a:r>
                        <a:rPr lang="en-US" sz="1800" dirty="0">
                          <a:effectLst/>
                        </a:rPr>
                        <a:t>Masters GL</a:t>
                      </a:r>
                      <a:endParaRPr lang="en-US" dirty="0">
                        <a:effectLst/>
                      </a:endParaRPr>
                    </a:p>
                  </a:txBody>
                  <a:tcPr/>
                </a:tc>
                <a:tc>
                  <a:txBody>
                    <a:bodyPr/>
                    <a:lstStyle/>
                    <a:p>
                      <a:pPr lvl="0" algn="ctr">
                        <a:buNone/>
                      </a:pPr>
                      <a:endParaRPr lang="en-US" dirty="0">
                        <a:effectLst/>
                      </a:endParaRPr>
                    </a:p>
                  </a:txBody>
                  <a:tcPr/>
                </a:tc>
                <a:tc>
                  <a:txBody>
                    <a:bodyPr/>
                    <a:lstStyle/>
                    <a:p>
                      <a:pPr lvl="0" algn="ctr">
                        <a:buNone/>
                      </a:pPr>
                      <a:endParaRPr lang="en-US" sz="1800" dirty="0">
                        <a:effectLst/>
                      </a:endParaRPr>
                    </a:p>
                  </a:txBody>
                  <a:tcPr/>
                </a:tc>
                <a:tc>
                  <a:txBody>
                    <a:bodyPr/>
                    <a:lstStyle/>
                    <a:p>
                      <a:pPr lvl="0" algn="ctr">
                        <a:buNone/>
                      </a:pPr>
                      <a:endParaRPr lang="en-US" dirty="0">
                        <a:effectLst/>
                      </a:endParaRPr>
                    </a:p>
                  </a:txBody>
                  <a:tcPr/>
                </a:tc>
                <a:tc>
                  <a:txBody>
                    <a:bodyPr/>
                    <a:lstStyle/>
                    <a:p>
                      <a:pPr lvl="0" algn="ctr">
                        <a:buNone/>
                      </a:pPr>
                      <a:endParaRPr lang="en-US" dirty="0">
                        <a:effectLst/>
                      </a:endParaRPr>
                    </a:p>
                  </a:txBody>
                  <a:tcPr/>
                </a:tc>
                <a:tc>
                  <a:txBody>
                    <a:bodyPr/>
                    <a:lstStyle/>
                    <a:p>
                      <a:pPr lvl="0" algn="ctr">
                        <a:buNone/>
                      </a:pPr>
                      <a:endParaRPr lang="en-US" dirty="0">
                        <a:effectLst/>
                      </a:endParaRPr>
                    </a:p>
                  </a:txBody>
                  <a:tcPr/>
                </a:tc>
                <a:extLst>
                  <a:ext uri="{0D108BD9-81ED-4DB2-BD59-A6C34878D82A}">
                    <a16:rowId xmlns:a16="http://schemas.microsoft.com/office/drawing/2014/main" val="691847227"/>
                  </a:ext>
                </a:extLst>
              </a:tr>
              <a:tr h="458786">
                <a:tc>
                  <a:txBody>
                    <a:bodyPr/>
                    <a:lstStyle/>
                    <a:p>
                      <a:pPr fontAlgn="base"/>
                      <a:r>
                        <a:rPr lang="en-US" dirty="0">
                          <a:effectLst/>
                        </a:rPr>
                        <a:t>Total Percentage Points</a:t>
                      </a:r>
                    </a:p>
                  </a:txBody>
                  <a:tcPr/>
                </a:tc>
                <a:tc>
                  <a:txBody>
                    <a:bodyPr/>
                    <a:lstStyle/>
                    <a:p>
                      <a:pPr lvl="0" algn="ctr">
                        <a:buNone/>
                      </a:pPr>
                      <a:endParaRPr lang="en-US">
                        <a:effectLst/>
                      </a:endParaRPr>
                    </a:p>
                  </a:txBody>
                  <a:tcPr/>
                </a:tc>
                <a:tc>
                  <a:txBody>
                    <a:bodyPr/>
                    <a:lstStyle/>
                    <a:p>
                      <a:pPr lvl="0" algn="ctr">
                        <a:buNone/>
                      </a:pPr>
                      <a:endParaRPr lang="en-US">
                        <a:effectLst/>
                      </a:endParaRPr>
                    </a:p>
                  </a:txBody>
                  <a:tcPr/>
                </a:tc>
                <a:tc>
                  <a:txBody>
                    <a:bodyPr/>
                    <a:lstStyle/>
                    <a:p>
                      <a:pPr lvl="0" algn="ctr">
                        <a:buNone/>
                      </a:pPr>
                      <a:endParaRPr lang="en-US">
                        <a:effectLst/>
                      </a:endParaRPr>
                    </a:p>
                  </a:txBody>
                  <a:tcPr/>
                </a:tc>
                <a:tc>
                  <a:txBody>
                    <a:bodyPr/>
                    <a:lstStyle/>
                    <a:p>
                      <a:pPr lvl="0" algn="ctr">
                        <a:buNone/>
                      </a:pPr>
                      <a:endParaRPr lang="en-US">
                        <a:effectLst/>
                      </a:endParaRPr>
                    </a:p>
                  </a:txBody>
                  <a:tcPr/>
                </a:tc>
                <a:tc>
                  <a:txBody>
                    <a:bodyPr/>
                    <a:lstStyle/>
                    <a:p>
                      <a:pPr lvl="0" algn="ctr">
                        <a:buNone/>
                      </a:pPr>
                      <a:endParaRPr lang="en-US" dirty="0">
                        <a:effectLst/>
                      </a:endParaRPr>
                    </a:p>
                  </a:txBody>
                  <a:tcPr/>
                </a:tc>
                <a:extLst>
                  <a:ext uri="{0D108BD9-81ED-4DB2-BD59-A6C34878D82A}">
                    <a16:rowId xmlns:a16="http://schemas.microsoft.com/office/drawing/2014/main" val="925686833"/>
                  </a:ext>
                </a:extLst>
              </a:tr>
              <a:tr h="458786">
                <a:tc>
                  <a:txBody>
                    <a:bodyPr/>
                    <a:lstStyle/>
                    <a:p>
                      <a:pPr lvl="0">
                        <a:buNone/>
                      </a:pPr>
                      <a:r>
                        <a:rPr lang="en-US" dirty="0">
                          <a:effectLst/>
                        </a:rPr>
                        <a:t>Component Score</a:t>
                      </a:r>
                    </a:p>
                  </a:txBody>
                  <a:tcPr/>
                </a:tc>
                <a:tc>
                  <a:txBody>
                    <a:bodyPr/>
                    <a:lstStyle/>
                    <a:p>
                      <a:pPr lvl="0" algn="ctr">
                        <a:buNone/>
                      </a:pPr>
                      <a:endParaRPr lang="en-US">
                        <a:effectLst/>
                      </a:endParaRPr>
                    </a:p>
                  </a:txBody>
                  <a:tcPr/>
                </a:tc>
                <a:tc>
                  <a:txBody>
                    <a:bodyPr/>
                    <a:lstStyle/>
                    <a:p>
                      <a:pPr lvl="0" algn="ctr">
                        <a:buNone/>
                      </a:pPr>
                      <a:endParaRPr lang="en-US">
                        <a:effectLst/>
                      </a:endParaRPr>
                    </a:p>
                  </a:txBody>
                  <a:tcPr/>
                </a:tc>
                <a:tc>
                  <a:txBody>
                    <a:bodyPr/>
                    <a:lstStyle/>
                    <a:p>
                      <a:pPr lvl="0" algn="ctr">
                        <a:buNone/>
                      </a:pPr>
                      <a:endParaRPr lang="en-US">
                        <a:effectLst/>
                      </a:endParaRPr>
                    </a:p>
                  </a:txBody>
                  <a:tcPr/>
                </a:tc>
                <a:tc>
                  <a:txBody>
                    <a:bodyPr/>
                    <a:lstStyle/>
                    <a:p>
                      <a:pPr lvl="0" algn="ctr">
                        <a:buNone/>
                      </a:pPr>
                      <a:endParaRPr lang="en-US">
                        <a:effectLst/>
                      </a:endParaRPr>
                    </a:p>
                  </a:txBody>
                  <a:tcPr/>
                </a:tc>
                <a:tc>
                  <a:txBody>
                    <a:bodyPr/>
                    <a:lstStyle/>
                    <a:p>
                      <a:pPr lvl="0" algn="ctr">
                        <a:buNone/>
                      </a:pPr>
                      <a:endParaRPr lang="en-US" dirty="0">
                        <a:effectLst/>
                      </a:endParaRPr>
                    </a:p>
                  </a:txBody>
                  <a:tcPr/>
                </a:tc>
                <a:extLst>
                  <a:ext uri="{0D108BD9-81ED-4DB2-BD59-A6C34878D82A}">
                    <a16:rowId xmlns:a16="http://schemas.microsoft.com/office/drawing/2014/main" val="404136361"/>
                  </a:ext>
                </a:extLst>
              </a:tr>
            </a:tbl>
          </a:graphicData>
        </a:graphic>
      </p:graphicFrame>
      <p:sp>
        <p:nvSpPr>
          <p:cNvPr id="13" name="TextBox 12">
            <a:extLst>
              <a:ext uri="{FF2B5EF4-FFF2-40B4-BE49-F238E27FC236}">
                <a16:creationId xmlns:a16="http://schemas.microsoft.com/office/drawing/2014/main" id="{4A54E39D-DC8A-FE5A-C90C-CE088117ED38}"/>
              </a:ext>
            </a:extLst>
          </p:cNvPr>
          <p:cNvSpPr txBox="1"/>
          <p:nvPr/>
        </p:nvSpPr>
        <p:spPr>
          <a:xfrm>
            <a:off x="152963" y="6190179"/>
            <a:ext cx="2755969" cy="461665"/>
          </a:xfrm>
          <a:prstGeom prst="rect">
            <a:avLst/>
          </a:prstGeom>
          <a:noFill/>
        </p:spPr>
        <p:txBody>
          <a:bodyPr wrap="square" rtlCol="0">
            <a:spAutoFit/>
          </a:bodyPr>
          <a:lstStyle/>
          <a:p>
            <a:r>
              <a:rPr lang="en-US" sz="2400"/>
              <a:t>Domain 1 </a:t>
            </a:r>
          </a:p>
        </p:txBody>
      </p:sp>
      <p:pic>
        <p:nvPicPr>
          <p:cNvPr id="15" name="Picture 14" descr="trans_psja_logo_stack.png">
            <a:extLst>
              <a:ext uri="{FF2B5EF4-FFF2-40B4-BE49-F238E27FC236}">
                <a16:creationId xmlns:a16="http://schemas.microsoft.com/office/drawing/2014/main" id="{020E9D29-03E3-87B7-9508-12CE46A6DB5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80841" y="276461"/>
            <a:ext cx="1199758" cy="1209835"/>
          </a:xfrm>
          <a:prstGeom prst="rect">
            <a:avLst/>
          </a:prstGeom>
        </p:spPr>
      </p:pic>
      <p:sp>
        <p:nvSpPr>
          <p:cNvPr id="2" name="TextBox 1">
            <a:extLst>
              <a:ext uri="{FF2B5EF4-FFF2-40B4-BE49-F238E27FC236}">
                <a16:creationId xmlns:a16="http://schemas.microsoft.com/office/drawing/2014/main" id="{D1FD292F-137D-3F29-3DA7-C7E2A5433940}"/>
              </a:ext>
            </a:extLst>
          </p:cNvPr>
          <p:cNvSpPr txBox="1"/>
          <p:nvPr/>
        </p:nvSpPr>
        <p:spPr>
          <a:xfrm>
            <a:off x="7967133" y="6161871"/>
            <a:ext cx="1075267" cy="369332"/>
          </a:xfrm>
          <a:prstGeom prst="rect">
            <a:avLst/>
          </a:prstGeom>
          <a:solidFill>
            <a:srgbClr val="FFFF00"/>
          </a:solidFill>
        </p:spPr>
        <p:txBody>
          <a:bodyPr wrap="square" rtlCol="0">
            <a:spAutoFit/>
          </a:bodyPr>
          <a:lstStyle/>
          <a:p>
            <a:r>
              <a:rPr lang="en-US"/>
              <a:t>Pending</a:t>
            </a:r>
          </a:p>
        </p:txBody>
      </p:sp>
    </p:spTree>
    <p:extLst>
      <p:ext uri="{BB962C8B-B14F-4D97-AF65-F5344CB8AC3E}">
        <p14:creationId xmlns:p14="http://schemas.microsoft.com/office/powerpoint/2010/main" val="31589159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5485" y="1481251"/>
            <a:ext cx="11660716" cy="5443008"/>
          </a:xfrm>
        </p:spPr>
        <p:txBody>
          <a:bodyPr vert="horz" lIns="91440" tIns="45720" rIns="91440" bIns="45720" rtlCol="0" anchor="t">
            <a:normAutofit fontScale="92500" lnSpcReduction="10000"/>
          </a:bodyPr>
          <a:lstStyle/>
          <a:p>
            <a:pPr marL="0" indent="0">
              <a:buNone/>
            </a:pPr>
            <a:r>
              <a:rPr lang="en-US" sz="1400" b="1" dirty="0"/>
              <a:t>Demographics</a:t>
            </a:r>
          </a:p>
          <a:p>
            <a:pPr marL="0" indent="0">
              <a:buNone/>
            </a:pPr>
            <a:r>
              <a:rPr lang="en-US" sz="1400" b="1" dirty="0"/>
              <a:t>Demographics Summary</a:t>
            </a:r>
            <a:endParaRPr lang="en-US" sz="1400" b="1" dirty="0">
              <a:cs typeface="Calibri"/>
            </a:endParaRPr>
          </a:p>
          <a:p>
            <a:pPr marL="0" indent="0">
              <a:buNone/>
            </a:pPr>
            <a:r>
              <a:rPr lang="en-US" sz="1400" b="1" dirty="0"/>
              <a:t>Special Education, ECO and Emergent Bilingual:</a:t>
            </a:r>
            <a:endParaRPr lang="en-US" sz="1400" b="1" dirty="0">
              <a:cs typeface="Calibri"/>
            </a:endParaRPr>
          </a:p>
          <a:p>
            <a:pPr marL="0" indent="0">
              <a:buNone/>
            </a:pPr>
            <a:r>
              <a:rPr lang="en-US" sz="1200" dirty="0"/>
              <a:t>T</a:t>
            </a:r>
            <a:r>
              <a:rPr lang="en-US" sz="1400" dirty="0"/>
              <a:t>he following sources from across our campus were used to review the Special Education, ECOD, and Emergent </a:t>
            </a:r>
            <a:r>
              <a:rPr lang="en-US" sz="1400" dirty="0" err="1"/>
              <a:t>Bilinugal</a:t>
            </a:r>
            <a:r>
              <a:rPr lang="en-US" sz="1400" dirty="0"/>
              <a:t> data by the Campus Performance Objective Council: State of Texas Assessments of Academic Readiness (STAAR) results, Results Driven Accountability (RDA) indicators to determine strengths and needs of our Special Education, ECOD and Emergent Bilingual students. </a:t>
            </a:r>
            <a:endParaRPr lang="en-US" sz="1400" dirty="0">
              <a:cs typeface="Calibri"/>
            </a:endParaRPr>
          </a:p>
          <a:p>
            <a:pPr marL="0" indent="0">
              <a:buNone/>
            </a:pPr>
            <a:r>
              <a:rPr lang="en-US" sz="1400" b="1" dirty="0"/>
              <a:t>Needs:</a:t>
            </a:r>
            <a:endParaRPr lang="en-US" sz="1400" b="1" dirty="0">
              <a:cs typeface="Calibri"/>
            </a:endParaRPr>
          </a:p>
          <a:p>
            <a:pPr marL="0" indent="0">
              <a:buNone/>
            </a:pPr>
            <a:r>
              <a:rPr lang="en-US" sz="1400" dirty="0"/>
              <a:t>As evidenced in the 2022-2023 STAAR assessments , the results show an achievement Meets level gap as follows:</a:t>
            </a:r>
            <a:endParaRPr lang="en-US" sz="1400" dirty="0">
              <a:cs typeface="Calibri"/>
            </a:endParaRPr>
          </a:p>
          <a:p>
            <a:r>
              <a:rPr lang="en-US" sz="1200" dirty="0"/>
              <a:t>In Reading, the achievement</a:t>
            </a:r>
            <a:endParaRPr lang="en-US" sz="1200" dirty="0">
              <a:cs typeface="Calibri"/>
            </a:endParaRPr>
          </a:p>
          <a:p>
            <a:pPr lvl="1"/>
            <a:r>
              <a:rPr lang="en-US" sz="1100" dirty="0">
                <a:ea typeface="+mn-lt"/>
                <a:cs typeface="+mn-lt"/>
              </a:rPr>
              <a:t> gap between Sp. Ed. and All students is  40%.</a:t>
            </a:r>
          </a:p>
          <a:p>
            <a:pPr lvl="1"/>
            <a:r>
              <a:rPr lang="en-US" sz="1100" dirty="0">
                <a:ea typeface="+mn-lt"/>
                <a:cs typeface="+mn-lt"/>
              </a:rPr>
              <a:t> gap between  ECOD. and All students </a:t>
            </a:r>
            <a:r>
              <a:rPr lang="en-US" sz="1100" dirty="0">
                <a:cs typeface="Calibri"/>
              </a:rPr>
              <a:t>is</a:t>
            </a:r>
            <a:r>
              <a:rPr lang="en-US" sz="1100" dirty="0">
                <a:ea typeface="+mn-lt"/>
                <a:cs typeface="+mn-lt"/>
              </a:rPr>
              <a:t> 2%.</a:t>
            </a:r>
          </a:p>
          <a:p>
            <a:r>
              <a:rPr lang="en-US" sz="1400" dirty="0">
                <a:ea typeface="+mn-lt"/>
                <a:cs typeface="+mn-lt"/>
              </a:rPr>
              <a:t> </a:t>
            </a:r>
            <a:r>
              <a:rPr lang="en-US" sz="1200" dirty="0"/>
              <a:t>In Mathematics, the achievement</a:t>
            </a:r>
            <a:endParaRPr lang="en-US" sz="1200" dirty="0">
              <a:cs typeface="Calibri"/>
            </a:endParaRPr>
          </a:p>
          <a:p>
            <a:pPr lvl="1"/>
            <a:r>
              <a:rPr lang="en-US" sz="1100" dirty="0">
                <a:cs typeface="Calibri"/>
              </a:rPr>
              <a:t> gap between Sp. Ed. and All students is 28%.</a:t>
            </a:r>
            <a:endParaRPr lang="en-US" sz="1100" dirty="0">
              <a:ea typeface="+mn-lt"/>
              <a:cs typeface="+mn-lt"/>
            </a:endParaRPr>
          </a:p>
          <a:p>
            <a:pPr lvl="1"/>
            <a:r>
              <a:rPr lang="en-US" sz="1100">
                <a:cs typeface="Calibri"/>
              </a:rPr>
              <a:t> gap between  ECOD. and All students is 1%.</a:t>
            </a:r>
            <a:endParaRPr lang="en-US" sz="1100">
              <a:ea typeface="+mn-lt"/>
              <a:cs typeface="+mn-lt"/>
            </a:endParaRPr>
          </a:p>
          <a:p>
            <a:pPr lvl="1"/>
            <a:r>
              <a:rPr lang="en-US" sz="1050" dirty="0">
                <a:cs typeface="Calibri"/>
              </a:rPr>
              <a:t>gap between Emergent Bilingual and All students is 1%.</a:t>
            </a:r>
          </a:p>
          <a:p>
            <a:r>
              <a:rPr lang="en-US" sz="1100" dirty="0">
                <a:cs typeface="Calibri"/>
              </a:rPr>
              <a:t> </a:t>
            </a:r>
            <a:r>
              <a:rPr lang="en-US" sz="1200" dirty="0">
                <a:ea typeface="+mn-lt"/>
                <a:cs typeface="+mn-lt"/>
              </a:rPr>
              <a:t>In Science, the achievement</a:t>
            </a:r>
          </a:p>
          <a:p>
            <a:pPr lvl="1"/>
            <a:r>
              <a:rPr lang="en-US" sz="1100">
                <a:ea typeface="+mn-lt"/>
                <a:cs typeface="+mn-lt"/>
              </a:rPr>
              <a:t>  gap between Sp. Ed. and All students is  22%.</a:t>
            </a:r>
            <a:endParaRPr lang="en-US" sz="1100" dirty="0">
              <a:ea typeface="+mn-lt"/>
              <a:cs typeface="+mn-lt"/>
            </a:endParaRPr>
          </a:p>
          <a:p>
            <a:pPr lvl="1"/>
            <a:r>
              <a:rPr lang="en-US" sz="1100" dirty="0">
                <a:cs typeface="Calibri"/>
              </a:rPr>
              <a:t>gap between Emergent Bilingual and All students 2021-2022 is 6%.</a:t>
            </a:r>
            <a:endParaRPr lang="en-US" sz="1100" dirty="0">
              <a:ea typeface="+mn-lt"/>
              <a:cs typeface="+mn-lt"/>
            </a:endParaRPr>
          </a:p>
          <a:p>
            <a:r>
              <a:rPr lang="en-US" sz="1700" dirty="0">
                <a:ea typeface="+mn-lt"/>
                <a:cs typeface="+mn-lt"/>
              </a:rPr>
              <a:t> </a:t>
            </a:r>
            <a:r>
              <a:rPr lang="en-US" sz="1700" b="1" dirty="0"/>
              <a:t>Strengths:</a:t>
            </a:r>
            <a:endParaRPr lang="en-US" sz="1700" b="1" dirty="0">
              <a:cs typeface="Calibri"/>
            </a:endParaRPr>
          </a:p>
          <a:p>
            <a:pPr marL="514350" indent="-285750">
              <a:buFont typeface="Arial"/>
              <a:buChar char="•"/>
            </a:pPr>
            <a:r>
              <a:rPr lang="en-US" sz="1300">
                <a:cs typeface="Calibri"/>
              </a:rPr>
              <a:t>In Reading the Masters achievement growth  between Emergent Bilingual and All students is  4%</a:t>
            </a:r>
            <a:endParaRPr lang="en-US" sz="1300">
              <a:ea typeface="+mn-lt"/>
              <a:cs typeface="+mn-lt"/>
            </a:endParaRPr>
          </a:p>
          <a:p>
            <a:pPr marL="0" indent="0">
              <a:buNone/>
            </a:pPr>
            <a:r>
              <a:rPr lang="en-US" sz="1400" b="1" dirty="0"/>
              <a:t>Personnel Needs:</a:t>
            </a:r>
            <a:endParaRPr lang="en-US" sz="1400" b="1" dirty="0">
              <a:cs typeface="Calibri"/>
            </a:endParaRPr>
          </a:p>
          <a:p>
            <a:pPr marL="0" indent="0">
              <a:buNone/>
            </a:pPr>
            <a:r>
              <a:rPr lang="en-US" sz="1400" dirty="0"/>
              <a:t>Escobar Elementary  must work closely with the Human Resource Department to ensure that our campus hires highly qualified teachers and instructional assistants are recruited, hired, and placed in the appropriate educational setting and to implement the inclusion model effectively.</a:t>
            </a:r>
            <a:endParaRPr lang="en-US" sz="1400" dirty="0">
              <a:cs typeface="Calibri"/>
            </a:endParaRPr>
          </a:p>
        </p:txBody>
      </p:sp>
      <p:grpSp>
        <p:nvGrpSpPr>
          <p:cNvPr id="4" name="Group 3"/>
          <p:cNvGrpSpPr/>
          <p:nvPr/>
        </p:nvGrpSpPr>
        <p:grpSpPr>
          <a:xfrm>
            <a:off x="697123" y="274555"/>
            <a:ext cx="9473420"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a:solidFill>
                    <a:schemeClr val="bg1"/>
                  </a:solidFill>
                </a:rPr>
                <a:t>Comprehensive Needs Assessment</a:t>
              </a:r>
              <a:endParaRPr lang="en-US" sz="3200">
                <a:solidFill>
                  <a:schemeClr val="bg1"/>
                </a:solidFill>
              </a:endParaRPr>
            </a:p>
            <a:p>
              <a:pPr algn="ctr"/>
              <a:endParaRPr lang="en-US"/>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70664" y="350558"/>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16</a:t>
            </a:fld>
            <a:endParaRPr lang="en-US"/>
          </a:p>
        </p:txBody>
      </p:sp>
    </p:spTree>
    <p:extLst>
      <p:ext uri="{BB962C8B-B14F-4D97-AF65-F5344CB8AC3E}">
        <p14:creationId xmlns:p14="http://schemas.microsoft.com/office/powerpoint/2010/main" val="10477318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97123" y="274555"/>
            <a:ext cx="9473420"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a:solidFill>
                    <a:schemeClr val="bg1"/>
                  </a:solidFill>
                </a:rPr>
                <a:t>Comprehensive Needs Assessment</a:t>
              </a:r>
              <a:endParaRPr lang="en-US" sz="3200">
                <a:solidFill>
                  <a:schemeClr val="bg1"/>
                </a:solidFill>
              </a:endParaRPr>
            </a:p>
            <a:p>
              <a:pPr algn="ctr"/>
              <a:endParaRPr lang="en-US"/>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70664" y="350558"/>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17</a:t>
            </a:fld>
            <a:endParaRPr lang="en-US"/>
          </a:p>
        </p:txBody>
      </p:sp>
      <p:sp>
        <p:nvSpPr>
          <p:cNvPr id="3" name="TextBox 2">
            <a:extLst>
              <a:ext uri="{FF2B5EF4-FFF2-40B4-BE49-F238E27FC236}">
                <a16:creationId xmlns:a16="http://schemas.microsoft.com/office/drawing/2014/main" id="{213AB314-E276-425A-87EC-138F054F609A}"/>
              </a:ext>
            </a:extLst>
          </p:cNvPr>
          <p:cNvSpPr txBox="1"/>
          <p:nvPr/>
        </p:nvSpPr>
        <p:spPr>
          <a:xfrm>
            <a:off x="423333" y="1684867"/>
            <a:ext cx="2700867" cy="369332"/>
          </a:xfrm>
          <a:prstGeom prst="rect">
            <a:avLst/>
          </a:prstGeom>
          <a:noFill/>
        </p:spPr>
        <p:txBody>
          <a:bodyPr wrap="square" rtlCol="0">
            <a:spAutoFit/>
          </a:bodyPr>
          <a:lstStyle/>
          <a:p>
            <a:r>
              <a:rPr lang="en-US"/>
              <a:t>May Enrollment</a:t>
            </a:r>
          </a:p>
        </p:txBody>
      </p:sp>
      <p:pic>
        <p:nvPicPr>
          <p:cNvPr id="8" name="Picture 7">
            <a:extLst>
              <a:ext uri="{FF2B5EF4-FFF2-40B4-BE49-F238E27FC236}">
                <a16:creationId xmlns:a16="http://schemas.microsoft.com/office/drawing/2014/main" id="{A84911AD-931F-9FCF-FBEF-271DE6020AA9}"/>
              </a:ext>
            </a:extLst>
          </p:cNvPr>
          <p:cNvPicPr>
            <a:picLocks noChangeAspect="1"/>
          </p:cNvPicPr>
          <p:nvPr/>
        </p:nvPicPr>
        <p:blipFill>
          <a:blip r:embed="rId3"/>
          <a:stretch>
            <a:fillRect/>
          </a:stretch>
        </p:blipFill>
        <p:spPr>
          <a:xfrm>
            <a:off x="0" y="2257647"/>
            <a:ext cx="5987341" cy="3514309"/>
          </a:xfrm>
          <a:prstGeom prst="rect">
            <a:avLst/>
          </a:prstGeom>
        </p:spPr>
      </p:pic>
      <p:pic>
        <p:nvPicPr>
          <p:cNvPr id="9" name="Picture 8">
            <a:extLst>
              <a:ext uri="{FF2B5EF4-FFF2-40B4-BE49-F238E27FC236}">
                <a16:creationId xmlns:a16="http://schemas.microsoft.com/office/drawing/2014/main" id="{8D98718E-0CE9-220F-3485-D5F16A9317B4}"/>
              </a:ext>
            </a:extLst>
          </p:cNvPr>
          <p:cNvPicPr>
            <a:picLocks noChangeAspect="1"/>
          </p:cNvPicPr>
          <p:nvPr/>
        </p:nvPicPr>
        <p:blipFill>
          <a:blip r:embed="rId4"/>
          <a:stretch>
            <a:fillRect/>
          </a:stretch>
        </p:blipFill>
        <p:spPr>
          <a:xfrm>
            <a:off x="5987341" y="2257647"/>
            <a:ext cx="6018906" cy="3648220"/>
          </a:xfrm>
          <a:prstGeom prst="rect">
            <a:avLst/>
          </a:prstGeom>
        </p:spPr>
      </p:pic>
    </p:spTree>
    <p:extLst>
      <p:ext uri="{BB962C8B-B14F-4D97-AF65-F5344CB8AC3E}">
        <p14:creationId xmlns:p14="http://schemas.microsoft.com/office/powerpoint/2010/main" val="36310072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97123" y="274555"/>
            <a:ext cx="9473420"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a:solidFill>
                    <a:schemeClr val="bg1"/>
                  </a:solidFill>
                </a:rPr>
                <a:t>Comprehensive Needs Assessment</a:t>
              </a:r>
              <a:endParaRPr lang="en-US" sz="3200">
                <a:solidFill>
                  <a:schemeClr val="bg1"/>
                </a:solidFill>
              </a:endParaRPr>
            </a:p>
            <a:p>
              <a:pPr algn="ctr"/>
              <a:endParaRPr lang="en-US"/>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70664" y="350558"/>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18</a:t>
            </a:fld>
            <a:endParaRPr lang="en-US"/>
          </a:p>
        </p:txBody>
      </p:sp>
      <p:sp>
        <p:nvSpPr>
          <p:cNvPr id="13" name="TextBox 12">
            <a:extLst>
              <a:ext uri="{FF2B5EF4-FFF2-40B4-BE49-F238E27FC236}">
                <a16:creationId xmlns:a16="http://schemas.microsoft.com/office/drawing/2014/main" id="{0285CDCC-86D0-4DE3-816D-5A10EB54A908}"/>
              </a:ext>
            </a:extLst>
          </p:cNvPr>
          <p:cNvSpPr txBox="1"/>
          <p:nvPr/>
        </p:nvSpPr>
        <p:spPr>
          <a:xfrm>
            <a:off x="697122" y="2091267"/>
            <a:ext cx="3214477" cy="369332"/>
          </a:xfrm>
          <a:prstGeom prst="rect">
            <a:avLst/>
          </a:prstGeom>
          <a:noFill/>
        </p:spPr>
        <p:txBody>
          <a:bodyPr wrap="square" rtlCol="0">
            <a:spAutoFit/>
          </a:bodyPr>
          <a:lstStyle/>
          <a:p>
            <a:r>
              <a:rPr lang="en-US"/>
              <a:t>September Enrollment</a:t>
            </a:r>
          </a:p>
        </p:txBody>
      </p:sp>
      <p:pic>
        <p:nvPicPr>
          <p:cNvPr id="3" name="Picture 2" descr="A graph with a line going up&#10;&#10;Description automatically generated">
            <a:extLst>
              <a:ext uri="{FF2B5EF4-FFF2-40B4-BE49-F238E27FC236}">
                <a16:creationId xmlns:a16="http://schemas.microsoft.com/office/drawing/2014/main" id="{D31521B1-CB57-6D06-8E66-0B35A8090ECA}"/>
              </a:ext>
            </a:extLst>
          </p:cNvPr>
          <p:cNvPicPr>
            <a:picLocks noChangeAspect="1"/>
          </p:cNvPicPr>
          <p:nvPr/>
        </p:nvPicPr>
        <p:blipFill>
          <a:blip r:embed="rId3"/>
          <a:stretch>
            <a:fillRect/>
          </a:stretch>
        </p:blipFill>
        <p:spPr>
          <a:xfrm>
            <a:off x="5845629" y="2461890"/>
            <a:ext cx="5736771" cy="3414677"/>
          </a:xfrm>
          <a:prstGeom prst="rect">
            <a:avLst/>
          </a:prstGeom>
        </p:spPr>
      </p:pic>
      <p:pic>
        <p:nvPicPr>
          <p:cNvPr id="8" name="Picture 7" descr="A graph with a line going up&#10;&#10;Description automatically generated">
            <a:extLst>
              <a:ext uri="{FF2B5EF4-FFF2-40B4-BE49-F238E27FC236}">
                <a16:creationId xmlns:a16="http://schemas.microsoft.com/office/drawing/2014/main" id="{CCA67324-8C50-EB8B-3C18-18182F375F96}"/>
              </a:ext>
            </a:extLst>
          </p:cNvPr>
          <p:cNvPicPr>
            <a:picLocks noChangeAspect="1"/>
          </p:cNvPicPr>
          <p:nvPr/>
        </p:nvPicPr>
        <p:blipFill>
          <a:blip r:embed="rId4"/>
          <a:stretch>
            <a:fillRect/>
          </a:stretch>
        </p:blipFill>
        <p:spPr>
          <a:xfrm>
            <a:off x="0" y="2469697"/>
            <a:ext cx="5671457" cy="3420835"/>
          </a:xfrm>
          <a:prstGeom prst="rect">
            <a:avLst/>
          </a:prstGeom>
        </p:spPr>
      </p:pic>
    </p:spTree>
    <p:extLst>
      <p:ext uri="{BB962C8B-B14F-4D97-AF65-F5344CB8AC3E}">
        <p14:creationId xmlns:p14="http://schemas.microsoft.com/office/powerpoint/2010/main" val="2051827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97123" y="274555"/>
            <a:ext cx="9473420"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a:solidFill>
                    <a:schemeClr val="bg1"/>
                  </a:solidFill>
                </a:rPr>
                <a:t>Comprehensive Needs Assessment</a:t>
              </a:r>
              <a:endParaRPr lang="en-US" sz="3200">
                <a:solidFill>
                  <a:schemeClr val="bg1"/>
                </a:solidFill>
              </a:endParaRPr>
            </a:p>
            <a:p>
              <a:pPr algn="ctr"/>
              <a:endParaRPr lang="en-US"/>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70664" y="350558"/>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19</a:t>
            </a:fld>
            <a:endParaRPr lang="en-US"/>
          </a:p>
        </p:txBody>
      </p:sp>
      <p:graphicFrame>
        <p:nvGraphicFramePr>
          <p:cNvPr id="14" name="Chart 13">
            <a:extLst>
              <a:ext uri="{FF2B5EF4-FFF2-40B4-BE49-F238E27FC236}">
                <a16:creationId xmlns:a16="http://schemas.microsoft.com/office/drawing/2014/main" id="{27D728E1-E762-678E-3AFA-0A2D13BBC894}"/>
              </a:ext>
            </a:extLst>
          </p:cNvPr>
          <p:cNvGraphicFramePr/>
          <p:nvPr>
            <p:extLst>
              <p:ext uri="{D42A27DB-BD31-4B8C-83A1-F6EECF244321}">
                <p14:modId xmlns:p14="http://schemas.microsoft.com/office/powerpoint/2010/main" val="3254600454"/>
              </p:ext>
            </p:extLst>
          </p:nvPr>
        </p:nvGraphicFramePr>
        <p:xfrm>
          <a:off x="350944" y="2184400"/>
          <a:ext cx="6070176" cy="388112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14">
            <a:extLst>
              <a:ext uri="{FF2B5EF4-FFF2-40B4-BE49-F238E27FC236}">
                <a16:creationId xmlns:a16="http://schemas.microsoft.com/office/drawing/2014/main" id="{7CC20A78-DB8E-8642-4630-C7012489EE48}"/>
              </a:ext>
            </a:extLst>
          </p:cNvPr>
          <p:cNvGraphicFramePr/>
          <p:nvPr>
            <p:extLst>
              <p:ext uri="{D42A27DB-BD31-4B8C-83A1-F6EECF244321}">
                <p14:modId xmlns:p14="http://schemas.microsoft.com/office/powerpoint/2010/main" val="2659819890"/>
              </p:ext>
            </p:extLst>
          </p:nvPr>
        </p:nvGraphicFramePr>
        <p:xfrm>
          <a:off x="6421120" y="2524760"/>
          <a:ext cx="5486400" cy="3200400"/>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a:extLst>
              <a:ext uri="{FF2B5EF4-FFF2-40B4-BE49-F238E27FC236}">
                <a16:creationId xmlns:a16="http://schemas.microsoft.com/office/drawing/2014/main" id="{EC514ECB-CAD2-2FA5-1BA1-0DD3A4505AE1}"/>
              </a:ext>
            </a:extLst>
          </p:cNvPr>
          <p:cNvSpPr txBox="1"/>
          <p:nvPr/>
        </p:nvSpPr>
        <p:spPr>
          <a:xfrm>
            <a:off x="7967133" y="6161871"/>
            <a:ext cx="1075267" cy="369332"/>
          </a:xfrm>
          <a:prstGeom prst="rect">
            <a:avLst/>
          </a:prstGeom>
          <a:solidFill>
            <a:srgbClr val="FFFF00"/>
          </a:solidFill>
        </p:spPr>
        <p:txBody>
          <a:bodyPr wrap="square" rtlCol="0">
            <a:spAutoFit/>
          </a:bodyPr>
          <a:lstStyle/>
          <a:p>
            <a:r>
              <a:rPr lang="en-US"/>
              <a:t>Pending</a:t>
            </a:r>
          </a:p>
        </p:txBody>
      </p:sp>
    </p:spTree>
    <p:extLst>
      <p:ext uri="{BB962C8B-B14F-4D97-AF65-F5344CB8AC3E}">
        <p14:creationId xmlns:p14="http://schemas.microsoft.com/office/powerpoint/2010/main" val="1538112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97123" y="274555"/>
            <a:ext cx="9473420"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a:solidFill>
                    <a:schemeClr val="bg1"/>
                  </a:solidFill>
                </a:rPr>
                <a:t>Comprehensive Needs Assessment</a:t>
              </a:r>
              <a:endParaRPr lang="en-US" sz="3200">
                <a:solidFill>
                  <a:schemeClr val="bg1"/>
                </a:solidFill>
              </a:endParaRPr>
            </a:p>
            <a:p>
              <a:pPr algn="ctr"/>
              <a:endParaRPr lang="en-US"/>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70664" y="350558"/>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20</a:t>
            </a:fld>
            <a:endParaRPr lang="en-US"/>
          </a:p>
        </p:txBody>
      </p:sp>
      <p:graphicFrame>
        <p:nvGraphicFramePr>
          <p:cNvPr id="8" name="Table 8">
            <a:extLst>
              <a:ext uri="{FF2B5EF4-FFF2-40B4-BE49-F238E27FC236}">
                <a16:creationId xmlns:a16="http://schemas.microsoft.com/office/drawing/2014/main" id="{A67CF320-1AA1-4FA2-B89F-E3C0D53C9FBC}"/>
              </a:ext>
            </a:extLst>
          </p:cNvPr>
          <p:cNvGraphicFramePr>
            <a:graphicFrameLocks noGrp="1"/>
          </p:cNvGraphicFramePr>
          <p:nvPr>
            <p:extLst>
              <p:ext uri="{D42A27DB-BD31-4B8C-83A1-F6EECF244321}">
                <p14:modId xmlns:p14="http://schemas.microsoft.com/office/powerpoint/2010/main" val="4003430596"/>
              </p:ext>
            </p:extLst>
          </p:nvPr>
        </p:nvGraphicFramePr>
        <p:xfrm>
          <a:off x="2091267" y="2466283"/>
          <a:ext cx="7111498" cy="2026920"/>
        </p:xfrm>
        <a:graphic>
          <a:graphicData uri="http://schemas.openxmlformats.org/drawingml/2006/table">
            <a:tbl>
              <a:tblPr firstRow="1" bandRow="1">
                <a:tableStyleId>{5C22544A-7EE6-4342-B048-85BDC9FD1C3A}</a:tableStyleId>
              </a:tblPr>
              <a:tblGrid>
                <a:gridCol w="1041936">
                  <a:extLst>
                    <a:ext uri="{9D8B030D-6E8A-4147-A177-3AD203B41FA5}">
                      <a16:colId xmlns:a16="http://schemas.microsoft.com/office/drawing/2014/main" val="5188423"/>
                    </a:ext>
                  </a:extLst>
                </a:gridCol>
                <a:gridCol w="1172331">
                  <a:extLst>
                    <a:ext uri="{9D8B030D-6E8A-4147-A177-3AD203B41FA5}">
                      <a16:colId xmlns:a16="http://schemas.microsoft.com/office/drawing/2014/main" val="1539497164"/>
                    </a:ext>
                  </a:extLst>
                </a:gridCol>
                <a:gridCol w="1151095">
                  <a:extLst>
                    <a:ext uri="{9D8B030D-6E8A-4147-A177-3AD203B41FA5}">
                      <a16:colId xmlns:a16="http://schemas.microsoft.com/office/drawing/2014/main" val="20218612"/>
                    </a:ext>
                  </a:extLst>
                </a:gridCol>
                <a:gridCol w="1193062">
                  <a:extLst>
                    <a:ext uri="{9D8B030D-6E8A-4147-A177-3AD203B41FA5}">
                      <a16:colId xmlns:a16="http://schemas.microsoft.com/office/drawing/2014/main" val="2819306618"/>
                    </a:ext>
                  </a:extLst>
                </a:gridCol>
                <a:gridCol w="1276537">
                  <a:extLst>
                    <a:ext uri="{9D8B030D-6E8A-4147-A177-3AD203B41FA5}">
                      <a16:colId xmlns:a16="http://schemas.microsoft.com/office/drawing/2014/main" val="3733884489"/>
                    </a:ext>
                  </a:extLst>
                </a:gridCol>
                <a:gridCol w="1276537">
                  <a:extLst>
                    <a:ext uri="{9D8B030D-6E8A-4147-A177-3AD203B41FA5}">
                      <a16:colId xmlns:a16="http://schemas.microsoft.com/office/drawing/2014/main" val="2720553632"/>
                    </a:ext>
                  </a:extLst>
                </a:gridCol>
              </a:tblGrid>
              <a:tr h="370840">
                <a:tc>
                  <a:txBody>
                    <a:bodyPr/>
                    <a:lstStyle/>
                    <a:p>
                      <a:endParaRPr lang="en-US"/>
                    </a:p>
                  </a:txBody>
                  <a:tcPr/>
                </a:tc>
                <a:tc>
                  <a:txBody>
                    <a:bodyPr/>
                    <a:lstStyle/>
                    <a:p>
                      <a:r>
                        <a:rPr lang="en-US"/>
                        <a:t>TPRI</a:t>
                      </a:r>
                    </a:p>
                    <a:p>
                      <a:pPr lvl="0">
                        <a:buNone/>
                      </a:pPr>
                      <a:r>
                        <a:rPr lang="en-US"/>
                        <a:t>Masters</a:t>
                      </a:r>
                    </a:p>
                  </a:txBody>
                  <a:tcPr/>
                </a:tc>
                <a:tc>
                  <a:txBody>
                    <a:bodyPr/>
                    <a:lstStyle/>
                    <a:p>
                      <a:pPr lvl="0">
                        <a:buNone/>
                      </a:pPr>
                      <a:r>
                        <a:rPr lang="en-US" sz="1800" b="1" i="0" u="none" strike="noStrike" noProof="0">
                          <a:latin typeface="Calibri"/>
                        </a:rPr>
                        <a:t>TPRI</a:t>
                      </a:r>
                    </a:p>
                    <a:p>
                      <a:pPr lvl="0">
                        <a:buNone/>
                      </a:pPr>
                      <a:r>
                        <a:rPr lang="en-US" sz="1800" b="1" i="0" u="none" strike="noStrike" noProof="0">
                          <a:latin typeface="Calibri"/>
                        </a:rPr>
                        <a:t>Meets</a:t>
                      </a:r>
                      <a:endParaRPr lang="en-US"/>
                    </a:p>
                  </a:txBody>
                  <a:tcPr/>
                </a:tc>
                <a:tc>
                  <a:txBody>
                    <a:bodyPr/>
                    <a:lstStyle/>
                    <a:p>
                      <a:pPr lvl="0">
                        <a:buNone/>
                      </a:pPr>
                      <a:r>
                        <a:rPr lang="en-US" sz="1800" b="1" i="0" u="none" strike="noStrike" noProof="0">
                          <a:latin typeface="+mn-lt"/>
                        </a:rPr>
                        <a:t>TPRI</a:t>
                      </a:r>
                    </a:p>
                    <a:p>
                      <a:pPr lvl="0">
                        <a:buNone/>
                      </a:pPr>
                      <a:r>
                        <a:rPr lang="en-US" sz="1400" b="1" i="0" u="none" strike="noStrike" noProof="0">
                          <a:latin typeface="+mn-lt"/>
                        </a:rPr>
                        <a:t>Approaches</a:t>
                      </a:r>
                      <a:endParaRPr lang="en-US" sz="1400"/>
                    </a:p>
                    <a:p>
                      <a:pPr lvl="0">
                        <a:buNone/>
                      </a:pPr>
                      <a:endParaRPr lang="en-US" sz="1800" b="1" i="0" u="none" strike="noStrike" noProof="0">
                        <a:latin typeface="Calibri"/>
                      </a:endParaRPr>
                    </a:p>
                  </a:txBody>
                  <a:tcPr/>
                </a:tc>
                <a:tc>
                  <a:txBody>
                    <a:bodyPr/>
                    <a:lstStyle/>
                    <a:p>
                      <a:pPr lvl="0">
                        <a:buNone/>
                      </a:pPr>
                      <a:r>
                        <a:rPr lang="en-US" sz="1800" b="1" i="0" u="none" strike="noStrike" noProof="0">
                          <a:latin typeface="+mn-lt"/>
                        </a:rPr>
                        <a:t>TPRI</a:t>
                      </a:r>
                    </a:p>
                    <a:p>
                      <a:pPr lvl="0">
                        <a:buNone/>
                      </a:pPr>
                      <a:r>
                        <a:rPr lang="en-US" sz="1800" b="1" i="0" u="none" strike="noStrike" noProof="0">
                          <a:latin typeface="+mn-lt"/>
                        </a:rPr>
                        <a:t>DNM+</a:t>
                      </a:r>
                      <a:endParaRPr lang="en-US"/>
                    </a:p>
                    <a:p>
                      <a:pPr lvl="0">
                        <a:buNone/>
                      </a:pPr>
                      <a:endParaRPr lang="en-US"/>
                    </a:p>
                  </a:txBody>
                  <a:tcPr/>
                </a:tc>
                <a:tc>
                  <a:txBody>
                    <a:bodyPr/>
                    <a:lstStyle/>
                    <a:p>
                      <a:pPr lvl="0">
                        <a:buNone/>
                      </a:pPr>
                      <a:r>
                        <a:rPr lang="en-US" sz="1800" b="1" i="0" u="none" strike="noStrike" noProof="0">
                          <a:latin typeface="+mn-lt"/>
                        </a:rPr>
                        <a:t>TPRI</a:t>
                      </a:r>
                    </a:p>
                    <a:p>
                      <a:pPr lvl="0">
                        <a:buNone/>
                      </a:pPr>
                      <a:r>
                        <a:rPr lang="en-US" sz="1800" b="1" i="0" u="none" strike="noStrike" noProof="0">
                          <a:latin typeface="+mn-lt"/>
                        </a:rPr>
                        <a:t>DNM</a:t>
                      </a:r>
                      <a:endParaRPr lang="en-US"/>
                    </a:p>
                    <a:p>
                      <a:pPr lvl="0">
                        <a:buNone/>
                      </a:pPr>
                      <a:endParaRPr lang="en-US"/>
                    </a:p>
                  </a:txBody>
                  <a:tcPr/>
                </a:tc>
                <a:extLst>
                  <a:ext uri="{0D108BD9-81ED-4DB2-BD59-A6C34878D82A}">
                    <a16:rowId xmlns:a16="http://schemas.microsoft.com/office/drawing/2014/main" val="37650662"/>
                  </a:ext>
                </a:extLst>
              </a:tr>
              <a:tr h="370840">
                <a:tc>
                  <a:txBody>
                    <a:bodyPr/>
                    <a:lstStyle/>
                    <a:p>
                      <a:r>
                        <a:rPr lang="en-US"/>
                        <a:t>2021</a:t>
                      </a:r>
                    </a:p>
                  </a:txBody>
                  <a:tcPr/>
                </a:tc>
                <a:tc>
                  <a:txBody>
                    <a:bodyPr/>
                    <a:lstStyle/>
                    <a:p>
                      <a:r>
                        <a:rPr lang="en-US"/>
                        <a:t>65%</a:t>
                      </a:r>
                    </a:p>
                  </a:txBody>
                  <a:tcPr/>
                </a:tc>
                <a:tc>
                  <a:txBody>
                    <a:bodyPr/>
                    <a:lstStyle/>
                    <a:p>
                      <a:r>
                        <a:rPr lang="en-US"/>
                        <a:t>11%</a:t>
                      </a:r>
                    </a:p>
                  </a:txBody>
                  <a:tcPr/>
                </a:tc>
                <a:tc>
                  <a:txBody>
                    <a:bodyPr/>
                    <a:lstStyle/>
                    <a:p>
                      <a:r>
                        <a:rPr lang="en-US"/>
                        <a:t>9%</a:t>
                      </a:r>
                    </a:p>
                  </a:txBody>
                  <a:tcPr/>
                </a:tc>
                <a:tc>
                  <a:txBody>
                    <a:bodyPr/>
                    <a:lstStyle/>
                    <a:p>
                      <a:r>
                        <a:rPr lang="en-US"/>
                        <a:t>15%</a:t>
                      </a:r>
                    </a:p>
                  </a:txBody>
                  <a:tcPr/>
                </a:tc>
                <a:tc>
                  <a:txBody>
                    <a:bodyPr/>
                    <a:lstStyle/>
                    <a:p>
                      <a:r>
                        <a:rPr lang="en-US"/>
                        <a:t>0%</a:t>
                      </a:r>
                    </a:p>
                  </a:txBody>
                  <a:tcPr/>
                </a:tc>
                <a:extLst>
                  <a:ext uri="{0D108BD9-81ED-4DB2-BD59-A6C34878D82A}">
                    <a16:rowId xmlns:a16="http://schemas.microsoft.com/office/drawing/2014/main" val="3546573924"/>
                  </a:ext>
                </a:extLst>
              </a:tr>
              <a:tr h="370840">
                <a:tc>
                  <a:txBody>
                    <a:bodyPr/>
                    <a:lstStyle/>
                    <a:p>
                      <a:r>
                        <a:rPr lang="en-US"/>
                        <a:t>2022</a:t>
                      </a:r>
                    </a:p>
                  </a:txBody>
                  <a:tcPr/>
                </a:tc>
                <a:tc>
                  <a:txBody>
                    <a:bodyPr/>
                    <a:lstStyle/>
                    <a:p>
                      <a:r>
                        <a:rPr lang="en-US"/>
                        <a:t>73%</a:t>
                      </a:r>
                    </a:p>
                  </a:txBody>
                  <a:tcPr/>
                </a:tc>
                <a:tc>
                  <a:txBody>
                    <a:bodyPr/>
                    <a:lstStyle/>
                    <a:p>
                      <a:r>
                        <a:rPr lang="en-US"/>
                        <a:t>12%</a:t>
                      </a:r>
                    </a:p>
                  </a:txBody>
                  <a:tcPr/>
                </a:tc>
                <a:tc>
                  <a:txBody>
                    <a:bodyPr/>
                    <a:lstStyle/>
                    <a:p>
                      <a:r>
                        <a:rPr lang="en-US"/>
                        <a:t>2%</a:t>
                      </a:r>
                    </a:p>
                  </a:txBody>
                  <a:tcPr/>
                </a:tc>
                <a:tc>
                  <a:txBody>
                    <a:bodyPr/>
                    <a:lstStyle/>
                    <a:p>
                      <a:r>
                        <a:rPr lang="en-US"/>
                        <a:t>2%</a:t>
                      </a:r>
                    </a:p>
                  </a:txBody>
                  <a:tcPr/>
                </a:tc>
                <a:tc>
                  <a:txBody>
                    <a:bodyPr/>
                    <a:lstStyle/>
                    <a:p>
                      <a:r>
                        <a:rPr lang="en-US"/>
                        <a:t>10%</a:t>
                      </a:r>
                    </a:p>
                  </a:txBody>
                  <a:tcPr/>
                </a:tc>
                <a:extLst>
                  <a:ext uri="{0D108BD9-81ED-4DB2-BD59-A6C34878D82A}">
                    <a16:rowId xmlns:a16="http://schemas.microsoft.com/office/drawing/2014/main" val="1701423811"/>
                  </a:ext>
                </a:extLst>
              </a:tr>
              <a:tr h="370840">
                <a:tc>
                  <a:txBody>
                    <a:bodyPr/>
                    <a:lstStyle/>
                    <a:p>
                      <a:r>
                        <a:rPr lang="en-US"/>
                        <a:t>2023</a:t>
                      </a:r>
                    </a:p>
                  </a:txBody>
                  <a:tcPr/>
                </a:tc>
                <a:tc>
                  <a:txBody>
                    <a:bodyPr/>
                    <a:lstStyle/>
                    <a:p>
                      <a:r>
                        <a:rPr lang="en-US"/>
                        <a:t>76%</a:t>
                      </a:r>
                    </a:p>
                  </a:txBody>
                  <a:tcPr/>
                </a:tc>
                <a:tc>
                  <a:txBody>
                    <a:bodyPr/>
                    <a:lstStyle/>
                    <a:p>
                      <a:r>
                        <a:rPr lang="en-US"/>
                        <a:t>9%</a:t>
                      </a:r>
                    </a:p>
                  </a:txBody>
                  <a:tcPr/>
                </a:tc>
                <a:tc>
                  <a:txBody>
                    <a:bodyPr/>
                    <a:lstStyle/>
                    <a:p>
                      <a:r>
                        <a:rPr lang="en-US"/>
                        <a:t>0%</a:t>
                      </a:r>
                    </a:p>
                  </a:txBody>
                  <a:tcPr/>
                </a:tc>
                <a:tc>
                  <a:txBody>
                    <a:bodyPr/>
                    <a:lstStyle/>
                    <a:p>
                      <a:r>
                        <a:rPr lang="en-US"/>
                        <a:t>9%</a:t>
                      </a:r>
                    </a:p>
                  </a:txBody>
                  <a:tcPr/>
                </a:tc>
                <a:tc>
                  <a:txBody>
                    <a:bodyPr/>
                    <a:lstStyle/>
                    <a:p>
                      <a:r>
                        <a:rPr lang="en-US"/>
                        <a:t>7%</a:t>
                      </a:r>
                    </a:p>
                  </a:txBody>
                  <a:tcPr/>
                </a:tc>
                <a:extLst>
                  <a:ext uri="{0D108BD9-81ED-4DB2-BD59-A6C34878D82A}">
                    <a16:rowId xmlns:a16="http://schemas.microsoft.com/office/drawing/2014/main" val="4144258884"/>
                  </a:ext>
                </a:extLst>
              </a:tr>
            </a:tbl>
          </a:graphicData>
        </a:graphic>
      </p:graphicFrame>
      <p:graphicFrame>
        <p:nvGraphicFramePr>
          <p:cNvPr id="9" name="Table 8">
            <a:extLst>
              <a:ext uri="{FF2B5EF4-FFF2-40B4-BE49-F238E27FC236}">
                <a16:creationId xmlns:a16="http://schemas.microsoft.com/office/drawing/2014/main" id="{F50A2A4B-8C3B-7708-D17F-286787DEE5F7}"/>
              </a:ext>
            </a:extLst>
          </p:cNvPr>
          <p:cNvGraphicFramePr>
            <a:graphicFrameLocks noGrp="1"/>
          </p:cNvGraphicFramePr>
          <p:nvPr>
            <p:extLst>
              <p:ext uri="{D42A27DB-BD31-4B8C-83A1-F6EECF244321}">
                <p14:modId xmlns:p14="http://schemas.microsoft.com/office/powerpoint/2010/main" val="2448040133"/>
              </p:ext>
            </p:extLst>
          </p:nvPr>
        </p:nvGraphicFramePr>
        <p:xfrm>
          <a:off x="2091267" y="4594688"/>
          <a:ext cx="7112768" cy="2026920"/>
        </p:xfrm>
        <a:graphic>
          <a:graphicData uri="http://schemas.openxmlformats.org/drawingml/2006/table">
            <a:tbl>
              <a:tblPr firstRow="1" bandRow="1">
                <a:tableStyleId>{5C22544A-7EE6-4342-B048-85BDC9FD1C3A}</a:tableStyleId>
              </a:tblPr>
              <a:tblGrid>
                <a:gridCol w="1043206">
                  <a:extLst>
                    <a:ext uri="{9D8B030D-6E8A-4147-A177-3AD203B41FA5}">
                      <a16:colId xmlns:a16="http://schemas.microsoft.com/office/drawing/2014/main" val="5188423"/>
                    </a:ext>
                  </a:extLst>
                </a:gridCol>
                <a:gridCol w="1172331">
                  <a:extLst>
                    <a:ext uri="{9D8B030D-6E8A-4147-A177-3AD203B41FA5}">
                      <a16:colId xmlns:a16="http://schemas.microsoft.com/office/drawing/2014/main" val="1539497164"/>
                    </a:ext>
                  </a:extLst>
                </a:gridCol>
                <a:gridCol w="1151095">
                  <a:extLst>
                    <a:ext uri="{9D8B030D-6E8A-4147-A177-3AD203B41FA5}">
                      <a16:colId xmlns:a16="http://schemas.microsoft.com/office/drawing/2014/main" val="20218612"/>
                    </a:ext>
                  </a:extLst>
                </a:gridCol>
                <a:gridCol w="1193062">
                  <a:extLst>
                    <a:ext uri="{9D8B030D-6E8A-4147-A177-3AD203B41FA5}">
                      <a16:colId xmlns:a16="http://schemas.microsoft.com/office/drawing/2014/main" val="2819306618"/>
                    </a:ext>
                  </a:extLst>
                </a:gridCol>
                <a:gridCol w="1276537">
                  <a:extLst>
                    <a:ext uri="{9D8B030D-6E8A-4147-A177-3AD203B41FA5}">
                      <a16:colId xmlns:a16="http://schemas.microsoft.com/office/drawing/2014/main" val="3733884489"/>
                    </a:ext>
                  </a:extLst>
                </a:gridCol>
                <a:gridCol w="1276537">
                  <a:extLst>
                    <a:ext uri="{9D8B030D-6E8A-4147-A177-3AD203B41FA5}">
                      <a16:colId xmlns:a16="http://schemas.microsoft.com/office/drawing/2014/main" val="2720553632"/>
                    </a:ext>
                  </a:extLst>
                </a:gridCol>
              </a:tblGrid>
              <a:tr h="370840">
                <a:tc>
                  <a:txBody>
                    <a:bodyPr/>
                    <a:lstStyle/>
                    <a:p>
                      <a:endParaRPr lang="en-US"/>
                    </a:p>
                  </a:txBody>
                  <a:tcPr/>
                </a:tc>
                <a:tc>
                  <a:txBody>
                    <a:bodyPr/>
                    <a:lstStyle/>
                    <a:p>
                      <a:r>
                        <a:rPr lang="en-US"/>
                        <a:t>Tejas Lee</a:t>
                      </a:r>
                    </a:p>
                    <a:p>
                      <a:pPr lvl="0">
                        <a:buNone/>
                      </a:pPr>
                      <a:r>
                        <a:rPr lang="en-US"/>
                        <a:t>Masters</a:t>
                      </a:r>
                    </a:p>
                  </a:txBody>
                  <a:tcPr/>
                </a:tc>
                <a:tc>
                  <a:txBody>
                    <a:bodyPr/>
                    <a:lstStyle/>
                    <a:p>
                      <a:r>
                        <a:rPr lang="en-US"/>
                        <a:t>Tejas Lee</a:t>
                      </a:r>
                    </a:p>
                    <a:p>
                      <a:pPr lvl="0">
                        <a:buNone/>
                      </a:pPr>
                      <a:r>
                        <a:rPr lang="en-US" sz="1800" b="1" i="0" u="none" strike="noStrike" noProof="0">
                          <a:latin typeface="Calibri"/>
                        </a:rPr>
                        <a:t>Meets</a:t>
                      </a:r>
                      <a:endParaRPr lang="en-US"/>
                    </a:p>
                  </a:txBody>
                  <a:tcPr/>
                </a:tc>
                <a:tc>
                  <a:txBody>
                    <a:bodyPr/>
                    <a:lstStyle/>
                    <a:p>
                      <a:r>
                        <a:rPr lang="en-US"/>
                        <a:t>Tejas Lee</a:t>
                      </a:r>
                    </a:p>
                    <a:p>
                      <a:pPr lvl="0">
                        <a:buNone/>
                      </a:pPr>
                      <a:r>
                        <a:rPr lang="en-US" sz="1400" b="1" i="0" u="none" strike="noStrike" noProof="0">
                          <a:latin typeface="+mn-lt"/>
                        </a:rPr>
                        <a:t>Approaches</a:t>
                      </a:r>
                      <a:endParaRPr lang="en-US" sz="1400"/>
                    </a:p>
                    <a:p>
                      <a:pPr lvl="0">
                        <a:buNone/>
                      </a:pPr>
                      <a:endParaRPr lang="en-US" sz="1800" b="1" i="0" u="none" strike="noStrike" noProof="0">
                        <a:latin typeface="Calibri"/>
                      </a:endParaRPr>
                    </a:p>
                  </a:txBody>
                  <a:tcPr/>
                </a:tc>
                <a:tc>
                  <a:txBody>
                    <a:bodyPr/>
                    <a:lstStyle/>
                    <a:p>
                      <a:r>
                        <a:rPr lang="en-US"/>
                        <a:t>Tejas Lee</a:t>
                      </a:r>
                    </a:p>
                    <a:p>
                      <a:pPr lvl="0">
                        <a:buNone/>
                      </a:pPr>
                      <a:r>
                        <a:rPr lang="en-US" sz="1800" b="1" i="0" u="none" strike="noStrike" noProof="0">
                          <a:latin typeface="+mn-lt"/>
                        </a:rPr>
                        <a:t>DNM+</a:t>
                      </a:r>
                      <a:endParaRPr lang="en-US"/>
                    </a:p>
                    <a:p>
                      <a:pPr lvl="0">
                        <a:buNone/>
                      </a:pPr>
                      <a:endParaRPr lang="en-US"/>
                    </a:p>
                  </a:txBody>
                  <a:tcPr/>
                </a:tc>
                <a:tc>
                  <a:txBody>
                    <a:bodyPr/>
                    <a:lstStyle/>
                    <a:p>
                      <a:r>
                        <a:rPr lang="en-US"/>
                        <a:t>Tejas Lee</a:t>
                      </a:r>
                    </a:p>
                    <a:p>
                      <a:pPr lvl="0">
                        <a:buNone/>
                      </a:pPr>
                      <a:r>
                        <a:rPr lang="en-US" sz="1800" b="1" i="0" u="none" strike="noStrike" noProof="0">
                          <a:latin typeface="+mn-lt"/>
                        </a:rPr>
                        <a:t>DNM</a:t>
                      </a:r>
                      <a:endParaRPr lang="en-US"/>
                    </a:p>
                    <a:p>
                      <a:pPr lvl="0">
                        <a:buNone/>
                      </a:pPr>
                      <a:endParaRPr lang="en-US"/>
                    </a:p>
                  </a:txBody>
                  <a:tcPr/>
                </a:tc>
                <a:extLst>
                  <a:ext uri="{0D108BD9-81ED-4DB2-BD59-A6C34878D82A}">
                    <a16:rowId xmlns:a16="http://schemas.microsoft.com/office/drawing/2014/main" val="37650662"/>
                  </a:ext>
                </a:extLst>
              </a:tr>
              <a:tr h="370840">
                <a:tc>
                  <a:txBody>
                    <a:bodyPr/>
                    <a:lstStyle/>
                    <a:p>
                      <a:r>
                        <a:rPr lang="en-US"/>
                        <a:t>2021</a:t>
                      </a:r>
                    </a:p>
                  </a:txBody>
                  <a:tcPr/>
                </a:tc>
                <a:tc>
                  <a:txBody>
                    <a:bodyPr/>
                    <a:lstStyle/>
                    <a:p>
                      <a:r>
                        <a:rPr lang="en-US"/>
                        <a:t>68%</a:t>
                      </a:r>
                    </a:p>
                  </a:txBody>
                  <a:tcPr/>
                </a:tc>
                <a:tc>
                  <a:txBody>
                    <a:bodyPr/>
                    <a:lstStyle/>
                    <a:p>
                      <a:r>
                        <a:rPr lang="en-US"/>
                        <a:t>7%</a:t>
                      </a:r>
                    </a:p>
                  </a:txBody>
                  <a:tcPr/>
                </a:tc>
                <a:tc>
                  <a:txBody>
                    <a:bodyPr/>
                    <a:lstStyle/>
                    <a:p>
                      <a:r>
                        <a:rPr lang="en-US"/>
                        <a:t>5%</a:t>
                      </a:r>
                    </a:p>
                  </a:txBody>
                  <a:tcPr/>
                </a:tc>
                <a:tc>
                  <a:txBody>
                    <a:bodyPr/>
                    <a:lstStyle/>
                    <a:p>
                      <a:r>
                        <a:rPr lang="en-US"/>
                        <a:t>12%</a:t>
                      </a:r>
                    </a:p>
                  </a:txBody>
                  <a:tcPr/>
                </a:tc>
                <a:tc>
                  <a:txBody>
                    <a:bodyPr/>
                    <a:lstStyle/>
                    <a:p>
                      <a:r>
                        <a:rPr lang="en-US"/>
                        <a:t>7%</a:t>
                      </a:r>
                    </a:p>
                  </a:txBody>
                  <a:tcPr/>
                </a:tc>
                <a:extLst>
                  <a:ext uri="{0D108BD9-81ED-4DB2-BD59-A6C34878D82A}">
                    <a16:rowId xmlns:a16="http://schemas.microsoft.com/office/drawing/2014/main" val="3546573924"/>
                  </a:ext>
                </a:extLst>
              </a:tr>
              <a:tr h="370840">
                <a:tc>
                  <a:txBody>
                    <a:bodyPr/>
                    <a:lstStyle/>
                    <a:p>
                      <a:r>
                        <a:rPr lang="en-US"/>
                        <a:t>2022</a:t>
                      </a:r>
                    </a:p>
                  </a:txBody>
                  <a:tcPr/>
                </a:tc>
                <a:tc>
                  <a:txBody>
                    <a:bodyPr/>
                    <a:lstStyle/>
                    <a:p>
                      <a:r>
                        <a:rPr lang="en-US"/>
                        <a:t>86%</a:t>
                      </a:r>
                    </a:p>
                  </a:txBody>
                  <a:tcPr/>
                </a:tc>
                <a:tc>
                  <a:txBody>
                    <a:bodyPr/>
                    <a:lstStyle/>
                    <a:p>
                      <a:r>
                        <a:rPr lang="en-US"/>
                        <a:t>0%</a:t>
                      </a:r>
                    </a:p>
                  </a:txBody>
                  <a:tcPr/>
                </a:tc>
                <a:tc>
                  <a:txBody>
                    <a:bodyPr/>
                    <a:lstStyle/>
                    <a:p>
                      <a:r>
                        <a:rPr lang="en-US"/>
                        <a:t>7%</a:t>
                      </a:r>
                    </a:p>
                  </a:txBody>
                  <a:tcPr/>
                </a:tc>
                <a:tc>
                  <a:txBody>
                    <a:bodyPr/>
                    <a:lstStyle/>
                    <a:p>
                      <a:r>
                        <a:rPr lang="en-US"/>
                        <a:t>0%</a:t>
                      </a:r>
                    </a:p>
                  </a:txBody>
                  <a:tcPr/>
                </a:tc>
                <a:tc>
                  <a:txBody>
                    <a:bodyPr/>
                    <a:lstStyle/>
                    <a:p>
                      <a:r>
                        <a:rPr lang="en-US"/>
                        <a:t>7%</a:t>
                      </a:r>
                    </a:p>
                  </a:txBody>
                  <a:tcPr/>
                </a:tc>
                <a:extLst>
                  <a:ext uri="{0D108BD9-81ED-4DB2-BD59-A6C34878D82A}">
                    <a16:rowId xmlns:a16="http://schemas.microsoft.com/office/drawing/2014/main" val="1701423811"/>
                  </a:ext>
                </a:extLst>
              </a:tr>
              <a:tr h="370840">
                <a:tc>
                  <a:txBody>
                    <a:bodyPr/>
                    <a:lstStyle/>
                    <a:p>
                      <a:r>
                        <a:rPr lang="en-US"/>
                        <a:t>2023</a:t>
                      </a:r>
                    </a:p>
                  </a:txBody>
                  <a:tcPr/>
                </a:tc>
                <a:tc>
                  <a:txBody>
                    <a:bodyPr/>
                    <a:lstStyle/>
                    <a:p>
                      <a:r>
                        <a:rPr lang="en-US"/>
                        <a:t>83%</a:t>
                      </a:r>
                    </a:p>
                  </a:txBody>
                  <a:tcPr/>
                </a:tc>
                <a:tc>
                  <a:txBody>
                    <a:bodyPr/>
                    <a:lstStyle/>
                    <a:p>
                      <a:r>
                        <a:rPr lang="en-US"/>
                        <a:t>0%</a:t>
                      </a:r>
                    </a:p>
                  </a:txBody>
                  <a:tcPr/>
                </a:tc>
                <a:tc>
                  <a:txBody>
                    <a:bodyPr/>
                    <a:lstStyle/>
                    <a:p>
                      <a:r>
                        <a:rPr lang="en-US"/>
                        <a:t>6%</a:t>
                      </a:r>
                    </a:p>
                  </a:txBody>
                  <a:tcPr/>
                </a:tc>
                <a:tc>
                  <a:txBody>
                    <a:bodyPr/>
                    <a:lstStyle/>
                    <a:p>
                      <a:r>
                        <a:rPr lang="en-US"/>
                        <a:t>6%</a:t>
                      </a:r>
                    </a:p>
                  </a:txBody>
                  <a:tcPr/>
                </a:tc>
                <a:tc>
                  <a:txBody>
                    <a:bodyPr/>
                    <a:lstStyle/>
                    <a:p>
                      <a:r>
                        <a:rPr lang="en-US"/>
                        <a:t>6%</a:t>
                      </a:r>
                    </a:p>
                  </a:txBody>
                  <a:tcPr/>
                </a:tc>
                <a:extLst>
                  <a:ext uri="{0D108BD9-81ED-4DB2-BD59-A6C34878D82A}">
                    <a16:rowId xmlns:a16="http://schemas.microsoft.com/office/drawing/2014/main" val="1102440716"/>
                  </a:ext>
                </a:extLst>
              </a:tr>
            </a:tbl>
          </a:graphicData>
        </a:graphic>
      </p:graphicFrame>
      <p:sp>
        <p:nvSpPr>
          <p:cNvPr id="10" name="TextBox 9">
            <a:extLst>
              <a:ext uri="{FF2B5EF4-FFF2-40B4-BE49-F238E27FC236}">
                <a16:creationId xmlns:a16="http://schemas.microsoft.com/office/drawing/2014/main" id="{9FB7961B-AA35-FE10-A28B-012D2E9A77C6}"/>
              </a:ext>
            </a:extLst>
          </p:cNvPr>
          <p:cNvSpPr txBox="1"/>
          <p:nvPr/>
        </p:nvSpPr>
        <p:spPr>
          <a:xfrm>
            <a:off x="830988" y="1712950"/>
            <a:ext cx="564091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cs typeface="Calibri"/>
              </a:rPr>
              <a:t>1st Grade TPRI and Tejas LEE EOY</a:t>
            </a:r>
          </a:p>
        </p:txBody>
      </p:sp>
      <p:pic>
        <p:nvPicPr>
          <p:cNvPr id="1026" name="Picture 2">
            <a:extLst>
              <a:ext uri="{FF2B5EF4-FFF2-40B4-BE49-F238E27FC236}">
                <a16:creationId xmlns:a16="http://schemas.microsoft.com/office/drawing/2014/main" id="{340EA8E4-0439-7CED-6929-98D0BAA13F3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004" t="7670" r="15355" b="8996"/>
          <a:stretch/>
        </p:blipFill>
        <p:spPr bwMode="auto">
          <a:xfrm>
            <a:off x="9762066" y="5991225"/>
            <a:ext cx="2336801" cy="365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34766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97123" y="274555"/>
            <a:ext cx="9473420"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a:solidFill>
                    <a:schemeClr val="bg1"/>
                  </a:solidFill>
                </a:rPr>
                <a:t>Comprehensive Needs Assessment</a:t>
              </a:r>
              <a:endParaRPr lang="en-US" sz="3200">
                <a:solidFill>
                  <a:schemeClr val="bg1"/>
                </a:solidFill>
              </a:endParaRPr>
            </a:p>
            <a:p>
              <a:pPr algn="ctr"/>
              <a:endParaRPr lang="en-US"/>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70664" y="350558"/>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21</a:t>
            </a:fld>
            <a:endParaRPr lang="en-US"/>
          </a:p>
        </p:txBody>
      </p:sp>
      <p:graphicFrame>
        <p:nvGraphicFramePr>
          <p:cNvPr id="8" name="Table 8">
            <a:extLst>
              <a:ext uri="{FF2B5EF4-FFF2-40B4-BE49-F238E27FC236}">
                <a16:creationId xmlns:a16="http://schemas.microsoft.com/office/drawing/2014/main" id="{A67CF320-1AA1-4FA2-B89F-E3C0D53C9FBC}"/>
              </a:ext>
            </a:extLst>
          </p:cNvPr>
          <p:cNvGraphicFramePr>
            <a:graphicFrameLocks noGrp="1"/>
          </p:cNvGraphicFramePr>
          <p:nvPr>
            <p:extLst>
              <p:ext uri="{D42A27DB-BD31-4B8C-83A1-F6EECF244321}">
                <p14:modId xmlns:p14="http://schemas.microsoft.com/office/powerpoint/2010/main" val="516569614"/>
              </p:ext>
            </p:extLst>
          </p:nvPr>
        </p:nvGraphicFramePr>
        <p:xfrm>
          <a:off x="2091267" y="2466283"/>
          <a:ext cx="7111498" cy="2026920"/>
        </p:xfrm>
        <a:graphic>
          <a:graphicData uri="http://schemas.openxmlformats.org/drawingml/2006/table">
            <a:tbl>
              <a:tblPr firstRow="1" bandRow="1">
                <a:tableStyleId>{5C22544A-7EE6-4342-B048-85BDC9FD1C3A}</a:tableStyleId>
              </a:tblPr>
              <a:tblGrid>
                <a:gridCol w="1041936">
                  <a:extLst>
                    <a:ext uri="{9D8B030D-6E8A-4147-A177-3AD203B41FA5}">
                      <a16:colId xmlns:a16="http://schemas.microsoft.com/office/drawing/2014/main" val="5188423"/>
                    </a:ext>
                  </a:extLst>
                </a:gridCol>
                <a:gridCol w="1172331">
                  <a:extLst>
                    <a:ext uri="{9D8B030D-6E8A-4147-A177-3AD203B41FA5}">
                      <a16:colId xmlns:a16="http://schemas.microsoft.com/office/drawing/2014/main" val="1539497164"/>
                    </a:ext>
                  </a:extLst>
                </a:gridCol>
                <a:gridCol w="1151095">
                  <a:extLst>
                    <a:ext uri="{9D8B030D-6E8A-4147-A177-3AD203B41FA5}">
                      <a16:colId xmlns:a16="http://schemas.microsoft.com/office/drawing/2014/main" val="20218612"/>
                    </a:ext>
                  </a:extLst>
                </a:gridCol>
                <a:gridCol w="1193062">
                  <a:extLst>
                    <a:ext uri="{9D8B030D-6E8A-4147-A177-3AD203B41FA5}">
                      <a16:colId xmlns:a16="http://schemas.microsoft.com/office/drawing/2014/main" val="2819306618"/>
                    </a:ext>
                  </a:extLst>
                </a:gridCol>
                <a:gridCol w="1276537">
                  <a:extLst>
                    <a:ext uri="{9D8B030D-6E8A-4147-A177-3AD203B41FA5}">
                      <a16:colId xmlns:a16="http://schemas.microsoft.com/office/drawing/2014/main" val="3733884489"/>
                    </a:ext>
                  </a:extLst>
                </a:gridCol>
                <a:gridCol w="1276537">
                  <a:extLst>
                    <a:ext uri="{9D8B030D-6E8A-4147-A177-3AD203B41FA5}">
                      <a16:colId xmlns:a16="http://schemas.microsoft.com/office/drawing/2014/main" val="2720553632"/>
                    </a:ext>
                  </a:extLst>
                </a:gridCol>
              </a:tblGrid>
              <a:tr h="370840">
                <a:tc>
                  <a:txBody>
                    <a:bodyPr/>
                    <a:lstStyle/>
                    <a:p>
                      <a:endParaRPr lang="en-US"/>
                    </a:p>
                  </a:txBody>
                  <a:tcPr/>
                </a:tc>
                <a:tc>
                  <a:txBody>
                    <a:bodyPr/>
                    <a:lstStyle/>
                    <a:p>
                      <a:r>
                        <a:rPr lang="en-US"/>
                        <a:t>TPRI</a:t>
                      </a:r>
                    </a:p>
                    <a:p>
                      <a:pPr lvl="0">
                        <a:buNone/>
                      </a:pPr>
                      <a:r>
                        <a:rPr lang="en-US"/>
                        <a:t>Masters</a:t>
                      </a:r>
                    </a:p>
                  </a:txBody>
                  <a:tcPr/>
                </a:tc>
                <a:tc>
                  <a:txBody>
                    <a:bodyPr/>
                    <a:lstStyle/>
                    <a:p>
                      <a:pPr lvl="0">
                        <a:buNone/>
                      </a:pPr>
                      <a:r>
                        <a:rPr lang="en-US" sz="1800" b="1" i="0" u="none" strike="noStrike" noProof="0">
                          <a:latin typeface="Calibri"/>
                        </a:rPr>
                        <a:t>TPRI</a:t>
                      </a:r>
                    </a:p>
                    <a:p>
                      <a:pPr lvl="0">
                        <a:buNone/>
                      </a:pPr>
                      <a:r>
                        <a:rPr lang="en-US" sz="1800" b="1" i="0" u="none" strike="noStrike" noProof="0">
                          <a:latin typeface="Calibri"/>
                        </a:rPr>
                        <a:t>Meets</a:t>
                      </a:r>
                      <a:endParaRPr lang="en-US"/>
                    </a:p>
                  </a:txBody>
                  <a:tcPr/>
                </a:tc>
                <a:tc>
                  <a:txBody>
                    <a:bodyPr/>
                    <a:lstStyle/>
                    <a:p>
                      <a:pPr lvl="0">
                        <a:buNone/>
                      </a:pPr>
                      <a:r>
                        <a:rPr lang="en-US" sz="1800" b="1" i="0" u="none" strike="noStrike" noProof="0">
                          <a:latin typeface="+mn-lt"/>
                        </a:rPr>
                        <a:t>TPRI</a:t>
                      </a:r>
                    </a:p>
                    <a:p>
                      <a:pPr lvl="0">
                        <a:buNone/>
                      </a:pPr>
                      <a:r>
                        <a:rPr lang="en-US" sz="1400" b="1" i="0" u="none" strike="noStrike" noProof="0">
                          <a:latin typeface="+mn-lt"/>
                        </a:rPr>
                        <a:t>Approaches</a:t>
                      </a:r>
                      <a:endParaRPr lang="en-US" sz="1400"/>
                    </a:p>
                    <a:p>
                      <a:pPr lvl="0">
                        <a:buNone/>
                      </a:pPr>
                      <a:endParaRPr lang="en-US" sz="1800" b="1" i="0" u="none" strike="noStrike" noProof="0">
                        <a:latin typeface="Calibri"/>
                      </a:endParaRPr>
                    </a:p>
                  </a:txBody>
                  <a:tcPr/>
                </a:tc>
                <a:tc>
                  <a:txBody>
                    <a:bodyPr/>
                    <a:lstStyle/>
                    <a:p>
                      <a:pPr lvl="0">
                        <a:buNone/>
                      </a:pPr>
                      <a:r>
                        <a:rPr lang="en-US" sz="1800" b="1" i="0" u="none" strike="noStrike" noProof="0">
                          <a:latin typeface="+mn-lt"/>
                        </a:rPr>
                        <a:t>TPRI</a:t>
                      </a:r>
                    </a:p>
                    <a:p>
                      <a:pPr lvl="0">
                        <a:buNone/>
                      </a:pPr>
                      <a:r>
                        <a:rPr lang="en-US" sz="1800" b="1" i="0" u="none" strike="noStrike" noProof="0">
                          <a:latin typeface="+mn-lt"/>
                        </a:rPr>
                        <a:t>DNM+</a:t>
                      </a:r>
                      <a:endParaRPr lang="en-US"/>
                    </a:p>
                    <a:p>
                      <a:pPr lvl="0">
                        <a:buNone/>
                      </a:pPr>
                      <a:endParaRPr lang="en-US"/>
                    </a:p>
                  </a:txBody>
                  <a:tcPr/>
                </a:tc>
                <a:tc>
                  <a:txBody>
                    <a:bodyPr/>
                    <a:lstStyle/>
                    <a:p>
                      <a:pPr lvl="0">
                        <a:buNone/>
                      </a:pPr>
                      <a:r>
                        <a:rPr lang="en-US" sz="1800" b="1" i="0" u="none" strike="noStrike" noProof="0">
                          <a:latin typeface="+mn-lt"/>
                        </a:rPr>
                        <a:t>TPRI</a:t>
                      </a:r>
                    </a:p>
                    <a:p>
                      <a:pPr lvl="0">
                        <a:buNone/>
                      </a:pPr>
                      <a:r>
                        <a:rPr lang="en-US" sz="1800" b="1" i="0" u="none" strike="noStrike" noProof="0">
                          <a:latin typeface="+mn-lt"/>
                        </a:rPr>
                        <a:t>DNM</a:t>
                      </a:r>
                      <a:endParaRPr lang="en-US"/>
                    </a:p>
                    <a:p>
                      <a:pPr lvl="0">
                        <a:buNone/>
                      </a:pPr>
                      <a:endParaRPr lang="en-US"/>
                    </a:p>
                  </a:txBody>
                  <a:tcPr/>
                </a:tc>
                <a:extLst>
                  <a:ext uri="{0D108BD9-81ED-4DB2-BD59-A6C34878D82A}">
                    <a16:rowId xmlns:a16="http://schemas.microsoft.com/office/drawing/2014/main" val="37650662"/>
                  </a:ext>
                </a:extLst>
              </a:tr>
              <a:tr h="370840">
                <a:tc>
                  <a:txBody>
                    <a:bodyPr/>
                    <a:lstStyle/>
                    <a:p>
                      <a:r>
                        <a:rPr lang="en-US"/>
                        <a:t>2021</a:t>
                      </a:r>
                    </a:p>
                  </a:txBody>
                  <a:tcPr/>
                </a:tc>
                <a:tc>
                  <a:txBody>
                    <a:bodyPr/>
                    <a:lstStyle/>
                    <a:p>
                      <a:r>
                        <a:rPr lang="en-US"/>
                        <a:t>64%</a:t>
                      </a:r>
                    </a:p>
                  </a:txBody>
                  <a:tcPr/>
                </a:tc>
                <a:tc>
                  <a:txBody>
                    <a:bodyPr/>
                    <a:lstStyle/>
                    <a:p>
                      <a:r>
                        <a:rPr lang="en-US"/>
                        <a:t>19%</a:t>
                      </a:r>
                    </a:p>
                  </a:txBody>
                  <a:tcPr/>
                </a:tc>
                <a:tc>
                  <a:txBody>
                    <a:bodyPr/>
                    <a:lstStyle/>
                    <a:p>
                      <a:r>
                        <a:rPr lang="en-US"/>
                        <a:t>2%</a:t>
                      </a:r>
                    </a:p>
                  </a:txBody>
                  <a:tcPr/>
                </a:tc>
                <a:tc>
                  <a:txBody>
                    <a:bodyPr/>
                    <a:lstStyle/>
                    <a:p>
                      <a:r>
                        <a:rPr lang="en-US"/>
                        <a:t>7%</a:t>
                      </a:r>
                    </a:p>
                  </a:txBody>
                  <a:tcPr/>
                </a:tc>
                <a:tc>
                  <a:txBody>
                    <a:bodyPr/>
                    <a:lstStyle/>
                    <a:p>
                      <a:r>
                        <a:rPr lang="en-US"/>
                        <a:t>7%</a:t>
                      </a:r>
                    </a:p>
                  </a:txBody>
                  <a:tcPr/>
                </a:tc>
                <a:extLst>
                  <a:ext uri="{0D108BD9-81ED-4DB2-BD59-A6C34878D82A}">
                    <a16:rowId xmlns:a16="http://schemas.microsoft.com/office/drawing/2014/main" val="3546573924"/>
                  </a:ext>
                </a:extLst>
              </a:tr>
              <a:tr h="370840">
                <a:tc>
                  <a:txBody>
                    <a:bodyPr/>
                    <a:lstStyle/>
                    <a:p>
                      <a:r>
                        <a:rPr lang="en-US"/>
                        <a:t>2022</a:t>
                      </a:r>
                    </a:p>
                  </a:txBody>
                  <a:tcPr/>
                </a:tc>
                <a:tc>
                  <a:txBody>
                    <a:bodyPr/>
                    <a:lstStyle/>
                    <a:p>
                      <a:r>
                        <a:rPr lang="en-US"/>
                        <a:t>57%</a:t>
                      </a:r>
                    </a:p>
                  </a:txBody>
                  <a:tcPr/>
                </a:tc>
                <a:tc>
                  <a:txBody>
                    <a:bodyPr/>
                    <a:lstStyle/>
                    <a:p>
                      <a:r>
                        <a:rPr lang="en-US"/>
                        <a:t>14%</a:t>
                      </a:r>
                    </a:p>
                  </a:txBody>
                  <a:tcPr/>
                </a:tc>
                <a:tc>
                  <a:txBody>
                    <a:bodyPr/>
                    <a:lstStyle/>
                    <a:p>
                      <a:r>
                        <a:rPr lang="en-US"/>
                        <a:t>10%</a:t>
                      </a:r>
                    </a:p>
                  </a:txBody>
                  <a:tcPr/>
                </a:tc>
                <a:tc>
                  <a:txBody>
                    <a:bodyPr/>
                    <a:lstStyle/>
                    <a:p>
                      <a:r>
                        <a:rPr lang="en-US"/>
                        <a:t>8%</a:t>
                      </a:r>
                    </a:p>
                  </a:txBody>
                  <a:tcPr/>
                </a:tc>
                <a:tc>
                  <a:txBody>
                    <a:bodyPr/>
                    <a:lstStyle/>
                    <a:p>
                      <a:r>
                        <a:rPr lang="en-US"/>
                        <a:t>12%</a:t>
                      </a:r>
                    </a:p>
                  </a:txBody>
                  <a:tcPr/>
                </a:tc>
                <a:extLst>
                  <a:ext uri="{0D108BD9-81ED-4DB2-BD59-A6C34878D82A}">
                    <a16:rowId xmlns:a16="http://schemas.microsoft.com/office/drawing/2014/main" val="1701423811"/>
                  </a:ext>
                </a:extLst>
              </a:tr>
              <a:tr h="370840">
                <a:tc>
                  <a:txBody>
                    <a:bodyPr/>
                    <a:lstStyle/>
                    <a:p>
                      <a:r>
                        <a:rPr lang="en-US"/>
                        <a:t>2023</a:t>
                      </a:r>
                    </a:p>
                  </a:txBody>
                  <a:tcPr/>
                </a:tc>
                <a:tc>
                  <a:txBody>
                    <a:bodyPr/>
                    <a:lstStyle/>
                    <a:p>
                      <a:r>
                        <a:rPr lang="en-US"/>
                        <a:t>67%</a:t>
                      </a:r>
                    </a:p>
                  </a:txBody>
                  <a:tcPr/>
                </a:tc>
                <a:tc>
                  <a:txBody>
                    <a:bodyPr/>
                    <a:lstStyle/>
                    <a:p>
                      <a:r>
                        <a:rPr lang="en-US"/>
                        <a:t>17%</a:t>
                      </a:r>
                    </a:p>
                  </a:txBody>
                  <a:tcPr/>
                </a:tc>
                <a:tc>
                  <a:txBody>
                    <a:bodyPr/>
                    <a:lstStyle/>
                    <a:p>
                      <a:r>
                        <a:rPr lang="en-US"/>
                        <a:t>2%</a:t>
                      </a:r>
                    </a:p>
                  </a:txBody>
                  <a:tcPr/>
                </a:tc>
                <a:tc>
                  <a:txBody>
                    <a:bodyPr/>
                    <a:lstStyle/>
                    <a:p>
                      <a:r>
                        <a:rPr lang="en-US"/>
                        <a:t>7%</a:t>
                      </a:r>
                    </a:p>
                  </a:txBody>
                  <a:tcPr/>
                </a:tc>
                <a:tc>
                  <a:txBody>
                    <a:bodyPr/>
                    <a:lstStyle/>
                    <a:p>
                      <a:r>
                        <a:rPr lang="en-US"/>
                        <a:t>7%</a:t>
                      </a:r>
                    </a:p>
                  </a:txBody>
                  <a:tcPr/>
                </a:tc>
                <a:extLst>
                  <a:ext uri="{0D108BD9-81ED-4DB2-BD59-A6C34878D82A}">
                    <a16:rowId xmlns:a16="http://schemas.microsoft.com/office/drawing/2014/main" val="531552085"/>
                  </a:ext>
                </a:extLst>
              </a:tr>
            </a:tbl>
          </a:graphicData>
        </a:graphic>
      </p:graphicFrame>
      <p:graphicFrame>
        <p:nvGraphicFramePr>
          <p:cNvPr id="9" name="Table 8">
            <a:extLst>
              <a:ext uri="{FF2B5EF4-FFF2-40B4-BE49-F238E27FC236}">
                <a16:creationId xmlns:a16="http://schemas.microsoft.com/office/drawing/2014/main" id="{F50A2A4B-8C3B-7708-D17F-286787DEE5F7}"/>
              </a:ext>
            </a:extLst>
          </p:cNvPr>
          <p:cNvGraphicFramePr>
            <a:graphicFrameLocks noGrp="1"/>
          </p:cNvGraphicFramePr>
          <p:nvPr>
            <p:extLst>
              <p:ext uri="{D42A27DB-BD31-4B8C-83A1-F6EECF244321}">
                <p14:modId xmlns:p14="http://schemas.microsoft.com/office/powerpoint/2010/main" val="783583102"/>
              </p:ext>
            </p:extLst>
          </p:nvPr>
        </p:nvGraphicFramePr>
        <p:xfrm>
          <a:off x="2091267" y="4594688"/>
          <a:ext cx="7112768" cy="2026920"/>
        </p:xfrm>
        <a:graphic>
          <a:graphicData uri="http://schemas.openxmlformats.org/drawingml/2006/table">
            <a:tbl>
              <a:tblPr firstRow="1" bandRow="1">
                <a:tableStyleId>{5C22544A-7EE6-4342-B048-85BDC9FD1C3A}</a:tableStyleId>
              </a:tblPr>
              <a:tblGrid>
                <a:gridCol w="1043206">
                  <a:extLst>
                    <a:ext uri="{9D8B030D-6E8A-4147-A177-3AD203B41FA5}">
                      <a16:colId xmlns:a16="http://schemas.microsoft.com/office/drawing/2014/main" val="5188423"/>
                    </a:ext>
                  </a:extLst>
                </a:gridCol>
                <a:gridCol w="1172331">
                  <a:extLst>
                    <a:ext uri="{9D8B030D-6E8A-4147-A177-3AD203B41FA5}">
                      <a16:colId xmlns:a16="http://schemas.microsoft.com/office/drawing/2014/main" val="1539497164"/>
                    </a:ext>
                  </a:extLst>
                </a:gridCol>
                <a:gridCol w="1151095">
                  <a:extLst>
                    <a:ext uri="{9D8B030D-6E8A-4147-A177-3AD203B41FA5}">
                      <a16:colId xmlns:a16="http://schemas.microsoft.com/office/drawing/2014/main" val="20218612"/>
                    </a:ext>
                  </a:extLst>
                </a:gridCol>
                <a:gridCol w="1193062">
                  <a:extLst>
                    <a:ext uri="{9D8B030D-6E8A-4147-A177-3AD203B41FA5}">
                      <a16:colId xmlns:a16="http://schemas.microsoft.com/office/drawing/2014/main" val="2819306618"/>
                    </a:ext>
                  </a:extLst>
                </a:gridCol>
                <a:gridCol w="1276537">
                  <a:extLst>
                    <a:ext uri="{9D8B030D-6E8A-4147-A177-3AD203B41FA5}">
                      <a16:colId xmlns:a16="http://schemas.microsoft.com/office/drawing/2014/main" val="3733884489"/>
                    </a:ext>
                  </a:extLst>
                </a:gridCol>
                <a:gridCol w="1276537">
                  <a:extLst>
                    <a:ext uri="{9D8B030D-6E8A-4147-A177-3AD203B41FA5}">
                      <a16:colId xmlns:a16="http://schemas.microsoft.com/office/drawing/2014/main" val="2720553632"/>
                    </a:ext>
                  </a:extLst>
                </a:gridCol>
              </a:tblGrid>
              <a:tr h="370840">
                <a:tc>
                  <a:txBody>
                    <a:bodyPr/>
                    <a:lstStyle/>
                    <a:p>
                      <a:endParaRPr lang="en-US"/>
                    </a:p>
                  </a:txBody>
                  <a:tcPr/>
                </a:tc>
                <a:tc>
                  <a:txBody>
                    <a:bodyPr/>
                    <a:lstStyle/>
                    <a:p>
                      <a:r>
                        <a:rPr lang="en-US"/>
                        <a:t>Tejas Lee</a:t>
                      </a:r>
                    </a:p>
                    <a:p>
                      <a:pPr lvl="0">
                        <a:buNone/>
                      </a:pPr>
                      <a:r>
                        <a:rPr lang="en-US"/>
                        <a:t>Masters</a:t>
                      </a:r>
                    </a:p>
                  </a:txBody>
                  <a:tcPr/>
                </a:tc>
                <a:tc>
                  <a:txBody>
                    <a:bodyPr/>
                    <a:lstStyle/>
                    <a:p>
                      <a:r>
                        <a:rPr lang="en-US"/>
                        <a:t>Tejas Lee</a:t>
                      </a:r>
                    </a:p>
                    <a:p>
                      <a:pPr lvl="0">
                        <a:buNone/>
                      </a:pPr>
                      <a:r>
                        <a:rPr lang="en-US" sz="1800" b="1" i="0" u="none" strike="noStrike" noProof="0">
                          <a:latin typeface="Calibri"/>
                        </a:rPr>
                        <a:t>Meets</a:t>
                      </a:r>
                      <a:endParaRPr lang="en-US"/>
                    </a:p>
                  </a:txBody>
                  <a:tcPr/>
                </a:tc>
                <a:tc>
                  <a:txBody>
                    <a:bodyPr/>
                    <a:lstStyle/>
                    <a:p>
                      <a:r>
                        <a:rPr lang="en-US"/>
                        <a:t>Tejas Lee</a:t>
                      </a:r>
                    </a:p>
                    <a:p>
                      <a:pPr lvl="0">
                        <a:buNone/>
                      </a:pPr>
                      <a:r>
                        <a:rPr lang="en-US" sz="1400" b="1" i="0" u="none" strike="noStrike" noProof="0">
                          <a:latin typeface="+mn-lt"/>
                        </a:rPr>
                        <a:t>Approaches</a:t>
                      </a:r>
                      <a:endParaRPr lang="en-US" sz="1400"/>
                    </a:p>
                    <a:p>
                      <a:pPr lvl="0">
                        <a:buNone/>
                      </a:pPr>
                      <a:endParaRPr lang="en-US" sz="1800" b="1" i="0" u="none" strike="noStrike" noProof="0">
                        <a:latin typeface="Calibri"/>
                      </a:endParaRPr>
                    </a:p>
                  </a:txBody>
                  <a:tcPr/>
                </a:tc>
                <a:tc>
                  <a:txBody>
                    <a:bodyPr/>
                    <a:lstStyle/>
                    <a:p>
                      <a:r>
                        <a:rPr lang="en-US"/>
                        <a:t>Tejas Lee</a:t>
                      </a:r>
                    </a:p>
                    <a:p>
                      <a:pPr lvl="0">
                        <a:buNone/>
                      </a:pPr>
                      <a:r>
                        <a:rPr lang="en-US" sz="1800" b="1" i="0" u="none" strike="noStrike" noProof="0">
                          <a:latin typeface="+mn-lt"/>
                        </a:rPr>
                        <a:t>DNM+</a:t>
                      </a:r>
                      <a:endParaRPr lang="en-US"/>
                    </a:p>
                    <a:p>
                      <a:pPr lvl="0">
                        <a:buNone/>
                      </a:pPr>
                      <a:endParaRPr lang="en-US"/>
                    </a:p>
                  </a:txBody>
                  <a:tcPr/>
                </a:tc>
                <a:tc>
                  <a:txBody>
                    <a:bodyPr/>
                    <a:lstStyle/>
                    <a:p>
                      <a:r>
                        <a:rPr lang="en-US"/>
                        <a:t>Tejas Lee</a:t>
                      </a:r>
                    </a:p>
                    <a:p>
                      <a:pPr lvl="0">
                        <a:buNone/>
                      </a:pPr>
                      <a:r>
                        <a:rPr lang="en-US" sz="1800" b="1" i="0" u="none" strike="noStrike" noProof="0">
                          <a:latin typeface="+mn-lt"/>
                        </a:rPr>
                        <a:t>DNM</a:t>
                      </a:r>
                      <a:endParaRPr lang="en-US"/>
                    </a:p>
                    <a:p>
                      <a:pPr lvl="0">
                        <a:buNone/>
                      </a:pPr>
                      <a:endParaRPr lang="en-US"/>
                    </a:p>
                  </a:txBody>
                  <a:tcPr/>
                </a:tc>
                <a:extLst>
                  <a:ext uri="{0D108BD9-81ED-4DB2-BD59-A6C34878D82A}">
                    <a16:rowId xmlns:a16="http://schemas.microsoft.com/office/drawing/2014/main" val="37650662"/>
                  </a:ext>
                </a:extLst>
              </a:tr>
              <a:tr h="370840">
                <a:tc>
                  <a:txBody>
                    <a:bodyPr/>
                    <a:lstStyle/>
                    <a:p>
                      <a:r>
                        <a:rPr lang="en-US"/>
                        <a:t>2021</a:t>
                      </a:r>
                    </a:p>
                  </a:txBody>
                  <a:tcPr/>
                </a:tc>
                <a:tc>
                  <a:txBody>
                    <a:bodyPr/>
                    <a:lstStyle/>
                    <a:p>
                      <a:r>
                        <a:rPr lang="en-US"/>
                        <a:t>57%</a:t>
                      </a:r>
                    </a:p>
                  </a:txBody>
                  <a:tcPr/>
                </a:tc>
                <a:tc>
                  <a:txBody>
                    <a:bodyPr/>
                    <a:lstStyle/>
                    <a:p>
                      <a:r>
                        <a:rPr lang="en-US"/>
                        <a:t>37%</a:t>
                      </a:r>
                    </a:p>
                  </a:txBody>
                  <a:tcPr/>
                </a:tc>
                <a:tc>
                  <a:txBody>
                    <a:bodyPr/>
                    <a:lstStyle/>
                    <a:p>
                      <a:r>
                        <a:rPr lang="en-US"/>
                        <a:t>0%</a:t>
                      </a:r>
                    </a:p>
                  </a:txBody>
                  <a:tcPr/>
                </a:tc>
                <a:tc>
                  <a:txBody>
                    <a:bodyPr/>
                    <a:lstStyle/>
                    <a:p>
                      <a:r>
                        <a:rPr lang="en-US"/>
                        <a:t>0%</a:t>
                      </a:r>
                    </a:p>
                  </a:txBody>
                  <a:tcPr/>
                </a:tc>
                <a:tc>
                  <a:txBody>
                    <a:bodyPr/>
                    <a:lstStyle/>
                    <a:p>
                      <a:r>
                        <a:rPr lang="en-US"/>
                        <a:t>6%</a:t>
                      </a:r>
                    </a:p>
                  </a:txBody>
                  <a:tcPr/>
                </a:tc>
                <a:extLst>
                  <a:ext uri="{0D108BD9-81ED-4DB2-BD59-A6C34878D82A}">
                    <a16:rowId xmlns:a16="http://schemas.microsoft.com/office/drawing/2014/main" val="3546573924"/>
                  </a:ext>
                </a:extLst>
              </a:tr>
              <a:tr h="370840">
                <a:tc>
                  <a:txBody>
                    <a:bodyPr/>
                    <a:lstStyle/>
                    <a:p>
                      <a:r>
                        <a:rPr lang="en-US"/>
                        <a:t>2022</a:t>
                      </a:r>
                    </a:p>
                  </a:txBody>
                  <a:tcPr/>
                </a:tc>
                <a:tc>
                  <a:txBody>
                    <a:bodyPr/>
                    <a:lstStyle/>
                    <a:p>
                      <a:r>
                        <a:rPr lang="en-US"/>
                        <a:t>55%</a:t>
                      </a:r>
                    </a:p>
                  </a:txBody>
                  <a:tcPr/>
                </a:tc>
                <a:tc>
                  <a:txBody>
                    <a:bodyPr/>
                    <a:lstStyle/>
                    <a:p>
                      <a:r>
                        <a:rPr lang="en-US"/>
                        <a:t>29%</a:t>
                      </a:r>
                    </a:p>
                  </a:txBody>
                  <a:tcPr/>
                </a:tc>
                <a:tc>
                  <a:txBody>
                    <a:bodyPr/>
                    <a:lstStyle/>
                    <a:p>
                      <a:r>
                        <a:rPr lang="en-US"/>
                        <a:t>3%</a:t>
                      </a:r>
                    </a:p>
                  </a:txBody>
                  <a:tcPr/>
                </a:tc>
                <a:tc>
                  <a:txBody>
                    <a:bodyPr/>
                    <a:lstStyle/>
                    <a:p>
                      <a:r>
                        <a:rPr lang="en-US"/>
                        <a:t>11%</a:t>
                      </a:r>
                    </a:p>
                  </a:txBody>
                  <a:tcPr/>
                </a:tc>
                <a:tc>
                  <a:txBody>
                    <a:bodyPr/>
                    <a:lstStyle/>
                    <a:p>
                      <a:r>
                        <a:rPr lang="en-US"/>
                        <a:t>3%</a:t>
                      </a:r>
                    </a:p>
                  </a:txBody>
                  <a:tcPr/>
                </a:tc>
                <a:extLst>
                  <a:ext uri="{0D108BD9-81ED-4DB2-BD59-A6C34878D82A}">
                    <a16:rowId xmlns:a16="http://schemas.microsoft.com/office/drawing/2014/main" val="1701423811"/>
                  </a:ext>
                </a:extLst>
              </a:tr>
              <a:tr h="370840">
                <a:tc>
                  <a:txBody>
                    <a:bodyPr/>
                    <a:lstStyle/>
                    <a:p>
                      <a:r>
                        <a:rPr lang="en-US"/>
                        <a:t>2023</a:t>
                      </a:r>
                    </a:p>
                  </a:txBody>
                  <a:tcPr/>
                </a:tc>
                <a:tc>
                  <a:txBody>
                    <a:bodyPr/>
                    <a:lstStyle/>
                    <a:p>
                      <a:r>
                        <a:rPr lang="en-US"/>
                        <a:t>54%</a:t>
                      </a:r>
                    </a:p>
                  </a:txBody>
                  <a:tcPr/>
                </a:tc>
                <a:tc>
                  <a:txBody>
                    <a:bodyPr/>
                    <a:lstStyle/>
                    <a:p>
                      <a:r>
                        <a:rPr lang="en-US"/>
                        <a:t>30%</a:t>
                      </a:r>
                    </a:p>
                  </a:txBody>
                  <a:tcPr/>
                </a:tc>
                <a:tc>
                  <a:txBody>
                    <a:bodyPr/>
                    <a:lstStyle/>
                    <a:p>
                      <a:r>
                        <a:rPr lang="en-US"/>
                        <a:t>5%</a:t>
                      </a:r>
                    </a:p>
                  </a:txBody>
                  <a:tcPr/>
                </a:tc>
                <a:tc>
                  <a:txBody>
                    <a:bodyPr/>
                    <a:lstStyle/>
                    <a:p>
                      <a:r>
                        <a:rPr lang="en-US"/>
                        <a:t>5%</a:t>
                      </a:r>
                    </a:p>
                  </a:txBody>
                  <a:tcPr/>
                </a:tc>
                <a:tc>
                  <a:txBody>
                    <a:bodyPr/>
                    <a:lstStyle/>
                    <a:p>
                      <a:r>
                        <a:rPr lang="en-US"/>
                        <a:t>7%</a:t>
                      </a:r>
                    </a:p>
                  </a:txBody>
                  <a:tcPr/>
                </a:tc>
                <a:extLst>
                  <a:ext uri="{0D108BD9-81ED-4DB2-BD59-A6C34878D82A}">
                    <a16:rowId xmlns:a16="http://schemas.microsoft.com/office/drawing/2014/main" val="757220238"/>
                  </a:ext>
                </a:extLst>
              </a:tr>
            </a:tbl>
          </a:graphicData>
        </a:graphic>
      </p:graphicFrame>
      <p:sp>
        <p:nvSpPr>
          <p:cNvPr id="3" name="TextBox 2">
            <a:extLst>
              <a:ext uri="{FF2B5EF4-FFF2-40B4-BE49-F238E27FC236}">
                <a16:creationId xmlns:a16="http://schemas.microsoft.com/office/drawing/2014/main" id="{83AD01E1-1698-CAE8-10D1-D574BA92B9B5}"/>
              </a:ext>
            </a:extLst>
          </p:cNvPr>
          <p:cNvSpPr txBox="1"/>
          <p:nvPr/>
        </p:nvSpPr>
        <p:spPr>
          <a:xfrm>
            <a:off x="-269876" y="-359834"/>
            <a:ext cx="5000625" cy="3016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1" name="TextBox 10">
            <a:extLst>
              <a:ext uri="{FF2B5EF4-FFF2-40B4-BE49-F238E27FC236}">
                <a16:creationId xmlns:a16="http://schemas.microsoft.com/office/drawing/2014/main" id="{A3A8F437-6CB6-25D8-64A9-DB097469B92D}"/>
              </a:ext>
            </a:extLst>
          </p:cNvPr>
          <p:cNvSpPr txBox="1"/>
          <p:nvPr/>
        </p:nvSpPr>
        <p:spPr>
          <a:xfrm>
            <a:off x="984249" y="1571625"/>
            <a:ext cx="6397625" cy="5715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2" name="TextBox 11">
            <a:extLst>
              <a:ext uri="{FF2B5EF4-FFF2-40B4-BE49-F238E27FC236}">
                <a16:creationId xmlns:a16="http://schemas.microsoft.com/office/drawing/2014/main" id="{0E93704D-5925-DED9-2968-4599E23241CB}"/>
              </a:ext>
            </a:extLst>
          </p:cNvPr>
          <p:cNvSpPr txBox="1"/>
          <p:nvPr/>
        </p:nvSpPr>
        <p:spPr>
          <a:xfrm>
            <a:off x="777874" y="1873249"/>
            <a:ext cx="549804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cs typeface="Calibri"/>
              </a:rPr>
              <a:t>2nd Grade TPRI and Tejas LEE EOY</a:t>
            </a:r>
          </a:p>
        </p:txBody>
      </p:sp>
      <p:pic>
        <p:nvPicPr>
          <p:cNvPr id="10" name="Picture 2">
            <a:extLst>
              <a:ext uri="{FF2B5EF4-FFF2-40B4-BE49-F238E27FC236}">
                <a16:creationId xmlns:a16="http://schemas.microsoft.com/office/drawing/2014/main" id="{3CBB38A1-F1E7-6052-F3BE-57EA62AD6A6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004" t="7670" r="15355" b="8996"/>
          <a:stretch/>
        </p:blipFill>
        <p:spPr bwMode="auto">
          <a:xfrm>
            <a:off x="9762066" y="5991225"/>
            <a:ext cx="2336801" cy="365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03625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97123" y="274555"/>
            <a:ext cx="9473420"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a:solidFill>
                    <a:schemeClr val="bg1"/>
                  </a:solidFill>
                </a:rPr>
                <a:t>Comprehensive Needs Assessment</a:t>
              </a:r>
              <a:endParaRPr lang="en-US" sz="3200">
                <a:solidFill>
                  <a:schemeClr val="bg1"/>
                </a:solidFill>
              </a:endParaRPr>
            </a:p>
            <a:p>
              <a:pPr algn="ctr"/>
              <a:endParaRPr lang="en-US"/>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70664" y="350558"/>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22</a:t>
            </a:fld>
            <a:endParaRPr lang="en-US"/>
          </a:p>
        </p:txBody>
      </p:sp>
      <p:graphicFrame>
        <p:nvGraphicFramePr>
          <p:cNvPr id="8" name="Table 8">
            <a:extLst>
              <a:ext uri="{FF2B5EF4-FFF2-40B4-BE49-F238E27FC236}">
                <a16:creationId xmlns:a16="http://schemas.microsoft.com/office/drawing/2014/main" id="{A67CF320-1AA1-4FA2-B89F-E3C0D53C9FBC}"/>
              </a:ext>
            </a:extLst>
          </p:cNvPr>
          <p:cNvGraphicFramePr>
            <a:graphicFrameLocks noGrp="1"/>
          </p:cNvGraphicFramePr>
          <p:nvPr>
            <p:extLst>
              <p:ext uri="{D42A27DB-BD31-4B8C-83A1-F6EECF244321}">
                <p14:modId xmlns:p14="http://schemas.microsoft.com/office/powerpoint/2010/main" val="287303038"/>
              </p:ext>
            </p:extLst>
          </p:nvPr>
        </p:nvGraphicFramePr>
        <p:xfrm>
          <a:off x="2091267" y="2466283"/>
          <a:ext cx="7111498" cy="2067560"/>
        </p:xfrm>
        <a:graphic>
          <a:graphicData uri="http://schemas.openxmlformats.org/drawingml/2006/table">
            <a:tbl>
              <a:tblPr firstRow="1" bandRow="1">
                <a:tableStyleId>{5C22544A-7EE6-4342-B048-85BDC9FD1C3A}</a:tableStyleId>
              </a:tblPr>
              <a:tblGrid>
                <a:gridCol w="1041936">
                  <a:extLst>
                    <a:ext uri="{9D8B030D-6E8A-4147-A177-3AD203B41FA5}">
                      <a16:colId xmlns:a16="http://schemas.microsoft.com/office/drawing/2014/main" val="5188423"/>
                    </a:ext>
                  </a:extLst>
                </a:gridCol>
                <a:gridCol w="1172331">
                  <a:extLst>
                    <a:ext uri="{9D8B030D-6E8A-4147-A177-3AD203B41FA5}">
                      <a16:colId xmlns:a16="http://schemas.microsoft.com/office/drawing/2014/main" val="1539497164"/>
                    </a:ext>
                  </a:extLst>
                </a:gridCol>
                <a:gridCol w="1151095">
                  <a:extLst>
                    <a:ext uri="{9D8B030D-6E8A-4147-A177-3AD203B41FA5}">
                      <a16:colId xmlns:a16="http://schemas.microsoft.com/office/drawing/2014/main" val="20218612"/>
                    </a:ext>
                  </a:extLst>
                </a:gridCol>
                <a:gridCol w="1193062">
                  <a:extLst>
                    <a:ext uri="{9D8B030D-6E8A-4147-A177-3AD203B41FA5}">
                      <a16:colId xmlns:a16="http://schemas.microsoft.com/office/drawing/2014/main" val="2819306618"/>
                    </a:ext>
                  </a:extLst>
                </a:gridCol>
                <a:gridCol w="1276537">
                  <a:extLst>
                    <a:ext uri="{9D8B030D-6E8A-4147-A177-3AD203B41FA5}">
                      <a16:colId xmlns:a16="http://schemas.microsoft.com/office/drawing/2014/main" val="3733884489"/>
                    </a:ext>
                  </a:extLst>
                </a:gridCol>
                <a:gridCol w="1276537">
                  <a:extLst>
                    <a:ext uri="{9D8B030D-6E8A-4147-A177-3AD203B41FA5}">
                      <a16:colId xmlns:a16="http://schemas.microsoft.com/office/drawing/2014/main" val="2720553632"/>
                    </a:ext>
                  </a:extLst>
                </a:gridCol>
              </a:tblGrid>
              <a:tr h="370840">
                <a:tc>
                  <a:txBody>
                    <a:bodyPr/>
                    <a:lstStyle/>
                    <a:p>
                      <a:endParaRPr lang="en-US"/>
                    </a:p>
                  </a:txBody>
                  <a:tcPr/>
                </a:tc>
                <a:tc>
                  <a:txBody>
                    <a:bodyPr/>
                    <a:lstStyle/>
                    <a:p>
                      <a:r>
                        <a:rPr lang="en-US" dirty="0"/>
                        <a:t>TPRI</a:t>
                      </a:r>
                    </a:p>
                    <a:p>
                      <a:pPr lvl="0">
                        <a:buNone/>
                      </a:pPr>
                      <a:r>
                        <a:rPr lang="en-US" dirty="0"/>
                        <a:t>Masters</a:t>
                      </a:r>
                    </a:p>
                  </a:txBody>
                  <a:tcPr/>
                </a:tc>
                <a:tc>
                  <a:txBody>
                    <a:bodyPr/>
                    <a:lstStyle/>
                    <a:p>
                      <a:pPr lvl="0">
                        <a:buNone/>
                      </a:pPr>
                      <a:r>
                        <a:rPr lang="en-US" sz="1800" b="1" i="0" u="none" strike="noStrike" noProof="0" dirty="0">
                          <a:latin typeface="Calibri"/>
                        </a:rPr>
                        <a:t>TPRI</a:t>
                      </a:r>
                    </a:p>
                    <a:p>
                      <a:pPr lvl="0">
                        <a:buNone/>
                      </a:pPr>
                      <a:r>
                        <a:rPr lang="en-US" sz="1800" b="1" i="0" u="none" strike="noStrike" noProof="0" dirty="0">
                          <a:latin typeface="Calibri"/>
                        </a:rPr>
                        <a:t>Meets</a:t>
                      </a:r>
                      <a:endParaRPr lang="en-US" dirty="0"/>
                    </a:p>
                  </a:txBody>
                  <a:tcPr/>
                </a:tc>
                <a:tc>
                  <a:txBody>
                    <a:bodyPr/>
                    <a:lstStyle/>
                    <a:p>
                      <a:pPr lvl="0">
                        <a:buNone/>
                      </a:pPr>
                      <a:r>
                        <a:rPr lang="en-US" sz="1800" b="1" i="0" u="none" strike="noStrike" noProof="0" dirty="0">
                          <a:latin typeface="+mn-lt"/>
                        </a:rPr>
                        <a:t>TPRI</a:t>
                      </a:r>
                    </a:p>
                    <a:p>
                      <a:pPr lvl="0">
                        <a:buNone/>
                      </a:pPr>
                      <a:r>
                        <a:rPr lang="en-US" sz="1400" b="1" i="0" u="none" strike="noStrike" noProof="0" dirty="0">
                          <a:latin typeface="+mn-lt"/>
                        </a:rPr>
                        <a:t>Approaches</a:t>
                      </a:r>
                      <a:endParaRPr lang="en-US" sz="1400" dirty="0"/>
                    </a:p>
                    <a:p>
                      <a:pPr lvl="0">
                        <a:buNone/>
                      </a:pPr>
                      <a:endParaRPr lang="en-US" sz="1800" b="1" i="0" u="none" strike="noStrike" noProof="0">
                        <a:latin typeface="Calibri"/>
                      </a:endParaRPr>
                    </a:p>
                  </a:txBody>
                  <a:tcPr/>
                </a:tc>
                <a:tc>
                  <a:txBody>
                    <a:bodyPr/>
                    <a:lstStyle/>
                    <a:p>
                      <a:pPr lvl="0">
                        <a:buNone/>
                      </a:pPr>
                      <a:r>
                        <a:rPr lang="en-US" sz="1800" b="1" i="0" u="none" strike="noStrike" noProof="0" dirty="0">
                          <a:latin typeface="+mn-lt"/>
                        </a:rPr>
                        <a:t>TPRI</a:t>
                      </a:r>
                    </a:p>
                    <a:p>
                      <a:pPr lvl="0">
                        <a:buNone/>
                      </a:pPr>
                      <a:r>
                        <a:rPr lang="en-US" sz="1800" b="1" i="0" u="none" strike="noStrike" noProof="0" dirty="0">
                          <a:latin typeface="+mn-lt"/>
                        </a:rPr>
                        <a:t>DNM+</a:t>
                      </a:r>
                      <a:endParaRPr lang="en-US" dirty="0"/>
                    </a:p>
                    <a:p>
                      <a:pPr lvl="0">
                        <a:buNone/>
                      </a:pPr>
                      <a:endParaRPr lang="en-US"/>
                    </a:p>
                  </a:txBody>
                  <a:tcPr/>
                </a:tc>
                <a:tc>
                  <a:txBody>
                    <a:bodyPr/>
                    <a:lstStyle/>
                    <a:p>
                      <a:pPr lvl="0">
                        <a:buNone/>
                      </a:pPr>
                      <a:r>
                        <a:rPr lang="en-US" sz="1800" b="1" i="0" u="none" strike="noStrike" noProof="0" dirty="0">
                          <a:latin typeface="+mn-lt"/>
                        </a:rPr>
                        <a:t>TPRI</a:t>
                      </a:r>
                    </a:p>
                    <a:p>
                      <a:pPr lvl="0">
                        <a:buNone/>
                      </a:pPr>
                      <a:r>
                        <a:rPr lang="en-US" sz="1800" b="1" i="0" u="none" strike="noStrike" noProof="0" dirty="0">
                          <a:latin typeface="+mn-lt"/>
                        </a:rPr>
                        <a:t>DNM</a:t>
                      </a:r>
                      <a:endParaRPr lang="en-US" dirty="0"/>
                    </a:p>
                    <a:p>
                      <a:pPr lvl="0">
                        <a:buNone/>
                      </a:pPr>
                      <a:endParaRPr lang="en-US"/>
                    </a:p>
                  </a:txBody>
                  <a:tcPr/>
                </a:tc>
                <a:extLst>
                  <a:ext uri="{0D108BD9-81ED-4DB2-BD59-A6C34878D82A}">
                    <a16:rowId xmlns:a16="http://schemas.microsoft.com/office/drawing/2014/main" val="37650662"/>
                  </a:ext>
                </a:extLst>
              </a:tr>
              <a:tr h="370840">
                <a:tc>
                  <a:txBody>
                    <a:bodyPr/>
                    <a:lstStyle/>
                    <a:p>
                      <a:pPr lvl="0">
                        <a:buNone/>
                      </a:pPr>
                      <a:r>
                        <a:rPr lang="en-US" dirty="0"/>
                        <a:t>21-2022</a:t>
                      </a:r>
                    </a:p>
                  </a:txBody>
                  <a:tcPr/>
                </a:tc>
                <a:tc>
                  <a:txBody>
                    <a:bodyPr/>
                    <a:lstStyle/>
                    <a:p>
                      <a:pPr lvl="0">
                        <a:buNone/>
                      </a:pPr>
                      <a:r>
                        <a:rPr lang="en-US" dirty="0"/>
                        <a:t>13%</a:t>
                      </a:r>
                    </a:p>
                  </a:txBody>
                  <a:tcPr/>
                </a:tc>
                <a:tc>
                  <a:txBody>
                    <a:bodyPr/>
                    <a:lstStyle/>
                    <a:p>
                      <a:pPr lvl="0">
                        <a:buNone/>
                      </a:pPr>
                      <a:r>
                        <a:rPr lang="en-US" dirty="0"/>
                        <a:t>21%</a:t>
                      </a:r>
                    </a:p>
                  </a:txBody>
                  <a:tcPr/>
                </a:tc>
                <a:tc>
                  <a:txBody>
                    <a:bodyPr/>
                    <a:lstStyle/>
                    <a:p>
                      <a:pPr lvl="0">
                        <a:buNone/>
                      </a:pPr>
                      <a:r>
                        <a:rPr lang="en-US" dirty="0"/>
                        <a:t>21%</a:t>
                      </a:r>
                    </a:p>
                  </a:txBody>
                  <a:tcPr/>
                </a:tc>
                <a:tc>
                  <a:txBody>
                    <a:bodyPr/>
                    <a:lstStyle/>
                    <a:p>
                      <a:pPr lvl="0">
                        <a:buNone/>
                      </a:pPr>
                      <a:r>
                        <a:rPr lang="en-US" dirty="0"/>
                        <a:t>26%</a:t>
                      </a:r>
                    </a:p>
                  </a:txBody>
                  <a:tcPr/>
                </a:tc>
                <a:tc>
                  <a:txBody>
                    <a:bodyPr/>
                    <a:lstStyle/>
                    <a:p>
                      <a:pPr lvl="0">
                        <a:buNone/>
                      </a:pPr>
                      <a:r>
                        <a:rPr lang="en-US" dirty="0"/>
                        <a:t>18%</a:t>
                      </a:r>
                    </a:p>
                  </a:txBody>
                  <a:tcPr/>
                </a:tc>
                <a:extLst>
                  <a:ext uri="{0D108BD9-81ED-4DB2-BD59-A6C34878D82A}">
                    <a16:rowId xmlns:a16="http://schemas.microsoft.com/office/drawing/2014/main" val="3657242784"/>
                  </a:ext>
                </a:extLst>
              </a:tr>
              <a:tr h="411480">
                <a:tc>
                  <a:txBody>
                    <a:bodyPr/>
                    <a:lstStyle/>
                    <a:p>
                      <a:pPr lvl="0">
                        <a:buNone/>
                      </a:pPr>
                      <a:r>
                        <a:rPr lang="en-US" dirty="0"/>
                        <a:t>22-2023</a:t>
                      </a:r>
                    </a:p>
                  </a:txBody>
                  <a:tcPr/>
                </a:tc>
                <a:tc>
                  <a:txBody>
                    <a:bodyPr/>
                    <a:lstStyle/>
                    <a:p>
                      <a:pPr lvl="0">
                        <a:buNone/>
                      </a:pPr>
                      <a:r>
                        <a:rPr lang="en-US" dirty="0"/>
                        <a:t>24%</a:t>
                      </a:r>
                    </a:p>
                  </a:txBody>
                  <a:tcPr/>
                </a:tc>
                <a:tc>
                  <a:txBody>
                    <a:bodyPr/>
                    <a:lstStyle/>
                    <a:p>
                      <a:pPr lvl="0">
                        <a:buNone/>
                      </a:pPr>
                      <a:r>
                        <a:rPr lang="en-US" dirty="0"/>
                        <a:t>7%</a:t>
                      </a:r>
                    </a:p>
                  </a:txBody>
                  <a:tcPr/>
                </a:tc>
                <a:tc>
                  <a:txBody>
                    <a:bodyPr/>
                    <a:lstStyle/>
                    <a:p>
                      <a:pPr lvl="0">
                        <a:buNone/>
                      </a:pPr>
                      <a:r>
                        <a:rPr lang="en-US" dirty="0"/>
                        <a:t>12%</a:t>
                      </a:r>
                    </a:p>
                  </a:txBody>
                  <a:tcPr/>
                </a:tc>
                <a:tc>
                  <a:txBody>
                    <a:bodyPr/>
                    <a:lstStyle/>
                    <a:p>
                      <a:pPr lvl="0">
                        <a:buNone/>
                      </a:pPr>
                      <a:r>
                        <a:rPr lang="en-US" dirty="0"/>
                        <a:t>32%</a:t>
                      </a:r>
                    </a:p>
                  </a:txBody>
                  <a:tcPr/>
                </a:tc>
                <a:tc>
                  <a:txBody>
                    <a:bodyPr/>
                    <a:lstStyle/>
                    <a:p>
                      <a:pPr lvl="0">
                        <a:buNone/>
                      </a:pPr>
                      <a:r>
                        <a:rPr lang="en-US" dirty="0"/>
                        <a:t>24%</a:t>
                      </a:r>
                    </a:p>
                  </a:txBody>
                  <a:tcPr/>
                </a:tc>
                <a:extLst>
                  <a:ext uri="{0D108BD9-81ED-4DB2-BD59-A6C34878D82A}">
                    <a16:rowId xmlns:a16="http://schemas.microsoft.com/office/drawing/2014/main" val="3546573924"/>
                  </a:ext>
                </a:extLst>
              </a:tr>
              <a:tr h="370840">
                <a:tc>
                  <a:txBody>
                    <a:bodyPr/>
                    <a:lstStyle/>
                    <a:p>
                      <a:r>
                        <a:rPr lang="en-US" dirty="0"/>
                        <a:t>23-2024</a:t>
                      </a:r>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701423811"/>
                  </a:ext>
                </a:extLst>
              </a:tr>
            </a:tbl>
          </a:graphicData>
        </a:graphic>
      </p:graphicFrame>
      <p:graphicFrame>
        <p:nvGraphicFramePr>
          <p:cNvPr id="9" name="Table 8">
            <a:extLst>
              <a:ext uri="{FF2B5EF4-FFF2-40B4-BE49-F238E27FC236}">
                <a16:creationId xmlns:a16="http://schemas.microsoft.com/office/drawing/2014/main" id="{F50A2A4B-8C3B-7708-D17F-286787DEE5F7}"/>
              </a:ext>
            </a:extLst>
          </p:cNvPr>
          <p:cNvGraphicFramePr>
            <a:graphicFrameLocks noGrp="1"/>
          </p:cNvGraphicFramePr>
          <p:nvPr>
            <p:extLst>
              <p:ext uri="{D42A27DB-BD31-4B8C-83A1-F6EECF244321}">
                <p14:modId xmlns:p14="http://schemas.microsoft.com/office/powerpoint/2010/main" val="2435072607"/>
              </p:ext>
            </p:extLst>
          </p:nvPr>
        </p:nvGraphicFramePr>
        <p:xfrm>
          <a:off x="2091267" y="4594688"/>
          <a:ext cx="7112768" cy="2026920"/>
        </p:xfrm>
        <a:graphic>
          <a:graphicData uri="http://schemas.openxmlformats.org/drawingml/2006/table">
            <a:tbl>
              <a:tblPr firstRow="1" bandRow="1">
                <a:tableStyleId>{5C22544A-7EE6-4342-B048-85BDC9FD1C3A}</a:tableStyleId>
              </a:tblPr>
              <a:tblGrid>
                <a:gridCol w="1043206">
                  <a:extLst>
                    <a:ext uri="{9D8B030D-6E8A-4147-A177-3AD203B41FA5}">
                      <a16:colId xmlns:a16="http://schemas.microsoft.com/office/drawing/2014/main" val="5188423"/>
                    </a:ext>
                  </a:extLst>
                </a:gridCol>
                <a:gridCol w="1172331">
                  <a:extLst>
                    <a:ext uri="{9D8B030D-6E8A-4147-A177-3AD203B41FA5}">
                      <a16:colId xmlns:a16="http://schemas.microsoft.com/office/drawing/2014/main" val="1539497164"/>
                    </a:ext>
                  </a:extLst>
                </a:gridCol>
                <a:gridCol w="1151095">
                  <a:extLst>
                    <a:ext uri="{9D8B030D-6E8A-4147-A177-3AD203B41FA5}">
                      <a16:colId xmlns:a16="http://schemas.microsoft.com/office/drawing/2014/main" val="20218612"/>
                    </a:ext>
                  </a:extLst>
                </a:gridCol>
                <a:gridCol w="1193062">
                  <a:extLst>
                    <a:ext uri="{9D8B030D-6E8A-4147-A177-3AD203B41FA5}">
                      <a16:colId xmlns:a16="http://schemas.microsoft.com/office/drawing/2014/main" val="2819306618"/>
                    </a:ext>
                  </a:extLst>
                </a:gridCol>
                <a:gridCol w="1276537">
                  <a:extLst>
                    <a:ext uri="{9D8B030D-6E8A-4147-A177-3AD203B41FA5}">
                      <a16:colId xmlns:a16="http://schemas.microsoft.com/office/drawing/2014/main" val="3733884489"/>
                    </a:ext>
                  </a:extLst>
                </a:gridCol>
                <a:gridCol w="1276537">
                  <a:extLst>
                    <a:ext uri="{9D8B030D-6E8A-4147-A177-3AD203B41FA5}">
                      <a16:colId xmlns:a16="http://schemas.microsoft.com/office/drawing/2014/main" val="2720553632"/>
                    </a:ext>
                  </a:extLst>
                </a:gridCol>
              </a:tblGrid>
              <a:tr h="370840">
                <a:tc>
                  <a:txBody>
                    <a:bodyPr/>
                    <a:lstStyle/>
                    <a:p>
                      <a:endParaRPr lang="en-US"/>
                    </a:p>
                  </a:txBody>
                  <a:tcPr/>
                </a:tc>
                <a:tc>
                  <a:txBody>
                    <a:bodyPr/>
                    <a:lstStyle/>
                    <a:p>
                      <a:r>
                        <a:rPr lang="en-US" dirty="0"/>
                        <a:t>Tejas Lee</a:t>
                      </a:r>
                    </a:p>
                    <a:p>
                      <a:pPr lvl="0">
                        <a:buNone/>
                      </a:pPr>
                      <a:r>
                        <a:rPr lang="en-US" dirty="0"/>
                        <a:t>Masters</a:t>
                      </a:r>
                    </a:p>
                  </a:txBody>
                  <a:tcPr/>
                </a:tc>
                <a:tc>
                  <a:txBody>
                    <a:bodyPr/>
                    <a:lstStyle/>
                    <a:p>
                      <a:r>
                        <a:rPr lang="en-US" dirty="0"/>
                        <a:t>Tejas Lee</a:t>
                      </a:r>
                    </a:p>
                    <a:p>
                      <a:pPr lvl="0">
                        <a:buNone/>
                      </a:pPr>
                      <a:r>
                        <a:rPr lang="en-US" sz="1800" b="1" i="0" u="none" strike="noStrike" noProof="0" dirty="0">
                          <a:latin typeface="Calibri"/>
                        </a:rPr>
                        <a:t>Meets</a:t>
                      </a:r>
                      <a:endParaRPr lang="en-US" dirty="0"/>
                    </a:p>
                  </a:txBody>
                  <a:tcPr/>
                </a:tc>
                <a:tc>
                  <a:txBody>
                    <a:bodyPr/>
                    <a:lstStyle/>
                    <a:p>
                      <a:r>
                        <a:rPr lang="en-US" dirty="0"/>
                        <a:t>Tejas Lee</a:t>
                      </a:r>
                    </a:p>
                    <a:p>
                      <a:pPr lvl="0">
                        <a:buNone/>
                      </a:pPr>
                      <a:r>
                        <a:rPr lang="en-US" sz="1400" b="1" i="0" u="none" strike="noStrike" noProof="0" dirty="0">
                          <a:latin typeface="+mn-lt"/>
                        </a:rPr>
                        <a:t>Approaches</a:t>
                      </a:r>
                      <a:endParaRPr lang="en-US" sz="1400" dirty="0"/>
                    </a:p>
                    <a:p>
                      <a:pPr lvl="0">
                        <a:buNone/>
                      </a:pPr>
                      <a:endParaRPr lang="en-US" sz="1800" b="1" i="0" u="none" strike="noStrike" noProof="0">
                        <a:latin typeface="Calibri"/>
                      </a:endParaRPr>
                    </a:p>
                  </a:txBody>
                  <a:tcPr/>
                </a:tc>
                <a:tc>
                  <a:txBody>
                    <a:bodyPr/>
                    <a:lstStyle/>
                    <a:p>
                      <a:r>
                        <a:rPr lang="en-US" dirty="0"/>
                        <a:t>Tejas Lee</a:t>
                      </a:r>
                    </a:p>
                    <a:p>
                      <a:pPr lvl="0">
                        <a:buNone/>
                      </a:pPr>
                      <a:r>
                        <a:rPr lang="en-US" sz="1800" b="1" i="0" u="none" strike="noStrike" noProof="0" dirty="0">
                          <a:latin typeface="+mn-lt"/>
                        </a:rPr>
                        <a:t>DNM+</a:t>
                      </a:r>
                      <a:endParaRPr lang="en-US" dirty="0"/>
                    </a:p>
                    <a:p>
                      <a:pPr lvl="0">
                        <a:buNone/>
                      </a:pPr>
                      <a:endParaRPr lang="en-US"/>
                    </a:p>
                  </a:txBody>
                  <a:tcPr/>
                </a:tc>
                <a:tc>
                  <a:txBody>
                    <a:bodyPr/>
                    <a:lstStyle/>
                    <a:p>
                      <a:r>
                        <a:rPr lang="en-US" dirty="0"/>
                        <a:t>Tejas Lee</a:t>
                      </a:r>
                    </a:p>
                    <a:p>
                      <a:pPr lvl="0">
                        <a:buNone/>
                      </a:pPr>
                      <a:r>
                        <a:rPr lang="en-US" sz="1800" b="1" i="0" u="none" strike="noStrike" noProof="0" dirty="0">
                          <a:latin typeface="+mn-lt"/>
                        </a:rPr>
                        <a:t>DNM</a:t>
                      </a:r>
                      <a:endParaRPr lang="en-US" dirty="0"/>
                    </a:p>
                    <a:p>
                      <a:pPr lvl="0">
                        <a:buNone/>
                      </a:pPr>
                      <a:endParaRPr lang="en-US"/>
                    </a:p>
                  </a:txBody>
                  <a:tcPr/>
                </a:tc>
                <a:extLst>
                  <a:ext uri="{0D108BD9-81ED-4DB2-BD59-A6C34878D82A}">
                    <a16:rowId xmlns:a16="http://schemas.microsoft.com/office/drawing/2014/main" val="37650662"/>
                  </a:ext>
                </a:extLst>
              </a:tr>
              <a:tr h="370840">
                <a:tc>
                  <a:txBody>
                    <a:bodyPr/>
                    <a:lstStyle/>
                    <a:p>
                      <a:pPr lvl="0">
                        <a:buNone/>
                      </a:pPr>
                      <a:r>
                        <a:rPr lang="en-US"/>
                        <a:t>21-2022</a:t>
                      </a:r>
                    </a:p>
                  </a:txBody>
                  <a:tcPr/>
                </a:tc>
                <a:tc>
                  <a:txBody>
                    <a:bodyPr/>
                    <a:lstStyle/>
                    <a:p>
                      <a:pPr lvl="0">
                        <a:buNone/>
                      </a:pPr>
                      <a:r>
                        <a:rPr lang="en-US"/>
                        <a:t>16%</a:t>
                      </a:r>
                    </a:p>
                  </a:txBody>
                  <a:tcPr/>
                </a:tc>
                <a:tc>
                  <a:txBody>
                    <a:bodyPr/>
                    <a:lstStyle/>
                    <a:p>
                      <a:pPr lvl="0">
                        <a:buNone/>
                      </a:pPr>
                      <a:r>
                        <a:rPr lang="en-US"/>
                        <a:t>5%</a:t>
                      </a:r>
                    </a:p>
                  </a:txBody>
                  <a:tcPr/>
                </a:tc>
                <a:tc>
                  <a:txBody>
                    <a:bodyPr/>
                    <a:lstStyle/>
                    <a:p>
                      <a:pPr lvl="0">
                        <a:buNone/>
                      </a:pPr>
                      <a:r>
                        <a:rPr lang="en-US"/>
                        <a:t>11%</a:t>
                      </a:r>
                    </a:p>
                  </a:txBody>
                  <a:tcPr/>
                </a:tc>
                <a:tc>
                  <a:txBody>
                    <a:bodyPr/>
                    <a:lstStyle/>
                    <a:p>
                      <a:pPr lvl="0">
                        <a:buNone/>
                      </a:pPr>
                      <a:r>
                        <a:rPr lang="en-US"/>
                        <a:t>34%</a:t>
                      </a:r>
                    </a:p>
                  </a:txBody>
                  <a:tcPr/>
                </a:tc>
                <a:tc>
                  <a:txBody>
                    <a:bodyPr/>
                    <a:lstStyle/>
                    <a:p>
                      <a:pPr lvl="0">
                        <a:buNone/>
                      </a:pPr>
                      <a:r>
                        <a:rPr lang="en-US"/>
                        <a:t>34%</a:t>
                      </a:r>
                    </a:p>
                  </a:txBody>
                  <a:tcPr/>
                </a:tc>
                <a:extLst>
                  <a:ext uri="{0D108BD9-81ED-4DB2-BD59-A6C34878D82A}">
                    <a16:rowId xmlns:a16="http://schemas.microsoft.com/office/drawing/2014/main" val="3657242784"/>
                  </a:ext>
                </a:extLst>
              </a:tr>
              <a:tr h="370840">
                <a:tc>
                  <a:txBody>
                    <a:bodyPr/>
                    <a:lstStyle/>
                    <a:p>
                      <a:pPr lvl="0">
                        <a:buNone/>
                      </a:pPr>
                      <a:r>
                        <a:rPr lang="en-US"/>
                        <a:t>22-2023</a:t>
                      </a:r>
                    </a:p>
                  </a:txBody>
                  <a:tcPr/>
                </a:tc>
                <a:tc>
                  <a:txBody>
                    <a:bodyPr/>
                    <a:lstStyle/>
                    <a:p>
                      <a:pPr lvl="0">
                        <a:buNone/>
                      </a:pPr>
                      <a:r>
                        <a:rPr lang="en-US"/>
                        <a:t>19%</a:t>
                      </a:r>
                    </a:p>
                  </a:txBody>
                  <a:tcPr/>
                </a:tc>
                <a:tc>
                  <a:txBody>
                    <a:bodyPr/>
                    <a:lstStyle/>
                    <a:p>
                      <a:pPr lvl="0">
                        <a:buNone/>
                      </a:pPr>
                      <a:r>
                        <a:rPr lang="en-US"/>
                        <a:t>14%</a:t>
                      </a:r>
                    </a:p>
                  </a:txBody>
                  <a:tcPr/>
                </a:tc>
                <a:tc>
                  <a:txBody>
                    <a:bodyPr/>
                    <a:lstStyle/>
                    <a:p>
                      <a:pPr lvl="0">
                        <a:buNone/>
                      </a:pPr>
                      <a:r>
                        <a:rPr lang="en-US"/>
                        <a:t>16%</a:t>
                      </a:r>
                    </a:p>
                  </a:txBody>
                  <a:tcPr/>
                </a:tc>
                <a:tc>
                  <a:txBody>
                    <a:bodyPr/>
                    <a:lstStyle/>
                    <a:p>
                      <a:pPr lvl="0">
                        <a:buNone/>
                      </a:pPr>
                      <a:r>
                        <a:rPr lang="en-US"/>
                        <a:t>24%</a:t>
                      </a:r>
                    </a:p>
                  </a:txBody>
                  <a:tcPr/>
                </a:tc>
                <a:tc>
                  <a:txBody>
                    <a:bodyPr/>
                    <a:lstStyle/>
                    <a:p>
                      <a:pPr lvl="0">
                        <a:buNone/>
                      </a:pPr>
                      <a:r>
                        <a:rPr lang="en-US"/>
                        <a:t>27%</a:t>
                      </a:r>
                    </a:p>
                  </a:txBody>
                  <a:tcPr/>
                </a:tc>
                <a:extLst>
                  <a:ext uri="{0D108BD9-81ED-4DB2-BD59-A6C34878D82A}">
                    <a16:rowId xmlns:a16="http://schemas.microsoft.com/office/drawing/2014/main" val="3546573924"/>
                  </a:ext>
                </a:extLst>
              </a:tr>
              <a:tr h="370840">
                <a:tc>
                  <a:txBody>
                    <a:bodyPr/>
                    <a:lstStyle/>
                    <a:p>
                      <a:pPr lvl="0">
                        <a:buNone/>
                      </a:pPr>
                      <a:r>
                        <a:rPr lang="en-US" dirty="0"/>
                        <a:t>23-2024</a:t>
                      </a:r>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701423811"/>
                  </a:ext>
                </a:extLst>
              </a:tr>
            </a:tbl>
          </a:graphicData>
        </a:graphic>
      </p:graphicFrame>
      <p:sp>
        <p:nvSpPr>
          <p:cNvPr id="10" name="TextBox 9">
            <a:extLst>
              <a:ext uri="{FF2B5EF4-FFF2-40B4-BE49-F238E27FC236}">
                <a16:creationId xmlns:a16="http://schemas.microsoft.com/office/drawing/2014/main" id="{9FB7961B-AA35-FE10-A28B-012D2E9A77C6}"/>
              </a:ext>
            </a:extLst>
          </p:cNvPr>
          <p:cNvSpPr txBox="1"/>
          <p:nvPr/>
        </p:nvSpPr>
        <p:spPr>
          <a:xfrm>
            <a:off x="698500" y="1777999"/>
            <a:ext cx="661458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cs typeface="Calibri"/>
              </a:rPr>
              <a:t>1st Grade TPRI and Tejas LEE BOY 2023-2024</a:t>
            </a:r>
          </a:p>
        </p:txBody>
      </p:sp>
      <p:pic>
        <p:nvPicPr>
          <p:cNvPr id="3" name="Picture 2">
            <a:extLst>
              <a:ext uri="{FF2B5EF4-FFF2-40B4-BE49-F238E27FC236}">
                <a16:creationId xmlns:a16="http://schemas.microsoft.com/office/drawing/2014/main" id="{AF76FB3F-FB99-B495-0946-8F599F2E6F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004" t="7670" r="15355" b="8996"/>
          <a:stretch/>
        </p:blipFill>
        <p:spPr bwMode="auto">
          <a:xfrm>
            <a:off x="9762066" y="5991225"/>
            <a:ext cx="2336801" cy="365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76395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697123" y="274555"/>
            <a:ext cx="9473420"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a:solidFill>
                    <a:schemeClr val="bg1"/>
                  </a:solidFill>
                </a:rPr>
                <a:t>Comprehensive Needs Assessment</a:t>
              </a:r>
              <a:endParaRPr lang="en-US" sz="3200">
                <a:solidFill>
                  <a:schemeClr val="bg1"/>
                </a:solidFill>
              </a:endParaRPr>
            </a:p>
            <a:p>
              <a:pPr algn="ctr"/>
              <a:endParaRPr lang="en-US"/>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70664" y="350558"/>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23</a:t>
            </a:fld>
            <a:endParaRPr lang="en-US"/>
          </a:p>
        </p:txBody>
      </p:sp>
      <p:graphicFrame>
        <p:nvGraphicFramePr>
          <p:cNvPr id="8" name="Table 8">
            <a:extLst>
              <a:ext uri="{FF2B5EF4-FFF2-40B4-BE49-F238E27FC236}">
                <a16:creationId xmlns:a16="http://schemas.microsoft.com/office/drawing/2014/main" id="{A67CF320-1AA1-4FA2-B89F-E3C0D53C9FBC}"/>
              </a:ext>
            </a:extLst>
          </p:cNvPr>
          <p:cNvGraphicFramePr>
            <a:graphicFrameLocks noGrp="1"/>
          </p:cNvGraphicFramePr>
          <p:nvPr>
            <p:extLst>
              <p:ext uri="{D42A27DB-BD31-4B8C-83A1-F6EECF244321}">
                <p14:modId xmlns:p14="http://schemas.microsoft.com/office/powerpoint/2010/main" val="3790587215"/>
              </p:ext>
            </p:extLst>
          </p:nvPr>
        </p:nvGraphicFramePr>
        <p:xfrm>
          <a:off x="2091267" y="2466283"/>
          <a:ext cx="7111498" cy="2026920"/>
        </p:xfrm>
        <a:graphic>
          <a:graphicData uri="http://schemas.openxmlformats.org/drawingml/2006/table">
            <a:tbl>
              <a:tblPr firstRow="1" bandRow="1">
                <a:tableStyleId>{5C22544A-7EE6-4342-B048-85BDC9FD1C3A}</a:tableStyleId>
              </a:tblPr>
              <a:tblGrid>
                <a:gridCol w="1041936">
                  <a:extLst>
                    <a:ext uri="{9D8B030D-6E8A-4147-A177-3AD203B41FA5}">
                      <a16:colId xmlns:a16="http://schemas.microsoft.com/office/drawing/2014/main" val="5188423"/>
                    </a:ext>
                  </a:extLst>
                </a:gridCol>
                <a:gridCol w="1172331">
                  <a:extLst>
                    <a:ext uri="{9D8B030D-6E8A-4147-A177-3AD203B41FA5}">
                      <a16:colId xmlns:a16="http://schemas.microsoft.com/office/drawing/2014/main" val="1539497164"/>
                    </a:ext>
                  </a:extLst>
                </a:gridCol>
                <a:gridCol w="1151095">
                  <a:extLst>
                    <a:ext uri="{9D8B030D-6E8A-4147-A177-3AD203B41FA5}">
                      <a16:colId xmlns:a16="http://schemas.microsoft.com/office/drawing/2014/main" val="20218612"/>
                    </a:ext>
                  </a:extLst>
                </a:gridCol>
                <a:gridCol w="1193062">
                  <a:extLst>
                    <a:ext uri="{9D8B030D-6E8A-4147-A177-3AD203B41FA5}">
                      <a16:colId xmlns:a16="http://schemas.microsoft.com/office/drawing/2014/main" val="2819306618"/>
                    </a:ext>
                  </a:extLst>
                </a:gridCol>
                <a:gridCol w="1276537">
                  <a:extLst>
                    <a:ext uri="{9D8B030D-6E8A-4147-A177-3AD203B41FA5}">
                      <a16:colId xmlns:a16="http://schemas.microsoft.com/office/drawing/2014/main" val="3733884489"/>
                    </a:ext>
                  </a:extLst>
                </a:gridCol>
                <a:gridCol w="1276537">
                  <a:extLst>
                    <a:ext uri="{9D8B030D-6E8A-4147-A177-3AD203B41FA5}">
                      <a16:colId xmlns:a16="http://schemas.microsoft.com/office/drawing/2014/main" val="2720553632"/>
                    </a:ext>
                  </a:extLst>
                </a:gridCol>
              </a:tblGrid>
              <a:tr h="370840">
                <a:tc>
                  <a:txBody>
                    <a:bodyPr/>
                    <a:lstStyle/>
                    <a:p>
                      <a:endParaRPr lang="en-US"/>
                    </a:p>
                  </a:txBody>
                  <a:tcPr/>
                </a:tc>
                <a:tc>
                  <a:txBody>
                    <a:bodyPr/>
                    <a:lstStyle/>
                    <a:p>
                      <a:r>
                        <a:rPr lang="en-US"/>
                        <a:t>TPRI</a:t>
                      </a:r>
                    </a:p>
                    <a:p>
                      <a:pPr lvl="0">
                        <a:buNone/>
                      </a:pPr>
                      <a:r>
                        <a:rPr lang="en-US"/>
                        <a:t>Masters</a:t>
                      </a:r>
                    </a:p>
                  </a:txBody>
                  <a:tcPr/>
                </a:tc>
                <a:tc>
                  <a:txBody>
                    <a:bodyPr/>
                    <a:lstStyle/>
                    <a:p>
                      <a:pPr lvl="0">
                        <a:buNone/>
                      </a:pPr>
                      <a:r>
                        <a:rPr lang="en-US" sz="1800" b="1" i="0" u="none" strike="noStrike" noProof="0">
                          <a:latin typeface="Calibri"/>
                        </a:rPr>
                        <a:t>TPRI</a:t>
                      </a:r>
                    </a:p>
                    <a:p>
                      <a:pPr lvl="0">
                        <a:buNone/>
                      </a:pPr>
                      <a:r>
                        <a:rPr lang="en-US" sz="1800" b="1" i="0" u="none" strike="noStrike" noProof="0">
                          <a:latin typeface="Calibri"/>
                        </a:rPr>
                        <a:t>Meets</a:t>
                      </a:r>
                      <a:endParaRPr lang="en-US"/>
                    </a:p>
                  </a:txBody>
                  <a:tcPr/>
                </a:tc>
                <a:tc>
                  <a:txBody>
                    <a:bodyPr/>
                    <a:lstStyle/>
                    <a:p>
                      <a:pPr lvl="0">
                        <a:buNone/>
                      </a:pPr>
                      <a:r>
                        <a:rPr lang="en-US" sz="1800" b="1" i="0" u="none" strike="noStrike" noProof="0">
                          <a:latin typeface="+mn-lt"/>
                        </a:rPr>
                        <a:t>TPRI</a:t>
                      </a:r>
                    </a:p>
                    <a:p>
                      <a:pPr lvl="0">
                        <a:buNone/>
                      </a:pPr>
                      <a:r>
                        <a:rPr lang="en-US" sz="1400" b="1" i="0" u="none" strike="noStrike" noProof="0">
                          <a:latin typeface="+mn-lt"/>
                        </a:rPr>
                        <a:t>Approaches</a:t>
                      </a:r>
                      <a:endParaRPr lang="en-US" sz="1400"/>
                    </a:p>
                    <a:p>
                      <a:pPr lvl="0">
                        <a:buNone/>
                      </a:pPr>
                      <a:endParaRPr lang="en-US" sz="1800" b="1" i="0" u="none" strike="noStrike" noProof="0">
                        <a:latin typeface="Calibri"/>
                      </a:endParaRPr>
                    </a:p>
                  </a:txBody>
                  <a:tcPr/>
                </a:tc>
                <a:tc>
                  <a:txBody>
                    <a:bodyPr/>
                    <a:lstStyle/>
                    <a:p>
                      <a:pPr lvl="0">
                        <a:buNone/>
                      </a:pPr>
                      <a:r>
                        <a:rPr lang="en-US" sz="1800" b="1" i="0" u="none" strike="noStrike" noProof="0">
                          <a:latin typeface="+mn-lt"/>
                        </a:rPr>
                        <a:t>TPRI</a:t>
                      </a:r>
                    </a:p>
                    <a:p>
                      <a:pPr lvl="0">
                        <a:buNone/>
                      </a:pPr>
                      <a:r>
                        <a:rPr lang="en-US" sz="1800" b="1" i="0" u="none" strike="noStrike" noProof="0">
                          <a:latin typeface="+mn-lt"/>
                        </a:rPr>
                        <a:t>DNM+</a:t>
                      </a:r>
                      <a:endParaRPr lang="en-US"/>
                    </a:p>
                    <a:p>
                      <a:pPr lvl="0">
                        <a:buNone/>
                      </a:pPr>
                      <a:endParaRPr lang="en-US"/>
                    </a:p>
                  </a:txBody>
                  <a:tcPr/>
                </a:tc>
                <a:tc>
                  <a:txBody>
                    <a:bodyPr/>
                    <a:lstStyle/>
                    <a:p>
                      <a:pPr lvl="0">
                        <a:buNone/>
                      </a:pPr>
                      <a:r>
                        <a:rPr lang="en-US" sz="1800" b="1" i="0" u="none" strike="noStrike" noProof="0">
                          <a:latin typeface="+mn-lt"/>
                        </a:rPr>
                        <a:t>TPRI</a:t>
                      </a:r>
                    </a:p>
                    <a:p>
                      <a:pPr lvl="0">
                        <a:buNone/>
                      </a:pPr>
                      <a:r>
                        <a:rPr lang="en-US" sz="1800" b="1" i="0" u="none" strike="noStrike" noProof="0">
                          <a:latin typeface="+mn-lt"/>
                        </a:rPr>
                        <a:t>DNM</a:t>
                      </a:r>
                      <a:endParaRPr lang="en-US"/>
                    </a:p>
                    <a:p>
                      <a:pPr lvl="0">
                        <a:buNone/>
                      </a:pPr>
                      <a:endParaRPr lang="en-US"/>
                    </a:p>
                  </a:txBody>
                  <a:tcPr/>
                </a:tc>
                <a:extLst>
                  <a:ext uri="{0D108BD9-81ED-4DB2-BD59-A6C34878D82A}">
                    <a16:rowId xmlns:a16="http://schemas.microsoft.com/office/drawing/2014/main" val="37650662"/>
                  </a:ext>
                </a:extLst>
              </a:tr>
              <a:tr h="370840">
                <a:tc>
                  <a:txBody>
                    <a:bodyPr/>
                    <a:lstStyle/>
                    <a:p>
                      <a:pPr lvl="0">
                        <a:buNone/>
                      </a:pPr>
                      <a:r>
                        <a:rPr lang="en-US"/>
                        <a:t>21-2022</a:t>
                      </a:r>
                    </a:p>
                  </a:txBody>
                  <a:tcPr/>
                </a:tc>
                <a:tc>
                  <a:txBody>
                    <a:bodyPr/>
                    <a:lstStyle/>
                    <a:p>
                      <a:r>
                        <a:rPr lang="en-US"/>
                        <a:t>35%</a:t>
                      </a:r>
                    </a:p>
                  </a:txBody>
                  <a:tcPr/>
                </a:tc>
                <a:tc>
                  <a:txBody>
                    <a:bodyPr/>
                    <a:lstStyle/>
                    <a:p>
                      <a:r>
                        <a:rPr lang="en-US"/>
                        <a:t>19%</a:t>
                      </a:r>
                    </a:p>
                  </a:txBody>
                  <a:tcPr/>
                </a:tc>
                <a:tc>
                  <a:txBody>
                    <a:bodyPr/>
                    <a:lstStyle/>
                    <a:p>
                      <a:r>
                        <a:rPr lang="en-US"/>
                        <a:t>6%</a:t>
                      </a:r>
                    </a:p>
                  </a:txBody>
                  <a:tcPr/>
                </a:tc>
                <a:tc>
                  <a:txBody>
                    <a:bodyPr/>
                    <a:lstStyle/>
                    <a:p>
                      <a:r>
                        <a:rPr lang="en-US"/>
                        <a:t>8%</a:t>
                      </a:r>
                    </a:p>
                  </a:txBody>
                  <a:tcPr/>
                </a:tc>
                <a:tc>
                  <a:txBody>
                    <a:bodyPr/>
                    <a:lstStyle/>
                    <a:p>
                      <a:r>
                        <a:rPr lang="en-US"/>
                        <a:t>31%</a:t>
                      </a:r>
                    </a:p>
                  </a:txBody>
                  <a:tcPr/>
                </a:tc>
                <a:extLst>
                  <a:ext uri="{0D108BD9-81ED-4DB2-BD59-A6C34878D82A}">
                    <a16:rowId xmlns:a16="http://schemas.microsoft.com/office/drawing/2014/main" val="3546573924"/>
                  </a:ext>
                </a:extLst>
              </a:tr>
              <a:tr h="370840">
                <a:tc>
                  <a:txBody>
                    <a:bodyPr/>
                    <a:lstStyle/>
                    <a:p>
                      <a:pPr lvl="0">
                        <a:buNone/>
                      </a:pPr>
                      <a:r>
                        <a:rPr lang="en-US"/>
                        <a:t>22-2023</a:t>
                      </a:r>
                    </a:p>
                  </a:txBody>
                  <a:tcPr/>
                </a:tc>
                <a:tc>
                  <a:txBody>
                    <a:bodyPr/>
                    <a:lstStyle/>
                    <a:p>
                      <a:r>
                        <a:rPr lang="en-US"/>
                        <a:t>38%</a:t>
                      </a:r>
                    </a:p>
                  </a:txBody>
                  <a:tcPr/>
                </a:tc>
                <a:tc>
                  <a:txBody>
                    <a:bodyPr/>
                    <a:lstStyle/>
                    <a:p>
                      <a:r>
                        <a:rPr lang="en-US"/>
                        <a:t>25%</a:t>
                      </a:r>
                    </a:p>
                  </a:txBody>
                  <a:tcPr/>
                </a:tc>
                <a:tc>
                  <a:txBody>
                    <a:bodyPr/>
                    <a:lstStyle/>
                    <a:p>
                      <a:r>
                        <a:rPr lang="en-US"/>
                        <a:t>13%</a:t>
                      </a:r>
                    </a:p>
                  </a:txBody>
                  <a:tcPr/>
                </a:tc>
                <a:tc>
                  <a:txBody>
                    <a:bodyPr/>
                    <a:lstStyle/>
                    <a:p>
                      <a:r>
                        <a:rPr lang="en-US"/>
                        <a:t>5%</a:t>
                      </a:r>
                    </a:p>
                  </a:txBody>
                  <a:tcPr/>
                </a:tc>
                <a:tc>
                  <a:txBody>
                    <a:bodyPr/>
                    <a:lstStyle/>
                    <a:p>
                      <a:r>
                        <a:rPr lang="en-US"/>
                        <a:t>20%</a:t>
                      </a:r>
                    </a:p>
                  </a:txBody>
                  <a:tcPr/>
                </a:tc>
                <a:extLst>
                  <a:ext uri="{0D108BD9-81ED-4DB2-BD59-A6C34878D82A}">
                    <a16:rowId xmlns:a16="http://schemas.microsoft.com/office/drawing/2014/main" val="1701423811"/>
                  </a:ext>
                </a:extLst>
              </a:tr>
              <a:tr h="370840">
                <a:tc>
                  <a:txBody>
                    <a:bodyPr/>
                    <a:lstStyle/>
                    <a:p>
                      <a:pPr lvl="0">
                        <a:buNone/>
                      </a:pPr>
                      <a:r>
                        <a:rPr lang="en-US"/>
                        <a:t>23-2024</a:t>
                      </a: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865815335"/>
                  </a:ext>
                </a:extLst>
              </a:tr>
            </a:tbl>
          </a:graphicData>
        </a:graphic>
      </p:graphicFrame>
      <p:graphicFrame>
        <p:nvGraphicFramePr>
          <p:cNvPr id="9" name="Table 8">
            <a:extLst>
              <a:ext uri="{FF2B5EF4-FFF2-40B4-BE49-F238E27FC236}">
                <a16:creationId xmlns:a16="http://schemas.microsoft.com/office/drawing/2014/main" id="{F50A2A4B-8C3B-7708-D17F-286787DEE5F7}"/>
              </a:ext>
            </a:extLst>
          </p:cNvPr>
          <p:cNvGraphicFramePr>
            <a:graphicFrameLocks noGrp="1"/>
          </p:cNvGraphicFramePr>
          <p:nvPr>
            <p:extLst>
              <p:ext uri="{D42A27DB-BD31-4B8C-83A1-F6EECF244321}">
                <p14:modId xmlns:p14="http://schemas.microsoft.com/office/powerpoint/2010/main" val="2330153808"/>
              </p:ext>
            </p:extLst>
          </p:nvPr>
        </p:nvGraphicFramePr>
        <p:xfrm>
          <a:off x="2091267" y="4594688"/>
          <a:ext cx="7112768" cy="2026920"/>
        </p:xfrm>
        <a:graphic>
          <a:graphicData uri="http://schemas.openxmlformats.org/drawingml/2006/table">
            <a:tbl>
              <a:tblPr firstRow="1" bandRow="1">
                <a:tableStyleId>{5C22544A-7EE6-4342-B048-85BDC9FD1C3A}</a:tableStyleId>
              </a:tblPr>
              <a:tblGrid>
                <a:gridCol w="1043206">
                  <a:extLst>
                    <a:ext uri="{9D8B030D-6E8A-4147-A177-3AD203B41FA5}">
                      <a16:colId xmlns:a16="http://schemas.microsoft.com/office/drawing/2014/main" val="5188423"/>
                    </a:ext>
                  </a:extLst>
                </a:gridCol>
                <a:gridCol w="1172331">
                  <a:extLst>
                    <a:ext uri="{9D8B030D-6E8A-4147-A177-3AD203B41FA5}">
                      <a16:colId xmlns:a16="http://schemas.microsoft.com/office/drawing/2014/main" val="1539497164"/>
                    </a:ext>
                  </a:extLst>
                </a:gridCol>
                <a:gridCol w="1151095">
                  <a:extLst>
                    <a:ext uri="{9D8B030D-6E8A-4147-A177-3AD203B41FA5}">
                      <a16:colId xmlns:a16="http://schemas.microsoft.com/office/drawing/2014/main" val="20218612"/>
                    </a:ext>
                  </a:extLst>
                </a:gridCol>
                <a:gridCol w="1193062">
                  <a:extLst>
                    <a:ext uri="{9D8B030D-6E8A-4147-A177-3AD203B41FA5}">
                      <a16:colId xmlns:a16="http://schemas.microsoft.com/office/drawing/2014/main" val="2819306618"/>
                    </a:ext>
                  </a:extLst>
                </a:gridCol>
                <a:gridCol w="1276537">
                  <a:extLst>
                    <a:ext uri="{9D8B030D-6E8A-4147-A177-3AD203B41FA5}">
                      <a16:colId xmlns:a16="http://schemas.microsoft.com/office/drawing/2014/main" val="3733884489"/>
                    </a:ext>
                  </a:extLst>
                </a:gridCol>
                <a:gridCol w="1276537">
                  <a:extLst>
                    <a:ext uri="{9D8B030D-6E8A-4147-A177-3AD203B41FA5}">
                      <a16:colId xmlns:a16="http://schemas.microsoft.com/office/drawing/2014/main" val="2720553632"/>
                    </a:ext>
                  </a:extLst>
                </a:gridCol>
              </a:tblGrid>
              <a:tr h="370840">
                <a:tc>
                  <a:txBody>
                    <a:bodyPr/>
                    <a:lstStyle/>
                    <a:p>
                      <a:endParaRPr lang="en-US"/>
                    </a:p>
                  </a:txBody>
                  <a:tcPr/>
                </a:tc>
                <a:tc>
                  <a:txBody>
                    <a:bodyPr/>
                    <a:lstStyle/>
                    <a:p>
                      <a:r>
                        <a:rPr lang="en-US"/>
                        <a:t>Tejas Lee</a:t>
                      </a:r>
                    </a:p>
                    <a:p>
                      <a:pPr lvl="0">
                        <a:buNone/>
                      </a:pPr>
                      <a:r>
                        <a:rPr lang="en-US"/>
                        <a:t>Masters</a:t>
                      </a:r>
                    </a:p>
                  </a:txBody>
                  <a:tcPr/>
                </a:tc>
                <a:tc>
                  <a:txBody>
                    <a:bodyPr/>
                    <a:lstStyle/>
                    <a:p>
                      <a:r>
                        <a:rPr lang="en-US"/>
                        <a:t>Tejas Lee</a:t>
                      </a:r>
                    </a:p>
                    <a:p>
                      <a:pPr lvl="0">
                        <a:buNone/>
                      </a:pPr>
                      <a:r>
                        <a:rPr lang="en-US" sz="1800" b="1" i="0" u="none" strike="noStrike" noProof="0">
                          <a:latin typeface="Calibri"/>
                        </a:rPr>
                        <a:t>Meets</a:t>
                      </a:r>
                      <a:endParaRPr lang="en-US"/>
                    </a:p>
                  </a:txBody>
                  <a:tcPr/>
                </a:tc>
                <a:tc>
                  <a:txBody>
                    <a:bodyPr/>
                    <a:lstStyle/>
                    <a:p>
                      <a:r>
                        <a:rPr lang="en-US"/>
                        <a:t>Tejas Lee</a:t>
                      </a:r>
                    </a:p>
                    <a:p>
                      <a:pPr lvl="0">
                        <a:buNone/>
                      </a:pPr>
                      <a:r>
                        <a:rPr lang="en-US" sz="1400" b="1" i="0" u="none" strike="noStrike" noProof="0">
                          <a:latin typeface="+mn-lt"/>
                        </a:rPr>
                        <a:t>Approaches</a:t>
                      </a:r>
                      <a:endParaRPr lang="en-US" sz="1400"/>
                    </a:p>
                    <a:p>
                      <a:pPr lvl="0">
                        <a:buNone/>
                      </a:pPr>
                      <a:endParaRPr lang="en-US" sz="1800" b="1" i="0" u="none" strike="noStrike" noProof="0">
                        <a:latin typeface="Calibri"/>
                      </a:endParaRPr>
                    </a:p>
                  </a:txBody>
                  <a:tcPr/>
                </a:tc>
                <a:tc>
                  <a:txBody>
                    <a:bodyPr/>
                    <a:lstStyle/>
                    <a:p>
                      <a:r>
                        <a:rPr lang="en-US"/>
                        <a:t>Tejas Lee</a:t>
                      </a:r>
                    </a:p>
                    <a:p>
                      <a:pPr lvl="0">
                        <a:buNone/>
                      </a:pPr>
                      <a:r>
                        <a:rPr lang="en-US" sz="1800" b="1" i="0" u="none" strike="noStrike" noProof="0">
                          <a:latin typeface="+mn-lt"/>
                        </a:rPr>
                        <a:t>DNM+</a:t>
                      </a:r>
                      <a:endParaRPr lang="en-US"/>
                    </a:p>
                    <a:p>
                      <a:pPr lvl="0">
                        <a:buNone/>
                      </a:pPr>
                      <a:endParaRPr lang="en-US"/>
                    </a:p>
                  </a:txBody>
                  <a:tcPr/>
                </a:tc>
                <a:tc>
                  <a:txBody>
                    <a:bodyPr/>
                    <a:lstStyle/>
                    <a:p>
                      <a:r>
                        <a:rPr lang="en-US"/>
                        <a:t>Tejas Lee</a:t>
                      </a:r>
                    </a:p>
                    <a:p>
                      <a:pPr lvl="0">
                        <a:buNone/>
                      </a:pPr>
                      <a:r>
                        <a:rPr lang="en-US" sz="1800" b="1" i="0" u="none" strike="noStrike" noProof="0">
                          <a:latin typeface="+mn-lt"/>
                        </a:rPr>
                        <a:t>DNM</a:t>
                      </a:r>
                      <a:endParaRPr lang="en-US"/>
                    </a:p>
                    <a:p>
                      <a:pPr lvl="0">
                        <a:buNone/>
                      </a:pPr>
                      <a:endParaRPr lang="en-US"/>
                    </a:p>
                  </a:txBody>
                  <a:tcPr/>
                </a:tc>
                <a:extLst>
                  <a:ext uri="{0D108BD9-81ED-4DB2-BD59-A6C34878D82A}">
                    <a16:rowId xmlns:a16="http://schemas.microsoft.com/office/drawing/2014/main" val="37650662"/>
                  </a:ext>
                </a:extLst>
              </a:tr>
              <a:tr h="370840">
                <a:tc>
                  <a:txBody>
                    <a:bodyPr/>
                    <a:lstStyle/>
                    <a:p>
                      <a:pPr lvl="0">
                        <a:buNone/>
                      </a:pPr>
                      <a:r>
                        <a:rPr lang="en-US"/>
                        <a:t>21-2022</a:t>
                      </a:r>
                    </a:p>
                  </a:txBody>
                  <a:tcPr/>
                </a:tc>
                <a:tc>
                  <a:txBody>
                    <a:bodyPr/>
                    <a:lstStyle/>
                    <a:p>
                      <a:r>
                        <a:rPr lang="en-US"/>
                        <a:t>38%</a:t>
                      </a:r>
                    </a:p>
                  </a:txBody>
                  <a:tcPr/>
                </a:tc>
                <a:tc>
                  <a:txBody>
                    <a:bodyPr/>
                    <a:lstStyle/>
                    <a:p>
                      <a:r>
                        <a:rPr lang="en-US"/>
                        <a:t>25%</a:t>
                      </a:r>
                    </a:p>
                  </a:txBody>
                  <a:tcPr/>
                </a:tc>
                <a:tc>
                  <a:txBody>
                    <a:bodyPr/>
                    <a:lstStyle/>
                    <a:p>
                      <a:r>
                        <a:rPr lang="en-US"/>
                        <a:t>0%</a:t>
                      </a:r>
                    </a:p>
                  </a:txBody>
                  <a:tcPr/>
                </a:tc>
                <a:tc>
                  <a:txBody>
                    <a:bodyPr/>
                    <a:lstStyle/>
                    <a:p>
                      <a:r>
                        <a:rPr lang="en-US"/>
                        <a:t>6%</a:t>
                      </a:r>
                    </a:p>
                  </a:txBody>
                  <a:tcPr/>
                </a:tc>
                <a:tc>
                  <a:txBody>
                    <a:bodyPr/>
                    <a:lstStyle/>
                    <a:p>
                      <a:r>
                        <a:rPr lang="en-US"/>
                        <a:t>31%</a:t>
                      </a:r>
                    </a:p>
                  </a:txBody>
                  <a:tcPr/>
                </a:tc>
                <a:extLst>
                  <a:ext uri="{0D108BD9-81ED-4DB2-BD59-A6C34878D82A}">
                    <a16:rowId xmlns:a16="http://schemas.microsoft.com/office/drawing/2014/main" val="3546573924"/>
                  </a:ext>
                </a:extLst>
              </a:tr>
              <a:tr h="370840">
                <a:tc>
                  <a:txBody>
                    <a:bodyPr/>
                    <a:lstStyle/>
                    <a:p>
                      <a:pPr lvl="0">
                        <a:buNone/>
                      </a:pPr>
                      <a:r>
                        <a:rPr lang="en-US"/>
                        <a:t>22-2023</a:t>
                      </a:r>
                    </a:p>
                  </a:txBody>
                  <a:tcPr/>
                </a:tc>
                <a:tc>
                  <a:txBody>
                    <a:bodyPr/>
                    <a:lstStyle/>
                    <a:p>
                      <a:r>
                        <a:rPr lang="en-US"/>
                        <a:t>51%</a:t>
                      </a:r>
                    </a:p>
                  </a:txBody>
                  <a:tcPr/>
                </a:tc>
                <a:tc>
                  <a:txBody>
                    <a:bodyPr/>
                    <a:lstStyle/>
                    <a:p>
                      <a:r>
                        <a:rPr lang="en-US"/>
                        <a:t>15%</a:t>
                      </a:r>
                    </a:p>
                  </a:txBody>
                  <a:tcPr/>
                </a:tc>
                <a:tc>
                  <a:txBody>
                    <a:bodyPr/>
                    <a:lstStyle/>
                    <a:p>
                      <a:r>
                        <a:rPr lang="en-US"/>
                        <a:t>10%</a:t>
                      </a:r>
                    </a:p>
                  </a:txBody>
                  <a:tcPr/>
                </a:tc>
                <a:tc>
                  <a:txBody>
                    <a:bodyPr/>
                    <a:lstStyle/>
                    <a:p>
                      <a:r>
                        <a:rPr lang="en-US"/>
                        <a:t>3%</a:t>
                      </a:r>
                    </a:p>
                  </a:txBody>
                  <a:tcPr/>
                </a:tc>
                <a:tc>
                  <a:txBody>
                    <a:bodyPr/>
                    <a:lstStyle/>
                    <a:p>
                      <a:r>
                        <a:rPr lang="en-US"/>
                        <a:t>21%</a:t>
                      </a:r>
                    </a:p>
                  </a:txBody>
                  <a:tcPr/>
                </a:tc>
                <a:extLst>
                  <a:ext uri="{0D108BD9-81ED-4DB2-BD59-A6C34878D82A}">
                    <a16:rowId xmlns:a16="http://schemas.microsoft.com/office/drawing/2014/main" val="1701423811"/>
                  </a:ext>
                </a:extLst>
              </a:tr>
              <a:tr h="370840">
                <a:tc>
                  <a:txBody>
                    <a:bodyPr/>
                    <a:lstStyle/>
                    <a:p>
                      <a:pPr lvl="0">
                        <a:buNone/>
                      </a:pPr>
                      <a:r>
                        <a:rPr lang="en-US"/>
                        <a:t>23-2024</a:t>
                      </a:r>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4223525910"/>
                  </a:ext>
                </a:extLst>
              </a:tr>
            </a:tbl>
          </a:graphicData>
        </a:graphic>
      </p:graphicFrame>
      <p:sp>
        <p:nvSpPr>
          <p:cNvPr id="3" name="TextBox 2">
            <a:extLst>
              <a:ext uri="{FF2B5EF4-FFF2-40B4-BE49-F238E27FC236}">
                <a16:creationId xmlns:a16="http://schemas.microsoft.com/office/drawing/2014/main" id="{83AD01E1-1698-CAE8-10D1-D574BA92B9B5}"/>
              </a:ext>
            </a:extLst>
          </p:cNvPr>
          <p:cNvSpPr txBox="1"/>
          <p:nvPr/>
        </p:nvSpPr>
        <p:spPr>
          <a:xfrm>
            <a:off x="-269876" y="-359834"/>
            <a:ext cx="5000625" cy="3016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1" name="TextBox 10">
            <a:extLst>
              <a:ext uri="{FF2B5EF4-FFF2-40B4-BE49-F238E27FC236}">
                <a16:creationId xmlns:a16="http://schemas.microsoft.com/office/drawing/2014/main" id="{A3A8F437-6CB6-25D8-64A9-DB097469B92D}"/>
              </a:ext>
            </a:extLst>
          </p:cNvPr>
          <p:cNvSpPr txBox="1"/>
          <p:nvPr/>
        </p:nvSpPr>
        <p:spPr>
          <a:xfrm>
            <a:off x="984249" y="1571625"/>
            <a:ext cx="6397625" cy="5715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2" name="TextBox 11">
            <a:extLst>
              <a:ext uri="{FF2B5EF4-FFF2-40B4-BE49-F238E27FC236}">
                <a16:creationId xmlns:a16="http://schemas.microsoft.com/office/drawing/2014/main" id="{0E93704D-5925-DED9-2968-4599E23241CB}"/>
              </a:ext>
            </a:extLst>
          </p:cNvPr>
          <p:cNvSpPr txBox="1"/>
          <p:nvPr/>
        </p:nvSpPr>
        <p:spPr>
          <a:xfrm>
            <a:off x="809624" y="1714499"/>
            <a:ext cx="673629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cs typeface="Calibri"/>
              </a:rPr>
              <a:t>2nd Grade TPRI and Tejas LEE BOY 2023-2024</a:t>
            </a:r>
            <a:endParaRPr lang="en-US" dirty="0"/>
          </a:p>
        </p:txBody>
      </p:sp>
      <p:pic>
        <p:nvPicPr>
          <p:cNvPr id="10" name="Picture 2">
            <a:extLst>
              <a:ext uri="{FF2B5EF4-FFF2-40B4-BE49-F238E27FC236}">
                <a16:creationId xmlns:a16="http://schemas.microsoft.com/office/drawing/2014/main" id="{06AE9651-9444-D5FF-920A-E004E8B2C4C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004" t="7670" r="15355" b="8996"/>
          <a:stretch/>
        </p:blipFill>
        <p:spPr bwMode="auto">
          <a:xfrm>
            <a:off x="9762066" y="5991225"/>
            <a:ext cx="2336801" cy="365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02678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322" y="-51371"/>
            <a:ext cx="10515600" cy="297026"/>
          </a:xfrm>
        </p:spPr>
        <p:txBody>
          <a:bodyPr>
            <a:normAutofit/>
          </a:bodyPr>
          <a:lstStyle/>
          <a:p>
            <a:r>
              <a:rPr lang="en-US" sz="1400" b="1"/>
              <a:t>Comprehensive Needs Assessment:  Goal 1-4 Summary  of Findings</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177535496"/>
              </p:ext>
            </p:extLst>
          </p:nvPr>
        </p:nvGraphicFramePr>
        <p:xfrm>
          <a:off x="338553" y="297026"/>
          <a:ext cx="11558581" cy="6285556"/>
        </p:xfrm>
        <a:graphic>
          <a:graphicData uri="http://schemas.openxmlformats.org/drawingml/2006/table">
            <a:tbl>
              <a:tblPr firstRow="1" bandRow="1">
                <a:tableStyleId>{5940675A-B579-460E-94D1-54222C63F5DA}</a:tableStyleId>
              </a:tblPr>
              <a:tblGrid>
                <a:gridCol w="991378">
                  <a:extLst>
                    <a:ext uri="{9D8B030D-6E8A-4147-A177-3AD203B41FA5}">
                      <a16:colId xmlns:a16="http://schemas.microsoft.com/office/drawing/2014/main" val="20000"/>
                    </a:ext>
                  </a:extLst>
                </a:gridCol>
                <a:gridCol w="2446202">
                  <a:extLst>
                    <a:ext uri="{9D8B030D-6E8A-4147-A177-3AD203B41FA5}">
                      <a16:colId xmlns:a16="http://schemas.microsoft.com/office/drawing/2014/main" val="20001"/>
                    </a:ext>
                  </a:extLst>
                </a:gridCol>
                <a:gridCol w="2432000">
                  <a:extLst>
                    <a:ext uri="{9D8B030D-6E8A-4147-A177-3AD203B41FA5}">
                      <a16:colId xmlns:a16="http://schemas.microsoft.com/office/drawing/2014/main" val="20002"/>
                    </a:ext>
                  </a:extLst>
                </a:gridCol>
                <a:gridCol w="3299113">
                  <a:extLst>
                    <a:ext uri="{9D8B030D-6E8A-4147-A177-3AD203B41FA5}">
                      <a16:colId xmlns:a16="http://schemas.microsoft.com/office/drawing/2014/main" val="20003"/>
                    </a:ext>
                  </a:extLst>
                </a:gridCol>
                <a:gridCol w="2389888">
                  <a:extLst>
                    <a:ext uri="{9D8B030D-6E8A-4147-A177-3AD203B41FA5}">
                      <a16:colId xmlns:a16="http://schemas.microsoft.com/office/drawing/2014/main" val="20004"/>
                    </a:ext>
                  </a:extLst>
                </a:gridCol>
              </a:tblGrid>
              <a:tr h="307083">
                <a:tc>
                  <a:txBody>
                    <a:bodyPr/>
                    <a:lstStyle/>
                    <a:p>
                      <a:pPr algn="ctr"/>
                      <a:r>
                        <a:rPr lang="en-US" sz="1600" b="1" dirty="0">
                          <a:solidFill>
                            <a:schemeClr val="bg1"/>
                          </a:solidFill>
                        </a:rPr>
                        <a:t>GOAL</a:t>
                      </a:r>
                    </a:p>
                  </a:txBody>
                  <a:tcPr>
                    <a:solidFill>
                      <a:schemeClr val="accent1"/>
                    </a:solidFill>
                  </a:tcPr>
                </a:tc>
                <a:tc>
                  <a:txBody>
                    <a:bodyPr/>
                    <a:lstStyle/>
                    <a:p>
                      <a:pPr algn="ctr"/>
                      <a:r>
                        <a:rPr lang="en-US" sz="1600" b="1" dirty="0">
                          <a:solidFill>
                            <a:schemeClr val="bg1"/>
                          </a:solidFill>
                        </a:rPr>
                        <a:t>Area Reviewed</a:t>
                      </a:r>
                    </a:p>
                  </a:txBody>
                  <a:tcPr>
                    <a:solidFill>
                      <a:schemeClr val="accent1"/>
                    </a:solidFill>
                  </a:tcPr>
                </a:tc>
                <a:tc>
                  <a:txBody>
                    <a:bodyPr/>
                    <a:lstStyle/>
                    <a:p>
                      <a:pPr algn="ctr"/>
                      <a:r>
                        <a:rPr lang="en-US" sz="1600" b="1" dirty="0">
                          <a:solidFill>
                            <a:schemeClr val="bg1"/>
                          </a:solidFill>
                        </a:rPr>
                        <a:t>Summary of Strengths</a:t>
                      </a:r>
                    </a:p>
                  </a:txBody>
                  <a:tcPr>
                    <a:solidFill>
                      <a:schemeClr val="accent1"/>
                    </a:solidFill>
                  </a:tcPr>
                </a:tc>
                <a:tc>
                  <a:txBody>
                    <a:bodyPr/>
                    <a:lstStyle/>
                    <a:p>
                      <a:pPr algn="ctr"/>
                      <a:r>
                        <a:rPr lang="en-US" sz="1600" b="1" dirty="0">
                          <a:solidFill>
                            <a:schemeClr val="bg1"/>
                          </a:solidFill>
                        </a:rPr>
                        <a:t>Summary of Needs</a:t>
                      </a:r>
                    </a:p>
                  </a:txBody>
                  <a:tcPr>
                    <a:solidFill>
                      <a:schemeClr val="accent1"/>
                    </a:solidFill>
                  </a:tcPr>
                </a:tc>
                <a:tc>
                  <a:txBody>
                    <a:bodyPr/>
                    <a:lstStyle/>
                    <a:p>
                      <a:pPr algn="ctr"/>
                      <a:r>
                        <a:rPr lang="en-US" sz="1600" b="1" dirty="0">
                          <a:solidFill>
                            <a:schemeClr val="bg1"/>
                          </a:solidFill>
                        </a:rPr>
                        <a:t>Priorities</a:t>
                      </a:r>
                    </a:p>
                  </a:txBody>
                  <a:tcPr>
                    <a:solidFill>
                      <a:schemeClr val="accent1"/>
                    </a:solidFill>
                  </a:tcPr>
                </a:tc>
                <a:extLst>
                  <a:ext uri="{0D108BD9-81ED-4DB2-BD59-A6C34878D82A}">
                    <a16:rowId xmlns:a16="http://schemas.microsoft.com/office/drawing/2014/main" val="10000"/>
                  </a:ext>
                </a:extLst>
              </a:tr>
              <a:tr h="1452282">
                <a:tc rowSpan="3">
                  <a:txBody>
                    <a:bodyPr/>
                    <a:lstStyle/>
                    <a:p>
                      <a:pPr algn="ctr"/>
                      <a:endParaRPr lang="en-US" sz="1400"/>
                    </a:p>
                    <a:p>
                      <a:pPr lvl="0" algn="ctr">
                        <a:buNone/>
                      </a:pPr>
                      <a:endParaRPr lang="en-US" sz="1400"/>
                    </a:p>
                    <a:p>
                      <a:pPr lvl="0" algn="ctr">
                        <a:buNone/>
                      </a:pPr>
                      <a:endParaRPr lang="en-US" sz="1400"/>
                    </a:p>
                    <a:p>
                      <a:pPr lvl="0" algn="ctr">
                        <a:buNone/>
                      </a:pPr>
                      <a:endParaRPr lang="en-US" sz="1400"/>
                    </a:p>
                    <a:p>
                      <a:pPr lvl="0" algn="ctr">
                        <a:buNone/>
                      </a:pPr>
                      <a:r>
                        <a:rPr lang="en-US" sz="2800" b="1" dirty="0"/>
                        <a:t>1</a:t>
                      </a:r>
                    </a:p>
                    <a:p>
                      <a:pPr lvl="0" algn="ctr">
                        <a:lnSpc>
                          <a:spcPct val="100000"/>
                        </a:lnSpc>
                        <a:spcBef>
                          <a:spcPts val="0"/>
                        </a:spcBef>
                        <a:spcAft>
                          <a:spcPts val="0"/>
                        </a:spcAft>
                        <a:buNone/>
                      </a:pPr>
                      <a:r>
                        <a:rPr lang="en-US" sz="1100" b="0" i="0" u="none" strike="noStrike" noProof="0" dirty="0">
                          <a:latin typeface="Calibri"/>
                        </a:rPr>
                        <a:t>Student</a:t>
                      </a:r>
                      <a:r>
                        <a:rPr lang="en-US" sz="1400" b="0" i="0" u="none" strike="noStrike" noProof="0" dirty="0">
                          <a:latin typeface="Calibri"/>
                        </a:rPr>
                        <a:t> </a:t>
                      </a:r>
                      <a:r>
                        <a:rPr lang="en-US" sz="1100" b="0" i="0" u="none" strike="noStrike" noProof="0" dirty="0">
                          <a:latin typeface="Calibri"/>
                        </a:rPr>
                        <a:t>Achievement</a:t>
                      </a:r>
                    </a:p>
                    <a:p>
                      <a:pPr lvl="0" algn="ctr">
                        <a:lnSpc>
                          <a:spcPct val="100000"/>
                        </a:lnSpc>
                        <a:spcBef>
                          <a:spcPts val="0"/>
                        </a:spcBef>
                        <a:spcAft>
                          <a:spcPts val="0"/>
                        </a:spcAft>
                        <a:buNone/>
                      </a:pPr>
                      <a:endParaRPr lang="en-US" sz="1400"/>
                    </a:p>
                  </a:txBody>
                  <a:tcPr/>
                </a:tc>
                <a:tc>
                  <a:txBody>
                    <a:bodyPr/>
                    <a:lstStyle/>
                    <a:p>
                      <a:pPr algn="ctr"/>
                      <a:r>
                        <a:rPr lang="en-US" sz="1600" b="1" dirty="0"/>
                        <a:t>Academic Achievement</a:t>
                      </a:r>
                    </a:p>
                  </a:txBody>
                  <a:tcPr/>
                </a:tc>
                <a:tc>
                  <a:txBody>
                    <a:bodyPr/>
                    <a:lstStyle/>
                    <a:p>
                      <a:pPr marL="285750" indent="-285750" algn="l">
                        <a:buFont typeface="Arial" panose="020B0604020202020204" pitchFamily="34" charset="0"/>
                        <a:buChar char="•"/>
                      </a:pPr>
                      <a:r>
                        <a:rPr lang="en-US" sz="1100" b="1" baseline="0" dirty="0"/>
                        <a:t>3rd  Grade Reading- Domain 1-63</a:t>
                      </a:r>
                      <a:endParaRPr lang="en-US" sz="1100" b="1" dirty="0"/>
                    </a:p>
                    <a:p>
                      <a:pPr marL="285750" indent="-285750" algn="l">
                        <a:buFont typeface="Arial" panose="020B0604020202020204" pitchFamily="34" charset="0"/>
                        <a:buChar char="•"/>
                      </a:pPr>
                      <a:r>
                        <a:rPr lang="en-US" sz="1100" b="1" baseline="0" dirty="0"/>
                        <a:t>5</a:t>
                      </a:r>
                      <a:r>
                        <a:rPr lang="en-US" sz="1100" b="1" baseline="30000" dirty="0"/>
                        <a:t>th</a:t>
                      </a:r>
                      <a:r>
                        <a:rPr lang="en-US" sz="1100" b="1" baseline="0" dirty="0"/>
                        <a:t> Grade Reading- Domain 1 – 69</a:t>
                      </a:r>
                    </a:p>
                    <a:p>
                      <a:pPr marL="285750" lvl="0" indent="-285750" algn="l">
                        <a:buFont typeface="Arial" panose="020B0604020202020204" pitchFamily="34" charset="0"/>
                        <a:buChar char="•"/>
                      </a:pPr>
                      <a:r>
                        <a:rPr lang="en-US" sz="1100" b="1" baseline="0" dirty="0"/>
                        <a:t>4th Grade Math Domain 1- 63</a:t>
                      </a:r>
                    </a:p>
                    <a:p>
                      <a:pPr marL="285750" lvl="0" indent="-285750" algn="l">
                        <a:buFont typeface="Arial" panose="020B0604020202020204" pitchFamily="34" charset="0"/>
                        <a:buChar char="•"/>
                      </a:pPr>
                      <a:endParaRPr lang="en-US" sz="1100" b="1" i="0" u="none" strike="noStrike" baseline="0" noProof="0">
                        <a:latin typeface="Calibri"/>
                      </a:endParaRPr>
                    </a:p>
                    <a:p>
                      <a:pPr marL="0" lvl="0" indent="0" algn="l">
                        <a:buFont typeface="Arial" panose="020B0604020202020204" pitchFamily="34" charset="0"/>
                        <a:buNone/>
                      </a:pPr>
                      <a:endParaRPr lang="en-US" sz="1100" b="1" i="0" u="none" strike="noStrike" baseline="0" noProof="0">
                        <a:latin typeface="Calibri"/>
                      </a:endParaRPr>
                    </a:p>
                    <a:p>
                      <a:pPr marL="0" lvl="0" indent="0" algn="l">
                        <a:buFont typeface="Arial" panose="020B0604020202020204" pitchFamily="34" charset="0"/>
                        <a:buNone/>
                      </a:pPr>
                      <a:endParaRPr lang="en-US" sz="1100" b="1" baseline="0"/>
                    </a:p>
                    <a:p>
                      <a:pPr marL="0" indent="0" algn="l">
                        <a:buFont typeface="Arial" panose="020B0604020202020204" pitchFamily="34" charset="0"/>
                        <a:buNone/>
                      </a:pPr>
                      <a:endParaRPr lang="en-US" sz="1100" b="1" u="sng" baseline="0"/>
                    </a:p>
                  </a:txBody>
                  <a:tcPr/>
                </a:tc>
                <a:tc>
                  <a:txBody>
                    <a:bodyPr/>
                    <a:lstStyle/>
                    <a:p>
                      <a:pPr marL="171450" indent="-171450" algn="l">
                        <a:buFont typeface="Arial" panose="020B0604020202020204" pitchFamily="34" charset="0"/>
                        <a:buChar char="•"/>
                      </a:pPr>
                      <a:r>
                        <a:rPr lang="en-US" sz="1100" b="1" baseline="0" dirty="0"/>
                        <a:t>3rd Grade Math – Domain 1 - 58</a:t>
                      </a:r>
                    </a:p>
                    <a:p>
                      <a:pPr marL="171450" indent="-171450" algn="l">
                        <a:buFont typeface="Arial" panose="020B0604020202020204" pitchFamily="34" charset="0"/>
                        <a:buChar char="•"/>
                      </a:pPr>
                      <a:r>
                        <a:rPr lang="en-US" sz="1100" b="1" baseline="0" dirty="0"/>
                        <a:t>5</a:t>
                      </a:r>
                      <a:r>
                        <a:rPr lang="en-US" sz="1100" b="1" baseline="30000" dirty="0"/>
                        <a:t>th</a:t>
                      </a:r>
                      <a:r>
                        <a:rPr lang="en-US" sz="1100" b="1" baseline="0" dirty="0"/>
                        <a:t> Grade Math – Domain 1 - 58 </a:t>
                      </a:r>
                      <a:endParaRPr lang="en-US" sz="1100" b="1" dirty="0"/>
                    </a:p>
                    <a:p>
                      <a:pPr marL="171450" indent="-171450" algn="l">
                        <a:buFont typeface="Arial" panose="020B0604020202020204" pitchFamily="34" charset="0"/>
                        <a:buChar char="•"/>
                      </a:pPr>
                      <a:r>
                        <a:rPr lang="en-US" sz="1100" b="1" dirty="0"/>
                        <a:t>5th Grade Science Domain 1 - 41</a:t>
                      </a:r>
                    </a:p>
                    <a:p>
                      <a:pPr marL="171450" indent="-171450" algn="l">
                        <a:buFont typeface="Arial" panose="020B0604020202020204" pitchFamily="34" charset="0"/>
                        <a:buChar char="•"/>
                      </a:pPr>
                      <a:endParaRPr lang="en-US" sz="1100" b="1"/>
                    </a:p>
                    <a:p>
                      <a:pPr marL="0" indent="0" algn="l">
                        <a:buNone/>
                      </a:pPr>
                      <a:endParaRPr lang="en-US" sz="1100" b="1"/>
                    </a:p>
                    <a:p>
                      <a:pPr marL="0" indent="0" algn="l">
                        <a:buNone/>
                      </a:pPr>
                      <a:endParaRPr lang="en-US" sz="1100" b="1"/>
                    </a:p>
                    <a:p>
                      <a:pPr marL="0" indent="0" algn="l" defTabSz="914400">
                        <a:buNone/>
                        <a:tabLst/>
                        <a:defRPr/>
                      </a:pPr>
                      <a:endParaRPr lang="en-US" sz="1100" b="1"/>
                    </a:p>
                  </a:txBody>
                  <a:tcPr>
                    <a:noFill/>
                  </a:tcPr>
                </a:tc>
                <a:tc>
                  <a:txBody>
                    <a:bodyPr/>
                    <a:lstStyle/>
                    <a:p>
                      <a:pPr algn="ctr"/>
                      <a:r>
                        <a:rPr lang="en-US" sz="1100" b="1" dirty="0"/>
                        <a:t>Improve</a:t>
                      </a:r>
                      <a:r>
                        <a:rPr lang="en-US" sz="1100" b="1" baseline="0" dirty="0"/>
                        <a:t> student learning outcomes in </a:t>
                      </a:r>
                      <a:endParaRPr lang="en-US" sz="1100" b="1" baseline="0"/>
                    </a:p>
                    <a:p>
                      <a:pPr marL="171450" lvl="0" indent="-171450" algn="l">
                        <a:buFont typeface="Arial,Sans-Serif" panose="020B0604020202020204" pitchFamily="34" charset="0"/>
                        <a:buChar char="•"/>
                      </a:pPr>
                      <a:r>
                        <a:rPr lang="en-US" sz="1100" b="1" i="0" u="none" strike="noStrike" baseline="0" noProof="0" dirty="0">
                          <a:latin typeface="Calibri"/>
                        </a:rPr>
                        <a:t>3rd-5th Math</a:t>
                      </a:r>
                    </a:p>
                    <a:p>
                      <a:pPr marL="171450" lvl="0" indent="-171450" algn="l">
                        <a:buFont typeface="Arial,Sans-Serif" panose="020B0604020202020204" pitchFamily="34" charset="0"/>
                        <a:buChar char="•"/>
                      </a:pPr>
                      <a:r>
                        <a:rPr lang="en-US" sz="1100" b="1" i="0" u="none" strike="noStrike" baseline="0" noProof="0" dirty="0">
                          <a:latin typeface="Calibri"/>
                        </a:rPr>
                        <a:t>5th Science</a:t>
                      </a:r>
                    </a:p>
                    <a:p>
                      <a:pPr marL="171450" lvl="0" indent="-171450" algn="l">
                        <a:buFont typeface="Arial,Sans-Serif" panose="020B0604020202020204" pitchFamily="34" charset="0"/>
                        <a:buChar char="•"/>
                      </a:pPr>
                      <a:endParaRPr lang="en-US" sz="1100" b="1" i="0" u="none" strike="noStrike" baseline="0" noProof="0">
                        <a:latin typeface="Calibri"/>
                      </a:endParaRPr>
                    </a:p>
                    <a:p>
                      <a:pPr marL="0" lvl="0" indent="0" algn="l">
                        <a:buNone/>
                      </a:pPr>
                      <a:endParaRPr lang="en-US" sz="1100" b="1" baseline="0"/>
                    </a:p>
                    <a:p>
                      <a:pPr marL="0" indent="0" algn="ctr">
                        <a:buFont typeface="Arial" panose="020B0604020202020204" pitchFamily="34" charset="0"/>
                        <a:buNone/>
                      </a:pPr>
                      <a:endParaRPr lang="en-US" sz="1100" b="1" baseline="0"/>
                    </a:p>
                    <a:p>
                      <a:pPr algn="l"/>
                      <a:endParaRPr lang="en-US" sz="1100" b="1"/>
                    </a:p>
                  </a:txBody>
                  <a:tcPr/>
                </a:tc>
                <a:extLst>
                  <a:ext uri="{0D108BD9-81ED-4DB2-BD59-A6C34878D82A}">
                    <a16:rowId xmlns:a16="http://schemas.microsoft.com/office/drawing/2014/main" val="10001"/>
                  </a:ext>
                </a:extLst>
              </a:tr>
              <a:tr h="836238">
                <a:tc vMerge="1">
                  <a:txBody>
                    <a:bodyPr/>
                    <a:lstStyle/>
                    <a:p>
                      <a:pPr algn="ctr"/>
                      <a:endParaRPr lang="en-US"/>
                    </a:p>
                  </a:txBody>
                  <a:tcPr/>
                </a:tc>
                <a:tc>
                  <a:txBody>
                    <a:bodyPr/>
                    <a:lstStyle/>
                    <a:p>
                      <a:pPr lvl="0" algn="ctr">
                        <a:buNone/>
                      </a:pPr>
                      <a:r>
                        <a:rPr lang="en-US" sz="1600" b="1" dirty="0"/>
                        <a:t>Technology</a:t>
                      </a:r>
                    </a:p>
                  </a:txBody>
                  <a:tcPr/>
                </a:tc>
                <a:tc>
                  <a:txBody>
                    <a:bodyPr/>
                    <a:lstStyle/>
                    <a:p>
                      <a:pPr lvl="0" algn="l">
                        <a:buNone/>
                      </a:pPr>
                      <a:r>
                        <a:rPr lang="en-US" sz="1100" b="1" baseline="0" dirty="0"/>
                        <a:t>CIT Monthly trainings</a:t>
                      </a:r>
                    </a:p>
                    <a:p>
                      <a:pPr lvl="0" algn="l">
                        <a:buNone/>
                      </a:pPr>
                      <a:r>
                        <a:rPr lang="en-US" sz="1100" b="1" baseline="0" dirty="0"/>
                        <a:t>Implementation of technology in lesson</a:t>
                      </a:r>
                    </a:p>
                    <a:p>
                      <a:pPr lvl="0" algn="l">
                        <a:lnSpc>
                          <a:spcPct val="100000"/>
                        </a:lnSpc>
                        <a:spcBef>
                          <a:spcPts val="0"/>
                        </a:spcBef>
                        <a:spcAft>
                          <a:spcPts val="0"/>
                        </a:spcAft>
                        <a:buNone/>
                      </a:pPr>
                      <a:r>
                        <a:rPr lang="en-US" sz="1100" b="1" i="0" u="none" strike="noStrike" baseline="0" noProof="0" dirty="0">
                          <a:solidFill>
                            <a:schemeClr val="tx1"/>
                          </a:solidFill>
                          <a:latin typeface="Calibri"/>
                        </a:rPr>
                        <a:t>Computer assisted instruction in computer labs and classroom setting.</a:t>
                      </a:r>
                      <a:endParaRPr lang="en-US" sz="1100" b="1" i="0" u="none" strike="noStrike" baseline="0" noProof="0" dirty="0">
                        <a:latin typeface="Calibri"/>
                      </a:endParaRPr>
                    </a:p>
                    <a:p>
                      <a:pPr lvl="0" algn="l">
                        <a:buNone/>
                      </a:pPr>
                      <a:endParaRPr lang="en-US" sz="1100" b="1" baseline="0"/>
                    </a:p>
                  </a:txBody>
                  <a:tcPr/>
                </a:tc>
                <a:tc>
                  <a:txBody>
                    <a:bodyPr/>
                    <a:lstStyle/>
                    <a:p>
                      <a:pPr marL="171450" lvl="0" indent="-171450" algn="l">
                        <a:buFont typeface="Arial" panose="020B0604020202020204" pitchFamily="34" charset="0"/>
                        <a:buChar char="•"/>
                      </a:pPr>
                      <a:r>
                        <a:rPr lang="en-US" sz="1100" b="1" dirty="0"/>
                        <a:t>Student typing skills</a:t>
                      </a:r>
                    </a:p>
                    <a:p>
                      <a:pPr marL="171450" lvl="0" indent="-171450" algn="l">
                        <a:buFont typeface="Arial" panose="020B0604020202020204" pitchFamily="34" charset="0"/>
                        <a:buChar char="•"/>
                      </a:pPr>
                      <a:r>
                        <a:rPr lang="en-US" sz="1100" b="1" dirty="0"/>
                        <a:t>Integration into curriculum with rigor</a:t>
                      </a:r>
                    </a:p>
                    <a:p>
                      <a:pPr marL="171450" lvl="0" indent="-171450" algn="l">
                        <a:buFont typeface="Arial" panose="020B0604020202020204" pitchFamily="34" charset="0"/>
                        <a:buChar char="•"/>
                      </a:pPr>
                      <a:r>
                        <a:rPr lang="en-US" sz="1100" b="1" dirty="0"/>
                        <a:t>Data Reports of software programs</a:t>
                      </a:r>
                    </a:p>
                  </a:txBody>
                  <a:tcPr/>
                </a:tc>
                <a:tc>
                  <a:txBody>
                    <a:bodyPr/>
                    <a:lstStyle/>
                    <a:p>
                      <a:pPr marL="171450" lvl="0" indent="-171450" algn="l">
                        <a:buFont typeface="Arial" panose="020B0604020202020204" pitchFamily="34" charset="0"/>
                        <a:buChar char="•"/>
                      </a:pPr>
                      <a:r>
                        <a:rPr lang="en-US" sz="1100" b="1" i="0" u="none" strike="noStrike" baseline="0" noProof="0" dirty="0">
                          <a:latin typeface="Calibri"/>
                        </a:rPr>
                        <a:t>Integration into curriculum with rigor</a:t>
                      </a:r>
                    </a:p>
                    <a:p>
                      <a:pPr marL="171450" lvl="0" indent="-171450" algn="l">
                        <a:buFont typeface="Arial" panose="020B0604020202020204" pitchFamily="34" charset="0"/>
                        <a:buChar char="•"/>
                      </a:pPr>
                      <a:r>
                        <a:rPr lang="en-US" sz="1100" b="1" i="0" u="none" strike="noStrike" baseline="0" noProof="0" dirty="0">
                          <a:latin typeface="Calibri"/>
                        </a:rPr>
                        <a:t>Online Testing</a:t>
                      </a:r>
                    </a:p>
                  </a:txBody>
                  <a:tcPr/>
                </a:tc>
                <a:extLst>
                  <a:ext uri="{0D108BD9-81ED-4DB2-BD59-A6C34878D82A}">
                    <a16:rowId xmlns:a16="http://schemas.microsoft.com/office/drawing/2014/main" val="10002"/>
                  </a:ext>
                </a:extLst>
              </a:tr>
              <a:tr h="836238">
                <a:tc vMerge="1">
                  <a:txBody>
                    <a:bodyPr/>
                    <a:lstStyle/>
                    <a:p>
                      <a:endParaRPr lang="en-US"/>
                    </a:p>
                  </a:txBody>
                  <a:tcPr/>
                </a:tc>
                <a:tc>
                  <a:txBody>
                    <a:bodyPr/>
                    <a:lstStyle/>
                    <a:p>
                      <a:pPr lvl="0" algn="ctr">
                        <a:buNone/>
                      </a:pPr>
                      <a:endParaRPr lang="en-US" sz="1600" b="1"/>
                    </a:p>
                  </a:txBody>
                  <a:tcPr/>
                </a:tc>
                <a:tc>
                  <a:txBody>
                    <a:bodyPr/>
                    <a:lstStyle/>
                    <a:p>
                      <a:pPr lvl="0" algn="l">
                        <a:buNone/>
                      </a:pPr>
                      <a:r>
                        <a:rPr lang="en-US" sz="1100" b="1" baseline="0" dirty="0"/>
                        <a:t>Special Ed - Meets</a:t>
                      </a:r>
                      <a:endParaRPr lang="en-US" dirty="0"/>
                    </a:p>
                    <a:p>
                      <a:pPr lvl="0" algn="l">
                        <a:buNone/>
                      </a:pPr>
                      <a:r>
                        <a:rPr lang="en-US" sz="1100" b="1" baseline="0" dirty="0"/>
                        <a:t> Math 2022 (24) 2023 (35)</a:t>
                      </a:r>
                    </a:p>
                    <a:p>
                      <a:pPr lvl="0" algn="l">
                        <a:buNone/>
                      </a:pPr>
                      <a:endParaRPr lang="en-US" sz="1100" b="1" i="0" u="none" strike="noStrike" baseline="0" noProof="0">
                        <a:latin typeface="Calibri"/>
                      </a:endParaRPr>
                    </a:p>
                    <a:p>
                      <a:pPr lvl="0" algn="l">
                        <a:buNone/>
                      </a:pPr>
                      <a:endParaRPr lang="en-US" sz="1100" b="1" baseline="0"/>
                    </a:p>
                  </a:txBody>
                  <a:tcPr/>
                </a:tc>
                <a:tc>
                  <a:txBody>
                    <a:bodyPr/>
                    <a:lstStyle/>
                    <a:p>
                      <a:pPr marL="0" lvl="0" indent="0" algn="l">
                        <a:buNone/>
                      </a:pPr>
                      <a:r>
                        <a:rPr lang="en-US" sz="1100" b="1" i="0" u="none" strike="noStrike" noProof="0" dirty="0">
                          <a:solidFill>
                            <a:srgbClr val="000000"/>
                          </a:solidFill>
                          <a:latin typeface="Calibri"/>
                        </a:rPr>
                        <a:t>Special Ed Reading – Meets</a:t>
                      </a:r>
                      <a:endParaRPr lang="en-US" dirty="0"/>
                    </a:p>
                    <a:p>
                      <a:pPr marL="0" lvl="0" indent="0" algn="l">
                        <a:buNone/>
                      </a:pPr>
                      <a:r>
                        <a:rPr lang="en-US" sz="1100" b="1" i="0" u="none" strike="noStrike" noProof="0" dirty="0">
                          <a:solidFill>
                            <a:srgbClr val="000000"/>
                          </a:solidFill>
                          <a:latin typeface="Calibri"/>
                        </a:rPr>
                        <a:t>2022 (32) 2023(25)</a:t>
                      </a:r>
                      <a:endParaRPr lang="en-US" dirty="0"/>
                    </a:p>
                  </a:txBody>
                  <a:tcPr/>
                </a:tc>
                <a:tc>
                  <a:txBody>
                    <a:bodyPr/>
                    <a:lstStyle/>
                    <a:p>
                      <a:pPr marL="0" lvl="0" indent="0" algn="l">
                        <a:buNone/>
                      </a:pPr>
                      <a:r>
                        <a:rPr lang="en-US" sz="1100" b="1" i="0" u="none" strike="noStrike" baseline="0" noProof="0" dirty="0">
                          <a:latin typeface="Calibri"/>
                        </a:rPr>
                        <a:t>Special Ed Reading – 2022 (32) 2023(25)</a:t>
                      </a:r>
                      <a:endParaRPr lang="en-US" sz="1100" b="1" i="0" u="none" strike="noStrike" baseline="0" noProof="0" dirty="0"/>
                    </a:p>
                    <a:p>
                      <a:pPr marL="0" lvl="0" indent="0" algn="l">
                        <a:buNone/>
                      </a:pPr>
                      <a:endParaRPr lang="en-US" sz="1100" b="1" i="0" u="none" strike="noStrike" baseline="0" noProof="0" dirty="0">
                        <a:latin typeface="Calibri"/>
                      </a:endParaRPr>
                    </a:p>
                    <a:p>
                      <a:pPr marL="0" lvl="0" indent="0" algn="l">
                        <a:buNone/>
                      </a:pPr>
                      <a:endParaRPr lang="en-US" sz="1100" b="1" i="0" u="none" strike="noStrike" baseline="0" noProof="0"/>
                    </a:p>
                  </a:txBody>
                  <a:tcPr/>
                </a:tc>
                <a:extLst>
                  <a:ext uri="{0D108BD9-81ED-4DB2-BD59-A6C34878D82A}">
                    <a16:rowId xmlns:a16="http://schemas.microsoft.com/office/drawing/2014/main" val="1877973237"/>
                  </a:ext>
                </a:extLst>
              </a:tr>
              <a:tr h="1498022">
                <a:tc rowSpan="2">
                  <a:txBody>
                    <a:bodyPr/>
                    <a:lstStyle/>
                    <a:p>
                      <a:pPr lvl="0" algn="ctr">
                        <a:buNone/>
                      </a:pPr>
                      <a:r>
                        <a:rPr lang="en-US" sz="2800" b="1" i="0" u="none" strike="noStrike" noProof="0" dirty="0">
                          <a:latin typeface="Calibri"/>
                        </a:rPr>
                        <a:t>2</a:t>
                      </a:r>
                      <a:endParaRPr lang="en-US" sz="2800" dirty="0"/>
                    </a:p>
                    <a:p>
                      <a:pPr lvl="0" algn="ctr">
                        <a:lnSpc>
                          <a:spcPct val="100000"/>
                        </a:lnSpc>
                        <a:spcBef>
                          <a:spcPts val="0"/>
                        </a:spcBef>
                        <a:spcAft>
                          <a:spcPts val="0"/>
                        </a:spcAft>
                        <a:buNone/>
                      </a:pPr>
                      <a:r>
                        <a:rPr lang="en-US" sz="1400" b="0" i="0" u="none" strike="noStrike" noProof="0" dirty="0">
                          <a:latin typeface="Calibri"/>
                        </a:rPr>
                        <a:t>Closing the Gaps</a:t>
                      </a:r>
                      <a:endParaRPr lang="en-US" dirty="0"/>
                    </a:p>
                  </a:txBody>
                  <a:tcPr/>
                </a:tc>
                <a:tc>
                  <a:txBody>
                    <a:bodyPr/>
                    <a:lstStyle/>
                    <a:p>
                      <a:pPr algn="ctr"/>
                      <a:endParaRPr lang="en-US" sz="1600" b="1"/>
                    </a:p>
                    <a:p>
                      <a:pPr lvl="0" algn="ctr">
                        <a:buNone/>
                      </a:pPr>
                      <a:r>
                        <a:rPr lang="en-US" sz="1600" b="1" dirty="0"/>
                        <a:t>Student Targets</a:t>
                      </a:r>
                    </a:p>
                  </a:txBody>
                  <a:tcPr/>
                </a:tc>
                <a:tc>
                  <a:txBody>
                    <a:bodyPr/>
                    <a:lstStyle/>
                    <a:p>
                      <a:pPr marL="0" indent="0" algn="l">
                        <a:buFont typeface="Arial" panose="020B0604020202020204" pitchFamily="34" charset="0"/>
                        <a:buNone/>
                      </a:pPr>
                      <a:r>
                        <a:rPr lang="en-US" sz="1100" b="1" dirty="0"/>
                        <a:t>Escobar</a:t>
                      </a:r>
                      <a:r>
                        <a:rPr lang="en-US" sz="1100" b="1" baseline="0" dirty="0"/>
                        <a:t> Elementary:  </a:t>
                      </a:r>
                    </a:p>
                    <a:p>
                      <a:pPr marL="0" indent="0" algn="l">
                        <a:buFont typeface="Arial" panose="020B0604020202020204" pitchFamily="34" charset="0"/>
                        <a:buNone/>
                      </a:pPr>
                      <a:r>
                        <a:rPr lang="en-US" sz="1100" b="1" baseline="0" dirty="0"/>
                        <a:t> Reading:    Meets -  65</a:t>
                      </a:r>
                    </a:p>
                    <a:p>
                      <a:pPr marL="0" indent="0" algn="l">
                        <a:buFont typeface="Arial" panose="020B0604020202020204" pitchFamily="34" charset="0"/>
                        <a:buNone/>
                      </a:pPr>
                      <a:r>
                        <a:rPr lang="en-US" sz="1100" b="1" baseline="0" dirty="0"/>
                        <a:t>                     Masters  41</a:t>
                      </a:r>
                    </a:p>
                    <a:p>
                      <a:pPr marL="0" indent="0" algn="l">
                        <a:buFont typeface="Arial" panose="020B0604020202020204" pitchFamily="34" charset="0"/>
                        <a:buNone/>
                      </a:pPr>
                      <a:r>
                        <a:rPr lang="en-US" sz="1100" b="1" baseline="0" dirty="0"/>
                        <a:t>Math:          Meets  - 62</a:t>
                      </a:r>
                    </a:p>
                    <a:p>
                      <a:pPr marL="0" indent="0" algn="l">
                        <a:buFont typeface="Arial" panose="020B0604020202020204" pitchFamily="34" charset="0"/>
                        <a:buNone/>
                      </a:pPr>
                      <a:r>
                        <a:rPr lang="en-US" sz="1100" b="1" baseline="0" dirty="0"/>
                        <a:t>                     Masters  - 28</a:t>
                      </a:r>
                    </a:p>
                    <a:p>
                      <a:pPr marL="0" indent="0" algn="l">
                        <a:buFont typeface="Arial" panose="020B0604020202020204" pitchFamily="34" charset="0"/>
                        <a:buNone/>
                      </a:pPr>
                      <a:r>
                        <a:rPr lang="en-US" sz="1100" b="1" baseline="0" dirty="0"/>
                        <a:t>TELPAS:       Goal 49% Growth</a:t>
                      </a:r>
                    </a:p>
                    <a:p>
                      <a:pPr marL="0" indent="0" algn="l">
                        <a:buFont typeface="Arial" panose="020B0604020202020204" pitchFamily="34" charset="0"/>
                        <a:buNone/>
                      </a:pPr>
                      <a:r>
                        <a:rPr lang="en-US" sz="1100" b="1" baseline="0" dirty="0"/>
                        <a:t>                     Escobar 57%</a:t>
                      </a:r>
                    </a:p>
                    <a:p>
                      <a:pPr marL="0" lvl="0" indent="0" algn="l">
                        <a:buFont typeface="Arial" panose="020B0604020202020204" pitchFamily="34" charset="0"/>
                        <a:buNone/>
                      </a:pPr>
                      <a:endParaRPr lang="en-US" sz="1100" b="1" baseline="0"/>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100" b="1" dirty="0"/>
                        <a:t>Escobar</a:t>
                      </a:r>
                      <a:r>
                        <a:rPr lang="en-US" sz="1100" b="1" baseline="0" dirty="0"/>
                        <a:t> Elementary:</a:t>
                      </a:r>
                    </a:p>
                    <a:p>
                      <a:pPr marL="0" lvl="0" indent="0" algn="l">
                        <a:buNone/>
                      </a:pPr>
                      <a:r>
                        <a:rPr lang="en-US" sz="1100" b="1" i="0" u="none" strike="noStrike" baseline="0" noProof="0" dirty="0">
                          <a:latin typeface="+mn-lt"/>
                        </a:rPr>
                        <a:t>Science:      Meets -39  </a:t>
                      </a:r>
                      <a:endParaRPr lang="en-US" dirty="0"/>
                    </a:p>
                    <a:p>
                      <a:pPr marL="0" lvl="0" indent="0" algn="l">
                        <a:buNone/>
                      </a:pPr>
                      <a:r>
                        <a:rPr lang="en-US" sz="1100" b="1" i="0" u="none" strike="noStrike" baseline="0" noProof="0" dirty="0">
                          <a:latin typeface="+mn-lt"/>
                        </a:rPr>
                        <a:t>                     Masters - 16</a:t>
                      </a:r>
                      <a:endParaRPr lang="en-US"/>
                    </a:p>
                    <a:p>
                      <a:pPr marL="0" indent="0" algn="l">
                        <a:buFont typeface="Arial" panose="020B0604020202020204" pitchFamily="34" charset="0"/>
                        <a:buNone/>
                      </a:pPr>
                      <a:endParaRPr lang="en-US"/>
                    </a:p>
                  </a:txBody>
                  <a:tcPr/>
                </a:tc>
                <a:tc>
                  <a:txBody>
                    <a:bodyPr/>
                    <a:lstStyle/>
                    <a:p>
                      <a:pPr algn="l"/>
                      <a:r>
                        <a:rPr lang="en-US" sz="1100" b="1" dirty="0"/>
                        <a:t>All </a:t>
                      </a:r>
                      <a:r>
                        <a:rPr lang="en-US" sz="1100" b="1" baseline="0" dirty="0"/>
                        <a:t>students </a:t>
                      </a:r>
                      <a:r>
                        <a:rPr lang="en-US" sz="1100" b="1" dirty="0"/>
                        <a:t>will receive additional support and intensive interventions in Science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t>Provide Professional development to ensure teachers</a:t>
                      </a:r>
                      <a:r>
                        <a:rPr lang="en-US" sz="1100" b="1" baseline="0" dirty="0"/>
                        <a:t> understand the level of rigor on the state assessment for their grade level.</a:t>
                      </a:r>
                    </a:p>
                    <a:p>
                      <a:pPr marL="0" marR="0" lvl="0" indent="0" algn="l">
                        <a:lnSpc>
                          <a:spcPct val="100000"/>
                        </a:lnSpc>
                        <a:spcBef>
                          <a:spcPts val="0"/>
                        </a:spcBef>
                        <a:spcAft>
                          <a:spcPts val="0"/>
                        </a:spcAft>
                        <a:buNone/>
                      </a:pPr>
                      <a:r>
                        <a:rPr lang="en-US" sz="1100" b="1" baseline="0" dirty="0"/>
                        <a:t>Practice TELPAS sessions for students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1" baseline="0"/>
                    </a:p>
                    <a:p>
                      <a:pPr algn="l"/>
                      <a:endParaRPr lang="en-US" sz="1100" b="1"/>
                    </a:p>
                  </a:txBody>
                  <a:tcPr/>
                </a:tc>
                <a:extLst>
                  <a:ext uri="{0D108BD9-81ED-4DB2-BD59-A6C34878D82A}">
                    <a16:rowId xmlns:a16="http://schemas.microsoft.com/office/drawing/2014/main" val="10003"/>
                  </a:ext>
                </a:extLst>
              </a:tr>
              <a:tr h="796636">
                <a:tc vMerge="1">
                  <a:txBody>
                    <a:bodyPr/>
                    <a:lstStyle/>
                    <a:p>
                      <a:endParaRPr lang="en-US"/>
                    </a:p>
                  </a:txBody>
                  <a:tcPr/>
                </a:tc>
                <a:tc>
                  <a:txBody>
                    <a:bodyPr/>
                    <a:lstStyle/>
                    <a:p>
                      <a:pPr lvl="0" algn="ctr">
                        <a:buNone/>
                      </a:pPr>
                      <a:r>
                        <a:rPr lang="en-US" sz="1600" b="1" dirty="0"/>
                        <a:t>Academic Growth</a:t>
                      </a:r>
                    </a:p>
                  </a:txBody>
                  <a:tcPr/>
                </a:tc>
                <a:tc>
                  <a:txBody>
                    <a:bodyPr/>
                    <a:lstStyle/>
                    <a:p>
                      <a:pPr algn="l"/>
                      <a:r>
                        <a:rPr lang="en-US" sz="1100" b="1" dirty="0"/>
                        <a:t>Total with 1 point 336</a:t>
                      </a:r>
                    </a:p>
                  </a:txBody>
                  <a:tcPr/>
                </a:tc>
                <a:tc>
                  <a:txBody>
                    <a:bodyPr/>
                    <a:lstStyle/>
                    <a:p>
                      <a:pPr lvl="0" algn="l">
                        <a:buNone/>
                      </a:pPr>
                      <a:r>
                        <a:rPr lang="en-US" sz="1100" b="1" i="0" u="none" strike="noStrike" baseline="0" noProof="0" dirty="0">
                          <a:latin typeface="Calibri"/>
                        </a:rPr>
                        <a:t>Total with no points 53 which 22 of which prior year Masters and current year Meets</a:t>
                      </a:r>
                      <a:endParaRPr lang="en-US" dirty="0"/>
                    </a:p>
                  </a:txBody>
                  <a:tcPr/>
                </a:tc>
                <a:tc>
                  <a:txBody>
                    <a:bodyPr/>
                    <a:lstStyle/>
                    <a:p>
                      <a:pPr marL="0" indent="0" algn="l">
                        <a:buFont typeface="Arial" panose="020B0604020202020204" pitchFamily="34" charset="0"/>
                        <a:buNone/>
                      </a:pPr>
                      <a:r>
                        <a:rPr lang="en-US" sz="1100" b="1" dirty="0"/>
                        <a:t>Teachers analyze data and identify student growth scores then create detailed lesson plans using the accelerated HB 4545</a:t>
                      </a:r>
                    </a:p>
                  </a:txBody>
                  <a:tcPr/>
                </a:tc>
                <a:extLst>
                  <a:ext uri="{0D108BD9-81ED-4DB2-BD59-A6C34878D82A}">
                    <a16:rowId xmlns:a16="http://schemas.microsoft.com/office/drawing/2014/main" val="10004"/>
                  </a:ext>
                </a:extLst>
              </a:tr>
            </a:tbl>
          </a:graphicData>
        </a:graphic>
      </p:graphicFrame>
      <p:sp>
        <p:nvSpPr>
          <p:cNvPr id="3" name="Slide Number Placeholder 2"/>
          <p:cNvSpPr>
            <a:spLocks noGrp="1"/>
          </p:cNvSpPr>
          <p:nvPr>
            <p:ph type="sldNum" sz="quarter" idx="12"/>
          </p:nvPr>
        </p:nvSpPr>
        <p:spPr/>
        <p:txBody>
          <a:bodyPr/>
          <a:lstStyle/>
          <a:p>
            <a:fld id="{236ED5DE-22B7-41E7-A943-79814E858A13}" type="slidenum">
              <a:rPr lang="en-US" dirty="0" smtClean="0"/>
              <a:t>24</a:t>
            </a:fld>
            <a:endParaRPr lang="en-US"/>
          </a:p>
        </p:txBody>
      </p:sp>
    </p:spTree>
    <p:extLst>
      <p:ext uri="{BB962C8B-B14F-4D97-AF65-F5344CB8AC3E}">
        <p14:creationId xmlns:p14="http://schemas.microsoft.com/office/powerpoint/2010/main" val="23306671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4740" y="0"/>
            <a:ext cx="10515600" cy="297026"/>
          </a:xfrm>
        </p:spPr>
        <p:txBody>
          <a:bodyPr>
            <a:normAutofit fontScale="90000"/>
          </a:bodyPr>
          <a:lstStyle/>
          <a:p>
            <a:r>
              <a:rPr lang="en-US" sz="1800" b="1"/>
              <a:t>Summary  of Findings</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477797782"/>
              </p:ext>
            </p:extLst>
          </p:nvPr>
        </p:nvGraphicFramePr>
        <p:xfrm>
          <a:off x="430197" y="311934"/>
          <a:ext cx="10953105" cy="5480520"/>
        </p:xfrm>
        <a:graphic>
          <a:graphicData uri="http://schemas.openxmlformats.org/drawingml/2006/table">
            <a:tbl>
              <a:tblPr firstRow="1" bandRow="1">
                <a:tableStyleId>{5940675A-B579-460E-94D1-54222C63F5DA}</a:tableStyleId>
              </a:tblPr>
              <a:tblGrid>
                <a:gridCol w="1027715">
                  <a:extLst>
                    <a:ext uri="{9D8B030D-6E8A-4147-A177-3AD203B41FA5}">
                      <a16:colId xmlns:a16="http://schemas.microsoft.com/office/drawing/2014/main" val="20000"/>
                    </a:ext>
                  </a:extLst>
                </a:gridCol>
                <a:gridCol w="3353527">
                  <a:extLst>
                    <a:ext uri="{9D8B030D-6E8A-4147-A177-3AD203B41FA5}">
                      <a16:colId xmlns:a16="http://schemas.microsoft.com/office/drawing/2014/main" val="20001"/>
                    </a:ext>
                  </a:extLst>
                </a:gridCol>
                <a:gridCol w="1997943">
                  <a:extLst>
                    <a:ext uri="{9D8B030D-6E8A-4147-A177-3AD203B41FA5}">
                      <a16:colId xmlns:a16="http://schemas.microsoft.com/office/drawing/2014/main" val="20002"/>
                    </a:ext>
                  </a:extLst>
                </a:gridCol>
                <a:gridCol w="2383299">
                  <a:extLst>
                    <a:ext uri="{9D8B030D-6E8A-4147-A177-3AD203B41FA5}">
                      <a16:colId xmlns:a16="http://schemas.microsoft.com/office/drawing/2014/main" val="20003"/>
                    </a:ext>
                  </a:extLst>
                </a:gridCol>
                <a:gridCol w="2190621">
                  <a:extLst>
                    <a:ext uri="{9D8B030D-6E8A-4147-A177-3AD203B41FA5}">
                      <a16:colId xmlns:a16="http://schemas.microsoft.com/office/drawing/2014/main" val="20004"/>
                    </a:ext>
                  </a:extLst>
                </a:gridCol>
              </a:tblGrid>
              <a:tr h="373866">
                <a:tc>
                  <a:txBody>
                    <a:bodyPr/>
                    <a:lstStyle/>
                    <a:p>
                      <a:pPr algn="ctr"/>
                      <a:r>
                        <a:rPr lang="en-US" sz="1400" b="1" dirty="0">
                          <a:solidFill>
                            <a:schemeClr val="bg1"/>
                          </a:solidFill>
                        </a:rPr>
                        <a:t>GOAL</a:t>
                      </a:r>
                    </a:p>
                  </a:txBody>
                  <a:tcPr>
                    <a:solidFill>
                      <a:schemeClr val="accent1"/>
                    </a:solidFill>
                  </a:tcPr>
                </a:tc>
                <a:tc>
                  <a:txBody>
                    <a:bodyPr/>
                    <a:lstStyle/>
                    <a:p>
                      <a:pPr algn="ctr"/>
                      <a:r>
                        <a:rPr lang="en-US" sz="1400" b="1" dirty="0">
                          <a:solidFill>
                            <a:schemeClr val="bg1"/>
                          </a:solidFill>
                        </a:rPr>
                        <a:t>Area Reviewed</a:t>
                      </a:r>
                    </a:p>
                  </a:txBody>
                  <a:tcPr>
                    <a:solidFill>
                      <a:schemeClr val="accent1"/>
                    </a:solidFill>
                  </a:tcPr>
                </a:tc>
                <a:tc>
                  <a:txBody>
                    <a:bodyPr/>
                    <a:lstStyle/>
                    <a:p>
                      <a:pPr algn="ctr"/>
                      <a:r>
                        <a:rPr lang="en-US" sz="1400" b="1" dirty="0">
                          <a:solidFill>
                            <a:schemeClr val="bg1"/>
                          </a:solidFill>
                        </a:rPr>
                        <a:t>Summary of Strengths</a:t>
                      </a:r>
                    </a:p>
                  </a:txBody>
                  <a:tcPr>
                    <a:solidFill>
                      <a:schemeClr val="accent1"/>
                    </a:solidFill>
                  </a:tcPr>
                </a:tc>
                <a:tc>
                  <a:txBody>
                    <a:bodyPr/>
                    <a:lstStyle/>
                    <a:p>
                      <a:pPr algn="ctr"/>
                      <a:r>
                        <a:rPr lang="en-US" sz="1400" b="1" dirty="0">
                          <a:solidFill>
                            <a:schemeClr val="bg1"/>
                          </a:solidFill>
                        </a:rPr>
                        <a:t>Summary of Needs</a:t>
                      </a:r>
                    </a:p>
                  </a:txBody>
                  <a:tcPr>
                    <a:solidFill>
                      <a:schemeClr val="accent1"/>
                    </a:solidFill>
                  </a:tcPr>
                </a:tc>
                <a:tc>
                  <a:txBody>
                    <a:bodyPr/>
                    <a:lstStyle/>
                    <a:p>
                      <a:pPr algn="ctr"/>
                      <a:r>
                        <a:rPr lang="en-US" sz="1400" b="1" dirty="0">
                          <a:solidFill>
                            <a:schemeClr val="bg1"/>
                          </a:solidFill>
                        </a:rPr>
                        <a:t>Priorities</a:t>
                      </a:r>
                    </a:p>
                  </a:txBody>
                  <a:tcPr>
                    <a:solidFill>
                      <a:schemeClr val="accent1"/>
                    </a:solidFill>
                  </a:tcPr>
                </a:tc>
                <a:extLst>
                  <a:ext uri="{0D108BD9-81ED-4DB2-BD59-A6C34878D82A}">
                    <a16:rowId xmlns:a16="http://schemas.microsoft.com/office/drawing/2014/main" val="10000"/>
                  </a:ext>
                </a:extLst>
              </a:tr>
              <a:tr h="1108547">
                <a:tc rowSpan="3">
                  <a:txBody>
                    <a:bodyPr/>
                    <a:lstStyle/>
                    <a:p>
                      <a:pPr lvl="0" algn="ctr">
                        <a:buNone/>
                      </a:pPr>
                      <a:endParaRPr lang="en-US" sz="2800"/>
                    </a:p>
                    <a:p>
                      <a:pPr lvl="0" algn="ctr">
                        <a:buNone/>
                      </a:pPr>
                      <a:r>
                        <a:rPr lang="en-US" sz="2800" dirty="0"/>
                        <a:t>3</a:t>
                      </a:r>
                    </a:p>
                    <a:p>
                      <a:pPr lvl="0" algn="ctr">
                        <a:buNone/>
                      </a:pPr>
                      <a:r>
                        <a:rPr lang="en-US" sz="1400" dirty="0"/>
                        <a:t>Improve</a:t>
                      </a:r>
                    </a:p>
                    <a:p>
                      <a:pPr lvl="0" algn="ctr">
                        <a:buNone/>
                      </a:pPr>
                      <a:r>
                        <a:rPr lang="en-US" sz="1400" dirty="0"/>
                        <a:t>Safety, Public Support, </a:t>
                      </a:r>
                    </a:p>
                    <a:p>
                      <a:pPr lvl="0" algn="ctr">
                        <a:buNone/>
                      </a:pPr>
                      <a:r>
                        <a:rPr lang="en-US" sz="1400" dirty="0"/>
                        <a:t>Culture and Climate</a:t>
                      </a:r>
                      <a:endParaRPr lang="en-US" dirty="0"/>
                    </a:p>
                    <a:p>
                      <a:pPr lvl="0" algn="ctr">
                        <a:buNone/>
                      </a:pPr>
                      <a:endParaRPr lang="en-US" sz="1800"/>
                    </a:p>
                  </a:txBody>
                  <a:tcPr/>
                </a:tc>
                <a:tc>
                  <a:txBody>
                    <a:bodyPr/>
                    <a:lstStyle/>
                    <a:p>
                      <a:pPr algn="ctr"/>
                      <a:r>
                        <a:rPr lang="en-US" sz="1600" b="1" dirty="0"/>
                        <a:t>Family and Community Involvement</a:t>
                      </a:r>
                    </a:p>
                  </a:txBody>
                  <a:tcPr/>
                </a:tc>
                <a:tc>
                  <a:txBody>
                    <a:bodyPr/>
                    <a:lstStyle/>
                    <a:p>
                      <a:pPr marL="171450" indent="-171450" algn="l">
                        <a:buFont typeface="Arial" panose="020B0604020202020204" pitchFamily="34" charset="0"/>
                        <a:buChar char="•"/>
                      </a:pPr>
                      <a:r>
                        <a:rPr lang="en-US" sz="1000" b="0" u="none" baseline="0" dirty="0"/>
                        <a:t>Open House</a:t>
                      </a:r>
                    </a:p>
                    <a:p>
                      <a:pPr marL="171450" indent="-171450" algn="l">
                        <a:buFont typeface="Arial" panose="020B0604020202020204" pitchFamily="34" charset="0"/>
                        <a:buChar char="•"/>
                      </a:pPr>
                      <a:r>
                        <a:rPr lang="en-US" sz="1000" b="0" u="none" baseline="0" dirty="0"/>
                        <a:t>Meet the Teacher Night</a:t>
                      </a:r>
                    </a:p>
                    <a:p>
                      <a:pPr marL="171450" indent="-171450" algn="l">
                        <a:buFont typeface="Arial" panose="020B0604020202020204" pitchFamily="34" charset="0"/>
                        <a:buChar char="•"/>
                      </a:pPr>
                      <a:r>
                        <a:rPr lang="en-US" sz="1000" b="0" u="none" baseline="0" dirty="0"/>
                        <a:t>Volunteer Program</a:t>
                      </a:r>
                    </a:p>
                    <a:p>
                      <a:pPr marL="171450" indent="-171450" algn="l">
                        <a:buFont typeface="Arial" panose="020B0604020202020204" pitchFamily="34" charset="0"/>
                        <a:buChar char="•"/>
                      </a:pPr>
                      <a:r>
                        <a:rPr lang="en-US" sz="1000" b="0" u="none" baseline="0" dirty="0"/>
                        <a:t>Evening Programs</a:t>
                      </a:r>
                    </a:p>
                    <a:p>
                      <a:pPr marL="171450" indent="-171450" algn="l">
                        <a:buFont typeface="Arial" panose="020B0604020202020204" pitchFamily="34" charset="0"/>
                        <a:buChar char="•"/>
                      </a:pPr>
                      <a:r>
                        <a:rPr lang="en-US" sz="1000" b="0" u="none" baseline="0" dirty="0"/>
                        <a:t>Parent contact</a:t>
                      </a:r>
                    </a:p>
                    <a:p>
                      <a:pPr marL="171450" indent="-171450" algn="l">
                        <a:buFont typeface="Arial" panose="020B0604020202020204" pitchFamily="34" charset="0"/>
                        <a:buChar char="•"/>
                      </a:pPr>
                      <a:r>
                        <a:rPr lang="en-US" sz="1000" b="0" u="none" baseline="0" dirty="0"/>
                        <a:t>Academic Night</a:t>
                      </a:r>
                    </a:p>
                    <a:p>
                      <a:pPr marL="171450" indent="-171450" algn="l">
                        <a:buFont typeface="Arial" panose="020B0604020202020204" pitchFamily="34" charset="0"/>
                        <a:buChar char="•"/>
                      </a:pPr>
                      <a:r>
                        <a:rPr lang="en-US" sz="1000" b="0" u="none" baseline="0" dirty="0"/>
                        <a:t>Literacy Evening</a:t>
                      </a:r>
                    </a:p>
                  </a:txBody>
                  <a:tcPr/>
                </a:tc>
                <a:tc>
                  <a:txBody>
                    <a:bodyPr/>
                    <a:lstStyle/>
                    <a:p>
                      <a:pPr marL="171450" indent="-171450" algn="l">
                        <a:buFont typeface="Arial" panose="020B0604020202020204" pitchFamily="34" charset="0"/>
                        <a:buChar char="•"/>
                      </a:pPr>
                      <a:r>
                        <a:rPr lang="en-US" sz="1000" b="0" dirty="0"/>
                        <a:t>Increase attendance of Parent Orientation SSI</a:t>
                      </a:r>
                    </a:p>
                    <a:p>
                      <a:pPr marL="171450" indent="-171450" algn="l">
                        <a:buFont typeface="Arial" panose="020B0604020202020204" pitchFamily="34" charset="0"/>
                        <a:buChar char="•"/>
                      </a:pPr>
                      <a:r>
                        <a:rPr lang="en-US" sz="1000" b="0" dirty="0"/>
                        <a:t>Partner with high school and middle schools to engage students in the community</a:t>
                      </a:r>
                    </a:p>
                    <a:p>
                      <a:pPr marL="171450" lvl="0" indent="-171450" algn="l">
                        <a:buFont typeface="Arial" panose="020B0604020202020204" pitchFamily="34" charset="0"/>
                        <a:buChar char="•"/>
                      </a:pPr>
                      <a:r>
                        <a:rPr lang="en-US" sz="1000" b="0" dirty="0"/>
                        <a:t>Parent Conferences</a:t>
                      </a:r>
                    </a:p>
                    <a:p>
                      <a:pPr marL="171450" lvl="0" indent="-171450" algn="l">
                        <a:buFont typeface="Arial" panose="020B0604020202020204" pitchFamily="34" charset="0"/>
                        <a:buChar char="•"/>
                      </a:pPr>
                      <a:r>
                        <a:rPr lang="en-US" sz="1000" b="0" dirty="0"/>
                        <a:t>Planning Family Events</a:t>
                      </a:r>
                    </a:p>
                    <a:p>
                      <a:pPr marL="171450" lvl="0" indent="-171450" algn="l">
                        <a:buFont typeface="Arial" panose="020B0604020202020204" pitchFamily="34" charset="0"/>
                        <a:buChar char="•"/>
                      </a:pPr>
                      <a:r>
                        <a:rPr lang="en-US" sz="1000" b="0" dirty="0"/>
                        <a:t>SEL Data</a:t>
                      </a:r>
                    </a:p>
                  </a:txBody>
                  <a:tcPr/>
                </a:tc>
                <a:tc>
                  <a:txBody>
                    <a:bodyPr/>
                    <a:lstStyle/>
                    <a:p>
                      <a:pPr marL="171450" indent="-171450" algn="l">
                        <a:buFont typeface="Arial" panose="020B0604020202020204" pitchFamily="34" charset="0"/>
                        <a:buChar char="•"/>
                      </a:pPr>
                      <a:r>
                        <a:rPr lang="en-US" sz="1000" b="0" dirty="0"/>
                        <a:t>Increase attendance of Parent Orientation SSI</a:t>
                      </a:r>
                    </a:p>
                    <a:p>
                      <a:pPr marL="171450" indent="-171450" algn="l">
                        <a:buFont typeface="Arial" panose="020B0604020202020204" pitchFamily="34" charset="0"/>
                        <a:buChar char="•"/>
                      </a:pPr>
                      <a:r>
                        <a:rPr lang="en-US" sz="1000" b="0" dirty="0"/>
                        <a:t>SEL Data</a:t>
                      </a:r>
                    </a:p>
                    <a:p>
                      <a:pPr marL="171450" lvl="0" indent="-171450" algn="l">
                        <a:buFont typeface="Arial" panose="020B0604020202020204" pitchFamily="34" charset="0"/>
                        <a:buChar char="•"/>
                      </a:pPr>
                      <a:r>
                        <a:rPr lang="en-US" sz="1000" b="0" i="0" u="none" strike="noStrike" noProof="0" dirty="0">
                          <a:latin typeface="Calibri"/>
                        </a:rPr>
                        <a:t>Planning Family Events</a:t>
                      </a:r>
                      <a:endParaRPr lang="en-US" sz="1000" b="0" dirty="0"/>
                    </a:p>
                    <a:p>
                      <a:pPr marL="171450" indent="-171450" algn="l">
                        <a:buFont typeface="Arial" panose="020B0604020202020204" pitchFamily="34" charset="0"/>
                        <a:buChar char="•"/>
                      </a:pPr>
                      <a:endParaRPr lang="en-US" sz="1000" b="0"/>
                    </a:p>
                    <a:p>
                      <a:pPr marL="0" indent="0" algn="l">
                        <a:buFont typeface="Arial" panose="020B0604020202020204" pitchFamily="34" charset="0"/>
                        <a:buNone/>
                      </a:pPr>
                      <a:endParaRPr lang="en-US" sz="1000" b="0"/>
                    </a:p>
                  </a:txBody>
                  <a:tcPr/>
                </a:tc>
                <a:extLst>
                  <a:ext uri="{0D108BD9-81ED-4DB2-BD59-A6C34878D82A}">
                    <a16:rowId xmlns:a16="http://schemas.microsoft.com/office/drawing/2014/main" val="10001"/>
                  </a:ext>
                </a:extLst>
              </a:tr>
              <a:tr h="718704">
                <a:tc vMerge="1">
                  <a:txBody>
                    <a:bodyPr/>
                    <a:lstStyle/>
                    <a:p>
                      <a:endParaRPr lang="en-US" sz="1800"/>
                    </a:p>
                  </a:txBody>
                  <a:tcPr/>
                </a:tc>
                <a:tc>
                  <a:txBody>
                    <a:bodyPr/>
                    <a:lstStyle/>
                    <a:p>
                      <a:pPr algn="ctr"/>
                      <a:r>
                        <a:rPr lang="en-US" sz="1600" b="1" dirty="0"/>
                        <a:t>School Culture and Climate</a:t>
                      </a:r>
                    </a:p>
                  </a:txBody>
                  <a:tcPr/>
                </a:tc>
                <a:tc>
                  <a:txBody>
                    <a:bodyPr/>
                    <a:lstStyle/>
                    <a:p>
                      <a:pPr marL="171450" indent="-171450" algn="l">
                        <a:buFont typeface="Arial" panose="020B0604020202020204" pitchFamily="34" charset="0"/>
                        <a:buChar char="•"/>
                      </a:pPr>
                      <a:r>
                        <a:rPr lang="en-US" sz="1000" b="0" dirty="0"/>
                        <a:t>Training</a:t>
                      </a:r>
                      <a:r>
                        <a:rPr lang="en-US" sz="1000" b="0" baseline="0" dirty="0"/>
                        <a:t> for faculty and staff on student sexual abuse and neglect, bullying and suicide. </a:t>
                      </a:r>
                      <a:endParaRPr lang="en-US" sz="1000" b="0" dirty="0"/>
                    </a:p>
                  </a:txBody>
                  <a:tcPr/>
                </a:tc>
                <a:tc>
                  <a:txBody>
                    <a:bodyPr/>
                    <a:lstStyle/>
                    <a:p>
                      <a:pPr marL="171450" indent="-171450" algn="l">
                        <a:buFont typeface="Arial" panose="020B0604020202020204" pitchFamily="34" charset="0"/>
                        <a:buChar char="•"/>
                      </a:pPr>
                      <a:r>
                        <a:rPr lang="en-US" sz="1000" b="0" dirty="0"/>
                        <a:t>Improve the management,</a:t>
                      </a:r>
                      <a:r>
                        <a:rPr lang="en-US" sz="1000" b="0" baseline="0" dirty="0"/>
                        <a:t> attendance education and care of children with needs</a:t>
                      </a:r>
                    </a:p>
                  </a:txBody>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b="0" dirty="0"/>
                        <a:t>Improve the management,</a:t>
                      </a:r>
                      <a:r>
                        <a:rPr lang="en-US" sz="1000" b="0" baseline="0" dirty="0"/>
                        <a:t> attendance education and care of children with needs</a:t>
                      </a:r>
                      <a:endParaRPr lang="en-US" sz="1000" b="0" dirty="0"/>
                    </a:p>
                    <a:p>
                      <a:pPr marL="0" indent="0" algn="l">
                        <a:buFont typeface="Arial" panose="020B0604020202020204" pitchFamily="34" charset="0"/>
                        <a:buNone/>
                      </a:pPr>
                      <a:endParaRPr lang="en-US" sz="1000" b="0"/>
                    </a:p>
                  </a:txBody>
                  <a:tcPr/>
                </a:tc>
                <a:extLst>
                  <a:ext uri="{0D108BD9-81ED-4DB2-BD59-A6C34878D82A}">
                    <a16:rowId xmlns:a16="http://schemas.microsoft.com/office/drawing/2014/main" val="10003"/>
                  </a:ext>
                </a:extLst>
              </a:tr>
              <a:tr h="831272">
                <a:tc vMerge="1">
                  <a:txBody>
                    <a:bodyPr/>
                    <a:lstStyle/>
                    <a:p>
                      <a:endParaRPr lang="en-US"/>
                    </a:p>
                  </a:txBody>
                  <a:tcPr/>
                </a:tc>
                <a:tc>
                  <a:txBody>
                    <a:bodyPr/>
                    <a:lstStyle/>
                    <a:p>
                      <a:pPr lvl="0" algn="ctr">
                        <a:buNone/>
                      </a:pPr>
                      <a:r>
                        <a:rPr lang="en-US" sz="1600" b="1" dirty="0"/>
                        <a:t>Attendance and Recruitment</a:t>
                      </a:r>
                    </a:p>
                  </a:txBody>
                  <a:tcPr/>
                </a:tc>
                <a:tc>
                  <a:txBody>
                    <a:bodyPr/>
                    <a:lstStyle/>
                    <a:p>
                      <a:pPr marL="171450" lvl="0" indent="-171450" algn="l">
                        <a:buFont typeface="Arial"/>
                        <a:buChar char="•"/>
                      </a:pPr>
                      <a:r>
                        <a:rPr lang="en-US" sz="1000" b="0" dirty="0"/>
                        <a:t>Customer Service</a:t>
                      </a:r>
                    </a:p>
                    <a:p>
                      <a:pPr marL="171450" lvl="0" indent="-171450" algn="l">
                        <a:buFont typeface="Arial"/>
                        <a:buChar char="•"/>
                      </a:pPr>
                      <a:r>
                        <a:rPr lang="en-US" sz="1000" b="0" dirty="0"/>
                        <a:t>Increase of Enrollment</a:t>
                      </a:r>
                    </a:p>
                    <a:p>
                      <a:pPr marL="171450" lvl="0" indent="-171450" algn="l">
                        <a:buFont typeface="Arial"/>
                        <a:buChar char="•"/>
                      </a:pPr>
                      <a:endParaRPr lang="en-US" sz="1000" b="0"/>
                    </a:p>
                  </a:txBody>
                  <a:tcPr/>
                </a:tc>
                <a:tc>
                  <a:txBody>
                    <a:bodyPr/>
                    <a:lstStyle/>
                    <a:p>
                      <a:pPr marL="0" lvl="0" indent="0" algn="l">
                        <a:buNone/>
                      </a:pPr>
                      <a:endParaRPr lang="en-US" sz="1000" b="0" baseline="0" dirty="0"/>
                    </a:p>
                    <a:p>
                      <a:pPr marL="171450" lvl="0" indent="-171450" algn="l">
                        <a:buFont typeface="Arial"/>
                        <a:buChar char="•"/>
                      </a:pPr>
                      <a:r>
                        <a:rPr lang="en-US" sz="1000" b="0" baseline="0" dirty="0"/>
                        <a:t>Weekly trophy and small Incentive</a:t>
                      </a:r>
                    </a:p>
                    <a:p>
                      <a:pPr marL="171450" lvl="0" indent="-171450" algn="l">
                        <a:buFont typeface="Arial"/>
                        <a:buChar char="•"/>
                      </a:pPr>
                      <a:r>
                        <a:rPr lang="en-US" sz="1000" b="0" baseline="0" dirty="0"/>
                        <a:t>2022-23 – 93.98% Attendance</a:t>
                      </a:r>
                    </a:p>
                    <a:p>
                      <a:pPr marL="0" lvl="0" indent="0" algn="l">
                        <a:buNone/>
                      </a:pPr>
                      <a:endParaRPr lang="en-US" sz="1000" b="0" baseline="0"/>
                    </a:p>
                  </a:txBody>
                  <a:tcPr/>
                </a:tc>
                <a:tc>
                  <a:txBody>
                    <a:bodyPr/>
                    <a:lstStyle/>
                    <a:p>
                      <a:pPr marL="0" lvl="0" indent="0" algn="l">
                        <a:buNone/>
                      </a:pPr>
                      <a:r>
                        <a:rPr lang="en-US" sz="1000" b="0" dirty="0"/>
                        <a:t>Increase attendance by 5% to reach goal of 98%</a:t>
                      </a:r>
                    </a:p>
                  </a:txBody>
                  <a:tcPr/>
                </a:tc>
                <a:extLst>
                  <a:ext uri="{0D108BD9-81ED-4DB2-BD59-A6C34878D82A}">
                    <a16:rowId xmlns:a16="http://schemas.microsoft.com/office/drawing/2014/main" val="1443002722"/>
                  </a:ext>
                </a:extLst>
              </a:tr>
              <a:tr h="1123019">
                <a:tc rowSpan="2">
                  <a:txBody>
                    <a:bodyPr/>
                    <a:lstStyle/>
                    <a:p>
                      <a:pPr algn="ctr"/>
                      <a:endParaRPr lang="en-US" sz="2400" b="1"/>
                    </a:p>
                    <a:p>
                      <a:pPr lvl="0" algn="ctr">
                        <a:buNone/>
                      </a:pPr>
                      <a:r>
                        <a:rPr lang="en-US" sz="2400" b="1" dirty="0"/>
                        <a:t>4</a:t>
                      </a:r>
                    </a:p>
                    <a:p>
                      <a:pPr lvl="0" algn="ctr">
                        <a:buNone/>
                      </a:pPr>
                      <a:r>
                        <a:rPr lang="en-US" sz="1200" dirty="0"/>
                        <a:t>Increase </a:t>
                      </a:r>
                      <a:r>
                        <a:rPr lang="en-US" sz="1200" b="0" i="0" u="none" strike="noStrike" noProof="0" dirty="0">
                          <a:latin typeface="Calibri"/>
                        </a:rPr>
                        <a:t>Staff Quality, Recruitment, and </a:t>
                      </a:r>
                      <a:endParaRPr lang="en-US" sz="1200" dirty="0"/>
                    </a:p>
                    <a:p>
                      <a:pPr lvl="0" algn="ctr">
                        <a:buNone/>
                      </a:pPr>
                      <a:r>
                        <a:rPr lang="en-US" sz="1200" b="0" i="0" u="none" strike="noStrike" noProof="0" dirty="0">
                          <a:latin typeface="Calibri"/>
                        </a:rPr>
                        <a:t>Retention</a:t>
                      </a:r>
                      <a:endParaRPr lang="en-US" sz="1200" dirty="0"/>
                    </a:p>
                  </a:txBody>
                  <a:tcPr/>
                </a:tc>
                <a:tc>
                  <a:txBody>
                    <a:bodyPr/>
                    <a:lstStyle/>
                    <a:p>
                      <a:pPr algn="ctr"/>
                      <a:r>
                        <a:rPr lang="en-US" sz="1600" b="1" dirty="0"/>
                        <a:t>Staff</a:t>
                      </a:r>
                      <a:r>
                        <a:rPr lang="en-US" sz="1600" b="1" baseline="0" dirty="0"/>
                        <a:t> Quality, Recruitment, and Retention</a:t>
                      </a:r>
                      <a:endParaRPr lang="en-US" sz="1600" b="1" dirty="0"/>
                    </a:p>
                  </a:txBody>
                  <a:tcPr/>
                </a:tc>
                <a:tc>
                  <a:txBody>
                    <a:bodyPr/>
                    <a:lstStyle/>
                    <a:p>
                      <a:pPr marL="171450" indent="-171450" algn="l">
                        <a:buFont typeface="Arial" panose="020B0604020202020204" pitchFamily="34" charset="0"/>
                        <a:buChar char="•"/>
                      </a:pPr>
                      <a:r>
                        <a:rPr lang="en-US" sz="1000" dirty="0"/>
                        <a:t>Recruit highly</a:t>
                      </a:r>
                      <a:r>
                        <a:rPr lang="en-US" sz="1000" baseline="0" dirty="0"/>
                        <a:t> qualified staff by attending job fairs</a:t>
                      </a:r>
                    </a:p>
                    <a:p>
                      <a:pPr marL="171450" indent="-171450" algn="l">
                        <a:buFont typeface="Arial" panose="020B0604020202020204" pitchFamily="34" charset="0"/>
                        <a:buChar char="•"/>
                      </a:pPr>
                      <a:r>
                        <a:rPr lang="en-US" sz="1000" baseline="0" dirty="0"/>
                        <a:t>Hire university students that have demonstrated excellence in the classroom. </a:t>
                      </a:r>
                      <a:endParaRPr lang="en-US" sz="1000" dirty="0"/>
                    </a:p>
                  </a:txBody>
                  <a:tcPr/>
                </a:tc>
                <a:tc>
                  <a:txBody>
                    <a:bodyPr/>
                    <a:lstStyle/>
                    <a:p>
                      <a:pPr marL="171450" indent="-171450" algn="l">
                        <a:buFont typeface="Arial" panose="020B0604020202020204" pitchFamily="34" charset="0"/>
                        <a:buChar char="•"/>
                      </a:pPr>
                      <a:r>
                        <a:rPr lang="en-US" sz="1000" b="0" dirty="0"/>
                        <a:t>Staff development and support for new teachers and 2nd year teachers</a:t>
                      </a:r>
                    </a:p>
                    <a:p>
                      <a:pPr marL="171450" lvl="0" indent="-171450" algn="l">
                        <a:buFont typeface="Arial" panose="020B0604020202020204" pitchFamily="34" charset="0"/>
                        <a:buChar char="•"/>
                      </a:pPr>
                      <a:r>
                        <a:rPr lang="en-US" sz="1000" b="0" dirty="0"/>
                        <a:t>Align TTESS observation and walkthrough</a:t>
                      </a:r>
                    </a:p>
                    <a:p>
                      <a:pPr marL="171450" lvl="0" indent="-171450" algn="l">
                        <a:buFont typeface="Arial" panose="020B0604020202020204" pitchFamily="34" charset="0"/>
                        <a:buChar char="•"/>
                      </a:pPr>
                      <a:r>
                        <a:rPr lang="en-US" sz="1000" b="0" dirty="0"/>
                        <a:t>Staff recognition </a:t>
                      </a:r>
                    </a:p>
                  </a:txBody>
                  <a:tcPr/>
                </a:tc>
                <a:tc>
                  <a:txBody>
                    <a:bodyPr/>
                    <a:lstStyle/>
                    <a:p>
                      <a:pPr marL="171450" indent="-171450" algn="l">
                        <a:buFont typeface="Arial" panose="020B0604020202020204" pitchFamily="34" charset="0"/>
                        <a:buChar char="•"/>
                      </a:pPr>
                      <a:r>
                        <a:rPr lang="en-US" sz="1000" b="0" i="0" u="none" strike="noStrike" noProof="0" dirty="0">
                          <a:latin typeface="Calibri"/>
                        </a:rPr>
                        <a:t>Staff development and support for new teachers and 2nd year teachers</a:t>
                      </a:r>
                      <a:endParaRPr lang="en-US" sz="1000" b="0" dirty="0"/>
                    </a:p>
                  </a:txBody>
                  <a:tcPr/>
                </a:tc>
                <a:extLst>
                  <a:ext uri="{0D108BD9-81ED-4DB2-BD59-A6C34878D82A}">
                    <a16:rowId xmlns:a16="http://schemas.microsoft.com/office/drawing/2014/main" val="10004"/>
                  </a:ext>
                </a:extLst>
              </a:tr>
              <a:tr h="1123019">
                <a:tc vMerge="1">
                  <a:txBody>
                    <a:bodyPr/>
                    <a:lstStyle/>
                    <a:p>
                      <a:endParaRPr lang="en-US"/>
                    </a:p>
                  </a:txBody>
                  <a:tcPr/>
                </a:tc>
                <a:tc>
                  <a:txBody>
                    <a:bodyPr/>
                    <a:lstStyle/>
                    <a:p>
                      <a:pPr lvl="0" algn="ctr">
                        <a:buNone/>
                      </a:pPr>
                      <a:r>
                        <a:rPr lang="en-US" sz="1600" b="1" baseline="0" dirty="0"/>
                        <a:t>Increase Learning Time</a:t>
                      </a:r>
                    </a:p>
                  </a:txBody>
                  <a:tcPr/>
                </a:tc>
                <a:tc>
                  <a:txBody>
                    <a:bodyPr/>
                    <a:lstStyle/>
                    <a:p>
                      <a:pPr marL="171450" lvl="0" indent="-171450" algn="l">
                        <a:buFont typeface="Arial"/>
                        <a:buChar char="•"/>
                      </a:pPr>
                      <a:r>
                        <a:rPr lang="en-US" sz="1000" baseline="0" dirty="0"/>
                        <a:t>Morning routines for technology software</a:t>
                      </a:r>
                    </a:p>
                    <a:p>
                      <a:pPr marL="171450" lvl="0" indent="-171450" algn="l">
                        <a:buFont typeface="Arial"/>
                        <a:buChar char="•"/>
                      </a:pPr>
                      <a:r>
                        <a:rPr lang="en-US" sz="1000" baseline="0" dirty="0"/>
                        <a:t>Tutoring</a:t>
                      </a:r>
                    </a:p>
                    <a:p>
                      <a:pPr marL="171450" lvl="0" indent="-171450" algn="l">
                        <a:buFont typeface="Arial"/>
                        <a:buChar char="•"/>
                      </a:pPr>
                      <a:r>
                        <a:rPr lang="en-US" sz="1000" baseline="0" dirty="0"/>
                        <a:t>Quick transitions</a:t>
                      </a:r>
                    </a:p>
                  </a:txBody>
                  <a:tcPr/>
                </a:tc>
                <a:tc>
                  <a:txBody>
                    <a:bodyPr/>
                    <a:lstStyle/>
                    <a:p>
                      <a:pPr marL="171450" lvl="0" indent="-171450" algn="l">
                        <a:buFont typeface="Arial"/>
                        <a:buChar char="•"/>
                      </a:pPr>
                      <a:r>
                        <a:rPr lang="en-US" sz="1000" b="0" dirty="0"/>
                        <a:t>Teacher planning time to prepare materials</a:t>
                      </a:r>
                    </a:p>
                    <a:p>
                      <a:pPr marL="171450" lvl="0" indent="-171450" algn="l">
                        <a:buFont typeface="Arial"/>
                        <a:buChar char="•"/>
                      </a:pPr>
                      <a:r>
                        <a:rPr lang="en-US" sz="1000" b="0" dirty="0"/>
                        <a:t>Minimize Interruptions</a:t>
                      </a:r>
                    </a:p>
                    <a:p>
                      <a:pPr marL="171450" lvl="0" indent="-171450" algn="l">
                        <a:buFont typeface="Arial"/>
                        <a:buChar char="•"/>
                      </a:pPr>
                      <a:r>
                        <a:rPr lang="en-US" sz="1000" b="0" dirty="0"/>
                        <a:t>School Wide </a:t>
                      </a:r>
                      <a:r>
                        <a:rPr lang="en-US" sz="1000" b="0" dirty="0" err="1"/>
                        <a:t>Intitiatives</a:t>
                      </a:r>
                      <a:r>
                        <a:rPr lang="en-US" sz="1000" b="0" dirty="0"/>
                        <a:t> </a:t>
                      </a:r>
                    </a:p>
                  </a:txBody>
                  <a:tcPr/>
                </a:tc>
                <a:tc>
                  <a:txBody>
                    <a:bodyPr/>
                    <a:lstStyle/>
                    <a:p>
                      <a:pPr marL="171450" lvl="0" indent="-171450" algn="l">
                        <a:buFont typeface="Arial"/>
                        <a:buChar char="•"/>
                      </a:pPr>
                      <a:r>
                        <a:rPr lang="en-US" sz="1000" b="0" i="0" u="none" strike="noStrike" noProof="0" dirty="0">
                          <a:latin typeface="Calibri"/>
                        </a:rPr>
                        <a:t>Teacher planning time to prepare materials</a:t>
                      </a:r>
                      <a:endParaRPr lang="en-US" sz="1000" dirty="0"/>
                    </a:p>
                  </a:txBody>
                  <a:tcPr/>
                </a:tc>
                <a:extLst>
                  <a:ext uri="{0D108BD9-81ED-4DB2-BD59-A6C34878D82A}">
                    <a16:rowId xmlns:a16="http://schemas.microsoft.com/office/drawing/2014/main" val="3627818835"/>
                  </a:ext>
                </a:extLst>
              </a:tr>
            </a:tbl>
          </a:graphicData>
        </a:graphic>
      </p:graphicFrame>
      <p:sp>
        <p:nvSpPr>
          <p:cNvPr id="3" name="Slide Number Placeholder 2"/>
          <p:cNvSpPr>
            <a:spLocks noGrp="1"/>
          </p:cNvSpPr>
          <p:nvPr>
            <p:ph type="sldNum" sz="quarter" idx="12"/>
          </p:nvPr>
        </p:nvSpPr>
        <p:spPr/>
        <p:txBody>
          <a:bodyPr/>
          <a:lstStyle/>
          <a:p>
            <a:fld id="{236ED5DE-22B7-41E7-A943-79814E858A13}" type="slidenum">
              <a:rPr lang="en-US" dirty="0" smtClean="0"/>
              <a:t>25</a:t>
            </a:fld>
            <a:endParaRPr lang="en-US"/>
          </a:p>
        </p:txBody>
      </p:sp>
    </p:spTree>
    <p:extLst>
      <p:ext uri="{BB962C8B-B14F-4D97-AF65-F5344CB8AC3E}">
        <p14:creationId xmlns:p14="http://schemas.microsoft.com/office/powerpoint/2010/main" val="29566547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267883882"/>
              </p:ext>
            </p:extLst>
          </p:nvPr>
        </p:nvGraphicFramePr>
        <p:xfrm>
          <a:off x="667404" y="1445759"/>
          <a:ext cx="10670067" cy="2133394"/>
        </p:xfrm>
        <a:graphic>
          <a:graphicData uri="http://schemas.openxmlformats.org/drawingml/2006/table">
            <a:tbl>
              <a:tblPr firstRow="1" bandRow="1">
                <a:tableStyleId>{5940675A-B579-460E-94D1-54222C63F5DA}</a:tableStyleId>
              </a:tblPr>
              <a:tblGrid>
                <a:gridCol w="826814">
                  <a:extLst>
                    <a:ext uri="{9D8B030D-6E8A-4147-A177-3AD203B41FA5}">
                      <a16:colId xmlns:a16="http://schemas.microsoft.com/office/drawing/2014/main" val="20000"/>
                    </a:ext>
                  </a:extLst>
                </a:gridCol>
                <a:gridCol w="826814">
                  <a:extLst>
                    <a:ext uri="{9D8B030D-6E8A-4147-A177-3AD203B41FA5}">
                      <a16:colId xmlns:a16="http://schemas.microsoft.com/office/drawing/2014/main" val="20001"/>
                    </a:ext>
                  </a:extLst>
                </a:gridCol>
                <a:gridCol w="826814">
                  <a:extLst>
                    <a:ext uri="{9D8B030D-6E8A-4147-A177-3AD203B41FA5}">
                      <a16:colId xmlns:a16="http://schemas.microsoft.com/office/drawing/2014/main" val="20002"/>
                    </a:ext>
                  </a:extLst>
                </a:gridCol>
                <a:gridCol w="826814">
                  <a:extLst>
                    <a:ext uri="{9D8B030D-6E8A-4147-A177-3AD203B41FA5}">
                      <a16:colId xmlns:a16="http://schemas.microsoft.com/office/drawing/2014/main" val="20003"/>
                    </a:ext>
                  </a:extLst>
                </a:gridCol>
                <a:gridCol w="826814">
                  <a:extLst>
                    <a:ext uri="{9D8B030D-6E8A-4147-A177-3AD203B41FA5}">
                      <a16:colId xmlns:a16="http://schemas.microsoft.com/office/drawing/2014/main" val="20004"/>
                    </a:ext>
                  </a:extLst>
                </a:gridCol>
                <a:gridCol w="826814">
                  <a:extLst>
                    <a:ext uri="{9D8B030D-6E8A-4147-A177-3AD203B41FA5}">
                      <a16:colId xmlns:a16="http://schemas.microsoft.com/office/drawing/2014/main" val="20005"/>
                    </a:ext>
                  </a:extLst>
                </a:gridCol>
                <a:gridCol w="826814">
                  <a:extLst>
                    <a:ext uri="{9D8B030D-6E8A-4147-A177-3AD203B41FA5}">
                      <a16:colId xmlns:a16="http://schemas.microsoft.com/office/drawing/2014/main" val="20006"/>
                    </a:ext>
                  </a:extLst>
                </a:gridCol>
                <a:gridCol w="748300">
                  <a:extLst>
                    <a:ext uri="{9D8B030D-6E8A-4147-A177-3AD203B41FA5}">
                      <a16:colId xmlns:a16="http://schemas.microsoft.com/office/drawing/2014/main" val="20007"/>
                    </a:ext>
                  </a:extLst>
                </a:gridCol>
                <a:gridCol w="672515">
                  <a:extLst>
                    <a:ext uri="{9D8B030D-6E8A-4147-A177-3AD203B41FA5}">
                      <a16:colId xmlns:a16="http://schemas.microsoft.com/office/drawing/2014/main" val="20008"/>
                    </a:ext>
                  </a:extLst>
                </a:gridCol>
                <a:gridCol w="974785">
                  <a:extLst>
                    <a:ext uri="{9D8B030D-6E8A-4147-A177-3AD203B41FA5}">
                      <a16:colId xmlns:a16="http://schemas.microsoft.com/office/drawing/2014/main" val="20009"/>
                    </a:ext>
                  </a:extLst>
                </a:gridCol>
                <a:gridCol w="974785">
                  <a:extLst>
                    <a:ext uri="{9D8B030D-6E8A-4147-A177-3AD203B41FA5}">
                      <a16:colId xmlns:a16="http://schemas.microsoft.com/office/drawing/2014/main" val="20010"/>
                    </a:ext>
                  </a:extLst>
                </a:gridCol>
                <a:gridCol w="685170">
                  <a:extLst>
                    <a:ext uri="{9D8B030D-6E8A-4147-A177-3AD203B41FA5}">
                      <a16:colId xmlns:a16="http://schemas.microsoft.com/office/drawing/2014/main" val="20011"/>
                    </a:ext>
                  </a:extLst>
                </a:gridCol>
                <a:gridCol w="826814">
                  <a:extLst>
                    <a:ext uri="{9D8B030D-6E8A-4147-A177-3AD203B41FA5}">
                      <a16:colId xmlns:a16="http://schemas.microsoft.com/office/drawing/2014/main" val="20012"/>
                    </a:ext>
                  </a:extLst>
                </a:gridCol>
              </a:tblGrid>
              <a:tr h="566083">
                <a:tc>
                  <a:txBody>
                    <a:bodyPr/>
                    <a:lstStyle/>
                    <a:p>
                      <a:pPr algn="ctr"/>
                      <a:r>
                        <a:rPr lang="en-US" b="1" dirty="0"/>
                        <a:t>Sept</a:t>
                      </a:r>
                    </a:p>
                    <a:p>
                      <a:pPr lvl="0" algn="ctr">
                        <a:buNone/>
                      </a:pPr>
                      <a:r>
                        <a:rPr lang="en-US" b="1" dirty="0"/>
                        <a:t>2023</a:t>
                      </a:r>
                    </a:p>
                  </a:txBody>
                  <a:tcPr/>
                </a:tc>
                <a:tc>
                  <a:txBody>
                    <a:bodyPr/>
                    <a:lstStyle/>
                    <a:p>
                      <a:pPr algn="ctr"/>
                      <a:r>
                        <a:rPr lang="en-US" sz="1400" b="1" dirty="0"/>
                        <a:t>ALL</a:t>
                      </a:r>
                    </a:p>
                  </a:txBody>
                  <a:tcPr>
                    <a:solidFill>
                      <a:schemeClr val="accent2">
                        <a:lumMod val="60000"/>
                        <a:lumOff val="40000"/>
                      </a:schemeClr>
                    </a:solidFill>
                  </a:tcPr>
                </a:tc>
                <a:tc>
                  <a:txBody>
                    <a:bodyPr/>
                    <a:lstStyle/>
                    <a:p>
                      <a:pPr algn="ctr"/>
                      <a:r>
                        <a:rPr lang="en-US" sz="1400" b="1" dirty="0"/>
                        <a:t>MALE</a:t>
                      </a:r>
                    </a:p>
                  </a:txBody>
                  <a:tcPr>
                    <a:solidFill>
                      <a:schemeClr val="accent2">
                        <a:lumMod val="60000"/>
                        <a:lumOff val="40000"/>
                      </a:schemeClr>
                    </a:solidFill>
                  </a:tcPr>
                </a:tc>
                <a:tc>
                  <a:txBody>
                    <a:bodyPr/>
                    <a:lstStyle/>
                    <a:p>
                      <a:pPr algn="ctr"/>
                      <a:r>
                        <a:rPr lang="en-US" sz="1400" b="1" dirty="0"/>
                        <a:t>FEMALE</a:t>
                      </a:r>
                    </a:p>
                  </a:txBody>
                  <a:tcPr>
                    <a:solidFill>
                      <a:schemeClr val="accent2">
                        <a:lumMod val="60000"/>
                        <a:lumOff val="40000"/>
                      </a:schemeClr>
                    </a:solidFill>
                  </a:tcPr>
                </a:tc>
                <a:tc>
                  <a:txBody>
                    <a:bodyPr/>
                    <a:lstStyle/>
                    <a:p>
                      <a:pPr algn="ctr"/>
                      <a:r>
                        <a:rPr lang="en-US" sz="1400" b="1" dirty="0"/>
                        <a:t>SPED</a:t>
                      </a:r>
                    </a:p>
                  </a:txBody>
                  <a:tcPr>
                    <a:solidFill>
                      <a:schemeClr val="accent2">
                        <a:lumMod val="60000"/>
                        <a:lumOff val="40000"/>
                      </a:schemeClr>
                    </a:solidFill>
                  </a:tcPr>
                </a:tc>
                <a:tc>
                  <a:txBody>
                    <a:bodyPr/>
                    <a:lstStyle/>
                    <a:p>
                      <a:pPr algn="ctr"/>
                      <a:r>
                        <a:rPr lang="en-US" sz="1400" b="1" dirty="0"/>
                        <a:t>LEP</a:t>
                      </a:r>
                    </a:p>
                  </a:txBody>
                  <a:tcPr>
                    <a:solidFill>
                      <a:schemeClr val="accent2">
                        <a:lumMod val="60000"/>
                        <a:lumOff val="40000"/>
                      </a:schemeClr>
                    </a:solidFill>
                  </a:tcPr>
                </a:tc>
                <a:tc>
                  <a:txBody>
                    <a:bodyPr/>
                    <a:lstStyle/>
                    <a:p>
                      <a:pPr algn="ctr"/>
                      <a:r>
                        <a:rPr lang="en-US" sz="1400" b="1" dirty="0"/>
                        <a:t>M1</a:t>
                      </a:r>
                    </a:p>
                  </a:txBody>
                  <a:tcPr>
                    <a:solidFill>
                      <a:schemeClr val="accent2">
                        <a:lumMod val="60000"/>
                        <a:lumOff val="40000"/>
                      </a:schemeClr>
                    </a:solidFill>
                  </a:tcPr>
                </a:tc>
                <a:tc>
                  <a:txBody>
                    <a:bodyPr/>
                    <a:lstStyle/>
                    <a:p>
                      <a:pPr algn="ctr"/>
                      <a:r>
                        <a:rPr lang="en-US" sz="1400" b="1" dirty="0"/>
                        <a:t>M2</a:t>
                      </a:r>
                    </a:p>
                  </a:txBody>
                  <a:tcPr>
                    <a:solidFill>
                      <a:schemeClr val="accent2">
                        <a:lumMod val="60000"/>
                        <a:lumOff val="40000"/>
                      </a:schemeClr>
                    </a:solidFill>
                  </a:tcPr>
                </a:tc>
                <a:tc>
                  <a:txBody>
                    <a:bodyPr/>
                    <a:lstStyle/>
                    <a:p>
                      <a:pPr algn="ctr"/>
                      <a:r>
                        <a:rPr lang="en-US" sz="1400" b="1" dirty="0"/>
                        <a:t>SPED/</a:t>
                      </a:r>
                    </a:p>
                    <a:p>
                      <a:pPr algn="ctr"/>
                      <a:r>
                        <a:rPr lang="en-US" sz="1400" b="1" dirty="0"/>
                        <a:t>LEP</a:t>
                      </a:r>
                    </a:p>
                  </a:txBody>
                  <a:tcPr>
                    <a:solidFill>
                      <a:schemeClr val="accent2">
                        <a:lumMod val="60000"/>
                        <a:lumOff val="40000"/>
                      </a:schemeClr>
                    </a:solidFill>
                  </a:tcPr>
                </a:tc>
                <a:tc>
                  <a:txBody>
                    <a:bodyPr/>
                    <a:lstStyle/>
                    <a:p>
                      <a:pPr algn="ctr"/>
                      <a:r>
                        <a:rPr lang="en-US" sz="1400" b="1" dirty="0"/>
                        <a:t>MIGRANT</a:t>
                      </a:r>
                    </a:p>
                  </a:txBody>
                  <a:tcPr>
                    <a:solidFill>
                      <a:schemeClr val="accent2">
                        <a:lumMod val="60000"/>
                        <a:lumOff val="40000"/>
                      </a:schemeClr>
                    </a:solidFill>
                  </a:tcPr>
                </a:tc>
                <a:tc>
                  <a:txBody>
                    <a:bodyPr/>
                    <a:lstStyle/>
                    <a:p>
                      <a:pPr algn="ctr"/>
                      <a:r>
                        <a:rPr lang="en-US" sz="1400" b="1" dirty="0"/>
                        <a:t>ECD</a:t>
                      </a:r>
                    </a:p>
                  </a:txBody>
                  <a:tcPr>
                    <a:solidFill>
                      <a:schemeClr val="accent2">
                        <a:lumMod val="60000"/>
                        <a:lumOff val="40000"/>
                      </a:schemeClr>
                    </a:solidFill>
                  </a:tcPr>
                </a:tc>
                <a:tc>
                  <a:txBody>
                    <a:bodyPr/>
                    <a:lstStyle/>
                    <a:p>
                      <a:pPr algn="ctr"/>
                      <a:r>
                        <a:rPr lang="en-US" sz="1400" b="1" dirty="0"/>
                        <a:t>GT</a:t>
                      </a:r>
                    </a:p>
                  </a:txBody>
                  <a:tcPr>
                    <a:solidFill>
                      <a:schemeClr val="accent2">
                        <a:lumMod val="60000"/>
                        <a:lumOff val="40000"/>
                      </a:schemeClr>
                    </a:solidFill>
                  </a:tcPr>
                </a:tc>
                <a:tc>
                  <a:txBody>
                    <a:bodyPr/>
                    <a:lstStyle/>
                    <a:p>
                      <a:pPr algn="ctr"/>
                      <a:r>
                        <a:rPr lang="en-US" sz="1400" b="1" dirty="0"/>
                        <a:t>CTE</a:t>
                      </a:r>
                    </a:p>
                  </a:txBody>
                  <a:tcPr>
                    <a:solidFill>
                      <a:schemeClr val="accent2">
                        <a:lumMod val="60000"/>
                        <a:lumOff val="40000"/>
                      </a:schemeClr>
                    </a:solidFill>
                  </a:tcPr>
                </a:tc>
                <a:extLst>
                  <a:ext uri="{0D108BD9-81ED-4DB2-BD59-A6C34878D82A}">
                    <a16:rowId xmlns:a16="http://schemas.microsoft.com/office/drawing/2014/main" val="10000"/>
                  </a:ext>
                </a:extLst>
              </a:tr>
              <a:tr h="746657">
                <a:tc>
                  <a:txBody>
                    <a:bodyPr/>
                    <a:lstStyle/>
                    <a:p>
                      <a:r>
                        <a:rPr lang="en-US" sz="1400" b="1" dirty="0"/>
                        <a:t>Number</a:t>
                      </a:r>
                    </a:p>
                  </a:txBody>
                  <a:tcPr anchor="ctr">
                    <a:solidFill>
                      <a:schemeClr val="accent2">
                        <a:lumMod val="60000"/>
                        <a:lumOff val="40000"/>
                      </a:schemeClr>
                    </a:solidFill>
                  </a:tcPr>
                </a:tc>
                <a:tc>
                  <a:txBody>
                    <a:bodyPr/>
                    <a:lstStyle/>
                    <a:p>
                      <a:pPr lvl="0" algn="ctr">
                        <a:buNone/>
                      </a:pPr>
                      <a:r>
                        <a:rPr lang="en-US" b="1" dirty="0"/>
                        <a:t>709</a:t>
                      </a:r>
                    </a:p>
                  </a:txBody>
                  <a:tcPr anchor="ctr"/>
                </a:tc>
                <a:tc>
                  <a:txBody>
                    <a:bodyPr/>
                    <a:lstStyle/>
                    <a:p>
                      <a:pPr lvl="0" algn="ctr">
                        <a:buNone/>
                      </a:pPr>
                      <a:endParaRPr lang="en-US" b="1"/>
                    </a:p>
                  </a:txBody>
                  <a:tcPr anchor="ctr"/>
                </a:tc>
                <a:tc>
                  <a:txBody>
                    <a:bodyPr/>
                    <a:lstStyle/>
                    <a:p>
                      <a:pPr lvl="0" algn="ctr">
                        <a:buNone/>
                      </a:pPr>
                      <a:endParaRPr lang="en-US" b="1"/>
                    </a:p>
                  </a:txBody>
                  <a:tcPr anchor="ctr"/>
                </a:tc>
                <a:tc>
                  <a:txBody>
                    <a:bodyPr/>
                    <a:lstStyle/>
                    <a:p>
                      <a:pPr lvl="0" algn="ctr">
                        <a:buNone/>
                      </a:pPr>
                      <a:endParaRPr lang="en-US" b="1"/>
                    </a:p>
                  </a:txBody>
                  <a:tcPr anchor="ctr"/>
                </a:tc>
                <a:tc>
                  <a:txBody>
                    <a:bodyPr/>
                    <a:lstStyle/>
                    <a:p>
                      <a:pPr lvl="0" algn="ctr">
                        <a:buNone/>
                      </a:pPr>
                      <a:endParaRPr lang="en-US" b="1"/>
                    </a:p>
                  </a:txBody>
                  <a:tcPr anchor="ctr"/>
                </a:tc>
                <a:tc>
                  <a:txBody>
                    <a:bodyPr/>
                    <a:lstStyle/>
                    <a:p>
                      <a:pPr algn="ctr"/>
                      <a:endParaRPr lang="en-US" b="1"/>
                    </a:p>
                  </a:txBody>
                  <a:tcPr anchor="ctr"/>
                </a:tc>
                <a:tc>
                  <a:txBody>
                    <a:bodyPr/>
                    <a:lstStyle/>
                    <a:p>
                      <a:pPr algn="ctr"/>
                      <a:endParaRPr lang="en-US" b="1"/>
                    </a:p>
                  </a:txBody>
                  <a:tcPr anchor="ctr"/>
                </a:tc>
                <a:tc>
                  <a:txBody>
                    <a:bodyPr/>
                    <a:lstStyle/>
                    <a:p>
                      <a:pPr algn="ctr"/>
                      <a:endParaRPr lang="en-US" b="1"/>
                    </a:p>
                  </a:txBody>
                  <a:tcPr anchor="ctr"/>
                </a:tc>
                <a:tc>
                  <a:txBody>
                    <a:bodyPr/>
                    <a:lstStyle/>
                    <a:p>
                      <a:pPr lvl="0" algn="ctr">
                        <a:buNone/>
                      </a:pPr>
                      <a:endParaRPr lang="en-US" b="1"/>
                    </a:p>
                  </a:txBody>
                  <a:tcPr anchor="ctr"/>
                </a:tc>
                <a:tc>
                  <a:txBody>
                    <a:bodyPr/>
                    <a:lstStyle/>
                    <a:p>
                      <a:pPr algn="ctr"/>
                      <a:endParaRPr lang="en-US" b="1"/>
                    </a:p>
                  </a:txBody>
                  <a:tcPr anchor="ctr"/>
                </a:tc>
                <a:tc>
                  <a:txBody>
                    <a:bodyPr/>
                    <a:lstStyle/>
                    <a:p>
                      <a:pPr lvl="0" algn="ctr">
                        <a:buNone/>
                      </a:pPr>
                      <a:endParaRPr lang="en-US" b="1"/>
                    </a:p>
                  </a:txBody>
                  <a:tcPr anchor="ctr"/>
                </a:tc>
                <a:tc>
                  <a:txBody>
                    <a:bodyPr/>
                    <a:lstStyle/>
                    <a:p>
                      <a:pPr algn="ctr"/>
                      <a:endParaRPr lang="en-US" b="1"/>
                    </a:p>
                  </a:txBody>
                  <a:tcPr anchor="ctr"/>
                </a:tc>
                <a:extLst>
                  <a:ext uri="{0D108BD9-81ED-4DB2-BD59-A6C34878D82A}">
                    <a16:rowId xmlns:a16="http://schemas.microsoft.com/office/drawing/2014/main" val="10001"/>
                  </a:ext>
                </a:extLst>
              </a:tr>
              <a:tr h="746657">
                <a:tc>
                  <a:txBody>
                    <a:bodyPr/>
                    <a:lstStyle/>
                    <a:p>
                      <a:r>
                        <a:rPr lang="en-US" sz="1400" b="1" dirty="0"/>
                        <a:t>Percent</a:t>
                      </a:r>
                    </a:p>
                  </a:txBody>
                  <a:tcPr anchor="ctr">
                    <a:solidFill>
                      <a:schemeClr val="accent2">
                        <a:lumMod val="60000"/>
                        <a:lumOff val="40000"/>
                      </a:schemeClr>
                    </a:solidFill>
                  </a:tcPr>
                </a:tc>
                <a:tc>
                  <a:txBody>
                    <a:bodyPr/>
                    <a:lstStyle/>
                    <a:p>
                      <a:pPr algn="ctr"/>
                      <a:r>
                        <a:rPr lang="en-US" b="1" dirty="0"/>
                        <a:t>100%</a:t>
                      </a:r>
                    </a:p>
                  </a:txBody>
                  <a:tcPr anchor="ctr"/>
                </a:tc>
                <a:tc>
                  <a:txBody>
                    <a:bodyPr/>
                    <a:lstStyle/>
                    <a:p>
                      <a:pPr lvl="0" algn="ctr">
                        <a:buNone/>
                      </a:pPr>
                      <a:endParaRPr lang="en-US" b="1"/>
                    </a:p>
                  </a:txBody>
                  <a:tcPr anchor="ctr"/>
                </a:tc>
                <a:tc>
                  <a:txBody>
                    <a:bodyPr/>
                    <a:lstStyle/>
                    <a:p>
                      <a:pPr lvl="0" algn="ctr">
                        <a:buNone/>
                      </a:pPr>
                      <a:endParaRPr lang="en-US" b="1"/>
                    </a:p>
                  </a:txBody>
                  <a:tcPr anchor="ctr"/>
                </a:tc>
                <a:tc>
                  <a:txBody>
                    <a:bodyPr/>
                    <a:lstStyle/>
                    <a:p>
                      <a:pPr lvl="0" algn="ctr">
                        <a:buNone/>
                      </a:pPr>
                      <a:endParaRPr lang="en-US" b="1"/>
                    </a:p>
                  </a:txBody>
                  <a:tcPr anchor="ctr"/>
                </a:tc>
                <a:tc>
                  <a:txBody>
                    <a:bodyPr/>
                    <a:lstStyle/>
                    <a:p>
                      <a:pPr algn="ctr"/>
                      <a:endParaRPr lang="en-US" b="1"/>
                    </a:p>
                  </a:txBody>
                  <a:tcPr anchor="ctr"/>
                </a:tc>
                <a:tc>
                  <a:txBody>
                    <a:bodyPr/>
                    <a:lstStyle/>
                    <a:p>
                      <a:pPr algn="ctr"/>
                      <a:endParaRPr lang="en-US" b="1"/>
                    </a:p>
                  </a:txBody>
                  <a:tcPr anchor="ctr"/>
                </a:tc>
                <a:tc>
                  <a:txBody>
                    <a:bodyPr/>
                    <a:lstStyle/>
                    <a:p>
                      <a:pPr algn="ctr"/>
                      <a:endParaRPr lang="en-US" b="1"/>
                    </a:p>
                  </a:txBody>
                  <a:tcPr anchor="ctr"/>
                </a:tc>
                <a:tc>
                  <a:txBody>
                    <a:bodyPr/>
                    <a:lstStyle/>
                    <a:p>
                      <a:pPr lvl="0" algn="ctr">
                        <a:buNone/>
                      </a:pPr>
                      <a:endParaRPr lang="en-US" b="1"/>
                    </a:p>
                  </a:txBody>
                  <a:tcPr anchor="ctr"/>
                </a:tc>
                <a:tc>
                  <a:txBody>
                    <a:bodyPr/>
                    <a:lstStyle/>
                    <a:p>
                      <a:pPr lvl="0" algn="ctr">
                        <a:buNone/>
                      </a:pPr>
                      <a:endParaRPr lang="en-US" b="1"/>
                    </a:p>
                  </a:txBody>
                  <a:tcPr anchor="ctr"/>
                </a:tc>
                <a:tc>
                  <a:txBody>
                    <a:bodyPr/>
                    <a:lstStyle/>
                    <a:p>
                      <a:pPr algn="ctr"/>
                      <a:endParaRPr lang="en-US" b="1"/>
                    </a:p>
                  </a:txBody>
                  <a:tcPr anchor="ctr"/>
                </a:tc>
                <a:tc>
                  <a:txBody>
                    <a:bodyPr/>
                    <a:lstStyle/>
                    <a:p>
                      <a:pPr lvl="0" algn="ctr">
                        <a:buNone/>
                      </a:pPr>
                      <a:endParaRPr lang="en-US" b="1"/>
                    </a:p>
                  </a:txBody>
                  <a:tcPr anchor="ctr"/>
                </a:tc>
                <a:tc>
                  <a:txBody>
                    <a:bodyPr/>
                    <a:lstStyle/>
                    <a:p>
                      <a:pPr algn="ctr"/>
                      <a:endParaRPr lang="en-US" b="1"/>
                    </a:p>
                  </a:txBody>
                  <a:tcPr anchor="ctr"/>
                </a:tc>
                <a:extLst>
                  <a:ext uri="{0D108BD9-81ED-4DB2-BD59-A6C34878D82A}">
                    <a16:rowId xmlns:a16="http://schemas.microsoft.com/office/drawing/2014/main" val="10002"/>
                  </a:ext>
                </a:extLst>
              </a:tr>
            </a:tbl>
          </a:graphicData>
        </a:graphic>
      </p:graphicFrame>
      <p:grpSp>
        <p:nvGrpSpPr>
          <p:cNvPr id="6" name="Group 5"/>
          <p:cNvGrpSpPr/>
          <p:nvPr/>
        </p:nvGrpSpPr>
        <p:grpSpPr>
          <a:xfrm>
            <a:off x="1435100" y="282000"/>
            <a:ext cx="8033143" cy="615010"/>
            <a:chOff x="-88900" y="203200"/>
            <a:chExt cx="9307602" cy="596900"/>
          </a:xfrm>
        </p:grpSpPr>
        <p:sp>
          <p:nvSpPr>
            <p:cNvPr id="7" name="Rectangle 6"/>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spc="300">
                  <a:solidFill>
                    <a:schemeClr val="bg1"/>
                  </a:solidFill>
                  <a:latin typeface="Gill Sans"/>
                  <a:cs typeface="Gill Sans"/>
                </a:rPr>
                <a:t>CAMPUS DEMOGRAPHICS</a:t>
              </a:r>
            </a:p>
          </p:txBody>
        </p:sp>
      </p:grpSp>
      <p:pic>
        <p:nvPicPr>
          <p:cNvPr id="9" name="Picture 8"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68243" y="30696"/>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26</a:t>
            </a:fld>
            <a:endParaRPr lang="en-US"/>
          </a:p>
        </p:txBody>
      </p:sp>
      <p:graphicFrame>
        <p:nvGraphicFramePr>
          <p:cNvPr id="5" name="Content Placeholder 3">
            <a:extLst>
              <a:ext uri="{FF2B5EF4-FFF2-40B4-BE49-F238E27FC236}">
                <a16:creationId xmlns:a16="http://schemas.microsoft.com/office/drawing/2014/main" id="{F55B6D54-0F47-3969-C747-8EBAD3A625A5}"/>
              </a:ext>
            </a:extLst>
          </p:cNvPr>
          <p:cNvGraphicFramePr>
            <a:graphicFrameLocks/>
          </p:cNvGraphicFramePr>
          <p:nvPr>
            <p:extLst>
              <p:ext uri="{D42A27DB-BD31-4B8C-83A1-F6EECF244321}">
                <p14:modId xmlns:p14="http://schemas.microsoft.com/office/powerpoint/2010/main" val="712978561"/>
              </p:ext>
            </p:extLst>
          </p:nvPr>
        </p:nvGraphicFramePr>
        <p:xfrm>
          <a:off x="725859" y="4030296"/>
          <a:ext cx="10670064" cy="2133394"/>
        </p:xfrm>
        <a:graphic>
          <a:graphicData uri="http://schemas.openxmlformats.org/drawingml/2006/table">
            <a:tbl>
              <a:tblPr firstRow="1" bandRow="1">
                <a:tableStyleId>{5940675A-B579-460E-94D1-54222C63F5DA}</a:tableStyleId>
              </a:tblPr>
              <a:tblGrid>
                <a:gridCol w="1017739">
                  <a:extLst>
                    <a:ext uri="{9D8B030D-6E8A-4147-A177-3AD203B41FA5}">
                      <a16:colId xmlns:a16="http://schemas.microsoft.com/office/drawing/2014/main" val="20000"/>
                    </a:ext>
                  </a:extLst>
                </a:gridCol>
                <a:gridCol w="635886">
                  <a:extLst>
                    <a:ext uri="{9D8B030D-6E8A-4147-A177-3AD203B41FA5}">
                      <a16:colId xmlns:a16="http://schemas.microsoft.com/office/drawing/2014/main" val="20001"/>
                    </a:ext>
                  </a:extLst>
                </a:gridCol>
                <a:gridCol w="826814">
                  <a:extLst>
                    <a:ext uri="{9D8B030D-6E8A-4147-A177-3AD203B41FA5}">
                      <a16:colId xmlns:a16="http://schemas.microsoft.com/office/drawing/2014/main" val="20002"/>
                    </a:ext>
                  </a:extLst>
                </a:gridCol>
                <a:gridCol w="826814">
                  <a:extLst>
                    <a:ext uri="{9D8B030D-6E8A-4147-A177-3AD203B41FA5}">
                      <a16:colId xmlns:a16="http://schemas.microsoft.com/office/drawing/2014/main" val="20003"/>
                    </a:ext>
                  </a:extLst>
                </a:gridCol>
                <a:gridCol w="826814">
                  <a:extLst>
                    <a:ext uri="{9D8B030D-6E8A-4147-A177-3AD203B41FA5}">
                      <a16:colId xmlns:a16="http://schemas.microsoft.com/office/drawing/2014/main" val="20004"/>
                    </a:ext>
                  </a:extLst>
                </a:gridCol>
                <a:gridCol w="826814">
                  <a:extLst>
                    <a:ext uri="{9D8B030D-6E8A-4147-A177-3AD203B41FA5}">
                      <a16:colId xmlns:a16="http://schemas.microsoft.com/office/drawing/2014/main" val="20005"/>
                    </a:ext>
                  </a:extLst>
                </a:gridCol>
                <a:gridCol w="826814">
                  <a:extLst>
                    <a:ext uri="{9D8B030D-6E8A-4147-A177-3AD203B41FA5}">
                      <a16:colId xmlns:a16="http://schemas.microsoft.com/office/drawing/2014/main" val="20006"/>
                    </a:ext>
                  </a:extLst>
                </a:gridCol>
                <a:gridCol w="748300">
                  <a:extLst>
                    <a:ext uri="{9D8B030D-6E8A-4147-A177-3AD203B41FA5}">
                      <a16:colId xmlns:a16="http://schemas.microsoft.com/office/drawing/2014/main" val="20007"/>
                    </a:ext>
                  </a:extLst>
                </a:gridCol>
                <a:gridCol w="672515">
                  <a:extLst>
                    <a:ext uri="{9D8B030D-6E8A-4147-A177-3AD203B41FA5}">
                      <a16:colId xmlns:a16="http://schemas.microsoft.com/office/drawing/2014/main" val="20008"/>
                    </a:ext>
                  </a:extLst>
                </a:gridCol>
                <a:gridCol w="974785">
                  <a:extLst>
                    <a:ext uri="{9D8B030D-6E8A-4147-A177-3AD203B41FA5}">
                      <a16:colId xmlns:a16="http://schemas.microsoft.com/office/drawing/2014/main" val="20009"/>
                    </a:ext>
                  </a:extLst>
                </a:gridCol>
                <a:gridCol w="974785">
                  <a:extLst>
                    <a:ext uri="{9D8B030D-6E8A-4147-A177-3AD203B41FA5}">
                      <a16:colId xmlns:a16="http://schemas.microsoft.com/office/drawing/2014/main" val="20010"/>
                    </a:ext>
                  </a:extLst>
                </a:gridCol>
                <a:gridCol w="685170">
                  <a:extLst>
                    <a:ext uri="{9D8B030D-6E8A-4147-A177-3AD203B41FA5}">
                      <a16:colId xmlns:a16="http://schemas.microsoft.com/office/drawing/2014/main" val="20011"/>
                    </a:ext>
                  </a:extLst>
                </a:gridCol>
                <a:gridCol w="826814">
                  <a:extLst>
                    <a:ext uri="{9D8B030D-6E8A-4147-A177-3AD203B41FA5}">
                      <a16:colId xmlns:a16="http://schemas.microsoft.com/office/drawing/2014/main" val="20012"/>
                    </a:ext>
                  </a:extLst>
                </a:gridCol>
              </a:tblGrid>
              <a:tr h="566083">
                <a:tc>
                  <a:txBody>
                    <a:bodyPr/>
                    <a:lstStyle/>
                    <a:p>
                      <a:pPr algn="ctr"/>
                      <a:r>
                        <a:rPr lang="en-US" b="1"/>
                        <a:t>October</a:t>
                      </a:r>
                    </a:p>
                    <a:p>
                      <a:pPr lvl="0" algn="ctr">
                        <a:buNone/>
                      </a:pPr>
                      <a:r>
                        <a:rPr lang="en-US" b="1"/>
                        <a:t>2023</a:t>
                      </a:r>
                    </a:p>
                  </a:txBody>
                  <a:tcPr/>
                </a:tc>
                <a:tc>
                  <a:txBody>
                    <a:bodyPr/>
                    <a:lstStyle/>
                    <a:p>
                      <a:pPr algn="ctr"/>
                      <a:r>
                        <a:rPr lang="en-US" sz="1400" b="1"/>
                        <a:t>ALL</a:t>
                      </a:r>
                    </a:p>
                  </a:txBody>
                  <a:tcPr>
                    <a:solidFill>
                      <a:schemeClr val="accent2">
                        <a:lumMod val="60000"/>
                        <a:lumOff val="40000"/>
                      </a:schemeClr>
                    </a:solidFill>
                  </a:tcPr>
                </a:tc>
                <a:tc>
                  <a:txBody>
                    <a:bodyPr/>
                    <a:lstStyle/>
                    <a:p>
                      <a:pPr algn="ctr"/>
                      <a:r>
                        <a:rPr lang="en-US" sz="1400" b="1"/>
                        <a:t>MALE</a:t>
                      </a:r>
                    </a:p>
                  </a:txBody>
                  <a:tcPr>
                    <a:solidFill>
                      <a:schemeClr val="accent2">
                        <a:lumMod val="60000"/>
                        <a:lumOff val="40000"/>
                      </a:schemeClr>
                    </a:solidFill>
                  </a:tcPr>
                </a:tc>
                <a:tc>
                  <a:txBody>
                    <a:bodyPr/>
                    <a:lstStyle/>
                    <a:p>
                      <a:pPr algn="ctr"/>
                      <a:r>
                        <a:rPr lang="en-US" sz="1400" b="1"/>
                        <a:t>FEMALE</a:t>
                      </a:r>
                    </a:p>
                  </a:txBody>
                  <a:tcPr>
                    <a:solidFill>
                      <a:schemeClr val="accent2">
                        <a:lumMod val="60000"/>
                        <a:lumOff val="40000"/>
                      </a:schemeClr>
                    </a:solidFill>
                  </a:tcPr>
                </a:tc>
                <a:tc>
                  <a:txBody>
                    <a:bodyPr/>
                    <a:lstStyle/>
                    <a:p>
                      <a:pPr algn="ctr"/>
                      <a:r>
                        <a:rPr lang="en-US" sz="1400" b="1"/>
                        <a:t>SPED</a:t>
                      </a:r>
                    </a:p>
                  </a:txBody>
                  <a:tcPr>
                    <a:solidFill>
                      <a:schemeClr val="accent2">
                        <a:lumMod val="60000"/>
                        <a:lumOff val="40000"/>
                      </a:schemeClr>
                    </a:solidFill>
                  </a:tcPr>
                </a:tc>
                <a:tc>
                  <a:txBody>
                    <a:bodyPr/>
                    <a:lstStyle/>
                    <a:p>
                      <a:pPr algn="ctr"/>
                      <a:r>
                        <a:rPr lang="en-US" sz="1400" b="1"/>
                        <a:t>LEP</a:t>
                      </a:r>
                    </a:p>
                  </a:txBody>
                  <a:tcPr>
                    <a:solidFill>
                      <a:schemeClr val="accent2">
                        <a:lumMod val="60000"/>
                        <a:lumOff val="40000"/>
                      </a:schemeClr>
                    </a:solidFill>
                  </a:tcPr>
                </a:tc>
                <a:tc>
                  <a:txBody>
                    <a:bodyPr/>
                    <a:lstStyle/>
                    <a:p>
                      <a:pPr algn="ctr"/>
                      <a:r>
                        <a:rPr lang="en-US" sz="1400" b="1"/>
                        <a:t>M1</a:t>
                      </a:r>
                    </a:p>
                  </a:txBody>
                  <a:tcPr>
                    <a:solidFill>
                      <a:schemeClr val="accent2">
                        <a:lumMod val="60000"/>
                        <a:lumOff val="40000"/>
                      </a:schemeClr>
                    </a:solidFill>
                  </a:tcPr>
                </a:tc>
                <a:tc>
                  <a:txBody>
                    <a:bodyPr/>
                    <a:lstStyle/>
                    <a:p>
                      <a:pPr algn="ctr"/>
                      <a:r>
                        <a:rPr lang="en-US" sz="1400" b="1"/>
                        <a:t>M2</a:t>
                      </a:r>
                    </a:p>
                  </a:txBody>
                  <a:tcPr>
                    <a:solidFill>
                      <a:schemeClr val="accent2">
                        <a:lumMod val="60000"/>
                        <a:lumOff val="40000"/>
                      </a:schemeClr>
                    </a:solidFill>
                  </a:tcPr>
                </a:tc>
                <a:tc>
                  <a:txBody>
                    <a:bodyPr/>
                    <a:lstStyle/>
                    <a:p>
                      <a:pPr algn="ctr"/>
                      <a:r>
                        <a:rPr lang="en-US" sz="1400" b="1"/>
                        <a:t>SPED/</a:t>
                      </a:r>
                    </a:p>
                    <a:p>
                      <a:pPr algn="ctr"/>
                      <a:r>
                        <a:rPr lang="en-US" sz="1400" b="1"/>
                        <a:t>LEP</a:t>
                      </a:r>
                    </a:p>
                  </a:txBody>
                  <a:tcPr>
                    <a:solidFill>
                      <a:schemeClr val="accent2">
                        <a:lumMod val="60000"/>
                        <a:lumOff val="40000"/>
                      </a:schemeClr>
                    </a:solidFill>
                  </a:tcPr>
                </a:tc>
                <a:tc>
                  <a:txBody>
                    <a:bodyPr/>
                    <a:lstStyle/>
                    <a:p>
                      <a:pPr algn="ctr"/>
                      <a:r>
                        <a:rPr lang="en-US" sz="1400" b="1"/>
                        <a:t>MIGRANT</a:t>
                      </a:r>
                    </a:p>
                  </a:txBody>
                  <a:tcPr>
                    <a:solidFill>
                      <a:schemeClr val="accent2">
                        <a:lumMod val="60000"/>
                        <a:lumOff val="40000"/>
                      </a:schemeClr>
                    </a:solidFill>
                  </a:tcPr>
                </a:tc>
                <a:tc>
                  <a:txBody>
                    <a:bodyPr/>
                    <a:lstStyle/>
                    <a:p>
                      <a:pPr algn="ctr"/>
                      <a:r>
                        <a:rPr lang="en-US" sz="1400" b="1"/>
                        <a:t>ECD</a:t>
                      </a:r>
                    </a:p>
                  </a:txBody>
                  <a:tcPr>
                    <a:solidFill>
                      <a:schemeClr val="accent2">
                        <a:lumMod val="60000"/>
                        <a:lumOff val="40000"/>
                      </a:schemeClr>
                    </a:solidFill>
                  </a:tcPr>
                </a:tc>
                <a:tc>
                  <a:txBody>
                    <a:bodyPr/>
                    <a:lstStyle/>
                    <a:p>
                      <a:pPr algn="ctr"/>
                      <a:r>
                        <a:rPr lang="en-US" sz="1400" b="1"/>
                        <a:t>GT</a:t>
                      </a:r>
                    </a:p>
                  </a:txBody>
                  <a:tcPr>
                    <a:solidFill>
                      <a:schemeClr val="accent2">
                        <a:lumMod val="60000"/>
                        <a:lumOff val="40000"/>
                      </a:schemeClr>
                    </a:solidFill>
                  </a:tcPr>
                </a:tc>
                <a:tc>
                  <a:txBody>
                    <a:bodyPr/>
                    <a:lstStyle/>
                    <a:p>
                      <a:pPr algn="ctr"/>
                      <a:r>
                        <a:rPr lang="en-US" sz="1400" b="1"/>
                        <a:t>CTE</a:t>
                      </a:r>
                    </a:p>
                  </a:txBody>
                  <a:tcPr>
                    <a:solidFill>
                      <a:schemeClr val="accent2">
                        <a:lumMod val="60000"/>
                        <a:lumOff val="40000"/>
                      </a:schemeClr>
                    </a:solidFill>
                  </a:tcPr>
                </a:tc>
                <a:extLst>
                  <a:ext uri="{0D108BD9-81ED-4DB2-BD59-A6C34878D82A}">
                    <a16:rowId xmlns:a16="http://schemas.microsoft.com/office/drawing/2014/main" val="10000"/>
                  </a:ext>
                </a:extLst>
              </a:tr>
              <a:tr h="746657">
                <a:tc>
                  <a:txBody>
                    <a:bodyPr/>
                    <a:lstStyle/>
                    <a:p>
                      <a:r>
                        <a:rPr lang="en-US" sz="1400" b="1"/>
                        <a:t>Number</a:t>
                      </a:r>
                    </a:p>
                  </a:txBody>
                  <a:tcPr anchor="ctr">
                    <a:solidFill>
                      <a:schemeClr val="accent2">
                        <a:lumMod val="60000"/>
                        <a:lumOff val="40000"/>
                      </a:schemeClr>
                    </a:solidFill>
                  </a:tcPr>
                </a:tc>
                <a:tc>
                  <a:txBody>
                    <a:bodyPr/>
                    <a:lstStyle/>
                    <a:p>
                      <a:pPr lvl="0" algn="ctr">
                        <a:buNone/>
                      </a:pPr>
                      <a:endParaRPr lang="en-US" b="1"/>
                    </a:p>
                  </a:txBody>
                  <a:tcPr anchor="ctr"/>
                </a:tc>
                <a:tc>
                  <a:txBody>
                    <a:bodyPr/>
                    <a:lstStyle/>
                    <a:p>
                      <a:pPr lvl="0" algn="ctr">
                        <a:buNone/>
                      </a:pPr>
                      <a:endParaRPr lang="en-US" b="1"/>
                    </a:p>
                  </a:txBody>
                  <a:tcPr anchor="ctr"/>
                </a:tc>
                <a:tc>
                  <a:txBody>
                    <a:bodyPr/>
                    <a:lstStyle/>
                    <a:p>
                      <a:pPr lvl="0" algn="ctr">
                        <a:buNone/>
                      </a:pPr>
                      <a:endParaRPr lang="en-US" b="1"/>
                    </a:p>
                  </a:txBody>
                  <a:tcPr anchor="ctr"/>
                </a:tc>
                <a:tc>
                  <a:txBody>
                    <a:bodyPr/>
                    <a:lstStyle/>
                    <a:p>
                      <a:pPr lvl="0" algn="ctr">
                        <a:buNone/>
                      </a:pPr>
                      <a:endParaRPr lang="en-US" b="1"/>
                    </a:p>
                  </a:txBody>
                  <a:tcPr anchor="ctr"/>
                </a:tc>
                <a:tc>
                  <a:txBody>
                    <a:bodyPr/>
                    <a:lstStyle/>
                    <a:p>
                      <a:pPr lvl="0" algn="ctr">
                        <a:buNone/>
                      </a:pPr>
                      <a:endParaRPr lang="en-US" b="1"/>
                    </a:p>
                  </a:txBody>
                  <a:tcPr anchor="ctr"/>
                </a:tc>
                <a:tc>
                  <a:txBody>
                    <a:bodyPr/>
                    <a:lstStyle/>
                    <a:p>
                      <a:pPr algn="ctr"/>
                      <a:endParaRPr lang="en-US" b="1"/>
                    </a:p>
                  </a:txBody>
                  <a:tcPr anchor="ctr"/>
                </a:tc>
                <a:tc>
                  <a:txBody>
                    <a:bodyPr/>
                    <a:lstStyle/>
                    <a:p>
                      <a:pPr algn="ctr"/>
                      <a:endParaRPr lang="en-US" b="1"/>
                    </a:p>
                  </a:txBody>
                  <a:tcPr anchor="ctr"/>
                </a:tc>
                <a:tc>
                  <a:txBody>
                    <a:bodyPr/>
                    <a:lstStyle/>
                    <a:p>
                      <a:pPr algn="ctr"/>
                      <a:endParaRPr lang="en-US" b="1"/>
                    </a:p>
                  </a:txBody>
                  <a:tcPr anchor="ctr"/>
                </a:tc>
                <a:tc>
                  <a:txBody>
                    <a:bodyPr/>
                    <a:lstStyle/>
                    <a:p>
                      <a:pPr lvl="0" algn="ctr">
                        <a:buNone/>
                      </a:pPr>
                      <a:endParaRPr lang="en-US" b="1"/>
                    </a:p>
                  </a:txBody>
                  <a:tcPr anchor="ctr"/>
                </a:tc>
                <a:tc>
                  <a:txBody>
                    <a:bodyPr/>
                    <a:lstStyle/>
                    <a:p>
                      <a:pPr algn="ctr"/>
                      <a:endParaRPr lang="en-US" b="1"/>
                    </a:p>
                  </a:txBody>
                  <a:tcPr anchor="ctr"/>
                </a:tc>
                <a:tc>
                  <a:txBody>
                    <a:bodyPr/>
                    <a:lstStyle/>
                    <a:p>
                      <a:pPr lvl="0" algn="ctr">
                        <a:buNone/>
                      </a:pPr>
                      <a:endParaRPr lang="en-US" b="1"/>
                    </a:p>
                  </a:txBody>
                  <a:tcPr anchor="ctr"/>
                </a:tc>
                <a:tc>
                  <a:txBody>
                    <a:bodyPr/>
                    <a:lstStyle/>
                    <a:p>
                      <a:pPr algn="ctr"/>
                      <a:endParaRPr lang="en-US" b="1"/>
                    </a:p>
                  </a:txBody>
                  <a:tcPr anchor="ctr"/>
                </a:tc>
                <a:extLst>
                  <a:ext uri="{0D108BD9-81ED-4DB2-BD59-A6C34878D82A}">
                    <a16:rowId xmlns:a16="http://schemas.microsoft.com/office/drawing/2014/main" val="10001"/>
                  </a:ext>
                </a:extLst>
              </a:tr>
              <a:tr h="746657">
                <a:tc>
                  <a:txBody>
                    <a:bodyPr/>
                    <a:lstStyle/>
                    <a:p>
                      <a:r>
                        <a:rPr lang="en-US" sz="1400" b="1"/>
                        <a:t>Percent</a:t>
                      </a:r>
                    </a:p>
                  </a:txBody>
                  <a:tcPr anchor="ctr">
                    <a:solidFill>
                      <a:schemeClr val="accent2">
                        <a:lumMod val="60000"/>
                        <a:lumOff val="40000"/>
                      </a:schemeClr>
                    </a:solidFill>
                  </a:tcPr>
                </a:tc>
                <a:tc>
                  <a:txBody>
                    <a:bodyPr/>
                    <a:lstStyle/>
                    <a:p>
                      <a:pPr algn="ctr"/>
                      <a:endParaRPr lang="en-US" b="1"/>
                    </a:p>
                  </a:txBody>
                  <a:tcPr anchor="ctr"/>
                </a:tc>
                <a:tc>
                  <a:txBody>
                    <a:bodyPr/>
                    <a:lstStyle/>
                    <a:p>
                      <a:pPr lvl="0" algn="ctr">
                        <a:buNone/>
                      </a:pPr>
                      <a:endParaRPr lang="en-US" b="1"/>
                    </a:p>
                  </a:txBody>
                  <a:tcPr anchor="ctr"/>
                </a:tc>
                <a:tc>
                  <a:txBody>
                    <a:bodyPr/>
                    <a:lstStyle/>
                    <a:p>
                      <a:pPr lvl="0" algn="ctr">
                        <a:buNone/>
                      </a:pPr>
                      <a:endParaRPr lang="en-US" b="1"/>
                    </a:p>
                  </a:txBody>
                  <a:tcPr anchor="ctr"/>
                </a:tc>
                <a:tc>
                  <a:txBody>
                    <a:bodyPr/>
                    <a:lstStyle/>
                    <a:p>
                      <a:pPr lvl="0" algn="ctr">
                        <a:buNone/>
                      </a:pPr>
                      <a:endParaRPr lang="en-US" b="1"/>
                    </a:p>
                  </a:txBody>
                  <a:tcPr anchor="ctr"/>
                </a:tc>
                <a:tc>
                  <a:txBody>
                    <a:bodyPr/>
                    <a:lstStyle/>
                    <a:p>
                      <a:pPr algn="ctr"/>
                      <a:endParaRPr lang="en-US" b="1"/>
                    </a:p>
                  </a:txBody>
                  <a:tcPr anchor="ctr"/>
                </a:tc>
                <a:tc>
                  <a:txBody>
                    <a:bodyPr/>
                    <a:lstStyle/>
                    <a:p>
                      <a:pPr algn="ctr"/>
                      <a:endParaRPr lang="en-US" b="1"/>
                    </a:p>
                  </a:txBody>
                  <a:tcPr anchor="ctr"/>
                </a:tc>
                <a:tc>
                  <a:txBody>
                    <a:bodyPr/>
                    <a:lstStyle/>
                    <a:p>
                      <a:pPr algn="ctr"/>
                      <a:endParaRPr lang="en-US" b="1"/>
                    </a:p>
                  </a:txBody>
                  <a:tcPr anchor="ctr"/>
                </a:tc>
                <a:tc>
                  <a:txBody>
                    <a:bodyPr/>
                    <a:lstStyle/>
                    <a:p>
                      <a:pPr lvl="0" algn="ctr">
                        <a:buNone/>
                      </a:pPr>
                      <a:endParaRPr lang="en-US" b="1"/>
                    </a:p>
                  </a:txBody>
                  <a:tcPr anchor="ctr"/>
                </a:tc>
                <a:tc>
                  <a:txBody>
                    <a:bodyPr/>
                    <a:lstStyle/>
                    <a:p>
                      <a:pPr lvl="0" algn="ctr">
                        <a:buNone/>
                      </a:pPr>
                      <a:endParaRPr lang="en-US" b="1"/>
                    </a:p>
                  </a:txBody>
                  <a:tcPr anchor="ctr"/>
                </a:tc>
                <a:tc>
                  <a:txBody>
                    <a:bodyPr/>
                    <a:lstStyle/>
                    <a:p>
                      <a:pPr algn="ctr"/>
                      <a:endParaRPr lang="en-US" b="1"/>
                    </a:p>
                  </a:txBody>
                  <a:tcPr anchor="ctr"/>
                </a:tc>
                <a:tc>
                  <a:txBody>
                    <a:bodyPr/>
                    <a:lstStyle/>
                    <a:p>
                      <a:pPr lvl="0" algn="ctr">
                        <a:buNone/>
                      </a:pPr>
                      <a:endParaRPr lang="en-US" b="1"/>
                    </a:p>
                  </a:txBody>
                  <a:tcPr anchor="ctr"/>
                </a:tc>
                <a:tc>
                  <a:txBody>
                    <a:bodyPr/>
                    <a:lstStyle/>
                    <a:p>
                      <a:pPr algn="ctr"/>
                      <a:endParaRPr lang="en-US" b="1"/>
                    </a:p>
                  </a:txBody>
                  <a:tcPr anchor="ct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2660653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131758111"/>
              </p:ext>
            </p:extLst>
          </p:nvPr>
        </p:nvGraphicFramePr>
        <p:xfrm>
          <a:off x="838200" y="1825626"/>
          <a:ext cx="8935997" cy="4218925"/>
        </p:xfrm>
        <a:graphic>
          <a:graphicData uri="http://schemas.openxmlformats.org/drawingml/2006/table">
            <a:tbl>
              <a:tblPr firstRow="1" bandRow="1">
                <a:tableStyleId>{5C22544A-7EE6-4342-B048-85BDC9FD1C3A}</a:tableStyleId>
              </a:tblPr>
              <a:tblGrid>
                <a:gridCol w="1382048">
                  <a:extLst>
                    <a:ext uri="{9D8B030D-6E8A-4147-A177-3AD203B41FA5}">
                      <a16:colId xmlns:a16="http://schemas.microsoft.com/office/drawing/2014/main" val="20000"/>
                    </a:ext>
                  </a:extLst>
                </a:gridCol>
                <a:gridCol w="1134339">
                  <a:extLst>
                    <a:ext uri="{9D8B030D-6E8A-4147-A177-3AD203B41FA5}">
                      <a16:colId xmlns:a16="http://schemas.microsoft.com/office/drawing/2014/main" val="20002"/>
                    </a:ext>
                  </a:extLst>
                </a:gridCol>
                <a:gridCol w="1246908">
                  <a:extLst>
                    <a:ext uri="{9D8B030D-6E8A-4147-A177-3AD203B41FA5}">
                      <a16:colId xmlns:a16="http://schemas.microsoft.com/office/drawing/2014/main" val="20003"/>
                    </a:ext>
                  </a:extLst>
                </a:gridCol>
                <a:gridCol w="1420089">
                  <a:extLst>
                    <a:ext uri="{9D8B030D-6E8A-4147-A177-3AD203B41FA5}">
                      <a16:colId xmlns:a16="http://schemas.microsoft.com/office/drawing/2014/main" val="20004"/>
                    </a:ext>
                  </a:extLst>
                </a:gridCol>
                <a:gridCol w="1809749">
                  <a:extLst>
                    <a:ext uri="{9D8B030D-6E8A-4147-A177-3AD203B41FA5}">
                      <a16:colId xmlns:a16="http://schemas.microsoft.com/office/drawing/2014/main" val="20005"/>
                    </a:ext>
                  </a:extLst>
                </a:gridCol>
                <a:gridCol w="1942864">
                  <a:extLst>
                    <a:ext uri="{9D8B030D-6E8A-4147-A177-3AD203B41FA5}">
                      <a16:colId xmlns:a16="http://schemas.microsoft.com/office/drawing/2014/main" val="20006"/>
                    </a:ext>
                  </a:extLst>
                </a:gridCol>
              </a:tblGrid>
              <a:tr h="927085">
                <a:tc>
                  <a:txBody>
                    <a:bodyPr/>
                    <a:lstStyle/>
                    <a:p>
                      <a:endParaRPr lang="en-US"/>
                    </a:p>
                  </a:txBody>
                  <a:tcPr>
                    <a:lnB w="12700" cap="flat" cmpd="sng" algn="ctr">
                      <a:solidFill>
                        <a:schemeClr val="tx1"/>
                      </a:solidFill>
                      <a:prstDash val="solid"/>
                      <a:round/>
                      <a:headEnd type="none" w="med" len="med"/>
                      <a:tailEnd type="none" w="med" len="med"/>
                    </a:lnB>
                    <a:solidFill>
                      <a:srgbClr val="860000"/>
                    </a:solidFill>
                  </a:tcPr>
                </a:tc>
                <a:tc>
                  <a:txBody>
                    <a:bodyPr/>
                    <a:lstStyle/>
                    <a:p>
                      <a:pPr algn="ctr"/>
                      <a:r>
                        <a:rPr lang="en-US"/>
                        <a:t>State</a:t>
                      </a:r>
                    </a:p>
                  </a:txBody>
                  <a:tcPr>
                    <a:lnB w="12700" cap="flat" cmpd="sng" algn="ctr">
                      <a:solidFill>
                        <a:schemeClr val="tx1"/>
                      </a:solidFill>
                      <a:prstDash val="solid"/>
                      <a:round/>
                      <a:headEnd type="none" w="med" len="med"/>
                      <a:tailEnd type="none" w="med" len="med"/>
                    </a:lnB>
                    <a:solidFill>
                      <a:srgbClr val="860000"/>
                    </a:solidFill>
                  </a:tcPr>
                </a:tc>
                <a:tc>
                  <a:txBody>
                    <a:bodyPr/>
                    <a:lstStyle/>
                    <a:p>
                      <a:pPr algn="ctr"/>
                      <a:r>
                        <a:rPr lang="en-US"/>
                        <a:t>Region 1</a:t>
                      </a:r>
                    </a:p>
                  </a:txBody>
                  <a:tcPr>
                    <a:lnB w="12700" cap="flat" cmpd="sng" algn="ctr">
                      <a:solidFill>
                        <a:schemeClr val="tx1"/>
                      </a:solidFill>
                      <a:prstDash val="solid"/>
                      <a:round/>
                      <a:headEnd type="none" w="med" len="med"/>
                      <a:tailEnd type="none" w="med" len="med"/>
                    </a:lnB>
                    <a:solidFill>
                      <a:srgbClr val="860000"/>
                    </a:solidFill>
                  </a:tcPr>
                </a:tc>
                <a:tc>
                  <a:txBody>
                    <a:bodyPr/>
                    <a:lstStyle/>
                    <a:p>
                      <a:pPr algn="ctr"/>
                      <a:r>
                        <a:rPr lang="en-US"/>
                        <a:t>PSJAISD</a:t>
                      </a:r>
                    </a:p>
                  </a:txBody>
                  <a:tcPr>
                    <a:lnB w="12700" cap="flat" cmpd="sng" algn="ctr">
                      <a:solidFill>
                        <a:schemeClr val="tx1"/>
                      </a:solidFill>
                      <a:prstDash val="solid"/>
                      <a:round/>
                      <a:headEnd type="none" w="med" len="med"/>
                      <a:tailEnd type="none" w="med" len="med"/>
                    </a:lnB>
                    <a:solidFill>
                      <a:srgbClr val="860000"/>
                    </a:solidFill>
                  </a:tcPr>
                </a:tc>
                <a:tc>
                  <a:txBody>
                    <a:bodyPr/>
                    <a:lstStyle/>
                    <a:p>
                      <a:pPr algn="ctr"/>
                      <a:r>
                        <a:rPr lang="en-US"/>
                        <a:t>Escobar</a:t>
                      </a:r>
                    </a:p>
                  </a:txBody>
                  <a:tcPr>
                    <a:lnB w="12700" cap="flat" cmpd="sng" algn="ctr">
                      <a:solidFill>
                        <a:schemeClr val="tx1"/>
                      </a:solidFill>
                      <a:prstDash val="solid"/>
                      <a:round/>
                      <a:headEnd type="none" w="med" len="med"/>
                      <a:tailEnd type="none" w="med" len="med"/>
                    </a:lnB>
                    <a:solidFill>
                      <a:srgbClr val="860000"/>
                    </a:solidFill>
                  </a:tcPr>
                </a:tc>
                <a:tc>
                  <a:txBody>
                    <a:bodyPr/>
                    <a:lstStyle/>
                    <a:p>
                      <a:pPr algn="ctr"/>
                      <a:r>
                        <a:rPr lang="en-US"/>
                        <a:t>Goals 2024</a:t>
                      </a:r>
                    </a:p>
                  </a:txBody>
                  <a:tcPr>
                    <a:lnB w="12700" cap="flat" cmpd="sng" algn="ctr">
                      <a:solidFill>
                        <a:schemeClr val="tx1"/>
                      </a:solidFill>
                      <a:prstDash val="solid"/>
                      <a:round/>
                      <a:headEnd type="none" w="med" len="med"/>
                      <a:tailEnd type="none" w="med" len="med"/>
                    </a:lnB>
                    <a:solidFill>
                      <a:srgbClr val="860000"/>
                    </a:solidFill>
                  </a:tcPr>
                </a:tc>
                <a:extLst>
                  <a:ext uri="{0D108BD9-81ED-4DB2-BD59-A6C34878D82A}">
                    <a16:rowId xmlns:a16="http://schemas.microsoft.com/office/drawing/2014/main" val="10000"/>
                  </a:ext>
                </a:extLst>
              </a:tr>
              <a:tr h="880491">
                <a:tc>
                  <a:txBody>
                    <a:bodyPr/>
                    <a:lstStyle/>
                    <a:p>
                      <a:pPr algn="ctr"/>
                      <a:r>
                        <a:rPr lang="en-US"/>
                        <a:t>Domain</a:t>
                      </a:r>
                      <a:r>
                        <a:rPr lang="en-US" baseline="0"/>
                        <a:t> 1</a:t>
                      </a:r>
                    </a:p>
                    <a:p>
                      <a:pPr algn="ctr"/>
                      <a:r>
                        <a:rPr lang="en-US" sz="1400" baseline="0"/>
                        <a:t>Student Achievement </a:t>
                      </a:r>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Raw Score:</a:t>
                      </a:r>
                      <a:r>
                        <a:rPr lang="en-US" baseline="0"/>
                        <a:t> </a:t>
                      </a:r>
                    </a:p>
                    <a:p>
                      <a:pPr algn="ctr"/>
                      <a:r>
                        <a:rPr lang="en-US" baseline="0"/>
                        <a:t>Scale Score: </a:t>
                      </a:r>
                    </a:p>
                    <a:p>
                      <a:pPr algn="ctr"/>
                      <a:endParaRPr lang="en-US" baseline="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endParaRPr lang="en-US" baseline="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1"/>
                  </a:ext>
                </a:extLst>
              </a:tr>
              <a:tr h="841696">
                <a:tc>
                  <a:txBody>
                    <a:bodyPr/>
                    <a:lstStyle/>
                    <a:p>
                      <a:pPr algn="ctr"/>
                      <a:r>
                        <a:rPr lang="en-US"/>
                        <a:t>Domain 2</a:t>
                      </a:r>
                    </a:p>
                    <a:p>
                      <a:pPr algn="ctr"/>
                      <a:r>
                        <a:rPr lang="en-US" sz="1400"/>
                        <a:t>Growth</a:t>
                      </a:r>
                    </a:p>
                    <a:p>
                      <a:pPr algn="ctr"/>
                      <a:r>
                        <a:rPr lang="en-US" sz="1400"/>
                        <a:t>Relative</a:t>
                      </a:r>
                      <a:r>
                        <a:rPr lang="en-US" sz="1400" baseline="0"/>
                        <a:t> Performance</a:t>
                      </a:r>
                      <a:endParaRPr lang="en-US" sz="140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Raw Score:</a:t>
                      </a:r>
                      <a:r>
                        <a:rPr lang="en-US" baseline="0"/>
                        <a:t> </a:t>
                      </a:r>
                    </a:p>
                    <a:p>
                      <a:pPr algn="ctr"/>
                      <a:r>
                        <a:rPr lang="en-US" baseline="0"/>
                        <a:t>Scale Score:</a:t>
                      </a:r>
                    </a:p>
                    <a:p>
                      <a:pPr algn="ctr"/>
                      <a:r>
                        <a:rPr lang="en-US"/>
                        <a:t>Part A: </a:t>
                      </a:r>
                    </a:p>
                    <a:p>
                      <a:pPr algn="ctr"/>
                      <a:r>
                        <a:rPr lang="en-US" baseline="0"/>
                        <a:t>Part B: </a:t>
                      </a:r>
                    </a:p>
                    <a:p>
                      <a:pPr algn="ctr"/>
                      <a:endParaRPr lang="en-US" baseline="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endParaRPr lang="en-US" baseline="0">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r h="816811">
                <a:tc>
                  <a:txBody>
                    <a:bodyPr/>
                    <a:lstStyle/>
                    <a:p>
                      <a:pPr algn="ctr"/>
                      <a:r>
                        <a:rPr lang="en-US"/>
                        <a:t>Domain</a:t>
                      </a:r>
                      <a:r>
                        <a:rPr lang="en-US" baseline="0"/>
                        <a:t> 3</a:t>
                      </a:r>
                      <a:endParaRPr lang="en-US"/>
                    </a:p>
                    <a:p>
                      <a:pPr algn="ctr"/>
                      <a:r>
                        <a:rPr lang="en-US" sz="1400"/>
                        <a:t>Closing the Gap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t>Raw</a:t>
                      </a:r>
                      <a:r>
                        <a:rPr lang="en-US" baseline="0"/>
                        <a:t> Score: </a:t>
                      </a:r>
                    </a:p>
                    <a:p>
                      <a:pPr algn="ctr"/>
                      <a:r>
                        <a:rPr lang="en-US" baseline="0"/>
                        <a:t>Scale Score: </a:t>
                      </a:r>
                    </a:p>
                    <a:p>
                      <a:pPr algn="ctr"/>
                      <a:endParaRPr lang="en-US" baseline="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lvl="0" algn="ctr">
                        <a:buNone/>
                      </a:pPr>
                      <a:endParaRPr lang="en-US" baseline="0">
                        <a:solidFill>
                          <a:srgbClr val="FFFF00"/>
                        </a:solidFill>
                        <a:highlight>
                          <a:srgbClr val="FFFF00"/>
                        </a:highligh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3"/>
                  </a:ext>
                </a:extLst>
              </a:tr>
            </a:tbl>
          </a:graphicData>
        </a:graphic>
      </p:graphicFrame>
      <p:grpSp>
        <p:nvGrpSpPr>
          <p:cNvPr id="5" name="Group 4"/>
          <p:cNvGrpSpPr/>
          <p:nvPr/>
        </p:nvGrpSpPr>
        <p:grpSpPr>
          <a:xfrm>
            <a:off x="1078953" y="328108"/>
            <a:ext cx="9278360" cy="615010"/>
            <a:chOff x="-88900" y="203200"/>
            <a:chExt cx="9307602" cy="596900"/>
          </a:xfrm>
        </p:grpSpPr>
        <p:sp>
          <p:nvSpPr>
            <p:cNvPr id="6" name="Rectangle 5"/>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8" name="Picture 7"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31834" y="247201"/>
            <a:ext cx="1199758" cy="1209835"/>
          </a:xfrm>
          <a:prstGeom prst="rect">
            <a:avLst/>
          </a:prstGeom>
        </p:spPr>
      </p:pic>
      <p:sp>
        <p:nvSpPr>
          <p:cNvPr id="2" name="Slide Number Placeholder 1"/>
          <p:cNvSpPr>
            <a:spLocks noGrp="1"/>
          </p:cNvSpPr>
          <p:nvPr>
            <p:ph type="sldNum" sz="quarter" idx="12"/>
          </p:nvPr>
        </p:nvSpPr>
        <p:spPr/>
        <p:txBody>
          <a:bodyPr/>
          <a:lstStyle/>
          <a:p>
            <a:fld id="{236ED5DE-22B7-41E7-A943-79814E858A13}" type="slidenum">
              <a:rPr lang="en-US" smtClean="0"/>
              <a:t>27</a:t>
            </a:fld>
            <a:endParaRPr lang="en-US"/>
          </a:p>
        </p:txBody>
      </p:sp>
      <p:sp>
        <p:nvSpPr>
          <p:cNvPr id="3" name="Rectangle 2"/>
          <p:cNvSpPr/>
          <p:nvPr/>
        </p:nvSpPr>
        <p:spPr>
          <a:xfrm>
            <a:off x="2247687" y="328108"/>
            <a:ext cx="6485686" cy="584775"/>
          </a:xfrm>
          <a:prstGeom prst="rect">
            <a:avLst/>
          </a:prstGeom>
        </p:spPr>
        <p:txBody>
          <a:bodyPr wrap="none">
            <a:spAutoFit/>
          </a:bodyPr>
          <a:lstStyle/>
          <a:p>
            <a:r>
              <a:rPr lang="en-US" sz="3200">
                <a:solidFill>
                  <a:schemeClr val="bg1"/>
                </a:solidFill>
              </a:rPr>
              <a:t>Student Achievement Summary  2023</a:t>
            </a:r>
          </a:p>
        </p:txBody>
      </p:sp>
      <p:sp>
        <p:nvSpPr>
          <p:cNvPr id="9" name="TextBox 8">
            <a:extLst>
              <a:ext uri="{FF2B5EF4-FFF2-40B4-BE49-F238E27FC236}">
                <a16:creationId xmlns:a16="http://schemas.microsoft.com/office/drawing/2014/main" id="{02F3FFC6-1094-3345-5BE6-A14CEF458D90}"/>
              </a:ext>
            </a:extLst>
          </p:cNvPr>
          <p:cNvSpPr txBox="1"/>
          <p:nvPr/>
        </p:nvSpPr>
        <p:spPr>
          <a:xfrm>
            <a:off x="8348133" y="6316425"/>
            <a:ext cx="1634067" cy="369332"/>
          </a:xfrm>
          <a:prstGeom prst="rect">
            <a:avLst/>
          </a:prstGeom>
          <a:noFill/>
        </p:spPr>
        <p:txBody>
          <a:bodyPr wrap="square" rtlCol="0">
            <a:spAutoFit/>
          </a:bodyPr>
          <a:lstStyle/>
          <a:p>
            <a:r>
              <a:rPr lang="en-US"/>
              <a:t>Pending</a:t>
            </a:r>
          </a:p>
        </p:txBody>
      </p:sp>
      <p:sp>
        <p:nvSpPr>
          <p:cNvPr id="10" name="TextBox 9">
            <a:extLst>
              <a:ext uri="{FF2B5EF4-FFF2-40B4-BE49-F238E27FC236}">
                <a16:creationId xmlns:a16="http://schemas.microsoft.com/office/drawing/2014/main" id="{5B3151C3-BAD7-C3E3-899C-D80FDDBFDC13}"/>
              </a:ext>
            </a:extLst>
          </p:cNvPr>
          <p:cNvSpPr txBox="1"/>
          <p:nvPr/>
        </p:nvSpPr>
        <p:spPr>
          <a:xfrm>
            <a:off x="8348133" y="6326115"/>
            <a:ext cx="1075267" cy="369332"/>
          </a:xfrm>
          <a:prstGeom prst="rect">
            <a:avLst/>
          </a:prstGeom>
          <a:solidFill>
            <a:srgbClr val="FFFF00"/>
          </a:solidFill>
        </p:spPr>
        <p:txBody>
          <a:bodyPr wrap="square" rtlCol="0">
            <a:spAutoFit/>
          </a:bodyPr>
          <a:lstStyle/>
          <a:p>
            <a:r>
              <a:rPr lang="en-US"/>
              <a:t>Pending</a:t>
            </a:r>
          </a:p>
        </p:txBody>
      </p:sp>
    </p:spTree>
    <p:extLst>
      <p:ext uri="{BB962C8B-B14F-4D97-AF65-F5344CB8AC3E}">
        <p14:creationId xmlns:p14="http://schemas.microsoft.com/office/powerpoint/2010/main" val="24403170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chor="t">
            <a:normAutofit/>
          </a:bodyPr>
          <a:lstStyle/>
          <a:p>
            <a:r>
              <a:rPr lang="en-US"/>
              <a:t>The following charts reflect the State Accountability results in </a:t>
            </a:r>
            <a:r>
              <a:rPr lang="en-US">
                <a:solidFill>
                  <a:srgbClr val="FF0000"/>
                </a:solidFill>
              </a:rPr>
              <a:t>2022-2023</a:t>
            </a:r>
            <a:r>
              <a:rPr lang="en-US"/>
              <a:t>(STAAR), including the mathematics 3-5, and all populations. </a:t>
            </a:r>
          </a:p>
          <a:p>
            <a:endParaRPr lang="en-US"/>
          </a:p>
          <a:p>
            <a:r>
              <a:rPr lang="en-US"/>
              <a:t>This will allow us to analyze our needs and set attainable goals for the 2023-2024 school year.</a:t>
            </a:r>
            <a:endParaRPr lang="en-US">
              <a:cs typeface="Calibri" panose="020F0502020204030204"/>
            </a:endParaRPr>
          </a:p>
          <a:p>
            <a:pPr marL="0" indent="0">
              <a:buNone/>
            </a:pPr>
            <a:endParaRPr lang="en-US"/>
          </a:p>
          <a:p>
            <a:endParaRPr lang="en-US"/>
          </a:p>
        </p:txBody>
      </p:sp>
      <p:grpSp>
        <p:nvGrpSpPr>
          <p:cNvPr id="4" name="Group 3"/>
          <p:cNvGrpSpPr/>
          <p:nvPr/>
        </p:nvGrpSpPr>
        <p:grpSpPr>
          <a:xfrm>
            <a:off x="1266811" y="636920"/>
            <a:ext cx="9278360" cy="812317"/>
            <a:chOff x="-88900" y="203200"/>
            <a:chExt cx="9307602" cy="596900"/>
          </a:xfrm>
        </p:grpSpPr>
        <p:sp>
          <p:nvSpPr>
            <p:cNvPr id="5" name="Rectangle 4"/>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sp>
        <p:nvSpPr>
          <p:cNvPr id="2" name="Slide Number Placeholder 1"/>
          <p:cNvSpPr>
            <a:spLocks noGrp="1"/>
          </p:cNvSpPr>
          <p:nvPr>
            <p:ph type="sldNum" sz="quarter" idx="12"/>
          </p:nvPr>
        </p:nvSpPr>
        <p:spPr/>
        <p:txBody>
          <a:bodyPr/>
          <a:lstStyle/>
          <a:p>
            <a:fld id="{236ED5DE-22B7-41E7-A943-79814E858A13}" type="slidenum">
              <a:rPr lang="en-US" smtClean="0"/>
              <a:t>28</a:t>
            </a:fld>
            <a:endParaRPr lang="en-US"/>
          </a:p>
        </p:txBody>
      </p:sp>
      <p:sp>
        <p:nvSpPr>
          <p:cNvPr id="7" name="Rectangle 6"/>
          <p:cNvSpPr/>
          <p:nvPr/>
        </p:nvSpPr>
        <p:spPr>
          <a:xfrm>
            <a:off x="3523945" y="744268"/>
            <a:ext cx="4560864" cy="584775"/>
          </a:xfrm>
          <a:prstGeom prst="rect">
            <a:avLst/>
          </a:prstGeom>
        </p:spPr>
        <p:txBody>
          <a:bodyPr wrap="none" lIns="91440" tIns="45720" rIns="91440" bIns="45720" anchor="t">
            <a:spAutoFit/>
          </a:bodyPr>
          <a:lstStyle/>
          <a:p>
            <a:pPr algn="ctr"/>
            <a:r>
              <a:rPr lang="en-US" sz="3200" b="1">
                <a:solidFill>
                  <a:schemeClr val="bg1"/>
                </a:solidFill>
                <a:latin typeface="Calibri"/>
                <a:cs typeface="Calibri"/>
              </a:rPr>
              <a:t>2022-2023 Campus Goals </a:t>
            </a:r>
            <a:endParaRPr lang="en-US" sz="3200">
              <a:solidFill>
                <a:schemeClr val="bg1"/>
              </a:solidFill>
            </a:endParaRPr>
          </a:p>
        </p:txBody>
      </p:sp>
    </p:spTree>
    <p:extLst>
      <p:ext uri="{BB962C8B-B14F-4D97-AF65-F5344CB8AC3E}">
        <p14:creationId xmlns:p14="http://schemas.microsoft.com/office/powerpoint/2010/main" val="12207107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3"/>
          <p:cNvGraphicFramePr>
            <a:graphicFrameLocks/>
          </p:cNvGraphicFramePr>
          <p:nvPr>
            <p:extLst>
              <p:ext uri="{D42A27DB-BD31-4B8C-83A1-F6EECF244321}">
                <p14:modId xmlns:p14="http://schemas.microsoft.com/office/powerpoint/2010/main" val="2879814064"/>
              </p:ext>
            </p:extLst>
          </p:nvPr>
        </p:nvGraphicFramePr>
        <p:xfrm>
          <a:off x="190252" y="1069346"/>
          <a:ext cx="3592607" cy="4772043"/>
        </p:xfrm>
        <a:graphic>
          <a:graphicData uri="http://schemas.openxmlformats.org/drawingml/2006/table">
            <a:tbl>
              <a:tblPr firstRow="1" bandRow="1">
                <a:tableStyleId>{5940675A-B579-460E-94D1-54222C63F5DA}</a:tableStyleId>
              </a:tblPr>
              <a:tblGrid>
                <a:gridCol w="936702">
                  <a:extLst>
                    <a:ext uri="{9D8B030D-6E8A-4147-A177-3AD203B41FA5}">
                      <a16:colId xmlns:a16="http://schemas.microsoft.com/office/drawing/2014/main" val="20000"/>
                    </a:ext>
                  </a:extLst>
                </a:gridCol>
                <a:gridCol w="431585">
                  <a:extLst>
                    <a:ext uri="{9D8B030D-6E8A-4147-A177-3AD203B41FA5}">
                      <a16:colId xmlns:a16="http://schemas.microsoft.com/office/drawing/2014/main" val="20001"/>
                    </a:ext>
                  </a:extLst>
                </a:gridCol>
                <a:gridCol w="1103860">
                  <a:extLst>
                    <a:ext uri="{9D8B030D-6E8A-4147-A177-3AD203B41FA5}">
                      <a16:colId xmlns:a16="http://schemas.microsoft.com/office/drawing/2014/main" val="20002"/>
                    </a:ext>
                  </a:extLst>
                </a:gridCol>
                <a:gridCol w="1120460">
                  <a:extLst>
                    <a:ext uri="{9D8B030D-6E8A-4147-A177-3AD203B41FA5}">
                      <a16:colId xmlns:a16="http://schemas.microsoft.com/office/drawing/2014/main" val="20003"/>
                    </a:ext>
                  </a:extLst>
                </a:gridCol>
              </a:tblGrid>
              <a:tr h="589531">
                <a:tc gridSpan="4">
                  <a:txBody>
                    <a:bodyPr/>
                    <a:lstStyle/>
                    <a:p>
                      <a:pPr algn="ctr"/>
                      <a:r>
                        <a:rPr lang="en-US" sz="2400" b="1" dirty="0">
                          <a:solidFill>
                            <a:schemeClr val="bg1"/>
                          </a:solidFill>
                        </a:rPr>
                        <a:t>3</a:t>
                      </a:r>
                      <a:r>
                        <a:rPr lang="en-US" sz="2400" b="1" baseline="30000" dirty="0">
                          <a:solidFill>
                            <a:schemeClr val="bg1"/>
                          </a:solidFill>
                        </a:rPr>
                        <a:t>rd</a:t>
                      </a:r>
                      <a:r>
                        <a:rPr lang="en-US" sz="2400" b="1" dirty="0">
                          <a:solidFill>
                            <a:schemeClr val="bg1"/>
                          </a:solidFill>
                        </a:rPr>
                        <a:t> Grade Mathematics</a:t>
                      </a:r>
                    </a:p>
                  </a:txBody>
                  <a:tcPr marL="68580" marR="68580">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094027">
                <a:tc rowSpan="2" gridSpan="2">
                  <a:txBody>
                    <a:bodyPr/>
                    <a:lstStyle/>
                    <a:p>
                      <a:pPr algn="ctr"/>
                      <a:endParaRPr lang="en-US" sz="1200"/>
                    </a:p>
                    <a:p>
                      <a:pPr algn="ctr"/>
                      <a:r>
                        <a:rPr lang="en-US" sz="1200" dirty="0"/>
                        <a:t>% of </a:t>
                      </a:r>
                      <a:r>
                        <a:rPr lang="en-US" sz="1200" b="1" dirty="0"/>
                        <a:t>Items</a:t>
                      </a:r>
                      <a:r>
                        <a:rPr lang="en-US" sz="1200" dirty="0"/>
                        <a:t> Needed to Meet </a:t>
                      </a:r>
                    </a:p>
                    <a:p>
                      <a:pPr algn="ctr"/>
                      <a:r>
                        <a:rPr lang="en-US" sz="1200" dirty="0"/>
                        <a:t>State Performance Standard</a:t>
                      </a:r>
                    </a:p>
                  </a:txBody>
                  <a:tcPr marL="68580" marR="68580" anchor="ctr"/>
                </a:tc>
                <a:tc rowSpan="2" hMerge="1">
                  <a:txBody>
                    <a:bodyPr/>
                    <a:lstStyle/>
                    <a:p>
                      <a:endParaRPr lang="en-US"/>
                    </a:p>
                  </a:txBody>
                  <a:tcPr/>
                </a:tc>
                <a:tc>
                  <a:txBody>
                    <a:bodyPr/>
                    <a:lstStyle/>
                    <a:p>
                      <a:pPr algn="ctr"/>
                      <a:r>
                        <a:rPr lang="en-US" sz="1200" dirty="0"/>
                        <a:t>% of </a:t>
                      </a:r>
                      <a:r>
                        <a:rPr lang="en-US" sz="1200" b="1" dirty="0"/>
                        <a:t>Students</a:t>
                      </a:r>
                      <a:r>
                        <a:rPr lang="en-US" sz="1200" dirty="0"/>
                        <a:t> Passing State Assessment</a:t>
                      </a:r>
                    </a:p>
                    <a:p>
                      <a:pPr algn="ctr"/>
                      <a:r>
                        <a:rPr lang="en-US" sz="1200" i="1" dirty="0">
                          <a:solidFill>
                            <a:srgbClr val="800000"/>
                          </a:solidFill>
                        </a:rPr>
                        <a:t>TARGET:  60%</a:t>
                      </a:r>
                    </a:p>
                  </a:txBody>
                  <a:tcPr marL="68580" marR="68580" anchor="ctr"/>
                </a:tc>
                <a:tc>
                  <a:txBody>
                    <a:bodyPr/>
                    <a:lstStyle/>
                    <a:p>
                      <a:pPr algn="ctr"/>
                      <a:r>
                        <a:rPr lang="en-US" sz="1200" dirty="0"/>
                        <a:t>Goal</a:t>
                      </a:r>
                    </a:p>
                    <a:p>
                      <a:pPr algn="ctr"/>
                      <a:endParaRPr lang="en-US" sz="1200"/>
                    </a:p>
                    <a:p>
                      <a:pPr algn="ctr"/>
                      <a:endParaRPr lang="en-US" sz="1200" i="1"/>
                    </a:p>
                    <a:p>
                      <a:pPr algn="ctr"/>
                      <a:r>
                        <a:rPr lang="en-US" sz="1200" i="1" dirty="0">
                          <a:solidFill>
                            <a:srgbClr val="800000"/>
                          </a:solidFill>
                        </a:rPr>
                        <a:t>TARGET:  60%</a:t>
                      </a:r>
                    </a:p>
                  </a:txBody>
                  <a:tcPr marL="68580" marR="68580" anchor="ctr"/>
                </a:tc>
                <a:extLst>
                  <a:ext uri="{0D108BD9-81ED-4DB2-BD59-A6C34878D82A}">
                    <a16:rowId xmlns:a16="http://schemas.microsoft.com/office/drawing/2014/main" val="10001"/>
                  </a:ext>
                </a:extLst>
              </a:tr>
              <a:tr h="555642">
                <a:tc gridSpan="2" vMerge="1">
                  <a:txBody>
                    <a:bodyPr/>
                    <a:lstStyle/>
                    <a:p>
                      <a:endParaRPr lang="en-US"/>
                    </a:p>
                  </a:txBody>
                  <a:tcPr/>
                </a:tc>
                <a:tc hMerge="1" vMerge="1">
                  <a:txBody>
                    <a:bodyPr/>
                    <a:lstStyle/>
                    <a:p>
                      <a:endParaRPr lang="en-US"/>
                    </a:p>
                  </a:txBody>
                  <a:tcPr/>
                </a:tc>
                <a:tc>
                  <a:txBody>
                    <a:bodyPr/>
                    <a:lstStyle/>
                    <a:p>
                      <a:pPr algn="ctr"/>
                      <a:r>
                        <a:rPr lang="en-US" sz="1200" b="1" dirty="0"/>
                        <a:t>2023</a:t>
                      </a:r>
                    </a:p>
                  </a:txBody>
                  <a:tcPr marL="68580" marR="68580" anchor="ctr"/>
                </a:tc>
                <a:tc>
                  <a:txBody>
                    <a:bodyPr/>
                    <a:lstStyle/>
                    <a:p>
                      <a:pPr algn="ctr"/>
                      <a:r>
                        <a:rPr lang="en-US" sz="1200" b="1" dirty="0"/>
                        <a:t>2024</a:t>
                      </a:r>
                    </a:p>
                  </a:txBody>
                  <a:tcPr marL="68580" marR="68580" anchor="ctr"/>
                </a:tc>
                <a:extLst>
                  <a:ext uri="{0D108BD9-81ED-4DB2-BD59-A6C34878D82A}">
                    <a16:rowId xmlns:a16="http://schemas.microsoft.com/office/drawing/2014/main" val="10002"/>
                  </a:ext>
                </a:extLst>
              </a:tr>
              <a:tr h="452164">
                <a:tc>
                  <a:txBody>
                    <a:bodyPr/>
                    <a:lstStyle/>
                    <a:p>
                      <a:pPr algn="ctr"/>
                      <a:r>
                        <a:rPr lang="en-US" sz="1200" dirty="0"/>
                        <a:t>Approaches</a:t>
                      </a:r>
                    </a:p>
                  </a:txBody>
                  <a:tcPr marL="68580" marR="68580" anchor="ctr"/>
                </a:tc>
                <a:tc>
                  <a:txBody>
                    <a:bodyPr/>
                    <a:lstStyle/>
                    <a:p>
                      <a:pPr algn="ctr"/>
                      <a:endParaRPr lang="en-US" sz="1200"/>
                    </a:p>
                  </a:txBody>
                  <a:tcPr marL="68580" marR="68580" anchor="ctr"/>
                </a:tc>
                <a:tc>
                  <a:txBody>
                    <a:bodyPr/>
                    <a:lstStyle/>
                    <a:p>
                      <a:pPr algn="ctr"/>
                      <a:r>
                        <a:rPr lang="en-US" sz="1200" dirty="0"/>
                        <a:t>87%</a:t>
                      </a:r>
                      <a:endParaRPr lang="en-US" dirty="0"/>
                    </a:p>
                  </a:txBody>
                  <a:tcPr marL="68580" marR="68580" anchor="ctr"/>
                </a:tc>
                <a:tc>
                  <a:txBody>
                    <a:bodyPr/>
                    <a:lstStyle/>
                    <a:p>
                      <a:pPr algn="ctr"/>
                      <a:r>
                        <a:rPr lang="en-US" sz="1200" dirty="0"/>
                        <a:t>90%</a:t>
                      </a:r>
                    </a:p>
                  </a:txBody>
                  <a:tcPr marL="68580" marR="68580" anchor="ctr">
                    <a:solidFill>
                      <a:srgbClr val="FFFF00"/>
                    </a:solidFill>
                  </a:tcPr>
                </a:tc>
                <a:extLst>
                  <a:ext uri="{0D108BD9-81ED-4DB2-BD59-A6C34878D82A}">
                    <a16:rowId xmlns:a16="http://schemas.microsoft.com/office/drawing/2014/main" val="10003"/>
                  </a:ext>
                </a:extLst>
              </a:tr>
              <a:tr h="693560">
                <a:tc>
                  <a:txBody>
                    <a:bodyPr/>
                    <a:lstStyle/>
                    <a:p>
                      <a:pPr algn="ctr"/>
                      <a:r>
                        <a:rPr lang="en-US" sz="1000" dirty="0"/>
                        <a:t>Meets</a:t>
                      </a:r>
                    </a:p>
                  </a:txBody>
                  <a:tcPr marL="68580" marR="68580" anchor="ctr"/>
                </a:tc>
                <a:tc>
                  <a:txBody>
                    <a:bodyPr/>
                    <a:lstStyle/>
                    <a:p>
                      <a:pPr algn="ctr"/>
                      <a:endParaRPr lang="en-US" sz="1200"/>
                    </a:p>
                  </a:txBody>
                  <a:tcPr marL="68580" marR="68580" anchor="ctr"/>
                </a:tc>
                <a:tc>
                  <a:txBody>
                    <a:bodyPr/>
                    <a:lstStyle/>
                    <a:p>
                      <a:pPr lvl="0" algn="ctr">
                        <a:buNone/>
                      </a:pPr>
                      <a:r>
                        <a:rPr lang="en-US" sz="1200" dirty="0"/>
                        <a:t>58%</a:t>
                      </a:r>
                    </a:p>
                  </a:txBody>
                  <a:tcPr marL="68580" marR="68580" anchor="ctr"/>
                </a:tc>
                <a:tc>
                  <a:txBody>
                    <a:bodyPr/>
                    <a:lstStyle/>
                    <a:p>
                      <a:pPr algn="ctr"/>
                      <a:r>
                        <a:rPr lang="en-US" sz="1200" dirty="0">
                          <a:solidFill>
                            <a:schemeClr val="tx1"/>
                          </a:solidFill>
                        </a:rPr>
                        <a:t>60%</a:t>
                      </a:r>
                    </a:p>
                  </a:txBody>
                  <a:tcPr marL="68580" marR="68580" anchor="ctr">
                    <a:solidFill>
                      <a:srgbClr val="FFFF00"/>
                    </a:solidFill>
                  </a:tcPr>
                </a:tc>
                <a:extLst>
                  <a:ext uri="{0D108BD9-81ED-4DB2-BD59-A6C34878D82A}">
                    <a16:rowId xmlns:a16="http://schemas.microsoft.com/office/drawing/2014/main" val="10004"/>
                  </a:ext>
                </a:extLst>
              </a:tr>
              <a:tr h="693560">
                <a:tc>
                  <a:txBody>
                    <a:bodyPr/>
                    <a:lstStyle/>
                    <a:p>
                      <a:pPr algn="ctr"/>
                      <a:r>
                        <a:rPr lang="en-US" sz="1000" dirty="0"/>
                        <a:t>Masters</a:t>
                      </a:r>
                    </a:p>
                  </a:txBody>
                  <a:tcPr marL="68580" marR="68580" anchor="ctr"/>
                </a:tc>
                <a:tc>
                  <a:txBody>
                    <a:bodyPr/>
                    <a:lstStyle/>
                    <a:p>
                      <a:pPr algn="ctr"/>
                      <a:endParaRPr lang="en-US" sz="1200"/>
                    </a:p>
                  </a:txBody>
                  <a:tcPr marL="68580" marR="68580" anchor="ctr"/>
                </a:tc>
                <a:tc>
                  <a:txBody>
                    <a:bodyPr/>
                    <a:lstStyle/>
                    <a:p>
                      <a:pPr lvl="0" algn="ctr">
                        <a:buNone/>
                      </a:pPr>
                      <a:r>
                        <a:rPr lang="en-US" sz="1200" dirty="0"/>
                        <a:t>29%</a:t>
                      </a:r>
                    </a:p>
                  </a:txBody>
                  <a:tcPr marL="68580" marR="68580" anchor="ctr"/>
                </a:tc>
                <a:tc>
                  <a:txBody>
                    <a:bodyPr/>
                    <a:lstStyle/>
                    <a:p>
                      <a:pPr algn="ctr"/>
                      <a:r>
                        <a:rPr lang="en-US" sz="1200" dirty="0">
                          <a:solidFill>
                            <a:schemeClr val="tx1"/>
                          </a:solidFill>
                        </a:rPr>
                        <a:t>30%</a:t>
                      </a:r>
                    </a:p>
                  </a:txBody>
                  <a:tcPr marL="68580" marR="68580" anchor="ctr">
                    <a:solidFill>
                      <a:srgbClr val="FFFF00"/>
                    </a:solidFill>
                  </a:tcPr>
                </a:tc>
                <a:extLst>
                  <a:ext uri="{0D108BD9-81ED-4DB2-BD59-A6C34878D82A}">
                    <a16:rowId xmlns:a16="http://schemas.microsoft.com/office/drawing/2014/main" val="10005"/>
                  </a:ext>
                </a:extLst>
              </a:tr>
              <a:tr h="693559">
                <a:tc gridSpan="2">
                  <a:txBody>
                    <a:bodyPr/>
                    <a:lstStyle/>
                    <a:p>
                      <a:pPr lvl="0" algn="ctr">
                        <a:buNone/>
                      </a:pPr>
                      <a:r>
                        <a:rPr lang="en-US" sz="1000" dirty="0"/>
                        <a:t>Domain 1</a:t>
                      </a:r>
                    </a:p>
                  </a:txBody>
                  <a:tcPr marL="68580" marR="68580"/>
                </a:tc>
                <a:tc hMerge="1">
                  <a:txBody>
                    <a:bodyPr/>
                    <a:lstStyle/>
                    <a:p>
                      <a:endParaRPr lang="en-US"/>
                    </a:p>
                  </a:txBody>
                  <a:tcPr marL="68580" marR="68580"/>
                </a:tc>
                <a:tc>
                  <a:txBody>
                    <a:bodyPr/>
                    <a:lstStyle/>
                    <a:p>
                      <a:pPr lvl="0" algn="ctr">
                        <a:buNone/>
                      </a:pPr>
                      <a:r>
                        <a:rPr lang="en-US" sz="1200" dirty="0"/>
                        <a:t>58%</a:t>
                      </a:r>
                    </a:p>
                  </a:txBody>
                  <a:tcPr marL="68580" marR="68580"/>
                </a:tc>
                <a:tc>
                  <a:txBody>
                    <a:bodyPr/>
                    <a:lstStyle/>
                    <a:p>
                      <a:pPr lvl="0" algn="ctr">
                        <a:buNone/>
                      </a:pPr>
                      <a:r>
                        <a:rPr lang="en-US" sz="1200" dirty="0">
                          <a:solidFill>
                            <a:schemeClr val="tx1"/>
                          </a:solidFill>
                        </a:rPr>
                        <a:t>60%</a:t>
                      </a:r>
                    </a:p>
                  </a:txBody>
                  <a:tcPr marL="68580" marR="68580">
                    <a:solidFill>
                      <a:srgbClr val="FFFF00"/>
                    </a:solidFill>
                  </a:tcPr>
                </a:tc>
                <a:extLst>
                  <a:ext uri="{0D108BD9-81ED-4DB2-BD59-A6C34878D82A}">
                    <a16:rowId xmlns:a16="http://schemas.microsoft.com/office/drawing/2014/main" val="1155712868"/>
                  </a:ext>
                </a:extLst>
              </a:tr>
            </a:tbl>
          </a:graphicData>
        </a:graphic>
      </p:graphicFrame>
      <p:sp>
        <p:nvSpPr>
          <p:cNvPr id="5" name="Rectangle 4"/>
          <p:cNvSpPr/>
          <p:nvPr/>
        </p:nvSpPr>
        <p:spPr>
          <a:xfrm>
            <a:off x="4538843" y="3244334"/>
            <a:ext cx="3114314" cy="369332"/>
          </a:xfrm>
          <a:prstGeom prst="rect">
            <a:avLst/>
          </a:prstGeom>
        </p:spPr>
        <p:txBody>
          <a:bodyPr wrap="none">
            <a:spAutoFit/>
          </a:bodyPr>
          <a:lstStyle/>
          <a:p>
            <a:pPr>
              <a:defRPr/>
            </a:pPr>
            <a:r>
              <a:rPr lang="en-US" b="1">
                <a:solidFill>
                  <a:schemeClr val="bg1"/>
                </a:solidFill>
              </a:rPr>
              <a:t>4</a:t>
            </a:r>
            <a:r>
              <a:rPr lang="en-US" b="1" baseline="30000">
                <a:solidFill>
                  <a:schemeClr val="bg1"/>
                </a:solidFill>
              </a:rPr>
              <a:t>th</a:t>
            </a:r>
            <a:r>
              <a:rPr lang="en-US" b="1">
                <a:solidFill>
                  <a:schemeClr val="bg1"/>
                </a:solidFill>
              </a:rPr>
              <a:t> Grade Mathematics District</a:t>
            </a:r>
          </a:p>
        </p:txBody>
      </p:sp>
      <p:graphicFrame>
        <p:nvGraphicFramePr>
          <p:cNvPr id="6" name="Content Placeholder 3"/>
          <p:cNvGraphicFramePr>
            <a:graphicFrameLocks/>
          </p:cNvGraphicFramePr>
          <p:nvPr>
            <p:extLst>
              <p:ext uri="{D42A27DB-BD31-4B8C-83A1-F6EECF244321}">
                <p14:modId xmlns:p14="http://schemas.microsoft.com/office/powerpoint/2010/main" val="3695789620"/>
              </p:ext>
            </p:extLst>
          </p:nvPr>
        </p:nvGraphicFramePr>
        <p:xfrm>
          <a:off x="4176789" y="1064820"/>
          <a:ext cx="3476368" cy="4812120"/>
        </p:xfrm>
        <a:graphic>
          <a:graphicData uri="http://schemas.openxmlformats.org/drawingml/2006/table">
            <a:tbl>
              <a:tblPr firstRow="1" bandRow="1">
                <a:tableStyleId>{5940675A-B579-460E-94D1-54222C63F5DA}</a:tableStyleId>
              </a:tblPr>
              <a:tblGrid>
                <a:gridCol w="947146">
                  <a:extLst>
                    <a:ext uri="{9D8B030D-6E8A-4147-A177-3AD203B41FA5}">
                      <a16:colId xmlns:a16="http://schemas.microsoft.com/office/drawing/2014/main" val="20000"/>
                    </a:ext>
                  </a:extLst>
                </a:gridCol>
                <a:gridCol w="551935">
                  <a:extLst>
                    <a:ext uri="{9D8B030D-6E8A-4147-A177-3AD203B41FA5}">
                      <a16:colId xmlns:a16="http://schemas.microsoft.com/office/drawing/2014/main" val="20001"/>
                    </a:ext>
                  </a:extLst>
                </a:gridCol>
                <a:gridCol w="928659">
                  <a:extLst>
                    <a:ext uri="{9D8B030D-6E8A-4147-A177-3AD203B41FA5}">
                      <a16:colId xmlns:a16="http://schemas.microsoft.com/office/drawing/2014/main" val="20002"/>
                    </a:ext>
                  </a:extLst>
                </a:gridCol>
                <a:gridCol w="1048628">
                  <a:extLst>
                    <a:ext uri="{9D8B030D-6E8A-4147-A177-3AD203B41FA5}">
                      <a16:colId xmlns:a16="http://schemas.microsoft.com/office/drawing/2014/main" val="20003"/>
                    </a:ext>
                  </a:extLst>
                </a:gridCol>
              </a:tblGrid>
              <a:tr h="545244">
                <a:tc grid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baseline="0" dirty="0">
                          <a:solidFill>
                            <a:schemeClr val="bg1"/>
                          </a:solidFill>
                        </a:rPr>
                        <a:t>4</a:t>
                      </a:r>
                      <a:r>
                        <a:rPr lang="en-US" sz="2400" b="1" baseline="30000" dirty="0">
                          <a:solidFill>
                            <a:schemeClr val="bg1"/>
                          </a:solidFill>
                        </a:rPr>
                        <a:t>th</a:t>
                      </a:r>
                      <a:r>
                        <a:rPr lang="en-US" sz="2400" b="1" dirty="0">
                          <a:solidFill>
                            <a:schemeClr val="bg1"/>
                          </a:solidFill>
                        </a:rPr>
                        <a:t> Grade Mathematics</a:t>
                      </a:r>
                    </a:p>
                  </a:txBody>
                  <a:tcPr marL="68580" marR="68580">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394751">
                <a:tc rowSpan="2" gridSpan="2">
                  <a:txBody>
                    <a:bodyPr/>
                    <a:lstStyle/>
                    <a:p>
                      <a:pPr algn="ctr"/>
                      <a:endParaRPr lang="en-US" sz="1200"/>
                    </a:p>
                    <a:p>
                      <a:pPr algn="ctr"/>
                      <a:r>
                        <a:rPr lang="en-US" sz="1200" dirty="0"/>
                        <a:t>% of </a:t>
                      </a:r>
                      <a:r>
                        <a:rPr lang="en-US" sz="1200" b="1" dirty="0"/>
                        <a:t>Items</a:t>
                      </a:r>
                      <a:r>
                        <a:rPr lang="en-US" sz="1200" dirty="0"/>
                        <a:t> Needed to Meet </a:t>
                      </a:r>
                    </a:p>
                    <a:p>
                      <a:pPr algn="ctr"/>
                      <a:r>
                        <a:rPr lang="en-US" sz="1200" dirty="0"/>
                        <a:t>State Performance Standard</a:t>
                      </a:r>
                    </a:p>
                  </a:txBody>
                  <a:tcPr marL="68580" marR="68580" anchor="ctr"/>
                </a:tc>
                <a:tc rowSpan="2" hMerge="1">
                  <a:txBody>
                    <a:bodyPr/>
                    <a:lstStyle/>
                    <a:p>
                      <a:endParaRPr lang="en-US"/>
                    </a:p>
                  </a:txBody>
                  <a:tcPr/>
                </a:tc>
                <a:tc>
                  <a:txBody>
                    <a:bodyPr/>
                    <a:lstStyle/>
                    <a:p>
                      <a:pPr algn="ctr"/>
                      <a:r>
                        <a:rPr lang="en-US" sz="1200" dirty="0"/>
                        <a:t>% of </a:t>
                      </a:r>
                      <a:r>
                        <a:rPr lang="en-US" sz="1200" b="1" dirty="0"/>
                        <a:t>Students</a:t>
                      </a:r>
                      <a:r>
                        <a:rPr lang="en-US" sz="1200" dirty="0"/>
                        <a:t> Passing State Assessment</a:t>
                      </a:r>
                    </a:p>
                    <a:p>
                      <a:pPr algn="ctr"/>
                      <a:r>
                        <a:rPr lang="en-US" sz="1200" i="1" dirty="0">
                          <a:solidFill>
                            <a:srgbClr val="800000"/>
                          </a:solidFill>
                        </a:rPr>
                        <a:t>TARGET:  60%</a:t>
                      </a:r>
                    </a:p>
                  </a:txBody>
                  <a:tcPr marL="68580" marR="68580"/>
                </a:tc>
                <a:tc>
                  <a:txBody>
                    <a:bodyPr/>
                    <a:lstStyle/>
                    <a:p>
                      <a:pPr algn="ctr"/>
                      <a:r>
                        <a:rPr lang="en-US" sz="1200" dirty="0"/>
                        <a:t>Goal</a:t>
                      </a:r>
                    </a:p>
                    <a:p>
                      <a:pPr algn="ctr"/>
                      <a:endParaRPr lang="en-US" sz="1200"/>
                    </a:p>
                    <a:p>
                      <a:pPr algn="ctr"/>
                      <a:endParaRPr lang="en-US" sz="1200" i="1"/>
                    </a:p>
                    <a:p>
                      <a:pPr algn="ctr"/>
                      <a:r>
                        <a:rPr lang="en-US" sz="1200" i="1" dirty="0">
                          <a:solidFill>
                            <a:srgbClr val="800000"/>
                          </a:solidFill>
                        </a:rPr>
                        <a:t>TARGET:  60%</a:t>
                      </a:r>
                    </a:p>
                  </a:txBody>
                  <a:tcPr marL="68580" marR="68580"/>
                </a:tc>
                <a:extLst>
                  <a:ext uri="{0D108BD9-81ED-4DB2-BD59-A6C34878D82A}">
                    <a16:rowId xmlns:a16="http://schemas.microsoft.com/office/drawing/2014/main" val="10001"/>
                  </a:ext>
                </a:extLst>
              </a:tr>
              <a:tr h="507305">
                <a:tc gridSpan="2" vMerge="1">
                  <a:txBody>
                    <a:bodyPr/>
                    <a:lstStyle/>
                    <a:p>
                      <a:endParaRPr lang="en-US"/>
                    </a:p>
                  </a:txBody>
                  <a:tcPr/>
                </a:tc>
                <a:tc hMerge="1" vMerge="1">
                  <a:txBody>
                    <a:bodyPr/>
                    <a:lstStyle/>
                    <a:p>
                      <a:endParaRPr lang="en-US"/>
                    </a:p>
                  </a:txBody>
                  <a:tcPr/>
                </a:tc>
                <a:tc>
                  <a:txBody>
                    <a:bodyPr/>
                    <a:lstStyle/>
                    <a:p>
                      <a:pPr algn="ctr"/>
                      <a:r>
                        <a:rPr lang="en-US" sz="1200" b="1" dirty="0"/>
                        <a:t>2023</a:t>
                      </a:r>
                    </a:p>
                  </a:txBody>
                  <a:tcPr marL="68580" marR="68580" anchor="ctr"/>
                </a:tc>
                <a:tc>
                  <a:txBody>
                    <a:bodyPr/>
                    <a:lstStyle/>
                    <a:p>
                      <a:pPr algn="ctr"/>
                      <a:r>
                        <a:rPr lang="en-US" sz="1200" b="1" dirty="0"/>
                        <a:t>2024</a:t>
                      </a:r>
                    </a:p>
                  </a:txBody>
                  <a:tcPr marL="68580" marR="68580" anchor="ctr"/>
                </a:tc>
                <a:extLst>
                  <a:ext uri="{0D108BD9-81ED-4DB2-BD59-A6C34878D82A}">
                    <a16:rowId xmlns:a16="http://schemas.microsoft.com/office/drawing/2014/main" val="10002"/>
                  </a:ext>
                </a:extLst>
              </a:tr>
              <a:tr h="513905">
                <a:tc>
                  <a:txBody>
                    <a:bodyPr/>
                    <a:lstStyle/>
                    <a:p>
                      <a:pPr algn="ctr"/>
                      <a:r>
                        <a:rPr lang="en-US" sz="1200" dirty="0"/>
                        <a:t>Approaches</a:t>
                      </a:r>
                    </a:p>
                  </a:txBody>
                  <a:tcPr marL="68580" marR="68580" anchor="ctr"/>
                </a:tc>
                <a:tc>
                  <a:txBody>
                    <a:bodyPr/>
                    <a:lstStyle/>
                    <a:p>
                      <a:pPr algn="ctr"/>
                      <a:endParaRPr lang="en-US" sz="1200" b="0"/>
                    </a:p>
                  </a:txBody>
                  <a:tcPr marL="68580" marR="68580" anchor="ctr"/>
                </a:tc>
                <a:tc>
                  <a:txBody>
                    <a:bodyPr/>
                    <a:lstStyle/>
                    <a:p>
                      <a:pPr algn="ctr"/>
                      <a:r>
                        <a:rPr lang="en-US" sz="1200" dirty="0"/>
                        <a:t>88%</a:t>
                      </a:r>
                    </a:p>
                  </a:txBody>
                  <a:tcPr marL="68580" marR="68580" anchor="ctr"/>
                </a:tc>
                <a:tc>
                  <a:txBody>
                    <a:bodyPr/>
                    <a:lstStyle/>
                    <a:p>
                      <a:pPr algn="ctr"/>
                      <a:r>
                        <a:rPr lang="en-US" sz="1200" dirty="0"/>
                        <a:t>90%</a:t>
                      </a:r>
                    </a:p>
                  </a:txBody>
                  <a:tcPr marL="68580" marR="68580" anchor="ctr">
                    <a:solidFill>
                      <a:srgbClr val="FFFF00"/>
                    </a:solidFill>
                  </a:tcPr>
                </a:tc>
                <a:extLst>
                  <a:ext uri="{0D108BD9-81ED-4DB2-BD59-A6C34878D82A}">
                    <a16:rowId xmlns:a16="http://schemas.microsoft.com/office/drawing/2014/main" val="10003"/>
                  </a:ext>
                </a:extLst>
              </a:tr>
              <a:tr h="616972">
                <a:tc>
                  <a:txBody>
                    <a:bodyPr/>
                    <a:lstStyle/>
                    <a:p>
                      <a:pPr algn="ctr"/>
                      <a:r>
                        <a:rPr lang="en-US" sz="1000" dirty="0"/>
                        <a:t>Meets</a:t>
                      </a:r>
                    </a:p>
                  </a:txBody>
                  <a:tcPr marL="68580" marR="68580" anchor="ctr"/>
                </a:tc>
                <a:tc>
                  <a:txBody>
                    <a:bodyPr/>
                    <a:lstStyle/>
                    <a:p>
                      <a:pPr algn="ctr"/>
                      <a:endParaRPr lang="en-US" sz="1200" b="0"/>
                    </a:p>
                  </a:txBody>
                  <a:tcPr marL="68580" marR="68580" anchor="ctr"/>
                </a:tc>
                <a:tc>
                  <a:txBody>
                    <a:bodyPr/>
                    <a:lstStyle/>
                    <a:p>
                      <a:pPr algn="ctr"/>
                      <a:r>
                        <a:rPr lang="en-US" sz="1200" dirty="0"/>
                        <a:t>68%</a:t>
                      </a:r>
                    </a:p>
                  </a:txBody>
                  <a:tcPr marL="68580" marR="68580" anchor="ctr"/>
                </a:tc>
                <a:tc>
                  <a:txBody>
                    <a:bodyPr/>
                    <a:lstStyle/>
                    <a:p>
                      <a:pPr algn="ctr"/>
                      <a:endParaRPr lang="en-US" sz="1200"/>
                    </a:p>
                  </a:txBody>
                  <a:tcPr marL="68580" marR="68580" anchor="ctr">
                    <a:solidFill>
                      <a:srgbClr val="FFFF00"/>
                    </a:solidFill>
                  </a:tcPr>
                </a:tc>
                <a:extLst>
                  <a:ext uri="{0D108BD9-81ED-4DB2-BD59-A6C34878D82A}">
                    <a16:rowId xmlns:a16="http://schemas.microsoft.com/office/drawing/2014/main" val="10004"/>
                  </a:ext>
                </a:extLst>
              </a:tr>
              <a:tr h="616972">
                <a:tc>
                  <a:txBody>
                    <a:bodyPr/>
                    <a:lstStyle/>
                    <a:p>
                      <a:pPr algn="ctr"/>
                      <a:r>
                        <a:rPr lang="en-US" sz="1000" dirty="0"/>
                        <a:t>Masters</a:t>
                      </a:r>
                    </a:p>
                  </a:txBody>
                  <a:tcPr marL="68580" marR="68580" anchor="ctr"/>
                </a:tc>
                <a:tc>
                  <a:txBody>
                    <a:bodyPr/>
                    <a:lstStyle/>
                    <a:p>
                      <a:pPr algn="ctr"/>
                      <a:endParaRPr lang="en-US" sz="1200" b="0"/>
                    </a:p>
                  </a:txBody>
                  <a:tcPr marL="68580" marR="68580" anchor="ctr"/>
                </a:tc>
                <a:tc>
                  <a:txBody>
                    <a:bodyPr/>
                    <a:lstStyle/>
                    <a:p>
                      <a:pPr algn="ctr"/>
                      <a:r>
                        <a:rPr lang="en-US" sz="1200" dirty="0"/>
                        <a:t>32%</a:t>
                      </a:r>
                    </a:p>
                  </a:txBody>
                  <a:tcPr marL="68580" marR="68580" anchor="ctr"/>
                </a:tc>
                <a:tc>
                  <a:txBody>
                    <a:bodyPr/>
                    <a:lstStyle/>
                    <a:p>
                      <a:pPr algn="ctr"/>
                      <a:endParaRPr lang="en-US" sz="1200"/>
                    </a:p>
                  </a:txBody>
                  <a:tcPr marL="68580" marR="68580" anchor="ctr">
                    <a:solidFill>
                      <a:srgbClr val="FFFF00"/>
                    </a:solidFill>
                  </a:tcPr>
                </a:tc>
                <a:extLst>
                  <a:ext uri="{0D108BD9-81ED-4DB2-BD59-A6C34878D82A}">
                    <a16:rowId xmlns:a16="http://schemas.microsoft.com/office/drawing/2014/main" val="10005"/>
                  </a:ext>
                </a:extLst>
              </a:tr>
              <a:tr h="616971">
                <a:tc gridSpan="2">
                  <a:txBody>
                    <a:bodyPr/>
                    <a:lstStyle/>
                    <a:p>
                      <a:pPr lvl="0" algn="ctr">
                        <a:buNone/>
                      </a:pPr>
                      <a:r>
                        <a:rPr lang="en-US" sz="1000" dirty="0"/>
                        <a:t>Domain 1</a:t>
                      </a:r>
                    </a:p>
                  </a:txBody>
                  <a:tcPr marL="68580" marR="68580"/>
                </a:tc>
                <a:tc hMerge="1">
                  <a:txBody>
                    <a:bodyPr/>
                    <a:lstStyle/>
                    <a:p>
                      <a:endParaRPr lang="en-US"/>
                    </a:p>
                  </a:txBody>
                  <a:tcPr marL="68580" marR="68580"/>
                </a:tc>
                <a:tc>
                  <a:txBody>
                    <a:bodyPr/>
                    <a:lstStyle/>
                    <a:p>
                      <a:pPr lvl="0" algn="ctr">
                        <a:buNone/>
                      </a:pPr>
                      <a:r>
                        <a:rPr lang="en-US" sz="1200" dirty="0"/>
                        <a:t>63%</a:t>
                      </a:r>
                    </a:p>
                  </a:txBody>
                  <a:tcPr marL="68580" marR="68580"/>
                </a:tc>
                <a:tc>
                  <a:txBody>
                    <a:bodyPr/>
                    <a:lstStyle/>
                    <a:p>
                      <a:pPr lvl="0" algn="ctr">
                        <a:buNone/>
                      </a:pPr>
                      <a:endParaRPr lang="en-US" sz="1200" dirty="0"/>
                    </a:p>
                  </a:txBody>
                  <a:tcPr marL="68580" marR="68580">
                    <a:solidFill>
                      <a:srgbClr val="FFFF00"/>
                    </a:solidFill>
                  </a:tcPr>
                </a:tc>
                <a:extLst>
                  <a:ext uri="{0D108BD9-81ED-4DB2-BD59-A6C34878D82A}">
                    <a16:rowId xmlns:a16="http://schemas.microsoft.com/office/drawing/2014/main" val="1885113616"/>
                  </a:ext>
                </a:extLst>
              </a:tr>
            </a:tbl>
          </a:graphicData>
        </a:graphic>
      </p:graphicFrame>
      <p:graphicFrame>
        <p:nvGraphicFramePr>
          <p:cNvPr id="7" name="Content Placeholder 3"/>
          <p:cNvGraphicFramePr>
            <a:graphicFrameLocks/>
          </p:cNvGraphicFramePr>
          <p:nvPr>
            <p:extLst>
              <p:ext uri="{D42A27DB-BD31-4B8C-83A1-F6EECF244321}">
                <p14:modId xmlns:p14="http://schemas.microsoft.com/office/powerpoint/2010/main" val="2767664181"/>
              </p:ext>
            </p:extLst>
          </p:nvPr>
        </p:nvGraphicFramePr>
        <p:xfrm>
          <a:off x="8044381" y="1063327"/>
          <a:ext cx="3712884" cy="4731346"/>
        </p:xfrm>
        <a:graphic>
          <a:graphicData uri="http://schemas.openxmlformats.org/drawingml/2006/table">
            <a:tbl>
              <a:tblPr firstRow="1" bandRow="1">
                <a:tableStyleId>{5940675A-B579-460E-94D1-54222C63F5DA}</a:tableStyleId>
              </a:tblPr>
              <a:tblGrid>
                <a:gridCol w="1093378">
                  <a:extLst>
                    <a:ext uri="{9D8B030D-6E8A-4147-A177-3AD203B41FA5}">
                      <a16:colId xmlns:a16="http://schemas.microsoft.com/office/drawing/2014/main" val="20000"/>
                    </a:ext>
                  </a:extLst>
                </a:gridCol>
                <a:gridCol w="525780">
                  <a:extLst>
                    <a:ext uri="{9D8B030D-6E8A-4147-A177-3AD203B41FA5}">
                      <a16:colId xmlns:a16="http://schemas.microsoft.com/office/drawing/2014/main" val="20001"/>
                    </a:ext>
                  </a:extLst>
                </a:gridCol>
                <a:gridCol w="1021080">
                  <a:extLst>
                    <a:ext uri="{9D8B030D-6E8A-4147-A177-3AD203B41FA5}">
                      <a16:colId xmlns:a16="http://schemas.microsoft.com/office/drawing/2014/main" val="20002"/>
                    </a:ext>
                  </a:extLst>
                </a:gridCol>
                <a:gridCol w="1072646">
                  <a:extLst>
                    <a:ext uri="{9D8B030D-6E8A-4147-A177-3AD203B41FA5}">
                      <a16:colId xmlns:a16="http://schemas.microsoft.com/office/drawing/2014/main" val="20003"/>
                    </a:ext>
                  </a:extLst>
                </a:gridCol>
              </a:tblGrid>
              <a:tr h="542519">
                <a:tc grid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baseline="0" dirty="0">
                          <a:solidFill>
                            <a:schemeClr val="bg1"/>
                          </a:solidFill>
                        </a:rPr>
                        <a:t>5</a:t>
                      </a:r>
                      <a:r>
                        <a:rPr lang="en-US" sz="2400" b="1" baseline="30000" dirty="0">
                          <a:solidFill>
                            <a:schemeClr val="bg1"/>
                          </a:solidFill>
                        </a:rPr>
                        <a:t>th</a:t>
                      </a:r>
                      <a:r>
                        <a:rPr lang="en-US" sz="2400" b="1" dirty="0">
                          <a:solidFill>
                            <a:schemeClr val="bg1"/>
                          </a:solidFill>
                        </a:rPr>
                        <a:t> Grade Mathematics</a:t>
                      </a:r>
                    </a:p>
                  </a:txBody>
                  <a:tcPr marL="68580" marR="68580">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277189">
                <a:tc rowSpan="2" gridSpan="2">
                  <a:txBody>
                    <a:bodyPr/>
                    <a:lstStyle/>
                    <a:p>
                      <a:pPr algn="ctr"/>
                      <a:endParaRPr lang="en-US" sz="1200"/>
                    </a:p>
                    <a:p>
                      <a:pPr algn="ctr"/>
                      <a:r>
                        <a:rPr lang="en-US" sz="1200" dirty="0"/>
                        <a:t>% of </a:t>
                      </a:r>
                      <a:r>
                        <a:rPr lang="en-US" sz="1200" b="1" dirty="0"/>
                        <a:t>Items</a:t>
                      </a:r>
                      <a:r>
                        <a:rPr lang="en-US" sz="1200" dirty="0"/>
                        <a:t> Needed to Meet </a:t>
                      </a:r>
                    </a:p>
                    <a:p>
                      <a:pPr algn="ctr"/>
                      <a:r>
                        <a:rPr lang="en-US" sz="1200" dirty="0"/>
                        <a:t>State Performance Standard</a:t>
                      </a:r>
                    </a:p>
                  </a:txBody>
                  <a:tcPr marL="68580" marR="68580" anchor="ctr"/>
                </a:tc>
                <a:tc rowSpan="2" hMerge="1">
                  <a:txBody>
                    <a:bodyPr/>
                    <a:lstStyle/>
                    <a:p>
                      <a:endParaRPr lang="en-US"/>
                    </a:p>
                  </a:txBody>
                  <a:tcPr/>
                </a:tc>
                <a:tc>
                  <a:txBody>
                    <a:bodyPr/>
                    <a:lstStyle/>
                    <a:p>
                      <a:pPr algn="ctr"/>
                      <a:r>
                        <a:rPr lang="en-US" sz="1200" dirty="0"/>
                        <a:t>% of </a:t>
                      </a:r>
                      <a:r>
                        <a:rPr lang="en-US" sz="1200" b="1" dirty="0"/>
                        <a:t>Students</a:t>
                      </a:r>
                      <a:r>
                        <a:rPr lang="en-US" sz="1200" dirty="0"/>
                        <a:t> Passing State Assessment</a:t>
                      </a:r>
                    </a:p>
                    <a:p>
                      <a:pPr algn="ctr"/>
                      <a:r>
                        <a:rPr lang="en-US" sz="1200" i="1" dirty="0">
                          <a:solidFill>
                            <a:srgbClr val="800000"/>
                          </a:solidFill>
                        </a:rPr>
                        <a:t>TARGET:  60%</a:t>
                      </a:r>
                    </a:p>
                  </a:txBody>
                  <a:tcPr marL="68580" marR="68580"/>
                </a:tc>
                <a:tc>
                  <a:txBody>
                    <a:bodyPr/>
                    <a:lstStyle/>
                    <a:p>
                      <a:pPr algn="ctr"/>
                      <a:r>
                        <a:rPr lang="en-US" sz="1200" dirty="0"/>
                        <a:t>Goal</a:t>
                      </a:r>
                    </a:p>
                    <a:p>
                      <a:pPr algn="ctr"/>
                      <a:endParaRPr lang="en-US" sz="1200"/>
                    </a:p>
                    <a:p>
                      <a:pPr algn="ctr"/>
                      <a:endParaRPr lang="en-US" sz="1200" i="1"/>
                    </a:p>
                    <a:p>
                      <a:pPr algn="ctr"/>
                      <a:r>
                        <a:rPr lang="en-US" sz="1200" i="1" dirty="0">
                          <a:solidFill>
                            <a:srgbClr val="800000"/>
                          </a:solidFill>
                        </a:rPr>
                        <a:t>TARGET:  60%</a:t>
                      </a:r>
                    </a:p>
                  </a:txBody>
                  <a:tcPr marL="68580" marR="68580"/>
                </a:tc>
                <a:extLst>
                  <a:ext uri="{0D108BD9-81ED-4DB2-BD59-A6C34878D82A}">
                    <a16:rowId xmlns:a16="http://schemas.microsoft.com/office/drawing/2014/main" val="10001"/>
                  </a:ext>
                </a:extLst>
              </a:tr>
              <a:tr h="684274">
                <a:tc gridSpan="2" vMerge="1">
                  <a:txBody>
                    <a:bodyPr/>
                    <a:lstStyle/>
                    <a:p>
                      <a:endParaRPr lang="en-US"/>
                    </a:p>
                  </a:txBody>
                  <a:tcPr/>
                </a:tc>
                <a:tc hMerge="1" vMerge="1">
                  <a:txBody>
                    <a:bodyPr/>
                    <a:lstStyle/>
                    <a:p>
                      <a:endParaRPr lang="en-US"/>
                    </a:p>
                  </a:txBody>
                  <a:tcPr/>
                </a:tc>
                <a:tc>
                  <a:txBody>
                    <a:bodyPr/>
                    <a:lstStyle/>
                    <a:p>
                      <a:pPr algn="ctr"/>
                      <a:r>
                        <a:rPr lang="en-US" sz="1200" b="1" dirty="0"/>
                        <a:t>2023</a:t>
                      </a:r>
                    </a:p>
                  </a:txBody>
                  <a:tcPr marL="68580" marR="68580" anchor="ctr"/>
                </a:tc>
                <a:tc>
                  <a:txBody>
                    <a:bodyPr/>
                    <a:lstStyle/>
                    <a:p>
                      <a:pPr algn="ctr"/>
                      <a:r>
                        <a:rPr lang="en-US" sz="1200" b="1" dirty="0"/>
                        <a:t>2024</a:t>
                      </a:r>
                    </a:p>
                  </a:txBody>
                  <a:tcPr marL="68580" marR="68580" anchor="ctr"/>
                </a:tc>
                <a:extLst>
                  <a:ext uri="{0D108BD9-81ED-4DB2-BD59-A6C34878D82A}">
                    <a16:rowId xmlns:a16="http://schemas.microsoft.com/office/drawing/2014/main" val="10002"/>
                  </a:ext>
                </a:extLst>
              </a:tr>
              <a:tr h="556841">
                <a:tc>
                  <a:txBody>
                    <a:bodyPr/>
                    <a:lstStyle/>
                    <a:p>
                      <a:pPr algn="ctr"/>
                      <a:r>
                        <a:rPr lang="en-US" sz="1200" dirty="0"/>
                        <a:t>Approaches</a:t>
                      </a:r>
                    </a:p>
                  </a:txBody>
                  <a:tcPr marL="68580" marR="68580" anchor="ctr"/>
                </a:tc>
                <a:tc>
                  <a:txBody>
                    <a:bodyPr/>
                    <a:lstStyle/>
                    <a:p>
                      <a:pPr algn="ctr"/>
                      <a:endParaRPr lang="en-US" sz="1200"/>
                    </a:p>
                  </a:txBody>
                  <a:tcPr marL="68580" marR="68580" anchor="ctr"/>
                </a:tc>
                <a:tc>
                  <a:txBody>
                    <a:bodyPr/>
                    <a:lstStyle/>
                    <a:p>
                      <a:pPr algn="ctr"/>
                      <a:r>
                        <a:rPr lang="en-US" sz="1200" dirty="0"/>
                        <a:t>92%</a:t>
                      </a:r>
                    </a:p>
                  </a:txBody>
                  <a:tcPr marL="68580" marR="68580" anchor="ctr"/>
                </a:tc>
                <a:tc>
                  <a:txBody>
                    <a:bodyPr/>
                    <a:lstStyle/>
                    <a:p>
                      <a:pPr algn="ctr"/>
                      <a:endParaRPr lang="en-US" sz="1200" dirty="0"/>
                    </a:p>
                  </a:txBody>
                  <a:tcPr marL="68580" marR="68580" anchor="ctr">
                    <a:solidFill>
                      <a:srgbClr val="FFFF00"/>
                    </a:solidFill>
                  </a:tcPr>
                </a:tc>
                <a:extLst>
                  <a:ext uri="{0D108BD9-81ED-4DB2-BD59-A6C34878D82A}">
                    <a16:rowId xmlns:a16="http://schemas.microsoft.com/office/drawing/2014/main" val="10003"/>
                  </a:ext>
                </a:extLst>
              </a:tr>
              <a:tr h="556841">
                <a:tc>
                  <a:txBody>
                    <a:bodyPr/>
                    <a:lstStyle/>
                    <a:p>
                      <a:pPr algn="ctr"/>
                      <a:r>
                        <a:rPr lang="en-US" sz="1000" dirty="0"/>
                        <a:t>Meets</a:t>
                      </a:r>
                    </a:p>
                  </a:txBody>
                  <a:tcPr marL="68580" marR="68580" anchor="ctr"/>
                </a:tc>
                <a:tc>
                  <a:txBody>
                    <a:bodyPr/>
                    <a:lstStyle/>
                    <a:p>
                      <a:pPr algn="ctr"/>
                      <a:endParaRPr lang="en-US" sz="1200"/>
                    </a:p>
                  </a:txBody>
                  <a:tcPr marL="68580" marR="68580" anchor="ctr"/>
                </a:tc>
                <a:tc>
                  <a:txBody>
                    <a:bodyPr/>
                    <a:lstStyle/>
                    <a:p>
                      <a:pPr algn="ctr"/>
                      <a:r>
                        <a:rPr lang="en-US" sz="1200" dirty="0"/>
                        <a:t>61%</a:t>
                      </a:r>
                    </a:p>
                  </a:txBody>
                  <a:tcPr marL="68580" marR="68580" anchor="ctr"/>
                </a:tc>
                <a:tc>
                  <a:txBody>
                    <a:bodyPr/>
                    <a:lstStyle/>
                    <a:p>
                      <a:pPr algn="ctr"/>
                      <a:endParaRPr lang="en-US" sz="1200"/>
                    </a:p>
                  </a:txBody>
                  <a:tcPr marL="68580" marR="68580" anchor="ctr">
                    <a:solidFill>
                      <a:srgbClr val="FFFF00"/>
                    </a:solidFill>
                  </a:tcPr>
                </a:tc>
                <a:extLst>
                  <a:ext uri="{0D108BD9-81ED-4DB2-BD59-A6C34878D82A}">
                    <a16:rowId xmlns:a16="http://schemas.microsoft.com/office/drawing/2014/main" val="10004"/>
                  </a:ext>
                </a:extLst>
              </a:tr>
              <a:tr h="556841">
                <a:tc>
                  <a:txBody>
                    <a:bodyPr/>
                    <a:lstStyle/>
                    <a:p>
                      <a:pPr algn="ctr"/>
                      <a:r>
                        <a:rPr lang="en-US" sz="1000" dirty="0"/>
                        <a:t>Masters</a:t>
                      </a:r>
                    </a:p>
                  </a:txBody>
                  <a:tcPr marL="68580" marR="68580" anchor="ctr"/>
                </a:tc>
                <a:tc>
                  <a:txBody>
                    <a:bodyPr/>
                    <a:lstStyle/>
                    <a:p>
                      <a:pPr algn="ctr"/>
                      <a:endParaRPr lang="en-US" sz="1200"/>
                    </a:p>
                  </a:txBody>
                  <a:tcPr marL="68580" marR="68580" anchor="ctr"/>
                </a:tc>
                <a:tc>
                  <a:txBody>
                    <a:bodyPr/>
                    <a:lstStyle/>
                    <a:p>
                      <a:pPr algn="ctr"/>
                      <a:r>
                        <a:rPr lang="en-US" sz="1200" dirty="0"/>
                        <a:t>23%</a:t>
                      </a:r>
                    </a:p>
                  </a:txBody>
                  <a:tcPr marL="68580" marR="68580" anchor="ctr"/>
                </a:tc>
                <a:tc>
                  <a:txBody>
                    <a:bodyPr/>
                    <a:lstStyle/>
                    <a:p>
                      <a:pPr algn="ctr"/>
                      <a:r>
                        <a:rPr lang="en-US" sz="1200" dirty="0"/>
                        <a:t>30%</a:t>
                      </a:r>
                    </a:p>
                  </a:txBody>
                  <a:tcPr marL="68580" marR="68580" anchor="ctr">
                    <a:solidFill>
                      <a:srgbClr val="FFFF00"/>
                    </a:solidFill>
                  </a:tcPr>
                </a:tc>
                <a:extLst>
                  <a:ext uri="{0D108BD9-81ED-4DB2-BD59-A6C34878D82A}">
                    <a16:rowId xmlns:a16="http://schemas.microsoft.com/office/drawing/2014/main" val="10005"/>
                  </a:ext>
                </a:extLst>
              </a:tr>
              <a:tr h="556841">
                <a:tc gridSpan="2">
                  <a:txBody>
                    <a:bodyPr/>
                    <a:lstStyle/>
                    <a:p>
                      <a:pPr lvl="0" algn="ctr">
                        <a:buNone/>
                      </a:pPr>
                      <a:r>
                        <a:rPr lang="en-US" sz="1000" dirty="0"/>
                        <a:t>Domain 1</a:t>
                      </a:r>
                    </a:p>
                  </a:txBody>
                  <a:tcPr marL="68580" marR="68580"/>
                </a:tc>
                <a:tc hMerge="1">
                  <a:txBody>
                    <a:bodyPr/>
                    <a:lstStyle/>
                    <a:p>
                      <a:endParaRPr lang="en-US"/>
                    </a:p>
                  </a:txBody>
                  <a:tcPr marL="68580" marR="68580"/>
                </a:tc>
                <a:tc>
                  <a:txBody>
                    <a:bodyPr/>
                    <a:lstStyle/>
                    <a:p>
                      <a:pPr lvl="0" algn="ctr">
                        <a:buNone/>
                      </a:pPr>
                      <a:r>
                        <a:rPr lang="en-US" sz="1200" dirty="0"/>
                        <a:t>59%</a:t>
                      </a:r>
                    </a:p>
                  </a:txBody>
                  <a:tcPr marL="68580" marR="68580"/>
                </a:tc>
                <a:tc>
                  <a:txBody>
                    <a:bodyPr/>
                    <a:lstStyle/>
                    <a:p>
                      <a:pPr lvl="0" algn="ctr">
                        <a:buNone/>
                      </a:pPr>
                      <a:r>
                        <a:rPr lang="en-US" sz="1200" dirty="0"/>
                        <a:t>60%</a:t>
                      </a:r>
                    </a:p>
                  </a:txBody>
                  <a:tcPr marL="68580" marR="68580">
                    <a:solidFill>
                      <a:srgbClr val="FFFF00"/>
                    </a:solidFill>
                  </a:tcPr>
                </a:tc>
                <a:extLst>
                  <a:ext uri="{0D108BD9-81ED-4DB2-BD59-A6C34878D82A}">
                    <a16:rowId xmlns:a16="http://schemas.microsoft.com/office/drawing/2014/main" val="2636719616"/>
                  </a:ext>
                </a:extLst>
              </a:tr>
            </a:tbl>
          </a:graphicData>
        </a:graphic>
      </p:graphicFrame>
      <p:grpSp>
        <p:nvGrpSpPr>
          <p:cNvPr id="8" name="Group 7"/>
          <p:cNvGrpSpPr/>
          <p:nvPr/>
        </p:nvGrpSpPr>
        <p:grpSpPr>
          <a:xfrm>
            <a:off x="250021" y="71734"/>
            <a:ext cx="11507244" cy="756366"/>
            <a:chOff x="-163603" y="212223"/>
            <a:chExt cx="9307602" cy="596900"/>
          </a:xfrm>
        </p:grpSpPr>
        <p:sp>
          <p:nvSpPr>
            <p:cNvPr id="9" name="Rectangle 8"/>
            <p:cNvSpPr/>
            <p:nvPr/>
          </p:nvSpPr>
          <p:spPr>
            <a:xfrm>
              <a:off x="-163603" y="212223"/>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11" name="Picture 10"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19877" y="79708"/>
            <a:ext cx="814235" cy="821074"/>
          </a:xfrm>
          <a:prstGeom prst="rect">
            <a:avLst/>
          </a:prstGeom>
        </p:spPr>
      </p:pic>
      <p:sp>
        <p:nvSpPr>
          <p:cNvPr id="2" name="Rectangle 1"/>
          <p:cNvSpPr/>
          <p:nvPr/>
        </p:nvSpPr>
        <p:spPr>
          <a:xfrm>
            <a:off x="480164" y="6070938"/>
            <a:ext cx="11507244" cy="338554"/>
          </a:xfrm>
          <a:prstGeom prst="rect">
            <a:avLst/>
          </a:prstGeom>
        </p:spPr>
        <p:txBody>
          <a:bodyPr wrap="square">
            <a:spAutoFit/>
          </a:bodyPr>
          <a:lstStyle/>
          <a:p>
            <a:r>
              <a:rPr lang="en-US" sz="800"/>
              <a:t>These charts do not reflect the State Accountability results because they include district data collected from all of the assessments that the state will use for the state accountability ratings in 2015-2016 (STAAR, STAAR A, STAAR ALT 2, STAAR L), including the mathematics 3-8, and all populations. During the 2014-2015 school year, the STAAR A, and STAAR Alt 2, as well as the mathematics 3-8 were excluded.</a:t>
            </a:r>
          </a:p>
        </p:txBody>
      </p:sp>
      <p:sp>
        <p:nvSpPr>
          <p:cNvPr id="4" name="Slide Number Placeholder 3"/>
          <p:cNvSpPr>
            <a:spLocks noGrp="1"/>
          </p:cNvSpPr>
          <p:nvPr>
            <p:ph type="sldNum" sz="quarter" idx="12"/>
          </p:nvPr>
        </p:nvSpPr>
        <p:spPr/>
        <p:txBody>
          <a:bodyPr/>
          <a:lstStyle/>
          <a:p>
            <a:fld id="{236ED5DE-22B7-41E7-A943-79814E858A13}" type="slidenum">
              <a:rPr lang="en-US" smtClean="0"/>
              <a:t>29</a:t>
            </a:fld>
            <a:endParaRPr lang="en-US"/>
          </a:p>
        </p:txBody>
      </p:sp>
      <p:sp>
        <p:nvSpPr>
          <p:cNvPr id="12" name="Rectangle 11"/>
          <p:cNvSpPr/>
          <p:nvPr/>
        </p:nvSpPr>
        <p:spPr>
          <a:xfrm>
            <a:off x="2866973" y="140219"/>
            <a:ext cx="6096000" cy="584775"/>
          </a:xfrm>
          <a:prstGeom prst="rect">
            <a:avLst/>
          </a:prstGeom>
        </p:spPr>
        <p:txBody>
          <a:bodyPr lIns="91440" tIns="45720" rIns="91440" bIns="45720" anchor="t">
            <a:spAutoFit/>
          </a:bodyPr>
          <a:lstStyle/>
          <a:p>
            <a:pPr algn="ctr"/>
            <a:r>
              <a:rPr lang="en-US" sz="3200" b="1" dirty="0">
                <a:solidFill>
                  <a:schemeClr val="bg1"/>
                </a:solidFill>
                <a:latin typeface="Calibri"/>
                <a:cs typeface="Calibri"/>
              </a:rPr>
              <a:t>2023-2024 Campus Goals </a:t>
            </a:r>
            <a:endParaRPr lang="en-US" sz="3200" dirty="0">
              <a:solidFill>
                <a:schemeClr val="bg1"/>
              </a:solidFill>
            </a:endParaRPr>
          </a:p>
        </p:txBody>
      </p:sp>
      <p:sp>
        <p:nvSpPr>
          <p:cNvPr id="13" name="TextBox 12">
            <a:extLst>
              <a:ext uri="{FF2B5EF4-FFF2-40B4-BE49-F238E27FC236}">
                <a16:creationId xmlns:a16="http://schemas.microsoft.com/office/drawing/2014/main" id="{7FD7650A-2A2A-2B81-86E5-7D7BE077E653}"/>
              </a:ext>
            </a:extLst>
          </p:cNvPr>
          <p:cNvSpPr txBox="1"/>
          <p:nvPr/>
        </p:nvSpPr>
        <p:spPr>
          <a:xfrm>
            <a:off x="8348133" y="6316425"/>
            <a:ext cx="1634067" cy="369332"/>
          </a:xfrm>
          <a:prstGeom prst="rect">
            <a:avLst/>
          </a:prstGeom>
          <a:noFill/>
        </p:spPr>
        <p:txBody>
          <a:bodyPr wrap="square" rtlCol="0">
            <a:spAutoFit/>
          </a:bodyPr>
          <a:lstStyle/>
          <a:p>
            <a:r>
              <a:rPr lang="en-US"/>
              <a:t>Pending</a:t>
            </a:r>
          </a:p>
        </p:txBody>
      </p:sp>
    </p:spTree>
    <p:extLst>
      <p:ext uri="{BB962C8B-B14F-4D97-AF65-F5344CB8AC3E}">
        <p14:creationId xmlns:p14="http://schemas.microsoft.com/office/powerpoint/2010/main" val="310892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extLst>
              <p:ext uri="{D42A27DB-BD31-4B8C-83A1-F6EECF244321}">
                <p14:modId xmlns:p14="http://schemas.microsoft.com/office/powerpoint/2010/main" val="1183038493"/>
              </p:ext>
            </p:extLst>
          </p:nvPr>
        </p:nvGraphicFramePr>
        <p:xfrm>
          <a:off x="426720" y="1240531"/>
          <a:ext cx="3489960" cy="4764430"/>
        </p:xfrm>
        <a:graphic>
          <a:graphicData uri="http://schemas.openxmlformats.org/drawingml/2006/table">
            <a:tbl>
              <a:tblPr firstRow="1" bandRow="1">
                <a:tableStyleId>{5940675A-B579-460E-94D1-54222C63F5DA}</a:tableStyleId>
              </a:tblPr>
              <a:tblGrid>
                <a:gridCol w="1082040">
                  <a:extLst>
                    <a:ext uri="{9D8B030D-6E8A-4147-A177-3AD203B41FA5}">
                      <a16:colId xmlns:a16="http://schemas.microsoft.com/office/drawing/2014/main" val="20000"/>
                    </a:ext>
                  </a:extLst>
                </a:gridCol>
                <a:gridCol w="487680">
                  <a:extLst>
                    <a:ext uri="{9D8B030D-6E8A-4147-A177-3AD203B41FA5}">
                      <a16:colId xmlns:a16="http://schemas.microsoft.com/office/drawing/2014/main" val="20001"/>
                    </a:ext>
                  </a:extLst>
                </a:gridCol>
                <a:gridCol w="937260">
                  <a:extLst>
                    <a:ext uri="{9D8B030D-6E8A-4147-A177-3AD203B41FA5}">
                      <a16:colId xmlns:a16="http://schemas.microsoft.com/office/drawing/2014/main" val="20002"/>
                    </a:ext>
                  </a:extLst>
                </a:gridCol>
                <a:gridCol w="982980">
                  <a:extLst>
                    <a:ext uri="{9D8B030D-6E8A-4147-A177-3AD203B41FA5}">
                      <a16:colId xmlns:a16="http://schemas.microsoft.com/office/drawing/2014/main" val="20003"/>
                    </a:ext>
                  </a:extLst>
                </a:gridCol>
              </a:tblGrid>
              <a:tr h="611548">
                <a:tc gridSpan="4">
                  <a:txBody>
                    <a:bodyPr/>
                    <a:lstStyle/>
                    <a:p>
                      <a:pPr algn="ctr"/>
                      <a:r>
                        <a:rPr lang="en-US" sz="2400" b="1" dirty="0">
                          <a:solidFill>
                            <a:schemeClr val="bg1"/>
                          </a:solidFill>
                        </a:rPr>
                        <a:t>3</a:t>
                      </a:r>
                      <a:r>
                        <a:rPr lang="en-US" sz="2400" b="1" baseline="30000" dirty="0">
                          <a:solidFill>
                            <a:schemeClr val="bg1"/>
                          </a:solidFill>
                        </a:rPr>
                        <a:t>rd</a:t>
                      </a:r>
                      <a:r>
                        <a:rPr lang="en-US" sz="2400" b="1" dirty="0">
                          <a:solidFill>
                            <a:schemeClr val="bg1"/>
                          </a:solidFill>
                        </a:rPr>
                        <a:t> Grade Reading</a:t>
                      </a:r>
                    </a:p>
                  </a:txBody>
                  <a:tcPr marL="68580" marR="68580">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051426">
                <a:tc rowSpan="2" gridSpan="2">
                  <a:txBody>
                    <a:bodyPr/>
                    <a:lstStyle/>
                    <a:p>
                      <a:pPr algn="ctr"/>
                      <a:endParaRPr lang="en-US" sz="1200"/>
                    </a:p>
                    <a:p>
                      <a:pPr algn="ctr"/>
                      <a:r>
                        <a:rPr lang="en-US" sz="1200" dirty="0"/>
                        <a:t>% of</a:t>
                      </a:r>
                      <a:r>
                        <a:rPr lang="en-US" sz="1200" b="1" dirty="0"/>
                        <a:t> Items </a:t>
                      </a:r>
                      <a:r>
                        <a:rPr lang="en-US" sz="1200" dirty="0"/>
                        <a:t>Needed to Meet </a:t>
                      </a:r>
                    </a:p>
                    <a:p>
                      <a:pPr algn="ctr"/>
                      <a:r>
                        <a:rPr lang="en-US" sz="1200" dirty="0"/>
                        <a:t>State Performance Standard</a:t>
                      </a:r>
                    </a:p>
                  </a:txBody>
                  <a:tcPr marL="68580" marR="68580" anchor="ctr"/>
                </a:tc>
                <a:tc rowSpan="2" hMerge="1">
                  <a:txBody>
                    <a:bodyPr/>
                    <a:lstStyle/>
                    <a:p>
                      <a:endParaRPr lang="en-US"/>
                    </a:p>
                  </a:txBody>
                  <a:tcPr/>
                </a:tc>
                <a:tc>
                  <a:txBody>
                    <a:bodyPr/>
                    <a:lstStyle/>
                    <a:p>
                      <a:pPr algn="ctr"/>
                      <a:r>
                        <a:rPr lang="en-US" sz="1200" dirty="0"/>
                        <a:t>% of </a:t>
                      </a:r>
                      <a:r>
                        <a:rPr lang="en-US" sz="1200" b="1" dirty="0"/>
                        <a:t>Students</a:t>
                      </a:r>
                      <a:r>
                        <a:rPr lang="en-US" sz="1200" dirty="0"/>
                        <a:t> Passing State Assessment</a:t>
                      </a:r>
                    </a:p>
                    <a:p>
                      <a:pPr algn="ctr"/>
                      <a:r>
                        <a:rPr lang="en-US" sz="1200" i="1" dirty="0">
                          <a:solidFill>
                            <a:srgbClr val="800000"/>
                          </a:solidFill>
                        </a:rPr>
                        <a:t>TARGET:  60%</a:t>
                      </a:r>
                    </a:p>
                  </a:txBody>
                  <a:tcPr marL="68580" marR="68580" anchor="ctr"/>
                </a:tc>
                <a:tc>
                  <a:txBody>
                    <a:bodyPr/>
                    <a:lstStyle/>
                    <a:p>
                      <a:pPr algn="ctr"/>
                      <a:r>
                        <a:rPr lang="en-US" sz="1200" dirty="0"/>
                        <a:t>Goal</a:t>
                      </a:r>
                    </a:p>
                    <a:p>
                      <a:pPr algn="ctr"/>
                      <a:endParaRPr lang="en-US" sz="1200"/>
                    </a:p>
                    <a:p>
                      <a:pPr algn="ctr"/>
                      <a:endParaRPr lang="en-US" sz="1200" i="1"/>
                    </a:p>
                    <a:p>
                      <a:pPr algn="ctr"/>
                      <a:r>
                        <a:rPr lang="en-US" sz="1200" i="1" dirty="0">
                          <a:solidFill>
                            <a:srgbClr val="800000"/>
                          </a:solidFill>
                        </a:rPr>
                        <a:t>TARGET:  60%</a:t>
                      </a:r>
                    </a:p>
                  </a:txBody>
                  <a:tcPr marL="68580" marR="68580" anchor="ctr"/>
                </a:tc>
                <a:extLst>
                  <a:ext uri="{0D108BD9-81ED-4DB2-BD59-A6C34878D82A}">
                    <a16:rowId xmlns:a16="http://schemas.microsoft.com/office/drawing/2014/main" val="10001"/>
                  </a:ext>
                </a:extLst>
              </a:tr>
              <a:tr h="544028">
                <a:tc gridSpan="2" vMerge="1">
                  <a:txBody>
                    <a:bodyPr/>
                    <a:lstStyle/>
                    <a:p>
                      <a:endParaRPr lang="en-US"/>
                    </a:p>
                  </a:txBody>
                  <a:tcPr/>
                </a:tc>
                <a:tc hMerge="1" vMerge="1">
                  <a:txBody>
                    <a:bodyPr/>
                    <a:lstStyle/>
                    <a:p>
                      <a:endParaRPr lang="en-US"/>
                    </a:p>
                  </a:txBody>
                  <a:tcPr/>
                </a:tc>
                <a:tc>
                  <a:txBody>
                    <a:bodyPr/>
                    <a:lstStyle/>
                    <a:p>
                      <a:pPr algn="ctr"/>
                      <a:r>
                        <a:rPr lang="en-US" sz="1200" b="1" dirty="0"/>
                        <a:t>2023</a:t>
                      </a:r>
                    </a:p>
                  </a:txBody>
                  <a:tcPr marL="68580" marR="68580" anchor="ctr">
                    <a:lnB w="12700" cap="flat" cmpd="sng" algn="ctr">
                      <a:solidFill>
                        <a:schemeClr val="tx1"/>
                      </a:solidFill>
                      <a:prstDash val="solid"/>
                      <a:round/>
                      <a:headEnd type="none" w="med" len="med"/>
                      <a:tailEnd type="none" w="med" len="med"/>
                    </a:lnB>
                  </a:tcPr>
                </a:tc>
                <a:tc>
                  <a:txBody>
                    <a:bodyPr/>
                    <a:lstStyle/>
                    <a:p>
                      <a:pPr algn="ctr"/>
                      <a:r>
                        <a:rPr lang="en-US" sz="1200" b="1" dirty="0"/>
                        <a:t>2024</a:t>
                      </a:r>
                      <a:endParaRPr lang="en-US" dirty="0"/>
                    </a:p>
                  </a:txBody>
                  <a:tcPr marL="68580" marR="6858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27693">
                <a:tc>
                  <a:txBody>
                    <a:bodyPr/>
                    <a:lstStyle/>
                    <a:p>
                      <a:pPr algn="ctr"/>
                      <a:r>
                        <a:rPr lang="en-US" sz="1200" dirty="0"/>
                        <a:t>Approaches</a:t>
                      </a:r>
                    </a:p>
                  </a:txBody>
                  <a:tcPr marL="68580" marR="68580" anchor="ctr"/>
                </a:tc>
                <a:tc>
                  <a:txBody>
                    <a:bodyPr/>
                    <a:lstStyle/>
                    <a:p>
                      <a:pPr algn="ctr"/>
                      <a:endParaRPr lang="en-US" sz="1200"/>
                    </a:p>
                  </a:txBody>
                  <a:tcPr marL="68580" marR="68580" anchor="ctr"/>
                </a:tc>
                <a:tc>
                  <a:txBody>
                    <a:bodyPr/>
                    <a:lstStyle/>
                    <a:p>
                      <a:pPr algn="ctr"/>
                      <a:r>
                        <a:rPr lang="en-US" sz="1200" dirty="0"/>
                        <a:t>85%</a:t>
                      </a:r>
                    </a:p>
                  </a:txBody>
                  <a:tcPr marL="68580" marR="68580" anchor="ctr">
                    <a:lnT w="12700" cap="flat" cmpd="sng" algn="ctr">
                      <a:solidFill>
                        <a:schemeClr val="tx1"/>
                      </a:solidFill>
                      <a:prstDash val="solid"/>
                      <a:round/>
                      <a:headEnd type="none" w="med" len="med"/>
                      <a:tailEnd type="none" w="med" len="med"/>
                    </a:lnT>
                  </a:tcPr>
                </a:tc>
                <a:tc>
                  <a:txBody>
                    <a:bodyPr/>
                    <a:lstStyle/>
                    <a:p>
                      <a:pPr lvl="0" algn="ctr">
                        <a:buNone/>
                      </a:pPr>
                      <a:r>
                        <a:rPr lang="en-US" sz="1200" dirty="0"/>
                        <a:t>90%</a:t>
                      </a:r>
                    </a:p>
                  </a:txBody>
                  <a:tcPr marL="68580" marR="68580" anchor="ctr">
                    <a:lnT w="12700" cap="flat" cmpd="sng" algn="ctr">
                      <a:solidFill>
                        <a:schemeClr val="tx1"/>
                      </a:solidFill>
                      <a:prstDash val="solid"/>
                      <a:round/>
                      <a:headEnd type="none" w="med" len="med"/>
                      <a:tailEnd type="none" w="med" len="med"/>
                    </a:lnT>
                    <a:solidFill>
                      <a:srgbClr val="FFFF00"/>
                    </a:solidFill>
                  </a:tcPr>
                </a:tc>
                <a:extLst>
                  <a:ext uri="{0D108BD9-81ED-4DB2-BD59-A6C34878D82A}">
                    <a16:rowId xmlns:a16="http://schemas.microsoft.com/office/drawing/2014/main" val="10003"/>
                  </a:ext>
                </a:extLst>
              </a:tr>
              <a:tr h="627693">
                <a:tc>
                  <a:txBody>
                    <a:bodyPr/>
                    <a:lstStyle/>
                    <a:p>
                      <a:pPr algn="ctr"/>
                      <a:r>
                        <a:rPr lang="en-US" sz="1000" dirty="0"/>
                        <a:t>Meets</a:t>
                      </a:r>
                    </a:p>
                  </a:txBody>
                  <a:tcPr marL="68580" marR="68580" anchor="ctr"/>
                </a:tc>
                <a:tc>
                  <a:txBody>
                    <a:bodyPr/>
                    <a:lstStyle/>
                    <a:p>
                      <a:pPr algn="ctr"/>
                      <a:endParaRPr lang="en-US" sz="1200"/>
                    </a:p>
                  </a:txBody>
                  <a:tcPr marL="68580" marR="68580" anchor="ctr"/>
                </a:tc>
                <a:tc>
                  <a:txBody>
                    <a:bodyPr/>
                    <a:lstStyle/>
                    <a:p>
                      <a:pPr algn="ctr"/>
                      <a:r>
                        <a:rPr lang="en-US" sz="1200" dirty="0"/>
                        <a:t>62%</a:t>
                      </a:r>
                    </a:p>
                  </a:txBody>
                  <a:tcPr marL="68580" marR="68580" anchor="ctr"/>
                </a:tc>
                <a:tc>
                  <a:txBody>
                    <a:bodyPr/>
                    <a:lstStyle/>
                    <a:p>
                      <a:pPr algn="ctr"/>
                      <a:endParaRPr lang="en-US" sz="1200"/>
                    </a:p>
                  </a:txBody>
                  <a:tcPr marL="68580" marR="68580" anchor="ctr">
                    <a:solidFill>
                      <a:srgbClr val="FFFF00"/>
                    </a:solidFill>
                  </a:tcPr>
                </a:tc>
                <a:extLst>
                  <a:ext uri="{0D108BD9-81ED-4DB2-BD59-A6C34878D82A}">
                    <a16:rowId xmlns:a16="http://schemas.microsoft.com/office/drawing/2014/main" val="10004"/>
                  </a:ext>
                </a:extLst>
              </a:tr>
              <a:tr h="490934">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a:t>Masters</a:t>
                      </a:r>
                    </a:p>
                    <a:p>
                      <a:pPr algn="ctr"/>
                      <a:endParaRPr lang="en-US" sz="1000"/>
                    </a:p>
                  </a:txBody>
                  <a:tcPr marL="68580" marR="68580" anchor="ctr"/>
                </a:tc>
                <a:tc>
                  <a:txBody>
                    <a:bodyPr/>
                    <a:lstStyle/>
                    <a:p>
                      <a:pPr algn="ctr"/>
                      <a:endParaRPr lang="en-US" sz="1200"/>
                    </a:p>
                  </a:txBody>
                  <a:tcPr marL="68580" marR="68580" anchor="ctr"/>
                </a:tc>
                <a:tc>
                  <a:txBody>
                    <a:bodyPr/>
                    <a:lstStyle/>
                    <a:p>
                      <a:pPr algn="ctr"/>
                      <a:r>
                        <a:rPr lang="en-US" sz="1200" dirty="0"/>
                        <a:t>43%</a:t>
                      </a:r>
                    </a:p>
                  </a:txBody>
                  <a:tcPr marL="68580" marR="68580" anchor="ctr"/>
                </a:tc>
                <a:tc>
                  <a:txBody>
                    <a:bodyPr/>
                    <a:lstStyle/>
                    <a:p>
                      <a:pPr algn="ctr"/>
                      <a:endParaRPr lang="en-US" sz="1200"/>
                    </a:p>
                  </a:txBody>
                  <a:tcPr marL="68580" marR="68580" anchor="ctr">
                    <a:solidFill>
                      <a:srgbClr val="FFFF00"/>
                    </a:solidFill>
                  </a:tcPr>
                </a:tc>
                <a:extLst>
                  <a:ext uri="{0D108BD9-81ED-4DB2-BD59-A6C34878D82A}">
                    <a16:rowId xmlns:a16="http://schemas.microsoft.com/office/drawing/2014/main" val="10005"/>
                  </a:ext>
                </a:extLst>
              </a:tr>
              <a:tr h="490934">
                <a:tc gridSpan="2">
                  <a:txBody>
                    <a:bodyPr/>
                    <a:lstStyle/>
                    <a:p>
                      <a:pPr lvl="0" algn="ctr">
                        <a:buNone/>
                      </a:pPr>
                      <a:r>
                        <a:rPr lang="en-US" sz="1000" dirty="0"/>
                        <a:t>Domain 1</a:t>
                      </a:r>
                    </a:p>
                  </a:txBody>
                  <a:tcPr marL="68580" marR="68580"/>
                </a:tc>
                <a:tc hMerge="1">
                  <a:txBody>
                    <a:bodyPr/>
                    <a:lstStyle/>
                    <a:p>
                      <a:endParaRPr lang="en-US"/>
                    </a:p>
                  </a:txBody>
                  <a:tcPr marL="68580" marR="68580"/>
                </a:tc>
                <a:tc>
                  <a:txBody>
                    <a:bodyPr/>
                    <a:lstStyle/>
                    <a:p>
                      <a:pPr lvl="0" algn="ctr">
                        <a:buNone/>
                      </a:pPr>
                      <a:r>
                        <a:rPr lang="en-US" sz="1200" dirty="0"/>
                        <a:t>64%</a:t>
                      </a:r>
                    </a:p>
                  </a:txBody>
                  <a:tcPr marL="68580" marR="68580"/>
                </a:tc>
                <a:tc>
                  <a:txBody>
                    <a:bodyPr/>
                    <a:lstStyle/>
                    <a:p>
                      <a:pPr lvl="0" algn="ctr">
                        <a:buNone/>
                      </a:pPr>
                      <a:endParaRPr lang="en-US" sz="1200"/>
                    </a:p>
                  </a:txBody>
                  <a:tcPr marL="68580" marR="68580">
                    <a:solidFill>
                      <a:srgbClr val="FFFF00"/>
                    </a:solidFill>
                  </a:tcPr>
                </a:tc>
                <a:extLst>
                  <a:ext uri="{0D108BD9-81ED-4DB2-BD59-A6C34878D82A}">
                    <a16:rowId xmlns:a16="http://schemas.microsoft.com/office/drawing/2014/main" val="2181518539"/>
                  </a:ext>
                </a:extLst>
              </a:tr>
            </a:tbl>
          </a:graphicData>
        </a:graphic>
      </p:graphicFrame>
      <p:graphicFrame>
        <p:nvGraphicFramePr>
          <p:cNvPr id="3" name="Content Placeholder 3"/>
          <p:cNvGraphicFramePr>
            <a:graphicFrameLocks/>
          </p:cNvGraphicFramePr>
          <p:nvPr>
            <p:extLst>
              <p:ext uri="{D42A27DB-BD31-4B8C-83A1-F6EECF244321}">
                <p14:modId xmlns:p14="http://schemas.microsoft.com/office/powerpoint/2010/main" val="1779160198"/>
              </p:ext>
            </p:extLst>
          </p:nvPr>
        </p:nvGraphicFramePr>
        <p:xfrm>
          <a:off x="4037492" y="1240531"/>
          <a:ext cx="3605368" cy="4771649"/>
        </p:xfrm>
        <a:graphic>
          <a:graphicData uri="http://schemas.openxmlformats.org/drawingml/2006/table">
            <a:tbl>
              <a:tblPr firstRow="1" bandRow="1">
                <a:tableStyleId>{5940675A-B579-460E-94D1-54222C63F5DA}</a:tableStyleId>
              </a:tblPr>
              <a:tblGrid>
                <a:gridCol w="945508">
                  <a:extLst>
                    <a:ext uri="{9D8B030D-6E8A-4147-A177-3AD203B41FA5}">
                      <a16:colId xmlns:a16="http://schemas.microsoft.com/office/drawing/2014/main" val="20000"/>
                    </a:ext>
                  </a:extLst>
                </a:gridCol>
                <a:gridCol w="511903">
                  <a:extLst>
                    <a:ext uri="{9D8B030D-6E8A-4147-A177-3AD203B41FA5}">
                      <a16:colId xmlns:a16="http://schemas.microsoft.com/office/drawing/2014/main" val="20001"/>
                    </a:ext>
                  </a:extLst>
                </a:gridCol>
                <a:gridCol w="1012577">
                  <a:extLst>
                    <a:ext uri="{9D8B030D-6E8A-4147-A177-3AD203B41FA5}">
                      <a16:colId xmlns:a16="http://schemas.microsoft.com/office/drawing/2014/main" val="20002"/>
                    </a:ext>
                  </a:extLst>
                </a:gridCol>
                <a:gridCol w="1135380">
                  <a:extLst>
                    <a:ext uri="{9D8B030D-6E8A-4147-A177-3AD203B41FA5}">
                      <a16:colId xmlns:a16="http://schemas.microsoft.com/office/drawing/2014/main" val="20003"/>
                    </a:ext>
                  </a:extLst>
                </a:gridCol>
              </a:tblGrid>
              <a:tr h="600288">
                <a:tc gridSpan="4">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FFFFFF"/>
                          </a:solidFill>
                        </a:rPr>
                        <a:t>4th Grade Reading</a:t>
                      </a:r>
                    </a:p>
                  </a:txBody>
                  <a:tcPr marL="68580" marR="68580">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207181">
                <a:tc rowSpan="2" gridSpan="2">
                  <a:txBody>
                    <a:bodyPr/>
                    <a:lstStyle/>
                    <a:p>
                      <a:pPr algn="ctr"/>
                      <a:endParaRPr lang="en-US" sz="1200"/>
                    </a:p>
                    <a:p>
                      <a:pPr algn="ctr"/>
                      <a:r>
                        <a:rPr lang="en-US" sz="1200" dirty="0"/>
                        <a:t>% of</a:t>
                      </a:r>
                      <a:r>
                        <a:rPr lang="en-US" sz="1200" b="1" dirty="0"/>
                        <a:t> Items </a:t>
                      </a:r>
                      <a:r>
                        <a:rPr lang="en-US" sz="1200" dirty="0"/>
                        <a:t>Needed to Meet </a:t>
                      </a:r>
                    </a:p>
                    <a:p>
                      <a:pPr algn="ctr"/>
                      <a:r>
                        <a:rPr lang="en-US" sz="1200" dirty="0"/>
                        <a:t>State Performance Standard</a:t>
                      </a:r>
                    </a:p>
                    <a:p>
                      <a:pPr algn="ctr"/>
                      <a:endParaRPr lang="en-US" sz="1200"/>
                    </a:p>
                  </a:txBody>
                  <a:tcPr marL="68580" marR="68580" anchor="ctr"/>
                </a:tc>
                <a:tc rowSpan="2" hMerge="1">
                  <a:txBody>
                    <a:bodyPr/>
                    <a:lstStyle/>
                    <a:p>
                      <a:endParaRPr lang="en-US"/>
                    </a:p>
                  </a:txBody>
                  <a:tcPr/>
                </a:tc>
                <a:tc>
                  <a:txBody>
                    <a:bodyPr/>
                    <a:lstStyle/>
                    <a:p>
                      <a:pPr algn="ctr"/>
                      <a:r>
                        <a:rPr lang="en-US" sz="1200" dirty="0"/>
                        <a:t>% of </a:t>
                      </a:r>
                      <a:r>
                        <a:rPr lang="en-US" sz="1200" b="1" dirty="0"/>
                        <a:t>Students</a:t>
                      </a:r>
                      <a:r>
                        <a:rPr lang="en-US" sz="1200" dirty="0"/>
                        <a:t> Passing State Assessment</a:t>
                      </a:r>
                    </a:p>
                    <a:p>
                      <a:pPr algn="ctr"/>
                      <a:r>
                        <a:rPr lang="en-US" sz="1200" i="1" dirty="0">
                          <a:solidFill>
                            <a:srgbClr val="800000"/>
                          </a:solidFill>
                        </a:rPr>
                        <a:t>TARGET:  60%</a:t>
                      </a:r>
                    </a:p>
                  </a:txBody>
                  <a:tcPr marL="68580" marR="68580"/>
                </a:tc>
                <a:tc>
                  <a:txBody>
                    <a:bodyPr/>
                    <a:lstStyle/>
                    <a:p>
                      <a:pPr algn="ctr"/>
                      <a:r>
                        <a:rPr lang="en-US" sz="1200" dirty="0"/>
                        <a:t>Goal</a:t>
                      </a:r>
                    </a:p>
                    <a:p>
                      <a:pPr algn="ctr"/>
                      <a:endParaRPr lang="en-US" sz="1200"/>
                    </a:p>
                    <a:p>
                      <a:pPr algn="ctr"/>
                      <a:endParaRPr lang="en-US" sz="1200" i="1"/>
                    </a:p>
                    <a:p>
                      <a:pPr algn="ctr"/>
                      <a:r>
                        <a:rPr lang="en-US" sz="1200" i="1" dirty="0">
                          <a:solidFill>
                            <a:srgbClr val="800000"/>
                          </a:solidFill>
                        </a:rPr>
                        <a:t>TARGET:  60%</a:t>
                      </a:r>
                    </a:p>
                  </a:txBody>
                  <a:tcPr marL="68580" marR="68580"/>
                </a:tc>
                <a:extLst>
                  <a:ext uri="{0D108BD9-81ED-4DB2-BD59-A6C34878D82A}">
                    <a16:rowId xmlns:a16="http://schemas.microsoft.com/office/drawing/2014/main" val="10001"/>
                  </a:ext>
                </a:extLst>
              </a:tr>
              <a:tr h="716280">
                <a:tc gridSpan="2" vMerge="1">
                  <a:txBody>
                    <a:bodyPr/>
                    <a:lstStyle/>
                    <a:p>
                      <a:endParaRPr lang="en-US"/>
                    </a:p>
                  </a:txBody>
                  <a:tcPr/>
                </a:tc>
                <a:tc hMerge="1" vMerge="1">
                  <a:txBody>
                    <a:bodyPr/>
                    <a:lstStyle/>
                    <a:p>
                      <a:endParaRPr lang="en-US"/>
                    </a:p>
                  </a:txBody>
                  <a:tcPr/>
                </a:tc>
                <a:tc>
                  <a:txBody>
                    <a:bodyPr/>
                    <a:lstStyle/>
                    <a:p>
                      <a:pPr algn="ctr"/>
                      <a:r>
                        <a:rPr lang="en-US" sz="1200" b="1" dirty="0"/>
                        <a:t>2023</a:t>
                      </a:r>
                    </a:p>
                  </a:txBody>
                  <a:tcPr marL="68580" marR="68580" anchor="ctr">
                    <a:lnB w="12700" cap="flat" cmpd="sng" algn="ctr">
                      <a:solidFill>
                        <a:schemeClr val="tx1"/>
                      </a:solidFill>
                      <a:prstDash val="solid"/>
                      <a:round/>
                      <a:headEnd type="none" w="med" len="med"/>
                      <a:tailEnd type="none" w="med" len="med"/>
                    </a:lnB>
                  </a:tcPr>
                </a:tc>
                <a:tc>
                  <a:txBody>
                    <a:bodyPr/>
                    <a:lstStyle/>
                    <a:p>
                      <a:pPr algn="ctr"/>
                      <a:r>
                        <a:rPr lang="en-US" sz="1200" b="1" dirty="0"/>
                        <a:t>2024</a:t>
                      </a:r>
                      <a:endParaRPr lang="en-US" dirty="0"/>
                    </a:p>
                  </a:txBody>
                  <a:tcPr marL="68580" marR="6858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17220">
                <a:tc>
                  <a:txBody>
                    <a:bodyPr/>
                    <a:lstStyle/>
                    <a:p>
                      <a:pPr algn="ctr"/>
                      <a:r>
                        <a:rPr lang="en-US" sz="1200" dirty="0"/>
                        <a:t>Approaches</a:t>
                      </a:r>
                    </a:p>
                  </a:txBody>
                  <a:tcPr marL="68580" marR="68580" anchor="ctr"/>
                </a:tc>
                <a:tc>
                  <a:txBody>
                    <a:bodyPr/>
                    <a:lstStyle/>
                    <a:p>
                      <a:pPr algn="ctr"/>
                      <a:endParaRPr lang="en-US" sz="1200"/>
                    </a:p>
                  </a:txBody>
                  <a:tcPr marL="68580" marR="68580" anchor="ctr"/>
                </a:tc>
                <a:tc>
                  <a:txBody>
                    <a:bodyPr/>
                    <a:lstStyle/>
                    <a:p>
                      <a:pPr algn="ctr"/>
                      <a:r>
                        <a:rPr lang="en-US" sz="1200" dirty="0"/>
                        <a:t>80%</a:t>
                      </a:r>
                    </a:p>
                  </a:txBody>
                  <a:tcPr marL="68580" marR="68580" anchor="ctr">
                    <a:lnT w="12700" cap="flat" cmpd="sng" algn="ctr">
                      <a:solidFill>
                        <a:schemeClr val="tx1"/>
                      </a:solidFill>
                      <a:prstDash val="solid"/>
                      <a:round/>
                      <a:headEnd type="none" w="med" len="med"/>
                      <a:tailEnd type="none" w="med" len="med"/>
                    </a:lnT>
                  </a:tcPr>
                </a:tc>
                <a:tc>
                  <a:txBody>
                    <a:bodyPr/>
                    <a:lstStyle/>
                    <a:p>
                      <a:pPr lvl="0" algn="ctr">
                        <a:buNone/>
                      </a:pPr>
                      <a:r>
                        <a:rPr lang="en-US" sz="1200" dirty="0"/>
                        <a:t>90%</a:t>
                      </a:r>
                    </a:p>
                  </a:txBody>
                  <a:tcPr marL="68580" marR="68580" anchor="ctr">
                    <a:lnT w="12700" cap="flat" cmpd="sng" algn="ctr">
                      <a:solidFill>
                        <a:schemeClr val="tx1"/>
                      </a:solidFill>
                      <a:prstDash val="solid"/>
                      <a:round/>
                      <a:headEnd type="none" w="med" len="med"/>
                      <a:tailEnd type="none" w="med" len="med"/>
                    </a:lnT>
                    <a:solidFill>
                      <a:srgbClr val="FFFF00"/>
                    </a:solidFill>
                  </a:tcPr>
                </a:tc>
                <a:extLst>
                  <a:ext uri="{0D108BD9-81ED-4DB2-BD59-A6C34878D82A}">
                    <a16:rowId xmlns:a16="http://schemas.microsoft.com/office/drawing/2014/main" val="10003"/>
                  </a:ext>
                </a:extLst>
              </a:tr>
              <a:tr h="624840">
                <a:tc>
                  <a:txBody>
                    <a:bodyPr/>
                    <a:lstStyle/>
                    <a:p>
                      <a:pPr algn="ctr"/>
                      <a:r>
                        <a:rPr lang="en-US" sz="1000" dirty="0"/>
                        <a:t>Meets</a:t>
                      </a:r>
                    </a:p>
                  </a:txBody>
                  <a:tcPr marL="68580" marR="68580" anchor="ctr"/>
                </a:tc>
                <a:tc>
                  <a:txBody>
                    <a:bodyPr/>
                    <a:lstStyle/>
                    <a:p>
                      <a:pPr algn="ctr"/>
                      <a:endParaRPr lang="en-US" sz="1200"/>
                    </a:p>
                  </a:txBody>
                  <a:tcPr marL="68580" marR="68580" anchor="ctr"/>
                </a:tc>
                <a:tc>
                  <a:txBody>
                    <a:bodyPr/>
                    <a:lstStyle/>
                    <a:p>
                      <a:pPr algn="ctr"/>
                      <a:r>
                        <a:rPr lang="en-US" sz="1200" dirty="0"/>
                        <a:t>63%</a:t>
                      </a:r>
                    </a:p>
                  </a:txBody>
                  <a:tcPr marL="68580" marR="68580" anchor="ctr"/>
                </a:tc>
                <a:tc>
                  <a:txBody>
                    <a:bodyPr/>
                    <a:lstStyle/>
                    <a:p>
                      <a:pPr lvl="0" algn="ctr">
                        <a:buNone/>
                      </a:pPr>
                      <a:endParaRPr lang="en-US" sz="1200"/>
                    </a:p>
                  </a:txBody>
                  <a:tcPr marL="68580" marR="68580" anchor="ctr">
                    <a:solidFill>
                      <a:srgbClr val="FFFF00"/>
                    </a:solidFill>
                  </a:tcPr>
                </a:tc>
                <a:extLst>
                  <a:ext uri="{0D108BD9-81ED-4DB2-BD59-A6C34878D82A}">
                    <a16:rowId xmlns:a16="http://schemas.microsoft.com/office/drawing/2014/main" val="10004"/>
                  </a:ext>
                </a:extLst>
              </a:tr>
              <a:tr h="5029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a:t>Masters</a:t>
                      </a:r>
                    </a:p>
                  </a:txBody>
                  <a:tcPr marL="68580" marR="68580" anchor="ctr"/>
                </a:tc>
                <a:tc>
                  <a:txBody>
                    <a:bodyPr/>
                    <a:lstStyle/>
                    <a:p>
                      <a:pPr algn="ctr"/>
                      <a:endParaRPr lang="en-US" sz="1200"/>
                    </a:p>
                  </a:txBody>
                  <a:tcPr marL="68580" marR="68580" anchor="ctr"/>
                </a:tc>
                <a:tc>
                  <a:txBody>
                    <a:bodyPr/>
                    <a:lstStyle/>
                    <a:p>
                      <a:pPr algn="ctr"/>
                      <a:r>
                        <a:rPr lang="en-US" sz="1200" dirty="0"/>
                        <a:t>35%</a:t>
                      </a:r>
                    </a:p>
                  </a:txBody>
                  <a:tcPr marL="68580" marR="68580" anchor="ctr"/>
                </a:tc>
                <a:tc>
                  <a:txBody>
                    <a:bodyPr/>
                    <a:lstStyle/>
                    <a:p>
                      <a:pPr lvl="0" algn="ctr">
                        <a:buNone/>
                      </a:pPr>
                      <a:endParaRPr lang="en-US" sz="1200"/>
                    </a:p>
                  </a:txBody>
                  <a:tcPr marL="68580" marR="68580" anchor="ctr">
                    <a:solidFill>
                      <a:srgbClr val="FFFF00"/>
                    </a:solidFill>
                  </a:tcPr>
                </a:tc>
                <a:extLst>
                  <a:ext uri="{0D108BD9-81ED-4DB2-BD59-A6C34878D82A}">
                    <a16:rowId xmlns:a16="http://schemas.microsoft.com/office/drawing/2014/main" val="10005"/>
                  </a:ext>
                </a:extLst>
              </a:tr>
              <a:tr h="502920">
                <a:tc gridSpan="2">
                  <a:txBody>
                    <a:bodyPr/>
                    <a:lstStyle/>
                    <a:p>
                      <a:pPr marL="0" lvl="0" indent="0" algn="ctr">
                        <a:lnSpc>
                          <a:spcPct val="100000"/>
                        </a:lnSpc>
                        <a:spcBef>
                          <a:spcPts val="0"/>
                        </a:spcBef>
                        <a:spcAft>
                          <a:spcPts val="0"/>
                        </a:spcAft>
                        <a:buNone/>
                      </a:pPr>
                      <a:r>
                        <a:rPr lang="en-US" sz="1000" dirty="0"/>
                        <a:t>Domain 1</a:t>
                      </a:r>
                      <a:endParaRPr lang="en-US" dirty="0"/>
                    </a:p>
                  </a:txBody>
                  <a:tcPr marL="68580" marR="68580"/>
                </a:tc>
                <a:tc hMerge="1">
                  <a:txBody>
                    <a:bodyPr/>
                    <a:lstStyle/>
                    <a:p>
                      <a:endParaRPr lang="en-US"/>
                    </a:p>
                  </a:txBody>
                  <a:tcPr marL="68580" marR="68580"/>
                </a:tc>
                <a:tc>
                  <a:txBody>
                    <a:bodyPr/>
                    <a:lstStyle/>
                    <a:p>
                      <a:pPr lvl="0" algn="ctr">
                        <a:buNone/>
                      </a:pPr>
                      <a:r>
                        <a:rPr lang="en-US" sz="1200" dirty="0"/>
                        <a:t>59%</a:t>
                      </a:r>
                    </a:p>
                  </a:txBody>
                  <a:tcPr marL="68580" marR="68580"/>
                </a:tc>
                <a:tc>
                  <a:txBody>
                    <a:bodyPr/>
                    <a:lstStyle/>
                    <a:p>
                      <a:pPr lvl="0" algn="ctr">
                        <a:buNone/>
                      </a:pPr>
                      <a:r>
                        <a:rPr lang="en-US" sz="1200" dirty="0"/>
                        <a:t>60%</a:t>
                      </a:r>
                    </a:p>
                  </a:txBody>
                  <a:tcPr marL="68580" marR="68580">
                    <a:solidFill>
                      <a:srgbClr val="FFFF00"/>
                    </a:solidFill>
                  </a:tcPr>
                </a:tc>
                <a:extLst>
                  <a:ext uri="{0D108BD9-81ED-4DB2-BD59-A6C34878D82A}">
                    <a16:rowId xmlns:a16="http://schemas.microsoft.com/office/drawing/2014/main" val="2906260770"/>
                  </a:ext>
                </a:extLst>
              </a:tr>
            </a:tbl>
          </a:graphicData>
        </a:graphic>
      </p:graphicFrame>
      <p:graphicFrame>
        <p:nvGraphicFramePr>
          <p:cNvPr id="5" name="Content Placeholder 3"/>
          <p:cNvGraphicFramePr>
            <a:graphicFrameLocks/>
          </p:cNvGraphicFramePr>
          <p:nvPr>
            <p:extLst>
              <p:ext uri="{D42A27DB-BD31-4B8C-83A1-F6EECF244321}">
                <p14:modId xmlns:p14="http://schemas.microsoft.com/office/powerpoint/2010/main" val="4130515500"/>
              </p:ext>
            </p:extLst>
          </p:nvPr>
        </p:nvGraphicFramePr>
        <p:xfrm>
          <a:off x="7757160" y="1242060"/>
          <a:ext cx="3611880" cy="4852708"/>
        </p:xfrm>
        <a:graphic>
          <a:graphicData uri="http://schemas.openxmlformats.org/drawingml/2006/table">
            <a:tbl>
              <a:tblPr firstRow="1" bandRow="1">
                <a:tableStyleId>{5940675A-B579-460E-94D1-54222C63F5DA}</a:tableStyleId>
              </a:tblPr>
              <a:tblGrid>
                <a:gridCol w="1009168">
                  <a:extLst>
                    <a:ext uri="{9D8B030D-6E8A-4147-A177-3AD203B41FA5}">
                      <a16:colId xmlns:a16="http://schemas.microsoft.com/office/drawing/2014/main" val="20000"/>
                    </a:ext>
                  </a:extLst>
                </a:gridCol>
                <a:gridCol w="537692">
                  <a:extLst>
                    <a:ext uri="{9D8B030D-6E8A-4147-A177-3AD203B41FA5}">
                      <a16:colId xmlns:a16="http://schemas.microsoft.com/office/drawing/2014/main" val="20001"/>
                    </a:ext>
                  </a:extLst>
                </a:gridCol>
                <a:gridCol w="891540">
                  <a:extLst>
                    <a:ext uri="{9D8B030D-6E8A-4147-A177-3AD203B41FA5}">
                      <a16:colId xmlns:a16="http://schemas.microsoft.com/office/drawing/2014/main" val="20002"/>
                    </a:ext>
                  </a:extLst>
                </a:gridCol>
                <a:gridCol w="1173480">
                  <a:extLst>
                    <a:ext uri="{9D8B030D-6E8A-4147-A177-3AD203B41FA5}">
                      <a16:colId xmlns:a16="http://schemas.microsoft.com/office/drawing/2014/main" val="20003"/>
                    </a:ext>
                  </a:extLst>
                </a:gridCol>
              </a:tblGrid>
              <a:tr h="579120">
                <a:tc gridSpan="4">
                  <a:txBody>
                    <a:bodyPr/>
                    <a:lstStyle/>
                    <a:p>
                      <a:pPr algn="ctr"/>
                      <a:r>
                        <a:rPr lang="en-US" sz="2400" b="1" dirty="0">
                          <a:solidFill>
                            <a:srgbClr val="FFFFFF"/>
                          </a:solidFill>
                        </a:rPr>
                        <a:t>5</a:t>
                      </a:r>
                      <a:r>
                        <a:rPr lang="en-US" sz="2400" b="1" baseline="30000" dirty="0">
                          <a:solidFill>
                            <a:srgbClr val="FFFFFF"/>
                          </a:solidFill>
                        </a:rPr>
                        <a:t>th</a:t>
                      </a:r>
                      <a:r>
                        <a:rPr lang="en-US" sz="2400" b="1" dirty="0">
                          <a:solidFill>
                            <a:srgbClr val="FFFFFF"/>
                          </a:solidFill>
                        </a:rPr>
                        <a:t> Grade Reading</a:t>
                      </a:r>
                    </a:p>
                  </a:txBody>
                  <a:tcPr marL="68580" marR="68580">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050041">
                <a:tc rowSpan="2" gridSpan="2">
                  <a:txBody>
                    <a:bodyPr/>
                    <a:lstStyle/>
                    <a:p>
                      <a:pPr algn="ctr"/>
                      <a:endParaRPr lang="en-US" sz="1200"/>
                    </a:p>
                    <a:p>
                      <a:pPr algn="ctr"/>
                      <a:endParaRPr lang="en-US" sz="1200"/>
                    </a:p>
                    <a:p>
                      <a:pPr algn="ctr"/>
                      <a:endParaRPr lang="en-US" sz="1200"/>
                    </a:p>
                    <a:p>
                      <a:pPr algn="ctr"/>
                      <a:r>
                        <a:rPr lang="en-US" sz="1200" dirty="0"/>
                        <a:t>% of</a:t>
                      </a:r>
                      <a:r>
                        <a:rPr lang="en-US" sz="1200" b="1" dirty="0"/>
                        <a:t> Items </a:t>
                      </a:r>
                      <a:r>
                        <a:rPr lang="en-US" sz="1200" dirty="0"/>
                        <a:t>Needed to Meet </a:t>
                      </a:r>
                    </a:p>
                    <a:p>
                      <a:pPr algn="ctr"/>
                      <a:r>
                        <a:rPr lang="en-US" sz="1200" dirty="0"/>
                        <a:t>State Performance Standard</a:t>
                      </a:r>
                    </a:p>
                    <a:p>
                      <a:pPr algn="ctr"/>
                      <a:endParaRPr lang="en-US" sz="1200"/>
                    </a:p>
                    <a:p>
                      <a:pPr algn="ctr"/>
                      <a:r>
                        <a:rPr lang="en-US" sz="1200" dirty="0"/>
                        <a:t>                                                                                             </a:t>
                      </a:r>
                    </a:p>
                  </a:txBody>
                  <a:tcPr marL="68580" marR="68580" anchor="ctr"/>
                </a:tc>
                <a:tc rowSpan="2" hMerge="1">
                  <a:txBody>
                    <a:bodyPr/>
                    <a:lstStyle/>
                    <a:p>
                      <a:endParaRPr lang="en-US"/>
                    </a:p>
                  </a:txBody>
                  <a:tcPr/>
                </a:tc>
                <a:tc>
                  <a:txBody>
                    <a:bodyPr/>
                    <a:lstStyle/>
                    <a:p>
                      <a:pPr algn="ctr"/>
                      <a:r>
                        <a:rPr lang="en-US" sz="1200" dirty="0"/>
                        <a:t>% of </a:t>
                      </a:r>
                      <a:r>
                        <a:rPr lang="en-US" sz="1200" b="1" dirty="0"/>
                        <a:t>Students</a:t>
                      </a:r>
                      <a:r>
                        <a:rPr lang="en-US" sz="1200" dirty="0"/>
                        <a:t> Passing State Assessment</a:t>
                      </a:r>
                    </a:p>
                    <a:p>
                      <a:pPr algn="ctr"/>
                      <a:r>
                        <a:rPr lang="en-US" sz="1200" i="1" dirty="0">
                          <a:solidFill>
                            <a:srgbClr val="800000"/>
                          </a:solidFill>
                        </a:rPr>
                        <a:t>TARGET:  60%</a:t>
                      </a:r>
                    </a:p>
                  </a:txBody>
                  <a:tcPr marL="68580" marR="68580"/>
                </a:tc>
                <a:tc>
                  <a:txBody>
                    <a:bodyPr/>
                    <a:lstStyle/>
                    <a:p>
                      <a:pPr algn="ctr"/>
                      <a:r>
                        <a:rPr lang="en-US" sz="1200" dirty="0"/>
                        <a:t>Goal</a:t>
                      </a:r>
                    </a:p>
                    <a:p>
                      <a:pPr algn="ctr"/>
                      <a:endParaRPr lang="en-US" sz="1200"/>
                    </a:p>
                    <a:p>
                      <a:pPr algn="ctr"/>
                      <a:endParaRPr lang="en-US" sz="1200" i="1"/>
                    </a:p>
                    <a:p>
                      <a:pPr algn="ctr"/>
                      <a:r>
                        <a:rPr lang="en-US" sz="1200" i="1" dirty="0">
                          <a:solidFill>
                            <a:srgbClr val="800000"/>
                          </a:solidFill>
                        </a:rPr>
                        <a:t>TARGET:  60%</a:t>
                      </a:r>
                    </a:p>
                  </a:txBody>
                  <a:tcPr marL="68580" marR="68580"/>
                </a:tc>
                <a:extLst>
                  <a:ext uri="{0D108BD9-81ED-4DB2-BD59-A6C34878D82A}">
                    <a16:rowId xmlns:a16="http://schemas.microsoft.com/office/drawing/2014/main" val="10001"/>
                  </a:ext>
                </a:extLst>
              </a:tr>
              <a:tr h="524986">
                <a:tc gridSpan="2" vMerge="1">
                  <a:txBody>
                    <a:bodyPr/>
                    <a:lstStyle/>
                    <a:p>
                      <a:endParaRPr lang="en-US"/>
                    </a:p>
                  </a:txBody>
                  <a:tcPr/>
                </a:tc>
                <a:tc hMerge="1" vMerge="1">
                  <a:txBody>
                    <a:bodyPr/>
                    <a:lstStyle/>
                    <a:p>
                      <a:endParaRPr lang="en-US"/>
                    </a:p>
                  </a:txBody>
                  <a:tcPr/>
                </a:tc>
                <a:tc>
                  <a:txBody>
                    <a:bodyPr/>
                    <a:lstStyle/>
                    <a:p>
                      <a:pPr algn="ctr"/>
                      <a:r>
                        <a:rPr lang="en-US" sz="1200" b="1" dirty="0"/>
                        <a:t>2023</a:t>
                      </a:r>
                    </a:p>
                  </a:txBody>
                  <a:tcPr marL="68580" marR="68580" anchor="ctr">
                    <a:lnB w="12700" cap="flat" cmpd="sng" algn="ctr">
                      <a:solidFill>
                        <a:schemeClr val="tx1"/>
                      </a:solidFill>
                      <a:prstDash val="solid"/>
                      <a:round/>
                      <a:headEnd type="none" w="med" len="med"/>
                      <a:tailEnd type="none" w="med" len="med"/>
                    </a:lnB>
                  </a:tcPr>
                </a:tc>
                <a:tc>
                  <a:txBody>
                    <a:bodyPr/>
                    <a:lstStyle/>
                    <a:p>
                      <a:pPr algn="ctr"/>
                      <a:r>
                        <a:rPr lang="en-US" sz="1200" b="1" dirty="0"/>
                        <a:t>2024</a:t>
                      </a:r>
                    </a:p>
                  </a:txBody>
                  <a:tcPr marL="68580" marR="6858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26866">
                <a:tc>
                  <a:txBody>
                    <a:bodyPr/>
                    <a:lstStyle/>
                    <a:p>
                      <a:pPr algn="ctr"/>
                      <a:r>
                        <a:rPr lang="en-US" sz="1200" dirty="0"/>
                        <a:t>Approaches</a:t>
                      </a:r>
                    </a:p>
                  </a:txBody>
                  <a:tcPr marL="68580" marR="68580" anchor="ctr"/>
                </a:tc>
                <a:tc>
                  <a:txBody>
                    <a:bodyPr/>
                    <a:lstStyle/>
                    <a:p>
                      <a:pPr algn="ctr"/>
                      <a:endParaRPr lang="en-US" sz="1200"/>
                    </a:p>
                  </a:txBody>
                  <a:tcPr marL="68580" marR="68580" anchor="ctr"/>
                </a:tc>
                <a:tc>
                  <a:txBody>
                    <a:bodyPr/>
                    <a:lstStyle/>
                    <a:p>
                      <a:pPr algn="ctr"/>
                      <a:r>
                        <a:rPr lang="en-US" sz="1200" dirty="0"/>
                        <a:t>95%</a:t>
                      </a:r>
                    </a:p>
                  </a:txBody>
                  <a:tcPr marL="68580" marR="68580" anchor="ctr">
                    <a:lnT w="12700" cap="flat" cmpd="sng" algn="ctr">
                      <a:solidFill>
                        <a:schemeClr val="tx1"/>
                      </a:solidFill>
                      <a:prstDash val="solid"/>
                      <a:round/>
                      <a:headEnd type="none" w="med" len="med"/>
                      <a:tailEnd type="none" w="med" len="med"/>
                    </a:lnT>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200"/>
                    </a:p>
                  </a:txBody>
                  <a:tcPr marL="68580" marR="68580" anchor="ctr">
                    <a:lnT w="12700" cap="flat" cmpd="sng" algn="ctr">
                      <a:solidFill>
                        <a:schemeClr val="tx1"/>
                      </a:solidFill>
                      <a:prstDash val="solid"/>
                      <a:round/>
                      <a:headEnd type="none" w="med" len="med"/>
                      <a:tailEnd type="none" w="med" len="med"/>
                    </a:lnT>
                    <a:solidFill>
                      <a:srgbClr val="FFFF00"/>
                    </a:solidFill>
                  </a:tcPr>
                </a:tc>
                <a:extLst>
                  <a:ext uri="{0D108BD9-81ED-4DB2-BD59-A6C34878D82A}">
                    <a16:rowId xmlns:a16="http://schemas.microsoft.com/office/drawing/2014/main" val="10003"/>
                  </a:ext>
                </a:extLst>
              </a:tr>
              <a:tr h="613962">
                <a:tc>
                  <a:txBody>
                    <a:bodyPr/>
                    <a:lstStyle/>
                    <a:p>
                      <a:pPr algn="ctr"/>
                      <a:r>
                        <a:rPr lang="en-US" sz="1200" dirty="0"/>
                        <a:t>Meets</a:t>
                      </a:r>
                      <a:endParaRPr lang="en-US" sz="1000" dirty="0"/>
                    </a:p>
                  </a:txBody>
                  <a:tcPr marL="68580" marR="68580" anchor="ctr"/>
                </a:tc>
                <a:tc>
                  <a:txBody>
                    <a:bodyPr/>
                    <a:lstStyle/>
                    <a:p>
                      <a:pPr algn="ctr"/>
                      <a:endParaRPr lang="en-US" sz="1200"/>
                    </a:p>
                  </a:txBody>
                  <a:tcPr marL="68580" marR="68580" anchor="ctr"/>
                </a:tc>
                <a:tc>
                  <a:txBody>
                    <a:bodyPr/>
                    <a:lstStyle/>
                    <a:p>
                      <a:pPr algn="ctr"/>
                      <a:r>
                        <a:rPr lang="en-US" sz="1200" dirty="0"/>
                        <a:t>69%</a:t>
                      </a:r>
                    </a:p>
                  </a:txBody>
                  <a:tcPr marL="68580" marR="68580"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200"/>
                    </a:p>
                  </a:txBody>
                  <a:tcPr marL="68580" marR="68580" anchor="ctr">
                    <a:solidFill>
                      <a:srgbClr val="FFFF00"/>
                    </a:solidFill>
                  </a:tcPr>
                </a:tc>
                <a:extLst>
                  <a:ext uri="{0D108BD9-81ED-4DB2-BD59-A6C34878D82A}">
                    <a16:rowId xmlns:a16="http://schemas.microsoft.com/office/drawing/2014/main" val="10004"/>
                  </a:ext>
                </a:extLst>
              </a:tr>
              <a:tr h="4648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dirty="0"/>
                        <a:t>Masters</a:t>
                      </a:r>
                    </a:p>
                  </a:txBody>
                  <a:tcPr marL="68580" marR="68580" anchor="ctr"/>
                </a:tc>
                <a:tc>
                  <a:txBody>
                    <a:bodyPr/>
                    <a:lstStyle/>
                    <a:p>
                      <a:pPr algn="ctr"/>
                      <a:endParaRPr lang="en-US" sz="1200"/>
                    </a:p>
                  </a:txBody>
                  <a:tcPr marL="68580" marR="68580" anchor="ctr"/>
                </a:tc>
                <a:tc>
                  <a:txBody>
                    <a:bodyPr/>
                    <a:lstStyle/>
                    <a:p>
                      <a:pPr algn="ctr"/>
                      <a:r>
                        <a:rPr lang="en-US" sz="1200" dirty="0"/>
                        <a:t>44%</a:t>
                      </a:r>
                    </a:p>
                  </a:txBody>
                  <a:tcPr marL="68580" marR="68580" anchor="ctr">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200"/>
                    </a:p>
                  </a:txBody>
                  <a:tcPr marL="68580" marR="68580" anchor="ctr">
                    <a:solidFill>
                      <a:srgbClr val="FFFF00"/>
                    </a:solidFill>
                  </a:tcPr>
                </a:tc>
                <a:extLst>
                  <a:ext uri="{0D108BD9-81ED-4DB2-BD59-A6C34878D82A}">
                    <a16:rowId xmlns:a16="http://schemas.microsoft.com/office/drawing/2014/main" val="10005"/>
                  </a:ext>
                </a:extLst>
              </a:tr>
              <a:tr h="464820">
                <a:tc gridSpan="2">
                  <a:txBody>
                    <a:bodyPr/>
                    <a:lstStyle/>
                    <a:p>
                      <a:pPr marL="0" lvl="0" indent="0" algn="ctr">
                        <a:lnSpc>
                          <a:spcPct val="100000"/>
                        </a:lnSpc>
                        <a:spcBef>
                          <a:spcPts val="0"/>
                        </a:spcBef>
                        <a:spcAft>
                          <a:spcPts val="0"/>
                        </a:spcAft>
                        <a:buNone/>
                      </a:pPr>
                      <a:r>
                        <a:rPr lang="en-US" sz="1000" dirty="0"/>
                        <a:t>Domain 1</a:t>
                      </a:r>
                      <a:endParaRPr lang="en-US" dirty="0"/>
                    </a:p>
                  </a:txBody>
                  <a:tcPr marL="68580" marR="68580"/>
                </a:tc>
                <a:tc hMerge="1">
                  <a:txBody>
                    <a:bodyPr/>
                    <a:lstStyle/>
                    <a:p>
                      <a:endParaRPr lang="en-US"/>
                    </a:p>
                  </a:txBody>
                  <a:tcPr marL="68580" marR="68580"/>
                </a:tc>
                <a:tc>
                  <a:txBody>
                    <a:bodyPr/>
                    <a:lstStyle/>
                    <a:p>
                      <a:pPr lvl="0" algn="ctr">
                        <a:buNone/>
                      </a:pPr>
                      <a:r>
                        <a:rPr lang="en-US" sz="1200" dirty="0"/>
                        <a:t>69%</a:t>
                      </a:r>
                    </a:p>
                  </a:txBody>
                  <a:tcPr marL="68580" marR="68580">
                    <a:solidFill>
                      <a:schemeClr val="bg1"/>
                    </a:solidFill>
                  </a:tcPr>
                </a:tc>
                <a:tc>
                  <a:txBody>
                    <a:bodyPr/>
                    <a:lstStyle/>
                    <a:p>
                      <a:pPr marL="0" lvl="0" indent="0" algn="ctr" defTabSz="914400">
                        <a:lnSpc>
                          <a:spcPct val="100000"/>
                        </a:lnSpc>
                        <a:spcBef>
                          <a:spcPts val="0"/>
                        </a:spcBef>
                        <a:spcAft>
                          <a:spcPts val="0"/>
                        </a:spcAft>
                        <a:buNone/>
                        <a:tabLst/>
                        <a:defRPr/>
                      </a:pPr>
                      <a:endParaRPr lang="en-US" sz="1200"/>
                    </a:p>
                  </a:txBody>
                  <a:tcPr marL="68580" marR="68580">
                    <a:solidFill>
                      <a:srgbClr val="FFFF00"/>
                    </a:solidFill>
                  </a:tcPr>
                </a:tc>
                <a:extLst>
                  <a:ext uri="{0D108BD9-81ED-4DB2-BD59-A6C34878D82A}">
                    <a16:rowId xmlns:a16="http://schemas.microsoft.com/office/drawing/2014/main" val="4236173143"/>
                  </a:ext>
                </a:extLst>
              </a:tr>
            </a:tbl>
          </a:graphicData>
        </a:graphic>
      </p:graphicFrame>
      <p:grpSp>
        <p:nvGrpSpPr>
          <p:cNvPr id="6" name="Group 5"/>
          <p:cNvGrpSpPr/>
          <p:nvPr/>
        </p:nvGrpSpPr>
        <p:grpSpPr>
          <a:xfrm>
            <a:off x="1346461" y="258951"/>
            <a:ext cx="9278360" cy="615010"/>
            <a:chOff x="-88900" y="203200"/>
            <a:chExt cx="9307602" cy="596900"/>
          </a:xfrm>
        </p:grpSpPr>
        <p:sp>
          <p:nvSpPr>
            <p:cNvPr id="7" name="Rectangle 6"/>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9" name="Picture 8"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21584" y="-3940"/>
            <a:ext cx="1199758" cy="1209835"/>
          </a:xfrm>
          <a:prstGeom prst="rect">
            <a:avLst/>
          </a:prstGeom>
        </p:spPr>
      </p:pic>
      <p:sp>
        <p:nvSpPr>
          <p:cNvPr id="2" name="Rectangle 1"/>
          <p:cNvSpPr/>
          <p:nvPr/>
        </p:nvSpPr>
        <p:spPr>
          <a:xfrm>
            <a:off x="467639" y="6402561"/>
            <a:ext cx="11156514" cy="338554"/>
          </a:xfrm>
          <a:prstGeom prst="rect">
            <a:avLst/>
          </a:prstGeom>
        </p:spPr>
        <p:txBody>
          <a:bodyPr wrap="square">
            <a:spAutoFit/>
          </a:bodyPr>
          <a:lstStyle/>
          <a:p>
            <a:r>
              <a:rPr lang="en-US" sz="800"/>
              <a:t>These charts do not reflect the State Accountability results because they include district data collected from all of the assessments that the state will use for the state accountability ratings in 2015-2016 (STAAR, STAAR A, STAAR ALT 2, STAAR L), including the mathematics 3-8, and all populations. During the 2014-2015 school year, the STAAR A, and STAAR Alt 2, as well as the mathematics 3-8 were excluded.</a:t>
            </a:r>
          </a:p>
        </p:txBody>
      </p:sp>
      <p:sp>
        <p:nvSpPr>
          <p:cNvPr id="11" name="Slide Number Placeholder 10"/>
          <p:cNvSpPr>
            <a:spLocks noGrp="1"/>
          </p:cNvSpPr>
          <p:nvPr>
            <p:ph type="sldNum" sz="quarter" idx="12"/>
          </p:nvPr>
        </p:nvSpPr>
        <p:spPr/>
        <p:txBody>
          <a:bodyPr/>
          <a:lstStyle/>
          <a:p>
            <a:fld id="{236ED5DE-22B7-41E7-A943-79814E858A13}" type="slidenum">
              <a:rPr lang="en-US" smtClean="0"/>
              <a:t>30</a:t>
            </a:fld>
            <a:endParaRPr lang="en-US"/>
          </a:p>
        </p:txBody>
      </p:sp>
      <p:sp>
        <p:nvSpPr>
          <p:cNvPr id="10" name="Rectangle 9"/>
          <p:cNvSpPr/>
          <p:nvPr/>
        </p:nvSpPr>
        <p:spPr>
          <a:xfrm>
            <a:off x="2937641" y="298804"/>
            <a:ext cx="6096000" cy="584775"/>
          </a:xfrm>
          <a:prstGeom prst="rect">
            <a:avLst/>
          </a:prstGeom>
        </p:spPr>
        <p:txBody>
          <a:bodyPr lIns="91440" tIns="45720" rIns="91440" bIns="45720" anchor="t">
            <a:spAutoFit/>
          </a:bodyPr>
          <a:lstStyle/>
          <a:p>
            <a:pPr algn="ctr"/>
            <a:r>
              <a:rPr lang="en-US" sz="3200" b="1" dirty="0">
                <a:solidFill>
                  <a:schemeClr val="bg1"/>
                </a:solidFill>
                <a:latin typeface="Calibri"/>
                <a:cs typeface="Calibri"/>
              </a:rPr>
              <a:t>2023 - 2024 Campus Goals </a:t>
            </a:r>
            <a:endParaRPr lang="en-US" sz="3200" dirty="0">
              <a:solidFill>
                <a:schemeClr val="bg1"/>
              </a:solidFill>
            </a:endParaRPr>
          </a:p>
        </p:txBody>
      </p:sp>
      <p:sp>
        <p:nvSpPr>
          <p:cNvPr id="12" name="TextBox 11">
            <a:extLst>
              <a:ext uri="{FF2B5EF4-FFF2-40B4-BE49-F238E27FC236}">
                <a16:creationId xmlns:a16="http://schemas.microsoft.com/office/drawing/2014/main" id="{07D910A1-45C2-F3B4-92A0-1A2CF6F14AC6}"/>
              </a:ext>
            </a:extLst>
          </p:cNvPr>
          <p:cNvSpPr txBox="1"/>
          <p:nvPr/>
        </p:nvSpPr>
        <p:spPr>
          <a:xfrm>
            <a:off x="9037876" y="6115817"/>
            <a:ext cx="1634067" cy="369332"/>
          </a:xfrm>
          <a:prstGeom prst="rect">
            <a:avLst/>
          </a:prstGeom>
          <a:noFill/>
        </p:spPr>
        <p:txBody>
          <a:bodyPr wrap="square" rtlCol="0">
            <a:spAutoFit/>
          </a:bodyPr>
          <a:lstStyle/>
          <a:p>
            <a:r>
              <a:rPr lang="en-US"/>
              <a:t>Pending</a:t>
            </a:r>
          </a:p>
        </p:txBody>
      </p:sp>
    </p:spTree>
    <p:extLst>
      <p:ext uri="{BB962C8B-B14F-4D97-AF65-F5344CB8AC3E}">
        <p14:creationId xmlns:p14="http://schemas.microsoft.com/office/powerpoint/2010/main" val="26364575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p:cNvGraphicFramePr>
            <a:graphicFrameLocks/>
          </p:cNvGraphicFramePr>
          <p:nvPr>
            <p:extLst>
              <p:ext uri="{D42A27DB-BD31-4B8C-83A1-F6EECF244321}">
                <p14:modId xmlns:p14="http://schemas.microsoft.com/office/powerpoint/2010/main" val="712092287"/>
              </p:ext>
            </p:extLst>
          </p:nvPr>
        </p:nvGraphicFramePr>
        <p:xfrm>
          <a:off x="3383286" y="1060650"/>
          <a:ext cx="4168134" cy="5154512"/>
        </p:xfrm>
        <a:graphic>
          <a:graphicData uri="http://schemas.openxmlformats.org/drawingml/2006/table">
            <a:tbl>
              <a:tblPr firstRow="1" bandRow="1">
                <a:tableStyleId>{5940675A-B579-460E-94D1-54222C63F5DA}</a:tableStyleId>
              </a:tblPr>
              <a:tblGrid>
                <a:gridCol w="1485415">
                  <a:extLst>
                    <a:ext uri="{9D8B030D-6E8A-4147-A177-3AD203B41FA5}">
                      <a16:colId xmlns:a16="http://schemas.microsoft.com/office/drawing/2014/main" val="20000"/>
                    </a:ext>
                  </a:extLst>
                </a:gridCol>
                <a:gridCol w="655799">
                  <a:extLst>
                    <a:ext uri="{9D8B030D-6E8A-4147-A177-3AD203B41FA5}">
                      <a16:colId xmlns:a16="http://schemas.microsoft.com/office/drawing/2014/main" val="20001"/>
                    </a:ext>
                  </a:extLst>
                </a:gridCol>
                <a:gridCol w="967740">
                  <a:extLst>
                    <a:ext uri="{9D8B030D-6E8A-4147-A177-3AD203B41FA5}">
                      <a16:colId xmlns:a16="http://schemas.microsoft.com/office/drawing/2014/main" val="20002"/>
                    </a:ext>
                  </a:extLst>
                </a:gridCol>
                <a:gridCol w="1059180">
                  <a:extLst>
                    <a:ext uri="{9D8B030D-6E8A-4147-A177-3AD203B41FA5}">
                      <a16:colId xmlns:a16="http://schemas.microsoft.com/office/drawing/2014/main" val="20003"/>
                    </a:ext>
                  </a:extLst>
                </a:gridCol>
              </a:tblGrid>
              <a:tr h="622876">
                <a:tc gridSpan="4">
                  <a:txBody>
                    <a:bodyPr/>
                    <a:lstStyle/>
                    <a:p>
                      <a:pPr algn="ctr"/>
                      <a:r>
                        <a:rPr lang="en-US" sz="2800" b="1" dirty="0">
                          <a:solidFill>
                            <a:srgbClr val="FFFFFF"/>
                          </a:solidFill>
                          <a:latin typeface="+mn-lt"/>
                          <a:cs typeface="Times New Roman"/>
                        </a:rPr>
                        <a:t>5</a:t>
                      </a:r>
                      <a:r>
                        <a:rPr lang="en-US" sz="2800" b="1" baseline="30000" dirty="0">
                          <a:solidFill>
                            <a:srgbClr val="FFFFFF"/>
                          </a:solidFill>
                          <a:latin typeface="+mn-lt"/>
                          <a:cs typeface="Times New Roman"/>
                        </a:rPr>
                        <a:t>th</a:t>
                      </a:r>
                      <a:r>
                        <a:rPr lang="en-US" sz="2800" b="1" dirty="0">
                          <a:solidFill>
                            <a:srgbClr val="FFFFFF"/>
                          </a:solidFill>
                          <a:latin typeface="+mn-lt"/>
                          <a:cs typeface="Times New Roman"/>
                        </a:rPr>
                        <a:t> Grade Science</a:t>
                      </a:r>
                    </a:p>
                  </a:txBody>
                  <a:tcPr marL="68580" marR="68580">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070904">
                <a:tc rowSpan="2" gridSpan="2">
                  <a:txBody>
                    <a:bodyPr/>
                    <a:lstStyle/>
                    <a:p>
                      <a:pPr algn="ctr"/>
                      <a:endParaRPr lang="en-US" sz="1200"/>
                    </a:p>
                    <a:p>
                      <a:pPr algn="ctr"/>
                      <a:r>
                        <a:rPr lang="en-US" sz="1200" dirty="0"/>
                        <a:t>% of</a:t>
                      </a:r>
                      <a:r>
                        <a:rPr lang="en-US" sz="1200" b="1" dirty="0"/>
                        <a:t> Items </a:t>
                      </a:r>
                      <a:r>
                        <a:rPr lang="en-US" sz="1200" dirty="0"/>
                        <a:t>Needed to Meet </a:t>
                      </a:r>
                    </a:p>
                    <a:p>
                      <a:pPr algn="ctr"/>
                      <a:r>
                        <a:rPr lang="en-US" sz="1200" dirty="0"/>
                        <a:t>State Performance Standard</a:t>
                      </a:r>
                    </a:p>
                  </a:txBody>
                  <a:tcPr marL="68580" marR="68580" anchor="ctr"/>
                </a:tc>
                <a:tc rowSpan="2" hMerge="1">
                  <a:txBody>
                    <a:bodyPr/>
                    <a:lstStyle/>
                    <a:p>
                      <a:endParaRPr lang="en-US"/>
                    </a:p>
                  </a:txBody>
                  <a:tcPr/>
                </a:tc>
                <a:tc>
                  <a:txBody>
                    <a:bodyPr/>
                    <a:lstStyle/>
                    <a:p>
                      <a:pPr algn="ctr"/>
                      <a:r>
                        <a:rPr lang="en-US" sz="1200" dirty="0"/>
                        <a:t>% of </a:t>
                      </a:r>
                      <a:r>
                        <a:rPr lang="en-US" sz="1200" b="1" dirty="0"/>
                        <a:t>Students</a:t>
                      </a:r>
                      <a:r>
                        <a:rPr lang="en-US" sz="1200" dirty="0"/>
                        <a:t> Passing State Assessment</a:t>
                      </a:r>
                    </a:p>
                    <a:p>
                      <a:pPr algn="ctr"/>
                      <a:r>
                        <a:rPr lang="en-US" sz="1200" i="1" dirty="0">
                          <a:solidFill>
                            <a:srgbClr val="800000"/>
                          </a:solidFill>
                        </a:rPr>
                        <a:t>TARGET:  60%</a:t>
                      </a:r>
                    </a:p>
                  </a:txBody>
                  <a:tcPr marL="68580" marR="68580"/>
                </a:tc>
                <a:tc>
                  <a:txBody>
                    <a:bodyPr/>
                    <a:lstStyle/>
                    <a:p>
                      <a:pPr algn="ctr"/>
                      <a:r>
                        <a:rPr lang="en-US" sz="1200" dirty="0"/>
                        <a:t>Goal</a:t>
                      </a:r>
                    </a:p>
                    <a:p>
                      <a:pPr algn="ctr"/>
                      <a:endParaRPr lang="en-US" sz="1200"/>
                    </a:p>
                    <a:p>
                      <a:pPr algn="ctr"/>
                      <a:endParaRPr lang="en-US" sz="1200" i="1"/>
                    </a:p>
                    <a:p>
                      <a:pPr algn="ctr"/>
                      <a:r>
                        <a:rPr lang="en-US" sz="1200" i="1" dirty="0">
                          <a:solidFill>
                            <a:srgbClr val="800000"/>
                          </a:solidFill>
                        </a:rPr>
                        <a:t>TARGET:  60%</a:t>
                      </a:r>
                    </a:p>
                  </a:txBody>
                  <a:tcPr marL="68580" marR="68580"/>
                </a:tc>
                <a:extLst>
                  <a:ext uri="{0D108BD9-81ED-4DB2-BD59-A6C34878D82A}">
                    <a16:rowId xmlns:a16="http://schemas.microsoft.com/office/drawing/2014/main" val="10001"/>
                  </a:ext>
                </a:extLst>
              </a:tr>
              <a:tr h="785629">
                <a:tc gridSpan="2" vMerge="1">
                  <a:txBody>
                    <a:bodyPr/>
                    <a:lstStyle/>
                    <a:p>
                      <a:endParaRPr lang="en-US"/>
                    </a:p>
                  </a:txBody>
                  <a:tcPr/>
                </a:tc>
                <a:tc hMerge="1" vMerge="1">
                  <a:txBody>
                    <a:bodyPr/>
                    <a:lstStyle/>
                    <a:p>
                      <a:endParaRPr lang="en-US"/>
                    </a:p>
                  </a:txBody>
                  <a:tcPr/>
                </a:tc>
                <a:tc>
                  <a:txBody>
                    <a:bodyPr/>
                    <a:lstStyle/>
                    <a:p>
                      <a:pPr algn="ctr"/>
                      <a:r>
                        <a:rPr lang="en-US" sz="1200" b="1" dirty="0"/>
                        <a:t>2023</a:t>
                      </a:r>
                    </a:p>
                  </a:txBody>
                  <a:tcPr marL="68580" marR="68580" anchor="ctr"/>
                </a:tc>
                <a:tc>
                  <a:txBody>
                    <a:bodyPr/>
                    <a:lstStyle/>
                    <a:p>
                      <a:pPr algn="ctr"/>
                      <a:r>
                        <a:rPr lang="en-US" sz="1200" b="1" dirty="0"/>
                        <a:t>2024</a:t>
                      </a:r>
                    </a:p>
                  </a:txBody>
                  <a:tcPr marL="68580" marR="68580" anchor="ctr"/>
                </a:tc>
                <a:extLst>
                  <a:ext uri="{0D108BD9-81ED-4DB2-BD59-A6C34878D82A}">
                    <a16:rowId xmlns:a16="http://schemas.microsoft.com/office/drawing/2014/main" val="10002"/>
                  </a:ext>
                </a:extLst>
              </a:tr>
              <a:tr h="639322">
                <a:tc>
                  <a:txBody>
                    <a:bodyPr/>
                    <a:lstStyle/>
                    <a:p>
                      <a:pPr algn="ctr"/>
                      <a:r>
                        <a:rPr lang="en-US" sz="1200" dirty="0"/>
                        <a:t>Approaches</a:t>
                      </a:r>
                    </a:p>
                  </a:txBody>
                  <a:tcPr marL="68580" marR="68580" anchor="ctr"/>
                </a:tc>
                <a:tc>
                  <a:txBody>
                    <a:bodyPr/>
                    <a:lstStyle/>
                    <a:p>
                      <a:pPr algn="ctr"/>
                      <a:endParaRPr lang="en-US" sz="1200"/>
                    </a:p>
                  </a:txBody>
                  <a:tcPr marL="68580" marR="68580" anchor="ctr"/>
                </a:tc>
                <a:tc>
                  <a:txBody>
                    <a:bodyPr/>
                    <a:lstStyle/>
                    <a:p>
                      <a:pPr algn="ctr"/>
                      <a:r>
                        <a:rPr lang="en-US" sz="1200" dirty="0"/>
                        <a:t>72%</a:t>
                      </a:r>
                    </a:p>
                  </a:txBody>
                  <a:tcPr marL="68580" marR="68580" anchor="ctr"/>
                </a:tc>
                <a:tc>
                  <a:txBody>
                    <a:bodyPr/>
                    <a:lstStyle/>
                    <a:p>
                      <a:pPr algn="ctr"/>
                      <a:r>
                        <a:rPr lang="en-US" sz="1200" dirty="0"/>
                        <a:t>90%</a:t>
                      </a:r>
                    </a:p>
                  </a:txBody>
                  <a:tcPr marL="68580" marR="68580" anchor="ctr">
                    <a:solidFill>
                      <a:srgbClr val="FFFF00"/>
                    </a:solidFill>
                  </a:tcPr>
                </a:tc>
                <a:extLst>
                  <a:ext uri="{0D108BD9-81ED-4DB2-BD59-A6C34878D82A}">
                    <a16:rowId xmlns:a16="http://schemas.microsoft.com/office/drawing/2014/main" val="10003"/>
                  </a:ext>
                </a:extLst>
              </a:tr>
              <a:tr h="639322">
                <a:tc>
                  <a:txBody>
                    <a:bodyPr/>
                    <a:lstStyle/>
                    <a:p>
                      <a:pPr algn="ctr"/>
                      <a:r>
                        <a:rPr lang="en-US" sz="1000" dirty="0"/>
                        <a:t>Meets</a:t>
                      </a:r>
                    </a:p>
                  </a:txBody>
                  <a:tcPr marL="68580" marR="68580" anchor="ctr"/>
                </a:tc>
                <a:tc>
                  <a:txBody>
                    <a:bodyPr/>
                    <a:lstStyle/>
                    <a:p>
                      <a:pPr algn="ctr"/>
                      <a:endParaRPr lang="en-US" sz="1200"/>
                    </a:p>
                  </a:txBody>
                  <a:tcPr marL="68580" marR="68580" anchor="ctr"/>
                </a:tc>
                <a:tc>
                  <a:txBody>
                    <a:bodyPr/>
                    <a:lstStyle/>
                    <a:p>
                      <a:pPr algn="ctr"/>
                      <a:r>
                        <a:rPr lang="en-US" sz="1200" dirty="0"/>
                        <a:t>39%</a:t>
                      </a:r>
                    </a:p>
                  </a:txBody>
                  <a:tcPr marL="68580" marR="68580" anchor="ctr"/>
                </a:tc>
                <a:tc>
                  <a:txBody>
                    <a:bodyPr/>
                    <a:lstStyle/>
                    <a:p>
                      <a:pPr algn="ctr"/>
                      <a:r>
                        <a:rPr lang="en-US" sz="1200" dirty="0"/>
                        <a:t>60%</a:t>
                      </a:r>
                    </a:p>
                  </a:txBody>
                  <a:tcPr marL="68580" marR="68580" anchor="ctr">
                    <a:solidFill>
                      <a:srgbClr val="FFFF00"/>
                    </a:solidFill>
                  </a:tcPr>
                </a:tc>
                <a:extLst>
                  <a:ext uri="{0D108BD9-81ED-4DB2-BD59-A6C34878D82A}">
                    <a16:rowId xmlns:a16="http://schemas.microsoft.com/office/drawing/2014/main" val="10004"/>
                  </a:ext>
                </a:extLst>
              </a:tr>
              <a:tr h="639322">
                <a:tc>
                  <a:txBody>
                    <a:bodyPr/>
                    <a:lstStyle/>
                    <a:p>
                      <a:pPr algn="ctr"/>
                      <a:r>
                        <a:rPr lang="en-US" sz="1000" dirty="0"/>
                        <a:t>Masters</a:t>
                      </a:r>
                    </a:p>
                  </a:txBody>
                  <a:tcPr marL="68580" marR="68580" anchor="ctr"/>
                </a:tc>
                <a:tc>
                  <a:txBody>
                    <a:bodyPr/>
                    <a:lstStyle/>
                    <a:p>
                      <a:pPr algn="ctr"/>
                      <a:endParaRPr lang="en-US" sz="1200"/>
                    </a:p>
                  </a:txBody>
                  <a:tcPr marL="68580" marR="68580" anchor="ctr"/>
                </a:tc>
                <a:tc>
                  <a:txBody>
                    <a:bodyPr/>
                    <a:lstStyle/>
                    <a:p>
                      <a:pPr algn="ctr"/>
                      <a:r>
                        <a:rPr lang="en-US" sz="1200" dirty="0"/>
                        <a:t>16%</a:t>
                      </a:r>
                    </a:p>
                  </a:txBody>
                  <a:tcPr marL="68580" marR="68580" anchor="ctr"/>
                </a:tc>
                <a:tc>
                  <a:txBody>
                    <a:bodyPr/>
                    <a:lstStyle/>
                    <a:p>
                      <a:pPr algn="ctr"/>
                      <a:r>
                        <a:rPr lang="en-US" sz="1200" dirty="0"/>
                        <a:t>30%</a:t>
                      </a:r>
                    </a:p>
                  </a:txBody>
                  <a:tcPr marL="68580" marR="68580" anchor="ctr">
                    <a:solidFill>
                      <a:srgbClr val="FFFF00"/>
                    </a:solidFill>
                  </a:tcPr>
                </a:tc>
                <a:extLst>
                  <a:ext uri="{0D108BD9-81ED-4DB2-BD59-A6C34878D82A}">
                    <a16:rowId xmlns:a16="http://schemas.microsoft.com/office/drawing/2014/main" val="10005"/>
                  </a:ext>
                </a:extLst>
              </a:tr>
              <a:tr h="639321">
                <a:tc gridSpan="2">
                  <a:txBody>
                    <a:bodyPr/>
                    <a:lstStyle/>
                    <a:p>
                      <a:pPr lvl="0" algn="ctr">
                        <a:buNone/>
                      </a:pPr>
                      <a:r>
                        <a:rPr lang="en-US" sz="1000" dirty="0"/>
                        <a:t>Domain 1</a:t>
                      </a:r>
                    </a:p>
                  </a:txBody>
                  <a:tcPr marL="68580" marR="68580"/>
                </a:tc>
                <a:tc hMerge="1">
                  <a:txBody>
                    <a:bodyPr/>
                    <a:lstStyle/>
                    <a:p>
                      <a:endParaRPr lang="en-US"/>
                    </a:p>
                  </a:txBody>
                  <a:tcPr marL="68580" marR="68580"/>
                </a:tc>
                <a:tc>
                  <a:txBody>
                    <a:bodyPr/>
                    <a:lstStyle/>
                    <a:p>
                      <a:pPr lvl="0" algn="ctr">
                        <a:buNone/>
                      </a:pPr>
                      <a:r>
                        <a:rPr lang="en-US" sz="1200" dirty="0"/>
                        <a:t>42%</a:t>
                      </a:r>
                    </a:p>
                  </a:txBody>
                  <a:tcPr marL="68580" marR="68580"/>
                </a:tc>
                <a:tc>
                  <a:txBody>
                    <a:bodyPr/>
                    <a:lstStyle/>
                    <a:p>
                      <a:pPr lvl="0" algn="ctr">
                        <a:buNone/>
                      </a:pPr>
                      <a:r>
                        <a:rPr lang="en-US" sz="1200" dirty="0"/>
                        <a:t>60%</a:t>
                      </a:r>
                    </a:p>
                  </a:txBody>
                  <a:tcPr marL="68580" marR="68580">
                    <a:solidFill>
                      <a:srgbClr val="FFFF00"/>
                    </a:solidFill>
                  </a:tcPr>
                </a:tc>
                <a:extLst>
                  <a:ext uri="{0D108BD9-81ED-4DB2-BD59-A6C34878D82A}">
                    <a16:rowId xmlns:a16="http://schemas.microsoft.com/office/drawing/2014/main" val="2012875114"/>
                  </a:ext>
                </a:extLst>
              </a:tr>
            </a:tbl>
          </a:graphicData>
        </a:graphic>
      </p:graphicFrame>
      <p:graphicFrame>
        <p:nvGraphicFramePr>
          <p:cNvPr id="3" name="Content Placeholder 3"/>
          <p:cNvGraphicFramePr>
            <a:graphicFrameLocks/>
          </p:cNvGraphicFramePr>
          <p:nvPr>
            <p:extLst>
              <p:ext uri="{D42A27DB-BD31-4B8C-83A1-F6EECF244321}">
                <p14:modId xmlns:p14="http://schemas.microsoft.com/office/powerpoint/2010/main" val="2959156889"/>
              </p:ext>
            </p:extLst>
          </p:nvPr>
        </p:nvGraphicFramePr>
        <p:xfrm>
          <a:off x="16258966" y="2014989"/>
          <a:ext cx="7558339" cy="5008404"/>
        </p:xfrm>
        <a:graphic>
          <a:graphicData uri="http://schemas.openxmlformats.org/drawingml/2006/table">
            <a:tbl>
              <a:tblPr firstRow="1" bandRow="1">
                <a:tableStyleId>{5940675A-B579-460E-94D1-54222C63F5DA}</a:tableStyleId>
              </a:tblPr>
              <a:tblGrid>
                <a:gridCol w="1233576">
                  <a:extLst>
                    <a:ext uri="{9D8B030D-6E8A-4147-A177-3AD203B41FA5}">
                      <a16:colId xmlns:a16="http://schemas.microsoft.com/office/drawing/2014/main" val="20000"/>
                    </a:ext>
                  </a:extLst>
                </a:gridCol>
                <a:gridCol w="1367871">
                  <a:extLst>
                    <a:ext uri="{9D8B030D-6E8A-4147-A177-3AD203B41FA5}">
                      <a16:colId xmlns:a16="http://schemas.microsoft.com/office/drawing/2014/main" val="20001"/>
                    </a:ext>
                  </a:extLst>
                </a:gridCol>
                <a:gridCol w="1244003">
                  <a:extLst>
                    <a:ext uri="{9D8B030D-6E8A-4147-A177-3AD203B41FA5}">
                      <a16:colId xmlns:a16="http://schemas.microsoft.com/office/drawing/2014/main" val="20002"/>
                    </a:ext>
                  </a:extLst>
                </a:gridCol>
                <a:gridCol w="3712889">
                  <a:extLst>
                    <a:ext uri="{9D8B030D-6E8A-4147-A177-3AD203B41FA5}">
                      <a16:colId xmlns:a16="http://schemas.microsoft.com/office/drawing/2014/main" val="20003"/>
                    </a:ext>
                  </a:extLst>
                </a:gridCol>
              </a:tblGrid>
              <a:tr h="730409">
                <a:tc gridSpan="4">
                  <a:txBody>
                    <a:bodyPr/>
                    <a:lstStyle/>
                    <a:p>
                      <a:r>
                        <a:rPr lang="en-US" sz="2400" b="1">
                          <a:solidFill>
                            <a:srgbClr val="FFFFFF"/>
                          </a:solidFill>
                        </a:rPr>
                        <a:t>8</a:t>
                      </a:r>
                      <a:r>
                        <a:rPr lang="en-US" sz="2400" b="1" baseline="30000">
                          <a:solidFill>
                            <a:srgbClr val="FFFFFF"/>
                          </a:solidFill>
                        </a:rPr>
                        <a:t>th</a:t>
                      </a:r>
                      <a:r>
                        <a:rPr lang="en-US" sz="2400" b="1">
                          <a:solidFill>
                            <a:srgbClr val="FFFFFF"/>
                          </a:solidFill>
                        </a:rPr>
                        <a:t> Grade Science</a:t>
                      </a:r>
                    </a:p>
                  </a:txBody>
                  <a:tcPr marL="68580" marR="68580">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037949">
                <a:tc rowSpan="2" gridSpan="2">
                  <a:txBody>
                    <a:bodyPr/>
                    <a:lstStyle/>
                    <a:p>
                      <a:pPr algn="ctr"/>
                      <a:endParaRPr lang="en-US" sz="1200"/>
                    </a:p>
                    <a:p>
                      <a:pPr algn="ctr"/>
                      <a:r>
                        <a:rPr lang="en-US" sz="1200"/>
                        <a:t>% of</a:t>
                      </a:r>
                      <a:r>
                        <a:rPr lang="en-US" sz="1200" b="1"/>
                        <a:t> Items </a:t>
                      </a:r>
                      <a:r>
                        <a:rPr lang="en-US" sz="1200"/>
                        <a:t>Needed to Meet </a:t>
                      </a:r>
                    </a:p>
                    <a:p>
                      <a:pPr algn="ctr"/>
                      <a:r>
                        <a:rPr lang="en-US" sz="1200"/>
                        <a:t>State Performance Standard</a:t>
                      </a:r>
                    </a:p>
                  </a:txBody>
                  <a:tcPr marL="68580" marR="68580" anchor="ctr"/>
                </a:tc>
                <a:tc rowSpan="2" hMerge="1">
                  <a:txBody>
                    <a:bodyPr/>
                    <a:lstStyle/>
                    <a:p>
                      <a:endParaRPr lang="en-US"/>
                    </a:p>
                  </a:txBody>
                  <a:tcPr/>
                </a:tc>
                <a:tc>
                  <a:txBody>
                    <a:bodyPr/>
                    <a:lstStyle/>
                    <a:p>
                      <a:pPr algn="ctr"/>
                      <a:r>
                        <a:rPr lang="en-US" sz="1200"/>
                        <a:t>% of </a:t>
                      </a:r>
                      <a:r>
                        <a:rPr lang="en-US" sz="1200" b="1"/>
                        <a:t>Students</a:t>
                      </a:r>
                      <a:r>
                        <a:rPr lang="en-US" sz="1200"/>
                        <a:t> Passing State Assessment</a:t>
                      </a:r>
                    </a:p>
                    <a:p>
                      <a:pPr algn="ctr"/>
                      <a:r>
                        <a:rPr lang="en-US" sz="1200" i="1">
                          <a:solidFill>
                            <a:srgbClr val="800000"/>
                          </a:solidFill>
                        </a:rPr>
                        <a:t>TARGET:  60%</a:t>
                      </a:r>
                    </a:p>
                  </a:txBody>
                  <a:tcPr marL="68580" marR="68580"/>
                </a:tc>
                <a:tc>
                  <a:txBody>
                    <a:bodyPr/>
                    <a:lstStyle/>
                    <a:p>
                      <a:pPr algn="ctr"/>
                      <a:r>
                        <a:rPr lang="en-US" sz="1200"/>
                        <a:t>Goal</a:t>
                      </a:r>
                    </a:p>
                    <a:p>
                      <a:pPr algn="ctr"/>
                      <a:endParaRPr lang="en-US" sz="1200"/>
                    </a:p>
                    <a:p>
                      <a:pPr algn="ctr"/>
                      <a:endParaRPr lang="en-US" sz="1200" i="1"/>
                    </a:p>
                    <a:p>
                      <a:pPr algn="ctr"/>
                      <a:r>
                        <a:rPr lang="en-US" sz="1200" i="1">
                          <a:solidFill>
                            <a:srgbClr val="800000"/>
                          </a:solidFill>
                        </a:rPr>
                        <a:t>TARGET:  60%</a:t>
                      </a:r>
                    </a:p>
                  </a:txBody>
                  <a:tcPr marL="68580" marR="68580"/>
                </a:tc>
                <a:extLst>
                  <a:ext uri="{0D108BD9-81ED-4DB2-BD59-A6C34878D82A}">
                    <a16:rowId xmlns:a16="http://schemas.microsoft.com/office/drawing/2014/main" val="10001"/>
                  </a:ext>
                </a:extLst>
              </a:tr>
              <a:tr h="761454">
                <a:tc gridSpan="2" vMerge="1">
                  <a:txBody>
                    <a:bodyPr/>
                    <a:lstStyle/>
                    <a:p>
                      <a:endParaRPr lang="en-US"/>
                    </a:p>
                  </a:txBody>
                  <a:tcPr/>
                </a:tc>
                <a:tc hMerge="1" vMerge="1">
                  <a:txBody>
                    <a:bodyPr/>
                    <a:lstStyle/>
                    <a:p>
                      <a:endParaRPr lang="en-US"/>
                    </a:p>
                  </a:txBody>
                  <a:tcPr/>
                </a:tc>
                <a:tc>
                  <a:txBody>
                    <a:bodyPr/>
                    <a:lstStyle/>
                    <a:p>
                      <a:pPr algn="ctr"/>
                      <a:r>
                        <a:rPr lang="en-US" sz="1200" b="1"/>
                        <a:t>2015</a:t>
                      </a:r>
                    </a:p>
                  </a:txBody>
                  <a:tcPr marL="68580" marR="68580" anchor="ctr"/>
                </a:tc>
                <a:tc>
                  <a:txBody>
                    <a:bodyPr/>
                    <a:lstStyle/>
                    <a:p>
                      <a:pPr algn="ctr"/>
                      <a:r>
                        <a:rPr lang="en-US" sz="1200" b="1"/>
                        <a:t>2016</a:t>
                      </a:r>
                    </a:p>
                  </a:txBody>
                  <a:tcPr marL="68580" marR="68580" anchor="ctr"/>
                </a:tc>
                <a:extLst>
                  <a:ext uri="{0D108BD9-81ED-4DB2-BD59-A6C34878D82A}">
                    <a16:rowId xmlns:a16="http://schemas.microsoft.com/office/drawing/2014/main" val="10002"/>
                  </a:ext>
                </a:extLst>
              </a:tr>
              <a:tr h="619648">
                <a:tc>
                  <a:txBody>
                    <a:bodyPr/>
                    <a:lstStyle/>
                    <a:p>
                      <a:pPr algn="ctr"/>
                      <a:r>
                        <a:rPr lang="en-US" sz="1200"/>
                        <a:t>Phase In 1</a:t>
                      </a:r>
                    </a:p>
                    <a:p>
                      <a:pPr algn="ctr"/>
                      <a:r>
                        <a:rPr lang="en-US" sz="1200"/>
                        <a:t> Level II</a:t>
                      </a:r>
                    </a:p>
                  </a:txBody>
                  <a:tcPr marL="68580" marR="68580" anchor="ctr"/>
                </a:tc>
                <a:tc>
                  <a:txBody>
                    <a:bodyPr/>
                    <a:lstStyle/>
                    <a:p>
                      <a:pPr algn="ctr"/>
                      <a:r>
                        <a:rPr lang="en-US" sz="1200" b="0"/>
                        <a:t>57</a:t>
                      </a:r>
                    </a:p>
                  </a:txBody>
                  <a:tcPr marL="68580" marR="68580" anchor="ctr"/>
                </a:tc>
                <a:tc>
                  <a:txBody>
                    <a:bodyPr/>
                    <a:lstStyle/>
                    <a:p>
                      <a:pPr algn="ctr"/>
                      <a:r>
                        <a:rPr lang="en-US" sz="1200" b="0"/>
                        <a:t>60</a:t>
                      </a:r>
                    </a:p>
                  </a:txBody>
                  <a:tcPr marL="68580" marR="68580" anchor="ctr">
                    <a:noFill/>
                  </a:tcPr>
                </a:tc>
                <a:tc>
                  <a:txBody>
                    <a:bodyPr/>
                    <a:lstStyle/>
                    <a:p>
                      <a:pPr algn="ctr"/>
                      <a:endParaRPr lang="en-US" sz="1200"/>
                    </a:p>
                  </a:txBody>
                  <a:tcPr marL="68580" marR="68580" anchor="ctr">
                    <a:solidFill>
                      <a:srgbClr val="FFFF00"/>
                    </a:solidFill>
                  </a:tcPr>
                </a:tc>
                <a:extLst>
                  <a:ext uri="{0D108BD9-81ED-4DB2-BD59-A6C34878D82A}">
                    <a16:rowId xmlns:a16="http://schemas.microsoft.com/office/drawing/2014/main" val="10003"/>
                  </a:ext>
                </a:extLst>
              </a:tr>
              <a:tr h="619648">
                <a:tc>
                  <a:txBody>
                    <a:bodyPr/>
                    <a:lstStyle/>
                    <a:p>
                      <a:pPr algn="ctr"/>
                      <a:r>
                        <a:rPr lang="en-US" sz="1200"/>
                        <a:t>Phase in 2</a:t>
                      </a:r>
                    </a:p>
                    <a:p>
                      <a:pPr algn="ctr"/>
                      <a:r>
                        <a:rPr lang="en-US" sz="1200"/>
                        <a:t> Level II</a:t>
                      </a:r>
                    </a:p>
                  </a:txBody>
                  <a:tcPr marL="68580" marR="68580" anchor="ctr"/>
                </a:tc>
                <a:tc>
                  <a:txBody>
                    <a:bodyPr/>
                    <a:lstStyle/>
                    <a:p>
                      <a:pPr algn="ctr"/>
                      <a:r>
                        <a:rPr lang="en-US" sz="1200"/>
                        <a:t>63</a:t>
                      </a:r>
                    </a:p>
                  </a:txBody>
                  <a:tcPr marL="68580" marR="68580" anchor="ctr"/>
                </a:tc>
                <a:tc>
                  <a:txBody>
                    <a:bodyPr/>
                    <a:lstStyle/>
                    <a:p>
                      <a:pPr algn="ctr"/>
                      <a:r>
                        <a:rPr lang="en-US" sz="1200"/>
                        <a:t>50</a:t>
                      </a:r>
                    </a:p>
                  </a:txBody>
                  <a:tcPr marL="68580" marR="68580" anchor="ctr"/>
                </a:tc>
                <a:tc>
                  <a:txBody>
                    <a:bodyPr/>
                    <a:lstStyle/>
                    <a:p>
                      <a:pPr algn="ctr"/>
                      <a:endParaRPr lang="en-US" sz="1200"/>
                    </a:p>
                  </a:txBody>
                  <a:tcPr marL="68580" marR="68580" anchor="ctr">
                    <a:solidFill>
                      <a:srgbClr val="FFFF00"/>
                    </a:solidFill>
                  </a:tcPr>
                </a:tc>
                <a:extLst>
                  <a:ext uri="{0D108BD9-81ED-4DB2-BD59-A6C34878D82A}">
                    <a16:rowId xmlns:a16="http://schemas.microsoft.com/office/drawing/2014/main" val="10004"/>
                  </a:ext>
                </a:extLst>
              </a:tr>
              <a:tr h="619648">
                <a:tc>
                  <a:txBody>
                    <a:bodyPr/>
                    <a:lstStyle/>
                    <a:p>
                      <a:pPr algn="ctr"/>
                      <a:r>
                        <a:rPr lang="en-US" sz="1000"/>
                        <a:t>Final Recommended</a:t>
                      </a:r>
                    </a:p>
                  </a:txBody>
                  <a:tcPr marL="68580" marR="68580" anchor="ctr"/>
                </a:tc>
                <a:tc>
                  <a:txBody>
                    <a:bodyPr/>
                    <a:lstStyle/>
                    <a:p>
                      <a:pPr algn="ctr"/>
                      <a:r>
                        <a:rPr lang="en-US" sz="1200"/>
                        <a:t>76</a:t>
                      </a:r>
                    </a:p>
                  </a:txBody>
                  <a:tcPr marL="68580" marR="68580" anchor="ctr"/>
                </a:tc>
                <a:tc>
                  <a:txBody>
                    <a:bodyPr/>
                    <a:lstStyle/>
                    <a:p>
                      <a:pPr algn="ctr"/>
                      <a:r>
                        <a:rPr lang="en-US" sz="1200"/>
                        <a:t>28</a:t>
                      </a:r>
                    </a:p>
                  </a:txBody>
                  <a:tcPr marL="68580" marR="68580" anchor="ctr"/>
                </a:tc>
                <a:tc>
                  <a:txBody>
                    <a:bodyPr/>
                    <a:lstStyle/>
                    <a:p>
                      <a:pPr algn="ctr"/>
                      <a:endParaRPr lang="en-US" sz="1200"/>
                    </a:p>
                  </a:txBody>
                  <a:tcPr marL="68580" marR="68580" anchor="ctr">
                    <a:solidFill>
                      <a:srgbClr val="FFFF00"/>
                    </a:solidFill>
                  </a:tcPr>
                </a:tc>
                <a:extLst>
                  <a:ext uri="{0D108BD9-81ED-4DB2-BD59-A6C34878D82A}">
                    <a16:rowId xmlns:a16="http://schemas.microsoft.com/office/drawing/2014/main" val="10005"/>
                  </a:ext>
                </a:extLst>
              </a:tr>
              <a:tr h="619648">
                <a:tc>
                  <a:txBody>
                    <a:bodyPr/>
                    <a:lstStyle/>
                    <a:p>
                      <a:pPr algn="ctr"/>
                      <a:r>
                        <a:rPr lang="en-US" sz="1000"/>
                        <a:t>Adv.</a:t>
                      </a:r>
                      <a:r>
                        <a:rPr lang="en-US" sz="1000" baseline="0"/>
                        <a:t> </a:t>
                      </a:r>
                      <a:r>
                        <a:rPr lang="en-US" sz="1000"/>
                        <a:t>Level III </a:t>
                      </a:r>
                    </a:p>
                  </a:txBody>
                  <a:tcPr marL="68580" marR="68580" anchor="ctr"/>
                </a:tc>
                <a:tc>
                  <a:txBody>
                    <a:bodyPr/>
                    <a:lstStyle/>
                    <a:p>
                      <a:pPr algn="ctr"/>
                      <a:r>
                        <a:rPr lang="en-US" sz="1200"/>
                        <a:t>87</a:t>
                      </a:r>
                    </a:p>
                  </a:txBody>
                  <a:tcPr marL="68580" marR="68580" anchor="ctr"/>
                </a:tc>
                <a:tc>
                  <a:txBody>
                    <a:bodyPr/>
                    <a:lstStyle/>
                    <a:p>
                      <a:pPr algn="ctr"/>
                      <a:r>
                        <a:rPr lang="en-US" sz="1200"/>
                        <a:t>11</a:t>
                      </a:r>
                    </a:p>
                  </a:txBody>
                  <a:tcPr marL="68580" marR="68580" anchor="ctr"/>
                </a:tc>
                <a:tc>
                  <a:txBody>
                    <a:bodyPr/>
                    <a:lstStyle/>
                    <a:p>
                      <a:pPr algn="ctr"/>
                      <a:endParaRPr lang="en-US" sz="1200"/>
                    </a:p>
                  </a:txBody>
                  <a:tcPr marL="68580" marR="68580" anchor="ctr">
                    <a:solidFill>
                      <a:srgbClr val="FFFF00"/>
                    </a:solidFill>
                  </a:tcPr>
                </a:tc>
                <a:extLst>
                  <a:ext uri="{0D108BD9-81ED-4DB2-BD59-A6C34878D82A}">
                    <a16:rowId xmlns:a16="http://schemas.microsoft.com/office/drawing/2014/main" val="10006"/>
                  </a:ext>
                </a:extLst>
              </a:tr>
            </a:tbl>
          </a:graphicData>
        </a:graphic>
      </p:graphicFrame>
      <p:grpSp>
        <p:nvGrpSpPr>
          <p:cNvPr id="5" name="Group 4"/>
          <p:cNvGrpSpPr/>
          <p:nvPr/>
        </p:nvGrpSpPr>
        <p:grpSpPr>
          <a:xfrm>
            <a:off x="1026598" y="11543"/>
            <a:ext cx="9278360" cy="615010"/>
            <a:chOff x="-88900" y="203200"/>
            <a:chExt cx="9307602" cy="596900"/>
          </a:xfrm>
        </p:grpSpPr>
        <p:sp>
          <p:nvSpPr>
            <p:cNvPr id="6" name="Rectangle 5"/>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8" name="Picture 7"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03838" y="11543"/>
            <a:ext cx="933845" cy="941689"/>
          </a:xfrm>
          <a:prstGeom prst="rect">
            <a:avLst/>
          </a:prstGeom>
        </p:spPr>
      </p:pic>
      <p:sp>
        <p:nvSpPr>
          <p:cNvPr id="9" name="Rectangle 8"/>
          <p:cNvSpPr/>
          <p:nvPr/>
        </p:nvSpPr>
        <p:spPr>
          <a:xfrm>
            <a:off x="1026598" y="-835636"/>
            <a:ext cx="7861737" cy="646331"/>
          </a:xfrm>
          <a:prstGeom prst="rect">
            <a:avLst/>
          </a:prstGeom>
        </p:spPr>
        <p:txBody>
          <a:bodyPr wrap="square">
            <a:spAutoFit/>
          </a:bodyPr>
          <a:lstStyle/>
          <a:p>
            <a:pPr algn="ctr"/>
            <a:r>
              <a:rPr lang="en-US" b="1">
                <a:solidFill>
                  <a:schemeClr val="bg1"/>
                </a:solidFill>
                <a:latin typeface="Calibri" panose="020F0502020204030204" pitchFamily="34" charset="0"/>
              </a:rPr>
              <a:t>Pharr-San Juan-Alamo Independent School District </a:t>
            </a:r>
            <a:endParaRPr lang="en-US">
              <a:solidFill>
                <a:schemeClr val="bg1"/>
              </a:solidFill>
              <a:latin typeface="Calibri" panose="020F0502020204030204" pitchFamily="34" charset="0"/>
            </a:endParaRPr>
          </a:p>
          <a:p>
            <a:pPr algn="ctr"/>
            <a:r>
              <a:rPr lang="en-US" b="1">
                <a:solidFill>
                  <a:schemeClr val="bg1"/>
                </a:solidFill>
                <a:latin typeface="Calibri" panose="020F0502020204030204" pitchFamily="34" charset="0"/>
              </a:rPr>
              <a:t>2014-2015 Goals </a:t>
            </a:r>
            <a:endParaRPr lang="en-US">
              <a:solidFill>
                <a:schemeClr val="bg1"/>
              </a:solidFill>
            </a:endParaRPr>
          </a:p>
        </p:txBody>
      </p:sp>
      <p:sp>
        <p:nvSpPr>
          <p:cNvPr id="4" name="Rectangle 3"/>
          <p:cNvSpPr/>
          <p:nvPr/>
        </p:nvSpPr>
        <p:spPr>
          <a:xfrm>
            <a:off x="467638" y="6045886"/>
            <a:ext cx="10367376" cy="584775"/>
          </a:xfrm>
          <a:prstGeom prst="rect">
            <a:avLst/>
          </a:prstGeom>
        </p:spPr>
        <p:txBody>
          <a:bodyPr wrap="square">
            <a:spAutoFit/>
          </a:bodyPr>
          <a:lstStyle/>
          <a:p>
            <a:endParaRPr lang="en-US" sz="800"/>
          </a:p>
          <a:p>
            <a:endParaRPr lang="en-US" sz="800"/>
          </a:p>
          <a:p>
            <a:r>
              <a:rPr lang="en-US" sz="800"/>
              <a:t>charts do not reflect the State Accountability results because they include district data collected from all of the assessments that the state will use for the state accountability ratings in 2015-2016 (STAAR, STAAR A, STAAR ALT 2, STAAR L), including the mathematics 3-8, and all populations. During the 2014-2015 school year, the STAAR A, and STAAR Alt 2, as well as the mathematics 3-8 were excluded.</a:t>
            </a:r>
          </a:p>
        </p:txBody>
      </p:sp>
      <p:sp>
        <p:nvSpPr>
          <p:cNvPr id="11" name="Rectangle 10"/>
          <p:cNvSpPr/>
          <p:nvPr/>
        </p:nvSpPr>
        <p:spPr>
          <a:xfrm>
            <a:off x="1841528" y="6008916"/>
            <a:ext cx="453970" cy="215444"/>
          </a:xfrm>
          <a:prstGeom prst="rect">
            <a:avLst/>
          </a:prstGeom>
        </p:spPr>
        <p:txBody>
          <a:bodyPr wrap="none">
            <a:spAutoFit/>
          </a:bodyPr>
          <a:lstStyle/>
          <a:p>
            <a:r>
              <a:rPr lang="en-US" sz="800">
                <a:solidFill>
                  <a:prstClr val="black"/>
                </a:solidFill>
              </a:rPr>
              <a:t>These </a:t>
            </a:r>
            <a:endParaRPr lang="en-US"/>
          </a:p>
        </p:txBody>
      </p:sp>
      <p:sp>
        <p:nvSpPr>
          <p:cNvPr id="12" name="Slide Number Placeholder 11"/>
          <p:cNvSpPr>
            <a:spLocks noGrp="1"/>
          </p:cNvSpPr>
          <p:nvPr>
            <p:ph type="sldNum" sz="quarter" idx="12"/>
          </p:nvPr>
        </p:nvSpPr>
        <p:spPr/>
        <p:txBody>
          <a:bodyPr/>
          <a:lstStyle/>
          <a:p>
            <a:fld id="{236ED5DE-22B7-41E7-A943-79814E858A13}" type="slidenum">
              <a:rPr lang="en-US" smtClean="0"/>
              <a:t>31</a:t>
            </a:fld>
            <a:endParaRPr lang="en-US"/>
          </a:p>
        </p:txBody>
      </p:sp>
      <p:sp>
        <p:nvSpPr>
          <p:cNvPr id="10" name="Rectangle 9"/>
          <p:cNvSpPr/>
          <p:nvPr/>
        </p:nvSpPr>
        <p:spPr>
          <a:xfrm>
            <a:off x="2807838" y="51396"/>
            <a:ext cx="6096000" cy="584775"/>
          </a:xfrm>
          <a:prstGeom prst="rect">
            <a:avLst/>
          </a:prstGeom>
        </p:spPr>
        <p:txBody>
          <a:bodyPr lIns="91440" tIns="45720" rIns="91440" bIns="45720" anchor="t">
            <a:spAutoFit/>
          </a:bodyPr>
          <a:lstStyle/>
          <a:p>
            <a:pPr algn="ctr"/>
            <a:r>
              <a:rPr lang="en-US" sz="3200" b="1">
                <a:solidFill>
                  <a:schemeClr val="bg1"/>
                </a:solidFill>
                <a:latin typeface="Calibri"/>
                <a:cs typeface="Calibri"/>
              </a:rPr>
              <a:t>2022-2023 Campus Goals </a:t>
            </a:r>
            <a:endParaRPr lang="en-US" sz="3200">
              <a:solidFill>
                <a:schemeClr val="bg1"/>
              </a:solidFill>
            </a:endParaRPr>
          </a:p>
        </p:txBody>
      </p:sp>
      <p:sp>
        <p:nvSpPr>
          <p:cNvPr id="13" name="TextBox 12">
            <a:extLst>
              <a:ext uri="{FF2B5EF4-FFF2-40B4-BE49-F238E27FC236}">
                <a16:creationId xmlns:a16="http://schemas.microsoft.com/office/drawing/2014/main" id="{E7C7AC30-933A-CE12-E20B-38841D6D9CBC}"/>
              </a:ext>
            </a:extLst>
          </p:cNvPr>
          <p:cNvSpPr txBox="1"/>
          <p:nvPr/>
        </p:nvSpPr>
        <p:spPr>
          <a:xfrm>
            <a:off x="9744841" y="5903711"/>
            <a:ext cx="1634067" cy="369332"/>
          </a:xfrm>
          <a:prstGeom prst="rect">
            <a:avLst/>
          </a:prstGeom>
          <a:noFill/>
        </p:spPr>
        <p:txBody>
          <a:bodyPr wrap="square" rtlCol="0">
            <a:spAutoFit/>
          </a:bodyPr>
          <a:lstStyle/>
          <a:p>
            <a:r>
              <a:rPr lang="en-US"/>
              <a:t>Pending</a:t>
            </a:r>
          </a:p>
        </p:txBody>
      </p:sp>
    </p:spTree>
    <p:extLst>
      <p:ext uri="{BB962C8B-B14F-4D97-AF65-F5344CB8AC3E}">
        <p14:creationId xmlns:p14="http://schemas.microsoft.com/office/powerpoint/2010/main" val="21821009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187555" y="1251957"/>
            <a:ext cx="2711986" cy="5542919"/>
          </a:xfrm>
        </p:spPr>
        <p:txBody>
          <a:bodyPr vert="horz" lIns="91440" tIns="45720" rIns="91440" bIns="45720" rtlCol="0" anchor="t">
            <a:normAutofit fontScale="77500" lnSpcReduction="20000"/>
          </a:bodyPr>
          <a:lstStyle/>
          <a:p>
            <a:pPr>
              <a:lnSpc>
                <a:spcPct val="120000"/>
              </a:lnSpc>
              <a:spcBef>
                <a:spcPts val="800"/>
              </a:spcBef>
            </a:pPr>
            <a:r>
              <a:rPr lang="en-US" sz="1800" b="1">
                <a:solidFill>
                  <a:srgbClr val="000000"/>
                </a:solidFill>
                <a:latin typeface="Calibri"/>
                <a:cs typeface="Calibri"/>
              </a:rPr>
              <a:t>Goal Area 1 – Student Achievement </a:t>
            </a:r>
            <a:endParaRPr lang="en-US"/>
          </a:p>
          <a:p>
            <a:pPr>
              <a:lnSpc>
                <a:spcPct val="150000"/>
              </a:lnSpc>
            </a:pPr>
            <a:r>
              <a:rPr lang="en-US" sz="1200" b="1">
                <a:solidFill>
                  <a:srgbClr val="000000"/>
                </a:solidFill>
                <a:latin typeface="Calibri"/>
                <a:cs typeface="Calibri"/>
              </a:rPr>
              <a:t>Focus Area 1- Student Achievement, CCMR, Graduation Rate</a:t>
            </a:r>
            <a:endParaRPr lang="en-US"/>
          </a:p>
          <a:p>
            <a:pPr>
              <a:lnSpc>
                <a:spcPct val="150000"/>
              </a:lnSpc>
            </a:pPr>
            <a:r>
              <a:rPr lang="en-US" sz="1200" b="1">
                <a:solidFill>
                  <a:srgbClr val="000000"/>
                </a:solidFill>
                <a:latin typeface="Calibri"/>
                <a:cs typeface="Calibri"/>
              </a:rPr>
              <a:t>Focus Area 2- School Progress, Academic Growth, Relative Performance</a:t>
            </a:r>
          </a:p>
          <a:p>
            <a:pPr>
              <a:lnSpc>
                <a:spcPct val="150000"/>
              </a:lnSpc>
            </a:pPr>
            <a:r>
              <a:rPr lang="en-US" sz="1200" b="1">
                <a:solidFill>
                  <a:srgbClr val="000000"/>
                </a:solidFill>
                <a:latin typeface="Calibri"/>
                <a:cs typeface="Calibri"/>
              </a:rPr>
              <a:t>Focus Area 5- Technology</a:t>
            </a:r>
          </a:p>
          <a:p>
            <a:r>
              <a:rPr lang="en-US" sz="1200" b="1">
                <a:solidFill>
                  <a:srgbClr val="000000"/>
                </a:solidFill>
                <a:latin typeface="Calibri"/>
                <a:cs typeface="Calibri"/>
              </a:rPr>
              <a:t>Focus Area 6- Increase Learning </a:t>
            </a:r>
            <a:r>
              <a:rPr lang="en-US" sz="1200" b="1" err="1">
                <a:solidFill>
                  <a:srgbClr val="000000"/>
                </a:solidFill>
                <a:latin typeface="Calibri"/>
                <a:cs typeface="Calibri"/>
              </a:rPr>
              <a:t>Time</a:t>
            </a:r>
            <a:r>
              <a:rPr lang="en-US" sz="1200" b="1" err="1">
                <a:ea typeface="+mn-lt"/>
                <a:cs typeface="+mn-lt"/>
              </a:rPr>
              <a:t>Goal</a:t>
            </a:r>
            <a:r>
              <a:rPr lang="en-US" sz="1200" b="1">
                <a:ea typeface="+mn-lt"/>
                <a:cs typeface="+mn-lt"/>
              </a:rPr>
              <a:t> Area 1 : Student Achievement </a:t>
            </a:r>
          </a:p>
          <a:p>
            <a:pPr lvl="1"/>
            <a:r>
              <a:rPr lang="en-US" sz="1200">
                <a:ea typeface="+mn-lt"/>
                <a:cs typeface="+mn-lt"/>
              </a:rPr>
              <a:t>Reading, Language Arts and Literacy</a:t>
            </a:r>
          </a:p>
          <a:p>
            <a:pPr lvl="1"/>
            <a:r>
              <a:rPr lang="en-US" sz="1200">
                <a:ea typeface="+mn-lt"/>
                <a:cs typeface="+mn-lt"/>
              </a:rPr>
              <a:t>Mathematics</a:t>
            </a:r>
          </a:p>
          <a:p>
            <a:pPr lvl="1"/>
            <a:r>
              <a:rPr lang="en-US" sz="1200">
                <a:ea typeface="+mn-lt"/>
                <a:cs typeface="+mn-lt"/>
              </a:rPr>
              <a:t>Accountability standard or domain</a:t>
            </a:r>
          </a:p>
          <a:p>
            <a:pPr lvl="1"/>
            <a:r>
              <a:rPr lang="en-US" sz="1200">
                <a:ea typeface="+mn-lt"/>
                <a:cs typeface="+mn-lt"/>
              </a:rPr>
              <a:t>College, Career and Military Readiness</a:t>
            </a:r>
          </a:p>
          <a:p>
            <a:pPr lvl="1"/>
            <a:r>
              <a:rPr lang="en-US" sz="1200">
                <a:ea typeface="+mn-lt"/>
                <a:cs typeface="+mn-lt"/>
              </a:rPr>
              <a:t>Instructional Technology (see appendix)</a:t>
            </a:r>
          </a:p>
          <a:p>
            <a:pPr lvl="2"/>
            <a:r>
              <a:rPr lang="en-US" sz="1200">
                <a:ea typeface="+mn-lt"/>
                <a:cs typeface="+mn-lt"/>
              </a:rPr>
              <a:t>Dropout Prevention / Graduation Rate Improvement (MS, HS)</a:t>
            </a:r>
          </a:p>
          <a:p>
            <a:pPr lvl="2"/>
            <a:r>
              <a:rPr lang="en-US" sz="1200">
                <a:ea typeface="+mn-lt"/>
                <a:cs typeface="+mn-lt"/>
              </a:rPr>
              <a:t>Sixth Grade Transition</a:t>
            </a:r>
          </a:p>
          <a:p>
            <a:pPr lvl="2"/>
            <a:r>
              <a:rPr lang="en-US" sz="1200">
                <a:ea typeface="+mn-lt"/>
                <a:cs typeface="+mn-lt"/>
              </a:rPr>
              <a:t>Ninth Grade Promotion (HS)</a:t>
            </a:r>
          </a:p>
          <a:p>
            <a:pPr lvl="2"/>
            <a:r>
              <a:rPr lang="en-US" sz="1200">
                <a:ea typeface="+mn-lt"/>
                <a:cs typeface="+mn-lt"/>
              </a:rPr>
              <a:t>Advanced Course / Dual Credit Enrollment (HS)</a:t>
            </a:r>
          </a:p>
          <a:p>
            <a:pPr lvl="2"/>
            <a:r>
              <a:rPr lang="en-US" sz="1200">
                <a:ea typeface="+mn-lt"/>
                <a:cs typeface="+mn-lt"/>
              </a:rPr>
              <a:t>AP Exams Participation and Performance (HS)</a:t>
            </a:r>
          </a:p>
          <a:p>
            <a:pPr lvl="2"/>
            <a:r>
              <a:rPr lang="en-US" sz="1200">
                <a:ea typeface="+mn-lt"/>
                <a:cs typeface="+mn-lt"/>
              </a:rPr>
              <a:t>PSAT/SAT/ACT Participation and Scores (MS, HS)</a:t>
            </a:r>
          </a:p>
          <a:p>
            <a:pPr lvl="2"/>
            <a:r>
              <a:rPr lang="en-US" sz="1200">
                <a:ea typeface="+mn-lt"/>
                <a:cs typeface="+mn-lt"/>
              </a:rPr>
              <a:t>College Readiness (ES, MS, HS)</a:t>
            </a:r>
          </a:p>
          <a:p>
            <a:pPr lvl="2"/>
            <a:r>
              <a:rPr lang="en-US" sz="1200">
                <a:ea typeface="+mn-lt"/>
                <a:cs typeface="+mn-lt"/>
              </a:rPr>
              <a:t>Synchronous &amp; Asynchronous (see appendix)</a:t>
            </a:r>
          </a:p>
          <a:p>
            <a:pPr lvl="2"/>
            <a:r>
              <a:rPr lang="en-US" sz="1200">
                <a:ea typeface="+mn-lt"/>
                <a:cs typeface="+mn-lt"/>
              </a:rPr>
              <a:t>Technology Educator Training and Support (see appendix)</a:t>
            </a:r>
          </a:p>
          <a:p>
            <a:pPr>
              <a:lnSpc>
                <a:spcPct val="150000"/>
              </a:lnSpc>
            </a:pPr>
            <a:endParaRPr lang="en-US" sz="1200" b="1">
              <a:solidFill>
                <a:srgbClr val="000000"/>
              </a:solidFill>
              <a:latin typeface="Calibri"/>
              <a:cs typeface="Calibri"/>
            </a:endParaRPr>
          </a:p>
          <a:p>
            <a:pPr marL="0" indent="0">
              <a:buNone/>
            </a:pPr>
            <a:endParaRPr lang="en-US"/>
          </a:p>
        </p:txBody>
      </p:sp>
      <p:grpSp>
        <p:nvGrpSpPr>
          <p:cNvPr id="5" name="Group 4"/>
          <p:cNvGrpSpPr/>
          <p:nvPr/>
        </p:nvGrpSpPr>
        <p:grpSpPr>
          <a:xfrm>
            <a:off x="1189311" y="254349"/>
            <a:ext cx="9278360" cy="615010"/>
            <a:chOff x="-88900" y="203200"/>
            <a:chExt cx="9307602" cy="596900"/>
          </a:xfrm>
        </p:grpSpPr>
        <p:sp>
          <p:nvSpPr>
            <p:cNvPr id="6" name="Rectangle 5"/>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sp>
        <p:nvSpPr>
          <p:cNvPr id="2" name="Slide Number Placeholder 1"/>
          <p:cNvSpPr>
            <a:spLocks noGrp="1"/>
          </p:cNvSpPr>
          <p:nvPr>
            <p:ph type="sldNum" sz="quarter" idx="12"/>
          </p:nvPr>
        </p:nvSpPr>
        <p:spPr/>
        <p:txBody>
          <a:bodyPr/>
          <a:lstStyle/>
          <a:p>
            <a:fld id="{236ED5DE-22B7-41E7-A943-79814E858A13}" type="slidenum">
              <a:rPr lang="en-US" smtClean="0"/>
              <a:t>32</a:t>
            </a:fld>
            <a:endParaRPr lang="en-US"/>
          </a:p>
        </p:txBody>
      </p:sp>
      <p:sp>
        <p:nvSpPr>
          <p:cNvPr id="8" name="Rectangle 7"/>
          <p:cNvSpPr/>
          <p:nvPr/>
        </p:nvSpPr>
        <p:spPr>
          <a:xfrm>
            <a:off x="3688862" y="269466"/>
            <a:ext cx="4003212" cy="584775"/>
          </a:xfrm>
          <a:prstGeom prst="rect">
            <a:avLst/>
          </a:prstGeom>
        </p:spPr>
        <p:txBody>
          <a:bodyPr wrap="none" lIns="91440" tIns="45720" rIns="91440" bIns="45720" anchor="t">
            <a:spAutoFit/>
          </a:bodyPr>
          <a:lstStyle/>
          <a:p>
            <a:pPr algn="ctr"/>
            <a:r>
              <a:rPr lang="en-US" sz="3200" b="1">
                <a:solidFill>
                  <a:schemeClr val="bg1"/>
                </a:solidFill>
                <a:latin typeface="Calibri"/>
                <a:cs typeface="Calibri"/>
              </a:rPr>
              <a:t>2022-2023 Goal Areas </a:t>
            </a:r>
            <a:endParaRPr lang="en-US" sz="3200">
              <a:solidFill>
                <a:schemeClr val="bg1"/>
              </a:solidFill>
            </a:endParaRPr>
          </a:p>
        </p:txBody>
      </p:sp>
      <p:sp>
        <p:nvSpPr>
          <p:cNvPr id="3" name="Content Placeholder 3">
            <a:extLst>
              <a:ext uri="{FF2B5EF4-FFF2-40B4-BE49-F238E27FC236}">
                <a16:creationId xmlns:a16="http://schemas.microsoft.com/office/drawing/2014/main" id="{7742BB26-D193-46B7-8225-7FC0BEBD456B}"/>
              </a:ext>
            </a:extLst>
          </p:cNvPr>
          <p:cNvSpPr txBox="1">
            <a:spLocks/>
          </p:cNvSpPr>
          <p:nvPr/>
        </p:nvSpPr>
        <p:spPr>
          <a:xfrm>
            <a:off x="2947280" y="1248285"/>
            <a:ext cx="2977855" cy="5477396"/>
          </a:xfrm>
          <a:prstGeom prst="rect">
            <a:avLst/>
          </a:prstGeom>
        </p:spPr>
        <p:txBody>
          <a:bodyPr vert="horz" lIns="91440" tIns="45720" rIns="91440" bIns="45720" rtlCol="0" anchor="t">
            <a:normAutofit fontScale="6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a:ea typeface="+mn-lt"/>
                <a:cs typeface="+mn-lt"/>
              </a:rPr>
              <a:t>Goal Area 2: Closing the Gaps</a:t>
            </a:r>
          </a:p>
          <a:p>
            <a:pPr lvl="1"/>
            <a:r>
              <a:rPr lang="en-US" sz="1800">
                <a:ea typeface="+mn-lt"/>
                <a:cs typeface="+mn-lt"/>
              </a:rPr>
              <a:t>Special Education Program</a:t>
            </a:r>
          </a:p>
          <a:p>
            <a:pPr lvl="1"/>
            <a:r>
              <a:rPr lang="en-US" sz="1800">
                <a:ea typeface="+mn-lt"/>
                <a:cs typeface="+mn-lt"/>
              </a:rPr>
              <a:t>Gifted &amp; Talented Program</a:t>
            </a:r>
          </a:p>
          <a:p>
            <a:pPr lvl="1"/>
            <a:r>
              <a:rPr lang="en-US" sz="1800">
                <a:ea typeface="+mn-lt"/>
                <a:cs typeface="+mn-lt"/>
              </a:rPr>
              <a:t>Migrant</a:t>
            </a:r>
          </a:p>
          <a:p>
            <a:pPr lvl="1"/>
            <a:r>
              <a:rPr lang="en-US" sz="1800">
                <a:ea typeface="+mn-lt"/>
                <a:cs typeface="+mn-lt"/>
              </a:rPr>
              <a:t>Dyslexia</a:t>
            </a:r>
          </a:p>
          <a:p>
            <a:pPr lvl="1"/>
            <a:r>
              <a:rPr lang="en-US" sz="1800">
                <a:ea typeface="+mn-lt"/>
                <a:cs typeface="+mn-lt"/>
              </a:rPr>
              <a:t>English Learners</a:t>
            </a:r>
          </a:p>
          <a:p>
            <a:pPr lvl="2"/>
            <a:r>
              <a:rPr lang="en-US" sz="1800">
                <a:ea typeface="+mn-lt"/>
                <a:cs typeface="+mn-lt"/>
              </a:rPr>
              <a:t>STAAR/EOC Performance/</a:t>
            </a:r>
          </a:p>
          <a:p>
            <a:pPr marL="914400" lvl="2" indent="0">
              <a:buNone/>
            </a:pPr>
            <a:r>
              <a:rPr lang="en-US" sz="1800">
                <a:ea typeface="+mn-lt"/>
                <a:cs typeface="+mn-lt"/>
              </a:rPr>
              <a:t>        Participation</a:t>
            </a:r>
            <a:endParaRPr lang="en-US">
              <a:cs typeface="Calibri" panose="020F0502020204030204"/>
            </a:endParaRPr>
          </a:p>
          <a:p>
            <a:pPr lvl="2"/>
            <a:r>
              <a:rPr lang="en-US" sz="1800">
                <a:ea typeface="+mn-lt"/>
                <a:cs typeface="+mn-lt"/>
              </a:rPr>
              <a:t>TELPAS-Listening, Speaking, Reading and Writing and Composite Scores</a:t>
            </a:r>
          </a:p>
          <a:p>
            <a:pPr lvl="2"/>
            <a:r>
              <a:rPr lang="en-US" sz="1800">
                <a:ea typeface="+mn-lt"/>
                <a:cs typeface="+mn-lt"/>
              </a:rPr>
              <a:t>Special Education Placement in Instructional Setting 40/41</a:t>
            </a:r>
          </a:p>
          <a:p>
            <a:pPr lvl="2"/>
            <a:r>
              <a:rPr lang="en-US" sz="1800">
                <a:ea typeface="+mn-lt"/>
                <a:cs typeface="+mn-lt"/>
              </a:rPr>
              <a:t>Student Groups</a:t>
            </a:r>
          </a:p>
          <a:p>
            <a:pPr lvl="3"/>
            <a:r>
              <a:rPr lang="en-US">
                <a:ea typeface="+mn-lt"/>
                <a:cs typeface="+mn-lt"/>
              </a:rPr>
              <a:t>All Students</a:t>
            </a:r>
          </a:p>
          <a:p>
            <a:pPr lvl="3"/>
            <a:r>
              <a:rPr lang="en-US">
                <a:ea typeface="+mn-lt"/>
                <a:cs typeface="+mn-lt"/>
              </a:rPr>
              <a:t>African American</a:t>
            </a:r>
          </a:p>
          <a:p>
            <a:pPr lvl="3"/>
            <a:r>
              <a:rPr lang="en-US">
                <a:ea typeface="+mn-lt"/>
                <a:cs typeface="+mn-lt"/>
              </a:rPr>
              <a:t>Hispanic</a:t>
            </a:r>
          </a:p>
          <a:p>
            <a:pPr lvl="3"/>
            <a:r>
              <a:rPr lang="en-US">
                <a:ea typeface="+mn-lt"/>
                <a:cs typeface="+mn-lt"/>
              </a:rPr>
              <a:t>White</a:t>
            </a:r>
          </a:p>
          <a:p>
            <a:pPr lvl="3"/>
            <a:r>
              <a:rPr lang="en-US">
                <a:ea typeface="+mn-lt"/>
                <a:cs typeface="+mn-lt"/>
              </a:rPr>
              <a:t>Asian</a:t>
            </a:r>
          </a:p>
          <a:p>
            <a:pPr lvl="3"/>
            <a:r>
              <a:rPr lang="en-US">
                <a:ea typeface="+mn-lt"/>
                <a:cs typeface="+mn-lt"/>
              </a:rPr>
              <a:t>Special Education (Current)</a:t>
            </a:r>
          </a:p>
          <a:p>
            <a:pPr lvl="3"/>
            <a:r>
              <a:rPr lang="en-US">
                <a:ea typeface="+mn-lt"/>
                <a:cs typeface="+mn-lt"/>
              </a:rPr>
              <a:t>Economically Disadvantaged</a:t>
            </a:r>
          </a:p>
          <a:p>
            <a:pPr lvl="3"/>
            <a:r>
              <a:rPr lang="en-US">
                <a:ea typeface="+mn-lt"/>
                <a:cs typeface="+mn-lt"/>
              </a:rPr>
              <a:t>English Learner (Current and M4)</a:t>
            </a:r>
          </a:p>
          <a:p>
            <a:pPr lvl="3"/>
            <a:r>
              <a:rPr lang="en-US">
                <a:ea typeface="+mn-lt"/>
                <a:cs typeface="+mn-lt"/>
              </a:rPr>
              <a:t>Continuously Enrolled</a:t>
            </a:r>
          </a:p>
          <a:p>
            <a:pPr lvl="3"/>
            <a:r>
              <a:rPr lang="en-US">
                <a:ea typeface="+mn-lt"/>
                <a:cs typeface="+mn-lt"/>
              </a:rPr>
              <a:t>Non continuously Enrolled</a:t>
            </a:r>
          </a:p>
          <a:p>
            <a:pPr marL="0" indent="0">
              <a:buNone/>
            </a:pPr>
            <a:endParaRPr lang="en-US">
              <a:solidFill>
                <a:srgbClr val="000000"/>
              </a:solidFill>
              <a:latin typeface="Calibri"/>
              <a:cs typeface="Calibri"/>
            </a:endParaRPr>
          </a:p>
        </p:txBody>
      </p:sp>
      <p:sp>
        <p:nvSpPr>
          <p:cNvPr id="11" name="Content Placeholder 3">
            <a:extLst>
              <a:ext uri="{FF2B5EF4-FFF2-40B4-BE49-F238E27FC236}">
                <a16:creationId xmlns:a16="http://schemas.microsoft.com/office/drawing/2014/main" id="{CFBA46E2-F797-49F3-A321-C5152049EA68}"/>
              </a:ext>
            </a:extLst>
          </p:cNvPr>
          <p:cNvSpPr txBox="1">
            <a:spLocks/>
          </p:cNvSpPr>
          <p:nvPr/>
        </p:nvSpPr>
        <p:spPr>
          <a:xfrm>
            <a:off x="5931015" y="1248284"/>
            <a:ext cx="2711986" cy="5003169"/>
          </a:xfrm>
          <a:prstGeom prst="rect">
            <a:avLst/>
          </a:prstGeom>
        </p:spPr>
        <p:txBody>
          <a:bodyPr vert="horz" lIns="91440" tIns="45720" rIns="91440" bIns="45720" rtlCol="0" anchor="t">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a:ea typeface="+mn-lt"/>
                <a:cs typeface="+mn-lt"/>
              </a:rPr>
              <a:t>Goal Area 3: Improve Culture and Climate </a:t>
            </a:r>
            <a:endParaRPr lang="en-US"/>
          </a:p>
          <a:p>
            <a:pPr lvl="1"/>
            <a:r>
              <a:rPr lang="en-US" sz="1800">
                <a:ea typeface="+mn-lt"/>
                <a:cs typeface="+mn-lt"/>
              </a:rPr>
              <a:t>Attendance</a:t>
            </a:r>
            <a:endParaRPr lang="en-US"/>
          </a:p>
          <a:p>
            <a:pPr lvl="1"/>
            <a:r>
              <a:rPr lang="en-US" sz="1800">
                <a:ea typeface="+mn-lt"/>
                <a:cs typeface="+mn-lt"/>
              </a:rPr>
              <a:t>Bullying Prevention</a:t>
            </a:r>
            <a:endParaRPr lang="en-US"/>
          </a:p>
          <a:p>
            <a:pPr lvl="1"/>
            <a:r>
              <a:rPr lang="en-US" sz="1800">
                <a:ea typeface="+mn-lt"/>
                <a:cs typeface="+mn-lt"/>
              </a:rPr>
              <a:t>Child Abuse &amp; Sexual Abuse Prevention</a:t>
            </a:r>
            <a:endParaRPr lang="en-US"/>
          </a:p>
          <a:p>
            <a:pPr lvl="1"/>
            <a:r>
              <a:rPr lang="en-US" sz="1800">
                <a:ea typeface="+mn-lt"/>
                <a:cs typeface="+mn-lt"/>
              </a:rPr>
              <a:t>Dating Violence Awareness</a:t>
            </a:r>
            <a:endParaRPr lang="en-US"/>
          </a:p>
          <a:p>
            <a:pPr lvl="1"/>
            <a:r>
              <a:rPr lang="en-US" sz="1800">
                <a:ea typeface="+mn-lt"/>
                <a:cs typeface="+mn-lt"/>
              </a:rPr>
              <a:t>Drug, Tobacco, Alcohol Prevention</a:t>
            </a:r>
            <a:endParaRPr lang="en-US"/>
          </a:p>
          <a:p>
            <a:pPr lvl="1"/>
            <a:r>
              <a:rPr lang="en-US" sz="1800">
                <a:ea typeface="+mn-lt"/>
                <a:cs typeface="+mn-lt"/>
              </a:rPr>
              <a:t>Suicide Prevention</a:t>
            </a:r>
            <a:endParaRPr lang="en-US"/>
          </a:p>
          <a:p>
            <a:pPr lvl="1"/>
            <a:r>
              <a:rPr lang="en-US" sz="1800">
                <a:ea typeface="+mn-lt"/>
                <a:cs typeface="+mn-lt"/>
              </a:rPr>
              <a:t>Discipline Management – Safe Environments</a:t>
            </a:r>
            <a:endParaRPr lang="en-US"/>
          </a:p>
          <a:p>
            <a:pPr lvl="2"/>
            <a:r>
              <a:rPr lang="en-US" sz="1800">
                <a:ea typeface="+mn-lt"/>
                <a:cs typeface="+mn-lt"/>
              </a:rPr>
              <a:t>DAEP Referrals</a:t>
            </a:r>
            <a:endParaRPr lang="en-US"/>
          </a:p>
          <a:p>
            <a:pPr lvl="2"/>
            <a:r>
              <a:rPr lang="en-US" sz="1800">
                <a:ea typeface="+mn-lt"/>
                <a:cs typeface="+mn-lt"/>
              </a:rPr>
              <a:t>Special Education In-school Suspension</a:t>
            </a:r>
            <a:endParaRPr lang="en-US"/>
          </a:p>
          <a:p>
            <a:pPr lvl="2"/>
            <a:r>
              <a:rPr lang="en-US" sz="1800">
                <a:ea typeface="+mn-lt"/>
                <a:cs typeface="+mn-lt"/>
              </a:rPr>
              <a:t>Special Education Out-of-School Suspension</a:t>
            </a:r>
            <a:endParaRPr lang="en-US"/>
          </a:p>
          <a:p>
            <a:pPr lvl="2"/>
            <a:r>
              <a:rPr lang="en-US" sz="1800">
                <a:ea typeface="+mn-lt"/>
                <a:cs typeface="+mn-lt"/>
              </a:rPr>
              <a:t>Parent and Community Involvement</a:t>
            </a:r>
            <a:endParaRPr lang="en-US"/>
          </a:p>
          <a:p>
            <a:pPr lvl="2"/>
            <a:r>
              <a:rPr lang="en-US" sz="1800">
                <a:ea typeface="+mn-lt"/>
                <a:cs typeface="+mn-lt"/>
              </a:rPr>
              <a:t>Social Emotional Learning (SEL)/Mental Health</a:t>
            </a:r>
            <a:endParaRPr lang="en-US"/>
          </a:p>
          <a:p>
            <a:pPr>
              <a:lnSpc>
                <a:spcPct val="150000"/>
              </a:lnSpc>
            </a:pPr>
            <a:endParaRPr lang="en-US" sz="1800" b="1">
              <a:cs typeface="Calibri"/>
            </a:endParaRPr>
          </a:p>
          <a:p>
            <a:pPr marL="0" indent="0">
              <a:buFont typeface="Arial" panose="020B0604020202020204" pitchFamily="34" charset="0"/>
              <a:buNone/>
            </a:pPr>
            <a:endParaRPr lang="en-US"/>
          </a:p>
        </p:txBody>
      </p:sp>
      <p:sp>
        <p:nvSpPr>
          <p:cNvPr id="12" name="Content Placeholder 3">
            <a:extLst>
              <a:ext uri="{FF2B5EF4-FFF2-40B4-BE49-F238E27FC236}">
                <a16:creationId xmlns:a16="http://schemas.microsoft.com/office/drawing/2014/main" id="{1CD8E7B7-8359-4894-82DA-FDFF68B7B2F8}"/>
              </a:ext>
            </a:extLst>
          </p:cNvPr>
          <p:cNvSpPr txBox="1">
            <a:spLocks/>
          </p:cNvSpPr>
          <p:nvPr/>
        </p:nvSpPr>
        <p:spPr>
          <a:xfrm>
            <a:off x="9032138" y="1193199"/>
            <a:ext cx="2711986" cy="5003169"/>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pPr>
            <a:r>
              <a:rPr lang="en-US" sz="1300" b="1">
                <a:solidFill>
                  <a:srgbClr val="000000"/>
                </a:solidFill>
                <a:latin typeface="Calibri"/>
                <a:cs typeface="Calibri"/>
              </a:rPr>
              <a:t>Goal Area 4 – Increase Staff Quality, Recruitment and Retention </a:t>
            </a:r>
            <a:endParaRPr lang="en-US" sz="1300">
              <a:cs typeface="Calibri"/>
            </a:endParaRPr>
          </a:p>
          <a:p>
            <a:pPr>
              <a:lnSpc>
                <a:spcPct val="150000"/>
              </a:lnSpc>
            </a:pPr>
            <a:r>
              <a:rPr lang="en-US" sz="1200">
                <a:solidFill>
                  <a:srgbClr val="000000"/>
                </a:solidFill>
                <a:latin typeface="Calibri"/>
                <a:cs typeface="Calibri"/>
              </a:rPr>
              <a:t>Focus Area 6- Increase Learning Time</a:t>
            </a:r>
          </a:p>
          <a:p>
            <a:pPr>
              <a:lnSpc>
                <a:spcPct val="150000"/>
              </a:lnSpc>
            </a:pPr>
            <a:r>
              <a:rPr lang="en-US" sz="1200">
                <a:solidFill>
                  <a:srgbClr val="000000"/>
                </a:solidFill>
                <a:latin typeface="Calibri"/>
                <a:cs typeface="Calibri"/>
              </a:rPr>
              <a:t>Focus Area 8- Staff Quality, Recruitment and Retention</a:t>
            </a:r>
          </a:p>
          <a:p>
            <a:r>
              <a:rPr lang="en-US" sz="1200">
                <a:ea typeface="+mn-lt"/>
                <a:cs typeface="+mn-lt"/>
              </a:rPr>
              <a:t>Professional Development Trainings</a:t>
            </a:r>
          </a:p>
          <a:p>
            <a:r>
              <a:rPr lang="en-US" sz="1200">
                <a:ea typeface="+mn-lt"/>
                <a:cs typeface="+mn-lt"/>
              </a:rPr>
              <a:t>Number of Hours of Instructional Coaching and Support</a:t>
            </a:r>
          </a:p>
          <a:p>
            <a:r>
              <a:rPr lang="en-US" sz="1200">
                <a:ea typeface="+mn-lt"/>
                <a:cs typeface="+mn-lt"/>
              </a:rPr>
              <a:t>Teacher Mentors</a:t>
            </a:r>
          </a:p>
          <a:p>
            <a:r>
              <a:rPr lang="en-US" sz="1200">
                <a:ea typeface="+mn-lt"/>
                <a:cs typeface="+mn-lt"/>
              </a:rPr>
              <a:t>Number of Teachers: Developing, Proficient, Accomplished, Distinguished</a:t>
            </a:r>
          </a:p>
          <a:p>
            <a:r>
              <a:rPr lang="en-US" sz="1200">
                <a:ea typeface="+mn-lt"/>
                <a:cs typeface="+mn-lt"/>
              </a:rPr>
              <a:t>Process for Effective Staff Interviews</a:t>
            </a:r>
          </a:p>
          <a:p>
            <a:r>
              <a:rPr lang="en-US" sz="1200">
                <a:ea typeface="+mn-lt"/>
                <a:cs typeface="+mn-lt"/>
              </a:rPr>
              <a:t>Screening of Staff</a:t>
            </a:r>
          </a:p>
          <a:p>
            <a:r>
              <a:rPr lang="en-US" sz="1200">
                <a:ea typeface="+mn-lt"/>
                <a:cs typeface="+mn-lt"/>
              </a:rPr>
              <a:t>Teacher Feedback &amp; Coaching </a:t>
            </a:r>
          </a:p>
          <a:p>
            <a:r>
              <a:rPr lang="en-US" sz="1200">
                <a:ea typeface="+mn-lt"/>
                <a:cs typeface="+mn-lt"/>
              </a:rPr>
              <a:t>New Teacher Support </a:t>
            </a:r>
          </a:p>
          <a:p>
            <a:r>
              <a:rPr lang="en-US" sz="1200">
                <a:ea typeface="+mn-lt"/>
                <a:cs typeface="+mn-lt"/>
              </a:rPr>
              <a:t>Multiple site job postings</a:t>
            </a:r>
          </a:p>
          <a:p>
            <a:r>
              <a:rPr lang="en-US" sz="1200">
                <a:ea typeface="+mn-lt"/>
                <a:cs typeface="+mn-lt"/>
              </a:rPr>
              <a:t>Stipends for hard to staff positions</a:t>
            </a:r>
          </a:p>
          <a:p>
            <a:pPr>
              <a:lnSpc>
                <a:spcPct val="150000"/>
              </a:lnSpc>
              <a:buFont typeface="Arial" panose="020B0604020202020204" pitchFamily="34" charset="0"/>
              <a:buChar char="•"/>
            </a:pPr>
            <a:endParaRPr lang="en-US" sz="1200" b="1">
              <a:cs typeface="Calibri"/>
            </a:endParaRPr>
          </a:p>
          <a:p>
            <a:pPr marL="0" indent="0" fontAlgn="t">
              <a:buFont typeface="Arial" panose="020B0604020202020204" pitchFamily="34" charset="0"/>
              <a:buNone/>
            </a:pPr>
            <a:endParaRPr lang="en-US">
              <a:cs typeface="Calibri" panose="020F0502020204030204"/>
            </a:endParaRPr>
          </a:p>
          <a:p>
            <a:pPr marL="0" indent="0">
              <a:buNone/>
            </a:pPr>
            <a:endParaRPr lang="en-US">
              <a:cs typeface="Calibri" panose="020F0502020204030204"/>
            </a:endParaRPr>
          </a:p>
        </p:txBody>
      </p:sp>
    </p:spTree>
    <p:extLst>
      <p:ext uri="{BB962C8B-B14F-4D97-AF65-F5344CB8AC3E}">
        <p14:creationId xmlns:p14="http://schemas.microsoft.com/office/powerpoint/2010/main" val="10912964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35B9685-0993-40A7-B45A-088F3D340F3F}"/>
              </a:ext>
            </a:extLst>
          </p:cNvPr>
          <p:cNvGraphicFramePr>
            <a:graphicFrameLocks noGrp="1"/>
          </p:cNvGraphicFramePr>
          <p:nvPr>
            <p:extLst>
              <p:ext uri="{D42A27DB-BD31-4B8C-83A1-F6EECF244321}">
                <p14:modId xmlns:p14="http://schemas.microsoft.com/office/powerpoint/2010/main" val="3516026231"/>
              </p:ext>
            </p:extLst>
          </p:nvPr>
        </p:nvGraphicFramePr>
        <p:xfrm>
          <a:off x="-624840" y="0"/>
          <a:ext cx="12811354" cy="6894398"/>
        </p:xfrm>
        <a:graphic>
          <a:graphicData uri="http://schemas.openxmlformats.org/drawingml/2006/table">
            <a:tbl>
              <a:tblPr firstRow="1" firstCol="1" bandRow="1"/>
              <a:tblGrid>
                <a:gridCol w="2409825">
                  <a:extLst>
                    <a:ext uri="{9D8B030D-6E8A-4147-A177-3AD203B41FA5}">
                      <a16:colId xmlns:a16="http://schemas.microsoft.com/office/drawing/2014/main" val="261211328"/>
                    </a:ext>
                  </a:extLst>
                </a:gridCol>
                <a:gridCol w="1458091">
                  <a:extLst>
                    <a:ext uri="{9D8B030D-6E8A-4147-A177-3AD203B41FA5}">
                      <a16:colId xmlns:a16="http://schemas.microsoft.com/office/drawing/2014/main" val="3599991549"/>
                    </a:ext>
                  </a:extLst>
                </a:gridCol>
                <a:gridCol w="1414419">
                  <a:extLst>
                    <a:ext uri="{9D8B030D-6E8A-4147-A177-3AD203B41FA5}">
                      <a16:colId xmlns:a16="http://schemas.microsoft.com/office/drawing/2014/main" val="2142288163"/>
                    </a:ext>
                  </a:extLst>
                </a:gridCol>
                <a:gridCol w="870973">
                  <a:extLst>
                    <a:ext uri="{9D8B030D-6E8A-4147-A177-3AD203B41FA5}">
                      <a16:colId xmlns:a16="http://schemas.microsoft.com/office/drawing/2014/main" val="2322551027"/>
                    </a:ext>
                  </a:extLst>
                </a:gridCol>
                <a:gridCol w="1844649">
                  <a:extLst>
                    <a:ext uri="{9D8B030D-6E8A-4147-A177-3AD203B41FA5}">
                      <a16:colId xmlns:a16="http://schemas.microsoft.com/office/drawing/2014/main" val="2086733514"/>
                    </a:ext>
                  </a:extLst>
                </a:gridCol>
                <a:gridCol w="1546239">
                  <a:extLst>
                    <a:ext uri="{9D8B030D-6E8A-4147-A177-3AD203B41FA5}">
                      <a16:colId xmlns:a16="http://schemas.microsoft.com/office/drawing/2014/main" val="95964061"/>
                    </a:ext>
                  </a:extLst>
                </a:gridCol>
                <a:gridCol w="1475882">
                  <a:extLst>
                    <a:ext uri="{9D8B030D-6E8A-4147-A177-3AD203B41FA5}">
                      <a16:colId xmlns:a16="http://schemas.microsoft.com/office/drawing/2014/main" val="660812249"/>
                    </a:ext>
                  </a:extLst>
                </a:gridCol>
                <a:gridCol w="1791276">
                  <a:extLst>
                    <a:ext uri="{9D8B030D-6E8A-4147-A177-3AD203B41FA5}">
                      <a16:colId xmlns:a16="http://schemas.microsoft.com/office/drawing/2014/main" val="1321576686"/>
                    </a:ext>
                  </a:extLst>
                </a:gridCol>
              </a:tblGrid>
              <a:tr h="142875">
                <a:tc>
                  <a:txBody>
                    <a:bodyPr/>
                    <a:lstStyle/>
                    <a:p>
                      <a:pPr marL="0" marR="0" algn="l">
                        <a:lnSpc>
                          <a:spcPct val="107000"/>
                        </a:lnSpc>
                        <a:spcBef>
                          <a:spcPts val="0"/>
                        </a:spcBef>
                        <a:spcAft>
                          <a:spcPts val="0"/>
                        </a:spcAft>
                      </a:pPr>
                      <a:r>
                        <a:rPr lang="en-US" sz="800" b="1" dirty="0">
                          <a:solidFill>
                            <a:srgbClr val="000000"/>
                          </a:solidFill>
                          <a:effectLst/>
                          <a:latin typeface="Calibri"/>
                          <a:ea typeface="Times New Roman" panose="02020603050405020304" pitchFamily="18" charset="0"/>
                          <a:cs typeface="Calibri"/>
                        </a:rPr>
                        <a:t>Goal Area 1:</a:t>
                      </a:r>
                      <a:endParaRPr lang="en-US" sz="800" dirty="0">
                        <a:effectLst/>
                        <a:latin typeface="Times New Roman"/>
                        <a:ea typeface="Calibri" panose="020F0502020204030204" pitchFamily="34" charset="0"/>
                        <a:cs typeface="Calibri"/>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dirty="0">
                          <a:solidFill>
                            <a:srgbClr val="000000"/>
                          </a:solidFill>
                          <a:effectLst/>
                          <a:latin typeface="Calibri"/>
                          <a:ea typeface="Times New Roman" panose="02020603050405020304" pitchFamily="18" charset="0"/>
                          <a:cs typeface="Calibri"/>
                        </a:rPr>
                        <a:t>Student Achievement</a:t>
                      </a:r>
                      <a:endParaRPr lang="en-US" sz="800" dirty="0">
                        <a:effectLst/>
                        <a:latin typeface="Times New Roman"/>
                        <a:ea typeface="Calibri" panose="020F0502020204030204" pitchFamily="34" charset="0"/>
                        <a:cs typeface="Calibri"/>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07439379"/>
                  </a:ext>
                </a:extLst>
              </a:tr>
              <a:tr h="171450">
                <a:tc>
                  <a:txBody>
                    <a:bodyPr/>
                    <a:lstStyle/>
                    <a:p>
                      <a:pPr marL="0" marR="0" algn="l">
                        <a:lnSpc>
                          <a:spcPct val="107000"/>
                        </a:lnSpc>
                        <a:spcBef>
                          <a:spcPts val="0"/>
                        </a:spcBef>
                        <a:spcAft>
                          <a:spcPts val="0"/>
                        </a:spcAft>
                      </a:pPr>
                      <a:r>
                        <a:rPr lang="en-US" sz="800" b="1" dirty="0">
                          <a:solidFill>
                            <a:srgbClr val="000000"/>
                          </a:solidFill>
                          <a:effectLst/>
                          <a:latin typeface="Calibri"/>
                          <a:ea typeface="Times New Roman" panose="02020603050405020304" pitchFamily="18" charset="0"/>
                          <a:cs typeface="Calibri"/>
                        </a:rPr>
                        <a:t>Annual Goal 1:  </a:t>
                      </a:r>
                      <a:endParaRPr lang="en-US" sz="800" dirty="0">
                        <a:effectLst/>
                        <a:latin typeface="Times New Roman"/>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lvl="0" algn="l">
                        <a:lnSpc>
                          <a:spcPct val="107000"/>
                        </a:lnSpc>
                        <a:spcBef>
                          <a:spcPts val="0"/>
                        </a:spcBef>
                        <a:spcAft>
                          <a:spcPts val="0"/>
                        </a:spcAft>
                        <a:buNone/>
                      </a:pPr>
                      <a:r>
                        <a:rPr lang="en-US" sz="800" b="0" i="0" u="none" strike="noStrike" noProof="0" dirty="0">
                          <a:effectLst/>
                        </a:rPr>
                        <a:t>The percent of students who perform at meets grade level or above on STAAR Reading will increase by 4  percentage points by June 2024</a:t>
                      </a:r>
                      <a:endParaRPr lang="en-US" dirty="0"/>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8018884"/>
                  </a:ext>
                </a:extLst>
              </a:tr>
              <a:tr h="138962">
                <a:tc>
                  <a:txBody>
                    <a:bodyPr/>
                    <a:lstStyle/>
                    <a:p>
                      <a:pPr marL="0" marR="0" algn="l">
                        <a:lnSpc>
                          <a:spcPct val="107000"/>
                        </a:lnSpc>
                        <a:spcBef>
                          <a:spcPts val="0"/>
                        </a:spcBef>
                        <a:spcAft>
                          <a:spcPts val="0"/>
                        </a:spcAft>
                      </a:pPr>
                      <a:r>
                        <a:rPr lang="en-US" sz="800" b="1" dirty="0">
                          <a:solidFill>
                            <a:srgbClr val="000000"/>
                          </a:solidFill>
                          <a:effectLst/>
                          <a:latin typeface="Calibri"/>
                          <a:ea typeface="Times New Roman" panose="02020603050405020304" pitchFamily="18" charset="0"/>
                          <a:cs typeface="Calibri"/>
                        </a:rPr>
                        <a:t>Objective 2:  </a:t>
                      </a:r>
                      <a:endParaRPr lang="en-US" sz="800" dirty="0">
                        <a:effectLst/>
                        <a:latin typeface="Times New Roman"/>
                        <a:ea typeface="Calibri" panose="020F0502020204030204" pitchFamily="34" charset="0"/>
                        <a:cs typeface="Times New Roman" panose="02020603050405020304" pitchFamily="18" charset="0"/>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lvl="0" algn="l">
                        <a:lnSpc>
                          <a:spcPct val="107000"/>
                        </a:lnSpc>
                        <a:spcBef>
                          <a:spcPts val="0"/>
                        </a:spcBef>
                        <a:spcAft>
                          <a:spcPts val="0"/>
                        </a:spcAft>
                        <a:buNone/>
                      </a:pPr>
                      <a:r>
                        <a:rPr lang="en-US" sz="800" b="0" i="0" u="none" strike="noStrike" noProof="0" dirty="0">
                          <a:effectLst/>
                        </a:rPr>
                        <a:t>The percent of students performing at meets grade level or above on STAAR reading 3-5 will increase from 56% to 60% by having access to a standards-aligned guaranteed and viable curriculum.</a:t>
                      </a:r>
                      <a:endParaRPr lang="en-US" dirty="0"/>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49457080"/>
                  </a:ext>
                </a:extLst>
              </a:tr>
              <a:tr h="220631">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Strategy 1</a:t>
                      </a:r>
                      <a:endParaRPr lang="en-US" sz="800" dirty="0">
                        <a:effectLst/>
                        <a:latin typeface="Times New Roman"/>
                        <a:ea typeface="Calibri" panose="020F0502020204030204" pitchFamily="34" charset="0"/>
                        <a:cs typeface="Calibri"/>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lvl="0" algn="ctr">
                        <a:lnSpc>
                          <a:spcPct val="107000"/>
                        </a:lnSpc>
                        <a:spcBef>
                          <a:spcPts val="0"/>
                        </a:spcBef>
                        <a:spcAft>
                          <a:spcPts val="0"/>
                        </a:spcAft>
                        <a:buNone/>
                      </a:pPr>
                      <a:r>
                        <a:rPr lang="en-US" sz="800" b="1" dirty="0">
                          <a:solidFill>
                            <a:srgbClr val="FFFFFF"/>
                          </a:solidFill>
                          <a:effectLst/>
                          <a:latin typeface="Calibri"/>
                          <a:cs typeface="Calibri"/>
                        </a:rPr>
                        <a:t>Persons Responsible</a:t>
                      </a:r>
                      <a:endParaRPr lang="en-US" sz="800" dirty="0">
                        <a:effectLst/>
                        <a:latin typeface="Times New Roman"/>
                        <a:cs typeface="Calibri"/>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Resources</a:t>
                      </a:r>
                      <a:endParaRPr lang="en-US" sz="800" dirty="0">
                        <a:effectLst/>
                        <a:latin typeface="Times New Roman"/>
                        <a:ea typeface="Calibri" panose="020F0502020204030204" pitchFamily="34" charset="0"/>
                        <a:cs typeface="Calibri"/>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Timeline</a:t>
                      </a:r>
                      <a:endParaRPr lang="en-US" sz="800" dirty="0">
                        <a:effectLst/>
                        <a:latin typeface="Times New Roman"/>
                        <a:ea typeface="Calibri" panose="020F0502020204030204" pitchFamily="34" charset="0"/>
                        <a:cs typeface="Calibri"/>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Evidence of Implementation</a:t>
                      </a:r>
                      <a:endParaRPr lang="en-US" sz="800" dirty="0">
                        <a:effectLst/>
                        <a:latin typeface="Times New Roman"/>
                        <a:ea typeface="Calibri" panose="020F0502020204030204" pitchFamily="34" charset="0"/>
                        <a:cs typeface="Calibri"/>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Evidence of Impact</a:t>
                      </a:r>
                      <a:endParaRPr lang="en-US" sz="800" dirty="0">
                        <a:effectLst/>
                        <a:latin typeface="Times New Roman"/>
                        <a:ea typeface="Calibri" panose="020F0502020204030204" pitchFamily="34" charset="0"/>
                        <a:cs typeface="Calibri"/>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Formative Evaluation</a:t>
                      </a:r>
                      <a:endParaRPr lang="en-US" sz="800" dirty="0">
                        <a:effectLst/>
                        <a:latin typeface="Times New Roman"/>
                        <a:ea typeface="Calibri" panose="020F0502020204030204" pitchFamily="34" charset="0"/>
                        <a:cs typeface="Calibri"/>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Title-I School- Wide Component</a:t>
                      </a:r>
                      <a:endParaRPr lang="en-US" sz="800" dirty="0">
                        <a:effectLst/>
                        <a:latin typeface="Times New Roman"/>
                        <a:ea typeface="Calibri" panose="020F0502020204030204" pitchFamily="34" charset="0"/>
                        <a:cs typeface="Calibri"/>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241119527"/>
                  </a:ext>
                </a:extLst>
              </a:tr>
              <a:tr h="1334821">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Testing calendar will be created to provide campus-wide alignment of assessments and progress monitoring</a:t>
                      </a:r>
                      <a:endParaRPr lang="en-US" sz="800" dirty="0">
                        <a:effectLst/>
                        <a:latin typeface="Calibri"/>
                        <a:ea typeface="Calibri" panose="020F0502020204030204" pitchFamily="34" charset="0"/>
                        <a:cs typeface="Times New Roman"/>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ts val="12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 Assessment Director</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Executive Officers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Content Coordinators </a:t>
                      </a:r>
                      <a:r>
                        <a:rPr lang="en-US" sz="800" dirty="0">
                          <a:solidFill>
                            <a:srgbClr val="000000"/>
                          </a:solidFill>
                          <a:effectLst/>
                          <a:latin typeface="Calibri"/>
                          <a:ea typeface="Calibri" panose="020F0502020204030204" pitchFamily="34" charset="0"/>
                          <a:cs typeface="Calibri"/>
                        </a:rPr>
                        <a:t>Principal (Mrs. C. Espinoza)</a:t>
                      </a:r>
                      <a:endParaRPr lang="en-US" sz="800" dirty="0">
                        <a:effectLst/>
                        <a:latin typeface="Calibri"/>
                        <a:ea typeface="Calibri" panose="020F0502020204030204" pitchFamily="34" charset="0"/>
                        <a:cs typeface="Calibri"/>
                      </a:endParaRPr>
                    </a:p>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AP (Mrs.  AP)</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Calibri"/>
                        </a:rPr>
                        <a:t>CLL</a:t>
                      </a:r>
                      <a:endParaRPr lang="en-US" sz="800" dirty="0">
                        <a:effectLst/>
                        <a:latin typeface="Calibri"/>
                        <a:ea typeface="Calibri" panose="020F0502020204030204" pitchFamily="34" charset="0"/>
                        <a:cs typeface="Calibri"/>
                      </a:endParaRPr>
                    </a:p>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Grade Level Leaders</a:t>
                      </a:r>
                      <a:endParaRPr lang="en-US" sz="800" dirty="0">
                        <a:effectLst/>
                        <a:latin typeface="Calibri"/>
                        <a:ea typeface="Calibri" panose="020F0502020204030204" pitchFamily="34" charset="0"/>
                        <a:cs typeface="Times New Roman"/>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Assessment calendar</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Instructional timelines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Assessed curriculum</a:t>
                      </a:r>
                      <a:endParaRPr lang="en-US" sz="800"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Campus based progress monitoring</a:t>
                      </a:r>
                      <a:endParaRPr lang="en-US" sz="800" dirty="0">
                        <a:effectLst/>
                        <a:latin typeface="Calibri"/>
                        <a:ea typeface="Calibri" panose="020F0502020204030204" pitchFamily="34" charset="0"/>
                        <a:cs typeface="Times New Roman"/>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Sep. 2023 – Aug. 2024</a:t>
                      </a:r>
                      <a:endParaRPr lang="en-US" sz="800" dirty="0">
                        <a:effectLst/>
                        <a:latin typeface="Calibri"/>
                        <a:ea typeface="Calibri" panose="020F0502020204030204" pitchFamily="34" charset="0"/>
                        <a:cs typeface="Calibri"/>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Completed testing calendars and timelines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Agendas and sign in sheets</a:t>
                      </a:r>
                      <a:endParaRPr lang="en-US" sz="800"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Completed assessment progress monitoring recording sheets</a:t>
                      </a:r>
                      <a:endParaRPr lang="en-US" sz="800" dirty="0">
                        <a:effectLst/>
                        <a:latin typeface="Calibri"/>
                        <a:ea typeface="Calibri" panose="020F0502020204030204" pitchFamily="34" charset="0"/>
                        <a:cs typeface="Times New Roman"/>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Student achievement gains on the  STAAR, Domain III, TELPAS, Results Driven Accountability Report</a:t>
                      </a:r>
                      <a:endParaRPr lang="en-US" sz="800"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Progress on Monitoring sheets</a:t>
                      </a:r>
                      <a:endParaRPr lang="en-US" sz="800" dirty="0">
                        <a:effectLst/>
                        <a:latin typeface="Calibri"/>
                        <a:ea typeface="Calibri" panose="020F0502020204030204" pitchFamily="34" charset="0"/>
                        <a:cs typeface="Times New Roman"/>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Formative assessments </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CBAs, Benchmarks [BMs]</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STAAR</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TELPAS</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Results Driven Accountability (RDA)</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Student Growth Measures</a:t>
                      </a:r>
                      <a:endParaRPr lang="en-US" sz="800" dirty="0">
                        <a:effectLst/>
                        <a:latin typeface="Calibri"/>
                        <a:ea typeface="Calibri" panose="020F0502020204030204" pitchFamily="34" charset="0"/>
                        <a:cs typeface="Calibri"/>
                      </a:endParaRPr>
                    </a:p>
                    <a:p>
                      <a:pPr marL="0" marR="0" lvl="0" algn="l">
                        <a:lnSpc>
                          <a:spcPct val="107000"/>
                        </a:lnSpc>
                        <a:spcBef>
                          <a:spcPts val="0"/>
                        </a:spcBef>
                        <a:spcAft>
                          <a:spcPts val="0"/>
                        </a:spcAft>
                        <a:buNone/>
                      </a:pPr>
                      <a:r>
                        <a:rPr lang="en-US" sz="800" dirty="0">
                          <a:solidFill>
                            <a:srgbClr val="000000"/>
                          </a:solidFill>
                          <a:effectLst/>
                          <a:latin typeface="Calibri"/>
                          <a:ea typeface="Calibri" panose="020F0502020204030204" pitchFamily="34" charset="0"/>
                          <a:cs typeface="Calibri"/>
                        </a:rPr>
                        <a:t> [SGM] Pre/Post Test</a:t>
                      </a:r>
                    </a:p>
                    <a:p>
                      <a:pPr marL="0" marR="0" lvl="0" algn="l">
                        <a:lnSpc>
                          <a:spcPct val="107000"/>
                        </a:lnSpc>
                        <a:spcBef>
                          <a:spcPts val="0"/>
                        </a:spcBef>
                        <a:spcAft>
                          <a:spcPts val="0"/>
                        </a:spcAft>
                        <a:buNone/>
                      </a:pPr>
                      <a:r>
                        <a:rPr lang="en-US" sz="800" dirty="0">
                          <a:solidFill>
                            <a:srgbClr val="000000"/>
                          </a:solidFill>
                          <a:effectLst/>
                          <a:latin typeface="Calibri"/>
                          <a:ea typeface="Calibri" panose="020F0502020204030204" pitchFamily="34" charset="0"/>
                          <a:cs typeface="Calibri"/>
                        </a:rPr>
                        <a:t>Beginning Of the Year</a:t>
                      </a: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Title I, II, III</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Special Education &amp; Bilingual Funds,</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Migrant Funds</a:t>
                      </a:r>
                      <a:endParaRPr lang="en-US" sz="800" dirty="0">
                        <a:effectLst/>
                        <a:latin typeface="Calibri"/>
                        <a:ea typeface="Calibri" panose="020F0502020204030204" pitchFamily="34" charset="0"/>
                        <a:cs typeface="Calibri"/>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2649580"/>
                  </a:ext>
                </a:extLst>
              </a:tr>
              <a:tr h="138962">
                <a:tc gridSpan="8">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Action Steps</a:t>
                      </a:r>
                      <a:endParaRPr lang="en-US" sz="800" dirty="0">
                        <a:effectLst/>
                        <a:latin typeface="Times New Roman"/>
                        <a:ea typeface="Calibri" panose="020F0502020204030204" pitchFamily="34" charset="0"/>
                        <a:cs typeface="Calibri"/>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37299127"/>
                  </a:ext>
                </a:extLst>
              </a:tr>
              <a:tr h="138962">
                <a:tc gridSpan="8">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1) Aligned ALIs and district Benchmarks will be administered campus-wide to monitor student progress in the curriculum. </a:t>
                      </a:r>
                      <a:endParaRPr lang="en-US" sz="800" dirty="0">
                        <a:effectLst/>
                        <a:latin typeface="Calibri"/>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66528535"/>
                  </a:ext>
                </a:extLst>
              </a:tr>
              <a:tr h="138962">
                <a:tc gridSpan="8">
                  <a:txBody>
                    <a:bodyPr/>
                    <a:lstStyle/>
                    <a:p>
                      <a:pPr marL="0" marR="0" algn="l">
                        <a:lnSpc>
                          <a:spcPct val="107000"/>
                        </a:lnSpc>
                        <a:spcBef>
                          <a:spcPts val="0"/>
                        </a:spcBef>
                        <a:spcAft>
                          <a:spcPts val="0"/>
                        </a:spcAft>
                      </a:pPr>
                      <a:r>
                        <a:rPr lang="en-US" sz="800" dirty="0">
                          <a:solidFill>
                            <a:srgbClr val="000000"/>
                          </a:solidFill>
                          <a:effectLst/>
                          <a:latin typeface="Calibri"/>
                          <a:ea typeface="Calibri"/>
                          <a:cs typeface="Calibri"/>
                        </a:rPr>
                        <a:t>2) Utilize DMAC reports (</a:t>
                      </a:r>
                      <a:r>
                        <a:rPr lang="en-US" sz="800" dirty="0" err="1">
                          <a:solidFill>
                            <a:srgbClr val="000000"/>
                          </a:solidFill>
                          <a:effectLst/>
                          <a:latin typeface="Calibri"/>
                          <a:ea typeface="Calibri"/>
                          <a:cs typeface="Calibri"/>
                        </a:rPr>
                        <a:t>ie</a:t>
                      </a:r>
                      <a:r>
                        <a:rPr lang="en-US" sz="800" dirty="0">
                          <a:solidFill>
                            <a:srgbClr val="000000"/>
                          </a:solidFill>
                          <a:effectLst/>
                          <a:latin typeface="Calibri"/>
                          <a:ea typeface="Calibri"/>
                          <a:cs typeface="Calibri"/>
                        </a:rPr>
                        <a:t>. Distractor analysis, item analysis, SE tutorials, quintile charts etc.,) to identify areas of concern in order to prescribe appropriate resources for intervention. </a:t>
                      </a:r>
                      <a:endParaRPr lang="en-US" sz="800" dirty="0">
                        <a:effectLst/>
                        <a:latin typeface="Calibri"/>
                        <a:ea typeface="Calibri"/>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53222093"/>
                  </a:ext>
                </a:extLst>
              </a:tr>
              <a:tr h="138962">
                <a:tc gridSpan="8">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3) Utilize DMAC TAG/stem questions to create spiral reviews based on areas of concerns to ensure progress from BM1 to BM 2 and from previous year to current year STAAR.</a:t>
                      </a:r>
                      <a:endParaRPr lang="en-US" sz="800" dirty="0">
                        <a:effectLst/>
                        <a:latin typeface="Calibri"/>
                        <a:ea typeface="Calibri" panose="020F0502020204030204" pitchFamily="34" charset="0"/>
                        <a:cs typeface="Times New Roman"/>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35898713"/>
                  </a:ext>
                </a:extLst>
              </a:tr>
              <a:tr h="233919">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Strategy 2</a:t>
                      </a:r>
                      <a:endParaRPr lang="en-US" sz="800" dirty="0">
                        <a:effectLst/>
                        <a:latin typeface="Times New Roman"/>
                        <a:ea typeface="Calibri" panose="020F0502020204030204" pitchFamily="34" charset="0"/>
                        <a:cs typeface="Calibri"/>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Persons Responsible</a:t>
                      </a:r>
                      <a:endParaRPr lang="en-US" sz="800" dirty="0">
                        <a:effectLst/>
                        <a:latin typeface="Times New Roman"/>
                        <a:ea typeface="Calibri" panose="020F0502020204030204" pitchFamily="34" charset="0"/>
                        <a:cs typeface="Calibri"/>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Resources</a:t>
                      </a:r>
                      <a:endParaRPr lang="en-US" sz="800" dirty="0">
                        <a:effectLst/>
                        <a:latin typeface="Times New Roman"/>
                        <a:ea typeface="Calibri" panose="020F0502020204030204" pitchFamily="34" charset="0"/>
                        <a:cs typeface="Calibri"/>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Timeline</a:t>
                      </a:r>
                      <a:endParaRPr lang="en-US" sz="800" dirty="0">
                        <a:effectLst/>
                        <a:latin typeface="Times New Roman"/>
                        <a:ea typeface="Calibri" panose="020F0502020204030204" pitchFamily="34" charset="0"/>
                        <a:cs typeface="Calibri"/>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Evidence of Implementation</a:t>
                      </a:r>
                      <a:endParaRPr lang="en-US" sz="800" dirty="0">
                        <a:effectLst/>
                        <a:latin typeface="Times New Roman"/>
                        <a:ea typeface="Calibri" panose="020F0502020204030204" pitchFamily="34" charset="0"/>
                        <a:cs typeface="Calibri"/>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Evidence of Impact</a:t>
                      </a:r>
                      <a:endParaRPr lang="en-US" sz="800" dirty="0">
                        <a:effectLst/>
                        <a:latin typeface="Times New Roman"/>
                        <a:ea typeface="Calibri" panose="020F0502020204030204" pitchFamily="34" charset="0"/>
                        <a:cs typeface="Calibri"/>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Formative Evaluation</a:t>
                      </a:r>
                      <a:endParaRPr lang="en-US" sz="800" dirty="0">
                        <a:effectLst/>
                        <a:latin typeface="Times New Roman"/>
                        <a:ea typeface="Calibri" panose="020F0502020204030204" pitchFamily="34" charset="0"/>
                        <a:cs typeface="Calibri"/>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Title-I School- Wide Component</a:t>
                      </a:r>
                      <a:endParaRPr lang="en-US" sz="800" dirty="0">
                        <a:effectLst/>
                        <a:latin typeface="Times New Roman"/>
                        <a:ea typeface="Calibri" panose="020F0502020204030204" pitchFamily="34" charset="0"/>
                        <a:cs typeface="Calibri"/>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924642254"/>
                  </a:ext>
                </a:extLst>
              </a:tr>
              <a:tr h="1302296">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Grade Level Performance Review sessions will be held to each grade level within 48 hours following the district level CBA or Benchmark.</a:t>
                      </a:r>
                      <a:endParaRPr lang="en-US" sz="800" dirty="0">
                        <a:effectLst/>
                        <a:latin typeface="Calibri"/>
                        <a:ea typeface="Calibri" panose="020F0502020204030204" pitchFamily="34" charset="0"/>
                        <a:cs typeface="Times New Roman"/>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Principal                        </a:t>
                      </a:r>
                      <a:endParaRPr lang="en-US" sz="800" dirty="0">
                        <a:effectLst/>
                        <a:latin typeface="Calibri"/>
                        <a:ea typeface="Calibri" panose="020F0502020204030204" pitchFamily="34" charset="0"/>
                        <a:cs typeface="Times New Roman"/>
                      </a:endParaRPr>
                    </a:p>
                    <a:p>
                      <a:pPr marL="0" marR="0" lvl="0" algn="l">
                        <a:lnSpc>
                          <a:spcPct val="107000"/>
                        </a:lnSpc>
                        <a:spcBef>
                          <a:spcPts val="0"/>
                        </a:spcBef>
                        <a:spcAft>
                          <a:spcPts val="0"/>
                        </a:spcAft>
                        <a:buNone/>
                      </a:pPr>
                      <a:r>
                        <a:rPr lang="en-US" sz="800" dirty="0">
                          <a:solidFill>
                            <a:srgbClr val="000000"/>
                          </a:solidFill>
                          <a:effectLst/>
                          <a:latin typeface="Calibri"/>
                          <a:ea typeface="Calibri" panose="020F0502020204030204" pitchFamily="34" charset="0"/>
                          <a:cs typeface="Times New Roman"/>
                        </a:rPr>
                        <a:t>Campus Leadership</a:t>
                      </a:r>
                      <a:endParaRPr lang="en-US" sz="800" dirty="0">
                        <a:effectLst/>
                        <a:latin typeface="Calibri"/>
                        <a:ea typeface="Calibri" panose="020F0502020204030204" pitchFamily="34" charset="0"/>
                        <a:cs typeface="Times New Roman"/>
                      </a:endParaRPr>
                    </a:p>
                    <a:p>
                      <a:pPr marL="0" marR="0" lvl="0" algn="l">
                        <a:lnSpc>
                          <a:spcPct val="107000"/>
                        </a:lnSpc>
                        <a:spcBef>
                          <a:spcPts val="0"/>
                        </a:spcBef>
                        <a:spcAft>
                          <a:spcPts val="0"/>
                        </a:spcAft>
                        <a:buNone/>
                      </a:pPr>
                      <a:r>
                        <a:rPr lang="en-US" sz="800" dirty="0">
                          <a:solidFill>
                            <a:srgbClr val="000000"/>
                          </a:solidFill>
                          <a:effectLst/>
                          <a:latin typeface="Calibri"/>
                          <a:ea typeface="Calibri" panose="020F0502020204030204" pitchFamily="34" charset="0"/>
                          <a:cs typeface="Times New Roman"/>
                        </a:rPr>
                        <a:t>Grade level Team  </a:t>
                      </a:r>
                      <a:endParaRPr lang="en-US" sz="800" dirty="0">
                        <a:effectLst/>
                        <a:latin typeface="Calibri"/>
                        <a:ea typeface="Calibri" panose="020F0502020204030204" pitchFamily="34" charset="0"/>
                        <a:cs typeface="Times New Roman"/>
                      </a:endParaRPr>
                    </a:p>
                    <a:p>
                      <a:pPr marL="0" marR="0" lvl="0" algn="l">
                        <a:lnSpc>
                          <a:spcPct val="107000"/>
                        </a:lnSpc>
                        <a:spcBef>
                          <a:spcPts val="0"/>
                        </a:spcBef>
                        <a:spcAft>
                          <a:spcPts val="0"/>
                        </a:spcAft>
                        <a:buNone/>
                      </a:pPr>
                      <a:r>
                        <a:rPr lang="en-US" sz="800" dirty="0">
                          <a:solidFill>
                            <a:srgbClr val="000000"/>
                          </a:solidFill>
                          <a:effectLst/>
                          <a:latin typeface="Calibri"/>
                          <a:ea typeface="Calibri" panose="020F0502020204030204" pitchFamily="34" charset="0"/>
                          <a:cs typeface="Times New Roman"/>
                        </a:rPr>
                        <a:t>CLL      </a:t>
                      </a:r>
                      <a:endParaRPr lang="en-US" sz="800" dirty="0">
                        <a:effectLst/>
                        <a:latin typeface="Calibri"/>
                        <a:ea typeface="Calibri" panose="020F0502020204030204" pitchFamily="34" charset="0"/>
                        <a:cs typeface="Times New Roman"/>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STAAR and DMAC data reports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Action Plans and timelines\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Tutorial Curriculum and Tutorial Student lists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Plan for each student group</a:t>
                      </a:r>
                      <a:endParaRPr lang="en-US" sz="800"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Lead4ward trainings</a:t>
                      </a:r>
                      <a:endParaRPr lang="en-US" sz="800" dirty="0">
                        <a:effectLst/>
                        <a:latin typeface="Calibri"/>
                        <a:ea typeface="Calibri" panose="020F0502020204030204" pitchFamily="34" charset="0"/>
                        <a:cs typeface="Times New Roman"/>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Oct. 2023</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Nov. 2023</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Jan. 2024</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Feb. 2024</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Mar. 2024</a:t>
                      </a:r>
                      <a:endParaRPr lang="en-US" sz="800" dirty="0">
                        <a:effectLst/>
                        <a:latin typeface="Calibri"/>
                        <a:ea typeface="Calibri" panose="020F0502020204030204" pitchFamily="34" charset="0"/>
                        <a:cs typeface="Calibri"/>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Student Progress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Profiles, DMAC</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Reports, Campus Data</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Reports, Grade Level Data</a:t>
                      </a:r>
                      <a:endParaRPr lang="en-US" sz="800"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Reports, Teacher Data</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Reports, Student Data</a:t>
                      </a:r>
                      <a:endParaRPr lang="en-US" sz="800" dirty="0">
                        <a:effectLst/>
                        <a:latin typeface="Calibri"/>
                        <a:ea typeface="Calibri" panose="020F0502020204030204" pitchFamily="34" charset="0"/>
                        <a:cs typeface="Times New Roman"/>
                      </a:endParaRPr>
                    </a:p>
                    <a:p>
                      <a:pPr marL="0" marR="0" algn="l">
                        <a:lnSpc>
                          <a:spcPct val="107000"/>
                        </a:lnSpc>
                        <a:spcBef>
                          <a:spcPts val="0"/>
                        </a:spcBef>
                        <a:spcAft>
                          <a:spcPts val="0"/>
                        </a:spcAft>
                      </a:pPr>
                      <a:endParaRPr lang="en-US" sz="800">
                        <a:effectLst/>
                        <a:latin typeface="Calibri"/>
                        <a:ea typeface="Calibri" panose="020F0502020204030204" pitchFamily="34" charset="0"/>
                        <a:cs typeface="Times New Roman"/>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800" dirty="0">
                          <a:solidFill>
                            <a:srgbClr val="000000"/>
                          </a:solidFill>
                          <a:effectLst/>
                          <a:latin typeface="Calibri"/>
                          <a:ea typeface="Calibri" panose="020F0502020204030204" pitchFamily="34" charset="0"/>
                          <a:cs typeface="Calibri"/>
                        </a:rPr>
                        <a:t>Student achievement gains</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Closing achievement gaps</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Increase in the percent of students at the Meets and Masters levels on STAAR/EOC</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Increase in student progress made</a:t>
                      </a:r>
                      <a:endParaRPr lang="en-US" sz="800" dirty="0">
                        <a:effectLst/>
                        <a:latin typeface="Calibri"/>
                        <a:ea typeface="Calibri" panose="020F0502020204030204" pitchFamily="34" charset="0"/>
                        <a:cs typeface="Calibri"/>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Formative assessments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CBAs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Benchmarks</a:t>
                      </a:r>
                      <a:endParaRPr lang="en-US" sz="800"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800" dirty="0">
                          <a:effectLst/>
                          <a:latin typeface="Calibri"/>
                          <a:ea typeface="Calibri" panose="020F0502020204030204" pitchFamily="34" charset="0"/>
                          <a:cs typeface="Times New Roman"/>
                        </a:rPr>
                        <a:t>Progress Monitoring</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STAAR</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TELPAS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TPRI/TEJAS LEE</a:t>
                      </a:r>
                      <a:endParaRPr lang="en-US" sz="800" dirty="0">
                        <a:effectLst/>
                        <a:latin typeface="Calibri"/>
                        <a:ea typeface="Calibri" panose="020F0502020204030204" pitchFamily="34" charset="0"/>
                        <a:cs typeface="Times New Roman"/>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Title I, II, III</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State Compensatory Funds,</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Migrant Funds,</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State Bilingual Funds,</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Local Funds</a:t>
                      </a:r>
                      <a:endParaRPr lang="en-US" sz="800" dirty="0">
                        <a:effectLst/>
                        <a:latin typeface="Calibri"/>
                        <a:ea typeface="Calibri" panose="020F0502020204030204" pitchFamily="34" charset="0"/>
                        <a:cs typeface="Calibri"/>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3233862"/>
                  </a:ext>
                </a:extLst>
              </a:tr>
              <a:tr h="138962">
                <a:tc gridSpan="8">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Action Steps</a:t>
                      </a:r>
                      <a:endParaRPr lang="en-US" sz="800" dirty="0">
                        <a:effectLst/>
                        <a:latin typeface="Times New Roman"/>
                        <a:ea typeface="Calibri" panose="020F0502020204030204" pitchFamily="34" charset="0"/>
                        <a:cs typeface="Calibri"/>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0687526"/>
                  </a:ext>
                </a:extLst>
              </a:tr>
              <a:tr h="138962">
                <a:tc gridSpan="8">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1) Closely monitor and intervene when students are not reading on grade level by the end of 2nd grade (fluency, comprehension). </a:t>
                      </a:r>
                      <a:endParaRPr lang="en-US" sz="800" dirty="0">
                        <a:effectLst/>
                        <a:latin typeface="Calibri"/>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42599783"/>
                  </a:ext>
                </a:extLst>
              </a:tr>
              <a:tr h="284378">
                <a:tc gridSpan="8">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2) Following each CBA or Benchmark, the campus admin team will analyze grade level data and develop action plans, including tutorials, that target areas of concern for all student groups and sub-groups scheduled after-school, Saturday or through enrichment periods. </a:t>
                      </a:r>
                      <a:endParaRPr lang="en-US" sz="800" dirty="0">
                        <a:effectLst/>
                        <a:latin typeface="Calibri"/>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6831282"/>
                  </a:ext>
                </a:extLst>
              </a:tr>
              <a:tr h="138962">
                <a:tc gridSpan="8">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3) Schedule academic meetings with parents following district benchmarks to inform them of students' results, progress and available interventions. </a:t>
                      </a:r>
                      <a:endParaRPr lang="en-US" sz="800" dirty="0">
                        <a:effectLst/>
                        <a:latin typeface="Calibri"/>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71971959"/>
                  </a:ext>
                </a:extLst>
              </a:tr>
              <a:tr h="138962">
                <a:tc gridSpan="8">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4) Teachers will identify students in each phase of accountability following each CBA and Benchmark using DMAC reports to form tutorial groups for the Master's Level on the STAAR assessment. </a:t>
                      </a:r>
                      <a:endParaRPr lang="en-US" sz="800" dirty="0">
                        <a:effectLst/>
                        <a:latin typeface="Calibri"/>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36513706"/>
                  </a:ext>
                </a:extLst>
              </a:tr>
              <a:tr h="247097">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Strategy 3</a:t>
                      </a:r>
                      <a:endParaRPr lang="en-US" sz="800" dirty="0">
                        <a:effectLst/>
                        <a:latin typeface="Times New Roman"/>
                        <a:ea typeface="Calibri" panose="020F0502020204030204" pitchFamily="34" charset="0"/>
                        <a:cs typeface="Calibri"/>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Persons Responsible</a:t>
                      </a:r>
                      <a:endParaRPr lang="en-US" sz="800" dirty="0">
                        <a:effectLst/>
                        <a:latin typeface="Times New Roman"/>
                        <a:ea typeface="Calibri" panose="020F0502020204030204" pitchFamily="34" charset="0"/>
                        <a:cs typeface="Calibri"/>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Resources</a:t>
                      </a:r>
                      <a:endParaRPr lang="en-US" sz="800" dirty="0">
                        <a:effectLst/>
                        <a:latin typeface="Times New Roman"/>
                        <a:ea typeface="Calibri" panose="020F0502020204030204" pitchFamily="34" charset="0"/>
                        <a:cs typeface="Calibri"/>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Timeline</a:t>
                      </a:r>
                      <a:endParaRPr lang="en-US" sz="800" dirty="0">
                        <a:effectLst/>
                        <a:latin typeface="Times New Roman"/>
                        <a:ea typeface="Calibri" panose="020F0502020204030204" pitchFamily="34" charset="0"/>
                        <a:cs typeface="Calibri"/>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Evidence of Implementation</a:t>
                      </a:r>
                      <a:endParaRPr lang="en-US" sz="800" dirty="0">
                        <a:effectLst/>
                        <a:latin typeface="Times New Roman"/>
                        <a:ea typeface="Calibri" panose="020F0502020204030204" pitchFamily="34" charset="0"/>
                        <a:cs typeface="Calibri"/>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Evidence of Impact</a:t>
                      </a:r>
                      <a:endParaRPr lang="en-US" sz="800" dirty="0">
                        <a:effectLst/>
                        <a:latin typeface="Times New Roman"/>
                        <a:ea typeface="Calibri" panose="020F0502020204030204" pitchFamily="34" charset="0"/>
                        <a:cs typeface="Calibri"/>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Formative Evaluation</a:t>
                      </a:r>
                      <a:endParaRPr lang="en-US" sz="800" dirty="0">
                        <a:effectLst/>
                        <a:latin typeface="Times New Roman"/>
                        <a:ea typeface="Calibri" panose="020F0502020204030204" pitchFamily="34" charset="0"/>
                        <a:cs typeface="Calibri"/>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Title-I School- Wide Component</a:t>
                      </a:r>
                      <a:endParaRPr lang="en-US" sz="800" dirty="0">
                        <a:effectLst/>
                        <a:latin typeface="Times New Roman"/>
                        <a:ea typeface="Calibri" panose="020F0502020204030204" pitchFamily="34" charset="0"/>
                        <a:cs typeface="Calibri"/>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114157482"/>
                  </a:ext>
                </a:extLst>
              </a:tr>
              <a:tr h="1011463">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Campus Review Sessions will be held to review CBA and Benchmark data with grade level leaders identify areas of concern in order to plan next steps.</a:t>
                      </a:r>
                      <a:endParaRPr lang="en-US" sz="800" dirty="0">
                        <a:effectLst/>
                        <a:latin typeface="Calibri"/>
                        <a:ea typeface="Calibri" panose="020F0502020204030204" pitchFamily="34" charset="0"/>
                        <a:cs typeface="Times New Roman"/>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ts val="1200"/>
                        </a:lnSpc>
                        <a:spcBef>
                          <a:spcPts val="0"/>
                        </a:spcBef>
                        <a:spcAft>
                          <a:spcPts val="0"/>
                        </a:spcAft>
                      </a:pPr>
                      <a:r>
                        <a:rPr lang="en-US" sz="800" dirty="0">
                          <a:solidFill>
                            <a:srgbClr val="000000"/>
                          </a:solidFill>
                          <a:effectLst/>
                          <a:latin typeface="Calibri"/>
                          <a:ea typeface="Calibri" panose="020F0502020204030204" pitchFamily="34" charset="0"/>
                          <a:cs typeface="Calibri"/>
                        </a:rPr>
                        <a:t>Principal (Mrs. C. Espinoza)</a:t>
                      </a:r>
                      <a:endParaRPr lang="en-US" sz="800" dirty="0">
                        <a:effectLst/>
                        <a:latin typeface="Calibri"/>
                        <a:ea typeface="Calibri" panose="020F0502020204030204" pitchFamily="34" charset="0"/>
                        <a:cs typeface="Calibri"/>
                      </a:endParaRPr>
                    </a:p>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AP (Mrs.  AP)</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Calibri"/>
                        </a:rPr>
                        <a:t>CLL</a:t>
                      </a:r>
                      <a:endParaRPr lang="en-US" sz="800" dirty="0">
                        <a:effectLst/>
                        <a:latin typeface="Calibri"/>
                        <a:ea typeface="Calibri" panose="020F0502020204030204" pitchFamily="34" charset="0"/>
                        <a:cs typeface="Calibri"/>
                      </a:endParaRPr>
                    </a:p>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Grade Level Leader</a:t>
                      </a:r>
                      <a:endParaRPr lang="en-US" sz="800" dirty="0">
                        <a:effectLst/>
                        <a:latin typeface="Calibri"/>
                        <a:ea typeface="Calibri" panose="020F0502020204030204" pitchFamily="34" charset="0"/>
                        <a:cs typeface="Times New Roman"/>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District and Campus Benchmark Data Reports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Plan for Interventions</a:t>
                      </a:r>
                      <a:endParaRPr lang="en-US" sz="800"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Tutoring Calendar</a:t>
                      </a:r>
                      <a:endParaRPr lang="en-US" sz="800"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Trade books</a:t>
                      </a:r>
                      <a:endParaRPr lang="en-US" sz="800"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Teacher Created Material</a:t>
                      </a:r>
                    </a:p>
                    <a:p>
                      <a:pPr marL="0" marR="0" lvl="0" algn="l">
                        <a:lnSpc>
                          <a:spcPct val="107000"/>
                        </a:lnSpc>
                        <a:spcBef>
                          <a:spcPts val="0"/>
                        </a:spcBef>
                        <a:spcAft>
                          <a:spcPts val="0"/>
                        </a:spcAft>
                        <a:buNone/>
                      </a:pPr>
                      <a:r>
                        <a:rPr lang="en-US" sz="800" dirty="0">
                          <a:solidFill>
                            <a:srgbClr val="000000"/>
                          </a:solidFill>
                          <a:effectLst/>
                          <a:latin typeface="Calibri"/>
                          <a:ea typeface="Calibri" panose="020F0502020204030204" pitchFamily="34" charset="0"/>
                          <a:cs typeface="Times New Roman"/>
                        </a:rPr>
                        <a:t>Teachers Pay Teachers</a:t>
                      </a: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Oct. 2023</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Nov. 2023</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Jan. 2024</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Feb. 2024</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Mar. 2024</a:t>
                      </a:r>
                      <a:endParaRPr lang="en-US" sz="800" dirty="0">
                        <a:effectLst/>
                        <a:latin typeface="Calibri"/>
                        <a:ea typeface="Calibri" panose="020F0502020204030204" pitchFamily="34" charset="0"/>
                        <a:cs typeface="Calibri"/>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Agendas and sign-in sheets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Data Analysis documents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Campus Review documents</a:t>
                      </a:r>
                      <a:endParaRPr lang="en-US" sz="800"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Tutoring Calendar</a:t>
                      </a:r>
                      <a:endParaRPr lang="en-US" sz="800" dirty="0">
                        <a:effectLst/>
                        <a:latin typeface="Calibri"/>
                        <a:ea typeface="Calibri" panose="020F0502020204030204" pitchFamily="34" charset="0"/>
                        <a:cs typeface="Times New Roman"/>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CBAs</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BM1 and BM2 scores</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Student achievement gains</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Student growth</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Increased performance of students at Meets &amp; Masters performance levels</a:t>
                      </a:r>
                      <a:endParaRPr lang="en-US" sz="800" dirty="0">
                        <a:effectLst/>
                        <a:latin typeface="Calibri"/>
                        <a:ea typeface="Calibri" panose="020F0502020204030204" pitchFamily="34" charset="0"/>
                        <a:cs typeface="Calibri"/>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Formative assessments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CBAs and Benchmarks</a:t>
                      </a:r>
                      <a:endParaRPr lang="en-US" sz="800"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800" dirty="0">
                          <a:effectLst/>
                          <a:latin typeface="Calibri"/>
                          <a:ea typeface="Calibri" panose="020F0502020204030204" pitchFamily="34" charset="0"/>
                          <a:cs typeface="Times New Roman"/>
                        </a:rPr>
                        <a:t>Progress Monitoring</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STAAR</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TELPAS</a:t>
                      </a:r>
                      <a:endParaRPr lang="en-US" sz="800" dirty="0">
                        <a:effectLst/>
                        <a:latin typeface="Calibri"/>
                        <a:ea typeface="Calibri" panose="020F0502020204030204" pitchFamily="34" charset="0"/>
                        <a:cs typeface="Times New Roman"/>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Title I, II, III, IV</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State Bilingual Funds</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State Comp. </a:t>
                      </a:r>
                      <a:endParaRPr lang="en-US" sz="800" dirty="0">
                        <a:effectLst/>
                        <a:latin typeface="Calibri"/>
                        <a:ea typeface="Calibri" panose="020F0502020204030204" pitchFamily="34" charset="0"/>
                        <a:cs typeface="Calibri"/>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3940811"/>
                  </a:ext>
                </a:extLst>
              </a:tr>
              <a:tr h="138962">
                <a:tc gridSpan="8">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Action Steps</a:t>
                      </a:r>
                      <a:endParaRPr lang="en-US" sz="800" dirty="0">
                        <a:effectLst/>
                        <a:latin typeface="Times New Roman"/>
                        <a:ea typeface="Calibri" panose="020F0502020204030204" pitchFamily="34" charset="0"/>
                        <a:cs typeface="Calibri"/>
                      </a:endParaRPr>
                    </a:p>
                  </a:txBody>
                  <a:tcPr marL="44561" marR="4456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36431190"/>
                  </a:ext>
                </a:extLst>
              </a:tr>
              <a:tr h="138962">
                <a:tc gridSpan="8">
                  <a:txBody>
                    <a:bodyPr/>
                    <a:lstStyle/>
                    <a:p>
                      <a:pPr marL="0" marR="0" algn="l">
                        <a:lnSpc>
                          <a:spcPct val="107000"/>
                        </a:lnSpc>
                        <a:spcBef>
                          <a:spcPts val="0"/>
                        </a:spcBef>
                        <a:spcAft>
                          <a:spcPts val="0"/>
                        </a:spcAft>
                      </a:pPr>
                      <a:r>
                        <a:rPr lang="en-US" sz="800" dirty="0">
                          <a:effectLst/>
                          <a:latin typeface="Calibri"/>
                          <a:ea typeface="Calibri" panose="020F0502020204030204" pitchFamily="34" charset="0"/>
                          <a:cs typeface="Calibri"/>
                        </a:rPr>
                        <a:t>1) Teachers will be provided support in the implementation of writing across all subjects.</a:t>
                      </a: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11690511"/>
                  </a:ext>
                </a:extLst>
              </a:tr>
              <a:tr h="138962">
                <a:tc gridSpan="8">
                  <a:txBody>
                    <a:bodyPr/>
                    <a:lstStyle/>
                    <a:p>
                      <a:pPr marL="0" marR="0" algn="l">
                        <a:lnSpc>
                          <a:spcPct val="107000"/>
                        </a:lnSpc>
                        <a:spcBef>
                          <a:spcPts val="0"/>
                        </a:spcBef>
                        <a:spcAft>
                          <a:spcPts val="0"/>
                        </a:spcAft>
                      </a:pPr>
                      <a:r>
                        <a:rPr lang="en-US" sz="800" dirty="0">
                          <a:effectLst/>
                          <a:latin typeface="Calibri"/>
                          <a:ea typeface="Calibri" panose="020F0502020204030204" pitchFamily="34" charset="0"/>
                          <a:cs typeface="Calibri"/>
                        </a:rPr>
                        <a:t>2) Support technology integration within the ELAR/ SLAR curriculum in order to enhance the virtual learning lessons.</a:t>
                      </a: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0706343"/>
                  </a:ext>
                </a:extLst>
              </a:tr>
              <a:tr h="138962">
                <a:tc gridSpan="8">
                  <a:txBody>
                    <a:bodyPr/>
                    <a:lstStyle/>
                    <a:p>
                      <a:pPr marL="0" marR="0" algn="l">
                        <a:lnSpc>
                          <a:spcPct val="107000"/>
                        </a:lnSpc>
                        <a:spcBef>
                          <a:spcPts val="0"/>
                        </a:spcBef>
                        <a:spcAft>
                          <a:spcPts val="0"/>
                        </a:spcAft>
                      </a:pPr>
                      <a:r>
                        <a:rPr lang="en-US" sz="800" dirty="0">
                          <a:effectLst/>
                          <a:latin typeface="Calibri"/>
                          <a:ea typeface="Calibri" panose="020F0502020204030204" pitchFamily="34" charset="0"/>
                          <a:cs typeface="Times New Roman"/>
                        </a:rPr>
                        <a:t>3) CLL will allow for reading lesson planning during CLCs in order to create interconnection of subjects.</a:t>
                      </a: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92258178"/>
                  </a:ext>
                </a:extLst>
              </a:tr>
              <a:tr h="138962">
                <a:tc gridSpan="8">
                  <a:txBody>
                    <a:bodyPr/>
                    <a:lstStyle/>
                    <a:p>
                      <a:pPr marL="0" marR="0" algn="l">
                        <a:lnSpc>
                          <a:spcPct val="107000"/>
                        </a:lnSpc>
                        <a:spcBef>
                          <a:spcPts val="0"/>
                        </a:spcBef>
                        <a:spcAft>
                          <a:spcPts val="800"/>
                        </a:spcAft>
                      </a:pPr>
                      <a:r>
                        <a:rPr lang="en-US" sz="800" dirty="0">
                          <a:effectLst/>
                          <a:latin typeface="Calibri"/>
                          <a:ea typeface="Calibri" panose="020F0502020204030204" pitchFamily="34" charset="0"/>
                          <a:cs typeface="Times New Roman"/>
                        </a:rPr>
                        <a:t>4) PK-5</a:t>
                      </a:r>
                      <a:r>
                        <a:rPr lang="en-US" sz="800" baseline="30000" dirty="0">
                          <a:effectLst/>
                          <a:latin typeface="Calibri"/>
                          <a:ea typeface="Calibri" panose="020F0502020204030204" pitchFamily="34" charset="0"/>
                          <a:cs typeface="Times New Roman"/>
                        </a:rPr>
                        <a:t>th</a:t>
                      </a:r>
                      <a:r>
                        <a:rPr lang="en-US" sz="800" dirty="0">
                          <a:effectLst/>
                          <a:latin typeface="Calibri"/>
                          <a:ea typeface="Calibri" panose="020F0502020204030204" pitchFamily="34" charset="0"/>
                          <a:cs typeface="Times New Roman"/>
                        </a:rPr>
                        <a:t> Grade teachers will receive extra time to work collaboratively and align TEKS to student groups. </a:t>
                      </a:r>
                      <a:endParaRPr lang="en-US" sz="800" dirty="0">
                        <a:effectLst/>
                        <a:latin typeface="Calibri"/>
                        <a:ea typeface="Calibri" panose="020F0502020204030204" pitchFamily="34" charset="0"/>
                        <a:cs typeface="Times New Roman" panose="02020603050405020304" pitchFamily="18" charset="0"/>
                      </a:endParaRPr>
                    </a:p>
                  </a:txBody>
                  <a:tcPr marL="44561" marR="445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10548279"/>
                  </a:ext>
                </a:extLst>
              </a:tr>
            </a:tbl>
          </a:graphicData>
        </a:graphic>
      </p:graphicFrame>
    </p:spTree>
    <p:extLst>
      <p:ext uri="{BB962C8B-B14F-4D97-AF65-F5344CB8AC3E}">
        <p14:creationId xmlns:p14="http://schemas.microsoft.com/office/powerpoint/2010/main" val="18404772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4BCF3C5-D07D-4D3F-B382-F051166EE733}"/>
              </a:ext>
            </a:extLst>
          </p:cNvPr>
          <p:cNvGraphicFramePr>
            <a:graphicFrameLocks noGrp="1"/>
          </p:cNvGraphicFramePr>
          <p:nvPr>
            <p:extLst>
              <p:ext uri="{D42A27DB-BD31-4B8C-83A1-F6EECF244321}">
                <p14:modId xmlns:p14="http://schemas.microsoft.com/office/powerpoint/2010/main" val="711483537"/>
              </p:ext>
            </p:extLst>
          </p:nvPr>
        </p:nvGraphicFramePr>
        <p:xfrm>
          <a:off x="0" y="1"/>
          <a:ext cx="12192000" cy="6858000"/>
        </p:xfrm>
        <a:graphic>
          <a:graphicData uri="http://schemas.openxmlformats.org/drawingml/2006/table">
            <a:tbl>
              <a:tblPr firstRow="1" firstCol="1" bandRow="1"/>
              <a:tblGrid>
                <a:gridCol w="1783188">
                  <a:extLst>
                    <a:ext uri="{9D8B030D-6E8A-4147-A177-3AD203B41FA5}">
                      <a16:colId xmlns:a16="http://schemas.microsoft.com/office/drawing/2014/main" val="3391028988"/>
                    </a:ext>
                  </a:extLst>
                </a:gridCol>
                <a:gridCol w="1458900">
                  <a:extLst>
                    <a:ext uri="{9D8B030D-6E8A-4147-A177-3AD203B41FA5}">
                      <a16:colId xmlns:a16="http://schemas.microsoft.com/office/drawing/2014/main" val="3442946464"/>
                    </a:ext>
                  </a:extLst>
                </a:gridCol>
                <a:gridCol w="1414422">
                  <a:extLst>
                    <a:ext uri="{9D8B030D-6E8A-4147-A177-3AD203B41FA5}">
                      <a16:colId xmlns:a16="http://schemas.microsoft.com/office/drawing/2014/main" val="829534161"/>
                    </a:ext>
                  </a:extLst>
                </a:gridCol>
                <a:gridCol w="870972">
                  <a:extLst>
                    <a:ext uri="{9D8B030D-6E8A-4147-A177-3AD203B41FA5}">
                      <a16:colId xmlns:a16="http://schemas.microsoft.com/office/drawing/2014/main" val="3646157287"/>
                    </a:ext>
                  </a:extLst>
                </a:gridCol>
                <a:gridCol w="1844651">
                  <a:extLst>
                    <a:ext uri="{9D8B030D-6E8A-4147-A177-3AD203B41FA5}">
                      <a16:colId xmlns:a16="http://schemas.microsoft.com/office/drawing/2014/main" val="4268317151"/>
                    </a:ext>
                  </a:extLst>
                </a:gridCol>
                <a:gridCol w="1551900">
                  <a:extLst>
                    <a:ext uri="{9D8B030D-6E8A-4147-A177-3AD203B41FA5}">
                      <a16:colId xmlns:a16="http://schemas.microsoft.com/office/drawing/2014/main" val="1415067699"/>
                    </a:ext>
                  </a:extLst>
                </a:gridCol>
                <a:gridCol w="1475882">
                  <a:extLst>
                    <a:ext uri="{9D8B030D-6E8A-4147-A177-3AD203B41FA5}">
                      <a16:colId xmlns:a16="http://schemas.microsoft.com/office/drawing/2014/main" val="2492237093"/>
                    </a:ext>
                  </a:extLst>
                </a:gridCol>
                <a:gridCol w="1792085">
                  <a:extLst>
                    <a:ext uri="{9D8B030D-6E8A-4147-A177-3AD203B41FA5}">
                      <a16:colId xmlns:a16="http://schemas.microsoft.com/office/drawing/2014/main" val="2420352572"/>
                    </a:ext>
                  </a:extLst>
                </a:gridCol>
              </a:tblGrid>
              <a:tr h="139322">
                <a:tc>
                  <a:txBody>
                    <a:bodyPr/>
                    <a:lstStyle/>
                    <a:p>
                      <a:pPr marL="0" marR="0" algn="l">
                        <a:lnSpc>
                          <a:spcPct val="107000"/>
                        </a:lnSpc>
                        <a:spcBef>
                          <a:spcPts val="0"/>
                        </a:spcBef>
                        <a:spcAft>
                          <a:spcPts val="0"/>
                        </a:spcAft>
                      </a:pPr>
                      <a:r>
                        <a:rPr lang="en-US" sz="850" b="1" dirty="0">
                          <a:solidFill>
                            <a:srgbClr val="000000"/>
                          </a:solidFill>
                          <a:effectLst/>
                          <a:latin typeface="Calibri"/>
                          <a:ea typeface="Times New Roman" panose="02020603050405020304" pitchFamily="18" charset="0"/>
                          <a:cs typeface="Calibri"/>
                        </a:rPr>
                        <a:t>Goal Area 1:</a:t>
                      </a:r>
                      <a:endParaRPr lang="en-US" sz="850" dirty="0">
                        <a:effectLst/>
                        <a:latin typeface="Times New Roman"/>
                        <a:ea typeface="Calibri" panose="020F0502020204030204" pitchFamily="34" charset="0"/>
                        <a:cs typeface="Calibri"/>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50" dirty="0">
                          <a:solidFill>
                            <a:srgbClr val="000000"/>
                          </a:solidFill>
                          <a:effectLst/>
                          <a:latin typeface="Calibri"/>
                          <a:ea typeface="Times New Roman" panose="02020603050405020304" pitchFamily="18" charset="0"/>
                          <a:cs typeface="Calibri"/>
                        </a:rPr>
                        <a:t>Student Achievement</a:t>
                      </a:r>
                      <a:endParaRPr lang="en-US" sz="850" dirty="0">
                        <a:effectLst/>
                        <a:latin typeface="Times New Roman"/>
                        <a:ea typeface="Calibri" panose="020F0502020204030204" pitchFamily="34" charset="0"/>
                        <a:cs typeface="Calibri"/>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72570290"/>
                  </a:ext>
                </a:extLst>
              </a:tr>
              <a:tr h="139322">
                <a:tc>
                  <a:txBody>
                    <a:bodyPr/>
                    <a:lstStyle/>
                    <a:p>
                      <a:pPr marL="0" marR="0" algn="l">
                        <a:lnSpc>
                          <a:spcPct val="107000"/>
                        </a:lnSpc>
                        <a:spcBef>
                          <a:spcPts val="0"/>
                        </a:spcBef>
                        <a:spcAft>
                          <a:spcPts val="0"/>
                        </a:spcAft>
                      </a:pPr>
                      <a:r>
                        <a:rPr lang="en-US" sz="850" b="1" dirty="0">
                          <a:solidFill>
                            <a:srgbClr val="000000"/>
                          </a:solidFill>
                          <a:effectLst/>
                          <a:latin typeface="Calibri"/>
                          <a:ea typeface="Times New Roman" panose="02020603050405020304" pitchFamily="18" charset="0"/>
                          <a:cs typeface="Calibri"/>
                        </a:rPr>
                        <a:t>Annual Goal 1:  </a:t>
                      </a:r>
                      <a:endParaRPr lang="en-US" sz="850" dirty="0">
                        <a:effectLst/>
                        <a:latin typeface="Times New Roman"/>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50" dirty="0">
                          <a:solidFill>
                            <a:srgbClr val="000000"/>
                          </a:solidFill>
                          <a:effectLst/>
                          <a:latin typeface="Calibri"/>
                          <a:ea typeface="Times New Roman" panose="02020603050405020304" pitchFamily="18" charset="0"/>
                          <a:cs typeface="Times New Roman"/>
                        </a:rPr>
                        <a:t>The percent of students who perform at meets grade level or above on STAAR Reading will increase by 4  percentage points by June 2024.</a:t>
                      </a:r>
                      <a:endParaRPr lang="en-US" sz="850" dirty="0">
                        <a:effectLst/>
                        <a:latin typeface="Times New Roman"/>
                        <a:ea typeface="Calibri" panose="020F0502020204030204" pitchFamily="34" charset="0"/>
                        <a:cs typeface="Times New Roman"/>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91730650"/>
                  </a:ext>
                </a:extLst>
              </a:tr>
              <a:tr h="225960">
                <a:tc>
                  <a:txBody>
                    <a:bodyPr/>
                    <a:lstStyle/>
                    <a:p>
                      <a:pPr marL="0" marR="0" algn="l">
                        <a:lnSpc>
                          <a:spcPct val="107000"/>
                        </a:lnSpc>
                        <a:spcBef>
                          <a:spcPts val="0"/>
                        </a:spcBef>
                        <a:spcAft>
                          <a:spcPts val="0"/>
                        </a:spcAft>
                      </a:pPr>
                      <a:r>
                        <a:rPr lang="en-US" sz="850" b="1" dirty="0">
                          <a:solidFill>
                            <a:srgbClr val="000000"/>
                          </a:solidFill>
                          <a:effectLst/>
                          <a:latin typeface="Calibri"/>
                          <a:ea typeface="Times New Roman" panose="02020603050405020304" pitchFamily="18" charset="0"/>
                          <a:cs typeface="Calibri"/>
                        </a:rPr>
                        <a:t>Objective 1:  </a:t>
                      </a:r>
                      <a:endParaRPr lang="en-US" sz="850" dirty="0">
                        <a:effectLst/>
                        <a:latin typeface="Times New Roman"/>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50" dirty="0">
                          <a:solidFill>
                            <a:srgbClr val="000000"/>
                          </a:solidFill>
                          <a:effectLst/>
                          <a:latin typeface="Calibri"/>
                          <a:ea typeface="Times New Roman" panose="02020603050405020304" pitchFamily="18" charset="0"/>
                          <a:cs typeface="Times New Roman"/>
                        </a:rPr>
                        <a:t>The percent of students performing at meets grade level or above on STAAR reading 3-5 will increase from 56% to 60% by having access to a standards-aligned guaranteed and viable curriculum.</a:t>
                      </a:r>
                      <a:endParaRPr lang="en-US" sz="850" dirty="0">
                        <a:effectLst/>
                        <a:latin typeface="Times New Roman"/>
                        <a:ea typeface="Calibri" panose="020F0502020204030204" pitchFamily="34" charset="0"/>
                        <a:cs typeface="Times New Roman" panose="02020603050405020304" pitchFamily="18" charset="0"/>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9344267"/>
                  </a:ext>
                </a:extLst>
              </a:tr>
              <a:tr h="225960">
                <a:tc>
                  <a:txBody>
                    <a:bodyPr/>
                    <a:lstStyle/>
                    <a:p>
                      <a:pPr marL="0" marR="0" algn="ctr">
                        <a:lnSpc>
                          <a:spcPct val="107000"/>
                        </a:lnSpc>
                        <a:spcBef>
                          <a:spcPts val="0"/>
                        </a:spcBef>
                        <a:spcAft>
                          <a:spcPts val="0"/>
                        </a:spcAft>
                      </a:pPr>
                      <a:r>
                        <a:rPr lang="en-US" sz="850" b="1" dirty="0">
                          <a:solidFill>
                            <a:srgbClr val="FFFFFF"/>
                          </a:solidFill>
                          <a:effectLst/>
                          <a:latin typeface="Calibri"/>
                          <a:ea typeface="Times New Roman" panose="02020603050405020304" pitchFamily="18" charset="0"/>
                          <a:cs typeface="Calibri"/>
                        </a:rPr>
                        <a:t>Strategy 1</a:t>
                      </a:r>
                      <a:endParaRPr lang="en-US" sz="850" dirty="0">
                        <a:effectLst/>
                        <a:latin typeface="Times New Roman"/>
                        <a:ea typeface="Calibri" panose="020F0502020204030204" pitchFamily="34" charset="0"/>
                        <a:cs typeface="Calibri"/>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dirty="0">
                          <a:solidFill>
                            <a:srgbClr val="FFFFFF"/>
                          </a:solidFill>
                          <a:effectLst/>
                          <a:latin typeface="Calibri"/>
                          <a:ea typeface="Times New Roman" panose="02020603050405020304" pitchFamily="18" charset="0"/>
                          <a:cs typeface="Calibri"/>
                        </a:rPr>
                        <a:t>Persons Responsible</a:t>
                      </a:r>
                      <a:endParaRPr lang="en-US" sz="850" dirty="0">
                        <a:effectLst/>
                        <a:latin typeface="Times New Roman"/>
                        <a:ea typeface="Calibri" panose="020F0502020204030204" pitchFamily="34" charset="0"/>
                        <a:cs typeface="Calibri"/>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dirty="0">
                          <a:solidFill>
                            <a:srgbClr val="FFFFFF"/>
                          </a:solidFill>
                          <a:effectLst/>
                          <a:latin typeface="Calibri"/>
                          <a:ea typeface="Times New Roman" panose="02020603050405020304" pitchFamily="18" charset="0"/>
                          <a:cs typeface="Calibri"/>
                        </a:rPr>
                        <a:t>Resources</a:t>
                      </a:r>
                      <a:endParaRPr lang="en-US" sz="850" dirty="0">
                        <a:effectLst/>
                        <a:latin typeface="Times New Roman"/>
                        <a:ea typeface="Calibri" panose="020F0502020204030204" pitchFamily="34" charset="0"/>
                        <a:cs typeface="Calibri"/>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dirty="0">
                          <a:solidFill>
                            <a:srgbClr val="FFFFFF"/>
                          </a:solidFill>
                          <a:effectLst/>
                          <a:latin typeface="Calibri"/>
                          <a:ea typeface="Times New Roman" panose="02020603050405020304" pitchFamily="18" charset="0"/>
                          <a:cs typeface="Calibri"/>
                        </a:rPr>
                        <a:t>Timeline</a:t>
                      </a:r>
                      <a:endParaRPr lang="en-US" sz="850" dirty="0">
                        <a:effectLst/>
                        <a:latin typeface="Times New Roman"/>
                        <a:ea typeface="Calibri" panose="020F0502020204030204" pitchFamily="34" charset="0"/>
                        <a:cs typeface="Calibri"/>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dirty="0">
                          <a:solidFill>
                            <a:srgbClr val="FFFFFF"/>
                          </a:solidFill>
                          <a:effectLst/>
                          <a:latin typeface="Calibri"/>
                          <a:ea typeface="Times New Roman" panose="02020603050405020304" pitchFamily="18" charset="0"/>
                          <a:cs typeface="Calibri"/>
                        </a:rPr>
                        <a:t>Evidence of Implementation</a:t>
                      </a:r>
                      <a:endParaRPr lang="en-US" sz="850" dirty="0">
                        <a:effectLst/>
                        <a:latin typeface="Times New Roman"/>
                        <a:ea typeface="Calibri" panose="020F0502020204030204" pitchFamily="34" charset="0"/>
                        <a:cs typeface="Calibri"/>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dirty="0">
                          <a:solidFill>
                            <a:srgbClr val="FFFFFF"/>
                          </a:solidFill>
                          <a:effectLst/>
                          <a:latin typeface="Calibri"/>
                          <a:ea typeface="Times New Roman" panose="02020603050405020304" pitchFamily="18" charset="0"/>
                          <a:cs typeface="Calibri"/>
                        </a:rPr>
                        <a:t>Evidence of Impact</a:t>
                      </a:r>
                      <a:endParaRPr lang="en-US" sz="850" dirty="0">
                        <a:effectLst/>
                        <a:latin typeface="Times New Roman"/>
                        <a:ea typeface="Calibri" panose="020F0502020204030204" pitchFamily="34" charset="0"/>
                        <a:cs typeface="Calibri"/>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dirty="0">
                          <a:solidFill>
                            <a:srgbClr val="FFFFFF"/>
                          </a:solidFill>
                          <a:effectLst/>
                          <a:latin typeface="Calibri"/>
                          <a:ea typeface="Times New Roman" panose="02020603050405020304" pitchFamily="18" charset="0"/>
                          <a:cs typeface="Calibri"/>
                        </a:rPr>
                        <a:t>Formative Evaluation</a:t>
                      </a:r>
                      <a:endParaRPr lang="en-US" sz="850" dirty="0">
                        <a:effectLst/>
                        <a:latin typeface="Times New Roman"/>
                        <a:ea typeface="Calibri" panose="020F0502020204030204" pitchFamily="34" charset="0"/>
                        <a:cs typeface="Calibri"/>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dirty="0">
                          <a:solidFill>
                            <a:srgbClr val="FFFFFF"/>
                          </a:solidFill>
                          <a:effectLst/>
                          <a:latin typeface="Calibri"/>
                          <a:ea typeface="Times New Roman" panose="02020603050405020304" pitchFamily="18" charset="0"/>
                          <a:cs typeface="Calibri"/>
                        </a:rPr>
                        <a:t>Title-I School- Wide Component</a:t>
                      </a:r>
                      <a:endParaRPr lang="en-US" sz="850" dirty="0">
                        <a:effectLst/>
                        <a:latin typeface="Times New Roman"/>
                        <a:ea typeface="Calibri" panose="020F0502020204030204" pitchFamily="34" charset="0"/>
                        <a:cs typeface="Calibri"/>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285971539"/>
                  </a:ext>
                </a:extLst>
              </a:tr>
              <a:tr h="1305671">
                <a:tc>
                  <a:txBody>
                    <a:bodyPr/>
                    <a:lstStyle/>
                    <a:p>
                      <a:pPr marL="0" marR="0" algn="l">
                        <a:lnSpc>
                          <a:spcPct val="107000"/>
                        </a:lnSpc>
                        <a:spcBef>
                          <a:spcPts val="0"/>
                        </a:spcBef>
                        <a:spcAft>
                          <a:spcPts val="0"/>
                        </a:spcAft>
                      </a:pPr>
                      <a:r>
                        <a:rPr lang="en-US" sz="850" dirty="0">
                          <a:solidFill>
                            <a:srgbClr val="000000"/>
                          </a:solidFill>
                          <a:effectLst/>
                          <a:latin typeface="Calibri"/>
                          <a:ea typeface="Calibri" panose="020F0502020204030204" pitchFamily="34" charset="0"/>
                          <a:cs typeface="Calibri"/>
                        </a:rPr>
                        <a:t>Curriculum writing initiatives with virtual and in-person learning for ELAR/SLAR based on need's assessment using data and trends will be executed.</a:t>
                      </a:r>
                      <a:endParaRPr lang="en-US" sz="850" dirty="0">
                        <a:effectLst/>
                        <a:latin typeface="Calibri"/>
                        <a:ea typeface="Calibri" panose="020F0502020204030204" pitchFamily="34" charset="0"/>
                        <a:cs typeface="Calibri"/>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07000"/>
                        </a:lnSpc>
                        <a:spcBef>
                          <a:spcPts val="0"/>
                        </a:spcBef>
                        <a:spcAft>
                          <a:spcPts val="0"/>
                        </a:spcAft>
                      </a:pPr>
                      <a:r>
                        <a:rPr lang="en-US" sz="850" dirty="0">
                          <a:solidFill>
                            <a:srgbClr val="000000"/>
                          </a:solidFill>
                          <a:effectLst/>
                          <a:latin typeface="Calibri"/>
                          <a:ea typeface="Calibri" panose="020F0502020204030204" pitchFamily="34" charset="0"/>
                          <a:cs typeface="Times New Roman"/>
                        </a:rPr>
                        <a:t> Executive Officers</a:t>
                      </a:r>
                      <a:br>
                        <a:rPr lang="en-US" sz="850" dirty="0">
                          <a:solidFill>
                            <a:srgbClr val="000000"/>
                          </a:solidFill>
                          <a:effectLst/>
                          <a:latin typeface="Calibri"/>
                          <a:ea typeface="Calibri" panose="020F0502020204030204" pitchFamily="34" charset="0"/>
                          <a:cs typeface="Times New Roman"/>
                        </a:rPr>
                      </a:br>
                      <a:r>
                        <a:rPr lang="en-US" sz="850" dirty="0">
                          <a:solidFill>
                            <a:srgbClr val="000000"/>
                          </a:solidFill>
                          <a:effectLst/>
                          <a:latin typeface="Calibri"/>
                          <a:ea typeface="Calibri" panose="020F0502020204030204" pitchFamily="34" charset="0"/>
                          <a:cs typeface="Times New Roman"/>
                        </a:rPr>
                        <a:t>Content Coordinators</a:t>
                      </a:r>
                      <a:endParaRPr lang="en-US" sz="850" dirty="0">
                        <a:effectLst/>
                        <a:latin typeface="Calibri"/>
                        <a:ea typeface="Calibri" panose="020F0502020204030204" pitchFamily="34" charset="0"/>
                        <a:cs typeface="Times New Roman"/>
                      </a:endParaRPr>
                    </a:p>
                    <a:p>
                      <a:pPr marL="0" marR="0" algn="l">
                        <a:lnSpc>
                          <a:spcPts val="1200"/>
                        </a:lnSpc>
                        <a:spcBef>
                          <a:spcPts val="0"/>
                        </a:spcBef>
                        <a:spcAft>
                          <a:spcPts val="0"/>
                        </a:spcAft>
                      </a:pPr>
                      <a:r>
                        <a:rPr lang="en-US" sz="850" dirty="0">
                          <a:solidFill>
                            <a:srgbClr val="000000"/>
                          </a:solidFill>
                          <a:effectLst/>
                          <a:latin typeface="Calibri"/>
                          <a:ea typeface="Calibri" panose="020F0502020204030204" pitchFamily="34" charset="0"/>
                          <a:cs typeface="Calibri"/>
                        </a:rPr>
                        <a:t>Principal (Mrs. C. Espinoza)</a:t>
                      </a:r>
                      <a:endParaRPr lang="en-US" sz="850" dirty="0">
                        <a:effectLst/>
                        <a:latin typeface="Calibri"/>
                        <a:ea typeface="Calibri" panose="020F0502020204030204" pitchFamily="34" charset="0"/>
                        <a:cs typeface="Calibri"/>
                      </a:endParaRPr>
                    </a:p>
                    <a:p>
                      <a:pPr marL="0" marR="0" algn="l">
                        <a:lnSpc>
                          <a:spcPts val="1200"/>
                        </a:lnSpc>
                        <a:spcBef>
                          <a:spcPts val="0"/>
                        </a:spcBef>
                        <a:spcAft>
                          <a:spcPts val="0"/>
                        </a:spcAft>
                      </a:pPr>
                      <a:r>
                        <a:rPr lang="en-US" sz="850" dirty="0">
                          <a:solidFill>
                            <a:srgbClr val="000000"/>
                          </a:solidFill>
                          <a:effectLst/>
                          <a:latin typeface="Calibri"/>
                          <a:ea typeface="Calibri" panose="020F0502020204030204" pitchFamily="34" charset="0"/>
                          <a:cs typeface="Calibri"/>
                        </a:rPr>
                        <a:t>AP (Mrs.  AP)</a:t>
                      </a:r>
                      <a:br>
                        <a:rPr lang="en-US" sz="850" dirty="0">
                          <a:solidFill>
                            <a:srgbClr val="000000"/>
                          </a:solidFill>
                          <a:effectLst/>
                          <a:latin typeface="Calibri"/>
                          <a:ea typeface="Calibri" panose="020F0502020204030204" pitchFamily="34" charset="0"/>
                          <a:cs typeface="Times New Roman"/>
                        </a:rPr>
                      </a:br>
                      <a:r>
                        <a:rPr lang="en-US" sz="850" dirty="0">
                          <a:solidFill>
                            <a:srgbClr val="000000"/>
                          </a:solidFill>
                          <a:effectLst/>
                          <a:latin typeface="Calibri"/>
                          <a:ea typeface="Calibri" panose="020F0502020204030204" pitchFamily="34" charset="0"/>
                          <a:cs typeface="Times New Roman"/>
                        </a:rPr>
                        <a:t>Homeroom teachers </a:t>
                      </a:r>
                      <a:endParaRPr lang="en-US" sz="850" dirty="0">
                        <a:effectLst/>
                        <a:latin typeface="Calibri"/>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07000"/>
                        </a:lnSpc>
                        <a:spcBef>
                          <a:spcPts val="0"/>
                        </a:spcBef>
                        <a:spcAft>
                          <a:spcPts val="0"/>
                        </a:spcAft>
                      </a:pPr>
                      <a:r>
                        <a:rPr lang="en-US" sz="850" dirty="0">
                          <a:solidFill>
                            <a:srgbClr val="000000"/>
                          </a:solidFill>
                          <a:effectLst/>
                          <a:latin typeface="Calibri"/>
                          <a:ea typeface="Calibri" panose="020F0502020204030204" pitchFamily="34" charset="0"/>
                          <a:cs typeface="Times New Roman"/>
                        </a:rPr>
                        <a:t>TEKS resources </a:t>
                      </a:r>
                      <a:br>
                        <a:rPr lang="en-US" sz="850" dirty="0">
                          <a:effectLst/>
                          <a:latin typeface="Calibri"/>
                          <a:ea typeface="Calibri" panose="020F0502020204030204" pitchFamily="34" charset="0"/>
                          <a:cs typeface="Times New Roman"/>
                        </a:rPr>
                      </a:br>
                      <a:r>
                        <a:rPr lang="en-US" sz="850" dirty="0">
                          <a:solidFill>
                            <a:srgbClr val="000000"/>
                          </a:solidFill>
                          <a:effectLst/>
                          <a:latin typeface="Calibri"/>
                          <a:ea typeface="Calibri" panose="020F0502020204030204" pitchFamily="34" charset="0"/>
                          <a:cs typeface="Times New Roman"/>
                        </a:rPr>
                        <a:t>Curriculum Templates</a:t>
                      </a:r>
                      <a:br>
                        <a:rPr lang="en-US" sz="850" dirty="0">
                          <a:effectLst/>
                          <a:latin typeface="Calibri"/>
                          <a:ea typeface="Calibri" panose="020F0502020204030204" pitchFamily="34" charset="0"/>
                          <a:cs typeface="Times New Roman"/>
                        </a:rPr>
                      </a:br>
                      <a:r>
                        <a:rPr lang="en-US" sz="850" dirty="0">
                          <a:solidFill>
                            <a:srgbClr val="000000"/>
                          </a:solidFill>
                          <a:effectLst/>
                          <a:latin typeface="Calibri"/>
                          <a:ea typeface="Calibri" panose="020F0502020204030204" pitchFamily="34" charset="0"/>
                          <a:cs typeface="Times New Roman"/>
                        </a:rPr>
                        <a:t>Curriculum Calendar</a:t>
                      </a:r>
                      <a:br>
                        <a:rPr lang="en-US" sz="850" dirty="0">
                          <a:effectLst/>
                          <a:latin typeface="Calibri"/>
                          <a:ea typeface="Calibri" panose="020F0502020204030204" pitchFamily="34" charset="0"/>
                          <a:cs typeface="Times New Roman"/>
                        </a:rPr>
                      </a:br>
                      <a:r>
                        <a:rPr lang="en-US" sz="850" dirty="0">
                          <a:solidFill>
                            <a:srgbClr val="000000"/>
                          </a:solidFill>
                          <a:effectLst/>
                          <a:latin typeface="Calibri"/>
                          <a:ea typeface="Calibri" panose="020F0502020204030204" pitchFamily="34" charset="0"/>
                          <a:cs typeface="Times New Roman"/>
                        </a:rPr>
                        <a:t>State and local student data</a:t>
                      </a:r>
                      <a:endParaRPr lang="en-US" sz="850" dirty="0">
                        <a:effectLst/>
                        <a:latin typeface="Calibri"/>
                        <a:ea typeface="Calibri" panose="020F0502020204030204" pitchFamily="34" charset="0"/>
                        <a:cs typeface="Times New Roman"/>
                      </a:endParaRPr>
                    </a:p>
                    <a:p>
                      <a:pPr marL="0" marR="0" algn="l">
                        <a:lnSpc>
                          <a:spcPct val="107000"/>
                        </a:lnSpc>
                        <a:spcBef>
                          <a:spcPts val="0"/>
                        </a:spcBef>
                        <a:spcAft>
                          <a:spcPts val="0"/>
                        </a:spcAft>
                      </a:pPr>
                      <a:endParaRPr lang="en-US" sz="850">
                        <a:effectLst/>
                        <a:latin typeface="Calibri"/>
                        <a:ea typeface="Calibri" panose="020F0502020204030204" pitchFamily="34" charset="0"/>
                        <a:cs typeface="Times New Roman"/>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50" dirty="0">
                          <a:solidFill>
                            <a:srgbClr val="000000"/>
                          </a:solidFill>
                          <a:effectLst/>
                          <a:latin typeface="Calibri"/>
                          <a:ea typeface="Calibri" panose="020F0502020204030204" pitchFamily="34" charset="0"/>
                          <a:cs typeface="Calibri"/>
                        </a:rPr>
                        <a:t>August 2023-September 2024</a:t>
                      </a: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50" dirty="0">
                          <a:solidFill>
                            <a:srgbClr val="000000"/>
                          </a:solidFill>
                          <a:effectLst/>
                          <a:latin typeface="Calibri"/>
                          <a:ea typeface="Calibri" panose="020F0502020204030204" pitchFamily="34" charset="0"/>
                          <a:cs typeface="Times New Roman"/>
                        </a:rPr>
                        <a:t>Curriculum documents</a:t>
                      </a:r>
                      <a:br>
                        <a:rPr lang="en-US" sz="850" dirty="0">
                          <a:effectLst/>
                          <a:latin typeface="Calibri"/>
                          <a:ea typeface="Calibri" panose="020F0502020204030204" pitchFamily="34" charset="0"/>
                          <a:cs typeface="Times New Roman"/>
                        </a:rPr>
                      </a:br>
                      <a:r>
                        <a:rPr lang="en-US" sz="850" dirty="0">
                          <a:solidFill>
                            <a:srgbClr val="000000"/>
                          </a:solidFill>
                          <a:effectLst/>
                          <a:latin typeface="Calibri"/>
                          <a:ea typeface="Calibri" panose="020F0502020204030204" pitchFamily="34" charset="0"/>
                          <a:cs typeface="Times New Roman"/>
                        </a:rPr>
                        <a:t>Lesson plans</a:t>
                      </a:r>
                      <a:br>
                        <a:rPr lang="en-US" sz="850" dirty="0">
                          <a:effectLst/>
                          <a:latin typeface="Calibri"/>
                          <a:ea typeface="Calibri" panose="020F0502020204030204" pitchFamily="34" charset="0"/>
                          <a:cs typeface="Times New Roman"/>
                        </a:rPr>
                      </a:br>
                      <a:r>
                        <a:rPr lang="en-US" sz="850" dirty="0">
                          <a:solidFill>
                            <a:srgbClr val="000000"/>
                          </a:solidFill>
                          <a:effectLst/>
                          <a:latin typeface="Calibri"/>
                          <a:ea typeface="Calibri" panose="020F0502020204030204" pitchFamily="34" charset="0"/>
                          <a:cs typeface="Times New Roman"/>
                        </a:rPr>
                        <a:t>Collaborative Learning Leader [CLL] agendas</a:t>
                      </a:r>
                      <a:br>
                        <a:rPr lang="en-US" sz="850" dirty="0">
                          <a:effectLst/>
                          <a:latin typeface="Calibri"/>
                          <a:ea typeface="Calibri" panose="020F0502020204030204" pitchFamily="34" charset="0"/>
                          <a:cs typeface="Times New Roman"/>
                        </a:rPr>
                      </a:br>
                      <a:r>
                        <a:rPr lang="en-US" sz="850" dirty="0">
                          <a:solidFill>
                            <a:srgbClr val="000000"/>
                          </a:solidFill>
                          <a:effectLst/>
                          <a:latin typeface="Calibri"/>
                          <a:ea typeface="Calibri" panose="020F0502020204030204" pitchFamily="34" charset="0"/>
                          <a:cs typeface="Times New Roman"/>
                        </a:rPr>
                        <a:t>Walkthrough documents</a:t>
                      </a:r>
                      <a:endParaRPr lang="en-US" sz="850" dirty="0">
                        <a:effectLst/>
                        <a:latin typeface="Calibri"/>
                        <a:ea typeface="Calibri" panose="020F0502020204030204" pitchFamily="34" charset="0"/>
                        <a:cs typeface="Times New Roman"/>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50" dirty="0">
                          <a:solidFill>
                            <a:srgbClr val="000000"/>
                          </a:solidFill>
                          <a:effectLst/>
                          <a:latin typeface="Calibri"/>
                          <a:ea typeface="Calibri" panose="020F0502020204030204" pitchFamily="34" charset="0"/>
                          <a:cs typeface="Calibri"/>
                        </a:rPr>
                        <a:t>Student Achievement gains on the STAAR</a:t>
                      </a:r>
                      <a:br>
                        <a:rPr lang="en-US" sz="850" dirty="0">
                          <a:solidFill>
                            <a:srgbClr val="000000"/>
                          </a:solidFill>
                          <a:effectLst/>
                          <a:latin typeface="Calibri"/>
                          <a:ea typeface="Calibri" panose="020F0502020204030204" pitchFamily="34" charset="0"/>
                          <a:cs typeface="Calibri"/>
                        </a:rPr>
                      </a:br>
                      <a:r>
                        <a:rPr lang="en-US" sz="850" dirty="0">
                          <a:solidFill>
                            <a:srgbClr val="000000"/>
                          </a:solidFill>
                          <a:effectLst/>
                          <a:latin typeface="Calibri"/>
                          <a:ea typeface="Calibri" panose="020F0502020204030204" pitchFamily="34" charset="0"/>
                          <a:cs typeface="Calibri"/>
                        </a:rPr>
                        <a:t>Teacher retention</a:t>
                      </a:r>
                      <a:br>
                        <a:rPr lang="en-US" sz="850" dirty="0">
                          <a:solidFill>
                            <a:srgbClr val="000000"/>
                          </a:solidFill>
                          <a:effectLst/>
                          <a:latin typeface="Calibri"/>
                          <a:ea typeface="Calibri" panose="020F0502020204030204" pitchFamily="34" charset="0"/>
                          <a:cs typeface="Calibri"/>
                        </a:rPr>
                      </a:br>
                      <a:r>
                        <a:rPr lang="en-US" sz="850" dirty="0">
                          <a:solidFill>
                            <a:srgbClr val="000000"/>
                          </a:solidFill>
                          <a:effectLst/>
                          <a:latin typeface="Calibri"/>
                          <a:ea typeface="Calibri" panose="020F0502020204030204" pitchFamily="34" charset="0"/>
                          <a:cs typeface="Calibri"/>
                        </a:rPr>
                        <a:t>TELPAS</a:t>
                      </a:r>
                      <a:br>
                        <a:rPr lang="en-US" sz="850" dirty="0">
                          <a:solidFill>
                            <a:srgbClr val="000000"/>
                          </a:solidFill>
                          <a:effectLst/>
                          <a:latin typeface="Calibri"/>
                          <a:ea typeface="Calibri" panose="020F0502020204030204" pitchFamily="34" charset="0"/>
                          <a:cs typeface="Calibri"/>
                        </a:rPr>
                      </a:br>
                      <a:r>
                        <a:rPr lang="en-US" sz="850" dirty="0">
                          <a:solidFill>
                            <a:srgbClr val="000000"/>
                          </a:solidFill>
                          <a:effectLst/>
                          <a:latin typeface="Calibri"/>
                          <a:ea typeface="Calibri" panose="020F0502020204030204" pitchFamily="34" charset="0"/>
                          <a:cs typeface="Calibri"/>
                        </a:rPr>
                        <a:t>Results Driven Accountability Report</a:t>
                      </a:r>
                      <a:endParaRPr lang="en-US" sz="850" dirty="0">
                        <a:effectLst/>
                        <a:latin typeface="Calibri"/>
                        <a:ea typeface="Calibri" panose="020F0502020204030204" pitchFamily="34" charset="0"/>
                        <a:cs typeface="Calibri"/>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50" dirty="0">
                          <a:solidFill>
                            <a:srgbClr val="000000"/>
                          </a:solidFill>
                          <a:effectLst/>
                          <a:latin typeface="Calibri"/>
                          <a:ea typeface="Calibri" panose="020F0502020204030204" pitchFamily="34" charset="0"/>
                          <a:cs typeface="Calibri"/>
                        </a:rPr>
                        <a:t>Formative assessments </a:t>
                      </a:r>
                      <a:br>
                        <a:rPr lang="en-US" sz="850" dirty="0">
                          <a:solidFill>
                            <a:srgbClr val="000000"/>
                          </a:solidFill>
                          <a:effectLst/>
                          <a:latin typeface="Calibri"/>
                          <a:ea typeface="Calibri" panose="020F0502020204030204" pitchFamily="34" charset="0"/>
                          <a:cs typeface="Calibri"/>
                        </a:rPr>
                      </a:br>
                      <a:r>
                        <a:rPr lang="en-US" sz="850" dirty="0">
                          <a:solidFill>
                            <a:srgbClr val="000000"/>
                          </a:solidFill>
                          <a:effectLst/>
                          <a:latin typeface="Calibri"/>
                          <a:ea typeface="Calibri" panose="020F0502020204030204" pitchFamily="34" charset="0"/>
                          <a:cs typeface="Calibri"/>
                        </a:rPr>
                        <a:t>CBAs</a:t>
                      </a:r>
                      <a:br>
                        <a:rPr lang="en-US" sz="850" dirty="0">
                          <a:solidFill>
                            <a:srgbClr val="000000"/>
                          </a:solidFill>
                          <a:effectLst/>
                          <a:latin typeface="Calibri"/>
                          <a:ea typeface="Calibri" panose="020F0502020204030204" pitchFamily="34" charset="0"/>
                          <a:cs typeface="Calibri"/>
                        </a:rPr>
                      </a:br>
                      <a:r>
                        <a:rPr lang="en-US" sz="850" dirty="0">
                          <a:solidFill>
                            <a:srgbClr val="000000"/>
                          </a:solidFill>
                          <a:effectLst/>
                          <a:latin typeface="Calibri"/>
                          <a:ea typeface="Calibri" panose="020F0502020204030204" pitchFamily="34" charset="0"/>
                          <a:cs typeface="Calibri"/>
                        </a:rPr>
                        <a:t>Benchmarks [BMs]</a:t>
                      </a:r>
                      <a:br>
                        <a:rPr lang="en-US" sz="850" dirty="0">
                          <a:solidFill>
                            <a:srgbClr val="000000"/>
                          </a:solidFill>
                          <a:effectLst/>
                          <a:latin typeface="Calibri"/>
                          <a:ea typeface="Calibri" panose="020F0502020204030204" pitchFamily="34" charset="0"/>
                          <a:cs typeface="Calibri"/>
                        </a:rPr>
                      </a:br>
                      <a:r>
                        <a:rPr lang="en-US" sz="850" dirty="0">
                          <a:solidFill>
                            <a:srgbClr val="000000"/>
                          </a:solidFill>
                          <a:effectLst/>
                          <a:latin typeface="Calibri"/>
                          <a:ea typeface="Calibri" panose="020F0502020204030204" pitchFamily="34" charset="0"/>
                          <a:cs typeface="Calibri"/>
                        </a:rPr>
                        <a:t>STAAR</a:t>
                      </a:r>
                      <a:br>
                        <a:rPr lang="en-US" sz="850" dirty="0">
                          <a:solidFill>
                            <a:srgbClr val="000000"/>
                          </a:solidFill>
                          <a:effectLst/>
                          <a:latin typeface="Calibri"/>
                          <a:ea typeface="Calibri" panose="020F0502020204030204" pitchFamily="34" charset="0"/>
                          <a:cs typeface="Calibri"/>
                        </a:rPr>
                      </a:br>
                      <a:r>
                        <a:rPr lang="en-US" sz="850" dirty="0">
                          <a:solidFill>
                            <a:srgbClr val="000000"/>
                          </a:solidFill>
                          <a:effectLst/>
                          <a:latin typeface="Calibri"/>
                          <a:ea typeface="Calibri" panose="020F0502020204030204" pitchFamily="34" charset="0"/>
                          <a:cs typeface="Calibri"/>
                        </a:rPr>
                        <a:t>TELPAS</a:t>
                      </a:r>
                      <a:br>
                        <a:rPr lang="en-US" sz="850" dirty="0">
                          <a:solidFill>
                            <a:srgbClr val="000000"/>
                          </a:solidFill>
                          <a:effectLst/>
                          <a:latin typeface="Calibri"/>
                          <a:ea typeface="Calibri" panose="020F0502020204030204" pitchFamily="34" charset="0"/>
                          <a:cs typeface="Calibri"/>
                        </a:rPr>
                      </a:br>
                      <a:r>
                        <a:rPr lang="en-US" sz="850" dirty="0">
                          <a:solidFill>
                            <a:srgbClr val="000000"/>
                          </a:solidFill>
                          <a:effectLst/>
                          <a:latin typeface="Calibri"/>
                          <a:ea typeface="Calibri" panose="020F0502020204030204" pitchFamily="34" charset="0"/>
                          <a:cs typeface="Calibri"/>
                        </a:rPr>
                        <a:t>Results Driven Accountability </a:t>
                      </a:r>
                      <a:br>
                        <a:rPr lang="en-US" sz="850" dirty="0">
                          <a:solidFill>
                            <a:srgbClr val="000000"/>
                          </a:solidFill>
                          <a:effectLst/>
                          <a:latin typeface="Calibri"/>
                          <a:ea typeface="Calibri" panose="020F0502020204030204" pitchFamily="34" charset="0"/>
                          <a:cs typeface="Calibri"/>
                        </a:rPr>
                      </a:br>
                      <a:r>
                        <a:rPr lang="en-US" sz="850" dirty="0">
                          <a:solidFill>
                            <a:srgbClr val="000000"/>
                          </a:solidFill>
                          <a:effectLst/>
                          <a:latin typeface="Calibri"/>
                          <a:ea typeface="Calibri" panose="020F0502020204030204" pitchFamily="34" charset="0"/>
                          <a:cs typeface="Calibri"/>
                        </a:rPr>
                        <a:t>Student Growth Measures </a:t>
                      </a:r>
                      <a:endParaRPr lang="en-US" sz="850" dirty="0">
                        <a:effectLst/>
                        <a:latin typeface="Calibri"/>
                        <a:ea typeface="Calibri" panose="020F0502020204030204" pitchFamily="34" charset="0"/>
                        <a:cs typeface="Calibri"/>
                      </a:endParaRPr>
                    </a:p>
                    <a:p>
                      <a:pPr marL="0" marR="0" lvl="0" algn="l">
                        <a:lnSpc>
                          <a:spcPct val="107000"/>
                        </a:lnSpc>
                        <a:spcBef>
                          <a:spcPts val="0"/>
                        </a:spcBef>
                        <a:spcAft>
                          <a:spcPts val="0"/>
                        </a:spcAft>
                        <a:buNone/>
                      </a:pPr>
                      <a:r>
                        <a:rPr lang="en-US" sz="850" dirty="0">
                          <a:solidFill>
                            <a:srgbClr val="000000"/>
                          </a:solidFill>
                          <a:effectLst/>
                          <a:latin typeface="Calibri"/>
                          <a:ea typeface="Calibri" panose="020F0502020204030204" pitchFamily="34" charset="0"/>
                          <a:cs typeface="Calibri"/>
                        </a:rPr>
                        <a:t> [SGMs] Pre/Post Test</a:t>
                      </a:r>
                    </a:p>
                    <a:p>
                      <a:pPr marL="0" marR="0" lvl="0" algn="l">
                        <a:lnSpc>
                          <a:spcPct val="107000"/>
                        </a:lnSpc>
                        <a:spcBef>
                          <a:spcPts val="0"/>
                        </a:spcBef>
                        <a:spcAft>
                          <a:spcPts val="0"/>
                        </a:spcAft>
                        <a:buNone/>
                      </a:pPr>
                      <a:r>
                        <a:rPr lang="en-US" sz="850" dirty="0">
                          <a:solidFill>
                            <a:srgbClr val="000000"/>
                          </a:solidFill>
                          <a:effectLst/>
                          <a:latin typeface="Calibri"/>
                          <a:ea typeface="Calibri" panose="020F0502020204030204" pitchFamily="34" charset="0"/>
                          <a:cs typeface="Calibri"/>
                        </a:rPr>
                        <a:t>Beginning Of Year Assessments</a:t>
                      </a: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50" dirty="0">
                          <a:solidFill>
                            <a:srgbClr val="000000"/>
                          </a:solidFill>
                          <a:effectLst/>
                          <a:latin typeface="Calibri"/>
                          <a:ea typeface="Calibri" panose="020F0502020204030204" pitchFamily="34" charset="0"/>
                          <a:cs typeface="Calibri"/>
                        </a:rPr>
                        <a:t>Title I</a:t>
                      </a:r>
                      <a:br>
                        <a:rPr lang="en-US" sz="850" dirty="0">
                          <a:solidFill>
                            <a:srgbClr val="000000"/>
                          </a:solidFill>
                          <a:effectLst/>
                          <a:latin typeface="Calibri"/>
                          <a:ea typeface="Calibri" panose="020F0502020204030204" pitchFamily="34" charset="0"/>
                          <a:cs typeface="Calibri"/>
                        </a:rPr>
                      </a:br>
                      <a:r>
                        <a:rPr lang="en-US" sz="850" dirty="0">
                          <a:solidFill>
                            <a:srgbClr val="000000"/>
                          </a:solidFill>
                          <a:effectLst/>
                          <a:latin typeface="Calibri"/>
                          <a:ea typeface="Calibri" panose="020F0502020204030204" pitchFamily="34" charset="0"/>
                          <a:cs typeface="Calibri"/>
                        </a:rPr>
                        <a:t>Title II</a:t>
                      </a:r>
                      <a:br>
                        <a:rPr lang="en-US" sz="850" dirty="0">
                          <a:solidFill>
                            <a:srgbClr val="000000"/>
                          </a:solidFill>
                          <a:effectLst/>
                          <a:latin typeface="Calibri"/>
                          <a:ea typeface="Calibri" panose="020F0502020204030204" pitchFamily="34" charset="0"/>
                          <a:cs typeface="Calibri"/>
                        </a:rPr>
                      </a:br>
                      <a:r>
                        <a:rPr lang="en-US" sz="850" dirty="0">
                          <a:solidFill>
                            <a:srgbClr val="000000"/>
                          </a:solidFill>
                          <a:effectLst/>
                          <a:latin typeface="Calibri"/>
                          <a:ea typeface="Calibri" panose="020F0502020204030204" pitchFamily="34" charset="0"/>
                          <a:cs typeface="Calibri"/>
                        </a:rPr>
                        <a:t>Title III</a:t>
                      </a:r>
                      <a:br>
                        <a:rPr lang="en-US" sz="850" dirty="0">
                          <a:solidFill>
                            <a:srgbClr val="000000"/>
                          </a:solidFill>
                          <a:effectLst/>
                          <a:latin typeface="Calibri"/>
                          <a:ea typeface="Calibri" panose="020F0502020204030204" pitchFamily="34" charset="0"/>
                          <a:cs typeface="Calibri"/>
                        </a:rPr>
                      </a:br>
                      <a:r>
                        <a:rPr lang="en-US" sz="850" dirty="0">
                          <a:solidFill>
                            <a:srgbClr val="000000"/>
                          </a:solidFill>
                          <a:effectLst/>
                          <a:latin typeface="Calibri"/>
                          <a:ea typeface="Calibri" panose="020F0502020204030204" pitchFamily="34" charset="0"/>
                          <a:cs typeface="Calibri"/>
                        </a:rPr>
                        <a:t>Special Ed. &amp; Bilingual Funds</a:t>
                      </a:r>
                      <a:br>
                        <a:rPr lang="en-US" sz="850" dirty="0">
                          <a:solidFill>
                            <a:srgbClr val="000000"/>
                          </a:solidFill>
                          <a:effectLst/>
                          <a:latin typeface="Calibri"/>
                          <a:ea typeface="Calibri" panose="020F0502020204030204" pitchFamily="34" charset="0"/>
                          <a:cs typeface="Calibri"/>
                        </a:rPr>
                      </a:br>
                      <a:r>
                        <a:rPr lang="en-US" sz="850" dirty="0">
                          <a:solidFill>
                            <a:srgbClr val="000000"/>
                          </a:solidFill>
                          <a:effectLst/>
                          <a:latin typeface="Calibri"/>
                          <a:ea typeface="Calibri" panose="020F0502020204030204" pitchFamily="34" charset="0"/>
                          <a:cs typeface="Calibri"/>
                        </a:rPr>
                        <a:t>Migrant Funds</a:t>
                      </a:r>
                      <a:endParaRPr lang="en-US" sz="850" dirty="0">
                        <a:effectLst/>
                        <a:latin typeface="Calibri"/>
                        <a:ea typeface="Calibri" panose="020F0502020204030204" pitchFamily="34" charset="0"/>
                        <a:cs typeface="Calibri"/>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9410806"/>
                  </a:ext>
                </a:extLst>
              </a:tr>
              <a:tr h="139322">
                <a:tc gridSpan="8">
                  <a:txBody>
                    <a:bodyPr/>
                    <a:lstStyle/>
                    <a:p>
                      <a:pPr marL="0" marR="0" algn="ctr">
                        <a:lnSpc>
                          <a:spcPct val="107000"/>
                        </a:lnSpc>
                        <a:spcBef>
                          <a:spcPts val="0"/>
                        </a:spcBef>
                        <a:spcAft>
                          <a:spcPts val="0"/>
                        </a:spcAft>
                      </a:pPr>
                      <a:r>
                        <a:rPr lang="en-US" sz="850" b="1" dirty="0">
                          <a:solidFill>
                            <a:srgbClr val="FFFFFF"/>
                          </a:solidFill>
                          <a:effectLst/>
                          <a:latin typeface="Calibri"/>
                          <a:ea typeface="Times New Roman" panose="02020603050405020304" pitchFamily="18" charset="0"/>
                          <a:cs typeface="Calibri"/>
                        </a:rPr>
                        <a:t>Action Steps</a:t>
                      </a:r>
                      <a:endParaRPr lang="en-US" sz="850" dirty="0">
                        <a:effectLst/>
                        <a:latin typeface="Times New Roman"/>
                        <a:ea typeface="Calibri" panose="020F0502020204030204" pitchFamily="34" charset="0"/>
                        <a:cs typeface="Calibri"/>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1891933"/>
                  </a:ext>
                </a:extLst>
              </a:tr>
              <a:tr h="139322">
                <a:tc gridSpan="8">
                  <a:txBody>
                    <a:bodyPr/>
                    <a:lstStyle/>
                    <a:p>
                      <a:pPr marL="0" marR="0" algn="l">
                        <a:lnSpc>
                          <a:spcPct val="107000"/>
                        </a:lnSpc>
                        <a:spcBef>
                          <a:spcPts val="0"/>
                        </a:spcBef>
                        <a:spcAft>
                          <a:spcPts val="0"/>
                        </a:spcAft>
                      </a:pPr>
                      <a:r>
                        <a:rPr lang="en-US" sz="850" dirty="0">
                          <a:effectLst/>
                          <a:latin typeface="Calibri"/>
                          <a:ea typeface="Calibri" panose="020F0502020204030204" pitchFamily="34" charset="0"/>
                          <a:cs typeface="Times New Roman"/>
                        </a:rPr>
                        <a:t>1) Writing instruction will be provided for all students in grades PK – 5</a:t>
                      </a:r>
                      <a:r>
                        <a:rPr lang="en-US" sz="850" baseline="30000" dirty="0">
                          <a:effectLst/>
                          <a:latin typeface="Calibri"/>
                          <a:ea typeface="Calibri" panose="020F0502020204030204" pitchFamily="34" charset="0"/>
                          <a:cs typeface="Times New Roman"/>
                        </a:rPr>
                        <a:t>th</a:t>
                      </a:r>
                      <a:r>
                        <a:rPr lang="en-US" sz="850" dirty="0">
                          <a:effectLst/>
                          <a:latin typeface="Calibri"/>
                          <a:ea typeface="Calibri" panose="020F0502020204030204" pitchFamily="34" charset="0"/>
                          <a:cs typeface="Times New Roman"/>
                        </a:rPr>
                        <a:t> grade. </a:t>
                      </a:r>
                      <a:endParaRPr lang="en-US" sz="850" dirty="0">
                        <a:effectLst/>
                        <a:latin typeface="Calibri"/>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42985009"/>
                  </a:ext>
                </a:extLst>
              </a:tr>
              <a:tr h="139322">
                <a:tc gridSpan="8">
                  <a:txBody>
                    <a:bodyPr/>
                    <a:lstStyle/>
                    <a:p>
                      <a:pPr marL="0" marR="0" algn="l">
                        <a:lnSpc>
                          <a:spcPct val="107000"/>
                        </a:lnSpc>
                        <a:spcBef>
                          <a:spcPts val="0"/>
                        </a:spcBef>
                        <a:spcAft>
                          <a:spcPts val="0"/>
                        </a:spcAft>
                      </a:pPr>
                      <a:r>
                        <a:rPr lang="en-US" sz="850" dirty="0">
                          <a:effectLst/>
                          <a:latin typeface="Calibri"/>
                          <a:ea typeface="Calibri" panose="020F0502020204030204" pitchFamily="34" charset="0"/>
                          <a:cs typeface="Calibri"/>
                        </a:rPr>
                        <a:t>2) Depth of Knowledge (DOK) questions will be updated for each literary selection (all genres) during curriculum development sessions.</a:t>
                      </a: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68554719"/>
                  </a:ext>
                </a:extLst>
              </a:tr>
              <a:tr h="225960">
                <a:tc gridSpan="8">
                  <a:txBody>
                    <a:bodyPr/>
                    <a:lstStyle/>
                    <a:p>
                      <a:pPr marL="0" marR="0" algn="l">
                        <a:lnSpc>
                          <a:spcPct val="107000"/>
                        </a:lnSpc>
                        <a:spcBef>
                          <a:spcPts val="0"/>
                        </a:spcBef>
                        <a:spcAft>
                          <a:spcPts val="0"/>
                        </a:spcAft>
                      </a:pPr>
                      <a:r>
                        <a:rPr lang="en-US" sz="850" dirty="0">
                          <a:effectLst/>
                          <a:latin typeface="Calibri"/>
                          <a:ea typeface="Calibri" panose="020F0502020204030204" pitchFamily="34" charset="0"/>
                          <a:cs typeface="Times New Roman"/>
                        </a:rPr>
                        <a:t>3) Integrate technology into the curriculum to provide virtual and in-person learning with the use of the following platforms: Google Classroom, </a:t>
                      </a:r>
                      <a:r>
                        <a:rPr lang="en-US" sz="850" dirty="0" err="1">
                          <a:effectLst/>
                          <a:latin typeface="Calibri"/>
                          <a:ea typeface="Calibri" panose="020F0502020204030204" pitchFamily="34" charset="0"/>
                          <a:cs typeface="Times New Roman"/>
                        </a:rPr>
                        <a:t>Istation</a:t>
                      </a:r>
                      <a:r>
                        <a:rPr lang="en-US" sz="850" dirty="0">
                          <a:effectLst/>
                          <a:latin typeface="Calibri"/>
                          <a:ea typeface="Calibri" panose="020F0502020204030204" pitchFamily="34" charset="0"/>
                          <a:cs typeface="Times New Roman"/>
                        </a:rPr>
                        <a:t>, </a:t>
                      </a:r>
                      <a:r>
                        <a:rPr lang="en-US" sz="850" dirty="0" err="1">
                          <a:effectLst/>
                          <a:latin typeface="Calibri"/>
                          <a:ea typeface="Calibri" panose="020F0502020204030204" pitchFamily="34" charset="0"/>
                          <a:cs typeface="Times New Roman"/>
                        </a:rPr>
                        <a:t>MyOn</a:t>
                      </a:r>
                      <a:r>
                        <a:rPr lang="en-US" sz="850" dirty="0">
                          <a:effectLst/>
                          <a:latin typeface="Calibri"/>
                          <a:ea typeface="Calibri" panose="020F0502020204030204" pitchFamily="34" charset="0"/>
                          <a:cs typeface="Times New Roman"/>
                        </a:rPr>
                        <a:t>, Newsela, Accelerated Reader, Learning.com, and  </a:t>
                      </a:r>
                      <a:r>
                        <a:rPr lang="en-US" sz="850" dirty="0" err="1">
                          <a:effectLst/>
                          <a:latin typeface="Calibri"/>
                          <a:ea typeface="Calibri" panose="020F0502020204030204" pitchFamily="34" charset="0"/>
                          <a:cs typeface="Times New Roman"/>
                        </a:rPr>
                        <a:t>MackinVia</a:t>
                      </a:r>
                      <a:r>
                        <a:rPr lang="en-US" sz="850" dirty="0">
                          <a:effectLst/>
                          <a:latin typeface="Calibri"/>
                          <a:ea typeface="Calibri" panose="020F0502020204030204" pitchFamily="34" charset="0"/>
                          <a:cs typeface="Times New Roman"/>
                        </a:rPr>
                        <a:t>.</a:t>
                      </a: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58016873"/>
                  </a:ext>
                </a:extLst>
              </a:tr>
              <a:tr h="225960">
                <a:tc>
                  <a:txBody>
                    <a:bodyPr/>
                    <a:lstStyle/>
                    <a:p>
                      <a:pPr marL="0" marR="0" algn="ctr">
                        <a:lnSpc>
                          <a:spcPct val="107000"/>
                        </a:lnSpc>
                        <a:spcBef>
                          <a:spcPts val="0"/>
                        </a:spcBef>
                        <a:spcAft>
                          <a:spcPts val="0"/>
                        </a:spcAft>
                      </a:pPr>
                      <a:r>
                        <a:rPr lang="en-US" sz="850" b="1" dirty="0">
                          <a:solidFill>
                            <a:srgbClr val="FFFFFF"/>
                          </a:solidFill>
                          <a:effectLst/>
                          <a:latin typeface="Calibri"/>
                          <a:ea typeface="Times New Roman" panose="02020603050405020304" pitchFamily="18" charset="0"/>
                          <a:cs typeface="Calibri"/>
                        </a:rPr>
                        <a:t>Strategy 2</a:t>
                      </a:r>
                      <a:endParaRPr lang="en-US" sz="850" dirty="0">
                        <a:effectLst/>
                        <a:latin typeface="Times New Roman"/>
                        <a:ea typeface="Calibri" panose="020F0502020204030204" pitchFamily="34" charset="0"/>
                        <a:cs typeface="Calibri"/>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dirty="0">
                          <a:solidFill>
                            <a:srgbClr val="FFFFFF"/>
                          </a:solidFill>
                          <a:effectLst/>
                          <a:latin typeface="Calibri"/>
                          <a:ea typeface="Times New Roman" panose="02020603050405020304" pitchFamily="18" charset="0"/>
                          <a:cs typeface="Calibri"/>
                        </a:rPr>
                        <a:t>Persons Responsible</a:t>
                      </a:r>
                      <a:endParaRPr lang="en-US" sz="850" dirty="0">
                        <a:effectLst/>
                        <a:latin typeface="Times New Roman"/>
                        <a:ea typeface="Calibri" panose="020F0502020204030204" pitchFamily="34" charset="0"/>
                        <a:cs typeface="Calibri"/>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dirty="0">
                          <a:solidFill>
                            <a:srgbClr val="FFFFFF"/>
                          </a:solidFill>
                          <a:effectLst/>
                          <a:latin typeface="Calibri"/>
                          <a:ea typeface="Times New Roman" panose="02020603050405020304" pitchFamily="18" charset="0"/>
                          <a:cs typeface="Calibri"/>
                        </a:rPr>
                        <a:t>Resources</a:t>
                      </a:r>
                      <a:endParaRPr lang="en-US" sz="850" dirty="0">
                        <a:effectLst/>
                        <a:latin typeface="Times New Roman"/>
                        <a:ea typeface="Calibri" panose="020F0502020204030204" pitchFamily="34" charset="0"/>
                        <a:cs typeface="Calibri"/>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dirty="0">
                          <a:solidFill>
                            <a:srgbClr val="FFFFFF"/>
                          </a:solidFill>
                          <a:effectLst/>
                          <a:latin typeface="Calibri"/>
                          <a:ea typeface="Times New Roman" panose="02020603050405020304" pitchFamily="18" charset="0"/>
                          <a:cs typeface="Calibri"/>
                        </a:rPr>
                        <a:t>Timeline</a:t>
                      </a:r>
                      <a:endParaRPr lang="en-US" sz="850" dirty="0">
                        <a:effectLst/>
                        <a:latin typeface="Times New Roman"/>
                        <a:ea typeface="Calibri" panose="020F0502020204030204" pitchFamily="34" charset="0"/>
                        <a:cs typeface="Calibri"/>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dirty="0">
                          <a:solidFill>
                            <a:srgbClr val="FFFFFF"/>
                          </a:solidFill>
                          <a:effectLst/>
                          <a:latin typeface="Calibri"/>
                          <a:ea typeface="Times New Roman" panose="02020603050405020304" pitchFamily="18" charset="0"/>
                          <a:cs typeface="Calibri"/>
                        </a:rPr>
                        <a:t>Evidence of Implementation</a:t>
                      </a:r>
                      <a:endParaRPr lang="en-US" sz="850" dirty="0">
                        <a:effectLst/>
                        <a:latin typeface="Times New Roman"/>
                        <a:ea typeface="Calibri" panose="020F0502020204030204" pitchFamily="34" charset="0"/>
                        <a:cs typeface="Calibri"/>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dirty="0">
                          <a:solidFill>
                            <a:srgbClr val="FFFFFF"/>
                          </a:solidFill>
                          <a:effectLst/>
                          <a:latin typeface="Calibri"/>
                          <a:ea typeface="Times New Roman" panose="02020603050405020304" pitchFamily="18" charset="0"/>
                          <a:cs typeface="Calibri"/>
                        </a:rPr>
                        <a:t>Evidence of Impact</a:t>
                      </a:r>
                      <a:endParaRPr lang="en-US" sz="850" dirty="0">
                        <a:effectLst/>
                        <a:latin typeface="Times New Roman"/>
                        <a:ea typeface="Calibri" panose="020F0502020204030204" pitchFamily="34" charset="0"/>
                        <a:cs typeface="Calibri"/>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dirty="0">
                          <a:solidFill>
                            <a:srgbClr val="FFFFFF"/>
                          </a:solidFill>
                          <a:effectLst/>
                          <a:latin typeface="Calibri"/>
                          <a:ea typeface="Times New Roman" panose="02020603050405020304" pitchFamily="18" charset="0"/>
                          <a:cs typeface="Calibri"/>
                        </a:rPr>
                        <a:t>Formative Evaluation</a:t>
                      </a:r>
                      <a:endParaRPr lang="en-US" sz="850" dirty="0">
                        <a:effectLst/>
                        <a:latin typeface="Times New Roman"/>
                        <a:ea typeface="Calibri" panose="020F0502020204030204" pitchFamily="34" charset="0"/>
                        <a:cs typeface="Calibri"/>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dirty="0">
                          <a:solidFill>
                            <a:srgbClr val="FFFFFF"/>
                          </a:solidFill>
                          <a:effectLst/>
                          <a:latin typeface="Calibri"/>
                          <a:ea typeface="Times New Roman" panose="02020603050405020304" pitchFamily="18" charset="0"/>
                          <a:cs typeface="Calibri"/>
                        </a:rPr>
                        <a:t>Title-I School- Wide Component</a:t>
                      </a:r>
                      <a:endParaRPr lang="en-US" sz="850" dirty="0">
                        <a:effectLst/>
                        <a:latin typeface="Times New Roman"/>
                        <a:ea typeface="Calibri" panose="020F0502020204030204" pitchFamily="34" charset="0"/>
                        <a:cs typeface="Calibri"/>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852982162"/>
                  </a:ext>
                </a:extLst>
              </a:tr>
              <a:tr h="1014084">
                <a:tc>
                  <a:txBody>
                    <a:bodyPr/>
                    <a:lstStyle/>
                    <a:p>
                      <a:pPr marL="0" marR="0" algn="l">
                        <a:lnSpc>
                          <a:spcPct val="107000"/>
                        </a:lnSpc>
                        <a:spcBef>
                          <a:spcPts val="0"/>
                        </a:spcBef>
                        <a:spcAft>
                          <a:spcPts val="0"/>
                        </a:spcAft>
                      </a:pPr>
                      <a:r>
                        <a:rPr lang="en-US" sz="850" dirty="0">
                          <a:solidFill>
                            <a:srgbClr val="000000"/>
                          </a:solidFill>
                          <a:effectLst/>
                          <a:latin typeface="Calibri"/>
                          <a:ea typeface="Calibri" panose="020F0502020204030204" pitchFamily="34" charset="0"/>
                          <a:cs typeface="Times New Roman"/>
                        </a:rPr>
                        <a:t>Campus Leadership Team will monitor the implementation of the​ curriculum through teamed-up intentional walkthroughs (virtual and in-person).</a:t>
                      </a:r>
                      <a:endParaRPr lang="en-US" sz="850" dirty="0">
                        <a:effectLst/>
                        <a:latin typeface="Calibri"/>
                        <a:ea typeface="Calibri" panose="020F0502020204030204" pitchFamily="34" charset="0"/>
                        <a:cs typeface="Times New Roman"/>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ts val="1200"/>
                        </a:lnSpc>
                        <a:spcBef>
                          <a:spcPts val="0"/>
                        </a:spcBef>
                        <a:spcAft>
                          <a:spcPts val="0"/>
                        </a:spcAft>
                      </a:pPr>
                      <a:r>
                        <a:rPr lang="en-US" sz="850" dirty="0">
                          <a:solidFill>
                            <a:srgbClr val="000000"/>
                          </a:solidFill>
                          <a:effectLst/>
                          <a:latin typeface="Calibri"/>
                          <a:ea typeface="Calibri" panose="020F0502020204030204" pitchFamily="34" charset="0"/>
                          <a:cs typeface="Calibri"/>
                        </a:rPr>
                        <a:t>Principal (Mrs. C. Espinoza)</a:t>
                      </a:r>
                      <a:endParaRPr lang="en-US" sz="850" dirty="0">
                        <a:effectLst/>
                        <a:latin typeface="Calibri"/>
                        <a:ea typeface="Calibri" panose="020F0502020204030204" pitchFamily="34" charset="0"/>
                        <a:cs typeface="Calibri"/>
                      </a:endParaRPr>
                    </a:p>
                    <a:p>
                      <a:pPr marL="0" marR="0" algn="l">
                        <a:lnSpc>
                          <a:spcPct val="107000"/>
                        </a:lnSpc>
                        <a:spcBef>
                          <a:spcPts val="0"/>
                        </a:spcBef>
                        <a:spcAft>
                          <a:spcPts val="0"/>
                        </a:spcAft>
                      </a:pPr>
                      <a:r>
                        <a:rPr lang="en-US" sz="850" dirty="0">
                          <a:solidFill>
                            <a:srgbClr val="000000"/>
                          </a:solidFill>
                          <a:effectLst/>
                          <a:latin typeface="Calibri"/>
                          <a:ea typeface="Calibri" panose="020F0502020204030204" pitchFamily="34" charset="0"/>
                          <a:cs typeface="Calibri"/>
                        </a:rPr>
                        <a:t>AP (Mrs.  AP)</a:t>
                      </a:r>
                      <a:br>
                        <a:rPr lang="en-US" sz="850" dirty="0">
                          <a:solidFill>
                            <a:srgbClr val="000000"/>
                          </a:solidFill>
                          <a:effectLst/>
                          <a:latin typeface="Calibri"/>
                          <a:ea typeface="Calibri" panose="020F0502020204030204" pitchFamily="34" charset="0"/>
                          <a:cs typeface="Times New Roman"/>
                        </a:rPr>
                      </a:br>
                      <a:r>
                        <a:rPr lang="en-US" sz="850" dirty="0">
                          <a:solidFill>
                            <a:srgbClr val="000000"/>
                          </a:solidFill>
                          <a:effectLst/>
                          <a:latin typeface="Calibri"/>
                          <a:ea typeface="Calibri" panose="020F0502020204030204" pitchFamily="34" charset="0"/>
                          <a:cs typeface="Calibri"/>
                        </a:rPr>
                        <a:t>CLL</a:t>
                      </a:r>
                      <a:endParaRPr lang="en-US" sz="850" dirty="0">
                        <a:effectLst/>
                        <a:latin typeface="Calibri"/>
                        <a:ea typeface="Calibri" panose="020F0502020204030204" pitchFamily="34" charset="0"/>
                        <a:cs typeface="Calibri"/>
                      </a:endParaRPr>
                    </a:p>
                    <a:p>
                      <a:pPr marL="0" marR="0" algn="l">
                        <a:lnSpc>
                          <a:spcPct val="107000"/>
                        </a:lnSpc>
                        <a:spcBef>
                          <a:spcPts val="0"/>
                        </a:spcBef>
                        <a:spcAft>
                          <a:spcPts val="0"/>
                        </a:spcAft>
                      </a:pPr>
                      <a:r>
                        <a:rPr lang="en-US" sz="850" dirty="0">
                          <a:solidFill>
                            <a:srgbClr val="000000"/>
                          </a:solidFill>
                          <a:effectLst/>
                          <a:latin typeface="Calibri"/>
                          <a:ea typeface="Calibri" panose="020F0502020204030204" pitchFamily="34" charset="0"/>
                          <a:cs typeface="Calibri"/>
                        </a:rPr>
                        <a:t>Content Coordinators</a:t>
                      </a:r>
                      <a:endParaRPr lang="en-US" sz="850" dirty="0">
                        <a:effectLst/>
                        <a:latin typeface="Calibri"/>
                        <a:ea typeface="Calibri" panose="020F0502020204030204" pitchFamily="34" charset="0"/>
                        <a:cs typeface="Calibri"/>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07000"/>
                        </a:lnSpc>
                        <a:spcBef>
                          <a:spcPts val="0"/>
                        </a:spcBef>
                        <a:spcAft>
                          <a:spcPts val="0"/>
                        </a:spcAft>
                      </a:pPr>
                      <a:r>
                        <a:rPr lang="en-US" sz="850" dirty="0">
                          <a:solidFill>
                            <a:srgbClr val="000000"/>
                          </a:solidFill>
                          <a:effectLst/>
                          <a:latin typeface="Calibri"/>
                          <a:ea typeface="Calibri" panose="020F0502020204030204" pitchFamily="34" charset="0"/>
                          <a:cs typeface="Times New Roman"/>
                        </a:rPr>
                        <a:t>Walkthrough Portal</a:t>
                      </a:r>
                      <a:endParaRPr lang="en-US" sz="850"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850" dirty="0">
                          <a:solidFill>
                            <a:srgbClr val="000000"/>
                          </a:solidFill>
                          <a:effectLst/>
                          <a:latin typeface="Calibri"/>
                          <a:ea typeface="Calibri" panose="020F0502020204030204" pitchFamily="34" charset="0"/>
                          <a:cs typeface="Times New Roman"/>
                        </a:rPr>
                        <a:t>Pacing Guides</a:t>
                      </a:r>
                      <a:endParaRPr lang="en-US" sz="850"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850" dirty="0">
                          <a:solidFill>
                            <a:srgbClr val="000000"/>
                          </a:solidFill>
                          <a:effectLst/>
                          <a:latin typeface="Calibri"/>
                          <a:ea typeface="Calibri" panose="020F0502020204030204" pitchFamily="34" charset="0"/>
                          <a:cs typeface="Times New Roman"/>
                        </a:rPr>
                        <a:t>Teacher Reminders</a:t>
                      </a:r>
                      <a:endParaRPr lang="en-US" sz="850"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850" dirty="0">
                          <a:solidFill>
                            <a:srgbClr val="000000"/>
                          </a:solidFill>
                          <a:effectLst/>
                          <a:latin typeface="Calibri"/>
                          <a:ea typeface="Calibri" panose="020F0502020204030204" pitchFamily="34" charset="0"/>
                          <a:cs typeface="Times New Roman"/>
                        </a:rPr>
                        <a:t>Schedules</a:t>
                      </a:r>
                      <a:endParaRPr lang="en-US" sz="850" dirty="0">
                        <a:effectLst/>
                        <a:latin typeface="Calibri"/>
                        <a:ea typeface="Calibri" panose="020F0502020204030204" pitchFamily="34" charset="0"/>
                        <a:cs typeface="Times New Roman"/>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lgn="l">
                        <a:lnSpc>
                          <a:spcPct val="107000"/>
                        </a:lnSpc>
                        <a:spcBef>
                          <a:spcPts val="0"/>
                        </a:spcBef>
                        <a:spcAft>
                          <a:spcPts val="0"/>
                        </a:spcAft>
                        <a:buNone/>
                      </a:pPr>
                      <a:r>
                        <a:rPr lang="en-US" sz="850" dirty="0">
                          <a:solidFill>
                            <a:srgbClr val="000000"/>
                          </a:solidFill>
                          <a:effectLst/>
                          <a:latin typeface="Calibri"/>
                          <a:cs typeface="Calibri"/>
                        </a:rPr>
                        <a:t>August 2023- September 2024</a:t>
                      </a: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50" dirty="0">
                          <a:solidFill>
                            <a:srgbClr val="000000"/>
                          </a:solidFill>
                          <a:effectLst/>
                          <a:latin typeface="Calibri"/>
                          <a:ea typeface="Calibri" panose="020F0502020204030204" pitchFamily="34" charset="0"/>
                          <a:cs typeface="Calibri"/>
                        </a:rPr>
                        <a:t>Walk-through documentation</a:t>
                      </a:r>
                      <a:endParaRPr lang="en-US" sz="850" dirty="0">
                        <a:effectLst/>
                        <a:latin typeface="Calibri"/>
                        <a:ea typeface="Calibri" panose="020F0502020204030204" pitchFamily="34" charset="0"/>
                        <a:cs typeface="Calibri"/>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850" dirty="0">
                          <a:solidFill>
                            <a:srgbClr val="000000"/>
                          </a:solidFill>
                          <a:effectLst/>
                          <a:latin typeface="Calibri"/>
                          <a:ea typeface="Calibri" panose="020F0502020204030204" pitchFamily="34" charset="0"/>
                          <a:cs typeface="Times New Roman"/>
                        </a:rPr>
                        <a:t>BM1 and BM2 scores show increases in student achievement and student performance growth                    Teacher implementation of feedback </a:t>
                      </a:r>
                      <a:endParaRPr lang="en-US" sz="850" dirty="0">
                        <a:effectLst/>
                        <a:latin typeface="Calibri"/>
                        <a:ea typeface="Calibri" panose="020F0502020204030204" pitchFamily="34" charset="0"/>
                        <a:cs typeface="Times New Roman"/>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50" dirty="0">
                          <a:solidFill>
                            <a:srgbClr val="000000"/>
                          </a:solidFill>
                          <a:effectLst/>
                          <a:latin typeface="Calibri"/>
                          <a:ea typeface="Calibri" panose="020F0502020204030204" pitchFamily="34" charset="0"/>
                          <a:cs typeface="Times New Roman"/>
                        </a:rPr>
                        <a:t>Formative assessments</a:t>
                      </a:r>
                      <a:endParaRPr lang="en-US" sz="850"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850" dirty="0">
                          <a:effectLst/>
                          <a:latin typeface="Calibri"/>
                          <a:ea typeface="Calibri" panose="020F0502020204030204" pitchFamily="34" charset="0"/>
                          <a:cs typeface="Times New Roman"/>
                        </a:rPr>
                        <a:t>TRPI/Tejas Lee</a:t>
                      </a:r>
                    </a:p>
                    <a:p>
                      <a:pPr marL="0" marR="0" algn="l">
                        <a:lnSpc>
                          <a:spcPct val="107000"/>
                        </a:lnSpc>
                        <a:spcBef>
                          <a:spcPts val="0"/>
                        </a:spcBef>
                        <a:spcAft>
                          <a:spcPts val="0"/>
                        </a:spcAft>
                      </a:pPr>
                      <a:r>
                        <a:rPr lang="en-US" sz="850" dirty="0">
                          <a:effectLst/>
                          <a:latin typeface="Calibri"/>
                          <a:ea typeface="Calibri" panose="020F0502020204030204" pitchFamily="34" charset="0"/>
                          <a:cs typeface="Times New Roman"/>
                        </a:rPr>
                        <a:t>Circle</a:t>
                      </a:r>
                    </a:p>
                    <a:p>
                      <a:pPr marL="0" marR="0" algn="l">
                        <a:lnSpc>
                          <a:spcPct val="107000"/>
                        </a:lnSpc>
                        <a:spcBef>
                          <a:spcPts val="0"/>
                        </a:spcBef>
                        <a:spcAft>
                          <a:spcPts val="0"/>
                        </a:spcAft>
                      </a:pPr>
                      <a:r>
                        <a:rPr lang="en-US" sz="850" dirty="0">
                          <a:effectLst/>
                          <a:latin typeface="Calibri"/>
                          <a:ea typeface="Calibri" panose="020F0502020204030204" pitchFamily="34" charset="0"/>
                          <a:cs typeface="Times New Roman"/>
                        </a:rPr>
                        <a:t>DRA</a:t>
                      </a:r>
                      <a:br>
                        <a:rPr lang="en-US" sz="850" dirty="0">
                          <a:effectLst/>
                          <a:latin typeface="Calibri"/>
                          <a:ea typeface="Calibri" panose="020F0502020204030204" pitchFamily="34" charset="0"/>
                          <a:cs typeface="Times New Roman"/>
                        </a:rPr>
                      </a:br>
                      <a:r>
                        <a:rPr lang="en-US" sz="850" dirty="0">
                          <a:solidFill>
                            <a:srgbClr val="000000"/>
                          </a:solidFill>
                          <a:effectLst/>
                          <a:latin typeface="Calibri"/>
                          <a:ea typeface="Calibri" panose="020F0502020204030204" pitchFamily="34" charset="0"/>
                          <a:cs typeface="Times New Roman"/>
                        </a:rPr>
                        <a:t>CBAs and Benchmarks</a:t>
                      </a:r>
                      <a:br>
                        <a:rPr lang="en-US" sz="850" dirty="0">
                          <a:effectLst/>
                          <a:latin typeface="Calibri"/>
                          <a:ea typeface="Calibri" panose="020F0502020204030204" pitchFamily="34" charset="0"/>
                          <a:cs typeface="Times New Roman"/>
                        </a:rPr>
                      </a:br>
                      <a:r>
                        <a:rPr lang="en-US" sz="850" dirty="0">
                          <a:solidFill>
                            <a:srgbClr val="000000"/>
                          </a:solidFill>
                          <a:effectLst/>
                          <a:latin typeface="Calibri"/>
                          <a:ea typeface="Calibri" panose="020F0502020204030204" pitchFamily="34" charset="0"/>
                          <a:cs typeface="Times New Roman"/>
                        </a:rPr>
                        <a:t>STAAR/TELPAS</a:t>
                      </a:r>
                      <a:br>
                        <a:rPr lang="en-US" sz="850" dirty="0">
                          <a:effectLst/>
                          <a:latin typeface="Calibri"/>
                          <a:ea typeface="Calibri" panose="020F0502020204030204" pitchFamily="34" charset="0"/>
                          <a:cs typeface="Times New Roman"/>
                        </a:rPr>
                      </a:br>
                      <a:r>
                        <a:rPr lang="en-US" sz="850" dirty="0">
                          <a:solidFill>
                            <a:srgbClr val="000000"/>
                          </a:solidFill>
                          <a:effectLst/>
                          <a:latin typeface="Calibri"/>
                          <a:ea typeface="Calibri" panose="020F0502020204030204" pitchFamily="34" charset="0"/>
                          <a:cs typeface="Times New Roman"/>
                        </a:rPr>
                        <a:t>STAR test from AR</a:t>
                      </a:r>
                      <a:endParaRPr lang="en-US" sz="850" dirty="0">
                        <a:effectLst/>
                        <a:latin typeface="Calibri"/>
                        <a:ea typeface="Calibri" panose="020F0502020204030204" pitchFamily="34" charset="0"/>
                        <a:cs typeface="Times New Roman"/>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50" dirty="0">
                          <a:solidFill>
                            <a:srgbClr val="000000"/>
                          </a:solidFill>
                          <a:effectLst/>
                          <a:latin typeface="Calibri"/>
                          <a:ea typeface="Calibri" panose="020F0502020204030204" pitchFamily="34" charset="0"/>
                          <a:cs typeface="Calibri"/>
                        </a:rPr>
                        <a:t>Title I , II, III, IV</a:t>
                      </a:r>
                      <a:br>
                        <a:rPr lang="en-US" sz="850" dirty="0">
                          <a:solidFill>
                            <a:srgbClr val="000000"/>
                          </a:solidFill>
                          <a:effectLst/>
                          <a:latin typeface="Calibri"/>
                          <a:ea typeface="Calibri" panose="020F0502020204030204" pitchFamily="34" charset="0"/>
                          <a:cs typeface="Calibri"/>
                        </a:rPr>
                      </a:br>
                      <a:r>
                        <a:rPr lang="en-US" sz="850" dirty="0">
                          <a:solidFill>
                            <a:srgbClr val="000000"/>
                          </a:solidFill>
                          <a:effectLst/>
                          <a:latin typeface="Calibri"/>
                          <a:ea typeface="Calibri" panose="020F0502020204030204" pitchFamily="34" charset="0"/>
                          <a:cs typeface="Calibri"/>
                        </a:rPr>
                        <a:t>State Bilingual Funds</a:t>
                      </a:r>
                      <a:br>
                        <a:rPr lang="en-US" sz="850" dirty="0">
                          <a:solidFill>
                            <a:srgbClr val="000000"/>
                          </a:solidFill>
                          <a:effectLst/>
                          <a:latin typeface="Calibri"/>
                          <a:ea typeface="Calibri" panose="020F0502020204030204" pitchFamily="34" charset="0"/>
                          <a:cs typeface="Calibri"/>
                        </a:rPr>
                      </a:br>
                      <a:r>
                        <a:rPr lang="en-US" sz="850" dirty="0">
                          <a:solidFill>
                            <a:srgbClr val="000000"/>
                          </a:solidFill>
                          <a:effectLst/>
                          <a:latin typeface="Calibri"/>
                          <a:ea typeface="Calibri" panose="020F0502020204030204" pitchFamily="34" charset="0"/>
                          <a:cs typeface="Calibri"/>
                        </a:rPr>
                        <a:t>State Comp. </a:t>
                      </a:r>
                      <a:endParaRPr lang="en-US" sz="850" dirty="0">
                        <a:effectLst/>
                        <a:latin typeface="Calibri"/>
                        <a:ea typeface="Calibri" panose="020F0502020204030204" pitchFamily="34" charset="0"/>
                        <a:cs typeface="Calibri"/>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34024733"/>
                  </a:ext>
                </a:extLst>
              </a:tr>
              <a:tr h="139322">
                <a:tc gridSpan="8">
                  <a:txBody>
                    <a:bodyPr/>
                    <a:lstStyle/>
                    <a:p>
                      <a:pPr marL="0" marR="0" algn="ctr">
                        <a:lnSpc>
                          <a:spcPct val="107000"/>
                        </a:lnSpc>
                        <a:spcBef>
                          <a:spcPts val="0"/>
                        </a:spcBef>
                        <a:spcAft>
                          <a:spcPts val="0"/>
                        </a:spcAft>
                      </a:pPr>
                      <a:r>
                        <a:rPr lang="en-US" sz="850" b="1" dirty="0">
                          <a:solidFill>
                            <a:srgbClr val="FFFFFF"/>
                          </a:solidFill>
                          <a:effectLst/>
                          <a:latin typeface="Calibri"/>
                          <a:ea typeface="Times New Roman" panose="02020603050405020304" pitchFamily="18" charset="0"/>
                          <a:cs typeface="Calibri"/>
                        </a:rPr>
                        <a:t>Action Steps</a:t>
                      </a:r>
                      <a:endParaRPr lang="en-US" sz="850" dirty="0">
                        <a:effectLst/>
                        <a:latin typeface="Times New Roman"/>
                        <a:ea typeface="Calibri" panose="020F0502020204030204" pitchFamily="34" charset="0"/>
                        <a:cs typeface="Calibri"/>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20863481"/>
                  </a:ext>
                </a:extLst>
              </a:tr>
              <a:tr h="139322">
                <a:tc gridSpan="8">
                  <a:txBody>
                    <a:bodyPr/>
                    <a:lstStyle/>
                    <a:p>
                      <a:pPr marL="0" marR="0" algn="l">
                        <a:lnSpc>
                          <a:spcPct val="107000"/>
                        </a:lnSpc>
                        <a:spcBef>
                          <a:spcPts val="0"/>
                        </a:spcBef>
                        <a:spcAft>
                          <a:spcPts val="0"/>
                        </a:spcAft>
                      </a:pPr>
                      <a:r>
                        <a:rPr lang="en-US" sz="850" dirty="0">
                          <a:effectLst/>
                          <a:latin typeface="Calibri"/>
                          <a:ea typeface="Calibri" panose="020F0502020204030204" pitchFamily="34" charset="0"/>
                          <a:cs typeface="Calibri"/>
                        </a:rPr>
                        <a:t>1) Observe and provide feedback to teachers on effective and rigorous instructional reading strategies. </a:t>
                      </a:r>
                      <a:endParaRPr lang="en-US" sz="850" dirty="0">
                        <a:effectLst/>
                        <a:latin typeface="Calibri"/>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10695761"/>
                  </a:ext>
                </a:extLst>
              </a:tr>
              <a:tr h="139322">
                <a:tc gridSpan="8">
                  <a:txBody>
                    <a:bodyPr/>
                    <a:lstStyle/>
                    <a:p>
                      <a:pPr marL="0" marR="0" algn="l">
                        <a:lnSpc>
                          <a:spcPct val="107000"/>
                        </a:lnSpc>
                        <a:spcBef>
                          <a:spcPts val="0"/>
                        </a:spcBef>
                        <a:spcAft>
                          <a:spcPts val="0"/>
                        </a:spcAft>
                      </a:pPr>
                      <a:r>
                        <a:rPr lang="en-US" sz="850" dirty="0">
                          <a:effectLst/>
                          <a:latin typeface="Calibri"/>
                          <a:ea typeface="Calibri" panose="020F0502020204030204" pitchFamily="34" charset="0"/>
                          <a:cs typeface="Calibri"/>
                        </a:rPr>
                        <a:t>2) Ensure appropriate pacing of the curriculum based on the timelines. </a:t>
                      </a:r>
                      <a:endParaRPr lang="en-US" sz="850" dirty="0">
                        <a:effectLst/>
                        <a:latin typeface="Calibri"/>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62790649"/>
                  </a:ext>
                </a:extLst>
              </a:tr>
              <a:tr h="139322">
                <a:tc gridSpan="8">
                  <a:txBody>
                    <a:bodyPr/>
                    <a:lstStyle/>
                    <a:p>
                      <a:pPr marL="0" marR="0" algn="l">
                        <a:lnSpc>
                          <a:spcPct val="107000"/>
                        </a:lnSpc>
                        <a:spcBef>
                          <a:spcPts val="0"/>
                        </a:spcBef>
                        <a:spcAft>
                          <a:spcPts val="0"/>
                        </a:spcAft>
                      </a:pPr>
                      <a:r>
                        <a:rPr lang="en-US" sz="850" dirty="0">
                          <a:effectLst/>
                          <a:latin typeface="Calibri"/>
                          <a:ea typeface="Calibri" panose="020F0502020204030204" pitchFamily="34" charset="0"/>
                          <a:cs typeface="Times New Roman"/>
                        </a:rPr>
                        <a:t>3) Team Walks, with Principal and AP will be scheduled monthly in order to calibrate and provide growth opportunities for campus administrators. </a:t>
                      </a:r>
                      <a:endParaRPr lang="en-US" sz="850" dirty="0">
                        <a:effectLst/>
                        <a:latin typeface="Calibri"/>
                        <a:ea typeface="Calibri" panose="020F0502020204030204" pitchFamily="34" charset="0"/>
                        <a:cs typeface="Times New Roman" panose="02020603050405020304" pitchFamily="18" charset="0"/>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42471465"/>
                  </a:ext>
                </a:extLst>
              </a:tr>
              <a:tr h="225960">
                <a:tc>
                  <a:txBody>
                    <a:bodyPr/>
                    <a:lstStyle/>
                    <a:p>
                      <a:pPr marL="0" marR="0" algn="ctr">
                        <a:lnSpc>
                          <a:spcPct val="107000"/>
                        </a:lnSpc>
                        <a:spcBef>
                          <a:spcPts val="0"/>
                        </a:spcBef>
                        <a:spcAft>
                          <a:spcPts val="0"/>
                        </a:spcAft>
                      </a:pPr>
                      <a:r>
                        <a:rPr lang="en-US" sz="850" b="1" dirty="0">
                          <a:solidFill>
                            <a:srgbClr val="FFFFFF"/>
                          </a:solidFill>
                          <a:effectLst/>
                          <a:latin typeface="Calibri"/>
                          <a:ea typeface="Times New Roman" panose="02020603050405020304" pitchFamily="18" charset="0"/>
                          <a:cs typeface="Calibri"/>
                        </a:rPr>
                        <a:t>Strategy 3</a:t>
                      </a:r>
                      <a:endParaRPr lang="en-US" sz="850" dirty="0">
                        <a:effectLst/>
                        <a:latin typeface="Times New Roman"/>
                        <a:ea typeface="Calibri" panose="020F0502020204030204" pitchFamily="34" charset="0"/>
                        <a:cs typeface="Calibri"/>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dirty="0">
                          <a:solidFill>
                            <a:srgbClr val="FFFFFF"/>
                          </a:solidFill>
                          <a:effectLst/>
                          <a:latin typeface="Calibri"/>
                          <a:ea typeface="Times New Roman" panose="02020603050405020304" pitchFamily="18" charset="0"/>
                          <a:cs typeface="Calibri"/>
                        </a:rPr>
                        <a:t>Persons Responsible</a:t>
                      </a:r>
                      <a:endParaRPr lang="en-US" sz="850" dirty="0">
                        <a:effectLst/>
                        <a:latin typeface="Times New Roman"/>
                        <a:ea typeface="Calibri" panose="020F0502020204030204" pitchFamily="34" charset="0"/>
                        <a:cs typeface="Calibri"/>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dirty="0">
                          <a:solidFill>
                            <a:srgbClr val="FFFFFF"/>
                          </a:solidFill>
                          <a:effectLst/>
                          <a:latin typeface="Calibri"/>
                          <a:ea typeface="Times New Roman" panose="02020603050405020304" pitchFamily="18" charset="0"/>
                          <a:cs typeface="Calibri"/>
                        </a:rPr>
                        <a:t>Resources</a:t>
                      </a:r>
                      <a:endParaRPr lang="en-US" sz="850" dirty="0">
                        <a:effectLst/>
                        <a:latin typeface="Times New Roman"/>
                        <a:ea typeface="Calibri" panose="020F0502020204030204" pitchFamily="34" charset="0"/>
                        <a:cs typeface="Calibri"/>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dirty="0">
                          <a:solidFill>
                            <a:srgbClr val="FFFFFF"/>
                          </a:solidFill>
                          <a:effectLst/>
                          <a:latin typeface="Calibri"/>
                          <a:ea typeface="Times New Roman" panose="02020603050405020304" pitchFamily="18" charset="0"/>
                          <a:cs typeface="Calibri"/>
                        </a:rPr>
                        <a:t>Timeline</a:t>
                      </a:r>
                      <a:endParaRPr lang="en-US" sz="850" dirty="0">
                        <a:effectLst/>
                        <a:latin typeface="Times New Roman"/>
                        <a:ea typeface="Calibri" panose="020F0502020204030204" pitchFamily="34" charset="0"/>
                        <a:cs typeface="Calibri"/>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dirty="0">
                          <a:solidFill>
                            <a:srgbClr val="FFFFFF"/>
                          </a:solidFill>
                          <a:effectLst/>
                          <a:latin typeface="Calibri"/>
                          <a:ea typeface="Times New Roman" panose="02020603050405020304" pitchFamily="18" charset="0"/>
                          <a:cs typeface="Calibri"/>
                        </a:rPr>
                        <a:t>Evidence of Implementation</a:t>
                      </a:r>
                      <a:endParaRPr lang="en-US" sz="850" dirty="0">
                        <a:effectLst/>
                        <a:latin typeface="Times New Roman"/>
                        <a:ea typeface="Calibri" panose="020F0502020204030204" pitchFamily="34" charset="0"/>
                        <a:cs typeface="Calibri"/>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dirty="0">
                          <a:solidFill>
                            <a:srgbClr val="FFFFFF"/>
                          </a:solidFill>
                          <a:effectLst/>
                          <a:latin typeface="Calibri"/>
                          <a:ea typeface="Times New Roman" panose="02020603050405020304" pitchFamily="18" charset="0"/>
                          <a:cs typeface="Calibri"/>
                        </a:rPr>
                        <a:t>Evidence of Impact</a:t>
                      </a:r>
                      <a:endParaRPr lang="en-US" sz="850" dirty="0">
                        <a:effectLst/>
                        <a:latin typeface="Times New Roman"/>
                        <a:ea typeface="Calibri" panose="020F0502020204030204" pitchFamily="34" charset="0"/>
                        <a:cs typeface="Calibri"/>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dirty="0">
                          <a:solidFill>
                            <a:srgbClr val="FFFFFF"/>
                          </a:solidFill>
                          <a:effectLst/>
                          <a:latin typeface="Calibri"/>
                          <a:ea typeface="Times New Roman" panose="02020603050405020304" pitchFamily="18" charset="0"/>
                          <a:cs typeface="Calibri"/>
                        </a:rPr>
                        <a:t>Formative Evaluation</a:t>
                      </a:r>
                      <a:endParaRPr lang="en-US" sz="850" dirty="0">
                        <a:effectLst/>
                        <a:latin typeface="Times New Roman"/>
                        <a:ea typeface="Calibri" panose="020F0502020204030204" pitchFamily="34" charset="0"/>
                        <a:cs typeface="Calibri"/>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50" b="1" dirty="0">
                          <a:solidFill>
                            <a:srgbClr val="FFFFFF"/>
                          </a:solidFill>
                          <a:effectLst/>
                          <a:latin typeface="Calibri"/>
                          <a:ea typeface="Times New Roman" panose="02020603050405020304" pitchFamily="18" charset="0"/>
                          <a:cs typeface="Calibri"/>
                        </a:rPr>
                        <a:t>Title-I School- Wide Component</a:t>
                      </a:r>
                      <a:endParaRPr lang="en-US" sz="850" dirty="0">
                        <a:effectLst/>
                        <a:latin typeface="Times New Roman"/>
                        <a:ea typeface="Calibri" panose="020F0502020204030204" pitchFamily="34" charset="0"/>
                        <a:cs typeface="Calibri"/>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598811554"/>
                  </a:ext>
                </a:extLst>
              </a:tr>
              <a:tr h="1597259">
                <a:tc>
                  <a:txBody>
                    <a:bodyPr/>
                    <a:lstStyle/>
                    <a:p>
                      <a:pPr marL="0" marR="0" algn="l">
                        <a:lnSpc>
                          <a:spcPct val="107000"/>
                        </a:lnSpc>
                        <a:spcBef>
                          <a:spcPts val="0"/>
                        </a:spcBef>
                        <a:spcAft>
                          <a:spcPts val="0"/>
                        </a:spcAft>
                      </a:pPr>
                      <a:r>
                        <a:rPr lang="en-US" sz="850" dirty="0">
                          <a:solidFill>
                            <a:srgbClr val="000000"/>
                          </a:solidFill>
                          <a:effectLst/>
                          <a:latin typeface="Calibri"/>
                          <a:ea typeface="Calibri" panose="020F0502020204030204" pitchFamily="34" charset="0"/>
                          <a:cs typeface="Calibri"/>
                        </a:rPr>
                        <a:t>Ongoing support for the implementation of the ELAR/SLAR curriculum through CLCs.</a:t>
                      </a:r>
                      <a:endParaRPr lang="en-US" sz="850" dirty="0">
                        <a:effectLst/>
                        <a:latin typeface="Calibri"/>
                        <a:ea typeface="Calibri" panose="020F0502020204030204" pitchFamily="34" charset="0"/>
                        <a:cs typeface="Calibri"/>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ts val="1200"/>
                        </a:lnSpc>
                        <a:spcBef>
                          <a:spcPts val="0"/>
                        </a:spcBef>
                        <a:spcAft>
                          <a:spcPts val="0"/>
                        </a:spcAft>
                      </a:pPr>
                      <a:r>
                        <a:rPr lang="en-US" sz="850" dirty="0">
                          <a:solidFill>
                            <a:srgbClr val="000000"/>
                          </a:solidFill>
                          <a:effectLst/>
                          <a:latin typeface="Calibri"/>
                          <a:ea typeface="Calibri" panose="020F0502020204030204" pitchFamily="34" charset="0"/>
                          <a:cs typeface="Calibri"/>
                        </a:rPr>
                        <a:t>Principal (Mrs. C. Espinoza)</a:t>
                      </a:r>
                      <a:endParaRPr lang="en-US" sz="850" dirty="0">
                        <a:effectLst/>
                        <a:latin typeface="Calibri"/>
                        <a:ea typeface="Calibri" panose="020F0502020204030204" pitchFamily="34" charset="0"/>
                        <a:cs typeface="Calibri"/>
                      </a:endParaRPr>
                    </a:p>
                    <a:p>
                      <a:pPr marL="0" marR="0" algn="l">
                        <a:lnSpc>
                          <a:spcPct val="107000"/>
                        </a:lnSpc>
                        <a:spcBef>
                          <a:spcPts val="0"/>
                        </a:spcBef>
                        <a:spcAft>
                          <a:spcPts val="0"/>
                        </a:spcAft>
                      </a:pPr>
                      <a:r>
                        <a:rPr lang="en-US" sz="850" dirty="0">
                          <a:solidFill>
                            <a:srgbClr val="000000"/>
                          </a:solidFill>
                          <a:effectLst/>
                          <a:latin typeface="Calibri"/>
                          <a:ea typeface="Calibri" panose="020F0502020204030204" pitchFamily="34" charset="0"/>
                          <a:cs typeface="Calibri"/>
                        </a:rPr>
                        <a:t>AP (Mrs.  AP)</a:t>
                      </a:r>
                      <a:br>
                        <a:rPr lang="en-US" sz="850" dirty="0">
                          <a:effectLst/>
                          <a:latin typeface="Calibri"/>
                          <a:ea typeface="Calibri" panose="020F0502020204030204" pitchFamily="34" charset="0"/>
                          <a:cs typeface="Times New Roman"/>
                        </a:rPr>
                      </a:br>
                      <a:r>
                        <a:rPr lang="en-US" sz="850" dirty="0">
                          <a:solidFill>
                            <a:srgbClr val="000000"/>
                          </a:solidFill>
                          <a:effectLst/>
                          <a:latin typeface="Calibri"/>
                          <a:ea typeface="Calibri" panose="020F0502020204030204" pitchFamily="34" charset="0"/>
                          <a:cs typeface="Calibri"/>
                        </a:rPr>
                        <a:t>CLL</a:t>
                      </a:r>
                    </a:p>
                    <a:p>
                      <a:pPr marL="0" marR="0" algn="l">
                        <a:lnSpc>
                          <a:spcPct val="107000"/>
                        </a:lnSpc>
                        <a:spcBef>
                          <a:spcPts val="0"/>
                        </a:spcBef>
                        <a:spcAft>
                          <a:spcPts val="0"/>
                        </a:spcAft>
                      </a:pPr>
                      <a:r>
                        <a:rPr lang="en-US" sz="850" dirty="0">
                          <a:solidFill>
                            <a:srgbClr val="000000"/>
                          </a:solidFill>
                          <a:effectLst/>
                          <a:latin typeface="Calibri"/>
                          <a:ea typeface="Calibri" panose="020F0502020204030204" pitchFamily="34" charset="0"/>
                          <a:cs typeface="Calibri"/>
                        </a:rPr>
                        <a:t>TXCEE support staff</a:t>
                      </a:r>
                      <a:endParaRPr lang="en-US" sz="850" dirty="0" err="1">
                        <a:effectLst/>
                        <a:latin typeface="Calibri"/>
                        <a:ea typeface="Calibri" panose="020F0502020204030204" pitchFamily="34" charset="0"/>
                        <a:cs typeface="Calibri"/>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50" dirty="0">
                          <a:solidFill>
                            <a:srgbClr val="000000"/>
                          </a:solidFill>
                          <a:effectLst/>
                          <a:latin typeface="Calibri"/>
                          <a:ea typeface="Calibri" panose="020F0502020204030204" pitchFamily="34" charset="0"/>
                          <a:cs typeface="Times New Roman"/>
                        </a:rPr>
                        <a:t>Training Material</a:t>
                      </a:r>
                      <a:br>
                        <a:rPr lang="en-US" sz="850" dirty="0">
                          <a:effectLst/>
                          <a:latin typeface="Calibri"/>
                          <a:ea typeface="Calibri" panose="020F0502020204030204" pitchFamily="34" charset="0"/>
                          <a:cs typeface="Times New Roman"/>
                        </a:rPr>
                      </a:br>
                      <a:r>
                        <a:rPr lang="en-US" sz="850" dirty="0">
                          <a:solidFill>
                            <a:srgbClr val="000000"/>
                          </a:solidFill>
                          <a:effectLst/>
                          <a:latin typeface="Calibri"/>
                          <a:ea typeface="Calibri" panose="020F0502020204030204" pitchFamily="34" charset="0"/>
                          <a:cs typeface="Times New Roman"/>
                        </a:rPr>
                        <a:t>Training Agenda</a:t>
                      </a:r>
                      <a:br>
                        <a:rPr lang="en-US" sz="850" dirty="0">
                          <a:effectLst/>
                          <a:latin typeface="Calibri"/>
                          <a:ea typeface="Calibri" panose="020F0502020204030204" pitchFamily="34" charset="0"/>
                          <a:cs typeface="Times New Roman"/>
                        </a:rPr>
                      </a:br>
                      <a:r>
                        <a:rPr lang="en-US" sz="850" dirty="0">
                          <a:solidFill>
                            <a:srgbClr val="000000"/>
                          </a:solidFill>
                          <a:effectLst/>
                          <a:latin typeface="Calibri"/>
                          <a:ea typeface="Calibri" panose="020F0502020204030204" pitchFamily="34" charset="0"/>
                          <a:cs typeface="Times New Roman"/>
                        </a:rPr>
                        <a:t>District Curriculum, Pacing guide, Year- at- a- Glance, Weekly Lessons</a:t>
                      </a:r>
                      <a:br>
                        <a:rPr lang="en-US" sz="850" dirty="0">
                          <a:effectLst/>
                          <a:latin typeface="Calibri"/>
                          <a:ea typeface="Calibri" panose="020F0502020204030204" pitchFamily="34" charset="0"/>
                          <a:cs typeface="Times New Roman"/>
                        </a:rPr>
                      </a:br>
                      <a:r>
                        <a:rPr lang="en-US" sz="850" dirty="0">
                          <a:solidFill>
                            <a:srgbClr val="000000"/>
                          </a:solidFill>
                          <a:effectLst/>
                          <a:latin typeface="Calibri"/>
                          <a:ea typeface="Calibri" panose="020F0502020204030204" pitchFamily="34" charset="0"/>
                          <a:cs typeface="Times New Roman"/>
                        </a:rPr>
                        <a:t>State and Local Data</a:t>
                      </a:r>
                      <a:endParaRPr lang="en-US" sz="850"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850" dirty="0">
                          <a:solidFill>
                            <a:srgbClr val="000000"/>
                          </a:solidFill>
                          <a:effectLst/>
                          <a:latin typeface="Calibri"/>
                          <a:ea typeface="Calibri" panose="020F0502020204030204" pitchFamily="34" charset="0"/>
                          <a:cs typeface="Times New Roman"/>
                        </a:rPr>
                        <a:t>Forde Ferrier WB</a:t>
                      </a:r>
                      <a:endParaRPr lang="en-US" sz="850"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850" dirty="0">
                          <a:solidFill>
                            <a:srgbClr val="000000"/>
                          </a:solidFill>
                          <a:effectLst/>
                          <a:latin typeface="Calibri"/>
                          <a:ea typeface="Calibri" panose="020F0502020204030204" pitchFamily="34" charset="0"/>
                          <a:cs typeface="Times New Roman"/>
                        </a:rPr>
                        <a:t>Mentoring Minds WB</a:t>
                      </a:r>
                      <a:endParaRPr lang="en-US" sz="850"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850" dirty="0">
                          <a:solidFill>
                            <a:srgbClr val="000000"/>
                          </a:solidFill>
                          <a:effectLst/>
                          <a:latin typeface="Calibri"/>
                          <a:ea typeface="Calibri" panose="020F0502020204030204" pitchFamily="34" charset="0"/>
                          <a:cs typeface="Times New Roman"/>
                        </a:rPr>
                        <a:t>STAAR Master WB</a:t>
                      </a:r>
                      <a:endParaRPr lang="en-US" sz="850"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850" dirty="0">
                          <a:solidFill>
                            <a:srgbClr val="000000"/>
                          </a:solidFill>
                          <a:effectLst/>
                          <a:latin typeface="Calibri"/>
                          <a:ea typeface="Calibri" panose="020F0502020204030204" pitchFamily="34" charset="0"/>
                          <a:cs typeface="Times New Roman"/>
                        </a:rPr>
                        <a:t>Leveled Readers</a:t>
                      </a:r>
                      <a:endParaRPr lang="en-US" sz="850"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850" dirty="0">
                          <a:solidFill>
                            <a:srgbClr val="000000"/>
                          </a:solidFill>
                          <a:effectLst/>
                          <a:latin typeface="Calibri"/>
                          <a:ea typeface="Calibri" panose="020F0502020204030204" pitchFamily="34" charset="0"/>
                          <a:cs typeface="Times New Roman"/>
                        </a:rPr>
                        <a:t>Trade books</a:t>
                      </a:r>
                      <a:endParaRPr lang="en-US" sz="850" dirty="0">
                        <a:effectLst/>
                        <a:latin typeface="Calibri"/>
                        <a:ea typeface="Calibri" panose="020F0502020204030204" pitchFamily="34" charset="0"/>
                        <a:cs typeface="Times New Roman"/>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50" dirty="0">
                          <a:solidFill>
                            <a:srgbClr val="000000"/>
                          </a:solidFill>
                          <a:effectLst/>
                          <a:latin typeface="Calibri"/>
                          <a:ea typeface="Calibri" panose="020F0502020204030204" pitchFamily="34" charset="0"/>
                          <a:cs typeface="Calibri"/>
                        </a:rPr>
                        <a:t>August 2023-September 2024</a:t>
                      </a:r>
                      <a:endParaRPr lang="en-US" dirty="0"/>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50" dirty="0">
                          <a:solidFill>
                            <a:srgbClr val="000000"/>
                          </a:solidFill>
                          <a:effectLst/>
                          <a:latin typeface="Calibri"/>
                          <a:ea typeface="Calibri" panose="020F0502020204030204" pitchFamily="34" charset="0"/>
                          <a:cs typeface="Calibri"/>
                        </a:rPr>
                        <a:t>Agendas and sign-in sheets</a:t>
                      </a:r>
                      <a:br>
                        <a:rPr lang="en-US" sz="850" dirty="0">
                          <a:solidFill>
                            <a:srgbClr val="000000"/>
                          </a:solidFill>
                          <a:effectLst/>
                          <a:latin typeface="Calibri"/>
                          <a:ea typeface="Calibri" panose="020F0502020204030204" pitchFamily="34" charset="0"/>
                          <a:cs typeface="Calibri"/>
                        </a:rPr>
                      </a:br>
                      <a:r>
                        <a:rPr lang="en-US" sz="850" dirty="0">
                          <a:solidFill>
                            <a:srgbClr val="000000"/>
                          </a:solidFill>
                          <a:effectLst/>
                          <a:latin typeface="Calibri"/>
                          <a:ea typeface="Calibri" panose="020F0502020204030204" pitchFamily="34" charset="0"/>
                          <a:cs typeface="Calibri"/>
                        </a:rPr>
                        <a:t>Collaborative Learning Communities Meetings</a:t>
                      </a:r>
                      <a:endParaRPr lang="en-US" sz="850" dirty="0">
                        <a:effectLst/>
                        <a:latin typeface="Calibri"/>
                        <a:ea typeface="Calibri" panose="020F0502020204030204" pitchFamily="34" charset="0"/>
                        <a:cs typeface="Calibri"/>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50" dirty="0">
                          <a:solidFill>
                            <a:srgbClr val="000000"/>
                          </a:solidFill>
                          <a:effectLst/>
                          <a:latin typeface="Calibri"/>
                          <a:ea typeface="Calibri" panose="020F0502020204030204" pitchFamily="34" charset="0"/>
                          <a:cs typeface="Calibri"/>
                        </a:rPr>
                        <a:t>BM1 and BM2 scores show increases in student achievement and student performance growth</a:t>
                      </a:r>
                      <a:br>
                        <a:rPr lang="en-US" sz="850" dirty="0">
                          <a:solidFill>
                            <a:srgbClr val="000000"/>
                          </a:solidFill>
                          <a:effectLst/>
                          <a:latin typeface="Calibri"/>
                          <a:ea typeface="Calibri" panose="020F0502020204030204" pitchFamily="34" charset="0"/>
                          <a:cs typeface="Calibri"/>
                        </a:rPr>
                      </a:br>
                      <a:r>
                        <a:rPr lang="en-US" sz="850" dirty="0">
                          <a:solidFill>
                            <a:srgbClr val="000000"/>
                          </a:solidFill>
                          <a:effectLst/>
                          <a:latin typeface="Calibri"/>
                          <a:ea typeface="Calibri" panose="020F0502020204030204" pitchFamily="34" charset="0"/>
                          <a:cs typeface="Calibri"/>
                        </a:rPr>
                        <a:t>Increase performance of students at Meets &amp; Master performance level on STAAR/EOC</a:t>
                      </a:r>
                      <a:endParaRPr lang="en-US" sz="850" dirty="0">
                        <a:effectLst/>
                        <a:latin typeface="Calibri"/>
                        <a:ea typeface="Calibri" panose="020F0502020204030204" pitchFamily="34" charset="0"/>
                        <a:cs typeface="Calibri"/>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50" dirty="0">
                          <a:solidFill>
                            <a:srgbClr val="000000"/>
                          </a:solidFill>
                          <a:effectLst/>
                          <a:latin typeface="Calibri"/>
                          <a:ea typeface="Calibri" panose="020F0502020204030204" pitchFamily="34" charset="0"/>
                          <a:cs typeface="Times New Roman"/>
                        </a:rPr>
                        <a:t>Formative assessments</a:t>
                      </a:r>
                      <a:endParaRPr lang="en-US" sz="850"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850" dirty="0">
                          <a:effectLst/>
                          <a:latin typeface="Calibri"/>
                          <a:ea typeface="Calibri" panose="020F0502020204030204" pitchFamily="34" charset="0"/>
                          <a:cs typeface="Times New Roman"/>
                        </a:rPr>
                        <a:t>TRPI/Tejas Lee</a:t>
                      </a:r>
                    </a:p>
                    <a:p>
                      <a:pPr marL="0" marR="0" algn="l">
                        <a:lnSpc>
                          <a:spcPct val="107000"/>
                        </a:lnSpc>
                        <a:spcBef>
                          <a:spcPts val="0"/>
                        </a:spcBef>
                        <a:spcAft>
                          <a:spcPts val="0"/>
                        </a:spcAft>
                      </a:pPr>
                      <a:r>
                        <a:rPr lang="en-US" sz="850" dirty="0">
                          <a:effectLst/>
                          <a:latin typeface="Calibri"/>
                          <a:ea typeface="Calibri" panose="020F0502020204030204" pitchFamily="34" charset="0"/>
                          <a:cs typeface="Times New Roman"/>
                        </a:rPr>
                        <a:t>Circle</a:t>
                      </a:r>
                    </a:p>
                    <a:p>
                      <a:pPr marL="0" marR="0" algn="l">
                        <a:lnSpc>
                          <a:spcPct val="107000"/>
                        </a:lnSpc>
                        <a:spcBef>
                          <a:spcPts val="0"/>
                        </a:spcBef>
                        <a:spcAft>
                          <a:spcPts val="0"/>
                        </a:spcAft>
                      </a:pPr>
                      <a:r>
                        <a:rPr lang="en-US" sz="850" dirty="0">
                          <a:effectLst/>
                          <a:latin typeface="Calibri"/>
                          <a:ea typeface="Calibri" panose="020F0502020204030204" pitchFamily="34" charset="0"/>
                          <a:cs typeface="Times New Roman"/>
                        </a:rPr>
                        <a:t>DRA</a:t>
                      </a:r>
                      <a:br>
                        <a:rPr lang="en-US" sz="850" dirty="0">
                          <a:effectLst/>
                          <a:latin typeface="Calibri"/>
                          <a:ea typeface="Calibri" panose="020F0502020204030204" pitchFamily="34" charset="0"/>
                          <a:cs typeface="Times New Roman"/>
                        </a:rPr>
                      </a:br>
                      <a:r>
                        <a:rPr lang="en-US" sz="850" dirty="0">
                          <a:solidFill>
                            <a:srgbClr val="000000"/>
                          </a:solidFill>
                          <a:effectLst/>
                          <a:latin typeface="Calibri"/>
                          <a:ea typeface="Calibri" panose="020F0502020204030204" pitchFamily="34" charset="0"/>
                          <a:cs typeface="Times New Roman"/>
                        </a:rPr>
                        <a:t>CBAs and Benchmarks</a:t>
                      </a:r>
                      <a:br>
                        <a:rPr lang="en-US" sz="850" dirty="0">
                          <a:effectLst/>
                          <a:latin typeface="Calibri"/>
                          <a:ea typeface="Calibri" panose="020F0502020204030204" pitchFamily="34" charset="0"/>
                          <a:cs typeface="Times New Roman"/>
                        </a:rPr>
                      </a:br>
                      <a:r>
                        <a:rPr lang="en-US" sz="850" dirty="0">
                          <a:solidFill>
                            <a:srgbClr val="000000"/>
                          </a:solidFill>
                          <a:effectLst/>
                          <a:latin typeface="Calibri"/>
                          <a:ea typeface="Calibri" panose="020F0502020204030204" pitchFamily="34" charset="0"/>
                          <a:cs typeface="Times New Roman"/>
                        </a:rPr>
                        <a:t>STAAR</a:t>
                      </a:r>
                      <a:br>
                        <a:rPr lang="en-US" sz="850" dirty="0">
                          <a:effectLst/>
                          <a:latin typeface="Calibri"/>
                          <a:ea typeface="Calibri" panose="020F0502020204030204" pitchFamily="34" charset="0"/>
                          <a:cs typeface="Times New Roman"/>
                        </a:rPr>
                      </a:br>
                      <a:r>
                        <a:rPr lang="en-US" sz="850" dirty="0">
                          <a:solidFill>
                            <a:srgbClr val="000000"/>
                          </a:solidFill>
                          <a:effectLst/>
                          <a:latin typeface="Calibri"/>
                          <a:ea typeface="Calibri" panose="020F0502020204030204" pitchFamily="34" charset="0"/>
                          <a:cs typeface="Times New Roman"/>
                        </a:rPr>
                        <a:t>TELPAS</a:t>
                      </a:r>
                      <a:endParaRPr lang="en-US" sz="850" dirty="0">
                        <a:effectLst/>
                        <a:latin typeface="Calibri"/>
                        <a:ea typeface="Calibri" panose="020F0502020204030204" pitchFamily="34" charset="0"/>
                        <a:cs typeface="Times New Roman"/>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50" dirty="0">
                          <a:solidFill>
                            <a:srgbClr val="000000"/>
                          </a:solidFill>
                          <a:effectLst/>
                          <a:latin typeface="Calibri"/>
                          <a:ea typeface="Calibri" panose="020F0502020204030204" pitchFamily="34" charset="0"/>
                          <a:cs typeface="Calibri"/>
                        </a:rPr>
                        <a:t>Title I , II, III, IV</a:t>
                      </a:r>
                      <a:br>
                        <a:rPr lang="en-US" sz="850" dirty="0">
                          <a:solidFill>
                            <a:srgbClr val="000000"/>
                          </a:solidFill>
                          <a:effectLst/>
                          <a:latin typeface="Calibri"/>
                          <a:ea typeface="Calibri" panose="020F0502020204030204" pitchFamily="34" charset="0"/>
                          <a:cs typeface="Calibri"/>
                        </a:rPr>
                      </a:br>
                      <a:r>
                        <a:rPr lang="en-US" sz="850" dirty="0">
                          <a:solidFill>
                            <a:srgbClr val="000000"/>
                          </a:solidFill>
                          <a:effectLst/>
                          <a:latin typeface="Calibri"/>
                          <a:ea typeface="Calibri" panose="020F0502020204030204" pitchFamily="34" charset="0"/>
                          <a:cs typeface="Calibri"/>
                        </a:rPr>
                        <a:t>State Bilingual Funds</a:t>
                      </a:r>
                      <a:br>
                        <a:rPr lang="en-US" sz="850" dirty="0">
                          <a:solidFill>
                            <a:srgbClr val="000000"/>
                          </a:solidFill>
                          <a:effectLst/>
                          <a:latin typeface="Calibri"/>
                          <a:ea typeface="Calibri" panose="020F0502020204030204" pitchFamily="34" charset="0"/>
                          <a:cs typeface="Calibri"/>
                        </a:rPr>
                      </a:br>
                      <a:r>
                        <a:rPr lang="en-US" sz="850" dirty="0">
                          <a:solidFill>
                            <a:srgbClr val="000000"/>
                          </a:solidFill>
                          <a:effectLst/>
                          <a:latin typeface="Calibri"/>
                          <a:ea typeface="Calibri" panose="020F0502020204030204" pitchFamily="34" charset="0"/>
                          <a:cs typeface="Calibri"/>
                        </a:rPr>
                        <a:t>State Comp. </a:t>
                      </a:r>
                      <a:endParaRPr lang="en-US" sz="850" dirty="0">
                        <a:effectLst/>
                        <a:latin typeface="Calibri"/>
                        <a:ea typeface="Calibri" panose="020F0502020204030204" pitchFamily="34" charset="0"/>
                        <a:cs typeface="Calibri"/>
                      </a:endParaRP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9656130"/>
                  </a:ext>
                </a:extLst>
              </a:tr>
              <a:tr h="139322">
                <a:tc gridSpan="8">
                  <a:txBody>
                    <a:bodyPr/>
                    <a:lstStyle/>
                    <a:p>
                      <a:pPr marL="0" marR="0" algn="ctr">
                        <a:lnSpc>
                          <a:spcPct val="107000"/>
                        </a:lnSpc>
                        <a:spcBef>
                          <a:spcPts val="0"/>
                        </a:spcBef>
                        <a:spcAft>
                          <a:spcPts val="0"/>
                        </a:spcAft>
                      </a:pPr>
                      <a:r>
                        <a:rPr lang="en-US" sz="850" b="1" dirty="0">
                          <a:solidFill>
                            <a:srgbClr val="FFFFFF"/>
                          </a:solidFill>
                          <a:effectLst/>
                          <a:latin typeface="Calibri"/>
                          <a:ea typeface="Times New Roman" panose="02020603050405020304" pitchFamily="18" charset="0"/>
                          <a:cs typeface="Calibri"/>
                        </a:rPr>
                        <a:t>Action Steps</a:t>
                      </a:r>
                      <a:endParaRPr lang="en-US" sz="850" dirty="0">
                        <a:effectLst/>
                        <a:latin typeface="Times New Roman"/>
                        <a:ea typeface="Calibri" panose="020F0502020204030204" pitchFamily="34" charset="0"/>
                        <a:cs typeface="Calibri"/>
                      </a:endParaRPr>
                    </a:p>
                  </a:txBody>
                  <a:tcPr marL="47586" marR="475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53704907"/>
                  </a:ext>
                </a:extLst>
              </a:tr>
              <a:tr h="139322">
                <a:tc gridSpan="8">
                  <a:txBody>
                    <a:bodyPr/>
                    <a:lstStyle/>
                    <a:p>
                      <a:pPr marL="0" marR="0" algn="l">
                        <a:lnSpc>
                          <a:spcPct val="107000"/>
                        </a:lnSpc>
                        <a:spcBef>
                          <a:spcPts val="0"/>
                        </a:spcBef>
                        <a:spcAft>
                          <a:spcPts val="0"/>
                        </a:spcAft>
                      </a:pPr>
                      <a:r>
                        <a:rPr lang="en-US" sz="850" dirty="0">
                          <a:effectLst/>
                          <a:latin typeface="Calibri"/>
                          <a:ea typeface="Calibri" panose="020F0502020204030204" pitchFamily="34" charset="0"/>
                          <a:cs typeface="Calibri"/>
                        </a:rPr>
                        <a:t>1) Teachers will be provided support in the implementation of writing across all subjects.</a:t>
                      </a: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6443049"/>
                  </a:ext>
                </a:extLst>
              </a:tr>
              <a:tr h="139322">
                <a:tc gridSpan="8">
                  <a:txBody>
                    <a:bodyPr/>
                    <a:lstStyle/>
                    <a:p>
                      <a:pPr marL="0" marR="0" algn="l">
                        <a:lnSpc>
                          <a:spcPct val="107000"/>
                        </a:lnSpc>
                        <a:spcBef>
                          <a:spcPts val="0"/>
                        </a:spcBef>
                        <a:spcAft>
                          <a:spcPts val="0"/>
                        </a:spcAft>
                      </a:pPr>
                      <a:r>
                        <a:rPr lang="en-US" sz="850" dirty="0">
                          <a:effectLst/>
                          <a:latin typeface="Calibri"/>
                          <a:ea typeface="Calibri" panose="020F0502020204030204" pitchFamily="34" charset="0"/>
                          <a:cs typeface="Calibri"/>
                        </a:rPr>
                        <a:t>2) Support technology integration within the ELAR/ SLAR curriculum in order to enhance the virtual learning lessons.</a:t>
                      </a: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27106364"/>
                  </a:ext>
                </a:extLst>
              </a:tr>
              <a:tr h="139322">
                <a:tc gridSpan="8">
                  <a:txBody>
                    <a:bodyPr/>
                    <a:lstStyle/>
                    <a:p>
                      <a:pPr marL="0" marR="0" algn="l">
                        <a:lnSpc>
                          <a:spcPct val="107000"/>
                        </a:lnSpc>
                        <a:spcBef>
                          <a:spcPts val="0"/>
                        </a:spcBef>
                        <a:spcAft>
                          <a:spcPts val="0"/>
                        </a:spcAft>
                      </a:pPr>
                      <a:r>
                        <a:rPr lang="en-US" sz="850" dirty="0">
                          <a:effectLst/>
                          <a:latin typeface="Calibri"/>
                          <a:ea typeface="Calibri" panose="020F0502020204030204" pitchFamily="34" charset="0"/>
                          <a:cs typeface="Calibri"/>
                        </a:rPr>
                        <a:t>3) CLLs will allow for math lesson planning during CLCs in order to create consistency among the reading classes being taught.</a:t>
                      </a:r>
                    </a:p>
                  </a:txBody>
                  <a:tcPr marL="47586" marR="475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43324508"/>
                  </a:ext>
                </a:extLst>
              </a:tr>
            </a:tbl>
          </a:graphicData>
        </a:graphic>
      </p:graphicFrame>
    </p:spTree>
    <p:extLst>
      <p:ext uri="{BB962C8B-B14F-4D97-AF65-F5344CB8AC3E}">
        <p14:creationId xmlns:p14="http://schemas.microsoft.com/office/powerpoint/2010/main" val="40226355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7E2D319-60F2-4C09-AD52-B304F903A551}"/>
              </a:ext>
            </a:extLst>
          </p:cNvPr>
          <p:cNvGraphicFramePr>
            <a:graphicFrameLocks noGrp="1"/>
          </p:cNvGraphicFramePr>
          <p:nvPr>
            <p:extLst>
              <p:ext uri="{D42A27DB-BD31-4B8C-83A1-F6EECF244321}">
                <p14:modId xmlns:p14="http://schemas.microsoft.com/office/powerpoint/2010/main" val="154718325"/>
              </p:ext>
            </p:extLst>
          </p:nvPr>
        </p:nvGraphicFramePr>
        <p:xfrm>
          <a:off x="-57150" y="0"/>
          <a:ext cx="12246996" cy="6810793"/>
        </p:xfrm>
        <a:graphic>
          <a:graphicData uri="http://schemas.openxmlformats.org/drawingml/2006/table">
            <a:tbl>
              <a:tblPr firstRow="1" firstCol="1" bandRow="1"/>
              <a:tblGrid>
                <a:gridCol w="1845468">
                  <a:extLst>
                    <a:ext uri="{9D8B030D-6E8A-4147-A177-3AD203B41FA5}">
                      <a16:colId xmlns:a16="http://schemas.microsoft.com/office/drawing/2014/main" val="2038018793"/>
                    </a:ext>
                  </a:extLst>
                </a:gridCol>
                <a:gridCol w="1458091">
                  <a:extLst>
                    <a:ext uri="{9D8B030D-6E8A-4147-A177-3AD203B41FA5}">
                      <a16:colId xmlns:a16="http://schemas.microsoft.com/office/drawing/2014/main" val="408556119"/>
                    </a:ext>
                  </a:extLst>
                </a:gridCol>
                <a:gridCol w="1414421">
                  <a:extLst>
                    <a:ext uri="{9D8B030D-6E8A-4147-A177-3AD203B41FA5}">
                      <a16:colId xmlns:a16="http://schemas.microsoft.com/office/drawing/2014/main" val="3859638011"/>
                    </a:ext>
                  </a:extLst>
                </a:gridCol>
                <a:gridCol w="870971">
                  <a:extLst>
                    <a:ext uri="{9D8B030D-6E8A-4147-A177-3AD203B41FA5}">
                      <a16:colId xmlns:a16="http://schemas.microsoft.com/office/drawing/2014/main" val="3564874256"/>
                    </a:ext>
                  </a:extLst>
                </a:gridCol>
                <a:gridCol w="1844649">
                  <a:extLst>
                    <a:ext uri="{9D8B030D-6E8A-4147-A177-3AD203B41FA5}">
                      <a16:colId xmlns:a16="http://schemas.microsoft.com/office/drawing/2014/main" val="1974742747"/>
                    </a:ext>
                  </a:extLst>
                </a:gridCol>
                <a:gridCol w="1546240">
                  <a:extLst>
                    <a:ext uri="{9D8B030D-6E8A-4147-A177-3AD203B41FA5}">
                      <a16:colId xmlns:a16="http://schemas.microsoft.com/office/drawing/2014/main" val="3581607473"/>
                    </a:ext>
                  </a:extLst>
                </a:gridCol>
                <a:gridCol w="1475881">
                  <a:extLst>
                    <a:ext uri="{9D8B030D-6E8A-4147-A177-3AD203B41FA5}">
                      <a16:colId xmlns:a16="http://schemas.microsoft.com/office/drawing/2014/main" val="187751061"/>
                    </a:ext>
                  </a:extLst>
                </a:gridCol>
                <a:gridCol w="1791275">
                  <a:extLst>
                    <a:ext uri="{9D8B030D-6E8A-4147-A177-3AD203B41FA5}">
                      <a16:colId xmlns:a16="http://schemas.microsoft.com/office/drawing/2014/main" val="1273285592"/>
                    </a:ext>
                  </a:extLst>
                </a:gridCol>
              </a:tblGrid>
              <a:tr h="164682">
                <a:tc>
                  <a:txBody>
                    <a:bodyPr/>
                    <a:lstStyle/>
                    <a:p>
                      <a:pPr marL="0" marR="0" algn="l">
                        <a:lnSpc>
                          <a:spcPct val="107000"/>
                        </a:lnSpc>
                        <a:spcBef>
                          <a:spcPts val="0"/>
                        </a:spcBef>
                        <a:spcAft>
                          <a:spcPts val="0"/>
                        </a:spcAft>
                      </a:pPr>
                      <a:r>
                        <a:rPr lang="en-US" sz="1000" b="1" dirty="0">
                          <a:solidFill>
                            <a:srgbClr val="000000"/>
                          </a:solidFill>
                          <a:effectLst/>
                          <a:latin typeface="Calibri"/>
                          <a:ea typeface="Times New Roman" panose="02020603050405020304" pitchFamily="18" charset="0"/>
                          <a:cs typeface="Calibri"/>
                        </a:rPr>
                        <a:t>Goal Area 1:</a:t>
                      </a:r>
                      <a:endParaRPr lang="en-US" sz="1000" dirty="0">
                        <a:effectLst/>
                        <a:latin typeface="Times New Roman"/>
                        <a:ea typeface="Calibri" panose="020F0502020204030204" pitchFamily="34" charset="0"/>
                        <a:cs typeface="Calibri"/>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dirty="0">
                          <a:solidFill>
                            <a:srgbClr val="000000"/>
                          </a:solidFill>
                          <a:effectLst/>
                          <a:latin typeface="Calibri"/>
                          <a:ea typeface="Times New Roman" panose="02020603050405020304" pitchFamily="18" charset="0"/>
                          <a:cs typeface="Calibri"/>
                        </a:rPr>
                        <a:t>Student Achievement</a:t>
                      </a:r>
                      <a:endParaRPr lang="en-US" sz="1000" dirty="0">
                        <a:effectLst/>
                        <a:latin typeface="Times New Roman"/>
                        <a:ea typeface="Calibri" panose="020F0502020204030204" pitchFamily="34" charset="0"/>
                        <a:cs typeface="Calibri"/>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13560445"/>
                  </a:ext>
                </a:extLst>
              </a:tr>
              <a:tr h="164682">
                <a:tc>
                  <a:txBody>
                    <a:bodyPr/>
                    <a:lstStyle/>
                    <a:p>
                      <a:pPr marL="0" marR="0" algn="l">
                        <a:lnSpc>
                          <a:spcPct val="107000"/>
                        </a:lnSpc>
                        <a:spcBef>
                          <a:spcPts val="0"/>
                        </a:spcBef>
                        <a:spcAft>
                          <a:spcPts val="0"/>
                        </a:spcAft>
                      </a:pPr>
                      <a:r>
                        <a:rPr lang="en-US" sz="1000" b="1" dirty="0">
                          <a:solidFill>
                            <a:srgbClr val="000000"/>
                          </a:solidFill>
                          <a:effectLst/>
                          <a:latin typeface="Calibri"/>
                          <a:ea typeface="Times New Roman" panose="02020603050405020304" pitchFamily="18" charset="0"/>
                          <a:cs typeface="Calibri"/>
                        </a:rPr>
                        <a:t>Annual Goal 1:  </a:t>
                      </a:r>
                      <a:endParaRPr lang="en-US" sz="1000" dirty="0">
                        <a:effectLst/>
                        <a:latin typeface="Times New Roman"/>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lvl="0" algn="l">
                        <a:lnSpc>
                          <a:spcPct val="107000"/>
                        </a:lnSpc>
                        <a:spcBef>
                          <a:spcPts val="0"/>
                        </a:spcBef>
                        <a:spcAft>
                          <a:spcPts val="0"/>
                        </a:spcAft>
                        <a:buNone/>
                      </a:pPr>
                      <a:r>
                        <a:rPr lang="en-US" sz="1000" b="0" i="0" u="none" strike="noStrike" noProof="0" dirty="0">
                          <a:effectLst/>
                        </a:rPr>
                        <a:t>The percent of students who perform at meets grade level or above on STAAR Reading will increase by 4  percentage points by June 2024</a:t>
                      </a:r>
                      <a:endParaRPr lang="en-US" dirty="0"/>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81889029"/>
                  </a:ext>
                </a:extLst>
              </a:tr>
              <a:tr h="164682">
                <a:tc>
                  <a:txBody>
                    <a:bodyPr/>
                    <a:lstStyle/>
                    <a:p>
                      <a:pPr marL="0" marR="0" algn="l">
                        <a:lnSpc>
                          <a:spcPct val="107000"/>
                        </a:lnSpc>
                        <a:spcBef>
                          <a:spcPts val="0"/>
                        </a:spcBef>
                        <a:spcAft>
                          <a:spcPts val="0"/>
                        </a:spcAft>
                      </a:pPr>
                      <a:r>
                        <a:rPr lang="en-US" sz="1000" b="1" dirty="0">
                          <a:solidFill>
                            <a:srgbClr val="000000"/>
                          </a:solidFill>
                          <a:effectLst/>
                          <a:latin typeface="Calibri"/>
                          <a:ea typeface="Times New Roman" panose="02020603050405020304" pitchFamily="18" charset="0"/>
                          <a:cs typeface="Calibri"/>
                        </a:rPr>
                        <a:t>Objective 3:  </a:t>
                      </a:r>
                      <a:endParaRPr lang="en-US" sz="1000" dirty="0">
                        <a:effectLst/>
                        <a:latin typeface="Times New Roman"/>
                        <a:ea typeface="Calibri" panose="020F0502020204030204" pitchFamily="34" charset="0"/>
                        <a:cs typeface="Times New Roman" panose="02020603050405020304" pitchFamily="18" charset="0"/>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lvl="0" algn="l">
                        <a:lnSpc>
                          <a:spcPct val="107000"/>
                        </a:lnSpc>
                        <a:spcBef>
                          <a:spcPts val="0"/>
                        </a:spcBef>
                        <a:spcAft>
                          <a:spcPts val="0"/>
                        </a:spcAft>
                        <a:buNone/>
                      </a:pPr>
                      <a:r>
                        <a:rPr lang="en-US" sz="1000" b="0" i="0" u="none" strike="noStrike" noProof="0" dirty="0">
                          <a:effectLst/>
                        </a:rPr>
                        <a:t>The percent of students performing at meets grade level or above on STAAR reading 3-5 will increase from 56% to 60% by having access to a standards-aligned guaranteed and viable curriculum.</a:t>
                      </a:r>
                      <a:endParaRPr lang="en-US" dirty="0"/>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45193226"/>
                  </a:ext>
                </a:extLst>
              </a:tr>
              <a:tr h="305839">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Calibri"/>
                        </a:rPr>
                        <a:t>Strategy 1</a:t>
                      </a:r>
                      <a:endParaRPr lang="en-US" sz="1000" dirty="0">
                        <a:effectLst/>
                        <a:latin typeface="Times New Roman"/>
                        <a:ea typeface="Calibri" panose="020F0502020204030204" pitchFamily="34" charset="0"/>
                        <a:cs typeface="Calibri"/>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Calibri"/>
                        </a:rPr>
                        <a:t>Persons Responsible</a:t>
                      </a:r>
                      <a:endParaRPr lang="en-US" sz="1000" dirty="0">
                        <a:effectLst/>
                        <a:latin typeface="Times New Roman"/>
                        <a:ea typeface="Calibri" panose="020F0502020204030204" pitchFamily="34" charset="0"/>
                        <a:cs typeface="Calibri"/>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Calibri"/>
                        </a:rPr>
                        <a:t>Resources</a:t>
                      </a:r>
                      <a:endParaRPr lang="en-US" sz="1000" dirty="0">
                        <a:effectLst/>
                        <a:latin typeface="Times New Roman"/>
                        <a:ea typeface="Calibri" panose="020F0502020204030204" pitchFamily="34" charset="0"/>
                        <a:cs typeface="Calibri"/>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Calibri"/>
                        </a:rPr>
                        <a:t>Timeline</a:t>
                      </a:r>
                      <a:endParaRPr lang="en-US" sz="1000" dirty="0">
                        <a:effectLst/>
                        <a:latin typeface="Times New Roman"/>
                        <a:ea typeface="Calibri" panose="020F0502020204030204" pitchFamily="34" charset="0"/>
                        <a:cs typeface="Calibri"/>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Calibri"/>
                        </a:rPr>
                        <a:t>Evidence of Implementation</a:t>
                      </a:r>
                      <a:endParaRPr lang="en-US" sz="1000" dirty="0">
                        <a:effectLst/>
                        <a:latin typeface="Times New Roman"/>
                        <a:ea typeface="Calibri" panose="020F0502020204030204" pitchFamily="34" charset="0"/>
                        <a:cs typeface="Calibri"/>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Calibri"/>
                        </a:rPr>
                        <a:t>Evidence of Impact</a:t>
                      </a:r>
                      <a:endParaRPr lang="en-US" sz="1000" dirty="0">
                        <a:effectLst/>
                        <a:latin typeface="Times New Roman"/>
                        <a:ea typeface="Calibri" panose="020F0502020204030204" pitchFamily="34" charset="0"/>
                        <a:cs typeface="Calibri"/>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Calibri"/>
                        </a:rPr>
                        <a:t>Formative Evaluation</a:t>
                      </a:r>
                      <a:endParaRPr lang="en-US" sz="1000" dirty="0">
                        <a:effectLst/>
                        <a:latin typeface="Times New Roman"/>
                        <a:ea typeface="Calibri" panose="020F0502020204030204" pitchFamily="34" charset="0"/>
                        <a:cs typeface="Calibri"/>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Calibri"/>
                        </a:rPr>
                        <a:t>Title-I School- Wide Component</a:t>
                      </a:r>
                      <a:endParaRPr lang="en-US" sz="1000" dirty="0">
                        <a:effectLst/>
                        <a:latin typeface="Times New Roman"/>
                        <a:ea typeface="Calibri" panose="020F0502020204030204" pitchFamily="34" charset="0"/>
                        <a:cs typeface="Calibri"/>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817123445"/>
                  </a:ext>
                </a:extLst>
              </a:tr>
              <a:tr h="1258645">
                <a:tc>
                  <a:txBody>
                    <a:bodyPr/>
                    <a:lstStyle/>
                    <a:p>
                      <a:pPr marL="0" marR="0" algn="l">
                        <a:lnSpc>
                          <a:spcPct val="107000"/>
                        </a:lnSpc>
                        <a:spcBef>
                          <a:spcPts val="0"/>
                        </a:spcBef>
                        <a:spcAft>
                          <a:spcPts val="0"/>
                        </a:spcAft>
                      </a:pPr>
                      <a:r>
                        <a:rPr lang="en-US" sz="1000" dirty="0">
                          <a:solidFill>
                            <a:srgbClr val="000000"/>
                          </a:solidFill>
                          <a:effectLst/>
                          <a:latin typeface="Calibri"/>
                          <a:ea typeface="Calibri"/>
                          <a:cs typeface="Calibri"/>
                        </a:rPr>
                        <a:t>Training will be provided for teachers, administrators and program related staff throughout the school year on the assessed curriculum and the state accountability system. </a:t>
                      </a:r>
                      <a:endParaRPr lang="en-US" sz="1000" dirty="0">
                        <a:effectLst/>
                        <a:latin typeface="Calibri"/>
                        <a:ea typeface="Calibri"/>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07000"/>
                        </a:lnSpc>
                        <a:spcBef>
                          <a:spcPts val="0"/>
                        </a:spcBef>
                        <a:spcAft>
                          <a:spcPts val="0"/>
                        </a:spcAft>
                      </a:pPr>
                      <a:r>
                        <a:rPr lang="en-US" sz="1000" dirty="0">
                          <a:solidFill>
                            <a:srgbClr val="000000"/>
                          </a:solidFill>
                          <a:effectLst/>
                          <a:latin typeface="Calibri"/>
                          <a:ea typeface="Calibri"/>
                          <a:cs typeface="Times New Roman"/>
                        </a:rPr>
                        <a:t>Principals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Assistant principals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Campus leadership team</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CLL</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Department chairs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Campus teachers</a:t>
                      </a:r>
                      <a:endParaRPr lang="en-US" sz="1000" dirty="0">
                        <a:effectLst/>
                        <a:latin typeface="Calibri"/>
                        <a:ea typeface="Calibri"/>
                        <a:cs typeface="Times New Roman"/>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dirty="0">
                          <a:solidFill>
                            <a:srgbClr val="000000"/>
                          </a:solidFill>
                          <a:effectLst/>
                          <a:latin typeface="Calibri"/>
                          <a:ea typeface="Calibri"/>
                          <a:cs typeface="Times New Roman"/>
                        </a:rPr>
                        <a:t>Lead4ward</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Region 1</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DMAC</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State and federal accountability reports</a:t>
                      </a:r>
                      <a:endParaRPr lang="en-US" sz="1000" dirty="0">
                        <a:effectLst/>
                        <a:latin typeface="Calibri"/>
                        <a:ea typeface="Calibri"/>
                        <a:cs typeface="Times New Roman"/>
                      </a:endParaRPr>
                    </a:p>
                    <a:p>
                      <a:pPr marL="0" marR="0" algn="l">
                        <a:lnSpc>
                          <a:spcPct val="107000"/>
                        </a:lnSpc>
                        <a:spcBef>
                          <a:spcPts val="0"/>
                        </a:spcBef>
                        <a:spcAft>
                          <a:spcPts val="0"/>
                        </a:spcAft>
                      </a:pPr>
                      <a:r>
                        <a:rPr lang="en-US" sz="1000" dirty="0">
                          <a:solidFill>
                            <a:srgbClr val="000000"/>
                          </a:solidFill>
                          <a:effectLst/>
                          <a:latin typeface="Calibri"/>
                          <a:ea typeface="Calibri"/>
                          <a:cs typeface="Times New Roman"/>
                        </a:rPr>
                        <a:t>Assessment Conference</a:t>
                      </a:r>
                      <a:endParaRPr lang="en-US" sz="1000" dirty="0">
                        <a:effectLst/>
                        <a:latin typeface="Calibri"/>
                        <a:ea typeface="Calibri"/>
                        <a:cs typeface="Times New Roman"/>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dirty="0">
                          <a:solidFill>
                            <a:srgbClr val="000000"/>
                          </a:solidFill>
                          <a:effectLst/>
                          <a:latin typeface="Calibri"/>
                          <a:ea typeface="Calibri"/>
                          <a:cs typeface="Calibri"/>
                        </a:rPr>
                        <a:t>Oct. 2023</a:t>
                      </a:r>
                      <a:endParaRPr lang="en-US" sz="1000" dirty="0">
                        <a:effectLst/>
                        <a:latin typeface="Calibri"/>
                        <a:ea typeface="Calibri"/>
                        <a:cs typeface="Calibri"/>
                      </a:endParaRPr>
                    </a:p>
                    <a:p>
                      <a:pPr marL="0" marR="0" lvl="0" algn="l">
                        <a:lnSpc>
                          <a:spcPct val="107000"/>
                        </a:lnSpc>
                        <a:spcBef>
                          <a:spcPts val="0"/>
                        </a:spcBef>
                        <a:spcAft>
                          <a:spcPts val="0"/>
                        </a:spcAft>
                        <a:buNone/>
                      </a:pPr>
                      <a:r>
                        <a:rPr lang="en-US" sz="1000" dirty="0">
                          <a:solidFill>
                            <a:srgbClr val="000000"/>
                          </a:solidFill>
                          <a:effectLst/>
                          <a:latin typeface="Calibri"/>
                          <a:ea typeface="Calibri"/>
                          <a:cs typeface="Calibri"/>
                        </a:rPr>
                        <a:t>April 2024</a:t>
                      </a:r>
                      <a:endParaRPr lang="en-US" sz="1000" dirty="0">
                        <a:effectLst/>
                        <a:latin typeface="Calibri"/>
                        <a:ea typeface="Calibri"/>
                        <a:cs typeface="Calibri"/>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dirty="0">
                          <a:solidFill>
                            <a:srgbClr val="000000"/>
                          </a:solidFill>
                          <a:effectLst/>
                          <a:latin typeface="Calibri"/>
                          <a:ea typeface="Calibri"/>
                          <a:cs typeface="Calibri"/>
                        </a:rPr>
                        <a:t>Agenda</a:t>
                      </a:r>
                      <a:br>
                        <a:rPr lang="en-US" sz="1000" dirty="0">
                          <a:solidFill>
                            <a:srgbClr val="000000"/>
                          </a:solidFill>
                          <a:effectLst/>
                          <a:latin typeface="Calibri"/>
                          <a:ea typeface="Calibri"/>
                          <a:cs typeface="Calibri"/>
                        </a:rPr>
                      </a:br>
                      <a:r>
                        <a:rPr lang="en-US" sz="1000" dirty="0">
                          <a:solidFill>
                            <a:srgbClr val="000000"/>
                          </a:solidFill>
                          <a:effectLst/>
                          <a:latin typeface="Calibri"/>
                          <a:ea typeface="Calibri"/>
                          <a:cs typeface="Calibri"/>
                        </a:rPr>
                        <a:t>Sign-in sheets</a:t>
                      </a:r>
                      <a:br>
                        <a:rPr lang="en-US" sz="1000" dirty="0">
                          <a:solidFill>
                            <a:srgbClr val="000000"/>
                          </a:solidFill>
                          <a:effectLst/>
                          <a:latin typeface="Calibri"/>
                          <a:ea typeface="Calibri"/>
                          <a:cs typeface="Calibri"/>
                        </a:rPr>
                      </a:br>
                      <a:r>
                        <a:rPr lang="en-US" sz="1000" dirty="0">
                          <a:solidFill>
                            <a:srgbClr val="000000"/>
                          </a:solidFill>
                          <a:effectLst/>
                          <a:latin typeface="Calibri"/>
                          <a:ea typeface="Calibri"/>
                          <a:cs typeface="Calibri"/>
                        </a:rPr>
                        <a:t>Data reports</a:t>
                      </a:r>
                      <a:br>
                        <a:rPr lang="en-US" sz="1000" dirty="0">
                          <a:solidFill>
                            <a:srgbClr val="000000"/>
                          </a:solidFill>
                          <a:effectLst/>
                          <a:latin typeface="Calibri"/>
                          <a:ea typeface="Calibri"/>
                          <a:cs typeface="Calibri"/>
                        </a:rPr>
                      </a:br>
                      <a:r>
                        <a:rPr lang="en-US" sz="1000" dirty="0">
                          <a:solidFill>
                            <a:srgbClr val="000000"/>
                          </a:solidFill>
                          <a:effectLst/>
                          <a:latin typeface="Calibri"/>
                          <a:ea typeface="Calibri"/>
                          <a:cs typeface="Calibri"/>
                        </a:rPr>
                        <a:t>PowerPoints</a:t>
                      </a:r>
                      <a:endParaRPr lang="en-US" sz="1000" dirty="0">
                        <a:effectLst/>
                        <a:latin typeface="Calibri"/>
                        <a:ea typeface="Calibri"/>
                        <a:cs typeface="Calibri"/>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dirty="0">
                          <a:solidFill>
                            <a:srgbClr val="000000"/>
                          </a:solidFill>
                          <a:effectLst/>
                          <a:latin typeface="Calibri"/>
                          <a:ea typeface="Calibri"/>
                          <a:cs typeface="Times New Roman"/>
                        </a:rPr>
                        <a:t>Student achievement gains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Closing achievement gaps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Increase in the percent of students at the Meets and Masters levels on STAAR</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Increase in student progress</a:t>
                      </a:r>
                      <a:endParaRPr lang="en-US" sz="1000" dirty="0">
                        <a:effectLst/>
                        <a:latin typeface="Calibri"/>
                        <a:ea typeface="Calibri"/>
                        <a:cs typeface="Times New Roman"/>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dirty="0">
                          <a:solidFill>
                            <a:srgbClr val="000000"/>
                          </a:solidFill>
                          <a:effectLst/>
                          <a:latin typeface="Calibri"/>
                          <a:ea typeface="Calibri"/>
                          <a:cs typeface="Times New Roman"/>
                        </a:rPr>
                        <a:t>Formative assessments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CBAs</a:t>
                      </a:r>
                      <a:endParaRPr lang="en-US" sz="1000" dirty="0">
                        <a:effectLst/>
                        <a:latin typeface="Calibri"/>
                        <a:ea typeface="Calibri"/>
                        <a:cs typeface="Times New Roman"/>
                      </a:endParaRPr>
                    </a:p>
                    <a:p>
                      <a:pPr marL="0" marR="0" algn="l">
                        <a:lnSpc>
                          <a:spcPct val="107000"/>
                        </a:lnSpc>
                        <a:spcBef>
                          <a:spcPts val="0"/>
                        </a:spcBef>
                        <a:spcAft>
                          <a:spcPts val="0"/>
                        </a:spcAft>
                      </a:pPr>
                      <a:r>
                        <a:rPr lang="en-US" sz="1000" dirty="0">
                          <a:effectLst/>
                          <a:latin typeface="Calibri"/>
                          <a:ea typeface="Calibri"/>
                          <a:cs typeface="Times New Roman"/>
                        </a:rPr>
                        <a:t>Progress Monitoring</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Benchmarks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STAAR</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TELPAS</a:t>
                      </a:r>
                      <a:endParaRPr lang="en-US" sz="1000" dirty="0">
                        <a:effectLst/>
                        <a:latin typeface="Calibri"/>
                        <a:ea typeface="Calibri"/>
                        <a:cs typeface="Times New Roman"/>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dirty="0">
                          <a:solidFill>
                            <a:srgbClr val="000000"/>
                          </a:solidFill>
                          <a:effectLst/>
                          <a:latin typeface="Calibri"/>
                          <a:ea typeface="Calibri"/>
                          <a:cs typeface="Calibri"/>
                        </a:rPr>
                        <a:t>Title I </a:t>
                      </a:r>
                      <a:br>
                        <a:rPr lang="en-US" sz="1000" dirty="0">
                          <a:solidFill>
                            <a:srgbClr val="000000"/>
                          </a:solidFill>
                          <a:effectLst/>
                          <a:latin typeface="Calibri"/>
                          <a:ea typeface="Calibri"/>
                          <a:cs typeface="Calibri"/>
                        </a:rPr>
                      </a:br>
                      <a:r>
                        <a:rPr lang="en-US" sz="1000" dirty="0">
                          <a:solidFill>
                            <a:srgbClr val="000000"/>
                          </a:solidFill>
                          <a:effectLst/>
                          <a:latin typeface="Calibri"/>
                          <a:ea typeface="Calibri"/>
                          <a:cs typeface="Calibri"/>
                        </a:rPr>
                        <a:t>Title II</a:t>
                      </a:r>
                      <a:br>
                        <a:rPr lang="en-US" sz="1000" dirty="0">
                          <a:solidFill>
                            <a:srgbClr val="000000"/>
                          </a:solidFill>
                          <a:effectLst/>
                          <a:latin typeface="Calibri"/>
                          <a:ea typeface="Calibri"/>
                          <a:cs typeface="Calibri"/>
                        </a:rPr>
                      </a:br>
                      <a:r>
                        <a:rPr lang="en-US" sz="1000" dirty="0">
                          <a:solidFill>
                            <a:srgbClr val="000000"/>
                          </a:solidFill>
                          <a:effectLst/>
                          <a:latin typeface="Calibri"/>
                          <a:ea typeface="Calibri"/>
                          <a:cs typeface="Calibri"/>
                        </a:rPr>
                        <a:t>Title III </a:t>
                      </a:r>
                      <a:br>
                        <a:rPr lang="en-US" sz="1000" dirty="0">
                          <a:solidFill>
                            <a:srgbClr val="000000"/>
                          </a:solidFill>
                          <a:effectLst/>
                          <a:latin typeface="Calibri"/>
                          <a:ea typeface="Calibri"/>
                          <a:cs typeface="Calibri"/>
                        </a:rPr>
                      </a:br>
                      <a:r>
                        <a:rPr lang="en-US" sz="1000" dirty="0">
                          <a:solidFill>
                            <a:srgbClr val="000000"/>
                          </a:solidFill>
                          <a:effectLst/>
                          <a:latin typeface="Calibri"/>
                          <a:ea typeface="Calibri"/>
                          <a:cs typeface="Calibri"/>
                        </a:rPr>
                        <a:t>Title IV</a:t>
                      </a:r>
                      <a:endParaRPr lang="en-US" sz="1000" dirty="0">
                        <a:effectLst/>
                        <a:latin typeface="Calibri"/>
                        <a:ea typeface="Calibri"/>
                        <a:cs typeface="Calibri"/>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1447182"/>
                  </a:ext>
                </a:extLst>
              </a:tr>
              <a:tr h="164682">
                <a:tc gridSpan="8">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Calibri"/>
                        </a:rPr>
                        <a:t>Action Steps</a:t>
                      </a:r>
                      <a:endParaRPr lang="en-US" sz="1000" dirty="0">
                        <a:effectLst/>
                        <a:latin typeface="Times New Roman"/>
                        <a:ea typeface="Calibri" panose="020F0502020204030204" pitchFamily="34" charset="0"/>
                        <a:cs typeface="Calibri"/>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36322732"/>
                  </a:ext>
                </a:extLst>
              </a:tr>
              <a:tr h="164682">
                <a:tc gridSpan="8">
                  <a:txBody>
                    <a:bodyPr/>
                    <a:lstStyle/>
                    <a:p>
                      <a:pPr marL="0" marR="0" algn="l">
                        <a:lnSpc>
                          <a:spcPct val="107000"/>
                        </a:lnSpc>
                        <a:spcBef>
                          <a:spcPts val="0"/>
                        </a:spcBef>
                        <a:spcAft>
                          <a:spcPts val="0"/>
                        </a:spcAft>
                      </a:pPr>
                      <a:r>
                        <a:rPr lang="en-US" sz="1000" dirty="0">
                          <a:solidFill>
                            <a:srgbClr val="000000"/>
                          </a:solidFill>
                          <a:effectLst/>
                          <a:latin typeface="Calibri"/>
                          <a:ea typeface="Calibri"/>
                          <a:cs typeface="Calibri"/>
                        </a:rPr>
                        <a:t>1) Initial and ongoing training on the changes in the Texas accountability system by Lead4ward and Region One ESC.</a:t>
                      </a:r>
                      <a:endParaRPr lang="en-US" sz="1000" dirty="0">
                        <a:effectLst/>
                        <a:latin typeface="Calibri"/>
                        <a:ea typeface="Calibri"/>
                        <a:cs typeface="Calibri"/>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87162827"/>
                  </a:ext>
                </a:extLst>
              </a:tr>
              <a:tr h="164682">
                <a:tc gridSpan="8">
                  <a:txBody>
                    <a:bodyPr/>
                    <a:lstStyle/>
                    <a:p>
                      <a:pPr marL="0" marR="0" algn="l">
                        <a:lnSpc>
                          <a:spcPct val="107000"/>
                        </a:lnSpc>
                        <a:spcBef>
                          <a:spcPts val="0"/>
                        </a:spcBef>
                        <a:spcAft>
                          <a:spcPts val="0"/>
                        </a:spcAft>
                      </a:pPr>
                      <a:r>
                        <a:rPr lang="en-US" sz="1000" dirty="0">
                          <a:solidFill>
                            <a:srgbClr val="000000"/>
                          </a:solidFill>
                          <a:effectLst/>
                          <a:latin typeface="Calibri"/>
                          <a:ea typeface="Calibri"/>
                          <a:cs typeface="Times New Roman"/>
                        </a:rPr>
                        <a:t>2) Discuss effective reading strategies by high scoring teachers for other teachers across the campus during CLCs.</a:t>
                      </a:r>
                      <a:endParaRPr lang="en-US" sz="1000" dirty="0">
                        <a:effectLst/>
                        <a:latin typeface="Calibri"/>
                        <a:ea typeface="Calibri"/>
                        <a:cs typeface="Times New Roman"/>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01429536"/>
                  </a:ext>
                </a:extLst>
              </a:tr>
              <a:tr h="164682">
                <a:tc gridSpan="8">
                  <a:txBody>
                    <a:bodyPr/>
                    <a:lstStyle/>
                    <a:p>
                      <a:pPr marL="0" marR="0" algn="l">
                        <a:lnSpc>
                          <a:spcPct val="107000"/>
                        </a:lnSpc>
                        <a:spcBef>
                          <a:spcPts val="0"/>
                        </a:spcBef>
                        <a:spcAft>
                          <a:spcPts val="0"/>
                        </a:spcAft>
                      </a:pPr>
                      <a:r>
                        <a:rPr lang="en-US" sz="1000" dirty="0">
                          <a:solidFill>
                            <a:srgbClr val="000000"/>
                          </a:solidFill>
                          <a:effectLst/>
                          <a:latin typeface="Calibri"/>
                          <a:ea typeface="Calibri"/>
                          <a:cs typeface="Times New Roman"/>
                        </a:rPr>
                        <a:t>3) Progress Monitoring (from Assessed Curriculum) will be created by Grade Lever leaders and be provided to teachers based on areas of concern.</a:t>
                      </a:r>
                      <a:endParaRPr lang="en-US" sz="1000" dirty="0">
                        <a:effectLst/>
                        <a:latin typeface="Calibri"/>
                        <a:ea typeface="Calibri"/>
                        <a:cs typeface="Times New Roman"/>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13603944"/>
                  </a:ext>
                </a:extLst>
              </a:tr>
              <a:tr h="305839">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Calibri"/>
                        </a:rPr>
                        <a:t>Strategy 2</a:t>
                      </a:r>
                      <a:endParaRPr lang="en-US" sz="1000" dirty="0">
                        <a:effectLst/>
                        <a:latin typeface="Times New Roman"/>
                        <a:ea typeface="Calibri" panose="020F0502020204030204" pitchFamily="34" charset="0"/>
                        <a:cs typeface="Calibri"/>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Calibri"/>
                        </a:rPr>
                        <a:t>Persons Responsible</a:t>
                      </a:r>
                      <a:endParaRPr lang="en-US" sz="1000" dirty="0">
                        <a:effectLst/>
                        <a:latin typeface="Times New Roman"/>
                        <a:ea typeface="Calibri" panose="020F0502020204030204" pitchFamily="34" charset="0"/>
                        <a:cs typeface="Calibri"/>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Calibri"/>
                        </a:rPr>
                        <a:t>Resources</a:t>
                      </a:r>
                      <a:endParaRPr lang="en-US" sz="1000" dirty="0">
                        <a:effectLst/>
                        <a:latin typeface="Times New Roman"/>
                        <a:ea typeface="Calibri" panose="020F0502020204030204" pitchFamily="34" charset="0"/>
                        <a:cs typeface="Calibri"/>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Calibri"/>
                        </a:rPr>
                        <a:t>Timeline</a:t>
                      </a:r>
                      <a:endParaRPr lang="en-US" sz="1000" dirty="0">
                        <a:effectLst/>
                        <a:latin typeface="Times New Roman"/>
                        <a:ea typeface="Calibri" panose="020F0502020204030204" pitchFamily="34" charset="0"/>
                        <a:cs typeface="Calibri"/>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Calibri"/>
                        </a:rPr>
                        <a:t>Evidence of Implementation</a:t>
                      </a:r>
                      <a:endParaRPr lang="en-US" sz="1000" dirty="0">
                        <a:effectLst/>
                        <a:latin typeface="Times New Roman"/>
                        <a:ea typeface="Calibri" panose="020F0502020204030204" pitchFamily="34" charset="0"/>
                        <a:cs typeface="Calibri"/>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Calibri"/>
                        </a:rPr>
                        <a:t>Evidence of Impact</a:t>
                      </a:r>
                      <a:endParaRPr lang="en-US" sz="1000" dirty="0">
                        <a:effectLst/>
                        <a:latin typeface="Times New Roman"/>
                        <a:ea typeface="Calibri" panose="020F0502020204030204" pitchFamily="34" charset="0"/>
                        <a:cs typeface="Calibri"/>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Calibri"/>
                        </a:rPr>
                        <a:t>Formative Evaluation</a:t>
                      </a:r>
                      <a:endParaRPr lang="en-US" sz="1000" dirty="0">
                        <a:effectLst/>
                        <a:latin typeface="Times New Roman"/>
                        <a:ea typeface="Calibri" panose="020F0502020204030204" pitchFamily="34" charset="0"/>
                        <a:cs typeface="Calibri"/>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Calibri"/>
                        </a:rPr>
                        <a:t>Title-I School- Wide Component</a:t>
                      </a:r>
                      <a:endParaRPr lang="en-US" sz="1000" dirty="0">
                        <a:effectLst/>
                        <a:latin typeface="Times New Roman"/>
                        <a:ea typeface="Calibri" panose="020F0502020204030204" pitchFamily="34" charset="0"/>
                        <a:cs typeface="Calibri"/>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4027483321"/>
                  </a:ext>
                </a:extLst>
              </a:tr>
              <a:tr h="1364515">
                <a:tc>
                  <a:txBody>
                    <a:bodyPr/>
                    <a:lstStyle/>
                    <a:p>
                      <a:pPr marL="0" marR="0" algn="l">
                        <a:lnSpc>
                          <a:spcPct val="107000"/>
                        </a:lnSpc>
                        <a:spcBef>
                          <a:spcPts val="0"/>
                        </a:spcBef>
                        <a:spcAft>
                          <a:spcPts val="0"/>
                        </a:spcAft>
                      </a:pPr>
                      <a:r>
                        <a:rPr lang="en-US" sz="1000" dirty="0">
                          <a:solidFill>
                            <a:srgbClr val="000000"/>
                          </a:solidFill>
                          <a:effectLst/>
                          <a:latin typeface="Calibri"/>
                          <a:ea typeface="Calibri"/>
                          <a:cs typeface="Calibri"/>
                        </a:rPr>
                        <a:t>Ongoing professional development curriculum training will be provided for teachers, administrators and      data analysis and fluency</a:t>
                      </a:r>
                      <a:endParaRPr lang="en-US" sz="1000" dirty="0" err="1">
                        <a:effectLst/>
                        <a:latin typeface="Calibri"/>
                        <a:ea typeface="Calibri"/>
                        <a:cs typeface="Calibri"/>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07000"/>
                        </a:lnSpc>
                        <a:spcBef>
                          <a:spcPts val="0"/>
                        </a:spcBef>
                        <a:spcAft>
                          <a:spcPts val="0"/>
                        </a:spcAft>
                      </a:pPr>
                      <a:r>
                        <a:rPr lang="en-US" sz="1000" dirty="0">
                          <a:solidFill>
                            <a:srgbClr val="000000"/>
                          </a:solidFill>
                          <a:effectLst/>
                          <a:latin typeface="Calibri"/>
                          <a:ea typeface="Calibri"/>
                          <a:cs typeface="Times New Roman"/>
                        </a:rPr>
                        <a:t>Principals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Assistant principals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Campus leadership team</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CLL</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Department chairs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Campus teachers</a:t>
                      </a:r>
                      <a:endParaRPr lang="en-US" sz="1000" dirty="0">
                        <a:effectLst/>
                        <a:latin typeface="Calibri"/>
                        <a:ea typeface="Calibri"/>
                        <a:cs typeface="Times New Roman"/>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dirty="0">
                          <a:solidFill>
                            <a:srgbClr val="000000"/>
                          </a:solidFill>
                          <a:effectLst/>
                          <a:latin typeface="Calibri"/>
                          <a:ea typeface="Calibri"/>
                          <a:cs typeface="Calibri"/>
                        </a:rPr>
                        <a:t>Lead4ward</a:t>
                      </a:r>
                      <a:br>
                        <a:rPr lang="en-US" sz="1000" dirty="0">
                          <a:solidFill>
                            <a:srgbClr val="000000"/>
                          </a:solidFill>
                          <a:effectLst/>
                          <a:latin typeface="Calibri"/>
                          <a:ea typeface="Calibri"/>
                          <a:cs typeface="Calibri"/>
                        </a:rPr>
                      </a:br>
                      <a:r>
                        <a:rPr lang="en-US" sz="1000" dirty="0">
                          <a:solidFill>
                            <a:srgbClr val="000000"/>
                          </a:solidFill>
                          <a:effectLst/>
                          <a:latin typeface="Calibri"/>
                          <a:ea typeface="Calibri"/>
                          <a:cs typeface="Calibri"/>
                        </a:rPr>
                        <a:t>Region 1</a:t>
                      </a:r>
                      <a:br>
                        <a:rPr lang="en-US" sz="1000" dirty="0">
                          <a:solidFill>
                            <a:srgbClr val="000000"/>
                          </a:solidFill>
                          <a:effectLst/>
                          <a:latin typeface="Calibri"/>
                          <a:ea typeface="Calibri"/>
                          <a:cs typeface="Calibri"/>
                        </a:rPr>
                      </a:br>
                      <a:r>
                        <a:rPr lang="en-US" sz="1000" dirty="0">
                          <a:solidFill>
                            <a:srgbClr val="000000"/>
                          </a:solidFill>
                          <a:effectLst/>
                          <a:latin typeface="Calibri"/>
                          <a:ea typeface="Calibri"/>
                          <a:cs typeface="Calibri"/>
                        </a:rPr>
                        <a:t>DMAC</a:t>
                      </a:r>
                      <a:br>
                        <a:rPr lang="en-US" sz="1000" dirty="0">
                          <a:solidFill>
                            <a:srgbClr val="000000"/>
                          </a:solidFill>
                          <a:effectLst/>
                          <a:latin typeface="Calibri"/>
                          <a:ea typeface="Calibri"/>
                          <a:cs typeface="Calibri"/>
                        </a:rPr>
                      </a:br>
                      <a:r>
                        <a:rPr lang="en-US" sz="1000" dirty="0">
                          <a:solidFill>
                            <a:srgbClr val="000000"/>
                          </a:solidFill>
                          <a:effectLst/>
                          <a:latin typeface="Calibri"/>
                          <a:ea typeface="Calibri"/>
                          <a:cs typeface="Calibri"/>
                        </a:rPr>
                        <a:t>State and federal accountability reports</a:t>
                      </a:r>
                    </a:p>
                    <a:p>
                      <a:pPr marL="0" marR="0" lvl="0" algn="l">
                        <a:lnSpc>
                          <a:spcPct val="107000"/>
                        </a:lnSpc>
                        <a:spcBef>
                          <a:spcPts val="0"/>
                        </a:spcBef>
                        <a:spcAft>
                          <a:spcPts val="0"/>
                        </a:spcAft>
                        <a:buNone/>
                      </a:pPr>
                      <a:r>
                        <a:rPr lang="en-US" sz="1000" dirty="0">
                          <a:solidFill>
                            <a:srgbClr val="000000"/>
                          </a:solidFill>
                          <a:effectLst/>
                          <a:latin typeface="Calibri"/>
                          <a:ea typeface="Calibri"/>
                          <a:cs typeface="Calibri"/>
                        </a:rPr>
                        <a:t>Voyager</a:t>
                      </a: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dirty="0">
                          <a:solidFill>
                            <a:srgbClr val="000000"/>
                          </a:solidFill>
                          <a:effectLst/>
                          <a:latin typeface="Calibri"/>
                          <a:ea typeface="Calibri"/>
                          <a:cs typeface="Calibri"/>
                        </a:rPr>
                        <a:t>Aug. 2023 -     May 2024</a:t>
                      </a:r>
                      <a:endParaRPr lang="en-US" sz="1000" dirty="0">
                        <a:effectLst/>
                        <a:latin typeface="Calibri"/>
                        <a:ea typeface="Calibri"/>
                        <a:cs typeface="Calibri"/>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dirty="0">
                          <a:solidFill>
                            <a:srgbClr val="000000"/>
                          </a:solidFill>
                          <a:effectLst/>
                          <a:latin typeface="Calibri"/>
                          <a:ea typeface="Calibri"/>
                          <a:cs typeface="Calibri"/>
                        </a:rPr>
                        <a:t>Agenda</a:t>
                      </a:r>
                      <a:br>
                        <a:rPr lang="en-US" sz="1000" dirty="0">
                          <a:solidFill>
                            <a:srgbClr val="000000"/>
                          </a:solidFill>
                          <a:effectLst/>
                          <a:latin typeface="Calibri"/>
                          <a:ea typeface="Calibri"/>
                          <a:cs typeface="Calibri"/>
                        </a:rPr>
                      </a:br>
                      <a:r>
                        <a:rPr lang="en-US" sz="1000" dirty="0">
                          <a:solidFill>
                            <a:srgbClr val="000000"/>
                          </a:solidFill>
                          <a:effectLst/>
                          <a:latin typeface="Calibri"/>
                          <a:ea typeface="Calibri"/>
                          <a:cs typeface="Calibri"/>
                        </a:rPr>
                        <a:t>Sign-in sheets</a:t>
                      </a:r>
                      <a:br>
                        <a:rPr lang="en-US" sz="1000" dirty="0">
                          <a:solidFill>
                            <a:srgbClr val="000000"/>
                          </a:solidFill>
                          <a:effectLst/>
                          <a:latin typeface="Calibri"/>
                          <a:ea typeface="Calibri"/>
                          <a:cs typeface="Calibri"/>
                        </a:rPr>
                      </a:br>
                      <a:r>
                        <a:rPr lang="en-US" sz="1000" dirty="0">
                          <a:solidFill>
                            <a:srgbClr val="000000"/>
                          </a:solidFill>
                          <a:effectLst/>
                          <a:latin typeface="Calibri"/>
                          <a:ea typeface="Calibri"/>
                          <a:cs typeface="Calibri"/>
                        </a:rPr>
                        <a:t>Data reports</a:t>
                      </a:r>
                      <a:br>
                        <a:rPr lang="en-US" sz="1000" dirty="0">
                          <a:solidFill>
                            <a:srgbClr val="000000"/>
                          </a:solidFill>
                          <a:effectLst/>
                          <a:latin typeface="Calibri"/>
                          <a:ea typeface="Calibri"/>
                          <a:cs typeface="Calibri"/>
                        </a:rPr>
                      </a:br>
                      <a:r>
                        <a:rPr lang="en-US" sz="1000" dirty="0">
                          <a:solidFill>
                            <a:srgbClr val="000000"/>
                          </a:solidFill>
                          <a:effectLst/>
                          <a:latin typeface="Calibri"/>
                          <a:ea typeface="Calibri"/>
                          <a:cs typeface="Calibri"/>
                        </a:rPr>
                        <a:t>PowerPoints</a:t>
                      </a:r>
                      <a:endParaRPr lang="en-US" sz="1000" dirty="0">
                        <a:effectLst/>
                        <a:latin typeface="Calibri"/>
                        <a:ea typeface="Calibri"/>
                        <a:cs typeface="Calibri"/>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1000" dirty="0">
                          <a:solidFill>
                            <a:srgbClr val="000000"/>
                          </a:solidFill>
                          <a:effectLst/>
                          <a:latin typeface="Calibri"/>
                          <a:ea typeface="Calibri"/>
                          <a:cs typeface="Times New Roman"/>
                        </a:rPr>
                        <a:t>Student achievement gains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Closing achievement gaps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Increase in the percent of students at the Meets and Masters levels on STAAR</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Increase in student progress made</a:t>
                      </a:r>
                      <a:endParaRPr lang="en-US" sz="1000" dirty="0">
                        <a:effectLst/>
                        <a:latin typeface="Calibri"/>
                        <a:ea typeface="Calibri"/>
                        <a:cs typeface="Times New Roman"/>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dirty="0">
                          <a:solidFill>
                            <a:srgbClr val="000000"/>
                          </a:solidFill>
                          <a:effectLst/>
                          <a:latin typeface="Calibri"/>
                          <a:ea typeface="Calibri"/>
                          <a:cs typeface="Calibri"/>
                        </a:rPr>
                        <a:t>Formative assessments</a:t>
                      </a:r>
                      <a:br>
                        <a:rPr lang="en-US" sz="1000" dirty="0">
                          <a:solidFill>
                            <a:srgbClr val="000000"/>
                          </a:solidFill>
                          <a:effectLst/>
                          <a:latin typeface="Calibri"/>
                          <a:ea typeface="Calibri"/>
                          <a:cs typeface="Calibri"/>
                        </a:rPr>
                      </a:br>
                      <a:r>
                        <a:rPr lang="en-US" sz="1000" dirty="0">
                          <a:solidFill>
                            <a:srgbClr val="000000"/>
                          </a:solidFill>
                          <a:effectLst/>
                          <a:latin typeface="Calibri"/>
                          <a:ea typeface="Calibri"/>
                          <a:cs typeface="Calibri"/>
                        </a:rPr>
                        <a:t>CBAs</a:t>
                      </a:r>
                      <a:br>
                        <a:rPr lang="en-US" sz="1000" dirty="0">
                          <a:solidFill>
                            <a:srgbClr val="000000"/>
                          </a:solidFill>
                          <a:effectLst/>
                          <a:latin typeface="Calibri"/>
                          <a:ea typeface="Calibri"/>
                          <a:cs typeface="Calibri"/>
                        </a:rPr>
                      </a:br>
                      <a:r>
                        <a:rPr lang="en-US" sz="1000" dirty="0">
                          <a:solidFill>
                            <a:srgbClr val="000000"/>
                          </a:solidFill>
                          <a:effectLst/>
                          <a:latin typeface="Calibri"/>
                          <a:ea typeface="Calibri"/>
                          <a:cs typeface="Calibri"/>
                        </a:rPr>
                        <a:t>Benchmarks</a:t>
                      </a:r>
                      <a:br>
                        <a:rPr lang="en-US" sz="1000" dirty="0">
                          <a:solidFill>
                            <a:srgbClr val="000000"/>
                          </a:solidFill>
                          <a:effectLst/>
                          <a:latin typeface="Calibri"/>
                          <a:ea typeface="Calibri"/>
                          <a:cs typeface="Calibri"/>
                        </a:rPr>
                      </a:br>
                      <a:r>
                        <a:rPr lang="en-US" sz="1000" dirty="0">
                          <a:solidFill>
                            <a:srgbClr val="000000"/>
                          </a:solidFill>
                          <a:effectLst/>
                          <a:latin typeface="Calibri"/>
                          <a:ea typeface="Calibri"/>
                          <a:cs typeface="Calibri"/>
                        </a:rPr>
                        <a:t>STAAR</a:t>
                      </a:r>
                      <a:br>
                        <a:rPr lang="en-US" sz="1000" dirty="0">
                          <a:solidFill>
                            <a:srgbClr val="000000"/>
                          </a:solidFill>
                          <a:effectLst/>
                          <a:latin typeface="Calibri"/>
                          <a:ea typeface="Calibri"/>
                          <a:cs typeface="Calibri"/>
                        </a:rPr>
                      </a:br>
                      <a:r>
                        <a:rPr lang="en-US" sz="1000" dirty="0">
                          <a:solidFill>
                            <a:srgbClr val="000000"/>
                          </a:solidFill>
                          <a:effectLst/>
                          <a:latin typeface="Calibri"/>
                          <a:ea typeface="Calibri"/>
                          <a:cs typeface="Calibri"/>
                        </a:rPr>
                        <a:t>TELPAS</a:t>
                      </a:r>
                    </a:p>
                    <a:p>
                      <a:pPr marL="0" marR="0" lvl="0" algn="l">
                        <a:lnSpc>
                          <a:spcPct val="107000"/>
                        </a:lnSpc>
                        <a:spcBef>
                          <a:spcPts val="0"/>
                        </a:spcBef>
                        <a:spcAft>
                          <a:spcPts val="0"/>
                        </a:spcAft>
                        <a:buNone/>
                      </a:pPr>
                      <a:r>
                        <a:rPr lang="en-US" sz="1000" dirty="0">
                          <a:solidFill>
                            <a:srgbClr val="000000"/>
                          </a:solidFill>
                          <a:effectLst/>
                          <a:latin typeface="Calibri"/>
                          <a:ea typeface="Calibri"/>
                          <a:cs typeface="Calibri"/>
                        </a:rPr>
                        <a:t>TPRI/Tejas LEE</a:t>
                      </a: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dirty="0">
                          <a:solidFill>
                            <a:srgbClr val="000000"/>
                          </a:solidFill>
                          <a:effectLst/>
                          <a:latin typeface="Calibri"/>
                          <a:ea typeface="Calibri"/>
                          <a:cs typeface="Calibri"/>
                        </a:rPr>
                        <a:t>Title I </a:t>
                      </a:r>
                      <a:br>
                        <a:rPr lang="en-US" sz="1000" dirty="0">
                          <a:solidFill>
                            <a:srgbClr val="000000"/>
                          </a:solidFill>
                          <a:effectLst/>
                          <a:latin typeface="Calibri"/>
                          <a:ea typeface="Calibri"/>
                          <a:cs typeface="Calibri"/>
                        </a:rPr>
                      </a:br>
                      <a:r>
                        <a:rPr lang="en-US" sz="1000" dirty="0">
                          <a:solidFill>
                            <a:srgbClr val="000000"/>
                          </a:solidFill>
                          <a:effectLst/>
                          <a:latin typeface="Calibri"/>
                          <a:ea typeface="Calibri"/>
                          <a:cs typeface="Calibri"/>
                        </a:rPr>
                        <a:t>Title II</a:t>
                      </a:r>
                      <a:br>
                        <a:rPr lang="en-US" sz="1000" dirty="0">
                          <a:solidFill>
                            <a:srgbClr val="000000"/>
                          </a:solidFill>
                          <a:effectLst/>
                          <a:latin typeface="Calibri"/>
                          <a:ea typeface="Calibri"/>
                          <a:cs typeface="Calibri"/>
                        </a:rPr>
                      </a:br>
                      <a:r>
                        <a:rPr lang="en-US" sz="1000" dirty="0">
                          <a:solidFill>
                            <a:srgbClr val="000000"/>
                          </a:solidFill>
                          <a:effectLst/>
                          <a:latin typeface="Calibri"/>
                          <a:ea typeface="Calibri"/>
                          <a:cs typeface="Calibri"/>
                        </a:rPr>
                        <a:t>Title III </a:t>
                      </a:r>
                      <a:br>
                        <a:rPr lang="en-US" sz="1000" dirty="0">
                          <a:solidFill>
                            <a:srgbClr val="000000"/>
                          </a:solidFill>
                          <a:effectLst/>
                          <a:latin typeface="Calibri"/>
                          <a:ea typeface="Calibri"/>
                          <a:cs typeface="Calibri"/>
                        </a:rPr>
                      </a:br>
                      <a:r>
                        <a:rPr lang="en-US" sz="1000" dirty="0">
                          <a:solidFill>
                            <a:srgbClr val="000000"/>
                          </a:solidFill>
                          <a:effectLst/>
                          <a:latin typeface="Calibri"/>
                          <a:ea typeface="Calibri"/>
                          <a:cs typeface="Calibri"/>
                        </a:rPr>
                        <a:t>Title IV</a:t>
                      </a:r>
                      <a:endParaRPr lang="en-US" sz="1000" dirty="0">
                        <a:effectLst/>
                        <a:latin typeface="Calibri"/>
                        <a:ea typeface="Calibri"/>
                        <a:cs typeface="Calibri"/>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35500763"/>
                  </a:ext>
                </a:extLst>
              </a:tr>
              <a:tr h="164682">
                <a:tc gridSpan="8">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Calibri"/>
                        </a:rPr>
                        <a:t>Action Steps</a:t>
                      </a:r>
                      <a:endParaRPr lang="en-US" sz="1000" dirty="0">
                        <a:effectLst/>
                        <a:latin typeface="Times New Roman"/>
                        <a:ea typeface="Calibri" panose="020F0502020204030204" pitchFamily="34" charset="0"/>
                        <a:cs typeface="Calibri"/>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40708775"/>
                  </a:ext>
                </a:extLst>
              </a:tr>
              <a:tr h="164682">
                <a:tc gridSpan="8">
                  <a:txBody>
                    <a:bodyPr/>
                    <a:lstStyle/>
                    <a:p>
                      <a:pPr marL="0" marR="0" algn="l">
                        <a:lnSpc>
                          <a:spcPct val="107000"/>
                        </a:lnSpc>
                        <a:spcBef>
                          <a:spcPts val="0"/>
                        </a:spcBef>
                        <a:spcAft>
                          <a:spcPts val="0"/>
                        </a:spcAft>
                      </a:pPr>
                      <a:r>
                        <a:rPr lang="en-US" sz="1000" dirty="0">
                          <a:solidFill>
                            <a:srgbClr val="000000"/>
                          </a:solidFill>
                          <a:effectLst/>
                          <a:latin typeface="Calibri"/>
                          <a:ea typeface="Calibri"/>
                          <a:cs typeface="Calibri"/>
                        </a:rPr>
                        <a:t>1) Opportunities to participate in online technology professional development will be offered to address time constraint issues and fluency This will be done via </a:t>
                      </a:r>
                      <a:r>
                        <a:rPr lang="en-US" sz="1000" dirty="0" err="1">
                          <a:solidFill>
                            <a:srgbClr val="000000"/>
                          </a:solidFill>
                          <a:effectLst/>
                          <a:latin typeface="Calibri"/>
                          <a:ea typeface="Calibri"/>
                          <a:cs typeface="Calibri"/>
                        </a:rPr>
                        <a:t>Hoonuit</a:t>
                      </a:r>
                      <a:r>
                        <a:rPr lang="en-US" sz="1000" dirty="0">
                          <a:solidFill>
                            <a:srgbClr val="000000"/>
                          </a:solidFill>
                          <a:effectLst/>
                          <a:latin typeface="Calibri"/>
                          <a:ea typeface="Calibri"/>
                          <a:cs typeface="Calibri"/>
                        </a:rPr>
                        <a:t> and the </a:t>
                      </a:r>
                      <a:r>
                        <a:rPr lang="en-US" sz="1000" dirty="0" err="1">
                          <a:solidFill>
                            <a:srgbClr val="000000"/>
                          </a:solidFill>
                          <a:effectLst/>
                          <a:latin typeface="Calibri"/>
                          <a:ea typeface="Calibri"/>
                          <a:cs typeface="Calibri"/>
                        </a:rPr>
                        <a:t>MegaByte</a:t>
                      </a:r>
                      <a:r>
                        <a:rPr lang="en-US" sz="1000" dirty="0">
                          <a:solidFill>
                            <a:srgbClr val="000000"/>
                          </a:solidFill>
                          <a:effectLst/>
                          <a:latin typeface="Calibri"/>
                          <a:ea typeface="Calibri"/>
                          <a:cs typeface="Calibri"/>
                        </a:rPr>
                        <a:t> Consortium. </a:t>
                      </a:r>
                      <a:endParaRPr lang="en-US" sz="1000" dirty="0">
                        <a:effectLst/>
                        <a:latin typeface="Calibri"/>
                        <a:ea typeface="Calibri"/>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13361704"/>
                  </a:ext>
                </a:extLst>
              </a:tr>
              <a:tr h="164682">
                <a:tc gridSpan="8">
                  <a:txBody>
                    <a:bodyPr/>
                    <a:lstStyle/>
                    <a:p>
                      <a:pPr marL="0" marR="0" algn="l">
                        <a:lnSpc>
                          <a:spcPct val="107000"/>
                        </a:lnSpc>
                        <a:spcBef>
                          <a:spcPts val="0"/>
                        </a:spcBef>
                        <a:spcAft>
                          <a:spcPts val="0"/>
                        </a:spcAft>
                      </a:pPr>
                      <a:r>
                        <a:rPr lang="en-US" sz="1000" dirty="0">
                          <a:solidFill>
                            <a:srgbClr val="000000"/>
                          </a:solidFill>
                          <a:effectLst/>
                          <a:latin typeface="Calibri"/>
                          <a:ea typeface="Calibri"/>
                          <a:cs typeface="Calibri"/>
                        </a:rPr>
                        <a:t>2) Resources and support will be provided by District and Campus Instructional Technologist to integrate technology into the core curriculum. </a:t>
                      </a:r>
                      <a:endParaRPr lang="en-US" sz="1000" dirty="0">
                        <a:effectLst/>
                        <a:latin typeface="Calibri"/>
                        <a:ea typeface="Calibri"/>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3736246"/>
                  </a:ext>
                </a:extLst>
              </a:tr>
              <a:tr h="164682">
                <a:tc gridSpan="8">
                  <a:txBody>
                    <a:bodyPr/>
                    <a:lstStyle/>
                    <a:p>
                      <a:pPr marL="0" marR="0" algn="l">
                        <a:lnSpc>
                          <a:spcPct val="107000"/>
                        </a:lnSpc>
                        <a:spcBef>
                          <a:spcPts val="0"/>
                        </a:spcBef>
                        <a:spcAft>
                          <a:spcPts val="0"/>
                        </a:spcAft>
                      </a:pPr>
                      <a:r>
                        <a:rPr lang="en-US" sz="1000" dirty="0">
                          <a:solidFill>
                            <a:srgbClr val="000000"/>
                          </a:solidFill>
                          <a:effectLst/>
                          <a:latin typeface="Calibri"/>
                          <a:ea typeface="Calibri"/>
                          <a:cs typeface="Calibri"/>
                        </a:rPr>
                        <a:t>3) Library Media Specialists provide training in various areas of technology and online resources for ELA/SLAR. </a:t>
                      </a:r>
                      <a:endParaRPr lang="en-US" sz="1000" dirty="0">
                        <a:effectLst/>
                        <a:latin typeface="Calibri"/>
                        <a:ea typeface="Calibri"/>
                        <a:cs typeface="Times New Roman" panose="02020603050405020304" pitchFamily="18" charset="0"/>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21234835"/>
                  </a:ext>
                </a:extLst>
              </a:tr>
              <a:tr h="294076">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Calibri"/>
                        </a:rPr>
                        <a:t>Strategy 3</a:t>
                      </a:r>
                      <a:endParaRPr lang="en-US" sz="1000" dirty="0">
                        <a:effectLst/>
                        <a:latin typeface="Times New Roman"/>
                        <a:ea typeface="Calibri" panose="020F0502020204030204" pitchFamily="34" charset="0"/>
                        <a:cs typeface="Calibri"/>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Calibri"/>
                        </a:rPr>
                        <a:t>Persons Responsible</a:t>
                      </a:r>
                      <a:endParaRPr lang="en-US" sz="1000" dirty="0">
                        <a:effectLst/>
                        <a:latin typeface="Times New Roman"/>
                        <a:ea typeface="Calibri" panose="020F0502020204030204" pitchFamily="34" charset="0"/>
                        <a:cs typeface="Calibri"/>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Calibri"/>
                        </a:rPr>
                        <a:t>Resources</a:t>
                      </a:r>
                      <a:endParaRPr lang="en-US" sz="1000" dirty="0">
                        <a:effectLst/>
                        <a:latin typeface="Times New Roman"/>
                        <a:ea typeface="Calibri" panose="020F0502020204030204" pitchFamily="34" charset="0"/>
                        <a:cs typeface="Calibri"/>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Calibri"/>
                        </a:rPr>
                        <a:t>Timeline</a:t>
                      </a:r>
                      <a:endParaRPr lang="en-US" sz="1000" dirty="0">
                        <a:effectLst/>
                        <a:latin typeface="Times New Roman"/>
                        <a:ea typeface="Calibri" panose="020F0502020204030204" pitchFamily="34" charset="0"/>
                        <a:cs typeface="Calibri"/>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Calibri"/>
                        </a:rPr>
                        <a:t>Evidence of Implementation</a:t>
                      </a:r>
                      <a:endParaRPr lang="en-US" sz="1000" dirty="0">
                        <a:effectLst/>
                        <a:latin typeface="Times New Roman"/>
                        <a:ea typeface="Calibri" panose="020F0502020204030204" pitchFamily="34" charset="0"/>
                        <a:cs typeface="Calibri"/>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Calibri"/>
                        </a:rPr>
                        <a:t>Evidence of Impact</a:t>
                      </a:r>
                      <a:endParaRPr lang="en-US" sz="1000" dirty="0">
                        <a:effectLst/>
                        <a:latin typeface="Times New Roman"/>
                        <a:ea typeface="Calibri" panose="020F0502020204030204" pitchFamily="34" charset="0"/>
                        <a:cs typeface="Calibri"/>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Calibri"/>
                        </a:rPr>
                        <a:t>Formative Evaluation</a:t>
                      </a:r>
                      <a:endParaRPr lang="en-US" sz="1000" dirty="0">
                        <a:effectLst/>
                        <a:latin typeface="Times New Roman"/>
                        <a:ea typeface="Calibri" panose="020F0502020204030204" pitchFamily="34" charset="0"/>
                        <a:cs typeface="Calibri"/>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Calibri"/>
                        </a:rPr>
                        <a:t>Title-I School- Wide Component</a:t>
                      </a:r>
                      <a:endParaRPr lang="en-US" sz="1000" dirty="0">
                        <a:effectLst/>
                        <a:latin typeface="Times New Roman"/>
                        <a:ea typeface="Calibri" panose="020F0502020204030204" pitchFamily="34" charset="0"/>
                        <a:cs typeface="Calibri"/>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077350895"/>
                  </a:ext>
                </a:extLst>
              </a:tr>
              <a:tr h="811649">
                <a:tc>
                  <a:txBody>
                    <a:bodyPr/>
                    <a:lstStyle/>
                    <a:p>
                      <a:pPr marL="0" marR="0" algn="l">
                        <a:lnSpc>
                          <a:spcPct val="107000"/>
                        </a:lnSpc>
                        <a:spcBef>
                          <a:spcPts val="0"/>
                        </a:spcBef>
                        <a:spcAft>
                          <a:spcPts val="0"/>
                        </a:spcAft>
                      </a:pPr>
                      <a:r>
                        <a:rPr lang="en-US" sz="1000" dirty="0">
                          <a:solidFill>
                            <a:srgbClr val="000000"/>
                          </a:solidFill>
                          <a:effectLst/>
                          <a:latin typeface="Calibri"/>
                          <a:ea typeface="Calibri"/>
                          <a:cs typeface="Times New Roman"/>
                        </a:rPr>
                        <a:t>All teachers will receive training on TEKS analysis to determine depth and complexity of each student expectation taught.</a:t>
                      </a:r>
                      <a:endParaRPr lang="en-US" sz="1000" dirty="0">
                        <a:effectLst/>
                        <a:latin typeface="Calibri"/>
                        <a:ea typeface="Calibri"/>
                        <a:cs typeface="Times New Roman"/>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07000"/>
                        </a:lnSpc>
                        <a:spcBef>
                          <a:spcPts val="0"/>
                        </a:spcBef>
                        <a:spcAft>
                          <a:spcPts val="0"/>
                        </a:spcAft>
                      </a:pPr>
                      <a:r>
                        <a:rPr lang="en-US" sz="1000" dirty="0">
                          <a:solidFill>
                            <a:srgbClr val="000000"/>
                          </a:solidFill>
                          <a:effectLst/>
                          <a:latin typeface="Calibri"/>
                          <a:ea typeface="Calibri"/>
                          <a:cs typeface="Times New Roman"/>
                        </a:rPr>
                        <a:t> ELAR Coordinators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Instructional Coaches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Teachers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Campus Administration</a:t>
                      </a:r>
                      <a:endParaRPr lang="en-US" sz="1000" dirty="0">
                        <a:effectLst/>
                        <a:latin typeface="Calibri"/>
                        <a:ea typeface="Calibri"/>
                        <a:cs typeface="Times New Roman"/>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dirty="0">
                          <a:solidFill>
                            <a:srgbClr val="000000"/>
                          </a:solidFill>
                          <a:effectLst/>
                          <a:latin typeface="Calibri"/>
                          <a:ea typeface="Calibri"/>
                          <a:cs typeface="Calibri"/>
                        </a:rPr>
                        <a:t>Title I</a:t>
                      </a:r>
                      <a:br>
                        <a:rPr lang="en-US" sz="1000" dirty="0">
                          <a:solidFill>
                            <a:srgbClr val="000000"/>
                          </a:solidFill>
                          <a:effectLst/>
                          <a:latin typeface="Calibri"/>
                          <a:ea typeface="Calibri"/>
                          <a:cs typeface="Calibri"/>
                        </a:rPr>
                      </a:br>
                      <a:r>
                        <a:rPr lang="en-US" sz="1000" dirty="0">
                          <a:solidFill>
                            <a:srgbClr val="000000"/>
                          </a:solidFill>
                          <a:effectLst/>
                          <a:latin typeface="Calibri"/>
                          <a:ea typeface="Calibri"/>
                          <a:cs typeface="Calibri"/>
                        </a:rPr>
                        <a:t>Title II</a:t>
                      </a:r>
                      <a:br>
                        <a:rPr lang="en-US" sz="1000" dirty="0">
                          <a:solidFill>
                            <a:srgbClr val="000000"/>
                          </a:solidFill>
                          <a:effectLst/>
                          <a:latin typeface="Calibri"/>
                          <a:ea typeface="Calibri"/>
                          <a:cs typeface="Calibri"/>
                        </a:rPr>
                      </a:br>
                      <a:r>
                        <a:rPr lang="en-US" sz="1000" dirty="0">
                          <a:solidFill>
                            <a:srgbClr val="000000"/>
                          </a:solidFill>
                          <a:effectLst/>
                          <a:latin typeface="Calibri"/>
                          <a:ea typeface="Calibri"/>
                          <a:cs typeface="Calibri"/>
                        </a:rPr>
                        <a:t>Local  Funds</a:t>
                      </a:r>
                      <a:endParaRPr lang="en-US" sz="1000" dirty="0">
                        <a:effectLst/>
                        <a:latin typeface="Calibri"/>
                        <a:ea typeface="Calibri"/>
                        <a:cs typeface="Calibri"/>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dirty="0">
                          <a:solidFill>
                            <a:srgbClr val="000000"/>
                          </a:solidFill>
                          <a:effectLst/>
                          <a:latin typeface="Calibri"/>
                          <a:ea typeface="Calibri"/>
                          <a:cs typeface="Calibri"/>
                        </a:rPr>
                        <a:t>Aug. 2023</a:t>
                      </a:r>
                      <a:endParaRPr lang="en-US" sz="1000">
                        <a:effectLst/>
                        <a:latin typeface="Calibri"/>
                        <a:ea typeface="Calibri"/>
                        <a:cs typeface="Calibri"/>
                      </a:endParaRPr>
                    </a:p>
                    <a:p>
                      <a:pPr marL="0" marR="0" lvl="0" algn="l">
                        <a:lnSpc>
                          <a:spcPct val="107000"/>
                        </a:lnSpc>
                        <a:spcBef>
                          <a:spcPts val="0"/>
                        </a:spcBef>
                        <a:spcAft>
                          <a:spcPts val="0"/>
                        </a:spcAft>
                        <a:buNone/>
                      </a:pPr>
                      <a:r>
                        <a:rPr lang="en-US" sz="1000" dirty="0">
                          <a:solidFill>
                            <a:srgbClr val="000000"/>
                          </a:solidFill>
                          <a:effectLst/>
                          <a:latin typeface="Calibri"/>
                          <a:ea typeface="Calibri"/>
                          <a:cs typeface="Calibri"/>
                        </a:rPr>
                        <a:t>March 2024</a:t>
                      </a:r>
                      <a:endParaRPr lang="en-US" sz="1000" dirty="0">
                        <a:effectLst/>
                        <a:latin typeface="Calibri"/>
                        <a:ea typeface="Calibri"/>
                        <a:cs typeface="Calibri"/>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dirty="0">
                          <a:solidFill>
                            <a:srgbClr val="000000"/>
                          </a:solidFill>
                          <a:effectLst/>
                          <a:latin typeface="Calibri"/>
                          <a:ea typeface="Calibri"/>
                          <a:cs typeface="Calibri"/>
                        </a:rPr>
                        <a:t>Agenda</a:t>
                      </a:r>
                      <a:br>
                        <a:rPr lang="en-US" sz="1000" dirty="0">
                          <a:solidFill>
                            <a:srgbClr val="000000"/>
                          </a:solidFill>
                          <a:effectLst/>
                          <a:latin typeface="Calibri"/>
                          <a:ea typeface="Calibri"/>
                          <a:cs typeface="Calibri"/>
                        </a:rPr>
                      </a:br>
                      <a:r>
                        <a:rPr lang="en-US" sz="1000" dirty="0">
                          <a:solidFill>
                            <a:srgbClr val="000000"/>
                          </a:solidFill>
                          <a:effectLst/>
                          <a:latin typeface="Calibri"/>
                          <a:ea typeface="Calibri"/>
                          <a:cs typeface="Calibri"/>
                        </a:rPr>
                        <a:t>Sign-in sheets</a:t>
                      </a:r>
                      <a:endParaRPr lang="en-US" sz="1000" dirty="0">
                        <a:effectLst/>
                        <a:latin typeface="Calibri"/>
                        <a:ea typeface="Calibri"/>
                        <a:cs typeface="Calibri"/>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dirty="0">
                          <a:solidFill>
                            <a:srgbClr val="000000"/>
                          </a:solidFill>
                          <a:effectLst/>
                          <a:latin typeface="Calibri"/>
                          <a:ea typeface="Calibri"/>
                          <a:cs typeface="Calibri"/>
                        </a:rPr>
                        <a:t>Increased student progress for all students to include sub populations as measured on CBAs, BMs, STAAR, TELPAS</a:t>
                      </a:r>
                      <a:endParaRPr lang="en-US" sz="1000" dirty="0">
                        <a:effectLst/>
                        <a:latin typeface="Calibri"/>
                        <a:ea typeface="Calibri"/>
                        <a:cs typeface="Calibri"/>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dirty="0">
                          <a:solidFill>
                            <a:srgbClr val="000000"/>
                          </a:solidFill>
                          <a:effectLst/>
                          <a:latin typeface="Calibri"/>
                          <a:ea typeface="Calibri"/>
                          <a:cs typeface="Calibri"/>
                        </a:rPr>
                        <a:t>CBAs</a:t>
                      </a:r>
                      <a:br>
                        <a:rPr lang="en-US" sz="1000" dirty="0">
                          <a:solidFill>
                            <a:srgbClr val="000000"/>
                          </a:solidFill>
                          <a:effectLst/>
                          <a:latin typeface="Calibri"/>
                          <a:ea typeface="Calibri"/>
                          <a:cs typeface="Calibri"/>
                        </a:rPr>
                      </a:br>
                      <a:r>
                        <a:rPr lang="en-US" sz="1000" dirty="0">
                          <a:solidFill>
                            <a:srgbClr val="000000"/>
                          </a:solidFill>
                          <a:effectLst/>
                          <a:latin typeface="Calibri"/>
                          <a:ea typeface="Calibri"/>
                          <a:cs typeface="Calibri"/>
                        </a:rPr>
                        <a:t>BMs</a:t>
                      </a:r>
                      <a:br>
                        <a:rPr lang="en-US" sz="1000" dirty="0">
                          <a:solidFill>
                            <a:srgbClr val="000000"/>
                          </a:solidFill>
                          <a:effectLst/>
                          <a:latin typeface="Calibri"/>
                          <a:ea typeface="Calibri"/>
                          <a:cs typeface="Calibri"/>
                        </a:rPr>
                      </a:br>
                      <a:r>
                        <a:rPr lang="en-US" sz="1000" dirty="0">
                          <a:solidFill>
                            <a:srgbClr val="000000"/>
                          </a:solidFill>
                          <a:effectLst/>
                          <a:latin typeface="Calibri"/>
                          <a:ea typeface="Calibri"/>
                          <a:cs typeface="Calibri"/>
                        </a:rPr>
                        <a:t>STAAR</a:t>
                      </a:r>
                      <a:br>
                        <a:rPr lang="en-US" sz="1000" dirty="0">
                          <a:solidFill>
                            <a:srgbClr val="000000"/>
                          </a:solidFill>
                          <a:effectLst/>
                          <a:latin typeface="Calibri"/>
                          <a:ea typeface="Calibri"/>
                          <a:cs typeface="Calibri"/>
                        </a:rPr>
                      </a:br>
                      <a:r>
                        <a:rPr lang="en-US" sz="1000" dirty="0">
                          <a:solidFill>
                            <a:srgbClr val="000000"/>
                          </a:solidFill>
                          <a:effectLst/>
                          <a:latin typeface="Calibri"/>
                          <a:ea typeface="Calibri"/>
                          <a:cs typeface="Calibri"/>
                        </a:rPr>
                        <a:t>TELPAS</a:t>
                      </a:r>
                      <a:endParaRPr lang="en-US" sz="1000" dirty="0">
                        <a:effectLst/>
                        <a:latin typeface="Calibri"/>
                        <a:ea typeface="Calibri"/>
                        <a:cs typeface="Calibri"/>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dirty="0">
                          <a:solidFill>
                            <a:srgbClr val="000000"/>
                          </a:solidFill>
                          <a:effectLst/>
                          <a:latin typeface="Calibri"/>
                          <a:ea typeface="Calibri"/>
                          <a:cs typeface="Calibri"/>
                        </a:rPr>
                        <a:t>Title I, II, III</a:t>
                      </a:r>
                      <a:endParaRPr lang="en-US" sz="1000" dirty="0">
                        <a:effectLst/>
                        <a:latin typeface="Calibri"/>
                        <a:ea typeface="Calibri"/>
                        <a:cs typeface="Calibri"/>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0820467"/>
                  </a:ext>
                </a:extLst>
              </a:tr>
              <a:tr h="164682">
                <a:tc gridSpan="8">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Calibri"/>
                        </a:rPr>
                        <a:t>Action Steps</a:t>
                      </a:r>
                      <a:endParaRPr lang="en-US" sz="1000" dirty="0">
                        <a:effectLst/>
                        <a:latin typeface="Times New Roman"/>
                        <a:ea typeface="Calibri" panose="020F0502020204030204" pitchFamily="34" charset="0"/>
                        <a:cs typeface="Calibri"/>
                      </a:endParaRPr>
                    </a:p>
                  </a:txBody>
                  <a:tcPr marL="51416" marR="5141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0791262"/>
                  </a:ext>
                </a:extLst>
              </a:tr>
              <a:tr h="164682">
                <a:tc gridSpan="8">
                  <a:txBody>
                    <a:bodyPr/>
                    <a:lstStyle/>
                    <a:p>
                      <a:pPr marL="0" marR="0" algn="l">
                        <a:lnSpc>
                          <a:spcPct val="107000"/>
                        </a:lnSpc>
                        <a:spcBef>
                          <a:spcPts val="0"/>
                        </a:spcBef>
                        <a:spcAft>
                          <a:spcPts val="0"/>
                        </a:spcAft>
                      </a:pPr>
                      <a:r>
                        <a:rPr lang="en-US" sz="1000" dirty="0">
                          <a:solidFill>
                            <a:srgbClr val="000000"/>
                          </a:solidFill>
                          <a:effectLst/>
                          <a:latin typeface="Calibri"/>
                          <a:ea typeface="Calibri"/>
                          <a:cs typeface="Times New Roman"/>
                        </a:rPr>
                        <a:t>1) Training on reading development skills (state reading academies) will be conducted for K-3rd grade teachers by Region One ESC and Diana Ramirez.</a:t>
                      </a:r>
                      <a:endParaRPr lang="en-US" sz="1000" dirty="0">
                        <a:effectLst/>
                        <a:latin typeface="Calibri"/>
                        <a:ea typeface="Calibri"/>
                        <a:cs typeface="Times New Roman"/>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89008594"/>
                  </a:ext>
                </a:extLst>
              </a:tr>
              <a:tr h="164682">
                <a:tc gridSpan="8">
                  <a:txBody>
                    <a:bodyPr/>
                    <a:lstStyle/>
                    <a:p>
                      <a:pPr marL="0" marR="0" algn="l">
                        <a:lnSpc>
                          <a:spcPct val="107000"/>
                        </a:lnSpc>
                        <a:spcBef>
                          <a:spcPts val="0"/>
                        </a:spcBef>
                        <a:spcAft>
                          <a:spcPts val="0"/>
                        </a:spcAft>
                      </a:pPr>
                      <a:r>
                        <a:rPr lang="en-US" sz="1000" dirty="0">
                          <a:solidFill>
                            <a:srgbClr val="000000"/>
                          </a:solidFill>
                          <a:effectLst/>
                          <a:latin typeface="Calibri"/>
                          <a:ea typeface="Calibri"/>
                          <a:cs typeface="Times New Roman"/>
                        </a:rPr>
                        <a:t>2) Training on reading comprehension skill by Forde Ferrier.</a:t>
                      </a:r>
                      <a:endParaRPr lang="en-US" sz="1000" dirty="0">
                        <a:effectLst/>
                        <a:latin typeface="Calibri"/>
                        <a:ea typeface="Calibri"/>
                        <a:cs typeface="Times New Roman"/>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48941869"/>
                  </a:ext>
                </a:extLst>
              </a:tr>
              <a:tr h="164682">
                <a:tc gridSpan="8">
                  <a:txBody>
                    <a:bodyPr/>
                    <a:lstStyle/>
                    <a:p>
                      <a:pPr marL="0" marR="0" algn="l">
                        <a:lnSpc>
                          <a:spcPct val="107000"/>
                        </a:lnSpc>
                        <a:spcBef>
                          <a:spcPts val="0"/>
                        </a:spcBef>
                        <a:spcAft>
                          <a:spcPts val="0"/>
                        </a:spcAft>
                      </a:pPr>
                      <a:r>
                        <a:rPr lang="en-US" sz="1000" dirty="0">
                          <a:solidFill>
                            <a:srgbClr val="000000"/>
                          </a:solidFill>
                          <a:effectLst/>
                          <a:latin typeface="Calibri"/>
                          <a:ea typeface="Calibri"/>
                          <a:cs typeface="Times New Roman"/>
                        </a:rPr>
                        <a:t>3) Training on fluency development.</a:t>
                      </a:r>
                      <a:endParaRPr lang="en-US" sz="1000" dirty="0">
                        <a:effectLst/>
                        <a:latin typeface="Calibri"/>
                        <a:ea typeface="Calibri"/>
                        <a:cs typeface="Times New Roman"/>
                      </a:endParaRPr>
                    </a:p>
                  </a:txBody>
                  <a:tcPr marL="51416" marR="5141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52833173"/>
                  </a:ext>
                </a:extLst>
              </a:tr>
            </a:tbl>
          </a:graphicData>
        </a:graphic>
      </p:graphicFrame>
    </p:spTree>
    <p:extLst>
      <p:ext uri="{BB962C8B-B14F-4D97-AF65-F5344CB8AC3E}">
        <p14:creationId xmlns:p14="http://schemas.microsoft.com/office/powerpoint/2010/main" val="10324385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4F9FCBBB-86FC-4024-B5F6-12774BDD1DA5}"/>
              </a:ext>
            </a:extLst>
          </p:cNvPr>
          <p:cNvGraphicFramePr>
            <a:graphicFrameLocks noGrp="1"/>
          </p:cNvGraphicFramePr>
          <p:nvPr>
            <p:extLst>
              <p:ext uri="{D42A27DB-BD31-4B8C-83A1-F6EECF244321}">
                <p14:modId xmlns:p14="http://schemas.microsoft.com/office/powerpoint/2010/main" val="1938119113"/>
              </p:ext>
            </p:extLst>
          </p:nvPr>
        </p:nvGraphicFramePr>
        <p:xfrm>
          <a:off x="1" y="1"/>
          <a:ext cx="12191999" cy="7020243"/>
        </p:xfrm>
        <a:graphic>
          <a:graphicData uri="http://schemas.openxmlformats.org/drawingml/2006/table">
            <a:tbl>
              <a:tblPr firstRow="1" firstCol="1" bandRow="1"/>
              <a:tblGrid>
                <a:gridCol w="1769228">
                  <a:extLst>
                    <a:ext uri="{9D8B030D-6E8A-4147-A177-3AD203B41FA5}">
                      <a16:colId xmlns:a16="http://schemas.microsoft.com/office/drawing/2014/main" val="3500011185"/>
                    </a:ext>
                  </a:extLst>
                </a:gridCol>
                <a:gridCol w="1430765">
                  <a:extLst>
                    <a:ext uri="{9D8B030D-6E8A-4147-A177-3AD203B41FA5}">
                      <a16:colId xmlns:a16="http://schemas.microsoft.com/office/drawing/2014/main" val="1673273302"/>
                    </a:ext>
                  </a:extLst>
                </a:gridCol>
                <a:gridCol w="1387851">
                  <a:extLst>
                    <a:ext uri="{9D8B030D-6E8A-4147-A177-3AD203B41FA5}">
                      <a16:colId xmlns:a16="http://schemas.microsoft.com/office/drawing/2014/main" val="717930670"/>
                    </a:ext>
                  </a:extLst>
                </a:gridCol>
                <a:gridCol w="863156">
                  <a:extLst>
                    <a:ext uri="{9D8B030D-6E8A-4147-A177-3AD203B41FA5}">
                      <a16:colId xmlns:a16="http://schemas.microsoft.com/office/drawing/2014/main" val="1299879021"/>
                    </a:ext>
                  </a:extLst>
                </a:gridCol>
                <a:gridCol w="1805664">
                  <a:extLst>
                    <a:ext uri="{9D8B030D-6E8A-4147-A177-3AD203B41FA5}">
                      <a16:colId xmlns:a16="http://schemas.microsoft.com/office/drawing/2014/main" val="2931636046"/>
                    </a:ext>
                  </a:extLst>
                </a:gridCol>
                <a:gridCol w="1526313">
                  <a:extLst>
                    <a:ext uri="{9D8B030D-6E8A-4147-A177-3AD203B41FA5}">
                      <a16:colId xmlns:a16="http://schemas.microsoft.com/office/drawing/2014/main" val="964327858"/>
                    </a:ext>
                  </a:extLst>
                </a:gridCol>
                <a:gridCol w="1681778">
                  <a:extLst>
                    <a:ext uri="{9D8B030D-6E8A-4147-A177-3AD203B41FA5}">
                      <a16:colId xmlns:a16="http://schemas.microsoft.com/office/drawing/2014/main" val="1775743575"/>
                    </a:ext>
                  </a:extLst>
                </a:gridCol>
                <a:gridCol w="1727244">
                  <a:extLst>
                    <a:ext uri="{9D8B030D-6E8A-4147-A177-3AD203B41FA5}">
                      <a16:colId xmlns:a16="http://schemas.microsoft.com/office/drawing/2014/main" val="285694666"/>
                    </a:ext>
                  </a:extLst>
                </a:gridCol>
              </a:tblGrid>
              <a:tr h="135170">
                <a:tc>
                  <a:txBody>
                    <a:bodyPr/>
                    <a:lstStyle/>
                    <a:p>
                      <a:pPr marL="0" marR="0" algn="l">
                        <a:lnSpc>
                          <a:spcPct val="107000"/>
                        </a:lnSpc>
                        <a:spcBef>
                          <a:spcPts val="0"/>
                        </a:spcBef>
                        <a:spcAft>
                          <a:spcPts val="0"/>
                        </a:spcAft>
                      </a:pPr>
                      <a:r>
                        <a:rPr lang="en-US" sz="800" b="1" dirty="0">
                          <a:solidFill>
                            <a:srgbClr val="000000"/>
                          </a:solidFill>
                          <a:effectLst/>
                          <a:latin typeface="Calibri"/>
                          <a:ea typeface="Times New Roman" panose="02020603050405020304" pitchFamily="18" charset="0"/>
                          <a:cs typeface="Calibri"/>
                        </a:rPr>
                        <a:t>Goal Area 1:</a:t>
                      </a:r>
                      <a:endParaRPr lang="en-US" sz="800" dirty="0">
                        <a:effectLst/>
                        <a:latin typeface="Times New Roman"/>
                        <a:ea typeface="Calibri" panose="020F0502020204030204" pitchFamily="34" charset="0"/>
                        <a:cs typeface="Calibri"/>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dirty="0">
                          <a:solidFill>
                            <a:srgbClr val="000000"/>
                          </a:solidFill>
                          <a:effectLst/>
                          <a:latin typeface="Calibri"/>
                          <a:ea typeface="Times New Roman" panose="02020603050405020304" pitchFamily="18" charset="0"/>
                          <a:cs typeface="Calibri"/>
                        </a:rPr>
                        <a:t>Student Achievement</a:t>
                      </a:r>
                      <a:endParaRPr lang="en-US" sz="800" dirty="0">
                        <a:effectLst/>
                        <a:latin typeface="Times New Roman"/>
                        <a:ea typeface="Calibri" panose="020F0502020204030204" pitchFamily="34" charset="0"/>
                        <a:cs typeface="Calibri"/>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82347045"/>
                  </a:ext>
                </a:extLst>
              </a:tr>
              <a:tr h="135170">
                <a:tc>
                  <a:txBody>
                    <a:bodyPr/>
                    <a:lstStyle/>
                    <a:p>
                      <a:pPr marL="0" marR="0" algn="l">
                        <a:lnSpc>
                          <a:spcPct val="107000"/>
                        </a:lnSpc>
                        <a:spcBef>
                          <a:spcPts val="0"/>
                        </a:spcBef>
                        <a:spcAft>
                          <a:spcPts val="0"/>
                        </a:spcAft>
                      </a:pPr>
                      <a:r>
                        <a:rPr lang="en-US" sz="800" b="1" dirty="0">
                          <a:solidFill>
                            <a:srgbClr val="000000"/>
                          </a:solidFill>
                          <a:effectLst/>
                          <a:latin typeface="Calibri"/>
                          <a:ea typeface="Times New Roman" panose="02020603050405020304" pitchFamily="18" charset="0"/>
                          <a:cs typeface="Calibri"/>
                        </a:rPr>
                        <a:t>Annual Goal 2:  </a:t>
                      </a:r>
                      <a:endParaRPr lang="en-US" sz="800" dirty="0">
                        <a:effectLst/>
                        <a:latin typeface="Times New Roman"/>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dirty="0">
                          <a:solidFill>
                            <a:srgbClr val="000000"/>
                          </a:solidFill>
                          <a:effectLst/>
                          <a:latin typeface="Calibri"/>
                          <a:ea typeface="Times New Roman" panose="02020603050405020304" pitchFamily="18" charset="0"/>
                          <a:cs typeface="Times New Roman"/>
                        </a:rPr>
                        <a:t>The percent of students who perform at meets grade level or above on STAAR Mathematics will increase 6 percentage points by June 2024.</a:t>
                      </a:r>
                      <a:endParaRPr lang="en-US" sz="800" dirty="0">
                        <a:effectLst/>
                        <a:latin typeface="Times New Roman"/>
                        <a:ea typeface="Calibri" panose="020F0502020204030204" pitchFamily="34" charset="0"/>
                        <a:cs typeface="Times New Roman"/>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86984817"/>
                  </a:ext>
                </a:extLst>
              </a:tr>
              <a:tr h="212534">
                <a:tc>
                  <a:txBody>
                    <a:bodyPr/>
                    <a:lstStyle/>
                    <a:p>
                      <a:pPr marL="0" marR="0" algn="l">
                        <a:lnSpc>
                          <a:spcPct val="107000"/>
                        </a:lnSpc>
                        <a:spcBef>
                          <a:spcPts val="0"/>
                        </a:spcBef>
                        <a:spcAft>
                          <a:spcPts val="0"/>
                        </a:spcAft>
                      </a:pPr>
                      <a:r>
                        <a:rPr lang="en-US" sz="800" b="1" dirty="0">
                          <a:solidFill>
                            <a:srgbClr val="000000"/>
                          </a:solidFill>
                          <a:effectLst/>
                          <a:latin typeface="Calibri"/>
                          <a:ea typeface="Times New Roman" panose="02020603050405020304" pitchFamily="18" charset="0"/>
                          <a:cs typeface="Calibri"/>
                        </a:rPr>
                        <a:t>Objective 1:  </a:t>
                      </a:r>
                      <a:endParaRPr lang="en-US" sz="800" dirty="0">
                        <a:effectLst/>
                        <a:latin typeface="Times New Roman"/>
                        <a:ea typeface="Calibri" panose="020F0502020204030204" pitchFamily="34" charset="0"/>
                        <a:cs typeface="Times New Roman" panose="02020603050405020304" pitchFamily="18" charset="0"/>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dirty="0">
                          <a:solidFill>
                            <a:srgbClr val="000000"/>
                          </a:solidFill>
                          <a:effectLst/>
                          <a:latin typeface="Calibri"/>
                          <a:ea typeface="Times New Roman" panose="02020603050405020304" pitchFamily="18" charset="0"/>
                          <a:cs typeface="Times New Roman"/>
                        </a:rPr>
                        <a:t>The percent of students performing at meets grade level or above on STAAR Mathematics 3-5 will increase from 54% to 60% by having access to a standards-aligned guaranteed and viable curriculum.</a:t>
                      </a:r>
                      <a:endParaRPr lang="en-US" sz="800" dirty="0">
                        <a:effectLst/>
                        <a:latin typeface="Times New Roman"/>
                        <a:ea typeface="Calibri" panose="020F0502020204030204" pitchFamily="34" charset="0"/>
                        <a:cs typeface="Times New Roman"/>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91205168"/>
                  </a:ext>
                </a:extLst>
              </a:tr>
              <a:tr h="276619">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Strategy 1</a:t>
                      </a:r>
                      <a:endParaRPr lang="en-US" sz="800" dirty="0">
                        <a:effectLst/>
                        <a:latin typeface="Times New Roman"/>
                        <a:ea typeface="Calibri" panose="020F0502020204030204" pitchFamily="34" charset="0"/>
                        <a:cs typeface="Calibri"/>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Persons Responsible</a:t>
                      </a:r>
                      <a:endParaRPr lang="en-US" sz="800" dirty="0">
                        <a:effectLst/>
                        <a:latin typeface="Times New Roman"/>
                        <a:ea typeface="Calibri" panose="020F0502020204030204" pitchFamily="34" charset="0"/>
                        <a:cs typeface="Calibri"/>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Resources</a:t>
                      </a:r>
                      <a:endParaRPr lang="en-US" sz="800" dirty="0">
                        <a:effectLst/>
                        <a:latin typeface="Times New Roman"/>
                        <a:ea typeface="Calibri" panose="020F0502020204030204" pitchFamily="34" charset="0"/>
                        <a:cs typeface="Calibri"/>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Timeline</a:t>
                      </a:r>
                      <a:endParaRPr lang="en-US" sz="800" dirty="0">
                        <a:effectLst/>
                        <a:latin typeface="Times New Roman"/>
                        <a:ea typeface="Calibri" panose="020F0502020204030204" pitchFamily="34" charset="0"/>
                        <a:cs typeface="Calibri"/>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Evidence of Implementation</a:t>
                      </a:r>
                      <a:endParaRPr lang="en-US" sz="800" dirty="0">
                        <a:effectLst/>
                        <a:latin typeface="Times New Roman"/>
                        <a:ea typeface="Calibri" panose="020F0502020204030204" pitchFamily="34" charset="0"/>
                        <a:cs typeface="Calibri"/>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Evidence of Impact</a:t>
                      </a:r>
                      <a:endParaRPr lang="en-US" sz="800" dirty="0">
                        <a:effectLst/>
                        <a:latin typeface="Times New Roman"/>
                        <a:ea typeface="Calibri" panose="020F0502020204030204" pitchFamily="34" charset="0"/>
                        <a:cs typeface="Calibri"/>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Formative Evaluation</a:t>
                      </a:r>
                      <a:endParaRPr lang="en-US" sz="800" dirty="0">
                        <a:effectLst/>
                        <a:latin typeface="Times New Roman"/>
                        <a:ea typeface="Calibri" panose="020F0502020204030204" pitchFamily="34" charset="0"/>
                        <a:cs typeface="Calibri"/>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Title-I School- Wide Component</a:t>
                      </a:r>
                      <a:endParaRPr lang="en-US" sz="800" dirty="0">
                        <a:effectLst/>
                        <a:latin typeface="Times New Roman"/>
                        <a:ea typeface="Calibri" panose="020F0502020204030204" pitchFamily="34" charset="0"/>
                        <a:cs typeface="Calibri"/>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639749632"/>
                  </a:ext>
                </a:extLst>
              </a:tr>
              <a:tr h="1266763">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Curriculum writing initiatives with virtual and in-person learning for mathematics based on need's assessment using data and trends will be executed.</a:t>
                      </a:r>
                      <a:endParaRPr lang="en-US" sz="800" dirty="0">
                        <a:effectLst/>
                        <a:latin typeface="Calibri"/>
                        <a:ea typeface="Calibri" panose="020F0502020204030204" pitchFamily="34" charset="0"/>
                        <a:cs typeface="Calibri"/>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ts val="12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Content Coordinators </a:t>
                      </a:r>
                      <a:br>
                        <a:rPr lang="en-US" sz="800" dirty="0">
                          <a:solidFill>
                            <a:srgbClr val="000000"/>
                          </a:solidFill>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Content teachers </a:t>
                      </a:r>
                      <a:r>
                        <a:rPr lang="en-US" sz="800" dirty="0">
                          <a:solidFill>
                            <a:srgbClr val="000000"/>
                          </a:solidFill>
                          <a:effectLst/>
                          <a:latin typeface="Calibri"/>
                          <a:ea typeface="Calibri" panose="020F0502020204030204" pitchFamily="34" charset="0"/>
                          <a:cs typeface="Calibri"/>
                        </a:rPr>
                        <a:t>Principal (Mrs. C. Espinoza)</a:t>
                      </a:r>
                      <a:endParaRPr lang="en-US" sz="800" dirty="0">
                        <a:effectLst/>
                        <a:latin typeface="Calibri"/>
                        <a:ea typeface="Calibri" panose="020F0502020204030204" pitchFamily="34" charset="0"/>
                        <a:cs typeface="Calibri"/>
                      </a:endParaRPr>
                    </a:p>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AP</a:t>
                      </a:r>
                      <a:br>
                        <a:rPr lang="en-US" sz="800" dirty="0">
                          <a:solidFill>
                            <a:srgbClr val="000000"/>
                          </a:solidFill>
                          <a:effectLst/>
                          <a:latin typeface="Calibri"/>
                          <a:ea typeface="Calibri" panose="020F0502020204030204" pitchFamily="34" charset="0"/>
                          <a:cs typeface="Times New Roman"/>
                        </a:rPr>
                      </a:br>
                      <a:endParaRPr lang="en-US" sz="800" dirty="0">
                        <a:effectLst/>
                        <a:latin typeface="Calibri"/>
                        <a:ea typeface="Calibri" panose="020F0502020204030204" pitchFamily="34" charset="0"/>
                        <a:cs typeface="Times New Roman"/>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TEKS resources </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Curriculum Templates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Curriculum Calendar</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State and local student data</a:t>
                      </a:r>
                      <a:endParaRPr lang="en-US" sz="800"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Forde Ferrier WB</a:t>
                      </a:r>
                      <a:endParaRPr lang="en-US" sz="800"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Mentoring Minds WB</a:t>
                      </a:r>
                      <a:endParaRPr lang="en-US" sz="800"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STAAR Master WB</a:t>
                      </a:r>
                      <a:endParaRPr lang="en-US" sz="800" dirty="0">
                        <a:effectLst/>
                        <a:latin typeface="Calibri"/>
                        <a:ea typeface="Calibri" panose="020F0502020204030204" pitchFamily="34" charset="0"/>
                        <a:cs typeface="Times New Roman"/>
                      </a:endParaRPr>
                    </a:p>
                    <a:p>
                      <a:pPr marL="0" marR="0" lvl="0" algn="l">
                        <a:lnSpc>
                          <a:spcPct val="107000"/>
                        </a:lnSpc>
                        <a:spcBef>
                          <a:spcPts val="0"/>
                        </a:spcBef>
                        <a:spcAft>
                          <a:spcPts val="0"/>
                        </a:spcAft>
                        <a:buNone/>
                      </a:pPr>
                      <a:r>
                        <a:rPr lang="en-US" sz="800" dirty="0">
                          <a:solidFill>
                            <a:srgbClr val="000000"/>
                          </a:solidFill>
                          <a:effectLst/>
                          <a:latin typeface="Calibri"/>
                          <a:ea typeface="Calibri" panose="020F0502020204030204" pitchFamily="34" charset="0"/>
                          <a:cs typeface="Times New Roman"/>
                        </a:rPr>
                        <a:t>Sharon  Wells</a:t>
                      </a:r>
                    </a:p>
                    <a:p>
                      <a:pPr marL="0" marR="0" lvl="0" algn="l">
                        <a:lnSpc>
                          <a:spcPct val="107000"/>
                        </a:lnSpc>
                        <a:spcBef>
                          <a:spcPts val="0"/>
                        </a:spcBef>
                        <a:spcAft>
                          <a:spcPts val="0"/>
                        </a:spcAft>
                        <a:buNone/>
                      </a:pPr>
                      <a:r>
                        <a:rPr lang="en-US" sz="800" dirty="0">
                          <a:solidFill>
                            <a:srgbClr val="000000"/>
                          </a:solidFill>
                          <a:effectLst/>
                          <a:latin typeface="Calibri"/>
                          <a:ea typeface="Calibri" panose="020F0502020204030204" pitchFamily="34" charset="0"/>
                          <a:cs typeface="Times New Roman"/>
                        </a:rPr>
                        <a:t>Google Slides</a:t>
                      </a:r>
                    </a:p>
                    <a:p>
                      <a:pPr marL="0" marR="0" lvl="0" algn="l">
                        <a:lnSpc>
                          <a:spcPct val="107000"/>
                        </a:lnSpc>
                        <a:spcBef>
                          <a:spcPts val="0"/>
                        </a:spcBef>
                        <a:spcAft>
                          <a:spcPts val="0"/>
                        </a:spcAft>
                        <a:buNone/>
                      </a:pPr>
                      <a:r>
                        <a:rPr lang="en-US" sz="800" dirty="0">
                          <a:solidFill>
                            <a:srgbClr val="000000"/>
                          </a:solidFill>
                          <a:effectLst/>
                          <a:latin typeface="Calibri"/>
                          <a:ea typeface="Calibri" panose="020F0502020204030204" pitchFamily="34" charset="0"/>
                          <a:cs typeface="Times New Roman"/>
                        </a:rPr>
                        <a:t>Teachers Pay teachers</a:t>
                      </a:r>
                    </a:p>
                    <a:p>
                      <a:pPr marL="0" marR="0" algn="l">
                        <a:lnSpc>
                          <a:spcPct val="107000"/>
                        </a:lnSpc>
                        <a:spcBef>
                          <a:spcPts val="0"/>
                        </a:spcBef>
                        <a:spcAft>
                          <a:spcPts val="0"/>
                        </a:spcAft>
                      </a:pP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June 2022 – Aug. 2024</a:t>
                      </a:r>
                      <a:endParaRPr lang="en-US" sz="800" dirty="0">
                        <a:effectLst/>
                        <a:latin typeface="Calibri"/>
                        <a:ea typeface="Calibri" panose="020F0502020204030204" pitchFamily="34" charset="0"/>
                        <a:cs typeface="Calibri"/>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Curriculum documents</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Lesson plans</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Collaborative Learning Leader [CLL] agendas</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Walkthrough documents</a:t>
                      </a:r>
                      <a:endParaRPr lang="en-US" sz="800" dirty="0">
                        <a:effectLst/>
                        <a:latin typeface="Calibri"/>
                        <a:ea typeface="Calibri" panose="020F0502020204030204" pitchFamily="34" charset="0"/>
                        <a:cs typeface="Calibri"/>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Student Achievement gains on the STAAR</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Teacher retention</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Results Driven Accountability Report</a:t>
                      </a:r>
                      <a:endParaRPr lang="en-US" sz="800" dirty="0">
                        <a:effectLst/>
                        <a:latin typeface="Calibri"/>
                        <a:ea typeface="Calibri" panose="020F0502020204030204" pitchFamily="34" charset="0"/>
                        <a:cs typeface="Calibri"/>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Formative assessments </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CBAs, Benchmarks [BMs]</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STAAR</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Results Driven Accountability </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Student Learning  Objectives [SLOs] Pre/Post Test</a:t>
                      </a:r>
                      <a:endParaRPr lang="en-US" sz="800" dirty="0">
                        <a:effectLst/>
                        <a:latin typeface="Calibri"/>
                        <a:ea typeface="Calibri" panose="020F0502020204030204" pitchFamily="34" charset="0"/>
                        <a:cs typeface="Calibri"/>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Title I</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Title II</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Title III</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Special Ed. &amp; Bilingual Funds</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Migrant Funds</a:t>
                      </a:r>
                      <a:endParaRPr lang="en-US" sz="800" dirty="0">
                        <a:effectLst/>
                        <a:latin typeface="Calibri"/>
                        <a:ea typeface="Calibri" panose="020F0502020204030204" pitchFamily="34" charset="0"/>
                        <a:cs typeface="Calibri"/>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23341182"/>
                  </a:ext>
                </a:extLst>
              </a:tr>
              <a:tr h="135170">
                <a:tc gridSpan="8">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Action Steps</a:t>
                      </a:r>
                      <a:endParaRPr lang="en-US" sz="800" dirty="0">
                        <a:effectLst/>
                        <a:latin typeface="Times New Roman"/>
                        <a:ea typeface="Calibri" panose="020F0502020204030204" pitchFamily="34" charset="0"/>
                        <a:cs typeface="Calibri"/>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37044954"/>
                  </a:ext>
                </a:extLst>
              </a:tr>
              <a:tr h="135170">
                <a:tc gridSpan="8">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1) Gradual Release Math Lessons have been identified/created, included in the curriculum and introduced to teachers during math curriculum rollouts.</a:t>
                      </a:r>
                      <a:endParaRPr lang="en-US" sz="800" dirty="0">
                        <a:effectLst/>
                        <a:latin typeface="Calibri"/>
                        <a:ea typeface="Calibri" panose="020F0502020204030204" pitchFamily="34" charset="0"/>
                        <a:cs typeface="Calibri"/>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83359758"/>
                  </a:ext>
                </a:extLst>
              </a:tr>
              <a:tr h="135170">
                <a:tc gridSpan="8">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2) Integrate technology into the curriculum to provide virtual and in-person learning with the use of the following platforms: Google Classroom, Sharon Wells, Pearlized Math and Imagine Math</a:t>
                      </a:r>
                      <a:endParaRPr lang="en-US" sz="800" dirty="0">
                        <a:effectLst/>
                        <a:latin typeface="Calibri"/>
                        <a:ea typeface="Calibri" panose="020F0502020204030204" pitchFamily="34" charset="0"/>
                        <a:cs typeface="Calibri"/>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624266"/>
                  </a:ext>
                </a:extLst>
              </a:tr>
              <a:tr h="135170">
                <a:tc gridSpan="8">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3) End of Unit assessment campus data in mathematics will be utilized to measure strengths, areas of concerns and trends weekly/bi-week</a:t>
                      </a:r>
                      <a:endParaRPr lang="en-US" sz="800" dirty="0" err="1">
                        <a:effectLst/>
                        <a:latin typeface="Calibri"/>
                        <a:ea typeface="Calibri" panose="020F0502020204030204" pitchFamily="34" charset="0"/>
                        <a:cs typeface="Calibri"/>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71417746"/>
                  </a:ext>
                </a:extLst>
              </a:tr>
              <a:tr h="276619">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Strategy 2</a:t>
                      </a:r>
                      <a:endParaRPr lang="en-US" sz="800" dirty="0">
                        <a:effectLst/>
                        <a:latin typeface="Times New Roman"/>
                        <a:ea typeface="Calibri" panose="020F0502020204030204" pitchFamily="34" charset="0"/>
                        <a:cs typeface="Calibri"/>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Persons Responsible</a:t>
                      </a:r>
                      <a:endParaRPr lang="en-US" sz="800" dirty="0">
                        <a:effectLst/>
                        <a:latin typeface="Times New Roman"/>
                        <a:ea typeface="Calibri" panose="020F0502020204030204" pitchFamily="34" charset="0"/>
                        <a:cs typeface="Calibri"/>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Resources</a:t>
                      </a:r>
                      <a:endParaRPr lang="en-US" sz="800" dirty="0">
                        <a:effectLst/>
                        <a:latin typeface="Times New Roman"/>
                        <a:ea typeface="Calibri" panose="020F0502020204030204" pitchFamily="34" charset="0"/>
                        <a:cs typeface="Calibri"/>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Timeline</a:t>
                      </a:r>
                      <a:endParaRPr lang="en-US" sz="800" dirty="0">
                        <a:effectLst/>
                        <a:latin typeface="Times New Roman"/>
                        <a:ea typeface="Calibri" panose="020F0502020204030204" pitchFamily="34" charset="0"/>
                        <a:cs typeface="Calibri"/>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Evidence of Implementation</a:t>
                      </a:r>
                      <a:endParaRPr lang="en-US" sz="800" dirty="0">
                        <a:effectLst/>
                        <a:latin typeface="Times New Roman"/>
                        <a:ea typeface="Calibri" panose="020F0502020204030204" pitchFamily="34" charset="0"/>
                        <a:cs typeface="Calibri"/>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Evidence of Impact</a:t>
                      </a:r>
                      <a:endParaRPr lang="en-US" sz="800" dirty="0">
                        <a:effectLst/>
                        <a:latin typeface="Times New Roman"/>
                        <a:ea typeface="Calibri" panose="020F0502020204030204" pitchFamily="34" charset="0"/>
                        <a:cs typeface="Calibri"/>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Formative Evaluation</a:t>
                      </a:r>
                      <a:endParaRPr lang="en-US" sz="800" dirty="0">
                        <a:effectLst/>
                        <a:latin typeface="Times New Roman"/>
                        <a:ea typeface="Calibri" panose="020F0502020204030204" pitchFamily="34" charset="0"/>
                        <a:cs typeface="Calibri"/>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Title-I School- Wide Component</a:t>
                      </a:r>
                      <a:endParaRPr lang="en-US" sz="800" dirty="0">
                        <a:effectLst/>
                        <a:latin typeface="Times New Roman"/>
                        <a:ea typeface="Calibri" panose="020F0502020204030204" pitchFamily="34" charset="0"/>
                        <a:cs typeface="Calibri"/>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4060206397"/>
                  </a:ext>
                </a:extLst>
              </a:tr>
              <a:tr h="1125314">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District and Campus Leadership Teams will monitor the implementation of the​ curriculum at each campus through teamed-up walkthroughs (in-person).</a:t>
                      </a:r>
                      <a:endParaRPr lang="en-US" sz="800" dirty="0">
                        <a:effectLst/>
                        <a:latin typeface="Calibri"/>
                        <a:ea typeface="Calibri" panose="020F0502020204030204" pitchFamily="34" charset="0"/>
                        <a:cs typeface="Calibri"/>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Principals</a:t>
                      </a:r>
                      <a:br>
                        <a:rPr lang="en-US" sz="800" dirty="0">
                          <a:solidFill>
                            <a:srgbClr val="000000"/>
                          </a:solidFill>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Assistant principals</a:t>
                      </a:r>
                      <a:br>
                        <a:rPr lang="en-US" sz="800" dirty="0">
                          <a:solidFill>
                            <a:srgbClr val="000000"/>
                          </a:solidFill>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Executive Officers</a:t>
                      </a:r>
                      <a:br>
                        <a:rPr lang="en-US" sz="800" dirty="0">
                          <a:solidFill>
                            <a:srgbClr val="000000"/>
                          </a:solidFill>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Coordinators</a:t>
                      </a:r>
                      <a:br>
                        <a:rPr lang="en-US" sz="800" dirty="0">
                          <a:solidFill>
                            <a:srgbClr val="000000"/>
                          </a:solidFill>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Strategists</a:t>
                      </a:r>
                      <a:br>
                        <a:rPr lang="en-US" sz="800" dirty="0">
                          <a:solidFill>
                            <a:srgbClr val="000000"/>
                          </a:solidFill>
                          <a:effectLst/>
                          <a:latin typeface="Calibri"/>
                          <a:ea typeface="Calibri" panose="020F0502020204030204" pitchFamily="34" charset="0"/>
                          <a:cs typeface="Times New Roman"/>
                        </a:rPr>
                      </a:br>
                      <a:endParaRPr lang="en-US" sz="800" dirty="0">
                        <a:effectLst/>
                        <a:latin typeface="Calibri"/>
                        <a:ea typeface="Calibri" panose="020F0502020204030204" pitchFamily="34" charset="0"/>
                        <a:cs typeface="Times New Roman"/>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Principals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Assistant principals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Executive Officers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Coordinators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Strategists</a:t>
                      </a:r>
                      <a:endParaRPr lang="en-US" sz="800"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800" dirty="0">
                          <a:effectLst/>
                          <a:latin typeface="Calibri"/>
                          <a:ea typeface="Calibri" panose="020F0502020204030204" pitchFamily="34" charset="0"/>
                          <a:cs typeface="Times New Roman"/>
                        </a:rPr>
                        <a:t>Walkthrough portal</a:t>
                      </a:r>
                    </a:p>
                    <a:p>
                      <a:pPr marL="0" marR="0" algn="l">
                        <a:lnSpc>
                          <a:spcPct val="107000"/>
                        </a:lnSpc>
                        <a:spcBef>
                          <a:spcPts val="0"/>
                        </a:spcBef>
                        <a:spcAft>
                          <a:spcPts val="0"/>
                        </a:spcAft>
                      </a:pPr>
                      <a:r>
                        <a:rPr lang="en-US" sz="800" dirty="0">
                          <a:effectLst/>
                          <a:latin typeface="Calibri"/>
                          <a:ea typeface="Calibri" panose="020F0502020204030204" pitchFamily="34" charset="0"/>
                          <a:cs typeface="Times New Roman"/>
                        </a:rPr>
                        <a:t>Technology</a:t>
                      </a:r>
                      <a:br>
                        <a:rPr lang="en-US" sz="800" dirty="0">
                          <a:effectLst/>
                          <a:latin typeface="Calibri"/>
                          <a:ea typeface="Calibri" panose="020F0502020204030204" pitchFamily="34" charset="0"/>
                          <a:cs typeface="Times New Roman"/>
                        </a:rPr>
                      </a:br>
                      <a:endParaRPr lang="en-US" sz="800" dirty="0">
                        <a:effectLst/>
                        <a:latin typeface="Calibri"/>
                        <a:ea typeface="Calibri" panose="020F0502020204030204" pitchFamily="34" charset="0"/>
                        <a:cs typeface="Times New Roman"/>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Sep. 2023–</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May 2024</a:t>
                      </a:r>
                      <a:endParaRPr lang="en-US" sz="800" dirty="0">
                        <a:effectLst/>
                        <a:latin typeface="Calibri"/>
                        <a:ea typeface="Calibri" panose="020F0502020204030204" pitchFamily="34" charset="0"/>
                        <a:cs typeface="Calibri"/>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−Walk-through documentation</a:t>
                      </a:r>
                      <a:endParaRPr lang="en-US" sz="800" dirty="0">
                        <a:effectLst/>
                        <a:latin typeface="Calibri"/>
                        <a:ea typeface="Calibri" panose="020F0502020204030204" pitchFamily="34" charset="0"/>
                        <a:cs typeface="Calibri"/>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800" dirty="0">
                          <a:solidFill>
                            <a:srgbClr val="000000"/>
                          </a:solidFill>
                          <a:effectLst/>
                          <a:latin typeface="Calibri"/>
                          <a:ea typeface="Calibri" panose="020F0502020204030204" pitchFamily="34" charset="0"/>
                          <a:cs typeface="Calibri"/>
                        </a:rPr>
                        <a:t>BM1 and BM2 scores show increases in student achievement and student performance growth</a:t>
                      </a:r>
                      <a:endParaRPr lang="en-US" sz="800" dirty="0">
                        <a:effectLst/>
                        <a:latin typeface="Calibri"/>
                        <a:ea typeface="Calibri" panose="020F0502020204030204" pitchFamily="34" charset="0"/>
                        <a:cs typeface="Calibri"/>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Formative assessments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CBAs and Benchmarks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STAAR</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Progress Monition </a:t>
                      </a:r>
                      <a:endParaRPr lang="en-US" sz="800" dirty="0">
                        <a:effectLst/>
                        <a:latin typeface="Calibri"/>
                        <a:ea typeface="Calibri" panose="020F0502020204030204" pitchFamily="34" charset="0"/>
                        <a:cs typeface="Times New Roman"/>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Title I , II, III, IV</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State Bilingual Funds</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State Comp. </a:t>
                      </a:r>
                      <a:endParaRPr lang="en-US" sz="800" dirty="0">
                        <a:effectLst/>
                        <a:latin typeface="Calibri"/>
                        <a:ea typeface="Calibri" panose="020F0502020204030204" pitchFamily="34" charset="0"/>
                        <a:cs typeface="Calibri"/>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4635436"/>
                  </a:ext>
                </a:extLst>
              </a:tr>
              <a:tr h="135170">
                <a:tc gridSpan="8">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Action Steps</a:t>
                      </a:r>
                      <a:endParaRPr lang="en-US" sz="800" dirty="0">
                        <a:effectLst/>
                        <a:latin typeface="Times New Roman"/>
                        <a:ea typeface="Calibri" panose="020F0502020204030204" pitchFamily="34" charset="0"/>
                        <a:cs typeface="Calibri"/>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25174858"/>
                  </a:ext>
                </a:extLst>
              </a:tr>
              <a:tr h="135170">
                <a:tc gridSpan="8">
                  <a:txBody>
                    <a:bodyPr/>
                    <a:lstStyle/>
                    <a:p>
                      <a:pPr marL="0" marR="0" algn="l">
                        <a:lnSpc>
                          <a:spcPct val="107000"/>
                        </a:lnSpc>
                        <a:spcBef>
                          <a:spcPts val="0"/>
                        </a:spcBef>
                        <a:spcAft>
                          <a:spcPts val="0"/>
                        </a:spcAft>
                      </a:pPr>
                      <a:r>
                        <a:rPr lang="en-US" sz="800" dirty="0">
                          <a:effectLst/>
                          <a:latin typeface="Calibri"/>
                          <a:ea typeface="Calibri" panose="020F0502020204030204" pitchFamily="34" charset="0"/>
                          <a:cs typeface="Calibri"/>
                        </a:rPr>
                        <a:t>1) Observe and provide feedback to teachers on effective and rigorous instructional mathematics strategies that incorporate application. </a:t>
                      </a:r>
                      <a:endParaRPr lang="en-US" sz="800" dirty="0">
                        <a:effectLst/>
                        <a:latin typeface="Calibri"/>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15761170"/>
                  </a:ext>
                </a:extLst>
              </a:tr>
              <a:tr h="135170">
                <a:tc gridSpan="8">
                  <a:txBody>
                    <a:bodyPr/>
                    <a:lstStyle/>
                    <a:p>
                      <a:pPr marL="0" marR="0" algn="l">
                        <a:lnSpc>
                          <a:spcPct val="107000"/>
                        </a:lnSpc>
                        <a:spcBef>
                          <a:spcPts val="0"/>
                        </a:spcBef>
                        <a:spcAft>
                          <a:spcPts val="0"/>
                        </a:spcAft>
                      </a:pPr>
                      <a:r>
                        <a:rPr lang="en-US" sz="800" dirty="0">
                          <a:effectLst/>
                          <a:latin typeface="Calibri"/>
                          <a:ea typeface="Calibri" panose="020F0502020204030204" pitchFamily="34" charset="0"/>
                          <a:cs typeface="Calibri"/>
                        </a:rPr>
                        <a:t>2) Ensure appropriate pacing of the curriculum based on the timelines. </a:t>
                      </a:r>
                      <a:endParaRPr lang="en-US" sz="800" dirty="0">
                        <a:effectLst/>
                        <a:latin typeface="Calibri"/>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45987911"/>
                  </a:ext>
                </a:extLst>
              </a:tr>
              <a:tr h="135170">
                <a:tc gridSpan="8">
                  <a:txBody>
                    <a:bodyPr/>
                    <a:lstStyle/>
                    <a:p>
                      <a:pPr marL="0" marR="0" algn="l">
                        <a:lnSpc>
                          <a:spcPct val="107000"/>
                        </a:lnSpc>
                        <a:spcBef>
                          <a:spcPts val="0"/>
                        </a:spcBef>
                        <a:spcAft>
                          <a:spcPts val="0"/>
                        </a:spcAft>
                      </a:pPr>
                      <a:r>
                        <a:rPr lang="en-US" sz="800" dirty="0">
                          <a:effectLst/>
                          <a:latin typeface="Calibri"/>
                          <a:ea typeface="Calibri" panose="020F0502020204030204" pitchFamily="34" charset="0"/>
                          <a:cs typeface="Times New Roman"/>
                        </a:rPr>
                        <a:t>3) Team Walks, with Campus Administration Team will be scheduled monthly in order to calibrate and provide growth opportunities for teachers and paraprofessionals. </a:t>
                      </a:r>
                      <a:endParaRPr lang="en-US" sz="800" dirty="0">
                        <a:effectLst/>
                        <a:latin typeface="Calibri"/>
                        <a:ea typeface="Calibri" panose="020F0502020204030204" pitchFamily="34" charset="0"/>
                        <a:cs typeface="Times New Roman" panose="02020603050405020304" pitchFamily="18" charset="0"/>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29574522"/>
                  </a:ext>
                </a:extLst>
              </a:tr>
              <a:tr h="276619">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Strategy 3</a:t>
                      </a:r>
                      <a:endParaRPr lang="en-US" sz="800" dirty="0">
                        <a:effectLst/>
                        <a:latin typeface="Times New Roman"/>
                        <a:ea typeface="Calibri" panose="020F0502020204030204" pitchFamily="34" charset="0"/>
                        <a:cs typeface="Calibri"/>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Persons Responsible</a:t>
                      </a:r>
                      <a:endParaRPr lang="en-US" sz="800" dirty="0">
                        <a:effectLst/>
                        <a:latin typeface="Times New Roman"/>
                        <a:ea typeface="Calibri" panose="020F0502020204030204" pitchFamily="34" charset="0"/>
                        <a:cs typeface="Calibri"/>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Resources</a:t>
                      </a:r>
                      <a:endParaRPr lang="en-US" sz="800" dirty="0">
                        <a:effectLst/>
                        <a:latin typeface="Times New Roman"/>
                        <a:ea typeface="Calibri" panose="020F0502020204030204" pitchFamily="34" charset="0"/>
                        <a:cs typeface="Calibri"/>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Timeline</a:t>
                      </a:r>
                      <a:endParaRPr lang="en-US" sz="800" dirty="0">
                        <a:effectLst/>
                        <a:latin typeface="Times New Roman"/>
                        <a:ea typeface="Calibri" panose="020F0502020204030204" pitchFamily="34" charset="0"/>
                        <a:cs typeface="Calibri"/>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Evidence of Implementation</a:t>
                      </a:r>
                      <a:endParaRPr lang="en-US" sz="800" dirty="0">
                        <a:effectLst/>
                        <a:latin typeface="Times New Roman"/>
                        <a:ea typeface="Calibri" panose="020F0502020204030204" pitchFamily="34" charset="0"/>
                        <a:cs typeface="Calibri"/>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Evidence of Impact</a:t>
                      </a:r>
                      <a:endParaRPr lang="en-US" sz="800" dirty="0">
                        <a:effectLst/>
                        <a:latin typeface="Times New Roman"/>
                        <a:ea typeface="Calibri" panose="020F0502020204030204" pitchFamily="34" charset="0"/>
                        <a:cs typeface="Calibri"/>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Formative Evaluation</a:t>
                      </a:r>
                      <a:endParaRPr lang="en-US" sz="800" dirty="0">
                        <a:effectLst/>
                        <a:latin typeface="Times New Roman"/>
                        <a:ea typeface="Calibri" panose="020F0502020204030204" pitchFamily="34" charset="0"/>
                        <a:cs typeface="Calibri"/>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Title-I School- Wide Component</a:t>
                      </a:r>
                      <a:endParaRPr lang="en-US" sz="800" dirty="0">
                        <a:effectLst/>
                        <a:latin typeface="Times New Roman"/>
                        <a:ea typeface="Calibri" panose="020F0502020204030204" pitchFamily="34" charset="0"/>
                        <a:cs typeface="Calibri"/>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562609907"/>
                  </a:ext>
                </a:extLst>
              </a:tr>
              <a:tr h="1531154">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Ongoing support for the implementation of the mathematics curriculum through CLCs.</a:t>
                      </a:r>
                      <a:endParaRPr lang="en-US" sz="800" dirty="0">
                        <a:effectLst/>
                        <a:latin typeface="Calibri"/>
                        <a:ea typeface="Calibri" panose="020F0502020204030204" pitchFamily="34" charset="0"/>
                        <a:cs typeface="Calibri"/>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 Executive Officers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Directors for Assessment, Dual Language and Special Education</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504/Dyslexia Director</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Coordinators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Coaches, Strategists</a:t>
                      </a:r>
                      <a:endParaRPr lang="en-US" sz="800" dirty="0">
                        <a:effectLst/>
                        <a:latin typeface="Calibri"/>
                        <a:ea typeface="Calibri" panose="020F0502020204030204" pitchFamily="34" charset="0"/>
                        <a:cs typeface="Times New Roman"/>
                      </a:endParaRPr>
                    </a:p>
                    <a:p>
                      <a:pPr marL="0" marR="0" algn="l">
                        <a:lnSpc>
                          <a:spcPts val="1200"/>
                        </a:lnSpc>
                        <a:spcBef>
                          <a:spcPts val="0"/>
                        </a:spcBef>
                        <a:spcAft>
                          <a:spcPts val="0"/>
                        </a:spcAft>
                      </a:pPr>
                      <a:r>
                        <a:rPr lang="en-US" sz="800" dirty="0">
                          <a:solidFill>
                            <a:srgbClr val="000000"/>
                          </a:solidFill>
                          <a:effectLst/>
                          <a:latin typeface="Calibri"/>
                          <a:ea typeface="Calibri" panose="020F0502020204030204" pitchFamily="34" charset="0"/>
                          <a:cs typeface="Calibri"/>
                        </a:rPr>
                        <a:t>Principal (Mrs. C. Espinoza)</a:t>
                      </a:r>
                      <a:endParaRPr lang="en-US" sz="800" dirty="0">
                        <a:effectLst/>
                        <a:latin typeface="Calibri"/>
                        <a:ea typeface="Calibri" panose="020F0502020204030204" pitchFamily="34" charset="0"/>
                        <a:cs typeface="Calibri"/>
                      </a:endParaRPr>
                    </a:p>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AP (Mrs.  AP)</a:t>
                      </a:r>
                      <a:br>
                        <a:rPr lang="en-US" sz="800" dirty="0">
                          <a:effectLst/>
                          <a:latin typeface="Calibri"/>
                          <a:ea typeface="Calibri" panose="020F0502020204030204" pitchFamily="34" charset="0"/>
                          <a:cs typeface="Times New Roman"/>
                        </a:rPr>
                      </a:br>
                      <a:endParaRPr lang="en-US" sz="800" dirty="0">
                        <a:effectLst/>
                        <a:latin typeface="Calibri"/>
                        <a:ea typeface="Calibri" panose="020F0502020204030204" pitchFamily="34" charset="0"/>
                        <a:cs typeface="Times New Roman"/>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Training Material</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Training Agenda</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District Curriculum, Pacing guide, Year- at- a- Glance, Weekly Lessons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State and Local Data</a:t>
                      </a:r>
                      <a:endParaRPr lang="en-US" sz="800"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Manipulatives</a:t>
                      </a:r>
                      <a:endParaRPr lang="en-US" sz="800"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Visuals</a:t>
                      </a:r>
                      <a:endParaRPr lang="en-US" sz="800"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Calculating devices</a:t>
                      </a:r>
                    </a:p>
                    <a:p>
                      <a:pPr marL="0" marR="0" lvl="0" algn="l">
                        <a:lnSpc>
                          <a:spcPct val="107000"/>
                        </a:lnSpc>
                        <a:spcBef>
                          <a:spcPts val="0"/>
                        </a:spcBef>
                        <a:spcAft>
                          <a:spcPts val="0"/>
                        </a:spcAft>
                        <a:buNone/>
                      </a:pPr>
                      <a:r>
                        <a:rPr lang="en-US" sz="800" dirty="0">
                          <a:solidFill>
                            <a:srgbClr val="000000"/>
                          </a:solidFill>
                          <a:effectLst/>
                          <a:latin typeface="Calibri"/>
                          <a:ea typeface="Calibri" panose="020F0502020204030204" pitchFamily="34" charset="0"/>
                          <a:cs typeface="Times New Roman"/>
                        </a:rPr>
                        <a:t>Google Slides</a:t>
                      </a:r>
                    </a:p>
                    <a:p>
                      <a:pPr marL="0" marR="0" lvl="0" algn="l">
                        <a:lnSpc>
                          <a:spcPct val="107000"/>
                        </a:lnSpc>
                        <a:spcBef>
                          <a:spcPts val="0"/>
                        </a:spcBef>
                        <a:spcAft>
                          <a:spcPts val="0"/>
                        </a:spcAft>
                        <a:buNone/>
                      </a:pPr>
                      <a:r>
                        <a:rPr lang="en-US" sz="800" dirty="0">
                          <a:solidFill>
                            <a:srgbClr val="000000"/>
                          </a:solidFill>
                          <a:effectLst/>
                          <a:latin typeface="Calibri"/>
                          <a:ea typeface="Calibri" panose="020F0502020204030204" pitchFamily="34" charset="0"/>
                          <a:cs typeface="Times New Roman"/>
                        </a:rPr>
                        <a:t>Sharon Wells</a:t>
                      </a: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Sep. 2023-</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Aug. 2024</a:t>
                      </a:r>
                      <a:endParaRPr lang="en-US" sz="800" dirty="0">
                        <a:effectLst/>
                        <a:latin typeface="Calibri"/>
                        <a:ea typeface="Calibri" panose="020F0502020204030204" pitchFamily="34" charset="0"/>
                        <a:cs typeface="Calibri"/>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Agendas and sign-in sheets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Collaborative Learning Communities Meetings</a:t>
                      </a:r>
                      <a:endParaRPr lang="en-US" sz="800"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Math Journals</a:t>
                      </a:r>
                    </a:p>
                    <a:p>
                      <a:pPr marL="0" marR="0" lvl="0" algn="l">
                        <a:lnSpc>
                          <a:spcPct val="107000"/>
                        </a:lnSpc>
                        <a:spcBef>
                          <a:spcPts val="0"/>
                        </a:spcBef>
                        <a:spcAft>
                          <a:spcPts val="0"/>
                        </a:spcAft>
                        <a:buNone/>
                      </a:pPr>
                      <a:r>
                        <a:rPr lang="en-US" sz="800" dirty="0">
                          <a:solidFill>
                            <a:srgbClr val="000000"/>
                          </a:solidFill>
                          <a:effectLst/>
                          <a:latin typeface="Calibri"/>
                          <a:ea typeface="Calibri" panose="020F0502020204030204" pitchFamily="34" charset="0"/>
                          <a:cs typeface="Times New Roman"/>
                        </a:rPr>
                        <a:t>CIF Strategies</a:t>
                      </a: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BM1 and BM2 scores show increases in student achievement and growth</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Increase performance of students at Meets &amp; Master performance level on STAAR</a:t>
                      </a:r>
                      <a:br>
                        <a:rPr lang="en-US" sz="800" dirty="0">
                          <a:effectLst/>
                          <a:latin typeface="Calibri"/>
                          <a:ea typeface="Calibri" panose="020F0502020204030204" pitchFamily="34" charset="0"/>
                          <a:cs typeface="Times New Roman"/>
                        </a:rPr>
                      </a:br>
                      <a:endParaRPr lang="en-US" sz="800">
                        <a:effectLst/>
                        <a:latin typeface="Calibri"/>
                        <a:ea typeface="Calibri" panose="020F0502020204030204" pitchFamily="34" charset="0"/>
                        <a:cs typeface="Times New Roman"/>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Formative assessments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CBAs and Benchmarks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STAAR</a:t>
                      </a:r>
                      <a:br>
                        <a:rPr lang="en-US" sz="800" dirty="0">
                          <a:effectLst/>
                          <a:latin typeface="Calibri"/>
                          <a:ea typeface="Calibri" panose="020F0502020204030204" pitchFamily="34" charset="0"/>
                          <a:cs typeface="Times New Roman"/>
                        </a:rPr>
                      </a:br>
                      <a:endParaRPr lang="en-US" sz="800">
                        <a:effectLst/>
                        <a:latin typeface="Calibri"/>
                        <a:ea typeface="Calibri" panose="020F0502020204030204" pitchFamily="34" charset="0"/>
                        <a:cs typeface="Times New Roman"/>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Title I , II, III, IV</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State Bilingual Funds</a:t>
                      </a:r>
                      <a:br>
                        <a:rPr lang="en-US" sz="800" dirty="0">
                          <a:solidFill>
                            <a:srgbClr val="000000"/>
                          </a:solidFill>
                          <a:effectLst/>
                          <a:latin typeface="Calibri"/>
                          <a:ea typeface="Calibri" panose="020F0502020204030204" pitchFamily="34" charset="0"/>
                          <a:cs typeface="Calibri"/>
                        </a:rPr>
                      </a:br>
                      <a:r>
                        <a:rPr lang="en-US" sz="800" dirty="0">
                          <a:solidFill>
                            <a:srgbClr val="000000"/>
                          </a:solidFill>
                          <a:effectLst/>
                          <a:latin typeface="Calibri"/>
                          <a:ea typeface="Calibri" panose="020F0502020204030204" pitchFamily="34" charset="0"/>
                          <a:cs typeface="Calibri"/>
                        </a:rPr>
                        <a:t>State Comp. </a:t>
                      </a:r>
                      <a:endParaRPr lang="en-US" sz="800" dirty="0">
                        <a:effectLst/>
                        <a:latin typeface="Calibri"/>
                        <a:ea typeface="Calibri" panose="020F0502020204030204" pitchFamily="34" charset="0"/>
                        <a:cs typeface="Calibri"/>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83800543"/>
                  </a:ext>
                </a:extLst>
              </a:tr>
              <a:tr h="135170">
                <a:tc gridSpan="8">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Action Steps</a:t>
                      </a:r>
                      <a:endParaRPr lang="en-US" sz="800" dirty="0">
                        <a:effectLst/>
                        <a:latin typeface="Times New Roman"/>
                        <a:ea typeface="Calibri" panose="020F0502020204030204" pitchFamily="34" charset="0"/>
                        <a:cs typeface="Calibri"/>
                      </a:endParaRPr>
                    </a:p>
                  </a:txBody>
                  <a:tcPr marL="44570" marR="445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04136505"/>
                  </a:ext>
                </a:extLst>
              </a:tr>
              <a:tr h="135170">
                <a:tc gridSpan="8">
                  <a:txBody>
                    <a:bodyPr/>
                    <a:lstStyle/>
                    <a:p>
                      <a:pPr marL="0" marR="0" algn="l">
                        <a:lnSpc>
                          <a:spcPct val="107000"/>
                        </a:lnSpc>
                        <a:spcBef>
                          <a:spcPts val="0"/>
                        </a:spcBef>
                        <a:spcAft>
                          <a:spcPts val="0"/>
                        </a:spcAft>
                      </a:pPr>
                      <a:r>
                        <a:rPr lang="en-US" sz="800" dirty="0">
                          <a:effectLst/>
                          <a:latin typeface="Calibri"/>
                          <a:ea typeface="Calibri" panose="020F0502020204030204" pitchFamily="34" charset="0"/>
                          <a:cs typeface="Calibri"/>
                        </a:rPr>
                        <a:t>1) Teachers will be provided support in the implementation of writing across all subjects including math.</a:t>
                      </a: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72984919"/>
                  </a:ext>
                </a:extLst>
              </a:tr>
              <a:tr h="135170">
                <a:tc gridSpan="8">
                  <a:txBody>
                    <a:bodyPr/>
                    <a:lstStyle/>
                    <a:p>
                      <a:pPr marL="0" marR="0" algn="l">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2) Support technology integration within the mathematics curriculum in order to enhance the virtual learning lessons.</a:t>
                      </a:r>
                      <a:endParaRPr lang="en-US" sz="800" dirty="0">
                        <a:effectLst/>
                        <a:latin typeface="Calibri"/>
                        <a:ea typeface="Calibri" panose="020F0502020204030204" pitchFamily="34" charset="0"/>
                        <a:cs typeface="Calibri"/>
                      </a:endParaRP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5980960"/>
                  </a:ext>
                </a:extLst>
              </a:tr>
              <a:tr h="135170">
                <a:tc gridSpan="8">
                  <a:txBody>
                    <a:bodyPr/>
                    <a:lstStyle/>
                    <a:p>
                      <a:pPr marL="0" marR="0" algn="l">
                        <a:lnSpc>
                          <a:spcPct val="107000"/>
                        </a:lnSpc>
                        <a:spcBef>
                          <a:spcPts val="0"/>
                        </a:spcBef>
                        <a:spcAft>
                          <a:spcPts val="0"/>
                        </a:spcAft>
                      </a:pPr>
                      <a:r>
                        <a:rPr lang="en-US" sz="800" dirty="0">
                          <a:effectLst/>
                          <a:latin typeface="Calibri"/>
                          <a:ea typeface="Calibri" panose="020F0502020204030204" pitchFamily="34" charset="0"/>
                          <a:cs typeface="Calibri"/>
                        </a:rPr>
                        <a:t>3) CLL will allow for math lesson planning during CLCs in order to create consistency among the math classes being taught.</a:t>
                      </a:r>
                    </a:p>
                  </a:txBody>
                  <a:tcPr marL="44570" marR="445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51427908"/>
                  </a:ext>
                </a:extLst>
              </a:tr>
            </a:tbl>
          </a:graphicData>
        </a:graphic>
      </p:graphicFrame>
    </p:spTree>
    <p:extLst>
      <p:ext uri="{BB962C8B-B14F-4D97-AF65-F5344CB8AC3E}">
        <p14:creationId xmlns:p14="http://schemas.microsoft.com/office/powerpoint/2010/main" val="42611797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C4FCF1C7-2C4B-467A-B2DA-4DD93C0F07A4}"/>
              </a:ext>
            </a:extLst>
          </p:cNvPr>
          <p:cNvGraphicFramePr>
            <a:graphicFrameLocks noGrp="1"/>
          </p:cNvGraphicFramePr>
          <p:nvPr>
            <p:extLst>
              <p:ext uri="{D42A27DB-BD31-4B8C-83A1-F6EECF244321}">
                <p14:modId xmlns:p14="http://schemas.microsoft.com/office/powerpoint/2010/main" val="1388177459"/>
              </p:ext>
            </p:extLst>
          </p:nvPr>
        </p:nvGraphicFramePr>
        <p:xfrm>
          <a:off x="0" y="1"/>
          <a:ext cx="12191994" cy="6982439"/>
        </p:xfrm>
        <a:graphic>
          <a:graphicData uri="http://schemas.openxmlformats.org/drawingml/2006/table">
            <a:tbl>
              <a:tblPr firstRow="1" firstCol="1" bandRow="1"/>
              <a:tblGrid>
                <a:gridCol w="1790466">
                  <a:extLst>
                    <a:ext uri="{9D8B030D-6E8A-4147-A177-3AD203B41FA5}">
                      <a16:colId xmlns:a16="http://schemas.microsoft.com/office/drawing/2014/main" val="2588486825"/>
                    </a:ext>
                  </a:extLst>
                </a:gridCol>
                <a:gridCol w="1458091">
                  <a:extLst>
                    <a:ext uri="{9D8B030D-6E8A-4147-A177-3AD203B41FA5}">
                      <a16:colId xmlns:a16="http://schemas.microsoft.com/office/drawing/2014/main" val="3791105809"/>
                    </a:ext>
                  </a:extLst>
                </a:gridCol>
                <a:gridCol w="1414419">
                  <a:extLst>
                    <a:ext uri="{9D8B030D-6E8A-4147-A177-3AD203B41FA5}">
                      <a16:colId xmlns:a16="http://schemas.microsoft.com/office/drawing/2014/main" val="638627370"/>
                    </a:ext>
                  </a:extLst>
                </a:gridCol>
                <a:gridCol w="870973">
                  <a:extLst>
                    <a:ext uri="{9D8B030D-6E8A-4147-A177-3AD203B41FA5}">
                      <a16:colId xmlns:a16="http://schemas.microsoft.com/office/drawing/2014/main" val="2814705415"/>
                    </a:ext>
                  </a:extLst>
                </a:gridCol>
                <a:gridCol w="1844649">
                  <a:extLst>
                    <a:ext uri="{9D8B030D-6E8A-4147-A177-3AD203B41FA5}">
                      <a16:colId xmlns:a16="http://schemas.microsoft.com/office/drawing/2014/main" val="3932612188"/>
                    </a:ext>
                  </a:extLst>
                </a:gridCol>
                <a:gridCol w="1546239">
                  <a:extLst>
                    <a:ext uri="{9D8B030D-6E8A-4147-A177-3AD203B41FA5}">
                      <a16:colId xmlns:a16="http://schemas.microsoft.com/office/drawing/2014/main" val="1873761962"/>
                    </a:ext>
                  </a:extLst>
                </a:gridCol>
                <a:gridCol w="1559718">
                  <a:extLst>
                    <a:ext uri="{9D8B030D-6E8A-4147-A177-3AD203B41FA5}">
                      <a16:colId xmlns:a16="http://schemas.microsoft.com/office/drawing/2014/main" val="1333499689"/>
                    </a:ext>
                  </a:extLst>
                </a:gridCol>
                <a:gridCol w="1707439">
                  <a:extLst>
                    <a:ext uri="{9D8B030D-6E8A-4147-A177-3AD203B41FA5}">
                      <a16:colId xmlns:a16="http://schemas.microsoft.com/office/drawing/2014/main" val="2372926162"/>
                    </a:ext>
                  </a:extLst>
                </a:gridCol>
              </a:tblGrid>
              <a:tr h="151683">
                <a:tc>
                  <a:txBody>
                    <a:bodyPr/>
                    <a:lstStyle/>
                    <a:p>
                      <a:pPr marL="0" marR="0" algn="l">
                        <a:lnSpc>
                          <a:spcPct val="107000"/>
                        </a:lnSpc>
                        <a:spcBef>
                          <a:spcPts val="0"/>
                        </a:spcBef>
                        <a:spcAft>
                          <a:spcPts val="0"/>
                        </a:spcAft>
                      </a:pPr>
                      <a:r>
                        <a:rPr lang="en-US" sz="950" b="1" dirty="0">
                          <a:solidFill>
                            <a:srgbClr val="000000"/>
                          </a:solidFill>
                          <a:effectLst/>
                          <a:latin typeface="Calibri"/>
                          <a:ea typeface="Times New Roman" panose="02020603050405020304" pitchFamily="18" charset="0"/>
                          <a:cs typeface="Calibri"/>
                        </a:rPr>
                        <a:t>Goal Area 1:</a:t>
                      </a:r>
                      <a:endParaRPr lang="en-US" sz="950" dirty="0">
                        <a:effectLst/>
                        <a:latin typeface="Times New Roman"/>
                        <a:ea typeface="Calibri" panose="020F0502020204030204" pitchFamily="34" charset="0"/>
                        <a:cs typeface="Calibri"/>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950" dirty="0">
                          <a:solidFill>
                            <a:srgbClr val="000000"/>
                          </a:solidFill>
                          <a:effectLst/>
                          <a:latin typeface="Calibri"/>
                          <a:ea typeface="Times New Roman" panose="02020603050405020304" pitchFamily="18" charset="0"/>
                          <a:cs typeface="Calibri"/>
                        </a:rPr>
                        <a:t>Student Achievement</a:t>
                      </a:r>
                      <a:endParaRPr lang="en-US" sz="950" dirty="0">
                        <a:effectLst/>
                        <a:latin typeface="Times New Roman"/>
                        <a:ea typeface="Calibri" panose="020F0502020204030204" pitchFamily="34" charset="0"/>
                        <a:cs typeface="Calibri"/>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34988077"/>
                  </a:ext>
                </a:extLst>
              </a:tr>
              <a:tr h="151683">
                <a:tc>
                  <a:txBody>
                    <a:bodyPr/>
                    <a:lstStyle/>
                    <a:p>
                      <a:pPr marL="0" marR="0" algn="l">
                        <a:lnSpc>
                          <a:spcPct val="107000"/>
                        </a:lnSpc>
                        <a:spcBef>
                          <a:spcPts val="0"/>
                        </a:spcBef>
                        <a:spcAft>
                          <a:spcPts val="0"/>
                        </a:spcAft>
                      </a:pPr>
                      <a:r>
                        <a:rPr lang="en-US" sz="950" b="1" dirty="0">
                          <a:solidFill>
                            <a:srgbClr val="000000"/>
                          </a:solidFill>
                          <a:effectLst/>
                          <a:latin typeface="Calibri"/>
                          <a:ea typeface="Times New Roman" panose="02020603050405020304" pitchFamily="18" charset="0"/>
                          <a:cs typeface="Calibri"/>
                        </a:rPr>
                        <a:t>Annual Goal 2:  </a:t>
                      </a:r>
                      <a:endParaRPr lang="en-US" sz="950" dirty="0">
                        <a:effectLst/>
                        <a:latin typeface="Times New Roman"/>
                        <a:ea typeface="Calibri" panose="020F0502020204030204" pitchFamily="34" charset="0"/>
                        <a:cs typeface="Times New Roman" panose="02020603050405020304" pitchFamily="18" charset="0"/>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lvl="0" algn="l">
                        <a:lnSpc>
                          <a:spcPct val="107000"/>
                        </a:lnSpc>
                        <a:spcBef>
                          <a:spcPts val="0"/>
                        </a:spcBef>
                        <a:spcAft>
                          <a:spcPts val="0"/>
                        </a:spcAft>
                        <a:buNone/>
                      </a:pPr>
                      <a:r>
                        <a:rPr lang="en-US" sz="950" b="0" i="0" u="none" strike="noStrike" noProof="0" dirty="0">
                          <a:effectLst/>
                        </a:rPr>
                        <a:t>The percent of students who perform at meets grade level or above on STAAR Mathematics will increase 6 percentage points by June 2024.</a:t>
                      </a:r>
                      <a:endParaRPr lang="en-US" dirty="0"/>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00842793"/>
                  </a:ext>
                </a:extLst>
              </a:tr>
              <a:tr h="151683">
                <a:tc>
                  <a:txBody>
                    <a:bodyPr/>
                    <a:lstStyle/>
                    <a:p>
                      <a:pPr marL="0" marR="0" algn="l">
                        <a:lnSpc>
                          <a:spcPct val="107000"/>
                        </a:lnSpc>
                        <a:spcBef>
                          <a:spcPts val="0"/>
                        </a:spcBef>
                        <a:spcAft>
                          <a:spcPts val="0"/>
                        </a:spcAft>
                      </a:pPr>
                      <a:r>
                        <a:rPr lang="en-US" sz="950" b="1" dirty="0">
                          <a:solidFill>
                            <a:srgbClr val="000000"/>
                          </a:solidFill>
                          <a:effectLst/>
                          <a:latin typeface="Calibri"/>
                          <a:ea typeface="Times New Roman" panose="02020603050405020304" pitchFamily="18" charset="0"/>
                          <a:cs typeface="Calibri"/>
                        </a:rPr>
                        <a:t>Objective 2:  </a:t>
                      </a:r>
                      <a:endParaRPr lang="en-US" sz="950" dirty="0">
                        <a:effectLst/>
                        <a:latin typeface="Times New Roman"/>
                        <a:ea typeface="Calibri" panose="020F0502020204030204" pitchFamily="34" charset="0"/>
                        <a:cs typeface="Times New Roman" panose="02020603050405020304" pitchFamily="18" charset="0"/>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lvl="0" algn="l">
                        <a:lnSpc>
                          <a:spcPct val="107000"/>
                        </a:lnSpc>
                        <a:spcBef>
                          <a:spcPts val="0"/>
                        </a:spcBef>
                        <a:spcAft>
                          <a:spcPts val="0"/>
                        </a:spcAft>
                        <a:buNone/>
                      </a:pPr>
                      <a:r>
                        <a:rPr lang="en-US" sz="950" b="0" i="0" u="none" strike="noStrike" noProof="0" dirty="0">
                          <a:effectLst/>
                        </a:rPr>
                        <a:t>The percent of students performing at meets grade level or above on STAAR Mathematics 3-5 will increase from 54% to 60% by having access to a standards-aligned guaranteed and viable curriculum.</a:t>
                      </a:r>
                      <a:endParaRPr lang="en-US" dirty="0"/>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66854262"/>
                  </a:ext>
                </a:extLst>
              </a:tr>
              <a:tr h="202751">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Strategy 1</a:t>
                      </a:r>
                      <a:endParaRPr lang="en-US" sz="950" dirty="0">
                        <a:effectLst/>
                        <a:latin typeface="Times New Roman"/>
                        <a:ea typeface="Calibri" panose="020F0502020204030204" pitchFamily="34" charset="0"/>
                        <a:cs typeface="Calibri"/>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Persons Responsible</a:t>
                      </a:r>
                      <a:endParaRPr lang="en-US" sz="950" dirty="0">
                        <a:effectLst/>
                        <a:latin typeface="Times New Roman"/>
                        <a:ea typeface="Calibri" panose="020F0502020204030204" pitchFamily="34" charset="0"/>
                        <a:cs typeface="Calibri"/>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Resources</a:t>
                      </a:r>
                      <a:endParaRPr lang="en-US" sz="950" dirty="0">
                        <a:effectLst/>
                        <a:latin typeface="Times New Roman"/>
                        <a:ea typeface="Calibri" panose="020F0502020204030204" pitchFamily="34" charset="0"/>
                        <a:cs typeface="Calibri"/>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Timeline</a:t>
                      </a:r>
                      <a:endParaRPr lang="en-US" sz="950" dirty="0">
                        <a:effectLst/>
                        <a:latin typeface="Times New Roman"/>
                        <a:ea typeface="Calibri" panose="020F0502020204030204" pitchFamily="34" charset="0"/>
                        <a:cs typeface="Calibri"/>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Evidence of Implementation</a:t>
                      </a:r>
                      <a:endParaRPr lang="en-US" sz="950" dirty="0">
                        <a:effectLst/>
                        <a:latin typeface="Times New Roman"/>
                        <a:ea typeface="Calibri" panose="020F0502020204030204" pitchFamily="34" charset="0"/>
                        <a:cs typeface="Calibri"/>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Evidence of Impact</a:t>
                      </a:r>
                      <a:endParaRPr lang="en-US" sz="950" dirty="0">
                        <a:effectLst/>
                        <a:latin typeface="Times New Roman"/>
                        <a:ea typeface="Calibri" panose="020F0502020204030204" pitchFamily="34" charset="0"/>
                        <a:cs typeface="Calibri"/>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Formative Evaluation</a:t>
                      </a:r>
                      <a:endParaRPr lang="en-US" sz="950" dirty="0">
                        <a:effectLst/>
                        <a:latin typeface="Times New Roman"/>
                        <a:ea typeface="Calibri" panose="020F0502020204030204" pitchFamily="34" charset="0"/>
                        <a:cs typeface="Calibri"/>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Title-I School- Wide Component</a:t>
                      </a:r>
                      <a:endParaRPr lang="en-US" sz="950" dirty="0">
                        <a:effectLst/>
                        <a:latin typeface="Times New Roman"/>
                        <a:ea typeface="Calibri" panose="020F0502020204030204" pitchFamily="34" charset="0"/>
                        <a:cs typeface="Calibri"/>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198544105"/>
                  </a:ext>
                </a:extLst>
              </a:tr>
              <a:tr h="1263106">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Testing calendar will be created to provide district-wide alignment of assessments.</a:t>
                      </a:r>
                      <a:endParaRPr lang="en-US" sz="950" dirty="0">
                        <a:effectLst/>
                        <a:latin typeface="Calibri"/>
                        <a:ea typeface="Calibri"/>
                        <a:cs typeface="Calibri"/>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ts val="1200"/>
                        </a:lnSpc>
                        <a:spcBef>
                          <a:spcPts val="0"/>
                        </a:spcBef>
                        <a:spcAft>
                          <a:spcPts val="0"/>
                        </a:spcAft>
                      </a:pPr>
                      <a:r>
                        <a:rPr lang="en-US" sz="950" dirty="0">
                          <a:solidFill>
                            <a:srgbClr val="000000"/>
                          </a:solidFill>
                          <a:effectLst/>
                          <a:latin typeface="Calibri"/>
                          <a:ea typeface="Calibri"/>
                          <a:cs typeface="Times New Roman"/>
                        </a:rPr>
                        <a:t> Assessment Director</a:t>
                      </a:r>
                      <a:br>
                        <a:rPr lang="en-US" sz="950" dirty="0">
                          <a:effectLst/>
                          <a:latin typeface="Calibri"/>
                          <a:ea typeface="Calibri"/>
                          <a:cs typeface="Times New Roman"/>
                        </a:rPr>
                      </a:br>
                      <a:r>
                        <a:rPr lang="en-US" sz="950" dirty="0">
                          <a:solidFill>
                            <a:srgbClr val="000000"/>
                          </a:solidFill>
                          <a:effectLst/>
                          <a:latin typeface="Calibri"/>
                          <a:ea typeface="Calibri"/>
                          <a:cs typeface="Times New Roman"/>
                        </a:rPr>
                        <a:t>Executive Officers</a:t>
                      </a:r>
                      <a:br>
                        <a:rPr lang="en-US" sz="950" dirty="0">
                          <a:effectLst/>
                          <a:latin typeface="Calibri"/>
                          <a:ea typeface="Calibri"/>
                          <a:cs typeface="Times New Roman"/>
                        </a:rPr>
                      </a:br>
                      <a:r>
                        <a:rPr lang="en-US" sz="950" dirty="0">
                          <a:solidFill>
                            <a:srgbClr val="000000"/>
                          </a:solidFill>
                          <a:effectLst/>
                          <a:latin typeface="Calibri"/>
                          <a:ea typeface="Calibri"/>
                          <a:cs typeface="Times New Roman"/>
                        </a:rPr>
                        <a:t>Content Coordinators </a:t>
                      </a:r>
                      <a:r>
                        <a:rPr lang="en-US" sz="950" dirty="0">
                          <a:solidFill>
                            <a:srgbClr val="000000"/>
                          </a:solidFill>
                          <a:effectLst/>
                          <a:latin typeface="Calibri"/>
                          <a:ea typeface="Calibri"/>
                          <a:cs typeface="Calibri"/>
                        </a:rPr>
                        <a:t>Principal (Mrs. C. Espinoza)</a:t>
                      </a:r>
                      <a:endParaRPr lang="en-US" sz="950" dirty="0">
                        <a:effectLst/>
                        <a:latin typeface="Calibri"/>
                        <a:ea typeface="Calibri"/>
                        <a:cs typeface="Calibri"/>
                      </a:endParaRPr>
                    </a:p>
                    <a:p>
                      <a:pPr marL="0" marR="0" algn="l">
                        <a:lnSpc>
                          <a:spcPct val="107000"/>
                        </a:lnSpc>
                        <a:spcBef>
                          <a:spcPts val="0"/>
                        </a:spcBef>
                        <a:spcAft>
                          <a:spcPts val="0"/>
                        </a:spcAft>
                      </a:pPr>
                      <a:r>
                        <a:rPr lang="en-US" sz="950" dirty="0">
                          <a:solidFill>
                            <a:srgbClr val="000000"/>
                          </a:solidFill>
                          <a:effectLst/>
                          <a:latin typeface="Calibri"/>
                          <a:ea typeface="Calibri"/>
                          <a:cs typeface="Calibri"/>
                        </a:rPr>
                        <a:t>AP</a:t>
                      </a:r>
                      <a:br>
                        <a:rPr lang="en-US" sz="950" dirty="0">
                          <a:effectLst/>
                          <a:latin typeface="Calibri"/>
                          <a:ea typeface="Calibri"/>
                          <a:cs typeface="Times New Roman"/>
                        </a:rPr>
                      </a:br>
                      <a:endParaRPr lang="en-US" sz="950" dirty="0">
                        <a:effectLst/>
                        <a:latin typeface="Calibri"/>
                        <a:ea typeface="Calibri"/>
                        <a:cs typeface="Times New Roman"/>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Times New Roman"/>
                        </a:rPr>
                        <a:t>Assessment calendar</a:t>
                      </a:r>
                      <a:br>
                        <a:rPr lang="en-US" sz="950" dirty="0">
                          <a:effectLst/>
                          <a:latin typeface="Calibri"/>
                          <a:ea typeface="Calibri"/>
                          <a:cs typeface="Times New Roman"/>
                        </a:rPr>
                      </a:br>
                      <a:r>
                        <a:rPr lang="en-US" sz="950" dirty="0">
                          <a:solidFill>
                            <a:srgbClr val="000000"/>
                          </a:solidFill>
                          <a:effectLst/>
                          <a:latin typeface="Calibri"/>
                          <a:ea typeface="Calibri"/>
                          <a:cs typeface="Times New Roman"/>
                        </a:rPr>
                        <a:t>Instructional timelines</a:t>
                      </a:r>
                      <a:br>
                        <a:rPr lang="en-US" sz="950" dirty="0">
                          <a:effectLst/>
                          <a:latin typeface="Calibri"/>
                          <a:ea typeface="Calibri"/>
                          <a:cs typeface="Times New Roman"/>
                        </a:rPr>
                      </a:br>
                      <a:r>
                        <a:rPr lang="en-US" sz="950" dirty="0">
                          <a:solidFill>
                            <a:srgbClr val="000000"/>
                          </a:solidFill>
                          <a:effectLst/>
                          <a:latin typeface="Calibri"/>
                          <a:ea typeface="Calibri"/>
                          <a:cs typeface="Times New Roman"/>
                        </a:rPr>
                        <a:t>Assessed curriculum</a:t>
                      </a:r>
                      <a:endParaRPr lang="en-US" sz="950" dirty="0">
                        <a:effectLst/>
                        <a:latin typeface="Calibri"/>
                        <a:ea typeface="Calibri"/>
                        <a:cs typeface="Times New Roman"/>
                      </a:endParaRPr>
                    </a:p>
                    <a:p>
                      <a:pPr marL="0" marR="0" algn="l">
                        <a:lnSpc>
                          <a:spcPct val="107000"/>
                        </a:lnSpc>
                        <a:spcBef>
                          <a:spcPts val="0"/>
                        </a:spcBef>
                        <a:spcAft>
                          <a:spcPts val="0"/>
                        </a:spcAft>
                      </a:pPr>
                      <a:r>
                        <a:rPr lang="en-US" sz="950" dirty="0">
                          <a:solidFill>
                            <a:srgbClr val="000000"/>
                          </a:solidFill>
                          <a:effectLst/>
                          <a:latin typeface="Calibri"/>
                          <a:ea typeface="Calibri"/>
                          <a:cs typeface="Times New Roman"/>
                        </a:rPr>
                        <a:t>YAG</a:t>
                      </a:r>
                      <a:endParaRPr lang="en-US" sz="950" dirty="0">
                        <a:effectLst/>
                        <a:latin typeface="Calibri"/>
                        <a:ea typeface="Calibri"/>
                        <a:cs typeface="Times New Roman" panose="02020603050405020304" pitchFamily="18" charset="0"/>
                      </a:endParaRPr>
                    </a:p>
                    <a:p>
                      <a:pPr marL="0" marR="0" lvl="0" algn="l">
                        <a:lnSpc>
                          <a:spcPct val="107000"/>
                        </a:lnSpc>
                        <a:spcBef>
                          <a:spcPts val="0"/>
                        </a:spcBef>
                        <a:spcAft>
                          <a:spcPts val="0"/>
                        </a:spcAft>
                        <a:buNone/>
                      </a:pPr>
                      <a:r>
                        <a:rPr lang="en-US" sz="950" dirty="0">
                          <a:solidFill>
                            <a:srgbClr val="000000"/>
                          </a:solidFill>
                          <a:effectLst/>
                          <a:latin typeface="Calibri"/>
                          <a:ea typeface="Calibri"/>
                          <a:cs typeface="Times New Roman"/>
                        </a:rPr>
                        <a:t>Teacher Created Calendars</a:t>
                      </a: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Sep. 2023 – Aug. 2024</a:t>
                      </a:r>
                      <a:endParaRPr lang="en-US" sz="950" dirty="0">
                        <a:effectLst/>
                        <a:latin typeface="Calibri"/>
                        <a:ea typeface="Calibri"/>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Times New Roman"/>
                        </a:rPr>
                        <a:t>Completed testing calendars and timelines</a:t>
                      </a:r>
                      <a:br>
                        <a:rPr lang="en-US" sz="950" dirty="0">
                          <a:effectLst/>
                          <a:latin typeface="Calibri"/>
                          <a:ea typeface="Calibri"/>
                          <a:cs typeface="Times New Roman"/>
                        </a:rPr>
                      </a:br>
                      <a:r>
                        <a:rPr lang="en-US" sz="950" dirty="0">
                          <a:solidFill>
                            <a:srgbClr val="000000"/>
                          </a:solidFill>
                          <a:effectLst/>
                          <a:latin typeface="Calibri"/>
                          <a:ea typeface="Calibri"/>
                          <a:cs typeface="Times New Roman"/>
                        </a:rPr>
                        <a:t>Agendas and sign in sheets</a:t>
                      </a:r>
                      <a:endParaRPr lang="en-US" sz="950" dirty="0">
                        <a:effectLst/>
                        <a:latin typeface="Calibri"/>
                        <a:ea typeface="Calibri"/>
                        <a:cs typeface="Times New Roman"/>
                      </a:endParaRPr>
                    </a:p>
                    <a:p>
                      <a:pPr marL="0" marR="0" algn="l">
                        <a:lnSpc>
                          <a:spcPct val="107000"/>
                        </a:lnSpc>
                        <a:spcBef>
                          <a:spcPts val="0"/>
                        </a:spcBef>
                        <a:spcAft>
                          <a:spcPts val="0"/>
                        </a:spcAft>
                      </a:pPr>
                      <a:r>
                        <a:rPr lang="en-US" sz="950" dirty="0">
                          <a:solidFill>
                            <a:srgbClr val="000000"/>
                          </a:solidFill>
                          <a:effectLst/>
                          <a:latin typeface="Calibri"/>
                          <a:ea typeface="Calibri"/>
                          <a:cs typeface="Times New Roman"/>
                        </a:rPr>
                        <a:t>Progress Monitoring Sheets</a:t>
                      </a:r>
                      <a:endParaRPr lang="en-US" sz="950" dirty="0">
                        <a:effectLst/>
                        <a:latin typeface="Calibri"/>
                        <a:ea typeface="Calibri"/>
                        <a:cs typeface="Times New Roman"/>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Student achievement gains on Benchmarks ( BM1 to BM2), STAAR, Domain III, Results Driven Accountability Report</a:t>
                      </a:r>
                      <a:endParaRPr lang="en-US" sz="950" dirty="0">
                        <a:effectLst/>
                        <a:latin typeface="Calibri"/>
                        <a:ea typeface="Calibri"/>
                        <a:cs typeface="Calibri"/>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Formative assessments </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CBAs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Benchmarks [BMs]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STAAR</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Results Driven Accountability </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Student Growth Measures </a:t>
                      </a:r>
                      <a:endParaRPr lang="en-US" sz="950" dirty="0">
                        <a:effectLst/>
                        <a:latin typeface="Calibri"/>
                        <a:ea typeface="Calibri"/>
                        <a:cs typeface="Calibri"/>
                      </a:endParaRPr>
                    </a:p>
                    <a:p>
                      <a:pPr marL="0" marR="0" lvl="0" algn="l">
                        <a:lnSpc>
                          <a:spcPct val="107000"/>
                        </a:lnSpc>
                        <a:spcBef>
                          <a:spcPts val="0"/>
                        </a:spcBef>
                        <a:spcAft>
                          <a:spcPts val="0"/>
                        </a:spcAft>
                        <a:buNone/>
                      </a:pPr>
                      <a:r>
                        <a:rPr lang="en-US" sz="950" dirty="0">
                          <a:solidFill>
                            <a:srgbClr val="000000"/>
                          </a:solidFill>
                          <a:effectLst/>
                          <a:latin typeface="Calibri"/>
                          <a:ea typeface="Calibri"/>
                          <a:cs typeface="Calibri"/>
                        </a:rPr>
                        <a:t> [SGM] Pre/Post Test</a:t>
                      </a:r>
                      <a:endParaRPr lang="en-US" sz="950" dirty="0">
                        <a:effectLst/>
                        <a:latin typeface="Calibri"/>
                        <a:ea typeface="Calibri"/>
                        <a:cs typeface="Times New Roman"/>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Title I, II, III</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Special Education</a:t>
                      </a:r>
                      <a:endParaRPr lang="en-US" sz="950" dirty="0">
                        <a:effectLst/>
                        <a:latin typeface="Calibri"/>
                        <a:ea typeface="Calibri"/>
                        <a:cs typeface="Calibri"/>
                      </a:endParaRPr>
                    </a:p>
                    <a:p>
                      <a:pPr marL="0" marR="0" algn="l">
                        <a:lnSpc>
                          <a:spcPct val="107000"/>
                        </a:lnSpc>
                        <a:spcBef>
                          <a:spcPts val="0"/>
                        </a:spcBef>
                        <a:spcAft>
                          <a:spcPts val="0"/>
                        </a:spcAft>
                      </a:pPr>
                      <a:r>
                        <a:rPr lang="en-US" sz="950" dirty="0">
                          <a:solidFill>
                            <a:srgbClr val="000000"/>
                          </a:solidFill>
                          <a:effectLst/>
                          <a:latin typeface="Calibri"/>
                          <a:ea typeface="Calibri"/>
                          <a:cs typeface="Calibri"/>
                        </a:rPr>
                        <a:t>Bilingual Funds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Migrant Funds</a:t>
                      </a:r>
                      <a:endParaRPr lang="en-US" sz="950" dirty="0">
                        <a:effectLst/>
                        <a:latin typeface="Calibri"/>
                        <a:ea typeface="Calibri"/>
                        <a:cs typeface="Calibri"/>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8786796"/>
                  </a:ext>
                </a:extLst>
              </a:tr>
              <a:tr h="151683">
                <a:tc gridSpan="8">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Action Steps</a:t>
                      </a:r>
                      <a:endParaRPr lang="en-US" sz="950" dirty="0">
                        <a:effectLst/>
                        <a:latin typeface="Times New Roman"/>
                        <a:ea typeface="Calibri" panose="020F0502020204030204" pitchFamily="34" charset="0"/>
                        <a:cs typeface="Calibri"/>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99917630"/>
                  </a:ext>
                </a:extLst>
              </a:tr>
              <a:tr h="151683">
                <a:tc gridSpan="8">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1) Aligned CBAs and district Benchmarks will be administered district-wide to monitor student progress in the curriculum. </a:t>
                      </a:r>
                      <a:endParaRPr lang="en-US" sz="950" dirty="0">
                        <a:effectLst/>
                        <a:latin typeface="Calibri"/>
                        <a:ea typeface="Calibri"/>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80680338"/>
                  </a:ext>
                </a:extLst>
              </a:tr>
              <a:tr h="151683">
                <a:tc gridSpan="8">
                  <a:txBody>
                    <a:bodyPr/>
                    <a:lstStyle/>
                    <a:p>
                      <a:pPr marL="0" marR="0" algn="l">
                        <a:lnSpc>
                          <a:spcPct val="107000"/>
                        </a:lnSpc>
                        <a:spcBef>
                          <a:spcPts val="0"/>
                        </a:spcBef>
                        <a:spcAft>
                          <a:spcPts val="0"/>
                        </a:spcAft>
                      </a:pPr>
                      <a:r>
                        <a:rPr lang="en-US" sz="950" dirty="0">
                          <a:effectLst/>
                          <a:latin typeface="Calibri"/>
                          <a:ea typeface="Calibri"/>
                          <a:cs typeface="Calibri"/>
                        </a:rPr>
                        <a:t>2) Utilize DMAC reports (</a:t>
                      </a:r>
                      <a:r>
                        <a:rPr lang="en-US" sz="950" dirty="0" err="1">
                          <a:effectLst/>
                          <a:latin typeface="Calibri"/>
                          <a:ea typeface="Calibri"/>
                          <a:cs typeface="Calibri"/>
                        </a:rPr>
                        <a:t>ie</a:t>
                      </a:r>
                      <a:r>
                        <a:rPr lang="en-US" sz="950" dirty="0">
                          <a:effectLst/>
                          <a:latin typeface="Calibri"/>
                          <a:ea typeface="Calibri"/>
                          <a:cs typeface="Calibri"/>
                        </a:rPr>
                        <a:t>. Distractor analysis, item analysis, SE tutorials, quintile charts </a:t>
                      </a:r>
                      <a:r>
                        <a:rPr lang="en-US" sz="950" dirty="0" err="1">
                          <a:effectLst/>
                          <a:latin typeface="Calibri"/>
                          <a:ea typeface="Calibri"/>
                          <a:cs typeface="Calibri"/>
                        </a:rPr>
                        <a:t>etc</a:t>
                      </a:r>
                      <a:r>
                        <a:rPr lang="en-US" sz="950" dirty="0">
                          <a:effectLst/>
                          <a:latin typeface="Calibri"/>
                          <a:ea typeface="Calibri"/>
                          <a:cs typeface="Calibri"/>
                        </a:rPr>
                        <a:t>,) to identify areas of concern in order to prescribe appropriate resources for intervention. </a:t>
                      </a:r>
                      <a:endParaRPr lang="en-US" sz="950" dirty="0">
                        <a:effectLst/>
                        <a:latin typeface="Calibri"/>
                        <a:ea typeface="Calibri"/>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22827428"/>
                  </a:ext>
                </a:extLst>
              </a:tr>
              <a:tr h="151683">
                <a:tc gridSpan="8">
                  <a:txBody>
                    <a:bodyPr/>
                    <a:lstStyle/>
                    <a:p>
                      <a:pPr marL="0" marR="0" algn="l">
                        <a:lnSpc>
                          <a:spcPct val="107000"/>
                        </a:lnSpc>
                        <a:spcBef>
                          <a:spcPts val="0"/>
                        </a:spcBef>
                        <a:spcAft>
                          <a:spcPts val="0"/>
                        </a:spcAft>
                      </a:pPr>
                      <a:r>
                        <a:rPr lang="en-US" sz="950" dirty="0">
                          <a:effectLst/>
                          <a:latin typeface="Calibri"/>
                          <a:ea typeface="Calibri"/>
                          <a:cs typeface="Times New Roman"/>
                        </a:rPr>
                        <a:t>3)  Utilize DMAC TAG/stem questions to create spiral reviews based on areas of concerns to ensure progress from BM1 to BM 2 and from previous year to current year STAAR.</a:t>
                      </a: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24726150"/>
                  </a:ext>
                </a:extLst>
              </a:tr>
              <a:tr h="219505">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Strategy 2</a:t>
                      </a:r>
                      <a:endParaRPr lang="en-US" sz="950" dirty="0">
                        <a:effectLst/>
                        <a:latin typeface="Times New Roman"/>
                        <a:ea typeface="Calibri" panose="020F0502020204030204" pitchFamily="34" charset="0"/>
                        <a:cs typeface="Calibri"/>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Persons Responsible</a:t>
                      </a:r>
                      <a:endParaRPr lang="en-US" sz="950" dirty="0">
                        <a:effectLst/>
                        <a:latin typeface="Times New Roman"/>
                        <a:ea typeface="Calibri" panose="020F0502020204030204" pitchFamily="34" charset="0"/>
                        <a:cs typeface="Calibri"/>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Resources</a:t>
                      </a:r>
                      <a:endParaRPr lang="en-US" sz="950" dirty="0">
                        <a:effectLst/>
                        <a:latin typeface="Times New Roman"/>
                        <a:ea typeface="Calibri" panose="020F0502020204030204" pitchFamily="34" charset="0"/>
                        <a:cs typeface="Calibri"/>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Timeline</a:t>
                      </a:r>
                      <a:endParaRPr lang="en-US" sz="950" dirty="0">
                        <a:effectLst/>
                        <a:latin typeface="Times New Roman"/>
                        <a:ea typeface="Calibri" panose="020F0502020204030204" pitchFamily="34" charset="0"/>
                        <a:cs typeface="Calibri"/>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Evidence of Implementation</a:t>
                      </a:r>
                      <a:endParaRPr lang="en-US" sz="950" dirty="0">
                        <a:effectLst/>
                        <a:latin typeface="Times New Roman"/>
                        <a:ea typeface="Calibri" panose="020F0502020204030204" pitchFamily="34" charset="0"/>
                        <a:cs typeface="Calibri"/>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Evidence of Impact</a:t>
                      </a:r>
                      <a:endParaRPr lang="en-US" sz="950" dirty="0">
                        <a:effectLst/>
                        <a:latin typeface="Times New Roman"/>
                        <a:ea typeface="Calibri" panose="020F0502020204030204" pitchFamily="34" charset="0"/>
                        <a:cs typeface="Calibri"/>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Formative Evaluation</a:t>
                      </a:r>
                      <a:endParaRPr lang="en-US" sz="950" dirty="0">
                        <a:effectLst/>
                        <a:latin typeface="Times New Roman"/>
                        <a:ea typeface="Calibri" panose="020F0502020204030204" pitchFamily="34" charset="0"/>
                        <a:cs typeface="Calibri"/>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Title-I School- Wide Component</a:t>
                      </a:r>
                      <a:endParaRPr lang="en-US" sz="950" dirty="0">
                        <a:effectLst/>
                        <a:latin typeface="Times New Roman"/>
                        <a:ea typeface="Calibri" panose="020F0502020204030204" pitchFamily="34" charset="0"/>
                        <a:cs typeface="Calibri"/>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96697599"/>
                  </a:ext>
                </a:extLst>
              </a:tr>
              <a:tr h="1263106">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Times New Roman"/>
                        </a:rPr>
                        <a:t>Grade Level Performance Review sessions will be held to each grade level within 48 hours following the district level CBA or Benchmark.</a:t>
                      </a:r>
                      <a:endParaRPr lang="en-US" sz="950" dirty="0">
                        <a:effectLst/>
                        <a:latin typeface="Calibri"/>
                        <a:ea typeface="Calibri"/>
                        <a:cs typeface="Times New Roman"/>
                      </a:endParaRPr>
                    </a:p>
                    <a:p>
                      <a:pPr marL="0" marR="0" algn="l">
                        <a:lnSpc>
                          <a:spcPct val="107000"/>
                        </a:lnSpc>
                        <a:spcBef>
                          <a:spcPts val="0"/>
                        </a:spcBef>
                        <a:spcAft>
                          <a:spcPts val="0"/>
                        </a:spcAft>
                      </a:pPr>
                      <a:endParaRPr lang="en-US" sz="950">
                        <a:effectLst/>
                        <a:latin typeface="Calibri"/>
                        <a:ea typeface="Calibri" panose="020F0502020204030204" pitchFamily="34" charset="0"/>
                        <a:cs typeface="Times New Roman"/>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Times New Roman"/>
                        </a:rPr>
                        <a:t>Principal                          Campus Leadership Team </a:t>
                      </a:r>
                      <a:endParaRPr lang="en-US" sz="950" dirty="0">
                        <a:effectLst/>
                        <a:latin typeface="Calibri"/>
                        <a:ea typeface="Calibri"/>
                        <a:cs typeface="Times New Roman" panose="02020603050405020304" pitchFamily="18" charset="0"/>
                      </a:endParaRPr>
                    </a:p>
                    <a:p>
                      <a:pPr marL="0" marR="0" lvl="0" algn="l">
                        <a:lnSpc>
                          <a:spcPct val="107000"/>
                        </a:lnSpc>
                        <a:spcBef>
                          <a:spcPts val="0"/>
                        </a:spcBef>
                        <a:spcAft>
                          <a:spcPts val="0"/>
                        </a:spcAft>
                        <a:buNone/>
                      </a:pPr>
                      <a:r>
                        <a:rPr lang="en-US" sz="950" dirty="0">
                          <a:solidFill>
                            <a:srgbClr val="000000"/>
                          </a:solidFill>
                          <a:effectLst/>
                          <a:latin typeface="Calibri"/>
                          <a:ea typeface="Calibri"/>
                          <a:cs typeface="Times New Roman"/>
                        </a:rPr>
                        <a:t>CLL  </a:t>
                      </a:r>
                      <a:endParaRPr lang="en-US" sz="950" dirty="0">
                        <a:effectLst/>
                        <a:latin typeface="Calibri"/>
                        <a:ea typeface="Calibri"/>
                        <a:cs typeface="Times New Roman"/>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STAAR and DMAC data reports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Action Plans and timelines\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Tutorial Curriculum and Tutorial Student lists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Plan for each student group</a:t>
                      </a:r>
                    </a:p>
                    <a:p>
                      <a:pPr marL="0" marR="0" lvl="0" algn="l">
                        <a:lnSpc>
                          <a:spcPct val="107000"/>
                        </a:lnSpc>
                        <a:spcBef>
                          <a:spcPts val="0"/>
                        </a:spcBef>
                        <a:spcAft>
                          <a:spcPts val="0"/>
                        </a:spcAft>
                        <a:buNone/>
                      </a:pPr>
                      <a:r>
                        <a:rPr lang="en-US" sz="950" dirty="0">
                          <a:solidFill>
                            <a:srgbClr val="000000"/>
                          </a:solidFill>
                          <a:effectLst/>
                          <a:latin typeface="Calibri"/>
                          <a:ea typeface="Calibri"/>
                          <a:cs typeface="Calibri"/>
                        </a:rPr>
                        <a:t>Substitutes</a:t>
                      </a: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Oct. 2023</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Nov. 2023</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Jan. 2024</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Feb. 2024</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Mar. 2024</a:t>
                      </a:r>
                      <a:endParaRPr lang="en-US" sz="950" dirty="0">
                        <a:effectLst/>
                        <a:latin typeface="Calibri"/>
                        <a:ea typeface="Calibri"/>
                        <a:cs typeface="Calibri"/>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Times New Roman"/>
                        </a:rPr>
                        <a:t>Student Progress</a:t>
                      </a:r>
                      <a:br>
                        <a:rPr lang="en-US" sz="950" dirty="0">
                          <a:effectLst/>
                          <a:latin typeface="Calibri"/>
                          <a:ea typeface="Calibri"/>
                          <a:cs typeface="Times New Roman"/>
                        </a:rPr>
                      </a:br>
                      <a:r>
                        <a:rPr lang="en-US" sz="950" dirty="0">
                          <a:solidFill>
                            <a:srgbClr val="000000"/>
                          </a:solidFill>
                          <a:effectLst/>
                          <a:latin typeface="Calibri"/>
                          <a:ea typeface="Calibri"/>
                          <a:cs typeface="Times New Roman"/>
                        </a:rPr>
                        <a:t>Profiles, DMAC</a:t>
                      </a:r>
                      <a:br>
                        <a:rPr lang="en-US" sz="950" dirty="0">
                          <a:effectLst/>
                          <a:latin typeface="Calibri"/>
                          <a:ea typeface="Calibri"/>
                          <a:cs typeface="Times New Roman"/>
                        </a:rPr>
                      </a:br>
                      <a:r>
                        <a:rPr lang="en-US" sz="950" dirty="0">
                          <a:solidFill>
                            <a:srgbClr val="000000"/>
                          </a:solidFill>
                          <a:effectLst/>
                          <a:latin typeface="Calibri"/>
                          <a:ea typeface="Calibri"/>
                          <a:cs typeface="Times New Roman"/>
                        </a:rPr>
                        <a:t>Reports, Campus Data</a:t>
                      </a:r>
                      <a:br>
                        <a:rPr lang="en-US" sz="950" dirty="0">
                          <a:effectLst/>
                          <a:latin typeface="Calibri"/>
                          <a:ea typeface="Calibri"/>
                          <a:cs typeface="Times New Roman"/>
                        </a:rPr>
                      </a:br>
                      <a:r>
                        <a:rPr lang="en-US" sz="950" dirty="0">
                          <a:solidFill>
                            <a:srgbClr val="000000"/>
                          </a:solidFill>
                          <a:effectLst/>
                          <a:latin typeface="Calibri"/>
                          <a:ea typeface="Calibri"/>
                          <a:cs typeface="Times New Roman"/>
                        </a:rPr>
                        <a:t>Reports, Grade Level Data</a:t>
                      </a:r>
                      <a:endParaRPr lang="en-US" sz="950" dirty="0">
                        <a:effectLst/>
                        <a:latin typeface="Calibri"/>
                        <a:ea typeface="Calibri"/>
                        <a:cs typeface="Times New Roman"/>
                      </a:endParaRPr>
                    </a:p>
                    <a:p>
                      <a:pPr marL="0" marR="0" algn="l">
                        <a:lnSpc>
                          <a:spcPct val="107000"/>
                        </a:lnSpc>
                        <a:spcBef>
                          <a:spcPts val="0"/>
                        </a:spcBef>
                        <a:spcAft>
                          <a:spcPts val="0"/>
                        </a:spcAft>
                      </a:pPr>
                      <a:r>
                        <a:rPr lang="en-US" sz="950" dirty="0">
                          <a:solidFill>
                            <a:srgbClr val="000000"/>
                          </a:solidFill>
                          <a:effectLst/>
                          <a:latin typeface="Calibri"/>
                          <a:ea typeface="Calibri"/>
                          <a:cs typeface="Times New Roman"/>
                        </a:rPr>
                        <a:t>Reports, Teacher Data</a:t>
                      </a:r>
                      <a:br>
                        <a:rPr lang="en-US" sz="950" dirty="0">
                          <a:effectLst/>
                          <a:latin typeface="Calibri"/>
                          <a:ea typeface="Calibri"/>
                          <a:cs typeface="Times New Roman"/>
                        </a:rPr>
                      </a:br>
                      <a:r>
                        <a:rPr lang="en-US" sz="950" dirty="0">
                          <a:solidFill>
                            <a:srgbClr val="000000"/>
                          </a:solidFill>
                          <a:effectLst/>
                          <a:latin typeface="Calibri"/>
                          <a:ea typeface="Calibri"/>
                          <a:cs typeface="Times New Roman"/>
                        </a:rPr>
                        <a:t>Reports, Student Data</a:t>
                      </a:r>
                      <a:endParaRPr lang="en-US" sz="950" dirty="0">
                        <a:effectLst/>
                        <a:latin typeface="Calibri"/>
                        <a:ea typeface="Calibri"/>
                        <a:cs typeface="Times New Roman"/>
                      </a:endParaRPr>
                    </a:p>
                    <a:p>
                      <a:pPr marL="0" marR="0" algn="l">
                        <a:lnSpc>
                          <a:spcPct val="107000"/>
                        </a:lnSpc>
                        <a:spcBef>
                          <a:spcPts val="0"/>
                        </a:spcBef>
                        <a:spcAft>
                          <a:spcPts val="0"/>
                        </a:spcAft>
                      </a:pPr>
                      <a:endParaRPr lang="en-US" sz="950">
                        <a:effectLst/>
                        <a:latin typeface="Calibri"/>
                        <a:ea typeface="Calibri" panose="020F0502020204030204" pitchFamily="34" charset="0"/>
                        <a:cs typeface="Times New Roman"/>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950" dirty="0">
                          <a:solidFill>
                            <a:srgbClr val="000000"/>
                          </a:solidFill>
                          <a:effectLst/>
                          <a:latin typeface="Calibri"/>
                          <a:ea typeface="Calibri"/>
                          <a:cs typeface="Calibri"/>
                        </a:rPr>
                        <a:t>Student achievement gains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Closing achievement gaps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Increase in the percent of students at the Meets and Masters levels on STAAR/EOC</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Increase in student progress</a:t>
                      </a:r>
                      <a:endParaRPr lang="en-US" sz="950" dirty="0">
                        <a:effectLst/>
                        <a:latin typeface="Calibri"/>
                        <a:ea typeface="Calibri"/>
                        <a:cs typeface="Calibri"/>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Times New Roman"/>
                        </a:rPr>
                        <a:t>Formative assessments</a:t>
                      </a:r>
                      <a:br>
                        <a:rPr lang="en-US" sz="950" dirty="0">
                          <a:effectLst/>
                          <a:latin typeface="Calibri"/>
                          <a:ea typeface="Calibri"/>
                          <a:cs typeface="Times New Roman"/>
                        </a:rPr>
                      </a:br>
                      <a:r>
                        <a:rPr lang="en-US" sz="950" dirty="0">
                          <a:solidFill>
                            <a:srgbClr val="000000"/>
                          </a:solidFill>
                          <a:effectLst/>
                          <a:latin typeface="Calibri"/>
                          <a:ea typeface="Calibri"/>
                          <a:cs typeface="Times New Roman"/>
                        </a:rPr>
                        <a:t>CBAs</a:t>
                      </a:r>
                      <a:br>
                        <a:rPr lang="en-US" sz="950" dirty="0">
                          <a:effectLst/>
                          <a:latin typeface="Calibri"/>
                          <a:ea typeface="Calibri"/>
                          <a:cs typeface="Times New Roman"/>
                        </a:rPr>
                      </a:br>
                      <a:r>
                        <a:rPr lang="en-US" sz="950" dirty="0">
                          <a:solidFill>
                            <a:srgbClr val="000000"/>
                          </a:solidFill>
                          <a:effectLst/>
                          <a:latin typeface="Calibri"/>
                          <a:ea typeface="Calibri"/>
                          <a:cs typeface="Times New Roman"/>
                        </a:rPr>
                        <a:t>Benchmarks</a:t>
                      </a:r>
                      <a:br>
                        <a:rPr lang="en-US" sz="950" dirty="0">
                          <a:effectLst/>
                          <a:latin typeface="Calibri"/>
                          <a:ea typeface="Calibri"/>
                          <a:cs typeface="Times New Roman"/>
                        </a:rPr>
                      </a:br>
                      <a:r>
                        <a:rPr lang="en-US" sz="950" dirty="0">
                          <a:solidFill>
                            <a:srgbClr val="000000"/>
                          </a:solidFill>
                          <a:effectLst/>
                          <a:latin typeface="Calibri"/>
                          <a:ea typeface="Calibri"/>
                          <a:cs typeface="Times New Roman"/>
                        </a:rPr>
                        <a:t>STAAR</a:t>
                      </a:r>
                      <a:br>
                        <a:rPr lang="en-US" sz="950" dirty="0">
                          <a:effectLst/>
                          <a:latin typeface="Calibri"/>
                          <a:ea typeface="Calibri"/>
                          <a:cs typeface="Times New Roman"/>
                        </a:rPr>
                      </a:br>
                      <a:r>
                        <a:rPr lang="en-US" sz="950" dirty="0">
                          <a:solidFill>
                            <a:srgbClr val="000000"/>
                          </a:solidFill>
                          <a:effectLst/>
                          <a:latin typeface="Calibri"/>
                          <a:ea typeface="Calibri"/>
                          <a:cs typeface="Times New Roman"/>
                        </a:rPr>
                        <a:t>TELPAS</a:t>
                      </a:r>
                      <a:br>
                        <a:rPr lang="en-US" sz="950" dirty="0">
                          <a:effectLst/>
                          <a:latin typeface="Calibri"/>
                          <a:ea typeface="Calibri"/>
                          <a:cs typeface="Times New Roman"/>
                        </a:rPr>
                      </a:br>
                      <a:r>
                        <a:rPr lang="en-US" sz="950" dirty="0">
                          <a:solidFill>
                            <a:srgbClr val="000000"/>
                          </a:solidFill>
                          <a:effectLst/>
                          <a:latin typeface="Calibri"/>
                          <a:ea typeface="Calibri"/>
                          <a:cs typeface="Times New Roman"/>
                        </a:rPr>
                        <a:t>SW/Pearlized benchmarks</a:t>
                      </a:r>
                      <a:endParaRPr lang="en-US" sz="950" dirty="0">
                        <a:effectLst/>
                        <a:latin typeface="Calibri"/>
                        <a:ea typeface="Calibri"/>
                        <a:cs typeface="Times New Roman"/>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Title I, II, III</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State Compensatory Funds,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Migrant Funds,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State Bilingual Funds,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Local Funds</a:t>
                      </a:r>
                      <a:endParaRPr lang="en-US" sz="950" dirty="0">
                        <a:effectLst/>
                        <a:latin typeface="Calibri"/>
                        <a:ea typeface="Calibri"/>
                        <a:cs typeface="Calibri"/>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9947340"/>
                  </a:ext>
                </a:extLst>
              </a:tr>
              <a:tr h="151683">
                <a:tc gridSpan="8">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Action Steps</a:t>
                      </a:r>
                      <a:endParaRPr lang="en-US" sz="950" dirty="0">
                        <a:effectLst/>
                        <a:latin typeface="Times New Roman"/>
                        <a:ea typeface="Calibri" panose="020F0502020204030204" pitchFamily="34" charset="0"/>
                        <a:cs typeface="Calibri"/>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87550706"/>
                  </a:ext>
                </a:extLst>
              </a:tr>
              <a:tr h="151683">
                <a:tc gridSpan="8">
                  <a:txBody>
                    <a:bodyPr/>
                    <a:lstStyle/>
                    <a:p>
                      <a:pPr marL="0" marR="0" algn="l">
                        <a:lnSpc>
                          <a:spcPct val="107000"/>
                        </a:lnSpc>
                        <a:spcBef>
                          <a:spcPts val="0"/>
                        </a:spcBef>
                        <a:spcAft>
                          <a:spcPts val="0"/>
                        </a:spcAft>
                      </a:pPr>
                      <a:r>
                        <a:rPr lang="en-US" sz="950" dirty="0">
                          <a:effectLst/>
                          <a:latin typeface="Calibri"/>
                          <a:ea typeface="Calibri"/>
                          <a:cs typeface="Calibri"/>
                        </a:rPr>
                        <a:t>1) Closely monitor and intervene when students are not performing on grade level.</a:t>
                      </a: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06889762"/>
                  </a:ext>
                </a:extLst>
              </a:tr>
              <a:tr h="310457">
                <a:tc gridSpan="8">
                  <a:txBody>
                    <a:bodyPr/>
                    <a:lstStyle/>
                    <a:p>
                      <a:pPr marL="0" marR="0" algn="l">
                        <a:lnSpc>
                          <a:spcPct val="107000"/>
                        </a:lnSpc>
                        <a:spcBef>
                          <a:spcPts val="0"/>
                        </a:spcBef>
                        <a:spcAft>
                          <a:spcPts val="0"/>
                        </a:spcAft>
                      </a:pPr>
                      <a:r>
                        <a:rPr lang="en-US" sz="950" dirty="0">
                          <a:effectLst/>
                          <a:latin typeface="Calibri"/>
                          <a:ea typeface="Calibri"/>
                          <a:cs typeface="Calibri"/>
                        </a:rPr>
                        <a:t>2) Following each CBA or Benchmark, the campus leadership team will analyze campus level data and develop action plans, including tutorials, that target areas of concern for all student groups and sub-groups scheduled after-school, Saturday or through enrichment periods. </a:t>
                      </a:r>
                      <a:endParaRPr lang="en-US" sz="950" dirty="0">
                        <a:effectLst/>
                        <a:latin typeface="Calibri"/>
                        <a:ea typeface="Calibri"/>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40463219"/>
                  </a:ext>
                </a:extLst>
              </a:tr>
              <a:tr h="151683">
                <a:tc gridSpan="8">
                  <a:txBody>
                    <a:bodyPr/>
                    <a:lstStyle/>
                    <a:p>
                      <a:pPr marL="0" marR="0" algn="l">
                        <a:lnSpc>
                          <a:spcPct val="107000"/>
                        </a:lnSpc>
                        <a:spcBef>
                          <a:spcPts val="0"/>
                        </a:spcBef>
                        <a:spcAft>
                          <a:spcPts val="0"/>
                        </a:spcAft>
                      </a:pPr>
                      <a:r>
                        <a:rPr lang="en-US" sz="950" dirty="0">
                          <a:effectLst/>
                          <a:latin typeface="Calibri"/>
                          <a:ea typeface="Calibri"/>
                          <a:cs typeface="Calibri"/>
                        </a:rPr>
                        <a:t>3) Schedule academic meetings with parents following district benchmarks to inform them of students' results, progress and available interventions. </a:t>
                      </a:r>
                      <a:endParaRPr lang="en-US" sz="950" dirty="0">
                        <a:effectLst/>
                        <a:latin typeface="Calibri"/>
                        <a:ea typeface="Calibri"/>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93408584"/>
                  </a:ext>
                </a:extLst>
              </a:tr>
              <a:tr h="151683">
                <a:tc gridSpan="8">
                  <a:txBody>
                    <a:bodyPr/>
                    <a:lstStyle/>
                    <a:p>
                      <a:pPr marL="0" marR="0" algn="l">
                        <a:lnSpc>
                          <a:spcPct val="107000"/>
                        </a:lnSpc>
                        <a:spcBef>
                          <a:spcPts val="0"/>
                        </a:spcBef>
                        <a:spcAft>
                          <a:spcPts val="0"/>
                        </a:spcAft>
                      </a:pPr>
                      <a:r>
                        <a:rPr lang="en-US" sz="950" dirty="0">
                          <a:effectLst/>
                          <a:latin typeface="Calibri"/>
                          <a:ea typeface="Calibri"/>
                          <a:cs typeface="Calibri"/>
                        </a:rPr>
                        <a:t>4) Teachers will identify students in each phase of accountability following each CBA and Benchmark using DMAC reports to form tutorial groups for the Master's Level on the STAAR/EOC assessment. </a:t>
                      </a:r>
                      <a:endParaRPr lang="en-US" sz="950" dirty="0">
                        <a:effectLst/>
                        <a:latin typeface="Calibri"/>
                        <a:ea typeface="Calibri"/>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90940654"/>
                  </a:ext>
                </a:extLst>
              </a:tr>
              <a:tr h="219505">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Strategy 3</a:t>
                      </a:r>
                      <a:endParaRPr lang="en-US" sz="950" dirty="0">
                        <a:effectLst/>
                        <a:latin typeface="Times New Roman"/>
                        <a:ea typeface="Calibri" panose="020F0502020204030204" pitchFamily="34" charset="0"/>
                        <a:cs typeface="Calibri"/>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Persons Responsible</a:t>
                      </a:r>
                      <a:endParaRPr lang="en-US" sz="950" dirty="0">
                        <a:effectLst/>
                        <a:latin typeface="Times New Roman"/>
                        <a:ea typeface="Calibri" panose="020F0502020204030204" pitchFamily="34" charset="0"/>
                        <a:cs typeface="Calibri"/>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Resources</a:t>
                      </a:r>
                      <a:endParaRPr lang="en-US" sz="950" dirty="0">
                        <a:effectLst/>
                        <a:latin typeface="Times New Roman"/>
                        <a:ea typeface="Calibri" panose="020F0502020204030204" pitchFamily="34" charset="0"/>
                        <a:cs typeface="Calibri"/>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Timeline</a:t>
                      </a:r>
                      <a:endParaRPr lang="en-US" sz="950" dirty="0">
                        <a:effectLst/>
                        <a:latin typeface="Times New Roman"/>
                        <a:ea typeface="Calibri" panose="020F0502020204030204" pitchFamily="34" charset="0"/>
                        <a:cs typeface="Calibri"/>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Evidence of Implementation</a:t>
                      </a:r>
                      <a:endParaRPr lang="en-US" sz="950" dirty="0">
                        <a:effectLst/>
                        <a:latin typeface="Times New Roman"/>
                        <a:ea typeface="Calibri" panose="020F0502020204030204" pitchFamily="34" charset="0"/>
                        <a:cs typeface="Calibri"/>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Evidence of Impact</a:t>
                      </a:r>
                      <a:endParaRPr lang="en-US" sz="950" dirty="0">
                        <a:effectLst/>
                        <a:latin typeface="Times New Roman"/>
                        <a:ea typeface="Calibri" panose="020F0502020204030204" pitchFamily="34" charset="0"/>
                        <a:cs typeface="Calibri"/>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Formative Evaluation</a:t>
                      </a:r>
                      <a:endParaRPr lang="en-US" sz="950" dirty="0">
                        <a:effectLst/>
                        <a:latin typeface="Times New Roman"/>
                        <a:ea typeface="Calibri" panose="020F0502020204030204" pitchFamily="34" charset="0"/>
                        <a:cs typeface="Calibri"/>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Title-I School- Wide Component</a:t>
                      </a:r>
                      <a:endParaRPr lang="en-US" sz="950" dirty="0">
                        <a:effectLst/>
                        <a:latin typeface="Times New Roman"/>
                        <a:ea typeface="Calibri" panose="020F0502020204030204" pitchFamily="34" charset="0"/>
                        <a:cs typeface="Calibri"/>
                      </a:endParaRPr>
                    </a:p>
                  </a:txBody>
                  <a:tcPr marL="46949" marR="4694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4200984414"/>
                  </a:ext>
                </a:extLst>
              </a:tr>
              <a:tr h="1104331">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Times New Roman"/>
                        </a:rPr>
                        <a:t>Campus Review Sessions will be held to review CBA and Benchmark data with grade level leaders identify areas of concern in order to plan next steps.</a:t>
                      </a:r>
                      <a:endParaRPr lang="en-US" sz="950" dirty="0">
                        <a:effectLst/>
                        <a:latin typeface="Calibri"/>
                        <a:ea typeface="Calibri"/>
                        <a:cs typeface="Times New Roman"/>
                      </a:endParaRPr>
                    </a:p>
                    <a:p>
                      <a:pPr marL="0" marR="0" algn="l">
                        <a:lnSpc>
                          <a:spcPct val="107000"/>
                        </a:lnSpc>
                        <a:spcBef>
                          <a:spcPts val="0"/>
                        </a:spcBef>
                        <a:spcAft>
                          <a:spcPts val="0"/>
                        </a:spcAft>
                      </a:pPr>
                      <a:endParaRPr lang="en-US" sz="950">
                        <a:effectLst/>
                        <a:latin typeface="Calibri"/>
                        <a:ea typeface="Calibri" panose="020F0502020204030204" pitchFamily="34" charset="0"/>
                        <a:cs typeface="Times New Roman"/>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Times New Roman"/>
                        </a:rPr>
                        <a:t>Executive Officers                 Program Directors</a:t>
                      </a:r>
                      <a:br>
                        <a:rPr lang="en-US" sz="950" dirty="0">
                          <a:effectLst/>
                          <a:latin typeface="Calibri"/>
                          <a:ea typeface="Calibri"/>
                          <a:cs typeface="Times New Roman"/>
                        </a:rPr>
                      </a:br>
                      <a:r>
                        <a:rPr lang="en-US" sz="950" dirty="0">
                          <a:solidFill>
                            <a:srgbClr val="000000"/>
                          </a:solidFill>
                          <a:effectLst/>
                          <a:latin typeface="Calibri"/>
                          <a:ea typeface="Calibri"/>
                          <a:cs typeface="Times New Roman"/>
                        </a:rPr>
                        <a:t>Coordinators</a:t>
                      </a:r>
                      <a:br>
                        <a:rPr lang="en-US" sz="950" dirty="0">
                          <a:effectLst/>
                          <a:latin typeface="Calibri"/>
                          <a:ea typeface="Calibri"/>
                          <a:cs typeface="Times New Roman"/>
                        </a:rPr>
                      </a:br>
                      <a:r>
                        <a:rPr lang="en-US" sz="950" dirty="0">
                          <a:solidFill>
                            <a:srgbClr val="000000"/>
                          </a:solidFill>
                          <a:effectLst/>
                          <a:latin typeface="Calibri"/>
                          <a:ea typeface="Calibri"/>
                          <a:cs typeface="Times New Roman"/>
                        </a:rPr>
                        <a:t>Curriculum writers for all levels</a:t>
                      </a:r>
                      <a:endParaRPr lang="en-US" sz="950" dirty="0">
                        <a:effectLst/>
                        <a:latin typeface="Calibri"/>
                        <a:ea typeface="Calibri"/>
                        <a:cs typeface="Times New Roman"/>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Times New Roman"/>
                        </a:rPr>
                        <a:t>District and Campus Benchmark Data Reports</a:t>
                      </a:r>
                      <a:br>
                        <a:rPr lang="en-US" sz="950" dirty="0">
                          <a:effectLst/>
                          <a:latin typeface="Calibri"/>
                          <a:ea typeface="Calibri"/>
                          <a:cs typeface="Times New Roman"/>
                        </a:rPr>
                      </a:br>
                      <a:r>
                        <a:rPr lang="en-US" sz="950" dirty="0">
                          <a:solidFill>
                            <a:srgbClr val="000000"/>
                          </a:solidFill>
                          <a:effectLst/>
                          <a:latin typeface="Calibri"/>
                          <a:ea typeface="Calibri"/>
                          <a:cs typeface="Times New Roman"/>
                        </a:rPr>
                        <a:t>Plan for Interventions</a:t>
                      </a:r>
                      <a:endParaRPr lang="en-US" sz="950" dirty="0">
                        <a:effectLst/>
                        <a:latin typeface="Calibri"/>
                        <a:ea typeface="Calibri"/>
                        <a:cs typeface="Times New Roman"/>
                      </a:endParaRPr>
                    </a:p>
                    <a:p>
                      <a:pPr marL="0" marR="0" algn="l">
                        <a:lnSpc>
                          <a:spcPct val="107000"/>
                        </a:lnSpc>
                        <a:spcBef>
                          <a:spcPts val="0"/>
                        </a:spcBef>
                        <a:spcAft>
                          <a:spcPts val="0"/>
                        </a:spcAft>
                      </a:pPr>
                      <a:r>
                        <a:rPr lang="en-US" sz="950" dirty="0">
                          <a:solidFill>
                            <a:srgbClr val="000000"/>
                          </a:solidFill>
                          <a:effectLst/>
                          <a:latin typeface="Calibri"/>
                          <a:ea typeface="Calibri"/>
                          <a:cs typeface="Times New Roman"/>
                        </a:rPr>
                        <a:t>Forde Ferrier WB</a:t>
                      </a:r>
                      <a:endParaRPr lang="en-US" sz="950" dirty="0">
                        <a:effectLst/>
                        <a:latin typeface="Calibri"/>
                        <a:ea typeface="Calibri"/>
                        <a:cs typeface="Times New Roman"/>
                      </a:endParaRPr>
                    </a:p>
                    <a:p>
                      <a:pPr marL="0" marR="0" algn="l">
                        <a:lnSpc>
                          <a:spcPct val="107000"/>
                        </a:lnSpc>
                        <a:spcBef>
                          <a:spcPts val="0"/>
                        </a:spcBef>
                        <a:spcAft>
                          <a:spcPts val="0"/>
                        </a:spcAft>
                      </a:pPr>
                      <a:r>
                        <a:rPr lang="en-US" sz="950" dirty="0">
                          <a:solidFill>
                            <a:srgbClr val="000000"/>
                          </a:solidFill>
                          <a:effectLst/>
                          <a:latin typeface="Calibri"/>
                          <a:ea typeface="Calibri"/>
                          <a:cs typeface="Times New Roman"/>
                        </a:rPr>
                        <a:t>Mentoring Minds WB</a:t>
                      </a:r>
                      <a:endParaRPr lang="en-US" sz="950">
                        <a:effectLst/>
                        <a:latin typeface="Calibri"/>
                        <a:ea typeface="Calibri"/>
                        <a:cs typeface="Times New Roman"/>
                      </a:endParaRPr>
                    </a:p>
                    <a:p>
                      <a:pPr marL="0" marR="0" algn="l">
                        <a:lnSpc>
                          <a:spcPct val="107000"/>
                        </a:lnSpc>
                        <a:spcBef>
                          <a:spcPts val="0"/>
                        </a:spcBef>
                        <a:spcAft>
                          <a:spcPts val="0"/>
                        </a:spcAft>
                      </a:pPr>
                      <a:r>
                        <a:rPr lang="en-US" sz="950" dirty="0">
                          <a:solidFill>
                            <a:srgbClr val="000000"/>
                          </a:solidFill>
                          <a:effectLst/>
                          <a:latin typeface="Calibri"/>
                          <a:ea typeface="Calibri"/>
                          <a:cs typeface="Times New Roman"/>
                        </a:rPr>
                        <a:t>STAAR Master WB</a:t>
                      </a:r>
                      <a:endParaRPr lang="en-US" sz="950" dirty="0">
                        <a:effectLst/>
                        <a:latin typeface="Calibri"/>
                        <a:ea typeface="Calibri"/>
                        <a:cs typeface="Times New Roman"/>
                      </a:endParaRPr>
                    </a:p>
                    <a:p>
                      <a:pPr marL="0" marR="0" algn="l">
                        <a:lnSpc>
                          <a:spcPct val="107000"/>
                        </a:lnSpc>
                        <a:spcBef>
                          <a:spcPts val="0"/>
                        </a:spcBef>
                        <a:spcAft>
                          <a:spcPts val="0"/>
                        </a:spcAft>
                      </a:pPr>
                      <a:r>
                        <a:rPr lang="en-US" sz="950" dirty="0">
                          <a:solidFill>
                            <a:srgbClr val="000000"/>
                          </a:solidFill>
                          <a:effectLst/>
                          <a:latin typeface="Calibri"/>
                          <a:ea typeface="Calibri"/>
                          <a:cs typeface="Times New Roman"/>
                        </a:rPr>
                        <a:t>Incentives</a:t>
                      </a: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Oct. 2023</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Nov. 2023</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Jan. 2024</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Feb. 2024</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Mar. 2024</a:t>
                      </a:r>
                      <a:endParaRPr lang="en-US" sz="950" dirty="0">
                        <a:effectLst/>
                        <a:latin typeface="Calibri"/>
                        <a:ea typeface="Calibri"/>
                        <a:cs typeface="Calibri"/>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Agendas and sign-in sheets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Data Analysis documents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Campus Review[CPRs] documents</a:t>
                      </a:r>
                      <a:endParaRPr lang="en-US" sz="950" dirty="0">
                        <a:effectLst/>
                        <a:latin typeface="Calibri"/>
                        <a:ea typeface="Calibri"/>
                        <a:cs typeface="Calibri"/>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CBAs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BM1 and BM2 scores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Student achievement gains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Student growth</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Increased performance of students at Meets &amp; Masters performance levels</a:t>
                      </a:r>
                      <a:endParaRPr lang="en-US" sz="950" dirty="0">
                        <a:effectLst/>
                        <a:latin typeface="Calibri"/>
                        <a:ea typeface="Calibri"/>
                        <a:cs typeface="Calibri"/>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Times New Roman"/>
                        </a:rPr>
                        <a:t>Formative assessments</a:t>
                      </a:r>
                      <a:br>
                        <a:rPr lang="en-US" sz="950" dirty="0">
                          <a:effectLst/>
                          <a:latin typeface="Calibri"/>
                          <a:ea typeface="Calibri"/>
                          <a:cs typeface="Times New Roman"/>
                        </a:rPr>
                      </a:br>
                      <a:r>
                        <a:rPr lang="en-US" sz="950" dirty="0">
                          <a:solidFill>
                            <a:srgbClr val="000000"/>
                          </a:solidFill>
                          <a:effectLst/>
                          <a:latin typeface="Calibri"/>
                          <a:ea typeface="Calibri"/>
                          <a:cs typeface="Times New Roman"/>
                        </a:rPr>
                        <a:t>CBAs and Benchmarks</a:t>
                      </a:r>
                      <a:br>
                        <a:rPr lang="en-US" sz="950" dirty="0">
                          <a:effectLst/>
                          <a:latin typeface="Calibri"/>
                          <a:ea typeface="Calibri"/>
                          <a:cs typeface="Times New Roman"/>
                        </a:rPr>
                      </a:br>
                      <a:r>
                        <a:rPr lang="en-US" sz="950" dirty="0">
                          <a:solidFill>
                            <a:srgbClr val="000000"/>
                          </a:solidFill>
                          <a:effectLst/>
                          <a:latin typeface="Calibri"/>
                          <a:ea typeface="Calibri"/>
                          <a:cs typeface="Times New Roman"/>
                        </a:rPr>
                        <a:t>STAAR</a:t>
                      </a:r>
                      <a:br>
                        <a:rPr lang="en-US" sz="950" dirty="0">
                          <a:effectLst/>
                          <a:latin typeface="Calibri"/>
                          <a:ea typeface="Calibri"/>
                          <a:cs typeface="Times New Roman"/>
                        </a:rPr>
                      </a:br>
                      <a:endParaRPr lang="en-US" sz="950" dirty="0">
                        <a:effectLst/>
                        <a:latin typeface="Calibri"/>
                        <a:ea typeface="Calibri"/>
                        <a:cs typeface="Times New Roman"/>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Title I, II, III, IV</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State Bilingual Funds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State Comp. </a:t>
                      </a:r>
                      <a:endParaRPr lang="en-US" sz="950" dirty="0">
                        <a:effectLst/>
                        <a:latin typeface="Calibri"/>
                        <a:ea typeface="Calibri"/>
                        <a:cs typeface="Calibri"/>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24769632"/>
                  </a:ext>
                </a:extLst>
              </a:tr>
              <a:tr h="151683">
                <a:tc gridSpan="8">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Action Steps</a:t>
                      </a:r>
                      <a:endParaRPr lang="en-US" sz="950" dirty="0">
                        <a:effectLst/>
                        <a:latin typeface="Times New Roman"/>
                        <a:ea typeface="Calibri" panose="020F0502020204030204" pitchFamily="34" charset="0"/>
                        <a:cs typeface="Calibri"/>
                      </a:endParaRPr>
                    </a:p>
                  </a:txBody>
                  <a:tcPr marL="46949" marR="4694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98652820"/>
                  </a:ext>
                </a:extLst>
              </a:tr>
              <a:tr h="151683">
                <a:tc gridSpan="8">
                  <a:txBody>
                    <a:bodyPr/>
                    <a:lstStyle/>
                    <a:p>
                      <a:pPr marL="0" marR="0" algn="l">
                        <a:lnSpc>
                          <a:spcPct val="107000"/>
                        </a:lnSpc>
                        <a:spcBef>
                          <a:spcPts val="0"/>
                        </a:spcBef>
                        <a:spcAft>
                          <a:spcPts val="0"/>
                        </a:spcAft>
                      </a:pPr>
                      <a:r>
                        <a:rPr lang="en-US" sz="950" dirty="0">
                          <a:effectLst/>
                          <a:latin typeface="Calibri"/>
                          <a:ea typeface="Calibri"/>
                          <a:cs typeface="Times New Roman"/>
                        </a:rPr>
                        <a:t>1) Specialized personnel will support the academic needs of each area of need. </a:t>
                      </a:r>
                      <a:endParaRPr lang="en-US" sz="950" dirty="0">
                        <a:effectLst/>
                        <a:latin typeface="Calibri"/>
                        <a:ea typeface="Calibri"/>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67748117"/>
                  </a:ext>
                </a:extLst>
              </a:tr>
              <a:tr h="151683">
                <a:tc gridSpan="8">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2) Involve program directors and coordinators in DRSs so that collective efforts are coordinated with action plans on how each department will address areas of need. </a:t>
                      </a:r>
                      <a:endParaRPr lang="en-US" sz="950" dirty="0">
                        <a:effectLst/>
                        <a:latin typeface="Calibri"/>
                        <a:ea typeface="Calibri"/>
                        <a:cs typeface="Times New Roman" panose="02020603050405020304" pitchFamily="18" charset="0"/>
                      </a:endParaRP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28100118"/>
                  </a:ext>
                </a:extLst>
              </a:tr>
              <a:tr h="151683">
                <a:tc gridSpan="8">
                  <a:txBody>
                    <a:bodyPr/>
                    <a:lstStyle/>
                    <a:p>
                      <a:pPr marL="0" marR="0" algn="l">
                        <a:lnSpc>
                          <a:spcPct val="107000"/>
                        </a:lnSpc>
                        <a:spcBef>
                          <a:spcPts val="0"/>
                        </a:spcBef>
                        <a:spcAft>
                          <a:spcPts val="0"/>
                        </a:spcAft>
                      </a:pPr>
                      <a:r>
                        <a:rPr lang="en-US" sz="950" dirty="0">
                          <a:effectLst/>
                          <a:latin typeface="Calibri"/>
                          <a:ea typeface="Calibri"/>
                          <a:cs typeface="Times New Roman"/>
                        </a:rPr>
                        <a:t>3)  After each DRS, teachers will submit calendars with tutoring, spiral activities, and concept to admin for feedback.</a:t>
                      </a:r>
                    </a:p>
                  </a:txBody>
                  <a:tcPr marL="46949" marR="469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4848303"/>
                  </a:ext>
                </a:extLst>
              </a:tr>
            </a:tbl>
          </a:graphicData>
        </a:graphic>
      </p:graphicFrame>
    </p:spTree>
    <p:extLst>
      <p:ext uri="{BB962C8B-B14F-4D97-AF65-F5344CB8AC3E}">
        <p14:creationId xmlns:p14="http://schemas.microsoft.com/office/powerpoint/2010/main" val="14769228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9D7BF4B-1BBC-4CC1-BBE3-FE6E260BDD90}"/>
              </a:ext>
            </a:extLst>
          </p:cNvPr>
          <p:cNvGraphicFramePr>
            <a:graphicFrameLocks noGrp="1"/>
          </p:cNvGraphicFramePr>
          <p:nvPr>
            <p:extLst>
              <p:ext uri="{D42A27DB-BD31-4B8C-83A1-F6EECF244321}">
                <p14:modId xmlns:p14="http://schemas.microsoft.com/office/powerpoint/2010/main" val="759603559"/>
              </p:ext>
            </p:extLst>
          </p:nvPr>
        </p:nvGraphicFramePr>
        <p:xfrm>
          <a:off x="0" y="1"/>
          <a:ext cx="12191999" cy="6858002"/>
        </p:xfrm>
        <a:graphic>
          <a:graphicData uri="http://schemas.openxmlformats.org/drawingml/2006/table">
            <a:tbl>
              <a:tblPr firstRow="1" firstCol="1" bandRow="1"/>
              <a:tblGrid>
                <a:gridCol w="1790468">
                  <a:extLst>
                    <a:ext uri="{9D8B030D-6E8A-4147-A177-3AD203B41FA5}">
                      <a16:colId xmlns:a16="http://schemas.microsoft.com/office/drawing/2014/main" val="3099448398"/>
                    </a:ext>
                  </a:extLst>
                </a:gridCol>
                <a:gridCol w="1458090">
                  <a:extLst>
                    <a:ext uri="{9D8B030D-6E8A-4147-A177-3AD203B41FA5}">
                      <a16:colId xmlns:a16="http://schemas.microsoft.com/office/drawing/2014/main" val="2636551517"/>
                    </a:ext>
                  </a:extLst>
                </a:gridCol>
                <a:gridCol w="1414420">
                  <a:extLst>
                    <a:ext uri="{9D8B030D-6E8A-4147-A177-3AD203B41FA5}">
                      <a16:colId xmlns:a16="http://schemas.microsoft.com/office/drawing/2014/main" val="464758371"/>
                    </a:ext>
                  </a:extLst>
                </a:gridCol>
                <a:gridCol w="870972">
                  <a:extLst>
                    <a:ext uri="{9D8B030D-6E8A-4147-A177-3AD203B41FA5}">
                      <a16:colId xmlns:a16="http://schemas.microsoft.com/office/drawing/2014/main" val="2805746813"/>
                    </a:ext>
                  </a:extLst>
                </a:gridCol>
                <a:gridCol w="1844650">
                  <a:extLst>
                    <a:ext uri="{9D8B030D-6E8A-4147-A177-3AD203B41FA5}">
                      <a16:colId xmlns:a16="http://schemas.microsoft.com/office/drawing/2014/main" val="1434531720"/>
                    </a:ext>
                  </a:extLst>
                </a:gridCol>
                <a:gridCol w="1546241">
                  <a:extLst>
                    <a:ext uri="{9D8B030D-6E8A-4147-A177-3AD203B41FA5}">
                      <a16:colId xmlns:a16="http://schemas.microsoft.com/office/drawing/2014/main" val="1609126210"/>
                    </a:ext>
                  </a:extLst>
                </a:gridCol>
                <a:gridCol w="1475883">
                  <a:extLst>
                    <a:ext uri="{9D8B030D-6E8A-4147-A177-3AD203B41FA5}">
                      <a16:colId xmlns:a16="http://schemas.microsoft.com/office/drawing/2014/main" val="1720757219"/>
                    </a:ext>
                  </a:extLst>
                </a:gridCol>
                <a:gridCol w="1791275">
                  <a:extLst>
                    <a:ext uri="{9D8B030D-6E8A-4147-A177-3AD203B41FA5}">
                      <a16:colId xmlns:a16="http://schemas.microsoft.com/office/drawing/2014/main" val="1274418525"/>
                    </a:ext>
                  </a:extLst>
                </a:gridCol>
              </a:tblGrid>
              <a:tr h="150203">
                <a:tc>
                  <a:txBody>
                    <a:bodyPr/>
                    <a:lstStyle/>
                    <a:p>
                      <a:pPr marL="0" marR="0" algn="l">
                        <a:lnSpc>
                          <a:spcPct val="107000"/>
                        </a:lnSpc>
                        <a:spcBef>
                          <a:spcPts val="0"/>
                        </a:spcBef>
                        <a:spcAft>
                          <a:spcPts val="0"/>
                        </a:spcAft>
                      </a:pPr>
                      <a:r>
                        <a:rPr lang="en-US" sz="950" b="1" dirty="0">
                          <a:solidFill>
                            <a:srgbClr val="000000"/>
                          </a:solidFill>
                          <a:effectLst/>
                          <a:latin typeface="Calibri"/>
                          <a:ea typeface="Times New Roman" panose="02020603050405020304" pitchFamily="18" charset="0"/>
                          <a:cs typeface="Calibri"/>
                        </a:rPr>
                        <a:t>Goal Area 1:</a:t>
                      </a:r>
                      <a:endParaRPr lang="en-US" sz="950" dirty="0">
                        <a:effectLst/>
                        <a:latin typeface="Times New Roman"/>
                        <a:ea typeface="Calibri" panose="020F0502020204030204" pitchFamily="34" charset="0"/>
                        <a:cs typeface="Calibri"/>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950" dirty="0">
                          <a:solidFill>
                            <a:srgbClr val="000000"/>
                          </a:solidFill>
                          <a:effectLst/>
                          <a:latin typeface="Calibri"/>
                          <a:ea typeface="Times New Roman" panose="02020603050405020304" pitchFamily="18" charset="0"/>
                          <a:cs typeface="Calibri"/>
                        </a:rPr>
                        <a:t>Student Achievement</a:t>
                      </a:r>
                      <a:endParaRPr lang="en-US" sz="950" dirty="0">
                        <a:effectLst/>
                        <a:latin typeface="Times New Roman"/>
                        <a:ea typeface="Calibri" panose="020F0502020204030204" pitchFamily="34" charset="0"/>
                        <a:cs typeface="Calibri"/>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18104780"/>
                  </a:ext>
                </a:extLst>
              </a:tr>
              <a:tr h="150203">
                <a:tc>
                  <a:txBody>
                    <a:bodyPr/>
                    <a:lstStyle/>
                    <a:p>
                      <a:pPr marL="0" marR="0" algn="l">
                        <a:lnSpc>
                          <a:spcPct val="107000"/>
                        </a:lnSpc>
                        <a:spcBef>
                          <a:spcPts val="0"/>
                        </a:spcBef>
                        <a:spcAft>
                          <a:spcPts val="0"/>
                        </a:spcAft>
                      </a:pPr>
                      <a:r>
                        <a:rPr lang="en-US" sz="950" b="1" dirty="0">
                          <a:solidFill>
                            <a:srgbClr val="000000"/>
                          </a:solidFill>
                          <a:effectLst/>
                          <a:latin typeface="Calibri"/>
                          <a:ea typeface="Times New Roman" panose="02020603050405020304" pitchFamily="18" charset="0"/>
                          <a:cs typeface="Calibri"/>
                        </a:rPr>
                        <a:t>Annual Goal 2:  </a:t>
                      </a:r>
                      <a:endParaRPr lang="en-US" sz="950" dirty="0">
                        <a:effectLst/>
                        <a:latin typeface="Times New Roman"/>
                        <a:ea typeface="Calibri" panose="020F0502020204030204" pitchFamily="34" charset="0"/>
                        <a:cs typeface="Times New Roman" panose="02020603050405020304" pitchFamily="18" charset="0"/>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lvl="0" algn="l">
                        <a:lnSpc>
                          <a:spcPct val="107000"/>
                        </a:lnSpc>
                        <a:spcBef>
                          <a:spcPts val="0"/>
                        </a:spcBef>
                        <a:spcAft>
                          <a:spcPts val="0"/>
                        </a:spcAft>
                        <a:buNone/>
                      </a:pPr>
                      <a:r>
                        <a:rPr lang="en-US" sz="950" b="0" i="0" u="none" strike="noStrike" noProof="0" dirty="0">
                          <a:effectLst/>
                        </a:rPr>
                        <a:t>The percent of students who perform at meets grade level or above on STAAR Mathematics will increase 6 percentage points by June 2024.</a:t>
                      </a:r>
                      <a:endParaRPr lang="en-US" dirty="0"/>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75757122"/>
                  </a:ext>
                </a:extLst>
              </a:tr>
              <a:tr h="150203">
                <a:tc>
                  <a:txBody>
                    <a:bodyPr/>
                    <a:lstStyle/>
                    <a:p>
                      <a:pPr marL="0" marR="0" algn="l">
                        <a:lnSpc>
                          <a:spcPct val="107000"/>
                        </a:lnSpc>
                        <a:spcBef>
                          <a:spcPts val="0"/>
                        </a:spcBef>
                        <a:spcAft>
                          <a:spcPts val="0"/>
                        </a:spcAft>
                      </a:pPr>
                      <a:r>
                        <a:rPr lang="en-US" sz="950" b="1" dirty="0">
                          <a:solidFill>
                            <a:srgbClr val="000000"/>
                          </a:solidFill>
                          <a:effectLst/>
                          <a:latin typeface="Calibri"/>
                          <a:ea typeface="Times New Roman" panose="02020603050405020304" pitchFamily="18" charset="0"/>
                          <a:cs typeface="Calibri"/>
                        </a:rPr>
                        <a:t>Objective 3:  </a:t>
                      </a:r>
                      <a:endParaRPr lang="en-US" sz="950" dirty="0">
                        <a:effectLst/>
                        <a:latin typeface="Times New Roman"/>
                        <a:ea typeface="Calibri" panose="020F0502020204030204" pitchFamily="34" charset="0"/>
                        <a:cs typeface="Times New Roman" panose="02020603050405020304" pitchFamily="18" charset="0"/>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lvl="0" algn="l">
                        <a:lnSpc>
                          <a:spcPct val="107000"/>
                        </a:lnSpc>
                        <a:spcBef>
                          <a:spcPts val="0"/>
                        </a:spcBef>
                        <a:spcAft>
                          <a:spcPts val="0"/>
                        </a:spcAft>
                        <a:buNone/>
                      </a:pPr>
                      <a:r>
                        <a:rPr lang="en-US" sz="950" b="0" i="0" u="none" strike="noStrike" noProof="0" dirty="0">
                          <a:effectLst/>
                        </a:rPr>
                        <a:t>The percent of students performing at meets grade level or above on STAAR Mathematics 3-5 will increase from 54% to 60% by having access to a standards-aligned guaranteed and viable curriculum.</a:t>
                      </a:r>
                      <a:endParaRPr lang="en-US" dirty="0"/>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48001184"/>
                  </a:ext>
                </a:extLst>
              </a:tr>
              <a:tr h="291479">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Strategy 1</a:t>
                      </a:r>
                      <a:endParaRPr lang="en-US" sz="950" dirty="0">
                        <a:effectLst/>
                        <a:latin typeface="Times New Roman"/>
                        <a:ea typeface="Calibri" panose="020F0502020204030204" pitchFamily="34" charset="0"/>
                        <a:cs typeface="Calibri"/>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Persons Responsible</a:t>
                      </a:r>
                      <a:endParaRPr lang="en-US" sz="950" dirty="0">
                        <a:effectLst/>
                        <a:latin typeface="Times New Roman"/>
                        <a:ea typeface="Calibri" panose="020F0502020204030204" pitchFamily="34" charset="0"/>
                        <a:cs typeface="Calibri"/>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Resources</a:t>
                      </a:r>
                      <a:endParaRPr lang="en-US" sz="950" dirty="0">
                        <a:effectLst/>
                        <a:latin typeface="Times New Roman"/>
                        <a:ea typeface="Calibri" panose="020F0502020204030204" pitchFamily="34" charset="0"/>
                        <a:cs typeface="Calibri"/>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Timeline</a:t>
                      </a:r>
                      <a:endParaRPr lang="en-US" sz="950" dirty="0">
                        <a:effectLst/>
                        <a:latin typeface="Times New Roman"/>
                        <a:ea typeface="Calibri" panose="020F0502020204030204" pitchFamily="34" charset="0"/>
                        <a:cs typeface="Calibri"/>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Evidence of Implementation</a:t>
                      </a:r>
                      <a:endParaRPr lang="en-US" sz="950" dirty="0">
                        <a:effectLst/>
                        <a:latin typeface="Times New Roman"/>
                        <a:ea typeface="Calibri" panose="020F0502020204030204" pitchFamily="34" charset="0"/>
                        <a:cs typeface="Calibri"/>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Evidence of Impact</a:t>
                      </a:r>
                      <a:endParaRPr lang="en-US" sz="950" dirty="0">
                        <a:effectLst/>
                        <a:latin typeface="Times New Roman"/>
                        <a:ea typeface="Calibri" panose="020F0502020204030204" pitchFamily="34" charset="0"/>
                        <a:cs typeface="Calibri"/>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Formative Evaluation</a:t>
                      </a:r>
                      <a:endParaRPr lang="en-US" sz="950" dirty="0">
                        <a:effectLst/>
                        <a:latin typeface="Times New Roman"/>
                        <a:ea typeface="Calibri" panose="020F0502020204030204" pitchFamily="34" charset="0"/>
                        <a:cs typeface="Calibri"/>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Title-I School- Wide Component</a:t>
                      </a:r>
                      <a:endParaRPr lang="en-US" sz="950" dirty="0">
                        <a:effectLst/>
                        <a:latin typeface="Times New Roman"/>
                        <a:ea typeface="Calibri" panose="020F0502020204030204" pitchFamily="34" charset="0"/>
                        <a:cs typeface="Calibri"/>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225150013"/>
                  </a:ext>
                </a:extLst>
              </a:tr>
              <a:tr h="1407647">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Training will be provided for teachers, administrators and program related staff throughout the school year on the assessed curriculum and the state accountability system. </a:t>
                      </a:r>
                      <a:endParaRPr lang="en-US" sz="950" dirty="0">
                        <a:effectLst/>
                        <a:latin typeface="Calibri"/>
                        <a:ea typeface="Calibri"/>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Principals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Assistant principals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Collaborative Learning Leader</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Department chairs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Campus teachers</a:t>
                      </a:r>
                    </a:p>
                    <a:p>
                      <a:pPr marL="0" marR="0" lvl="0" algn="l">
                        <a:lnSpc>
                          <a:spcPct val="107000"/>
                        </a:lnSpc>
                        <a:spcBef>
                          <a:spcPts val="0"/>
                        </a:spcBef>
                        <a:spcAft>
                          <a:spcPts val="0"/>
                        </a:spcAft>
                        <a:buNone/>
                      </a:pPr>
                      <a:r>
                        <a:rPr lang="en-US" sz="950" dirty="0">
                          <a:solidFill>
                            <a:srgbClr val="000000"/>
                          </a:solidFill>
                          <a:effectLst/>
                          <a:latin typeface="Calibri"/>
                          <a:ea typeface="Calibri"/>
                          <a:cs typeface="Calibri"/>
                        </a:rPr>
                        <a:t>New Teacher Support Staff</a:t>
                      </a: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Lead4ward</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Region 1</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DMAC</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state and federal accountability reports</a:t>
                      </a:r>
                      <a:endParaRPr lang="en-US" sz="950" dirty="0">
                        <a:effectLst/>
                        <a:latin typeface="Calibri"/>
                        <a:ea typeface="Calibri"/>
                        <a:cs typeface="Calibri"/>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Oct. 2023 -        April 2024</a:t>
                      </a:r>
                      <a:endParaRPr lang="en-US" sz="950" dirty="0">
                        <a:effectLst/>
                        <a:latin typeface="Calibri"/>
                        <a:ea typeface="Calibri"/>
                        <a:cs typeface="Calibri"/>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Agenda</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Sign-in sheets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Data reports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PowerPoints</a:t>
                      </a:r>
                      <a:endParaRPr lang="en-US" sz="950" dirty="0">
                        <a:effectLst/>
                        <a:latin typeface="Calibri"/>
                        <a:ea typeface="Calibri"/>
                        <a:cs typeface="Calibri"/>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Times New Roman"/>
                        </a:rPr>
                        <a:t>Student achievement gains</a:t>
                      </a:r>
                      <a:br>
                        <a:rPr lang="en-US" sz="950" dirty="0">
                          <a:effectLst/>
                          <a:latin typeface="Calibri"/>
                          <a:ea typeface="Calibri"/>
                          <a:cs typeface="Times New Roman"/>
                        </a:rPr>
                      </a:br>
                      <a:r>
                        <a:rPr lang="en-US" sz="950" dirty="0">
                          <a:solidFill>
                            <a:srgbClr val="000000"/>
                          </a:solidFill>
                          <a:effectLst/>
                          <a:latin typeface="Calibri"/>
                          <a:ea typeface="Calibri"/>
                          <a:cs typeface="Times New Roman"/>
                        </a:rPr>
                        <a:t>Closing achievement gaps</a:t>
                      </a:r>
                      <a:br>
                        <a:rPr lang="en-US" sz="950" dirty="0">
                          <a:effectLst/>
                          <a:latin typeface="Calibri"/>
                          <a:ea typeface="Calibri"/>
                          <a:cs typeface="Times New Roman"/>
                        </a:rPr>
                      </a:br>
                      <a:r>
                        <a:rPr lang="en-US" sz="950" dirty="0">
                          <a:solidFill>
                            <a:srgbClr val="000000"/>
                          </a:solidFill>
                          <a:effectLst/>
                          <a:latin typeface="Calibri"/>
                          <a:ea typeface="Calibri"/>
                          <a:cs typeface="Times New Roman"/>
                        </a:rPr>
                        <a:t>Increase in the percent of students at the Meets and Masters levels on STAAR</a:t>
                      </a:r>
                      <a:br>
                        <a:rPr lang="en-US" sz="950" dirty="0">
                          <a:effectLst/>
                          <a:latin typeface="Calibri"/>
                          <a:ea typeface="Calibri"/>
                          <a:cs typeface="Times New Roman"/>
                        </a:rPr>
                      </a:br>
                      <a:r>
                        <a:rPr lang="en-US" sz="950" dirty="0">
                          <a:solidFill>
                            <a:srgbClr val="000000"/>
                          </a:solidFill>
                          <a:effectLst/>
                          <a:latin typeface="Calibri"/>
                          <a:ea typeface="Calibri"/>
                          <a:cs typeface="Times New Roman"/>
                        </a:rPr>
                        <a:t>Increase in student progress made</a:t>
                      </a:r>
                      <a:endParaRPr lang="en-US" sz="950" dirty="0">
                        <a:effectLst/>
                        <a:latin typeface="Calibri"/>
                        <a:ea typeface="Calibri"/>
                        <a:cs typeface="Times New Roman"/>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Formative assessments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CBAs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Benchmarks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STAAR</a:t>
                      </a:r>
                      <a:endParaRPr lang="en-US" sz="950" dirty="0">
                        <a:effectLst/>
                        <a:latin typeface="Calibri"/>
                        <a:ea typeface="Calibri"/>
                        <a:cs typeface="Calibri"/>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Title I </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Title II</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Title III </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Title IV</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State Textbook Allotment</a:t>
                      </a:r>
                      <a:endParaRPr lang="en-US" sz="950" dirty="0">
                        <a:effectLst/>
                        <a:latin typeface="Calibri"/>
                        <a:ea typeface="Calibri"/>
                        <a:cs typeface="Calibri"/>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93417287"/>
                  </a:ext>
                </a:extLst>
              </a:tr>
              <a:tr h="150203">
                <a:tc gridSpan="8">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Action Steps</a:t>
                      </a:r>
                      <a:endParaRPr lang="en-US" sz="950" dirty="0">
                        <a:effectLst/>
                        <a:latin typeface="Times New Roman"/>
                        <a:ea typeface="Calibri" panose="020F0502020204030204" pitchFamily="34" charset="0"/>
                        <a:cs typeface="Calibri"/>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56151882"/>
                  </a:ext>
                </a:extLst>
              </a:tr>
              <a:tr h="150203">
                <a:tc gridSpan="8">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1) Initial and ongoing training on the changes in the Texas accountability system by Lead4ward  and Region One ESC.</a:t>
                      </a:r>
                      <a:endParaRPr lang="en-US" sz="950" dirty="0">
                        <a:effectLst/>
                        <a:latin typeface="Calibri"/>
                        <a:ea typeface="Calibri"/>
                        <a:cs typeface="Calibri"/>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56973508"/>
                  </a:ext>
                </a:extLst>
              </a:tr>
              <a:tr h="150203">
                <a:tc gridSpan="8">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Times New Roman"/>
                        </a:rPr>
                        <a:t>2) Focused mini sessions on math strategies by high scoring teachers for other teachers across the campus. </a:t>
                      </a:r>
                      <a:endParaRPr lang="en-US" sz="950" dirty="0">
                        <a:effectLst/>
                        <a:latin typeface="Calibri"/>
                        <a:ea typeface="Calibri"/>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34742254"/>
                  </a:ext>
                </a:extLst>
              </a:tr>
              <a:tr h="150203">
                <a:tc gridSpan="8">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Times New Roman"/>
                        </a:rPr>
                        <a:t>3) Spiral Reviews (from Assessed Curriculum) will be created by grade level leaders and be provided to teachers based on areas of concern.</a:t>
                      </a:r>
                      <a:endParaRPr lang="en-US" sz="950" dirty="0">
                        <a:effectLst/>
                        <a:latin typeface="Calibri"/>
                        <a:ea typeface="Calibri"/>
                        <a:cs typeface="Times New Roman"/>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16366615"/>
                  </a:ext>
                </a:extLst>
              </a:tr>
              <a:tr h="285689">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Strategy 2</a:t>
                      </a:r>
                      <a:endParaRPr lang="en-US" sz="950" dirty="0">
                        <a:effectLst/>
                        <a:latin typeface="Times New Roman"/>
                        <a:ea typeface="Calibri" panose="020F0502020204030204" pitchFamily="34" charset="0"/>
                        <a:cs typeface="Calibri"/>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Persons Responsible</a:t>
                      </a:r>
                      <a:endParaRPr lang="en-US" sz="950" dirty="0">
                        <a:effectLst/>
                        <a:latin typeface="Times New Roman"/>
                        <a:ea typeface="Calibri" panose="020F0502020204030204" pitchFamily="34" charset="0"/>
                        <a:cs typeface="Calibri"/>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Resources</a:t>
                      </a:r>
                      <a:endParaRPr lang="en-US" sz="950" dirty="0">
                        <a:effectLst/>
                        <a:latin typeface="Times New Roman"/>
                        <a:ea typeface="Calibri" panose="020F0502020204030204" pitchFamily="34" charset="0"/>
                        <a:cs typeface="Calibri"/>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Timeline</a:t>
                      </a:r>
                      <a:endParaRPr lang="en-US" sz="950" dirty="0">
                        <a:effectLst/>
                        <a:latin typeface="Times New Roman"/>
                        <a:ea typeface="Calibri" panose="020F0502020204030204" pitchFamily="34" charset="0"/>
                        <a:cs typeface="Calibri"/>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Evidence of Implementation</a:t>
                      </a:r>
                      <a:endParaRPr lang="en-US" sz="950" dirty="0">
                        <a:effectLst/>
                        <a:latin typeface="Times New Roman"/>
                        <a:ea typeface="Calibri" panose="020F0502020204030204" pitchFamily="34" charset="0"/>
                        <a:cs typeface="Calibri"/>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Evidence of Impact</a:t>
                      </a:r>
                      <a:endParaRPr lang="en-US" sz="950" dirty="0">
                        <a:effectLst/>
                        <a:latin typeface="Times New Roman"/>
                        <a:ea typeface="Calibri" panose="020F0502020204030204" pitchFamily="34" charset="0"/>
                        <a:cs typeface="Calibri"/>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Formative Evaluation</a:t>
                      </a:r>
                      <a:endParaRPr lang="en-US" sz="950" dirty="0">
                        <a:effectLst/>
                        <a:latin typeface="Times New Roman"/>
                        <a:ea typeface="Calibri" panose="020F0502020204030204" pitchFamily="34" charset="0"/>
                        <a:cs typeface="Calibri"/>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Title-I School- Wide Component</a:t>
                      </a:r>
                      <a:endParaRPr lang="en-US" sz="950" dirty="0">
                        <a:effectLst/>
                        <a:latin typeface="Times New Roman"/>
                        <a:ea typeface="Calibri" panose="020F0502020204030204" pitchFamily="34" charset="0"/>
                        <a:cs typeface="Calibri"/>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811026028"/>
                  </a:ext>
                </a:extLst>
              </a:tr>
              <a:tr h="1407647">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Ongoing professional development curriculum training will be provided for teachers, administrators and program related staff on virtual lessons/instructional strategies (e.g. CIF) and data analysis.</a:t>
                      </a:r>
                      <a:endParaRPr lang="en-US" sz="950" dirty="0">
                        <a:effectLst/>
                        <a:latin typeface="Calibri"/>
                        <a:ea typeface="Calibri"/>
                        <a:cs typeface="Calibri"/>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Principals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Assistant principals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CLL</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Department chairs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Campus teachers</a:t>
                      </a:r>
                    </a:p>
                    <a:p>
                      <a:pPr marL="0" marR="0" lvl="0" algn="l">
                        <a:lnSpc>
                          <a:spcPct val="107000"/>
                        </a:lnSpc>
                        <a:spcBef>
                          <a:spcPts val="0"/>
                        </a:spcBef>
                        <a:spcAft>
                          <a:spcPts val="0"/>
                        </a:spcAft>
                        <a:buNone/>
                      </a:pPr>
                      <a:r>
                        <a:rPr lang="en-US" sz="950" b="0" i="0" u="none" strike="noStrike" noProof="0" dirty="0">
                          <a:effectLst/>
                        </a:rPr>
                        <a:t>New Teacher Support Staff</a:t>
                      </a:r>
                      <a:endParaRPr lang="en-US" dirty="0"/>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Lead4ward</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Region 1</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DMAC</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state and federal accountability reports</a:t>
                      </a:r>
                    </a:p>
                    <a:p>
                      <a:pPr marL="0" marR="0" lvl="0" algn="l">
                        <a:lnSpc>
                          <a:spcPct val="107000"/>
                        </a:lnSpc>
                        <a:spcBef>
                          <a:spcPts val="0"/>
                        </a:spcBef>
                        <a:spcAft>
                          <a:spcPts val="0"/>
                        </a:spcAft>
                        <a:buNone/>
                      </a:pPr>
                      <a:r>
                        <a:rPr lang="en-US" sz="950" dirty="0">
                          <a:solidFill>
                            <a:srgbClr val="000000"/>
                          </a:solidFill>
                          <a:effectLst/>
                          <a:latin typeface="Calibri"/>
                          <a:ea typeface="Calibri"/>
                          <a:cs typeface="Calibri"/>
                        </a:rPr>
                        <a:t>CIT</a:t>
                      </a:r>
                    </a:p>
                    <a:p>
                      <a:pPr marL="0" marR="0" lvl="0" algn="l">
                        <a:lnSpc>
                          <a:spcPct val="107000"/>
                        </a:lnSpc>
                        <a:spcBef>
                          <a:spcPts val="0"/>
                        </a:spcBef>
                        <a:spcAft>
                          <a:spcPts val="0"/>
                        </a:spcAft>
                        <a:buNone/>
                      </a:pPr>
                      <a:r>
                        <a:rPr lang="en-US" sz="950" dirty="0">
                          <a:solidFill>
                            <a:srgbClr val="000000"/>
                          </a:solidFill>
                          <a:effectLst/>
                          <a:latin typeface="Calibri"/>
                          <a:ea typeface="Calibri"/>
                          <a:cs typeface="Calibri"/>
                        </a:rPr>
                        <a:t>Nearpod</a:t>
                      </a: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Aug. 2023 -     May 2024</a:t>
                      </a:r>
                      <a:endParaRPr lang="en-US" sz="950" dirty="0">
                        <a:effectLst/>
                        <a:latin typeface="Calibri"/>
                        <a:ea typeface="Calibri"/>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Agenda</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Sign-in sheets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Data reports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PowerPoints</a:t>
                      </a:r>
                      <a:endParaRPr lang="en-US" sz="950">
                        <a:effectLst/>
                        <a:latin typeface="Calibri"/>
                        <a:ea typeface="Calibri"/>
                        <a:cs typeface="Calibri"/>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950" dirty="0">
                          <a:solidFill>
                            <a:srgbClr val="000000"/>
                          </a:solidFill>
                          <a:effectLst/>
                          <a:latin typeface="Calibri"/>
                          <a:ea typeface="Calibri"/>
                          <a:cs typeface="Times New Roman"/>
                        </a:rPr>
                        <a:t>Student achievement gains</a:t>
                      </a:r>
                      <a:br>
                        <a:rPr lang="en-US" sz="950" dirty="0">
                          <a:effectLst/>
                          <a:latin typeface="Calibri"/>
                          <a:ea typeface="Calibri"/>
                          <a:cs typeface="Times New Roman"/>
                        </a:rPr>
                      </a:br>
                      <a:r>
                        <a:rPr lang="en-US" sz="950" dirty="0">
                          <a:solidFill>
                            <a:srgbClr val="000000"/>
                          </a:solidFill>
                          <a:effectLst/>
                          <a:latin typeface="Calibri"/>
                          <a:ea typeface="Calibri"/>
                          <a:cs typeface="Times New Roman"/>
                        </a:rPr>
                        <a:t>Closing achievement gaps</a:t>
                      </a:r>
                      <a:br>
                        <a:rPr lang="en-US" sz="950" dirty="0">
                          <a:effectLst/>
                          <a:latin typeface="Calibri"/>
                          <a:ea typeface="Calibri"/>
                          <a:cs typeface="Times New Roman"/>
                        </a:rPr>
                      </a:br>
                      <a:r>
                        <a:rPr lang="en-US" sz="950" dirty="0">
                          <a:solidFill>
                            <a:srgbClr val="000000"/>
                          </a:solidFill>
                          <a:effectLst/>
                          <a:latin typeface="Calibri"/>
                          <a:ea typeface="Calibri"/>
                          <a:cs typeface="Times New Roman"/>
                        </a:rPr>
                        <a:t>Increase in the percent of students at the Meets and Masters levels on STAAR</a:t>
                      </a:r>
                      <a:br>
                        <a:rPr lang="en-US" sz="950" dirty="0">
                          <a:effectLst/>
                          <a:latin typeface="Calibri"/>
                          <a:ea typeface="Calibri"/>
                          <a:cs typeface="Times New Roman"/>
                        </a:rPr>
                      </a:br>
                      <a:r>
                        <a:rPr lang="en-US" sz="950" dirty="0">
                          <a:solidFill>
                            <a:srgbClr val="000000"/>
                          </a:solidFill>
                          <a:effectLst/>
                          <a:latin typeface="Calibri"/>
                          <a:ea typeface="Calibri"/>
                          <a:cs typeface="Times New Roman"/>
                        </a:rPr>
                        <a:t>Increase in student progress made</a:t>
                      </a:r>
                      <a:endParaRPr lang="en-US" sz="950" dirty="0">
                        <a:effectLst/>
                        <a:latin typeface="Calibri"/>
                        <a:ea typeface="Calibri"/>
                        <a:cs typeface="Times New Roman"/>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Formative assessments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CBAs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Benchmarks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STAAR</a:t>
                      </a:r>
                      <a:endParaRPr lang="en-US" sz="950" dirty="0">
                        <a:effectLst/>
                        <a:latin typeface="Calibri"/>
                        <a:ea typeface="Calibri"/>
                        <a:cs typeface="Calibri"/>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Title I </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Title II</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Title III </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Title IV</a:t>
                      </a:r>
                      <a:endParaRPr lang="en-US" sz="950" dirty="0">
                        <a:effectLst/>
                        <a:latin typeface="Calibri"/>
                        <a:ea typeface="Calibri"/>
                        <a:cs typeface="Calibri"/>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8939219"/>
                  </a:ext>
                </a:extLst>
              </a:tr>
              <a:tr h="150203">
                <a:tc gridSpan="8">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Action Steps</a:t>
                      </a:r>
                      <a:endParaRPr lang="en-US" sz="950" dirty="0">
                        <a:effectLst/>
                        <a:latin typeface="Times New Roman"/>
                        <a:ea typeface="Calibri" panose="020F0502020204030204" pitchFamily="34" charset="0"/>
                        <a:cs typeface="Calibri"/>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64576717"/>
                  </a:ext>
                </a:extLst>
              </a:tr>
              <a:tr h="150203">
                <a:tc gridSpan="8">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1) Opportunities to participate in online technology professional development will be offered to address time constraint issues. This will be done via </a:t>
                      </a:r>
                      <a:r>
                        <a:rPr lang="en-US" sz="950" dirty="0" err="1">
                          <a:solidFill>
                            <a:srgbClr val="000000"/>
                          </a:solidFill>
                          <a:effectLst/>
                          <a:latin typeface="Calibri"/>
                          <a:ea typeface="Calibri"/>
                          <a:cs typeface="Calibri"/>
                        </a:rPr>
                        <a:t>Hoonuit</a:t>
                      </a:r>
                      <a:r>
                        <a:rPr lang="en-US" sz="950" dirty="0">
                          <a:solidFill>
                            <a:srgbClr val="000000"/>
                          </a:solidFill>
                          <a:effectLst/>
                          <a:latin typeface="Calibri"/>
                          <a:ea typeface="Calibri"/>
                          <a:cs typeface="Calibri"/>
                        </a:rPr>
                        <a:t> and the </a:t>
                      </a:r>
                      <a:r>
                        <a:rPr lang="en-US" sz="950" dirty="0" err="1">
                          <a:solidFill>
                            <a:srgbClr val="000000"/>
                          </a:solidFill>
                          <a:effectLst/>
                          <a:latin typeface="Calibri"/>
                          <a:ea typeface="Calibri"/>
                          <a:cs typeface="Calibri"/>
                        </a:rPr>
                        <a:t>MegaByte</a:t>
                      </a:r>
                      <a:r>
                        <a:rPr lang="en-US" sz="950" dirty="0">
                          <a:solidFill>
                            <a:srgbClr val="000000"/>
                          </a:solidFill>
                          <a:effectLst/>
                          <a:latin typeface="Calibri"/>
                          <a:ea typeface="Calibri"/>
                          <a:cs typeface="Calibri"/>
                        </a:rPr>
                        <a:t> Consortium. </a:t>
                      </a:r>
                      <a:endParaRPr lang="en-US" sz="950" dirty="0">
                        <a:effectLst/>
                        <a:latin typeface="Calibri"/>
                        <a:ea typeface="Calibri"/>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71719492"/>
                  </a:ext>
                </a:extLst>
              </a:tr>
              <a:tr h="150203">
                <a:tc gridSpan="8">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2) Resources and support will be provided by District and Campus Instructional Technologist to integrate technology into the core curriculum. </a:t>
                      </a:r>
                      <a:endParaRPr lang="en-US" sz="950" dirty="0">
                        <a:effectLst/>
                        <a:latin typeface="Calibri"/>
                        <a:ea typeface="Calibri"/>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45545438"/>
                  </a:ext>
                </a:extLst>
              </a:tr>
              <a:tr h="150203">
                <a:tc gridSpan="8">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3) Library Media Specialists provide training in various areas of technology and online resources. </a:t>
                      </a:r>
                      <a:endParaRPr lang="en-US" sz="950" dirty="0">
                        <a:effectLst/>
                        <a:latin typeface="Calibri"/>
                        <a:ea typeface="Calibri"/>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13856509"/>
                  </a:ext>
                </a:extLst>
              </a:tr>
              <a:tr h="276390">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Strategy 3</a:t>
                      </a:r>
                      <a:endParaRPr lang="en-US" sz="950" dirty="0">
                        <a:effectLst/>
                        <a:latin typeface="Times New Roman"/>
                        <a:ea typeface="Calibri" panose="020F0502020204030204" pitchFamily="34" charset="0"/>
                        <a:cs typeface="Calibri"/>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Persons Responsible</a:t>
                      </a:r>
                      <a:endParaRPr lang="en-US" sz="950" dirty="0">
                        <a:effectLst/>
                        <a:latin typeface="Times New Roman"/>
                        <a:ea typeface="Calibri" panose="020F0502020204030204" pitchFamily="34" charset="0"/>
                        <a:cs typeface="Calibri"/>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Resources</a:t>
                      </a:r>
                      <a:endParaRPr lang="en-US" sz="950" dirty="0">
                        <a:effectLst/>
                        <a:latin typeface="Times New Roman"/>
                        <a:ea typeface="Calibri" panose="020F0502020204030204" pitchFamily="34" charset="0"/>
                        <a:cs typeface="Calibri"/>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Timeline</a:t>
                      </a:r>
                      <a:endParaRPr lang="en-US" sz="950" dirty="0">
                        <a:effectLst/>
                        <a:latin typeface="Times New Roman"/>
                        <a:ea typeface="Calibri" panose="020F0502020204030204" pitchFamily="34" charset="0"/>
                        <a:cs typeface="Calibri"/>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Evidence of Implementation</a:t>
                      </a:r>
                      <a:endParaRPr lang="en-US" sz="950" dirty="0">
                        <a:effectLst/>
                        <a:latin typeface="Times New Roman"/>
                        <a:ea typeface="Calibri" panose="020F0502020204030204" pitchFamily="34" charset="0"/>
                        <a:cs typeface="Calibri"/>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Evidence of Impact</a:t>
                      </a:r>
                      <a:endParaRPr lang="en-US" sz="950" dirty="0">
                        <a:effectLst/>
                        <a:latin typeface="Times New Roman"/>
                        <a:ea typeface="Calibri" panose="020F0502020204030204" pitchFamily="34" charset="0"/>
                        <a:cs typeface="Calibri"/>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Formative Evaluation</a:t>
                      </a:r>
                      <a:endParaRPr lang="en-US" sz="950" dirty="0">
                        <a:effectLst/>
                        <a:latin typeface="Times New Roman"/>
                        <a:ea typeface="Calibri" panose="020F0502020204030204" pitchFamily="34" charset="0"/>
                        <a:cs typeface="Calibri"/>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Title-I School- Wide Component</a:t>
                      </a:r>
                      <a:endParaRPr lang="en-US" sz="950" dirty="0">
                        <a:effectLst/>
                        <a:latin typeface="Times New Roman"/>
                        <a:ea typeface="Calibri" panose="020F0502020204030204" pitchFamily="34" charset="0"/>
                        <a:cs typeface="Calibri"/>
                      </a:endParaRPr>
                    </a:p>
                  </a:txBody>
                  <a:tcPr marL="48120" marR="481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286306192"/>
                  </a:ext>
                </a:extLst>
              </a:tr>
              <a:tr h="936105">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Mathematics teachers will receive training on TEKS analysis to determine depth and complexity of each student expectation taught.</a:t>
                      </a:r>
                      <a:endParaRPr lang="en-US" sz="950" dirty="0">
                        <a:effectLst/>
                        <a:latin typeface="Calibri"/>
                        <a:ea typeface="Calibri"/>
                        <a:cs typeface="Calibri"/>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District ELAR Coordinators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Instructional Coaches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Teachers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Campus Administration</a:t>
                      </a:r>
                      <a:endParaRPr lang="en-US" sz="950" dirty="0">
                        <a:effectLst/>
                        <a:latin typeface="Calibri"/>
                        <a:ea typeface="Calibri"/>
                        <a:cs typeface="Calibri"/>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Title I</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Title II</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Local  Funds</a:t>
                      </a:r>
                      <a:endParaRPr lang="en-US" sz="950" dirty="0">
                        <a:effectLst/>
                        <a:latin typeface="Calibri"/>
                        <a:ea typeface="Calibri"/>
                        <a:cs typeface="Calibri"/>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Aug. 2023 -March 2024</a:t>
                      </a:r>
                      <a:endParaRPr lang="en-US" sz="950" dirty="0">
                        <a:effectLst/>
                        <a:latin typeface="Calibri"/>
                        <a:ea typeface="Calibri"/>
                        <a:cs typeface="Calibri"/>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Agenda</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Sign-in sheets</a:t>
                      </a:r>
                      <a:endParaRPr lang="en-US" sz="950" dirty="0">
                        <a:effectLst/>
                        <a:latin typeface="Calibri"/>
                        <a:ea typeface="Calibri"/>
                        <a:cs typeface="Calibri"/>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Increased student progress for all students to include sub populations as measured on CBAs, BMs, STAAR</a:t>
                      </a:r>
                      <a:endParaRPr lang="en-US" sz="950" dirty="0">
                        <a:effectLst/>
                        <a:latin typeface="Calibri"/>
                        <a:ea typeface="Calibri"/>
                        <a:cs typeface="Calibri"/>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CBAs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BMs</a:t>
                      </a:r>
                      <a:br>
                        <a:rPr lang="en-US" sz="950" dirty="0">
                          <a:solidFill>
                            <a:srgbClr val="000000"/>
                          </a:solidFill>
                          <a:effectLst/>
                          <a:latin typeface="Calibri"/>
                          <a:ea typeface="Calibri"/>
                          <a:cs typeface="Calibri"/>
                        </a:rPr>
                      </a:br>
                      <a:r>
                        <a:rPr lang="en-US" sz="950" dirty="0">
                          <a:solidFill>
                            <a:srgbClr val="000000"/>
                          </a:solidFill>
                          <a:effectLst/>
                          <a:latin typeface="Calibri"/>
                          <a:ea typeface="Calibri"/>
                          <a:cs typeface="Calibri"/>
                        </a:rPr>
                        <a:t>STAAR</a:t>
                      </a:r>
                      <a:endParaRPr lang="en-US" sz="950" dirty="0">
                        <a:effectLst/>
                        <a:latin typeface="Calibri"/>
                        <a:ea typeface="Calibri"/>
                        <a:cs typeface="Calibri"/>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Title I, II, III</a:t>
                      </a:r>
                      <a:endParaRPr lang="en-US" sz="950" dirty="0">
                        <a:effectLst/>
                        <a:latin typeface="Calibri"/>
                        <a:ea typeface="Calibri"/>
                        <a:cs typeface="Calibri"/>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0030221"/>
                  </a:ext>
                </a:extLst>
              </a:tr>
              <a:tr h="150203">
                <a:tc gridSpan="8">
                  <a:txBody>
                    <a:bodyPr/>
                    <a:lstStyle/>
                    <a:p>
                      <a:pPr marL="0" marR="0" algn="ctr">
                        <a:lnSpc>
                          <a:spcPct val="107000"/>
                        </a:lnSpc>
                        <a:spcBef>
                          <a:spcPts val="0"/>
                        </a:spcBef>
                        <a:spcAft>
                          <a:spcPts val="0"/>
                        </a:spcAft>
                      </a:pPr>
                      <a:r>
                        <a:rPr lang="en-US" sz="950" b="1" dirty="0">
                          <a:solidFill>
                            <a:srgbClr val="FFFFFF"/>
                          </a:solidFill>
                          <a:effectLst/>
                          <a:latin typeface="Calibri"/>
                          <a:ea typeface="Times New Roman" panose="02020603050405020304" pitchFamily="18" charset="0"/>
                          <a:cs typeface="Calibri"/>
                        </a:rPr>
                        <a:t>Action Steps</a:t>
                      </a:r>
                      <a:endParaRPr lang="en-US" sz="950" dirty="0">
                        <a:effectLst/>
                        <a:latin typeface="Times New Roman"/>
                        <a:ea typeface="Calibri" panose="020F0502020204030204" pitchFamily="34" charset="0"/>
                        <a:cs typeface="Calibri"/>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87221392"/>
                  </a:ext>
                </a:extLst>
              </a:tr>
              <a:tr h="150203">
                <a:tc gridSpan="8">
                  <a:txBody>
                    <a:bodyPr/>
                    <a:lstStyle/>
                    <a:p>
                      <a:pPr marL="0" marR="0" algn="l">
                        <a:lnSpc>
                          <a:spcPct val="107000"/>
                        </a:lnSpc>
                        <a:spcBef>
                          <a:spcPts val="0"/>
                        </a:spcBef>
                        <a:spcAft>
                          <a:spcPts val="0"/>
                        </a:spcAft>
                      </a:pPr>
                      <a:r>
                        <a:rPr lang="en-US" sz="950" dirty="0">
                          <a:effectLst/>
                          <a:latin typeface="Calibri"/>
                          <a:ea typeface="Calibri"/>
                          <a:cs typeface="Times New Roman"/>
                        </a:rPr>
                        <a:t>1) Training on teaching and learning math concepts and skills will be conducted every 6 weeks in order to understand level of complexity within the SEs by Sharon Wells/Pearlized Math. </a:t>
                      </a:r>
                      <a:endParaRPr lang="en-US" sz="950" dirty="0">
                        <a:effectLst/>
                        <a:latin typeface="Calibri"/>
                        <a:ea typeface="Calibri"/>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88617572"/>
                  </a:ext>
                </a:extLst>
              </a:tr>
              <a:tr h="150203">
                <a:tc gridSpan="8">
                  <a:txBody>
                    <a:bodyPr/>
                    <a:lstStyle/>
                    <a:p>
                      <a:pPr marL="0" marR="0" algn="l">
                        <a:lnSpc>
                          <a:spcPct val="107000"/>
                        </a:lnSpc>
                        <a:spcBef>
                          <a:spcPts val="0"/>
                        </a:spcBef>
                        <a:spcAft>
                          <a:spcPts val="0"/>
                        </a:spcAft>
                      </a:pPr>
                      <a:r>
                        <a:rPr lang="en-US" sz="950" dirty="0">
                          <a:solidFill>
                            <a:srgbClr val="000000"/>
                          </a:solidFill>
                          <a:effectLst/>
                          <a:latin typeface="Calibri"/>
                          <a:ea typeface="Calibri"/>
                          <a:cs typeface="Calibri"/>
                        </a:rPr>
                        <a:t>2) Training on TEKS analysis will be conducted every six weeks prior to teaching upcoming identified TEKS.</a:t>
                      </a:r>
                      <a:endParaRPr lang="en-US" sz="950" dirty="0">
                        <a:effectLst/>
                        <a:latin typeface="Calibri"/>
                        <a:ea typeface="Calibri"/>
                        <a:cs typeface="Calibri"/>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61894676"/>
                  </a:ext>
                </a:extLst>
              </a:tr>
              <a:tr h="150203">
                <a:tc gridSpan="8">
                  <a:txBody>
                    <a:bodyPr/>
                    <a:lstStyle/>
                    <a:p>
                      <a:pPr marL="0" marR="0" algn="l">
                        <a:lnSpc>
                          <a:spcPct val="107000"/>
                        </a:lnSpc>
                        <a:spcBef>
                          <a:spcPts val="0"/>
                        </a:spcBef>
                        <a:spcAft>
                          <a:spcPts val="0"/>
                        </a:spcAft>
                      </a:pPr>
                      <a:r>
                        <a:rPr lang="en-US" sz="950" dirty="0">
                          <a:effectLst/>
                          <a:latin typeface="Calibri"/>
                          <a:ea typeface="Calibri"/>
                          <a:cs typeface="Calibri"/>
                        </a:rPr>
                        <a:t>3) Analysis of TEKS taught will be conducted during CLCs based weekly/biweekly formative assessments. </a:t>
                      </a:r>
                      <a:endParaRPr lang="en-US" sz="950" dirty="0">
                        <a:effectLst/>
                        <a:latin typeface="Calibri"/>
                        <a:ea typeface="Calibri"/>
                        <a:cs typeface="Times New Roman" panose="02020603050405020304" pitchFamily="18" charset="0"/>
                      </a:endParaRPr>
                    </a:p>
                  </a:txBody>
                  <a:tcPr marL="48120" marR="481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0312409"/>
                  </a:ext>
                </a:extLst>
              </a:tr>
            </a:tbl>
          </a:graphicData>
        </a:graphic>
      </p:graphicFrame>
    </p:spTree>
    <p:extLst>
      <p:ext uri="{BB962C8B-B14F-4D97-AF65-F5344CB8AC3E}">
        <p14:creationId xmlns:p14="http://schemas.microsoft.com/office/powerpoint/2010/main" val="33144936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FEF48D8-1BA2-4131-8A18-245FB3AF3BD9}"/>
              </a:ext>
            </a:extLst>
          </p:cNvPr>
          <p:cNvGraphicFramePr>
            <a:graphicFrameLocks noGrp="1"/>
          </p:cNvGraphicFramePr>
          <p:nvPr>
            <p:extLst>
              <p:ext uri="{D42A27DB-BD31-4B8C-83A1-F6EECF244321}">
                <p14:modId xmlns:p14="http://schemas.microsoft.com/office/powerpoint/2010/main" val="1107610871"/>
              </p:ext>
            </p:extLst>
          </p:nvPr>
        </p:nvGraphicFramePr>
        <p:xfrm>
          <a:off x="0" y="0"/>
          <a:ext cx="12192002" cy="7814891"/>
        </p:xfrm>
        <a:graphic>
          <a:graphicData uri="http://schemas.openxmlformats.org/drawingml/2006/table">
            <a:tbl>
              <a:tblPr firstRow="1" firstCol="1" bandRow="1"/>
              <a:tblGrid>
                <a:gridCol w="1759737">
                  <a:extLst>
                    <a:ext uri="{9D8B030D-6E8A-4147-A177-3AD203B41FA5}">
                      <a16:colId xmlns:a16="http://schemas.microsoft.com/office/drawing/2014/main" val="656166427"/>
                    </a:ext>
                  </a:extLst>
                </a:gridCol>
                <a:gridCol w="1429785">
                  <a:extLst>
                    <a:ext uri="{9D8B030D-6E8A-4147-A177-3AD203B41FA5}">
                      <a16:colId xmlns:a16="http://schemas.microsoft.com/office/drawing/2014/main" val="3557140705"/>
                    </a:ext>
                  </a:extLst>
                </a:gridCol>
                <a:gridCol w="1386117">
                  <a:extLst>
                    <a:ext uri="{9D8B030D-6E8A-4147-A177-3AD203B41FA5}">
                      <a16:colId xmlns:a16="http://schemas.microsoft.com/office/drawing/2014/main" val="1146520311"/>
                    </a:ext>
                  </a:extLst>
                </a:gridCol>
                <a:gridCol w="862078">
                  <a:extLst>
                    <a:ext uri="{9D8B030D-6E8A-4147-A177-3AD203B41FA5}">
                      <a16:colId xmlns:a16="http://schemas.microsoft.com/office/drawing/2014/main" val="598729055"/>
                    </a:ext>
                  </a:extLst>
                </a:gridCol>
                <a:gridCol w="1803408">
                  <a:extLst>
                    <a:ext uri="{9D8B030D-6E8A-4147-A177-3AD203B41FA5}">
                      <a16:colId xmlns:a16="http://schemas.microsoft.com/office/drawing/2014/main" val="3457658663"/>
                    </a:ext>
                  </a:extLst>
                </a:gridCol>
                <a:gridCol w="1530064">
                  <a:extLst>
                    <a:ext uri="{9D8B030D-6E8A-4147-A177-3AD203B41FA5}">
                      <a16:colId xmlns:a16="http://schemas.microsoft.com/office/drawing/2014/main" val="2694660867"/>
                    </a:ext>
                  </a:extLst>
                </a:gridCol>
                <a:gridCol w="1679675">
                  <a:extLst>
                    <a:ext uri="{9D8B030D-6E8A-4147-A177-3AD203B41FA5}">
                      <a16:colId xmlns:a16="http://schemas.microsoft.com/office/drawing/2014/main" val="603492418"/>
                    </a:ext>
                  </a:extLst>
                </a:gridCol>
                <a:gridCol w="1741138">
                  <a:extLst>
                    <a:ext uri="{9D8B030D-6E8A-4147-A177-3AD203B41FA5}">
                      <a16:colId xmlns:a16="http://schemas.microsoft.com/office/drawing/2014/main" val="2292196721"/>
                    </a:ext>
                  </a:extLst>
                </a:gridCol>
              </a:tblGrid>
              <a:tr h="138877">
                <a:tc>
                  <a:txBody>
                    <a:bodyPr/>
                    <a:lstStyle/>
                    <a:p>
                      <a:pPr marL="0" marR="0">
                        <a:lnSpc>
                          <a:spcPct val="107000"/>
                        </a:lnSpc>
                        <a:spcBef>
                          <a:spcPts val="0"/>
                        </a:spcBef>
                        <a:spcAft>
                          <a:spcPts val="0"/>
                        </a:spcAft>
                      </a:pPr>
                      <a:r>
                        <a:rPr lang="en-US" sz="800" b="1" dirty="0">
                          <a:solidFill>
                            <a:srgbClr val="000000"/>
                          </a:solidFill>
                          <a:effectLst/>
                          <a:latin typeface="Calibri"/>
                          <a:ea typeface="Times New Roman" panose="02020603050405020304" pitchFamily="18" charset="0"/>
                          <a:cs typeface="Times New Roman"/>
                        </a:rPr>
                        <a:t>Goal Area 1:</a:t>
                      </a:r>
                      <a:endParaRPr lang="en-US" sz="800" dirty="0">
                        <a:effectLst/>
                        <a:latin typeface="Times New Roman"/>
                        <a:ea typeface="Calibri" panose="020F0502020204030204" pitchFamily="34" charset="0"/>
                        <a:cs typeface="Times New Roman"/>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nSpc>
                          <a:spcPct val="107000"/>
                        </a:lnSpc>
                        <a:spcBef>
                          <a:spcPts val="0"/>
                        </a:spcBef>
                        <a:spcAft>
                          <a:spcPts val="0"/>
                        </a:spcAft>
                      </a:pPr>
                      <a:r>
                        <a:rPr lang="en-US" sz="800" dirty="0">
                          <a:solidFill>
                            <a:srgbClr val="000000"/>
                          </a:solidFill>
                          <a:effectLst/>
                          <a:latin typeface="Calibri"/>
                          <a:ea typeface="Times New Roman" panose="02020603050405020304" pitchFamily="18" charset="0"/>
                          <a:cs typeface="Times New Roman"/>
                        </a:rPr>
                        <a:t>Student Achievement</a:t>
                      </a:r>
                      <a:endParaRPr lang="en-US" sz="800" dirty="0">
                        <a:effectLst/>
                        <a:latin typeface="Times New Roman"/>
                        <a:ea typeface="Calibri" panose="020F0502020204030204" pitchFamily="34" charset="0"/>
                        <a:cs typeface="Times New Roman"/>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17313613"/>
                  </a:ext>
                </a:extLst>
              </a:tr>
              <a:tr h="138877">
                <a:tc>
                  <a:txBody>
                    <a:bodyPr/>
                    <a:lstStyle/>
                    <a:p>
                      <a:pPr marL="0" marR="0">
                        <a:lnSpc>
                          <a:spcPct val="107000"/>
                        </a:lnSpc>
                        <a:spcBef>
                          <a:spcPts val="0"/>
                        </a:spcBef>
                        <a:spcAft>
                          <a:spcPts val="0"/>
                        </a:spcAft>
                      </a:pPr>
                      <a:r>
                        <a:rPr lang="en-US" sz="800" b="1" dirty="0">
                          <a:solidFill>
                            <a:srgbClr val="000000"/>
                          </a:solidFill>
                          <a:effectLst/>
                          <a:latin typeface="Calibri"/>
                          <a:ea typeface="Times New Roman" panose="02020603050405020304" pitchFamily="18" charset="0"/>
                          <a:cs typeface="Times New Roman"/>
                        </a:rPr>
                        <a:t>Annual Goal 3:  </a:t>
                      </a:r>
                      <a:endParaRPr lang="en-US" sz="800" dirty="0">
                        <a:effectLst/>
                        <a:latin typeface="Times New Roman"/>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nSpc>
                          <a:spcPct val="107000"/>
                        </a:lnSpc>
                        <a:spcBef>
                          <a:spcPts val="0"/>
                        </a:spcBef>
                        <a:spcAft>
                          <a:spcPts val="0"/>
                        </a:spcAft>
                      </a:pPr>
                      <a:r>
                        <a:rPr lang="en-US" sz="800" dirty="0">
                          <a:solidFill>
                            <a:srgbClr val="000000"/>
                          </a:solidFill>
                          <a:effectLst/>
                          <a:latin typeface="Calibri"/>
                          <a:ea typeface="Times New Roman" panose="02020603050405020304" pitchFamily="18" charset="0"/>
                          <a:cs typeface="Times New Roman"/>
                        </a:rPr>
                        <a:t>The percent of students who perform at meets grade level or above on STAAR all grades all subjects will increase by twenty  percentage points by June 2024.</a:t>
                      </a:r>
                      <a:endParaRPr lang="en-US" sz="800" dirty="0">
                        <a:effectLst/>
                        <a:latin typeface="Times New Roman"/>
                        <a:ea typeface="Calibri" panose="020F0502020204030204" pitchFamily="34" charset="0"/>
                        <a:cs typeface="Times New Roman"/>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28710742"/>
                  </a:ext>
                </a:extLst>
              </a:tr>
              <a:tr h="284206">
                <a:tc>
                  <a:txBody>
                    <a:bodyPr/>
                    <a:lstStyle/>
                    <a:p>
                      <a:pPr marL="0" marR="0">
                        <a:lnSpc>
                          <a:spcPct val="107000"/>
                        </a:lnSpc>
                        <a:spcBef>
                          <a:spcPts val="0"/>
                        </a:spcBef>
                        <a:spcAft>
                          <a:spcPts val="0"/>
                        </a:spcAft>
                      </a:pPr>
                      <a:r>
                        <a:rPr lang="en-US" sz="800" b="1" dirty="0">
                          <a:solidFill>
                            <a:srgbClr val="000000"/>
                          </a:solidFill>
                          <a:effectLst/>
                          <a:latin typeface="Calibri"/>
                          <a:ea typeface="Times New Roman" panose="02020603050405020304" pitchFamily="18" charset="0"/>
                          <a:cs typeface="Times New Roman"/>
                        </a:rPr>
                        <a:t>Objective 1:  </a:t>
                      </a:r>
                      <a:endParaRPr lang="en-US" sz="800" dirty="0">
                        <a:effectLst/>
                        <a:latin typeface="Times New Roman"/>
                        <a:ea typeface="Calibri" panose="020F0502020204030204" pitchFamily="34" charset="0"/>
                        <a:cs typeface="Times New Roman" panose="02020603050405020304" pitchFamily="18" charset="0"/>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nSpc>
                          <a:spcPct val="107000"/>
                        </a:lnSpc>
                        <a:spcBef>
                          <a:spcPts val="0"/>
                        </a:spcBef>
                        <a:spcAft>
                          <a:spcPts val="0"/>
                        </a:spcAft>
                      </a:pPr>
                      <a:r>
                        <a:rPr lang="en-US" sz="800" dirty="0">
                          <a:solidFill>
                            <a:srgbClr val="000000"/>
                          </a:solidFill>
                          <a:effectLst/>
                          <a:latin typeface="Calibri"/>
                          <a:ea typeface="Times New Roman" panose="02020603050405020304" pitchFamily="18" charset="0"/>
                          <a:cs typeface="Times New Roman"/>
                        </a:rPr>
                        <a:t>The percent of students performing at meets grade level or above on STAAR Science  3-5 will increase from 39% to 50% by having access to a standards-aligned guaranteed and viable curriculum.</a:t>
                      </a:r>
                      <a:endParaRPr lang="en-US" sz="800" dirty="0">
                        <a:effectLst/>
                        <a:latin typeface="Times New Roman"/>
                        <a:ea typeface="Calibri" panose="020F0502020204030204" pitchFamily="34" charset="0"/>
                        <a:cs typeface="Times New Roman"/>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98672266"/>
                  </a:ext>
                </a:extLst>
              </a:tr>
              <a:tr h="284206">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Strategy 1</a:t>
                      </a:r>
                      <a:endParaRPr lang="en-US" sz="800" dirty="0">
                        <a:effectLst/>
                        <a:latin typeface="Times New Roman"/>
                        <a:ea typeface="Calibri" panose="020F0502020204030204" pitchFamily="34" charset="0"/>
                        <a:cs typeface="Times New Roman"/>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Persons Responsible</a:t>
                      </a:r>
                      <a:endParaRPr lang="en-US" sz="800" dirty="0">
                        <a:effectLst/>
                        <a:latin typeface="Times New Roman"/>
                        <a:ea typeface="Calibri" panose="020F0502020204030204" pitchFamily="34" charset="0"/>
                        <a:cs typeface="Times New Roman"/>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Resources</a:t>
                      </a:r>
                      <a:endParaRPr lang="en-US" sz="800" dirty="0">
                        <a:effectLst/>
                        <a:latin typeface="Times New Roman"/>
                        <a:ea typeface="Calibri" panose="020F0502020204030204" pitchFamily="34" charset="0"/>
                        <a:cs typeface="Times New Roman"/>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Timeline</a:t>
                      </a:r>
                      <a:endParaRPr lang="en-US" sz="800" dirty="0">
                        <a:effectLst/>
                        <a:latin typeface="Times New Roman"/>
                        <a:ea typeface="Calibri" panose="020F0502020204030204" pitchFamily="34" charset="0"/>
                        <a:cs typeface="Times New Roman"/>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Evidence of Implementation</a:t>
                      </a:r>
                      <a:endParaRPr lang="en-US" sz="800" dirty="0">
                        <a:effectLst/>
                        <a:latin typeface="Times New Roman"/>
                        <a:ea typeface="Calibri" panose="020F0502020204030204" pitchFamily="34" charset="0"/>
                        <a:cs typeface="Times New Roman"/>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Evidence of Impact</a:t>
                      </a:r>
                      <a:endParaRPr lang="en-US" sz="800" dirty="0">
                        <a:effectLst/>
                        <a:latin typeface="Times New Roman"/>
                        <a:ea typeface="Calibri" panose="020F0502020204030204" pitchFamily="34" charset="0"/>
                        <a:cs typeface="Times New Roman"/>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Formative Evaluation</a:t>
                      </a:r>
                      <a:endParaRPr lang="en-US" sz="800" dirty="0">
                        <a:effectLst/>
                        <a:latin typeface="Times New Roman"/>
                        <a:ea typeface="Calibri" panose="020F0502020204030204" pitchFamily="34" charset="0"/>
                        <a:cs typeface="Times New Roman"/>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Title-I School- Wide Component</a:t>
                      </a:r>
                      <a:endParaRPr lang="en-US" sz="800" dirty="0">
                        <a:effectLst/>
                        <a:latin typeface="Times New Roman"/>
                        <a:ea typeface="Calibri" panose="020F0502020204030204" pitchFamily="34" charset="0"/>
                        <a:cs typeface="Times New Roman"/>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805084794"/>
                  </a:ext>
                </a:extLst>
              </a:tr>
              <a:tr h="1173882">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Curriculum writing initiatives with  in-person learning for Science based on need's assessment using data and trends will be executed.</a:t>
                      </a:r>
                      <a:endParaRPr lang="en-US" sz="800" dirty="0">
                        <a:effectLst/>
                        <a:latin typeface="Calibri"/>
                        <a:ea typeface="Calibri" panose="020F0502020204030204" pitchFamily="34" charset="0"/>
                        <a:cs typeface="Times New Roman"/>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 Executive Officers</a:t>
                      </a:r>
                      <a:br>
                        <a:rPr lang="en-US" sz="800" dirty="0">
                          <a:solidFill>
                            <a:srgbClr val="000000"/>
                          </a:solidFill>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Content Coordinators</a:t>
                      </a:r>
                      <a:endParaRPr lang="en-US" sz="800" dirty="0">
                        <a:effectLst/>
                        <a:latin typeface="Calibri"/>
                        <a:ea typeface="Calibri" panose="020F0502020204030204" pitchFamily="34" charset="0"/>
                        <a:cs typeface="Times New Roman"/>
                      </a:endParaRPr>
                    </a:p>
                    <a:p>
                      <a:pPr marL="0" marR="0">
                        <a:lnSpc>
                          <a:spcPts val="1200"/>
                        </a:lnSpc>
                        <a:spcBef>
                          <a:spcPts val="0"/>
                        </a:spcBef>
                        <a:spcAft>
                          <a:spcPts val="800"/>
                        </a:spcAft>
                      </a:pPr>
                      <a:r>
                        <a:rPr lang="en-US" sz="800" dirty="0">
                          <a:solidFill>
                            <a:srgbClr val="000000"/>
                          </a:solidFill>
                          <a:effectLst/>
                          <a:latin typeface="Calibri"/>
                          <a:ea typeface="Calibri" panose="020F0502020204030204" pitchFamily="34" charset="0"/>
                          <a:cs typeface="Calibri"/>
                        </a:rPr>
                        <a:t>Principal (Mrs. C. Espinoza)</a:t>
                      </a:r>
                      <a:endParaRPr lang="en-US" sz="800" dirty="0">
                        <a:effectLst/>
                        <a:latin typeface="Calibri"/>
                        <a:ea typeface="Calibri" panose="020F0502020204030204" pitchFamily="34" charset="0"/>
                        <a:cs typeface="Calibri"/>
                      </a:endParaRPr>
                    </a:p>
                    <a:p>
                      <a:pPr marL="0" marR="0">
                        <a:lnSpc>
                          <a:spcPts val="1200"/>
                        </a:lnSpc>
                        <a:spcBef>
                          <a:spcPts val="0"/>
                        </a:spcBef>
                        <a:spcAft>
                          <a:spcPts val="800"/>
                        </a:spcAft>
                      </a:pPr>
                      <a:r>
                        <a:rPr lang="en-US" sz="800" dirty="0">
                          <a:solidFill>
                            <a:srgbClr val="000000"/>
                          </a:solidFill>
                          <a:effectLst/>
                          <a:latin typeface="Calibri"/>
                          <a:ea typeface="Calibri" panose="020F0502020204030204" pitchFamily="34" charset="0"/>
                          <a:cs typeface="Calibri"/>
                        </a:rPr>
                        <a:t>AP (Mrs.  AP)</a:t>
                      </a:r>
                      <a:br>
                        <a:rPr lang="en-US" sz="800" dirty="0">
                          <a:solidFill>
                            <a:srgbClr val="000000"/>
                          </a:solidFill>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Homeroom teachers </a:t>
                      </a:r>
                      <a:endParaRPr lang="en-US" sz="800" dirty="0">
                        <a:effectLst/>
                        <a:latin typeface="Calibri"/>
                        <a:ea typeface="Calibri" panose="020F0502020204030204" pitchFamily="34" charset="0"/>
                        <a:cs typeface="Times New Roman" panose="02020603050405020304" pitchFamily="18" charset="0"/>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TEKS resources </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Curriculum Templates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Curriculum Calendar</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State and local student data</a:t>
                      </a:r>
                      <a:endParaRPr lang="en-US" sz="800" dirty="0">
                        <a:effectLst/>
                        <a:latin typeface="Calibri"/>
                        <a:ea typeface="Calibri" panose="020F0502020204030204" pitchFamily="34" charset="0"/>
                        <a:cs typeface="Times New Roman"/>
                      </a:endParaRPr>
                    </a:p>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Summit K-12</a:t>
                      </a:r>
                      <a:endParaRPr lang="en-US" sz="800" dirty="0">
                        <a:effectLst/>
                        <a:latin typeface="Calibri"/>
                        <a:ea typeface="Calibri" panose="020F0502020204030204" pitchFamily="34" charset="0"/>
                        <a:cs typeface="Times New Roman"/>
                      </a:endParaRPr>
                    </a:p>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Rubric</a:t>
                      </a:r>
                    </a:p>
                    <a:p>
                      <a:pPr marL="0" marR="0" lvl="0">
                        <a:lnSpc>
                          <a:spcPct val="107000"/>
                        </a:lnSpc>
                        <a:spcBef>
                          <a:spcPts val="0"/>
                        </a:spcBef>
                        <a:spcAft>
                          <a:spcPts val="0"/>
                        </a:spcAft>
                        <a:buNone/>
                      </a:pPr>
                      <a:r>
                        <a:rPr lang="en-US" sz="800" dirty="0">
                          <a:solidFill>
                            <a:srgbClr val="000000"/>
                          </a:solidFill>
                          <a:effectLst/>
                          <a:latin typeface="Calibri"/>
                          <a:ea typeface="Calibri" panose="020F0502020204030204" pitchFamily="34" charset="0"/>
                          <a:cs typeface="Times New Roman"/>
                        </a:rPr>
                        <a:t>Tutoring</a:t>
                      </a:r>
                    </a:p>
                    <a:p>
                      <a:pPr marL="0" marR="0" lvl="0">
                        <a:lnSpc>
                          <a:spcPct val="107000"/>
                        </a:lnSpc>
                        <a:spcBef>
                          <a:spcPts val="0"/>
                        </a:spcBef>
                        <a:spcAft>
                          <a:spcPts val="0"/>
                        </a:spcAft>
                        <a:buNone/>
                      </a:pPr>
                      <a:r>
                        <a:rPr lang="en-US" sz="800" dirty="0">
                          <a:solidFill>
                            <a:srgbClr val="000000"/>
                          </a:solidFill>
                          <a:effectLst/>
                          <a:latin typeface="Calibri"/>
                          <a:ea typeface="Calibri" panose="020F0502020204030204" pitchFamily="34" charset="0"/>
                          <a:cs typeface="Times New Roman"/>
                        </a:rPr>
                        <a:t>Wal-Mart Supplies</a:t>
                      </a: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lnSpc>
                          <a:spcPct val="107000"/>
                        </a:lnSpc>
                        <a:spcBef>
                          <a:spcPts val="0"/>
                        </a:spcBef>
                        <a:spcAft>
                          <a:spcPts val="0"/>
                        </a:spcAft>
                        <a:buNone/>
                      </a:pPr>
                      <a:r>
                        <a:rPr lang="en-US" sz="800" b="0" i="0" u="none" strike="noStrike" noProof="0" dirty="0">
                          <a:solidFill>
                            <a:srgbClr val="000000"/>
                          </a:solidFill>
                          <a:effectLst/>
                          <a:latin typeface="Calibri Light"/>
                        </a:rPr>
                        <a:t>-Sept. 2023</a:t>
                      </a:r>
                      <a:br>
                        <a:rPr lang="en-US" sz="800" b="0" i="0" u="none" strike="noStrike" noProof="0" dirty="0">
                          <a:solidFill>
                            <a:srgbClr val="000000"/>
                          </a:solidFill>
                          <a:effectLst/>
                          <a:latin typeface="Calibri Light"/>
                        </a:rPr>
                      </a:br>
                      <a:r>
                        <a:rPr lang="en-US" sz="800" b="0" i="0" u="none" strike="noStrike" noProof="0" dirty="0">
                          <a:solidFill>
                            <a:srgbClr val="000000"/>
                          </a:solidFill>
                          <a:effectLst/>
                          <a:latin typeface="Calibri Light"/>
                        </a:rPr>
                        <a:t>-Oct. 2024</a:t>
                      </a:r>
                      <a:br>
                        <a:rPr lang="en-US" sz="800" b="0" i="0" u="none" strike="noStrike" noProof="0" dirty="0">
                          <a:solidFill>
                            <a:srgbClr val="000000"/>
                          </a:solidFill>
                          <a:effectLst/>
                          <a:latin typeface="Calibri Light"/>
                        </a:rPr>
                      </a:br>
                      <a:r>
                        <a:rPr lang="en-US" sz="800" b="0" i="0" u="none" strike="noStrike" noProof="0" dirty="0">
                          <a:solidFill>
                            <a:srgbClr val="000000"/>
                          </a:solidFill>
                          <a:effectLst/>
                          <a:latin typeface="Calibri Light"/>
                        </a:rPr>
                        <a:t>-Nov. 2024</a:t>
                      </a:r>
                      <a:endParaRPr lang="en-US" b="0" i="0" u="none" strike="noStrike" noProof="0" dirty="0">
                        <a:latin typeface="Calibri Light"/>
                      </a:endParaRPr>
                    </a:p>
                    <a:p>
                      <a:pPr marL="0" marR="0" lvl="0">
                        <a:lnSpc>
                          <a:spcPct val="107000"/>
                        </a:lnSpc>
                        <a:spcBef>
                          <a:spcPts val="0"/>
                        </a:spcBef>
                        <a:spcAft>
                          <a:spcPts val="0"/>
                        </a:spcAft>
                        <a:buNone/>
                      </a:pPr>
                      <a:r>
                        <a:rPr lang="en-US" sz="800" b="0" i="0" u="none" strike="noStrike" noProof="0" dirty="0">
                          <a:solidFill>
                            <a:srgbClr val="000000"/>
                          </a:solidFill>
                          <a:effectLst/>
                          <a:latin typeface="Calibri Light"/>
                        </a:rPr>
                        <a:t>-Dec. 2023</a:t>
                      </a:r>
                      <a:br>
                        <a:rPr lang="en-US" sz="800" b="0" i="0" u="none" strike="noStrike" noProof="0" dirty="0">
                          <a:solidFill>
                            <a:srgbClr val="000000"/>
                          </a:solidFill>
                          <a:effectLst/>
                          <a:latin typeface="Calibri Light"/>
                        </a:rPr>
                      </a:br>
                      <a:r>
                        <a:rPr lang="en-US" sz="800" b="0" i="0" u="none" strike="noStrike" noProof="0" dirty="0">
                          <a:solidFill>
                            <a:srgbClr val="000000"/>
                          </a:solidFill>
                          <a:effectLst/>
                          <a:latin typeface="Calibri Light"/>
                        </a:rPr>
                        <a:t>-Jan. 2024</a:t>
                      </a:r>
                      <a:endParaRPr lang="en-US" b="0" i="0" u="none" strike="noStrike" noProof="0" dirty="0">
                        <a:latin typeface="Calibri Light"/>
                      </a:endParaRPr>
                    </a:p>
                    <a:p>
                      <a:pPr marL="0" marR="0" lvl="0">
                        <a:lnSpc>
                          <a:spcPct val="107000"/>
                        </a:lnSpc>
                        <a:spcBef>
                          <a:spcPts val="0"/>
                        </a:spcBef>
                        <a:spcAft>
                          <a:spcPts val="0"/>
                        </a:spcAft>
                        <a:buNone/>
                      </a:pPr>
                      <a:r>
                        <a:rPr lang="en-US" sz="800" b="0" i="0" u="none" strike="noStrike" noProof="0" dirty="0">
                          <a:solidFill>
                            <a:srgbClr val="000000"/>
                          </a:solidFill>
                          <a:effectLst/>
                          <a:latin typeface="Calibri Light"/>
                        </a:rPr>
                        <a:t>-Feb. 2024</a:t>
                      </a:r>
                      <a:br>
                        <a:rPr lang="en-US" sz="800" b="0" i="0" u="none" strike="noStrike" noProof="0" dirty="0">
                          <a:solidFill>
                            <a:srgbClr val="000000"/>
                          </a:solidFill>
                          <a:effectLst/>
                          <a:latin typeface="Calibri Light"/>
                        </a:rPr>
                      </a:br>
                      <a:r>
                        <a:rPr lang="en-US" sz="800" b="0" i="0" u="none" strike="noStrike" noProof="0" dirty="0">
                          <a:solidFill>
                            <a:srgbClr val="000000"/>
                          </a:solidFill>
                          <a:effectLst/>
                          <a:latin typeface="Calibri Light"/>
                        </a:rPr>
                        <a:t>-March 2023</a:t>
                      </a:r>
                      <a:br>
                        <a:rPr lang="en-US" sz="800" b="0" i="0" u="none" strike="noStrike" noProof="0" dirty="0">
                          <a:solidFill>
                            <a:srgbClr val="000000"/>
                          </a:solidFill>
                          <a:effectLst/>
                          <a:latin typeface="Calibri Light"/>
                        </a:rPr>
                      </a:br>
                      <a:r>
                        <a:rPr lang="en-US" sz="800" b="0" i="0" u="none" strike="noStrike" noProof="0" dirty="0">
                          <a:solidFill>
                            <a:srgbClr val="000000"/>
                          </a:solidFill>
                          <a:effectLst/>
                          <a:latin typeface="Calibri Light"/>
                        </a:rPr>
                        <a:t>-April 2023</a:t>
                      </a:r>
                      <a:endParaRPr lang="en-US" b="0" i="0" u="none" strike="noStrike" noProof="0" dirty="0">
                        <a:latin typeface="Calibri Light"/>
                      </a:endParaRPr>
                    </a:p>
                    <a:p>
                      <a:pPr marL="0" marR="0" lvl="0">
                        <a:lnSpc>
                          <a:spcPct val="107000"/>
                        </a:lnSpc>
                        <a:spcBef>
                          <a:spcPts val="0"/>
                        </a:spcBef>
                        <a:spcAft>
                          <a:spcPts val="0"/>
                        </a:spcAft>
                        <a:buNone/>
                      </a:pPr>
                      <a:r>
                        <a:rPr lang="en-US" sz="800" b="0" i="0" u="none" strike="noStrike" noProof="0" dirty="0">
                          <a:solidFill>
                            <a:srgbClr val="000000"/>
                          </a:solidFill>
                          <a:effectLst/>
                          <a:latin typeface="Calibri Light"/>
                        </a:rPr>
                        <a:t>-May 2023</a:t>
                      </a:r>
                      <a:br>
                        <a:rPr lang="en-US" sz="800" b="0" i="0" u="none" strike="noStrike" noProof="0" dirty="0">
                          <a:solidFill>
                            <a:srgbClr val="000000"/>
                          </a:solidFill>
                          <a:effectLst/>
                          <a:latin typeface="Calibri Light"/>
                        </a:rPr>
                      </a:br>
                      <a:r>
                        <a:rPr lang="en-US" sz="800" b="0" i="0" u="none" strike="noStrike" noProof="0" dirty="0">
                          <a:solidFill>
                            <a:srgbClr val="000000"/>
                          </a:solidFill>
                          <a:effectLst/>
                          <a:latin typeface="Calibri Light"/>
                        </a:rPr>
                        <a:t>-June 2023</a:t>
                      </a:r>
                    </a:p>
                    <a:p>
                      <a:pPr marL="0" marR="0" lvl="0">
                        <a:lnSpc>
                          <a:spcPct val="107000"/>
                        </a:lnSpc>
                        <a:spcBef>
                          <a:spcPts val="0"/>
                        </a:spcBef>
                        <a:spcAft>
                          <a:spcPts val="0"/>
                        </a:spcAft>
                        <a:buNone/>
                      </a:pPr>
                      <a:r>
                        <a:rPr lang="en-US" sz="800" b="0" i="0" u="none" strike="noStrike" noProof="0" dirty="0">
                          <a:solidFill>
                            <a:srgbClr val="000000"/>
                          </a:solidFill>
                          <a:effectLst/>
                          <a:latin typeface="Calibri Light"/>
                        </a:rPr>
                        <a:t>-July 2023</a:t>
                      </a:r>
                    </a:p>
                    <a:p>
                      <a:pPr marL="0" marR="0" lvl="0">
                        <a:lnSpc>
                          <a:spcPct val="107000"/>
                        </a:lnSpc>
                        <a:spcBef>
                          <a:spcPts val="0"/>
                        </a:spcBef>
                        <a:spcAft>
                          <a:spcPts val="0"/>
                        </a:spcAft>
                        <a:buNone/>
                      </a:pPr>
                      <a:r>
                        <a:rPr lang="en-US" sz="800" b="0" i="0" u="none" strike="noStrike" noProof="0" dirty="0">
                          <a:solidFill>
                            <a:srgbClr val="000000"/>
                          </a:solidFill>
                          <a:effectLst/>
                          <a:latin typeface="Calibri Light"/>
                        </a:rPr>
                        <a:t>-Aug. 2024</a:t>
                      </a: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Curriculum documents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Lesson plans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Collaborative Learning Leader [CLL] agendas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Walkthrough documents</a:t>
                      </a:r>
                      <a:endParaRPr lang="en-US" sz="800" dirty="0">
                        <a:effectLst/>
                        <a:latin typeface="Calibri"/>
                        <a:ea typeface="Calibri" panose="020F0502020204030204" pitchFamily="34" charset="0"/>
                        <a:cs typeface="Times New Roman"/>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Student Achievement gains on the STAAR</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Teacher retention</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TELPAS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Results Driven Accountability Report</a:t>
                      </a:r>
                      <a:endParaRPr lang="en-US" sz="800" dirty="0">
                        <a:effectLst/>
                        <a:latin typeface="Calibri"/>
                        <a:ea typeface="Calibri" panose="020F0502020204030204" pitchFamily="34" charset="0"/>
                        <a:cs typeface="Times New Roman"/>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Formative assessments </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CBAs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Benchmarks [BMs]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STAAR</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TELPAS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Results Driven Accountability </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Student Growth Measures   [SGM] Pre/Post Test</a:t>
                      </a:r>
                      <a:endParaRPr lang="en-US" sz="800" dirty="0">
                        <a:effectLst/>
                        <a:latin typeface="Calibri"/>
                        <a:ea typeface="Calibri" panose="020F0502020204030204" pitchFamily="34" charset="0"/>
                        <a:cs typeface="Times New Roman"/>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Title I</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Title II</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Title III</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Special Ed. &amp; Bilingual Funds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Migrant Funds</a:t>
                      </a:r>
                      <a:endParaRPr lang="en-US" sz="800" dirty="0">
                        <a:effectLst/>
                        <a:latin typeface="Calibri"/>
                        <a:ea typeface="Calibri" panose="020F0502020204030204" pitchFamily="34" charset="0"/>
                        <a:cs typeface="Times New Roman"/>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09890446"/>
                  </a:ext>
                </a:extLst>
              </a:tr>
              <a:tr h="138877">
                <a:tc gridSpan="8">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Action Steps</a:t>
                      </a:r>
                      <a:endParaRPr lang="en-US" sz="800" dirty="0">
                        <a:effectLst/>
                        <a:latin typeface="Times New Roman"/>
                        <a:ea typeface="Calibri" panose="020F0502020204030204" pitchFamily="34" charset="0"/>
                        <a:cs typeface="Times New Roman"/>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82754913"/>
                  </a:ext>
                </a:extLst>
              </a:tr>
              <a:tr h="138877">
                <a:tc gridSpan="8">
                  <a:txBody>
                    <a:bodyPr/>
                    <a:lstStyle/>
                    <a:p>
                      <a:pPr marL="0" marR="0" lvl="0">
                        <a:lnSpc>
                          <a:spcPct val="107000"/>
                        </a:lnSpc>
                        <a:spcBef>
                          <a:spcPts val="0"/>
                        </a:spcBef>
                        <a:spcAft>
                          <a:spcPts val="0"/>
                        </a:spcAft>
                        <a:buNone/>
                      </a:pPr>
                      <a:r>
                        <a:rPr lang="en-US" sz="800" b="0" i="0" u="none" strike="noStrike" noProof="0" dirty="0">
                          <a:effectLst/>
                        </a:rPr>
                        <a:t>1) Depth of Knowledge (DOK) questions will be updated for science during curriculum development sessions</a:t>
                      </a:r>
                      <a:endParaRPr lang="en-US" dirty="0"/>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66032579"/>
                  </a:ext>
                </a:extLst>
              </a:tr>
              <a:tr h="119062">
                <a:tc gridSpan="8">
                  <a:txBody>
                    <a:bodyPr/>
                    <a:lstStyle/>
                    <a:p>
                      <a:pPr lvl="0" algn="l">
                        <a:lnSpc>
                          <a:spcPct val="100000"/>
                        </a:lnSpc>
                        <a:spcBef>
                          <a:spcPts val="0"/>
                        </a:spcBef>
                        <a:spcAft>
                          <a:spcPts val="0"/>
                        </a:spcAft>
                        <a:buNone/>
                      </a:pPr>
                      <a:r>
                        <a:rPr lang="en-US" sz="800" b="0" i="0" u="none" strike="noStrike" noProof="0" dirty="0">
                          <a:effectLst/>
                          <a:latin typeface="Calibri"/>
                        </a:rPr>
                        <a:t>2) Integrate technology into the curriculum to provide virtual and in-person learning with the use of the following platforms: Google Classroom, </a:t>
                      </a:r>
                      <a:r>
                        <a:rPr lang="en-US" sz="800" b="0" i="0" u="none" strike="noStrike" noProof="0" dirty="0" err="1">
                          <a:effectLst/>
                          <a:latin typeface="Calibri"/>
                        </a:rPr>
                        <a:t>Istation</a:t>
                      </a:r>
                      <a:r>
                        <a:rPr lang="en-US" sz="800" b="0" i="0" u="none" strike="noStrike" noProof="0" dirty="0">
                          <a:effectLst/>
                          <a:latin typeface="Calibri"/>
                        </a:rPr>
                        <a:t>, </a:t>
                      </a:r>
                      <a:r>
                        <a:rPr lang="en-US" sz="800" b="0" i="0" u="none" strike="noStrike" noProof="0" dirty="0" err="1">
                          <a:effectLst/>
                          <a:latin typeface="Calibri"/>
                        </a:rPr>
                        <a:t>MyOn</a:t>
                      </a:r>
                      <a:r>
                        <a:rPr lang="en-US" sz="800" b="0" i="0" u="none" strike="noStrike" noProof="0" dirty="0">
                          <a:effectLst/>
                          <a:latin typeface="Calibri"/>
                        </a:rPr>
                        <a:t>, Newsela, Accelerated Reader, Learning Ally, and  </a:t>
                      </a:r>
                      <a:r>
                        <a:rPr lang="en-US" sz="800" b="0" i="0" u="none" strike="noStrike" noProof="0" dirty="0" err="1">
                          <a:effectLst/>
                          <a:latin typeface="Calibri"/>
                        </a:rPr>
                        <a:t>MackinVia</a:t>
                      </a:r>
                      <a:r>
                        <a:rPr lang="en-US" sz="800" b="0" i="0" u="none" strike="noStrike" noProof="0" dirty="0">
                          <a:effectLst/>
                          <a:latin typeface="Calibri"/>
                        </a:rPr>
                        <a:t>.</a:t>
                      </a:r>
                      <a:endParaRPr lang="en-US" sz="800" b="0" i="0" u="none" strike="noStrike" noProof="0" dirty="0">
                        <a:effectLst/>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20790066"/>
                  </a:ext>
                </a:extLst>
              </a:tr>
              <a:tr h="138877">
                <a:tc gridSpan="8">
                  <a:txBody>
                    <a:bodyPr/>
                    <a:lstStyle/>
                    <a:p>
                      <a:pPr marL="0" marR="0">
                        <a:lnSpc>
                          <a:spcPct val="107000"/>
                        </a:lnSpc>
                        <a:spcBef>
                          <a:spcPts val="0"/>
                        </a:spcBef>
                        <a:spcAft>
                          <a:spcPts val="0"/>
                        </a:spcAft>
                      </a:pPr>
                      <a:endParaRPr lang="en-US" sz="800">
                        <a:effectLst/>
                        <a:latin typeface="Calibri"/>
                        <a:ea typeface="Calibri" panose="020F0502020204030204" pitchFamily="34" charset="0"/>
                        <a:cs typeface="Times New Roman"/>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3783234"/>
                  </a:ext>
                </a:extLst>
              </a:tr>
              <a:tr h="284206">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Strategy 2</a:t>
                      </a:r>
                      <a:endParaRPr lang="en-US" sz="800" dirty="0">
                        <a:effectLst/>
                        <a:latin typeface="Times New Roman"/>
                        <a:ea typeface="Calibri" panose="020F0502020204030204" pitchFamily="34" charset="0"/>
                        <a:cs typeface="Times New Roman"/>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Persons Responsible</a:t>
                      </a:r>
                      <a:endParaRPr lang="en-US" sz="800" dirty="0">
                        <a:effectLst/>
                        <a:latin typeface="Times New Roman"/>
                        <a:ea typeface="Calibri" panose="020F0502020204030204" pitchFamily="34" charset="0"/>
                        <a:cs typeface="Times New Roman"/>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Resources</a:t>
                      </a:r>
                      <a:endParaRPr lang="en-US" sz="800" dirty="0">
                        <a:effectLst/>
                        <a:latin typeface="Times New Roman"/>
                        <a:ea typeface="Calibri" panose="020F0502020204030204" pitchFamily="34" charset="0"/>
                        <a:cs typeface="Times New Roman"/>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Timeline</a:t>
                      </a:r>
                      <a:endParaRPr lang="en-US" sz="800" dirty="0">
                        <a:effectLst/>
                        <a:latin typeface="Times New Roman"/>
                        <a:ea typeface="Calibri" panose="020F0502020204030204" pitchFamily="34" charset="0"/>
                        <a:cs typeface="Times New Roman"/>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Evidence of Implementation</a:t>
                      </a:r>
                      <a:endParaRPr lang="en-US" sz="800" dirty="0">
                        <a:effectLst/>
                        <a:latin typeface="Times New Roman"/>
                        <a:ea typeface="Calibri" panose="020F0502020204030204" pitchFamily="34" charset="0"/>
                        <a:cs typeface="Times New Roman"/>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Evidence of Impact</a:t>
                      </a:r>
                      <a:endParaRPr lang="en-US" sz="800" dirty="0">
                        <a:effectLst/>
                        <a:latin typeface="Times New Roman"/>
                        <a:ea typeface="Calibri" panose="020F0502020204030204" pitchFamily="34" charset="0"/>
                        <a:cs typeface="Times New Roman"/>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Formative Evaluation</a:t>
                      </a:r>
                      <a:endParaRPr lang="en-US" sz="800" dirty="0">
                        <a:effectLst/>
                        <a:latin typeface="Times New Roman"/>
                        <a:ea typeface="Calibri" panose="020F0502020204030204" pitchFamily="34" charset="0"/>
                        <a:cs typeface="Times New Roman"/>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Title-I School- Wide Component</a:t>
                      </a:r>
                      <a:endParaRPr lang="en-US" sz="800" dirty="0">
                        <a:effectLst/>
                        <a:latin typeface="Times New Roman"/>
                        <a:ea typeface="Calibri" panose="020F0502020204030204" pitchFamily="34" charset="0"/>
                        <a:cs typeface="Times New Roman"/>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4187022335"/>
                  </a:ext>
                </a:extLst>
              </a:tr>
              <a:tr h="1010849">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Campus Leadership Team will monitor the implementation of the​ curriculum through teamed-up intentional walkthroughs.</a:t>
                      </a:r>
                      <a:endParaRPr lang="en-US" sz="800" dirty="0">
                        <a:effectLst/>
                        <a:latin typeface="Calibri"/>
                        <a:ea typeface="Calibri" panose="020F0502020204030204" pitchFamily="34" charset="0"/>
                        <a:cs typeface="Times New Roman"/>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ts val="1200"/>
                        </a:lnSpc>
                        <a:spcBef>
                          <a:spcPts val="0"/>
                        </a:spcBef>
                        <a:spcAft>
                          <a:spcPts val="800"/>
                        </a:spcAft>
                      </a:pPr>
                      <a:r>
                        <a:rPr lang="en-US" sz="800" dirty="0">
                          <a:solidFill>
                            <a:srgbClr val="000000"/>
                          </a:solidFill>
                          <a:effectLst/>
                          <a:latin typeface="Calibri"/>
                          <a:ea typeface="Calibri" panose="020F0502020204030204" pitchFamily="34" charset="0"/>
                          <a:cs typeface="Calibri"/>
                        </a:rPr>
                        <a:t>Principal (Mrs. C. Espinoza)</a:t>
                      </a:r>
                      <a:endParaRPr lang="en-US" sz="800" dirty="0">
                        <a:effectLst/>
                        <a:latin typeface="Calibri"/>
                        <a:ea typeface="Calibri" panose="020F0502020204030204" pitchFamily="34" charset="0"/>
                        <a:cs typeface="Calibri"/>
                      </a:endParaRPr>
                    </a:p>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AP (Mrs.  AP)</a:t>
                      </a:r>
                      <a:br>
                        <a:rPr lang="en-US" sz="800" dirty="0">
                          <a:solidFill>
                            <a:srgbClr val="000000"/>
                          </a:solidFill>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Calibri"/>
                        </a:rPr>
                        <a:t>CLL</a:t>
                      </a:r>
                      <a:endParaRPr lang="en-US" sz="800" dirty="0">
                        <a:effectLst/>
                        <a:latin typeface="Calibri"/>
                        <a:ea typeface="Calibri" panose="020F0502020204030204" pitchFamily="34" charset="0"/>
                        <a:cs typeface="Calibri"/>
                      </a:endParaRPr>
                    </a:p>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Content Coordinators</a:t>
                      </a:r>
                      <a:endParaRPr lang="en-US" sz="800" dirty="0">
                        <a:effectLst/>
                        <a:latin typeface="Calibri"/>
                        <a:ea typeface="Calibri" panose="020F0502020204030204" pitchFamily="34" charset="0"/>
                        <a:cs typeface="Calibri"/>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Walkthrough Portal</a:t>
                      </a:r>
                      <a:endParaRPr lang="en-US" sz="800" dirty="0">
                        <a:effectLst/>
                        <a:latin typeface="Calibri"/>
                        <a:ea typeface="Calibri" panose="020F0502020204030204" pitchFamily="34" charset="0"/>
                        <a:cs typeface="Times New Roman"/>
                      </a:endParaRPr>
                    </a:p>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Pacing Guides</a:t>
                      </a:r>
                      <a:endParaRPr lang="en-US" sz="800" dirty="0">
                        <a:effectLst/>
                        <a:latin typeface="Calibri"/>
                        <a:ea typeface="Calibri" panose="020F0502020204030204" pitchFamily="34" charset="0"/>
                        <a:cs typeface="Times New Roman"/>
                      </a:endParaRPr>
                    </a:p>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Teacher Reminders</a:t>
                      </a:r>
                      <a:endParaRPr lang="en-US" sz="800" dirty="0">
                        <a:effectLst/>
                        <a:latin typeface="Calibri"/>
                        <a:ea typeface="Calibri" panose="020F0502020204030204" pitchFamily="34" charset="0"/>
                        <a:cs typeface="Times New Roman"/>
                      </a:endParaRPr>
                    </a:p>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Schedules</a:t>
                      </a:r>
                      <a:endParaRPr lang="en-US" sz="800" dirty="0">
                        <a:effectLst/>
                        <a:latin typeface="Calibri"/>
                        <a:ea typeface="Calibri" panose="020F0502020204030204" pitchFamily="34" charset="0"/>
                        <a:cs typeface="Times New Roman"/>
                      </a:endParaRPr>
                    </a:p>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Rubrics</a:t>
                      </a:r>
                      <a:endParaRPr lang="en-US" sz="800" dirty="0">
                        <a:effectLst/>
                        <a:latin typeface="Calibri"/>
                        <a:ea typeface="Calibri" panose="020F0502020204030204" pitchFamily="34" charset="0"/>
                        <a:cs typeface="Times New Roman"/>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lnSpc>
                          <a:spcPct val="107000"/>
                        </a:lnSpc>
                        <a:spcBef>
                          <a:spcPts val="0"/>
                        </a:spcBef>
                        <a:spcAft>
                          <a:spcPts val="0"/>
                        </a:spcAft>
                        <a:buNone/>
                      </a:pPr>
                      <a:r>
                        <a:rPr lang="en-US" sz="800" b="0" i="0" u="none" strike="noStrike" noProof="0" dirty="0">
                          <a:solidFill>
                            <a:srgbClr val="000000"/>
                          </a:solidFill>
                          <a:effectLst/>
                          <a:latin typeface="Calibri Light"/>
                        </a:rPr>
                        <a:t>-Sept. 2023</a:t>
                      </a:r>
                      <a:br>
                        <a:rPr lang="en-US" sz="800" b="0" i="0" u="none" strike="noStrike" noProof="0" dirty="0">
                          <a:solidFill>
                            <a:srgbClr val="000000"/>
                          </a:solidFill>
                          <a:effectLst/>
                          <a:latin typeface="Calibri Light"/>
                        </a:rPr>
                      </a:br>
                      <a:r>
                        <a:rPr lang="en-US" sz="800" b="0" i="0" u="none" strike="noStrike" noProof="0" dirty="0">
                          <a:solidFill>
                            <a:srgbClr val="000000"/>
                          </a:solidFill>
                          <a:effectLst/>
                          <a:latin typeface="Calibri Light"/>
                        </a:rPr>
                        <a:t>-Oct. 2023</a:t>
                      </a:r>
                      <a:br>
                        <a:rPr lang="en-US" sz="800" b="0" i="0" u="none" strike="noStrike" noProof="0" dirty="0">
                          <a:solidFill>
                            <a:srgbClr val="000000"/>
                          </a:solidFill>
                          <a:effectLst/>
                          <a:latin typeface="Calibri Light"/>
                        </a:rPr>
                      </a:br>
                      <a:r>
                        <a:rPr lang="en-US" sz="800" b="0" i="0" u="none" strike="noStrike" noProof="0" dirty="0">
                          <a:solidFill>
                            <a:srgbClr val="000000"/>
                          </a:solidFill>
                          <a:effectLst/>
                          <a:latin typeface="Calibri Light"/>
                        </a:rPr>
                        <a:t>-Nov. 2023</a:t>
                      </a:r>
                      <a:endParaRPr lang="en-US" sz="800" b="0" i="0" u="none" strike="noStrike" noProof="0" dirty="0">
                        <a:effectLst/>
                      </a:endParaRPr>
                    </a:p>
                    <a:p>
                      <a:pPr marL="0" marR="0" lvl="0">
                        <a:lnSpc>
                          <a:spcPct val="107000"/>
                        </a:lnSpc>
                        <a:spcBef>
                          <a:spcPts val="0"/>
                        </a:spcBef>
                        <a:spcAft>
                          <a:spcPts val="0"/>
                        </a:spcAft>
                        <a:buNone/>
                      </a:pPr>
                      <a:r>
                        <a:rPr lang="en-US" sz="800" b="0" i="0" u="none" strike="noStrike" noProof="0" dirty="0">
                          <a:solidFill>
                            <a:srgbClr val="000000"/>
                          </a:solidFill>
                          <a:effectLst/>
                          <a:latin typeface="Calibri Light"/>
                        </a:rPr>
                        <a:t>-Dec. 2023</a:t>
                      </a:r>
                      <a:br>
                        <a:rPr lang="en-US" sz="800" b="0" i="0" u="none" strike="noStrike" noProof="0" dirty="0">
                          <a:solidFill>
                            <a:srgbClr val="000000"/>
                          </a:solidFill>
                          <a:effectLst/>
                          <a:latin typeface="Calibri Light"/>
                        </a:rPr>
                      </a:br>
                      <a:r>
                        <a:rPr lang="en-US" sz="800" b="0" i="0" u="none" strike="noStrike" noProof="0" dirty="0">
                          <a:solidFill>
                            <a:srgbClr val="000000"/>
                          </a:solidFill>
                          <a:effectLst/>
                          <a:latin typeface="Calibri Light"/>
                        </a:rPr>
                        <a:t>-Jan. 2024</a:t>
                      </a:r>
                      <a:endParaRPr lang="en-US" sz="800" b="0" i="0" u="none" strike="noStrike" noProof="0" dirty="0">
                        <a:effectLst/>
                      </a:endParaRPr>
                    </a:p>
                    <a:p>
                      <a:pPr marL="0" marR="0" lvl="0">
                        <a:lnSpc>
                          <a:spcPct val="107000"/>
                        </a:lnSpc>
                        <a:spcBef>
                          <a:spcPts val="0"/>
                        </a:spcBef>
                        <a:spcAft>
                          <a:spcPts val="0"/>
                        </a:spcAft>
                        <a:buNone/>
                      </a:pPr>
                      <a:r>
                        <a:rPr lang="en-US" sz="800" b="0" i="0" u="none" strike="noStrike" noProof="0" dirty="0">
                          <a:solidFill>
                            <a:srgbClr val="000000"/>
                          </a:solidFill>
                          <a:effectLst/>
                          <a:latin typeface="Calibri Light"/>
                        </a:rPr>
                        <a:t>-Feb. 2024</a:t>
                      </a:r>
                      <a:br>
                        <a:rPr lang="en-US" sz="800" b="0" i="0" u="none" strike="noStrike" noProof="0" dirty="0">
                          <a:solidFill>
                            <a:srgbClr val="000000"/>
                          </a:solidFill>
                          <a:effectLst/>
                          <a:latin typeface="Calibri Light"/>
                        </a:rPr>
                      </a:br>
                      <a:r>
                        <a:rPr lang="en-US" sz="800" b="0" i="0" u="none" strike="noStrike" noProof="0" dirty="0">
                          <a:solidFill>
                            <a:srgbClr val="000000"/>
                          </a:solidFill>
                          <a:effectLst/>
                          <a:latin typeface="Calibri Light"/>
                        </a:rPr>
                        <a:t>-March 2024</a:t>
                      </a:r>
                      <a:br>
                        <a:rPr lang="en-US" sz="800" b="0" i="0" u="none" strike="noStrike" noProof="0" dirty="0">
                          <a:solidFill>
                            <a:srgbClr val="000000"/>
                          </a:solidFill>
                          <a:effectLst/>
                          <a:latin typeface="Calibri Light"/>
                        </a:rPr>
                      </a:br>
                      <a:r>
                        <a:rPr lang="en-US" sz="800" b="0" i="0" u="none" strike="noStrike" noProof="0" dirty="0">
                          <a:solidFill>
                            <a:srgbClr val="000000"/>
                          </a:solidFill>
                          <a:effectLst/>
                          <a:latin typeface="Calibri Light"/>
                        </a:rPr>
                        <a:t>-April 2024</a:t>
                      </a:r>
                      <a:endParaRPr lang="en-US" sz="800" b="0" i="0" u="none" strike="noStrike" noProof="0" dirty="0">
                        <a:effectLst/>
                      </a:endParaRPr>
                    </a:p>
                    <a:p>
                      <a:pPr marL="0" marR="0" lvl="0">
                        <a:lnSpc>
                          <a:spcPct val="107000"/>
                        </a:lnSpc>
                        <a:spcBef>
                          <a:spcPts val="0"/>
                        </a:spcBef>
                        <a:spcAft>
                          <a:spcPts val="0"/>
                        </a:spcAft>
                        <a:buNone/>
                      </a:pPr>
                      <a:r>
                        <a:rPr lang="en-US" sz="800" b="0" i="0" u="none" strike="noStrike" noProof="0" dirty="0">
                          <a:solidFill>
                            <a:srgbClr val="000000"/>
                          </a:solidFill>
                          <a:effectLst/>
                          <a:latin typeface="Calibri Light"/>
                        </a:rPr>
                        <a:t>-May 2024</a:t>
                      </a:r>
                      <a:br>
                        <a:rPr lang="en-US" sz="800" b="0" i="0" u="none" strike="noStrike" noProof="0" dirty="0">
                          <a:solidFill>
                            <a:srgbClr val="000000"/>
                          </a:solidFill>
                          <a:effectLst/>
                          <a:latin typeface="Calibri Light"/>
                        </a:rPr>
                      </a:br>
                      <a:r>
                        <a:rPr lang="en-US" sz="800" b="0" i="0" u="none" strike="noStrike" noProof="0" dirty="0">
                          <a:solidFill>
                            <a:srgbClr val="000000"/>
                          </a:solidFill>
                          <a:effectLst/>
                          <a:latin typeface="Calibri Light"/>
                        </a:rPr>
                        <a:t>-June 2024</a:t>
                      </a:r>
                      <a:endParaRPr lang="en-US" sz="800" b="0" i="0" u="none" strike="noStrike" noProof="0" dirty="0">
                        <a:effectLst/>
                      </a:endParaRPr>
                    </a:p>
                    <a:p>
                      <a:pPr marL="0" marR="0" lvl="0">
                        <a:lnSpc>
                          <a:spcPct val="107000"/>
                        </a:lnSpc>
                        <a:spcBef>
                          <a:spcPts val="0"/>
                        </a:spcBef>
                        <a:spcAft>
                          <a:spcPts val="0"/>
                        </a:spcAft>
                        <a:buNone/>
                      </a:pPr>
                      <a:r>
                        <a:rPr lang="en-US" sz="800" b="0" i="0" u="none" strike="noStrike" noProof="0" dirty="0">
                          <a:solidFill>
                            <a:srgbClr val="000000"/>
                          </a:solidFill>
                          <a:effectLst/>
                          <a:latin typeface="Calibri Light"/>
                        </a:rPr>
                        <a:t>-July 2024</a:t>
                      </a:r>
                      <a:endParaRPr lang="en-US" sz="800" b="0" i="0" u="none" strike="noStrike" noProof="0" dirty="0">
                        <a:effectLst/>
                      </a:endParaRPr>
                    </a:p>
                    <a:p>
                      <a:pPr marL="0" marR="0" lvl="0">
                        <a:lnSpc>
                          <a:spcPct val="107000"/>
                        </a:lnSpc>
                        <a:spcBef>
                          <a:spcPts val="0"/>
                        </a:spcBef>
                        <a:spcAft>
                          <a:spcPts val="0"/>
                        </a:spcAft>
                        <a:buNone/>
                      </a:pPr>
                      <a:r>
                        <a:rPr lang="en-US" sz="800" b="0" i="0" u="none" strike="noStrike" noProof="0" dirty="0">
                          <a:solidFill>
                            <a:srgbClr val="000000"/>
                          </a:solidFill>
                          <a:effectLst/>
                          <a:latin typeface="Calibri Light"/>
                        </a:rPr>
                        <a:t>-Aug. 2024</a:t>
                      </a:r>
                      <a:endParaRPr lang="en-US" b="0" i="0" u="none" strike="noStrike" noProof="0" dirty="0">
                        <a:latin typeface="Calibri Light"/>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Walk-through documentation</a:t>
                      </a:r>
                      <a:endParaRPr lang="en-US" sz="800" dirty="0">
                        <a:effectLst/>
                        <a:latin typeface="Calibri"/>
                        <a:ea typeface="Calibri" panose="020F0502020204030204" pitchFamily="34" charset="0"/>
                        <a:cs typeface="Times New Roman"/>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1200"/>
                        </a:spcAft>
                      </a:pPr>
                      <a:r>
                        <a:rPr lang="en-US" sz="800" dirty="0">
                          <a:solidFill>
                            <a:srgbClr val="000000"/>
                          </a:solidFill>
                          <a:effectLst/>
                          <a:latin typeface="Calibri"/>
                          <a:ea typeface="Calibri" panose="020F0502020204030204" pitchFamily="34" charset="0"/>
                          <a:cs typeface="Times New Roman"/>
                        </a:rPr>
                        <a:t>BM1 and BM2 scores show increases in student achievement and student performance growth                            Teacher implementation of feedback </a:t>
                      </a:r>
                      <a:endParaRPr lang="en-US" sz="800" dirty="0">
                        <a:effectLst/>
                        <a:latin typeface="Calibri"/>
                        <a:ea typeface="Calibri" panose="020F0502020204030204" pitchFamily="34" charset="0"/>
                        <a:cs typeface="Times New Roman" panose="02020603050405020304" pitchFamily="18" charset="0"/>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Formative assessments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CBAs and Benchmarks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STAAR</a:t>
                      </a:r>
                      <a:br>
                        <a:rPr lang="en-US" sz="800" dirty="0">
                          <a:effectLst/>
                          <a:latin typeface="Calibri"/>
                          <a:ea typeface="Calibri" panose="020F0502020204030204" pitchFamily="34" charset="0"/>
                          <a:cs typeface="Times New Roman"/>
                        </a:rPr>
                      </a:br>
                      <a:endParaRPr lang="en-US" sz="800" dirty="0">
                        <a:solidFill>
                          <a:srgbClr val="000000"/>
                        </a:solidFill>
                        <a:effectLst/>
                        <a:latin typeface="Calibri"/>
                        <a:ea typeface="Calibri" panose="020F0502020204030204" pitchFamily="34" charset="0"/>
                        <a:cs typeface="Times New Roman"/>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Title I , II, III, IV</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State Bilingual Funds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State Comp. </a:t>
                      </a:r>
                      <a:endParaRPr lang="en-US" sz="800" dirty="0">
                        <a:effectLst/>
                        <a:latin typeface="Calibri"/>
                        <a:ea typeface="Calibri" panose="020F0502020204030204" pitchFamily="34" charset="0"/>
                        <a:cs typeface="Times New Roman"/>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79433525"/>
                  </a:ext>
                </a:extLst>
              </a:tr>
              <a:tr h="178593">
                <a:tc gridSpan="8">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Action Steps</a:t>
                      </a:r>
                      <a:endParaRPr lang="en-US" sz="800" dirty="0">
                        <a:effectLst/>
                        <a:latin typeface="Times New Roman"/>
                        <a:ea typeface="Calibri" panose="020F0502020204030204" pitchFamily="34" charset="0"/>
                        <a:cs typeface="Times New Roman"/>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38123676"/>
                  </a:ext>
                </a:extLst>
              </a:tr>
              <a:tr h="138877">
                <a:tc gridSpan="8">
                  <a:txBody>
                    <a:bodyPr/>
                    <a:lstStyle/>
                    <a:p>
                      <a:pPr marL="0" marR="0">
                        <a:lnSpc>
                          <a:spcPct val="107000"/>
                        </a:lnSpc>
                        <a:spcBef>
                          <a:spcPts val="0"/>
                        </a:spcBef>
                        <a:spcAft>
                          <a:spcPts val="0"/>
                        </a:spcAft>
                      </a:pPr>
                      <a:r>
                        <a:rPr lang="en-US" sz="800" dirty="0">
                          <a:effectLst/>
                          <a:latin typeface="Calibri"/>
                          <a:ea typeface="Calibri" panose="020F0502020204030204" pitchFamily="34" charset="0"/>
                          <a:cs typeface="Times New Roman"/>
                        </a:rPr>
                        <a:t>1) Observe and provide feedback to teachers on effective and rigorous instructional science strategies. </a:t>
                      </a:r>
                      <a:endParaRPr lang="en-US" sz="800" dirty="0">
                        <a:effectLst/>
                        <a:latin typeface="Calibri"/>
                        <a:ea typeface="Calibri" panose="020F0502020204030204" pitchFamily="34" charset="0"/>
                        <a:cs typeface="Times New Roman" panose="02020603050405020304" pitchFamily="18" charset="0"/>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99620059"/>
                  </a:ext>
                </a:extLst>
              </a:tr>
              <a:tr h="138877">
                <a:tc gridSpan="8">
                  <a:txBody>
                    <a:bodyPr/>
                    <a:lstStyle/>
                    <a:p>
                      <a:pPr marL="0" marR="0">
                        <a:lnSpc>
                          <a:spcPct val="107000"/>
                        </a:lnSpc>
                        <a:spcBef>
                          <a:spcPts val="0"/>
                        </a:spcBef>
                        <a:spcAft>
                          <a:spcPts val="0"/>
                        </a:spcAft>
                      </a:pPr>
                      <a:r>
                        <a:rPr lang="en-US" sz="800" dirty="0">
                          <a:effectLst/>
                          <a:latin typeface="Calibri"/>
                          <a:ea typeface="Calibri" panose="020F0502020204030204" pitchFamily="34" charset="0"/>
                          <a:cs typeface="Times New Roman"/>
                        </a:rPr>
                        <a:t>2) Ensure appropriate pacing of the curriculum based on the timelines. </a:t>
                      </a:r>
                      <a:endParaRPr lang="en-US" sz="800" dirty="0">
                        <a:effectLst/>
                        <a:latin typeface="Calibri"/>
                        <a:ea typeface="Calibri" panose="020F0502020204030204" pitchFamily="34" charset="0"/>
                        <a:cs typeface="Times New Roman" panose="02020603050405020304" pitchFamily="18" charset="0"/>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61922298"/>
                  </a:ext>
                </a:extLst>
              </a:tr>
              <a:tr h="138877">
                <a:tc gridSpan="8">
                  <a:txBody>
                    <a:bodyPr/>
                    <a:lstStyle/>
                    <a:p>
                      <a:pPr marL="0" marR="0">
                        <a:lnSpc>
                          <a:spcPct val="107000"/>
                        </a:lnSpc>
                        <a:spcBef>
                          <a:spcPts val="0"/>
                        </a:spcBef>
                        <a:spcAft>
                          <a:spcPts val="0"/>
                        </a:spcAft>
                      </a:pPr>
                      <a:r>
                        <a:rPr lang="en-US" sz="800" dirty="0">
                          <a:effectLst/>
                          <a:latin typeface="Calibri"/>
                          <a:ea typeface="Calibri" panose="020F0502020204030204" pitchFamily="34" charset="0"/>
                          <a:cs typeface="Times New Roman"/>
                        </a:rPr>
                        <a:t>3) Team Walks, with Principal and AP will be scheduled monthly in order to calibrate and provide growth opportunities for campus administrators. </a:t>
                      </a:r>
                      <a:endParaRPr lang="en-US" sz="800" dirty="0">
                        <a:effectLst/>
                        <a:latin typeface="Calibri"/>
                        <a:ea typeface="Calibri" panose="020F0502020204030204" pitchFamily="34" charset="0"/>
                        <a:cs typeface="Times New Roman" panose="02020603050405020304" pitchFamily="18" charset="0"/>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81022880"/>
                  </a:ext>
                </a:extLst>
              </a:tr>
              <a:tr h="284206">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Strategy 3</a:t>
                      </a:r>
                      <a:endParaRPr lang="en-US" sz="800" dirty="0">
                        <a:effectLst/>
                        <a:latin typeface="Times New Roman"/>
                        <a:ea typeface="Calibri" panose="020F0502020204030204" pitchFamily="34" charset="0"/>
                        <a:cs typeface="Times New Roman"/>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Persons Responsible</a:t>
                      </a:r>
                      <a:endParaRPr lang="en-US" sz="800" dirty="0">
                        <a:effectLst/>
                        <a:latin typeface="Times New Roman"/>
                        <a:ea typeface="Calibri" panose="020F0502020204030204" pitchFamily="34" charset="0"/>
                        <a:cs typeface="Times New Roman"/>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Resources</a:t>
                      </a:r>
                      <a:endParaRPr lang="en-US" sz="800" dirty="0">
                        <a:effectLst/>
                        <a:latin typeface="Times New Roman"/>
                        <a:ea typeface="Calibri" panose="020F0502020204030204" pitchFamily="34" charset="0"/>
                        <a:cs typeface="Times New Roman"/>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Timeline</a:t>
                      </a:r>
                      <a:endParaRPr lang="en-US" sz="800" dirty="0">
                        <a:effectLst/>
                        <a:latin typeface="Times New Roman"/>
                        <a:ea typeface="Calibri" panose="020F0502020204030204" pitchFamily="34" charset="0"/>
                        <a:cs typeface="Times New Roman"/>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Evidence of Implementation</a:t>
                      </a:r>
                      <a:endParaRPr lang="en-US" sz="800" dirty="0">
                        <a:effectLst/>
                        <a:latin typeface="Times New Roman"/>
                        <a:ea typeface="Calibri" panose="020F0502020204030204" pitchFamily="34" charset="0"/>
                        <a:cs typeface="Times New Roman"/>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Evidence of Impact</a:t>
                      </a:r>
                      <a:endParaRPr lang="en-US" sz="800" dirty="0">
                        <a:effectLst/>
                        <a:latin typeface="Times New Roman"/>
                        <a:ea typeface="Calibri" panose="020F0502020204030204" pitchFamily="34" charset="0"/>
                        <a:cs typeface="Times New Roman"/>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Formative Evaluation</a:t>
                      </a:r>
                      <a:endParaRPr lang="en-US" sz="800" dirty="0">
                        <a:effectLst/>
                        <a:latin typeface="Times New Roman"/>
                        <a:ea typeface="Calibri" panose="020F0502020204030204" pitchFamily="34" charset="0"/>
                        <a:cs typeface="Times New Roman"/>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Title-I School- Wide Component</a:t>
                      </a:r>
                      <a:endParaRPr lang="en-US" sz="800" dirty="0">
                        <a:effectLst/>
                        <a:latin typeface="Times New Roman"/>
                        <a:ea typeface="Calibri" panose="020F0502020204030204" pitchFamily="34" charset="0"/>
                        <a:cs typeface="Times New Roman"/>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063118530"/>
                  </a:ext>
                </a:extLst>
              </a:tr>
              <a:tr h="1592164">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Ongoing support for the implementation/integration of the Science curriculum through CLCs.</a:t>
                      </a:r>
                      <a:endParaRPr lang="en-US" sz="800" dirty="0">
                        <a:effectLst/>
                        <a:latin typeface="Calibri"/>
                        <a:ea typeface="Calibri" panose="020F0502020204030204" pitchFamily="34" charset="0"/>
                        <a:cs typeface="Times New Roman"/>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ts val="1200"/>
                        </a:lnSpc>
                        <a:spcBef>
                          <a:spcPts val="0"/>
                        </a:spcBef>
                        <a:spcAft>
                          <a:spcPts val="800"/>
                        </a:spcAft>
                      </a:pPr>
                      <a:r>
                        <a:rPr lang="en-US" sz="800" dirty="0">
                          <a:solidFill>
                            <a:srgbClr val="000000"/>
                          </a:solidFill>
                          <a:effectLst/>
                          <a:latin typeface="Calibri"/>
                          <a:ea typeface="Calibri" panose="020F0502020204030204" pitchFamily="34" charset="0"/>
                          <a:cs typeface="Calibri"/>
                        </a:rPr>
                        <a:t>Content Coordinator</a:t>
                      </a:r>
                      <a:endParaRPr lang="en-US" sz="800" dirty="0">
                        <a:effectLst/>
                        <a:latin typeface="Calibri"/>
                        <a:ea typeface="Calibri" panose="020F0502020204030204" pitchFamily="34" charset="0"/>
                        <a:cs typeface="Calibri"/>
                      </a:endParaRPr>
                    </a:p>
                    <a:p>
                      <a:pPr marL="0" marR="0">
                        <a:lnSpc>
                          <a:spcPts val="1200"/>
                        </a:lnSpc>
                        <a:spcBef>
                          <a:spcPts val="0"/>
                        </a:spcBef>
                        <a:spcAft>
                          <a:spcPts val="800"/>
                        </a:spcAft>
                      </a:pPr>
                      <a:r>
                        <a:rPr lang="en-US" sz="800" dirty="0">
                          <a:solidFill>
                            <a:srgbClr val="000000"/>
                          </a:solidFill>
                          <a:effectLst/>
                          <a:latin typeface="Calibri"/>
                          <a:ea typeface="Calibri" panose="020F0502020204030204" pitchFamily="34" charset="0"/>
                          <a:cs typeface="Calibri"/>
                        </a:rPr>
                        <a:t>Principal (Mrs. C. Espinoza)</a:t>
                      </a:r>
                      <a:endParaRPr lang="en-US" sz="800" dirty="0">
                        <a:effectLst/>
                        <a:latin typeface="Calibri"/>
                        <a:ea typeface="Calibri" panose="020F0502020204030204" pitchFamily="34" charset="0"/>
                        <a:cs typeface="Calibri"/>
                      </a:endParaRPr>
                    </a:p>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AP (Mrs.  AP)</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Calibri"/>
                        </a:rPr>
                        <a:t>CLL</a:t>
                      </a:r>
                      <a:endParaRPr lang="en-US" sz="800" dirty="0">
                        <a:effectLst/>
                        <a:latin typeface="Calibri"/>
                        <a:ea typeface="Calibri" panose="020F0502020204030204" pitchFamily="34" charset="0"/>
                        <a:cs typeface="Calibri"/>
                      </a:endParaRPr>
                    </a:p>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TXCEE support staff</a:t>
                      </a:r>
                      <a:endParaRPr lang="en-US" sz="800" dirty="0">
                        <a:effectLst/>
                        <a:latin typeface="Calibri"/>
                        <a:ea typeface="Calibri" panose="020F0502020204030204" pitchFamily="34" charset="0"/>
                        <a:cs typeface="Calibri"/>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Training Material</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Training Agenda</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District Curriculum, Pacing guide, Year- at- a- Glance, Weekly Lessons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State and Local Data</a:t>
                      </a:r>
                      <a:endParaRPr lang="en-US" sz="800" dirty="0">
                        <a:effectLst/>
                        <a:latin typeface="Calibri"/>
                        <a:ea typeface="Calibri" panose="020F0502020204030204" pitchFamily="34" charset="0"/>
                        <a:cs typeface="Times New Roman"/>
                      </a:endParaRPr>
                    </a:p>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Forde Ferrier WB</a:t>
                      </a:r>
                      <a:endParaRPr lang="en-US" sz="800" dirty="0">
                        <a:effectLst/>
                        <a:latin typeface="Calibri"/>
                        <a:ea typeface="Calibri" panose="020F0502020204030204" pitchFamily="34" charset="0"/>
                        <a:cs typeface="Times New Roman"/>
                      </a:endParaRPr>
                    </a:p>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Mentoring Minds WB</a:t>
                      </a:r>
                      <a:endParaRPr lang="en-US" sz="800" dirty="0">
                        <a:effectLst/>
                        <a:latin typeface="Calibri"/>
                        <a:ea typeface="Calibri" panose="020F0502020204030204" pitchFamily="34" charset="0"/>
                        <a:cs typeface="Times New Roman"/>
                      </a:endParaRPr>
                    </a:p>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Primary Journals</a:t>
                      </a:r>
                      <a:endParaRPr lang="en-US" sz="800" dirty="0">
                        <a:effectLst/>
                        <a:latin typeface="Calibri"/>
                        <a:ea typeface="Calibri" panose="020F0502020204030204" pitchFamily="34" charset="0"/>
                        <a:cs typeface="Times New Roman"/>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lnSpc>
                          <a:spcPct val="107000"/>
                        </a:lnSpc>
                        <a:spcBef>
                          <a:spcPts val="0"/>
                        </a:spcBef>
                        <a:spcAft>
                          <a:spcPts val="0"/>
                        </a:spcAft>
                        <a:buNone/>
                      </a:pPr>
                      <a:r>
                        <a:rPr lang="en-US" sz="800" b="0" i="0" u="none" strike="noStrike" noProof="0" dirty="0">
                          <a:solidFill>
                            <a:srgbClr val="000000"/>
                          </a:solidFill>
                          <a:effectLst/>
                          <a:latin typeface="Calibri Light"/>
                        </a:rPr>
                        <a:t>-Sept. 2023</a:t>
                      </a:r>
                      <a:br>
                        <a:rPr lang="en-US" sz="800" b="0" i="0" u="none" strike="noStrike" noProof="0" dirty="0">
                          <a:solidFill>
                            <a:srgbClr val="000000"/>
                          </a:solidFill>
                          <a:effectLst/>
                          <a:latin typeface="Calibri Light"/>
                        </a:rPr>
                      </a:br>
                      <a:r>
                        <a:rPr lang="en-US" sz="800" b="0" i="0" u="none" strike="noStrike" noProof="0" dirty="0">
                          <a:solidFill>
                            <a:srgbClr val="000000"/>
                          </a:solidFill>
                          <a:effectLst/>
                          <a:latin typeface="Calibri Light"/>
                        </a:rPr>
                        <a:t>-Oct. 2023</a:t>
                      </a:r>
                      <a:br>
                        <a:rPr lang="en-US" sz="800" b="0" i="0" u="none" strike="noStrike" noProof="0" dirty="0">
                          <a:solidFill>
                            <a:srgbClr val="000000"/>
                          </a:solidFill>
                          <a:effectLst/>
                          <a:latin typeface="Calibri Light"/>
                        </a:rPr>
                      </a:br>
                      <a:r>
                        <a:rPr lang="en-US" sz="800" b="0" i="0" u="none" strike="noStrike" noProof="0" dirty="0">
                          <a:solidFill>
                            <a:srgbClr val="000000"/>
                          </a:solidFill>
                          <a:effectLst/>
                          <a:latin typeface="Calibri Light"/>
                        </a:rPr>
                        <a:t>-Nov. 2023</a:t>
                      </a:r>
                      <a:endParaRPr lang="en-US" sz="800" b="0" i="0" u="none" strike="noStrike" noProof="0" dirty="0">
                        <a:effectLst/>
                      </a:endParaRPr>
                    </a:p>
                    <a:p>
                      <a:pPr marL="0" marR="0" lvl="0">
                        <a:lnSpc>
                          <a:spcPct val="107000"/>
                        </a:lnSpc>
                        <a:spcBef>
                          <a:spcPts val="0"/>
                        </a:spcBef>
                        <a:spcAft>
                          <a:spcPts val="0"/>
                        </a:spcAft>
                        <a:buNone/>
                      </a:pPr>
                      <a:r>
                        <a:rPr lang="en-US" sz="800" b="0" i="0" u="none" strike="noStrike" noProof="0" dirty="0">
                          <a:solidFill>
                            <a:srgbClr val="000000"/>
                          </a:solidFill>
                          <a:effectLst/>
                          <a:latin typeface="Calibri Light"/>
                        </a:rPr>
                        <a:t>-Dec. 2023</a:t>
                      </a:r>
                      <a:br>
                        <a:rPr lang="en-US" sz="800" b="0" i="0" u="none" strike="noStrike" noProof="0" dirty="0">
                          <a:solidFill>
                            <a:srgbClr val="000000"/>
                          </a:solidFill>
                          <a:effectLst/>
                          <a:latin typeface="Calibri Light"/>
                        </a:rPr>
                      </a:br>
                      <a:r>
                        <a:rPr lang="en-US" sz="800" b="0" i="0" u="none" strike="noStrike" noProof="0" dirty="0">
                          <a:solidFill>
                            <a:srgbClr val="000000"/>
                          </a:solidFill>
                          <a:effectLst/>
                          <a:latin typeface="Calibri Light"/>
                        </a:rPr>
                        <a:t>-Jan. 2024</a:t>
                      </a:r>
                      <a:endParaRPr lang="en-US" sz="800" b="0" i="0" u="none" strike="noStrike" noProof="0" dirty="0">
                        <a:effectLst/>
                      </a:endParaRPr>
                    </a:p>
                    <a:p>
                      <a:pPr marL="0" marR="0" lvl="0">
                        <a:lnSpc>
                          <a:spcPct val="107000"/>
                        </a:lnSpc>
                        <a:spcBef>
                          <a:spcPts val="0"/>
                        </a:spcBef>
                        <a:spcAft>
                          <a:spcPts val="0"/>
                        </a:spcAft>
                        <a:buNone/>
                      </a:pPr>
                      <a:r>
                        <a:rPr lang="en-US" sz="800" b="0" i="0" u="none" strike="noStrike" noProof="0" dirty="0">
                          <a:solidFill>
                            <a:srgbClr val="000000"/>
                          </a:solidFill>
                          <a:effectLst/>
                          <a:latin typeface="Calibri Light"/>
                        </a:rPr>
                        <a:t>-Feb. 2024</a:t>
                      </a:r>
                      <a:br>
                        <a:rPr lang="en-US" sz="800" b="0" i="0" u="none" strike="noStrike" noProof="0" dirty="0">
                          <a:solidFill>
                            <a:srgbClr val="000000"/>
                          </a:solidFill>
                          <a:effectLst/>
                          <a:latin typeface="Calibri Light"/>
                        </a:rPr>
                      </a:br>
                      <a:r>
                        <a:rPr lang="en-US" sz="800" b="0" i="0" u="none" strike="noStrike" noProof="0" dirty="0">
                          <a:solidFill>
                            <a:srgbClr val="000000"/>
                          </a:solidFill>
                          <a:effectLst/>
                          <a:latin typeface="Calibri Light"/>
                        </a:rPr>
                        <a:t>-March 2024</a:t>
                      </a:r>
                      <a:br>
                        <a:rPr lang="en-US" sz="800" b="0" i="0" u="none" strike="noStrike" noProof="0" dirty="0">
                          <a:solidFill>
                            <a:srgbClr val="000000"/>
                          </a:solidFill>
                          <a:effectLst/>
                          <a:latin typeface="Calibri Light"/>
                        </a:rPr>
                      </a:br>
                      <a:r>
                        <a:rPr lang="en-US" sz="800" b="0" i="0" u="none" strike="noStrike" noProof="0" dirty="0">
                          <a:solidFill>
                            <a:srgbClr val="000000"/>
                          </a:solidFill>
                          <a:effectLst/>
                          <a:latin typeface="Calibri Light"/>
                        </a:rPr>
                        <a:t>-April 2024</a:t>
                      </a:r>
                      <a:endParaRPr lang="en-US" sz="800" b="0" i="0" u="none" strike="noStrike" noProof="0" dirty="0">
                        <a:effectLst/>
                      </a:endParaRPr>
                    </a:p>
                    <a:p>
                      <a:pPr marL="0" marR="0" lvl="0">
                        <a:lnSpc>
                          <a:spcPct val="107000"/>
                        </a:lnSpc>
                        <a:spcBef>
                          <a:spcPts val="0"/>
                        </a:spcBef>
                        <a:spcAft>
                          <a:spcPts val="0"/>
                        </a:spcAft>
                        <a:buNone/>
                      </a:pPr>
                      <a:r>
                        <a:rPr lang="en-US" sz="800" b="0" i="0" u="none" strike="noStrike" noProof="0" dirty="0">
                          <a:solidFill>
                            <a:srgbClr val="000000"/>
                          </a:solidFill>
                          <a:effectLst/>
                          <a:latin typeface="Calibri Light"/>
                        </a:rPr>
                        <a:t>-May 2024</a:t>
                      </a:r>
                      <a:br>
                        <a:rPr lang="en-US" sz="800" b="0" i="0" u="none" strike="noStrike" noProof="0" dirty="0">
                          <a:solidFill>
                            <a:srgbClr val="000000"/>
                          </a:solidFill>
                          <a:effectLst/>
                          <a:latin typeface="Calibri Light"/>
                        </a:rPr>
                      </a:br>
                      <a:r>
                        <a:rPr lang="en-US" sz="800" b="0" i="0" u="none" strike="noStrike" noProof="0" dirty="0">
                          <a:solidFill>
                            <a:srgbClr val="000000"/>
                          </a:solidFill>
                          <a:effectLst/>
                          <a:latin typeface="Calibri Light"/>
                        </a:rPr>
                        <a:t>-June 2024</a:t>
                      </a:r>
                      <a:endParaRPr lang="en-US" sz="800" b="0" i="0" u="none" strike="noStrike" noProof="0" dirty="0">
                        <a:effectLst/>
                      </a:endParaRPr>
                    </a:p>
                    <a:p>
                      <a:pPr marL="0" marR="0" lvl="0">
                        <a:lnSpc>
                          <a:spcPct val="107000"/>
                        </a:lnSpc>
                        <a:spcBef>
                          <a:spcPts val="0"/>
                        </a:spcBef>
                        <a:spcAft>
                          <a:spcPts val="0"/>
                        </a:spcAft>
                        <a:buNone/>
                      </a:pPr>
                      <a:r>
                        <a:rPr lang="en-US" sz="800" b="0" i="0" u="none" strike="noStrike" noProof="0" dirty="0">
                          <a:solidFill>
                            <a:srgbClr val="000000"/>
                          </a:solidFill>
                          <a:effectLst/>
                          <a:latin typeface="Calibri Light"/>
                        </a:rPr>
                        <a:t>-July 2024</a:t>
                      </a:r>
                      <a:endParaRPr lang="en-US" sz="800" b="0" i="0" u="none" strike="noStrike" noProof="0" dirty="0">
                        <a:effectLst/>
                      </a:endParaRPr>
                    </a:p>
                    <a:p>
                      <a:pPr marL="0" marR="0" lvl="0">
                        <a:lnSpc>
                          <a:spcPct val="107000"/>
                        </a:lnSpc>
                        <a:spcBef>
                          <a:spcPts val="0"/>
                        </a:spcBef>
                        <a:spcAft>
                          <a:spcPts val="0"/>
                        </a:spcAft>
                        <a:buNone/>
                      </a:pPr>
                      <a:r>
                        <a:rPr lang="en-US" sz="800" b="0" i="0" u="none" strike="noStrike" noProof="0" dirty="0">
                          <a:solidFill>
                            <a:srgbClr val="000000"/>
                          </a:solidFill>
                          <a:effectLst/>
                          <a:latin typeface="Calibri Light"/>
                        </a:rPr>
                        <a:t>-Aug. 2024</a:t>
                      </a:r>
                      <a:endParaRPr lang="en-US" b="0" i="0" u="none" strike="noStrike" noProof="0" dirty="0">
                        <a:latin typeface="Calibri Light"/>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Agendas and sign-in sheets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Collaborative Learning Communities Meetings</a:t>
                      </a:r>
                      <a:endParaRPr lang="en-US" sz="800" dirty="0">
                        <a:effectLst/>
                        <a:latin typeface="Calibri"/>
                        <a:ea typeface="Calibri" panose="020F0502020204030204" pitchFamily="34" charset="0"/>
                        <a:cs typeface="Times New Roman"/>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BM1 and BM2 scores show increases in student achievement and student performance growth</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Increase performance of students at Meets &amp; Master performance level on STAAR/EOC</a:t>
                      </a:r>
                      <a:endParaRPr lang="en-US" sz="800" dirty="0">
                        <a:effectLst/>
                        <a:latin typeface="Calibri"/>
                        <a:ea typeface="Calibri" panose="020F0502020204030204" pitchFamily="34" charset="0"/>
                        <a:cs typeface="Times New Roman"/>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Formative assessments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CBAs and Benchmarks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STAAR</a:t>
                      </a: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Title I , II, III, IV</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State Bilingual Funds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State Comp. </a:t>
                      </a:r>
                      <a:endParaRPr lang="en-US" sz="800" dirty="0">
                        <a:effectLst/>
                        <a:latin typeface="Calibri"/>
                        <a:ea typeface="Calibri" panose="020F0502020204030204" pitchFamily="34" charset="0"/>
                        <a:cs typeface="Times New Roman"/>
                      </a:endParaRP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11343321"/>
                  </a:ext>
                </a:extLst>
              </a:tr>
              <a:tr h="138877">
                <a:tc gridSpan="8">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Action Steps</a:t>
                      </a:r>
                      <a:endParaRPr lang="en-US" sz="800" dirty="0">
                        <a:effectLst/>
                        <a:latin typeface="Times New Roman"/>
                        <a:ea typeface="Calibri" panose="020F0502020204030204" pitchFamily="34" charset="0"/>
                        <a:cs typeface="Times New Roman"/>
                      </a:endParaRPr>
                    </a:p>
                  </a:txBody>
                  <a:tcPr marL="46617" marR="466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09641359"/>
                  </a:ext>
                </a:extLst>
              </a:tr>
              <a:tr h="138877">
                <a:tc gridSpan="8">
                  <a:txBody>
                    <a:bodyPr/>
                    <a:lstStyle/>
                    <a:p>
                      <a:pPr marL="0" marR="0">
                        <a:lnSpc>
                          <a:spcPct val="107000"/>
                        </a:lnSpc>
                        <a:spcBef>
                          <a:spcPts val="0"/>
                        </a:spcBef>
                        <a:spcAft>
                          <a:spcPts val="0"/>
                        </a:spcAft>
                      </a:pPr>
                      <a:r>
                        <a:rPr lang="en-US" sz="800" dirty="0">
                          <a:effectLst/>
                          <a:latin typeface="Calibri"/>
                          <a:ea typeface="Calibri" panose="020F0502020204030204" pitchFamily="34" charset="0"/>
                          <a:cs typeface="Times New Roman"/>
                        </a:rPr>
                        <a:t>1) Teachers will be provided support in the implementation of science  curriculum.</a:t>
                      </a: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93854417"/>
                  </a:ext>
                </a:extLst>
              </a:tr>
              <a:tr h="138877">
                <a:tc gridSpan="8">
                  <a:txBody>
                    <a:bodyPr/>
                    <a:lstStyle/>
                    <a:p>
                      <a:pPr marL="0" marR="0">
                        <a:lnSpc>
                          <a:spcPct val="107000"/>
                        </a:lnSpc>
                        <a:spcBef>
                          <a:spcPts val="0"/>
                        </a:spcBef>
                        <a:spcAft>
                          <a:spcPts val="0"/>
                        </a:spcAft>
                      </a:pPr>
                      <a:r>
                        <a:rPr lang="en-US" sz="800" dirty="0">
                          <a:effectLst/>
                          <a:latin typeface="Calibri"/>
                          <a:ea typeface="Calibri" panose="020F0502020204030204" pitchFamily="34" charset="0"/>
                          <a:cs typeface="Times New Roman"/>
                        </a:rPr>
                        <a:t>2) Support technology integration within the Science curriculum in order to enhance the virtual learning lessons.</a:t>
                      </a: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21339538"/>
                  </a:ext>
                </a:extLst>
              </a:tr>
              <a:tr h="138877">
                <a:tc gridSpan="8">
                  <a:txBody>
                    <a:bodyPr/>
                    <a:lstStyle/>
                    <a:p>
                      <a:pPr marL="0" marR="0">
                        <a:lnSpc>
                          <a:spcPct val="107000"/>
                        </a:lnSpc>
                        <a:spcBef>
                          <a:spcPts val="0"/>
                        </a:spcBef>
                        <a:spcAft>
                          <a:spcPts val="0"/>
                        </a:spcAft>
                      </a:pPr>
                      <a:r>
                        <a:rPr lang="en-US" sz="800" dirty="0">
                          <a:effectLst/>
                          <a:latin typeface="Calibri"/>
                          <a:ea typeface="Calibri" panose="020F0502020204030204" pitchFamily="34" charset="0"/>
                          <a:cs typeface="Times New Roman"/>
                        </a:rPr>
                        <a:t>3) CLLs will allow for Science lesson planning during CLCs in order to create consistency among the science classes being taught.</a:t>
                      </a:r>
                    </a:p>
                  </a:txBody>
                  <a:tcPr marL="46617" marR="466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00943092"/>
                  </a:ext>
                </a:extLst>
              </a:tr>
            </a:tbl>
          </a:graphicData>
        </a:graphic>
      </p:graphicFrame>
    </p:spTree>
    <p:extLst>
      <p:ext uri="{BB962C8B-B14F-4D97-AF65-F5344CB8AC3E}">
        <p14:creationId xmlns:p14="http://schemas.microsoft.com/office/powerpoint/2010/main" val="35554248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E284B5B-1C12-44AA-9A2E-94C02189267F}"/>
              </a:ext>
            </a:extLst>
          </p:cNvPr>
          <p:cNvGraphicFramePr>
            <a:graphicFrameLocks noGrp="1"/>
          </p:cNvGraphicFramePr>
          <p:nvPr>
            <p:extLst>
              <p:ext uri="{D42A27DB-BD31-4B8C-83A1-F6EECF244321}">
                <p14:modId xmlns:p14="http://schemas.microsoft.com/office/powerpoint/2010/main" val="1965982815"/>
              </p:ext>
            </p:extLst>
          </p:nvPr>
        </p:nvGraphicFramePr>
        <p:xfrm>
          <a:off x="0" y="1"/>
          <a:ext cx="12192000" cy="6861133"/>
        </p:xfrm>
        <a:graphic>
          <a:graphicData uri="http://schemas.openxmlformats.org/drawingml/2006/table">
            <a:tbl>
              <a:tblPr firstRow="1" firstCol="1" bandRow="1"/>
              <a:tblGrid>
                <a:gridCol w="1777529">
                  <a:extLst>
                    <a:ext uri="{9D8B030D-6E8A-4147-A177-3AD203B41FA5}">
                      <a16:colId xmlns:a16="http://schemas.microsoft.com/office/drawing/2014/main" val="4077037498"/>
                    </a:ext>
                  </a:extLst>
                </a:gridCol>
                <a:gridCol w="1423317">
                  <a:extLst>
                    <a:ext uri="{9D8B030D-6E8A-4147-A177-3AD203B41FA5}">
                      <a16:colId xmlns:a16="http://schemas.microsoft.com/office/drawing/2014/main" val="3914797563"/>
                    </a:ext>
                  </a:extLst>
                </a:gridCol>
                <a:gridCol w="1383689">
                  <a:extLst>
                    <a:ext uri="{9D8B030D-6E8A-4147-A177-3AD203B41FA5}">
                      <a16:colId xmlns:a16="http://schemas.microsoft.com/office/drawing/2014/main" val="1601172806"/>
                    </a:ext>
                  </a:extLst>
                </a:gridCol>
                <a:gridCol w="861268">
                  <a:extLst>
                    <a:ext uri="{9D8B030D-6E8A-4147-A177-3AD203B41FA5}">
                      <a16:colId xmlns:a16="http://schemas.microsoft.com/office/drawing/2014/main" val="1863774651"/>
                    </a:ext>
                  </a:extLst>
                </a:gridCol>
                <a:gridCol w="1813920">
                  <a:extLst>
                    <a:ext uri="{9D8B030D-6E8A-4147-A177-3AD203B41FA5}">
                      <a16:colId xmlns:a16="http://schemas.microsoft.com/office/drawing/2014/main" val="3508826604"/>
                    </a:ext>
                  </a:extLst>
                </a:gridCol>
                <a:gridCol w="1510658">
                  <a:extLst>
                    <a:ext uri="{9D8B030D-6E8A-4147-A177-3AD203B41FA5}">
                      <a16:colId xmlns:a16="http://schemas.microsoft.com/office/drawing/2014/main" val="1297419054"/>
                    </a:ext>
                  </a:extLst>
                </a:gridCol>
                <a:gridCol w="1679675">
                  <a:extLst>
                    <a:ext uri="{9D8B030D-6E8A-4147-A177-3AD203B41FA5}">
                      <a16:colId xmlns:a16="http://schemas.microsoft.com/office/drawing/2014/main" val="723773838"/>
                    </a:ext>
                  </a:extLst>
                </a:gridCol>
                <a:gridCol w="1741944">
                  <a:extLst>
                    <a:ext uri="{9D8B030D-6E8A-4147-A177-3AD203B41FA5}">
                      <a16:colId xmlns:a16="http://schemas.microsoft.com/office/drawing/2014/main" val="305995199"/>
                    </a:ext>
                  </a:extLst>
                </a:gridCol>
              </a:tblGrid>
              <a:tr h="124401">
                <a:tc>
                  <a:txBody>
                    <a:bodyPr/>
                    <a:lstStyle/>
                    <a:p>
                      <a:pPr marL="0" marR="0">
                        <a:lnSpc>
                          <a:spcPct val="107000"/>
                        </a:lnSpc>
                        <a:spcBef>
                          <a:spcPts val="0"/>
                        </a:spcBef>
                        <a:spcAft>
                          <a:spcPts val="0"/>
                        </a:spcAft>
                      </a:pPr>
                      <a:r>
                        <a:rPr lang="en-US" sz="800" b="1" dirty="0">
                          <a:solidFill>
                            <a:srgbClr val="000000"/>
                          </a:solidFill>
                          <a:effectLst/>
                          <a:latin typeface="Calibri"/>
                          <a:ea typeface="Times New Roman" panose="02020603050405020304" pitchFamily="18" charset="0"/>
                          <a:cs typeface="Times New Roman"/>
                        </a:rPr>
                        <a:t>Goal Area 1:</a:t>
                      </a:r>
                      <a:endParaRPr lang="en-US" sz="800" dirty="0">
                        <a:effectLst/>
                        <a:latin typeface="Times New Roman"/>
                        <a:ea typeface="Calibri" panose="020F0502020204030204" pitchFamily="34" charset="0"/>
                        <a:cs typeface="Times New Roman"/>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nSpc>
                          <a:spcPct val="107000"/>
                        </a:lnSpc>
                        <a:spcBef>
                          <a:spcPts val="0"/>
                        </a:spcBef>
                        <a:spcAft>
                          <a:spcPts val="0"/>
                        </a:spcAft>
                      </a:pPr>
                      <a:r>
                        <a:rPr lang="en-US" sz="800" dirty="0">
                          <a:solidFill>
                            <a:srgbClr val="000000"/>
                          </a:solidFill>
                          <a:effectLst/>
                          <a:latin typeface="Calibri"/>
                          <a:ea typeface="Times New Roman" panose="02020603050405020304" pitchFamily="18" charset="0"/>
                          <a:cs typeface="Times New Roman"/>
                        </a:rPr>
                        <a:t>Student Achievement</a:t>
                      </a:r>
                      <a:endParaRPr lang="en-US" sz="800" dirty="0">
                        <a:effectLst/>
                        <a:latin typeface="Times New Roman"/>
                        <a:ea typeface="Calibri" panose="020F0502020204030204" pitchFamily="34" charset="0"/>
                        <a:cs typeface="Times New Roman"/>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62183404"/>
                  </a:ext>
                </a:extLst>
              </a:tr>
              <a:tr h="124401">
                <a:tc>
                  <a:txBody>
                    <a:bodyPr/>
                    <a:lstStyle/>
                    <a:p>
                      <a:pPr marL="0" marR="0">
                        <a:lnSpc>
                          <a:spcPct val="107000"/>
                        </a:lnSpc>
                        <a:spcBef>
                          <a:spcPts val="0"/>
                        </a:spcBef>
                        <a:spcAft>
                          <a:spcPts val="0"/>
                        </a:spcAft>
                      </a:pPr>
                      <a:r>
                        <a:rPr lang="en-US" sz="800" b="1" dirty="0">
                          <a:solidFill>
                            <a:srgbClr val="000000"/>
                          </a:solidFill>
                          <a:effectLst/>
                          <a:latin typeface="Calibri"/>
                          <a:ea typeface="Times New Roman" panose="02020603050405020304" pitchFamily="18" charset="0"/>
                          <a:cs typeface="Times New Roman"/>
                        </a:rPr>
                        <a:t>Annual Goal 3:  </a:t>
                      </a:r>
                      <a:endParaRPr lang="en-US" sz="800" dirty="0">
                        <a:effectLst/>
                        <a:latin typeface="Times New Roman"/>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nSpc>
                          <a:spcPct val="107000"/>
                        </a:lnSpc>
                        <a:spcBef>
                          <a:spcPts val="0"/>
                        </a:spcBef>
                        <a:spcAft>
                          <a:spcPts val="0"/>
                        </a:spcAft>
                      </a:pPr>
                      <a:r>
                        <a:rPr lang="en-US" sz="800" dirty="0">
                          <a:solidFill>
                            <a:srgbClr val="000000"/>
                          </a:solidFill>
                          <a:effectLst/>
                          <a:latin typeface="Calibri"/>
                          <a:ea typeface="Times New Roman" panose="02020603050405020304" pitchFamily="18" charset="0"/>
                          <a:cs typeface="Times New Roman"/>
                        </a:rPr>
                        <a:t>The percent of students who perform at meets grade level or above on STAAR all grades all subjects will increase by 6 percentage points by June 2024.</a:t>
                      </a:r>
                      <a:endParaRPr lang="en-US" sz="800" dirty="0">
                        <a:effectLst/>
                        <a:latin typeface="Times New Roman"/>
                        <a:ea typeface="Calibri" panose="020F0502020204030204" pitchFamily="34" charset="0"/>
                        <a:cs typeface="Times New Roman"/>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12687041"/>
                  </a:ext>
                </a:extLst>
              </a:tr>
              <a:tr h="124401">
                <a:tc>
                  <a:txBody>
                    <a:bodyPr/>
                    <a:lstStyle/>
                    <a:p>
                      <a:pPr marL="0" marR="0">
                        <a:lnSpc>
                          <a:spcPct val="107000"/>
                        </a:lnSpc>
                        <a:spcBef>
                          <a:spcPts val="0"/>
                        </a:spcBef>
                        <a:spcAft>
                          <a:spcPts val="0"/>
                        </a:spcAft>
                      </a:pPr>
                      <a:r>
                        <a:rPr lang="en-US" sz="800" b="1" dirty="0">
                          <a:solidFill>
                            <a:srgbClr val="000000"/>
                          </a:solidFill>
                          <a:effectLst/>
                          <a:latin typeface="Calibri"/>
                          <a:ea typeface="Times New Roman" panose="02020603050405020304" pitchFamily="18" charset="0"/>
                          <a:cs typeface="Times New Roman"/>
                        </a:rPr>
                        <a:t>Objective 2:  </a:t>
                      </a:r>
                      <a:endParaRPr lang="en-US" sz="800" dirty="0">
                        <a:effectLst/>
                        <a:latin typeface="Times New Roman"/>
                        <a:ea typeface="Calibri" panose="020F0502020204030204" pitchFamily="34" charset="0"/>
                        <a:cs typeface="Times New Roman" panose="02020603050405020304" pitchFamily="18" charset="0"/>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nSpc>
                          <a:spcPct val="107000"/>
                        </a:lnSpc>
                        <a:spcBef>
                          <a:spcPts val="0"/>
                        </a:spcBef>
                        <a:spcAft>
                          <a:spcPts val="0"/>
                        </a:spcAft>
                      </a:pPr>
                      <a:r>
                        <a:rPr lang="en-US" sz="800" dirty="0">
                          <a:solidFill>
                            <a:srgbClr val="000000"/>
                          </a:solidFill>
                          <a:effectLst/>
                          <a:latin typeface="Calibri"/>
                          <a:ea typeface="Times New Roman" panose="02020603050405020304" pitchFamily="18" charset="0"/>
                          <a:cs typeface="Times New Roman"/>
                        </a:rPr>
                        <a:t>The percent of students performing at meets grade level or above on STAAR all subjects 3-5 will increase from 52% to 58% through data-driven instruction.</a:t>
                      </a:r>
                      <a:endParaRPr lang="en-US" sz="800" dirty="0">
                        <a:effectLst/>
                        <a:latin typeface="Times New Roman"/>
                        <a:ea typeface="Calibri" panose="020F0502020204030204" pitchFamily="34" charset="0"/>
                        <a:cs typeface="Times New Roman"/>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00367958"/>
                  </a:ext>
                </a:extLst>
              </a:tr>
              <a:tr h="218776">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Strategy 1</a:t>
                      </a:r>
                      <a:endParaRPr lang="en-US" sz="800" dirty="0">
                        <a:effectLst/>
                        <a:latin typeface="Times New Roman"/>
                        <a:ea typeface="Calibri" panose="020F0502020204030204" pitchFamily="34" charset="0"/>
                        <a:cs typeface="Times New Roman"/>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Persons Responsible</a:t>
                      </a:r>
                      <a:endParaRPr lang="en-US" sz="800" dirty="0">
                        <a:effectLst/>
                        <a:latin typeface="Times New Roman"/>
                        <a:ea typeface="Calibri" panose="020F0502020204030204" pitchFamily="34" charset="0"/>
                        <a:cs typeface="Times New Roman"/>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Resources</a:t>
                      </a:r>
                      <a:endParaRPr lang="en-US" sz="800" dirty="0">
                        <a:effectLst/>
                        <a:latin typeface="Times New Roman"/>
                        <a:ea typeface="Calibri" panose="020F0502020204030204" pitchFamily="34" charset="0"/>
                        <a:cs typeface="Times New Roman"/>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Timeline</a:t>
                      </a:r>
                      <a:endParaRPr lang="en-US" sz="800" dirty="0">
                        <a:effectLst/>
                        <a:latin typeface="Times New Roman"/>
                        <a:ea typeface="Calibri" panose="020F0502020204030204" pitchFamily="34" charset="0"/>
                        <a:cs typeface="Times New Roman"/>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Evidence of Implementation</a:t>
                      </a:r>
                      <a:endParaRPr lang="en-US" sz="800" dirty="0">
                        <a:effectLst/>
                        <a:latin typeface="Times New Roman"/>
                        <a:ea typeface="Calibri" panose="020F0502020204030204" pitchFamily="34" charset="0"/>
                        <a:cs typeface="Times New Roman"/>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Evidence of Impact</a:t>
                      </a:r>
                      <a:endParaRPr lang="en-US" sz="800" dirty="0">
                        <a:effectLst/>
                        <a:latin typeface="Times New Roman"/>
                        <a:ea typeface="Calibri" panose="020F0502020204030204" pitchFamily="34" charset="0"/>
                        <a:cs typeface="Times New Roman"/>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Formative Evaluation</a:t>
                      </a:r>
                      <a:endParaRPr lang="en-US" sz="800" dirty="0">
                        <a:effectLst/>
                        <a:latin typeface="Times New Roman"/>
                        <a:ea typeface="Calibri" panose="020F0502020204030204" pitchFamily="34" charset="0"/>
                        <a:cs typeface="Times New Roman"/>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Title-I School- Wide Component</a:t>
                      </a:r>
                      <a:endParaRPr lang="en-US" sz="800" dirty="0">
                        <a:effectLst/>
                        <a:latin typeface="Times New Roman"/>
                        <a:ea typeface="Calibri" panose="020F0502020204030204" pitchFamily="34" charset="0"/>
                        <a:cs typeface="Times New Roman"/>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082901097"/>
                  </a:ext>
                </a:extLst>
              </a:tr>
              <a:tr h="1515569">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Testing calendar will be created to provide campus-wide alignment of assessments and progress monitoring</a:t>
                      </a:r>
                      <a:endParaRPr lang="en-US" sz="800" dirty="0">
                        <a:effectLst/>
                        <a:latin typeface="Calibri"/>
                        <a:ea typeface="Calibri" panose="020F0502020204030204" pitchFamily="34" charset="0"/>
                        <a:cs typeface="Times New Roman"/>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ts val="1200"/>
                        </a:lnSpc>
                        <a:spcBef>
                          <a:spcPts val="0"/>
                        </a:spcBef>
                        <a:spcAft>
                          <a:spcPts val="800"/>
                        </a:spcAft>
                      </a:pPr>
                      <a:r>
                        <a:rPr lang="en-US" sz="800" dirty="0">
                          <a:solidFill>
                            <a:srgbClr val="000000"/>
                          </a:solidFill>
                          <a:effectLst/>
                          <a:latin typeface="Calibri"/>
                          <a:ea typeface="Calibri" panose="020F0502020204030204" pitchFamily="34" charset="0"/>
                          <a:cs typeface="Times New Roman"/>
                        </a:rPr>
                        <a:t> Assessment Director</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Executive Officers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Content Coordinators </a:t>
                      </a:r>
                      <a:r>
                        <a:rPr lang="en-US" sz="800" dirty="0">
                          <a:solidFill>
                            <a:srgbClr val="000000"/>
                          </a:solidFill>
                          <a:effectLst/>
                          <a:latin typeface="Calibri"/>
                          <a:ea typeface="Calibri" panose="020F0502020204030204" pitchFamily="34" charset="0"/>
                          <a:cs typeface="Calibri"/>
                        </a:rPr>
                        <a:t>Principal (Mrs. C. Espinoza)</a:t>
                      </a:r>
                      <a:endParaRPr lang="en-US" sz="800" dirty="0">
                        <a:effectLst/>
                        <a:latin typeface="Calibri"/>
                        <a:ea typeface="Calibri" panose="020F0502020204030204" pitchFamily="34" charset="0"/>
                        <a:cs typeface="Calibri"/>
                      </a:endParaRPr>
                    </a:p>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AP (Mrs.  AP)</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Calibri"/>
                        </a:rPr>
                        <a:t>CLL</a:t>
                      </a:r>
                      <a:endParaRPr lang="en-US" sz="800" dirty="0">
                        <a:effectLst/>
                        <a:latin typeface="Calibri"/>
                        <a:ea typeface="Calibri" panose="020F0502020204030204" pitchFamily="34" charset="0"/>
                        <a:cs typeface="Calibri"/>
                      </a:endParaRPr>
                    </a:p>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Grade Level Leaders</a:t>
                      </a:r>
                      <a:endParaRPr lang="en-US" sz="800" dirty="0">
                        <a:effectLst/>
                        <a:latin typeface="Calibri"/>
                        <a:ea typeface="Calibri" panose="020F0502020204030204" pitchFamily="34" charset="0"/>
                        <a:cs typeface="Times New Roman"/>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Assessment calendar</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Instructional timelines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Assessed curriculum</a:t>
                      </a:r>
                      <a:endParaRPr lang="en-US" sz="800" dirty="0">
                        <a:effectLst/>
                        <a:latin typeface="Calibri"/>
                        <a:ea typeface="Calibri" panose="020F0502020204030204" pitchFamily="34" charset="0"/>
                        <a:cs typeface="Times New Roman"/>
                      </a:endParaRPr>
                    </a:p>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Campus based progress monitoring</a:t>
                      </a:r>
                      <a:endParaRPr lang="en-US" sz="800" dirty="0">
                        <a:effectLst/>
                        <a:latin typeface="Calibri"/>
                        <a:ea typeface="Calibri" panose="020F0502020204030204" pitchFamily="34" charset="0"/>
                        <a:cs typeface="Times New Roman"/>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Sep. 2023– Aug. 2024</a:t>
                      </a:r>
                      <a:endParaRPr lang="en-US" sz="800" dirty="0">
                        <a:effectLst/>
                        <a:latin typeface="Calibri"/>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Completed testing calendars and timelines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Agendas and sign in sheets</a:t>
                      </a:r>
                      <a:endParaRPr lang="en-US" sz="800" dirty="0">
                        <a:effectLst/>
                        <a:latin typeface="Calibri"/>
                        <a:ea typeface="Calibri" panose="020F0502020204030204" pitchFamily="34" charset="0"/>
                        <a:cs typeface="Times New Roman"/>
                      </a:endParaRPr>
                    </a:p>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Completed assessment progress monitoring recording sheets</a:t>
                      </a:r>
                      <a:endParaRPr lang="en-US" sz="800" dirty="0">
                        <a:effectLst/>
                        <a:latin typeface="Calibri"/>
                        <a:ea typeface="Calibri" panose="020F0502020204030204" pitchFamily="34" charset="0"/>
                        <a:cs typeface="Times New Roman"/>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Student achievement gains on the  STAAR, Domain III, TELPAS, Results Driven Accountability Report</a:t>
                      </a:r>
                      <a:endParaRPr lang="en-US" sz="800" dirty="0">
                        <a:effectLst/>
                        <a:latin typeface="Calibri"/>
                        <a:ea typeface="Calibri" panose="020F0502020204030204" pitchFamily="34" charset="0"/>
                        <a:cs typeface="Times New Roman"/>
                      </a:endParaRPr>
                    </a:p>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Progress on Monitoring sheets</a:t>
                      </a:r>
                      <a:endParaRPr lang="en-US" sz="800" dirty="0">
                        <a:effectLst/>
                        <a:latin typeface="Calibri"/>
                        <a:ea typeface="Calibri" panose="020F0502020204030204" pitchFamily="34" charset="0"/>
                        <a:cs typeface="Times New Roman"/>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Formative assessments </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CBAs, Benchmarks [BMs]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STAAR</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TELPAS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Results Driven Accountability (RDA)</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Student Growth Measures</a:t>
                      </a:r>
                    </a:p>
                    <a:p>
                      <a:pPr marL="0" marR="0" lvl="0">
                        <a:lnSpc>
                          <a:spcPct val="107000"/>
                        </a:lnSpc>
                        <a:spcBef>
                          <a:spcPts val="0"/>
                        </a:spcBef>
                        <a:spcAft>
                          <a:spcPts val="0"/>
                        </a:spcAft>
                        <a:buNone/>
                      </a:pPr>
                      <a:r>
                        <a:rPr lang="en-US" sz="800" dirty="0">
                          <a:solidFill>
                            <a:srgbClr val="000000"/>
                          </a:solidFill>
                          <a:effectLst/>
                          <a:latin typeface="Calibri"/>
                          <a:ea typeface="Calibri" panose="020F0502020204030204" pitchFamily="34" charset="0"/>
                          <a:cs typeface="Times New Roman"/>
                        </a:rPr>
                        <a:t> [SGM] Pre/Post Test</a:t>
                      </a:r>
                      <a:endParaRPr lang="en-US" sz="800" dirty="0">
                        <a:effectLst/>
                        <a:latin typeface="Calibri"/>
                        <a:ea typeface="Calibri" panose="020F0502020204030204" pitchFamily="34" charset="0"/>
                        <a:cs typeface="Times New Roman"/>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Title I, II, III</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Special Education &amp; Bilingual Funds,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Migrant Funds</a:t>
                      </a:r>
                      <a:endParaRPr lang="en-US" sz="800" dirty="0">
                        <a:effectLst/>
                        <a:latin typeface="Calibri"/>
                        <a:ea typeface="Calibri" panose="020F0502020204030204" pitchFamily="34" charset="0"/>
                        <a:cs typeface="Times New Roman"/>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4084312"/>
                  </a:ext>
                </a:extLst>
              </a:tr>
              <a:tr h="124401">
                <a:tc gridSpan="8">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Action Steps</a:t>
                      </a:r>
                      <a:endParaRPr lang="en-US" sz="800" dirty="0">
                        <a:effectLst/>
                        <a:latin typeface="Times New Roman"/>
                        <a:ea typeface="Calibri" panose="020F0502020204030204" pitchFamily="34" charset="0"/>
                        <a:cs typeface="Times New Roman"/>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54387709"/>
                  </a:ext>
                </a:extLst>
              </a:tr>
              <a:tr h="124401">
                <a:tc gridSpan="8">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1) Aligned CBAs and district Benchmarks will be administered campus-wide to monitor student progress in the curriculum. </a:t>
                      </a:r>
                      <a:endParaRPr lang="en-US" sz="800" dirty="0">
                        <a:effectLst/>
                        <a:latin typeface="Calibri"/>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29233424"/>
                  </a:ext>
                </a:extLst>
              </a:tr>
              <a:tr h="124401">
                <a:tc gridSpan="8">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2) Utilize DMAC reports (</a:t>
                      </a:r>
                      <a:r>
                        <a:rPr lang="en-US" sz="800" dirty="0" err="1">
                          <a:solidFill>
                            <a:srgbClr val="000000"/>
                          </a:solidFill>
                          <a:effectLst/>
                          <a:latin typeface="Calibri"/>
                          <a:ea typeface="Calibri" panose="020F0502020204030204" pitchFamily="34" charset="0"/>
                          <a:cs typeface="Times New Roman"/>
                        </a:rPr>
                        <a:t>ie</a:t>
                      </a:r>
                      <a:r>
                        <a:rPr lang="en-US" sz="800" dirty="0">
                          <a:solidFill>
                            <a:srgbClr val="000000"/>
                          </a:solidFill>
                          <a:effectLst/>
                          <a:latin typeface="Calibri"/>
                          <a:ea typeface="Calibri" panose="020F0502020204030204" pitchFamily="34" charset="0"/>
                          <a:cs typeface="Times New Roman"/>
                        </a:rPr>
                        <a:t>. Distractor analysis, item analysis, SE tutorials, quintile charts etc.,) to identify areas of concern in order to prescribe appropriate resources for intervention. </a:t>
                      </a:r>
                      <a:endParaRPr lang="en-US" sz="800" dirty="0">
                        <a:effectLst/>
                        <a:latin typeface="Calibri"/>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48732705"/>
                  </a:ext>
                </a:extLst>
              </a:tr>
              <a:tr h="124401">
                <a:tc gridSpan="8">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3) Utilize DMAC TAG/stem questions to create spiral reviews based on areas of concerns to ensure progress from BM1 to BM 2 and from previous year to current year STAAR.</a:t>
                      </a:r>
                      <a:endParaRPr lang="en-US" sz="800" dirty="0">
                        <a:effectLst/>
                        <a:latin typeface="Calibri"/>
                        <a:ea typeface="Calibri" panose="020F0502020204030204" pitchFamily="34" charset="0"/>
                        <a:cs typeface="Times New Roman"/>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08282641"/>
                  </a:ext>
                </a:extLst>
              </a:tr>
              <a:tr h="225277">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Strategy 2</a:t>
                      </a:r>
                      <a:endParaRPr lang="en-US" sz="800" dirty="0">
                        <a:effectLst/>
                        <a:latin typeface="Times New Roman"/>
                        <a:ea typeface="Calibri" panose="020F0502020204030204" pitchFamily="34" charset="0"/>
                        <a:cs typeface="Times New Roman"/>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Persons Responsible</a:t>
                      </a:r>
                      <a:endParaRPr lang="en-US" sz="800" dirty="0">
                        <a:effectLst/>
                        <a:latin typeface="Times New Roman"/>
                        <a:ea typeface="Calibri" panose="020F0502020204030204" pitchFamily="34" charset="0"/>
                        <a:cs typeface="Times New Roman"/>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Resources</a:t>
                      </a:r>
                      <a:endParaRPr lang="en-US" sz="800" dirty="0">
                        <a:effectLst/>
                        <a:latin typeface="Times New Roman"/>
                        <a:ea typeface="Calibri" panose="020F0502020204030204" pitchFamily="34" charset="0"/>
                        <a:cs typeface="Times New Roman"/>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Timeline</a:t>
                      </a:r>
                      <a:endParaRPr lang="en-US" sz="800" dirty="0">
                        <a:effectLst/>
                        <a:latin typeface="Times New Roman"/>
                        <a:ea typeface="Calibri" panose="020F0502020204030204" pitchFamily="34" charset="0"/>
                        <a:cs typeface="Times New Roman"/>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Evidence of Implementation</a:t>
                      </a:r>
                      <a:endParaRPr lang="en-US" sz="800" dirty="0">
                        <a:effectLst/>
                        <a:latin typeface="Times New Roman"/>
                        <a:ea typeface="Calibri" panose="020F0502020204030204" pitchFamily="34" charset="0"/>
                        <a:cs typeface="Times New Roman"/>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Evidence of Impact</a:t>
                      </a:r>
                      <a:endParaRPr lang="en-US" sz="800" dirty="0">
                        <a:effectLst/>
                        <a:latin typeface="Times New Roman"/>
                        <a:ea typeface="Calibri" panose="020F0502020204030204" pitchFamily="34" charset="0"/>
                        <a:cs typeface="Times New Roman"/>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Formative Evaluation</a:t>
                      </a:r>
                      <a:endParaRPr lang="en-US" sz="800" dirty="0">
                        <a:effectLst/>
                        <a:latin typeface="Times New Roman"/>
                        <a:ea typeface="Calibri" panose="020F0502020204030204" pitchFamily="34" charset="0"/>
                        <a:cs typeface="Times New Roman"/>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Title-I School- Wide Component</a:t>
                      </a:r>
                      <a:endParaRPr lang="en-US" sz="800" dirty="0">
                        <a:effectLst/>
                        <a:latin typeface="Times New Roman"/>
                        <a:ea typeface="Calibri" panose="020F0502020204030204" pitchFamily="34" charset="0"/>
                        <a:cs typeface="Times New Roman"/>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540772567"/>
                  </a:ext>
                </a:extLst>
              </a:tr>
              <a:tr h="1337482">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Grade Level Performance Review sessions will be held to each grade level within 48 hours following the district level CBA or Benchmark.</a:t>
                      </a:r>
                      <a:endParaRPr lang="en-US" sz="800" dirty="0">
                        <a:effectLst/>
                        <a:latin typeface="Calibri"/>
                        <a:ea typeface="Calibri" panose="020F0502020204030204" pitchFamily="34" charset="0"/>
                        <a:cs typeface="Times New Roman"/>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Principal                          Campus Leadership Grade level Team </a:t>
                      </a:r>
                      <a:endParaRPr lang="en-US" sz="800" dirty="0">
                        <a:effectLst/>
                        <a:latin typeface="Calibri"/>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Science Lab Teacher       </a:t>
                      </a:r>
                      <a:endParaRPr lang="en-US" sz="800" dirty="0">
                        <a:effectLst/>
                        <a:latin typeface="Calibri"/>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800">
                        <a:effectLst/>
                        <a:latin typeface="Calibri"/>
                        <a:ea typeface="Calibri" panose="020F0502020204030204" pitchFamily="34" charset="0"/>
                        <a:cs typeface="Times New Roman"/>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STAAR and DMAC data reports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Action Plans and timelines\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Tutorial Curriculum and Tutorial Student lists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Plan for each student group</a:t>
                      </a:r>
                      <a:endParaRPr lang="en-US" sz="800" dirty="0">
                        <a:effectLst/>
                        <a:latin typeface="Calibri"/>
                        <a:ea typeface="Calibri" panose="020F0502020204030204" pitchFamily="34" charset="0"/>
                        <a:cs typeface="Times New Roman"/>
                      </a:endParaRPr>
                    </a:p>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Lead4ward trainings</a:t>
                      </a:r>
                      <a:endParaRPr lang="en-US" sz="800" dirty="0">
                        <a:effectLst/>
                        <a:latin typeface="Calibri"/>
                        <a:ea typeface="Calibri" panose="020F0502020204030204" pitchFamily="34" charset="0"/>
                        <a:cs typeface="Times New Roman"/>
                      </a:endParaRPr>
                    </a:p>
                    <a:p>
                      <a:pPr marL="0" marR="0">
                        <a:lnSpc>
                          <a:spcPct val="107000"/>
                        </a:lnSpc>
                        <a:spcBef>
                          <a:spcPts val="0"/>
                        </a:spcBef>
                        <a:spcAft>
                          <a:spcPts val="0"/>
                        </a:spcAft>
                      </a:pPr>
                      <a:endParaRPr lang="en-US" sz="800">
                        <a:solidFill>
                          <a:srgbClr val="000000"/>
                        </a:solidFill>
                        <a:effectLst/>
                        <a:latin typeface="Calibri"/>
                        <a:ea typeface="Calibri" panose="020F0502020204030204" pitchFamily="34" charset="0"/>
                        <a:cs typeface="Times New Roman"/>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Oct. 2023</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Nov. 2023</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Jan. 2024</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Feb. 2024</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Mar. 2024</a:t>
                      </a: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Student Progress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Profiles, DMAC</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Reports, Campus Data</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Reports, Grade Level Data</a:t>
                      </a:r>
                      <a:endParaRPr lang="en-US" sz="800" dirty="0">
                        <a:effectLst/>
                        <a:latin typeface="Calibri"/>
                        <a:ea typeface="Calibri" panose="020F0502020204030204" pitchFamily="34" charset="0"/>
                        <a:cs typeface="Times New Roman"/>
                      </a:endParaRPr>
                    </a:p>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Reports, Teacher Data</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Reports, Student Data</a:t>
                      </a:r>
                      <a:endParaRPr lang="en-US" sz="800" dirty="0">
                        <a:effectLst/>
                        <a:latin typeface="Calibri"/>
                        <a:ea typeface="Calibri" panose="020F0502020204030204" pitchFamily="34" charset="0"/>
                        <a:cs typeface="Times New Roman"/>
                      </a:endParaRPr>
                    </a:p>
                    <a:p>
                      <a:pPr marL="0" marR="0">
                        <a:lnSpc>
                          <a:spcPct val="107000"/>
                        </a:lnSpc>
                        <a:spcBef>
                          <a:spcPts val="0"/>
                        </a:spcBef>
                        <a:spcAft>
                          <a:spcPts val="0"/>
                        </a:spcAft>
                      </a:pPr>
                      <a:endParaRPr lang="en-US" sz="800">
                        <a:effectLst/>
                        <a:latin typeface="Calibri"/>
                        <a:ea typeface="Calibri" panose="020F0502020204030204" pitchFamily="34" charset="0"/>
                        <a:cs typeface="Times New Roman"/>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1200"/>
                        </a:spcAft>
                      </a:pPr>
                      <a:r>
                        <a:rPr lang="en-US" sz="800" dirty="0">
                          <a:solidFill>
                            <a:srgbClr val="000000"/>
                          </a:solidFill>
                          <a:effectLst/>
                          <a:latin typeface="Calibri"/>
                          <a:ea typeface="Calibri" panose="020F0502020204030204" pitchFamily="34" charset="0"/>
                          <a:cs typeface="Times New Roman"/>
                        </a:rPr>
                        <a:t>Student achievement gains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Closing achievement gaps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Increase in the percent of students at the Meets and Masters levels on STAAR/EOC</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Increase in student progress made</a:t>
                      </a:r>
                      <a:endParaRPr lang="en-US" sz="800" dirty="0">
                        <a:effectLst/>
                        <a:latin typeface="Calibri"/>
                        <a:ea typeface="Calibri" panose="020F0502020204030204" pitchFamily="34" charset="0"/>
                        <a:cs typeface="Times New Roman"/>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Formative assessments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CBAs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Benchmarks</a:t>
                      </a:r>
                      <a:endParaRPr lang="en-US" sz="800" dirty="0">
                        <a:effectLst/>
                        <a:latin typeface="Calibri"/>
                        <a:ea typeface="Calibri" panose="020F0502020204030204" pitchFamily="34" charset="0"/>
                        <a:cs typeface="Times New Roman"/>
                      </a:endParaRPr>
                    </a:p>
                    <a:p>
                      <a:pPr marL="0" marR="0">
                        <a:lnSpc>
                          <a:spcPct val="107000"/>
                        </a:lnSpc>
                        <a:spcBef>
                          <a:spcPts val="0"/>
                        </a:spcBef>
                        <a:spcAft>
                          <a:spcPts val="0"/>
                        </a:spcAft>
                      </a:pPr>
                      <a:r>
                        <a:rPr lang="en-US" sz="800" dirty="0">
                          <a:effectLst/>
                          <a:latin typeface="Calibri"/>
                          <a:ea typeface="Calibri" panose="020F0502020204030204" pitchFamily="34" charset="0"/>
                          <a:cs typeface="Times New Roman"/>
                        </a:rPr>
                        <a:t>Progress Monitoring</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STAAR</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TELPAS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TPRI/TEJAS LEE</a:t>
                      </a:r>
                      <a:endParaRPr lang="en-US" sz="800" dirty="0">
                        <a:effectLst/>
                        <a:latin typeface="Calibri"/>
                        <a:ea typeface="Calibri" panose="020F0502020204030204" pitchFamily="34" charset="0"/>
                        <a:cs typeface="Times New Roman"/>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Title I, II, III</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State Compensatory Funds,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Migrant Funds,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State Bilingual Funds,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Local Funds</a:t>
                      </a:r>
                      <a:endParaRPr lang="en-US" sz="800" dirty="0">
                        <a:effectLst/>
                        <a:latin typeface="Calibri"/>
                        <a:ea typeface="Calibri" panose="020F0502020204030204" pitchFamily="34" charset="0"/>
                        <a:cs typeface="Times New Roman"/>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8986788"/>
                  </a:ext>
                </a:extLst>
              </a:tr>
              <a:tr h="124401">
                <a:tc gridSpan="8">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Action Steps</a:t>
                      </a:r>
                      <a:endParaRPr lang="en-US" sz="800" dirty="0">
                        <a:effectLst/>
                        <a:latin typeface="Times New Roman"/>
                        <a:ea typeface="Calibri" panose="020F0502020204030204" pitchFamily="34" charset="0"/>
                        <a:cs typeface="Times New Roman"/>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04200367"/>
                  </a:ext>
                </a:extLst>
              </a:tr>
              <a:tr h="124401">
                <a:tc gridSpan="8">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1) Closely monitor and intervene when students are not reading on grade level by the end of 2nd grade (fluency, comprehension). </a:t>
                      </a:r>
                      <a:endParaRPr lang="en-US" sz="800" dirty="0">
                        <a:effectLst/>
                        <a:latin typeface="Calibri"/>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24238048"/>
                  </a:ext>
                </a:extLst>
              </a:tr>
              <a:tr h="218776">
                <a:tc gridSpan="8">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2) Following each CBA or Benchmark, the campus admin team will analyze grade level data and develop action plans, including tutorials, that target areas of concern for all student groups and sub-groups scheduled after-school, Saturday or through enrichment periods. </a:t>
                      </a:r>
                      <a:endParaRPr lang="en-US" sz="800" dirty="0">
                        <a:effectLst/>
                        <a:latin typeface="Calibri"/>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44687115"/>
                  </a:ext>
                </a:extLst>
              </a:tr>
              <a:tr h="124401">
                <a:tc gridSpan="8">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3) Schedule academic meetings with parents following district benchmarks to inform them of students' results, progress and available interventions. </a:t>
                      </a:r>
                      <a:endParaRPr lang="en-US" sz="800" dirty="0">
                        <a:effectLst/>
                        <a:latin typeface="Calibri"/>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94437038"/>
                  </a:ext>
                </a:extLst>
              </a:tr>
              <a:tr h="124401">
                <a:tc gridSpan="8">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4) Teachers will identify students in each phase of accountability following each CBA and Benchmark using DMAC reports to form tutorial groups for the Master's Level on the STAAR assessment. </a:t>
                      </a:r>
                      <a:endParaRPr lang="en-US" sz="800" dirty="0">
                        <a:effectLst/>
                        <a:latin typeface="Calibri"/>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1793447"/>
                  </a:ext>
                </a:extLst>
              </a:tr>
              <a:tr h="237968">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Strategy 3</a:t>
                      </a:r>
                      <a:endParaRPr lang="en-US" sz="800" dirty="0">
                        <a:effectLst/>
                        <a:latin typeface="Times New Roman"/>
                        <a:ea typeface="Calibri" panose="020F0502020204030204" pitchFamily="34" charset="0"/>
                        <a:cs typeface="Times New Roman"/>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Persons Responsible</a:t>
                      </a:r>
                      <a:endParaRPr lang="en-US" sz="800" dirty="0">
                        <a:effectLst/>
                        <a:latin typeface="Times New Roman"/>
                        <a:ea typeface="Calibri" panose="020F0502020204030204" pitchFamily="34" charset="0"/>
                        <a:cs typeface="Times New Roman"/>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Resources</a:t>
                      </a:r>
                      <a:endParaRPr lang="en-US" sz="800" dirty="0">
                        <a:effectLst/>
                        <a:latin typeface="Times New Roman"/>
                        <a:ea typeface="Calibri" panose="020F0502020204030204" pitchFamily="34" charset="0"/>
                        <a:cs typeface="Times New Roman"/>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Timeline</a:t>
                      </a:r>
                      <a:endParaRPr lang="en-US" sz="800" dirty="0">
                        <a:effectLst/>
                        <a:latin typeface="Times New Roman"/>
                        <a:ea typeface="Calibri" panose="020F0502020204030204" pitchFamily="34" charset="0"/>
                        <a:cs typeface="Times New Roman"/>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Evidence of Implementation</a:t>
                      </a:r>
                      <a:endParaRPr lang="en-US" sz="800" dirty="0">
                        <a:effectLst/>
                        <a:latin typeface="Times New Roman"/>
                        <a:ea typeface="Calibri" panose="020F0502020204030204" pitchFamily="34" charset="0"/>
                        <a:cs typeface="Times New Roman"/>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Evidence of Impact</a:t>
                      </a:r>
                      <a:endParaRPr lang="en-US" sz="800" dirty="0">
                        <a:effectLst/>
                        <a:latin typeface="Times New Roman"/>
                        <a:ea typeface="Calibri" panose="020F0502020204030204" pitchFamily="34" charset="0"/>
                        <a:cs typeface="Times New Roman"/>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Formative Evaluation</a:t>
                      </a:r>
                      <a:endParaRPr lang="en-US" sz="800" dirty="0">
                        <a:effectLst/>
                        <a:latin typeface="Times New Roman"/>
                        <a:ea typeface="Calibri" panose="020F0502020204030204" pitchFamily="34" charset="0"/>
                        <a:cs typeface="Times New Roman"/>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Title-I School- Wide Component</a:t>
                      </a:r>
                      <a:endParaRPr lang="en-US" sz="800" dirty="0">
                        <a:effectLst/>
                        <a:latin typeface="Times New Roman"/>
                        <a:ea typeface="Calibri" panose="020F0502020204030204" pitchFamily="34" charset="0"/>
                        <a:cs typeface="Times New Roman"/>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798323891"/>
                  </a:ext>
                </a:extLst>
              </a:tr>
              <a:tr h="1113739">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Campus Review Sessions will be held to review CBA and Benchmark data with grade level leaders identify areas of concern in order to plan next steps.</a:t>
                      </a:r>
                      <a:endParaRPr lang="en-US" sz="800" dirty="0">
                        <a:effectLst/>
                        <a:latin typeface="Calibri"/>
                        <a:ea typeface="Calibri" panose="020F0502020204030204" pitchFamily="34" charset="0"/>
                        <a:cs typeface="Times New Roman"/>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ts val="1200"/>
                        </a:lnSpc>
                        <a:spcBef>
                          <a:spcPts val="0"/>
                        </a:spcBef>
                        <a:spcAft>
                          <a:spcPts val="800"/>
                        </a:spcAft>
                      </a:pPr>
                      <a:r>
                        <a:rPr lang="en-US" sz="800" dirty="0">
                          <a:solidFill>
                            <a:srgbClr val="000000"/>
                          </a:solidFill>
                          <a:effectLst/>
                          <a:latin typeface="Calibri"/>
                          <a:ea typeface="Calibri" panose="020F0502020204030204" pitchFamily="34" charset="0"/>
                          <a:cs typeface="Calibri"/>
                        </a:rPr>
                        <a:t>Principal (Mrs. C. Espinoza)</a:t>
                      </a:r>
                      <a:endParaRPr lang="en-US" sz="800" dirty="0">
                        <a:effectLst/>
                        <a:latin typeface="Calibri"/>
                        <a:ea typeface="Calibri" panose="020F0502020204030204" pitchFamily="34" charset="0"/>
                        <a:cs typeface="Calibri"/>
                      </a:endParaRPr>
                    </a:p>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Calibri"/>
                        </a:rPr>
                        <a:t>AP (Mrs.  AP)</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Calibri"/>
                        </a:rPr>
                        <a:t>CLL</a:t>
                      </a:r>
                      <a:endParaRPr lang="en-US" sz="800" dirty="0">
                        <a:effectLst/>
                        <a:latin typeface="Calibri"/>
                        <a:ea typeface="Calibri" panose="020F0502020204030204" pitchFamily="34" charset="0"/>
                        <a:cs typeface="Calibri"/>
                      </a:endParaRPr>
                    </a:p>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Grade Level Leader</a:t>
                      </a:r>
                      <a:endParaRPr lang="en-US" sz="800" dirty="0">
                        <a:effectLst/>
                        <a:latin typeface="Calibri"/>
                        <a:ea typeface="Calibri" panose="020F0502020204030204" pitchFamily="34" charset="0"/>
                        <a:cs typeface="Times New Roman"/>
                      </a:endParaRPr>
                    </a:p>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Science Lab Teacher</a:t>
                      </a:r>
                      <a:endParaRPr lang="en-US" sz="800" dirty="0">
                        <a:effectLst/>
                        <a:latin typeface="Calibri"/>
                        <a:ea typeface="Calibri" panose="020F0502020204030204" pitchFamily="34" charset="0"/>
                        <a:cs typeface="Times New Roman"/>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District and Campus Benchmark Data Reports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Plan for Interventions</a:t>
                      </a:r>
                      <a:endParaRPr lang="en-US" sz="800" dirty="0">
                        <a:effectLst/>
                        <a:latin typeface="Calibri"/>
                        <a:ea typeface="Calibri" panose="020F0502020204030204" pitchFamily="34" charset="0"/>
                        <a:cs typeface="Times New Roman"/>
                      </a:endParaRPr>
                    </a:p>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Tutoring Calendar</a:t>
                      </a:r>
                      <a:endParaRPr lang="en-US" sz="800" dirty="0">
                        <a:effectLst/>
                        <a:latin typeface="Calibri"/>
                        <a:ea typeface="Calibri" panose="020F0502020204030204" pitchFamily="34" charset="0"/>
                        <a:cs typeface="Times New Roman"/>
                      </a:endParaRPr>
                    </a:p>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Trade books</a:t>
                      </a:r>
                      <a:endParaRPr lang="en-US" sz="800" dirty="0">
                        <a:effectLst/>
                        <a:latin typeface="Calibri"/>
                        <a:ea typeface="Calibri" panose="020F0502020204030204" pitchFamily="34" charset="0"/>
                        <a:cs typeface="Times New Roman"/>
                      </a:endParaRPr>
                    </a:p>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Teacher Created Material</a:t>
                      </a:r>
                      <a:endParaRPr lang="en-US" sz="800" dirty="0">
                        <a:effectLst/>
                        <a:latin typeface="Calibri"/>
                        <a:ea typeface="Calibri" panose="020F0502020204030204" pitchFamily="34" charset="0"/>
                        <a:cs typeface="Times New Roman"/>
                      </a:endParaRPr>
                    </a:p>
                    <a:p>
                      <a:pPr marL="0" marR="0">
                        <a:lnSpc>
                          <a:spcPct val="107000"/>
                        </a:lnSpc>
                        <a:spcBef>
                          <a:spcPts val="0"/>
                        </a:spcBef>
                        <a:spcAft>
                          <a:spcPts val="0"/>
                        </a:spcAft>
                      </a:pPr>
                      <a:r>
                        <a:rPr lang="en-US" sz="800" err="1">
                          <a:solidFill>
                            <a:srgbClr val="000000"/>
                          </a:solidFill>
                          <a:effectLst/>
                          <a:latin typeface="Calibri"/>
                          <a:ea typeface="Calibri" panose="020F0502020204030204" pitchFamily="34" charset="0"/>
                          <a:cs typeface="Times New Roman"/>
                        </a:rPr>
                        <a:t>Kamico</a:t>
                      </a:r>
                      <a:endParaRPr lang="en-US" sz="800" err="1">
                        <a:effectLst/>
                        <a:latin typeface="Calibri"/>
                        <a:ea typeface="Calibri" panose="020F0502020204030204" pitchFamily="34" charset="0"/>
                        <a:cs typeface="Times New Roman"/>
                      </a:endParaRPr>
                    </a:p>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Primary Journals</a:t>
                      </a:r>
                      <a:endParaRPr lang="en-US" sz="800" dirty="0">
                        <a:effectLst/>
                        <a:latin typeface="Calibri"/>
                        <a:ea typeface="Calibri" panose="020F0502020204030204" pitchFamily="34" charset="0"/>
                        <a:cs typeface="Times New Roman"/>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Oct. 2023</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Nov. 2023</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Jan. 2024</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Feb. 2024</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Mar. 2024</a:t>
                      </a:r>
                      <a:endParaRPr lang="en-US" sz="800" dirty="0">
                        <a:effectLst/>
                        <a:latin typeface="Calibri"/>
                        <a:ea typeface="Calibri" panose="020F0502020204030204" pitchFamily="34" charset="0"/>
                        <a:cs typeface="Times New Roman"/>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Agendas and sign-in sheets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Data Analysis documents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Campus Review documents</a:t>
                      </a:r>
                      <a:endParaRPr lang="en-US" sz="800" dirty="0">
                        <a:effectLst/>
                        <a:latin typeface="Calibri"/>
                        <a:ea typeface="Calibri" panose="020F0502020204030204" pitchFamily="34" charset="0"/>
                        <a:cs typeface="Times New Roman"/>
                      </a:endParaRPr>
                    </a:p>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Tutoring Calendar</a:t>
                      </a:r>
                      <a:endParaRPr lang="en-US" sz="800" dirty="0">
                        <a:effectLst/>
                        <a:latin typeface="Calibri"/>
                        <a:ea typeface="Calibri" panose="020F0502020204030204" pitchFamily="34" charset="0"/>
                        <a:cs typeface="Times New Roman"/>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CBAs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BM1 and BM2 scores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Student achievement gains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Student growth</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Increased performance of students at Meets &amp; Masters performance levels</a:t>
                      </a:r>
                      <a:endParaRPr lang="en-US" sz="800">
                        <a:effectLst/>
                        <a:latin typeface="Calibri"/>
                        <a:ea typeface="Calibri" panose="020F0502020204030204" pitchFamily="34" charset="0"/>
                        <a:cs typeface="Times New Roman"/>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Formative assessments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CBAs and Benchmarks</a:t>
                      </a:r>
                      <a:endParaRPr lang="en-US" sz="800" dirty="0">
                        <a:effectLst/>
                        <a:latin typeface="Calibri"/>
                        <a:ea typeface="Calibri" panose="020F0502020204030204" pitchFamily="34" charset="0"/>
                        <a:cs typeface="Times New Roman"/>
                      </a:endParaRPr>
                    </a:p>
                    <a:p>
                      <a:pPr marL="0" marR="0">
                        <a:lnSpc>
                          <a:spcPct val="107000"/>
                        </a:lnSpc>
                        <a:spcBef>
                          <a:spcPts val="0"/>
                        </a:spcBef>
                        <a:spcAft>
                          <a:spcPts val="0"/>
                        </a:spcAft>
                      </a:pPr>
                      <a:r>
                        <a:rPr lang="en-US" sz="800" dirty="0">
                          <a:effectLst/>
                          <a:latin typeface="Calibri"/>
                          <a:ea typeface="Calibri" panose="020F0502020204030204" pitchFamily="34" charset="0"/>
                          <a:cs typeface="Times New Roman"/>
                        </a:rPr>
                        <a:t>Progress Monitoring</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STAAR</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TELPAS</a:t>
                      </a:r>
                      <a:endParaRPr lang="en-US" sz="800" dirty="0">
                        <a:effectLst/>
                        <a:latin typeface="Calibri"/>
                        <a:ea typeface="Calibri" panose="020F0502020204030204" pitchFamily="34" charset="0"/>
                        <a:cs typeface="Times New Roman"/>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800" dirty="0">
                          <a:solidFill>
                            <a:srgbClr val="000000"/>
                          </a:solidFill>
                          <a:effectLst/>
                          <a:latin typeface="Calibri"/>
                          <a:ea typeface="Calibri" panose="020F0502020204030204" pitchFamily="34" charset="0"/>
                          <a:cs typeface="Times New Roman"/>
                        </a:rPr>
                        <a:t>Title I, II, III, IV</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State Bilingual Funds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a:ea typeface="Calibri" panose="020F0502020204030204" pitchFamily="34" charset="0"/>
                          <a:cs typeface="Times New Roman"/>
                        </a:rPr>
                        <a:t>State Comp. </a:t>
                      </a:r>
                      <a:endParaRPr lang="en-US" sz="800" dirty="0">
                        <a:effectLst/>
                        <a:latin typeface="Calibri"/>
                        <a:ea typeface="Calibri" panose="020F0502020204030204" pitchFamily="34" charset="0"/>
                        <a:cs typeface="Times New Roman"/>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05244519"/>
                  </a:ext>
                </a:extLst>
              </a:tr>
              <a:tr h="124401">
                <a:tc gridSpan="8">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Times New Roman"/>
                        </a:rPr>
                        <a:t>Action Steps</a:t>
                      </a:r>
                      <a:endParaRPr lang="en-US" sz="800" dirty="0">
                        <a:effectLst/>
                        <a:latin typeface="Times New Roman"/>
                        <a:ea typeface="Calibri" panose="020F0502020204030204" pitchFamily="34" charset="0"/>
                        <a:cs typeface="Times New Roman"/>
                      </a:endParaRPr>
                    </a:p>
                  </a:txBody>
                  <a:tcPr marL="41625" marR="416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02222140"/>
                  </a:ext>
                </a:extLst>
              </a:tr>
              <a:tr h="124401">
                <a:tc gridSpan="8">
                  <a:txBody>
                    <a:bodyPr/>
                    <a:lstStyle/>
                    <a:p>
                      <a:pPr marL="0" marR="0">
                        <a:lnSpc>
                          <a:spcPct val="107000"/>
                        </a:lnSpc>
                        <a:spcBef>
                          <a:spcPts val="0"/>
                        </a:spcBef>
                        <a:spcAft>
                          <a:spcPts val="0"/>
                        </a:spcAft>
                      </a:pPr>
                      <a:r>
                        <a:rPr lang="en-US" sz="800" dirty="0">
                          <a:effectLst/>
                          <a:latin typeface="Calibri"/>
                          <a:ea typeface="Calibri" panose="020F0502020204030204" pitchFamily="34" charset="0"/>
                          <a:cs typeface="Times New Roman"/>
                        </a:rPr>
                        <a:t>1) Teachers will be provided support in the implementation of writing across all subjects.</a:t>
                      </a: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74573962"/>
                  </a:ext>
                </a:extLst>
              </a:tr>
              <a:tr h="124401">
                <a:tc gridSpan="8">
                  <a:txBody>
                    <a:bodyPr/>
                    <a:lstStyle/>
                    <a:p>
                      <a:pPr marL="0" marR="0">
                        <a:lnSpc>
                          <a:spcPct val="107000"/>
                        </a:lnSpc>
                        <a:spcBef>
                          <a:spcPts val="0"/>
                        </a:spcBef>
                        <a:spcAft>
                          <a:spcPts val="0"/>
                        </a:spcAft>
                      </a:pPr>
                      <a:r>
                        <a:rPr lang="en-US" sz="800" dirty="0">
                          <a:effectLst/>
                          <a:latin typeface="Calibri"/>
                          <a:ea typeface="Calibri" panose="020F0502020204030204" pitchFamily="34" charset="0"/>
                          <a:cs typeface="Times New Roman"/>
                        </a:rPr>
                        <a:t>2) Support technology integration within the Science and Writing curriculum in order to enhance the virtual learning lessons.</a:t>
                      </a: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30862772"/>
                  </a:ext>
                </a:extLst>
              </a:tr>
              <a:tr h="124401">
                <a:tc gridSpan="8">
                  <a:txBody>
                    <a:bodyPr/>
                    <a:lstStyle/>
                    <a:p>
                      <a:pPr marL="0" marR="0">
                        <a:lnSpc>
                          <a:spcPct val="107000"/>
                        </a:lnSpc>
                        <a:spcBef>
                          <a:spcPts val="0"/>
                        </a:spcBef>
                        <a:spcAft>
                          <a:spcPts val="0"/>
                        </a:spcAft>
                      </a:pPr>
                      <a:r>
                        <a:rPr lang="en-US" sz="800" dirty="0">
                          <a:effectLst/>
                          <a:latin typeface="Calibri"/>
                          <a:ea typeface="Calibri" panose="020F0502020204030204" pitchFamily="34" charset="0"/>
                          <a:cs typeface="Times New Roman"/>
                        </a:rPr>
                        <a:t>3) CLLs will allow for Science and Writing lesson planning during CLCs in order to create interconnection of subjects.</a:t>
                      </a: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73502321"/>
                  </a:ext>
                </a:extLst>
              </a:tr>
              <a:tr h="124401">
                <a:tc gridSpan="8">
                  <a:txBody>
                    <a:bodyPr/>
                    <a:lstStyle/>
                    <a:p>
                      <a:pPr marL="0" marR="0">
                        <a:lnSpc>
                          <a:spcPct val="107000"/>
                        </a:lnSpc>
                        <a:spcBef>
                          <a:spcPts val="0"/>
                        </a:spcBef>
                        <a:spcAft>
                          <a:spcPts val="800"/>
                        </a:spcAft>
                      </a:pPr>
                      <a:r>
                        <a:rPr lang="en-US" sz="800" dirty="0">
                          <a:effectLst/>
                          <a:latin typeface="Calibri"/>
                          <a:ea typeface="Calibri" panose="020F0502020204030204" pitchFamily="34" charset="0"/>
                          <a:cs typeface="Times New Roman"/>
                        </a:rPr>
                        <a:t>4) PK-5</a:t>
                      </a:r>
                      <a:r>
                        <a:rPr lang="en-US" sz="800" baseline="30000" dirty="0">
                          <a:effectLst/>
                          <a:latin typeface="Calibri"/>
                          <a:ea typeface="Calibri" panose="020F0502020204030204" pitchFamily="34" charset="0"/>
                          <a:cs typeface="Times New Roman"/>
                        </a:rPr>
                        <a:t>th</a:t>
                      </a:r>
                      <a:r>
                        <a:rPr lang="en-US" sz="800" dirty="0">
                          <a:effectLst/>
                          <a:latin typeface="Calibri"/>
                          <a:ea typeface="Calibri" panose="020F0502020204030204" pitchFamily="34" charset="0"/>
                          <a:cs typeface="Times New Roman"/>
                        </a:rPr>
                        <a:t> Grade teachers will receive extra time to work collaboratively and align TEKS to student groups. </a:t>
                      </a:r>
                      <a:endParaRPr lang="en-US" sz="800" dirty="0">
                        <a:effectLst/>
                        <a:latin typeface="Calibri"/>
                        <a:ea typeface="Calibri" panose="020F0502020204030204" pitchFamily="34" charset="0"/>
                        <a:cs typeface="Times New Roman" panose="02020603050405020304" pitchFamily="18" charset="0"/>
                      </a:endParaRPr>
                    </a:p>
                  </a:txBody>
                  <a:tcPr marL="41625" marR="416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76907378"/>
                  </a:ext>
                </a:extLst>
              </a:tr>
            </a:tbl>
          </a:graphicData>
        </a:graphic>
      </p:graphicFrame>
    </p:spTree>
    <p:extLst>
      <p:ext uri="{BB962C8B-B14F-4D97-AF65-F5344CB8AC3E}">
        <p14:creationId xmlns:p14="http://schemas.microsoft.com/office/powerpoint/2010/main" val="2217903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5ED31D90-B9E6-4951-B9FD-761A91F5498F}"/>
              </a:ext>
            </a:extLst>
          </p:cNvPr>
          <p:cNvGraphicFramePr>
            <a:graphicFrameLocks noGrp="1"/>
          </p:cNvGraphicFramePr>
          <p:nvPr>
            <p:extLst>
              <p:ext uri="{D42A27DB-BD31-4B8C-83A1-F6EECF244321}">
                <p14:modId xmlns:p14="http://schemas.microsoft.com/office/powerpoint/2010/main" val="446671132"/>
              </p:ext>
            </p:extLst>
          </p:nvPr>
        </p:nvGraphicFramePr>
        <p:xfrm>
          <a:off x="1" y="1"/>
          <a:ext cx="12192001" cy="6557267"/>
        </p:xfrm>
        <a:graphic>
          <a:graphicData uri="http://schemas.openxmlformats.org/drawingml/2006/table">
            <a:tbl>
              <a:tblPr firstRow="1" firstCol="1" bandRow="1"/>
              <a:tblGrid>
                <a:gridCol w="1790467">
                  <a:extLst>
                    <a:ext uri="{9D8B030D-6E8A-4147-A177-3AD203B41FA5}">
                      <a16:colId xmlns:a16="http://schemas.microsoft.com/office/drawing/2014/main" val="3294086980"/>
                    </a:ext>
                  </a:extLst>
                </a:gridCol>
                <a:gridCol w="1458090">
                  <a:extLst>
                    <a:ext uri="{9D8B030D-6E8A-4147-A177-3AD203B41FA5}">
                      <a16:colId xmlns:a16="http://schemas.microsoft.com/office/drawing/2014/main" val="2835741459"/>
                    </a:ext>
                  </a:extLst>
                </a:gridCol>
                <a:gridCol w="1414421">
                  <a:extLst>
                    <a:ext uri="{9D8B030D-6E8A-4147-A177-3AD203B41FA5}">
                      <a16:colId xmlns:a16="http://schemas.microsoft.com/office/drawing/2014/main" val="2004832838"/>
                    </a:ext>
                  </a:extLst>
                </a:gridCol>
                <a:gridCol w="870972">
                  <a:extLst>
                    <a:ext uri="{9D8B030D-6E8A-4147-A177-3AD203B41FA5}">
                      <a16:colId xmlns:a16="http://schemas.microsoft.com/office/drawing/2014/main" val="3783555350"/>
                    </a:ext>
                  </a:extLst>
                </a:gridCol>
                <a:gridCol w="1844650">
                  <a:extLst>
                    <a:ext uri="{9D8B030D-6E8A-4147-A177-3AD203B41FA5}">
                      <a16:colId xmlns:a16="http://schemas.microsoft.com/office/drawing/2014/main" val="208715127"/>
                    </a:ext>
                  </a:extLst>
                </a:gridCol>
                <a:gridCol w="1546241">
                  <a:extLst>
                    <a:ext uri="{9D8B030D-6E8A-4147-A177-3AD203B41FA5}">
                      <a16:colId xmlns:a16="http://schemas.microsoft.com/office/drawing/2014/main" val="1251468783"/>
                    </a:ext>
                  </a:extLst>
                </a:gridCol>
                <a:gridCol w="1475883">
                  <a:extLst>
                    <a:ext uri="{9D8B030D-6E8A-4147-A177-3AD203B41FA5}">
                      <a16:colId xmlns:a16="http://schemas.microsoft.com/office/drawing/2014/main" val="2143477888"/>
                    </a:ext>
                  </a:extLst>
                </a:gridCol>
                <a:gridCol w="1791277">
                  <a:extLst>
                    <a:ext uri="{9D8B030D-6E8A-4147-A177-3AD203B41FA5}">
                      <a16:colId xmlns:a16="http://schemas.microsoft.com/office/drawing/2014/main" val="3749894712"/>
                    </a:ext>
                  </a:extLst>
                </a:gridCol>
              </a:tblGrid>
              <a:tr h="155331">
                <a:tc>
                  <a:txBody>
                    <a:bodyPr/>
                    <a:lstStyle/>
                    <a:p>
                      <a:pPr marL="0" marR="0">
                        <a:lnSpc>
                          <a:spcPct val="107000"/>
                        </a:lnSpc>
                        <a:spcBef>
                          <a:spcPts val="0"/>
                        </a:spcBef>
                        <a:spcAft>
                          <a:spcPts val="0"/>
                        </a:spcAft>
                      </a:pPr>
                      <a:r>
                        <a:rPr lang="en-US" sz="1000" b="1" dirty="0">
                          <a:solidFill>
                            <a:srgbClr val="000000"/>
                          </a:solidFill>
                          <a:effectLst/>
                          <a:latin typeface="Calibri"/>
                          <a:ea typeface="Times New Roman" panose="02020603050405020304" pitchFamily="18" charset="0"/>
                          <a:cs typeface="Times New Roman"/>
                        </a:rPr>
                        <a:t>Goal Area 1:</a:t>
                      </a:r>
                      <a:endParaRPr lang="en-US" sz="1000" dirty="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nSpc>
                          <a:spcPct val="107000"/>
                        </a:lnSpc>
                        <a:spcBef>
                          <a:spcPts val="0"/>
                        </a:spcBef>
                        <a:spcAft>
                          <a:spcPts val="0"/>
                        </a:spcAft>
                      </a:pPr>
                      <a:r>
                        <a:rPr lang="en-US" sz="1000" dirty="0">
                          <a:solidFill>
                            <a:srgbClr val="000000"/>
                          </a:solidFill>
                          <a:effectLst/>
                          <a:latin typeface="Calibri"/>
                          <a:ea typeface="Times New Roman" panose="02020603050405020304" pitchFamily="18" charset="0"/>
                          <a:cs typeface="Times New Roman"/>
                        </a:rPr>
                        <a:t>Student Achievement</a:t>
                      </a:r>
                      <a:endParaRPr lang="en-US" sz="1000" dirty="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07582568"/>
                  </a:ext>
                </a:extLst>
              </a:tr>
              <a:tr h="161925">
                <a:tc>
                  <a:txBody>
                    <a:bodyPr/>
                    <a:lstStyle/>
                    <a:p>
                      <a:pPr marL="0" marR="0">
                        <a:lnSpc>
                          <a:spcPct val="107000"/>
                        </a:lnSpc>
                        <a:spcBef>
                          <a:spcPts val="0"/>
                        </a:spcBef>
                        <a:spcAft>
                          <a:spcPts val="0"/>
                        </a:spcAft>
                      </a:pPr>
                      <a:r>
                        <a:rPr lang="en-US" sz="1000" b="1" dirty="0">
                          <a:solidFill>
                            <a:srgbClr val="000000"/>
                          </a:solidFill>
                          <a:effectLst/>
                          <a:latin typeface="Calibri"/>
                          <a:ea typeface="Times New Roman" panose="02020603050405020304" pitchFamily="18" charset="0"/>
                          <a:cs typeface="Times New Roman"/>
                        </a:rPr>
                        <a:t>Annual Goal 3:  </a:t>
                      </a:r>
                      <a:endParaRPr lang="en-US" sz="1000" dirty="0">
                        <a:effectLst/>
                        <a:latin typeface="Times New Roman"/>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lvl="0">
                        <a:lnSpc>
                          <a:spcPct val="107000"/>
                        </a:lnSpc>
                        <a:spcBef>
                          <a:spcPts val="0"/>
                        </a:spcBef>
                        <a:spcAft>
                          <a:spcPts val="0"/>
                        </a:spcAft>
                        <a:buNone/>
                      </a:pPr>
                      <a:r>
                        <a:rPr lang="en-US" sz="1000" b="0" i="0" u="none" strike="noStrike" noProof="0" dirty="0">
                          <a:effectLst/>
                        </a:rPr>
                        <a:t>The percent of students who perform at meets grade level or above on STAAR all grades all subjects will increase by 6 percentage points by June 2024.</a:t>
                      </a:r>
                      <a:endParaRPr lang="en-US" dirty="0"/>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39550549"/>
                  </a:ext>
                </a:extLst>
              </a:tr>
              <a:tr h="155331">
                <a:tc>
                  <a:txBody>
                    <a:bodyPr/>
                    <a:lstStyle/>
                    <a:p>
                      <a:pPr marL="0" marR="0">
                        <a:lnSpc>
                          <a:spcPct val="107000"/>
                        </a:lnSpc>
                        <a:spcBef>
                          <a:spcPts val="0"/>
                        </a:spcBef>
                        <a:spcAft>
                          <a:spcPts val="0"/>
                        </a:spcAft>
                      </a:pPr>
                      <a:r>
                        <a:rPr lang="en-US" sz="1000" b="1" dirty="0">
                          <a:solidFill>
                            <a:srgbClr val="000000"/>
                          </a:solidFill>
                          <a:effectLst/>
                          <a:latin typeface="Calibri"/>
                          <a:ea typeface="Times New Roman" panose="02020603050405020304" pitchFamily="18" charset="0"/>
                          <a:cs typeface="Times New Roman"/>
                        </a:rPr>
                        <a:t>Objective 3:  </a:t>
                      </a:r>
                      <a:endParaRPr lang="en-US" sz="1000" dirty="0">
                        <a:effectLst/>
                        <a:latin typeface="Times New Roman"/>
                        <a:ea typeface="Calibri" panose="020F0502020204030204" pitchFamily="34" charset="0"/>
                        <a:cs typeface="Times New Roman" panose="02020603050405020304" pitchFamily="18" charset="0"/>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lvl="0">
                        <a:lnSpc>
                          <a:spcPct val="107000"/>
                        </a:lnSpc>
                        <a:spcBef>
                          <a:spcPts val="0"/>
                        </a:spcBef>
                        <a:spcAft>
                          <a:spcPts val="0"/>
                        </a:spcAft>
                        <a:buNone/>
                      </a:pPr>
                      <a:r>
                        <a:rPr lang="en-US" sz="1000" b="0" i="0" u="none" strike="noStrike" noProof="0" dirty="0">
                          <a:effectLst/>
                        </a:rPr>
                        <a:t>The percent of students performing at meets grade level or above on STAAR all subjects 3-5 will increase from 52% to 58% through data-driven instruction</a:t>
                      </a:r>
                      <a:endParaRPr lang="en-US" dirty="0"/>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19258196"/>
                  </a:ext>
                </a:extLst>
              </a:tr>
              <a:tr h="272917">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Strategy 1</a:t>
                      </a:r>
                      <a:endParaRPr lang="en-US" sz="1000" dirty="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Persons Responsible</a:t>
                      </a:r>
                      <a:endParaRPr lang="en-US" sz="1000" dirty="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Resources</a:t>
                      </a:r>
                      <a:endParaRPr lang="en-US" sz="1000" dirty="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Timeline</a:t>
                      </a:r>
                      <a:endParaRPr lang="en-US" sz="1000" dirty="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Evidence of Implementation</a:t>
                      </a:r>
                      <a:endParaRPr lang="en-US" sz="1000" dirty="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Evidence of Impact</a:t>
                      </a:r>
                      <a:endParaRPr lang="en-US" sz="1000" dirty="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Formative Evaluation</a:t>
                      </a:r>
                      <a:endParaRPr lang="en-US" sz="1000" dirty="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Title-I School- Wide Component</a:t>
                      </a:r>
                      <a:endParaRPr lang="en-US" sz="1000" dirty="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990880395"/>
                  </a:ext>
                </a:extLst>
              </a:tr>
              <a:tr h="1190625">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Training will be provided for teachers, administrators and program related staff throughout the school year on the assessed curriculum and the state accountability system. </a:t>
                      </a:r>
                      <a:endParaRPr lang="en-US" sz="1000" dirty="0">
                        <a:effectLst/>
                        <a:latin typeface="Calibri"/>
                        <a:ea typeface="Calibri"/>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Principals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Assistant principals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Collaborative Learning Leader</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Department chairs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Campus teachers</a:t>
                      </a:r>
                      <a:endParaRPr lang="en-US" sz="1000" dirty="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Lead4ward</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Region 1</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DMAC</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State and federal accountability reports</a:t>
                      </a:r>
                      <a:endParaRPr lang="en-US" sz="1000" dirty="0">
                        <a:effectLst/>
                        <a:latin typeface="Calibri"/>
                        <a:ea typeface="Calibri"/>
                        <a:cs typeface="Times New Roman"/>
                      </a:endParaRPr>
                    </a:p>
                    <a:p>
                      <a:pPr marL="0" marR="0">
                        <a:lnSpc>
                          <a:spcPct val="107000"/>
                        </a:lnSpc>
                        <a:spcBef>
                          <a:spcPts val="0"/>
                        </a:spcBef>
                        <a:spcAft>
                          <a:spcPts val="0"/>
                        </a:spcAft>
                      </a:pPr>
                      <a:r>
                        <a:rPr lang="en-US" sz="1000" dirty="0">
                          <a:solidFill>
                            <a:srgbClr val="000000"/>
                          </a:solidFill>
                          <a:effectLst/>
                          <a:latin typeface="Calibri"/>
                          <a:ea typeface="Calibri"/>
                          <a:cs typeface="Times New Roman"/>
                        </a:rPr>
                        <a:t>Assessment Conference</a:t>
                      </a:r>
                      <a:endParaRPr lang="en-US" sz="1000" dirty="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Oct. 2023 -April 2024</a:t>
                      </a:r>
                      <a:endParaRPr lang="en-US" sz="1000" dirty="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Agenda</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Sign-in sheets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Data reports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PowerPoints</a:t>
                      </a:r>
                      <a:endParaRPr lang="en-US" sz="1000" dirty="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Student achievement gains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Closing achievement gaps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Increase in the percent of students at the Meets and Masters levels on STAAR</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Increase in student progress</a:t>
                      </a:r>
                      <a:endParaRPr lang="en-US" sz="1000" dirty="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Formative assessments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CBAs</a:t>
                      </a:r>
                      <a:endParaRPr lang="en-US" sz="1000" dirty="0">
                        <a:effectLst/>
                        <a:latin typeface="Calibri"/>
                        <a:ea typeface="Calibri"/>
                        <a:cs typeface="Times New Roman"/>
                      </a:endParaRPr>
                    </a:p>
                    <a:p>
                      <a:pPr marL="0" marR="0">
                        <a:lnSpc>
                          <a:spcPct val="107000"/>
                        </a:lnSpc>
                        <a:spcBef>
                          <a:spcPts val="0"/>
                        </a:spcBef>
                        <a:spcAft>
                          <a:spcPts val="0"/>
                        </a:spcAft>
                      </a:pPr>
                      <a:r>
                        <a:rPr lang="en-US" sz="1000" dirty="0">
                          <a:effectLst/>
                          <a:latin typeface="Calibri"/>
                          <a:ea typeface="Calibri"/>
                          <a:cs typeface="Times New Roman"/>
                        </a:rPr>
                        <a:t>Progress Monitoring</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Benchmarks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STAAR</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TELPAS</a:t>
                      </a:r>
                      <a:endParaRPr lang="en-US" sz="1000" dirty="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Title I </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Title II</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Title III </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Title IV</a:t>
                      </a:r>
                      <a:endParaRPr lang="en-US" sz="1000" dirty="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3751388"/>
                  </a:ext>
                </a:extLst>
              </a:tr>
              <a:tr h="155331">
                <a:tc gridSpan="8">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Action Steps</a:t>
                      </a:r>
                      <a:endParaRPr lang="en-US" sz="1000" dirty="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71039874"/>
                  </a:ext>
                </a:extLst>
              </a:tr>
              <a:tr h="155331">
                <a:tc gridSpan="8">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1) Initial and ongoing training on the changes in the Texas accountability system by Lead4ward and Region One ESC.</a:t>
                      </a:r>
                      <a:endParaRPr lang="en-US" sz="1000" dirty="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97169057"/>
                  </a:ext>
                </a:extLst>
              </a:tr>
              <a:tr h="155331">
                <a:tc gridSpan="8">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2) Discuss effective reading strategies by high scoring teachers for other teachers across the campus during CLCs.</a:t>
                      </a:r>
                      <a:endParaRPr lang="en-US" sz="1000" dirty="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89948024"/>
                  </a:ext>
                </a:extLst>
              </a:tr>
              <a:tr h="155331">
                <a:tc gridSpan="8">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3) Progress Monitoring (from Assessed Curriculum) will be created by Grade Lever leaders and be provided to teachers based on areas of concern.</a:t>
                      </a:r>
                      <a:endParaRPr lang="en-US" sz="1000" dirty="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56325708"/>
                  </a:ext>
                </a:extLst>
              </a:tr>
              <a:tr h="272917">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Strategy 2</a:t>
                      </a:r>
                      <a:endParaRPr lang="en-US" sz="1000" dirty="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Persons Responsible</a:t>
                      </a:r>
                      <a:endParaRPr lang="en-US" sz="1000" dirty="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Resources</a:t>
                      </a:r>
                      <a:endParaRPr lang="en-US" sz="1000" dirty="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Timeline</a:t>
                      </a:r>
                      <a:endParaRPr lang="en-US" sz="1000" dirty="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Evidence of Implementation</a:t>
                      </a:r>
                      <a:endParaRPr lang="en-US" sz="1000" dirty="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Evidence of Impact</a:t>
                      </a:r>
                      <a:endParaRPr lang="en-US" sz="1000" dirty="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Formative Evaluation</a:t>
                      </a:r>
                      <a:endParaRPr lang="en-US" sz="1000" dirty="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Title-I School- Wide Component</a:t>
                      </a:r>
                      <a:endParaRPr lang="en-US" sz="1000" dirty="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763444632"/>
                  </a:ext>
                </a:extLst>
              </a:tr>
              <a:tr h="1321593">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Ongoing professional development curriculum training will be provided for teachers, administrators and program related staff on virtual instructional strategies (e.g. CIF) and data analysis.</a:t>
                      </a:r>
                      <a:endParaRPr lang="en-US" sz="1000" dirty="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Principals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Assistant principals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Collaborative Learning Leader</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Department chairs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Campus teachers</a:t>
                      </a:r>
                      <a:endParaRPr lang="en-US" sz="1000" dirty="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Lead4ward</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Region 1</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DMAC</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State and federal accountability reports</a:t>
                      </a:r>
                      <a:endParaRPr lang="en-US" sz="1000" dirty="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Aug. 2023 -     May 2024</a:t>
                      </a:r>
                      <a:endParaRPr lang="en-US" sz="1000" dirty="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Agenda</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Sign-in sheets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Data reports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PowerPoints</a:t>
                      </a:r>
                      <a:endParaRPr lang="en-US" sz="1000" dirty="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1200"/>
                        </a:spcAft>
                      </a:pPr>
                      <a:r>
                        <a:rPr lang="en-US" sz="1000" dirty="0">
                          <a:solidFill>
                            <a:srgbClr val="000000"/>
                          </a:solidFill>
                          <a:effectLst/>
                          <a:latin typeface="Calibri"/>
                          <a:ea typeface="Calibri"/>
                          <a:cs typeface="Times New Roman"/>
                        </a:rPr>
                        <a:t>Student achievement gains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Closing achievement gaps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Increase in the percent of students at the Meets and Masters levels on STAAR</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Increase in student progress made</a:t>
                      </a:r>
                      <a:endParaRPr lang="en-US" sz="1000" dirty="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Formative assessments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CBAs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Benchmarks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STAAR</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TELPAS</a:t>
                      </a:r>
                      <a:endParaRPr lang="en-US" sz="1000" dirty="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Title I </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Title II</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Title III </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Title IV</a:t>
                      </a:r>
                      <a:endParaRPr lang="en-US" sz="1000" dirty="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50906607"/>
                  </a:ext>
                </a:extLst>
              </a:tr>
              <a:tr h="155331">
                <a:tc gridSpan="8">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Action Steps</a:t>
                      </a:r>
                      <a:endParaRPr lang="en-US" sz="1000" dirty="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21753709"/>
                  </a:ext>
                </a:extLst>
              </a:tr>
              <a:tr h="155331">
                <a:tc gridSpan="8">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1) Opportunities to participate in online technology professional development will be offered to address time constraint issues. This will be done via </a:t>
                      </a:r>
                      <a:r>
                        <a:rPr lang="en-US" sz="1000" dirty="0" err="1">
                          <a:solidFill>
                            <a:srgbClr val="000000"/>
                          </a:solidFill>
                          <a:effectLst/>
                          <a:latin typeface="Calibri"/>
                          <a:ea typeface="Calibri"/>
                          <a:cs typeface="Times New Roman"/>
                        </a:rPr>
                        <a:t>Hoonuit</a:t>
                      </a:r>
                      <a:r>
                        <a:rPr lang="en-US" sz="1000" dirty="0">
                          <a:solidFill>
                            <a:srgbClr val="000000"/>
                          </a:solidFill>
                          <a:effectLst/>
                          <a:latin typeface="Calibri"/>
                          <a:ea typeface="Calibri"/>
                          <a:cs typeface="Times New Roman"/>
                        </a:rPr>
                        <a:t> and the </a:t>
                      </a:r>
                      <a:r>
                        <a:rPr lang="en-US" sz="1000" dirty="0" err="1">
                          <a:solidFill>
                            <a:srgbClr val="000000"/>
                          </a:solidFill>
                          <a:effectLst/>
                          <a:latin typeface="Calibri"/>
                          <a:ea typeface="Calibri"/>
                          <a:cs typeface="Times New Roman"/>
                        </a:rPr>
                        <a:t>MegaByte</a:t>
                      </a:r>
                      <a:r>
                        <a:rPr lang="en-US" sz="1000" dirty="0">
                          <a:solidFill>
                            <a:srgbClr val="000000"/>
                          </a:solidFill>
                          <a:effectLst/>
                          <a:latin typeface="Calibri"/>
                          <a:ea typeface="Calibri"/>
                          <a:cs typeface="Times New Roman"/>
                        </a:rPr>
                        <a:t> Consortium. </a:t>
                      </a:r>
                      <a:endParaRPr lang="en-US" sz="1000" dirty="0">
                        <a:effectLst/>
                        <a:latin typeface="Calibri"/>
                        <a:ea typeface="Calibri"/>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92109535"/>
                  </a:ext>
                </a:extLst>
              </a:tr>
              <a:tr h="155331">
                <a:tc gridSpan="8">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2) Resources and support will be provided by District and Campus Instructional Technologist to integrate technology into the core curriculum. </a:t>
                      </a:r>
                      <a:endParaRPr lang="en-US" sz="1000" dirty="0">
                        <a:effectLst/>
                        <a:latin typeface="Calibri"/>
                        <a:ea typeface="Calibri"/>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57976938"/>
                  </a:ext>
                </a:extLst>
              </a:tr>
              <a:tr h="155331">
                <a:tc gridSpan="8">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3) Library Media Specialists provide training in various areas of technology and online resources for Science.</a:t>
                      </a:r>
                      <a:endParaRPr lang="en-US" sz="1000" dirty="0">
                        <a:effectLst/>
                        <a:latin typeface="Calibri"/>
                        <a:ea typeface="Calibri"/>
                        <a:cs typeface="Times New Roman" panose="02020603050405020304" pitchFamily="18" charset="0"/>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28854582"/>
                  </a:ext>
                </a:extLst>
              </a:tr>
              <a:tr h="272917">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Strategy 3</a:t>
                      </a:r>
                      <a:endParaRPr lang="en-US" sz="1000" dirty="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Persons Responsible</a:t>
                      </a:r>
                      <a:endParaRPr lang="en-US" sz="1000" dirty="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Resources</a:t>
                      </a:r>
                      <a:endParaRPr lang="en-US" sz="1000" dirty="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Timeline</a:t>
                      </a:r>
                      <a:endParaRPr lang="en-US" sz="1000" dirty="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Evidence of Implementation</a:t>
                      </a:r>
                      <a:endParaRPr lang="en-US" sz="1000" dirty="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Evidence of Impact</a:t>
                      </a:r>
                      <a:endParaRPr lang="en-US" sz="1000" dirty="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Formative Evaluation</a:t>
                      </a:r>
                      <a:endParaRPr lang="en-US" sz="1000" dirty="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Title-I School- Wide Component</a:t>
                      </a:r>
                      <a:endParaRPr lang="en-US" sz="1000" dirty="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525101916"/>
                  </a:ext>
                </a:extLst>
              </a:tr>
              <a:tr h="809625">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All teachers will receive training on TEKS analysis to determine depth and complexity of each student expectation taught.</a:t>
                      </a:r>
                      <a:endParaRPr lang="en-US" sz="1000" dirty="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 ELAR Coordinators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Instructional Coaches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Teachers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Campus Administration</a:t>
                      </a:r>
                      <a:endParaRPr lang="en-US" sz="1000" dirty="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Title I</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Title II</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Local  Funds</a:t>
                      </a:r>
                      <a:endParaRPr lang="en-US" sz="1000" dirty="0">
                        <a:effectLst/>
                        <a:latin typeface="Calibri"/>
                        <a:ea typeface="Calibri"/>
                        <a:cs typeface="Times New Roman"/>
                      </a:endParaRPr>
                    </a:p>
                    <a:p>
                      <a:pPr marL="0" marR="0">
                        <a:lnSpc>
                          <a:spcPct val="107000"/>
                        </a:lnSpc>
                        <a:spcBef>
                          <a:spcPts val="0"/>
                        </a:spcBef>
                        <a:spcAft>
                          <a:spcPts val="0"/>
                        </a:spcAft>
                      </a:pPr>
                      <a:r>
                        <a:rPr lang="en-US" sz="1000" dirty="0">
                          <a:solidFill>
                            <a:srgbClr val="000000"/>
                          </a:solidFill>
                          <a:effectLst/>
                          <a:latin typeface="Calibri"/>
                          <a:ea typeface="Calibri"/>
                          <a:cs typeface="Times New Roman"/>
                        </a:rPr>
                        <a:t>Summit K-12</a:t>
                      </a:r>
                      <a:endParaRPr lang="en-US" sz="1000" dirty="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Aug. 2023</a:t>
                      </a:r>
                      <a:endParaRPr lang="en-US" sz="1000">
                        <a:effectLst/>
                        <a:latin typeface="Calibri"/>
                        <a:ea typeface="Calibri"/>
                        <a:cs typeface="Times New Roman"/>
                      </a:endParaRPr>
                    </a:p>
                    <a:p>
                      <a:pPr marL="0" marR="0" lvl="0">
                        <a:lnSpc>
                          <a:spcPct val="107000"/>
                        </a:lnSpc>
                        <a:spcBef>
                          <a:spcPts val="0"/>
                        </a:spcBef>
                        <a:spcAft>
                          <a:spcPts val="0"/>
                        </a:spcAft>
                        <a:buNone/>
                      </a:pPr>
                      <a:r>
                        <a:rPr lang="en-US" sz="1000" dirty="0">
                          <a:solidFill>
                            <a:srgbClr val="000000"/>
                          </a:solidFill>
                          <a:effectLst/>
                          <a:latin typeface="Calibri"/>
                          <a:ea typeface="Calibri"/>
                          <a:cs typeface="Times New Roman"/>
                        </a:rPr>
                        <a:t> March 2024</a:t>
                      </a:r>
                      <a:endParaRPr lang="en-US" sz="1000" dirty="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Agenda</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Sign-in sheets</a:t>
                      </a:r>
                      <a:endParaRPr lang="en-US" sz="1000" dirty="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Increased student progress for all students to include sub populations as measured on CBAs, BMs, STAAR, TELPAS</a:t>
                      </a:r>
                      <a:endParaRPr lang="en-US" sz="1000" dirty="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CBAs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BMs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STAAR</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TELPAS</a:t>
                      </a:r>
                      <a:endParaRPr lang="en-US" sz="1000" dirty="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Title I, II, III</a:t>
                      </a:r>
                      <a:endParaRPr lang="en-US" sz="1000" dirty="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76055"/>
                  </a:ext>
                </a:extLst>
              </a:tr>
              <a:tr h="230465">
                <a:tc gridSpan="8">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Action Steps</a:t>
                      </a:r>
                      <a:endParaRPr lang="en-US" sz="1000" dirty="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72592752"/>
                  </a:ext>
                </a:extLst>
              </a:tr>
              <a:tr h="155331">
                <a:tc gridSpan="8">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1) Training on reading development skills (state reading academies) will be conducted for K-3rd grade teachers by Region One ESC and Summit K-12.</a:t>
                      </a:r>
                      <a:endParaRPr lang="en-US" sz="1000" dirty="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3080713"/>
                  </a:ext>
                </a:extLst>
              </a:tr>
              <a:tr h="155331">
                <a:tc gridSpan="8">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2) Training on Science vertical alignment by Science Lab teacher</a:t>
                      </a:r>
                      <a:endParaRPr lang="en-US" sz="1000" dirty="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00168355"/>
                  </a:ext>
                </a:extLst>
              </a:tr>
              <a:tr h="155331">
                <a:tc gridSpan="8">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3) Training on Reading vertical alignment by team leader.</a:t>
                      </a:r>
                      <a:endParaRPr lang="en-US" sz="1000" dirty="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12022587"/>
                  </a:ext>
                </a:extLst>
              </a:tr>
            </a:tbl>
          </a:graphicData>
        </a:graphic>
      </p:graphicFrame>
    </p:spTree>
    <p:extLst>
      <p:ext uri="{BB962C8B-B14F-4D97-AF65-F5344CB8AC3E}">
        <p14:creationId xmlns:p14="http://schemas.microsoft.com/office/powerpoint/2010/main" val="29505721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5ED31D90-B9E6-4951-B9FD-761A91F5498F}"/>
              </a:ext>
            </a:extLst>
          </p:cNvPr>
          <p:cNvGraphicFramePr>
            <a:graphicFrameLocks noGrp="1"/>
          </p:cNvGraphicFramePr>
          <p:nvPr>
            <p:extLst>
              <p:ext uri="{D42A27DB-BD31-4B8C-83A1-F6EECF244321}">
                <p14:modId xmlns:p14="http://schemas.microsoft.com/office/powerpoint/2010/main" val="2755651351"/>
              </p:ext>
            </p:extLst>
          </p:nvPr>
        </p:nvGraphicFramePr>
        <p:xfrm>
          <a:off x="1" y="1"/>
          <a:ext cx="12192001" cy="6564112"/>
        </p:xfrm>
        <a:graphic>
          <a:graphicData uri="http://schemas.openxmlformats.org/drawingml/2006/table">
            <a:tbl>
              <a:tblPr firstRow="1" firstCol="1" bandRow="1"/>
              <a:tblGrid>
                <a:gridCol w="1790467">
                  <a:extLst>
                    <a:ext uri="{9D8B030D-6E8A-4147-A177-3AD203B41FA5}">
                      <a16:colId xmlns:a16="http://schemas.microsoft.com/office/drawing/2014/main" val="3294086980"/>
                    </a:ext>
                  </a:extLst>
                </a:gridCol>
                <a:gridCol w="1458090">
                  <a:extLst>
                    <a:ext uri="{9D8B030D-6E8A-4147-A177-3AD203B41FA5}">
                      <a16:colId xmlns:a16="http://schemas.microsoft.com/office/drawing/2014/main" val="2835741459"/>
                    </a:ext>
                  </a:extLst>
                </a:gridCol>
                <a:gridCol w="1414421">
                  <a:extLst>
                    <a:ext uri="{9D8B030D-6E8A-4147-A177-3AD203B41FA5}">
                      <a16:colId xmlns:a16="http://schemas.microsoft.com/office/drawing/2014/main" val="2004832838"/>
                    </a:ext>
                  </a:extLst>
                </a:gridCol>
                <a:gridCol w="870972">
                  <a:extLst>
                    <a:ext uri="{9D8B030D-6E8A-4147-A177-3AD203B41FA5}">
                      <a16:colId xmlns:a16="http://schemas.microsoft.com/office/drawing/2014/main" val="3783555350"/>
                    </a:ext>
                  </a:extLst>
                </a:gridCol>
                <a:gridCol w="1844650">
                  <a:extLst>
                    <a:ext uri="{9D8B030D-6E8A-4147-A177-3AD203B41FA5}">
                      <a16:colId xmlns:a16="http://schemas.microsoft.com/office/drawing/2014/main" val="208715127"/>
                    </a:ext>
                  </a:extLst>
                </a:gridCol>
                <a:gridCol w="1546241">
                  <a:extLst>
                    <a:ext uri="{9D8B030D-6E8A-4147-A177-3AD203B41FA5}">
                      <a16:colId xmlns:a16="http://schemas.microsoft.com/office/drawing/2014/main" val="1251468783"/>
                    </a:ext>
                  </a:extLst>
                </a:gridCol>
                <a:gridCol w="1475883">
                  <a:extLst>
                    <a:ext uri="{9D8B030D-6E8A-4147-A177-3AD203B41FA5}">
                      <a16:colId xmlns:a16="http://schemas.microsoft.com/office/drawing/2014/main" val="2143477888"/>
                    </a:ext>
                  </a:extLst>
                </a:gridCol>
                <a:gridCol w="1791277">
                  <a:extLst>
                    <a:ext uri="{9D8B030D-6E8A-4147-A177-3AD203B41FA5}">
                      <a16:colId xmlns:a16="http://schemas.microsoft.com/office/drawing/2014/main" val="3749894712"/>
                    </a:ext>
                  </a:extLst>
                </a:gridCol>
              </a:tblGrid>
              <a:tr h="155331">
                <a:tc>
                  <a:txBody>
                    <a:bodyPr/>
                    <a:lstStyle/>
                    <a:p>
                      <a:pPr marL="0" marR="0">
                        <a:lnSpc>
                          <a:spcPct val="107000"/>
                        </a:lnSpc>
                        <a:spcBef>
                          <a:spcPts val="0"/>
                        </a:spcBef>
                        <a:spcAft>
                          <a:spcPts val="0"/>
                        </a:spcAft>
                      </a:pPr>
                      <a:r>
                        <a:rPr lang="en-US" sz="1000" b="1" dirty="0">
                          <a:solidFill>
                            <a:srgbClr val="000000"/>
                          </a:solidFill>
                          <a:effectLst/>
                          <a:latin typeface="Calibri"/>
                          <a:ea typeface="Times New Roman" panose="02020603050405020304" pitchFamily="18" charset="0"/>
                          <a:cs typeface="Times New Roman"/>
                        </a:rPr>
                        <a:t>Goal Area 1:</a:t>
                      </a:r>
                      <a:endParaRPr lang="en-US" sz="100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nSpc>
                          <a:spcPct val="107000"/>
                        </a:lnSpc>
                        <a:spcBef>
                          <a:spcPts val="0"/>
                        </a:spcBef>
                        <a:spcAft>
                          <a:spcPts val="0"/>
                        </a:spcAft>
                      </a:pPr>
                      <a:r>
                        <a:rPr lang="en-US" sz="1000" dirty="0">
                          <a:solidFill>
                            <a:srgbClr val="000000"/>
                          </a:solidFill>
                          <a:effectLst/>
                          <a:latin typeface="Calibri"/>
                          <a:ea typeface="Times New Roman" panose="02020603050405020304" pitchFamily="18" charset="0"/>
                          <a:cs typeface="Times New Roman"/>
                        </a:rPr>
                        <a:t>Student Achievement</a:t>
                      </a:r>
                      <a:endParaRPr lang="en-US" sz="100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07582568"/>
                  </a:ext>
                </a:extLst>
              </a:tr>
              <a:tr h="161925">
                <a:tc>
                  <a:txBody>
                    <a:bodyPr/>
                    <a:lstStyle/>
                    <a:p>
                      <a:pPr marL="0" marR="0">
                        <a:lnSpc>
                          <a:spcPct val="107000"/>
                        </a:lnSpc>
                        <a:spcBef>
                          <a:spcPts val="0"/>
                        </a:spcBef>
                        <a:spcAft>
                          <a:spcPts val="0"/>
                        </a:spcAft>
                      </a:pPr>
                      <a:r>
                        <a:rPr lang="en-US" sz="1000" b="1" dirty="0">
                          <a:solidFill>
                            <a:srgbClr val="000000"/>
                          </a:solidFill>
                          <a:effectLst/>
                          <a:latin typeface="Calibri"/>
                          <a:ea typeface="Times New Roman" panose="02020603050405020304" pitchFamily="18" charset="0"/>
                          <a:cs typeface="Times New Roman"/>
                        </a:rPr>
                        <a:t>Annual Goal 3:  </a:t>
                      </a:r>
                      <a:endParaRPr lang="en-US" sz="100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lvl="0">
                        <a:lnSpc>
                          <a:spcPct val="107000"/>
                        </a:lnSpc>
                        <a:spcBef>
                          <a:spcPts val="0"/>
                        </a:spcBef>
                        <a:spcAft>
                          <a:spcPts val="0"/>
                        </a:spcAft>
                        <a:buNone/>
                      </a:pPr>
                      <a:r>
                        <a:rPr lang="en-US" sz="1000" b="0" i="0" u="none" strike="noStrike" noProof="0" dirty="0">
                          <a:effectLst/>
                        </a:rPr>
                        <a:t>The percent of students who perform at meets grade level or above on STAAR all grades all subjects will increase by 6 percentage points by June 2024.</a:t>
                      </a:r>
                      <a:endParaRPr lang="en-US" dirty="0"/>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39550549"/>
                  </a:ext>
                </a:extLst>
              </a:tr>
              <a:tr h="155331">
                <a:tc>
                  <a:txBody>
                    <a:bodyPr/>
                    <a:lstStyle/>
                    <a:p>
                      <a:pPr marL="0" marR="0">
                        <a:lnSpc>
                          <a:spcPct val="107000"/>
                        </a:lnSpc>
                        <a:spcBef>
                          <a:spcPts val="0"/>
                        </a:spcBef>
                        <a:spcAft>
                          <a:spcPts val="0"/>
                        </a:spcAft>
                      </a:pPr>
                      <a:r>
                        <a:rPr lang="en-US" sz="1000" b="1" dirty="0">
                          <a:solidFill>
                            <a:srgbClr val="000000"/>
                          </a:solidFill>
                          <a:effectLst/>
                          <a:latin typeface="Calibri"/>
                          <a:ea typeface="Times New Roman" panose="02020603050405020304" pitchFamily="18" charset="0"/>
                          <a:cs typeface="Times New Roman"/>
                        </a:rPr>
                        <a:t>Objective 3:  </a:t>
                      </a:r>
                      <a:endParaRPr lang="en-US" sz="100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lvl="0">
                        <a:lnSpc>
                          <a:spcPct val="107000"/>
                        </a:lnSpc>
                        <a:spcBef>
                          <a:spcPts val="0"/>
                        </a:spcBef>
                        <a:spcAft>
                          <a:spcPts val="0"/>
                        </a:spcAft>
                        <a:buNone/>
                      </a:pPr>
                      <a:r>
                        <a:rPr lang="en-US" sz="1000" b="0" i="0" u="none" strike="noStrike" noProof="0" dirty="0">
                          <a:effectLst/>
                        </a:rPr>
                        <a:t>The percent of students performing at meets grade level or above on STAAR all subjects 3-5 will increase from 52% to 58% through data-driven instruction</a:t>
                      </a:r>
                      <a:endParaRPr lang="en-US"/>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19258196"/>
                  </a:ext>
                </a:extLst>
              </a:tr>
              <a:tr h="272917">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Strategy 1</a:t>
                      </a:r>
                      <a:endParaRPr lang="en-US" sz="100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Persons Responsible</a:t>
                      </a:r>
                      <a:endParaRPr lang="en-US" sz="100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Resources</a:t>
                      </a:r>
                      <a:endParaRPr lang="en-US" sz="100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Timeline</a:t>
                      </a:r>
                      <a:endParaRPr lang="en-US" sz="100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Evidence of Implementation</a:t>
                      </a:r>
                      <a:endParaRPr lang="en-US" sz="100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Evidence of Impact</a:t>
                      </a:r>
                      <a:endParaRPr lang="en-US" sz="100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Formative Evaluation</a:t>
                      </a:r>
                      <a:endParaRPr lang="en-US" sz="100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Title-I School- Wide Component</a:t>
                      </a:r>
                      <a:endParaRPr lang="en-US" sz="100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990880395"/>
                  </a:ext>
                </a:extLst>
              </a:tr>
              <a:tr h="1190625">
                <a:tc>
                  <a:txBody>
                    <a:bodyPr/>
                    <a:lstStyle/>
                    <a:p>
                      <a:pPr marL="0" marR="0">
                        <a:lnSpc>
                          <a:spcPct val="107000"/>
                        </a:lnSpc>
                        <a:spcBef>
                          <a:spcPts val="0"/>
                        </a:spcBef>
                        <a:spcAft>
                          <a:spcPts val="0"/>
                        </a:spcAft>
                      </a:pPr>
                      <a:r>
                        <a:rPr lang="en-US" sz="1000" dirty="0">
                          <a:solidFill>
                            <a:schemeClr val="tx1"/>
                          </a:solidFill>
                          <a:effectLst/>
                          <a:latin typeface="Calibri"/>
                          <a:ea typeface="Calibri"/>
                          <a:cs typeface="Times New Roman"/>
                        </a:rPr>
                        <a:t>Students will be provided with experiences that allow them to make connections through real world experiences and project-based learning. </a:t>
                      </a: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000" dirty="0">
                          <a:solidFill>
                            <a:schemeClr val="tx1"/>
                          </a:solidFill>
                          <a:effectLst/>
                          <a:latin typeface="Calibri"/>
                          <a:ea typeface="Calibri"/>
                          <a:cs typeface="Times New Roman"/>
                        </a:rPr>
                        <a:t>Principals</a:t>
                      </a:r>
                      <a:br>
                        <a:rPr lang="en-US" sz="1000" dirty="0">
                          <a:solidFill>
                            <a:schemeClr val="tx1"/>
                          </a:solidFill>
                          <a:effectLst/>
                          <a:latin typeface="Calibri"/>
                          <a:ea typeface="Calibri"/>
                          <a:cs typeface="Times New Roman"/>
                        </a:rPr>
                      </a:br>
                      <a:r>
                        <a:rPr lang="en-US" sz="1000" dirty="0">
                          <a:solidFill>
                            <a:schemeClr val="tx1"/>
                          </a:solidFill>
                          <a:effectLst/>
                          <a:latin typeface="Calibri"/>
                          <a:ea typeface="Calibri"/>
                          <a:cs typeface="Times New Roman"/>
                        </a:rPr>
                        <a:t>Assistant principals</a:t>
                      </a:r>
                      <a:br>
                        <a:rPr lang="en-US" sz="1000" dirty="0">
                          <a:solidFill>
                            <a:schemeClr val="tx1"/>
                          </a:solidFill>
                          <a:effectLst/>
                          <a:latin typeface="Calibri"/>
                          <a:ea typeface="Calibri"/>
                          <a:cs typeface="Times New Roman"/>
                        </a:rPr>
                      </a:br>
                      <a:r>
                        <a:rPr lang="en-US" sz="1000" dirty="0">
                          <a:solidFill>
                            <a:schemeClr val="tx1"/>
                          </a:solidFill>
                          <a:effectLst/>
                          <a:latin typeface="Calibri"/>
                          <a:ea typeface="Calibri"/>
                          <a:cs typeface="Times New Roman"/>
                        </a:rPr>
                        <a:t>Collaborative Learning Leader</a:t>
                      </a:r>
                      <a:br>
                        <a:rPr lang="en-US" sz="1000" dirty="0">
                          <a:solidFill>
                            <a:schemeClr val="tx1"/>
                          </a:solidFill>
                          <a:effectLst/>
                          <a:latin typeface="Calibri"/>
                          <a:ea typeface="Calibri"/>
                          <a:cs typeface="Times New Roman"/>
                        </a:rPr>
                      </a:br>
                      <a:r>
                        <a:rPr lang="en-US" sz="1000" dirty="0">
                          <a:solidFill>
                            <a:schemeClr val="tx1"/>
                          </a:solidFill>
                          <a:effectLst/>
                          <a:latin typeface="Calibri"/>
                          <a:ea typeface="Calibri"/>
                          <a:cs typeface="Times New Roman"/>
                        </a:rPr>
                        <a:t>Department chairs</a:t>
                      </a:r>
                      <a:br>
                        <a:rPr lang="en-US" sz="1000" dirty="0">
                          <a:solidFill>
                            <a:schemeClr val="tx1"/>
                          </a:solidFill>
                          <a:effectLst/>
                          <a:latin typeface="Calibri"/>
                          <a:ea typeface="Calibri"/>
                          <a:cs typeface="Times New Roman"/>
                        </a:rPr>
                      </a:br>
                      <a:r>
                        <a:rPr lang="en-US" sz="1000" dirty="0">
                          <a:solidFill>
                            <a:schemeClr val="tx1"/>
                          </a:solidFill>
                          <a:effectLst/>
                          <a:latin typeface="Calibri"/>
                          <a:ea typeface="Calibri"/>
                          <a:cs typeface="Times New Roman"/>
                        </a:rPr>
                        <a:t>Campus teachers</a:t>
                      </a: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chemeClr val="tx1"/>
                          </a:solidFill>
                          <a:effectLst/>
                          <a:latin typeface="Calibri"/>
                          <a:ea typeface="Calibri"/>
                          <a:cs typeface="Times New Roman"/>
                        </a:rPr>
                        <a:t>Project Materials</a:t>
                      </a:r>
                      <a:br>
                        <a:rPr lang="en-US" sz="1000" dirty="0">
                          <a:solidFill>
                            <a:schemeClr val="tx1"/>
                          </a:solidFill>
                          <a:effectLst/>
                          <a:latin typeface="Calibri"/>
                          <a:ea typeface="Calibri"/>
                          <a:cs typeface="Times New Roman"/>
                        </a:rPr>
                      </a:br>
                      <a:r>
                        <a:rPr lang="en-US" sz="1000" dirty="0">
                          <a:solidFill>
                            <a:schemeClr val="tx1"/>
                          </a:solidFill>
                          <a:effectLst/>
                          <a:latin typeface="Calibri"/>
                          <a:ea typeface="Calibri"/>
                          <a:cs typeface="Times New Roman"/>
                        </a:rPr>
                        <a:t>Field trips</a:t>
                      </a:r>
                      <a:br>
                        <a:rPr lang="en-US" sz="1000" dirty="0">
                          <a:solidFill>
                            <a:schemeClr val="tx1"/>
                          </a:solidFill>
                          <a:effectLst/>
                          <a:latin typeface="Calibri"/>
                          <a:ea typeface="Calibri"/>
                          <a:cs typeface="Times New Roman"/>
                        </a:rPr>
                      </a:br>
                      <a:r>
                        <a:rPr lang="en-US" sz="1000" dirty="0">
                          <a:solidFill>
                            <a:schemeClr val="tx1"/>
                          </a:solidFill>
                          <a:effectLst/>
                          <a:latin typeface="Calibri"/>
                          <a:ea typeface="Calibri"/>
                          <a:cs typeface="Times New Roman"/>
                        </a:rPr>
                        <a:t>State and federal accountability reports</a:t>
                      </a:r>
                    </a:p>
                    <a:p>
                      <a:pPr marL="0" marR="0">
                        <a:lnSpc>
                          <a:spcPct val="107000"/>
                        </a:lnSpc>
                        <a:spcBef>
                          <a:spcPts val="0"/>
                        </a:spcBef>
                        <a:spcAft>
                          <a:spcPts val="0"/>
                        </a:spcAft>
                      </a:pPr>
                      <a:r>
                        <a:rPr lang="en-US" sz="1000" dirty="0">
                          <a:solidFill>
                            <a:schemeClr val="tx1"/>
                          </a:solidFill>
                          <a:effectLst/>
                          <a:latin typeface="Calibri"/>
                          <a:ea typeface="Calibri"/>
                          <a:cs typeface="Times New Roman"/>
                        </a:rPr>
                        <a:t>Assessment data</a:t>
                      </a: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chemeClr val="tx1"/>
                          </a:solidFill>
                          <a:effectLst/>
                          <a:latin typeface="Calibri"/>
                          <a:ea typeface="Calibri"/>
                          <a:cs typeface="Times New Roman"/>
                        </a:rPr>
                        <a:t>Oct. 2023 -April 2024</a:t>
                      </a: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chemeClr val="tx1"/>
                          </a:solidFill>
                          <a:effectLst/>
                          <a:latin typeface="Calibri"/>
                          <a:ea typeface="Calibri"/>
                          <a:cs typeface="Times New Roman"/>
                        </a:rPr>
                        <a:t>Sign-in sheets</a:t>
                      </a:r>
                      <a:br>
                        <a:rPr lang="en-US" sz="1000" dirty="0">
                          <a:solidFill>
                            <a:schemeClr val="tx1"/>
                          </a:solidFill>
                          <a:effectLst/>
                          <a:latin typeface="Calibri"/>
                          <a:ea typeface="Calibri"/>
                          <a:cs typeface="Times New Roman"/>
                        </a:rPr>
                      </a:br>
                      <a:r>
                        <a:rPr lang="en-US" sz="1000" dirty="0">
                          <a:solidFill>
                            <a:schemeClr val="tx1"/>
                          </a:solidFill>
                          <a:effectLst/>
                          <a:latin typeface="Calibri"/>
                          <a:ea typeface="Calibri"/>
                          <a:cs typeface="Times New Roman"/>
                        </a:rPr>
                        <a:t>Data reports</a:t>
                      </a:r>
                      <a:br>
                        <a:rPr lang="en-US" sz="1000" dirty="0">
                          <a:solidFill>
                            <a:schemeClr val="tx1"/>
                          </a:solidFill>
                          <a:effectLst/>
                          <a:latin typeface="Calibri"/>
                          <a:ea typeface="Calibri"/>
                          <a:cs typeface="Times New Roman"/>
                        </a:rPr>
                      </a:br>
                      <a:r>
                        <a:rPr lang="en-US" sz="1000" dirty="0">
                          <a:solidFill>
                            <a:schemeClr val="tx1"/>
                          </a:solidFill>
                          <a:effectLst/>
                          <a:latin typeface="Calibri"/>
                          <a:ea typeface="Calibri"/>
                          <a:cs typeface="Times New Roman"/>
                        </a:rPr>
                        <a:t>PowerPoints</a:t>
                      </a:r>
                    </a:p>
                    <a:p>
                      <a:pPr marL="0" marR="0" lvl="0">
                        <a:lnSpc>
                          <a:spcPct val="107000"/>
                        </a:lnSpc>
                        <a:spcBef>
                          <a:spcPts val="0"/>
                        </a:spcBef>
                        <a:spcAft>
                          <a:spcPts val="0"/>
                        </a:spcAft>
                        <a:buNone/>
                      </a:pPr>
                      <a:r>
                        <a:rPr lang="en-US" sz="1000" dirty="0">
                          <a:solidFill>
                            <a:schemeClr val="tx1"/>
                          </a:solidFill>
                          <a:effectLst/>
                          <a:latin typeface="Calibri"/>
                          <a:ea typeface="Calibri"/>
                          <a:cs typeface="Times New Roman"/>
                        </a:rPr>
                        <a:t>Curriculum based projects embedded.</a:t>
                      </a:r>
                    </a:p>
                    <a:p>
                      <a:pPr marL="0" marR="0" lvl="0">
                        <a:lnSpc>
                          <a:spcPct val="107000"/>
                        </a:lnSpc>
                        <a:spcBef>
                          <a:spcPts val="0"/>
                        </a:spcBef>
                        <a:spcAft>
                          <a:spcPts val="0"/>
                        </a:spcAft>
                        <a:buNone/>
                      </a:pPr>
                      <a:r>
                        <a:rPr lang="en-US" sz="1000" dirty="0">
                          <a:solidFill>
                            <a:schemeClr val="tx1"/>
                          </a:solidFill>
                          <a:effectLst/>
                          <a:latin typeface="Calibri"/>
                          <a:ea typeface="Calibri"/>
                          <a:cs typeface="Times New Roman"/>
                        </a:rPr>
                        <a:t>Field trips</a:t>
                      </a: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chemeClr val="tx1"/>
                          </a:solidFill>
                          <a:effectLst/>
                          <a:latin typeface="Calibri"/>
                          <a:ea typeface="Calibri"/>
                          <a:cs typeface="Times New Roman"/>
                        </a:rPr>
                        <a:t>Student achievement gains</a:t>
                      </a:r>
                      <a:br>
                        <a:rPr lang="en-US" sz="1000" dirty="0">
                          <a:solidFill>
                            <a:schemeClr val="tx1"/>
                          </a:solidFill>
                          <a:effectLst/>
                          <a:latin typeface="Calibri"/>
                          <a:ea typeface="Calibri"/>
                          <a:cs typeface="Times New Roman"/>
                        </a:rPr>
                      </a:br>
                      <a:r>
                        <a:rPr lang="en-US" sz="1000" dirty="0">
                          <a:solidFill>
                            <a:schemeClr val="tx1"/>
                          </a:solidFill>
                          <a:effectLst/>
                          <a:latin typeface="Calibri"/>
                          <a:ea typeface="Calibri"/>
                          <a:cs typeface="Times New Roman"/>
                        </a:rPr>
                        <a:t>Closing achievement gaps</a:t>
                      </a:r>
                      <a:br>
                        <a:rPr lang="en-US" sz="1000" dirty="0">
                          <a:solidFill>
                            <a:schemeClr val="tx1"/>
                          </a:solidFill>
                          <a:effectLst/>
                          <a:latin typeface="Calibri"/>
                          <a:ea typeface="Calibri"/>
                          <a:cs typeface="Times New Roman"/>
                        </a:rPr>
                      </a:br>
                      <a:r>
                        <a:rPr lang="en-US" sz="1000" dirty="0">
                          <a:solidFill>
                            <a:schemeClr val="tx1"/>
                          </a:solidFill>
                          <a:effectLst/>
                          <a:latin typeface="Calibri"/>
                          <a:ea typeface="Calibri"/>
                          <a:cs typeface="Times New Roman"/>
                        </a:rPr>
                        <a:t>Increase in the percent of students at the Meets and Masters levels on STAAR</a:t>
                      </a:r>
                      <a:br>
                        <a:rPr lang="en-US" sz="1000" dirty="0">
                          <a:solidFill>
                            <a:schemeClr val="tx1"/>
                          </a:solidFill>
                          <a:effectLst/>
                          <a:latin typeface="Calibri"/>
                          <a:ea typeface="Calibri"/>
                          <a:cs typeface="Times New Roman"/>
                        </a:rPr>
                      </a:br>
                      <a:r>
                        <a:rPr lang="en-US" sz="1000" dirty="0">
                          <a:solidFill>
                            <a:schemeClr val="tx1"/>
                          </a:solidFill>
                          <a:effectLst/>
                          <a:latin typeface="Calibri"/>
                          <a:ea typeface="Calibri"/>
                          <a:cs typeface="Times New Roman"/>
                        </a:rPr>
                        <a:t>Increase in student progress</a:t>
                      </a: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chemeClr val="tx1"/>
                          </a:solidFill>
                          <a:effectLst/>
                          <a:latin typeface="Calibri"/>
                          <a:ea typeface="Calibri"/>
                          <a:cs typeface="Times New Roman"/>
                        </a:rPr>
                        <a:t>Formative assessments</a:t>
                      </a:r>
                      <a:br>
                        <a:rPr lang="en-US" sz="1000" dirty="0">
                          <a:solidFill>
                            <a:schemeClr val="tx1"/>
                          </a:solidFill>
                          <a:effectLst/>
                          <a:latin typeface="Calibri"/>
                          <a:ea typeface="Calibri"/>
                          <a:cs typeface="Times New Roman"/>
                        </a:rPr>
                      </a:br>
                      <a:r>
                        <a:rPr lang="en-US" sz="1000" dirty="0">
                          <a:solidFill>
                            <a:schemeClr val="tx1"/>
                          </a:solidFill>
                          <a:effectLst/>
                          <a:latin typeface="Calibri"/>
                          <a:ea typeface="Calibri"/>
                          <a:cs typeface="Times New Roman"/>
                        </a:rPr>
                        <a:t>CBAs</a:t>
                      </a:r>
                    </a:p>
                    <a:p>
                      <a:pPr marL="0" marR="0">
                        <a:lnSpc>
                          <a:spcPct val="107000"/>
                        </a:lnSpc>
                        <a:spcBef>
                          <a:spcPts val="0"/>
                        </a:spcBef>
                        <a:spcAft>
                          <a:spcPts val="0"/>
                        </a:spcAft>
                      </a:pPr>
                      <a:r>
                        <a:rPr lang="en-US" sz="1000" dirty="0">
                          <a:solidFill>
                            <a:schemeClr val="tx1"/>
                          </a:solidFill>
                          <a:effectLst/>
                          <a:latin typeface="Calibri"/>
                          <a:ea typeface="Calibri"/>
                          <a:cs typeface="Times New Roman"/>
                        </a:rPr>
                        <a:t>Progress Monitoring</a:t>
                      </a:r>
                      <a:br>
                        <a:rPr lang="en-US" sz="1000" dirty="0">
                          <a:solidFill>
                            <a:schemeClr val="tx1"/>
                          </a:solidFill>
                          <a:effectLst/>
                          <a:latin typeface="Calibri"/>
                          <a:ea typeface="Calibri"/>
                          <a:cs typeface="Times New Roman"/>
                        </a:rPr>
                      </a:br>
                      <a:r>
                        <a:rPr lang="en-US" sz="1000" dirty="0">
                          <a:solidFill>
                            <a:schemeClr val="tx1"/>
                          </a:solidFill>
                          <a:effectLst/>
                          <a:latin typeface="Calibri"/>
                          <a:ea typeface="Calibri"/>
                          <a:cs typeface="Times New Roman"/>
                        </a:rPr>
                        <a:t>Benchmarks</a:t>
                      </a:r>
                      <a:br>
                        <a:rPr lang="en-US" sz="1000" dirty="0">
                          <a:solidFill>
                            <a:schemeClr val="tx1"/>
                          </a:solidFill>
                          <a:effectLst/>
                          <a:latin typeface="Calibri"/>
                          <a:ea typeface="Calibri"/>
                          <a:cs typeface="Times New Roman"/>
                        </a:rPr>
                      </a:br>
                      <a:r>
                        <a:rPr lang="en-US" sz="1000" dirty="0">
                          <a:solidFill>
                            <a:schemeClr val="tx1"/>
                          </a:solidFill>
                          <a:effectLst/>
                          <a:latin typeface="Calibri"/>
                          <a:ea typeface="Calibri"/>
                          <a:cs typeface="Times New Roman"/>
                        </a:rPr>
                        <a:t>STAAR</a:t>
                      </a:r>
                      <a:br>
                        <a:rPr lang="en-US" sz="1000" dirty="0">
                          <a:solidFill>
                            <a:schemeClr val="tx1"/>
                          </a:solidFill>
                          <a:effectLst/>
                          <a:latin typeface="Calibri"/>
                          <a:ea typeface="Calibri"/>
                          <a:cs typeface="Times New Roman"/>
                        </a:rPr>
                      </a:br>
                      <a:r>
                        <a:rPr lang="en-US" sz="1000" dirty="0">
                          <a:solidFill>
                            <a:schemeClr val="tx1"/>
                          </a:solidFill>
                          <a:effectLst/>
                          <a:latin typeface="Calibri"/>
                          <a:ea typeface="Calibri"/>
                          <a:cs typeface="Times New Roman"/>
                        </a:rPr>
                        <a:t>TELPAS</a:t>
                      </a: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chemeClr val="tx1"/>
                          </a:solidFill>
                          <a:effectLst/>
                          <a:latin typeface="Calibri"/>
                          <a:ea typeface="Calibri"/>
                          <a:cs typeface="Times New Roman"/>
                        </a:rPr>
                        <a:t>Title I </a:t>
                      </a:r>
                      <a:br>
                        <a:rPr lang="en-US" sz="1000" dirty="0">
                          <a:solidFill>
                            <a:schemeClr val="tx1"/>
                          </a:solidFill>
                          <a:effectLst/>
                          <a:latin typeface="Calibri"/>
                          <a:ea typeface="Calibri"/>
                          <a:cs typeface="Times New Roman"/>
                        </a:rPr>
                      </a:br>
                      <a:r>
                        <a:rPr lang="en-US" sz="1000" dirty="0">
                          <a:solidFill>
                            <a:schemeClr val="tx1"/>
                          </a:solidFill>
                          <a:effectLst/>
                          <a:latin typeface="Calibri"/>
                          <a:ea typeface="Calibri"/>
                          <a:cs typeface="Times New Roman"/>
                        </a:rPr>
                        <a:t>Title II</a:t>
                      </a:r>
                      <a:br>
                        <a:rPr lang="en-US" sz="1000" dirty="0">
                          <a:solidFill>
                            <a:schemeClr val="tx1"/>
                          </a:solidFill>
                          <a:effectLst/>
                          <a:latin typeface="Calibri"/>
                          <a:ea typeface="Calibri"/>
                          <a:cs typeface="Times New Roman"/>
                        </a:rPr>
                      </a:br>
                      <a:r>
                        <a:rPr lang="en-US" sz="1000" dirty="0">
                          <a:solidFill>
                            <a:schemeClr val="tx1"/>
                          </a:solidFill>
                          <a:effectLst/>
                          <a:latin typeface="Calibri"/>
                          <a:ea typeface="Calibri"/>
                          <a:cs typeface="Times New Roman"/>
                        </a:rPr>
                        <a:t>Title III </a:t>
                      </a:r>
                      <a:br>
                        <a:rPr lang="en-US" sz="1000" dirty="0">
                          <a:solidFill>
                            <a:schemeClr val="tx1"/>
                          </a:solidFill>
                          <a:effectLst/>
                          <a:latin typeface="Calibri"/>
                          <a:ea typeface="Calibri"/>
                          <a:cs typeface="Times New Roman"/>
                        </a:rPr>
                      </a:br>
                      <a:r>
                        <a:rPr lang="en-US" sz="1000" dirty="0">
                          <a:solidFill>
                            <a:schemeClr val="tx1"/>
                          </a:solidFill>
                          <a:effectLst/>
                          <a:latin typeface="Calibri"/>
                          <a:ea typeface="Calibri"/>
                          <a:cs typeface="Times New Roman"/>
                        </a:rPr>
                        <a:t>Title IV</a:t>
                      </a: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73751388"/>
                  </a:ext>
                </a:extLst>
              </a:tr>
              <a:tr h="155331">
                <a:tc gridSpan="8">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Action Steps</a:t>
                      </a:r>
                      <a:endParaRPr lang="en-US" sz="100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71039874"/>
                  </a:ext>
                </a:extLst>
              </a:tr>
              <a:tr h="155331">
                <a:tc gridSpan="8">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1) Initial and ongoing training on the changes in the Texas accountability system by Lead4ward and Region One ESC.</a:t>
                      </a:r>
                      <a:endParaRPr lang="en-US" sz="100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97169057"/>
                  </a:ext>
                </a:extLst>
              </a:tr>
              <a:tr h="155331">
                <a:tc gridSpan="8">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2) Discuss effective reading strategies by high scoring teachers for other teachers across the campus during CLCs.</a:t>
                      </a:r>
                      <a:endParaRPr lang="en-US" sz="100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89948024"/>
                  </a:ext>
                </a:extLst>
              </a:tr>
              <a:tr h="155331">
                <a:tc gridSpan="8">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3) Progress Monitoring (from Assessed Curriculum) will be created by Grade Lever leaders and be provided to teachers based on areas of concern.</a:t>
                      </a:r>
                      <a:endParaRPr lang="en-US" sz="100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56325708"/>
                  </a:ext>
                </a:extLst>
              </a:tr>
              <a:tr h="272917">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Strategy 2</a:t>
                      </a:r>
                      <a:endParaRPr lang="en-US" sz="100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Persons Responsible</a:t>
                      </a:r>
                      <a:endParaRPr lang="en-US" sz="100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Resources</a:t>
                      </a:r>
                      <a:endParaRPr lang="en-US" sz="100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Timeline</a:t>
                      </a:r>
                      <a:endParaRPr lang="en-US" sz="100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Evidence of Implementation</a:t>
                      </a:r>
                      <a:endParaRPr lang="en-US" sz="100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Evidence of Impact</a:t>
                      </a:r>
                      <a:endParaRPr lang="en-US" sz="100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Formative Evaluation</a:t>
                      </a:r>
                      <a:endParaRPr lang="en-US" sz="100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Title-I School- Wide Component</a:t>
                      </a:r>
                      <a:endParaRPr lang="en-US" sz="100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763444632"/>
                  </a:ext>
                </a:extLst>
              </a:tr>
              <a:tr h="1321593">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Ongoing professional development curriculum training will be provided for teachers, administrators and program related staff on virtual instructional strategies (e.g. CIF) and data analysis.</a:t>
                      </a:r>
                      <a:endParaRPr lang="en-US" sz="100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Principals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Assistant principals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Collaborative Learning Leader</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Department chairs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Campus teachers</a:t>
                      </a:r>
                      <a:endParaRPr lang="en-US" sz="100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Lead4ward</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Region 1</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DMAC</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State and federal accountability reports</a:t>
                      </a:r>
                      <a:endParaRPr lang="en-US" sz="100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Aug. 2023 -     May 2024</a:t>
                      </a:r>
                      <a:endParaRPr lang="en-US" sz="100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Agenda</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Sign-in sheets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Data reports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PowerPoints</a:t>
                      </a:r>
                      <a:endParaRPr lang="en-US" sz="100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1200"/>
                        </a:spcAft>
                      </a:pPr>
                      <a:r>
                        <a:rPr lang="en-US" sz="1000" dirty="0">
                          <a:solidFill>
                            <a:srgbClr val="000000"/>
                          </a:solidFill>
                          <a:effectLst/>
                          <a:latin typeface="Calibri"/>
                          <a:ea typeface="Calibri"/>
                          <a:cs typeface="Times New Roman"/>
                        </a:rPr>
                        <a:t>Student achievement gains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Closing achievement gaps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Increase in the percent of students at the Meets and Masters levels on STAAR</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Increase in student progress made</a:t>
                      </a:r>
                      <a:endParaRPr lang="en-US" sz="100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Formative assessments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CBAs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Benchmarks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STAAR</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TELPAS</a:t>
                      </a:r>
                      <a:endParaRPr lang="en-US" sz="100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Title I </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Title II</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Title III </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Title IV</a:t>
                      </a:r>
                      <a:endParaRPr lang="en-US" sz="100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50906607"/>
                  </a:ext>
                </a:extLst>
              </a:tr>
              <a:tr h="155331">
                <a:tc gridSpan="8">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Action Steps</a:t>
                      </a:r>
                      <a:endParaRPr lang="en-US" sz="100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21753709"/>
                  </a:ext>
                </a:extLst>
              </a:tr>
              <a:tr h="155331">
                <a:tc gridSpan="8">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1) Opportunities to participate in online technology professional development will be offered to address time constraint issues. This will be done via </a:t>
                      </a:r>
                      <a:r>
                        <a:rPr lang="en-US" sz="1000" err="1">
                          <a:solidFill>
                            <a:srgbClr val="000000"/>
                          </a:solidFill>
                          <a:effectLst/>
                          <a:latin typeface="Calibri"/>
                          <a:ea typeface="Calibri"/>
                          <a:cs typeface="Times New Roman"/>
                        </a:rPr>
                        <a:t>Hoonuit</a:t>
                      </a:r>
                      <a:r>
                        <a:rPr lang="en-US" sz="1000" dirty="0">
                          <a:solidFill>
                            <a:srgbClr val="000000"/>
                          </a:solidFill>
                          <a:effectLst/>
                          <a:latin typeface="Calibri"/>
                          <a:ea typeface="Calibri"/>
                          <a:cs typeface="Times New Roman"/>
                        </a:rPr>
                        <a:t> and the </a:t>
                      </a:r>
                      <a:r>
                        <a:rPr lang="en-US" sz="1000" err="1">
                          <a:solidFill>
                            <a:srgbClr val="000000"/>
                          </a:solidFill>
                          <a:effectLst/>
                          <a:latin typeface="Calibri"/>
                          <a:ea typeface="Calibri"/>
                          <a:cs typeface="Times New Roman"/>
                        </a:rPr>
                        <a:t>MegaByte</a:t>
                      </a:r>
                      <a:r>
                        <a:rPr lang="en-US" sz="1000" dirty="0">
                          <a:solidFill>
                            <a:srgbClr val="000000"/>
                          </a:solidFill>
                          <a:effectLst/>
                          <a:latin typeface="Calibri"/>
                          <a:ea typeface="Calibri"/>
                          <a:cs typeface="Times New Roman"/>
                        </a:rPr>
                        <a:t> Consortium. </a:t>
                      </a:r>
                      <a:endParaRPr lang="en-US" sz="100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92109535"/>
                  </a:ext>
                </a:extLst>
              </a:tr>
              <a:tr h="155331">
                <a:tc gridSpan="8">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2) Resources and support will be provided by District and Campus Instructional Technologist to integrate technology into the core curriculum. </a:t>
                      </a:r>
                      <a:endParaRPr lang="en-US" sz="100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57976938"/>
                  </a:ext>
                </a:extLst>
              </a:tr>
              <a:tr h="155331">
                <a:tc gridSpan="8">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3) Library Media Specialists provide training in various areas of technology and online resources for Science.</a:t>
                      </a:r>
                      <a:endParaRPr lang="en-US" sz="100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28854582"/>
                  </a:ext>
                </a:extLst>
              </a:tr>
              <a:tr h="272917">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Strategy 3</a:t>
                      </a:r>
                      <a:endParaRPr lang="en-US" sz="100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Persons Responsible</a:t>
                      </a:r>
                      <a:endParaRPr lang="en-US" sz="100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Resources</a:t>
                      </a:r>
                      <a:endParaRPr lang="en-US" sz="100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Timeline</a:t>
                      </a:r>
                      <a:endParaRPr lang="en-US" sz="100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Evidence of Implementation</a:t>
                      </a:r>
                      <a:endParaRPr lang="en-US" sz="100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Evidence of Impact</a:t>
                      </a:r>
                      <a:endParaRPr lang="en-US" sz="100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Formative Evaluation</a:t>
                      </a:r>
                      <a:endParaRPr lang="en-US" sz="100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Title-I School- Wide Component</a:t>
                      </a:r>
                      <a:endParaRPr lang="en-US" sz="100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525101916"/>
                  </a:ext>
                </a:extLst>
              </a:tr>
              <a:tr h="809625">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All teachers will receive training on TEKS analysis to determine depth and complexity of each student expectation taught.</a:t>
                      </a:r>
                      <a:endParaRPr lang="en-US" sz="100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 ELAR Coordinators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Instructional Coaches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Teachers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Campus Administration</a:t>
                      </a:r>
                    </a:p>
                    <a:p>
                      <a:pPr marL="0" marR="0" lvl="0">
                        <a:lnSpc>
                          <a:spcPct val="107000"/>
                        </a:lnSpc>
                        <a:spcBef>
                          <a:spcPts val="0"/>
                        </a:spcBef>
                        <a:spcAft>
                          <a:spcPts val="0"/>
                        </a:spcAft>
                        <a:buNone/>
                      </a:pPr>
                      <a:r>
                        <a:rPr lang="en-US" sz="1000" dirty="0">
                          <a:solidFill>
                            <a:srgbClr val="000000"/>
                          </a:solidFill>
                          <a:effectLst/>
                          <a:latin typeface="Calibri"/>
                          <a:ea typeface="Calibri"/>
                          <a:cs typeface="Times New Roman"/>
                        </a:rPr>
                        <a:t>CLL</a:t>
                      </a: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Title I</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Title II</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Local  Funds</a:t>
                      </a:r>
                      <a:endParaRPr lang="en-US" sz="1000">
                        <a:effectLst/>
                        <a:latin typeface="Calibri"/>
                        <a:ea typeface="Calibri"/>
                        <a:cs typeface="Times New Roman"/>
                      </a:endParaRPr>
                    </a:p>
                    <a:p>
                      <a:pPr marL="0" marR="0">
                        <a:lnSpc>
                          <a:spcPct val="107000"/>
                        </a:lnSpc>
                        <a:spcBef>
                          <a:spcPts val="0"/>
                        </a:spcBef>
                        <a:spcAft>
                          <a:spcPts val="0"/>
                        </a:spcAft>
                      </a:pPr>
                      <a:r>
                        <a:rPr lang="en-US" sz="1000" dirty="0">
                          <a:solidFill>
                            <a:srgbClr val="000000"/>
                          </a:solidFill>
                          <a:effectLst/>
                          <a:latin typeface="Calibri"/>
                          <a:ea typeface="Calibri"/>
                          <a:cs typeface="Times New Roman"/>
                        </a:rPr>
                        <a:t>Summit K-12</a:t>
                      </a:r>
                      <a:endParaRPr lang="en-US" sz="100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Aug. 2023</a:t>
                      </a:r>
                      <a:endParaRPr lang="en-US" sz="1000">
                        <a:effectLst/>
                        <a:latin typeface="Calibri"/>
                        <a:ea typeface="Calibri"/>
                        <a:cs typeface="Times New Roman"/>
                      </a:endParaRPr>
                    </a:p>
                    <a:p>
                      <a:pPr marL="0" marR="0" lvl="0">
                        <a:lnSpc>
                          <a:spcPct val="107000"/>
                        </a:lnSpc>
                        <a:spcBef>
                          <a:spcPts val="0"/>
                        </a:spcBef>
                        <a:spcAft>
                          <a:spcPts val="0"/>
                        </a:spcAft>
                        <a:buNone/>
                      </a:pPr>
                      <a:r>
                        <a:rPr lang="en-US" sz="1000" dirty="0">
                          <a:solidFill>
                            <a:srgbClr val="000000"/>
                          </a:solidFill>
                          <a:effectLst/>
                          <a:latin typeface="Calibri"/>
                          <a:ea typeface="Calibri"/>
                          <a:cs typeface="Times New Roman"/>
                        </a:rPr>
                        <a:t> March 2024</a:t>
                      </a:r>
                      <a:endParaRPr lang="en-US" sz="100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Agenda</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Sign-in sheets</a:t>
                      </a:r>
                      <a:endParaRPr lang="en-US" sz="100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Increased student progress for all students to include sub populations as measured on CBAs, BMs, STAAR, TELPAS</a:t>
                      </a:r>
                      <a:endParaRPr lang="en-US" sz="100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CBAs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BMs</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STAAR</a:t>
                      </a:r>
                      <a:br>
                        <a:rPr lang="en-US" sz="1000" dirty="0">
                          <a:effectLst/>
                          <a:latin typeface="Calibri"/>
                          <a:ea typeface="Calibri"/>
                          <a:cs typeface="Times New Roman"/>
                        </a:rPr>
                      </a:br>
                      <a:r>
                        <a:rPr lang="en-US" sz="1000" dirty="0">
                          <a:solidFill>
                            <a:srgbClr val="000000"/>
                          </a:solidFill>
                          <a:effectLst/>
                          <a:latin typeface="Calibri"/>
                          <a:ea typeface="Calibri"/>
                          <a:cs typeface="Times New Roman"/>
                        </a:rPr>
                        <a:t>TELPAS</a:t>
                      </a:r>
                      <a:endParaRPr lang="en-US" sz="100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Title I, II, III</a:t>
                      </a:r>
                      <a:endParaRPr lang="en-US" sz="100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876055"/>
                  </a:ext>
                </a:extLst>
              </a:tr>
              <a:tr h="230465">
                <a:tc gridSpan="8">
                  <a:txBody>
                    <a:bodyPr/>
                    <a:lstStyle/>
                    <a:p>
                      <a:pPr marL="0" marR="0" algn="ctr">
                        <a:lnSpc>
                          <a:spcPct val="107000"/>
                        </a:lnSpc>
                        <a:spcBef>
                          <a:spcPts val="0"/>
                        </a:spcBef>
                        <a:spcAft>
                          <a:spcPts val="0"/>
                        </a:spcAft>
                      </a:pPr>
                      <a:r>
                        <a:rPr lang="en-US" sz="1000" b="1" dirty="0">
                          <a:solidFill>
                            <a:srgbClr val="FFFFFF"/>
                          </a:solidFill>
                          <a:effectLst/>
                          <a:latin typeface="Calibri"/>
                          <a:ea typeface="Times New Roman" panose="02020603050405020304" pitchFamily="18" charset="0"/>
                          <a:cs typeface="Times New Roman"/>
                        </a:rPr>
                        <a:t>Action Steps</a:t>
                      </a:r>
                      <a:endParaRPr lang="en-US" sz="1000">
                        <a:effectLst/>
                        <a:latin typeface="Times New Roman"/>
                        <a:ea typeface="Calibri" panose="020F0502020204030204" pitchFamily="34" charset="0"/>
                        <a:cs typeface="Times New Roman"/>
                      </a:endParaRPr>
                    </a:p>
                  </a:txBody>
                  <a:tcPr marL="50594" marR="505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72592752"/>
                  </a:ext>
                </a:extLst>
              </a:tr>
              <a:tr h="162674">
                <a:tc gridSpan="8">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1) Training on reading development skills (state reading academies) will be conducted for K-5th grade teachers by Region One ESC and Summit K-12.</a:t>
                      </a:r>
                      <a:endParaRPr lang="en-US" sz="100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3080713"/>
                  </a:ext>
                </a:extLst>
              </a:tr>
              <a:tr h="155331">
                <a:tc gridSpan="8">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2) Training on Science vertical alignment by Science Lab teacher</a:t>
                      </a:r>
                      <a:endParaRPr lang="en-US" sz="100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00168355"/>
                  </a:ext>
                </a:extLst>
              </a:tr>
              <a:tr h="155331">
                <a:tc gridSpan="8">
                  <a:txBody>
                    <a:bodyPr/>
                    <a:lstStyle/>
                    <a:p>
                      <a:pPr marL="0" marR="0">
                        <a:lnSpc>
                          <a:spcPct val="107000"/>
                        </a:lnSpc>
                        <a:spcBef>
                          <a:spcPts val="0"/>
                        </a:spcBef>
                        <a:spcAft>
                          <a:spcPts val="0"/>
                        </a:spcAft>
                      </a:pPr>
                      <a:r>
                        <a:rPr lang="en-US" sz="1000" dirty="0">
                          <a:solidFill>
                            <a:srgbClr val="000000"/>
                          </a:solidFill>
                          <a:effectLst/>
                          <a:latin typeface="Calibri"/>
                          <a:ea typeface="Calibri"/>
                          <a:cs typeface="Times New Roman"/>
                        </a:rPr>
                        <a:t>3) Training on Reading vertical alignment by team leader.</a:t>
                      </a:r>
                      <a:endParaRPr lang="en-US" sz="1000">
                        <a:effectLst/>
                        <a:latin typeface="Calibri"/>
                        <a:ea typeface="Calibri"/>
                        <a:cs typeface="Times New Roman"/>
                      </a:endParaRPr>
                    </a:p>
                  </a:txBody>
                  <a:tcPr marL="50594" marR="505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12022587"/>
                  </a:ext>
                </a:extLst>
              </a:tr>
            </a:tbl>
          </a:graphicData>
        </a:graphic>
      </p:graphicFrame>
    </p:spTree>
    <p:extLst>
      <p:ext uri="{BB962C8B-B14F-4D97-AF65-F5344CB8AC3E}">
        <p14:creationId xmlns:p14="http://schemas.microsoft.com/office/powerpoint/2010/main" val="6439396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5FAF9D19-C6DF-4A8F-8DF0-D344E3D5146F}"/>
              </a:ext>
            </a:extLst>
          </p:cNvPr>
          <p:cNvGraphicFramePr>
            <a:graphicFrameLocks noGrp="1"/>
          </p:cNvGraphicFramePr>
          <p:nvPr>
            <p:extLst>
              <p:ext uri="{D42A27DB-BD31-4B8C-83A1-F6EECF244321}">
                <p14:modId xmlns:p14="http://schemas.microsoft.com/office/powerpoint/2010/main" val="325763209"/>
              </p:ext>
            </p:extLst>
          </p:nvPr>
        </p:nvGraphicFramePr>
        <p:xfrm>
          <a:off x="0" y="0"/>
          <a:ext cx="12191992" cy="6800090"/>
        </p:xfrm>
        <a:graphic>
          <a:graphicData uri="http://schemas.openxmlformats.org/drawingml/2006/table">
            <a:tbl>
              <a:tblPr firstRow="1" firstCol="1" bandRow="1"/>
              <a:tblGrid>
                <a:gridCol w="1821656">
                  <a:extLst>
                    <a:ext uri="{9D8B030D-6E8A-4147-A177-3AD203B41FA5}">
                      <a16:colId xmlns:a16="http://schemas.microsoft.com/office/drawing/2014/main" val="2443219065"/>
                    </a:ext>
                  </a:extLst>
                </a:gridCol>
                <a:gridCol w="1420427">
                  <a:extLst>
                    <a:ext uri="{9D8B030D-6E8A-4147-A177-3AD203B41FA5}">
                      <a16:colId xmlns:a16="http://schemas.microsoft.com/office/drawing/2014/main" val="3068305659"/>
                    </a:ext>
                  </a:extLst>
                </a:gridCol>
                <a:gridCol w="1414419">
                  <a:extLst>
                    <a:ext uri="{9D8B030D-6E8A-4147-A177-3AD203B41FA5}">
                      <a16:colId xmlns:a16="http://schemas.microsoft.com/office/drawing/2014/main" val="636711846"/>
                    </a:ext>
                  </a:extLst>
                </a:gridCol>
                <a:gridCol w="870971">
                  <a:extLst>
                    <a:ext uri="{9D8B030D-6E8A-4147-A177-3AD203B41FA5}">
                      <a16:colId xmlns:a16="http://schemas.microsoft.com/office/drawing/2014/main" val="2734486930"/>
                    </a:ext>
                  </a:extLst>
                </a:gridCol>
                <a:gridCol w="1844651">
                  <a:extLst>
                    <a:ext uri="{9D8B030D-6E8A-4147-A177-3AD203B41FA5}">
                      <a16:colId xmlns:a16="http://schemas.microsoft.com/office/drawing/2014/main" val="3317883112"/>
                    </a:ext>
                  </a:extLst>
                </a:gridCol>
                <a:gridCol w="1551900">
                  <a:extLst>
                    <a:ext uri="{9D8B030D-6E8A-4147-A177-3AD203B41FA5}">
                      <a16:colId xmlns:a16="http://schemas.microsoft.com/office/drawing/2014/main" val="1028010516"/>
                    </a:ext>
                  </a:extLst>
                </a:gridCol>
                <a:gridCol w="1475882">
                  <a:extLst>
                    <a:ext uri="{9D8B030D-6E8A-4147-A177-3AD203B41FA5}">
                      <a16:colId xmlns:a16="http://schemas.microsoft.com/office/drawing/2014/main" val="4229349277"/>
                    </a:ext>
                  </a:extLst>
                </a:gridCol>
                <a:gridCol w="1792086">
                  <a:extLst>
                    <a:ext uri="{9D8B030D-6E8A-4147-A177-3AD203B41FA5}">
                      <a16:colId xmlns:a16="http://schemas.microsoft.com/office/drawing/2014/main" val="862850326"/>
                    </a:ext>
                  </a:extLst>
                </a:gridCol>
              </a:tblGrid>
              <a:tr h="238125">
                <a:tc>
                  <a:txBody>
                    <a:bodyPr/>
                    <a:lstStyle/>
                    <a:p>
                      <a:pPr marL="0" marR="0" algn="l">
                        <a:lnSpc>
                          <a:spcPct val="107000"/>
                        </a:lnSpc>
                        <a:spcBef>
                          <a:spcPts val="0"/>
                        </a:spcBef>
                        <a:spcAft>
                          <a:spcPts val="0"/>
                        </a:spcAft>
                      </a:pPr>
                      <a:r>
                        <a:rPr lang="en-US" sz="900" b="1">
                          <a:solidFill>
                            <a:srgbClr val="000000"/>
                          </a:solidFill>
                          <a:effectLst/>
                          <a:latin typeface="Calibri"/>
                          <a:ea typeface="Times New Roman" panose="02020603050405020304" pitchFamily="18" charset="0"/>
                          <a:cs typeface="Calibri"/>
                        </a:rPr>
                        <a:t>Goal Area 2:</a:t>
                      </a:r>
                      <a:endParaRPr lang="en-US" sz="900">
                        <a:effectLst/>
                        <a:latin typeface="Times New Roman"/>
                        <a:ea typeface="Calibri" panose="020F0502020204030204" pitchFamily="34" charset="0"/>
                        <a:cs typeface="Calibri"/>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900">
                          <a:solidFill>
                            <a:srgbClr val="000000"/>
                          </a:solidFill>
                          <a:effectLst/>
                          <a:latin typeface="Calibri"/>
                          <a:ea typeface="Times New Roman" panose="02020603050405020304" pitchFamily="18" charset="0"/>
                          <a:cs typeface="Calibri"/>
                        </a:rPr>
                        <a:t>Closing the Achievement Gaps</a:t>
                      </a:r>
                      <a:endParaRPr lang="en-US" sz="900">
                        <a:effectLst/>
                        <a:latin typeface="Times New Roman"/>
                        <a:ea typeface="Calibri" panose="020F0502020204030204" pitchFamily="34" charset="0"/>
                        <a:cs typeface="Calibri"/>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15009638"/>
                  </a:ext>
                </a:extLst>
              </a:tr>
              <a:tr h="142875">
                <a:tc>
                  <a:txBody>
                    <a:bodyPr/>
                    <a:lstStyle/>
                    <a:p>
                      <a:pPr marL="0" marR="0" algn="l">
                        <a:lnSpc>
                          <a:spcPct val="107000"/>
                        </a:lnSpc>
                        <a:spcBef>
                          <a:spcPts val="0"/>
                        </a:spcBef>
                        <a:spcAft>
                          <a:spcPts val="0"/>
                        </a:spcAft>
                      </a:pPr>
                      <a:r>
                        <a:rPr lang="en-US" sz="900" b="1">
                          <a:solidFill>
                            <a:srgbClr val="000000"/>
                          </a:solidFill>
                          <a:effectLst/>
                          <a:latin typeface="Calibri"/>
                          <a:ea typeface="Times New Roman" panose="02020603050405020304" pitchFamily="18" charset="0"/>
                          <a:cs typeface="Calibri"/>
                        </a:rPr>
                        <a:t>Annual Goal 1:  </a:t>
                      </a:r>
                      <a:endParaRPr lang="en-US" sz="900">
                        <a:effectLst/>
                        <a:latin typeface="Times New Roman"/>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All identified student groups in the Closing the Gaps domain will meet 80% of the indicators in the Academic Achievement component by June 2024.</a:t>
                      </a:r>
                      <a:endParaRPr lang="en-US" sz="900">
                        <a:effectLst/>
                        <a:latin typeface="Calibri"/>
                        <a:ea typeface="Calibri" panose="020F0502020204030204" pitchFamily="34" charset="0"/>
                        <a:cs typeface="Times New Roman"/>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0465854"/>
                  </a:ext>
                </a:extLst>
              </a:tr>
              <a:tr h="139378">
                <a:tc>
                  <a:txBody>
                    <a:bodyPr/>
                    <a:lstStyle/>
                    <a:p>
                      <a:pPr marL="0" marR="0" algn="l">
                        <a:lnSpc>
                          <a:spcPct val="107000"/>
                        </a:lnSpc>
                        <a:spcBef>
                          <a:spcPts val="0"/>
                        </a:spcBef>
                        <a:spcAft>
                          <a:spcPts val="0"/>
                        </a:spcAft>
                      </a:pPr>
                      <a:r>
                        <a:rPr lang="en-US" sz="900" b="1">
                          <a:solidFill>
                            <a:srgbClr val="000000"/>
                          </a:solidFill>
                          <a:effectLst/>
                          <a:latin typeface="Calibri"/>
                          <a:ea typeface="Times New Roman" panose="02020603050405020304" pitchFamily="18" charset="0"/>
                          <a:cs typeface="Calibri"/>
                        </a:rPr>
                        <a:t>Objective 1:  </a:t>
                      </a:r>
                      <a:endParaRPr lang="en-US" sz="900">
                        <a:effectLst/>
                        <a:latin typeface="Times New Roman"/>
                        <a:ea typeface="Calibri" panose="020F0502020204030204" pitchFamily="34" charset="0"/>
                        <a:cs typeface="Times New Roman" panose="02020603050405020304" pitchFamily="18" charset="0"/>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All identified student groups in the Closing the Gaps domain will be monitored to ensure that at least 80% of the indicators in the Academic Achievement component are met by June 2024.</a:t>
                      </a:r>
                      <a:endParaRPr lang="en-US" sz="900">
                        <a:effectLst/>
                        <a:latin typeface="Calibri Light"/>
                        <a:ea typeface="Calibri" panose="020F0502020204030204" pitchFamily="34" charset="0"/>
                        <a:cs typeface="Times New Roman"/>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25470232"/>
                  </a:ext>
                </a:extLst>
              </a:tr>
              <a:tr h="210340">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Strategy 1</a:t>
                      </a:r>
                      <a:endParaRPr lang="en-US" sz="900">
                        <a:effectLst/>
                        <a:latin typeface="Times New Roman"/>
                        <a:ea typeface="Calibri" panose="020F0502020204030204" pitchFamily="34" charset="0"/>
                        <a:cs typeface="Calibri"/>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Persons Responsible</a:t>
                      </a:r>
                      <a:endParaRPr lang="en-US" sz="900">
                        <a:effectLst/>
                        <a:latin typeface="Times New Roman"/>
                        <a:ea typeface="Calibri" panose="020F0502020204030204" pitchFamily="34" charset="0"/>
                        <a:cs typeface="Calibri"/>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Resources</a:t>
                      </a:r>
                      <a:endParaRPr lang="en-US" sz="900">
                        <a:effectLst/>
                        <a:latin typeface="Times New Roman"/>
                        <a:ea typeface="Calibri" panose="020F0502020204030204" pitchFamily="34" charset="0"/>
                        <a:cs typeface="Calibri"/>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Timeline</a:t>
                      </a:r>
                      <a:endParaRPr lang="en-US" sz="900">
                        <a:effectLst/>
                        <a:latin typeface="Times New Roman"/>
                        <a:ea typeface="Calibri" panose="020F0502020204030204" pitchFamily="34" charset="0"/>
                        <a:cs typeface="Calibri"/>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Evidence of Implementation</a:t>
                      </a:r>
                      <a:endParaRPr lang="en-US" sz="900">
                        <a:effectLst/>
                        <a:latin typeface="Times New Roman"/>
                        <a:ea typeface="Calibri" panose="020F0502020204030204" pitchFamily="34" charset="0"/>
                        <a:cs typeface="Calibri"/>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Evidence of Impact</a:t>
                      </a:r>
                      <a:endParaRPr lang="en-US" sz="900">
                        <a:effectLst/>
                        <a:latin typeface="Times New Roman"/>
                        <a:ea typeface="Calibri" panose="020F0502020204030204" pitchFamily="34" charset="0"/>
                        <a:cs typeface="Calibri"/>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Formative Evaluation</a:t>
                      </a:r>
                      <a:endParaRPr lang="en-US" sz="900">
                        <a:effectLst/>
                        <a:latin typeface="Times New Roman"/>
                        <a:ea typeface="Calibri" panose="020F0502020204030204" pitchFamily="34" charset="0"/>
                        <a:cs typeface="Calibri"/>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Title-I School- Wide Component</a:t>
                      </a:r>
                      <a:endParaRPr lang="en-US" sz="900">
                        <a:effectLst/>
                        <a:latin typeface="Times New Roman"/>
                        <a:ea typeface="Calibri" panose="020F0502020204030204" pitchFamily="34" charset="0"/>
                        <a:cs typeface="Calibri"/>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182642360"/>
                  </a:ext>
                </a:extLst>
              </a:tr>
              <a:tr h="1297781">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*Collect and assess data to monitor student progress weekly and drive interventions</a:t>
                      </a:r>
                      <a:endParaRPr lang="en-US" sz="900">
                        <a:effectLst/>
                        <a:latin typeface="Calibri Light"/>
                        <a:ea typeface="Calibri" panose="020F0502020204030204" pitchFamily="34" charset="0"/>
                        <a:cs typeface="Times New Roman"/>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*Principal</a:t>
                      </a:r>
                      <a:endParaRPr lang="en-US" sz="9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*Assistant Principal         </a:t>
                      </a:r>
                      <a:endParaRPr lang="en-US" sz="9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*CLL</a:t>
                      </a:r>
                      <a:endParaRPr lang="en-US" sz="9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*Teachers</a:t>
                      </a:r>
                      <a:endParaRPr lang="en-US" sz="900">
                        <a:effectLst/>
                        <a:latin typeface="Calibri Light"/>
                        <a:ea typeface="Calibri" panose="020F0502020204030204" pitchFamily="34" charset="0"/>
                        <a:cs typeface="Times New Roman"/>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*District Curriculum</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a:t>
                      </a:r>
                      <a:r>
                        <a:rPr lang="en-US" sz="900" err="1">
                          <a:solidFill>
                            <a:srgbClr val="000000"/>
                          </a:solidFill>
                          <a:effectLst/>
                          <a:latin typeface="Calibri Light"/>
                          <a:ea typeface="Calibri" panose="020F0502020204030204" pitchFamily="34" charset="0"/>
                          <a:cs typeface="Times New Roman"/>
                        </a:rPr>
                        <a:t>Istation</a:t>
                      </a:r>
                      <a:r>
                        <a:rPr lang="en-US" sz="900">
                          <a:solidFill>
                            <a:srgbClr val="000000"/>
                          </a:solidFill>
                          <a:effectLst/>
                          <a:latin typeface="Calibri Light"/>
                          <a:ea typeface="Calibri" panose="020F0502020204030204" pitchFamily="34" charset="0"/>
                          <a:cs typeface="Times New Roman"/>
                        </a:rPr>
                        <a:t> Reading</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*Imagine Math</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*Success Maker</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*STAAR Release Assessments (BM I &amp; II)        </a:t>
                      </a:r>
                      <a:endParaRPr lang="en-US" sz="9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*Interim Assessments </a:t>
                      </a:r>
                      <a:endParaRPr lang="en-US" sz="9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*AR</a:t>
                      </a:r>
                    </a:p>
                    <a:p>
                      <a:pPr marL="0" marR="0" lvl="0" algn="l">
                        <a:lnSpc>
                          <a:spcPct val="107000"/>
                        </a:lnSpc>
                        <a:spcBef>
                          <a:spcPts val="0"/>
                        </a:spcBef>
                        <a:spcAft>
                          <a:spcPts val="0"/>
                        </a:spcAft>
                        <a:buNone/>
                      </a:pPr>
                      <a:r>
                        <a:rPr lang="en-US" sz="900">
                          <a:solidFill>
                            <a:srgbClr val="000000"/>
                          </a:solidFill>
                          <a:effectLst/>
                          <a:latin typeface="Calibri Light"/>
                          <a:ea typeface="Calibri" panose="020F0502020204030204" pitchFamily="34" charset="0"/>
                          <a:cs typeface="Times New Roman"/>
                        </a:rPr>
                        <a:t>*Voyager</a:t>
                      </a: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*Aug. 2024</a:t>
                      </a:r>
                      <a:endParaRPr lang="en-US" sz="700">
                        <a:effectLst/>
                        <a:latin typeface="Calibri Light"/>
                        <a:ea typeface="Calibri" panose="020F0502020204030204" pitchFamily="34" charset="0"/>
                        <a:cs typeface="Times New Roman"/>
                      </a:endParaRPr>
                    </a:p>
                    <a:p>
                      <a:pPr marL="0" marR="0" lvl="0" algn="l">
                        <a:lnSpc>
                          <a:spcPct val="107000"/>
                        </a:lnSpc>
                        <a:spcBef>
                          <a:spcPts val="0"/>
                        </a:spcBef>
                        <a:spcAft>
                          <a:spcPts val="0"/>
                        </a:spcAft>
                        <a:buNone/>
                      </a:pPr>
                      <a:r>
                        <a:rPr lang="en-US" sz="700">
                          <a:solidFill>
                            <a:srgbClr val="000000"/>
                          </a:solidFill>
                          <a:effectLst/>
                          <a:latin typeface="Calibri Light"/>
                          <a:ea typeface="Calibri" panose="020F0502020204030204" pitchFamily="34" charset="0"/>
                          <a:cs typeface="Times New Roman"/>
                        </a:rPr>
                        <a:t>*Sep 2023</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*Oct. 2023</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*Nov. 2023</a:t>
                      </a:r>
                      <a:endParaRPr lang="en-US" sz="700">
                        <a:effectLst/>
                        <a:latin typeface="Calibri Light"/>
                        <a:ea typeface="Calibri" panose="020F0502020204030204" pitchFamily="34" charset="0"/>
                        <a:cs typeface="Times New Roman"/>
                      </a:endParaRPr>
                    </a:p>
                    <a:p>
                      <a:pPr marL="0" marR="0" lvl="0" algn="l">
                        <a:lnSpc>
                          <a:spcPct val="107000"/>
                        </a:lnSpc>
                        <a:spcBef>
                          <a:spcPts val="0"/>
                        </a:spcBef>
                        <a:spcAft>
                          <a:spcPts val="0"/>
                        </a:spcAft>
                        <a:buNone/>
                      </a:pPr>
                      <a:r>
                        <a:rPr lang="en-US" sz="700">
                          <a:solidFill>
                            <a:srgbClr val="000000"/>
                          </a:solidFill>
                          <a:effectLst/>
                          <a:latin typeface="Calibri Light"/>
                          <a:ea typeface="Calibri" panose="020F0502020204030204" pitchFamily="34" charset="0"/>
                          <a:cs typeface="Times New Roman"/>
                        </a:rPr>
                        <a:t>*Dec 2023</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*Jan. 2024</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*March 2024</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*April 2024</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*June 2024</a:t>
                      </a:r>
                    </a:p>
                    <a:p>
                      <a:pPr marL="0" marR="0" lvl="0" algn="l">
                        <a:lnSpc>
                          <a:spcPct val="107000"/>
                        </a:lnSpc>
                        <a:spcBef>
                          <a:spcPts val="0"/>
                        </a:spcBef>
                        <a:spcAft>
                          <a:spcPts val="0"/>
                        </a:spcAft>
                        <a:buNone/>
                      </a:pPr>
                      <a:r>
                        <a:rPr lang="en-US" sz="700">
                          <a:solidFill>
                            <a:srgbClr val="000000"/>
                          </a:solidFill>
                          <a:effectLst/>
                          <a:latin typeface="Calibri Light"/>
                          <a:ea typeface="Calibri" panose="020F0502020204030204" pitchFamily="34" charset="0"/>
                          <a:cs typeface="Times New Roman"/>
                        </a:rPr>
                        <a:t>*July 2024</a:t>
                      </a:r>
                    </a:p>
                    <a:p>
                      <a:pPr marL="0" marR="0" lvl="0" algn="l">
                        <a:lnSpc>
                          <a:spcPct val="107000"/>
                        </a:lnSpc>
                        <a:spcBef>
                          <a:spcPts val="0"/>
                        </a:spcBef>
                        <a:spcAft>
                          <a:spcPts val="0"/>
                        </a:spcAft>
                        <a:buNone/>
                      </a:pPr>
                      <a:r>
                        <a:rPr lang="en-US" sz="700">
                          <a:solidFill>
                            <a:srgbClr val="000000"/>
                          </a:solidFill>
                          <a:effectLst/>
                          <a:latin typeface="Calibri Light"/>
                          <a:ea typeface="Calibri" panose="020F0502020204030204" pitchFamily="34" charset="0"/>
                          <a:cs typeface="Times New Roman"/>
                        </a:rPr>
                        <a:t>*August 2024</a:t>
                      </a: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*DMAC data reports</a:t>
                      </a: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 Cambium Reports</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*Campus Performance Reviews (CPR)</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*Progress Monitoring Reports</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*Walk-through feedback</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*LPAC notes</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*Lesson Plans</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*Language Acquisition Monitoring</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 Application</a:t>
                      </a:r>
                      <a:endParaRPr lang="en-US" sz="900">
                        <a:effectLst/>
                        <a:latin typeface="Calibri Light"/>
                        <a:ea typeface="Calibri" panose="020F0502020204030204" pitchFamily="34" charset="0"/>
                        <a:cs typeface="Times New Roman"/>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*Closing the achievement gap among student groups</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*Increase academic performance of all student groups in all BM  </a:t>
                      </a:r>
                      <a:endParaRPr lang="en-US" sz="9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*STAAR Math (3</a:t>
                      </a:r>
                      <a:r>
                        <a:rPr lang="en-US" sz="900" baseline="30000">
                          <a:solidFill>
                            <a:srgbClr val="000000"/>
                          </a:solidFill>
                          <a:effectLst/>
                          <a:latin typeface="Calibri Light"/>
                          <a:ea typeface="Calibri" panose="020F0502020204030204" pitchFamily="34" charset="0"/>
                          <a:cs typeface="Times New Roman"/>
                        </a:rPr>
                        <a:t>rd</a:t>
                      </a:r>
                      <a:r>
                        <a:rPr lang="en-US" sz="900">
                          <a:solidFill>
                            <a:srgbClr val="000000"/>
                          </a:solidFill>
                          <a:effectLst/>
                          <a:latin typeface="Calibri Light"/>
                          <a:ea typeface="Calibri" panose="020F0502020204030204" pitchFamily="34" charset="0"/>
                          <a:cs typeface="Times New Roman"/>
                        </a:rPr>
                        <a:t>-5</a:t>
                      </a:r>
                      <a:r>
                        <a:rPr lang="en-US" sz="900" baseline="30000">
                          <a:solidFill>
                            <a:srgbClr val="000000"/>
                          </a:solidFill>
                          <a:effectLst/>
                          <a:latin typeface="Calibri Light"/>
                          <a:ea typeface="Calibri" panose="020F0502020204030204" pitchFamily="34" charset="0"/>
                          <a:cs typeface="Times New Roman"/>
                        </a:rPr>
                        <a:t>th</a:t>
                      </a:r>
                      <a:r>
                        <a:rPr lang="en-US" sz="900">
                          <a:solidFill>
                            <a:srgbClr val="000000"/>
                          </a:solidFill>
                          <a:effectLst/>
                          <a:latin typeface="Calibri Light"/>
                          <a:ea typeface="Calibri" panose="020F0502020204030204" pitchFamily="34" charset="0"/>
                          <a:cs typeface="Times New Roman"/>
                        </a:rPr>
                        <a:t>)</a:t>
                      </a:r>
                      <a:endParaRPr lang="en-US" sz="9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*STAAR Reading (3</a:t>
                      </a:r>
                      <a:r>
                        <a:rPr lang="en-US" sz="900" baseline="30000">
                          <a:solidFill>
                            <a:srgbClr val="000000"/>
                          </a:solidFill>
                          <a:effectLst/>
                          <a:latin typeface="Calibri Light"/>
                          <a:ea typeface="Calibri" panose="020F0502020204030204" pitchFamily="34" charset="0"/>
                          <a:cs typeface="Times New Roman"/>
                        </a:rPr>
                        <a:t>rd</a:t>
                      </a:r>
                      <a:r>
                        <a:rPr lang="en-US" sz="900">
                          <a:solidFill>
                            <a:srgbClr val="000000"/>
                          </a:solidFill>
                          <a:effectLst/>
                          <a:latin typeface="Calibri Light"/>
                          <a:ea typeface="Calibri" panose="020F0502020204030204" pitchFamily="34" charset="0"/>
                          <a:cs typeface="Times New Roman"/>
                        </a:rPr>
                        <a:t>-5</a:t>
                      </a:r>
                      <a:r>
                        <a:rPr lang="en-US" sz="900" baseline="30000">
                          <a:solidFill>
                            <a:srgbClr val="000000"/>
                          </a:solidFill>
                          <a:effectLst/>
                          <a:latin typeface="Calibri Light"/>
                          <a:ea typeface="Calibri" panose="020F0502020204030204" pitchFamily="34" charset="0"/>
                          <a:cs typeface="Times New Roman"/>
                        </a:rPr>
                        <a:t>th)</a:t>
                      </a:r>
                      <a:endParaRPr lang="en-US" sz="9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1400" baseline="30000">
                          <a:solidFill>
                            <a:srgbClr val="000000"/>
                          </a:solidFill>
                          <a:effectLst/>
                          <a:latin typeface="Calibri Light"/>
                          <a:ea typeface="Calibri" panose="020F0502020204030204" pitchFamily="34" charset="0"/>
                          <a:cs typeface="Times New Roman"/>
                        </a:rPr>
                        <a:t>*STAAR Science (5th)</a:t>
                      </a:r>
                      <a:endParaRPr lang="en-US" sz="1400">
                        <a:effectLst/>
                        <a:latin typeface="Calibri Light"/>
                        <a:ea typeface="Calibri" panose="020F0502020204030204" pitchFamily="34" charset="0"/>
                        <a:cs typeface="Times New Roman"/>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*Weekly Assessments</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*CBA I</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*BM I &amp; II</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*STAAR</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*TELPAS</a:t>
                      </a: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*TX KEA</a:t>
                      </a: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*Circle</a:t>
                      </a:r>
                      <a:endParaRPr lang="en-US" sz="900">
                        <a:effectLst/>
                        <a:latin typeface="Calibri Light"/>
                        <a:ea typeface="Calibri" panose="020F0502020204030204" pitchFamily="34" charset="0"/>
                        <a:cs typeface="Times New Roman"/>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*Comprehensive Needs Assessment</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*Reform Strategies- </a:t>
                      </a:r>
                      <a:r>
                        <a:rPr lang="en-US" sz="900" err="1">
                          <a:solidFill>
                            <a:srgbClr val="000000"/>
                          </a:solidFill>
                          <a:effectLst/>
                          <a:latin typeface="Calibri Light"/>
                          <a:ea typeface="Calibri" panose="020F0502020204030204" pitchFamily="34" charset="0"/>
                          <a:cs typeface="Times New Roman"/>
                        </a:rPr>
                        <a:t>a,b,c</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*Teacher Decision Making Regarding Assessments-</a:t>
                      </a:r>
                      <a:r>
                        <a:rPr lang="en-US" sz="900" err="1">
                          <a:solidFill>
                            <a:srgbClr val="000000"/>
                          </a:solidFill>
                          <a:effectLst/>
                          <a:latin typeface="Calibri Light"/>
                          <a:ea typeface="Calibri" panose="020F0502020204030204" pitchFamily="34" charset="0"/>
                          <a:cs typeface="Times New Roman"/>
                        </a:rPr>
                        <a:t>a,b,c</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900" err="1">
                          <a:solidFill>
                            <a:srgbClr val="000000"/>
                          </a:solidFill>
                          <a:effectLst/>
                          <a:latin typeface="Calibri Light"/>
                          <a:ea typeface="Calibri" panose="020F0502020204030204" pitchFamily="34" charset="0"/>
                          <a:cs typeface="Times New Roman"/>
                        </a:rPr>
                        <a:t>a,b,c</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*Integration of Fed., State, &amp; Local Services, Programs and Funds- </a:t>
                      </a:r>
                      <a:r>
                        <a:rPr lang="en-US" sz="900" err="1">
                          <a:solidFill>
                            <a:srgbClr val="000000"/>
                          </a:solidFill>
                          <a:effectLst/>
                          <a:latin typeface="Calibri Light"/>
                          <a:ea typeface="Calibri" panose="020F0502020204030204" pitchFamily="34" charset="0"/>
                          <a:cs typeface="Times New Roman"/>
                        </a:rPr>
                        <a:t>a,b,c</a:t>
                      </a:r>
                      <a:endParaRPr lang="en-US" sz="900" err="1">
                        <a:effectLst/>
                        <a:latin typeface="Calibri Light"/>
                        <a:ea typeface="Calibri" panose="020F0502020204030204" pitchFamily="34" charset="0"/>
                        <a:cs typeface="Times New Roman"/>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4321545"/>
                  </a:ext>
                </a:extLst>
              </a:tr>
              <a:tr h="139378">
                <a:tc gridSpan="8">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Action Steps</a:t>
                      </a:r>
                      <a:endParaRPr lang="en-US" sz="900">
                        <a:effectLst/>
                        <a:latin typeface="Times New Roman"/>
                        <a:ea typeface="Calibri" panose="020F0502020204030204" pitchFamily="34" charset="0"/>
                        <a:cs typeface="Calibri"/>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48453957"/>
                  </a:ext>
                </a:extLst>
              </a:tr>
              <a:tr h="139378">
                <a:tc gridSpan="8">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1) Use ongoing district and campus created  formative and summative assessments by grade levels (e.g., weekly, unit, CBA, BM I&amp;II, Practice Listening &amp; Speaking Sets) </a:t>
                      </a:r>
                      <a:endParaRPr lang="en-US" sz="900">
                        <a:effectLst/>
                        <a:latin typeface="Calibri"/>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17363824"/>
                  </a:ext>
                </a:extLst>
              </a:tr>
              <a:tr h="139378">
                <a:tc gridSpan="8">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2) Student groups’ data will be disaggregated at the campus levels (CPR)  to determine student progress and increase performance at the Meets level and above</a:t>
                      </a:r>
                      <a:endParaRPr lang="en-US" sz="900">
                        <a:effectLst/>
                        <a:latin typeface="Calibri Light"/>
                        <a:ea typeface="Calibri" panose="020F0502020204030204" pitchFamily="34" charset="0"/>
                        <a:cs typeface="Times New Roman"/>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72823859"/>
                  </a:ext>
                </a:extLst>
              </a:tr>
              <a:tr h="139378">
                <a:tc gridSpan="8">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3) Use assessment data to drive intervention plans and build intervention time into the day </a:t>
                      </a:r>
                      <a:endParaRPr lang="en-US" sz="900">
                        <a:effectLst/>
                        <a:latin typeface="Calibri"/>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65651465"/>
                  </a:ext>
                </a:extLst>
              </a:tr>
              <a:tr h="139378">
                <a:tc gridSpan="8">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4) Provide instruction and interventions that are directly related to students’ needs as demonstrated by data (e.g., enrichment classes, tutorials, extended learning time, enrichment camps, academies, summer school)</a:t>
                      </a:r>
                      <a:endParaRPr lang="en-US" sz="900">
                        <a:effectLst/>
                        <a:latin typeface="Calibri Light"/>
                        <a:ea typeface="Calibri" panose="020F0502020204030204" pitchFamily="34" charset="0"/>
                        <a:cs typeface="Times New Roman"/>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26153595"/>
                  </a:ext>
                </a:extLst>
              </a:tr>
              <a:tr h="210340">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Strategy 2</a:t>
                      </a:r>
                      <a:endParaRPr lang="en-US" sz="900">
                        <a:effectLst/>
                        <a:latin typeface="Times New Roman"/>
                        <a:ea typeface="Calibri" panose="020F0502020204030204" pitchFamily="34" charset="0"/>
                        <a:cs typeface="Calibri"/>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Persons Responsible</a:t>
                      </a:r>
                      <a:endParaRPr lang="en-US" sz="900">
                        <a:effectLst/>
                        <a:latin typeface="Times New Roman"/>
                        <a:ea typeface="Calibri" panose="020F0502020204030204" pitchFamily="34" charset="0"/>
                        <a:cs typeface="Calibri"/>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Resources</a:t>
                      </a:r>
                      <a:endParaRPr lang="en-US" sz="900">
                        <a:effectLst/>
                        <a:latin typeface="Times New Roman"/>
                        <a:ea typeface="Calibri" panose="020F0502020204030204" pitchFamily="34" charset="0"/>
                        <a:cs typeface="Calibri"/>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Timeline</a:t>
                      </a:r>
                      <a:endParaRPr lang="en-US" sz="900">
                        <a:effectLst/>
                        <a:latin typeface="Times New Roman"/>
                        <a:ea typeface="Calibri" panose="020F0502020204030204" pitchFamily="34" charset="0"/>
                        <a:cs typeface="Calibri"/>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Evidence of Implementation</a:t>
                      </a:r>
                      <a:endParaRPr lang="en-US" sz="900">
                        <a:effectLst/>
                        <a:latin typeface="Times New Roman"/>
                        <a:ea typeface="Calibri" panose="020F0502020204030204" pitchFamily="34" charset="0"/>
                        <a:cs typeface="Calibri"/>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Evidence of Impact</a:t>
                      </a:r>
                      <a:endParaRPr lang="en-US" sz="900">
                        <a:effectLst/>
                        <a:latin typeface="Times New Roman"/>
                        <a:ea typeface="Calibri" panose="020F0502020204030204" pitchFamily="34" charset="0"/>
                        <a:cs typeface="Calibri"/>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Formative Evaluation</a:t>
                      </a:r>
                      <a:endParaRPr lang="en-US" sz="900">
                        <a:effectLst/>
                        <a:latin typeface="Times New Roman"/>
                        <a:ea typeface="Calibri" panose="020F0502020204030204" pitchFamily="34" charset="0"/>
                        <a:cs typeface="Calibri"/>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Title-I School- Wide Component</a:t>
                      </a:r>
                      <a:endParaRPr lang="en-US" sz="900">
                        <a:effectLst/>
                        <a:latin typeface="Times New Roman"/>
                        <a:ea typeface="Calibri" panose="020F0502020204030204" pitchFamily="34" charset="0"/>
                        <a:cs typeface="Calibri"/>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757019633"/>
                  </a:ext>
                </a:extLst>
              </a:tr>
              <a:tr h="1014258">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*Use formative assessment results to establish priorities for weekly progress monitoring </a:t>
                      </a:r>
                      <a:endParaRPr lang="en-US" sz="900">
                        <a:effectLst/>
                        <a:latin typeface="Calibri"/>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*Principal </a:t>
                      </a:r>
                      <a:endParaRPr lang="en-US" sz="9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*Assistant Principal          </a:t>
                      </a:r>
                      <a:endParaRPr lang="en-US" sz="900">
                        <a:effectLst/>
                        <a:latin typeface="Calibri" panose="020F0502020204030204" pitchFamily="34" charset="0"/>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 CLL  </a:t>
                      </a:r>
                      <a:endParaRPr lang="en-US" sz="9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*Teachers    </a:t>
                      </a:r>
                      <a:endParaRPr lang="en-US" sz="900">
                        <a:effectLst/>
                        <a:latin typeface="Calibri"/>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*District Curriculum</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*I station Reading</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*STAAR Release Assessments (BM I &amp; II) </a:t>
                      </a:r>
                      <a:endParaRPr lang="en-US" sz="9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a:t>
                      </a:r>
                      <a:r>
                        <a:rPr lang="en-US" sz="900" err="1">
                          <a:solidFill>
                            <a:srgbClr val="000000"/>
                          </a:solidFill>
                          <a:effectLst/>
                          <a:latin typeface="Calibri Light"/>
                          <a:ea typeface="Calibri" panose="020F0502020204030204" pitchFamily="34" charset="0"/>
                          <a:cs typeface="Times New Roman"/>
                        </a:rPr>
                        <a:t>ImagineMath</a:t>
                      </a:r>
                      <a:r>
                        <a:rPr lang="en-US" sz="900">
                          <a:solidFill>
                            <a:srgbClr val="000000"/>
                          </a:solidFill>
                          <a:effectLst/>
                          <a:latin typeface="Calibri Light"/>
                          <a:ea typeface="Calibri" panose="020F0502020204030204" pitchFamily="34" charset="0"/>
                          <a:cs typeface="Times New Roman"/>
                        </a:rPr>
                        <a:t>                        *</a:t>
                      </a:r>
                      <a:r>
                        <a:rPr lang="en-US" sz="900" err="1">
                          <a:solidFill>
                            <a:srgbClr val="000000"/>
                          </a:solidFill>
                          <a:effectLst/>
                          <a:latin typeface="Calibri Light"/>
                          <a:ea typeface="Calibri" panose="020F0502020204030204" pitchFamily="34" charset="0"/>
                          <a:cs typeface="Times New Roman"/>
                        </a:rPr>
                        <a:t>myON</a:t>
                      </a:r>
                      <a:endParaRPr lang="en-US" sz="900">
                        <a:effectLst/>
                        <a:latin typeface="Calibri Light"/>
                        <a:ea typeface="Calibri" panose="020F0502020204030204" pitchFamily="34" charset="0"/>
                        <a:cs typeface="Times New Roman"/>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*Aug. 2024</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*Oct. 2023</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*Nov. 2023</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*Jan. 2024</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*March 2024</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*April 2024</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*June 2024</a:t>
                      </a:r>
                      <a:endParaRPr lang="en-US" sz="900">
                        <a:effectLst/>
                        <a:latin typeface="Calibri Light"/>
                        <a:ea typeface="Calibri" panose="020F0502020204030204" pitchFamily="34" charset="0"/>
                        <a:cs typeface="Times New Roman"/>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*Student Progress Profiles   </a:t>
                      </a:r>
                      <a:endParaRPr lang="en-US" sz="9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*DMAC Reports                               </a:t>
                      </a: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*Campus Data Reports                    </a:t>
                      </a: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*Campus Performance Reviews (CPR)</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*Weekly assessments                  </a:t>
                      </a: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*Walkthroughs                             </a:t>
                      </a: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 *CLCs</a:t>
                      </a:r>
                      <a:endParaRPr lang="en-US" sz="900">
                        <a:effectLst/>
                        <a:latin typeface="Calibri Light"/>
                        <a:ea typeface="Calibri" panose="020F0502020204030204" pitchFamily="34" charset="0"/>
                        <a:cs typeface="Times New Roman"/>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900">
                          <a:solidFill>
                            <a:srgbClr val="000000"/>
                          </a:solidFill>
                          <a:effectLst/>
                          <a:latin typeface="Calibri Light"/>
                          <a:ea typeface="Calibri" panose="020F0502020204030204" pitchFamily="34" charset="0"/>
                          <a:cs typeface="Times New Roman"/>
                        </a:rPr>
                        <a:t>*Student achievement gains</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*Closing achievement gaps</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*Increase in the percent of students at the Meets and Masters levels on STAAR</a:t>
                      </a:r>
                      <a:endParaRPr lang="en-US" sz="900">
                        <a:effectLst/>
                        <a:latin typeface="Calibri Light"/>
                        <a:ea typeface="Calibri" panose="020F0502020204030204" pitchFamily="34" charset="0"/>
                        <a:cs typeface="Times New Roman"/>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*Formative assessments</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*CBAs</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*Benchmarks</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*STAAR</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*TELPAS</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*TPRI/TEJAS LEE</a:t>
                      </a:r>
                      <a:endParaRPr lang="en-US" sz="9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*Interim Assessments</a:t>
                      </a:r>
                      <a:endParaRPr lang="en-US" sz="900">
                        <a:effectLst/>
                        <a:latin typeface="Calibri Light"/>
                        <a:ea typeface="Calibri" panose="020F0502020204030204" pitchFamily="34" charset="0"/>
                        <a:cs typeface="Times New Roman"/>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*Title I , II,III</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*State Compensatory Funds</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*Migrant Funds</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*State Bilingual Funds</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*Local Funds</a:t>
                      </a:r>
                      <a:endParaRPr lang="en-US" sz="900">
                        <a:effectLst/>
                        <a:latin typeface="Calibri Light"/>
                        <a:ea typeface="Calibri" panose="020F0502020204030204" pitchFamily="34" charset="0"/>
                        <a:cs typeface="Times New Roman"/>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79619047"/>
                  </a:ext>
                </a:extLst>
              </a:tr>
              <a:tr h="139378">
                <a:tc gridSpan="8">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Action Steps</a:t>
                      </a:r>
                      <a:endParaRPr lang="en-US" sz="900">
                        <a:effectLst/>
                        <a:latin typeface="Times New Roman"/>
                        <a:ea typeface="Calibri" panose="020F0502020204030204" pitchFamily="34" charset="0"/>
                        <a:cs typeface="Calibri"/>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4267082"/>
                  </a:ext>
                </a:extLst>
              </a:tr>
              <a:tr h="139378">
                <a:tc gridSpan="8">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1) Re-establish priorities based on data and identified student needs</a:t>
                      </a:r>
                      <a:endParaRPr lang="en-US" sz="900">
                        <a:effectLst/>
                        <a:latin typeface="Calibri Light"/>
                        <a:ea typeface="Calibri" panose="020F0502020204030204" pitchFamily="34" charset="0"/>
                        <a:cs typeface="Times New Roman"/>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3673358"/>
                  </a:ext>
                </a:extLst>
              </a:tr>
              <a:tr h="139378">
                <a:tc gridSpan="8">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2) Use program systems to provide efficient and effective feedback within timelines to monitor progress</a:t>
                      </a:r>
                      <a:endParaRPr lang="en-US" sz="900">
                        <a:effectLst/>
                        <a:latin typeface="Calibri Light"/>
                        <a:ea typeface="Calibri" panose="020F0502020204030204" pitchFamily="34" charset="0"/>
                        <a:cs typeface="Times New Roman"/>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37408986"/>
                  </a:ext>
                </a:extLst>
              </a:tr>
              <a:tr h="139378">
                <a:tc gridSpan="8">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3) Provide equitable resources on a timely manner to ensure student success </a:t>
                      </a:r>
                      <a:endParaRPr lang="en-US" sz="900">
                        <a:effectLst/>
                        <a:latin typeface="Calibri"/>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91612"/>
                  </a:ext>
                </a:extLst>
              </a:tr>
              <a:tr h="210340">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Strategy 3</a:t>
                      </a:r>
                      <a:endParaRPr lang="en-US" sz="900">
                        <a:effectLst/>
                        <a:latin typeface="Times New Roman"/>
                        <a:ea typeface="Calibri" panose="020F0502020204030204" pitchFamily="34" charset="0"/>
                        <a:cs typeface="Calibri"/>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Persons Responsible</a:t>
                      </a:r>
                      <a:endParaRPr lang="en-US" sz="900">
                        <a:effectLst/>
                        <a:latin typeface="Times New Roman"/>
                        <a:ea typeface="Calibri" panose="020F0502020204030204" pitchFamily="34" charset="0"/>
                        <a:cs typeface="Calibri"/>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Resources</a:t>
                      </a:r>
                      <a:endParaRPr lang="en-US" sz="900">
                        <a:effectLst/>
                        <a:latin typeface="Times New Roman"/>
                        <a:ea typeface="Calibri" panose="020F0502020204030204" pitchFamily="34" charset="0"/>
                        <a:cs typeface="Calibri"/>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Timeline</a:t>
                      </a:r>
                      <a:endParaRPr lang="en-US" sz="900">
                        <a:effectLst/>
                        <a:latin typeface="Times New Roman"/>
                        <a:ea typeface="Calibri" panose="020F0502020204030204" pitchFamily="34" charset="0"/>
                        <a:cs typeface="Calibri"/>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Evidence of Implementation</a:t>
                      </a:r>
                      <a:endParaRPr lang="en-US" sz="900">
                        <a:effectLst/>
                        <a:latin typeface="Times New Roman"/>
                        <a:ea typeface="Calibri" panose="020F0502020204030204" pitchFamily="34" charset="0"/>
                        <a:cs typeface="Calibri"/>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Evidence of Impact</a:t>
                      </a:r>
                      <a:endParaRPr lang="en-US" sz="900">
                        <a:effectLst/>
                        <a:latin typeface="Times New Roman"/>
                        <a:ea typeface="Calibri" panose="020F0502020204030204" pitchFamily="34" charset="0"/>
                        <a:cs typeface="Calibri"/>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Formative Evaluation</a:t>
                      </a:r>
                      <a:endParaRPr lang="en-US" sz="900">
                        <a:effectLst/>
                        <a:latin typeface="Times New Roman"/>
                        <a:ea typeface="Calibri" panose="020F0502020204030204" pitchFamily="34" charset="0"/>
                        <a:cs typeface="Calibri"/>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Title-I School- Wide Component</a:t>
                      </a:r>
                      <a:endParaRPr lang="en-US" sz="900">
                        <a:effectLst/>
                        <a:latin typeface="Times New Roman"/>
                        <a:ea typeface="Calibri" panose="020F0502020204030204" pitchFamily="34" charset="0"/>
                        <a:cs typeface="Calibri"/>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796421570"/>
                  </a:ext>
                </a:extLst>
              </a:tr>
              <a:tr h="1491336">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*Provide technology resources to facilitate reading development and differentiate student learning </a:t>
                      </a:r>
                      <a:endParaRPr lang="en-US" sz="900">
                        <a:effectLst/>
                        <a:latin typeface="Calibri"/>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effectLst/>
                          <a:latin typeface="Calibri"/>
                          <a:ea typeface="Calibri" panose="020F0502020204030204" pitchFamily="34" charset="0"/>
                          <a:cs typeface="Times New Roman"/>
                        </a:rPr>
                        <a:t>*Principal  </a:t>
                      </a:r>
                      <a:endParaRPr lang="en-US" sz="9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a:effectLst/>
                          <a:latin typeface="Calibri"/>
                          <a:ea typeface="Calibri" panose="020F0502020204030204" pitchFamily="34" charset="0"/>
                          <a:cs typeface="Times New Roman"/>
                        </a:rPr>
                        <a:t>*Assistant Principal           </a:t>
                      </a:r>
                    </a:p>
                    <a:p>
                      <a:pPr marL="0" marR="0" algn="l">
                        <a:lnSpc>
                          <a:spcPct val="107000"/>
                        </a:lnSpc>
                        <a:spcBef>
                          <a:spcPts val="0"/>
                        </a:spcBef>
                        <a:spcAft>
                          <a:spcPts val="0"/>
                        </a:spcAft>
                      </a:pPr>
                      <a:r>
                        <a:rPr lang="en-US" sz="900">
                          <a:effectLst/>
                          <a:latin typeface="Calibri"/>
                          <a:ea typeface="Calibri" panose="020F0502020204030204" pitchFamily="34" charset="0"/>
                          <a:cs typeface="Times New Roman"/>
                        </a:rPr>
                        <a:t>* CLL   </a:t>
                      </a:r>
                    </a:p>
                    <a:p>
                      <a:pPr marL="0" marR="0" algn="l">
                        <a:lnSpc>
                          <a:spcPct val="107000"/>
                        </a:lnSpc>
                        <a:spcBef>
                          <a:spcPts val="0"/>
                        </a:spcBef>
                        <a:spcAft>
                          <a:spcPts val="0"/>
                        </a:spcAft>
                      </a:pPr>
                      <a:r>
                        <a:rPr lang="en-US" sz="900">
                          <a:effectLst/>
                          <a:latin typeface="Calibri"/>
                          <a:ea typeface="Calibri" panose="020F0502020204030204" pitchFamily="34" charset="0"/>
                          <a:cs typeface="Times New Roman"/>
                        </a:rPr>
                        <a:t>*Teachers </a:t>
                      </a:r>
                    </a:p>
                    <a:p>
                      <a:pPr marL="0" marR="0" algn="l">
                        <a:lnSpc>
                          <a:spcPct val="107000"/>
                        </a:lnSpc>
                        <a:spcBef>
                          <a:spcPts val="0"/>
                        </a:spcBef>
                        <a:spcAft>
                          <a:spcPts val="0"/>
                        </a:spcAft>
                      </a:pPr>
                      <a:r>
                        <a:rPr lang="en-US" sz="900">
                          <a:effectLst/>
                          <a:latin typeface="Calibri"/>
                          <a:ea typeface="Calibri" panose="020F0502020204030204" pitchFamily="34" charset="0"/>
                          <a:cs typeface="Times New Roman"/>
                        </a:rPr>
                        <a:t>*CIT</a:t>
                      </a:r>
                      <a:br>
                        <a:rPr lang="en-US" sz="900">
                          <a:effectLst/>
                          <a:latin typeface="Calibri"/>
                          <a:ea typeface="Calibri" panose="020F0502020204030204" pitchFamily="34" charset="0"/>
                          <a:cs typeface="Times New Roman"/>
                        </a:rPr>
                      </a:br>
                      <a:endParaRPr lang="en-US" sz="900">
                        <a:effectLst/>
                        <a:latin typeface="Calibri"/>
                        <a:ea typeface="Calibri" panose="020F0502020204030204" pitchFamily="34" charset="0"/>
                        <a:cs typeface="Times New Roman"/>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*District Curriculum</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a:t>
                      </a:r>
                      <a:r>
                        <a:rPr lang="en-US" sz="900" err="1">
                          <a:solidFill>
                            <a:srgbClr val="000000"/>
                          </a:solidFill>
                          <a:effectLst/>
                          <a:latin typeface="Calibri Light"/>
                          <a:ea typeface="Calibri" panose="020F0502020204030204" pitchFamily="34" charset="0"/>
                          <a:cs typeface="Times New Roman"/>
                        </a:rPr>
                        <a:t>Istation</a:t>
                      </a:r>
                      <a:r>
                        <a:rPr lang="en-US" sz="900">
                          <a:solidFill>
                            <a:srgbClr val="000000"/>
                          </a:solidFill>
                          <a:effectLst/>
                          <a:latin typeface="Calibri Light"/>
                          <a:ea typeface="Calibri" panose="020F0502020204030204" pitchFamily="34" charset="0"/>
                          <a:cs typeface="Times New Roman"/>
                        </a:rPr>
                        <a:t> Reading</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*STAAR Release Assessments (BM I &amp; II)   </a:t>
                      </a: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a:t>
                      </a:r>
                      <a:r>
                        <a:rPr lang="en-US" sz="900" err="1">
                          <a:solidFill>
                            <a:srgbClr val="000000"/>
                          </a:solidFill>
                          <a:effectLst/>
                          <a:latin typeface="Calibri Light"/>
                          <a:ea typeface="Calibri" panose="020F0502020204030204" pitchFamily="34" charset="0"/>
                          <a:cs typeface="Times New Roman"/>
                        </a:rPr>
                        <a:t>MyON</a:t>
                      </a:r>
                      <a:endParaRPr lang="en-US" sz="900">
                        <a:solidFill>
                          <a:srgbClr val="000000"/>
                        </a:solidFill>
                        <a:effectLst/>
                        <a:latin typeface="Calibri Light"/>
                        <a:ea typeface="Calibri" panose="020F0502020204030204" pitchFamily="34" charset="0"/>
                        <a:cs typeface="Times New Roman"/>
                      </a:endParaRPr>
                    </a:p>
                    <a:p>
                      <a:pPr marL="0" marR="0" lvl="0" algn="l">
                        <a:lnSpc>
                          <a:spcPct val="107000"/>
                        </a:lnSpc>
                        <a:spcBef>
                          <a:spcPts val="0"/>
                        </a:spcBef>
                        <a:spcAft>
                          <a:spcPts val="0"/>
                        </a:spcAft>
                        <a:buNone/>
                      </a:pPr>
                      <a:r>
                        <a:rPr lang="en-US" sz="900">
                          <a:solidFill>
                            <a:srgbClr val="000000"/>
                          </a:solidFill>
                          <a:effectLst/>
                          <a:latin typeface="Calibri Light"/>
                          <a:ea typeface="Calibri" panose="020F0502020204030204" pitchFamily="34" charset="0"/>
                          <a:cs typeface="Times New Roman"/>
                        </a:rPr>
                        <a:t>*iPads</a:t>
                      </a: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*Aug. 2024</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*Oct. 2023</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*Nov. 2023</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*Jan. 2024</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*March 2024</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*April 2024</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*June 2024</a:t>
                      </a:r>
                      <a:endParaRPr lang="en-US" sz="900">
                        <a:effectLst/>
                        <a:latin typeface="Calibri Light"/>
                        <a:ea typeface="Calibri" panose="020F0502020204030204" pitchFamily="34" charset="0"/>
                        <a:cs typeface="Times New Roman"/>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*DMAC data reports</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*Campus Performance Reviews (CPR)</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*Progress Monitoring Reports</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*Walk-through feedback</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*LPAC notes</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*Lesson Plans</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*Language Acquisition Monitoring</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 Application</a:t>
                      </a:r>
                      <a:endParaRPr lang="en-US" sz="900">
                        <a:effectLst/>
                        <a:latin typeface="Calibri Light"/>
                        <a:ea typeface="Calibri" panose="020F0502020204030204" pitchFamily="34" charset="0"/>
                        <a:cs typeface="Times New Roman"/>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*Closing the achievement gap among student groups</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*Increase academic performance of all student groups in all BM, </a:t>
                      </a:r>
                      <a:endParaRPr lang="en-US" sz="9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*STAAR</a:t>
                      </a:r>
                      <a:endParaRPr lang="en-US" sz="900">
                        <a:effectLst/>
                        <a:latin typeface="Calibri Light"/>
                        <a:ea typeface="Calibri" panose="020F0502020204030204" pitchFamily="34" charset="0"/>
                        <a:cs typeface="Times New Roman"/>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*Formative assessments</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*CBAs</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*Benchmarks</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*STAAR</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*TELPAS</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*TPRI/TEJAS LEE    </a:t>
                      </a:r>
                      <a:endParaRPr lang="en-US" sz="900">
                        <a:effectLst/>
                        <a:latin typeface="Calibri Light"/>
                        <a:ea typeface="Calibri" panose="020F0502020204030204" pitchFamily="34" charset="0"/>
                        <a:cs typeface="Times New Roman"/>
                      </a:endParaRPr>
                    </a:p>
                    <a:p>
                      <a:pPr marL="0" marR="0" lvl="0" algn="l">
                        <a:lnSpc>
                          <a:spcPct val="107000"/>
                        </a:lnSpc>
                        <a:spcBef>
                          <a:spcPts val="0"/>
                        </a:spcBef>
                        <a:spcAft>
                          <a:spcPts val="0"/>
                        </a:spcAft>
                        <a:buNone/>
                      </a:pPr>
                      <a:r>
                        <a:rPr lang="en-US" sz="900">
                          <a:solidFill>
                            <a:srgbClr val="000000"/>
                          </a:solidFill>
                          <a:effectLst/>
                          <a:latin typeface="Calibri Light"/>
                          <a:ea typeface="Calibri" panose="020F0502020204030204" pitchFamily="34" charset="0"/>
                          <a:cs typeface="Times New Roman"/>
                        </a:rPr>
                        <a:t>  *Interim Assessments</a:t>
                      </a:r>
                      <a:endParaRPr lang="en-US" sz="900">
                        <a:effectLst/>
                        <a:latin typeface="Calibri Light"/>
                        <a:ea typeface="Calibri" panose="020F0502020204030204" pitchFamily="34" charset="0"/>
                        <a:cs typeface="Times New Roman"/>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*Comprehensive Needs Assessment</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*Reform Strategies- </a:t>
                      </a:r>
                      <a:r>
                        <a:rPr lang="en-US" sz="900" err="1">
                          <a:solidFill>
                            <a:srgbClr val="000000"/>
                          </a:solidFill>
                          <a:effectLst/>
                          <a:latin typeface="Calibri Light"/>
                          <a:ea typeface="Calibri" panose="020F0502020204030204" pitchFamily="34" charset="0"/>
                          <a:cs typeface="Times New Roman"/>
                        </a:rPr>
                        <a:t>a,b,c</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*Teacher Decision Making Regarding Assessments-</a:t>
                      </a:r>
                      <a:r>
                        <a:rPr lang="en-US" sz="900" err="1">
                          <a:solidFill>
                            <a:srgbClr val="000000"/>
                          </a:solidFill>
                          <a:effectLst/>
                          <a:latin typeface="Calibri Light"/>
                          <a:ea typeface="Calibri" panose="020F0502020204030204" pitchFamily="34" charset="0"/>
                          <a:cs typeface="Times New Roman"/>
                        </a:rPr>
                        <a:t>a,b,c</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900" err="1">
                          <a:solidFill>
                            <a:srgbClr val="000000"/>
                          </a:solidFill>
                          <a:effectLst/>
                          <a:latin typeface="Calibri Light"/>
                          <a:ea typeface="Calibri" panose="020F0502020204030204" pitchFamily="34" charset="0"/>
                          <a:cs typeface="Times New Roman"/>
                        </a:rPr>
                        <a:t>a,b,c</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*Integration of Fed., State, &amp; Local Services, Programs and Funds- </a:t>
                      </a:r>
                      <a:r>
                        <a:rPr lang="en-US" sz="900" err="1">
                          <a:solidFill>
                            <a:srgbClr val="000000"/>
                          </a:solidFill>
                          <a:effectLst/>
                          <a:latin typeface="Calibri Light"/>
                          <a:ea typeface="Calibri" panose="020F0502020204030204" pitchFamily="34" charset="0"/>
                          <a:cs typeface="Times New Roman"/>
                        </a:rPr>
                        <a:t>a,b,c</a:t>
                      </a:r>
                      <a:endParaRPr lang="en-US" sz="900" err="1">
                        <a:effectLst/>
                        <a:latin typeface="Calibri Light"/>
                        <a:ea typeface="Calibri" panose="020F0502020204030204" pitchFamily="34" charset="0"/>
                        <a:cs typeface="Times New Roman"/>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3243879"/>
                  </a:ext>
                </a:extLst>
              </a:tr>
              <a:tr h="139378">
                <a:tc gridSpan="8">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Action Steps</a:t>
                      </a:r>
                      <a:endParaRPr lang="en-US" sz="900">
                        <a:effectLst/>
                        <a:latin typeface="Times New Roman"/>
                        <a:ea typeface="Calibri" panose="020F0502020204030204" pitchFamily="34" charset="0"/>
                        <a:cs typeface="Calibri"/>
                      </a:endParaRPr>
                    </a:p>
                  </a:txBody>
                  <a:tcPr marL="48417" marR="4841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40227766"/>
                  </a:ext>
                </a:extLst>
              </a:tr>
              <a:tr h="139378">
                <a:tc gridSpan="8">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1) Allocate resources (e.g., </a:t>
                      </a:r>
                      <a:r>
                        <a:rPr lang="en-US" sz="900" err="1">
                          <a:solidFill>
                            <a:srgbClr val="000000"/>
                          </a:solidFill>
                          <a:effectLst/>
                          <a:latin typeface="Calibri Light"/>
                          <a:ea typeface="Calibri" panose="020F0502020204030204" pitchFamily="34" charset="0"/>
                          <a:cs typeface="Times New Roman"/>
                        </a:rPr>
                        <a:t>Istation</a:t>
                      </a:r>
                      <a:r>
                        <a:rPr lang="en-US" sz="900">
                          <a:solidFill>
                            <a:srgbClr val="000000"/>
                          </a:solidFill>
                          <a:effectLst/>
                          <a:latin typeface="Calibri Light"/>
                          <a:ea typeface="Calibri" panose="020F0502020204030204" pitchFamily="34" charset="0"/>
                          <a:cs typeface="Times New Roman"/>
                        </a:rPr>
                        <a:t>, Accelerated Reading/Star software, Voyager and </a:t>
                      </a:r>
                      <a:r>
                        <a:rPr lang="en-US" sz="900" err="1">
                          <a:solidFill>
                            <a:srgbClr val="000000"/>
                          </a:solidFill>
                          <a:effectLst/>
                          <a:latin typeface="Calibri Light"/>
                          <a:ea typeface="Calibri" panose="020F0502020204030204" pitchFamily="34" charset="0"/>
                          <a:cs typeface="Times New Roman"/>
                        </a:rPr>
                        <a:t>myON</a:t>
                      </a:r>
                      <a:r>
                        <a:rPr lang="en-US" sz="900">
                          <a:solidFill>
                            <a:srgbClr val="000000"/>
                          </a:solidFill>
                          <a:effectLst/>
                          <a:latin typeface="Calibri Light"/>
                          <a:ea typeface="Calibri" panose="020F0502020204030204" pitchFamily="34" charset="0"/>
                          <a:cs typeface="Times New Roman"/>
                        </a:rPr>
                        <a:t>) to facilitate reading development for student groups.</a:t>
                      </a:r>
                      <a:endParaRPr lang="en-US" sz="900">
                        <a:effectLst/>
                        <a:latin typeface="Calibri Light"/>
                        <a:ea typeface="Calibri" panose="020F0502020204030204" pitchFamily="34" charset="0"/>
                        <a:cs typeface="Times New Roman"/>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93464679"/>
                  </a:ext>
                </a:extLst>
              </a:tr>
              <a:tr h="139378">
                <a:tc gridSpan="8">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2) Monitor usage of programs to track student progress and adjust instructional delivery or interventions.</a:t>
                      </a:r>
                      <a:endParaRPr lang="en-US" sz="900">
                        <a:effectLst/>
                        <a:latin typeface="Calibri"/>
                        <a:ea typeface="Calibri" panose="020F0502020204030204" pitchFamily="34" charset="0"/>
                        <a:cs typeface="Times New Roman" panose="02020603050405020304" pitchFamily="18" charset="0"/>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1672560"/>
                  </a:ext>
                </a:extLst>
              </a:tr>
              <a:tr h="139378">
                <a:tc gridSpan="8">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3) Ensure that campus/classroom schedules allow for instructional time for the program implementation.</a:t>
                      </a:r>
                      <a:endParaRPr lang="en-US" sz="900">
                        <a:effectLst/>
                        <a:latin typeface="Calibri Light"/>
                        <a:ea typeface="Calibri" panose="020F0502020204030204" pitchFamily="34" charset="0"/>
                        <a:cs typeface="Times New Roman"/>
                      </a:endParaRPr>
                    </a:p>
                  </a:txBody>
                  <a:tcPr marL="48417" marR="4841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76648594"/>
                  </a:ext>
                </a:extLst>
              </a:tr>
            </a:tbl>
          </a:graphicData>
        </a:graphic>
      </p:graphicFrame>
    </p:spTree>
    <p:extLst>
      <p:ext uri="{BB962C8B-B14F-4D97-AF65-F5344CB8AC3E}">
        <p14:creationId xmlns:p14="http://schemas.microsoft.com/office/powerpoint/2010/main" val="327920867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3E7D5FA8-3EE5-4539-856B-ABFEA7DDA031}"/>
              </a:ext>
            </a:extLst>
          </p:cNvPr>
          <p:cNvGraphicFramePr>
            <a:graphicFrameLocks noGrp="1"/>
          </p:cNvGraphicFramePr>
          <p:nvPr>
            <p:extLst>
              <p:ext uri="{D42A27DB-BD31-4B8C-83A1-F6EECF244321}">
                <p14:modId xmlns:p14="http://schemas.microsoft.com/office/powerpoint/2010/main" val="2535928011"/>
              </p:ext>
            </p:extLst>
          </p:nvPr>
        </p:nvGraphicFramePr>
        <p:xfrm>
          <a:off x="0" y="1"/>
          <a:ext cx="12191993" cy="6871688"/>
        </p:xfrm>
        <a:graphic>
          <a:graphicData uri="http://schemas.openxmlformats.org/drawingml/2006/table">
            <a:tbl>
              <a:tblPr firstRow="1" firstCol="1" bandRow="1"/>
              <a:tblGrid>
                <a:gridCol w="1821656">
                  <a:extLst>
                    <a:ext uri="{9D8B030D-6E8A-4147-A177-3AD203B41FA5}">
                      <a16:colId xmlns:a16="http://schemas.microsoft.com/office/drawing/2014/main" val="2576872720"/>
                    </a:ext>
                  </a:extLst>
                </a:gridCol>
                <a:gridCol w="1379186">
                  <a:extLst>
                    <a:ext uri="{9D8B030D-6E8A-4147-A177-3AD203B41FA5}">
                      <a16:colId xmlns:a16="http://schemas.microsoft.com/office/drawing/2014/main" val="2058343270"/>
                    </a:ext>
                  </a:extLst>
                </a:gridCol>
                <a:gridCol w="1383689">
                  <a:extLst>
                    <a:ext uri="{9D8B030D-6E8A-4147-A177-3AD203B41FA5}">
                      <a16:colId xmlns:a16="http://schemas.microsoft.com/office/drawing/2014/main" val="2273676655"/>
                    </a:ext>
                  </a:extLst>
                </a:gridCol>
                <a:gridCol w="861267">
                  <a:extLst>
                    <a:ext uri="{9D8B030D-6E8A-4147-A177-3AD203B41FA5}">
                      <a16:colId xmlns:a16="http://schemas.microsoft.com/office/drawing/2014/main" val="1803779519"/>
                    </a:ext>
                  </a:extLst>
                </a:gridCol>
                <a:gridCol w="2119608">
                  <a:extLst>
                    <a:ext uri="{9D8B030D-6E8A-4147-A177-3AD203B41FA5}">
                      <a16:colId xmlns:a16="http://schemas.microsoft.com/office/drawing/2014/main" val="2946325309"/>
                    </a:ext>
                  </a:extLst>
                </a:gridCol>
                <a:gridCol w="1204965">
                  <a:extLst>
                    <a:ext uri="{9D8B030D-6E8A-4147-A177-3AD203B41FA5}">
                      <a16:colId xmlns:a16="http://schemas.microsoft.com/office/drawing/2014/main" val="3659417172"/>
                    </a:ext>
                  </a:extLst>
                </a:gridCol>
                <a:gridCol w="1488014">
                  <a:extLst>
                    <a:ext uri="{9D8B030D-6E8A-4147-A177-3AD203B41FA5}">
                      <a16:colId xmlns:a16="http://schemas.microsoft.com/office/drawing/2014/main" val="1840994822"/>
                    </a:ext>
                  </a:extLst>
                </a:gridCol>
                <a:gridCol w="1933608">
                  <a:extLst>
                    <a:ext uri="{9D8B030D-6E8A-4147-A177-3AD203B41FA5}">
                      <a16:colId xmlns:a16="http://schemas.microsoft.com/office/drawing/2014/main" val="1757732791"/>
                    </a:ext>
                  </a:extLst>
                </a:gridCol>
              </a:tblGrid>
              <a:tr h="142875">
                <a:tc>
                  <a:txBody>
                    <a:bodyPr/>
                    <a:lstStyle/>
                    <a:p>
                      <a:pPr marL="0" marR="0" algn="l">
                        <a:lnSpc>
                          <a:spcPct val="107000"/>
                        </a:lnSpc>
                        <a:spcBef>
                          <a:spcPts val="0"/>
                        </a:spcBef>
                        <a:spcAft>
                          <a:spcPts val="0"/>
                        </a:spcAft>
                      </a:pPr>
                      <a:r>
                        <a:rPr lang="en-US" sz="900" b="1">
                          <a:solidFill>
                            <a:srgbClr val="000000"/>
                          </a:solidFill>
                          <a:effectLst/>
                          <a:latin typeface="Calibri"/>
                          <a:ea typeface="Times New Roman" panose="02020603050405020304" pitchFamily="18" charset="0"/>
                          <a:cs typeface="Calibri"/>
                        </a:rPr>
                        <a:t>Goal Area 2:</a:t>
                      </a:r>
                      <a:endParaRPr lang="en-US" sz="90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900">
                          <a:solidFill>
                            <a:srgbClr val="000000"/>
                          </a:solidFill>
                          <a:effectLst/>
                          <a:latin typeface="Calibri"/>
                          <a:ea typeface="Times New Roman" panose="02020603050405020304" pitchFamily="18" charset="0"/>
                          <a:cs typeface="Calibri"/>
                        </a:rPr>
                        <a:t>Closing the Achievement Gaps</a:t>
                      </a:r>
                      <a:endParaRPr lang="en-US" sz="90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16989631"/>
                  </a:ext>
                </a:extLst>
              </a:tr>
              <a:tr h="138826">
                <a:tc>
                  <a:txBody>
                    <a:bodyPr/>
                    <a:lstStyle/>
                    <a:p>
                      <a:pPr marL="0" marR="0" algn="l">
                        <a:lnSpc>
                          <a:spcPct val="107000"/>
                        </a:lnSpc>
                        <a:spcBef>
                          <a:spcPts val="0"/>
                        </a:spcBef>
                        <a:spcAft>
                          <a:spcPts val="0"/>
                        </a:spcAft>
                      </a:pPr>
                      <a:r>
                        <a:rPr lang="en-US" sz="900" b="1">
                          <a:solidFill>
                            <a:srgbClr val="000000"/>
                          </a:solidFill>
                          <a:effectLst/>
                          <a:latin typeface="Calibri"/>
                          <a:ea typeface="Times New Roman" panose="02020603050405020304" pitchFamily="18" charset="0"/>
                          <a:cs typeface="Calibri"/>
                        </a:rPr>
                        <a:t>Annual Goal 1:  </a:t>
                      </a:r>
                      <a:endParaRPr lang="en-US" sz="900">
                        <a:effectLst/>
                        <a:latin typeface="Times New Roman"/>
                        <a:ea typeface="Calibri" panose="020F0502020204030204" pitchFamily="34" charset="0"/>
                        <a:cs typeface="Times New Roman" panose="02020603050405020304" pitchFamily="18" charset="0"/>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All identified student groups in the Closing the Gaps domain will meet 80% of the indicators in the Academic Achievement component by June 2024.</a:t>
                      </a:r>
                      <a:endParaRPr lang="en-US" sz="900">
                        <a:effectLst/>
                        <a:latin typeface="Calibri Light"/>
                        <a:ea typeface="Calibri" panose="020F0502020204030204" pitchFamily="34" charset="0"/>
                        <a:cs typeface="Times New Roman"/>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45296775"/>
                  </a:ext>
                </a:extLst>
              </a:tr>
              <a:tr h="169224">
                <a:tc>
                  <a:txBody>
                    <a:bodyPr/>
                    <a:lstStyle/>
                    <a:p>
                      <a:pPr marL="0" marR="0" algn="l">
                        <a:lnSpc>
                          <a:spcPct val="107000"/>
                        </a:lnSpc>
                        <a:spcBef>
                          <a:spcPts val="0"/>
                        </a:spcBef>
                        <a:spcAft>
                          <a:spcPts val="0"/>
                        </a:spcAft>
                      </a:pPr>
                      <a:r>
                        <a:rPr lang="en-US" sz="900" b="1">
                          <a:solidFill>
                            <a:srgbClr val="000000"/>
                          </a:solidFill>
                          <a:effectLst/>
                          <a:latin typeface="Calibri"/>
                          <a:ea typeface="Times New Roman" panose="02020603050405020304" pitchFamily="18" charset="0"/>
                          <a:cs typeface="Calibri"/>
                        </a:rPr>
                        <a:t>Objective 2:  </a:t>
                      </a:r>
                      <a:endParaRPr lang="en-US" sz="900">
                        <a:effectLst/>
                        <a:latin typeface="Times New Roman"/>
                        <a:ea typeface="Calibri" panose="020F0502020204030204" pitchFamily="34" charset="0"/>
                        <a:cs typeface="Times New Roman" panose="02020603050405020304" pitchFamily="18" charset="0"/>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All identified student groups in the Academic Achievement component will meet 80% of the indicators by providing  high-quality, research-based instruction throughout the 2022-2023school year.  </a:t>
                      </a:r>
                      <a:endParaRPr lang="en-US" sz="900">
                        <a:effectLst/>
                        <a:latin typeface="Calibri"/>
                        <a:ea typeface="Calibri" panose="020F0502020204030204" pitchFamily="34" charset="0"/>
                        <a:cs typeface="Times New Roman" panose="02020603050405020304" pitchFamily="18" charset="0"/>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10028204"/>
                  </a:ext>
                </a:extLst>
              </a:tr>
              <a:tr h="169224">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Strategy 1</a:t>
                      </a:r>
                      <a:endParaRPr lang="en-US" sz="90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lvl="0" algn="ctr">
                        <a:lnSpc>
                          <a:spcPct val="107000"/>
                        </a:lnSpc>
                        <a:spcBef>
                          <a:spcPts val="0"/>
                        </a:spcBef>
                        <a:spcAft>
                          <a:spcPts val="0"/>
                        </a:spcAft>
                        <a:buNone/>
                      </a:pPr>
                      <a:r>
                        <a:rPr lang="en-US" sz="900" b="1" i="0" u="none" strike="noStrike" noProof="0">
                          <a:solidFill>
                            <a:schemeClr val="bg1"/>
                          </a:solidFill>
                          <a:effectLst/>
                        </a:rPr>
                        <a:t>Persons Responsible</a:t>
                      </a:r>
                      <a:r>
                        <a:rPr lang="en-US" sz="900" b="1">
                          <a:solidFill>
                            <a:srgbClr val="FFFFFF"/>
                          </a:solidFill>
                          <a:effectLst/>
                          <a:latin typeface="Calibri"/>
                          <a:ea typeface="Times New Roman" panose="02020603050405020304" pitchFamily="18" charset="0"/>
                          <a:cs typeface="Calibri"/>
                        </a:rPr>
                        <a:t> </a:t>
                      </a:r>
                      <a:endParaRPr lang="en-US" sz="90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Resources</a:t>
                      </a:r>
                      <a:endParaRPr lang="en-US" sz="90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Timeline</a:t>
                      </a:r>
                      <a:endParaRPr lang="en-US" sz="90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Evidence of Implementation</a:t>
                      </a:r>
                      <a:endParaRPr lang="en-US" sz="90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Evidence of Impact</a:t>
                      </a:r>
                      <a:endParaRPr lang="en-US" sz="90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Formative Evaluation</a:t>
                      </a:r>
                      <a:endParaRPr lang="en-US" sz="90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Title-I School- Wide Component</a:t>
                      </a:r>
                      <a:endParaRPr lang="en-US" sz="90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436285565"/>
                  </a:ext>
                </a:extLst>
              </a:tr>
              <a:tr h="1331490">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Ensure effective delivery of instruction remains the key focus for student groups.</a:t>
                      </a:r>
                      <a:endParaRPr lang="en-US" sz="90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effectLst/>
                          <a:latin typeface="Calibri"/>
                          <a:ea typeface="Calibri" panose="020F0502020204030204" pitchFamily="34" charset="0"/>
                          <a:cs typeface="Times New Roman"/>
                        </a:rPr>
                        <a:t>-Principal  </a:t>
                      </a:r>
                      <a:endParaRPr lang="en-US" sz="9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a:effectLst/>
                          <a:latin typeface="Calibri"/>
                          <a:ea typeface="Calibri" panose="020F0502020204030204" pitchFamily="34" charset="0"/>
                          <a:cs typeface="Times New Roman"/>
                        </a:rPr>
                        <a:t>-Assistant Principal           </a:t>
                      </a:r>
                    </a:p>
                    <a:p>
                      <a:pPr marL="0" marR="0" algn="l">
                        <a:lnSpc>
                          <a:spcPct val="107000"/>
                        </a:lnSpc>
                        <a:spcBef>
                          <a:spcPts val="0"/>
                        </a:spcBef>
                        <a:spcAft>
                          <a:spcPts val="0"/>
                        </a:spcAft>
                      </a:pPr>
                      <a:r>
                        <a:rPr lang="en-US" sz="900">
                          <a:effectLst/>
                          <a:latin typeface="Calibri"/>
                          <a:ea typeface="Calibri" panose="020F0502020204030204" pitchFamily="34" charset="0"/>
                          <a:cs typeface="Times New Roman"/>
                        </a:rPr>
                        <a:t>-Campus Leadership Team </a:t>
                      </a:r>
                    </a:p>
                    <a:p>
                      <a:pPr marL="0" marR="0" algn="l">
                        <a:lnSpc>
                          <a:spcPct val="107000"/>
                        </a:lnSpc>
                        <a:spcBef>
                          <a:spcPts val="0"/>
                        </a:spcBef>
                        <a:spcAft>
                          <a:spcPts val="0"/>
                        </a:spcAft>
                      </a:pPr>
                      <a:r>
                        <a:rPr lang="en-US" sz="900">
                          <a:effectLst/>
                          <a:latin typeface="Calibri"/>
                          <a:ea typeface="Calibri" panose="020F0502020204030204" pitchFamily="34" charset="0"/>
                          <a:cs typeface="Times New Roman"/>
                        </a:rPr>
                        <a:t>-CLL   </a:t>
                      </a:r>
                    </a:p>
                    <a:p>
                      <a:pPr marL="0" marR="0" algn="l">
                        <a:lnSpc>
                          <a:spcPct val="107000"/>
                        </a:lnSpc>
                        <a:spcBef>
                          <a:spcPts val="0"/>
                        </a:spcBef>
                        <a:spcAft>
                          <a:spcPts val="0"/>
                        </a:spcAft>
                      </a:pPr>
                      <a:r>
                        <a:rPr lang="en-US" sz="900">
                          <a:effectLst/>
                          <a:latin typeface="Calibri"/>
                          <a:ea typeface="Calibri" panose="020F0502020204030204" pitchFamily="34" charset="0"/>
                          <a:cs typeface="Times New Roman"/>
                        </a:rPr>
                        <a:t>-Teachers</a:t>
                      </a: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-District Curriculum</a:t>
                      </a:r>
                      <a:endParaRPr lang="en-US" sz="9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a:t>
                      </a:r>
                      <a:r>
                        <a:rPr lang="en-US" sz="900" err="1">
                          <a:solidFill>
                            <a:srgbClr val="000000"/>
                          </a:solidFill>
                          <a:effectLst/>
                          <a:latin typeface="Calibri Light"/>
                          <a:ea typeface="Calibri" panose="020F0502020204030204" pitchFamily="34" charset="0"/>
                          <a:cs typeface="Times New Roman"/>
                        </a:rPr>
                        <a:t>Istation</a:t>
                      </a:r>
                      <a:r>
                        <a:rPr lang="en-US" sz="900">
                          <a:solidFill>
                            <a:srgbClr val="000000"/>
                          </a:solidFill>
                          <a:effectLst/>
                          <a:latin typeface="Calibri Light"/>
                          <a:ea typeface="Calibri" panose="020F0502020204030204" pitchFamily="34" charset="0"/>
                          <a:cs typeface="Times New Roman"/>
                        </a:rPr>
                        <a:t> Reading</a:t>
                      </a:r>
                      <a:endParaRPr lang="en-US" sz="9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-Imagine Math</a:t>
                      </a:r>
                      <a:endParaRPr lang="en-US" sz="9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-Success Maker</a:t>
                      </a:r>
                      <a:endParaRPr lang="en-US" sz="9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-STAAR Release </a:t>
                      </a:r>
                      <a:endParaRPr lang="en-US" sz="9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-Assessments (BM I &amp; II)</a:t>
                      </a:r>
                      <a:endParaRPr lang="en-US" sz="90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-Aug. 2024</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-Oct. 2023</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-Nov. 2023</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-Jan. 2024</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-March 2024</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-April 2024</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-June 2024</a:t>
                      </a:r>
                      <a:endParaRPr lang="en-US" sz="90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-District Review Sessions (DRS)</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-DMAC data reports</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-Campus Performance Reviews (CPR)</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-Progress Monitoring Reports</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-Walk-through feedback</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-LPAC notes</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-Lesson Plans</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-Language Acquisition Monitoring</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 Application</a:t>
                      </a:r>
                      <a:endParaRPr lang="en-US" sz="90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-Closing the achievement gap among Emergent </a:t>
                      </a:r>
                      <a:r>
                        <a:rPr lang="en-US" sz="900" err="1">
                          <a:solidFill>
                            <a:srgbClr val="000000"/>
                          </a:solidFill>
                          <a:effectLst/>
                          <a:latin typeface="Calibri Light"/>
                          <a:ea typeface="Calibri" panose="020F0502020204030204" pitchFamily="34" charset="0"/>
                          <a:cs typeface="Times New Roman"/>
                        </a:rPr>
                        <a:t>Billingual</a:t>
                      </a:r>
                      <a:r>
                        <a:rPr lang="en-US" sz="900">
                          <a:solidFill>
                            <a:srgbClr val="000000"/>
                          </a:solidFill>
                          <a:effectLst/>
                          <a:latin typeface="Calibri Light"/>
                          <a:ea typeface="Calibri" panose="020F0502020204030204" pitchFamily="34" charset="0"/>
                          <a:cs typeface="Times New Roman"/>
                        </a:rPr>
                        <a:t> and the all student group</a:t>
                      </a:r>
                      <a:endParaRPr lang="en-US" sz="90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-Weekly Assessments</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-CBA I</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-BM I &amp; II</a:t>
                      </a:r>
                      <a:endParaRPr lang="en-US" sz="9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-Interim Assessments</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-STAAR</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-TELPAS</a:t>
                      </a:r>
                      <a:endParaRPr lang="en-US" sz="90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-Comprehensive Needs Assessment-</a:t>
                      </a:r>
                      <a:r>
                        <a:rPr lang="en-US" sz="900" err="1">
                          <a:solidFill>
                            <a:srgbClr val="000000"/>
                          </a:solidFill>
                          <a:effectLst/>
                          <a:latin typeface="Calibri Light"/>
                          <a:ea typeface="Calibri" panose="020F0502020204030204" pitchFamily="34" charset="0"/>
                          <a:cs typeface="Times New Roman"/>
                        </a:rPr>
                        <a:t>a,b,c</a:t>
                      </a:r>
                      <a:r>
                        <a:rPr lang="en-US" sz="900">
                          <a:solidFill>
                            <a:srgbClr val="000000"/>
                          </a:solidFill>
                          <a:effectLst/>
                          <a:latin typeface="Calibri Light"/>
                          <a:ea typeface="Calibri" panose="020F0502020204030204" pitchFamily="34" charset="0"/>
                          <a:cs typeface="Times New Roman"/>
                        </a:rPr>
                        <a:t>,</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-Reform Strategies- </a:t>
                      </a:r>
                      <a:r>
                        <a:rPr lang="en-US" sz="900" err="1">
                          <a:solidFill>
                            <a:srgbClr val="000000"/>
                          </a:solidFill>
                          <a:effectLst/>
                          <a:latin typeface="Calibri Light"/>
                          <a:ea typeface="Calibri" panose="020F0502020204030204" pitchFamily="34" charset="0"/>
                          <a:cs typeface="Times New Roman"/>
                        </a:rPr>
                        <a:t>a,b,c</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-Teacher Decision Making Regarding Assessments-</a:t>
                      </a:r>
                      <a:r>
                        <a:rPr lang="en-US" sz="900" err="1">
                          <a:solidFill>
                            <a:srgbClr val="000000"/>
                          </a:solidFill>
                          <a:effectLst/>
                          <a:latin typeface="Calibri Light"/>
                          <a:ea typeface="Calibri" panose="020F0502020204030204" pitchFamily="34" charset="0"/>
                          <a:cs typeface="Times New Roman"/>
                        </a:rPr>
                        <a:t>a,b,c</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900" err="1">
                          <a:solidFill>
                            <a:srgbClr val="000000"/>
                          </a:solidFill>
                          <a:effectLst/>
                          <a:latin typeface="Calibri Light"/>
                          <a:ea typeface="Calibri" panose="020F0502020204030204" pitchFamily="34" charset="0"/>
                          <a:cs typeface="Times New Roman"/>
                        </a:rPr>
                        <a:t>a,b,c</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-Integration of Fed., State, &amp; Local Services, Programs and Funds- </a:t>
                      </a:r>
                      <a:r>
                        <a:rPr lang="en-US" sz="900" err="1">
                          <a:solidFill>
                            <a:srgbClr val="000000"/>
                          </a:solidFill>
                          <a:effectLst/>
                          <a:latin typeface="Calibri Light"/>
                          <a:ea typeface="Calibri" panose="020F0502020204030204" pitchFamily="34" charset="0"/>
                          <a:cs typeface="Times New Roman"/>
                        </a:rPr>
                        <a:t>a,b,c</a:t>
                      </a:r>
                      <a:endParaRPr lang="en-US" sz="900" err="1">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01837164"/>
                  </a:ext>
                </a:extLst>
              </a:tr>
              <a:tr h="138826">
                <a:tc gridSpan="8">
                  <a:txBody>
                    <a:bodyPr/>
                    <a:lstStyle/>
                    <a:p>
                      <a:pPr marL="0" marR="0" lvl="0" algn="ctr">
                        <a:lnSpc>
                          <a:spcPct val="107000"/>
                        </a:lnSpc>
                        <a:spcBef>
                          <a:spcPts val="0"/>
                        </a:spcBef>
                        <a:spcAft>
                          <a:spcPts val="0"/>
                        </a:spcAft>
                        <a:buNone/>
                      </a:pPr>
                      <a:r>
                        <a:rPr lang="en-US" sz="900" b="1" i="0" u="none" strike="noStrike" noProof="0">
                          <a:solidFill>
                            <a:schemeClr val="bg1"/>
                          </a:solidFill>
                          <a:effectLst/>
                        </a:rPr>
                        <a:t>Action Steps</a:t>
                      </a:r>
                      <a:r>
                        <a:rPr lang="en-US" sz="900" b="1">
                          <a:solidFill>
                            <a:schemeClr val="bg1"/>
                          </a:solidFill>
                          <a:effectLst/>
                          <a:latin typeface="Calibri"/>
                          <a:ea typeface="Times New Roman" panose="02020603050405020304" pitchFamily="18" charset="0"/>
                          <a:cs typeface="Calibri"/>
                        </a:rPr>
                        <a:t> </a:t>
                      </a:r>
                      <a:endParaRPr lang="en-US" sz="900">
                        <a:solidFill>
                          <a:schemeClr val="bg1"/>
                        </a:solidFill>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56537309"/>
                  </a:ext>
                </a:extLst>
              </a:tr>
              <a:tr h="138826">
                <a:tc gridSpan="8">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1) Implement instructional programs with fidelity (e.g., </a:t>
                      </a:r>
                      <a:r>
                        <a:rPr lang="en-US" sz="900" err="1">
                          <a:solidFill>
                            <a:srgbClr val="000000"/>
                          </a:solidFill>
                          <a:effectLst/>
                          <a:latin typeface="Calibri Light"/>
                          <a:ea typeface="Calibri" panose="020F0502020204030204" pitchFamily="34" charset="0"/>
                          <a:cs typeface="Times New Roman"/>
                        </a:rPr>
                        <a:t>Istation</a:t>
                      </a:r>
                      <a:r>
                        <a:rPr lang="en-US" sz="900">
                          <a:solidFill>
                            <a:srgbClr val="000000"/>
                          </a:solidFill>
                          <a:effectLst/>
                          <a:latin typeface="Calibri Light"/>
                          <a:ea typeface="Calibri" panose="020F0502020204030204" pitchFamily="34" charset="0"/>
                          <a:cs typeface="Times New Roman"/>
                        </a:rPr>
                        <a:t>, Imagine Math, </a:t>
                      </a:r>
                      <a:r>
                        <a:rPr lang="en-US" sz="900" err="1">
                          <a:solidFill>
                            <a:srgbClr val="000000"/>
                          </a:solidFill>
                          <a:effectLst/>
                          <a:latin typeface="Calibri Light"/>
                          <a:ea typeface="Calibri" panose="020F0502020204030204" pitchFamily="34" charset="0"/>
                          <a:cs typeface="Times New Roman"/>
                        </a:rPr>
                        <a:t>Edusmart</a:t>
                      </a:r>
                      <a:r>
                        <a:rPr lang="en-US" sz="900">
                          <a:solidFill>
                            <a:srgbClr val="000000"/>
                          </a:solidFill>
                          <a:effectLst/>
                          <a:latin typeface="Calibri Light"/>
                          <a:ea typeface="Calibri" panose="020F0502020204030204" pitchFamily="34" charset="0"/>
                          <a:cs typeface="Times New Roman"/>
                        </a:rPr>
                        <a:t>, Summit K-12, Grad. Point,  Star/AR, and </a:t>
                      </a:r>
                      <a:r>
                        <a:rPr lang="en-US" sz="900" err="1">
                          <a:solidFill>
                            <a:srgbClr val="000000"/>
                          </a:solidFill>
                          <a:effectLst/>
                          <a:latin typeface="Calibri Light"/>
                          <a:ea typeface="Calibri" panose="020F0502020204030204" pitchFamily="34" charset="0"/>
                          <a:cs typeface="Times New Roman"/>
                        </a:rPr>
                        <a:t>MyOn</a:t>
                      </a:r>
                      <a:r>
                        <a:rPr lang="en-US" sz="900">
                          <a:solidFill>
                            <a:srgbClr val="000000"/>
                          </a:solidFill>
                          <a:effectLst/>
                          <a:latin typeface="Calibri Light"/>
                          <a:ea typeface="Calibri" panose="020F0502020204030204" pitchFamily="34" charset="0"/>
                          <a:cs typeface="Times New Roman"/>
                        </a:rPr>
                        <a:t>)</a:t>
                      </a:r>
                      <a:endParaRPr lang="en-US" sz="90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92030216"/>
                  </a:ext>
                </a:extLst>
              </a:tr>
              <a:tr h="138826">
                <a:tc gridSpan="8">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2) Utilize reports to monitor student progress and identify areas of need to personalize usage across programs.</a:t>
                      </a:r>
                      <a:endParaRPr lang="en-US" sz="90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48264002"/>
                  </a:ext>
                </a:extLst>
              </a:tr>
              <a:tr h="138826">
                <a:tc gridSpan="8">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3) Address various learning styles with clear and focused instruction</a:t>
                      </a:r>
                      <a:endParaRPr lang="en-US" sz="90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6664323"/>
                  </a:ext>
                </a:extLst>
              </a:tr>
              <a:tr h="169224">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Strategy 2</a:t>
                      </a:r>
                      <a:endParaRPr lang="en-US" sz="90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Persons Responsible</a:t>
                      </a:r>
                      <a:endParaRPr lang="en-US" sz="90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Resources</a:t>
                      </a:r>
                      <a:endParaRPr lang="en-US" sz="90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Timeline</a:t>
                      </a:r>
                      <a:endParaRPr lang="en-US" sz="90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Evidence of Implementation</a:t>
                      </a:r>
                      <a:endParaRPr lang="en-US" sz="90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Evidence of Impact</a:t>
                      </a:r>
                      <a:endParaRPr lang="en-US" sz="90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Formative Evaluation</a:t>
                      </a:r>
                      <a:endParaRPr lang="en-US" sz="90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Title-I School- Wide Component</a:t>
                      </a:r>
                      <a:endParaRPr lang="en-US" sz="90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215148200"/>
                  </a:ext>
                </a:extLst>
              </a:tr>
              <a:tr h="1445963">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-Use professional development time to address instructional needs of teachers as revealed by data</a:t>
                      </a:r>
                      <a:endParaRPr lang="en-US" sz="90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effectLst/>
                          <a:latin typeface="Calibri"/>
                          <a:ea typeface="Calibri" panose="020F0502020204030204" pitchFamily="34" charset="0"/>
                          <a:cs typeface="Times New Roman"/>
                        </a:rPr>
                        <a:t>-Principal  </a:t>
                      </a:r>
                      <a:endParaRPr lang="en-US" sz="9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a:effectLst/>
                          <a:latin typeface="Calibri"/>
                          <a:ea typeface="Calibri" panose="020F0502020204030204" pitchFamily="34" charset="0"/>
                          <a:cs typeface="Times New Roman"/>
                        </a:rPr>
                        <a:t>-Assistant Principal           </a:t>
                      </a:r>
                    </a:p>
                    <a:p>
                      <a:pPr marL="0" marR="0" algn="l">
                        <a:lnSpc>
                          <a:spcPct val="107000"/>
                        </a:lnSpc>
                        <a:spcBef>
                          <a:spcPts val="0"/>
                        </a:spcBef>
                        <a:spcAft>
                          <a:spcPts val="0"/>
                        </a:spcAft>
                      </a:pPr>
                      <a:r>
                        <a:rPr lang="en-US" sz="900">
                          <a:effectLst/>
                          <a:latin typeface="Calibri"/>
                          <a:ea typeface="Calibri" panose="020F0502020204030204" pitchFamily="34" charset="0"/>
                          <a:cs typeface="Times New Roman"/>
                        </a:rPr>
                        <a:t>-Campus Leadership Team </a:t>
                      </a:r>
                    </a:p>
                    <a:p>
                      <a:pPr marL="0" marR="0" algn="l">
                        <a:lnSpc>
                          <a:spcPct val="107000"/>
                        </a:lnSpc>
                        <a:spcBef>
                          <a:spcPts val="0"/>
                        </a:spcBef>
                        <a:spcAft>
                          <a:spcPts val="0"/>
                        </a:spcAft>
                      </a:pPr>
                      <a:r>
                        <a:rPr lang="en-US" sz="900">
                          <a:effectLst/>
                          <a:latin typeface="Calibri"/>
                          <a:ea typeface="Calibri" panose="020F0502020204030204" pitchFamily="34" charset="0"/>
                          <a:cs typeface="Times New Roman"/>
                        </a:rPr>
                        <a:t>-CLL   </a:t>
                      </a:r>
                    </a:p>
                    <a:p>
                      <a:pPr marL="0" marR="0" algn="l">
                        <a:lnSpc>
                          <a:spcPct val="107000"/>
                        </a:lnSpc>
                        <a:spcBef>
                          <a:spcPts val="0"/>
                        </a:spcBef>
                        <a:spcAft>
                          <a:spcPts val="0"/>
                        </a:spcAft>
                      </a:pPr>
                      <a:r>
                        <a:rPr lang="en-US" sz="900">
                          <a:effectLst/>
                          <a:latin typeface="Calibri"/>
                          <a:ea typeface="Calibri" panose="020F0502020204030204" pitchFamily="34" charset="0"/>
                          <a:cs typeface="Times New Roman"/>
                        </a:rPr>
                        <a:t>-Teachers</a:t>
                      </a: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-District Curriculum</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a:t>
                      </a:r>
                      <a:r>
                        <a:rPr lang="en-US" sz="900" err="1">
                          <a:solidFill>
                            <a:srgbClr val="000000"/>
                          </a:solidFill>
                          <a:effectLst/>
                          <a:latin typeface="Calibri Light"/>
                          <a:ea typeface="Calibri" panose="020F0502020204030204" pitchFamily="34" charset="0"/>
                          <a:cs typeface="Times New Roman"/>
                        </a:rPr>
                        <a:t>Istation</a:t>
                      </a:r>
                      <a:r>
                        <a:rPr lang="en-US" sz="900">
                          <a:solidFill>
                            <a:srgbClr val="000000"/>
                          </a:solidFill>
                          <a:effectLst/>
                          <a:latin typeface="Calibri Light"/>
                          <a:ea typeface="Calibri" panose="020F0502020204030204" pitchFamily="34" charset="0"/>
                          <a:cs typeface="Times New Roman"/>
                        </a:rPr>
                        <a:t> Reading </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-STAAR Release </a:t>
                      </a:r>
                      <a:endParaRPr lang="en-US" sz="9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-Assessments (BM I &amp; II)</a:t>
                      </a:r>
                      <a:endParaRPr lang="en-US" sz="90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-Aug. 2024</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-Oct. 2023</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-Nov. 2023</a:t>
                      </a: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-Jan. 2024</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-March 2024</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-April 2024</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-June 2024</a:t>
                      </a:r>
                      <a:endParaRPr lang="en-US" sz="90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-Teacher survey results, program reports, End of Six Weeks Survey Results </a:t>
                      </a:r>
                      <a:endParaRPr lang="en-US" sz="900">
                        <a:effectLst/>
                        <a:latin typeface="Calibri"/>
                        <a:ea typeface="Calibri" panose="020F0502020204030204" pitchFamily="34" charset="0"/>
                        <a:cs typeface="Times New Roman" panose="02020603050405020304" pitchFamily="18" charset="0"/>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900">
                          <a:solidFill>
                            <a:srgbClr val="000000"/>
                          </a:solidFill>
                          <a:effectLst/>
                          <a:latin typeface="Calibri Light"/>
                          <a:ea typeface="Calibri" panose="020F0502020204030204" pitchFamily="34" charset="0"/>
                          <a:cs typeface="Times New Roman"/>
                        </a:rPr>
                        <a:t>-Increase academic performance of English Learners on all BM and STAAR assessments</a:t>
                      </a:r>
                      <a:endParaRPr lang="en-US" sz="90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-Weekly Assessments</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-CBA I</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-BM I &amp; II</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-STAAR/EOC</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-TELPAS</a:t>
                      </a:r>
                      <a:endParaRPr lang="en-US" sz="9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-Interim Assessments</a:t>
                      </a:r>
                      <a:endParaRPr lang="en-US" sz="90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-Comprehensive Needs Assessment-</a:t>
                      </a:r>
                      <a:br>
                        <a:rPr lang="en-US" sz="900">
                          <a:solidFill>
                            <a:srgbClr val="000000"/>
                          </a:solidFill>
                          <a:effectLst/>
                          <a:latin typeface="Calibri Light"/>
                          <a:ea typeface="Calibri" panose="020F0502020204030204" pitchFamily="34" charset="0"/>
                          <a:cs typeface="Times New Roman"/>
                        </a:rPr>
                      </a:br>
                      <a:r>
                        <a:rPr lang="en-US" sz="900" err="1">
                          <a:solidFill>
                            <a:srgbClr val="000000"/>
                          </a:solidFill>
                          <a:effectLst/>
                          <a:latin typeface="Calibri Light"/>
                          <a:ea typeface="Calibri" panose="020F0502020204030204" pitchFamily="34" charset="0"/>
                          <a:cs typeface="Times New Roman"/>
                        </a:rPr>
                        <a:t>a,b,c</a:t>
                      </a:r>
                      <a:r>
                        <a:rPr lang="en-US" sz="900">
                          <a:solidFill>
                            <a:srgbClr val="000000"/>
                          </a:solidFill>
                          <a:effectLst/>
                          <a:latin typeface="Calibri Light"/>
                          <a:ea typeface="Calibri" panose="020F0502020204030204" pitchFamily="34" charset="0"/>
                          <a:cs typeface="Times New Roman"/>
                        </a:rPr>
                        <a:t>,</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-Reform Strategies- </a:t>
                      </a:r>
                      <a:r>
                        <a:rPr lang="en-US" sz="900" err="1">
                          <a:solidFill>
                            <a:srgbClr val="000000"/>
                          </a:solidFill>
                          <a:effectLst/>
                          <a:latin typeface="Calibri Light"/>
                          <a:ea typeface="Calibri" panose="020F0502020204030204" pitchFamily="34" charset="0"/>
                          <a:cs typeface="Times New Roman"/>
                        </a:rPr>
                        <a:t>a,b,c</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-Teacher Decision Making Regarding Assessments-</a:t>
                      </a:r>
                      <a:r>
                        <a:rPr lang="en-US" sz="900" err="1">
                          <a:solidFill>
                            <a:srgbClr val="000000"/>
                          </a:solidFill>
                          <a:effectLst/>
                          <a:latin typeface="Calibri Light"/>
                          <a:ea typeface="Calibri" panose="020F0502020204030204" pitchFamily="34" charset="0"/>
                          <a:cs typeface="Times New Roman"/>
                        </a:rPr>
                        <a:t>a,b,c</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900" err="1">
                          <a:solidFill>
                            <a:srgbClr val="000000"/>
                          </a:solidFill>
                          <a:effectLst/>
                          <a:latin typeface="Calibri Light"/>
                          <a:ea typeface="Calibri" panose="020F0502020204030204" pitchFamily="34" charset="0"/>
                          <a:cs typeface="Times New Roman"/>
                        </a:rPr>
                        <a:t>a,b,c</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-Integration of Fed., State, &amp; Local Services, Programs and Funds- </a:t>
                      </a:r>
                      <a:r>
                        <a:rPr lang="en-US" sz="900" err="1">
                          <a:solidFill>
                            <a:srgbClr val="000000"/>
                          </a:solidFill>
                          <a:effectLst/>
                          <a:latin typeface="Calibri Light"/>
                          <a:ea typeface="Calibri" panose="020F0502020204030204" pitchFamily="34" charset="0"/>
                          <a:cs typeface="Times New Roman"/>
                        </a:rPr>
                        <a:t>a,b,c</a:t>
                      </a:r>
                      <a:endParaRPr lang="en-US" sz="900" err="1">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203631"/>
                  </a:ext>
                </a:extLst>
              </a:tr>
              <a:tr h="138826">
                <a:tc gridSpan="8">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Action Steps</a:t>
                      </a:r>
                      <a:endParaRPr lang="en-US" sz="90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30179495"/>
                  </a:ext>
                </a:extLst>
              </a:tr>
              <a:tr h="138826">
                <a:tc gridSpan="8">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1) Deconstruct the standards to increase content knowledge to plan and use effective instructional strategies to maximize instructional time. </a:t>
                      </a:r>
                      <a:endParaRPr lang="en-US" sz="900">
                        <a:effectLst/>
                        <a:latin typeface="Calibri"/>
                        <a:ea typeface="Calibri" panose="020F0502020204030204" pitchFamily="34" charset="0"/>
                        <a:cs typeface="Times New Roman" panose="02020603050405020304" pitchFamily="18" charset="0"/>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31727063"/>
                  </a:ext>
                </a:extLst>
              </a:tr>
              <a:tr h="138826">
                <a:tc gridSpan="8">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2) Allocate professional development time to coach and grow teacher efficacy </a:t>
                      </a:r>
                      <a:endParaRPr lang="en-US" sz="900">
                        <a:effectLst/>
                        <a:latin typeface="Calibri"/>
                        <a:ea typeface="Calibri" panose="020F0502020204030204" pitchFamily="34" charset="0"/>
                        <a:cs typeface="Times New Roman" panose="02020603050405020304" pitchFamily="18" charset="0"/>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54213303"/>
                  </a:ext>
                </a:extLst>
              </a:tr>
              <a:tr h="138826">
                <a:tc gridSpan="8">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3) Continue to provide collaborative planning time and opportunities to share best practices through peer observations</a:t>
                      </a:r>
                      <a:endParaRPr lang="en-US" sz="90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80151740"/>
                  </a:ext>
                </a:extLst>
              </a:tr>
              <a:tr h="169224">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Strategy 3</a:t>
                      </a:r>
                      <a:endParaRPr lang="en-US" sz="90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Persons Responsible</a:t>
                      </a:r>
                      <a:endParaRPr lang="en-US" sz="90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Resources</a:t>
                      </a:r>
                      <a:endParaRPr lang="en-US" sz="90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Timeline</a:t>
                      </a:r>
                      <a:endParaRPr lang="en-US" sz="90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Evidence of Implementation</a:t>
                      </a:r>
                      <a:endParaRPr lang="en-US" sz="90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Evidence of Impact</a:t>
                      </a:r>
                      <a:endParaRPr lang="en-US" sz="90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Formative Evaluation</a:t>
                      </a:r>
                      <a:endParaRPr lang="en-US" sz="90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Title-I School- Wide Component</a:t>
                      </a:r>
                      <a:endParaRPr lang="en-US" sz="90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290033242"/>
                  </a:ext>
                </a:extLst>
              </a:tr>
              <a:tr h="1453025">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Use information from walkthrough observations to collect data trends about systemic instructional needs</a:t>
                      </a:r>
                      <a:endParaRPr lang="en-US" sz="90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effectLst/>
                          <a:latin typeface="Calibri"/>
                          <a:ea typeface="Calibri" panose="020F0502020204030204" pitchFamily="34" charset="0"/>
                          <a:cs typeface="Times New Roman"/>
                        </a:rPr>
                        <a:t>-Executive Officers</a:t>
                      </a:r>
                    </a:p>
                    <a:p>
                      <a:pPr marL="0" marR="0" algn="l">
                        <a:lnSpc>
                          <a:spcPct val="107000"/>
                        </a:lnSpc>
                        <a:spcBef>
                          <a:spcPts val="0"/>
                        </a:spcBef>
                        <a:spcAft>
                          <a:spcPts val="0"/>
                        </a:spcAft>
                      </a:pPr>
                      <a:r>
                        <a:rPr lang="en-US" sz="900">
                          <a:effectLst/>
                          <a:latin typeface="Calibri"/>
                          <a:ea typeface="Calibri" panose="020F0502020204030204" pitchFamily="34" charset="0"/>
                          <a:cs typeface="Times New Roman"/>
                        </a:rPr>
                        <a:t>-Principal  </a:t>
                      </a:r>
                    </a:p>
                    <a:p>
                      <a:pPr marL="0" marR="0" algn="l">
                        <a:lnSpc>
                          <a:spcPct val="107000"/>
                        </a:lnSpc>
                        <a:spcBef>
                          <a:spcPts val="0"/>
                        </a:spcBef>
                        <a:spcAft>
                          <a:spcPts val="0"/>
                        </a:spcAft>
                      </a:pPr>
                      <a:r>
                        <a:rPr lang="en-US" sz="900">
                          <a:effectLst/>
                          <a:latin typeface="Calibri"/>
                          <a:ea typeface="Calibri" panose="020F0502020204030204" pitchFamily="34" charset="0"/>
                          <a:cs typeface="Times New Roman"/>
                        </a:rPr>
                        <a:t>-Assistant Principal           </a:t>
                      </a:r>
                    </a:p>
                    <a:p>
                      <a:pPr marL="0" marR="0" algn="l">
                        <a:lnSpc>
                          <a:spcPct val="107000"/>
                        </a:lnSpc>
                        <a:spcBef>
                          <a:spcPts val="0"/>
                        </a:spcBef>
                        <a:spcAft>
                          <a:spcPts val="0"/>
                        </a:spcAft>
                      </a:pPr>
                      <a:r>
                        <a:rPr lang="en-US" sz="900">
                          <a:effectLst/>
                          <a:latin typeface="Calibri"/>
                          <a:ea typeface="Calibri" panose="020F0502020204030204" pitchFamily="34" charset="0"/>
                          <a:cs typeface="Times New Roman"/>
                        </a:rPr>
                        <a:t>-Mentor Teachers</a:t>
                      </a:r>
                    </a:p>
                    <a:p>
                      <a:pPr marL="0" marR="0" algn="l">
                        <a:lnSpc>
                          <a:spcPct val="107000"/>
                        </a:lnSpc>
                        <a:spcBef>
                          <a:spcPts val="0"/>
                        </a:spcBef>
                        <a:spcAft>
                          <a:spcPts val="0"/>
                        </a:spcAft>
                      </a:pPr>
                      <a:r>
                        <a:rPr lang="en-US" sz="900">
                          <a:effectLst/>
                          <a:latin typeface="Calibri"/>
                          <a:ea typeface="Calibri" panose="020F0502020204030204" pitchFamily="34" charset="0"/>
                          <a:cs typeface="Times New Roman"/>
                        </a:rPr>
                        <a:t>-CLL   </a:t>
                      </a:r>
                    </a:p>
                    <a:p>
                      <a:pPr marL="0" marR="0" algn="l">
                        <a:lnSpc>
                          <a:spcPct val="107000"/>
                        </a:lnSpc>
                        <a:spcBef>
                          <a:spcPts val="0"/>
                        </a:spcBef>
                        <a:spcAft>
                          <a:spcPts val="0"/>
                        </a:spcAft>
                      </a:pPr>
                      <a:r>
                        <a:rPr lang="en-US" sz="900">
                          <a:effectLst/>
                          <a:latin typeface="Calibri"/>
                          <a:ea typeface="Calibri" panose="020F0502020204030204" pitchFamily="34" charset="0"/>
                          <a:cs typeface="Times New Roman"/>
                        </a:rPr>
                        <a:t>-Teachers</a:t>
                      </a: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-District Curriculum</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a:t>
                      </a:r>
                      <a:r>
                        <a:rPr lang="en-US" sz="900" err="1">
                          <a:solidFill>
                            <a:srgbClr val="000000"/>
                          </a:solidFill>
                          <a:effectLst/>
                          <a:latin typeface="Calibri Light"/>
                          <a:ea typeface="Calibri" panose="020F0502020204030204" pitchFamily="34" charset="0"/>
                          <a:cs typeface="Times New Roman"/>
                        </a:rPr>
                        <a:t>Istation</a:t>
                      </a:r>
                      <a:r>
                        <a:rPr lang="en-US" sz="900">
                          <a:solidFill>
                            <a:srgbClr val="000000"/>
                          </a:solidFill>
                          <a:effectLst/>
                          <a:latin typeface="Calibri Light"/>
                          <a:ea typeface="Calibri" panose="020F0502020204030204" pitchFamily="34" charset="0"/>
                          <a:cs typeface="Times New Roman"/>
                        </a:rPr>
                        <a:t> Reading</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-STAAR Release Assessments (BM I &amp; II)</a:t>
                      </a:r>
                      <a:endParaRPr lang="en-US" sz="90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-Aug. 2024</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-Oct. 2023</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-Nov. 2023</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-Jan. 2024</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-March 2024</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-April 2024</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-June 2024</a:t>
                      </a:r>
                      <a:endParaRPr lang="en-US" sz="90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-Teacher survey results, program reports, End of Six Weeks Survey Results </a:t>
                      </a:r>
                      <a:endParaRPr lang="en-US" sz="900">
                        <a:effectLst/>
                        <a:latin typeface="Calibri"/>
                        <a:ea typeface="Calibri" panose="020F0502020204030204" pitchFamily="34" charset="0"/>
                        <a:cs typeface="Times New Roman" panose="02020603050405020304" pitchFamily="18" charset="0"/>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-Increase academic performance of English Learners on all BM, STAAR/EOC assessments</a:t>
                      </a:r>
                      <a:endParaRPr lang="en-US" sz="90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-Weekly Assessments</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-CBA I</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-BM I &amp; II</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-STAAR</a:t>
                      </a:r>
                      <a:br>
                        <a:rPr lang="en-US" sz="900">
                          <a:effectLst/>
                          <a:latin typeface="Calibri"/>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-TELPAS</a:t>
                      </a:r>
                      <a:endParaRPr lang="en-US" sz="9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-Interim </a:t>
                      </a:r>
                      <a:r>
                        <a:rPr lang="en-US" sz="900" err="1">
                          <a:solidFill>
                            <a:srgbClr val="000000"/>
                          </a:solidFill>
                          <a:effectLst/>
                          <a:latin typeface="Calibri Light"/>
                          <a:ea typeface="Calibri" panose="020F0502020204030204" pitchFamily="34" charset="0"/>
                          <a:cs typeface="Times New Roman"/>
                        </a:rPr>
                        <a:t>Assessements</a:t>
                      </a:r>
                      <a:endParaRPr lang="en-US" sz="900" err="1">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-Comprehensive Needs Assessment-</a:t>
                      </a:r>
                      <a:br>
                        <a:rPr lang="en-US" sz="900">
                          <a:solidFill>
                            <a:srgbClr val="000000"/>
                          </a:solidFill>
                          <a:effectLst/>
                          <a:latin typeface="Calibri Light"/>
                          <a:ea typeface="Calibri" panose="020F0502020204030204" pitchFamily="34" charset="0"/>
                          <a:cs typeface="Times New Roman"/>
                        </a:rPr>
                      </a:br>
                      <a:r>
                        <a:rPr lang="en-US" sz="900" err="1">
                          <a:solidFill>
                            <a:srgbClr val="000000"/>
                          </a:solidFill>
                          <a:effectLst/>
                          <a:latin typeface="Calibri Light"/>
                          <a:ea typeface="Calibri" panose="020F0502020204030204" pitchFamily="34" charset="0"/>
                          <a:cs typeface="Times New Roman"/>
                        </a:rPr>
                        <a:t>a,b,c</a:t>
                      </a:r>
                      <a:r>
                        <a:rPr lang="en-US" sz="900">
                          <a:solidFill>
                            <a:srgbClr val="000000"/>
                          </a:solidFill>
                          <a:effectLst/>
                          <a:latin typeface="Calibri Light"/>
                          <a:ea typeface="Calibri" panose="020F0502020204030204" pitchFamily="34" charset="0"/>
                          <a:cs typeface="Times New Roman"/>
                        </a:rPr>
                        <a:t>,</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-Reform Strategies- </a:t>
                      </a:r>
                      <a:r>
                        <a:rPr lang="en-US" sz="900" err="1">
                          <a:solidFill>
                            <a:srgbClr val="000000"/>
                          </a:solidFill>
                          <a:effectLst/>
                          <a:latin typeface="Calibri Light"/>
                          <a:ea typeface="Calibri" panose="020F0502020204030204" pitchFamily="34" charset="0"/>
                          <a:cs typeface="Times New Roman"/>
                        </a:rPr>
                        <a:t>a,b,c</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-Teacher Decision Making Regarding Assessments-</a:t>
                      </a:r>
                      <a:r>
                        <a:rPr lang="en-US" sz="900" err="1">
                          <a:solidFill>
                            <a:srgbClr val="000000"/>
                          </a:solidFill>
                          <a:effectLst/>
                          <a:latin typeface="Calibri Light"/>
                          <a:ea typeface="Calibri" panose="020F0502020204030204" pitchFamily="34" charset="0"/>
                          <a:cs typeface="Times New Roman"/>
                        </a:rPr>
                        <a:t>a,b,c</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900" err="1">
                          <a:solidFill>
                            <a:srgbClr val="000000"/>
                          </a:solidFill>
                          <a:effectLst/>
                          <a:latin typeface="Calibri Light"/>
                          <a:ea typeface="Calibri" panose="020F0502020204030204" pitchFamily="34" charset="0"/>
                          <a:cs typeface="Times New Roman"/>
                        </a:rPr>
                        <a:t>a,b,c</a:t>
                      </a:r>
                      <a:br>
                        <a:rPr lang="en-US" sz="900">
                          <a:solidFill>
                            <a:srgbClr val="000000"/>
                          </a:solidFill>
                          <a:effectLst/>
                          <a:latin typeface="Calibri Light"/>
                          <a:ea typeface="Calibri" panose="020F0502020204030204" pitchFamily="34" charset="0"/>
                          <a:cs typeface="Times New Roman"/>
                        </a:rPr>
                      </a:br>
                      <a:r>
                        <a:rPr lang="en-US" sz="900">
                          <a:solidFill>
                            <a:srgbClr val="000000"/>
                          </a:solidFill>
                          <a:effectLst/>
                          <a:latin typeface="Calibri Light"/>
                          <a:ea typeface="Calibri" panose="020F0502020204030204" pitchFamily="34" charset="0"/>
                          <a:cs typeface="Times New Roman"/>
                        </a:rPr>
                        <a:t>-Integration of Fed., State, &amp; Local Services, Programs and Funds- </a:t>
                      </a:r>
                      <a:r>
                        <a:rPr lang="en-US" sz="900" err="1">
                          <a:solidFill>
                            <a:srgbClr val="000000"/>
                          </a:solidFill>
                          <a:effectLst/>
                          <a:latin typeface="Calibri Light"/>
                          <a:ea typeface="Calibri" panose="020F0502020204030204" pitchFamily="34" charset="0"/>
                          <a:cs typeface="Times New Roman"/>
                        </a:rPr>
                        <a:t>a,b,c</a:t>
                      </a:r>
                      <a:endParaRPr lang="en-US" sz="900" err="1">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3423593"/>
                  </a:ext>
                </a:extLst>
              </a:tr>
              <a:tr h="138826">
                <a:tc gridSpan="8">
                  <a:txBody>
                    <a:bodyPr/>
                    <a:lstStyle/>
                    <a:p>
                      <a:pPr marL="0" marR="0" algn="ctr">
                        <a:lnSpc>
                          <a:spcPct val="107000"/>
                        </a:lnSpc>
                        <a:spcBef>
                          <a:spcPts val="0"/>
                        </a:spcBef>
                        <a:spcAft>
                          <a:spcPts val="0"/>
                        </a:spcAft>
                      </a:pPr>
                      <a:r>
                        <a:rPr lang="en-US" sz="900" b="1">
                          <a:solidFill>
                            <a:srgbClr val="FFFFFF"/>
                          </a:solidFill>
                          <a:effectLst/>
                          <a:latin typeface="Calibri"/>
                          <a:ea typeface="Times New Roman" panose="02020603050405020304" pitchFamily="18" charset="0"/>
                          <a:cs typeface="Calibri"/>
                        </a:rPr>
                        <a:t>Action Steps</a:t>
                      </a:r>
                      <a:endParaRPr lang="en-US" sz="900">
                        <a:effectLst/>
                        <a:latin typeface="Times New Roman"/>
                        <a:ea typeface="Calibri" panose="020F0502020204030204" pitchFamily="34" charset="0"/>
                        <a:cs typeface="Calibri"/>
                      </a:endParaRPr>
                    </a:p>
                  </a:txBody>
                  <a:tcPr marL="50006" marR="5000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30015722"/>
                  </a:ext>
                </a:extLst>
              </a:tr>
              <a:tr h="138826">
                <a:tc gridSpan="8">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1) Conduct instructional rounds to highlight research based instructional practices with proven student success </a:t>
                      </a:r>
                      <a:endParaRPr lang="en-US" sz="900">
                        <a:effectLst/>
                        <a:latin typeface="Calibri"/>
                        <a:ea typeface="Calibri" panose="020F0502020204030204" pitchFamily="34" charset="0"/>
                        <a:cs typeface="Times New Roman" panose="02020603050405020304" pitchFamily="18" charset="0"/>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6834861"/>
                  </a:ext>
                </a:extLst>
              </a:tr>
              <a:tr h="138826">
                <a:tc gridSpan="8">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2) Use multiple data points collected through observations to coach and provide specific feedback to teachers to improve instruction</a:t>
                      </a:r>
                      <a:endParaRPr lang="en-US" sz="90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20689082"/>
                  </a:ext>
                </a:extLst>
              </a:tr>
              <a:tr h="138826">
                <a:tc gridSpan="8">
                  <a:txBody>
                    <a:bodyPr/>
                    <a:lstStyle/>
                    <a:p>
                      <a:pPr marL="0" marR="0" algn="l">
                        <a:lnSpc>
                          <a:spcPct val="107000"/>
                        </a:lnSpc>
                        <a:spcBef>
                          <a:spcPts val="0"/>
                        </a:spcBef>
                        <a:spcAft>
                          <a:spcPts val="0"/>
                        </a:spcAft>
                      </a:pPr>
                      <a:r>
                        <a:rPr lang="en-US" sz="900">
                          <a:solidFill>
                            <a:srgbClr val="000000"/>
                          </a:solidFill>
                          <a:effectLst/>
                          <a:latin typeface="Calibri Light"/>
                          <a:ea typeface="Calibri" panose="020F0502020204030204" pitchFamily="34" charset="0"/>
                          <a:cs typeface="Times New Roman"/>
                        </a:rPr>
                        <a:t>3) Use information collected through observations and data analysis to recommend individualized professional development for teachers</a:t>
                      </a:r>
                      <a:endParaRPr lang="en-US" sz="900">
                        <a:effectLst/>
                        <a:latin typeface="Calibri Light"/>
                        <a:ea typeface="Calibri" panose="020F0502020204030204" pitchFamily="34" charset="0"/>
                        <a:cs typeface="Times New Roman"/>
                      </a:endParaRPr>
                    </a:p>
                  </a:txBody>
                  <a:tcPr marL="50006" marR="5000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29806023"/>
                  </a:ext>
                </a:extLst>
              </a:tr>
            </a:tbl>
          </a:graphicData>
        </a:graphic>
      </p:graphicFrame>
    </p:spTree>
    <p:extLst>
      <p:ext uri="{BB962C8B-B14F-4D97-AF65-F5344CB8AC3E}">
        <p14:creationId xmlns:p14="http://schemas.microsoft.com/office/powerpoint/2010/main" val="38853674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A2C55FA7-5DA3-4D63-A8F4-7BEE96ECF2EE}"/>
              </a:ext>
            </a:extLst>
          </p:cNvPr>
          <p:cNvGraphicFramePr>
            <a:graphicFrameLocks noGrp="1"/>
          </p:cNvGraphicFramePr>
          <p:nvPr>
            <p:extLst>
              <p:ext uri="{D42A27DB-BD31-4B8C-83A1-F6EECF244321}">
                <p14:modId xmlns:p14="http://schemas.microsoft.com/office/powerpoint/2010/main" val="2330175621"/>
              </p:ext>
            </p:extLst>
          </p:nvPr>
        </p:nvGraphicFramePr>
        <p:xfrm>
          <a:off x="1" y="1"/>
          <a:ext cx="12192001" cy="6857999"/>
        </p:xfrm>
        <a:graphic>
          <a:graphicData uri="http://schemas.openxmlformats.org/drawingml/2006/table">
            <a:tbl>
              <a:tblPr firstRow="1" firstCol="1" bandRow="1"/>
              <a:tblGrid>
                <a:gridCol w="1767014">
                  <a:extLst>
                    <a:ext uri="{9D8B030D-6E8A-4147-A177-3AD203B41FA5}">
                      <a16:colId xmlns:a16="http://schemas.microsoft.com/office/drawing/2014/main" val="2765548049"/>
                    </a:ext>
                  </a:extLst>
                </a:gridCol>
                <a:gridCol w="1428978">
                  <a:extLst>
                    <a:ext uri="{9D8B030D-6E8A-4147-A177-3AD203B41FA5}">
                      <a16:colId xmlns:a16="http://schemas.microsoft.com/office/drawing/2014/main" val="1699780124"/>
                    </a:ext>
                  </a:extLst>
                </a:gridCol>
                <a:gridCol w="1386116">
                  <a:extLst>
                    <a:ext uri="{9D8B030D-6E8A-4147-A177-3AD203B41FA5}">
                      <a16:colId xmlns:a16="http://schemas.microsoft.com/office/drawing/2014/main" val="1817439939"/>
                    </a:ext>
                  </a:extLst>
                </a:gridCol>
                <a:gridCol w="862078">
                  <a:extLst>
                    <a:ext uri="{9D8B030D-6E8A-4147-A177-3AD203B41FA5}">
                      <a16:colId xmlns:a16="http://schemas.microsoft.com/office/drawing/2014/main" val="4035162497"/>
                    </a:ext>
                  </a:extLst>
                </a:gridCol>
                <a:gridCol w="1803406">
                  <a:extLst>
                    <a:ext uri="{9D8B030D-6E8A-4147-A177-3AD203B41FA5}">
                      <a16:colId xmlns:a16="http://schemas.microsoft.com/office/drawing/2014/main" val="823731223"/>
                    </a:ext>
                  </a:extLst>
                </a:gridCol>
                <a:gridCol w="1524404">
                  <a:extLst>
                    <a:ext uri="{9D8B030D-6E8A-4147-A177-3AD203B41FA5}">
                      <a16:colId xmlns:a16="http://schemas.microsoft.com/office/drawing/2014/main" val="3821126847"/>
                    </a:ext>
                  </a:extLst>
                </a:gridCol>
                <a:gridCol w="1679677">
                  <a:extLst>
                    <a:ext uri="{9D8B030D-6E8A-4147-A177-3AD203B41FA5}">
                      <a16:colId xmlns:a16="http://schemas.microsoft.com/office/drawing/2014/main" val="246272854"/>
                    </a:ext>
                  </a:extLst>
                </a:gridCol>
                <a:gridCol w="1740328">
                  <a:extLst>
                    <a:ext uri="{9D8B030D-6E8A-4147-A177-3AD203B41FA5}">
                      <a16:colId xmlns:a16="http://schemas.microsoft.com/office/drawing/2014/main" val="625270127"/>
                    </a:ext>
                  </a:extLst>
                </a:gridCol>
              </a:tblGrid>
              <a:tr h="126720">
                <a:tc>
                  <a:txBody>
                    <a:bodyPr/>
                    <a:lstStyle/>
                    <a:p>
                      <a:pPr marL="0" marR="0" algn="l">
                        <a:lnSpc>
                          <a:spcPct val="107000"/>
                        </a:lnSpc>
                        <a:spcBef>
                          <a:spcPts val="0"/>
                        </a:spcBef>
                        <a:spcAft>
                          <a:spcPts val="0"/>
                        </a:spcAft>
                      </a:pPr>
                      <a:r>
                        <a:rPr lang="en-US" sz="800" b="1">
                          <a:solidFill>
                            <a:srgbClr val="000000"/>
                          </a:solidFill>
                          <a:effectLst/>
                          <a:latin typeface="Calibri"/>
                          <a:ea typeface="Times New Roman" panose="02020603050405020304" pitchFamily="18" charset="0"/>
                          <a:cs typeface="Calibri"/>
                        </a:rPr>
                        <a:t>Goal Area 2:</a:t>
                      </a:r>
                      <a:endParaRPr lang="en-US" sz="800">
                        <a:effectLst/>
                        <a:latin typeface="Times New Roman"/>
                        <a:ea typeface="Calibri" panose="020F0502020204030204" pitchFamily="34" charset="0"/>
                        <a:cs typeface="Calibri"/>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a:solidFill>
                            <a:srgbClr val="000000"/>
                          </a:solidFill>
                          <a:effectLst/>
                          <a:latin typeface="Calibri"/>
                          <a:ea typeface="Times New Roman" panose="02020603050405020304" pitchFamily="18" charset="0"/>
                          <a:cs typeface="Calibri"/>
                        </a:rPr>
                        <a:t>Closing the Achievement Gaps</a:t>
                      </a:r>
                      <a:endParaRPr lang="en-US" sz="800">
                        <a:effectLst/>
                        <a:latin typeface="Times New Roman"/>
                        <a:ea typeface="Calibri" panose="020F0502020204030204" pitchFamily="34" charset="0"/>
                        <a:cs typeface="Calibri"/>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14399161"/>
                  </a:ext>
                </a:extLst>
              </a:tr>
              <a:tr h="126720">
                <a:tc>
                  <a:txBody>
                    <a:bodyPr/>
                    <a:lstStyle/>
                    <a:p>
                      <a:pPr marL="0" marR="0" algn="l">
                        <a:lnSpc>
                          <a:spcPct val="107000"/>
                        </a:lnSpc>
                        <a:spcBef>
                          <a:spcPts val="0"/>
                        </a:spcBef>
                        <a:spcAft>
                          <a:spcPts val="0"/>
                        </a:spcAft>
                      </a:pPr>
                      <a:r>
                        <a:rPr lang="en-US" sz="800" b="1">
                          <a:solidFill>
                            <a:srgbClr val="000000"/>
                          </a:solidFill>
                          <a:effectLst/>
                          <a:latin typeface="Calibri"/>
                          <a:ea typeface="Times New Roman" panose="02020603050405020304" pitchFamily="18" charset="0"/>
                          <a:cs typeface="Calibri"/>
                        </a:rPr>
                        <a:t>Annual Goal 2:  </a:t>
                      </a:r>
                      <a:endParaRPr lang="en-US" sz="800">
                        <a:effectLst/>
                        <a:latin typeface="Times New Roman"/>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At least 80% of indicators evaluated in the Academic Growth Status will be met by all student groups by June 2024. </a:t>
                      </a:r>
                      <a:endParaRPr lang="en-US" sz="800">
                        <a:effectLst/>
                        <a:latin typeface="Calibri"/>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66901011"/>
                  </a:ext>
                </a:extLst>
              </a:tr>
              <a:tr h="126720">
                <a:tc>
                  <a:txBody>
                    <a:bodyPr/>
                    <a:lstStyle/>
                    <a:p>
                      <a:pPr marL="0" marR="0" algn="l">
                        <a:lnSpc>
                          <a:spcPct val="107000"/>
                        </a:lnSpc>
                        <a:spcBef>
                          <a:spcPts val="0"/>
                        </a:spcBef>
                        <a:spcAft>
                          <a:spcPts val="0"/>
                        </a:spcAft>
                      </a:pPr>
                      <a:r>
                        <a:rPr lang="en-US" sz="800" b="1">
                          <a:solidFill>
                            <a:srgbClr val="000000"/>
                          </a:solidFill>
                          <a:effectLst/>
                          <a:latin typeface="Calibri"/>
                          <a:ea typeface="Times New Roman" panose="02020603050405020304" pitchFamily="18" charset="0"/>
                          <a:cs typeface="Calibri"/>
                        </a:rPr>
                        <a:t>Objective 1:  </a:t>
                      </a:r>
                      <a:endParaRPr lang="en-US" sz="800">
                        <a:effectLst/>
                        <a:latin typeface="Times New Roman"/>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All students will demonstrate a 5% increase of  academic progress in the areas of reading and mathematics  by June 2024</a:t>
                      </a:r>
                      <a:endParaRPr lang="en-US" sz="800">
                        <a:effectLst/>
                        <a:latin typeface="Calibri"/>
                        <a:ea typeface="Calibri" panose="020F0502020204030204" pitchFamily="34" charset="0"/>
                        <a:cs typeface="Times New Roman" panose="02020603050405020304" pitchFamily="18" charset="0"/>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68654526"/>
                  </a:ext>
                </a:extLst>
              </a:tr>
              <a:tr h="216264">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Strategy 1</a:t>
                      </a:r>
                      <a:endParaRPr lang="en-US" sz="800">
                        <a:effectLst/>
                        <a:latin typeface="Times New Roman"/>
                        <a:ea typeface="Calibri" panose="020F0502020204030204" pitchFamily="34" charset="0"/>
                        <a:cs typeface="Calibri"/>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Persons Responsible</a:t>
                      </a:r>
                      <a:endParaRPr lang="en-US" sz="800">
                        <a:effectLst/>
                        <a:latin typeface="Times New Roman"/>
                        <a:ea typeface="Calibri" panose="020F0502020204030204" pitchFamily="34" charset="0"/>
                        <a:cs typeface="Calibri"/>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Resources</a:t>
                      </a:r>
                      <a:endParaRPr lang="en-US" sz="800">
                        <a:effectLst/>
                        <a:latin typeface="Times New Roman"/>
                        <a:ea typeface="Calibri" panose="020F0502020204030204" pitchFamily="34" charset="0"/>
                        <a:cs typeface="Calibri"/>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Timeline</a:t>
                      </a:r>
                      <a:endParaRPr lang="en-US" sz="800">
                        <a:effectLst/>
                        <a:latin typeface="Times New Roman"/>
                        <a:ea typeface="Calibri" panose="020F0502020204030204" pitchFamily="34" charset="0"/>
                        <a:cs typeface="Calibri"/>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Evidence of Implementation</a:t>
                      </a:r>
                      <a:endParaRPr lang="en-US" sz="800">
                        <a:effectLst/>
                        <a:latin typeface="Times New Roman"/>
                        <a:ea typeface="Calibri" panose="020F0502020204030204" pitchFamily="34" charset="0"/>
                        <a:cs typeface="Calibri"/>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Evidence of Impact</a:t>
                      </a:r>
                      <a:endParaRPr lang="en-US" sz="800">
                        <a:effectLst/>
                        <a:latin typeface="Times New Roman"/>
                        <a:ea typeface="Calibri" panose="020F0502020204030204" pitchFamily="34" charset="0"/>
                        <a:cs typeface="Calibri"/>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Formative Evaluation</a:t>
                      </a:r>
                      <a:endParaRPr lang="en-US" sz="800">
                        <a:effectLst/>
                        <a:latin typeface="Times New Roman"/>
                        <a:ea typeface="Calibri" panose="020F0502020204030204" pitchFamily="34" charset="0"/>
                        <a:cs typeface="Calibri"/>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Title-I School- Wide Component</a:t>
                      </a:r>
                      <a:endParaRPr lang="en-US" sz="800">
                        <a:effectLst/>
                        <a:latin typeface="Times New Roman"/>
                        <a:ea typeface="Calibri" panose="020F0502020204030204" pitchFamily="34" charset="0"/>
                        <a:cs typeface="Calibri"/>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268543080"/>
                  </a:ext>
                </a:extLst>
              </a:tr>
              <a:tr h="1319857">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-Monitor all student progress on a bi-weekly basis in the areas of Reading and Mathematics.</a:t>
                      </a:r>
                      <a:endParaRPr lang="en-US" sz="800">
                        <a:effectLst/>
                        <a:latin typeface="Calibri Light"/>
                        <a:ea typeface="Calibri" panose="020F0502020204030204" pitchFamily="34" charset="0"/>
                        <a:cs typeface="Times New Roman"/>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-District Departments (DL, </a:t>
                      </a:r>
                      <a:r>
                        <a:rPr lang="en-US" sz="800" err="1">
                          <a:solidFill>
                            <a:srgbClr val="000000"/>
                          </a:solidFill>
                          <a:effectLst/>
                          <a:latin typeface="Calibri Light"/>
                          <a:ea typeface="Calibri" panose="020F0502020204030204" pitchFamily="34" charset="0"/>
                          <a:cs typeface="Times New Roman"/>
                        </a:rPr>
                        <a:t>SpEd</a:t>
                      </a:r>
                      <a:r>
                        <a:rPr lang="en-US" sz="800">
                          <a:solidFill>
                            <a:srgbClr val="000000"/>
                          </a:solidFill>
                          <a:effectLst/>
                          <a:latin typeface="Calibri Light"/>
                          <a:ea typeface="Calibri" panose="020F0502020204030204" pitchFamily="34" charset="0"/>
                          <a:cs typeface="Times New Roman"/>
                        </a:rPr>
                        <a:t>, Migrant, 504/RTI)</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-District Strategists</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-Principal</a:t>
                      </a:r>
                      <a:endParaRPr lang="en-US" sz="8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-Assistant Principal</a:t>
                      </a:r>
                      <a:endParaRPr lang="en-US" sz="8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-Teachers</a:t>
                      </a:r>
                      <a:endParaRPr lang="en-US" sz="800">
                        <a:effectLst/>
                        <a:latin typeface="Calibri Light"/>
                        <a:ea typeface="Calibri" panose="020F0502020204030204" pitchFamily="34" charset="0"/>
                        <a:cs typeface="Times New Roman"/>
                      </a:endParaRPr>
                    </a:p>
                    <a:p>
                      <a:pPr marL="0" marR="0" algn="l">
                        <a:lnSpc>
                          <a:spcPct val="107000"/>
                        </a:lnSpc>
                        <a:spcBef>
                          <a:spcPts val="0"/>
                        </a:spcBef>
                        <a:spcAft>
                          <a:spcPts val="0"/>
                        </a:spcAft>
                      </a:pPr>
                      <a:endParaRPr lang="en-US" sz="800">
                        <a:effectLst/>
                        <a:latin typeface="Calibri Light"/>
                        <a:ea typeface="Calibri" panose="020F0502020204030204" pitchFamily="34" charset="0"/>
                        <a:cs typeface="Times New Roman"/>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-District Curriculum</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a:t>
                      </a:r>
                      <a:r>
                        <a:rPr lang="en-US" sz="800" err="1">
                          <a:solidFill>
                            <a:srgbClr val="000000"/>
                          </a:solidFill>
                          <a:effectLst/>
                          <a:latin typeface="Calibri Light"/>
                          <a:ea typeface="Calibri" panose="020F0502020204030204" pitchFamily="34" charset="0"/>
                          <a:cs typeface="Times New Roman"/>
                        </a:rPr>
                        <a:t>Istation</a:t>
                      </a:r>
                      <a:r>
                        <a:rPr lang="en-US" sz="800">
                          <a:solidFill>
                            <a:srgbClr val="000000"/>
                          </a:solidFill>
                          <a:effectLst/>
                          <a:latin typeface="Calibri Light"/>
                          <a:ea typeface="Calibri" panose="020F0502020204030204" pitchFamily="34" charset="0"/>
                          <a:cs typeface="Times New Roman"/>
                        </a:rPr>
                        <a:t> Reading</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-Imagine Math</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-Success Maker</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-STAAR Release Assessments (BM I &amp; II)</a:t>
                      </a:r>
                      <a:endParaRPr lang="en-US" sz="800">
                        <a:effectLst/>
                        <a:latin typeface="Calibri Light"/>
                        <a:ea typeface="Calibri" panose="020F0502020204030204" pitchFamily="34" charset="0"/>
                        <a:cs typeface="Times New Roman"/>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Aug. 2024</a:t>
                      </a:r>
                      <a:endParaRPr lang="en-US" sz="800">
                        <a:effectLst/>
                        <a:latin typeface="Calibri Light"/>
                        <a:ea typeface="Calibri" panose="020F0502020204030204" pitchFamily="34" charset="0"/>
                        <a:cs typeface="Times New Roman"/>
                      </a:endParaRPr>
                    </a:p>
                    <a:p>
                      <a:pPr marL="0" marR="0" lvl="0" algn="l">
                        <a:lnSpc>
                          <a:spcPct val="107000"/>
                        </a:lnSpc>
                        <a:spcBef>
                          <a:spcPts val="0"/>
                        </a:spcBef>
                        <a:spcAft>
                          <a:spcPts val="0"/>
                        </a:spcAft>
                        <a:buNone/>
                      </a:pPr>
                      <a:r>
                        <a:rPr lang="en-US" sz="800">
                          <a:solidFill>
                            <a:srgbClr val="000000"/>
                          </a:solidFill>
                          <a:effectLst/>
                          <a:latin typeface="Calibri Light"/>
                          <a:ea typeface="Calibri" panose="020F0502020204030204" pitchFamily="34" charset="0"/>
                          <a:cs typeface="Times New Roman"/>
                        </a:rPr>
                        <a:t>Sept.2023               Oct. 2023</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Nov.2023           </a:t>
                      </a:r>
                    </a:p>
                    <a:p>
                      <a:pPr marL="0" marR="0" lvl="0" algn="l">
                        <a:lnSpc>
                          <a:spcPct val="107000"/>
                        </a:lnSpc>
                        <a:spcBef>
                          <a:spcPts val="0"/>
                        </a:spcBef>
                        <a:spcAft>
                          <a:spcPts val="0"/>
                        </a:spcAft>
                        <a:buNone/>
                      </a:pPr>
                      <a:r>
                        <a:rPr lang="en-US" sz="800">
                          <a:solidFill>
                            <a:srgbClr val="000000"/>
                          </a:solidFill>
                          <a:effectLst/>
                          <a:latin typeface="Calibri Light"/>
                          <a:ea typeface="Calibri" panose="020F0502020204030204" pitchFamily="34" charset="0"/>
                          <a:cs typeface="Times New Roman"/>
                        </a:rPr>
                        <a:t>Dec. 2023</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Jan.2024        </a:t>
                      </a:r>
                    </a:p>
                    <a:p>
                      <a:pPr marL="0" marR="0" lvl="0" algn="l">
                        <a:lnSpc>
                          <a:spcPct val="107000"/>
                        </a:lnSpc>
                        <a:spcBef>
                          <a:spcPts val="0"/>
                        </a:spcBef>
                        <a:spcAft>
                          <a:spcPts val="0"/>
                        </a:spcAft>
                        <a:buNone/>
                      </a:pPr>
                      <a:r>
                        <a:rPr lang="en-US" sz="800">
                          <a:solidFill>
                            <a:srgbClr val="000000"/>
                          </a:solidFill>
                          <a:effectLst/>
                          <a:latin typeface="Calibri Light"/>
                          <a:ea typeface="Calibri" panose="020F0502020204030204" pitchFamily="34" charset="0"/>
                          <a:cs typeface="Times New Roman"/>
                        </a:rPr>
                        <a:t>Feb. 2024</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March 2024</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April 2024</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June 2024</a:t>
                      </a:r>
                      <a:endParaRPr lang="en-US" sz="800">
                        <a:effectLst/>
                        <a:latin typeface="Calibri Light"/>
                        <a:ea typeface="Calibri" panose="020F0502020204030204" pitchFamily="34" charset="0"/>
                        <a:cs typeface="Times New Roman"/>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-District Review Sessions (DRS)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-DMAC data reports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-Campus Performance Reviews (CPR)</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-Progress Monitoring Reports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-Walk-through feedback</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-Lesson Plans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 Application</a:t>
                      </a:r>
                      <a:endParaRPr lang="en-US" sz="800">
                        <a:effectLst/>
                        <a:latin typeface="Calibri Light"/>
                        <a:ea typeface="Calibri" panose="020F0502020204030204" pitchFamily="34" charset="0"/>
                        <a:cs typeface="Times New Roman"/>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-Closing the achievement gap among student groups</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-Increase of the number of students demonstrating academic growth of all student groups in all BM, STAAR tested subjects     </a:t>
                      </a:r>
                      <a:endParaRPr lang="en-US" sz="8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 An increase on our STAAR </a:t>
                      </a:r>
                      <a:endParaRPr lang="en-US" sz="800">
                        <a:effectLst/>
                        <a:latin typeface="Calibri"/>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-Weekly Assessments</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-CBA I</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-BM I &amp; II</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-STAAR</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-TELPAS</a:t>
                      </a:r>
                      <a:endParaRPr lang="en-US" sz="800">
                        <a:effectLst/>
                        <a:latin typeface="Calibri Light"/>
                        <a:ea typeface="Calibri" panose="020F0502020204030204" pitchFamily="34" charset="0"/>
                        <a:cs typeface="Times New Roman"/>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-Comprehensive Needs Assessment- </a:t>
                      </a:r>
                      <a:r>
                        <a:rPr lang="en-US" sz="800" err="1">
                          <a:solidFill>
                            <a:srgbClr val="000000"/>
                          </a:solidFill>
                          <a:effectLst/>
                          <a:latin typeface="Calibri Light"/>
                          <a:ea typeface="Calibri" panose="020F0502020204030204" pitchFamily="34" charset="0"/>
                          <a:cs typeface="Times New Roman"/>
                        </a:rPr>
                        <a:t>a,bc</a:t>
                      </a:r>
                      <a:r>
                        <a:rPr lang="en-US" sz="800">
                          <a:solidFill>
                            <a:srgbClr val="000000"/>
                          </a:solidFill>
                          <a:effectLst/>
                          <a:latin typeface="Calibri Light"/>
                          <a:ea typeface="Calibri" panose="020F0502020204030204" pitchFamily="34" charset="0"/>
                          <a:cs typeface="Times New Roman"/>
                        </a:rPr>
                        <a:t>, </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-Reform Strategies- a, b, c</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-Teacher Decision Making Regarding Assessments-</a:t>
                      </a:r>
                      <a:r>
                        <a:rPr lang="en-US" sz="800" err="1">
                          <a:solidFill>
                            <a:srgbClr val="000000"/>
                          </a:solidFill>
                          <a:effectLst/>
                          <a:latin typeface="Calibri Light"/>
                          <a:ea typeface="Calibri" panose="020F0502020204030204" pitchFamily="34" charset="0"/>
                          <a:cs typeface="Times New Roman"/>
                        </a:rPr>
                        <a:t>a,b,c</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800" err="1">
                          <a:solidFill>
                            <a:srgbClr val="000000"/>
                          </a:solidFill>
                          <a:effectLst/>
                          <a:latin typeface="Calibri Light"/>
                          <a:ea typeface="Calibri" panose="020F0502020204030204" pitchFamily="34" charset="0"/>
                          <a:cs typeface="Times New Roman"/>
                        </a:rPr>
                        <a:t>a,b,c</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-Integration of Fed., State, &amp; Local Services, Programs and Funds- </a:t>
                      </a:r>
                      <a:r>
                        <a:rPr lang="en-US" sz="800" err="1">
                          <a:solidFill>
                            <a:srgbClr val="000000"/>
                          </a:solidFill>
                          <a:effectLst/>
                          <a:latin typeface="Calibri Light"/>
                          <a:ea typeface="Calibri" panose="020F0502020204030204" pitchFamily="34" charset="0"/>
                          <a:cs typeface="Times New Roman"/>
                        </a:rPr>
                        <a:t>a,b,c</a:t>
                      </a:r>
                      <a:endParaRPr lang="en-US" sz="800" err="1">
                        <a:effectLst/>
                        <a:latin typeface="Calibri Light"/>
                        <a:ea typeface="Calibri" panose="020F0502020204030204" pitchFamily="34" charset="0"/>
                        <a:cs typeface="Times New Roman"/>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30418760"/>
                  </a:ext>
                </a:extLst>
              </a:tr>
              <a:tr h="126720">
                <a:tc gridSpan="8">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Action Steps</a:t>
                      </a:r>
                      <a:endParaRPr lang="en-US" sz="800">
                        <a:effectLst/>
                        <a:latin typeface="Times New Roman"/>
                        <a:ea typeface="Calibri" panose="020F0502020204030204" pitchFamily="34" charset="0"/>
                        <a:cs typeface="Calibri"/>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98899959"/>
                  </a:ext>
                </a:extLst>
              </a:tr>
              <a:tr h="126720">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1)Use ongoing district and campus created formative and summative assessments by grade levels (e.g., weekly, unit, CBA, BM I&amp;II)</a:t>
                      </a:r>
                      <a:endParaRPr lang="en-US" sz="800">
                        <a:effectLst/>
                        <a:latin typeface="Calibri Light"/>
                        <a:ea typeface="Calibri" panose="020F0502020204030204" pitchFamily="34" charset="0"/>
                        <a:cs typeface="Times New Roman"/>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35187089"/>
                  </a:ext>
                </a:extLst>
              </a:tr>
              <a:tr h="126720">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2)Student groups’ data will be disaggregated at the district level (DRS) and campus levels (CPR) to determine student progress and towards increasing performance at the Meets level and above</a:t>
                      </a:r>
                      <a:endParaRPr lang="en-US" sz="800">
                        <a:effectLst/>
                        <a:latin typeface="Calibri Light"/>
                        <a:ea typeface="Calibri" panose="020F0502020204030204" pitchFamily="34" charset="0"/>
                        <a:cs typeface="Times New Roman"/>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3371292"/>
                  </a:ext>
                </a:extLst>
              </a:tr>
              <a:tr h="126720">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3)Use assessment data to drive individualized intervention/acceleration plans by holding teacher/principal led student conferences after every CBA and Benchmark. </a:t>
                      </a:r>
                      <a:endParaRPr lang="en-US" sz="800">
                        <a:effectLst/>
                        <a:latin typeface="Calibri"/>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73153309"/>
                  </a:ext>
                </a:extLst>
              </a:tr>
              <a:tr h="216264">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4)Plan and provide instruction, interventions, and enrichment that are directly related to students’ needs/strengths as demonstrated by data (e.g., enrichment classes, tutorials, extended learning time, enrichment camps, academies, summer school)</a:t>
                      </a:r>
                      <a:endParaRPr lang="en-US" sz="800">
                        <a:effectLst/>
                        <a:latin typeface="Calibri Light"/>
                        <a:ea typeface="Calibri" panose="020F0502020204030204" pitchFamily="34" charset="0"/>
                        <a:cs typeface="Times New Roman"/>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05194407"/>
                  </a:ext>
                </a:extLst>
              </a:tr>
              <a:tr h="216264">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Strategy 2</a:t>
                      </a:r>
                      <a:endParaRPr lang="en-US" sz="800">
                        <a:effectLst/>
                        <a:latin typeface="Times New Roman"/>
                        <a:ea typeface="Calibri" panose="020F0502020204030204" pitchFamily="34" charset="0"/>
                        <a:cs typeface="Calibri"/>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Persons Responsible</a:t>
                      </a:r>
                      <a:endParaRPr lang="en-US" sz="800">
                        <a:effectLst/>
                        <a:latin typeface="Times New Roman"/>
                        <a:ea typeface="Calibri" panose="020F0502020204030204" pitchFamily="34" charset="0"/>
                        <a:cs typeface="Calibri"/>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Resources</a:t>
                      </a:r>
                      <a:endParaRPr lang="en-US" sz="800">
                        <a:effectLst/>
                        <a:latin typeface="Times New Roman"/>
                        <a:ea typeface="Calibri" panose="020F0502020204030204" pitchFamily="34" charset="0"/>
                        <a:cs typeface="Calibri"/>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Timeline</a:t>
                      </a:r>
                      <a:endParaRPr lang="en-US" sz="800">
                        <a:effectLst/>
                        <a:latin typeface="Times New Roman"/>
                        <a:ea typeface="Calibri" panose="020F0502020204030204" pitchFamily="34" charset="0"/>
                        <a:cs typeface="Calibri"/>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Evidence of Implementation</a:t>
                      </a:r>
                      <a:endParaRPr lang="en-US" sz="800">
                        <a:effectLst/>
                        <a:latin typeface="Times New Roman"/>
                        <a:ea typeface="Calibri" panose="020F0502020204030204" pitchFamily="34" charset="0"/>
                        <a:cs typeface="Calibri"/>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Evidence of Impact</a:t>
                      </a:r>
                      <a:endParaRPr lang="en-US" sz="800">
                        <a:effectLst/>
                        <a:latin typeface="Times New Roman"/>
                        <a:ea typeface="Calibri" panose="020F0502020204030204" pitchFamily="34" charset="0"/>
                        <a:cs typeface="Calibri"/>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Formative Evaluation</a:t>
                      </a:r>
                      <a:endParaRPr lang="en-US" sz="800">
                        <a:effectLst/>
                        <a:latin typeface="Times New Roman"/>
                        <a:ea typeface="Calibri" panose="020F0502020204030204" pitchFamily="34" charset="0"/>
                        <a:cs typeface="Calibri"/>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Title-I School- Wide Component</a:t>
                      </a:r>
                      <a:endParaRPr lang="en-US" sz="800">
                        <a:effectLst/>
                        <a:latin typeface="Times New Roman"/>
                        <a:ea typeface="Calibri" panose="020F0502020204030204" pitchFamily="34" charset="0"/>
                        <a:cs typeface="Calibri"/>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381886590"/>
                  </a:ext>
                </a:extLst>
              </a:tr>
              <a:tr h="1452429">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-Create and display data-growth walls in the areas of Reading and Mathematics in a centralized location (e.g., data room, every classroom, CLL room) to monitor and have students set their own goals. </a:t>
                      </a:r>
                      <a:endParaRPr lang="en-US" sz="800">
                        <a:effectLst/>
                        <a:latin typeface="Calibri"/>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-Principal</a:t>
                      </a:r>
                      <a:endParaRPr lang="en-US" sz="8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-Assistant Principal</a:t>
                      </a:r>
                      <a:endParaRPr lang="en-US" sz="8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-CLL</a:t>
                      </a:r>
                      <a:endParaRPr lang="en-US" sz="8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-Teachers</a:t>
                      </a:r>
                      <a:endParaRPr lang="en-US" sz="800">
                        <a:effectLst/>
                        <a:latin typeface="Calibri Light"/>
                        <a:ea typeface="Calibri" panose="020F0502020204030204" pitchFamily="34" charset="0"/>
                        <a:cs typeface="Times New Roman"/>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-District Curriculum</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a:t>
                      </a:r>
                      <a:r>
                        <a:rPr lang="en-US" sz="800" err="1">
                          <a:solidFill>
                            <a:srgbClr val="000000"/>
                          </a:solidFill>
                          <a:effectLst/>
                          <a:latin typeface="Calibri Light"/>
                          <a:ea typeface="Calibri" panose="020F0502020204030204" pitchFamily="34" charset="0"/>
                          <a:cs typeface="Times New Roman"/>
                        </a:rPr>
                        <a:t>Istation</a:t>
                      </a:r>
                      <a:r>
                        <a:rPr lang="en-US" sz="800">
                          <a:solidFill>
                            <a:srgbClr val="000000"/>
                          </a:solidFill>
                          <a:effectLst/>
                          <a:latin typeface="Calibri Light"/>
                          <a:ea typeface="Calibri" panose="020F0502020204030204" pitchFamily="34" charset="0"/>
                          <a:cs typeface="Times New Roman"/>
                        </a:rPr>
                        <a:t> Reading</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-Imagine Math</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-STAAR Release Assessments (BM I &amp; II)</a:t>
                      </a:r>
                      <a:endParaRPr lang="en-US" sz="800">
                        <a:effectLst/>
                        <a:latin typeface="Calibri Light"/>
                        <a:ea typeface="Calibri" panose="020F0502020204030204" pitchFamily="34" charset="0"/>
                        <a:cs typeface="Times New Roman"/>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-Aug. 2024</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-Oct. 2023</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-Nov. 2023</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-Jan. 2024</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-March 2024</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-April 2024</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-June 2024</a:t>
                      </a:r>
                      <a:endParaRPr lang="en-US" sz="800">
                        <a:effectLst/>
                        <a:latin typeface="Calibri Light"/>
                        <a:ea typeface="Calibri" panose="020F0502020204030204" pitchFamily="34" charset="0"/>
                        <a:cs typeface="Times New Roman"/>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-District Review Sessions (DRS)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-DMAC data reports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-Campus Performance Reviews (CPR)</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-Progress Monitoring Reports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-Walk-through feedback</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-LPAC notes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-Lesson Plans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-Language Acquisition Monitoring</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 Application</a:t>
                      </a:r>
                      <a:endParaRPr lang="en-US" sz="800">
                        <a:effectLst/>
                        <a:latin typeface="Calibri Light"/>
                        <a:ea typeface="Calibri" panose="020F0502020204030204" pitchFamily="34" charset="0"/>
                        <a:cs typeface="Times New Roman"/>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800">
                          <a:solidFill>
                            <a:srgbClr val="000000"/>
                          </a:solidFill>
                          <a:effectLst/>
                          <a:latin typeface="Calibri Light"/>
                          <a:ea typeface="Calibri" panose="020F0502020204030204" pitchFamily="34" charset="0"/>
                          <a:cs typeface="Times New Roman"/>
                        </a:rPr>
                        <a:t>-Closing the achievement gap among student groups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-Increase academic performance of all student groups in all BM, STAAR/EOC tested subjects</a:t>
                      </a:r>
                      <a:endParaRPr lang="en-US" sz="800">
                        <a:effectLst/>
                        <a:latin typeface="Calibri Light"/>
                        <a:ea typeface="Calibri" panose="020F0502020204030204" pitchFamily="34" charset="0"/>
                        <a:cs typeface="Times New Roman"/>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-Weekly Assessments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-CBA I</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-BM I &amp; II</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-STAAR/EOC</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-TELPAS</a:t>
                      </a:r>
                      <a:endParaRPr lang="en-US" sz="800">
                        <a:effectLst/>
                        <a:latin typeface="Calibri Light"/>
                        <a:ea typeface="Calibri" panose="020F0502020204030204" pitchFamily="34" charset="0"/>
                        <a:cs typeface="Times New Roman"/>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-Comprehensive Needs Assessment-</a:t>
                      </a:r>
                      <a:br>
                        <a:rPr lang="en-US" sz="800">
                          <a:effectLst/>
                          <a:latin typeface="Calibri"/>
                          <a:ea typeface="Calibri" panose="020F0502020204030204" pitchFamily="34" charset="0"/>
                          <a:cs typeface="Times New Roman"/>
                        </a:rPr>
                      </a:br>
                      <a:r>
                        <a:rPr lang="en-US" sz="800" err="1">
                          <a:solidFill>
                            <a:srgbClr val="000000"/>
                          </a:solidFill>
                          <a:effectLst/>
                          <a:latin typeface="Calibri Light"/>
                          <a:ea typeface="Calibri" panose="020F0502020204030204" pitchFamily="34" charset="0"/>
                          <a:cs typeface="Times New Roman"/>
                        </a:rPr>
                        <a:t>a,b,c</a:t>
                      </a:r>
                      <a:r>
                        <a:rPr lang="en-US" sz="800">
                          <a:solidFill>
                            <a:srgbClr val="000000"/>
                          </a:solidFill>
                          <a:effectLst/>
                          <a:latin typeface="Calibri Light"/>
                          <a:ea typeface="Calibri" panose="020F0502020204030204" pitchFamily="34" charset="0"/>
                          <a:cs typeface="Times New Roman"/>
                        </a:rPr>
                        <a:t>,</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-Reform Strategies- </a:t>
                      </a:r>
                      <a:r>
                        <a:rPr lang="en-US" sz="800" err="1">
                          <a:solidFill>
                            <a:srgbClr val="000000"/>
                          </a:solidFill>
                          <a:effectLst/>
                          <a:latin typeface="Calibri Light"/>
                          <a:ea typeface="Calibri" panose="020F0502020204030204" pitchFamily="34" charset="0"/>
                          <a:cs typeface="Times New Roman"/>
                        </a:rPr>
                        <a:t>a,b,c</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-Teacher Decision Making Regarding Assessments-</a:t>
                      </a:r>
                      <a:r>
                        <a:rPr lang="en-US" sz="800" err="1">
                          <a:solidFill>
                            <a:srgbClr val="000000"/>
                          </a:solidFill>
                          <a:effectLst/>
                          <a:latin typeface="Calibri Light"/>
                          <a:ea typeface="Calibri" panose="020F0502020204030204" pitchFamily="34" charset="0"/>
                          <a:cs typeface="Times New Roman"/>
                        </a:rPr>
                        <a:t>a,b,c</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800" err="1">
                          <a:solidFill>
                            <a:srgbClr val="000000"/>
                          </a:solidFill>
                          <a:effectLst/>
                          <a:latin typeface="Calibri Light"/>
                          <a:ea typeface="Calibri" panose="020F0502020204030204" pitchFamily="34" charset="0"/>
                          <a:cs typeface="Times New Roman"/>
                        </a:rPr>
                        <a:t>a,b,c</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-Integration of Fed., State, &amp; Local Services, Programs and Funds- </a:t>
                      </a:r>
                      <a:r>
                        <a:rPr lang="en-US" sz="800" err="1">
                          <a:solidFill>
                            <a:srgbClr val="000000"/>
                          </a:solidFill>
                          <a:effectLst/>
                          <a:latin typeface="Calibri Light"/>
                          <a:ea typeface="Calibri" panose="020F0502020204030204" pitchFamily="34" charset="0"/>
                          <a:cs typeface="Times New Roman"/>
                        </a:rPr>
                        <a:t>a,b,c</a:t>
                      </a:r>
                      <a:endParaRPr lang="en-US" sz="800" err="1">
                        <a:effectLst/>
                        <a:latin typeface="Calibri Light"/>
                        <a:ea typeface="Calibri" panose="020F0502020204030204" pitchFamily="34" charset="0"/>
                        <a:cs typeface="Times New Roman"/>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25074608"/>
                  </a:ext>
                </a:extLst>
              </a:tr>
              <a:tr h="126720">
                <a:tc gridSpan="8">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Action Steps</a:t>
                      </a:r>
                      <a:endParaRPr lang="en-US" sz="800">
                        <a:effectLst/>
                        <a:latin typeface="Times New Roman"/>
                        <a:ea typeface="Calibri" panose="020F0502020204030204" pitchFamily="34" charset="0"/>
                        <a:cs typeface="Calibri"/>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91680438"/>
                  </a:ext>
                </a:extLst>
              </a:tr>
              <a:tr h="126720">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1) Students assist in placing their 2023 STAAR data on designated data-growth wall so that they acknowledge their starting point and set their goals for the current school year. </a:t>
                      </a:r>
                      <a:endParaRPr lang="en-US" sz="800">
                        <a:effectLst/>
                        <a:latin typeface="Calibri"/>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28762628"/>
                  </a:ext>
                </a:extLst>
              </a:tr>
              <a:tr h="126720">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2) Students update data-growth walls after each CBA and Benchmark to acknowledge their growth, or lack of growth</a:t>
                      </a:r>
                      <a:endParaRPr lang="en-US" sz="800">
                        <a:effectLst/>
                        <a:latin typeface="Calibri Light"/>
                        <a:ea typeface="Calibri" panose="020F0502020204030204" pitchFamily="34" charset="0"/>
                        <a:cs typeface="Times New Roman"/>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34726741"/>
                  </a:ext>
                </a:extLst>
              </a:tr>
              <a:tr h="126720">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3) Teachers will keep track of their students' academic progress to be able to target specific student needs for growth</a:t>
                      </a:r>
                      <a:endParaRPr lang="en-US" sz="800">
                        <a:effectLst/>
                        <a:latin typeface="Calibri Light"/>
                        <a:ea typeface="Calibri" panose="020F0502020204030204" pitchFamily="34" charset="0"/>
                        <a:cs typeface="Times New Roman"/>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89420577"/>
                  </a:ext>
                </a:extLst>
              </a:tr>
              <a:tr h="216264">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Strategy 3</a:t>
                      </a:r>
                      <a:endParaRPr lang="en-US" sz="800">
                        <a:effectLst/>
                        <a:latin typeface="Times New Roman"/>
                        <a:ea typeface="Calibri" panose="020F0502020204030204" pitchFamily="34" charset="0"/>
                        <a:cs typeface="Calibri"/>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Persons Responsible</a:t>
                      </a:r>
                      <a:endParaRPr lang="en-US" sz="800">
                        <a:effectLst/>
                        <a:latin typeface="Times New Roman"/>
                        <a:ea typeface="Calibri" panose="020F0502020204030204" pitchFamily="34" charset="0"/>
                        <a:cs typeface="Calibri"/>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Resources</a:t>
                      </a:r>
                      <a:endParaRPr lang="en-US" sz="800">
                        <a:effectLst/>
                        <a:latin typeface="Times New Roman"/>
                        <a:ea typeface="Calibri" panose="020F0502020204030204" pitchFamily="34" charset="0"/>
                        <a:cs typeface="Calibri"/>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Timeline</a:t>
                      </a:r>
                      <a:endParaRPr lang="en-US" sz="800">
                        <a:effectLst/>
                        <a:latin typeface="Times New Roman"/>
                        <a:ea typeface="Calibri" panose="020F0502020204030204" pitchFamily="34" charset="0"/>
                        <a:cs typeface="Calibri"/>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Evidence of Implementation</a:t>
                      </a:r>
                      <a:endParaRPr lang="en-US" sz="800">
                        <a:effectLst/>
                        <a:latin typeface="Times New Roman"/>
                        <a:ea typeface="Calibri" panose="020F0502020204030204" pitchFamily="34" charset="0"/>
                        <a:cs typeface="Calibri"/>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Evidence of Impact</a:t>
                      </a:r>
                      <a:endParaRPr lang="en-US" sz="800">
                        <a:effectLst/>
                        <a:latin typeface="Times New Roman"/>
                        <a:ea typeface="Calibri" panose="020F0502020204030204" pitchFamily="34" charset="0"/>
                        <a:cs typeface="Calibri"/>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Formative Evaluation</a:t>
                      </a:r>
                      <a:endParaRPr lang="en-US" sz="800">
                        <a:effectLst/>
                        <a:latin typeface="Times New Roman"/>
                        <a:ea typeface="Calibri" panose="020F0502020204030204" pitchFamily="34" charset="0"/>
                        <a:cs typeface="Calibri"/>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Title-I School- Wide Component</a:t>
                      </a:r>
                      <a:endParaRPr lang="en-US" sz="800">
                        <a:effectLst/>
                        <a:latin typeface="Times New Roman"/>
                        <a:ea typeface="Calibri" panose="020F0502020204030204" pitchFamily="34" charset="0"/>
                        <a:cs typeface="Calibri"/>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073232715"/>
                  </a:ext>
                </a:extLst>
              </a:tr>
              <a:tr h="1319857">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-Communicate and celebrate student academic progress in the areas of Reading and Mathematics to all campus stakeholders. (students and parents)</a:t>
                      </a:r>
                      <a:endParaRPr lang="en-US" sz="800">
                        <a:effectLst/>
                        <a:latin typeface="Calibri Light"/>
                        <a:ea typeface="Calibri" panose="020F0502020204030204" pitchFamily="34" charset="0"/>
                        <a:cs typeface="Times New Roman"/>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-Principal</a:t>
                      </a:r>
                      <a:endParaRPr lang="en-US" sz="8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-Assistant Principal</a:t>
                      </a:r>
                      <a:endParaRPr lang="en-US" sz="8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-Counselor</a:t>
                      </a:r>
                      <a:endParaRPr lang="en-US" sz="8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-Teachers</a:t>
                      </a:r>
                      <a:endParaRPr lang="en-US" sz="800">
                        <a:effectLst/>
                        <a:latin typeface="Calibri Light"/>
                        <a:ea typeface="Calibri" panose="020F0502020204030204" pitchFamily="34" charset="0"/>
                        <a:cs typeface="Times New Roman"/>
                      </a:endParaRPr>
                    </a:p>
                    <a:p>
                      <a:pPr marL="0" marR="0" algn="l">
                        <a:lnSpc>
                          <a:spcPct val="107000"/>
                        </a:lnSpc>
                        <a:spcBef>
                          <a:spcPts val="0"/>
                        </a:spcBef>
                        <a:spcAft>
                          <a:spcPts val="0"/>
                        </a:spcAft>
                      </a:pPr>
                      <a:endParaRPr lang="en-US" sz="800">
                        <a:effectLst/>
                        <a:latin typeface="Calibri Light"/>
                        <a:ea typeface="Calibri" panose="020F0502020204030204" pitchFamily="34" charset="0"/>
                        <a:cs typeface="Times New Roman"/>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-District Curriculum</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a:t>
                      </a:r>
                      <a:r>
                        <a:rPr lang="en-US" sz="800" err="1">
                          <a:solidFill>
                            <a:srgbClr val="000000"/>
                          </a:solidFill>
                          <a:effectLst/>
                          <a:latin typeface="Calibri Light"/>
                          <a:ea typeface="Calibri" panose="020F0502020204030204" pitchFamily="34" charset="0"/>
                          <a:cs typeface="Times New Roman"/>
                        </a:rPr>
                        <a:t>Istation</a:t>
                      </a:r>
                      <a:r>
                        <a:rPr lang="en-US" sz="800">
                          <a:solidFill>
                            <a:srgbClr val="000000"/>
                          </a:solidFill>
                          <a:effectLst/>
                          <a:latin typeface="Calibri Light"/>
                          <a:ea typeface="Calibri" panose="020F0502020204030204" pitchFamily="34" charset="0"/>
                          <a:cs typeface="Times New Roman"/>
                        </a:rPr>
                        <a:t> Reading</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-Imagine Math</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-Success Maker</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-STAAR Release Assessments (BM I &amp; II)</a:t>
                      </a:r>
                      <a:endParaRPr lang="en-US" sz="800">
                        <a:effectLst/>
                        <a:latin typeface="Calibri Light"/>
                        <a:ea typeface="Calibri" panose="020F0502020204030204" pitchFamily="34" charset="0"/>
                        <a:cs typeface="Times New Roman"/>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-Aug. 2024</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-Oct. 2023</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-Nov. 2023</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-Jan. 2024</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-March 2024</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-April 2024</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-June 2024</a:t>
                      </a:r>
                      <a:endParaRPr lang="en-US" sz="800">
                        <a:effectLst/>
                        <a:latin typeface="Calibri Light"/>
                        <a:ea typeface="Calibri" panose="020F0502020204030204" pitchFamily="34" charset="0"/>
                        <a:cs typeface="Times New Roman"/>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-District Review Sessions (DRS)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-DMAC data reports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-Campus Performance Reviews (CPR)</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-Progress Monitoring Reports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-Walk-through feedback</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-LPAC notes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-Lesson Plans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-Language Acquisition Monitoring</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 Application</a:t>
                      </a:r>
                      <a:endParaRPr lang="en-US" sz="800">
                        <a:effectLst/>
                        <a:latin typeface="Calibri Light"/>
                        <a:ea typeface="Calibri" panose="020F0502020204030204" pitchFamily="34" charset="0"/>
                        <a:cs typeface="Times New Roman"/>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-Closing the achievement gap among student groups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-Increase academic performance of all student groups in all BM, STAAR/EOC tested subjects</a:t>
                      </a:r>
                      <a:endParaRPr lang="en-US" sz="800">
                        <a:effectLst/>
                        <a:latin typeface="Calibri Light"/>
                        <a:ea typeface="Calibri" panose="020F0502020204030204" pitchFamily="34" charset="0"/>
                        <a:cs typeface="Times New Roman"/>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-Weekly Assessments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-CBA I</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-BM I &amp; II</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-STAAR/EOC</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-TELPAS</a:t>
                      </a:r>
                      <a:endParaRPr lang="en-US" sz="800">
                        <a:effectLst/>
                        <a:latin typeface="Calibri Light"/>
                        <a:ea typeface="Calibri" panose="020F0502020204030204" pitchFamily="34" charset="0"/>
                        <a:cs typeface="Times New Roman"/>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-Comprehensive Needs Assessment-</a:t>
                      </a:r>
                      <a:r>
                        <a:rPr lang="en-US" sz="800" err="1">
                          <a:solidFill>
                            <a:srgbClr val="000000"/>
                          </a:solidFill>
                          <a:effectLst/>
                          <a:latin typeface="Calibri Light"/>
                          <a:ea typeface="Calibri" panose="020F0502020204030204" pitchFamily="34" charset="0"/>
                          <a:cs typeface="Times New Roman"/>
                        </a:rPr>
                        <a:t>a,b,c</a:t>
                      </a:r>
                      <a:r>
                        <a:rPr lang="en-US" sz="800">
                          <a:solidFill>
                            <a:srgbClr val="000000"/>
                          </a:solidFill>
                          <a:effectLst/>
                          <a:latin typeface="Calibri Light"/>
                          <a:ea typeface="Calibri" panose="020F0502020204030204" pitchFamily="34" charset="0"/>
                          <a:cs typeface="Times New Roman"/>
                        </a:rPr>
                        <a:t>,</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-Reform Strategies- </a:t>
                      </a:r>
                      <a:r>
                        <a:rPr lang="en-US" sz="800" err="1">
                          <a:solidFill>
                            <a:srgbClr val="000000"/>
                          </a:solidFill>
                          <a:effectLst/>
                          <a:latin typeface="Calibri Light"/>
                          <a:ea typeface="Calibri" panose="020F0502020204030204" pitchFamily="34" charset="0"/>
                          <a:cs typeface="Times New Roman"/>
                        </a:rPr>
                        <a:t>a,b,c</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-Teacher Decision Making Regarding Assessments-</a:t>
                      </a:r>
                      <a:r>
                        <a:rPr lang="en-US" sz="800" err="1">
                          <a:solidFill>
                            <a:srgbClr val="000000"/>
                          </a:solidFill>
                          <a:effectLst/>
                          <a:latin typeface="Calibri Light"/>
                          <a:ea typeface="Calibri" panose="020F0502020204030204" pitchFamily="34" charset="0"/>
                          <a:cs typeface="Times New Roman"/>
                        </a:rPr>
                        <a:t>a,b,c</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800" err="1">
                          <a:solidFill>
                            <a:srgbClr val="000000"/>
                          </a:solidFill>
                          <a:effectLst/>
                          <a:latin typeface="Calibri Light"/>
                          <a:ea typeface="Calibri" panose="020F0502020204030204" pitchFamily="34" charset="0"/>
                          <a:cs typeface="Times New Roman"/>
                        </a:rPr>
                        <a:t>a,b,c</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-Integration of Fed., State, &amp; Local Services, Programs and Funds- </a:t>
                      </a:r>
                      <a:r>
                        <a:rPr lang="en-US" sz="800" err="1">
                          <a:solidFill>
                            <a:srgbClr val="000000"/>
                          </a:solidFill>
                          <a:effectLst/>
                          <a:latin typeface="Calibri Light"/>
                          <a:ea typeface="Calibri" panose="020F0502020204030204" pitchFamily="34" charset="0"/>
                          <a:cs typeface="Times New Roman"/>
                        </a:rPr>
                        <a:t>a,b,c</a:t>
                      </a:r>
                      <a:endParaRPr lang="en-US" sz="800">
                        <a:effectLst/>
                        <a:latin typeface="Calibri Light"/>
                        <a:ea typeface="Calibri" panose="020F0502020204030204" pitchFamily="34" charset="0"/>
                        <a:cs typeface="Times New Roman"/>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9810447"/>
                  </a:ext>
                </a:extLst>
              </a:tr>
              <a:tr h="126720">
                <a:tc gridSpan="8">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Action Steps</a:t>
                      </a:r>
                      <a:endParaRPr lang="en-US" sz="800">
                        <a:effectLst/>
                        <a:latin typeface="Times New Roman"/>
                        <a:ea typeface="Calibri" panose="020F0502020204030204" pitchFamily="34" charset="0"/>
                        <a:cs typeface="Calibri"/>
                      </a:endParaRPr>
                    </a:p>
                  </a:txBody>
                  <a:tcPr marL="44994" marR="449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51457692"/>
                  </a:ext>
                </a:extLst>
              </a:tr>
              <a:tr h="126720">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1) Use student academic progress monitoring forms to identify and celebrate any growth that is demonstrated.  </a:t>
                      </a:r>
                      <a:endParaRPr lang="en-US" sz="800">
                        <a:effectLst/>
                        <a:latin typeface="Calibri"/>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20157352"/>
                  </a:ext>
                </a:extLst>
              </a:tr>
              <a:tr h="126720">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2) Teacher/administrator/counselor - student meetings to discuss student academic goals to achieve growth based on 2023 STAAR performance.  </a:t>
                      </a:r>
                      <a:endParaRPr lang="en-US" sz="800">
                        <a:effectLst/>
                        <a:latin typeface="Calibri"/>
                        <a:ea typeface="Calibri" panose="020F0502020204030204" pitchFamily="34" charset="0"/>
                        <a:cs typeface="Times New Roman" panose="02020603050405020304" pitchFamily="18" charset="0"/>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86266270"/>
                  </a:ext>
                </a:extLst>
              </a:tr>
              <a:tr h="126720">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3) Communicate student growth with parents after each Benchmark</a:t>
                      </a:r>
                      <a:endParaRPr lang="en-US" sz="800">
                        <a:effectLst/>
                        <a:latin typeface="Calibri Light"/>
                        <a:ea typeface="Calibri" panose="020F0502020204030204" pitchFamily="34" charset="0"/>
                        <a:cs typeface="Times New Roman"/>
                      </a:endParaRPr>
                    </a:p>
                  </a:txBody>
                  <a:tcPr marL="44994" marR="449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44055094"/>
                  </a:ext>
                </a:extLst>
              </a:tr>
            </a:tbl>
          </a:graphicData>
        </a:graphic>
      </p:graphicFrame>
    </p:spTree>
    <p:extLst>
      <p:ext uri="{BB962C8B-B14F-4D97-AF65-F5344CB8AC3E}">
        <p14:creationId xmlns:p14="http://schemas.microsoft.com/office/powerpoint/2010/main" val="35855778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BE87C9BE-C7B0-4488-B941-1C81F7AF03A4}"/>
              </a:ext>
            </a:extLst>
          </p:cNvPr>
          <p:cNvGraphicFramePr>
            <a:graphicFrameLocks noGrp="1"/>
          </p:cNvGraphicFramePr>
          <p:nvPr>
            <p:extLst>
              <p:ext uri="{D42A27DB-BD31-4B8C-83A1-F6EECF244321}">
                <p14:modId xmlns:p14="http://schemas.microsoft.com/office/powerpoint/2010/main" val="2844655501"/>
              </p:ext>
            </p:extLst>
          </p:nvPr>
        </p:nvGraphicFramePr>
        <p:xfrm>
          <a:off x="0" y="1"/>
          <a:ext cx="12191999" cy="6858003"/>
        </p:xfrm>
        <a:graphic>
          <a:graphicData uri="http://schemas.openxmlformats.org/drawingml/2006/table">
            <a:tbl>
              <a:tblPr firstRow="1" firstCol="1" bandRow="1"/>
              <a:tblGrid>
                <a:gridCol w="1790467">
                  <a:extLst>
                    <a:ext uri="{9D8B030D-6E8A-4147-A177-3AD203B41FA5}">
                      <a16:colId xmlns:a16="http://schemas.microsoft.com/office/drawing/2014/main" val="1216532259"/>
                    </a:ext>
                  </a:extLst>
                </a:gridCol>
                <a:gridCol w="1458092">
                  <a:extLst>
                    <a:ext uri="{9D8B030D-6E8A-4147-A177-3AD203B41FA5}">
                      <a16:colId xmlns:a16="http://schemas.microsoft.com/office/drawing/2014/main" val="2706154031"/>
                    </a:ext>
                  </a:extLst>
                </a:gridCol>
                <a:gridCol w="1414421">
                  <a:extLst>
                    <a:ext uri="{9D8B030D-6E8A-4147-A177-3AD203B41FA5}">
                      <a16:colId xmlns:a16="http://schemas.microsoft.com/office/drawing/2014/main" val="3734936224"/>
                    </a:ext>
                  </a:extLst>
                </a:gridCol>
                <a:gridCol w="870973">
                  <a:extLst>
                    <a:ext uri="{9D8B030D-6E8A-4147-A177-3AD203B41FA5}">
                      <a16:colId xmlns:a16="http://schemas.microsoft.com/office/drawing/2014/main" val="1603581271"/>
                    </a:ext>
                  </a:extLst>
                </a:gridCol>
                <a:gridCol w="1844650">
                  <a:extLst>
                    <a:ext uri="{9D8B030D-6E8A-4147-A177-3AD203B41FA5}">
                      <a16:colId xmlns:a16="http://schemas.microsoft.com/office/drawing/2014/main" val="4006293539"/>
                    </a:ext>
                  </a:extLst>
                </a:gridCol>
                <a:gridCol w="1546238">
                  <a:extLst>
                    <a:ext uri="{9D8B030D-6E8A-4147-A177-3AD203B41FA5}">
                      <a16:colId xmlns:a16="http://schemas.microsoft.com/office/drawing/2014/main" val="4192763308"/>
                    </a:ext>
                  </a:extLst>
                </a:gridCol>
                <a:gridCol w="1333550">
                  <a:extLst>
                    <a:ext uri="{9D8B030D-6E8A-4147-A177-3AD203B41FA5}">
                      <a16:colId xmlns:a16="http://schemas.microsoft.com/office/drawing/2014/main" val="2316140417"/>
                    </a:ext>
                  </a:extLst>
                </a:gridCol>
                <a:gridCol w="1933608">
                  <a:extLst>
                    <a:ext uri="{9D8B030D-6E8A-4147-A177-3AD203B41FA5}">
                      <a16:colId xmlns:a16="http://schemas.microsoft.com/office/drawing/2014/main" val="3593742495"/>
                    </a:ext>
                  </a:extLst>
                </a:gridCol>
              </a:tblGrid>
              <a:tr h="131586">
                <a:tc>
                  <a:txBody>
                    <a:bodyPr/>
                    <a:lstStyle/>
                    <a:p>
                      <a:pPr marL="0" marR="0" algn="l">
                        <a:lnSpc>
                          <a:spcPct val="107000"/>
                        </a:lnSpc>
                        <a:spcBef>
                          <a:spcPts val="0"/>
                        </a:spcBef>
                        <a:spcAft>
                          <a:spcPts val="0"/>
                        </a:spcAft>
                      </a:pPr>
                      <a:r>
                        <a:rPr lang="en-US" sz="800" b="1" dirty="0">
                          <a:solidFill>
                            <a:srgbClr val="000000"/>
                          </a:solidFill>
                          <a:effectLst/>
                          <a:latin typeface="Calibri"/>
                          <a:ea typeface="Times New Roman" panose="02020603050405020304" pitchFamily="18" charset="0"/>
                          <a:cs typeface="Calibri"/>
                        </a:rPr>
                        <a:t>Goal Area 2:</a:t>
                      </a:r>
                      <a:endParaRPr lang="en-US" sz="800" dirty="0">
                        <a:effectLst/>
                        <a:latin typeface="Times New Roman"/>
                        <a:ea typeface="Calibri" panose="020F0502020204030204" pitchFamily="34" charset="0"/>
                        <a:cs typeface="Calibri"/>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dirty="0">
                          <a:solidFill>
                            <a:srgbClr val="000000"/>
                          </a:solidFill>
                          <a:effectLst/>
                          <a:latin typeface="Calibri"/>
                          <a:ea typeface="Times New Roman" panose="02020603050405020304" pitchFamily="18" charset="0"/>
                          <a:cs typeface="Calibri"/>
                        </a:rPr>
                        <a:t>Closing the Achievement Gaps</a:t>
                      </a:r>
                      <a:endParaRPr lang="en-US" sz="800" dirty="0">
                        <a:effectLst/>
                        <a:latin typeface="Times New Roman"/>
                        <a:ea typeface="Calibri" panose="020F0502020204030204" pitchFamily="34" charset="0"/>
                        <a:cs typeface="Calibri"/>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78349085"/>
                  </a:ext>
                </a:extLst>
              </a:tr>
              <a:tr h="131586">
                <a:tc>
                  <a:txBody>
                    <a:bodyPr/>
                    <a:lstStyle/>
                    <a:p>
                      <a:pPr marL="0" marR="0" algn="l">
                        <a:lnSpc>
                          <a:spcPct val="107000"/>
                        </a:lnSpc>
                        <a:spcBef>
                          <a:spcPts val="0"/>
                        </a:spcBef>
                        <a:spcAft>
                          <a:spcPts val="0"/>
                        </a:spcAft>
                      </a:pPr>
                      <a:r>
                        <a:rPr lang="en-US" sz="800" b="1" dirty="0">
                          <a:solidFill>
                            <a:srgbClr val="000000"/>
                          </a:solidFill>
                          <a:effectLst/>
                          <a:latin typeface="Calibri"/>
                          <a:ea typeface="Times New Roman" panose="02020603050405020304" pitchFamily="18" charset="0"/>
                          <a:cs typeface="Calibri"/>
                        </a:rPr>
                        <a:t>Annual Goal 1:  </a:t>
                      </a:r>
                      <a:endParaRPr lang="en-US" sz="800" dirty="0">
                        <a:effectLst/>
                        <a:latin typeface="Times New Roman"/>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All identified student groups in the Closing the Gaps domain will meet 80% of the indicators in the Academic Achievement component by June 2024.</a:t>
                      </a:r>
                      <a:endParaRPr lang="en-US" sz="800" dirty="0">
                        <a:effectLst/>
                        <a:latin typeface="Calibri Light"/>
                        <a:ea typeface="Calibri" panose="020F0502020204030204" pitchFamily="34" charset="0"/>
                        <a:cs typeface="Times New Roman"/>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87960237"/>
                  </a:ext>
                </a:extLst>
              </a:tr>
              <a:tr h="131586">
                <a:tc>
                  <a:txBody>
                    <a:bodyPr/>
                    <a:lstStyle/>
                    <a:p>
                      <a:pPr marL="0" marR="0" algn="l">
                        <a:lnSpc>
                          <a:spcPct val="107000"/>
                        </a:lnSpc>
                        <a:spcBef>
                          <a:spcPts val="0"/>
                        </a:spcBef>
                        <a:spcAft>
                          <a:spcPts val="0"/>
                        </a:spcAft>
                      </a:pPr>
                      <a:r>
                        <a:rPr lang="en-US" sz="800" b="1" dirty="0">
                          <a:solidFill>
                            <a:srgbClr val="000000"/>
                          </a:solidFill>
                          <a:effectLst/>
                          <a:latin typeface="Calibri"/>
                          <a:ea typeface="Times New Roman" panose="02020603050405020304" pitchFamily="18" charset="0"/>
                          <a:cs typeface="Calibri"/>
                        </a:rPr>
                        <a:t>Objective 3:  </a:t>
                      </a:r>
                      <a:endParaRPr lang="en-US" sz="800" dirty="0">
                        <a:effectLst/>
                        <a:latin typeface="Times New Roman"/>
                        <a:ea typeface="Calibri" panose="020F0502020204030204" pitchFamily="34" charset="0"/>
                        <a:cs typeface="Times New Roman" panose="02020603050405020304" pitchFamily="18" charset="0"/>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Special Education students and English Learners in the Academic Achievement component will meet the performance targets in the areas of reading and mathematics by June 2024.</a:t>
                      </a:r>
                      <a:endParaRPr lang="en-US" sz="800">
                        <a:effectLst/>
                        <a:latin typeface="Calibri Light"/>
                        <a:ea typeface="Calibri" panose="020F0502020204030204" pitchFamily="34" charset="0"/>
                        <a:cs typeface="Times New Roman"/>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42488397"/>
                  </a:ext>
                </a:extLst>
              </a:tr>
              <a:tr h="131586">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Strategy 1</a:t>
                      </a:r>
                      <a:endParaRPr lang="en-US" sz="800" dirty="0">
                        <a:effectLst/>
                        <a:latin typeface="Times New Roman"/>
                        <a:ea typeface="Calibri" panose="020F0502020204030204" pitchFamily="34" charset="0"/>
                        <a:cs typeface="Calibri"/>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Persons Responsible</a:t>
                      </a:r>
                      <a:endParaRPr lang="en-US" sz="800" dirty="0">
                        <a:effectLst/>
                        <a:latin typeface="Times New Roman"/>
                        <a:ea typeface="Calibri" panose="020F0502020204030204" pitchFamily="34" charset="0"/>
                        <a:cs typeface="Calibri"/>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Resources</a:t>
                      </a:r>
                      <a:endParaRPr lang="en-US" sz="800" dirty="0">
                        <a:effectLst/>
                        <a:latin typeface="Times New Roman"/>
                        <a:ea typeface="Calibri" panose="020F0502020204030204" pitchFamily="34" charset="0"/>
                        <a:cs typeface="Calibri"/>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Timeline</a:t>
                      </a:r>
                      <a:endParaRPr lang="en-US" sz="800" dirty="0">
                        <a:effectLst/>
                        <a:latin typeface="Times New Roman"/>
                        <a:ea typeface="Calibri" panose="020F0502020204030204" pitchFamily="34" charset="0"/>
                        <a:cs typeface="Calibri"/>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Evidence of Implementation</a:t>
                      </a:r>
                      <a:endParaRPr lang="en-US" sz="800" dirty="0">
                        <a:effectLst/>
                        <a:latin typeface="Times New Roman"/>
                        <a:ea typeface="Calibri" panose="020F0502020204030204" pitchFamily="34" charset="0"/>
                        <a:cs typeface="Calibri"/>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Evidence of Impact</a:t>
                      </a:r>
                      <a:endParaRPr lang="en-US" sz="800" dirty="0">
                        <a:effectLst/>
                        <a:latin typeface="Times New Roman"/>
                        <a:ea typeface="Calibri" panose="020F0502020204030204" pitchFamily="34" charset="0"/>
                        <a:cs typeface="Calibri"/>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Formative Evaluation</a:t>
                      </a:r>
                      <a:endParaRPr lang="en-US" sz="800" dirty="0">
                        <a:effectLst/>
                        <a:latin typeface="Times New Roman"/>
                        <a:ea typeface="Calibri" panose="020F0502020204030204" pitchFamily="34" charset="0"/>
                        <a:cs typeface="Calibri"/>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Title-I School- Wide Component</a:t>
                      </a:r>
                      <a:endParaRPr lang="en-US" sz="800" dirty="0">
                        <a:effectLst/>
                        <a:latin typeface="Times New Roman"/>
                        <a:ea typeface="Calibri" panose="020F0502020204030204" pitchFamily="34" charset="0"/>
                        <a:cs typeface="Calibri"/>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063759676"/>
                  </a:ext>
                </a:extLst>
              </a:tr>
              <a:tr h="1370127">
                <a:tc>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-Ensure specialized departments and personnel support the academic needs of the different student groups</a:t>
                      </a:r>
                      <a:endParaRPr lang="en-US" sz="800" dirty="0">
                        <a:effectLst/>
                        <a:latin typeface="Calibri Light"/>
                        <a:ea typeface="Calibri" panose="020F0502020204030204" pitchFamily="34" charset="0"/>
                        <a:cs typeface="Times New Roman"/>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-LPAC</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-Diagnostician</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-Sped Teachers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-Special Departments (DL, </a:t>
                      </a:r>
                      <a:r>
                        <a:rPr lang="en-US" sz="800" dirty="0" err="1">
                          <a:solidFill>
                            <a:srgbClr val="000000"/>
                          </a:solidFill>
                          <a:effectLst/>
                          <a:latin typeface="Calibri Light"/>
                          <a:ea typeface="Calibri" panose="020F0502020204030204" pitchFamily="34" charset="0"/>
                          <a:cs typeface="Times New Roman"/>
                        </a:rPr>
                        <a:t>SpEd</a:t>
                      </a:r>
                      <a:r>
                        <a:rPr lang="en-US" sz="800" dirty="0">
                          <a:solidFill>
                            <a:srgbClr val="000000"/>
                          </a:solidFill>
                          <a:effectLst/>
                          <a:latin typeface="Calibri Light"/>
                          <a:ea typeface="Calibri" panose="020F0502020204030204" pitchFamily="34" charset="0"/>
                          <a:cs typeface="Times New Roman"/>
                        </a:rPr>
                        <a:t>, Migrant, 504/RTI)</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-Principal</a:t>
                      </a:r>
                      <a:endParaRPr lang="en-US" sz="800" dirty="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-Assistant Principal</a:t>
                      </a:r>
                      <a:endParaRPr lang="en-US" sz="800" dirty="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-Campus Leadership Team</a:t>
                      </a:r>
                      <a:endParaRPr lang="en-US" sz="800" dirty="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-Teachers</a:t>
                      </a:r>
                      <a:endParaRPr lang="en-US" sz="800" dirty="0">
                        <a:effectLst/>
                        <a:latin typeface="Calibri Light"/>
                        <a:ea typeface="Calibri" panose="020F0502020204030204" pitchFamily="34" charset="0"/>
                        <a:cs typeface="Times New Roman"/>
                      </a:endParaRPr>
                    </a:p>
                    <a:p>
                      <a:pPr marL="0" marR="0" algn="l">
                        <a:lnSpc>
                          <a:spcPct val="107000"/>
                        </a:lnSpc>
                        <a:spcBef>
                          <a:spcPts val="0"/>
                        </a:spcBef>
                        <a:spcAft>
                          <a:spcPts val="0"/>
                        </a:spcAft>
                      </a:pPr>
                      <a:endParaRPr lang="en-US" sz="800">
                        <a:effectLst/>
                        <a:latin typeface="Calibri Light"/>
                        <a:ea typeface="Calibri" panose="020F0502020204030204" pitchFamily="34" charset="0"/>
                        <a:cs typeface="Times New Roman"/>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District Curriculum, </a:t>
                      </a:r>
                      <a:r>
                        <a:rPr lang="en-US" sz="800" dirty="0" err="1">
                          <a:solidFill>
                            <a:srgbClr val="000000"/>
                          </a:solidFill>
                          <a:effectLst/>
                          <a:latin typeface="Calibri Light"/>
                          <a:ea typeface="Calibri" panose="020F0502020204030204" pitchFamily="34" charset="0"/>
                          <a:cs typeface="Times New Roman"/>
                        </a:rPr>
                        <a:t>Istation</a:t>
                      </a:r>
                      <a:r>
                        <a:rPr lang="en-US" sz="800" dirty="0">
                          <a:solidFill>
                            <a:srgbClr val="000000"/>
                          </a:solidFill>
                          <a:effectLst/>
                          <a:latin typeface="Calibri Light"/>
                          <a:ea typeface="Calibri" panose="020F0502020204030204" pitchFamily="34" charset="0"/>
                          <a:cs typeface="Times New Roman"/>
                        </a:rPr>
                        <a:t> Reading, Imagine Math, Success Maker, STAAR Release Assessments</a:t>
                      </a:r>
                      <a:endParaRPr lang="en-US" sz="800" dirty="0">
                        <a:effectLst/>
                        <a:latin typeface="Calibri Light"/>
                        <a:ea typeface="Calibri" panose="020F0502020204030204" pitchFamily="34" charset="0"/>
                        <a:cs typeface="Times New Roman"/>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-Aug. 2024</a:t>
                      </a:r>
                      <a:br>
                        <a:rPr lang="en-US" sz="800" dirty="0">
                          <a:solidFill>
                            <a:srgbClr val="000000"/>
                          </a:solidFill>
                          <a:effectLst/>
                          <a:latin typeface="Calibri Light"/>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-Oct. 2023</a:t>
                      </a:r>
                      <a:br>
                        <a:rPr lang="en-US" sz="800" dirty="0">
                          <a:solidFill>
                            <a:srgbClr val="000000"/>
                          </a:solidFill>
                          <a:effectLst/>
                          <a:latin typeface="Calibri Light"/>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-Nov. 2023</a:t>
                      </a:r>
                      <a:br>
                        <a:rPr lang="en-US" sz="800" dirty="0">
                          <a:solidFill>
                            <a:srgbClr val="000000"/>
                          </a:solidFill>
                          <a:effectLst/>
                          <a:latin typeface="Calibri Light"/>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-Jan. 2024</a:t>
                      </a:r>
                      <a:br>
                        <a:rPr lang="en-US" sz="800" dirty="0">
                          <a:solidFill>
                            <a:srgbClr val="000000"/>
                          </a:solidFill>
                          <a:effectLst/>
                          <a:latin typeface="Calibri Light"/>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-March 2024</a:t>
                      </a:r>
                      <a:br>
                        <a:rPr lang="en-US" sz="800" dirty="0">
                          <a:solidFill>
                            <a:srgbClr val="000000"/>
                          </a:solidFill>
                          <a:effectLst/>
                          <a:latin typeface="Calibri Light"/>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-April 2024</a:t>
                      </a:r>
                      <a:br>
                        <a:rPr lang="en-US" sz="800" dirty="0">
                          <a:solidFill>
                            <a:srgbClr val="000000"/>
                          </a:solidFill>
                          <a:effectLst/>
                          <a:latin typeface="Calibri Light"/>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-June 2024</a:t>
                      </a:r>
                      <a:endParaRPr lang="en-US" sz="800" dirty="0">
                        <a:effectLst/>
                        <a:latin typeface="Calibri Light"/>
                        <a:ea typeface="Calibri" panose="020F0502020204030204" pitchFamily="34" charset="0"/>
                        <a:cs typeface="Times New Roman"/>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MAC data reports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-Campus Performance Reviews (CPR)</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-Progress Monitoring Reports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-Walk-through feedback</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-LPAC notes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-Lesson Plans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-Language Acquisition Monitoring</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 Application</a:t>
                      </a:r>
                      <a:endParaRPr lang="en-US" sz="800" dirty="0">
                        <a:effectLst/>
                        <a:latin typeface="Calibri Light"/>
                        <a:ea typeface="Calibri" panose="020F0502020204030204" pitchFamily="34" charset="0"/>
                        <a:cs typeface="Times New Roman"/>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-Closing the achievement gap among Special Education students and the all-student group</a:t>
                      </a:r>
                      <a:endParaRPr lang="en-US" sz="800" dirty="0">
                        <a:effectLst/>
                        <a:latin typeface="Calibri Light"/>
                        <a:ea typeface="Calibri" panose="020F0502020204030204" pitchFamily="34" charset="0"/>
                        <a:cs typeface="Times New Roman"/>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-Weekly and End of Unit Assessments            </a:t>
                      </a:r>
                      <a:endParaRPr lang="en-US" sz="800" dirty="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 Interim Assessments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-CBA I</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-BM I &amp; II</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-STAAR</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-TELPAS</a:t>
                      </a:r>
                      <a:endParaRPr lang="en-US" sz="800" dirty="0">
                        <a:effectLst/>
                        <a:latin typeface="Calibri Light"/>
                        <a:ea typeface="Calibri" panose="020F0502020204030204" pitchFamily="34" charset="0"/>
                        <a:cs typeface="Times New Roman"/>
                      </a:endParaRPr>
                    </a:p>
                    <a:p>
                      <a:pPr marL="0" marR="0" algn="l">
                        <a:lnSpc>
                          <a:spcPct val="107000"/>
                        </a:lnSpc>
                        <a:spcBef>
                          <a:spcPts val="0"/>
                        </a:spcBef>
                        <a:spcAft>
                          <a:spcPts val="0"/>
                        </a:spcAft>
                      </a:pPr>
                      <a:endParaRPr lang="en-US" sz="800">
                        <a:effectLst/>
                        <a:latin typeface="Calibri Light"/>
                        <a:ea typeface="Calibri" panose="020F0502020204030204" pitchFamily="34" charset="0"/>
                        <a:cs typeface="Times New Roman"/>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-Comprehensive Needs Assessment-</a:t>
                      </a:r>
                      <a:br>
                        <a:rPr lang="en-US" sz="800" dirty="0">
                          <a:solidFill>
                            <a:srgbClr val="000000"/>
                          </a:solidFill>
                          <a:effectLst/>
                          <a:latin typeface="Calibri Light"/>
                          <a:ea typeface="Calibri" panose="020F0502020204030204" pitchFamily="34" charset="0"/>
                          <a:cs typeface="Times New Roman"/>
                        </a:rPr>
                      </a:br>
                      <a:r>
                        <a:rPr lang="en-US" sz="800" dirty="0" err="1">
                          <a:solidFill>
                            <a:srgbClr val="000000"/>
                          </a:solidFill>
                          <a:effectLst/>
                          <a:latin typeface="Calibri Light"/>
                          <a:ea typeface="Calibri" panose="020F0502020204030204" pitchFamily="34" charset="0"/>
                          <a:cs typeface="Times New Roman"/>
                        </a:rPr>
                        <a:t>a,b,c</a:t>
                      </a:r>
                      <a:r>
                        <a:rPr lang="en-US" sz="800" dirty="0">
                          <a:solidFill>
                            <a:srgbClr val="000000"/>
                          </a:solidFill>
                          <a:effectLst/>
                          <a:latin typeface="Calibri Light"/>
                          <a:ea typeface="Calibri" panose="020F0502020204030204" pitchFamily="34" charset="0"/>
                          <a:cs typeface="Times New Roman"/>
                        </a:rPr>
                        <a:t>,</a:t>
                      </a:r>
                      <a:br>
                        <a:rPr lang="en-US" sz="800" dirty="0">
                          <a:solidFill>
                            <a:srgbClr val="000000"/>
                          </a:solidFill>
                          <a:effectLst/>
                          <a:latin typeface="Calibri Light"/>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-Reform Strategies- </a:t>
                      </a:r>
                      <a:r>
                        <a:rPr lang="en-US" sz="800" dirty="0" err="1">
                          <a:solidFill>
                            <a:srgbClr val="000000"/>
                          </a:solidFill>
                          <a:effectLst/>
                          <a:latin typeface="Calibri Light"/>
                          <a:ea typeface="Calibri" panose="020F0502020204030204" pitchFamily="34" charset="0"/>
                          <a:cs typeface="Times New Roman"/>
                        </a:rPr>
                        <a:t>a,b,c</a:t>
                      </a:r>
                      <a:br>
                        <a:rPr lang="en-US" sz="800" dirty="0">
                          <a:solidFill>
                            <a:srgbClr val="000000"/>
                          </a:solidFill>
                          <a:effectLst/>
                          <a:latin typeface="Calibri Light"/>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-Teacher Decision Making Regarding Assessments-</a:t>
                      </a:r>
                      <a:r>
                        <a:rPr lang="en-US" sz="800" dirty="0" err="1">
                          <a:solidFill>
                            <a:srgbClr val="000000"/>
                          </a:solidFill>
                          <a:effectLst/>
                          <a:latin typeface="Calibri Light"/>
                          <a:ea typeface="Calibri" panose="020F0502020204030204" pitchFamily="34" charset="0"/>
                          <a:cs typeface="Times New Roman"/>
                        </a:rPr>
                        <a:t>a,b,c</a:t>
                      </a:r>
                      <a:br>
                        <a:rPr lang="en-US" sz="800" dirty="0">
                          <a:solidFill>
                            <a:srgbClr val="000000"/>
                          </a:solidFill>
                          <a:effectLst/>
                          <a:latin typeface="Calibri Light"/>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800" dirty="0" err="1">
                          <a:solidFill>
                            <a:srgbClr val="000000"/>
                          </a:solidFill>
                          <a:effectLst/>
                          <a:latin typeface="Calibri Light"/>
                          <a:ea typeface="Calibri" panose="020F0502020204030204" pitchFamily="34" charset="0"/>
                          <a:cs typeface="Times New Roman"/>
                        </a:rPr>
                        <a:t>a,b,c</a:t>
                      </a:r>
                      <a:br>
                        <a:rPr lang="en-US" sz="800" dirty="0">
                          <a:solidFill>
                            <a:srgbClr val="000000"/>
                          </a:solidFill>
                          <a:effectLst/>
                          <a:latin typeface="Calibri Light"/>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-Integration of Fed., State, &amp; Local Services, Programs and Funds- </a:t>
                      </a:r>
                      <a:r>
                        <a:rPr lang="en-US" sz="800" dirty="0" err="1">
                          <a:solidFill>
                            <a:srgbClr val="000000"/>
                          </a:solidFill>
                          <a:effectLst/>
                          <a:latin typeface="Calibri Light"/>
                          <a:ea typeface="Calibri" panose="020F0502020204030204" pitchFamily="34" charset="0"/>
                          <a:cs typeface="Times New Roman"/>
                        </a:rPr>
                        <a:t>a,b,c</a:t>
                      </a:r>
                      <a:endParaRPr lang="en-US" sz="800" dirty="0" err="1">
                        <a:effectLst/>
                        <a:latin typeface="Calibri Light"/>
                        <a:ea typeface="Calibri" panose="020F0502020204030204" pitchFamily="34" charset="0"/>
                        <a:cs typeface="Times New Roman"/>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0359947"/>
                  </a:ext>
                </a:extLst>
              </a:tr>
              <a:tr h="131586">
                <a:tc gridSpan="8">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Action Steps</a:t>
                      </a:r>
                      <a:endParaRPr lang="en-US" sz="800" dirty="0">
                        <a:effectLst/>
                        <a:latin typeface="Times New Roman"/>
                        <a:ea typeface="Calibri" panose="020F0502020204030204" pitchFamily="34" charset="0"/>
                        <a:cs typeface="Calibri"/>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74411820"/>
                  </a:ext>
                </a:extLst>
              </a:tr>
              <a:tr h="131586">
                <a:tc gridSpan="8">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1)Determine teacher capacity and provide targeted professional development</a:t>
                      </a:r>
                      <a:endParaRPr lang="en-US" sz="800" dirty="0">
                        <a:effectLst/>
                        <a:latin typeface="Calibri Light"/>
                        <a:ea typeface="Calibri" panose="020F0502020204030204" pitchFamily="34" charset="0"/>
                        <a:cs typeface="Times New Roman"/>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16677724"/>
                  </a:ext>
                </a:extLst>
              </a:tr>
              <a:tr h="131586">
                <a:tc gridSpan="8">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2)Ensure teachers are trained and utilize research-based effective instruction to meet student needs</a:t>
                      </a:r>
                      <a:endParaRPr lang="en-US" sz="800" dirty="0">
                        <a:effectLst/>
                        <a:latin typeface="Calibri Light"/>
                        <a:ea typeface="Calibri" panose="020F0502020204030204" pitchFamily="34" charset="0"/>
                        <a:cs typeface="Times New Roman"/>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28381490"/>
                  </a:ext>
                </a:extLst>
              </a:tr>
              <a:tr h="131586">
                <a:tc gridSpan="8">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3)Ensure that student groups (</a:t>
                      </a:r>
                      <a:r>
                        <a:rPr lang="en-US" sz="800" dirty="0" err="1">
                          <a:solidFill>
                            <a:srgbClr val="000000"/>
                          </a:solidFill>
                          <a:effectLst/>
                          <a:latin typeface="Calibri Light"/>
                          <a:ea typeface="Calibri" panose="020F0502020204030204" pitchFamily="34" charset="0"/>
                          <a:cs typeface="Times New Roman"/>
                        </a:rPr>
                        <a:t>i</a:t>
                      </a:r>
                      <a:r>
                        <a:rPr lang="en-US" sz="800" dirty="0">
                          <a:solidFill>
                            <a:srgbClr val="000000"/>
                          </a:solidFill>
                          <a:effectLst/>
                          <a:latin typeface="Calibri Light"/>
                          <a:ea typeface="Calibri" panose="020F0502020204030204" pitchFamily="34" charset="0"/>
                          <a:cs typeface="Times New Roman"/>
                        </a:rPr>
                        <a:t>. e., Special Education &amp; English Learners) are monitors and are on track to graduate</a:t>
                      </a:r>
                      <a:endParaRPr lang="en-US" sz="800" dirty="0">
                        <a:effectLst/>
                        <a:latin typeface="Calibri Light"/>
                        <a:ea typeface="Calibri" panose="020F0502020204030204" pitchFamily="34" charset="0"/>
                        <a:cs typeface="Times New Roman"/>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3848241"/>
                  </a:ext>
                </a:extLst>
              </a:tr>
              <a:tr h="131586">
                <a:tc gridSpan="8">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4)Monitor that all student groups from grades PK3-5</a:t>
                      </a:r>
                      <a:r>
                        <a:rPr lang="en-US" sz="800" baseline="30000" dirty="0">
                          <a:solidFill>
                            <a:srgbClr val="000000"/>
                          </a:solidFill>
                          <a:effectLst/>
                          <a:latin typeface="Calibri Light"/>
                          <a:ea typeface="Calibri" panose="020F0502020204030204" pitchFamily="34" charset="0"/>
                          <a:cs typeface="Times New Roman"/>
                        </a:rPr>
                        <a:t>th</a:t>
                      </a:r>
                      <a:r>
                        <a:rPr lang="en-US" sz="800" dirty="0">
                          <a:solidFill>
                            <a:srgbClr val="000000"/>
                          </a:solidFill>
                          <a:effectLst/>
                          <a:latin typeface="Calibri Light"/>
                          <a:ea typeface="Calibri" panose="020F0502020204030204" pitchFamily="34" charset="0"/>
                          <a:cs typeface="Times New Roman"/>
                        </a:rPr>
                        <a:t> are on grade level or showing growth</a:t>
                      </a:r>
                      <a:endParaRPr lang="en-US" sz="800" dirty="0">
                        <a:effectLst/>
                        <a:latin typeface="Calibri Light"/>
                        <a:ea typeface="Calibri" panose="020F0502020204030204" pitchFamily="34" charset="0"/>
                        <a:cs typeface="Times New Roman"/>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32445482"/>
                  </a:ext>
                </a:extLst>
              </a:tr>
              <a:tr h="131586">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Strategy 2</a:t>
                      </a:r>
                      <a:endParaRPr lang="en-US" sz="800" dirty="0">
                        <a:effectLst/>
                        <a:latin typeface="Times New Roman"/>
                        <a:ea typeface="Calibri" panose="020F0502020204030204" pitchFamily="34" charset="0"/>
                        <a:cs typeface="Calibri"/>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Persons Responsible</a:t>
                      </a:r>
                      <a:endParaRPr lang="en-US" sz="800" dirty="0">
                        <a:effectLst/>
                        <a:latin typeface="Times New Roman"/>
                        <a:ea typeface="Calibri" panose="020F0502020204030204" pitchFamily="34" charset="0"/>
                        <a:cs typeface="Calibri"/>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Resources</a:t>
                      </a:r>
                      <a:endParaRPr lang="en-US" sz="800" dirty="0">
                        <a:effectLst/>
                        <a:latin typeface="Times New Roman"/>
                        <a:ea typeface="Calibri" panose="020F0502020204030204" pitchFamily="34" charset="0"/>
                        <a:cs typeface="Calibri"/>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Timeline</a:t>
                      </a:r>
                      <a:endParaRPr lang="en-US" sz="800" dirty="0">
                        <a:effectLst/>
                        <a:latin typeface="Times New Roman"/>
                        <a:ea typeface="Calibri" panose="020F0502020204030204" pitchFamily="34" charset="0"/>
                        <a:cs typeface="Calibri"/>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Evidence of Implementation</a:t>
                      </a:r>
                      <a:endParaRPr lang="en-US" sz="800" dirty="0">
                        <a:effectLst/>
                        <a:latin typeface="Times New Roman"/>
                        <a:ea typeface="Calibri" panose="020F0502020204030204" pitchFamily="34" charset="0"/>
                        <a:cs typeface="Calibri"/>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Evidence of Impact</a:t>
                      </a:r>
                      <a:endParaRPr lang="en-US" sz="800" dirty="0">
                        <a:effectLst/>
                        <a:latin typeface="Times New Roman"/>
                        <a:ea typeface="Calibri" panose="020F0502020204030204" pitchFamily="34" charset="0"/>
                        <a:cs typeface="Calibri"/>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Formative Evaluation</a:t>
                      </a:r>
                      <a:endParaRPr lang="en-US" sz="800" dirty="0">
                        <a:effectLst/>
                        <a:latin typeface="Times New Roman"/>
                        <a:ea typeface="Calibri" panose="020F0502020204030204" pitchFamily="34" charset="0"/>
                        <a:cs typeface="Calibri"/>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Title-I School- Wide Component</a:t>
                      </a:r>
                      <a:endParaRPr lang="en-US" sz="800" dirty="0">
                        <a:effectLst/>
                        <a:latin typeface="Times New Roman"/>
                        <a:ea typeface="Calibri" panose="020F0502020204030204" pitchFamily="34" charset="0"/>
                        <a:cs typeface="Calibri"/>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45004896"/>
                  </a:ext>
                </a:extLst>
              </a:tr>
              <a:tr h="1362285">
                <a:tc>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-Provide professional development for teachers and teacher assistants assigned to determine the best way to provide on-grade level instruction for special education students throughout the district</a:t>
                      </a:r>
                      <a:endParaRPr lang="en-US" sz="800" dirty="0">
                        <a:effectLst/>
                        <a:latin typeface="Calibri Light"/>
                        <a:ea typeface="Calibri" panose="020F0502020204030204" pitchFamily="34" charset="0"/>
                        <a:cs typeface="Times New Roman"/>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-District Directors (DL, </a:t>
                      </a:r>
                      <a:r>
                        <a:rPr lang="en-US" sz="800" dirty="0" err="1">
                          <a:solidFill>
                            <a:srgbClr val="000000"/>
                          </a:solidFill>
                          <a:effectLst/>
                          <a:latin typeface="Calibri Light"/>
                          <a:ea typeface="Calibri" panose="020F0502020204030204" pitchFamily="34" charset="0"/>
                          <a:cs typeface="Times New Roman"/>
                        </a:rPr>
                        <a:t>SpEd</a:t>
                      </a:r>
                      <a:r>
                        <a:rPr lang="en-US" sz="800" dirty="0">
                          <a:solidFill>
                            <a:srgbClr val="000000"/>
                          </a:solidFill>
                          <a:effectLst/>
                          <a:latin typeface="Calibri Light"/>
                          <a:ea typeface="Calibri" panose="020F0502020204030204" pitchFamily="34" charset="0"/>
                          <a:cs typeface="Times New Roman"/>
                        </a:rPr>
                        <a:t>, Migrant, 504/RTI)</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-Title I Coordinator</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-Content Coordinators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-Principals and Assist. Principals</a:t>
                      </a:r>
                      <a:endParaRPr lang="en-US" sz="800" dirty="0">
                        <a:effectLst/>
                        <a:latin typeface="Calibri Light"/>
                        <a:ea typeface="Calibri" panose="020F0502020204030204" pitchFamily="34" charset="0"/>
                        <a:cs typeface="Times New Roman"/>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-District Curriculum</a:t>
                      </a:r>
                      <a:br>
                        <a:rPr lang="en-US" sz="800" dirty="0">
                          <a:solidFill>
                            <a:srgbClr val="000000"/>
                          </a:solidFill>
                          <a:effectLst/>
                          <a:latin typeface="Calibri Light"/>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a:t>
                      </a:r>
                      <a:r>
                        <a:rPr lang="en-US" sz="800" dirty="0" err="1">
                          <a:solidFill>
                            <a:srgbClr val="000000"/>
                          </a:solidFill>
                          <a:effectLst/>
                          <a:latin typeface="Calibri Light"/>
                          <a:ea typeface="Calibri" panose="020F0502020204030204" pitchFamily="34" charset="0"/>
                          <a:cs typeface="Times New Roman"/>
                        </a:rPr>
                        <a:t>Istation</a:t>
                      </a:r>
                      <a:r>
                        <a:rPr lang="en-US" sz="800" dirty="0">
                          <a:solidFill>
                            <a:srgbClr val="000000"/>
                          </a:solidFill>
                          <a:effectLst/>
                          <a:latin typeface="Calibri Light"/>
                          <a:ea typeface="Calibri" panose="020F0502020204030204" pitchFamily="34" charset="0"/>
                          <a:cs typeface="Times New Roman"/>
                        </a:rPr>
                        <a:t> Reading -Study Sync</a:t>
                      </a:r>
                      <a:br>
                        <a:rPr lang="en-US" sz="800" dirty="0">
                          <a:solidFill>
                            <a:srgbClr val="000000"/>
                          </a:solidFill>
                          <a:effectLst/>
                          <a:latin typeface="Calibri Light"/>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-STAAR Release Assessments (BM I &amp; II)</a:t>
                      </a:r>
                    </a:p>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-DMR </a:t>
                      </a:r>
                      <a:endParaRPr lang="en-US" sz="800">
                        <a:effectLst/>
                        <a:latin typeface="Calibri Light"/>
                        <a:ea typeface="Calibri" panose="020F0502020204030204" pitchFamily="34" charset="0"/>
                        <a:cs typeface="Times New Roman"/>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-Aug. 2024</a:t>
                      </a:r>
                      <a:br>
                        <a:rPr lang="en-US" sz="800" dirty="0">
                          <a:solidFill>
                            <a:srgbClr val="000000"/>
                          </a:solidFill>
                          <a:effectLst/>
                          <a:latin typeface="Calibri Light"/>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-Oct. 2023</a:t>
                      </a:r>
                      <a:br>
                        <a:rPr lang="en-US" sz="800" dirty="0">
                          <a:solidFill>
                            <a:srgbClr val="000000"/>
                          </a:solidFill>
                          <a:effectLst/>
                          <a:latin typeface="Calibri Light"/>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-Nov. 2023</a:t>
                      </a:r>
                      <a:br>
                        <a:rPr lang="en-US" sz="800" dirty="0">
                          <a:solidFill>
                            <a:srgbClr val="000000"/>
                          </a:solidFill>
                          <a:effectLst/>
                          <a:latin typeface="Calibri Light"/>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-Jan. 2024</a:t>
                      </a:r>
                      <a:br>
                        <a:rPr lang="en-US" sz="800" dirty="0">
                          <a:solidFill>
                            <a:srgbClr val="000000"/>
                          </a:solidFill>
                          <a:effectLst/>
                          <a:latin typeface="Calibri Light"/>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-March 2024</a:t>
                      </a:r>
                      <a:br>
                        <a:rPr lang="en-US" sz="800" dirty="0">
                          <a:solidFill>
                            <a:srgbClr val="000000"/>
                          </a:solidFill>
                          <a:effectLst/>
                          <a:latin typeface="Calibri Light"/>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-April 2024</a:t>
                      </a:r>
                      <a:br>
                        <a:rPr lang="en-US" sz="800" dirty="0">
                          <a:solidFill>
                            <a:srgbClr val="000000"/>
                          </a:solidFill>
                          <a:effectLst/>
                          <a:latin typeface="Calibri Light"/>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-June 2024</a:t>
                      </a:r>
                      <a:endParaRPr lang="en-US" sz="800" dirty="0">
                        <a:effectLst/>
                        <a:latin typeface="Calibri Light"/>
                        <a:ea typeface="Calibri" panose="020F0502020204030204" pitchFamily="34" charset="0"/>
                        <a:cs typeface="Times New Roman"/>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-Teacher survey results, program reports, End of Six Weeks Survey Results </a:t>
                      </a:r>
                      <a:endParaRPr lang="en-US" sz="800" dirty="0">
                        <a:effectLst/>
                        <a:latin typeface="Calibri"/>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800" dirty="0">
                          <a:solidFill>
                            <a:srgbClr val="000000"/>
                          </a:solidFill>
                          <a:effectLst/>
                          <a:latin typeface="Calibri Light"/>
                          <a:ea typeface="Calibri" panose="020F0502020204030204" pitchFamily="34" charset="0"/>
                          <a:cs typeface="Times New Roman"/>
                        </a:rPr>
                        <a:t>-Increase academic performance of Special Education on all BM, STAAR/EOC assessments</a:t>
                      </a:r>
                      <a:endParaRPr lang="en-US" sz="800" dirty="0">
                        <a:effectLst/>
                        <a:latin typeface="Calibri Light"/>
                        <a:ea typeface="Calibri" panose="020F0502020204030204" pitchFamily="34" charset="0"/>
                        <a:cs typeface="Times New Roman"/>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-Weekly Assessments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-CBA I</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-BM I &amp; II </a:t>
                      </a:r>
                      <a:endParaRPr lang="en-US" sz="8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-Interim Assessments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-STAAR/EOC</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-TELPAS</a:t>
                      </a:r>
                      <a:endParaRPr lang="en-US" sz="800" dirty="0">
                        <a:effectLst/>
                        <a:latin typeface="Calibri Light"/>
                        <a:ea typeface="Calibri" panose="020F0502020204030204" pitchFamily="34" charset="0"/>
                        <a:cs typeface="Times New Roman"/>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-Comprehensive Needs Assessment-</a:t>
                      </a:r>
                      <a:br>
                        <a:rPr lang="en-US" sz="800" dirty="0">
                          <a:solidFill>
                            <a:srgbClr val="000000"/>
                          </a:solidFill>
                          <a:effectLst/>
                          <a:latin typeface="Calibri Light"/>
                          <a:ea typeface="Calibri" panose="020F0502020204030204" pitchFamily="34" charset="0"/>
                          <a:cs typeface="Times New Roman"/>
                        </a:rPr>
                      </a:br>
                      <a:r>
                        <a:rPr lang="en-US" sz="800" dirty="0" err="1">
                          <a:solidFill>
                            <a:srgbClr val="000000"/>
                          </a:solidFill>
                          <a:effectLst/>
                          <a:latin typeface="Calibri Light"/>
                          <a:ea typeface="Calibri" panose="020F0502020204030204" pitchFamily="34" charset="0"/>
                          <a:cs typeface="Times New Roman"/>
                        </a:rPr>
                        <a:t>a,b,c</a:t>
                      </a:r>
                      <a:r>
                        <a:rPr lang="en-US" sz="800" dirty="0">
                          <a:solidFill>
                            <a:srgbClr val="000000"/>
                          </a:solidFill>
                          <a:effectLst/>
                          <a:latin typeface="Calibri Light"/>
                          <a:ea typeface="Calibri" panose="020F0502020204030204" pitchFamily="34" charset="0"/>
                          <a:cs typeface="Times New Roman"/>
                        </a:rPr>
                        <a:t>,</a:t>
                      </a:r>
                      <a:br>
                        <a:rPr lang="en-US" sz="800" dirty="0">
                          <a:solidFill>
                            <a:srgbClr val="000000"/>
                          </a:solidFill>
                          <a:effectLst/>
                          <a:latin typeface="Calibri Light"/>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-Reform Strategies- </a:t>
                      </a:r>
                      <a:r>
                        <a:rPr lang="en-US" sz="800" dirty="0" err="1">
                          <a:solidFill>
                            <a:srgbClr val="000000"/>
                          </a:solidFill>
                          <a:effectLst/>
                          <a:latin typeface="Calibri Light"/>
                          <a:ea typeface="Calibri" panose="020F0502020204030204" pitchFamily="34" charset="0"/>
                          <a:cs typeface="Times New Roman"/>
                        </a:rPr>
                        <a:t>a,b,c</a:t>
                      </a:r>
                      <a:br>
                        <a:rPr lang="en-US" sz="800" dirty="0">
                          <a:solidFill>
                            <a:srgbClr val="000000"/>
                          </a:solidFill>
                          <a:effectLst/>
                          <a:latin typeface="Calibri Light"/>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-Teacher Decision Making Regarding Assessments-</a:t>
                      </a:r>
                      <a:r>
                        <a:rPr lang="en-US" sz="800" dirty="0" err="1">
                          <a:solidFill>
                            <a:srgbClr val="000000"/>
                          </a:solidFill>
                          <a:effectLst/>
                          <a:latin typeface="Calibri Light"/>
                          <a:ea typeface="Calibri" panose="020F0502020204030204" pitchFamily="34" charset="0"/>
                          <a:cs typeface="Times New Roman"/>
                        </a:rPr>
                        <a:t>a,b,c</a:t>
                      </a:r>
                      <a:br>
                        <a:rPr lang="en-US" sz="800" dirty="0">
                          <a:solidFill>
                            <a:srgbClr val="000000"/>
                          </a:solidFill>
                          <a:effectLst/>
                          <a:latin typeface="Calibri Light"/>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800" dirty="0" err="1">
                          <a:solidFill>
                            <a:srgbClr val="000000"/>
                          </a:solidFill>
                          <a:effectLst/>
                          <a:latin typeface="Calibri Light"/>
                          <a:ea typeface="Calibri" panose="020F0502020204030204" pitchFamily="34" charset="0"/>
                          <a:cs typeface="Times New Roman"/>
                        </a:rPr>
                        <a:t>a,b,c</a:t>
                      </a:r>
                      <a:br>
                        <a:rPr lang="en-US" sz="800" dirty="0">
                          <a:solidFill>
                            <a:srgbClr val="000000"/>
                          </a:solidFill>
                          <a:effectLst/>
                          <a:latin typeface="Calibri Light"/>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-Integration of Fed., State, &amp; Local Services, Programs and Funds- </a:t>
                      </a:r>
                      <a:r>
                        <a:rPr lang="en-US" sz="800" dirty="0" err="1">
                          <a:solidFill>
                            <a:srgbClr val="000000"/>
                          </a:solidFill>
                          <a:effectLst/>
                          <a:latin typeface="Calibri Light"/>
                          <a:ea typeface="Calibri" panose="020F0502020204030204" pitchFamily="34" charset="0"/>
                          <a:cs typeface="Times New Roman"/>
                        </a:rPr>
                        <a:t>a,b,c</a:t>
                      </a:r>
                      <a:endParaRPr lang="en-US" sz="800" dirty="0" err="1">
                        <a:effectLst/>
                        <a:latin typeface="Calibri Light"/>
                        <a:ea typeface="Calibri" panose="020F0502020204030204" pitchFamily="34" charset="0"/>
                        <a:cs typeface="Times New Roman"/>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11261661"/>
                  </a:ext>
                </a:extLst>
              </a:tr>
              <a:tr h="131586">
                <a:tc gridSpan="8">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Action Steps</a:t>
                      </a:r>
                      <a:endParaRPr lang="en-US" sz="800" dirty="0">
                        <a:effectLst/>
                        <a:latin typeface="Times New Roman"/>
                        <a:ea typeface="Calibri" panose="020F0502020204030204" pitchFamily="34" charset="0"/>
                        <a:cs typeface="Calibri"/>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3879124"/>
                  </a:ext>
                </a:extLst>
              </a:tr>
              <a:tr h="131586">
                <a:tc gridSpan="8">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1) Ensure special education teachers are involved in common planning of ELAR/content teachers and receive the same information and resources (access to the general curriculum)</a:t>
                      </a:r>
                      <a:endParaRPr lang="en-US" sz="800" dirty="0">
                        <a:effectLst/>
                        <a:latin typeface="Calibri Light"/>
                        <a:ea typeface="Calibri" panose="020F0502020204030204" pitchFamily="34" charset="0"/>
                        <a:cs typeface="Times New Roman"/>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91849907"/>
                  </a:ext>
                </a:extLst>
              </a:tr>
              <a:tr h="131586">
                <a:tc gridSpan="8">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2) Collaboration between special education monitoring teachers and content teachers to design lessons and include modifications and supplement aids (noted on IEPs) to reflect the needs of the students and monitor their progress</a:t>
                      </a:r>
                      <a:endParaRPr lang="en-US" sz="800" dirty="0">
                        <a:effectLst/>
                        <a:latin typeface="Calibri Light"/>
                        <a:ea typeface="Calibri" panose="020F0502020204030204" pitchFamily="34" charset="0"/>
                        <a:cs typeface="Times New Roman"/>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62000068"/>
                  </a:ext>
                </a:extLst>
              </a:tr>
              <a:tr h="131586">
                <a:tc gridSpan="8">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3) Ensure a core content teacher is present at the ARD committee meetings representing the special education student and advocating for their instructional and testing arrangements.</a:t>
                      </a:r>
                      <a:endParaRPr lang="en-US" sz="800" dirty="0">
                        <a:effectLst/>
                        <a:latin typeface="Calibri Light"/>
                        <a:ea typeface="Calibri" panose="020F0502020204030204" pitchFamily="34" charset="0"/>
                        <a:cs typeface="Times New Roman"/>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37360182"/>
                  </a:ext>
                </a:extLst>
              </a:tr>
              <a:tr h="131586">
                <a:tc gridSpan="8">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4) Provide specific instructional training for general education teachers and co-teachers to best serve special education students remotely or in class</a:t>
                      </a:r>
                      <a:endParaRPr lang="en-US" sz="800" dirty="0">
                        <a:effectLst/>
                        <a:latin typeface="Calibri Light"/>
                        <a:ea typeface="Calibri" panose="020F0502020204030204" pitchFamily="34" charset="0"/>
                        <a:cs typeface="Times New Roman"/>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11084418"/>
                  </a:ext>
                </a:extLst>
              </a:tr>
              <a:tr h="131586">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Strategy 3</a:t>
                      </a:r>
                      <a:endParaRPr lang="en-US" sz="800" dirty="0">
                        <a:effectLst/>
                        <a:latin typeface="Times New Roman"/>
                        <a:ea typeface="Calibri" panose="020F0502020204030204" pitchFamily="34" charset="0"/>
                        <a:cs typeface="Calibri"/>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Persons Responsible</a:t>
                      </a:r>
                      <a:endParaRPr lang="en-US" sz="800" dirty="0">
                        <a:effectLst/>
                        <a:latin typeface="Times New Roman"/>
                        <a:ea typeface="Calibri" panose="020F0502020204030204" pitchFamily="34" charset="0"/>
                        <a:cs typeface="Calibri"/>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Resources</a:t>
                      </a:r>
                      <a:endParaRPr lang="en-US" sz="800" dirty="0">
                        <a:effectLst/>
                        <a:latin typeface="Times New Roman"/>
                        <a:ea typeface="Calibri" panose="020F0502020204030204" pitchFamily="34" charset="0"/>
                        <a:cs typeface="Calibri"/>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Timeline</a:t>
                      </a:r>
                      <a:endParaRPr lang="en-US" sz="800" dirty="0">
                        <a:effectLst/>
                        <a:latin typeface="Times New Roman"/>
                        <a:ea typeface="Calibri" panose="020F0502020204030204" pitchFamily="34" charset="0"/>
                        <a:cs typeface="Calibri"/>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Evidence of Implementation</a:t>
                      </a:r>
                      <a:endParaRPr lang="en-US" sz="800" dirty="0">
                        <a:effectLst/>
                        <a:latin typeface="Times New Roman"/>
                        <a:ea typeface="Calibri" panose="020F0502020204030204" pitchFamily="34" charset="0"/>
                        <a:cs typeface="Calibri"/>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Evidence of Impact</a:t>
                      </a:r>
                      <a:endParaRPr lang="en-US" sz="800" dirty="0">
                        <a:effectLst/>
                        <a:latin typeface="Times New Roman"/>
                        <a:ea typeface="Calibri" panose="020F0502020204030204" pitchFamily="34" charset="0"/>
                        <a:cs typeface="Calibri"/>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Formative Evaluation</a:t>
                      </a:r>
                      <a:endParaRPr lang="en-US" sz="800" dirty="0">
                        <a:effectLst/>
                        <a:latin typeface="Times New Roman"/>
                        <a:ea typeface="Calibri" panose="020F0502020204030204" pitchFamily="34" charset="0"/>
                        <a:cs typeface="Calibri"/>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Title-I School- Wide Component</a:t>
                      </a:r>
                      <a:endParaRPr lang="en-US" sz="800" dirty="0">
                        <a:effectLst/>
                        <a:latin typeface="Times New Roman"/>
                        <a:ea typeface="Calibri" panose="020F0502020204030204" pitchFamily="34" charset="0"/>
                        <a:cs typeface="Calibri"/>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525955689"/>
                  </a:ext>
                </a:extLst>
              </a:tr>
              <a:tr h="1362285">
                <a:tc>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-Ensure there is professional development, alignment of services, instruction, and resources for English Learners</a:t>
                      </a:r>
                      <a:endParaRPr lang="en-US" sz="800" dirty="0">
                        <a:effectLst/>
                        <a:latin typeface="Calibri Light"/>
                        <a:ea typeface="Calibri" panose="020F0502020204030204" pitchFamily="34" charset="0"/>
                        <a:cs typeface="Times New Roman"/>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-LPAC</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-Diagnostician</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-Sped Teachers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-Special Departments (DL, </a:t>
                      </a:r>
                      <a:r>
                        <a:rPr lang="en-US" sz="800" dirty="0" err="1">
                          <a:solidFill>
                            <a:srgbClr val="000000"/>
                          </a:solidFill>
                          <a:effectLst/>
                          <a:latin typeface="Calibri Light"/>
                          <a:ea typeface="Calibri" panose="020F0502020204030204" pitchFamily="34" charset="0"/>
                          <a:cs typeface="Times New Roman"/>
                        </a:rPr>
                        <a:t>SpEd</a:t>
                      </a:r>
                      <a:r>
                        <a:rPr lang="en-US" sz="800" dirty="0">
                          <a:solidFill>
                            <a:srgbClr val="000000"/>
                          </a:solidFill>
                          <a:effectLst/>
                          <a:latin typeface="Calibri Light"/>
                          <a:ea typeface="Calibri" panose="020F0502020204030204" pitchFamily="34" charset="0"/>
                          <a:cs typeface="Times New Roman"/>
                        </a:rPr>
                        <a:t>, Migrant, 504/RTI)</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-Principal</a:t>
                      </a:r>
                      <a:endParaRPr lang="en-US" sz="800" dirty="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-Assistant Principal</a:t>
                      </a:r>
                      <a:endParaRPr lang="en-US" sz="800" dirty="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-Teachers</a:t>
                      </a:r>
                      <a:endParaRPr lang="en-US" sz="800" dirty="0">
                        <a:effectLst/>
                        <a:latin typeface="Calibri Light"/>
                        <a:ea typeface="Calibri" panose="020F0502020204030204" pitchFamily="34" charset="0"/>
                        <a:cs typeface="Times New Roman"/>
                      </a:endParaRPr>
                    </a:p>
                    <a:p>
                      <a:pPr marL="0" marR="0" algn="l">
                        <a:lnSpc>
                          <a:spcPct val="107000"/>
                        </a:lnSpc>
                        <a:spcBef>
                          <a:spcPts val="0"/>
                        </a:spcBef>
                        <a:spcAft>
                          <a:spcPts val="0"/>
                        </a:spcAft>
                      </a:pPr>
                      <a:endParaRPr lang="en-US" sz="800">
                        <a:effectLst/>
                        <a:latin typeface="Calibri Light"/>
                        <a:ea typeface="Calibri" panose="020F0502020204030204" pitchFamily="34" charset="0"/>
                        <a:cs typeface="Times New Roman"/>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-District Curriculum</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a:t>
                      </a:r>
                      <a:r>
                        <a:rPr lang="en-US" sz="800" dirty="0" err="1">
                          <a:solidFill>
                            <a:srgbClr val="000000"/>
                          </a:solidFill>
                          <a:effectLst/>
                          <a:latin typeface="Calibri Light"/>
                          <a:ea typeface="Calibri" panose="020F0502020204030204" pitchFamily="34" charset="0"/>
                          <a:cs typeface="Times New Roman"/>
                        </a:rPr>
                        <a:t>Istation</a:t>
                      </a:r>
                      <a:r>
                        <a:rPr lang="en-US" sz="800" dirty="0">
                          <a:solidFill>
                            <a:srgbClr val="000000"/>
                          </a:solidFill>
                          <a:effectLst/>
                          <a:latin typeface="Calibri Light"/>
                          <a:ea typeface="Calibri" panose="020F0502020204030204" pitchFamily="34" charset="0"/>
                          <a:cs typeface="Times New Roman"/>
                        </a:rPr>
                        <a:t> Reading</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-Imagine Math</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-Success Maker</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-STAAR Release Assessments (BM I &amp; II)</a:t>
                      </a:r>
                      <a:endParaRPr lang="en-US" sz="800" dirty="0">
                        <a:effectLst/>
                        <a:latin typeface="Calibri Light"/>
                        <a:ea typeface="Calibri" panose="020F0502020204030204" pitchFamily="34" charset="0"/>
                        <a:cs typeface="Times New Roman"/>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-Aug. 2024</a:t>
                      </a:r>
                      <a:br>
                        <a:rPr lang="en-US" sz="800" dirty="0">
                          <a:solidFill>
                            <a:srgbClr val="000000"/>
                          </a:solidFill>
                          <a:effectLst/>
                          <a:latin typeface="Calibri Light"/>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-Oct. 2023</a:t>
                      </a:r>
                      <a:br>
                        <a:rPr lang="en-US" sz="800" dirty="0">
                          <a:solidFill>
                            <a:srgbClr val="000000"/>
                          </a:solidFill>
                          <a:effectLst/>
                          <a:latin typeface="Calibri Light"/>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-Nov. 2023</a:t>
                      </a:r>
                      <a:br>
                        <a:rPr lang="en-US" sz="800" dirty="0">
                          <a:solidFill>
                            <a:srgbClr val="000000"/>
                          </a:solidFill>
                          <a:effectLst/>
                          <a:latin typeface="Calibri Light"/>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-Jan. 2024</a:t>
                      </a:r>
                      <a:br>
                        <a:rPr lang="en-US" sz="800" dirty="0">
                          <a:solidFill>
                            <a:srgbClr val="000000"/>
                          </a:solidFill>
                          <a:effectLst/>
                          <a:latin typeface="Calibri Light"/>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-March 2024</a:t>
                      </a:r>
                      <a:br>
                        <a:rPr lang="en-US" sz="800" dirty="0">
                          <a:solidFill>
                            <a:srgbClr val="000000"/>
                          </a:solidFill>
                          <a:effectLst/>
                          <a:latin typeface="Calibri Light"/>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-April 2024</a:t>
                      </a:r>
                      <a:br>
                        <a:rPr lang="en-US" sz="800" dirty="0">
                          <a:solidFill>
                            <a:srgbClr val="000000"/>
                          </a:solidFill>
                          <a:effectLst/>
                          <a:latin typeface="Calibri Light"/>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-June 2024</a:t>
                      </a:r>
                      <a:endParaRPr lang="en-US" sz="800" dirty="0">
                        <a:effectLst/>
                        <a:latin typeface="Calibri Light"/>
                        <a:ea typeface="Calibri" panose="020F0502020204030204" pitchFamily="34" charset="0"/>
                        <a:cs typeface="Times New Roman"/>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-District Review Sessions (DRS)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-DMAC data reports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-Campus Performance Reviews (CPR)</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-Progress Monitoring Reports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-Walk-through feedback</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-LPAC notes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-Lesson Plans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-ARD notes    </a:t>
                      </a:r>
                      <a:endParaRPr lang="en-US" sz="800" dirty="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-Virtual and In-class walk-throughs</a:t>
                      </a:r>
                      <a:endParaRPr lang="en-US" sz="800" dirty="0">
                        <a:effectLst/>
                        <a:latin typeface="Calibri Light"/>
                        <a:ea typeface="Calibri" panose="020F0502020204030204" pitchFamily="34" charset="0"/>
                        <a:cs typeface="Times New Roman"/>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-Closing the achievement gap among special education students and all student group</a:t>
                      </a:r>
                      <a:br>
                        <a:rPr lang="en-US" sz="800" dirty="0">
                          <a:solidFill>
                            <a:srgbClr val="000000"/>
                          </a:solidFill>
                          <a:effectLst/>
                          <a:latin typeface="Calibri Light"/>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-Increase academic performance of special education students in all BM, STAAR/EOC tested subjects </a:t>
                      </a:r>
                      <a:endParaRPr lang="en-US" sz="800" dirty="0">
                        <a:effectLst/>
                        <a:latin typeface="Calibri"/>
                        <a:ea typeface="Calibri" panose="020F0502020204030204" pitchFamily="34" charset="0"/>
                        <a:cs typeface="Times New Roman" panose="02020603050405020304" pitchFamily="18" charset="0"/>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-Weekly Assessments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-CBA I</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-BM I &amp; II </a:t>
                      </a:r>
                      <a:endParaRPr lang="en-US" sz="8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-Interim Assessments</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-STAAR/EOC</a:t>
                      </a:r>
                      <a:br>
                        <a:rPr lang="en-US" sz="800" dirty="0">
                          <a:effectLst/>
                          <a:latin typeface="Calibri"/>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-TELPAS</a:t>
                      </a:r>
                      <a:endParaRPr lang="en-US" sz="800" dirty="0">
                        <a:effectLst/>
                        <a:latin typeface="Calibri Light"/>
                        <a:ea typeface="Calibri" panose="020F0502020204030204" pitchFamily="34" charset="0"/>
                        <a:cs typeface="Times New Roman"/>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-Comprehensive Needs Assessment-</a:t>
                      </a:r>
                      <a:br>
                        <a:rPr lang="en-US" sz="800" dirty="0">
                          <a:solidFill>
                            <a:srgbClr val="000000"/>
                          </a:solidFill>
                          <a:effectLst/>
                          <a:latin typeface="Calibri Light"/>
                          <a:ea typeface="Calibri" panose="020F0502020204030204" pitchFamily="34" charset="0"/>
                          <a:cs typeface="Times New Roman"/>
                        </a:rPr>
                      </a:br>
                      <a:r>
                        <a:rPr lang="en-US" sz="800" dirty="0" err="1">
                          <a:solidFill>
                            <a:srgbClr val="000000"/>
                          </a:solidFill>
                          <a:effectLst/>
                          <a:latin typeface="Calibri Light"/>
                          <a:ea typeface="Calibri" panose="020F0502020204030204" pitchFamily="34" charset="0"/>
                          <a:cs typeface="Times New Roman"/>
                        </a:rPr>
                        <a:t>a,b,c</a:t>
                      </a:r>
                      <a:r>
                        <a:rPr lang="en-US" sz="800" dirty="0">
                          <a:solidFill>
                            <a:srgbClr val="000000"/>
                          </a:solidFill>
                          <a:effectLst/>
                          <a:latin typeface="Calibri Light"/>
                          <a:ea typeface="Calibri" panose="020F0502020204030204" pitchFamily="34" charset="0"/>
                          <a:cs typeface="Times New Roman"/>
                        </a:rPr>
                        <a:t>,</a:t>
                      </a:r>
                      <a:br>
                        <a:rPr lang="en-US" sz="800" dirty="0">
                          <a:solidFill>
                            <a:srgbClr val="000000"/>
                          </a:solidFill>
                          <a:effectLst/>
                          <a:latin typeface="Calibri Light"/>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-Reform Strategies- </a:t>
                      </a:r>
                      <a:r>
                        <a:rPr lang="en-US" sz="800" dirty="0" err="1">
                          <a:solidFill>
                            <a:srgbClr val="000000"/>
                          </a:solidFill>
                          <a:effectLst/>
                          <a:latin typeface="Calibri Light"/>
                          <a:ea typeface="Calibri" panose="020F0502020204030204" pitchFamily="34" charset="0"/>
                          <a:cs typeface="Times New Roman"/>
                        </a:rPr>
                        <a:t>a,b,c</a:t>
                      </a:r>
                      <a:br>
                        <a:rPr lang="en-US" sz="800" dirty="0">
                          <a:solidFill>
                            <a:srgbClr val="000000"/>
                          </a:solidFill>
                          <a:effectLst/>
                          <a:latin typeface="Calibri Light"/>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-Teacher Decision Making Regarding Assessments-</a:t>
                      </a:r>
                      <a:r>
                        <a:rPr lang="en-US" sz="800" dirty="0" err="1">
                          <a:solidFill>
                            <a:srgbClr val="000000"/>
                          </a:solidFill>
                          <a:effectLst/>
                          <a:latin typeface="Calibri Light"/>
                          <a:ea typeface="Calibri" panose="020F0502020204030204" pitchFamily="34" charset="0"/>
                          <a:cs typeface="Times New Roman"/>
                        </a:rPr>
                        <a:t>a,b,c</a:t>
                      </a:r>
                      <a:br>
                        <a:rPr lang="en-US" sz="800" dirty="0">
                          <a:solidFill>
                            <a:srgbClr val="000000"/>
                          </a:solidFill>
                          <a:effectLst/>
                          <a:latin typeface="Calibri Light"/>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800" dirty="0" err="1">
                          <a:solidFill>
                            <a:srgbClr val="000000"/>
                          </a:solidFill>
                          <a:effectLst/>
                          <a:latin typeface="Calibri Light"/>
                          <a:ea typeface="Calibri" panose="020F0502020204030204" pitchFamily="34" charset="0"/>
                          <a:cs typeface="Times New Roman"/>
                        </a:rPr>
                        <a:t>a,b,c</a:t>
                      </a:r>
                      <a:br>
                        <a:rPr lang="en-US" sz="800" dirty="0">
                          <a:solidFill>
                            <a:srgbClr val="000000"/>
                          </a:solidFill>
                          <a:effectLst/>
                          <a:latin typeface="Calibri Light"/>
                          <a:ea typeface="Calibri" panose="020F0502020204030204" pitchFamily="34" charset="0"/>
                          <a:cs typeface="Times New Roman"/>
                        </a:rPr>
                      </a:br>
                      <a:r>
                        <a:rPr lang="en-US" sz="800" dirty="0">
                          <a:solidFill>
                            <a:srgbClr val="000000"/>
                          </a:solidFill>
                          <a:effectLst/>
                          <a:latin typeface="Calibri Light"/>
                          <a:ea typeface="Calibri" panose="020F0502020204030204" pitchFamily="34" charset="0"/>
                          <a:cs typeface="Times New Roman"/>
                        </a:rPr>
                        <a:t>-Integration of Fed., State, &amp; Local Services, Programs and Funds- </a:t>
                      </a:r>
                      <a:r>
                        <a:rPr lang="en-US" sz="800" dirty="0" err="1">
                          <a:solidFill>
                            <a:srgbClr val="000000"/>
                          </a:solidFill>
                          <a:effectLst/>
                          <a:latin typeface="Calibri Light"/>
                          <a:ea typeface="Calibri" panose="020F0502020204030204" pitchFamily="34" charset="0"/>
                          <a:cs typeface="Times New Roman"/>
                        </a:rPr>
                        <a:t>a,b,c</a:t>
                      </a:r>
                      <a:endParaRPr lang="en-US" sz="800" dirty="0" err="1">
                        <a:effectLst/>
                        <a:latin typeface="Calibri Light"/>
                        <a:ea typeface="Calibri" panose="020F0502020204030204" pitchFamily="34" charset="0"/>
                        <a:cs typeface="Times New Roman"/>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76004045"/>
                  </a:ext>
                </a:extLst>
              </a:tr>
              <a:tr h="131586">
                <a:tc gridSpan="8">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Action Steps</a:t>
                      </a:r>
                      <a:endParaRPr lang="en-US" sz="800" dirty="0">
                        <a:effectLst/>
                        <a:latin typeface="Times New Roman"/>
                        <a:ea typeface="Calibri" panose="020F0502020204030204" pitchFamily="34" charset="0"/>
                        <a:cs typeface="Calibri"/>
                      </a:endParaRPr>
                    </a:p>
                  </a:txBody>
                  <a:tcPr marL="47190" marR="4719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29661429"/>
                  </a:ext>
                </a:extLst>
              </a:tr>
              <a:tr h="131586">
                <a:tc gridSpan="8">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1) Provide training in language acquisition strategies for all teachers</a:t>
                      </a:r>
                      <a:endParaRPr lang="en-US" sz="800" dirty="0">
                        <a:effectLst/>
                        <a:latin typeface="Calibri Light"/>
                        <a:ea typeface="Calibri" panose="020F0502020204030204" pitchFamily="34" charset="0"/>
                        <a:cs typeface="Times New Roman"/>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04601664"/>
                  </a:ext>
                </a:extLst>
              </a:tr>
              <a:tr h="131586">
                <a:tc gridSpan="8">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2) Ensure that Bilingual/ESL teachers are involved in common planning and receive the same information and resources</a:t>
                      </a:r>
                      <a:endParaRPr lang="en-US" sz="800" dirty="0">
                        <a:effectLst/>
                        <a:latin typeface="Calibri Light"/>
                        <a:ea typeface="Calibri" panose="020F0502020204030204" pitchFamily="34" charset="0"/>
                        <a:cs typeface="Times New Roman"/>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01532618"/>
                  </a:ext>
                </a:extLst>
              </a:tr>
              <a:tr h="131586">
                <a:tc gridSpan="8">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3) Implement the English language Proficiency Standards (ELPS) and educate the entire staff is serving the EL population</a:t>
                      </a:r>
                      <a:endParaRPr lang="en-US" sz="800" dirty="0">
                        <a:effectLst/>
                        <a:latin typeface="Calibri Light"/>
                        <a:ea typeface="Calibri" panose="020F0502020204030204" pitchFamily="34" charset="0"/>
                        <a:cs typeface="Times New Roman"/>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74291986"/>
                  </a:ext>
                </a:extLst>
              </a:tr>
              <a:tr h="131586">
                <a:tc gridSpan="8">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4) Monitor the implementation and use of the language supports during instructional time</a:t>
                      </a:r>
                      <a:endParaRPr lang="en-US" sz="800" dirty="0">
                        <a:effectLst/>
                        <a:latin typeface="Calibri Light"/>
                        <a:ea typeface="Calibri" panose="020F0502020204030204" pitchFamily="34" charset="0"/>
                        <a:cs typeface="Times New Roman"/>
                      </a:endParaRPr>
                    </a:p>
                  </a:txBody>
                  <a:tcPr marL="47190" marR="471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40194848"/>
                  </a:ext>
                </a:extLst>
              </a:tr>
            </a:tbl>
          </a:graphicData>
        </a:graphic>
      </p:graphicFrame>
    </p:spTree>
    <p:extLst>
      <p:ext uri="{BB962C8B-B14F-4D97-AF65-F5344CB8AC3E}">
        <p14:creationId xmlns:p14="http://schemas.microsoft.com/office/powerpoint/2010/main" val="1578385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F72B2A2D-38FC-4D67-BA6D-E599E8F752DF}"/>
              </a:ext>
            </a:extLst>
          </p:cNvPr>
          <p:cNvGraphicFramePr>
            <a:graphicFrameLocks noGrp="1"/>
          </p:cNvGraphicFramePr>
          <p:nvPr>
            <p:extLst>
              <p:ext uri="{D42A27DB-BD31-4B8C-83A1-F6EECF244321}">
                <p14:modId xmlns:p14="http://schemas.microsoft.com/office/powerpoint/2010/main" val="1454191419"/>
              </p:ext>
            </p:extLst>
          </p:nvPr>
        </p:nvGraphicFramePr>
        <p:xfrm>
          <a:off x="1" y="1"/>
          <a:ext cx="12236306" cy="7014351"/>
        </p:xfrm>
        <a:graphic>
          <a:graphicData uri="http://schemas.openxmlformats.org/drawingml/2006/table">
            <a:tbl>
              <a:tblPr firstRow="1" firstCol="1" bandRow="1"/>
              <a:tblGrid>
                <a:gridCol w="2102959">
                  <a:extLst>
                    <a:ext uri="{9D8B030D-6E8A-4147-A177-3AD203B41FA5}">
                      <a16:colId xmlns:a16="http://schemas.microsoft.com/office/drawing/2014/main" val="1493877665"/>
                    </a:ext>
                  </a:extLst>
                </a:gridCol>
                <a:gridCol w="1470991">
                  <a:extLst>
                    <a:ext uri="{9D8B030D-6E8A-4147-A177-3AD203B41FA5}">
                      <a16:colId xmlns:a16="http://schemas.microsoft.com/office/drawing/2014/main" val="3972970584"/>
                    </a:ext>
                  </a:extLst>
                </a:gridCol>
                <a:gridCol w="1144442">
                  <a:extLst>
                    <a:ext uri="{9D8B030D-6E8A-4147-A177-3AD203B41FA5}">
                      <a16:colId xmlns:a16="http://schemas.microsoft.com/office/drawing/2014/main" val="535836670"/>
                    </a:ext>
                  </a:extLst>
                </a:gridCol>
                <a:gridCol w="208280">
                  <a:extLst>
                    <a:ext uri="{9D8B030D-6E8A-4147-A177-3AD203B41FA5}">
                      <a16:colId xmlns:a16="http://schemas.microsoft.com/office/drawing/2014/main" val="3198121902"/>
                    </a:ext>
                  </a:extLst>
                </a:gridCol>
                <a:gridCol w="208280">
                  <a:extLst>
                    <a:ext uri="{9D8B030D-6E8A-4147-A177-3AD203B41FA5}">
                      <a16:colId xmlns:a16="http://schemas.microsoft.com/office/drawing/2014/main" val="28048076"/>
                    </a:ext>
                  </a:extLst>
                </a:gridCol>
                <a:gridCol w="601066">
                  <a:extLst>
                    <a:ext uri="{9D8B030D-6E8A-4147-A177-3AD203B41FA5}">
                      <a16:colId xmlns:a16="http://schemas.microsoft.com/office/drawing/2014/main" val="129315933"/>
                    </a:ext>
                  </a:extLst>
                </a:gridCol>
                <a:gridCol w="208280">
                  <a:extLst>
                    <a:ext uri="{9D8B030D-6E8A-4147-A177-3AD203B41FA5}">
                      <a16:colId xmlns:a16="http://schemas.microsoft.com/office/drawing/2014/main" val="1814912199"/>
                    </a:ext>
                  </a:extLst>
                </a:gridCol>
                <a:gridCol w="300534">
                  <a:extLst>
                    <a:ext uri="{9D8B030D-6E8A-4147-A177-3AD203B41FA5}">
                      <a16:colId xmlns:a16="http://schemas.microsoft.com/office/drawing/2014/main" val="2547622839"/>
                    </a:ext>
                  </a:extLst>
                </a:gridCol>
                <a:gridCol w="1367433">
                  <a:extLst>
                    <a:ext uri="{9D8B030D-6E8A-4147-A177-3AD203B41FA5}">
                      <a16:colId xmlns:a16="http://schemas.microsoft.com/office/drawing/2014/main" val="503332855"/>
                    </a:ext>
                  </a:extLst>
                </a:gridCol>
                <a:gridCol w="208280">
                  <a:extLst>
                    <a:ext uri="{9D8B030D-6E8A-4147-A177-3AD203B41FA5}">
                      <a16:colId xmlns:a16="http://schemas.microsoft.com/office/drawing/2014/main" val="2571359031"/>
                    </a:ext>
                  </a:extLst>
                </a:gridCol>
                <a:gridCol w="360641">
                  <a:extLst>
                    <a:ext uri="{9D8B030D-6E8A-4147-A177-3AD203B41FA5}">
                      <a16:colId xmlns:a16="http://schemas.microsoft.com/office/drawing/2014/main" val="893224727"/>
                    </a:ext>
                  </a:extLst>
                </a:gridCol>
                <a:gridCol w="360641">
                  <a:extLst>
                    <a:ext uri="{9D8B030D-6E8A-4147-A177-3AD203B41FA5}">
                      <a16:colId xmlns:a16="http://schemas.microsoft.com/office/drawing/2014/main" val="1547748827"/>
                    </a:ext>
                  </a:extLst>
                </a:gridCol>
                <a:gridCol w="360641">
                  <a:extLst>
                    <a:ext uri="{9D8B030D-6E8A-4147-A177-3AD203B41FA5}">
                      <a16:colId xmlns:a16="http://schemas.microsoft.com/office/drawing/2014/main" val="4268179745"/>
                    </a:ext>
                  </a:extLst>
                </a:gridCol>
                <a:gridCol w="420748">
                  <a:extLst>
                    <a:ext uri="{9D8B030D-6E8A-4147-A177-3AD203B41FA5}">
                      <a16:colId xmlns:a16="http://schemas.microsoft.com/office/drawing/2014/main" val="3109538512"/>
                    </a:ext>
                  </a:extLst>
                </a:gridCol>
                <a:gridCol w="631122">
                  <a:extLst>
                    <a:ext uri="{9D8B030D-6E8A-4147-A177-3AD203B41FA5}">
                      <a16:colId xmlns:a16="http://schemas.microsoft.com/office/drawing/2014/main" val="2488445970"/>
                    </a:ext>
                  </a:extLst>
                </a:gridCol>
                <a:gridCol w="480855">
                  <a:extLst>
                    <a:ext uri="{9D8B030D-6E8A-4147-A177-3AD203B41FA5}">
                      <a16:colId xmlns:a16="http://schemas.microsoft.com/office/drawing/2014/main" val="1214110496"/>
                    </a:ext>
                  </a:extLst>
                </a:gridCol>
                <a:gridCol w="208280">
                  <a:extLst>
                    <a:ext uri="{9D8B030D-6E8A-4147-A177-3AD203B41FA5}">
                      <a16:colId xmlns:a16="http://schemas.microsoft.com/office/drawing/2014/main" val="4165380538"/>
                    </a:ext>
                  </a:extLst>
                </a:gridCol>
                <a:gridCol w="450802">
                  <a:extLst>
                    <a:ext uri="{9D8B030D-6E8A-4147-A177-3AD203B41FA5}">
                      <a16:colId xmlns:a16="http://schemas.microsoft.com/office/drawing/2014/main" val="702717539"/>
                    </a:ext>
                  </a:extLst>
                </a:gridCol>
                <a:gridCol w="1142031">
                  <a:extLst>
                    <a:ext uri="{9D8B030D-6E8A-4147-A177-3AD203B41FA5}">
                      <a16:colId xmlns:a16="http://schemas.microsoft.com/office/drawing/2014/main" val="2218693942"/>
                    </a:ext>
                  </a:extLst>
                </a:gridCol>
              </a:tblGrid>
              <a:tr h="0">
                <a:tc>
                  <a:txBody>
                    <a:bodyPr/>
                    <a:lstStyle/>
                    <a:p>
                      <a:pPr marL="0" marR="0" algn="l">
                        <a:lnSpc>
                          <a:spcPct val="107000"/>
                        </a:lnSpc>
                        <a:spcBef>
                          <a:spcPts val="0"/>
                        </a:spcBef>
                        <a:spcAft>
                          <a:spcPts val="0"/>
                        </a:spcAft>
                      </a:pPr>
                      <a:r>
                        <a:rPr lang="en-US" sz="700" b="1">
                          <a:solidFill>
                            <a:srgbClr val="000000"/>
                          </a:solidFill>
                          <a:effectLst/>
                          <a:latin typeface="Calibri"/>
                          <a:ea typeface="Times New Roman" panose="02020603050405020304" pitchFamily="18" charset="0"/>
                          <a:cs typeface="Calibri"/>
                        </a:rPr>
                        <a:t>Goal Area 2:</a:t>
                      </a:r>
                      <a:endParaRPr lang="en-US" sz="700">
                        <a:effectLst/>
                        <a:latin typeface="Times New Roman"/>
                        <a:ea typeface="Calibri" panose="020F0502020204030204" pitchFamily="34" charset="0"/>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18">
                  <a:txBody>
                    <a:bodyPr/>
                    <a:lstStyle/>
                    <a:p>
                      <a:pPr lvl="0">
                        <a:buNone/>
                      </a:pPr>
                      <a:r>
                        <a:rPr lang="en-US" sz="700">
                          <a:solidFill>
                            <a:srgbClr val="000000"/>
                          </a:solidFill>
                          <a:effectLst/>
                          <a:latin typeface="Calibri"/>
                          <a:ea typeface="Times New Roman" panose="02020603050405020304" pitchFamily="18" charset="0"/>
                          <a:cs typeface="Calibri"/>
                        </a:rPr>
                        <a:t>Closing the Achievement Gaps</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91335294"/>
                  </a:ext>
                </a:extLst>
              </a:tr>
              <a:tr h="0">
                <a:tc>
                  <a:txBody>
                    <a:bodyPr/>
                    <a:lstStyle/>
                    <a:p>
                      <a:pPr marL="0" marR="0" algn="l">
                        <a:lnSpc>
                          <a:spcPct val="107000"/>
                        </a:lnSpc>
                        <a:spcBef>
                          <a:spcPts val="0"/>
                        </a:spcBef>
                        <a:spcAft>
                          <a:spcPts val="0"/>
                        </a:spcAft>
                      </a:pPr>
                      <a:r>
                        <a:rPr lang="en-US" sz="700" b="1">
                          <a:solidFill>
                            <a:srgbClr val="000000"/>
                          </a:solidFill>
                          <a:effectLst/>
                          <a:latin typeface="Calibri"/>
                          <a:ea typeface="Times New Roman" panose="02020603050405020304" pitchFamily="18" charset="0"/>
                          <a:cs typeface="Calibri"/>
                        </a:rPr>
                        <a:t>Annual Goal 2:  </a:t>
                      </a:r>
                      <a:endParaRPr lang="en-US" sz="700">
                        <a:effectLst/>
                        <a:latin typeface="Times New Roman"/>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18">
                  <a:txBody>
                    <a:bodyPr/>
                    <a:lstStyle/>
                    <a:p>
                      <a:pPr lvl="0">
                        <a:buNone/>
                      </a:pPr>
                      <a:r>
                        <a:rPr lang="en-US" sz="700">
                          <a:solidFill>
                            <a:srgbClr val="000000"/>
                          </a:solidFill>
                          <a:effectLst/>
                          <a:latin typeface="Calibri Light"/>
                          <a:ea typeface="Calibri" panose="020F0502020204030204" pitchFamily="34" charset="0"/>
                          <a:cs typeface="Times New Roman"/>
                        </a:rPr>
                        <a:t>At least 80% of indicators evaluated in the Academic Growth Status will be met by all student groups by June 2024. </a:t>
                      </a:r>
                      <a:endParaRPr lang="en-US" sz="700"/>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6199696"/>
                  </a:ext>
                </a:extLst>
              </a:tr>
              <a:tr h="42544">
                <a:tc>
                  <a:txBody>
                    <a:bodyPr/>
                    <a:lstStyle/>
                    <a:p>
                      <a:pPr marL="0" marR="0" algn="l">
                        <a:lnSpc>
                          <a:spcPct val="107000"/>
                        </a:lnSpc>
                        <a:spcBef>
                          <a:spcPts val="0"/>
                        </a:spcBef>
                        <a:spcAft>
                          <a:spcPts val="0"/>
                        </a:spcAft>
                      </a:pPr>
                      <a:r>
                        <a:rPr lang="en-US" sz="700" b="1">
                          <a:solidFill>
                            <a:srgbClr val="000000"/>
                          </a:solidFill>
                          <a:effectLst/>
                          <a:latin typeface="Calibri"/>
                          <a:ea typeface="Times New Roman" panose="02020603050405020304" pitchFamily="18" charset="0"/>
                          <a:cs typeface="Calibri"/>
                        </a:rPr>
                        <a:t>Objective 2:  </a:t>
                      </a:r>
                      <a:endParaRPr lang="en-US" sz="700">
                        <a:effectLst/>
                        <a:latin typeface="Times New Roman"/>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18">
                  <a:txBody>
                    <a:bodyPr/>
                    <a:lstStyle/>
                    <a:p>
                      <a:pPr lvl="0">
                        <a:buNone/>
                      </a:pPr>
                      <a:r>
                        <a:rPr lang="en-US" sz="700">
                          <a:solidFill>
                            <a:srgbClr val="000000"/>
                          </a:solidFill>
                          <a:effectLst/>
                          <a:latin typeface="Calibri Light"/>
                          <a:ea typeface="Calibri" panose="020F0502020204030204" pitchFamily="34" charset="0"/>
                          <a:cs typeface="Times New Roman"/>
                        </a:rPr>
                        <a:t>All Special Education students will be monitored bi-weekly to demonstrate a minimum of 2% growth in academic progress in the areas of Math &amp; Reading by June 2024.</a:t>
                      </a:r>
                      <a:endParaRPr lang="en-US" sz="700">
                        <a:latin typeface="Calibri Light"/>
                        <a:cs typeface="Times New Roman"/>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1748452"/>
                  </a:ext>
                </a:extLst>
              </a:tr>
              <a:tr h="211604">
                <a:tc>
                  <a:txBody>
                    <a:bodyPr/>
                    <a:lstStyle/>
                    <a:p>
                      <a:pPr marL="0" marR="0" algn="ctr">
                        <a:lnSpc>
                          <a:spcPct val="107000"/>
                        </a:lnSpc>
                        <a:spcBef>
                          <a:spcPts val="0"/>
                        </a:spcBef>
                        <a:spcAft>
                          <a:spcPts val="0"/>
                        </a:spcAft>
                      </a:pPr>
                      <a:r>
                        <a:rPr lang="en-US" sz="700" b="1">
                          <a:solidFill>
                            <a:srgbClr val="FFFFFF"/>
                          </a:solidFill>
                          <a:effectLst/>
                          <a:latin typeface="Calibri"/>
                          <a:ea typeface="Times New Roman" panose="02020603050405020304" pitchFamily="18" charset="0"/>
                          <a:cs typeface="Calibri"/>
                        </a:rPr>
                        <a:t>Strategy 1</a:t>
                      </a:r>
                      <a:endParaRPr lang="en-US" sz="700">
                        <a:effectLst/>
                        <a:latin typeface="Times New Roman"/>
                        <a:ea typeface="Calibri" panose="020F0502020204030204" pitchFamily="34" charset="0"/>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lvl="0">
                        <a:buNone/>
                      </a:pPr>
                      <a:r>
                        <a:rPr lang="en-US" sz="700" b="1">
                          <a:solidFill>
                            <a:srgbClr val="FFFFFF"/>
                          </a:solidFill>
                          <a:effectLst/>
                          <a:latin typeface="Calibri"/>
                          <a:ea typeface="Times New Roman" panose="02020603050405020304" pitchFamily="18" charset="0"/>
                          <a:cs typeface="Calibri"/>
                        </a:rPr>
                        <a:t>Persons Responsible</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lvl="0" algn="ctr">
                        <a:lnSpc>
                          <a:spcPct val="107000"/>
                        </a:lnSpc>
                        <a:spcBef>
                          <a:spcPts val="0"/>
                        </a:spcBef>
                        <a:spcAft>
                          <a:spcPts val="0"/>
                        </a:spcAft>
                        <a:buNone/>
                      </a:pPr>
                      <a:r>
                        <a:rPr lang="en-US" sz="700" b="1">
                          <a:solidFill>
                            <a:srgbClr val="FFFFFF"/>
                          </a:solidFill>
                          <a:effectLst/>
                          <a:latin typeface="Calibri"/>
                          <a:ea typeface="Times New Roman" panose="02020603050405020304" pitchFamily="18" charset="0"/>
                          <a:cs typeface="Calibri"/>
                        </a:rPr>
                        <a:t>Resources</a:t>
                      </a:r>
                      <a:endParaRPr lang="en-US" sz="700">
                        <a:effectLst/>
                        <a:latin typeface="Times New Roman"/>
                        <a:ea typeface="Calibri" panose="020F0502020204030204" pitchFamily="34" charset="0"/>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gridSpan="5">
                  <a:txBody>
                    <a:bodyPr/>
                    <a:lstStyle/>
                    <a:p>
                      <a:pPr lvl="0">
                        <a:buNone/>
                      </a:pPr>
                      <a:r>
                        <a:rPr lang="en-US" sz="700" b="1">
                          <a:solidFill>
                            <a:srgbClr val="FFFFFF"/>
                          </a:solidFill>
                          <a:effectLst/>
                          <a:latin typeface="Calibri"/>
                          <a:ea typeface="Times New Roman" panose="02020603050405020304" pitchFamily="18" charset="0"/>
                          <a:cs typeface="Calibri"/>
                        </a:rPr>
                        <a:t>Timeline</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pPr marL="0" marR="0" algn="ctr">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gridSpan="4">
                  <a:txBody>
                    <a:bodyPr/>
                    <a:lstStyle/>
                    <a:p>
                      <a:r>
                        <a:rPr lang="en-US" sz="700" b="1">
                          <a:solidFill>
                            <a:srgbClr val="FFFFFF"/>
                          </a:solidFill>
                          <a:effectLst/>
                          <a:latin typeface="Calibri"/>
                          <a:ea typeface="Times New Roman" panose="02020603050405020304" pitchFamily="18" charset="0"/>
                          <a:cs typeface="Calibri"/>
                        </a:rPr>
                        <a:t>Evidence of Implementation</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pPr marL="0" marR="0" algn="ctr">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pPr marL="0" marR="0" algn="ctr">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gridSpan="2">
                  <a:txBody>
                    <a:bodyPr/>
                    <a:lstStyle/>
                    <a:p>
                      <a:pPr marL="0" marR="0" algn="ctr">
                        <a:lnSpc>
                          <a:spcPct val="107000"/>
                        </a:lnSpc>
                        <a:spcBef>
                          <a:spcPts val="0"/>
                        </a:spcBef>
                        <a:spcAft>
                          <a:spcPts val="0"/>
                        </a:spcAft>
                      </a:pPr>
                      <a:r>
                        <a:rPr lang="en-US" sz="700" b="1">
                          <a:solidFill>
                            <a:srgbClr val="FFFFFF"/>
                          </a:solidFill>
                          <a:effectLst/>
                          <a:latin typeface="Calibri"/>
                          <a:ea typeface="Times New Roman" panose="02020603050405020304" pitchFamily="18" charset="0"/>
                          <a:cs typeface="Calibri"/>
                        </a:rPr>
                        <a:t>Evidence of Impact</a:t>
                      </a:r>
                      <a:endParaRPr lang="en-US" sz="700">
                        <a:effectLst/>
                        <a:latin typeface="Times New Roman"/>
                        <a:ea typeface="Calibri" panose="020F0502020204030204" pitchFamily="34" charset="0"/>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pPr marL="0" marR="0" algn="ctr">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gridSpan="4">
                  <a:txBody>
                    <a:bodyPr/>
                    <a:lstStyle/>
                    <a:p>
                      <a:pPr marL="0" marR="0" algn="ctr">
                        <a:lnSpc>
                          <a:spcPct val="107000"/>
                        </a:lnSpc>
                        <a:spcBef>
                          <a:spcPts val="0"/>
                        </a:spcBef>
                        <a:spcAft>
                          <a:spcPts val="0"/>
                        </a:spcAft>
                      </a:pPr>
                      <a:r>
                        <a:rPr lang="en-US" sz="700" b="1">
                          <a:solidFill>
                            <a:srgbClr val="FFFFFF"/>
                          </a:solidFill>
                          <a:effectLst/>
                          <a:latin typeface="Calibri"/>
                          <a:ea typeface="Times New Roman" panose="02020603050405020304" pitchFamily="18" charset="0"/>
                          <a:cs typeface="Calibri"/>
                        </a:rPr>
                        <a:t>Formative Evaluation</a:t>
                      </a:r>
                      <a:endParaRPr lang="en-US" sz="700">
                        <a:effectLst/>
                        <a:latin typeface="Times New Roman"/>
                        <a:ea typeface="Calibri" panose="020F0502020204030204" pitchFamily="34" charset="0"/>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pPr marL="0" marR="0" algn="ctr">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pPr marL="0" marR="0" algn="ctr">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pPr marL="0" marR="0" algn="ctr">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00" b="1">
                          <a:solidFill>
                            <a:srgbClr val="FFFFFF"/>
                          </a:solidFill>
                          <a:effectLst/>
                          <a:latin typeface="Calibri"/>
                          <a:ea typeface="Times New Roman" panose="02020603050405020304" pitchFamily="18" charset="0"/>
                          <a:cs typeface="Calibri"/>
                        </a:rPr>
                        <a:t>Title-I School- Wide Component</a:t>
                      </a:r>
                      <a:endParaRPr lang="en-US" sz="700">
                        <a:effectLst/>
                        <a:latin typeface="Times New Roman"/>
                        <a:ea typeface="Calibri" panose="020F0502020204030204" pitchFamily="34" charset="0"/>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329059379"/>
                  </a:ext>
                </a:extLst>
              </a:tr>
              <a:tr h="1035745">
                <a:tc>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The progress of special education students will be monitored, and appropriate academic interventions will be provided.</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lgn="l">
                        <a:lnSpc>
                          <a:spcPct val="107000"/>
                        </a:lnSpc>
                        <a:spcBef>
                          <a:spcPts val="0"/>
                        </a:spcBef>
                        <a:spcAft>
                          <a:spcPts val="0"/>
                        </a:spcAft>
                        <a:buNone/>
                      </a:pPr>
                      <a:r>
                        <a:rPr lang="en-US" sz="700">
                          <a:solidFill>
                            <a:srgbClr val="000000"/>
                          </a:solidFill>
                          <a:effectLst/>
                          <a:latin typeface="Calibri Light"/>
                          <a:ea typeface="Calibri" panose="020F0502020204030204" pitchFamily="34" charset="0"/>
                          <a:cs typeface="Times New Roman"/>
                        </a:rPr>
                        <a:t>-Diagnostician</a:t>
                      </a:r>
                      <a:endParaRPr lang="en-US" sz="700">
                        <a:effectLst/>
                        <a:latin typeface="Calibri Light"/>
                        <a:ea typeface="Calibri" panose="020F0502020204030204" pitchFamily="34" charset="0"/>
                        <a:cs typeface="Times New Roman"/>
                      </a:endParaRPr>
                    </a:p>
                    <a:p>
                      <a:pPr marL="0" marR="0" lvl="0" algn="l">
                        <a:lnSpc>
                          <a:spcPct val="107000"/>
                        </a:lnSpc>
                        <a:spcBef>
                          <a:spcPts val="0"/>
                        </a:spcBef>
                        <a:spcAft>
                          <a:spcPts val="0"/>
                        </a:spcAft>
                        <a:buNone/>
                      </a:pPr>
                      <a:r>
                        <a:rPr lang="en-US" sz="700">
                          <a:solidFill>
                            <a:srgbClr val="000000"/>
                          </a:solidFill>
                          <a:effectLst/>
                          <a:latin typeface="Calibri Light"/>
                          <a:ea typeface="Calibri" panose="020F0502020204030204" pitchFamily="34" charset="0"/>
                          <a:cs typeface="Times New Roman"/>
                        </a:rPr>
                        <a:t>-LPAC</a:t>
                      </a:r>
                      <a:endParaRPr lang="en-US" sz="700">
                        <a:effectLst/>
                        <a:latin typeface="Calibri Light"/>
                        <a:ea typeface="Calibri" panose="020F0502020204030204" pitchFamily="34" charset="0"/>
                        <a:cs typeface="Times New Roman"/>
                      </a:endParaRPr>
                    </a:p>
                    <a:p>
                      <a:pPr marL="0" marR="0" lvl="0" algn="l">
                        <a:lnSpc>
                          <a:spcPct val="107000"/>
                        </a:lnSpc>
                        <a:spcBef>
                          <a:spcPts val="0"/>
                        </a:spcBef>
                        <a:spcAft>
                          <a:spcPts val="0"/>
                        </a:spcAft>
                        <a:buNone/>
                      </a:pPr>
                      <a:r>
                        <a:rPr lang="en-US" sz="700">
                          <a:solidFill>
                            <a:srgbClr val="000000"/>
                          </a:solidFill>
                          <a:effectLst/>
                          <a:latin typeface="Calibri Light"/>
                          <a:ea typeface="Calibri" panose="020F0502020204030204" pitchFamily="34" charset="0"/>
                          <a:cs typeface="Times New Roman"/>
                        </a:rPr>
                        <a:t>-Language Coaches</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-Sped Teachers</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-Special Departments </a:t>
                      </a:r>
                      <a:endParaRPr lang="en-US" sz="700">
                        <a:effectLst/>
                        <a:latin typeface="Calibri Light"/>
                        <a:ea typeface="Calibri" panose="020F0502020204030204" pitchFamily="34" charset="0"/>
                        <a:cs typeface="Times New Roman"/>
                      </a:endParaRPr>
                    </a:p>
                    <a:p>
                      <a:pPr marL="0" marR="0" lvl="0" algn="l">
                        <a:lnSpc>
                          <a:spcPct val="107000"/>
                        </a:lnSpc>
                        <a:spcBef>
                          <a:spcPts val="0"/>
                        </a:spcBef>
                        <a:spcAft>
                          <a:spcPts val="0"/>
                        </a:spcAft>
                        <a:buNone/>
                      </a:pPr>
                      <a:r>
                        <a:rPr lang="en-US" sz="700">
                          <a:solidFill>
                            <a:srgbClr val="000000"/>
                          </a:solidFill>
                          <a:effectLst/>
                          <a:latin typeface="Calibri Light"/>
                          <a:ea typeface="Calibri" panose="020F0502020204030204" pitchFamily="34" charset="0"/>
                          <a:cs typeface="Times New Roman"/>
                        </a:rPr>
                        <a:t>(DL, </a:t>
                      </a:r>
                      <a:r>
                        <a:rPr lang="en-US" sz="700" err="1">
                          <a:solidFill>
                            <a:srgbClr val="000000"/>
                          </a:solidFill>
                          <a:effectLst/>
                          <a:latin typeface="Calibri Light"/>
                          <a:ea typeface="Calibri" panose="020F0502020204030204" pitchFamily="34" charset="0"/>
                          <a:cs typeface="Times New Roman"/>
                        </a:rPr>
                        <a:t>SpEd</a:t>
                      </a:r>
                      <a:r>
                        <a:rPr lang="en-US" sz="700">
                          <a:solidFill>
                            <a:srgbClr val="000000"/>
                          </a:solidFill>
                          <a:effectLst/>
                          <a:latin typeface="Calibri Light"/>
                          <a:ea typeface="Calibri" panose="020F0502020204030204" pitchFamily="34" charset="0"/>
                          <a:cs typeface="Times New Roman"/>
                        </a:rPr>
                        <a:t>, Migrant, 504/RTI)</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-Principal</a:t>
                      </a:r>
                      <a:endParaRPr lang="en-US" sz="700">
                        <a:effectLst/>
                        <a:latin typeface="Calibri Light"/>
                        <a:ea typeface="Calibri" panose="020F0502020204030204" pitchFamily="34" charset="0"/>
                        <a:cs typeface="Times New Roman"/>
                      </a:endParaRPr>
                    </a:p>
                    <a:p>
                      <a:pPr marL="0" marR="0" lvl="0" algn="l">
                        <a:lnSpc>
                          <a:spcPct val="107000"/>
                        </a:lnSpc>
                        <a:spcBef>
                          <a:spcPts val="0"/>
                        </a:spcBef>
                        <a:spcAft>
                          <a:spcPts val="0"/>
                        </a:spcAft>
                        <a:buNone/>
                      </a:pPr>
                      <a:r>
                        <a:rPr lang="en-US" sz="700">
                          <a:solidFill>
                            <a:srgbClr val="000000"/>
                          </a:solidFill>
                          <a:effectLst/>
                          <a:latin typeface="Calibri Light"/>
                          <a:ea typeface="Calibri" panose="020F0502020204030204" pitchFamily="34" charset="0"/>
                          <a:cs typeface="Times New Roman"/>
                        </a:rPr>
                        <a:t>-Assistant Principal</a:t>
                      </a:r>
                      <a:endParaRPr lang="en-US" sz="700">
                        <a:effectLst/>
                        <a:latin typeface="Calibri Light"/>
                        <a:ea typeface="Calibri" panose="020F0502020204030204" pitchFamily="34" charset="0"/>
                        <a:cs typeface="Times New Roman"/>
                      </a:endParaRPr>
                    </a:p>
                    <a:p>
                      <a:pPr marL="0" marR="0" lvl="0" algn="l">
                        <a:lnSpc>
                          <a:spcPct val="107000"/>
                        </a:lnSpc>
                        <a:spcBef>
                          <a:spcPts val="0"/>
                        </a:spcBef>
                        <a:spcAft>
                          <a:spcPts val="0"/>
                        </a:spcAft>
                        <a:buNone/>
                      </a:pPr>
                      <a:r>
                        <a:rPr lang="en-US" sz="700">
                          <a:solidFill>
                            <a:srgbClr val="000000"/>
                          </a:solidFill>
                          <a:effectLst/>
                          <a:latin typeface="Calibri Light"/>
                          <a:ea typeface="Calibri" panose="020F0502020204030204" pitchFamily="34" charset="0"/>
                          <a:cs typeface="Times New Roman"/>
                        </a:rPr>
                        <a:t>-Teachers</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lgn="l">
                        <a:lnSpc>
                          <a:spcPct val="107000"/>
                        </a:lnSpc>
                        <a:spcBef>
                          <a:spcPts val="0"/>
                        </a:spcBef>
                        <a:spcAft>
                          <a:spcPts val="0"/>
                        </a:spcAft>
                        <a:buNone/>
                      </a:pPr>
                      <a:r>
                        <a:rPr lang="en-US" sz="700">
                          <a:solidFill>
                            <a:srgbClr val="000000"/>
                          </a:solidFill>
                          <a:effectLst/>
                          <a:latin typeface="Calibri Light"/>
                          <a:ea typeface="Calibri" panose="020F0502020204030204" pitchFamily="34" charset="0"/>
                          <a:cs typeface="Times New Roman"/>
                        </a:rPr>
                        <a:t>DMAC Program</a:t>
                      </a:r>
                      <a:br>
                        <a:rPr lang="en-US" sz="700">
                          <a:effectLst/>
                          <a:latin typeface="Calibri"/>
                          <a:ea typeface="Calibri" panose="020F0502020204030204" pitchFamily="34" charset="0"/>
                          <a:cs typeface="Times New Roman"/>
                        </a:rPr>
                      </a:br>
                      <a:r>
                        <a:rPr lang="en-US" sz="700" err="1">
                          <a:solidFill>
                            <a:srgbClr val="000000"/>
                          </a:solidFill>
                          <a:effectLst/>
                          <a:latin typeface="Calibri Light"/>
                          <a:ea typeface="Calibri" panose="020F0502020204030204" pitchFamily="34" charset="0"/>
                          <a:cs typeface="Times New Roman"/>
                        </a:rPr>
                        <a:t>Istation</a:t>
                      </a:r>
                      <a:r>
                        <a:rPr lang="en-US" sz="700">
                          <a:solidFill>
                            <a:srgbClr val="000000"/>
                          </a:solidFill>
                          <a:effectLst/>
                          <a:latin typeface="Calibri Light"/>
                          <a:ea typeface="Calibri" panose="020F0502020204030204" pitchFamily="34" charset="0"/>
                          <a:cs typeface="Times New Roman"/>
                        </a:rPr>
                        <a:t> Reading</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Success Maker</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Imagine Math</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Benchmarks</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IEP Goal Progress</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pPr lvl="0">
                        <a:buNone/>
                      </a:pPr>
                      <a:r>
                        <a:rPr lang="en-US" sz="700">
                          <a:solidFill>
                            <a:srgbClr val="000000"/>
                          </a:solidFill>
                          <a:effectLst/>
                          <a:latin typeface="Calibri Light"/>
                          <a:ea typeface="Calibri" panose="020F0502020204030204" pitchFamily="34" charset="0"/>
                          <a:cs typeface="Times New Roman"/>
                        </a:rPr>
                        <a:t>-Aug. 2024</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-Oct. 2023</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-Nov. 2023</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-Jan. 2024</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-March 2024</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-April 2024</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-June 2024</a:t>
                      </a:r>
                      <a:endParaRPr lang="en-US" sz="700">
                        <a:latin typeface="Calibri Light"/>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gridSpan="4">
                  <a:txBody>
                    <a:bodyPr/>
                    <a:lstStyle/>
                    <a:p>
                      <a:r>
                        <a:rPr lang="en-US" sz="700">
                          <a:solidFill>
                            <a:srgbClr val="000000"/>
                          </a:solidFill>
                          <a:effectLst/>
                          <a:latin typeface="Calibri Light"/>
                          <a:ea typeface="Calibri" panose="020F0502020204030204" pitchFamily="34" charset="0"/>
                          <a:cs typeface="Times New Roman"/>
                        </a:rPr>
                        <a:t>Campus Administrator Walk-throughs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Special education classroom visits by Special Education Director, Coordinators and Teacher Strategists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LPAC notes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Lesson Plans</a:t>
                      </a:r>
                      <a:endParaRPr lang="en-US" sz="700">
                        <a:latin typeface="Calibri Light"/>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-Academic progress in Reading and Math </a:t>
                      </a:r>
                      <a:endParaRPr lang="en-US" sz="700">
                        <a:effectLst/>
                        <a:latin typeface="Calibri"/>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Weekly Assessments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CBAs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BMs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STAAR/EOC</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TELPAS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Systems 44 Benchmarks (BOY, MOY, EOY)</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Unique monthly assessments</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Special Ed 162, 224, 225 and 429.</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Title I provides Instructional Aides to support students in mainstream settings</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53478474"/>
                  </a:ext>
                </a:extLst>
              </a:tr>
              <a:tr h="0">
                <a:tc gridSpan="19">
                  <a:txBody>
                    <a:bodyPr/>
                    <a:lstStyle/>
                    <a:p>
                      <a:pPr marL="0" marR="0" algn="ctr">
                        <a:lnSpc>
                          <a:spcPct val="107000"/>
                        </a:lnSpc>
                        <a:spcBef>
                          <a:spcPts val="0"/>
                        </a:spcBef>
                        <a:spcAft>
                          <a:spcPts val="0"/>
                        </a:spcAft>
                      </a:pPr>
                      <a:r>
                        <a:rPr lang="en-US" sz="700" b="1">
                          <a:solidFill>
                            <a:srgbClr val="FFFFFF"/>
                          </a:solidFill>
                          <a:effectLst/>
                          <a:latin typeface="Calibri"/>
                          <a:ea typeface="Times New Roman" panose="02020603050405020304" pitchFamily="18" charset="0"/>
                          <a:cs typeface="Calibri"/>
                        </a:rPr>
                        <a:t>Action Steps</a:t>
                      </a:r>
                      <a:endParaRPr lang="en-US" sz="700">
                        <a:effectLst/>
                        <a:latin typeface="Times New Roman"/>
                        <a:ea typeface="Calibri" panose="020F0502020204030204" pitchFamily="34" charset="0"/>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pPr marL="0" marR="0" algn="ctr">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546652257"/>
                  </a:ext>
                </a:extLst>
              </a:tr>
              <a:tr h="0">
                <a:tc gridSpan="19">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1)Provide professional development in the areas of ELA/SLA, Math, Best Practices on Co-Teaching, and State Assessment Accessibility Features and Designated Supports.</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4127529"/>
                  </a:ext>
                </a:extLst>
              </a:tr>
              <a:tr h="0">
                <a:tc gridSpan="19">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2)Provide specialized materials and supplies as per students' IEP.</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71074251"/>
                  </a:ext>
                </a:extLst>
              </a:tr>
              <a:tr h="0">
                <a:tc gridSpan="19">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3)Provide specialized equipment and assistive technology as per students' IEP.</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66546650"/>
                  </a:ext>
                </a:extLst>
              </a:tr>
              <a:tr h="200466">
                <a:tc>
                  <a:txBody>
                    <a:bodyPr/>
                    <a:lstStyle/>
                    <a:p>
                      <a:pPr marL="0" marR="0" algn="ctr">
                        <a:lnSpc>
                          <a:spcPct val="107000"/>
                        </a:lnSpc>
                        <a:spcBef>
                          <a:spcPts val="0"/>
                        </a:spcBef>
                        <a:spcAft>
                          <a:spcPts val="0"/>
                        </a:spcAft>
                      </a:pPr>
                      <a:r>
                        <a:rPr lang="en-US" sz="700" b="1">
                          <a:solidFill>
                            <a:srgbClr val="FFFFFF"/>
                          </a:solidFill>
                          <a:effectLst/>
                          <a:latin typeface="Calibri"/>
                          <a:ea typeface="Times New Roman" panose="02020603050405020304" pitchFamily="18" charset="0"/>
                          <a:cs typeface="Calibri"/>
                        </a:rPr>
                        <a:t>Strategy 2</a:t>
                      </a:r>
                      <a:endParaRPr lang="en-US" sz="700">
                        <a:effectLst/>
                        <a:latin typeface="Times New Roman"/>
                        <a:ea typeface="Calibri" panose="020F0502020204030204" pitchFamily="34" charset="0"/>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r>
                        <a:rPr lang="en-US" sz="700" b="1">
                          <a:solidFill>
                            <a:srgbClr val="FFFFFF"/>
                          </a:solidFill>
                          <a:effectLst/>
                          <a:latin typeface="Calibri"/>
                          <a:ea typeface="Times New Roman" panose="02020603050405020304" pitchFamily="18" charset="0"/>
                          <a:cs typeface="Calibri"/>
                        </a:rPr>
                        <a:t>Persons Responsible</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gridSpan="2">
                  <a:txBody>
                    <a:bodyPr/>
                    <a:lstStyle/>
                    <a:p>
                      <a:pPr marL="0" marR="0" algn="ctr">
                        <a:lnSpc>
                          <a:spcPct val="107000"/>
                        </a:lnSpc>
                        <a:spcBef>
                          <a:spcPts val="0"/>
                        </a:spcBef>
                        <a:spcAft>
                          <a:spcPts val="0"/>
                        </a:spcAft>
                      </a:pPr>
                      <a:r>
                        <a:rPr lang="en-US" sz="700" b="1">
                          <a:solidFill>
                            <a:srgbClr val="FFFFFF"/>
                          </a:solidFill>
                          <a:effectLst/>
                          <a:latin typeface="Calibri"/>
                          <a:ea typeface="Times New Roman" panose="02020603050405020304" pitchFamily="18" charset="0"/>
                          <a:cs typeface="Calibri"/>
                        </a:rPr>
                        <a:t>Resources</a:t>
                      </a:r>
                      <a:endParaRPr lang="en-US" sz="700">
                        <a:effectLst/>
                        <a:latin typeface="Times New Roman"/>
                        <a:ea typeface="Calibri" panose="020F0502020204030204" pitchFamily="34" charset="0"/>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gridSpan="4">
                  <a:txBody>
                    <a:bodyPr/>
                    <a:lstStyle/>
                    <a:p>
                      <a:r>
                        <a:rPr lang="en-US" sz="700" b="1">
                          <a:solidFill>
                            <a:srgbClr val="FFFFFF"/>
                          </a:solidFill>
                          <a:effectLst/>
                          <a:latin typeface="Calibri"/>
                          <a:ea typeface="Times New Roman" panose="02020603050405020304" pitchFamily="18" charset="0"/>
                          <a:cs typeface="Calibri"/>
                        </a:rPr>
                        <a:t>Timeline</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pPr marL="0" marR="0" algn="ctr">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gridSpan="3">
                  <a:txBody>
                    <a:bodyPr/>
                    <a:lstStyle/>
                    <a:p>
                      <a:pPr lvl="0">
                        <a:buNone/>
                      </a:pPr>
                      <a:r>
                        <a:rPr lang="en-US" sz="700" b="1">
                          <a:solidFill>
                            <a:srgbClr val="FFFFFF"/>
                          </a:solidFill>
                          <a:effectLst/>
                          <a:latin typeface="Calibri"/>
                          <a:cs typeface="Calibri"/>
                        </a:rPr>
                        <a:t>Evidence of Implementation</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gridSpan="2">
                  <a:txBody>
                    <a:bodyPr/>
                    <a:lstStyle/>
                    <a:p>
                      <a:r>
                        <a:rPr lang="en-US" sz="700" b="1">
                          <a:solidFill>
                            <a:srgbClr val="FFFFFF"/>
                          </a:solidFill>
                          <a:effectLst/>
                          <a:latin typeface="Calibri"/>
                          <a:ea typeface="Times New Roman" panose="02020603050405020304" pitchFamily="18" charset="0"/>
                          <a:cs typeface="Calibri"/>
                        </a:rPr>
                        <a:t>Evidence of Impact</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gridSpan="4">
                  <a:txBody>
                    <a:bodyPr/>
                    <a:lstStyle/>
                    <a:p>
                      <a:pPr marL="0" marR="0" algn="ctr">
                        <a:lnSpc>
                          <a:spcPct val="107000"/>
                        </a:lnSpc>
                        <a:spcBef>
                          <a:spcPts val="0"/>
                        </a:spcBef>
                        <a:spcAft>
                          <a:spcPts val="0"/>
                        </a:spcAft>
                      </a:pPr>
                      <a:r>
                        <a:rPr lang="en-US" sz="700" b="1">
                          <a:solidFill>
                            <a:srgbClr val="FFFFFF"/>
                          </a:solidFill>
                          <a:effectLst/>
                          <a:latin typeface="Calibri"/>
                          <a:ea typeface="Times New Roman" panose="02020603050405020304" pitchFamily="18" charset="0"/>
                          <a:cs typeface="Calibri"/>
                        </a:rPr>
                        <a:t>Formative Evaluation</a:t>
                      </a:r>
                      <a:endParaRPr lang="en-US" sz="700">
                        <a:effectLst/>
                        <a:latin typeface="Times New Roman"/>
                        <a:ea typeface="Calibri" panose="020F0502020204030204" pitchFamily="34" charset="0"/>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pPr marL="0" marR="0" algn="ctr">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pPr marL="0" marR="0" algn="ctr">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gridSpan="2">
                  <a:txBody>
                    <a:bodyPr/>
                    <a:lstStyle/>
                    <a:p>
                      <a:r>
                        <a:rPr lang="en-US" sz="700" b="1">
                          <a:solidFill>
                            <a:srgbClr val="FFFFFF"/>
                          </a:solidFill>
                          <a:effectLst/>
                          <a:latin typeface="Calibri"/>
                          <a:ea typeface="Times New Roman" panose="02020603050405020304" pitchFamily="18" charset="0"/>
                          <a:cs typeface="Calibri"/>
                        </a:rPr>
                        <a:t>Title-I School- Wide Component</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707534232"/>
                  </a:ext>
                </a:extLst>
              </a:tr>
              <a:tr h="986927">
                <a:tc>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Special education personnel will support the academic needs of students with disabilities.</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Director of Special Education</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Special Education Coordinators</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Special Education Assessment Staff</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Related Service Providers</a:t>
                      </a:r>
                      <a:endParaRPr lang="en-US" sz="7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Principal</a:t>
                      </a:r>
                      <a:endParaRPr lang="en-US" sz="7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Assistant Principal</a:t>
                      </a:r>
                      <a:endParaRPr lang="en-US" sz="7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700" err="1">
                          <a:solidFill>
                            <a:srgbClr val="000000"/>
                          </a:solidFill>
                          <a:effectLst/>
                          <a:latin typeface="Calibri Light"/>
                          <a:ea typeface="Calibri" panose="020F0502020204030204" pitchFamily="34" charset="0"/>
                          <a:cs typeface="Times New Roman"/>
                        </a:rPr>
                        <a:t>SpEd</a:t>
                      </a:r>
                      <a:r>
                        <a:rPr lang="en-US" sz="700">
                          <a:solidFill>
                            <a:srgbClr val="000000"/>
                          </a:solidFill>
                          <a:effectLst/>
                          <a:latin typeface="Calibri Light"/>
                          <a:ea typeface="Calibri" panose="020F0502020204030204" pitchFamily="34" charset="0"/>
                          <a:cs typeface="Times New Roman"/>
                        </a:rPr>
                        <a:t> Teachers (</a:t>
                      </a:r>
                      <a:r>
                        <a:rPr lang="en-US" sz="700">
                          <a:effectLst/>
                          <a:latin typeface="Calibri Light"/>
                          <a:ea typeface="Calibri Light" panose="020F0302020204030204" pitchFamily="34" charset="0"/>
                          <a:cs typeface="Times New Roman"/>
                        </a:rPr>
                        <a:t>Special Education Instructional Staff)</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Special education data management system</a:t>
                      </a:r>
                      <a:br>
                        <a:rPr lang="en-US" sz="700">
                          <a:effectLst/>
                          <a:latin typeface="Calibri"/>
                          <a:ea typeface="Calibri" panose="020F0502020204030204" pitchFamily="34" charset="0"/>
                          <a:cs typeface="Times New Roman"/>
                        </a:rPr>
                      </a:br>
                      <a:r>
                        <a:rPr lang="en-US" sz="700" err="1">
                          <a:solidFill>
                            <a:srgbClr val="000000"/>
                          </a:solidFill>
                          <a:effectLst/>
                          <a:latin typeface="Calibri Light"/>
                          <a:ea typeface="Calibri" panose="020F0502020204030204" pitchFamily="34" charset="0"/>
                          <a:cs typeface="Times New Roman"/>
                        </a:rPr>
                        <a:t>Eschool</a:t>
                      </a:r>
                      <a:r>
                        <a:rPr lang="en-US" sz="700">
                          <a:solidFill>
                            <a:srgbClr val="000000"/>
                          </a:solidFill>
                          <a:effectLst/>
                          <a:latin typeface="Calibri Light"/>
                          <a:ea typeface="Calibri" panose="020F0502020204030204" pitchFamily="34" charset="0"/>
                          <a:cs typeface="Times New Roman"/>
                        </a:rPr>
                        <a:t> Plus/COGNOS</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DMAC</a:t>
                      </a:r>
                      <a:br>
                        <a:rPr lang="en-US" sz="700">
                          <a:effectLst/>
                          <a:latin typeface="Calibri"/>
                          <a:ea typeface="Calibri" panose="020F0502020204030204" pitchFamily="34" charset="0"/>
                          <a:cs typeface="Times New Roman"/>
                        </a:rPr>
                      </a:br>
                      <a:endParaRPr lang="en-US" sz="700">
                        <a:solidFill>
                          <a:srgbClr val="000000"/>
                        </a:solidFill>
                        <a:effectLst/>
                        <a:highlight>
                          <a:srgbClr val="FFFF00"/>
                        </a:highligh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l">
                        <a:lnSpc>
                          <a:spcPct val="107000"/>
                        </a:lnSpc>
                        <a:spcBef>
                          <a:spcPts val="0"/>
                        </a:spcBef>
                        <a:spcAft>
                          <a:spcPts val="0"/>
                        </a:spcAft>
                      </a:pP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-Aug. 2020</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-Oct. 2020</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-Nov. 2020</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-Jan. 2021</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-March 2021</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-April 2021</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-June 2021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r>
                        <a:rPr lang="en-US" sz="700">
                          <a:solidFill>
                            <a:srgbClr val="000000"/>
                          </a:solidFill>
                          <a:effectLst/>
                          <a:latin typeface="Calibri Light"/>
                          <a:ea typeface="Calibri" panose="020F0502020204030204" pitchFamily="34" charset="0"/>
                          <a:cs typeface="Times New Roman"/>
                        </a:rPr>
                        <a:t>-Aug. 2024</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-Oct. 2023</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-Nov. 2023</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-Jan. 2024</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-March 2024</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-April 2024</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-June 2024</a:t>
                      </a:r>
                      <a:endParaRPr lang="en-US" sz="700">
                        <a:latin typeface="Calibri Light"/>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lvl="0">
                        <a:buNone/>
                      </a:pPr>
                      <a:r>
                        <a:rPr lang="en-US" sz="700">
                          <a:solidFill>
                            <a:srgbClr val="000000"/>
                          </a:solidFill>
                          <a:effectLst/>
                          <a:latin typeface="Calibri Light"/>
                          <a:cs typeface="Times New Roman"/>
                        </a:rPr>
                        <a:t>Campus Administrator Walk-throughs</a:t>
                      </a:r>
                      <a:br>
                        <a:rPr lang="en-US" sz="700">
                          <a:solidFill>
                            <a:srgbClr val="000000"/>
                          </a:solidFill>
                          <a:effectLst/>
                          <a:latin typeface="Calibri Light"/>
                          <a:cs typeface="Times New Roman"/>
                        </a:rPr>
                      </a:br>
                      <a:r>
                        <a:rPr lang="en-US" sz="700">
                          <a:solidFill>
                            <a:srgbClr val="000000"/>
                          </a:solidFill>
                          <a:effectLst/>
                          <a:latin typeface="Calibri Light"/>
                          <a:cs typeface="Times New Roman"/>
                        </a:rPr>
                        <a:t>Special education classroom visits by Special Education Director, Coordinators and Teacher Strategists</a:t>
                      </a:r>
                      <a:br>
                        <a:rPr lang="en-US" sz="700">
                          <a:solidFill>
                            <a:srgbClr val="000000"/>
                          </a:solidFill>
                          <a:effectLst/>
                          <a:latin typeface="Calibri Light"/>
                          <a:cs typeface="Times New Roman"/>
                        </a:rPr>
                      </a:br>
                      <a:r>
                        <a:rPr lang="en-US" sz="700">
                          <a:solidFill>
                            <a:srgbClr val="000000"/>
                          </a:solidFill>
                          <a:effectLst/>
                          <a:latin typeface="Calibri Light"/>
                          <a:cs typeface="Times New Roman"/>
                        </a:rPr>
                        <a:t>Special education teacher service schedules</a:t>
                      </a:r>
                      <a:br>
                        <a:rPr lang="en-US" sz="700">
                          <a:solidFill>
                            <a:srgbClr val="000000"/>
                          </a:solidFill>
                          <a:effectLst/>
                          <a:latin typeface="Calibri Light"/>
                          <a:cs typeface="Times New Roman"/>
                        </a:rPr>
                      </a:br>
                      <a:r>
                        <a:rPr lang="en-US" sz="700">
                          <a:solidFill>
                            <a:srgbClr val="000000"/>
                          </a:solidFill>
                          <a:effectLst/>
                          <a:latin typeface="Calibri Light"/>
                          <a:cs typeface="Times New Roman"/>
                        </a:rPr>
                        <a:t>Student daily service logs</a:t>
                      </a:r>
                      <a:br>
                        <a:rPr lang="en-US" sz="700">
                          <a:solidFill>
                            <a:srgbClr val="000000"/>
                          </a:solidFill>
                          <a:effectLst/>
                          <a:latin typeface="Calibri Light"/>
                          <a:cs typeface="Times New Roman"/>
                        </a:rPr>
                      </a:br>
                      <a:r>
                        <a:rPr lang="en-US" sz="700">
                          <a:solidFill>
                            <a:srgbClr val="000000"/>
                          </a:solidFill>
                          <a:effectLst/>
                          <a:latin typeface="Calibri Light"/>
                          <a:cs typeface="Times New Roman"/>
                        </a:rPr>
                        <a:t>Completed student IEP progress reports</a:t>
                      </a:r>
                      <a:endParaRPr lang="en-US" sz="700">
                        <a:latin typeface="Calibri Light"/>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r>
                        <a:rPr lang="en-US" sz="700">
                          <a:solidFill>
                            <a:srgbClr val="000000"/>
                          </a:solidFill>
                          <a:effectLst/>
                          <a:latin typeface="Calibri Light"/>
                          <a:ea typeface="Calibri" panose="020F0502020204030204" pitchFamily="34" charset="0"/>
                          <a:cs typeface="Times New Roman"/>
                        </a:rPr>
                        <a:t>-Academic progress in Reading and Math </a:t>
                      </a:r>
                      <a:endParaRPr lang="en-US" sz="700"/>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l">
                        <a:lnSpc>
                          <a:spcPct val="107000"/>
                        </a:lnSpc>
                        <a:spcBef>
                          <a:spcPts val="0"/>
                        </a:spcBef>
                        <a:spcAft>
                          <a:spcPts val="1200"/>
                        </a:spcAft>
                      </a:pP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-Academic progress in Reading and Math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Weekly Assessments</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CBAs</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BMs</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STAAR </a:t>
                      </a:r>
                      <a:endParaRPr lang="en-US" sz="7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STAAR ALT</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TELPAS </a:t>
                      </a:r>
                      <a:endParaRPr lang="en-US" sz="7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TELPAS ALT</a:t>
                      </a:r>
                      <a:br>
                        <a:rPr lang="en-US" sz="700">
                          <a:effectLst/>
                          <a:latin typeface="Calibri"/>
                          <a:ea typeface="Calibri" panose="020F0502020204030204" pitchFamily="34" charset="0"/>
                          <a:cs typeface="Times New Roman"/>
                        </a:rPr>
                      </a:br>
                      <a:endParaRPr lang="en-US" sz="700">
                        <a:solidFill>
                          <a:srgbClr val="000000"/>
                        </a:solidFill>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l">
                        <a:lnSpc>
                          <a:spcPct val="107000"/>
                        </a:lnSpc>
                        <a:spcBef>
                          <a:spcPts val="0"/>
                        </a:spcBef>
                        <a:spcAft>
                          <a:spcPts val="120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l">
                        <a:lnSpc>
                          <a:spcPct val="107000"/>
                        </a:lnSpc>
                        <a:spcBef>
                          <a:spcPts val="0"/>
                        </a:spcBef>
                        <a:spcAft>
                          <a:spcPts val="0"/>
                        </a:spcAft>
                      </a:pP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Special Ed 162, 224, 225 and 429.</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Title I provide Instructional Aides to support students in mainstream settings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r>
                        <a:rPr lang="en-US" sz="700">
                          <a:solidFill>
                            <a:srgbClr val="000000"/>
                          </a:solidFill>
                          <a:effectLst/>
                          <a:latin typeface="Calibri Light"/>
                          <a:ea typeface="Calibri" panose="020F0502020204030204" pitchFamily="34" charset="0"/>
                          <a:cs typeface="Times New Roman"/>
                        </a:rPr>
                        <a:t>Special Ed 162, 224, 225 and 429.</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Title I provide Instructional Aides to support students in mainstream settings</a:t>
                      </a:r>
                      <a:endParaRPr lang="en-US" sz="700">
                        <a:latin typeface="Calibri Light"/>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l">
                        <a:lnSpc>
                          <a:spcPct val="107000"/>
                        </a:lnSpc>
                        <a:spcBef>
                          <a:spcPts val="0"/>
                        </a:spcBef>
                        <a:spcAft>
                          <a:spcPts val="0"/>
                        </a:spcAft>
                      </a:pP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Special Ed 162, 224, 225 and 429.</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Title I provide Instructional Aides to support students in mainstream settings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4128381"/>
                  </a:ext>
                </a:extLst>
              </a:tr>
              <a:tr h="0">
                <a:tc gridSpan="19">
                  <a:txBody>
                    <a:bodyPr/>
                    <a:lstStyle/>
                    <a:p>
                      <a:pPr marL="0" marR="0" algn="ctr">
                        <a:lnSpc>
                          <a:spcPct val="107000"/>
                        </a:lnSpc>
                        <a:spcBef>
                          <a:spcPts val="0"/>
                        </a:spcBef>
                        <a:spcAft>
                          <a:spcPts val="0"/>
                        </a:spcAft>
                      </a:pPr>
                      <a:r>
                        <a:rPr lang="en-US" sz="700" b="1">
                          <a:solidFill>
                            <a:srgbClr val="FFFFFF"/>
                          </a:solidFill>
                          <a:effectLst/>
                          <a:latin typeface="Calibri"/>
                          <a:ea typeface="Times New Roman" panose="02020603050405020304" pitchFamily="18" charset="0"/>
                          <a:cs typeface="Calibri"/>
                        </a:rPr>
                        <a:t>Action Steps</a:t>
                      </a:r>
                      <a:endParaRPr lang="en-US" sz="700">
                        <a:effectLst/>
                        <a:latin typeface="Times New Roman"/>
                        <a:ea typeface="Calibri" panose="020F0502020204030204" pitchFamily="34" charset="0"/>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pPr marL="0" marR="0" algn="ctr">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427035282"/>
                  </a:ext>
                </a:extLst>
              </a:tr>
              <a:tr h="0">
                <a:tc gridSpan="19">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1)District and campus personnel will review teacher caseloads to ensure adequate support can be provided to special education eligible students. </a:t>
                      </a:r>
                      <a:endParaRPr lang="en-US" sz="700">
                        <a:effectLst/>
                        <a:latin typeface="Calibri"/>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24198831"/>
                  </a:ext>
                </a:extLst>
              </a:tr>
              <a:tr h="0">
                <a:tc gridSpan="19">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2)Provide consultation to campus staff and parents to ensure student needs are met. </a:t>
                      </a:r>
                      <a:endParaRPr lang="en-US" sz="700">
                        <a:effectLst/>
                        <a:latin typeface="Calibri"/>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8617922"/>
                  </a:ext>
                </a:extLst>
              </a:tr>
              <a:tr h="0">
                <a:tc gridSpan="19">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3)Provide specialized materials and supplies as per students' IEP. </a:t>
                      </a:r>
                      <a:endParaRPr lang="en-US" sz="700">
                        <a:effectLst/>
                        <a:latin typeface="Calibri"/>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5722453"/>
                  </a:ext>
                </a:extLst>
              </a:tr>
              <a:tr h="0">
                <a:tc gridSpan="19">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4)Provide specialized equipment and assistive technology as per students' IEP. </a:t>
                      </a:r>
                      <a:endParaRPr lang="en-US" sz="700">
                        <a:effectLst/>
                        <a:latin typeface="Calibri"/>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31092474"/>
                  </a:ext>
                </a:extLst>
              </a:tr>
              <a:tr h="0">
                <a:tc>
                  <a:txBody>
                    <a:bodyPr/>
                    <a:lstStyle/>
                    <a:p>
                      <a:pPr marL="0" marR="0" algn="ctr">
                        <a:lnSpc>
                          <a:spcPct val="107000"/>
                        </a:lnSpc>
                        <a:spcBef>
                          <a:spcPts val="0"/>
                        </a:spcBef>
                        <a:spcAft>
                          <a:spcPts val="0"/>
                        </a:spcAft>
                      </a:pPr>
                      <a:r>
                        <a:rPr lang="en-US" sz="700" b="1">
                          <a:solidFill>
                            <a:srgbClr val="FFFFFF"/>
                          </a:solidFill>
                          <a:effectLst/>
                          <a:latin typeface="Calibri"/>
                          <a:ea typeface="Times New Roman" panose="02020603050405020304" pitchFamily="18" charset="0"/>
                          <a:cs typeface="Calibri"/>
                        </a:rPr>
                        <a:t>Strategy 3</a:t>
                      </a:r>
                      <a:endParaRPr lang="en-US" sz="700">
                        <a:effectLst/>
                        <a:latin typeface="Times New Roman"/>
                        <a:ea typeface="Calibri" panose="020F0502020204030204" pitchFamily="34" charset="0"/>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r>
                        <a:rPr lang="en-US" sz="700" b="1">
                          <a:solidFill>
                            <a:srgbClr val="FFFFFF"/>
                          </a:solidFill>
                          <a:effectLst/>
                          <a:latin typeface="Calibri"/>
                          <a:ea typeface="Times New Roman" panose="02020603050405020304" pitchFamily="18" charset="0"/>
                          <a:cs typeface="Calibri"/>
                        </a:rPr>
                        <a:t>Persons Responsible</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00" b="1">
                          <a:solidFill>
                            <a:srgbClr val="FFFFFF"/>
                          </a:solidFill>
                          <a:effectLst/>
                          <a:latin typeface="Calibri"/>
                          <a:ea typeface="Times New Roman" panose="02020603050405020304" pitchFamily="18" charset="0"/>
                          <a:cs typeface="Calibri"/>
                        </a:rPr>
                        <a:t>Resources</a:t>
                      </a:r>
                      <a:endParaRPr lang="en-US" sz="700">
                        <a:effectLst/>
                        <a:latin typeface="Times New Roman"/>
                        <a:ea typeface="Calibri" panose="020F0502020204030204" pitchFamily="34" charset="0"/>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gridSpan="3">
                  <a:txBody>
                    <a:bodyPr/>
                    <a:lstStyle/>
                    <a:p>
                      <a:pPr marL="0" marR="0" algn="ctr">
                        <a:lnSpc>
                          <a:spcPct val="107000"/>
                        </a:lnSpc>
                        <a:spcBef>
                          <a:spcPts val="0"/>
                        </a:spcBef>
                        <a:spcAft>
                          <a:spcPts val="0"/>
                        </a:spcAft>
                      </a:pPr>
                      <a:r>
                        <a:rPr lang="en-US" sz="700" b="1">
                          <a:solidFill>
                            <a:srgbClr val="FFFFFF"/>
                          </a:solidFill>
                          <a:effectLst/>
                          <a:latin typeface="Calibri"/>
                          <a:ea typeface="Times New Roman" panose="02020603050405020304" pitchFamily="18" charset="0"/>
                          <a:cs typeface="Calibri"/>
                        </a:rPr>
                        <a:t>Timeline</a:t>
                      </a:r>
                      <a:endParaRPr lang="en-US" sz="700">
                        <a:effectLst/>
                        <a:latin typeface="Times New Roman"/>
                        <a:ea typeface="Calibri" panose="020F0502020204030204" pitchFamily="34" charset="0"/>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gridSpan="3">
                  <a:txBody>
                    <a:bodyPr/>
                    <a:lstStyle/>
                    <a:p>
                      <a:pPr marL="0" marR="0" algn="ctr">
                        <a:lnSpc>
                          <a:spcPct val="107000"/>
                        </a:lnSpc>
                        <a:spcBef>
                          <a:spcPts val="0"/>
                        </a:spcBef>
                        <a:spcAft>
                          <a:spcPts val="0"/>
                        </a:spcAft>
                      </a:pPr>
                      <a:r>
                        <a:rPr lang="en-US" sz="700" b="1">
                          <a:solidFill>
                            <a:srgbClr val="FFFFFF"/>
                          </a:solidFill>
                          <a:effectLst/>
                          <a:latin typeface="Calibri"/>
                          <a:ea typeface="Times New Roman" panose="02020603050405020304" pitchFamily="18" charset="0"/>
                          <a:cs typeface="Calibri"/>
                        </a:rPr>
                        <a:t>Evidence of Implementation</a:t>
                      </a:r>
                      <a:endParaRPr lang="en-US" sz="700">
                        <a:effectLst/>
                        <a:latin typeface="Times New Roman"/>
                        <a:ea typeface="Calibri" panose="020F0502020204030204" pitchFamily="34" charset="0"/>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pPr marL="0" marR="0" algn="ctr">
                        <a:lnSpc>
                          <a:spcPct val="107000"/>
                        </a:lnSpc>
                        <a:spcBef>
                          <a:spcPts val="0"/>
                        </a:spcBef>
                        <a:spcAft>
                          <a:spcPts val="0"/>
                        </a:spcAft>
                      </a:pP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gridSpan="5">
                  <a:txBody>
                    <a:bodyPr/>
                    <a:lstStyle/>
                    <a:p>
                      <a:r>
                        <a:rPr lang="en-US" sz="700" b="1">
                          <a:solidFill>
                            <a:srgbClr val="FFFFFF"/>
                          </a:solidFill>
                          <a:effectLst/>
                          <a:latin typeface="Calibri"/>
                          <a:ea typeface="Times New Roman" panose="02020603050405020304" pitchFamily="18" charset="0"/>
                          <a:cs typeface="Calibri"/>
                        </a:rPr>
                        <a:t>Evidence of Impact</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pPr marL="0" marR="0" algn="ctr">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gridSpan="2">
                  <a:txBody>
                    <a:bodyPr/>
                    <a:lstStyle/>
                    <a:p>
                      <a:r>
                        <a:rPr lang="en-US" sz="700" b="1">
                          <a:solidFill>
                            <a:srgbClr val="FFFFFF"/>
                          </a:solidFill>
                          <a:effectLst/>
                          <a:latin typeface="Calibri"/>
                          <a:ea typeface="Times New Roman" panose="02020603050405020304" pitchFamily="18" charset="0"/>
                          <a:cs typeface="Calibri"/>
                        </a:rPr>
                        <a:t>Formative Evaluation</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Formative Evaluation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gridSpan="3">
                  <a:txBody>
                    <a:bodyPr/>
                    <a:lstStyle/>
                    <a:p>
                      <a:r>
                        <a:rPr lang="en-US" sz="700" b="1">
                          <a:solidFill>
                            <a:srgbClr val="FFFFFF"/>
                          </a:solidFill>
                          <a:effectLst/>
                          <a:latin typeface="Calibri"/>
                          <a:ea typeface="Times New Roman" panose="02020603050405020304" pitchFamily="18" charset="0"/>
                          <a:cs typeface="Calibri"/>
                        </a:rPr>
                        <a:t>Title-I School- Wide Component</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pPr marL="0" marR="0" algn="ctr">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785651120"/>
                  </a:ext>
                </a:extLst>
              </a:tr>
              <a:tr h="1069157">
                <a:tc>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-Collect and assess data to monitor student progress and drive interventions</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-Diagnostician</a:t>
                      </a:r>
                      <a:endParaRPr lang="en-US" sz="7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-LPAC</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a:t>
                      </a:r>
                      <a:r>
                        <a:rPr lang="en-US" sz="700" err="1">
                          <a:solidFill>
                            <a:srgbClr val="000000"/>
                          </a:solidFill>
                          <a:effectLst/>
                          <a:latin typeface="Calibri Light"/>
                          <a:ea typeface="Calibri" panose="020F0502020204030204" pitchFamily="34" charset="0"/>
                          <a:cs typeface="Times New Roman"/>
                        </a:rPr>
                        <a:t>SpEd</a:t>
                      </a:r>
                      <a:r>
                        <a:rPr lang="en-US" sz="700">
                          <a:solidFill>
                            <a:srgbClr val="000000"/>
                          </a:solidFill>
                          <a:effectLst/>
                          <a:latin typeface="Calibri Light"/>
                          <a:ea typeface="Calibri" panose="020F0502020204030204" pitchFamily="34" charset="0"/>
                          <a:cs typeface="Times New Roman"/>
                        </a:rPr>
                        <a:t> Teachers</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-Special Departments (DL, </a:t>
                      </a:r>
                      <a:r>
                        <a:rPr lang="en-US" sz="700" err="1">
                          <a:solidFill>
                            <a:srgbClr val="000000"/>
                          </a:solidFill>
                          <a:effectLst/>
                          <a:latin typeface="Calibri Light"/>
                          <a:ea typeface="Calibri" panose="020F0502020204030204" pitchFamily="34" charset="0"/>
                          <a:cs typeface="Times New Roman"/>
                        </a:rPr>
                        <a:t>SpEd</a:t>
                      </a:r>
                      <a:r>
                        <a:rPr lang="en-US" sz="700">
                          <a:solidFill>
                            <a:srgbClr val="000000"/>
                          </a:solidFill>
                          <a:effectLst/>
                          <a:latin typeface="Calibri Light"/>
                          <a:ea typeface="Calibri" panose="020F0502020204030204" pitchFamily="34" charset="0"/>
                          <a:cs typeface="Times New Roman"/>
                        </a:rPr>
                        <a:t>, Migrant, 504/RTI)</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-Principal</a:t>
                      </a:r>
                      <a:endParaRPr lang="en-US" sz="7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-Assistant Principal</a:t>
                      </a:r>
                      <a:endParaRPr lang="en-US" sz="7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-Teachers</a:t>
                      </a:r>
                      <a:endParaRPr lang="en-US" sz="700">
                        <a:effectLst/>
                        <a:latin typeface="Calibri Light"/>
                        <a:ea typeface="Calibri" panose="020F0502020204030204" pitchFamily="34" charset="0"/>
                        <a:cs typeface="Times New Roman"/>
                      </a:endParaRPr>
                    </a:p>
                    <a:p>
                      <a:pPr marL="0" marR="0" algn="l">
                        <a:lnSpc>
                          <a:spcPct val="107000"/>
                        </a:lnSpc>
                        <a:spcBef>
                          <a:spcPts val="0"/>
                        </a:spcBef>
                        <a:spcAft>
                          <a:spcPts val="0"/>
                        </a:spcAft>
                      </a:pPr>
                      <a:endParaRPr lang="en-US" sz="700">
                        <a:effectLst/>
                        <a:latin typeface="Calibri Light"/>
                        <a:ea typeface="Calibri" panose="020F0502020204030204" pitchFamily="34" charset="0"/>
                        <a:cs typeface="Times New Roman"/>
                      </a:endParaRPr>
                    </a:p>
                    <a:p>
                      <a:pPr marL="0" marR="0" algn="l">
                        <a:lnSpc>
                          <a:spcPct val="107000"/>
                        </a:lnSpc>
                        <a:spcBef>
                          <a:spcPts val="0"/>
                        </a:spcBef>
                        <a:spcAft>
                          <a:spcPts val="0"/>
                        </a:spcAft>
                      </a:pPr>
                      <a:endParaRPr lang="en-US" sz="700">
                        <a:latin typeface="Calibri Light"/>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-District Curriculum</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a:t>
                      </a:r>
                      <a:r>
                        <a:rPr lang="en-US" sz="700" err="1">
                          <a:solidFill>
                            <a:srgbClr val="000000"/>
                          </a:solidFill>
                          <a:effectLst/>
                          <a:latin typeface="Calibri Light"/>
                          <a:ea typeface="Calibri" panose="020F0502020204030204" pitchFamily="34" charset="0"/>
                          <a:cs typeface="Times New Roman"/>
                        </a:rPr>
                        <a:t>Istation</a:t>
                      </a:r>
                      <a:r>
                        <a:rPr lang="en-US" sz="700">
                          <a:solidFill>
                            <a:srgbClr val="000000"/>
                          </a:solidFill>
                          <a:effectLst/>
                          <a:latin typeface="Calibri Light"/>
                          <a:ea typeface="Calibri" panose="020F0502020204030204" pitchFamily="34" charset="0"/>
                          <a:cs typeface="Times New Roman"/>
                        </a:rPr>
                        <a:t> Reading</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-Imagine Math</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-Success Maker</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-STAAR Release Assessments (BM I &amp; II)</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-Aug. 2024</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-Oct. 2023</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-Nov. 2023</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-Jan. 2024</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-March 2024</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-April 2024</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-June 2024</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pPr marL="0" marR="0" algn="l">
                        <a:lnSpc>
                          <a:spcPct val="107000"/>
                        </a:lnSpc>
                        <a:spcBef>
                          <a:spcPts val="0"/>
                        </a:spcBef>
                        <a:spcAft>
                          <a:spcPts val="0"/>
                        </a:spcAft>
                      </a:pP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-Aug. 2020</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-Oct. 2020</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-Nov. 2020</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-Jan. 2021</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-March 2021</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-April 2021</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-June 2021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-District Review Sessions (DRS)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-DMAC data reports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-Campus Performance Reviews (CPR)</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-Progress Monitoring Reports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-Walk-through feedback</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-LPAC notes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-Lesson Plans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-Language Acquisition Monitoring</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 Application</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pPr marL="0" marR="0" algn="l">
                        <a:lnSpc>
                          <a:spcPct val="107000"/>
                        </a:lnSpc>
                        <a:spcBef>
                          <a:spcPts val="0"/>
                        </a:spcBef>
                        <a:spcAft>
                          <a:spcPts val="0"/>
                        </a:spcAft>
                      </a:pP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5">
                  <a:txBody>
                    <a:bodyPr/>
                    <a:lstStyle/>
                    <a:p>
                      <a:r>
                        <a:rPr lang="en-US" sz="700">
                          <a:solidFill>
                            <a:srgbClr val="000000"/>
                          </a:solidFill>
                          <a:effectLst/>
                          <a:latin typeface="Calibri Light"/>
                          <a:ea typeface="Calibri" panose="020F0502020204030204" pitchFamily="34" charset="0"/>
                          <a:cs typeface="Times New Roman"/>
                        </a:rPr>
                        <a:t>-Closing the achievement gap among student groups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-Increase academic performance of all student groups in all BM, STAAR/EOC tested subjects</a:t>
                      </a:r>
                      <a:endParaRPr lang="en-US" sz="700">
                        <a:latin typeface="Calibri Light"/>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-Closing the achievement gap among student groups</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-Increase academic performance of all student groups in all BM, STAAR/EOC tested subjects</a:t>
                      </a:r>
                      <a:endParaRPr lang="en-US"/>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r>
                        <a:rPr lang="en-US" sz="700">
                          <a:solidFill>
                            <a:srgbClr val="000000"/>
                          </a:solidFill>
                          <a:effectLst/>
                          <a:latin typeface="Calibri Light"/>
                          <a:ea typeface="Calibri" panose="020F0502020204030204" pitchFamily="34" charset="0"/>
                          <a:cs typeface="Times New Roman"/>
                        </a:rPr>
                        <a:t>-Weekly Assessments</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-CBA I</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-BM I &amp; II</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-STAAR</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-TELPAS</a:t>
                      </a:r>
                      <a:endParaRPr lang="en-US" sz="700">
                        <a:latin typeface="Calibri Light"/>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marL="0" marR="0" algn="l">
                        <a:lnSpc>
                          <a:spcPct val="107000"/>
                        </a:lnSpc>
                        <a:spcBef>
                          <a:spcPts val="0"/>
                        </a:spcBef>
                        <a:spcAft>
                          <a:spcPts val="0"/>
                        </a:spcAft>
                      </a:pP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-Weekly Assessments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-CBA I</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-BM I &amp; II</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-STAAR</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-TELPAS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r>
                        <a:rPr lang="en-US" sz="700">
                          <a:solidFill>
                            <a:srgbClr val="000000"/>
                          </a:solidFill>
                          <a:effectLst/>
                          <a:latin typeface="Calibri Light"/>
                          <a:ea typeface="Calibri" panose="020F0502020204030204" pitchFamily="34" charset="0"/>
                          <a:cs typeface="Times New Roman"/>
                        </a:rPr>
                        <a:t>-Comprehensive Needs Assessment-</a:t>
                      </a:r>
                      <a:br>
                        <a:rPr lang="en-US" sz="700">
                          <a:solidFill>
                            <a:srgbClr val="000000"/>
                          </a:solidFill>
                          <a:effectLst/>
                          <a:latin typeface="Calibri Light"/>
                          <a:ea typeface="Calibri" panose="020F0502020204030204" pitchFamily="34" charset="0"/>
                          <a:cs typeface="Times New Roman"/>
                        </a:rPr>
                      </a:br>
                      <a:r>
                        <a:rPr lang="en-US" sz="700" err="1">
                          <a:solidFill>
                            <a:srgbClr val="000000"/>
                          </a:solidFill>
                          <a:effectLst/>
                          <a:latin typeface="Calibri Light"/>
                          <a:ea typeface="Calibri" panose="020F0502020204030204" pitchFamily="34" charset="0"/>
                          <a:cs typeface="Times New Roman"/>
                        </a:rPr>
                        <a:t>a,b,c</a:t>
                      </a:r>
                      <a:r>
                        <a:rPr lang="en-US" sz="700">
                          <a:solidFill>
                            <a:srgbClr val="000000"/>
                          </a:solidFill>
                          <a:effectLst/>
                          <a:latin typeface="Calibri Light"/>
                          <a:ea typeface="Calibri" panose="020F0502020204030204" pitchFamily="34" charset="0"/>
                          <a:cs typeface="Times New Roman"/>
                        </a:rPr>
                        <a:t>,</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-Reform Strategies- </a:t>
                      </a:r>
                      <a:r>
                        <a:rPr lang="en-US" sz="700" err="1">
                          <a:solidFill>
                            <a:srgbClr val="000000"/>
                          </a:solidFill>
                          <a:effectLst/>
                          <a:latin typeface="Calibri Light"/>
                          <a:ea typeface="Calibri" panose="020F0502020204030204" pitchFamily="34" charset="0"/>
                          <a:cs typeface="Times New Roman"/>
                        </a:rPr>
                        <a:t>a,b,c</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-Teacher Decision Making Regarding Assessments-</a:t>
                      </a:r>
                      <a:r>
                        <a:rPr lang="en-US" sz="700" err="1">
                          <a:solidFill>
                            <a:srgbClr val="000000"/>
                          </a:solidFill>
                          <a:effectLst/>
                          <a:latin typeface="Calibri Light"/>
                          <a:ea typeface="Calibri" panose="020F0502020204030204" pitchFamily="34" charset="0"/>
                          <a:cs typeface="Times New Roman"/>
                        </a:rPr>
                        <a:t>a,b,c</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700" err="1">
                          <a:solidFill>
                            <a:srgbClr val="000000"/>
                          </a:solidFill>
                          <a:effectLst/>
                          <a:latin typeface="Calibri Light"/>
                          <a:ea typeface="Calibri" panose="020F0502020204030204" pitchFamily="34" charset="0"/>
                          <a:cs typeface="Times New Roman"/>
                        </a:rPr>
                        <a:t>a,b,c</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-Integration of Fed., State, &amp; Local Services, Programs and Funds- </a:t>
                      </a:r>
                      <a:r>
                        <a:rPr lang="en-US" sz="700" err="1">
                          <a:solidFill>
                            <a:srgbClr val="000000"/>
                          </a:solidFill>
                          <a:effectLst/>
                          <a:latin typeface="Calibri Light"/>
                          <a:ea typeface="Calibri" panose="020F0502020204030204" pitchFamily="34" charset="0"/>
                          <a:cs typeface="Times New Roman"/>
                        </a:rPr>
                        <a:t>a,b,c</a:t>
                      </a:r>
                      <a:endParaRPr lang="en-US" sz="700">
                        <a:latin typeface="Calibri Light"/>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pPr marL="0" marR="0" algn="l">
                        <a:lnSpc>
                          <a:spcPct val="107000"/>
                        </a:lnSpc>
                        <a:spcBef>
                          <a:spcPts val="0"/>
                        </a:spcBef>
                        <a:spcAft>
                          <a:spcPts val="0"/>
                        </a:spcAft>
                      </a:pP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-Comprehensive Needs Assessment-</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-Reform Strategies- </a:t>
                      </a:r>
                      <a:r>
                        <a:rPr lang="en-US" sz="100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-Teacher Decision Making Regarding Assessments-</a:t>
                      </a:r>
                      <a:r>
                        <a:rPr lang="en-US" sz="100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-Effective &amp; Timely -Assistance to students experiencing difficulty-</a:t>
                      </a:r>
                      <a:r>
                        <a:rPr lang="en-US" sz="100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-Integration of Fed., State, &amp; Local Services, Programs and Funds- </a:t>
                      </a:r>
                      <a:r>
                        <a:rPr lang="en-US" sz="100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58510126"/>
                  </a:ext>
                </a:extLst>
              </a:tr>
              <a:tr h="0">
                <a:tc gridSpan="19">
                  <a:txBody>
                    <a:bodyPr/>
                    <a:lstStyle/>
                    <a:p>
                      <a:pPr marL="0" marR="0" algn="ctr">
                        <a:lnSpc>
                          <a:spcPct val="107000"/>
                        </a:lnSpc>
                        <a:spcBef>
                          <a:spcPts val="0"/>
                        </a:spcBef>
                        <a:spcAft>
                          <a:spcPts val="0"/>
                        </a:spcAft>
                      </a:pPr>
                      <a:r>
                        <a:rPr lang="en-US" sz="700" b="1">
                          <a:solidFill>
                            <a:srgbClr val="FFFFFF"/>
                          </a:solidFill>
                          <a:effectLst/>
                          <a:latin typeface="Calibri"/>
                          <a:ea typeface="Times New Roman" panose="02020603050405020304" pitchFamily="18" charset="0"/>
                          <a:cs typeface="Calibri"/>
                        </a:rPr>
                        <a:t>Action Steps</a:t>
                      </a:r>
                      <a:endParaRPr lang="en-US" sz="700">
                        <a:effectLst/>
                        <a:latin typeface="Times New Roman"/>
                        <a:ea typeface="Calibri" panose="020F0502020204030204" pitchFamily="34" charset="0"/>
                        <a:cs typeface="Calibri"/>
                      </a:endParaRPr>
                    </a:p>
                  </a:txBody>
                  <a:tcPr marL="11429" marR="114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pPr marL="0" marR="0" algn="ctr">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352973478"/>
                  </a:ext>
                </a:extLst>
              </a:tr>
              <a:tr h="0">
                <a:tc gridSpan="19">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1)Use ongoing district built and campus formative and summative assessments by grade levels (e.g., weekly, unit, CBA, BM I&amp;II, Practice Listening &amp; Speaking Sets) </a:t>
                      </a:r>
                      <a:endParaRPr lang="en-US" sz="700">
                        <a:effectLst/>
                        <a:latin typeface="Calibri"/>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7224192"/>
                  </a:ext>
                </a:extLst>
              </a:tr>
              <a:tr h="0">
                <a:tc gridSpan="19">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2)Student groups’ data will be disaggregated at the campus levels (CPR) to determine student progress and towards increasing performance at the Meets level and above</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3709259"/>
                  </a:ext>
                </a:extLst>
              </a:tr>
              <a:tr h="0">
                <a:tc gridSpan="19">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3)Use assessment data to drive intervention plans and build intervention time into the day for every grade level</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1683077"/>
                  </a:ext>
                </a:extLst>
              </a:tr>
              <a:tr h="0">
                <a:tc>
                  <a:txBody>
                    <a:bodyPr/>
                    <a:lstStyle/>
                    <a:p>
                      <a:pPr marL="0" marR="0" algn="l">
                        <a:lnSpc>
                          <a:spcPct val="107000"/>
                        </a:lnSpc>
                        <a:spcBef>
                          <a:spcPts val="0"/>
                        </a:spcBef>
                        <a:spcAft>
                          <a:spcPts val="0"/>
                        </a:spcAft>
                      </a:pPr>
                      <a:r>
                        <a:rPr lang="en-US" sz="700" b="1">
                          <a:solidFill>
                            <a:srgbClr val="FFFFFF"/>
                          </a:solidFill>
                          <a:effectLst/>
                          <a:latin typeface="Calibri"/>
                          <a:ea typeface="Times New Roman" panose="02020603050405020304" pitchFamily="18" charset="0"/>
                          <a:cs typeface="Calibri"/>
                        </a:rPr>
                        <a:t>Strategy 4</a:t>
                      </a:r>
                      <a:endParaRPr lang="en-US" sz="700">
                        <a:effectLst/>
                        <a:latin typeface="Times New Roman"/>
                        <a:ea typeface="Calibri" panose="020F0502020204030204" pitchFamily="34" charset="0"/>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l">
                        <a:lnSpc>
                          <a:spcPct val="107000"/>
                        </a:lnSpc>
                        <a:spcBef>
                          <a:spcPts val="0"/>
                        </a:spcBef>
                        <a:spcAft>
                          <a:spcPts val="0"/>
                        </a:spcAft>
                      </a:pPr>
                      <a:r>
                        <a:rPr lang="en-US" sz="700" b="1">
                          <a:solidFill>
                            <a:srgbClr val="FFFFFF"/>
                          </a:solidFill>
                          <a:effectLst/>
                          <a:latin typeface="Calibri"/>
                          <a:ea typeface="Times New Roman" panose="02020603050405020304" pitchFamily="18" charset="0"/>
                          <a:cs typeface="Calibri"/>
                        </a:rPr>
                        <a:t>Persons Responsible</a:t>
                      </a:r>
                      <a:endParaRPr lang="en-US" sz="700">
                        <a:effectLst/>
                        <a:latin typeface="Times New Roman"/>
                        <a:ea typeface="Calibri" panose="020F0502020204030204" pitchFamily="34" charset="0"/>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gridSpan="3">
                  <a:txBody>
                    <a:bodyPr/>
                    <a:lstStyle/>
                    <a:p>
                      <a:r>
                        <a:rPr lang="en-US" sz="700" b="1">
                          <a:solidFill>
                            <a:srgbClr val="FFFFFF"/>
                          </a:solidFill>
                          <a:effectLst/>
                          <a:latin typeface="Calibri"/>
                          <a:ea typeface="Times New Roman" panose="02020603050405020304" pitchFamily="18" charset="0"/>
                          <a:cs typeface="Calibri"/>
                        </a:rPr>
                        <a:t>Resources</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Timeline</a:t>
                      </a:r>
                      <a:endParaRPr lang="en-US"/>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gridSpan="2">
                  <a:txBody>
                    <a:bodyPr/>
                    <a:lstStyle/>
                    <a:p>
                      <a:r>
                        <a:rPr lang="en-US" sz="700" b="1">
                          <a:solidFill>
                            <a:srgbClr val="FFFFFF"/>
                          </a:solidFill>
                          <a:effectLst/>
                          <a:latin typeface="Calibri"/>
                          <a:ea typeface="Times New Roman" panose="02020603050405020304" pitchFamily="18" charset="0"/>
                          <a:cs typeface="Calibri"/>
                        </a:rPr>
                        <a:t>Timeline</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gridSpan="3">
                  <a:txBody>
                    <a:bodyPr/>
                    <a:lstStyle/>
                    <a:p>
                      <a:r>
                        <a:rPr lang="en-US" sz="700" b="1">
                          <a:solidFill>
                            <a:srgbClr val="FFFFFF"/>
                          </a:solidFill>
                          <a:effectLst/>
                          <a:latin typeface="Calibri"/>
                          <a:ea typeface="Times New Roman" panose="02020603050405020304" pitchFamily="18" charset="0"/>
                          <a:cs typeface="Calibri"/>
                        </a:rPr>
                        <a:t>Evidence of Implementation</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gridSpan="3">
                  <a:txBody>
                    <a:bodyPr/>
                    <a:lstStyle/>
                    <a:p>
                      <a:r>
                        <a:rPr lang="en-US" sz="700" b="1">
                          <a:solidFill>
                            <a:srgbClr val="FFFFFF"/>
                          </a:solidFill>
                          <a:effectLst/>
                          <a:latin typeface="Calibri"/>
                          <a:ea typeface="Times New Roman" panose="02020603050405020304" pitchFamily="18" charset="0"/>
                          <a:cs typeface="Calibri"/>
                        </a:rPr>
                        <a:t>Evidence of Impact</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Evidence of Impact</a:t>
                      </a:r>
                      <a:endParaRPr lang="en-US"/>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gridSpan="2">
                  <a:txBody>
                    <a:bodyPr/>
                    <a:lstStyle/>
                    <a:p>
                      <a:r>
                        <a:rPr lang="en-US" sz="700" b="1">
                          <a:solidFill>
                            <a:srgbClr val="FFFFFF"/>
                          </a:solidFill>
                          <a:effectLst/>
                          <a:latin typeface="Calibri"/>
                          <a:ea typeface="Times New Roman" panose="02020603050405020304" pitchFamily="18" charset="0"/>
                          <a:cs typeface="Calibri"/>
                        </a:rPr>
                        <a:t>Formative Evaluation</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gridSpan="4">
                  <a:txBody>
                    <a:bodyPr/>
                    <a:lstStyle/>
                    <a:p>
                      <a:r>
                        <a:rPr lang="en-US" sz="700" b="1">
                          <a:solidFill>
                            <a:srgbClr val="FFFFFF"/>
                          </a:solidFill>
                          <a:effectLst/>
                          <a:latin typeface="Calibri"/>
                          <a:ea typeface="Times New Roman" panose="02020603050405020304" pitchFamily="18" charset="0"/>
                          <a:cs typeface="Calibri"/>
                        </a:rPr>
                        <a:t>Title-I School- Wide Component</a:t>
                      </a:r>
                      <a:endParaRPr lang="en-US" sz="700">
                        <a:latin typeface="Calibri"/>
                        <a:cs typeface="Calibri"/>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pPr marL="0" marR="0" algn="l">
                        <a:lnSpc>
                          <a:spcPct val="107000"/>
                        </a:lnSpc>
                        <a:spcBef>
                          <a:spcPts val="0"/>
                        </a:spcBef>
                        <a:spcAft>
                          <a:spcPts val="0"/>
                        </a:spcAft>
                      </a:pPr>
                      <a:r>
                        <a:rPr lang="en-US" sz="1000" b="1">
                          <a:solidFill>
                            <a:srgbClr val="FFFFFF"/>
                          </a:solidFill>
                          <a:effectLst/>
                          <a:latin typeface="Calibri" panose="020F0502020204030204" pitchFamily="34" charset="0"/>
                          <a:ea typeface="Times New Roman" panose="02020603050405020304" pitchFamily="18" charset="0"/>
                          <a:cs typeface="Calibri" panose="020F0502020204030204" pitchFamily="34" charset="0"/>
                        </a:rPr>
                        <a:t>Title-I School- Wide Component</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368575304"/>
                  </a:ext>
                </a:extLst>
              </a:tr>
              <a:tr h="957785">
                <a:tc>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District and campus personnel will review teacher caseloads to ensure adequate support can be provided to Special Education eligible students.</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-Diagnostician</a:t>
                      </a:r>
                      <a:endParaRPr lang="en-US" sz="7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-LPAC</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a:t>
                      </a:r>
                      <a:r>
                        <a:rPr lang="en-US" sz="700" err="1">
                          <a:solidFill>
                            <a:srgbClr val="000000"/>
                          </a:solidFill>
                          <a:effectLst/>
                          <a:latin typeface="Calibri Light"/>
                          <a:ea typeface="Calibri" panose="020F0502020204030204" pitchFamily="34" charset="0"/>
                          <a:cs typeface="Times New Roman"/>
                        </a:rPr>
                        <a:t>SpEd</a:t>
                      </a:r>
                      <a:r>
                        <a:rPr lang="en-US" sz="700">
                          <a:solidFill>
                            <a:srgbClr val="000000"/>
                          </a:solidFill>
                          <a:effectLst/>
                          <a:latin typeface="Calibri Light"/>
                          <a:ea typeface="Calibri" panose="020F0502020204030204" pitchFamily="34" charset="0"/>
                          <a:cs typeface="Times New Roman"/>
                        </a:rPr>
                        <a:t> Teachers</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-Special Departments (DL, </a:t>
                      </a:r>
                      <a:r>
                        <a:rPr lang="en-US" sz="700" err="1">
                          <a:solidFill>
                            <a:srgbClr val="000000"/>
                          </a:solidFill>
                          <a:effectLst/>
                          <a:latin typeface="Calibri Light"/>
                          <a:ea typeface="Calibri" panose="020F0502020204030204" pitchFamily="34" charset="0"/>
                          <a:cs typeface="Times New Roman"/>
                        </a:rPr>
                        <a:t>SpEd</a:t>
                      </a:r>
                      <a:r>
                        <a:rPr lang="en-US" sz="700">
                          <a:solidFill>
                            <a:srgbClr val="000000"/>
                          </a:solidFill>
                          <a:effectLst/>
                          <a:latin typeface="Calibri Light"/>
                          <a:ea typeface="Calibri" panose="020F0502020204030204" pitchFamily="34" charset="0"/>
                          <a:cs typeface="Times New Roman"/>
                        </a:rPr>
                        <a:t>, Migrant, 504/RTI)</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-Principal</a:t>
                      </a:r>
                      <a:endParaRPr lang="en-US" sz="7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-Assistant Principal</a:t>
                      </a:r>
                      <a:endParaRPr lang="en-US" sz="7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-Teachers</a:t>
                      </a:r>
                      <a:endParaRPr lang="en-US" sz="700">
                        <a:effectLst/>
                        <a:latin typeface="Calibri Light"/>
                        <a:ea typeface="Calibri" panose="020F0502020204030204" pitchFamily="34" charset="0"/>
                        <a:cs typeface="Times New Roman"/>
                      </a:endParaRPr>
                    </a:p>
                    <a:p>
                      <a:pPr marL="0" marR="0" algn="l">
                        <a:lnSpc>
                          <a:spcPct val="107000"/>
                        </a:lnSpc>
                        <a:spcBef>
                          <a:spcPts val="0"/>
                        </a:spcBef>
                        <a:spcAft>
                          <a:spcPts val="0"/>
                        </a:spcAft>
                      </a:pP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r>
                        <a:rPr lang="en-US" sz="700">
                          <a:solidFill>
                            <a:srgbClr val="000000"/>
                          </a:solidFill>
                          <a:effectLst/>
                          <a:latin typeface="Calibri Light"/>
                          <a:ea typeface="Calibri" panose="020F0502020204030204" pitchFamily="34" charset="0"/>
                          <a:cs typeface="Times New Roman"/>
                        </a:rPr>
                        <a:t>-District Curriculum</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a:t>
                      </a:r>
                      <a:r>
                        <a:rPr lang="en-US" sz="700" err="1">
                          <a:solidFill>
                            <a:srgbClr val="000000"/>
                          </a:solidFill>
                          <a:effectLst/>
                          <a:latin typeface="Calibri Light"/>
                          <a:ea typeface="Calibri" panose="020F0502020204030204" pitchFamily="34" charset="0"/>
                          <a:cs typeface="Times New Roman"/>
                        </a:rPr>
                        <a:t>Istation</a:t>
                      </a:r>
                      <a:r>
                        <a:rPr lang="en-US" sz="700">
                          <a:solidFill>
                            <a:srgbClr val="000000"/>
                          </a:solidFill>
                          <a:effectLst/>
                          <a:latin typeface="Calibri Light"/>
                          <a:ea typeface="Calibri" panose="020F0502020204030204" pitchFamily="34" charset="0"/>
                          <a:cs typeface="Times New Roman"/>
                        </a:rPr>
                        <a:t> Reading</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-Imagine Math</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-Success Maker</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-STAAR Release Assessments (BM I &amp; II)</a:t>
                      </a:r>
                      <a:endParaRPr lang="en-US" sz="700">
                        <a:latin typeface="Calibri Light"/>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-Aug. 2020</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-Oct. 2020</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-Nov. 2020</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-Jan. 2021</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-March 2021</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-April 2021</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-June 2021</a:t>
                      </a:r>
                      <a:endParaRPr lang="en-US"/>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r>
                        <a:rPr lang="en-US" sz="700">
                          <a:solidFill>
                            <a:srgbClr val="000000"/>
                          </a:solidFill>
                          <a:effectLst/>
                          <a:latin typeface="Calibri Light"/>
                          <a:ea typeface="Calibri" panose="020F0502020204030204" pitchFamily="34" charset="0"/>
                          <a:cs typeface="Times New Roman"/>
                        </a:rPr>
                        <a:t>-Aug. 2024</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-Oct. 2023</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-Nov. 2023</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-Jan. 2024</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-March 2024</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-April 2024</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-June 2024</a:t>
                      </a:r>
                      <a:endParaRPr lang="en-US" sz="700">
                        <a:latin typeface="Calibri Light"/>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r>
                        <a:rPr lang="en-US" sz="700">
                          <a:solidFill>
                            <a:srgbClr val="000000"/>
                          </a:solidFill>
                          <a:effectLst/>
                          <a:latin typeface="Calibri Light"/>
                          <a:ea typeface="Calibri" panose="020F0502020204030204" pitchFamily="34" charset="0"/>
                          <a:cs typeface="Times New Roman"/>
                        </a:rPr>
                        <a:t>-District Review Sessions (DRS)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-DMAC data reports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-Campus Performance Reviews (CPR)</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-Progress Monitoring Reports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-Walk-through feedback</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-LPAC notes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-Lesson Plans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-Language Acquisition Monitoring</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 Application</a:t>
                      </a:r>
                      <a:endParaRPr lang="en-US" sz="700">
                        <a:latin typeface="Calibri Light"/>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r>
                        <a:rPr lang="en-US" sz="700">
                          <a:solidFill>
                            <a:srgbClr val="000000"/>
                          </a:solidFill>
                          <a:effectLst/>
                          <a:latin typeface="Calibri Light"/>
                          <a:ea typeface="Calibri" panose="020F0502020204030204" pitchFamily="34" charset="0"/>
                          <a:cs typeface="Times New Roman"/>
                        </a:rPr>
                        <a:t>-Closing the achievement gap among student groups</a:t>
                      </a:r>
                      <a:br>
                        <a:rPr lang="en-US" sz="700">
                          <a:effectLst/>
                          <a:latin typeface="Calibri"/>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-Increase academic performance of all student groups in all BM, STAAR tested subjects</a:t>
                      </a:r>
                      <a:endParaRPr lang="en-US" sz="700">
                        <a:latin typeface="Calibri Light"/>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-Closing the achievement gap among student groups</a:t>
                      </a:r>
                      <a:br>
                        <a:rPr lang="en-US" sz="1000">
                          <a:effectLst/>
                          <a:latin typeface="Calibri" panose="020F05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-Increase academic performance of all student groups in all BM, STAAR tested subjects</a:t>
                      </a:r>
                      <a:endParaRPr lang="en-US"/>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r>
                        <a:rPr lang="en-US" sz="700">
                          <a:solidFill>
                            <a:srgbClr val="000000"/>
                          </a:solidFill>
                          <a:effectLst/>
                          <a:latin typeface="Calibri Light"/>
                          <a:ea typeface="Calibri" panose="020F0502020204030204" pitchFamily="34" charset="0"/>
                          <a:cs typeface="Times New Roman"/>
                        </a:rPr>
                        <a:t>-Weekly Assessments</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-CBA I</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-BM I &amp; II</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-STAAR/EOC</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-TELPAS</a:t>
                      </a:r>
                      <a:endParaRPr lang="en-US" sz="700">
                        <a:latin typeface="Calibri Light"/>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4">
                  <a:txBody>
                    <a:bodyPr/>
                    <a:lstStyle/>
                    <a:p>
                      <a:r>
                        <a:rPr lang="en-US" sz="700">
                          <a:solidFill>
                            <a:srgbClr val="000000"/>
                          </a:solidFill>
                          <a:effectLst/>
                          <a:latin typeface="Calibri Light"/>
                          <a:ea typeface="Calibri" panose="020F0502020204030204" pitchFamily="34" charset="0"/>
                          <a:cs typeface="Times New Roman"/>
                        </a:rPr>
                        <a:t>-Comprehensive Needs Assessment-</a:t>
                      </a:r>
                      <a:br>
                        <a:rPr lang="en-US" sz="700">
                          <a:solidFill>
                            <a:srgbClr val="000000"/>
                          </a:solidFill>
                          <a:effectLst/>
                          <a:latin typeface="Calibri Light"/>
                          <a:ea typeface="Calibri" panose="020F0502020204030204" pitchFamily="34" charset="0"/>
                          <a:cs typeface="Times New Roman"/>
                        </a:rPr>
                      </a:br>
                      <a:r>
                        <a:rPr lang="en-US" sz="700" err="1">
                          <a:solidFill>
                            <a:srgbClr val="000000"/>
                          </a:solidFill>
                          <a:effectLst/>
                          <a:latin typeface="Calibri Light"/>
                          <a:ea typeface="Calibri" panose="020F0502020204030204" pitchFamily="34" charset="0"/>
                          <a:cs typeface="Times New Roman"/>
                        </a:rPr>
                        <a:t>a,b,c</a:t>
                      </a:r>
                      <a:r>
                        <a:rPr lang="en-US" sz="700">
                          <a:solidFill>
                            <a:srgbClr val="000000"/>
                          </a:solidFill>
                          <a:effectLst/>
                          <a:latin typeface="Calibri Light"/>
                          <a:ea typeface="Calibri" panose="020F0502020204030204" pitchFamily="34" charset="0"/>
                          <a:cs typeface="Times New Roman"/>
                        </a:rPr>
                        <a:t>,</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-Reform Strategies- </a:t>
                      </a:r>
                      <a:r>
                        <a:rPr lang="en-US" sz="700" err="1">
                          <a:solidFill>
                            <a:srgbClr val="000000"/>
                          </a:solidFill>
                          <a:effectLst/>
                          <a:latin typeface="Calibri Light"/>
                          <a:ea typeface="Calibri" panose="020F0502020204030204" pitchFamily="34" charset="0"/>
                          <a:cs typeface="Times New Roman"/>
                        </a:rPr>
                        <a:t>a,b,c</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-Teacher Decision Making Regarding Assessments-</a:t>
                      </a:r>
                      <a:r>
                        <a:rPr lang="en-US" sz="700" err="1">
                          <a:solidFill>
                            <a:srgbClr val="000000"/>
                          </a:solidFill>
                          <a:effectLst/>
                          <a:latin typeface="Calibri Light"/>
                          <a:ea typeface="Calibri" panose="020F0502020204030204" pitchFamily="34" charset="0"/>
                          <a:cs typeface="Times New Roman"/>
                        </a:rPr>
                        <a:t>a,b,c</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700" err="1">
                          <a:solidFill>
                            <a:srgbClr val="000000"/>
                          </a:solidFill>
                          <a:effectLst/>
                          <a:latin typeface="Calibri Light"/>
                          <a:ea typeface="Calibri" panose="020F0502020204030204" pitchFamily="34" charset="0"/>
                          <a:cs typeface="Times New Roman"/>
                        </a:rPr>
                        <a:t>a,b,c</a:t>
                      </a:r>
                      <a:br>
                        <a:rPr lang="en-US" sz="700">
                          <a:solidFill>
                            <a:srgbClr val="000000"/>
                          </a:solidFill>
                          <a:effectLst/>
                          <a:latin typeface="Calibri Light"/>
                          <a:ea typeface="Calibri" panose="020F0502020204030204" pitchFamily="34" charset="0"/>
                          <a:cs typeface="Times New Roman"/>
                        </a:rPr>
                      </a:br>
                      <a:r>
                        <a:rPr lang="en-US" sz="700">
                          <a:solidFill>
                            <a:srgbClr val="000000"/>
                          </a:solidFill>
                          <a:effectLst/>
                          <a:latin typeface="Calibri Light"/>
                          <a:ea typeface="Calibri" panose="020F0502020204030204" pitchFamily="34" charset="0"/>
                          <a:cs typeface="Times New Roman"/>
                        </a:rPr>
                        <a:t>-Integration of Fed., State, &amp; Local Services, Programs and Funds- </a:t>
                      </a:r>
                      <a:r>
                        <a:rPr lang="en-US" sz="700" err="1">
                          <a:solidFill>
                            <a:srgbClr val="000000"/>
                          </a:solidFill>
                          <a:effectLst/>
                          <a:latin typeface="Calibri Light"/>
                          <a:ea typeface="Calibri" panose="020F0502020204030204" pitchFamily="34" charset="0"/>
                          <a:cs typeface="Times New Roman"/>
                        </a:rPr>
                        <a:t>a,b,c</a:t>
                      </a:r>
                      <a:endParaRPr lang="en-US" sz="700">
                        <a:latin typeface="Calibri Light"/>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pPr marL="0" marR="0" algn="l">
                        <a:lnSpc>
                          <a:spcPct val="107000"/>
                        </a:lnSpc>
                        <a:spcBef>
                          <a:spcPts val="0"/>
                        </a:spcBef>
                        <a:spcAft>
                          <a:spcPts val="0"/>
                        </a:spcAft>
                      </a:pP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-Comprehensive Needs Assessment-</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-Reform Strategies- </a:t>
                      </a:r>
                      <a:r>
                        <a:rPr lang="en-US" sz="100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-Teacher Decision Making Regarding Assessments-</a:t>
                      </a:r>
                      <a:r>
                        <a:rPr lang="en-US" sz="100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-Effective &amp; Timely -Assistance to students experiencing difficulty-</a:t>
                      </a:r>
                      <a:r>
                        <a:rPr lang="en-US" sz="100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b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br>
                      <a:r>
                        <a:rPr lang="en-US" sz="1000">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-Integration of Fed., State, &amp; Local Services, Programs and Funds- </a:t>
                      </a:r>
                      <a:r>
                        <a:rPr lang="en-US" sz="1000" err="1">
                          <a:solidFill>
                            <a:srgbClr val="000000"/>
                          </a:solidFill>
                          <a:effectLst/>
                          <a:latin typeface="Calibri Light" panose="020F0302020204030204" pitchFamily="34" charset="0"/>
                          <a:ea typeface="Calibri" panose="020F0502020204030204" pitchFamily="34" charset="0"/>
                          <a:cs typeface="Times New Roman" panose="02020603050405020304" pitchFamily="18" charset="0"/>
                        </a:rPr>
                        <a:t>a,b,c</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2496370"/>
                  </a:ext>
                </a:extLst>
              </a:tr>
              <a:tr h="0">
                <a:tc gridSpan="19">
                  <a:txBody>
                    <a:bodyPr/>
                    <a:lstStyle/>
                    <a:p>
                      <a:pPr marL="0" marR="0" algn="ctr">
                        <a:lnSpc>
                          <a:spcPct val="107000"/>
                        </a:lnSpc>
                        <a:spcBef>
                          <a:spcPts val="0"/>
                        </a:spcBef>
                        <a:spcAft>
                          <a:spcPts val="0"/>
                        </a:spcAft>
                      </a:pPr>
                      <a:r>
                        <a:rPr lang="en-US" sz="700" b="1">
                          <a:solidFill>
                            <a:srgbClr val="FFFFFF"/>
                          </a:solidFill>
                          <a:effectLst/>
                          <a:latin typeface="Calibri"/>
                          <a:ea typeface="Times New Roman" panose="02020603050405020304" pitchFamily="18" charset="0"/>
                          <a:cs typeface="Calibri"/>
                        </a:rPr>
                        <a:t>Action Steps</a:t>
                      </a:r>
                      <a:endParaRPr lang="en-US" sz="700">
                        <a:effectLst/>
                        <a:latin typeface="Times New Roman"/>
                        <a:ea typeface="Calibri" panose="020F0502020204030204" pitchFamily="34" charset="0"/>
                        <a:cs typeface="Calibri"/>
                      </a:endParaRPr>
                    </a:p>
                  </a:txBody>
                  <a:tcPr marL="11429" marR="114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pPr marL="0" marR="0" algn="ctr">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894502403"/>
                  </a:ext>
                </a:extLst>
              </a:tr>
              <a:tr h="0">
                <a:tc gridSpan="19">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1)Use ongoing district built formative and summative assessments by grade levels (e.g., weekly, unit, CBA, BM I&amp;II, Practice Listening &amp; Speaking Sets) </a:t>
                      </a:r>
                      <a:endParaRPr lang="en-US" sz="700">
                        <a:effectLst/>
                        <a:latin typeface="Calibri"/>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4950099"/>
                  </a:ext>
                </a:extLst>
              </a:tr>
              <a:tr h="0">
                <a:tc gridSpan="19">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2)Student groups’ data will be disaggregated at the district level (DRS) and campus levels (CPR) to determine student progress and towards increasing performance at the Meets level and above</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2394013"/>
                  </a:ext>
                </a:extLst>
              </a:tr>
              <a:tr h="0">
                <a:tc gridSpan="19">
                  <a:txBody>
                    <a:bodyPr/>
                    <a:lstStyle/>
                    <a:p>
                      <a:pPr marL="0" marR="0" algn="l">
                        <a:lnSpc>
                          <a:spcPct val="107000"/>
                        </a:lnSpc>
                        <a:spcBef>
                          <a:spcPts val="0"/>
                        </a:spcBef>
                        <a:spcAft>
                          <a:spcPts val="0"/>
                        </a:spcAft>
                      </a:pPr>
                      <a:r>
                        <a:rPr lang="en-US" sz="700">
                          <a:solidFill>
                            <a:srgbClr val="000000"/>
                          </a:solidFill>
                          <a:effectLst/>
                          <a:latin typeface="Calibri Light"/>
                          <a:ea typeface="Calibri" panose="020F0502020204030204" pitchFamily="34" charset="0"/>
                          <a:cs typeface="Times New Roman"/>
                        </a:rPr>
                        <a:t>3)Use assessment data to drive intervention plans and build intervention time into the day at every level</a:t>
                      </a:r>
                      <a:endParaRPr lang="en-US" sz="700">
                        <a:effectLst/>
                        <a:latin typeface="Calibri Light"/>
                        <a:ea typeface="Calibri" panose="020F0502020204030204" pitchFamily="34" charset="0"/>
                        <a:cs typeface="Times New Roman"/>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endParaRPr lang="en-US"/>
                    </a:p>
                  </a:txBody>
                  <a:tcPr>
                    <a:lnL w="12700" cap="flat" cmpd="sng" algn="ctr">
                      <a:solidFill>
                        <a:srgbClr val="000000"/>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hMerge="1">
                  <a:txBody>
                    <a:bodyPr/>
                    <a:lstStyle/>
                    <a:p>
                      <a:pPr marL="0" marR="0" algn="l">
                        <a:lnSpc>
                          <a:spcPct val="107000"/>
                        </a:lnSpc>
                        <a:spcBef>
                          <a:spcPts val="0"/>
                        </a:spcBef>
                        <a:spcAft>
                          <a:spcPts val="0"/>
                        </a:spcAft>
                      </a:pP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11429" marR="1142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4512632"/>
                  </a:ext>
                </a:extLst>
              </a:tr>
            </a:tbl>
          </a:graphicData>
        </a:graphic>
      </p:graphicFrame>
    </p:spTree>
    <p:extLst>
      <p:ext uri="{BB962C8B-B14F-4D97-AF65-F5344CB8AC3E}">
        <p14:creationId xmlns:p14="http://schemas.microsoft.com/office/powerpoint/2010/main" val="30007866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B4177750-EAF4-4555-9BB5-3D7E0AE149C6}"/>
              </a:ext>
            </a:extLst>
          </p:cNvPr>
          <p:cNvGraphicFramePr>
            <a:graphicFrameLocks noGrp="1"/>
          </p:cNvGraphicFramePr>
          <p:nvPr>
            <p:extLst>
              <p:ext uri="{D42A27DB-BD31-4B8C-83A1-F6EECF244321}">
                <p14:modId xmlns:p14="http://schemas.microsoft.com/office/powerpoint/2010/main" val="987468739"/>
              </p:ext>
            </p:extLst>
          </p:nvPr>
        </p:nvGraphicFramePr>
        <p:xfrm>
          <a:off x="1" y="1"/>
          <a:ext cx="12191995" cy="6863005"/>
        </p:xfrm>
        <a:graphic>
          <a:graphicData uri="http://schemas.openxmlformats.org/drawingml/2006/table">
            <a:tbl>
              <a:tblPr firstRow="1" firstCol="1" bandRow="1"/>
              <a:tblGrid>
                <a:gridCol w="1955443">
                  <a:extLst>
                    <a:ext uri="{9D8B030D-6E8A-4147-A177-3AD203B41FA5}">
                      <a16:colId xmlns:a16="http://schemas.microsoft.com/office/drawing/2014/main" val="219490421"/>
                    </a:ext>
                  </a:extLst>
                </a:gridCol>
                <a:gridCol w="1443533">
                  <a:extLst>
                    <a:ext uri="{9D8B030D-6E8A-4147-A177-3AD203B41FA5}">
                      <a16:colId xmlns:a16="http://schemas.microsoft.com/office/drawing/2014/main" val="3150565349"/>
                    </a:ext>
                  </a:extLst>
                </a:gridCol>
                <a:gridCol w="1434352">
                  <a:extLst>
                    <a:ext uri="{9D8B030D-6E8A-4147-A177-3AD203B41FA5}">
                      <a16:colId xmlns:a16="http://schemas.microsoft.com/office/drawing/2014/main" val="544628834"/>
                    </a:ext>
                  </a:extLst>
                </a:gridCol>
                <a:gridCol w="817883">
                  <a:extLst>
                    <a:ext uri="{9D8B030D-6E8A-4147-A177-3AD203B41FA5}">
                      <a16:colId xmlns:a16="http://schemas.microsoft.com/office/drawing/2014/main" val="842207037"/>
                    </a:ext>
                  </a:extLst>
                </a:gridCol>
                <a:gridCol w="1815538">
                  <a:extLst>
                    <a:ext uri="{9D8B030D-6E8A-4147-A177-3AD203B41FA5}">
                      <a16:colId xmlns:a16="http://schemas.microsoft.com/office/drawing/2014/main" val="3516170900"/>
                    </a:ext>
                  </a:extLst>
                </a:gridCol>
                <a:gridCol w="1517933">
                  <a:extLst>
                    <a:ext uri="{9D8B030D-6E8A-4147-A177-3AD203B41FA5}">
                      <a16:colId xmlns:a16="http://schemas.microsoft.com/office/drawing/2014/main" val="1337365657"/>
                    </a:ext>
                  </a:extLst>
                </a:gridCol>
                <a:gridCol w="1449194">
                  <a:extLst>
                    <a:ext uri="{9D8B030D-6E8A-4147-A177-3AD203B41FA5}">
                      <a16:colId xmlns:a16="http://schemas.microsoft.com/office/drawing/2014/main" val="2671528241"/>
                    </a:ext>
                  </a:extLst>
                </a:gridCol>
                <a:gridCol w="1758119">
                  <a:extLst>
                    <a:ext uri="{9D8B030D-6E8A-4147-A177-3AD203B41FA5}">
                      <a16:colId xmlns:a16="http://schemas.microsoft.com/office/drawing/2014/main" val="610599987"/>
                    </a:ext>
                  </a:extLst>
                </a:gridCol>
              </a:tblGrid>
              <a:tr h="125474">
                <a:tc>
                  <a:txBody>
                    <a:bodyPr/>
                    <a:lstStyle/>
                    <a:p>
                      <a:pPr marL="0" marR="0" algn="l">
                        <a:lnSpc>
                          <a:spcPct val="107000"/>
                        </a:lnSpc>
                        <a:spcBef>
                          <a:spcPts val="0"/>
                        </a:spcBef>
                        <a:spcAft>
                          <a:spcPts val="0"/>
                        </a:spcAft>
                      </a:pPr>
                      <a:r>
                        <a:rPr lang="en-US" sz="800" b="1">
                          <a:solidFill>
                            <a:srgbClr val="000000"/>
                          </a:solidFill>
                          <a:effectLst/>
                          <a:latin typeface="Calibri"/>
                          <a:ea typeface="Times New Roman" panose="02020603050405020304" pitchFamily="18" charset="0"/>
                          <a:cs typeface="Times New Roman"/>
                        </a:rPr>
                        <a:t>Goal Area 2:</a:t>
                      </a:r>
                      <a:endParaRPr lang="en-US" sz="800">
                        <a:effectLst/>
                        <a:latin typeface="Times New Roman"/>
                        <a:ea typeface="Calibri" panose="020F0502020204030204" pitchFamily="34" charset="0"/>
                        <a:cs typeface="Times New Roman"/>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a:solidFill>
                            <a:srgbClr val="000000"/>
                          </a:solidFill>
                          <a:effectLst/>
                          <a:latin typeface="Calibri"/>
                          <a:ea typeface="Times New Roman" panose="02020603050405020304" pitchFamily="18" charset="0"/>
                          <a:cs typeface="Calibri"/>
                        </a:rPr>
                        <a:t>Closing the Achievement Gaps</a:t>
                      </a:r>
                      <a:endParaRPr lang="en-US" sz="800">
                        <a:effectLst/>
                        <a:latin typeface="Times New Roman"/>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76808742"/>
                  </a:ext>
                </a:extLst>
              </a:tr>
              <a:tr h="130479">
                <a:tc>
                  <a:txBody>
                    <a:bodyPr/>
                    <a:lstStyle/>
                    <a:p>
                      <a:pPr marL="0" marR="0" algn="l">
                        <a:lnSpc>
                          <a:spcPct val="107000"/>
                        </a:lnSpc>
                        <a:spcBef>
                          <a:spcPts val="0"/>
                        </a:spcBef>
                        <a:spcAft>
                          <a:spcPts val="0"/>
                        </a:spcAft>
                      </a:pPr>
                      <a:r>
                        <a:rPr lang="en-US" sz="800" b="1">
                          <a:solidFill>
                            <a:srgbClr val="000000"/>
                          </a:solidFill>
                          <a:effectLst/>
                          <a:latin typeface="Calibri"/>
                          <a:ea typeface="Times New Roman" panose="02020603050405020304" pitchFamily="18" charset="0"/>
                          <a:cs typeface="Calibri"/>
                        </a:rPr>
                        <a:t>Annual Goal 2:  </a:t>
                      </a:r>
                      <a:endParaRPr lang="en-US" sz="800">
                        <a:effectLst/>
                        <a:latin typeface="Times New Roman"/>
                        <a:ea typeface="Calibri" panose="020F0502020204030204" pitchFamily="34" charset="0"/>
                        <a:cs typeface="Times New Roman" panose="02020603050405020304" pitchFamily="18" charset="0"/>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At least 80% of indicators evaluated in the Academic Growth Status will be met by all student groups by June 2024. </a:t>
                      </a:r>
                      <a:endParaRPr lang="en-US" sz="800">
                        <a:effectLst/>
                        <a:latin typeface="Calibri"/>
                        <a:ea typeface="Calibri" panose="020F0502020204030204" pitchFamily="34" charset="0"/>
                        <a:cs typeface="Times New Roman" panose="02020603050405020304" pitchFamily="18" charset="0"/>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56042636"/>
                  </a:ext>
                </a:extLst>
              </a:tr>
              <a:tr h="125474">
                <a:tc>
                  <a:txBody>
                    <a:bodyPr/>
                    <a:lstStyle/>
                    <a:p>
                      <a:pPr marL="0" marR="0" algn="l">
                        <a:lnSpc>
                          <a:spcPct val="107000"/>
                        </a:lnSpc>
                        <a:spcBef>
                          <a:spcPts val="0"/>
                        </a:spcBef>
                        <a:spcAft>
                          <a:spcPts val="0"/>
                        </a:spcAft>
                      </a:pPr>
                      <a:r>
                        <a:rPr lang="en-US" sz="800" b="1">
                          <a:solidFill>
                            <a:srgbClr val="000000"/>
                          </a:solidFill>
                          <a:effectLst/>
                          <a:latin typeface="Calibri"/>
                          <a:ea typeface="Times New Roman" panose="02020603050405020304" pitchFamily="18" charset="0"/>
                          <a:cs typeface="Calibri"/>
                        </a:rPr>
                        <a:t>Objective 3:  </a:t>
                      </a:r>
                      <a:endParaRPr lang="en-US" sz="800">
                        <a:effectLst/>
                        <a:latin typeface="Times New Roman"/>
                        <a:ea typeface="Calibri" panose="020F0502020204030204" pitchFamily="34" charset="0"/>
                        <a:cs typeface="Times New Roman" panose="02020603050405020304" pitchFamily="18" charset="0"/>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All Emergent Bilingual will demonstrate a </a:t>
                      </a:r>
                      <a:r>
                        <a:rPr lang="en-US" sz="800">
                          <a:solidFill>
                            <a:srgbClr val="000000"/>
                          </a:solidFill>
                          <a:effectLst/>
                          <a:highlight>
                            <a:srgbClr val="FFFF00"/>
                          </a:highlight>
                          <a:latin typeface="Calibri Light"/>
                          <a:ea typeface="Calibri" panose="020F0502020204030204" pitchFamily="34" charset="0"/>
                          <a:cs typeface="Times New Roman"/>
                        </a:rPr>
                        <a:t>3% increase</a:t>
                      </a:r>
                      <a:r>
                        <a:rPr lang="en-US" sz="800">
                          <a:solidFill>
                            <a:srgbClr val="000000"/>
                          </a:solidFill>
                          <a:effectLst/>
                          <a:latin typeface="Calibri Light"/>
                          <a:ea typeface="Calibri" panose="020F0502020204030204" pitchFamily="34" charset="0"/>
                          <a:cs typeface="Times New Roman"/>
                        </a:rPr>
                        <a:t> of academic progress in the areas of Reading and Mathematics by June 2024. </a:t>
                      </a:r>
                      <a:endParaRPr lang="en-US" sz="800">
                        <a:effectLst/>
                        <a:latin typeface="Calibri"/>
                        <a:ea typeface="Calibri" panose="020F0502020204030204" pitchFamily="34" charset="0"/>
                        <a:cs typeface="Times New Roman" panose="02020603050405020304" pitchFamily="18" charset="0"/>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28788098"/>
                  </a:ext>
                </a:extLst>
              </a:tr>
              <a:tr h="222729">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Strategy 1</a:t>
                      </a:r>
                      <a:endParaRPr lang="en-US" sz="800">
                        <a:effectLst/>
                        <a:latin typeface="Times New Roman"/>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Persons Responsible</a:t>
                      </a:r>
                      <a:endParaRPr lang="en-US" sz="800">
                        <a:effectLst/>
                        <a:latin typeface="Times New Roman"/>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Resources</a:t>
                      </a:r>
                      <a:endParaRPr lang="en-US" sz="800">
                        <a:effectLst/>
                        <a:latin typeface="Times New Roman"/>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Timeline</a:t>
                      </a:r>
                      <a:endParaRPr lang="en-US" sz="800">
                        <a:effectLst/>
                        <a:latin typeface="Times New Roman"/>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Evidence of Implementation</a:t>
                      </a:r>
                      <a:endParaRPr lang="en-US" sz="800">
                        <a:effectLst/>
                        <a:latin typeface="Times New Roman"/>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Evidence of Impact</a:t>
                      </a:r>
                      <a:endParaRPr lang="en-US" sz="800">
                        <a:effectLst/>
                        <a:latin typeface="Times New Roman"/>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Formative Evaluation</a:t>
                      </a:r>
                      <a:endParaRPr lang="en-US" sz="800">
                        <a:effectLst/>
                        <a:latin typeface="Times New Roman"/>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Title-I School- Wide Component</a:t>
                      </a:r>
                      <a:endParaRPr lang="en-US" sz="800">
                        <a:effectLst/>
                        <a:latin typeface="Times New Roman"/>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393884017"/>
                  </a:ext>
                </a:extLst>
              </a:tr>
              <a:tr h="1361658">
                <a:tc>
                  <a:txBody>
                    <a:bodyPr/>
                    <a:lstStyle/>
                    <a:p>
                      <a:pPr marL="0" marR="0" algn="l">
                        <a:lnSpc>
                          <a:spcPct val="107000"/>
                        </a:lnSpc>
                        <a:spcBef>
                          <a:spcPts val="0"/>
                        </a:spcBef>
                        <a:spcAft>
                          <a:spcPts val="0"/>
                        </a:spcAft>
                      </a:pPr>
                      <a:r>
                        <a:rPr lang="en-US" sz="800">
                          <a:solidFill>
                            <a:srgbClr val="000000"/>
                          </a:solidFill>
                          <a:effectLst/>
                          <a:latin typeface="Calibri"/>
                          <a:ea typeface="Calibri" panose="020F0502020204030204" pitchFamily="34" charset="0"/>
                          <a:cs typeface="Calibri"/>
                        </a:rPr>
                        <a:t>The progress of EL students academic growth in the areas of Reading and Mathematics will be monitored bi-weekly by all stakeholders. (teachers, administrators, Dual Lang. coordinators/strategists/coaches). </a:t>
                      </a:r>
                      <a:endParaRPr lang="en-US" sz="800">
                        <a:effectLst/>
                        <a:latin typeface="Calibri"/>
                        <a:ea typeface="Calibri" panose="020F0502020204030204" pitchFamily="34" charset="0"/>
                        <a:cs typeface="Times New Roman" panose="02020603050405020304" pitchFamily="18" charset="0"/>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-Dual Language Strategists/Coaches</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-Instructional Coaches</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-Principal</a:t>
                      </a:r>
                      <a:endParaRPr lang="en-US" sz="8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-Assistant Principal</a:t>
                      </a:r>
                      <a:endParaRPr lang="en-US" sz="8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-CLL</a:t>
                      </a:r>
                      <a:endParaRPr lang="en-US" sz="8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-Teachers</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-District Curriculum</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a:t>
                      </a:r>
                      <a:r>
                        <a:rPr lang="en-US" sz="800" err="1">
                          <a:solidFill>
                            <a:srgbClr val="000000"/>
                          </a:solidFill>
                          <a:effectLst/>
                          <a:latin typeface="Calibri Light"/>
                          <a:ea typeface="Calibri" panose="020F0502020204030204" pitchFamily="34" charset="0"/>
                          <a:cs typeface="Times New Roman"/>
                        </a:rPr>
                        <a:t>Istation</a:t>
                      </a:r>
                      <a:r>
                        <a:rPr lang="en-US" sz="800">
                          <a:solidFill>
                            <a:srgbClr val="000000"/>
                          </a:solidFill>
                          <a:effectLst/>
                          <a:latin typeface="Calibri Light"/>
                          <a:ea typeface="Calibri" panose="020F0502020204030204" pitchFamily="34" charset="0"/>
                          <a:cs typeface="Times New Roman"/>
                        </a:rPr>
                        <a:t> Reading</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-Imagine Math</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-Success Maker</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-STAAR Release Assessments (BM I &amp; II)</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-Aug. 2024</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-Oct. 2023</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-Nov. 2023</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-Jan. 2024</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-March 2024</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-April 2024</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-June 2024</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-District Review Sessions (DRS)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-DMAC data reports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-Campus Performance Reviews (CPR)</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-Progress Monitoring Reports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-Walk-through feedback</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-LPAC notes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-Lesson Plans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-Language Acquisition Monitoring</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 Application</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-Closing the achievement gap among student groups</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-Increase academic performance of all student groups in all BM and  STAAR tested subjects</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-Weekly Assessments</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-CBA I</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-BM I &amp; II</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-STAAR</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-TELPAS</a:t>
                      </a:r>
                    </a:p>
                    <a:p>
                      <a:pPr marL="0" marR="0" lvl="0" algn="l">
                        <a:lnSpc>
                          <a:spcPct val="107000"/>
                        </a:lnSpc>
                        <a:spcBef>
                          <a:spcPts val="0"/>
                        </a:spcBef>
                        <a:spcAft>
                          <a:spcPts val="0"/>
                        </a:spcAft>
                        <a:buNone/>
                      </a:pPr>
                      <a:r>
                        <a:rPr lang="en-US" sz="800">
                          <a:solidFill>
                            <a:srgbClr val="000000"/>
                          </a:solidFill>
                          <a:effectLst/>
                          <a:latin typeface="Calibri Light"/>
                          <a:ea typeface="Calibri" panose="020F0502020204030204" pitchFamily="34" charset="0"/>
                          <a:cs typeface="Times New Roman"/>
                        </a:rPr>
                        <a:t>-Interim Assessments</a:t>
                      </a: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-Comprehensive Needs Assessment-</a:t>
                      </a:r>
                      <a:br>
                        <a:rPr lang="en-US" sz="800">
                          <a:solidFill>
                            <a:srgbClr val="000000"/>
                          </a:solidFill>
                          <a:effectLst/>
                          <a:latin typeface="Calibri Light"/>
                          <a:ea typeface="Calibri" panose="020F0502020204030204" pitchFamily="34" charset="0"/>
                          <a:cs typeface="Times New Roman"/>
                        </a:rPr>
                      </a:br>
                      <a:r>
                        <a:rPr lang="en-US" sz="800" err="1">
                          <a:solidFill>
                            <a:srgbClr val="000000"/>
                          </a:solidFill>
                          <a:effectLst/>
                          <a:latin typeface="Calibri Light"/>
                          <a:ea typeface="Calibri" panose="020F0502020204030204" pitchFamily="34" charset="0"/>
                          <a:cs typeface="Times New Roman"/>
                        </a:rPr>
                        <a:t>a,b,c</a:t>
                      </a:r>
                      <a:r>
                        <a:rPr lang="en-US" sz="800">
                          <a:solidFill>
                            <a:srgbClr val="000000"/>
                          </a:solidFill>
                          <a:effectLst/>
                          <a:latin typeface="Calibri Light"/>
                          <a:ea typeface="Calibri" panose="020F0502020204030204" pitchFamily="34" charset="0"/>
                          <a:cs typeface="Times New Roman"/>
                        </a:rPr>
                        <a:t>,</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-Reform Strategies- </a:t>
                      </a:r>
                      <a:r>
                        <a:rPr lang="en-US" sz="800" err="1">
                          <a:solidFill>
                            <a:srgbClr val="000000"/>
                          </a:solidFill>
                          <a:effectLst/>
                          <a:latin typeface="Calibri Light"/>
                          <a:ea typeface="Calibri" panose="020F0502020204030204" pitchFamily="34" charset="0"/>
                          <a:cs typeface="Times New Roman"/>
                        </a:rPr>
                        <a:t>a,b,c</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-Teacher Decision Making Regarding Assessments-</a:t>
                      </a:r>
                      <a:r>
                        <a:rPr lang="en-US" sz="800" err="1">
                          <a:solidFill>
                            <a:srgbClr val="000000"/>
                          </a:solidFill>
                          <a:effectLst/>
                          <a:latin typeface="Calibri Light"/>
                          <a:ea typeface="Calibri" panose="020F0502020204030204" pitchFamily="34" charset="0"/>
                          <a:cs typeface="Times New Roman"/>
                        </a:rPr>
                        <a:t>a,b,c</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800" err="1">
                          <a:solidFill>
                            <a:srgbClr val="000000"/>
                          </a:solidFill>
                          <a:effectLst/>
                          <a:latin typeface="Calibri Light"/>
                          <a:ea typeface="Calibri" panose="020F0502020204030204" pitchFamily="34" charset="0"/>
                          <a:cs typeface="Times New Roman"/>
                        </a:rPr>
                        <a:t>a,b,c</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-Integration of Fed., State, &amp; Local Services, Programs and Funds- </a:t>
                      </a:r>
                      <a:r>
                        <a:rPr lang="en-US" sz="800" err="1">
                          <a:solidFill>
                            <a:srgbClr val="000000"/>
                          </a:solidFill>
                          <a:effectLst/>
                          <a:latin typeface="Calibri Light"/>
                          <a:ea typeface="Calibri" panose="020F0502020204030204" pitchFamily="34" charset="0"/>
                          <a:cs typeface="Times New Roman"/>
                        </a:rPr>
                        <a:t>a,b,c</a:t>
                      </a:r>
                      <a:endParaRPr lang="en-US" sz="800" err="1">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54254345"/>
                  </a:ext>
                </a:extLst>
              </a:tr>
              <a:tr h="125474">
                <a:tc gridSpan="8">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Action Steps</a:t>
                      </a:r>
                      <a:endParaRPr lang="en-US" sz="800">
                        <a:effectLst/>
                        <a:latin typeface="Times New Roman"/>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99301610"/>
                  </a:ext>
                </a:extLst>
              </a:tr>
              <a:tr h="125474">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1)Use ongoing district and campus created formative and summative assessments by grade levels (e.g., weekly, unit, CBA, BM I&amp;II) and identify EL groups to address specific academic needs based on growth performance</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79717311"/>
                  </a:ext>
                </a:extLst>
              </a:tr>
              <a:tr h="125474">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2)EL student group data will be disaggregated at the campus levels (CPR) to determine student progress and develop goals and plans to increasing performance to the Meets level and above</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37327338"/>
                  </a:ext>
                </a:extLst>
              </a:tr>
              <a:tr h="125474">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3)Use assessment data to drive EL students' individualized intervention/acceleration plans by holding teacher/principal led student conferences after every CBA and Benchmark. </a:t>
                      </a:r>
                      <a:endParaRPr lang="en-US" sz="800">
                        <a:effectLst/>
                        <a:latin typeface="Calibri"/>
                        <a:ea typeface="Calibri" panose="020F0502020204030204" pitchFamily="34" charset="0"/>
                        <a:cs typeface="Times New Roman" panose="02020603050405020304" pitchFamily="18" charset="0"/>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17592369"/>
                  </a:ext>
                </a:extLst>
              </a:tr>
              <a:tr h="222729">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4)Plan and provide instruction, interventions, and enrichment that are directly related to students’ needs/strengths as demonstrated by EL student group data (e.g., enrichment classes, tutorials, extended learning time, enrichment camps, academies, summer school)</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65177819"/>
                  </a:ext>
                </a:extLst>
              </a:tr>
              <a:tr h="222729">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Strategy 2</a:t>
                      </a:r>
                      <a:endParaRPr lang="en-US" sz="800">
                        <a:effectLst/>
                        <a:latin typeface="Times New Roman"/>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Persons Responsible</a:t>
                      </a:r>
                      <a:endParaRPr lang="en-US" sz="800">
                        <a:effectLst/>
                        <a:latin typeface="Times New Roman"/>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Resources</a:t>
                      </a:r>
                      <a:endParaRPr lang="en-US" sz="800">
                        <a:effectLst/>
                        <a:latin typeface="Times New Roman"/>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Timeline</a:t>
                      </a:r>
                      <a:endParaRPr lang="en-US" sz="800">
                        <a:effectLst/>
                        <a:latin typeface="Times New Roman"/>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Evidence of Implementation</a:t>
                      </a:r>
                      <a:endParaRPr lang="en-US" sz="800">
                        <a:effectLst/>
                        <a:latin typeface="Times New Roman"/>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Evidence of Impact</a:t>
                      </a:r>
                      <a:endParaRPr lang="en-US" sz="800">
                        <a:effectLst/>
                        <a:latin typeface="Times New Roman"/>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Formative Evaluation</a:t>
                      </a:r>
                      <a:endParaRPr lang="en-US" sz="800">
                        <a:effectLst/>
                        <a:latin typeface="Times New Roman"/>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Title-I School- Wide Component</a:t>
                      </a:r>
                      <a:endParaRPr lang="en-US" sz="800">
                        <a:effectLst/>
                        <a:latin typeface="Times New Roman"/>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234773261"/>
                  </a:ext>
                </a:extLst>
              </a:tr>
              <a:tr h="1361658">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Provide specialized professional development that addresses the ELPS for Reading and Mathematics. </a:t>
                      </a:r>
                      <a:endParaRPr lang="en-US" sz="800">
                        <a:effectLst/>
                        <a:latin typeface="Calibri"/>
                        <a:ea typeface="Calibri" panose="020F0502020204030204" pitchFamily="34" charset="0"/>
                        <a:cs typeface="Times New Roman" panose="02020603050405020304" pitchFamily="18" charset="0"/>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Dual Language Strategists/Coaches </a:t>
                      </a:r>
                      <a:endParaRPr lang="en-US" sz="8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-Instructional Coaches </a:t>
                      </a:r>
                      <a:endParaRPr lang="en-US" sz="8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-Principal </a:t>
                      </a:r>
                      <a:endParaRPr lang="en-US" sz="8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-Assistant Principal </a:t>
                      </a:r>
                      <a:endParaRPr lang="en-US" sz="8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-CLL </a:t>
                      </a:r>
                      <a:endParaRPr lang="en-US" sz="8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-Teachers</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-District Curriculum</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a:t>
                      </a:r>
                      <a:r>
                        <a:rPr lang="en-US" sz="800" err="1">
                          <a:solidFill>
                            <a:srgbClr val="000000"/>
                          </a:solidFill>
                          <a:effectLst/>
                          <a:latin typeface="Calibri Light"/>
                          <a:ea typeface="Calibri" panose="020F0502020204030204" pitchFamily="34" charset="0"/>
                          <a:cs typeface="Times New Roman"/>
                        </a:rPr>
                        <a:t>Istation</a:t>
                      </a:r>
                      <a:r>
                        <a:rPr lang="en-US" sz="800">
                          <a:solidFill>
                            <a:srgbClr val="000000"/>
                          </a:solidFill>
                          <a:effectLst/>
                          <a:latin typeface="Calibri Light"/>
                          <a:ea typeface="Calibri" panose="020F0502020204030204" pitchFamily="34" charset="0"/>
                          <a:cs typeface="Times New Roman"/>
                        </a:rPr>
                        <a:t> Reading</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-Imagine Math</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-Success Maker</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-STAAR Release Assessments (BM I &amp; II)</a:t>
                      </a:r>
                      <a:endParaRPr lang="en-US" sz="8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t>
                      </a:r>
                      <a:r>
                        <a:rPr lang="en-US" sz="800" err="1">
                          <a:solidFill>
                            <a:srgbClr val="000000"/>
                          </a:solidFill>
                          <a:effectLst/>
                          <a:latin typeface="Calibri Light"/>
                          <a:ea typeface="Calibri" panose="020F0502020204030204" pitchFamily="34" charset="0"/>
                          <a:cs typeface="Times New Roman"/>
                        </a:rPr>
                        <a:t>MyOn</a:t>
                      </a:r>
                      <a:endParaRPr lang="en-US" sz="800" err="1">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-Accelerated Reader</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-Aug. 2024</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-Oct. 2023</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-Nov. 2023</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-Jan. 2024</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-March 2024</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-April 2024</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-June 2024</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-District Review Sessions (DRS)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-DMAC data reports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-Campus Performance Reviews (CPR)</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-Progress Monitoring Reports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-Walk-through feedback</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-LPAC notes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-Lesson Plans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-Language Acquisition Monitoring</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 Application</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800">
                          <a:solidFill>
                            <a:srgbClr val="000000"/>
                          </a:solidFill>
                          <a:effectLst/>
                          <a:latin typeface="Calibri Light"/>
                          <a:ea typeface="Calibri" panose="020F0502020204030204" pitchFamily="34" charset="0"/>
                          <a:cs typeface="Times New Roman"/>
                        </a:rPr>
                        <a:t>-Closing the achievement gap among student groups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-Increase academic performance of all student groups in all BM, STAAR/EOC tested subjects</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-Weekly Assessments</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-CBA I</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-BM I &amp; II</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-STAAR</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-TELPAS</a:t>
                      </a:r>
                    </a:p>
                    <a:p>
                      <a:pPr marL="0" marR="0" lvl="0" algn="l">
                        <a:lnSpc>
                          <a:spcPct val="107000"/>
                        </a:lnSpc>
                        <a:spcBef>
                          <a:spcPts val="0"/>
                        </a:spcBef>
                        <a:spcAft>
                          <a:spcPts val="0"/>
                        </a:spcAft>
                        <a:buNone/>
                      </a:pPr>
                      <a:r>
                        <a:rPr lang="en-US" sz="800">
                          <a:solidFill>
                            <a:srgbClr val="000000"/>
                          </a:solidFill>
                          <a:effectLst/>
                          <a:latin typeface="Calibri Light"/>
                          <a:ea typeface="Calibri" panose="020F0502020204030204" pitchFamily="34" charset="0"/>
                          <a:cs typeface="Times New Roman"/>
                        </a:rPr>
                        <a:t>-Interim Assessments</a:t>
                      </a: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-Comprehensive Needs Assessment-</a:t>
                      </a:r>
                      <a:br>
                        <a:rPr lang="en-US" sz="800">
                          <a:solidFill>
                            <a:srgbClr val="000000"/>
                          </a:solidFill>
                          <a:effectLst/>
                          <a:latin typeface="Calibri Light"/>
                          <a:ea typeface="Calibri" panose="020F0502020204030204" pitchFamily="34" charset="0"/>
                          <a:cs typeface="Times New Roman"/>
                        </a:rPr>
                      </a:br>
                      <a:r>
                        <a:rPr lang="en-US" sz="800" err="1">
                          <a:solidFill>
                            <a:srgbClr val="000000"/>
                          </a:solidFill>
                          <a:effectLst/>
                          <a:latin typeface="Calibri Light"/>
                          <a:ea typeface="Calibri" panose="020F0502020204030204" pitchFamily="34" charset="0"/>
                          <a:cs typeface="Times New Roman"/>
                        </a:rPr>
                        <a:t>a,b,c</a:t>
                      </a:r>
                      <a:r>
                        <a:rPr lang="en-US" sz="800">
                          <a:solidFill>
                            <a:srgbClr val="000000"/>
                          </a:solidFill>
                          <a:effectLst/>
                          <a:latin typeface="Calibri Light"/>
                          <a:ea typeface="Calibri" panose="020F0502020204030204" pitchFamily="34" charset="0"/>
                          <a:cs typeface="Times New Roman"/>
                        </a:rPr>
                        <a:t>,</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-Reform Strategies- </a:t>
                      </a:r>
                      <a:r>
                        <a:rPr lang="en-US" sz="800" err="1">
                          <a:solidFill>
                            <a:srgbClr val="000000"/>
                          </a:solidFill>
                          <a:effectLst/>
                          <a:latin typeface="Calibri Light"/>
                          <a:ea typeface="Calibri" panose="020F0502020204030204" pitchFamily="34" charset="0"/>
                          <a:cs typeface="Times New Roman"/>
                        </a:rPr>
                        <a:t>a,b,c</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-Teacher Decision Making Regarding Assessments-</a:t>
                      </a:r>
                      <a:r>
                        <a:rPr lang="en-US" sz="800" err="1">
                          <a:solidFill>
                            <a:srgbClr val="000000"/>
                          </a:solidFill>
                          <a:effectLst/>
                          <a:latin typeface="Calibri Light"/>
                          <a:ea typeface="Calibri" panose="020F0502020204030204" pitchFamily="34" charset="0"/>
                          <a:cs typeface="Times New Roman"/>
                        </a:rPr>
                        <a:t>a,b,c</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800" err="1">
                          <a:solidFill>
                            <a:srgbClr val="000000"/>
                          </a:solidFill>
                          <a:effectLst/>
                          <a:latin typeface="Calibri Light"/>
                          <a:ea typeface="Calibri" panose="020F0502020204030204" pitchFamily="34" charset="0"/>
                          <a:cs typeface="Times New Roman"/>
                        </a:rPr>
                        <a:t>a,b,c</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-Integration of Fed., State, &amp; Local Services, Programs and Funds- </a:t>
                      </a:r>
                      <a:r>
                        <a:rPr lang="en-US" sz="800" err="1">
                          <a:solidFill>
                            <a:srgbClr val="000000"/>
                          </a:solidFill>
                          <a:effectLst/>
                          <a:latin typeface="Calibri Light"/>
                          <a:ea typeface="Calibri" panose="020F0502020204030204" pitchFamily="34" charset="0"/>
                          <a:cs typeface="Times New Roman"/>
                        </a:rPr>
                        <a:t>a,b,c</a:t>
                      </a:r>
                      <a:endParaRPr lang="en-US" sz="800" err="1">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89753362"/>
                  </a:ext>
                </a:extLst>
              </a:tr>
              <a:tr h="125474">
                <a:tc gridSpan="8">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Action Steps</a:t>
                      </a:r>
                      <a:endParaRPr lang="en-US" sz="800">
                        <a:effectLst/>
                        <a:latin typeface="Times New Roman"/>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50335889"/>
                  </a:ext>
                </a:extLst>
              </a:tr>
              <a:tr h="125474">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1)Identify specific areas in which students are not meeting academic progress to provide specialized professional development and coaching </a:t>
                      </a:r>
                      <a:endParaRPr lang="en-US" sz="800">
                        <a:effectLst/>
                        <a:latin typeface="Calibri"/>
                        <a:ea typeface="Calibri" panose="020F0502020204030204" pitchFamily="34" charset="0"/>
                        <a:cs typeface="Times New Roman" panose="02020603050405020304" pitchFamily="18" charset="0"/>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14521385"/>
                  </a:ext>
                </a:extLst>
              </a:tr>
              <a:tr h="125474">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2)Provide specialized training on the ELPS to be able to support student needs based on academic progress needs</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71195489"/>
                  </a:ext>
                </a:extLst>
              </a:tr>
              <a:tr h="125474">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3) Provide professional development on differentiated instruction to assist EL student groups in meeting academic progress. </a:t>
                      </a:r>
                      <a:endParaRPr lang="en-US" sz="800">
                        <a:effectLst/>
                        <a:latin typeface="Calibri"/>
                        <a:ea typeface="Calibri" panose="020F0502020204030204" pitchFamily="34" charset="0"/>
                        <a:cs typeface="Times New Roman" panose="02020603050405020304" pitchFamily="18" charset="0"/>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04394910"/>
                  </a:ext>
                </a:extLst>
              </a:tr>
              <a:tr h="222729">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Strategy 3</a:t>
                      </a:r>
                      <a:endParaRPr lang="en-US" sz="800">
                        <a:effectLst/>
                        <a:latin typeface="Times New Roman"/>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Persons Responsible</a:t>
                      </a:r>
                      <a:endParaRPr lang="en-US" sz="800">
                        <a:effectLst/>
                        <a:latin typeface="Times New Roman"/>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Resources</a:t>
                      </a:r>
                      <a:endParaRPr lang="en-US" sz="800">
                        <a:effectLst/>
                        <a:latin typeface="Times New Roman"/>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Timeline</a:t>
                      </a:r>
                      <a:endParaRPr lang="en-US" sz="800">
                        <a:effectLst/>
                        <a:latin typeface="Times New Roman"/>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Evidence of Implementation</a:t>
                      </a:r>
                      <a:endParaRPr lang="en-US" sz="800">
                        <a:effectLst/>
                        <a:latin typeface="Times New Roman"/>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Evidence of Impact</a:t>
                      </a:r>
                      <a:endParaRPr lang="en-US" sz="800">
                        <a:effectLst/>
                        <a:latin typeface="Times New Roman"/>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Formative Evaluation</a:t>
                      </a:r>
                      <a:endParaRPr lang="en-US" sz="800">
                        <a:effectLst/>
                        <a:latin typeface="Times New Roman"/>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Title-I School- Wide Component</a:t>
                      </a:r>
                      <a:endParaRPr lang="en-US" sz="800">
                        <a:effectLst/>
                        <a:latin typeface="Times New Roman"/>
                        <a:ea typeface="Calibri" panose="020F0502020204030204" pitchFamily="34" charset="0"/>
                        <a:cs typeface="Calibri"/>
                      </a:endParaRPr>
                    </a:p>
                  </a:txBody>
                  <a:tcPr marL="42640" marR="4264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839471472"/>
                  </a:ext>
                </a:extLst>
              </a:tr>
              <a:tr h="1361658">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-Differentiate instruction for English Learners based on their individual academic growth needs.  </a:t>
                      </a:r>
                      <a:endParaRPr lang="en-US" sz="800">
                        <a:effectLst/>
                        <a:latin typeface="Calibri"/>
                        <a:ea typeface="Calibri" panose="020F0502020204030204" pitchFamily="34" charset="0"/>
                        <a:cs typeface="Times New Roman" panose="02020603050405020304" pitchFamily="18" charset="0"/>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Dual Language Strategists/Coaches </a:t>
                      </a:r>
                      <a:endParaRPr lang="en-US" sz="8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-Instructional Coaches </a:t>
                      </a:r>
                      <a:endParaRPr lang="en-US" sz="8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-Principal </a:t>
                      </a:r>
                      <a:endParaRPr lang="en-US" sz="8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-Assistant Principal </a:t>
                      </a:r>
                      <a:endParaRPr lang="en-US" sz="8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-CLL </a:t>
                      </a:r>
                      <a:endParaRPr lang="en-US" sz="8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-Teachers</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-District Curriculum</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a:t>
                      </a:r>
                      <a:r>
                        <a:rPr lang="en-US" sz="800" err="1">
                          <a:solidFill>
                            <a:srgbClr val="000000"/>
                          </a:solidFill>
                          <a:effectLst/>
                          <a:latin typeface="Calibri Light"/>
                          <a:ea typeface="Calibri" panose="020F0502020204030204" pitchFamily="34" charset="0"/>
                          <a:cs typeface="Times New Roman"/>
                        </a:rPr>
                        <a:t>Istation</a:t>
                      </a:r>
                      <a:r>
                        <a:rPr lang="en-US" sz="800">
                          <a:solidFill>
                            <a:srgbClr val="000000"/>
                          </a:solidFill>
                          <a:effectLst/>
                          <a:latin typeface="Calibri Light"/>
                          <a:ea typeface="Calibri" panose="020F0502020204030204" pitchFamily="34" charset="0"/>
                          <a:cs typeface="Times New Roman"/>
                        </a:rPr>
                        <a:t> Reading</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-Imagine Math</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-Success Maker</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-STAAR Release Assessments (BM I &amp; II)</a:t>
                      </a:r>
                      <a:endParaRPr lang="en-US" sz="8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t>
                      </a:r>
                      <a:r>
                        <a:rPr lang="en-US" sz="800" err="1">
                          <a:solidFill>
                            <a:srgbClr val="000000"/>
                          </a:solidFill>
                          <a:effectLst/>
                          <a:latin typeface="Calibri Light"/>
                          <a:ea typeface="Calibri" panose="020F0502020204030204" pitchFamily="34" charset="0"/>
                          <a:cs typeface="Times New Roman"/>
                        </a:rPr>
                        <a:t>MyOn</a:t>
                      </a:r>
                      <a:endParaRPr lang="en-US" sz="800" err="1">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-Accelerated Reader</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-Aug. 2024</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-Oct. 2023</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-Nov. 2023</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-Jan. 2024</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-March 2024</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-April 2024</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-June 2024</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-District Review Sessions (DRS)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-DMAC data reports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-Campus Performance Reviews (CPR)</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-Progress Monitoring Reports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-Walk-through feedback</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-LPAC notes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-Lesson Plans</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-Language Acquisition Monitoring</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 Application</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-Closing the achievement gap among student groups</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-Increase academic performance of all student groups in all BM, Interim Assessments and  STAAR tested subjects</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-Weekly Assessments</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-CBA I</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-BM I &amp; II </a:t>
                      </a:r>
                      <a:endParaRPr lang="en-US" sz="8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-Interim Assessments</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-STAAR</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-TELPAS</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-Comprehensive Needs Assessment-</a:t>
                      </a:r>
                      <a:br>
                        <a:rPr lang="en-US" sz="800">
                          <a:solidFill>
                            <a:srgbClr val="000000"/>
                          </a:solidFill>
                          <a:effectLst/>
                          <a:latin typeface="Calibri Light"/>
                          <a:ea typeface="Calibri" panose="020F0502020204030204" pitchFamily="34" charset="0"/>
                          <a:cs typeface="Times New Roman"/>
                        </a:rPr>
                      </a:br>
                      <a:r>
                        <a:rPr lang="en-US" sz="800" err="1">
                          <a:solidFill>
                            <a:srgbClr val="000000"/>
                          </a:solidFill>
                          <a:effectLst/>
                          <a:latin typeface="Calibri Light"/>
                          <a:ea typeface="Calibri" panose="020F0502020204030204" pitchFamily="34" charset="0"/>
                          <a:cs typeface="Times New Roman"/>
                        </a:rPr>
                        <a:t>a,b,c</a:t>
                      </a:r>
                      <a:r>
                        <a:rPr lang="en-US" sz="800">
                          <a:solidFill>
                            <a:srgbClr val="000000"/>
                          </a:solidFill>
                          <a:effectLst/>
                          <a:latin typeface="Calibri Light"/>
                          <a:ea typeface="Calibri" panose="020F0502020204030204" pitchFamily="34" charset="0"/>
                          <a:cs typeface="Times New Roman"/>
                        </a:rPr>
                        <a:t>,</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-Reform Strategies- </a:t>
                      </a:r>
                      <a:r>
                        <a:rPr lang="en-US" sz="800" err="1">
                          <a:solidFill>
                            <a:srgbClr val="000000"/>
                          </a:solidFill>
                          <a:effectLst/>
                          <a:latin typeface="Calibri Light"/>
                          <a:ea typeface="Calibri" panose="020F0502020204030204" pitchFamily="34" charset="0"/>
                          <a:cs typeface="Times New Roman"/>
                        </a:rPr>
                        <a:t>a,b,c</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-Teacher Decision Making Regarding Assessments-</a:t>
                      </a:r>
                      <a:r>
                        <a:rPr lang="en-US" sz="800" err="1">
                          <a:solidFill>
                            <a:srgbClr val="000000"/>
                          </a:solidFill>
                          <a:effectLst/>
                          <a:latin typeface="Calibri Light"/>
                          <a:ea typeface="Calibri" panose="020F0502020204030204" pitchFamily="34" charset="0"/>
                          <a:cs typeface="Times New Roman"/>
                        </a:rPr>
                        <a:t>a,b,c</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800" err="1">
                          <a:solidFill>
                            <a:srgbClr val="000000"/>
                          </a:solidFill>
                          <a:effectLst/>
                          <a:latin typeface="Calibri Light"/>
                          <a:ea typeface="Calibri" panose="020F0502020204030204" pitchFamily="34" charset="0"/>
                          <a:cs typeface="Times New Roman"/>
                        </a:rPr>
                        <a:t>a,b,c</a:t>
                      </a:r>
                      <a:br>
                        <a:rPr lang="en-US" sz="800">
                          <a:solidFill>
                            <a:srgbClr val="000000"/>
                          </a:solidFill>
                          <a:effectLst/>
                          <a:latin typeface="Calibri Light"/>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-Integration of Fed., State, &amp; Local Services, Programs and Funds- </a:t>
                      </a:r>
                      <a:r>
                        <a:rPr lang="en-US" sz="800" err="1">
                          <a:solidFill>
                            <a:srgbClr val="000000"/>
                          </a:solidFill>
                          <a:effectLst/>
                          <a:latin typeface="Calibri Light"/>
                          <a:ea typeface="Calibri" panose="020F0502020204030204" pitchFamily="34" charset="0"/>
                          <a:cs typeface="Times New Roman"/>
                        </a:rPr>
                        <a:t>a,b,c</a:t>
                      </a:r>
                      <a:endParaRPr lang="en-US" sz="800" err="1">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833640"/>
                  </a:ext>
                </a:extLst>
              </a:tr>
              <a:tr h="125474">
                <a:tc gridSpan="8">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Action Steps</a:t>
                      </a:r>
                      <a:endParaRPr lang="en-US" sz="800">
                        <a:effectLst/>
                        <a:latin typeface="Times New Roman"/>
                        <a:ea typeface="Calibri" panose="020F0502020204030204" pitchFamily="34" charset="0"/>
                        <a:cs typeface="Calibri"/>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30101988"/>
                  </a:ext>
                </a:extLst>
              </a:tr>
              <a:tr h="125474">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1) Analyze student assessments (CBAs and Benchmarks) to identify specific areas of need for EL students. </a:t>
                      </a:r>
                      <a:endParaRPr lang="en-US" sz="800">
                        <a:effectLst/>
                        <a:latin typeface="Calibri"/>
                        <a:ea typeface="Calibri" panose="020F0502020204030204" pitchFamily="34" charset="0"/>
                        <a:cs typeface="Times New Roman" panose="02020603050405020304" pitchFamily="18" charset="0"/>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62012018"/>
                  </a:ext>
                </a:extLst>
              </a:tr>
              <a:tr h="125474">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2) Provide targeted instruction based on EL group needs during intervention/accelerated time (small group, Extended day tutoring, Saturday tutoring)</a:t>
                      </a:r>
                      <a:endParaRPr lang="en-US" sz="800">
                        <a:effectLst/>
                        <a:latin typeface="Calibri Light"/>
                        <a:ea typeface="Calibri" panose="020F0502020204030204" pitchFamily="34" charset="0"/>
                        <a:cs typeface="Times New Roman"/>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88566250"/>
                  </a:ext>
                </a:extLst>
              </a:tr>
              <a:tr h="125474">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3) Schedule in intervention/accelerated instruction during school hours to target EL student groups that are unable to attend extended day/Saturday tutoring </a:t>
                      </a:r>
                      <a:endParaRPr lang="en-US" sz="800">
                        <a:effectLst/>
                        <a:latin typeface="Calibri"/>
                        <a:ea typeface="Calibri" panose="020F0502020204030204" pitchFamily="34" charset="0"/>
                        <a:cs typeface="Times New Roman" panose="02020603050405020304" pitchFamily="18" charset="0"/>
                      </a:endParaRPr>
                    </a:p>
                  </a:txBody>
                  <a:tcPr marL="42640" marR="426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33175380"/>
                  </a:ext>
                </a:extLst>
              </a:tr>
            </a:tbl>
          </a:graphicData>
        </a:graphic>
      </p:graphicFrame>
    </p:spTree>
    <p:extLst>
      <p:ext uri="{BB962C8B-B14F-4D97-AF65-F5344CB8AC3E}">
        <p14:creationId xmlns:p14="http://schemas.microsoft.com/office/powerpoint/2010/main" val="223371559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67A48190-7C25-4C27-838A-150C7C0E1DFC}"/>
              </a:ext>
            </a:extLst>
          </p:cNvPr>
          <p:cNvGraphicFramePr>
            <a:graphicFrameLocks noGrp="1"/>
          </p:cNvGraphicFramePr>
          <p:nvPr>
            <p:extLst>
              <p:ext uri="{D42A27DB-BD31-4B8C-83A1-F6EECF244321}">
                <p14:modId xmlns:p14="http://schemas.microsoft.com/office/powerpoint/2010/main" val="1861888202"/>
              </p:ext>
            </p:extLst>
          </p:nvPr>
        </p:nvGraphicFramePr>
        <p:xfrm>
          <a:off x="1" y="0"/>
          <a:ext cx="12192000" cy="6857998"/>
        </p:xfrm>
        <a:graphic>
          <a:graphicData uri="http://schemas.openxmlformats.org/drawingml/2006/table">
            <a:tbl>
              <a:tblPr firstRow="1" firstCol="1" bandRow="1"/>
              <a:tblGrid>
                <a:gridCol w="1790466">
                  <a:extLst>
                    <a:ext uri="{9D8B030D-6E8A-4147-A177-3AD203B41FA5}">
                      <a16:colId xmlns:a16="http://schemas.microsoft.com/office/drawing/2014/main" val="591252523"/>
                    </a:ext>
                  </a:extLst>
                </a:gridCol>
                <a:gridCol w="1458089">
                  <a:extLst>
                    <a:ext uri="{9D8B030D-6E8A-4147-A177-3AD203B41FA5}">
                      <a16:colId xmlns:a16="http://schemas.microsoft.com/office/drawing/2014/main" val="1831930030"/>
                    </a:ext>
                  </a:extLst>
                </a:gridCol>
                <a:gridCol w="1414421">
                  <a:extLst>
                    <a:ext uri="{9D8B030D-6E8A-4147-A177-3AD203B41FA5}">
                      <a16:colId xmlns:a16="http://schemas.microsoft.com/office/drawing/2014/main" val="794330326"/>
                    </a:ext>
                  </a:extLst>
                </a:gridCol>
                <a:gridCol w="870973">
                  <a:extLst>
                    <a:ext uri="{9D8B030D-6E8A-4147-A177-3AD203B41FA5}">
                      <a16:colId xmlns:a16="http://schemas.microsoft.com/office/drawing/2014/main" val="3685127032"/>
                    </a:ext>
                  </a:extLst>
                </a:gridCol>
                <a:gridCol w="1844650">
                  <a:extLst>
                    <a:ext uri="{9D8B030D-6E8A-4147-A177-3AD203B41FA5}">
                      <a16:colId xmlns:a16="http://schemas.microsoft.com/office/drawing/2014/main" val="404731746"/>
                    </a:ext>
                  </a:extLst>
                </a:gridCol>
                <a:gridCol w="1546240">
                  <a:extLst>
                    <a:ext uri="{9D8B030D-6E8A-4147-A177-3AD203B41FA5}">
                      <a16:colId xmlns:a16="http://schemas.microsoft.com/office/drawing/2014/main" val="3157611669"/>
                    </a:ext>
                  </a:extLst>
                </a:gridCol>
                <a:gridCol w="1475884">
                  <a:extLst>
                    <a:ext uri="{9D8B030D-6E8A-4147-A177-3AD203B41FA5}">
                      <a16:colId xmlns:a16="http://schemas.microsoft.com/office/drawing/2014/main" val="491156308"/>
                    </a:ext>
                  </a:extLst>
                </a:gridCol>
                <a:gridCol w="1791277">
                  <a:extLst>
                    <a:ext uri="{9D8B030D-6E8A-4147-A177-3AD203B41FA5}">
                      <a16:colId xmlns:a16="http://schemas.microsoft.com/office/drawing/2014/main" val="1676201430"/>
                    </a:ext>
                  </a:extLst>
                </a:gridCol>
              </a:tblGrid>
              <a:tr h="129164">
                <a:tc>
                  <a:txBody>
                    <a:bodyPr/>
                    <a:lstStyle/>
                    <a:p>
                      <a:pPr marL="0" marR="0" algn="l">
                        <a:lnSpc>
                          <a:spcPct val="107000"/>
                        </a:lnSpc>
                        <a:spcBef>
                          <a:spcPts val="0"/>
                        </a:spcBef>
                        <a:spcAft>
                          <a:spcPts val="0"/>
                        </a:spcAft>
                      </a:pPr>
                      <a:r>
                        <a:rPr lang="en-US" sz="800" b="1">
                          <a:solidFill>
                            <a:srgbClr val="000000"/>
                          </a:solidFill>
                          <a:effectLst/>
                          <a:latin typeface="Calibri"/>
                          <a:ea typeface="Times New Roman" panose="02020603050405020304" pitchFamily="18" charset="0"/>
                          <a:cs typeface="Calibri"/>
                        </a:rPr>
                        <a:t>Goal Area 2:</a:t>
                      </a:r>
                      <a:endParaRPr lang="en-US" sz="800">
                        <a:effectLst/>
                        <a:latin typeface="Times New Roman"/>
                        <a:ea typeface="Calibri" panose="020F0502020204030204" pitchFamily="34" charset="0"/>
                        <a:cs typeface="Calibri"/>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a:solidFill>
                            <a:srgbClr val="000000"/>
                          </a:solidFill>
                          <a:effectLst/>
                          <a:latin typeface="Calibri"/>
                          <a:ea typeface="Times New Roman" panose="02020603050405020304" pitchFamily="18" charset="0"/>
                          <a:cs typeface="Calibri"/>
                        </a:rPr>
                        <a:t>Closing the Achievement Gaps</a:t>
                      </a:r>
                      <a:endParaRPr lang="en-US" sz="800">
                        <a:effectLst/>
                        <a:latin typeface="Times New Roman"/>
                        <a:ea typeface="Calibri" panose="020F0502020204030204" pitchFamily="34" charset="0"/>
                        <a:cs typeface="Calibri"/>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84763178"/>
                  </a:ext>
                </a:extLst>
              </a:tr>
              <a:tr h="129164">
                <a:tc>
                  <a:txBody>
                    <a:bodyPr/>
                    <a:lstStyle/>
                    <a:p>
                      <a:pPr marL="0" marR="0" algn="l">
                        <a:lnSpc>
                          <a:spcPct val="107000"/>
                        </a:lnSpc>
                        <a:spcBef>
                          <a:spcPts val="0"/>
                        </a:spcBef>
                        <a:spcAft>
                          <a:spcPts val="0"/>
                        </a:spcAft>
                      </a:pPr>
                      <a:r>
                        <a:rPr lang="en-US" sz="800" b="1">
                          <a:solidFill>
                            <a:srgbClr val="000000"/>
                          </a:solidFill>
                          <a:effectLst/>
                          <a:latin typeface="Calibri"/>
                          <a:ea typeface="Times New Roman" panose="02020603050405020304" pitchFamily="18" charset="0"/>
                          <a:cs typeface="Calibri"/>
                        </a:rPr>
                        <a:t>Annual Goal 3:  </a:t>
                      </a:r>
                      <a:endParaRPr lang="en-US" sz="800">
                        <a:effectLst/>
                        <a:latin typeface="Times New Roman"/>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Emergent Bilingual will advance by at least one level of TELPAS composite rating from June 2023 to June 2024.</a:t>
                      </a:r>
                      <a:endParaRPr lang="en-US" sz="800">
                        <a:effectLst/>
                        <a:latin typeface="Calibri Light"/>
                        <a:ea typeface="Calibri" panose="020F0502020204030204" pitchFamily="34" charset="0"/>
                        <a:cs typeface="Times New Roman"/>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99962531"/>
                  </a:ext>
                </a:extLst>
              </a:tr>
              <a:tr h="129164">
                <a:tc>
                  <a:txBody>
                    <a:bodyPr/>
                    <a:lstStyle/>
                    <a:p>
                      <a:pPr marL="0" marR="0" algn="l">
                        <a:lnSpc>
                          <a:spcPct val="107000"/>
                        </a:lnSpc>
                        <a:spcBef>
                          <a:spcPts val="0"/>
                        </a:spcBef>
                        <a:spcAft>
                          <a:spcPts val="0"/>
                        </a:spcAft>
                      </a:pPr>
                      <a:r>
                        <a:rPr lang="en-US" sz="800" b="1">
                          <a:solidFill>
                            <a:srgbClr val="000000"/>
                          </a:solidFill>
                          <a:effectLst/>
                          <a:latin typeface="Calibri"/>
                          <a:ea typeface="Times New Roman" panose="02020603050405020304" pitchFamily="18" charset="0"/>
                          <a:cs typeface="Calibri"/>
                        </a:rPr>
                        <a:t>Objective 1:  </a:t>
                      </a:r>
                      <a:endParaRPr lang="en-US" sz="800">
                        <a:effectLst/>
                        <a:latin typeface="Times New Roman"/>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By June 2024, the campus will effectively implement the adopted dual language programs in PK to 5th grade. </a:t>
                      </a:r>
                      <a:endParaRPr lang="en-US" sz="800">
                        <a:effectLst/>
                        <a:latin typeface="Calibri"/>
                        <a:ea typeface="Calibri" panose="020F0502020204030204" pitchFamily="34" charset="0"/>
                        <a:cs typeface="Times New Roman" panose="02020603050405020304" pitchFamily="18" charset="0"/>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98375519"/>
                  </a:ext>
                </a:extLst>
              </a:tr>
              <a:tr h="221452">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Strategy 1</a:t>
                      </a:r>
                      <a:endParaRPr lang="en-US" sz="800">
                        <a:effectLst/>
                        <a:latin typeface="Times New Roman"/>
                        <a:ea typeface="Calibri" panose="020F0502020204030204" pitchFamily="34" charset="0"/>
                        <a:cs typeface="Calibri"/>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Persons Responsible</a:t>
                      </a:r>
                      <a:endParaRPr lang="en-US" sz="800">
                        <a:effectLst/>
                        <a:latin typeface="Times New Roman"/>
                        <a:ea typeface="Calibri" panose="020F0502020204030204" pitchFamily="34" charset="0"/>
                        <a:cs typeface="Calibri"/>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Resources</a:t>
                      </a:r>
                      <a:endParaRPr lang="en-US" sz="800">
                        <a:effectLst/>
                        <a:latin typeface="Times New Roman"/>
                        <a:ea typeface="Calibri" panose="020F0502020204030204" pitchFamily="34" charset="0"/>
                        <a:cs typeface="Calibri"/>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Timeline</a:t>
                      </a:r>
                      <a:endParaRPr lang="en-US" sz="800">
                        <a:effectLst/>
                        <a:latin typeface="Times New Roman"/>
                        <a:ea typeface="Calibri" panose="020F0502020204030204" pitchFamily="34" charset="0"/>
                        <a:cs typeface="Calibri"/>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Evidence of Implementation</a:t>
                      </a:r>
                      <a:endParaRPr lang="en-US" sz="800">
                        <a:effectLst/>
                        <a:latin typeface="Times New Roman"/>
                        <a:ea typeface="Calibri" panose="020F0502020204030204" pitchFamily="34" charset="0"/>
                        <a:cs typeface="Calibri"/>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Evidence of Impact</a:t>
                      </a:r>
                      <a:endParaRPr lang="en-US" sz="800">
                        <a:effectLst/>
                        <a:latin typeface="Times New Roman"/>
                        <a:ea typeface="Calibri" panose="020F0502020204030204" pitchFamily="34" charset="0"/>
                        <a:cs typeface="Calibri"/>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Formative Evaluation</a:t>
                      </a:r>
                      <a:endParaRPr lang="en-US" sz="800">
                        <a:effectLst/>
                        <a:latin typeface="Times New Roman"/>
                        <a:ea typeface="Calibri" panose="020F0502020204030204" pitchFamily="34" charset="0"/>
                        <a:cs typeface="Calibri"/>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Title-I School- Wide Component</a:t>
                      </a:r>
                      <a:endParaRPr lang="en-US" sz="800">
                        <a:effectLst/>
                        <a:latin typeface="Times New Roman"/>
                        <a:ea typeface="Calibri" panose="020F0502020204030204" pitchFamily="34" charset="0"/>
                        <a:cs typeface="Calibri"/>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334094607"/>
                  </a:ext>
                </a:extLst>
              </a:tr>
              <a:tr h="1467090">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Professional development training will target researched based instructional strategies and practices for the dual language model  implemented  at the elementary level. </a:t>
                      </a:r>
                      <a:endParaRPr lang="en-US" sz="800">
                        <a:effectLst/>
                        <a:latin typeface="Calibri"/>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Dual Language Director          </a:t>
                      </a:r>
                      <a:endParaRPr lang="en-US" sz="8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Dual Language Coordinator  &amp; Language Development Specialists                         </a:t>
                      </a: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Bilingual Strategist                 </a:t>
                      </a: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English Language Development Coach    </a:t>
                      </a:r>
                      <a:endParaRPr lang="en-US" sz="8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Principal</a:t>
                      </a:r>
                      <a:endParaRPr lang="en-US" sz="8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Assistant Principal</a:t>
                      </a:r>
                      <a:endParaRPr lang="en-US" sz="8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Teachers</a:t>
                      </a:r>
                      <a:endParaRPr lang="en-US" sz="800">
                        <a:effectLst/>
                        <a:latin typeface="Calibri Light"/>
                        <a:ea typeface="Calibri" panose="020F0502020204030204" pitchFamily="34" charset="0"/>
                        <a:cs typeface="Times New Roman"/>
                      </a:endParaRPr>
                    </a:p>
                    <a:p>
                      <a:pPr marL="0" marR="0" algn="l">
                        <a:lnSpc>
                          <a:spcPct val="107000"/>
                        </a:lnSpc>
                        <a:spcBef>
                          <a:spcPts val="0"/>
                        </a:spcBef>
                        <a:spcAft>
                          <a:spcPts val="0"/>
                        </a:spcAft>
                      </a:pPr>
                      <a:endParaRPr lang="en-US" sz="800">
                        <a:effectLst/>
                        <a:latin typeface="Calibri Light"/>
                        <a:ea typeface="Calibri" panose="020F0502020204030204" pitchFamily="34" charset="0"/>
                        <a:cs typeface="Times New Roman"/>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DLTI                                       </a:t>
                      </a: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Region One                            </a:t>
                      </a: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Chapter89                                       ELPS/SLPS/TEKS                             Summit K-12</a:t>
                      </a:r>
                      <a:endParaRPr lang="en-US" sz="800">
                        <a:effectLst/>
                        <a:latin typeface="Calibri Light"/>
                        <a:ea typeface="Calibri" panose="020F0502020204030204" pitchFamily="34" charset="0"/>
                        <a:cs typeface="Times New Roman"/>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August 2023 - June 2024</a:t>
                      </a:r>
                      <a:endParaRPr lang="en-US" sz="800">
                        <a:effectLst/>
                        <a:latin typeface="Calibri"/>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Sign in Sheets                                    </a:t>
                      </a: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Agendas                                                </a:t>
                      </a: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PowerPoint Presentations                         </a:t>
                      </a:r>
                      <a:endParaRPr lang="en-US" sz="8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District Curriculum                               </a:t>
                      </a: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Walkthroughs </a:t>
                      </a:r>
                      <a:endParaRPr lang="en-US" sz="800">
                        <a:effectLst/>
                        <a:latin typeface="Calibri"/>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Student achievement gains </a:t>
                      </a:r>
                      <a:endParaRPr lang="en-US" sz="8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Closing achievement gaps Increase in the percent of progress in TELPAS </a:t>
                      </a:r>
                      <a:endParaRPr lang="en-US" sz="800">
                        <a:effectLst/>
                        <a:latin typeface="Calibri"/>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STAAR                  </a:t>
                      </a:r>
                      <a:endParaRPr lang="en-US" sz="8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TELPAS               </a:t>
                      </a:r>
                      <a:endParaRPr lang="en-US" sz="8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CBA's                                                  Benchmarks                                       </a:t>
                      </a: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Biliteracy Checks </a:t>
                      </a:r>
                      <a:endParaRPr lang="en-US" sz="8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Interim Assessments </a:t>
                      </a:r>
                      <a:endParaRPr lang="en-US" sz="800">
                        <a:effectLst/>
                        <a:latin typeface="Calibri"/>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-Comprehensive Needs Assessment-</a:t>
                      </a:r>
                      <a:br>
                        <a:rPr lang="en-US" sz="800">
                          <a:effectLst/>
                          <a:latin typeface="Calibri"/>
                          <a:ea typeface="Calibri" panose="020F0502020204030204" pitchFamily="34" charset="0"/>
                          <a:cs typeface="Times New Roman"/>
                        </a:rPr>
                      </a:br>
                      <a:r>
                        <a:rPr lang="en-US" sz="800" err="1">
                          <a:solidFill>
                            <a:srgbClr val="000000"/>
                          </a:solidFill>
                          <a:effectLst/>
                          <a:latin typeface="Calibri Light"/>
                          <a:ea typeface="Calibri" panose="020F0502020204030204" pitchFamily="34" charset="0"/>
                          <a:cs typeface="Times New Roman"/>
                        </a:rPr>
                        <a:t>a,b,c</a:t>
                      </a:r>
                      <a:r>
                        <a:rPr lang="en-US" sz="800">
                          <a:solidFill>
                            <a:srgbClr val="000000"/>
                          </a:solidFill>
                          <a:effectLst/>
                          <a:latin typeface="Calibri Light"/>
                          <a:ea typeface="Calibri" panose="020F0502020204030204" pitchFamily="34" charset="0"/>
                          <a:cs typeface="Times New Roman"/>
                        </a:rPr>
                        <a:t>,</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-Reform Strategies- </a:t>
                      </a:r>
                      <a:r>
                        <a:rPr lang="en-US" sz="800" err="1">
                          <a:solidFill>
                            <a:srgbClr val="000000"/>
                          </a:solidFill>
                          <a:effectLst/>
                          <a:latin typeface="Calibri Light"/>
                          <a:ea typeface="Calibri" panose="020F0502020204030204" pitchFamily="34" charset="0"/>
                          <a:cs typeface="Times New Roman"/>
                        </a:rPr>
                        <a:t>a,b,c</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-Teacher Decision Making Regarding Assessments-</a:t>
                      </a:r>
                      <a:r>
                        <a:rPr lang="en-US" sz="800" err="1">
                          <a:solidFill>
                            <a:srgbClr val="000000"/>
                          </a:solidFill>
                          <a:effectLst/>
                          <a:latin typeface="Calibri Light"/>
                          <a:ea typeface="Calibri" panose="020F0502020204030204" pitchFamily="34" charset="0"/>
                          <a:cs typeface="Times New Roman"/>
                        </a:rPr>
                        <a:t>a,b,c</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800" err="1">
                          <a:solidFill>
                            <a:srgbClr val="000000"/>
                          </a:solidFill>
                          <a:effectLst/>
                          <a:latin typeface="Calibri Light"/>
                          <a:ea typeface="Calibri" panose="020F0502020204030204" pitchFamily="34" charset="0"/>
                          <a:cs typeface="Times New Roman"/>
                        </a:rPr>
                        <a:t>a,b,c</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-Integration of Fed., State, &amp; Local Services, Programs and Funds- </a:t>
                      </a:r>
                      <a:r>
                        <a:rPr lang="en-US" sz="800" err="1">
                          <a:solidFill>
                            <a:srgbClr val="000000"/>
                          </a:solidFill>
                          <a:effectLst/>
                          <a:latin typeface="Calibri Light"/>
                          <a:ea typeface="Calibri" panose="020F0502020204030204" pitchFamily="34" charset="0"/>
                          <a:cs typeface="Times New Roman"/>
                        </a:rPr>
                        <a:t>a,b,c</a:t>
                      </a:r>
                      <a:endParaRPr lang="en-US" sz="800" err="1">
                        <a:effectLst/>
                        <a:latin typeface="Calibri Light"/>
                        <a:ea typeface="Calibri" panose="020F0502020204030204" pitchFamily="34" charset="0"/>
                        <a:cs typeface="Times New Roman"/>
                      </a:endParaRPr>
                    </a:p>
                    <a:p>
                      <a:pPr marL="0" marR="0" algn="l">
                        <a:lnSpc>
                          <a:spcPct val="107000"/>
                        </a:lnSpc>
                        <a:spcBef>
                          <a:spcPts val="0"/>
                        </a:spcBef>
                        <a:spcAft>
                          <a:spcPts val="0"/>
                        </a:spcAft>
                      </a:pPr>
                      <a:endParaRPr lang="en-US" sz="800">
                        <a:effectLst/>
                        <a:latin typeface="Calibri Light"/>
                        <a:ea typeface="Calibri" panose="020F0502020204030204" pitchFamily="34" charset="0"/>
                        <a:cs typeface="Times New Roman"/>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87380614"/>
                  </a:ext>
                </a:extLst>
              </a:tr>
              <a:tr h="129164">
                <a:tc gridSpan="8">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Action Steps</a:t>
                      </a:r>
                      <a:endParaRPr lang="en-US" sz="800">
                        <a:effectLst/>
                        <a:latin typeface="Times New Roman"/>
                        <a:ea typeface="Calibri" panose="020F0502020204030204" pitchFamily="34" charset="0"/>
                        <a:cs typeface="Calibri"/>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58051412"/>
                  </a:ext>
                </a:extLst>
              </a:tr>
              <a:tr h="129164">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Specialized personnel will offer multiple trainings throughout the year for teachers and administrators. </a:t>
                      </a:r>
                      <a:endParaRPr lang="en-US" sz="800">
                        <a:effectLst/>
                        <a:latin typeface="Calibri"/>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74722697"/>
                  </a:ext>
                </a:extLst>
              </a:tr>
              <a:tr h="129164">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Specialized personnel will monitor and support teachers in the implementation of the program by modeling, coaching, co-teaching, etc. </a:t>
                      </a:r>
                      <a:endParaRPr lang="en-US" sz="800">
                        <a:effectLst/>
                        <a:latin typeface="Calibri"/>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87869821"/>
                  </a:ext>
                </a:extLst>
              </a:tr>
              <a:tr h="221452">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Strategy 2</a:t>
                      </a:r>
                      <a:endParaRPr lang="en-US" sz="800">
                        <a:effectLst/>
                        <a:latin typeface="Times New Roman"/>
                        <a:ea typeface="Calibri" panose="020F0502020204030204" pitchFamily="34" charset="0"/>
                        <a:cs typeface="Calibri"/>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Persons Responsible</a:t>
                      </a:r>
                      <a:endParaRPr lang="en-US" sz="800">
                        <a:effectLst/>
                        <a:latin typeface="Times New Roman"/>
                        <a:ea typeface="Calibri" panose="020F0502020204030204" pitchFamily="34" charset="0"/>
                        <a:cs typeface="Calibri"/>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Resources</a:t>
                      </a:r>
                      <a:endParaRPr lang="en-US" sz="800">
                        <a:effectLst/>
                        <a:latin typeface="Times New Roman"/>
                        <a:ea typeface="Calibri" panose="020F0502020204030204" pitchFamily="34" charset="0"/>
                        <a:cs typeface="Calibri"/>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Timeline</a:t>
                      </a:r>
                      <a:endParaRPr lang="en-US" sz="800">
                        <a:effectLst/>
                        <a:latin typeface="Times New Roman"/>
                        <a:ea typeface="Calibri" panose="020F0502020204030204" pitchFamily="34" charset="0"/>
                        <a:cs typeface="Calibri"/>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Evidence of Implementation</a:t>
                      </a:r>
                      <a:endParaRPr lang="en-US" sz="800">
                        <a:effectLst/>
                        <a:latin typeface="Times New Roman"/>
                        <a:ea typeface="Calibri" panose="020F0502020204030204" pitchFamily="34" charset="0"/>
                        <a:cs typeface="Calibri"/>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Evidence of Impact</a:t>
                      </a:r>
                      <a:endParaRPr lang="en-US" sz="800">
                        <a:effectLst/>
                        <a:latin typeface="Times New Roman"/>
                        <a:ea typeface="Calibri" panose="020F0502020204030204" pitchFamily="34" charset="0"/>
                        <a:cs typeface="Calibri"/>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Formative Evaluation</a:t>
                      </a:r>
                      <a:endParaRPr lang="en-US" sz="800">
                        <a:effectLst/>
                        <a:latin typeface="Times New Roman"/>
                        <a:ea typeface="Calibri" panose="020F0502020204030204" pitchFamily="34" charset="0"/>
                        <a:cs typeface="Calibri"/>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Title-I School- Wide Component</a:t>
                      </a:r>
                      <a:endParaRPr lang="en-US" sz="800">
                        <a:effectLst/>
                        <a:latin typeface="Times New Roman"/>
                        <a:ea typeface="Calibri" panose="020F0502020204030204" pitchFamily="34" charset="0"/>
                        <a:cs typeface="Calibri"/>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839050554"/>
                  </a:ext>
                </a:extLst>
              </a:tr>
              <a:tr h="1467090">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Professional development training will target researched based instructional strategies and practices for the dual language model  implemented  at the secondary level.  </a:t>
                      </a:r>
                      <a:endParaRPr lang="en-US" sz="800">
                        <a:effectLst/>
                        <a:latin typeface="Calibri"/>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Executive Officers for Elementary                                      Dual Language Director                                            Dual Language Coordinator                                      Language Development Specialists Bilingual Strategist                                           English Language Development Coach</a:t>
                      </a:r>
                      <a:endParaRPr lang="en-US" sz="800">
                        <a:effectLst/>
                        <a:latin typeface="Calibri Light"/>
                        <a:ea typeface="Calibri" panose="020F0502020204030204" pitchFamily="34" charset="0"/>
                        <a:cs typeface="Times New Roman"/>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DLTI                                                  </a:t>
                      </a:r>
                      <a:r>
                        <a:rPr lang="en-US" sz="800" err="1">
                          <a:solidFill>
                            <a:srgbClr val="000000"/>
                          </a:solidFill>
                          <a:effectLst/>
                          <a:latin typeface="Calibri Light"/>
                          <a:ea typeface="Calibri" panose="020F0502020204030204" pitchFamily="34" charset="0"/>
                          <a:cs typeface="Times New Roman"/>
                        </a:rPr>
                        <a:t>RegionOne</a:t>
                      </a:r>
                      <a:r>
                        <a:rPr lang="en-US" sz="800">
                          <a:solidFill>
                            <a:srgbClr val="000000"/>
                          </a:solidFill>
                          <a:effectLst/>
                          <a:latin typeface="Calibri Light"/>
                          <a:ea typeface="Calibri" panose="020F0502020204030204" pitchFamily="34" charset="0"/>
                          <a:cs typeface="Times New Roman"/>
                        </a:rPr>
                        <a:t>                                                  Chapter89                                       </a:t>
                      </a:r>
                      <a:r>
                        <a:rPr lang="en-US" sz="800">
                          <a:effectLst/>
                          <a:latin typeface="Calibri Light"/>
                          <a:ea typeface="Calibri" panose="020F0502020204030204" pitchFamily="34" charset="0"/>
                          <a:cs typeface="Times New Roman"/>
                        </a:rPr>
                        <a:t>ELPS/SLPS/TEKS                             Summit K-12</a:t>
                      </a: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August 2022-May 2023</a:t>
                      </a:r>
                      <a:endParaRPr lang="en-US" sz="800">
                        <a:effectLst/>
                        <a:latin typeface="Calibri"/>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 Sign in</a:t>
                      </a: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Sheets                                                                 Agendas                                                              PowerPoint</a:t>
                      </a:r>
                      <a:endParaRPr lang="en-US" sz="8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 Presentations                          </a:t>
                      </a:r>
                      <a:endParaRPr lang="en-US" sz="8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District Curriculum                                                       Walkthroughs </a:t>
                      </a:r>
                      <a:endParaRPr lang="en-US" sz="800">
                        <a:effectLst/>
                        <a:latin typeface="Calibri"/>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800">
                          <a:solidFill>
                            <a:srgbClr val="000000"/>
                          </a:solidFill>
                          <a:effectLst/>
                          <a:latin typeface="Calibri Light"/>
                          <a:ea typeface="Calibri" panose="020F0502020204030204" pitchFamily="34" charset="0"/>
                          <a:cs typeface="Times New Roman"/>
                        </a:rPr>
                        <a:t>Student achievement gains Closing achievement gaps Increase in the percent of progress in TELPAS</a:t>
                      </a:r>
                      <a:endParaRPr lang="en-US" sz="800">
                        <a:effectLst/>
                        <a:latin typeface="Calibri Light"/>
                        <a:ea typeface="Calibri" panose="020F0502020204030204" pitchFamily="34" charset="0"/>
                        <a:cs typeface="Times New Roman"/>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STAAR                                                            TELPAS                                                 CBA's                                                  Benchmarks                                       Biliteracy Checks </a:t>
                      </a:r>
                      <a:endParaRPr lang="en-US" sz="800">
                        <a:effectLst/>
                        <a:latin typeface="Calibri"/>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-Comprehensive Needs Assessment-</a:t>
                      </a:r>
                      <a:br>
                        <a:rPr lang="en-US" sz="800">
                          <a:effectLst/>
                          <a:latin typeface="Calibri"/>
                          <a:ea typeface="Calibri" panose="020F0502020204030204" pitchFamily="34" charset="0"/>
                          <a:cs typeface="Times New Roman"/>
                        </a:rPr>
                      </a:br>
                      <a:r>
                        <a:rPr lang="en-US" sz="800" err="1">
                          <a:solidFill>
                            <a:srgbClr val="000000"/>
                          </a:solidFill>
                          <a:effectLst/>
                          <a:latin typeface="Calibri Light"/>
                          <a:ea typeface="Calibri" panose="020F0502020204030204" pitchFamily="34" charset="0"/>
                          <a:cs typeface="Times New Roman"/>
                        </a:rPr>
                        <a:t>a,b,c</a:t>
                      </a:r>
                      <a:r>
                        <a:rPr lang="en-US" sz="800">
                          <a:solidFill>
                            <a:srgbClr val="000000"/>
                          </a:solidFill>
                          <a:effectLst/>
                          <a:latin typeface="Calibri Light"/>
                          <a:ea typeface="Calibri" panose="020F0502020204030204" pitchFamily="34" charset="0"/>
                          <a:cs typeface="Times New Roman"/>
                        </a:rPr>
                        <a:t>,</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-Reform Strategies- </a:t>
                      </a:r>
                      <a:r>
                        <a:rPr lang="en-US" sz="800" err="1">
                          <a:solidFill>
                            <a:srgbClr val="000000"/>
                          </a:solidFill>
                          <a:effectLst/>
                          <a:latin typeface="Calibri Light"/>
                          <a:ea typeface="Calibri" panose="020F0502020204030204" pitchFamily="34" charset="0"/>
                          <a:cs typeface="Times New Roman"/>
                        </a:rPr>
                        <a:t>a,b,c</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-Teacher Decision Making Regarding Assessments-</a:t>
                      </a:r>
                      <a:r>
                        <a:rPr lang="en-US" sz="800" err="1">
                          <a:solidFill>
                            <a:srgbClr val="000000"/>
                          </a:solidFill>
                          <a:effectLst/>
                          <a:latin typeface="Calibri Light"/>
                          <a:ea typeface="Calibri" panose="020F0502020204030204" pitchFamily="34" charset="0"/>
                          <a:cs typeface="Times New Roman"/>
                        </a:rPr>
                        <a:t>a,b,c</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800" err="1">
                          <a:solidFill>
                            <a:srgbClr val="000000"/>
                          </a:solidFill>
                          <a:effectLst/>
                          <a:latin typeface="Calibri Light"/>
                          <a:ea typeface="Calibri" panose="020F0502020204030204" pitchFamily="34" charset="0"/>
                          <a:cs typeface="Times New Roman"/>
                        </a:rPr>
                        <a:t>a,b,c</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-Integration of Fed., State, &amp; Local Services, Programs and Funds- </a:t>
                      </a:r>
                      <a:r>
                        <a:rPr lang="en-US" sz="800" err="1">
                          <a:solidFill>
                            <a:srgbClr val="000000"/>
                          </a:solidFill>
                          <a:effectLst/>
                          <a:latin typeface="Calibri Light"/>
                          <a:ea typeface="Calibri" panose="020F0502020204030204" pitchFamily="34" charset="0"/>
                          <a:cs typeface="Times New Roman"/>
                        </a:rPr>
                        <a:t>a,b,c</a:t>
                      </a:r>
                      <a:endParaRPr lang="en-US" sz="800" err="1">
                        <a:effectLst/>
                        <a:latin typeface="Calibri Light"/>
                        <a:ea typeface="Calibri" panose="020F0502020204030204" pitchFamily="34" charset="0"/>
                        <a:cs typeface="Times New Roman"/>
                      </a:endParaRPr>
                    </a:p>
                    <a:p>
                      <a:pPr marL="0" marR="0" algn="l">
                        <a:lnSpc>
                          <a:spcPct val="107000"/>
                        </a:lnSpc>
                        <a:spcBef>
                          <a:spcPts val="0"/>
                        </a:spcBef>
                        <a:spcAft>
                          <a:spcPts val="0"/>
                        </a:spcAft>
                      </a:pPr>
                      <a:endParaRPr lang="en-US" sz="800">
                        <a:effectLst/>
                        <a:latin typeface="Calibri Light"/>
                        <a:ea typeface="Calibri" panose="020F0502020204030204" pitchFamily="34" charset="0"/>
                        <a:cs typeface="Times New Roman"/>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60693537"/>
                  </a:ext>
                </a:extLst>
              </a:tr>
              <a:tr h="129164">
                <a:tc gridSpan="8">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Action Steps</a:t>
                      </a:r>
                      <a:endParaRPr lang="en-US" sz="800">
                        <a:effectLst/>
                        <a:latin typeface="Times New Roman"/>
                        <a:ea typeface="Calibri" panose="020F0502020204030204" pitchFamily="34" charset="0"/>
                        <a:cs typeface="Calibri"/>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21800231"/>
                  </a:ext>
                </a:extLst>
              </a:tr>
              <a:tr h="129164">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Specialized personnel will have multiple trainings/meetings with all DL contents teachers and administrators throughout the school year. </a:t>
                      </a:r>
                      <a:endParaRPr lang="en-US" sz="800">
                        <a:effectLst/>
                        <a:latin typeface="Calibri"/>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86415991"/>
                  </a:ext>
                </a:extLst>
              </a:tr>
              <a:tr h="129164">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Specialized personnel will monitor and support teachers in the implementation of the program by modeling, coaching, co-teaching, etc. </a:t>
                      </a:r>
                      <a:endParaRPr lang="en-US" sz="800">
                        <a:effectLst/>
                        <a:latin typeface="Calibri"/>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26387364"/>
                  </a:ext>
                </a:extLst>
              </a:tr>
              <a:tr h="221452">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Strategy 3</a:t>
                      </a:r>
                      <a:endParaRPr lang="en-US" sz="800">
                        <a:effectLst/>
                        <a:latin typeface="Times New Roman"/>
                        <a:ea typeface="Calibri" panose="020F0502020204030204" pitchFamily="34" charset="0"/>
                        <a:cs typeface="Calibri"/>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Persons Responsible</a:t>
                      </a:r>
                      <a:endParaRPr lang="en-US" sz="800">
                        <a:effectLst/>
                        <a:latin typeface="Times New Roman"/>
                        <a:ea typeface="Calibri" panose="020F0502020204030204" pitchFamily="34" charset="0"/>
                        <a:cs typeface="Calibri"/>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Resources</a:t>
                      </a:r>
                      <a:endParaRPr lang="en-US" sz="800">
                        <a:effectLst/>
                        <a:latin typeface="Times New Roman"/>
                        <a:ea typeface="Calibri" panose="020F0502020204030204" pitchFamily="34" charset="0"/>
                        <a:cs typeface="Calibri"/>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Timeline</a:t>
                      </a:r>
                      <a:endParaRPr lang="en-US" sz="800">
                        <a:effectLst/>
                        <a:latin typeface="Times New Roman"/>
                        <a:ea typeface="Calibri" panose="020F0502020204030204" pitchFamily="34" charset="0"/>
                        <a:cs typeface="Calibri"/>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Evidence of Implementation</a:t>
                      </a:r>
                      <a:endParaRPr lang="en-US" sz="800">
                        <a:effectLst/>
                        <a:latin typeface="Times New Roman"/>
                        <a:ea typeface="Calibri" panose="020F0502020204030204" pitchFamily="34" charset="0"/>
                        <a:cs typeface="Calibri"/>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Evidence of Impact</a:t>
                      </a:r>
                      <a:endParaRPr lang="en-US" sz="800">
                        <a:effectLst/>
                        <a:latin typeface="Times New Roman"/>
                        <a:ea typeface="Calibri" panose="020F0502020204030204" pitchFamily="34" charset="0"/>
                        <a:cs typeface="Calibri"/>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Formative Evaluation</a:t>
                      </a:r>
                      <a:endParaRPr lang="en-US" sz="800">
                        <a:effectLst/>
                        <a:latin typeface="Times New Roman"/>
                        <a:ea typeface="Calibri" panose="020F0502020204030204" pitchFamily="34" charset="0"/>
                        <a:cs typeface="Calibri"/>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a:solidFill>
                            <a:srgbClr val="FFFFFF"/>
                          </a:solidFill>
                          <a:effectLst/>
                          <a:latin typeface="Calibri"/>
                          <a:ea typeface="Times New Roman" panose="02020603050405020304" pitchFamily="18" charset="0"/>
                          <a:cs typeface="Calibri"/>
                        </a:rPr>
                        <a:t>Title-I School- Wide Component</a:t>
                      </a:r>
                      <a:endParaRPr lang="en-US" sz="800">
                        <a:effectLst/>
                        <a:latin typeface="Times New Roman"/>
                        <a:ea typeface="Calibri" panose="020F0502020204030204" pitchFamily="34" charset="0"/>
                        <a:cs typeface="Calibri"/>
                      </a:endParaRPr>
                    </a:p>
                  </a:txBody>
                  <a:tcPr marL="43825" marR="438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804931185"/>
                  </a:ext>
                </a:extLst>
              </a:tr>
              <a:tr h="1580330">
                <a:tc>
                  <a:txBody>
                    <a:bodyPr/>
                    <a:lstStyle/>
                    <a:p>
                      <a:pPr marL="0" marR="0" algn="l">
                        <a:lnSpc>
                          <a:spcPct val="107000"/>
                        </a:lnSpc>
                        <a:spcBef>
                          <a:spcPts val="0"/>
                        </a:spcBef>
                        <a:spcAft>
                          <a:spcPts val="0"/>
                        </a:spcAft>
                      </a:pPr>
                      <a:r>
                        <a:rPr lang="en-US" sz="800">
                          <a:solidFill>
                            <a:srgbClr val="000000"/>
                          </a:solidFill>
                          <a:effectLst/>
                          <a:latin typeface="Calibri Light"/>
                          <a:ea typeface="Times New Roman" panose="02020603050405020304" pitchFamily="18" charset="0"/>
                          <a:cs typeface="Times New Roman"/>
                        </a:rPr>
                        <a:t>Conduct parent trainings/meetings on the program model implemented at the elementary campus.</a:t>
                      </a:r>
                      <a:endParaRPr lang="en-US" sz="800">
                        <a:effectLst/>
                        <a:latin typeface="Calibri Light"/>
                        <a:ea typeface="Calibri" panose="020F0502020204030204" pitchFamily="34" charset="0"/>
                        <a:cs typeface="Times New Roman"/>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Dual Language Director           Dual Language Coordinator                           Language Development Specialists Bilingual Strategist            </a:t>
                      </a:r>
                      <a:endParaRPr lang="en-US" sz="8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English Language Development Coach                                   Parental Engagement Director      Parent Educators    </a:t>
                      </a:r>
                      <a:endParaRPr lang="en-US" sz="8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Principal</a:t>
                      </a:r>
                      <a:endParaRPr lang="en-US" sz="8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Teachers</a:t>
                      </a:r>
                      <a:endParaRPr lang="en-US" sz="800">
                        <a:effectLst/>
                        <a:latin typeface="Calibri Light"/>
                        <a:ea typeface="Calibri" panose="020F0502020204030204" pitchFamily="34" charset="0"/>
                        <a:cs typeface="Times New Roman"/>
                      </a:endParaRPr>
                    </a:p>
                    <a:p>
                      <a:pPr marL="0" marR="0" algn="l">
                        <a:lnSpc>
                          <a:spcPct val="107000"/>
                        </a:lnSpc>
                        <a:spcBef>
                          <a:spcPts val="0"/>
                        </a:spcBef>
                        <a:spcAft>
                          <a:spcPts val="0"/>
                        </a:spcAft>
                      </a:pPr>
                      <a:endParaRPr lang="en-US" sz="800">
                        <a:effectLst/>
                        <a:latin typeface="Calibri" panose="020F0502020204030204" pitchFamily="34" charset="0"/>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Elementary  DL Models PowerPoints                       Chapter 89                            Grading Policy                                                                         </a:t>
                      </a:r>
                      <a:endParaRPr lang="en-US" sz="800">
                        <a:effectLst/>
                        <a:latin typeface="Calibri"/>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September 2022-May 2023</a:t>
                      </a:r>
                      <a:endParaRPr lang="en-US" sz="800">
                        <a:effectLst/>
                        <a:latin typeface="Calibri"/>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Flyers, Agendas, Sign-In Sheets,     Meeting Recordings</a:t>
                      </a:r>
                      <a:endParaRPr lang="en-US" sz="800">
                        <a:effectLst/>
                        <a:latin typeface="Calibri Light"/>
                        <a:ea typeface="Calibri" panose="020F0502020204030204" pitchFamily="34" charset="0"/>
                        <a:cs typeface="Times New Roman"/>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Increase in student achievement                   Closing achievement Gaps         </a:t>
                      </a:r>
                      <a:endParaRPr lang="en-US" sz="8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Increase in parental involvement                          </a:t>
                      </a:r>
                      <a:endParaRPr lang="en-US" sz="800">
                        <a:effectLst/>
                        <a:latin typeface="Calibri"/>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STAAR                  TELPAS                   CBA's                    Benchmarks              Biliteracy Checks </a:t>
                      </a:r>
                      <a:endParaRPr lang="en-US" sz="800">
                        <a:effectLst/>
                        <a:latin typeface="Calibri"/>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Comprehensive Needs Assessment-</a:t>
                      </a:r>
                      <a:br>
                        <a:rPr lang="en-US" sz="800">
                          <a:effectLst/>
                          <a:latin typeface="Calibri"/>
                          <a:ea typeface="Calibri" panose="020F0502020204030204" pitchFamily="34" charset="0"/>
                          <a:cs typeface="Times New Roman"/>
                        </a:rPr>
                      </a:br>
                      <a:r>
                        <a:rPr lang="en-US" sz="800" err="1">
                          <a:solidFill>
                            <a:srgbClr val="000000"/>
                          </a:solidFill>
                          <a:effectLst/>
                          <a:latin typeface="Calibri Light"/>
                          <a:ea typeface="Calibri" panose="020F0502020204030204" pitchFamily="34" charset="0"/>
                          <a:cs typeface="Times New Roman"/>
                        </a:rPr>
                        <a:t>a,b,c</a:t>
                      </a:r>
                      <a:r>
                        <a:rPr lang="en-US" sz="800">
                          <a:solidFill>
                            <a:srgbClr val="000000"/>
                          </a:solidFill>
                          <a:effectLst/>
                          <a:latin typeface="Calibri Light"/>
                          <a:ea typeface="Calibri" panose="020F0502020204030204" pitchFamily="34" charset="0"/>
                          <a:cs typeface="Times New Roman"/>
                        </a:rPr>
                        <a:t>,</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-Reform Strategies- </a:t>
                      </a:r>
                      <a:r>
                        <a:rPr lang="en-US" sz="800" err="1">
                          <a:solidFill>
                            <a:srgbClr val="000000"/>
                          </a:solidFill>
                          <a:effectLst/>
                          <a:latin typeface="Calibri Light"/>
                          <a:ea typeface="Calibri" panose="020F0502020204030204" pitchFamily="34" charset="0"/>
                          <a:cs typeface="Times New Roman"/>
                        </a:rPr>
                        <a:t>a,b,c</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-Teacher Decision Making Regarding Assessments-</a:t>
                      </a:r>
                      <a:r>
                        <a:rPr lang="en-US" sz="800" err="1">
                          <a:solidFill>
                            <a:srgbClr val="000000"/>
                          </a:solidFill>
                          <a:effectLst/>
                          <a:latin typeface="Calibri Light"/>
                          <a:ea typeface="Calibri" panose="020F0502020204030204" pitchFamily="34" charset="0"/>
                          <a:cs typeface="Times New Roman"/>
                        </a:rPr>
                        <a:t>a,b,c</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800" err="1">
                          <a:solidFill>
                            <a:srgbClr val="000000"/>
                          </a:solidFill>
                          <a:effectLst/>
                          <a:latin typeface="Calibri Light"/>
                          <a:ea typeface="Calibri" panose="020F0502020204030204" pitchFamily="34" charset="0"/>
                          <a:cs typeface="Times New Roman"/>
                        </a:rPr>
                        <a:t>a,b,c</a:t>
                      </a:r>
                      <a:br>
                        <a:rPr lang="en-US" sz="800">
                          <a:effectLst/>
                          <a:latin typeface="Calibri"/>
                          <a:ea typeface="Calibri" panose="020F0502020204030204" pitchFamily="34" charset="0"/>
                          <a:cs typeface="Times New Roman"/>
                        </a:rPr>
                      </a:br>
                      <a:r>
                        <a:rPr lang="en-US" sz="800">
                          <a:solidFill>
                            <a:srgbClr val="000000"/>
                          </a:solidFill>
                          <a:effectLst/>
                          <a:latin typeface="Calibri Light"/>
                          <a:ea typeface="Calibri" panose="020F0502020204030204" pitchFamily="34" charset="0"/>
                          <a:cs typeface="Times New Roman"/>
                        </a:rPr>
                        <a:t>-Integration of Fed., State, &amp; Local Services, Programs and Funds- </a:t>
                      </a:r>
                      <a:r>
                        <a:rPr lang="en-US" sz="800" err="1">
                          <a:solidFill>
                            <a:srgbClr val="000000"/>
                          </a:solidFill>
                          <a:effectLst/>
                          <a:latin typeface="Calibri Light"/>
                          <a:ea typeface="Calibri" panose="020F0502020204030204" pitchFamily="34" charset="0"/>
                          <a:cs typeface="Times New Roman"/>
                        </a:rPr>
                        <a:t>a,b,c</a:t>
                      </a:r>
                      <a:endParaRPr lang="en-US" sz="800">
                        <a:effectLst/>
                        <a:latin typeface="Calibri Light"/>
                        <a:ea typeface="Calibri" panose="020F0502020204030204" pitchFamily="34" charset="0"/>
                        <a:cs typeface="Times New Roman"/>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06528982"/>
                  </a:ext>
                </a:extLst>
              </a:tr>
              <a:tr h="129164">
                <a:tc gridSpan="8">
                  <a:txBody>
                    <a:bodyPr/>
                    <a:lstStyle/>
                    <a:p>
                      <a:pPr marL="0" marR="0" algn="ctr">
                        <a:lnSpc>
                          <a:spcPct val="107000"/>
                        </a:lnSpc>
                        <a:spcBef>
                          <a:spcPts val="0"/>
                        </a:spcBef>
                        <a:spcAft>
                          <a:spcPts val="0"/>
                        </a:spcAft>
                      </a:pPr>
                      <a:endParaRPr lang="en-US" sz="800">
                        <a:effectLst/>
                        <a:latin typeface="Calibri"/>
                        <a:ea typeface="Calibri" panose="020F0502020204030204" pitchFamily="34" charset="0"/>
                        <a:cs typeface="Calibri"/>
                      </a:endParaRPr>
                    </a:p>
                  </a:txBody>
                  <a:tcPr marL="43825" marR="438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89652396"/>
                  </a:ext>
                </a:extLst>
              </a:tr>
              <a:tr h="129164">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Dual Language </a:t>
                      </a:r>
                      <a:r>
                        <a:rPr lang="en-US" sz="800" err="1">
                          <a:solidFill>
                            <a:srgbClr val="000000"/>
                          </a:solidFill>
                          <a:effectLst/>
                          <a:latin typeface="Calibri Light"/>
                          <a:ea typeface="Calibri" panose="020F0502020204030204" pitchFamily="34" charset="0"/>
                          <a:cs typeface="Times New Roman"/>
                        </a:rPr>
                        <a:t>depaetment</a:t>
                      </a:r>
                      <a:r>
                        <a:rPr lang="en-US" sz="800">
                          <a:solidFill>
                            <a:srgbClr val="000000"/>
                          </a:solidFill>
                          <a:effectLst/>
                          <a:latin typeface="Calibri Light"/>
                          <a:ea typeface="Calibri" panose="020F0502020204030204" pitchFamily="34" charset="0"/>
                          <a:cs typeface="Times New Roman"/>
                        </a:rPr>
                        <a:t> collaborates with Parental Engagement Director, parent educators and campus administrator to set meeting dates. </a:t>
                      </a:r>
                      <a:endParaRPr lang="en-US" sz="800">
                        <a:effectLst/>
                        <a:latin typeface="Calibri"/>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34704062"/>
                  </a:ext>
                </a:extLst>
              </a:tr>
              <a:tr h="129164">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Create flyers that campus PR will posts on Social Media </a:t>
                      </a:r>
                      <a:endParaRPr lang="en-US" sz="800">
                        <a:effectLst/>
                        <a:latin typeface="Calibri"/>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57437048"/>
                  </a:ext>
                </a:extLst>
              </a:tr>
              <a:tr h="129164">
                <a:tc gridSpan="8">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Collaborate with campus Parent Educators to make contact with parents. </a:t>
                      </a:r>
                      <a:endParaRPr lang="en-US" sz="800">
                        <a:effectLst/>
                        <a:latin typeface="Calibri"/>
                        <a:ea typeface="Calibri" panose="020F0502020204030204" pitchFamily="34" charset="0"/>
                        <a:cs typeface="Times New Roman" panose="02020603050405020304" pitchFamily="18" charset="0"/>
                      </a:endParaRPr>
                    </a:p>
                  </a:txBody>
                  <a:tcPr marL="43825" marR="438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64001791"/>
                  </a:ext>
                </a:extLst>
              </a:tr>
            </a:tbl>
          </a:graphicData>
        </a:graphic>
      </p:graphicFrame>
    </p:spTree>
    <p:extLst>
      <p:ext uri="{BB962C8B-B14F-4D97-AF65-F5344CB8AC3E}">
        <p14:creationId xmlns:p14="http://schemas.microsoft.com/office/powerpoint/2010/main" val="407886824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EC1900D8-07E0-4ECA-924E-897F3506A03F}"/>
              </a:ext>
            </a:extLst>
          </p:cNvPr>
          <p:cNvGraphicFramePr>
            <a:graphicFrameLocks noGrp="1"/>
          </p:cNvGraphicFramePr>
          <p:nvPr>
            <p:extLst>
              <p:ext uri="{D42A27DB-BD31-4B8C-83A1-F6EECF244321}">
                <p14:modId xmlns:p14="http://schemas.microsoft.com/office/powerpoint/2010/main" val="2376800313"/>
              </p:ext>
            </p:extLst>
          </p:nvPr>
        </p:nvGraphicFramePr>
        <p:xfrm>
          <a:off x="0" y="1"/>
          <a:ext cx="12192000" cy="6858000"/>
        </p:xfrm>
        <a:graphic>
          <a:graphicData uri="http://schemas.openxmlformats.org/drawingml/2006/table">
            <a:tbl>
              <a:tblPr firstRow="1" firstCol="1" bandRow="1"/>
              <a:tblGrid>
                <a:gridCol w="1736285">
                  <a:extLst>
                    <a:ext uri="{9D8B030D-6E8A-4147-A177-3AD203B41FA5}">
                      <a16:colId xmlns:a16="http://schemas.microsoft.com/office/drawing/2014/main" val="361292967"/>
                    </a:ext>
                  </a:extLst>
                </a:gridCol>
                <a:gridCol w="1410379">
                  <a:extLst>
                    <a:ext uri="{9D8B030D-6E8A-4147-A177-3AD203B41FA5}">
                      <a16:colId xmlns:a16="http://schemas.microsoft.com/office/drawing/2014/main" val="3925379654"/>
                    </a:ext>
                  </a:extLst>
                </a:gridCol>
                <a:gridCol w="1987790">
                  <a:extLst>
                    <a:ext uri="{9D8B030D-6E8A-4147-A177-3AD203B41FA5}">
                      <a16:colId xmlns:a16="http://schemas.microsoft.com/office/drawing/2014/main" val="2297288698"/>
                    </a:ext>
                  </a:extLst>
                </a:gridCol>
                <a:gridCol w="829729">
                  <a:extLst>
                    <a:ext uri="{9D8B030D-6E8A-4147-A177-3AD203B41FA5}">
                      <a16:colId xmlns:a16="http://schemas.microsoft.com/office/drawing/2014/main" val="777166021"/>
                    </a:ext>
                  </a:extLst>
                </a:gridCol>
                <a:gridCol w="1594761">
                  <a:extLst>
                    <a:ext uri="{9D8B030D-6E8A-4147-A177-3AD203B41FA5}">
                      <a16:colId xmlns:a16="http://schemas.microsoft.com/office/drawing/2014/main" val="2902536028"/>
                    </a:ext>
                  </a:extLst>
                </a:gridCol>
                <a:gridCol w="1488013">
                  <a:extLst>
                    <a:ext uri="{9D8B030D-6E8A-4147-A177-3AD203B41FA5}">
                      <a16:colId xmlns:a16="http://schemas.microsoft.com/office/drawing/2014/main" val="2534739665"/>
                    </a:ext>
                  </a:extLst>
                </a:gridCol>
                <a:gridCol w="1421698">
                  <a:extLst>
                    <a:ext uri="{9D8B030D-6E8A-4147-A177-3AD203B41FA5}">
                      <a16:colId xmlns:a16="http://schemas.microsoft.com/office/drawing/2014/main" val="4049654383"/>
                    </a:ext>
                  </a:extLst>
                </a:gridCol>
                <a:gridCol w="1723345">
                  <a:extLst>
                    <a:ext uri="{9D8B030D-6E8A-4147-A177-3AD203B41FA5}">
                      <a16:colId xmlns:a16="http://schemas.microsoft.com/office/drawing/2014/main" val="380912566"/>
                    </a:ext>
                  </a:extLst>
                </a:gridCol>
              </a:tblGrid>
              <a:tr h="121466">
                <a:tc>
                  <a:txBody>
                    <a:bodyPr/>
                    <a:lstStyle/>
                    <a:p>
                      <a:pPr marL="0" marR="0" algn="l">
                        <a:lnSpc>
                          <a:spcPct val="107000"/>
                        </a:lnSpc>
                        <a:spcBef>
                          <a:spcPts val="0"/>
                        </a:spcBef>
                        <a:spcAft>
                          <a:spcPts val="0"/>
                        </a:spcAft>
                      </a:pPr>
                      <a:r>
                        <a:rPr lang="en-US" sz="750" b="1" dirty="0">
                          <a:solidFill>
                            <a:srgbClr val="000000"/>
                          </a:solidFill>
                          <a:effectLst/>
                          <a:latin typeface="Calibri"/>
                          <a:ea typeface="Times New Roman" panose="02020603050405020304" pitchFamily="18" charset="0"/>
                          <a:cs typeface="Calibri"/>
                        </a:rPr>
                        <a:t>Goal Area 2:</a:t>
                      </a:r>
                      <a:endParaRPr lang="en-US" sz="750" dirty="0">
                        <a:effectLst/>
                        <a:latin typeface="Times New Roman"/>
                        <a:ea typeface="Calibri" panose="020F0502020204030204" pitchFamily="34" charset="0"/>
                        <a:cs typeface="Calibri"/>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750" dirty="0">
                          <a:solidFill>
                            <a:srgbClr val="000000"/>
                          </a:solidFill>
                          <a:effectLst/>
                          <a:latin typeface="Calibri"/>
                          <a:ea typeface="Times New Roman" panose="02020603050405020304" pitchFamily="18" charset="0"/>
                          <a:cs typeface="Calibri"/>
                        </a:rPr>
                        <a:t>Closing the Achievement Gaps</a:t>
                      </a:r>
                      <a:endParaRPr lang="en-US" sz="750" dirty="0">
                        <a:effectLst/>
                        <a:latin typeface="Times New Roman"/>
                        <a:ea typeface="Calibri" panose="020F0502020204030204" pitchFamily="34" charset="0"/>
                        <a:cs typeface="Calibri"/>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00772898"/>
                  </a:ext>
                </a:extLst>
              </a:tr>
              <a:tr h="121466">
                <a:tc>
                  <a:txBody>
                    <a:bodyPr/>
                    <a:lstStyle/>
                    <a:p>
                      <a:pPr marL="0" marR="0" algn="l">
                        <a:lnSpc>
                          <a:spcPct val="107000"/>
                        </a:lnSpc>
                        <a:spcBef>
                          <a:spcPts val="0"/>
                        </a:spcBef>
                        <a:spcAft>
                          <a:spcPts val="0"/>
                        </a:spcAft>
                      </a:pPr>
                      <a:r>
                        <a:rPr lang="en-US" sz="750" b="1" dirty="0">
                          <a:solidFill>
                            <a:srgbClr val="000000"/>
                          </a:solidFill>
                          <a:effectLst/>
                          <a:latin typeface="Calibri"/>
                          <a:ea typeface="Times New Roman" panose="02020603050405020304" pitchFamily="18" charset="0"/>
                          <a:cs typeface="Calibri"/>
                        </a:rPr>
                        <a:t>Annual Goal 3:  </a:t>
                      </a:r>
                      <a:endParaRPr lang="en-US" sz="750" dirty="0">
                        <a:effectLst/>
                        <a:latin typeface="Times New Roman"/>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750">
                          <a:solidFill>
                            <a:srgbClr val="000000"/>
                          </a:solidFill>
                          <a:effectLst/>
                          <a:latin typeface="Calibri Light"/>
                          <a:ea typeface="Calibri" panose="020F0502020204030204" pitchFamily="34" charset="0"/>
                          <a:cs typeface="Times New Roman"/>
                        </a:rPr>
                        <a:t>Emergent Bilingual will advance by at least one level on the TELPAS composite rating from June 2023 to June 2024.</a:t>
                      </a:r>
                      <a:endParaRPr lang="en-US" sz="750">
                        <a:effectLst/>
                        <a:latin typeface="Calibri Light"/>
                        <a:ea typeface="Calibri" panose="020F0502020204030204" pitchFamily="34" charset="0"/>
                        <a:cs typeface="Times New Roman"/>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11538944"/>
                  </a:ext>
                </a:extLst>
              </a:tr>
              <a:tr h="121466">
                <a:tc>
                  <a:txBody>
                    <a:bodyPr/>
                    <a:lstStyle/>
                    <a:p>
                      <a:pPr marL="0" marR="0" algn="l">
                        <a:lnSpc>
                          <a:spcPct val="107000"/>
                        </a:lnSpc>
                        <a:spcBef>
                          <a:spcPts val="0"/>
                        </a:spcBef>
                        <a:spcAft>
                          <a:spcPts val="0"/>
                        </a:spcAft>
                      </a:pPr>
                      <a:r>
                        <a:rPr lang="en-US" sz="750" b="1" dirty="0">
                          <a:solidFill>
                            <a:srgbClr val="000000"/>
                          </a:solidFill>
                          <a:effectLst/>
                          <a:latin typeface="Calibri"/>
                          <a:ea typeface="Times New Roman" panose="02020603050405020304" pitchFamily="18" charset="0"/>
                          <a:cs typeface="Calibri"/>
                        </a:rPr>
                        <a:t>Objective 2:  </a:t>
                      </a:r>
                      <a:endParaRPr lang="en-US" sz="750" dirty="0">
                        <a:effectLst/>
                        <a:latin typeface="Times New Roman"/>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By June 202, staff servicing Emergent Bilingual will be proficient in all dual language support systems.  </a:t>
                      </a:r>
                      <a:endParaRPr lang="en-US" sz="750" dirty="0">
                        <a:effectLst/>
                        <a:latin typeface="Calibri"/>
                        <a:ea typeface="Calibri" panose="020F0502020204030204" pitchFamily="34" charset="0"/>
                        <a:cs typeface="Times New Roman" panose="02020603050405020304" pitchFamily="18" charset="0"/>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69906524"/>
                  </a:ext>
                </a:extLst>
              </a:tr>
              <a:tr h="201754">
                <a:tc>
                  <a:txBody>
                    <a:bodyPr/>
                    <a:lstStyle/>
                    <a:p>
                      <a:pPr marL="0" marR="0" algn="ctr">
                        <a:lnSpc>
                          <a:spcPct val="107000"/>
                        </a:lnSpc>
                        <a:spcBef>
                          <a:spcPts val="0"/>
                        </a:spcBef>
                        <a:spcAft>
                          <a:spcPts val="0"/>
                        </a:spcAft>
                      </a:pPr>
                      <a:r>
                        <a:rPr lang="en-US" sz="750" b="1" dirty="0">
                          <a:solidFill>
                            <a:srgbClr val="FFFFFF"/>
                          </a:solidFill>
                          <a:effectLst/>
                          <a:latin typeface="Calibri"/>
                          <a:ea typeface="Times New Roman" panose="02020603050405020304" pitchFamily="18" charset="0"/>
                          <a:cs typeface="Calibri"/>
                        </a:rPr>
                        <a:t>Strategy 1</a:t>
                      </a:r>
                      <a:endParaRPr lang="en-US" sz="750" dirty="0">
                        <a:effectLst/>
                        <a:latin typeface="Times New Roman"/>
                        <a:ea typeface="Calibri" panose="020F0502020204030204" pitchFamily="34" charset="0"/>
                        <a:cs typeface="Calibri"/>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dirty="0">
                          <a:solidFill>
                            <a:srgbClr val="FFFFFF"/>
                          </a:solidFill>
                          <a:effectLst/>
                          <a:latin typeface="Calibri"/>
                          <a:ea typeface="Times New Roman" panose="02020603050405020304" pitchFamily="18" charset="0"/>
                          <a:cs typeface="Calibri"/>
                        </a:rPr>
                        <a:t>Persons Responsible</a:t>
                      </a:r>
                      <a:endParaRPr lang="en-US" sz="750" dirty="0">
                        <a:effectLst/>
                        <a:latin typeface="Times New Roman"/>
                        <a:ea typeface="Calibri" panose="020F0502020204030204" pitchFamily="34" charset="0"/>
                        <a:cs typeface="Calibri"/>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dirty="0">
                          <a:solidFill>
                            <a:srgbClr val="FFFFFF"/>
                          </a:solidFill>
                          <a:effectLst/>
                          <a:latin typeface="Calibri"/>
                          <a:ea typeface="Times New Roman" panose="02020603050405020304" pitchFamily="18" charset="0"/>
                          <a:cs typeface="Calibri"/>
                        </a:rPr>
                        <a:t>Resources</a:t>
                      </a:r>
                      <a:endParaRPr lang="en-US" sz="750" dirty="0">
                        <a:effectLst/>
                        <a:latin typeface="Times New Roman"/>
                        <a:ea typeface="Calibri" panose="020F0502020204030204" pitchFamily="34" charset="0"/>
                        <a:cs typeface="Calibri"/>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dirty="0">
                          <a:solidFill>
                            <a:srgbClr val="FFFFFF"/>
                          </a:solidFill>
                          <a:effectLst/>
                          <a:latin typeface="Calibri"/>
                          <a:ea typeface="Times New Roman" panose="02020603050405020304" pitchFamily="18" charset="0"/>
                          <a:cs typeface="Calibri"/>
                        </a:rPr>
                        <a:t>Timeline</a:t>
                      </a:r>
                      <a:endParaRPr lang="en-US" sz="750" dirty="0">
                        <a:effectLst/>
                        <a:latin typeface="Times New Roman"/>
                        <a:ea typeface="Calibri" panose="020F0502020204030204" pitchFamily="34" charset="0"/>
                        <a:cs typeface="Calibri"/>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dirty="0">
                          <a:solidFill>
                            <a:srgbClr val="FFFFFF"/>
                          </a:solidFill>
                          <a:effectLst/>
                          <a:latin typeface="Calibri"/>
                          <a:ea typeface="Times New Roman" panose="02020603050405020304" pitchFamily="18" charset="0"/>
                          <a:cs typeface="Calibri"/>
                        </a:rPr>
                        <a:t>Evidence of Implementation</a:t>
                      </a:r>
                      <a:endParaRPr lang="en-US" sz="750" dirty="0">
                        <a:effectLst/>
                        <a:latin typeface="Times New Roman"/>
                        <a:ea typeface="Calibri" panose="020F0502020204030204" pitchFamily="34" charset="0"/>
                        <a:cs typeface="Calibri"/>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dirty="0">
                          <a:solidFill>
                            <a:srgbClr val="FFFFFF"/>
                          </a:solidFill>
                          <a:effectLst/>
                          <a:latin typeface="Calibri"/>
                          <a:ea typeface="Times New Roman" panose="02020603050405020304" pitchFamily="18" charset="0"/>
                          <a:cs typeface="Calibri"/>
                        </a:rPr>
                        <a:t>Evidence of Impact</a:t>
                      </a:r>
                      <a:endParaRPr lang="en-US" sz="750" dirty="0">
                        <a:effectLst/>
                        <a:latin typeface="Times New Roman"/>
                        <a:ea typeface="Calibri" panose="020F0502020204030204" pitchFamily="34" charset="0"/>
                        <a:cs typeface="Calibri"/>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dirty="0">
                          <a:solidFill>
                            <a:srgbClr val="FFFFFF"/>
                          </a:solidFill>
                          <a:effectLst/>
                          <a:latin typeface="Calibri"/>
                          <a:ea typeface="Times New Roman" panose="02020603050405020304" pitchFamily="18" charset="0"/>
                          <a:cs typeface="Calibri"/>
                        </a:rPr>
                        <a:t>Formative Evaluation</a:t>
                      </a:r>
                      <a:endParaRPr lang="en-US" sz="750" dirty="0">
                        <a:effectLst/>
                        <a:latin typeface="Times New Roman"/>
                        <a:ea typeface="Calibri" panose="020F0502020204030204" pitchFamily="34" charset="0"/>
                        <a:cs typeface="Calibri"/>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dirty="0">
                          <a:solidFill>
                            <a:srgbClr val="FFFFFF"/>
                          </a:solidFill>
                          <a:effectLst/>
                          <a:latin typeface="Calibri"/>
                          <a:ea typeface="Times New Roman" panose="02020603050405020304" pitchFamily="18" charset="0"/>
                          <a:cs typeface="Calibri"/>
                        </a:rPr>
                        <a:t>Title-I School- Wide Component</a:t>
                      </a:r>
                      <a:endParaRPr lang="en-US" sz="750" dirty="0">
                        <a:effectLst/>
                        <a:latin typeface="Times New Roman"/>
                        <a:ea typeface="Calibri" panose="020F0502020204030204" pitchFamily="34" charset="0"/>
                        <a:cs typeface="Calibri"/>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213877141"/>
                  </a:ext>
                </a:extLst>
              </a:tr>
              <a:tr h="1392200">
                <a:tc>
                  <a:txBody>
                    <a:bodyPr/>
                    <a:lstStyle/>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Specialized personnel will facilitate professional development on the English Language Proficiency Standards.</a:t>
                      </a:r>
                      <a:endParaRPr lang="en-US" sz="750" dirty="0">
                        <a:effectLst/>
                        <a:latin typeface="Calibri Light"/>
                        <a:ea typeface="Calibri" panose="020F0502020204030204" pitchFamily="34" charset="0"/>
                        <a:cs typeface="Times New Roman"/>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-District Directors (DL, </a:t>
                      </a:r>
                      <a:r>
                        <a:rPr lang="en-US" sz="750" dirty="0" err="1">
                          <a:solidFill>
                            <a:srgbClr val="000000"/>
                          </a:solidFill>
                          <a:effectLst/>
                          <a:latin typeface="Calibri Light"/>
                          <a:ea typeface="Calibri" panose="020F0502020204030204" pitchFamily="34" charset="0"/>
                          <a:cs typeface="Times New Roman"/>
                        </a:rPr>
                        <a:t>SpEd</a:t>
                      </a:r>
                      <a:r>
                        <a:rPr lang="en-US" sz="750" dirty="0">
                          <a:solidFill>
                            <a:srgbClr val="000000"/>
                          </a:solidFill>
                          <a:effectLst/>
                          <a:latin typeface="Calibri Light"/>
                          <a:ea typeface="Calibri" panose="020F0502020204030204" pitchFamily="34" charset="0"/>
                          <a:cs typeface="Times New Roman"/>
                        </a:rPr>
                        <a:t>, Migrant, 504/RTI)</a:t>
                      </a:r>
                      <a:br>
                        <a:rPr lang="en-US" sz="750" dirty="0">
                          <a:effectLst/>
                          <a:latin typeface="Calibri"/>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Language Development Specialists                              Bilingual Strategist</a:t>
                      </a:r>
                      <a:br>
                        <a:rPr lang="en-US" sz="750" dirty="0">
                          <a:effectLst/>
                          <a:latin typeface="Calibri"/>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-Content Coordinators             English Language Development Coach </a:t>
                      </a:r>
                      <a:endParaRPr lang="en-US" sz="75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-Principal</a:t>
                      </a:r>
                      <a:endParaRPr lang="en-US" sz="750" dirty="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-Assistant Principal</a:t>
                      </a:r>
                      <a:endParaRPr lang="en-US" sz="750" dirty="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-Teachers</a:t>
                      </a:r>
                      <a:endParaRPr lang="en-US" sz="750" dirty="0">
                        <a:effectLst/>
                        <a:latin typeface="Calibri Light"/>
                        <a:ea typeface="Calibri" panose="020F0502020204030204" pitchFamily="34" charset="0"/>
                        <a:cs typeface="Times New Roman"/>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-English Language Proficiency Standards                           </a:t>
                      </a:r>
                      <a:endParaRPr lang="en-US" sz="750" dirty="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-District Curriculum</a:t>
                      </a:r>
                      <a:br>
                        <a:rPr lang="en-US" sz="750" dirty="0">
                          <a:effectLst/>
                          <a:latin typeface="Calibri"/>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-Proficiency Level Descriptors </a:t>
                      </a:r>
                      <a:br>
                        <a:rPr lang="en-US" sz="750" dirty="0">
                          <a:effectLst/>
                          <a:latin typeface="Calibri"/>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-TELPAS Educator Guide</a:t>
                      </a:r>
                      <a:br>
                        <a:rPr lang="en-US" sz="750" dirty="0">
                          <a:effectLst/>
                          <a:latin typeface="Calibri"/>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-LEP Strategic Plan </a:t>
                      </a:r>
                      <a:br>
                        <a:rPr lang="en-US" sz="750" dirty="0">
                          <a:effectLst/>
                          <a:latin typeface="Calibri"/>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-Linguistic Instructional Alignment Guide                      </a:t>
                      </a:r>
                      <a:endParaRPr lang="en-US" sz="750" dirty="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endParaRPr lang="en-US" sz="750">
                        <a:effectLst/>
                        <a:latin typeface="Calibri Light"/>
                        <a:ea typeface="Calibri" panose="020F0502020204030204" pitchFamily="34" charset="0"/>
                        <a:cs typeface="Times New Roman"/>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Aug. 2022- </a:t>
                      </a:r>
                      <a:br>
                        <a:rPr lang="en-US" sz="750" dirty="0">
                          <a:solidFill>
                            <a:srgbClr val="000000"/>
                          </a:solidFill>
                          <a:effectLst/>
                          <a:latin typeface="Calibri Light"/>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June 2023</a:t>
                      </a:r>
                      <a:endParaRPr lang="en-US" sz="750" dirty="0">
                        <a:effectLst/>
                        <a:latin typeface="Calibri Light"/>
                        <a:ea typeface="Calibri" panose="020F0502020204030204" pitchFamily="34" charset="0"/>
                        <a:cs typeface="Times New Roman"/>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Sign in  Sheets </a:t>
                      </a:r>
                      <a:endParaRPr lang="en-US" sz="750" dirty="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Agendas</a:t>
                      </a:r>
                      <a:endParaRPr lang="en-US" sz="750" dirty="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PowerPoint Presentations                             Lesson Plans                                              Language Objectives posted and aligned</a:t>
                      </a:r>
                      <a:endParaRPr lang="en-US" sz="750" dirty="0">
                        <a:effectLst/>
                        <a:latin typeface="Calibri Light"/>
                        <a:ea typeface="Calibri" panose="020F0502020204030204" pitchFamily="34" charset="0"/>
                        <a:cs typeface="Times New Roman"/>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-Closing the achievement gap among student groups</a:t>
                      </a:r>
                      <a:br>
                        <a:rPr lang="en-US" sz="750" dirty="0">
                          <a:solidFill>
                            <a:srgbClr val="000000"/>
                          </a:solidFill>
                          <a:effectLst/>
                          <a:latin typeface="Calibri Light"/>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-Increase in student progress by domain                         Increase in student progress on composite level</a:t>
                      </a:r>
                      <a:endParaRPr lang="en-US" sz="750" dirty="0">
                        <a:effectLst/>
                        <a:latin typeface="Calibri Light"/>
                        <a:ea typeface="Calibri" panose="020F0502020204030204" pitchFamily="34" charset="0"/>
                        <a:cs typeface="Times New Roman"/>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-Weekly Assessments</a:t>
                      </a:r>
                      <a:br>
                        <a:rPr lang="en-US" sz="750" dirty="0">
                          <a:effectLst/>
                          <a:latin typeface="Calibri"/>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-TELPAS                                 -CBAs                                   -Benchmarks</a:t>
                      </a:r>
                      <a:endParaRPr lang="en-US" sz="750" dirty="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-Interim Assessments</a:t>
                      </a:r>
                      <a:endParaRPr lang="en-US" sz="750" dirty="0">
                        <a:effectLst/>
                        <a:latin typeface="Calibri Light"/>
                        <a:ea typeface="Calibri" panose="020F0502020204030204" pitchFamily="34" charset="0"/>
                        <a:cs typeface="Times New Roman"/>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-Comprehensive Needs Assessment-</a:t>
                      </a:r>
                      <a:br>
                        <a:rPr lang="en-US" sz="750" dirty="0">
                          <a:solidFill>
                            <a:srgbClr val="000000"/>
                          </a:solidFill>
                          <a:effectLst/>
                          <a:latin typeface="Calibri Light"/>
                          <a:ea typeface="Calibri" panose="020F0502020204030204" pitchFamily="34" charset="0"/>
                          <a:cs typeface="Times New Roman"/>
                        </a:rPr>
                      </a:br>
                      <a:r>
                        <a:rPr lang="en-US" sz="750" dirty="0" err="1">
                          <a:solidFill>
                            <a:srgbClr val="000000"/>
                          </a:solidFill>
                          <a:effectLst/>
                          <a:latin typeface="Calibri Light"/>
                          <a:ea typeface="Calibri" panose="020F0502020204030204" pitchFamily="34" charset="0"/>
                          <a:cs typeface="Times New Roman"/>
                        </a:rPr>
                        <a:t>a,b,c</a:t>
                      </a:r>
                      <a:r>
                        <a:rPr lang="en-US" sz="750" dirty="0">
                          <a:solidFill>
                            <a:srgbClr val="000000"/>
                          </a:solidFill>
                          <a:effectLst/>
                          <a:latin typeface="Calibri Light"/>
                          <a:ea typeface="Calibri" panose="020F0502020204030204" pitchFamily="34" charset="0"/>
                          <a:cs typeface="Times New Roman"/>
                        </a:rPr>
                        <a:t>,</a:t>
                      </a:r>
                      <a:br>
                        <a:rPr lang="en-US" sz="750" dirty="0">
                          <a:solidFill>
                            <a:srgbClr val="000000"/>
                          </a:solidFill>
                          <a:effectLst/>
                          <a:latin typeface="Calibri Light"/>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-Reform Strategies- </a:t>
                      </a:r>
                      <a:r>
                        <a:rPr lang="en-US" sz="750" dirty="0" err="1">
                          <a:solidFill>
                            <a:srgbClr val="000000"/>
                          </a:solidFill>
                          <a:effectLst/>
                          <a:latin typeface="Calibri Light"/>
                          <a:ea typeface="Calibri" panose="020F0502020204030204" pitchFamily="34" charset="0"/>
                          <a:cs typeface="Times New Roman"/>
                        </a:rPr>
                        <a:t>a,b,c</a:t>
                      </a:r>
                      <a:br>
                        <a:rPr lang="en-US" sz="750" dirty="0">
                          <a:solidFill>
                            <a:srgbClr val="000000"/>
                          </a:solidFill>
                          <a:effectLst/>
                          <a:latin typeface="Calibri Light"/>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-Teacher Decision Making Regarding Assessments-</a:t>
                      </a:r>
                      <a:r>
                        <a:rPr lang="en-US" sz="750" dirty="0" err="1">
                          <a:solidFill>
                            <a:srgbClr val="000000"/>
                          </a:solidFill>
                          <a:effectLst/>
                          <a:latin typeface="Calibri Light"/>
                          <a:ea typeface="Calibri" panose="020F0502020204030204" pitchFamily="34" charset="0"/>
                          <a:cs typeface="Times New Roman"/>
                        </a:rPr>
                        <a:t>a,b,c</a:t>
                      </a:r>
                      <a:br>
                        <a:rPr lang="en-US" sz="750" dirty="0">
                          <a:solidFill>
                            <a:srgbClr val="000000"/>
                          </a:solidFill>
                          <a:effectLst/>
                          <a:latin typeface="Calibri Light"/>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750" dirty="0" err="1">
                          <a:solidFill>
                            <a:srgbClr val="000000"/>
                          </a:solidFill>
                          <a:effectLst/>
                          <a:latin typeface="Calibri Light"/>
                          <a:ea typeface="Calibri" panose="020F0502020204030204" pitchFamily="34" charset="0"/>
                          <a:cs typeface="Times New Roman"/>
                        </a:rPr>
                        <a:t>a,b,c</a:t>
                      </a:r>
                      <a:br>
                        <a:rPr lang="en-US" sz="750" dirty="0">
                          <a:solidFill>
                            <a:srgbClr val="000000"/>
                          </a:solidFill>
                          <a:effectLst/>
                          <a:latin typeface="Calibri Light"/>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-Integration of Fed., State, &amp; Local Services, Programs and Funds- </a:t>
                      </a:r>
                      <a:r>
                        <a:rPr lang="en-US" sz="750" dirty="0" err="1">
                          <a:solidFill>
                            <a:srgbClr val="000000"/>
                          </a:solidFill>
                          <a:effectLst/>
                          <a:latin typeface="Calibri Light"/>
                          <a:ea typeface="Calibri" panose="020F0502020204030204" pitchFamily="34" charset="0"/>
                          <a:cs typeface="Times New Roman"/>
                        </a:rPr>
                        <a:t>a,b,c</a:t>
                      </a:r>
                      <a:endParaRPr lang="en-US" sz="750" dirty="0" err="1">
                        <a:effectLst/>
                        <a:latin typeface="Calibri Light"/>
                        <a:ea typeface="Calibri" panose="020F0502020204030204" pitchFamily="34" charset="0"/>
                        <a:cs typeface="Times New Roman"/>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0438972"/>
                  </a:ext>
                </a:extLst>
              </a:tr>
              <a:tr h="121466">
                <a:tc gridSpan="8">
                  <a:txBody>
                    <a:bodyPr/>
                    <a:lstStyle/>
                    <a:p>
                      <a:pPr marL="0" marR="0" algn="ctr">
                        <a:lnSpc>
                          <a:spcPct val="107000"/>
                        </a:lnSpc>
                        <a:spcBef>
                          <a:spcPts val="0"/>
                        </a:spcBef>
                        <a:spcAft>
                          <a:spcPts val="0"/>
                        </a:spcAft>
                      </a:pPr>
                      <a:endParaRPr lang="en-US" sz="750">
                        <a:effectLst/>
                        <a:latin typeface="Calibri"/>
                        <a:ea typeface="Calibri" panose="020F0502020204030204" pitchFamily="34" charset="0"/>
                        <a:cs typeface="Calibri"/>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11847471"/>
                  </a:ext>
                </a:extLst>
              </a:tr>
              <a:tr h="121466">
                <a:tc gridSpan="8">
                  <a:txBody>
                    <a:bodyPr/>
                    <a:lstStyle/>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Specialized personnel will offer multiple trainings throughout the school year. </a:t>
                      </a:r>
                      <a:endParaRPr lang="en-US" sz="750" dirty="0">
                        <a:effectLst/>
                        <a:latin typeface="Calibri"/>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90580784"/>
                  </a:ext>
                </a:extLst>
              </a:tr>
              <a:tr h="121466">
                <a:tc gridSpan="8">
                  <a:txBody>
                    <a:bodyPr/>
                    <a:lstStyle/>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Specialized personnel will ensure that the ELPS are integrated across curriculums. </a:t>
                      </a:r>
                      <a:endParaRPr lang="en-US" sz="750" dirty="0">
                        <a:effectLst/>
                        <a:latin typeface="Calibri"/>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20295073"/>
                  </a:ext>
                </a:extLst>
              </a:tr>
              <a:tr h="121466">
                <a:tc gridSpan="8">
                  <a:txBody>
                    <a:bodyPr/>
                    <a:lstStyle/>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Specialized personnel will monitor and support teachers with the implementation of the ELPS during instruction. </a:t>
                      </a:r>
                      <a:endParaRPr lang="en-US" sz="750" dirty="0">
                        <a:effectLst/>
                        <a:latin typeface="Calibri"/>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37635632"/>
                  </a:ext>
                </a:extLst>
              </a:tr>
              <a:tr h="201754">
                <a:tc>
                  <a:txBody>
                    <a:bodyPr/>
                    <a:lstStyle/>
                    <a:p>
                      <a:pPr marL="0" marR="0" algn="ctr">
                        <a:lnSpc>
                          <a:spcPct val="107000"/>
                        </a:lnSpc>
                        <a:spcBef>
                          <a:spcPts val="0"/>
                        </a:spcBef>
                        <a:spcAft>
                          <a:spcPts val="0"/>
                        </a:spcAft>
                      </a:pPr>
                      <a:r>
                        <a:rPr lang="en-US" sz="750" b="1" dirty="0">
                          <a:solidFill>
                            <a:srgbClr val="FFFFFF"/>
                          </a:solidFill>
                          <a:effectLst/>
                          <a:latin typeface="Calibri"/>
                          <a:ea typeface="Times New Roman" panose="02020603050405020304" pitchFamily="18" charset="0"/>
                          <a:cs typeface="Calibri"/>
                        </a:rPr>
                        <a:t>Strategy 2</a:t>
                      </a:r>
                      <a:endParaRPr lang="en-US" sz="750" dirty="0">
                        <a:effectLst/>
                        <a:latin typeface="Times New Roman"/>
                        <a:ea typeface="Calibri" panose="020F0502020204030204" pitchFamily="34" charset="0"/>
                        <a:cs typeface="Calibri"/>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dirty="0">
                          <a:solidFill>
                            <a:srgbClr val="FFFFFF"/>
                          </a:solidFill>
                          <a:effectLst/>
                          <a:latin typeface="Calibri"/>
                          <a:ea typeface="Times New Roman" panose="02020603050405020304" pitchFamily="18" charset="0"/>
                          <a:cs typeface="Calibri"/>
                        </a:rPr>
                        <a:t>Persons Responsible</a:t>
                      </a:r>
                      <a:endParaRPr lang="en-US" sz="750" dirty="0">
                        <a:effectLst/>
                        <a:latin typeface="Times New Roman"/>
                        <a:ea typeface="Calibri" panose="020F0502020204030204" pitchFamily="34" charset="0"/>
                        <a:cs typeface="Calibri"/>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dirty="0">
                          <a:solidFill>
                            <a:srgbClr val="FFFFFF"/>
                          </a:solidFill>
                          <a:effectLst/>
                          <a:latin typeface="Calibri"/>
                          <a:ea typeface="Times New Roman" panose="02020603050405020304" pitchFamily="18" charset="0"/>
                          <a:cs typeface="Calibri"/>
                        </a:rPr>
                        <a:t>Resources</a:t>
                      </a:r>
                      <a:endParaRPr lang="en-US" sz="750" dirty="0">
                        <a:effectLst/>
                        <a:latin typeface="Times New Roman"/>
                        <a:ea typeface="Calibri" panose="020F0502020204030204" pitchFamily="34" charset="0"/>
                        <a:cs typeface="Calibri"/>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dirty="0">
                          <a:solidFill>
                            <a:srgbClr val="FFFFFF"/>
                          </a:solidFill>
                          <a:effectLst/>
                          <a:latin typeface="Calibri"/>
                          <a:ea typeface="Times New Roman" panose="02020603050405020304" pitchFamily="18" charset="0"/>
                          <a:cs typeface="Calibri"/>
                        </a:rPr>
                        <a:t>Timeline</a:t>
                      </a:r>
                      <a:endParaRPr lang="en-US" sz="750" dirty="0">
                        <a:effectLst/>
                        <a:latin typeface="Times New Roman"/>
                        <a:ea typeface="Calibri" panose="020F0502020204030204" pitchFamily="34" charset="0"/>
                        <a:cs typeface="Calibri"/>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dirty="0">
                          <a:solidFill>
                            <a:srgbClr val="FFFFFF"/>
                          </a:solidFill>
                          <a:effectLst/>
                          <a:latin typeface="Calibri"/>
                          <a:ea typeface="Times New Roman" panose="02020603050405020304" pitchFamily="18" charset="0"/>
                          <a:cs typeface="Calibri"/>
                        </a:rPr>
                        <a:t>Evidence of Implementation</a:t>
                      </a:r>
                      <a:endParaRPr lang="en-US" sz="750" dirty="0">
                        <a:effectLst/>
                        <a:latin typeface="Times New Roman"/>
                        <a:ea typeface="Calibri" panose="020F0502020204030204" pitchFamily="34" charset="0"/>
                        <a:cs typeface="Calibri"/>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dirty="0">
                          <a:solidFill>
                            <a:srgbClr val="FFFFFF"/>
                          </a:solidFill>
                          <a:effectLst/>
                          <a:latin typeface="Calibri"/>
                          <a:ea typeface="Times New Roman" panose="02020603050405020304" pitchFamily="18" charset="0"/>
                          <a:cs typeface="Calibri"/>
                        </a:rPr>
                        <a:t>Evidence of Impact</a:t>
                      </a:r>
                      <a:endParaRPr lang="en-US" sz="750" dirty="0">
                        <a:effectLst/>
                        <a:latin typeface="Times New Roman"/>
                        <a:ea typeface="Calibri" panose="020F0502020204030204" pitchFamily="34" charset="0"/>
                        <a:cs typeface="Calibri"/>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dirty="0">
                          <a:solidFill>
                            <a:srgbClr val="FFFFFF"/>
                          </a:solidFill>
                          <a:effectLst/>
                          <a:latin typeface="Calibri"/>
                          <a:ea typeface="Times New Roman" panose="02020603050405020304" pitchFamily="18" charset="0"/>
                          <a:cs typeface="Calibri"/>
                        </a:rPr>
                        <a:t>Formative Evaluation</a:t>
                      </a:r>
                      <a:endParaRPr lang="en-US" sz="750" dirty="0">
                        <a:effectLst/>
                        <a:latin typeface="Times New Roman"/>
                        <a:ea typeface="Calibri" panose="020F0502020204030204" pitchFamily="34" charset="0"/>
                        <a:cs typeface="Calibri"/>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dirty="0">
                          <a:solidFill>
                            <a:srgbClr val="FFFFFF"/>
                          </a:solidFill>
                          <a:effectLst/>
                          <a:latin typeface="Calibri"/>
                          <a:ea typeface="Times New Roman" panose="02020603050405020304" pitchFamily="18" charset="0"/>
                          <a:cs typeface="Calibri"/>
                        </a:rPr>
                        <a:t>Title-I School- Wide Component</a:t>
                      </a:r>
                      <a:endParaRPr lang="en-US" sz="750" dirty="0">
                        <a:effectLst/>
                        <a:latin typeface="Times New Roman"/>
                        <a:ea typeface="Calibri" panose="020F0502020204030204" pitchFamily="34" charset="0"/>
                        <a:cs typeface="Calibri"/>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998078480"/>
                  </a:ext>
                </a:extLst>
              </a:tr>
              <a:tr h="1265127">
                <a:tc>
                  <a:txBody>
                    <a:bodyPr/>
                    <a:lstStyle/>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Specialized personnel will provide coaching to novice teachers and teachers who need support in working with students at the beginning and intermediate levels of TELPAS on Composite Rating.</a:t>
                      </a:r>
                      <a:endParaRPr lang="en-US" sz="750" dirty="0">
                        <a:effectLst/>
                        <a:latin typeface="Calibri Light"/>
                        <a:ea typeface="Calibri" panose="020F0502020204030204" pitchFamily="34" charset="0"/>
                        <a:cs typeface="Times New Roman"/>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-Language Development Specialists                          Bilingual Strategist                    English Language Development Coach    </a:t>
                      </a:r>
                      <a:endParaRPr lang="en-US" sz="75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Principal </a:t>
                      </a:r>
                      <a:endParaRPr lang="en-US" sz="75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Assistant Principal</a:t>
                      </a:r>
                      <a:endParaRPr lang="en-US" sz="750" dirty="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CLL</a:t>
                      </a:r>
                      <a:endParaRPr lang="en-US" sz="750" dirty="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Teachers </a:t>
                      </a:r>
                      <a:endParaRPr lang="en-US" sz="750" dirty="0">
                        <a:effectLst/>
                        <a:latin typeface="Calibri"/>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-English Language Proficiency Standards                              District Curriculum</a:t>
                      </a:r>
                      <a:br>
                        <a:rPr lang="en-US" sz="750" dirty="0">
                          <a:solidFill>
                            <a:srgbClr val="000000"/>
                          </a:solidFill>
                          <a:effectLst/>
                          <a:latin typeface="Calibri Light"/>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-Proficiency Level Descriptors </a:t>
                      </a:r>
                      <a:br>
                        <a:rPr lang="en-US" sz="750" dirty="0">
                          <a:solidFill>
                            <a:srgbClr val="000000"/>
                          </a:solidFill>
                          <a:effectLst/>
                          <a:latin typeface="Calibri Light"/>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-Composite Rating Template</a:t>
                      </a:r>
                      <a:br>
                        <a:rPr lang="en-US" sz="750" dirty="0">
                          <a:solidFill>
                            <a:srgbClr val="000000"/>
                          </a:solidFill>
                          <a:effectLst/>
                          <a:latin typeface="Calibri Light"/>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-TELPAS Educator Guide</a:t>
                      </a:r>
                      <a:br>
                        <a:rPr lang="en-US" sz="750" dirty="0">
                          <a:solidFill>
                            <a:srgbClr val="000000"/>
                          </a:solidFill>
                          <a:effectLst/>
                          <a:latin typeface="Calibri Light"/>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-LEP Strategic Plan </a:t>
                      </a:r>
                      <a:br>
                        <a:rPr lang="en-US" sz="750" dirty="0">
                          <a:solidFill>
                            <a:srgbClr val="000000"/>
                          </a:solidFill>
                          <a:effectLst/>
                          <a:latin typeface="Calibri Light"/>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-Linguistic Instructional Alignment Guide                       EL Instructional and Assessment Accommodations Checklist   New Teacher Institute</a:t>
                      </a:r>
                      <a:endParaRPr lang="en-US" sz="750" dirty="0">
                        <a:effectLst/>
                        <a:latin typeface="Calibri Light"/>
                        <a:ea typeface="Calibri" panose="020F0502020204030204" pitchFamily="34" charset="0"/>
                        <a:cs typeface="Times New Roman"/>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Aug. 2022-</a:t>
                      </a:r>
                      <a:br>
                        <a:rPr lang="en-US" sz="750" dirty="0">
                          <a:solidFill>
                            <a:srgbClr val="000000"/>
                          </a:solidFill>
                          <a:effectLst/>
                          <a:latin typeface="Calibri Light"/>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 June 2023</a:t>
                      </a:r>
                      <a:endParaRPr lang="en-US" sz="750" dirty="0">
                        <a:effectLst/>
                        <a:latin typeface="Calibri Light"/>
                        <a:ea typeface="Calibri" panose="020F0502020204030204" pitchFamily="34" charset="0"/>
                        <a:cs typeface="Times New Roman"/>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-LEP Strategic Plans completed</a:t>
                      </a:r>
                      <a:br>
                        <a:rPr lang="en-US" sz="750" dirty="0">
                          <a:solidFill>
                            <a:srgbClr val="000000"/>
                          </a:solidFill>
                          <a:effectLst/>
                          <a:latin typeface="Calibri Light"/>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-EL Accommodations Checklist completed</a:t>
                      </a:r>
                      <a:br>
                        <a:rPr lang="en-US" sz="750" dirty="0">
                          <a:solidFill>
                            <a:srgbClr val="000000"/>
                          </a:solidFill>
                          <a:effectLst/>
                          <a:latin typeface="Calibri Light"/>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-Agendas, Sign in Sheets</a:t>
                      </a:r>
                      <a:br>
                        <a:rPr lang="en-US" sz="750" dirty="0">
                          <a:solidFill>
                            <a:srgbClr val="000000"/>
                          </a:solidFill>
                          <a:effectLst/>
                          <a:latin typeface="Calibri Light"/>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-Language Objectives posted and aligned</a:t>
                      </a:r>
                      <a:br>
                        <a:rPr lang="en-US" sz="750" dirty="0">
                          <a:solidFill>
                            <a:srgbClr val="000000"/>
                          </a:solidFill>
                          <a:effectLst/>
                          <a:latin typeface="Calibri Light"/>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-Walk-through feedback</a:t>
                      </a:r>
                      <a:br>
                        <a:rPr lang="en-US" sz="750" dirty="0">
                          <a:solidFill>
                            <a:srgbClr val="000000"/>
                          </a:solidFill>
                          <a:effectLst/>
                          <a:latin typeface="Calibri Light"/>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-Lesson Plans</a:t>
                      </a:r>
                      <a:endParaRPr lang="en-US" sz="750" dirty="0">
                        <a:effectLst/>
                        <a:latin typeface="Calibri Light"/>
                        <a:ea typeface="Calibri" panose="020F0502020204030204" pitchFamily="34" charset="0"/>
                        <a:cs typeface="Times New Roman"/>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750" dirty="0">
                          <a:solidFill>
                            <a:srgbClr val="000000"/>
                          </a:solidFill>
                          <a:effectLst/>
                          <a:latin typeface="Calibri Light"/>
                          <a:ea typeface="Calibri" panose="020F0502020204030204" pitchFamily="34" charset="0"/>
                          <a:cs typeface="Times New Roman"/>
                        </a:rPr>
                        <a:t>-Closing the achievement gap among</a:t>
                      </a:r>
                      <a:br>
                        <a:rPr lang="en-US" sz="750" dirty="0">
                          <a:solidFill>
                            <a:srgbClr val="000000"/>
                          </a:solidFill>
                          <a:effectLst/>
                          <a:latin typeface="Calibri Light"/>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-Increase linguistic performance of Beg/Int students                  Composite Level Progression</a:t>
                      </a:r>
                      <a:endParaRPr lang="en-US" sz="750" dirty="0">
                        <a:effectLst/>
                        <a:latin typeface="Calibri Light"/>
                        <a:ea typeface="Calibri" panose="020F0502020204030204" pitchFamily="34" charset="0"/>
                        <a:cs typeface="Times New Roman"/>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-TELPAS Benchmark   TELPAS Software Quizzes</a:t>
                      </a:r>
                      <a:br>
                        <a:rPr lang="en-US" sz="750" dirty="0">
                          <a:solidFill>
                            <a:srgbClr val="000000"/>
                          </a:solidFill>
                          <a:effectLst/>
                          <a:latin typeface="Calibri Light"/>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-TELPAS Assessment                Coaching/Mentoring Forms (plan of action)   </a:t>
                      </a:r>
                      <a:endParaRPr lang="en-US" sz="750" dirty="0">
                        <a:effectLst/>
                        <a:latin typeface="Calibri"/>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-Comprehensive Needs Assessment-</a:t>
                      </a:r>
                      <a:br>
                        <a:rPr lang="en-US" sz="750" dirty="0">
                          <a:solidFill>
                            <a:srgbClr val="000000"/>
                          </a:solidFill>
                          <a:effectLst/>
                          <a:latin typeface="Calibri Light"/>
                          <a:ea typeface="Calibri" panose="020F0502020204030204" pitchFamily="34" charset="0"/>
                          <a:cs typeface="Times New Roman"/>
                        </a:rPr>
                      </a:br>
                      <a:r>
                        <a:rPr lang="en-US" sz="750" dirty="0" err="1">
                          <a:solidFill>
                            <a:srgbClr val="000000"/>
                          </a:solidFill>
                          <a:effectLst/>
                          <a:latin typeface="Calibri Light"/>
                          <a:ea typeface="Calibri" panose="020F0502020204030204" pitchFamily="34" charset="0"/>
                          <a:cs typeface="Times New Roman"/>
                        </a:rPr>
                        <a:t>a,b,c</a:t>
                      </a:r>
                      <a:r>
                        <a:rPr lang="en-US" sz="750" dirty="0">
                          <a:solidFill>
                            <a:srgbClr val="000000"/>
                          </a:solidFill>
                          <a:effectLst/>
                          <a:latin typeface="Calibri Light"/>
                          <a:ea typeface="Calibri" panose="020F0502020204030204" pitchFamily="34" charset="0"/>
                          <a:cs typeface="Times New Roman"/>
                        </a:rPr>
                        <a:t>,</a:t>
                      </a:r>
                      <a:br>
                        <a:rPr lang="en-US" sz="750" dirty="0">
                          <a:solidFill>
                            <a:srgbClr val="000000"/>
                          </a:solidFill>
                          <a:effectLst/>
                          <a:latin typeface="Calibri Light"/>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-Reform Strategies- </a:t>
                      </a:r>
                      <a:r>
                        <a:rPr lang="en-US" sz="750" dirty="0" err="1">
                          <a:solidFill>
                            <a:srgbClr val="000000"/>
                          </a:solidFill>
                          <a:effectLst/>
                          <a:latin typeface="Calibri Light"/>
                          <a:ea typeface="Calibri" panose="020F0502020204030204" pitchFamily="34" charset="0"/>
                          <a:cs typeface="Times New Roman"/>
                        </a:rPr>
                        <a:t>a,b,c</a:t>
                      </a:r>
                      <a:br>
                        <a:rPr lang="en-US" sz="750" dirty="0">
                          <a:solidFill>
                            <a:srgbClr val="000000"/>
                          </a:solidFill>
                          <a:effectLst/>
                          <a:latin typeface="Calibri Light"/>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-Teacher Decision Making Regarding Assessments-</a:t>
                      </a:r>
                      <a:r>
                        <a:rPr lang="en-US" sz="750" dirty="0" err="1">
                          <a:solidFill>
                            <a:srgbClr val="000000"/>
                          </a:solidFill>
                          <a:effectLst/>
                          <a:latin typeface="Calibri Light"/>
                          <a:ea typeface="Calibri" panose="020F0502020204030204" pitchFamily="34" charset="0"/>
                          <a:cs typeface="Times New Roman"/>
                        </a:rPr>
                        <a:t>a,b,c</a:t>
                      </a:r>
                      <a:br>
                        <a:rPr lang="en-US" sz="750" dirty="0">
                          <a:solidFill>
                            <a:srgbClr val="000000"/>
                          </a:solidFill>
                          <a:effectLst/>
                          <a:latin typeface="Calibri Light"/>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750" dirty="0" err="1">
                          <a:solidFill>
                            <a:srgbClr val="000000"/>
                          </a:solidFill>
                          <a:effectLst/>
                          <a:latin typeface="Calibri Light"/>
                          <a:ea typeface="Calibri" panose="020F0502020204030204" pitchFamily="34" charset="0"/>
                          <a:cs typeface="Times New Roman"/>
                        </a:rPr>
                        <a:t>a,b,c</a:t>
                      </a:r>
                      <a:br>
                        <a:rPr lang="en-US" sz="750" dirty="0">
                          <a:solidFill>
                            <a:srgbClr val="000000"/>
                          </a:solidFill>
                          <a:effectLst/>
                          <a:latin typeface="Calibri Light"/>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-Integration of Fed., State, &amp; Local Services, Programs and Funds- </a:t>
                      </a:r>
                      <a:r>
                        <a:rPr lang="en-US" sz="750" dirty="0" err="1">
                          <a:solidFill>
                            <a:srgbClr val="000000"/>
                          </a:solidFill>
                          <a:effectLst/>
                          <a:latin typeface="Calibri Light"/>
                          <a:ea typeface="Calibri" panose="020F0502020204030204" pitchFamily="34" charset="0"/>
                          <a:cs typeface="Times New Roman"/>
                        </a:rPr>
                        <a:t>a,b,c</a:t>
                      </a:r>
                      <a:endParaRPr lang="en-US" sz="750" dirty="0" err="1">
                        <a:effectLst/>
                        <a:latin typeface="Calibri Light"/>
                        <a:ea typeface="Calibri" panose="020F0502020204030204" pitchFamily="34" charset="0"/>
                        <a:cs typeface="Times New Roman"/>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0187334"/>
                  </a:ext>
                </a:extLst>
              </a:tr>
              <a:tr h="121466">
                <a:tc gridSpan="8">
                  <a:txBody>
                    <a:bodyPr/>
                    <a:lstStyle/>
                    <a:p>
                      <a:pPr marL="0" marR="0" algn="ctr">
                        <a:lnSpc>
                          <a:spcPct val="107000"/>
                        </a:lnSpc>
                        <a:spcBef>
                          <a:spcPts val="0"/>
                        </a:spcBef>
                        <a:spcAft>
                          <a:spcPts val="0"/>
                        </a:spcAft>
                      </a:pPr>
                      <a:r>
                        <a:rPr lang="en-US" sz="750" b="1" dirty="0">
                          <a:solidFill>
                            <a:srgbClr val="FFFFFF"/>
                          </a:solidFill>
                          <a:effectLst/>
                          <a:latin typeface="Calibri"/>
                          <a:ea typeface="Times New Roman" panose="02020603050405020304" pitchFamily="18" charset="0"/>
                          <a:cs typeface="Calibri"/>
                        </a:rPr>
                        <a:t>Action Steps</a:t>
                      </a:r>
                      <a:endParaRPr lang="en-US" sz="750" dirty="0">
                        <a:effectLst/>
                        <a:latin typeface="Times New Roman"/>
                        <a:ea typeface="Calibri" panose="020F0502020204030204" pitchFamily="34" charset="0"/>
                        <a:cs typeface="Calibri"/>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69752913"/>
                  </a:ext>
                </a:extLst>
              </a:tr>
              <a:tr h="121466">
                <a:tc gridSpan="8">
                  <a:txBody>
                    <a:bodyPr/>
                    <a:lstStyle/>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1)Specialized personnel will identify new teachers and teachers who have majority of students with B and I Composite ratings. </a:t>
                      </a:r>
                      <a:endParaRPr lang="en-US" sz="750" dirty="0">
                        <a:effectLst/>
                        <a:latin typeface="Calibri"/>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19526627"/>
                  </a:ext>
                </a:extLst>
              </a:tr>
              <a:tr h="121466">
                <a:tc gridSpan="8">
                  <a:txBody>
                    <a:bodyPr/>
                    <a:lstStyle/>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2) Specialized personnel will coach staff members on how to implement instructional learning strategies regarding the implementation of the ELPS in their content. </a:t>
                      </a:r>
                      <a:endParaRPr lang="en-US" sz="750" dirty="0">
                        <a:effectLst/>
                        <a:latin typeface="Calibri"/>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39421325"/>
                  </a:ext>
                </a:extLst>
              </a:tr>
              <a:tr h="121466">
                <a:tc gridSpan="8">
                  <a:txBody>
                    <a:bodyPr/>
                    <a:lstStyle/>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3) Specialized personnel will follow up with staff biweekly to provide feedback, support, and next steps (plan of action). </a:t>
                      </a:r>
                      <a:endParaRPr lang="en-US" sz="750" dirty="0">
                        <a:effectLst/>
                        <a:latin typeface="Calibri"/>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58095971"/>
                  </a:ext>
                </a:extLst>
              </a:tr>
              <a:tr h="201754">
                <a:tc>
                  <a:txBody>
                    <a:bodyPr/>
                    <a:lstStyle/>
                    <a:p>
                      <a:pPr marL="0" marR="0" algn="ctr">
                        <a:lnSpc>
                          <a:spcPct val="107000"/>
                        </a:lnSpc>
                        <a:spcBef>
                          <a:spcPts val="0"/>
                        </a:spcBef>
                        <a:spcAft>
                          <a:spcPts val="0"/>
                        </a:spcAft>
                      </a:pPr>
                      <a:r>
                        <a:rPr lang="en-US" sz="750" b="1" dirty="0">
                          <a:solidFill>
                            <a:srgbClr val="FFFFFF"/>
                          </a:solidFill>
                          <a:effectLst/>
                          <a:latin typeface="Calibri"/>
                          <a:ea typeface="Times New Roman" panose="02020603050405020304" pitchFamily="18" charset="0"/>
                          <a:cs typeface="Calibri"/>
                        </a:rPr>
                        <a:t>Strategy 3</a:t>
                      </a:r>
                      <a:endParaRPr lang="en-US" sz="750" dirty="0">
                        <a:effectLst/>
                        <a:latin typeface="Times New Roman"/>
                        <a:ea typeface="Calibri" panose="020F0502020204030204" pitchFamily="34" charset="0"/>
                        <a:cs typeface="Calibri"/>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dirty="0">
                          <a:solidFill>
                            <a:srgbClr val="FFFFFF"/>
                          </a:solidFill>
                          <a:effectLst/>
                          <a:latin typeface="Calibri"/>
                          <a:ea typeface="Times New Roman" panose="02020603050405020304" pitchFamily="18" charset="0"/>
                          <a:cs typeface="Calibri"/>
                        </a:rPr>
                        <a:t>Persons Responsible</a:t>
                      </a:r>
                      <a:endParaRPr lang="en-US" sz="750" dirty="0">
                        <a:effectLst/>
                        <a:latin typeface="Times New Roman"/>
                        <a:ea typeface="Calibri" panose="020F0502020204030204" pitchFamily="34" charset="0"/>
                        <a:cs typeface="Calibri"/>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dirty="0">
                          <a:solidFill>
                            <a:srgbClr val="FFFFFF"/>
                          </a:solidFill>
                          <a:effectLst/>
                          <a:latin typeface="Calibri"/>
                          <a:ea typeface="Times New Roman" panose="02020603050405020304" pitchFamily="18" charset="0"/>
                          <a:cs typeface="Calibri"/>
                        </a:rPr>
                        <a:t>Resources</a:t>
                      </a:r>
                      <a:endParaRPr lang="en-US" sz="750" dirty="0">
                        <a:effectLst/>
                        <a:latin typeface="Times New Roman"/>
                        <a:ea typeface="Calibri" panose="020F0502020204030204" pitchFamily="34" charset="0"/>
                        <a:cs typeface="Calibri"/>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dirty="0">
                          <a:solidFill>
                            <a:srgbClr val="FFFFFF"/>
                          </a:solidFill>
                          <a:effectLst/>
                          <a:latin typeface="Calibri"/>
                          <a:ea typeface="Times New Roman" panose="02020603050405020304" pitchFamily="18" charset="0"/>
                          <a:cs typeface="Calibri"/>
                        </a:rPr>
                        <a:t>Timeline</a:t>
                      </a:r>
                      <a:endParaRPr lang="en-US" sz="750" dirty="0">
                        <a:effectLst/>
                        <a:latin typeface="Times New Roman"/>
                        <a:ea typeface="Calibri" panose="020F0502020204030204" pitchFamily="34" charset="0"/>
                        <a:cs typeface="Calibri"/>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dirty="0">
                          <a:solidFill>
                            <a:srgbClr val="FFFFFF"/>
                          </a:solidFill>
                          <a:effectLst/>
                          <a:latin typeface="Calibri"/>
                          <a:ea typeface="Times New Roman" panose="02020603050405020304" pitchFamily="18" charset="0"/>
                          <a:cs typeface="Calibri"/>
                        </a:rPr>
                        <a:t>Evidence of Implementation</a:t>
                      </a:r>
                      <a:endParaRPr lang="en-US" sz="750" dirty="0">
                        <a:effectLst/>
                        <a:latin typeface="Times New Roman"/>
                        <a:ea typeface="Calibri" panose="020F0502020204030204" pitchFamily="34" charset="0"/>
                        <a:cs typeface="Calibri"/>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dirty="0">
                          <a:solidFill>
                            <a:srgbClr val="FFFFFF"/>
                          </a:solidFill>
                          <a:effectLst/>
                          <a:latin typeface="Calibri"/>
                          <a:ea typeface="Times New Roman" panose="02020603050405020304" pitchFamily="18" charset="0"/>
                          <a:cs typeface="Calibri"/>
                        </a:rPr>
                        <a:t>Evidence of Impact</a:t>
                      </a:r>
                      <a:endParaRPr lang="en-US" sz="750" dirty="0">
                        <a:effectLst/>
                        <a:latin typeface="Times New Roman"/>
                        <a:ea typeface="Calibri" panose="020F0502020204030204" pitchFamily="34" charset="0"/>
                        <a:cs typeface="Calibri"/>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dirty="0">
                          <a:solidFill>
                            <a:srgbClr val="FFFFFF"/>
                          </a:solidFill>
                          <a:effectLst/>
                          <a:latin typeface="Calibri"/>
                          <a:ea typeface="Times New Roman" panose="02020603050405020304" pitchFamily="18" charset="0"/>
                          <a:cs typeface="Calibri"/>
                        </a:rPr>
                        <a:t>Formative Evaluation</a:t>
                      </a:r>
                      <a:endParaRPr lang="en-US" sz="750" dirty="0">
                        <a:effectLst/>
                        <a:latin typeface="Times New Roman"/>
                        <a:ea typeface="Calibri" panose="020F0502020204030204" pitchFamily="34" charset="0"/>
                        <a:cs typeface="Calibri"/>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750" b="1" dirty="0">
                          <a:solidFill>
                            <a:srgbClr val="FFFFFF"/>
                          </a:solidFill>
                          <a:effectLst/>
                          <a:latin typeface="Calibri"/>
                          <a:ea typeface="Times New Roman" panose="02020603050405020304" pitchFamily="18" charset="0"/>
                          <a:cs typeface="Calibri"/>
                        </a:rPr>
                        <a:t>Title-I School- Wide Component</a:t>
                      </a:r>
                      <a:endParaRPr lang="en-US" sz="750" dirty="0">
                        <a:effectLst/>
                        <a:latin typeface="Times New Roman"/>
                        <a:ea typeface="Calibri" panose="020F0502020204030204" pitchFamily="34" charset="0"/>
                        <a:cs typeface="Calibri"/>
                      </a:endParaRPr>
                    </a:p>
                  </a:txBody>
                  <a:tcPr marL="40174" marR="4017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577584595"/>
                  </a:ext>
                </a:extLst>
              </a:tr>
              <a:tr h="1773421">
                <a:tc>
                  <a:txBody>
                    <a:bodyPr/>
                    <a:lstStyle/>
                    <a:p>
                      <a:pPr marL="0" marR="0" algn="l">
                        <a:lnSpc>
                          <a:spcPct val="107000"/>
                        </a:lnSpc>
                        <a:spcBef>
                          <a:spcPts val="0"/>
                        </a:spcBef>
                        <a:spcAft>
                          <a:spcPts val="0"/>
                        </a:spcAft>
                      </a:pPr>
                      <a:r>
                        <a:rPr lang="en-US" sz="750" dirty="0">
                          <a:solidFill>
                            <a:srgbClr val="000000"/>
                          </a:solidFill>
                          <a:effectLst/>
                          <a:latin typeface="Calibri"/>
                          <a:ea typeface="Calibri" panose="020F0502020204030204" pitchFamily="34" charset="0"/>
                          <a:cs typeface="Calibri"/>
                        </a:rPr>
                        <a:t>Provide professional development training on how to strategically analyze TELPAS data for student progress on composite level of TELPAS.</a:t>
                      </a:r>
                      <a:endParaRPr lang="en-US" sz="750" dirty="0">
                        <a:effectLst/>
                        <a:latin typeface="Calibri"/>
                        <a:ea typeface="Calibri" panose="020F0502020204030204" pitchFamily="34" charset="0"/>
                        <a:cs typeface="Calibri"/>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-Language Development Specialists and Strategists</a:t>
                      </a:r>
                      <a:br>
                        <a:rPr lang="en-US" sz="750" dirty="0">
                          <a:effectLst/>
                          <a:latin typeface="Calibri"/>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English Language Development Coach </a:t>
                      </a:r>
                      <a:endParaRPr lang="en-US" sz="750" dirty="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-Principal</a:t>
                      </a:r>
                      <a:endParaRPr lang="en-US" sz="750" dirty="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-Assistant Principal</a:t>
                      </a:r>
                      <a:endParaRPr lang="en-US" sz="750" dirty="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-CLL</a:t>
                      </a:r>
                      <a:endParaRPr lang="en-US" sz="750" dirty="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-Teachers</a:t>
                      </a:r>
                      <a:endParaRPr lang="en-US" sz="750" dirty="0">
                        <a:effectLst/>
                        <a:latin typeface="Calibri Light"/>
                        <a:ea typeface="Calibri" panose="020F0502020204030204" pitchFamily="34" charset="0"/>
                        <a:cs typeface="Times New Roman"/>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-ELPS                                       -District Curriculum</a:t>
                      </a:r>
                      <a:br>
                        <a:rPr lang="en-US" sz="750" dirty="0">
                          <a:effectLst/>
                          <a:latin typeface="Calibri"/>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-PLDs </a:t>
                      </a:r>
                      <a:br>
                        <a:rPr lang="en-US" sz="750" dirty="0">
                          <a:effectLst/>
                          <a:latin typeface="Calibri"/>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-Composite Rating Template</a:t>
                      </a:r>
                      <a:br>
                        <a:rPr lang="en-US" sz="750" dirty="0">
                          <a:effectLst/>
                          <a:latin typeface="Calibri"/>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-TELPAS Educator Guide</a:t>
                      </a:r>
                      <a:br>
                        <a:rPr lang="en-US" sz="750" dirty="0">
                          <a:effectLst/>
                          <a:latin typeface="Calibri"/>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-LEP Strategic Plan </a:t>
                      </a:r>
                      <a:br>
                        <a:rPr lang="en-US" sz="750" dirty="0">
                          <a:effectLst/>
                          <a:latin typeface="Calibri"/>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-Linguistic Instructional Alignment Guide                 EL Accommodations Checklist      </a:t>
                      </a:r>
                      <a:br>
                        <a:rPr lang="en-US" sz="750" dirty="0">
                          <a:effectLst/>
                          <a:latin typeface="Calibri"/>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Data Reports  </a:t>
                      </a:r>
                      <a:br>
                        <a:rPr lang="en-US" sz="750" dirty="0">
                          <a:effectLst/>
                          <a:latin typeface="Calibri"/>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Region One </a:t>
                      </a:r>
                      <a:br>
                        <a:rPr lang="en-US" sz="750" dirty="0">
                          <a:effectLst/>
                          <a:latin typeface="Calibri"/>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Summit K-12</a:t>
                      </a:r>
                      <a:br>
                        <a:rPr lang="en-US" sz="750" dirty="0">
                          <a:effectLst/>
                          <a:latin typeface="Calibri"/>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Listening &amp; Speaking Practice Sets</a:t>
                      </a:r>
                      <a:br>
                        <a:rPr lang="en-US" sz="750" dirty="0">
                          <a:effectLst/>
                          <a:latin typeface="Calibri"/>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Speaking Scoring Guides</a:t>
                      </a:r>
                      <a:br>
                        <a:rPr lang="en-US" sz="750" dirty="0">
                          <a:effectLst/>
                          <a:latin typeface="Calibri"/>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TELPAS Tutorials </a:t>
                      </a:r>
                      <a:br>
                        <a:rPr lang="en-US" sz="750" dirty="0">
                          <a:effectLst/>
                          <a:latin typeface="Calibri"/>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Individualized Student TELPAS Plan</a:t>
                      </a:r>
                      <a:endParaRPr lang="en-US" sz="750" dirty="0">
                        <a:effectLst/>
                        <a:latin typeface="Calibri Light"/>
                        <a:ea typeface="Calibri" panose="020F0502020204030204" pitchFamily="34" charset="0"/>
                        <a:cs typeface="Times New Roman"/>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Aug. 2022-</a:t>
                      </a:r>
                      <a:br>
                        <a:rPr lang="en-US" sz="750" dirty="0">
                          <a:solidFill>
                            <a:srgbClr val="000000"/>
                          </a:solidFill>
                          <a:effectLst/>
                          <a:latin typeface="Calibri Light"/>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 June 2023</a:t>
                      </a:r>
                      <a:endParaRPr lang="en-US" sz="750" dirty="0">
                        <a:effectLst/>
                        <a:latin typeface="Calibri Light"/>
                        <a:ea typeface="Calibri" panose="020F0502020204030204" pitchFamily="34" charset="0"/>
                        <a:cs typeface="Times New Roman"/>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-LEP Strategic Plans completed</a:t>
                      </a:r>
                      <a:br>
                        <a:rPr lang="en-US" sz="750" dirty="0">
                          <a:solidFill>
                            <a:srgbClr val="000000"/>
                          </a:solidFill>
                          <a:effectLst/>
                          <a:latin typeface="Calibri Light"/>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-EL Accommodations Checklist completed</a:t>
                      </a:r>
                      <a:br>
                        <a:rPr lang="en-US" sz="750" dirty="0">
                          <a:solidFill>
                            <a:srgbClr val="000000"/>
                          </a:solidFill>
                          <a:effectLst/>
                          <a:latin typeface="Calibri Light"/>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-Agendas, Sign in Sheets</a:t>
                      </a:r>
                      <a:br>
                        <a:rPr lang="en-US" sz="750" dirty="0">
                          <a:solidFill>
                            <a:srgbClr val="000000"/>
                          </a:solidFill>
                          <a:effectLst/>
                          <a:latin typeface="Calibri Light"/>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-Language Objectives posted and aligned</a:t>
                      </a:r>
                      <a:br>
                        <a:rPr lang="en-US" sz="750" dirty="0">
                          <a:solidFill>
                            <a:srgbClr val="000000"/>
                          </a:solidFill>
                          <a:effectLst/>
                          <a:latin typeface="Calibri Light"/>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-Walk-through feedback</a:t>
                      </a:r>
                      <a:br>
                        <a:rPr lang="en-US" sz="750" dirty="0">
                          <a:solidFill>
                            <a:srgbClr val="000000"/>
                          </a:solidFill>
                          <a:effectLst/>
                          <a:latin typeface="Calibri Light"/>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-Lesson Plans</a:t>
                      </a:r>
                      <a:endParaRPr lang="en-US" sz="750" dirty="0">
                        <a:effectLst/>
                        <a:latin typeface="Calibri Light"/>
                        <a:ea typeface="Calibri" panose="020F0502020204030204" pitchFamily="34" charset="0"/>
                        <a:cs typeface="Times New Roman"/>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-Closing the achievement gap among student groups</a:t>
                      </a:r>
                      <a:br>
                        <a:rPr lang="en-US" sz="750" dirty="0">
                          <a:solidFill>
                            <a:srgbClr val="000000"/>
                          </a:solidFill>
                          <a:effectLst/>
                          <a:latin typeface="Calibri Light"/>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-Increase linguistic performance of Beg/Int students                           Increased progression in individual domains</a:t>
                      </a:r>
                      <a:endParaRPr lang="en-US" sz="750" dirty="0">
                        <a:effectLst/>
                        <a:latin typeface="Calibri Light"/>
                        <a:ea typeface="Calibri" panose="020F0502020204030204" pitchFamily="34" charset="0"/>
                        <a:cs typeface="Times New Roman"/>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-TELPAS Benchmark</a:t>
                      </a:r>
                      <a:br>
                        <a:rPr lang="en-US" sz="750" dirty="0">
                          <a:effectLst/>
                          <a:latin typeface="Calibri"/>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-TELPAS Assessment  Student Artifacts</a:t>
                      </a:r>
                      <a:endParaRPr lang="en-US" sz="750" dirty="0">
                        <a:effectLst/>
                        <a:latin typeface="Calibri Light"/>
                        <a:ea typeface="Calibri" panose="020F0502020204030204" pitchFamily="34" charset="0"/>
                        <a:cs typeface="Times New Roman"/>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-Comprehensive Needs Assessment-</a:t>
                      </a:r>
                      <a:br>
                        <a:rPr lang="en-US" sz="750" dirty="0">
                          <a:solidFill>
                            <a:srgbClr val="000000"/>
                          </a:solidFill>
                          <a:effectLst/>
                          <a:latin typeface="Calibri Light"/>
                          <a:ea typeface="Calibri" panose="020F0502020204030204" pitchFamily="34" charset="0"/>
                          <a:cs typeface="Times New Roman"/>
                        </a:rPr>
                      </a:br>
                      <a:r>
                        <a:rPr lang="en-US" sz="750" dirty="0" err="1">
                          <a:solidFill>
                            <a:srgbClr val="000000"/>
                          </a:solidFill>
                          <a:effectLst/>
                          <a:latin typeface="Calibri Light"/>
                          <a:ea typeface="Calibri" panose="020F0502020204030204" pitchFamily="34" charset="0"/>
                          <a:cs typeface="Times New Roman"/>
                        </a:rPr>
                        <a:t>a,b,c</a:t>
                      </a:r>
                      <a:r>
                        <a:rPr lang="en-US" sz="750" dirty="0">
                          <a:solidFill>
                            <a:srgbClr val="000000"/>
                          </a:solidFill>
                          <a:effectLst/>
                          <a:latin typeface="Calibri Light"/>
                          <a:ea typeface="Calibri" panose="020F0502020204030204" pitchFamily="34" charset="0"/>
                          <a:cs typeface="Times New Roman"/>
                        </a:rPr>
                        <a:t>,</a:t>
                      </a:r>
                      <a:br>
                        <a:rPr lang="en-US" sz="750" dirty="0">
                          <a:solidFill>
                            <a:srgbClr val="000000"/>
                          </a:solidFill>
                          <a:effectLst/>
                          <a:latin typeface="Calibri Light"/>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-Reform Strategies- </a:t>
                      </a:r>
                      <a:r>
                        <a:rPr lang="en-US" sz="750" dirty="0" err="1">
                          <a:solidFill>
                            <a:srgbClr val="000000"/>
                          </a:solidFill>
                          <a:effectLst/>
                          <a:latin typeface="Calibri Light"/>
                          <a:ea typeface="Calibri" panose="020F0502020204030204" pitchFamily="34" charset="0"/>
                          <a:cs typeface="Times New Roman"/>
                        </a:rPr>
                        <a:t>a,b,c</a:t>
                      </a:r>
                      <a:br>
                        <a:rPr lang="en-US" sz="750" dirty="0">
                          <a:solidFill>
                            <a:srgbClr val="000000"/>
                          </a:solidFill>
                          <a:effectLst/>
                          <a:latin typeface="Calibri Light"/>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-Teacher Decision Making Regarding Assessments-</a:t>
                      </a:r>
                      <a:r>
                        <a:rPr lang="en-US" sz="750" dirty="0" err="1">
                          <a:solidFill>
                            <a:srgbClr val="000000"/>
                          </a:solidFill>
                          <a:effectLst/>
                          <a:latin typeface="Calibri Light"/>
                          <a:ea typeface="Calibri" panose="020F0502020204030204" pitchFamily="34" charset="0"/>
                          <a:cs typeface="Times New Roman"/>
                        </a:rPr>
                        <a:t>a,b,c</a:t>
                      </a:r>
                      <a:br>
                        <a:rPr lang="en-US" sz="750" dirty="0">
                          <a:solidFill>
                            <a:srgbClr val="000000"/>
                          </a:solidFill>
                          <a:effectLst/>
                          <a:latin typeface="Calibri Light"/>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750" dirty="0" err="1">
                          <a:solidFill>
                            <a:srgbClr val="000000"/>
                          </a:solidFill>
                          <a:effectLst/>
                          <a:latin typeface="Calibri Light"/>
                          <a:ea typeface="Calibri" panose="020F0502020204030204" pitchFamily="34" charset="0"/>
                          <a:cs typeface="Times New Roman"/>
                        </a:rPr>
                        <a:t>a,b,c</a:t>
                      </a:r>
                      <a:br>
                        <a:rPr lang="en-US" sz="750" dirty="0">
                          <a:solidFill>
                            <a:srgbClr val="000000"/>
                          </a:solidFill>
                          <a:effectLst/>
                          <a:latin typeface="Calibri Light"/>
                          <a:ea typeface="Calibri" panose="020F0502020204030204" pitchFamily="34" charset="0"/>
                          <a:cs typeface="Times New Roman"/>
                        </a:rPr>
                      </a:br>
                      <a:r>
                        <a:rPr lang="en-US" sz="750" dirty="0">
                          <a:solidFill>
                            <a:srgbClr val="000000"/>
                          </a:solidFill>
                          <a:effectLst/>
                          <a:latin typeface="Calibri Light"/>
                          <a:ea typeface="Calibri" panose="020F0502020204030204" pitchFamily="34" charset="0"/>
                          <a:cs typeface="Times New Roman"/>
                        </a:rPr>
                        <a:t>-Integration of Fed., State, &amp; Local Services, Programs and Funds- </a:t>
                      </a:r>
                      <a:r>
                        <a:rPr lang="en-US" sz="750" dirty="0" err="1">
                          <a:solidFill>
                            <a:srgbClr val="000000"/>
                          </a:solidFill>
                          <a:effectLst/>
                          <a:latin typeface="Calibri Light"/>
                          <a:ea typeface="Calibri" panose="020F0502020204030204" pitchFamily="34" charset="0"/>
                          <a:cs typeface="Times New Roman"/>
                        </a:rPr>
                        <a:t>a,b,c</a:t>
                      </a:r>
                      <a:endParaRPr lang="en-US" sz="750" dirty="0">
                        <a:effectLst/>
                        <a:latin typeface="Calibri Light"/>
                        <a:ea typeface="Calibri" panose="020F0502020204030204" pitchFamily="34" charset="0"/>
                        <a:cs typeface="Times New Roman"/>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01059253"/>
                  </a:ext>
                </a:extLst>
              </a:tr>
              <a:tr h="121466">
                <a:tc gridSpan="8">
                  <a:txBody>
                    <a:bodyPr/>
                    <a:lstStyle/>
                    <a:p>
                      <a:pPr marL="0" marR="0" algn="ctr">
                        <a:lnSpc>
                          <a:spcPct val="107000"/>
                        </a:lnSpc>
                        <a:spcBef>
                          <a:spcPts val="0"/>
                        </a:spcBef>
                        <a:spcAft>
                          <a:spcPts val="0"/>
                        </a:spcAft>
                      </a:pPr>
                      <a:endParaRPr lang="en-US" sz="750">
                        <a:effectLst/>
                        <a:latin typeface="Calibri"/>
                        <a:ea typeface="Calibri" panose="020F0502020204030204" pitchFamily="34" charset="0"/>
                        <a:cs typeface="Calibri"/>
                      </a:endParaRPr>
                    </a:p>
                  </a:txBody>
                  <a:tcPr marL="40174" marR="40174"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3332229"/>
                  </a:ext>
                </a:extLst>
              </a:tr>
              <a:tr h="121466">
                <a:tc gridSpan="8">
                  <a:txBody>
                    <a:bodyPr/>
                    <a:lstStyle/>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Team prepares training by disaggregating 2021 TELPAS data and reviewing TEA updates</a:t>
                      </a:r>
                      <a:endParaRPr lang="en-US" sz="750" dirty="0">
                        <a:effectLst/>
                        <a:latin typeface="Calibri Light"/>
                        <a:ea typeface="Calibri" panose="020F0502020204030204" pitchFamily="34" charset="0"/>
                        <a:cs typeface="Times New Roman"/>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78157630"/>
                  </a:ext>
                </a:extLst>
              </a:tr>
              <a:tr h="121466">
                <a:tc gridSpan="8">
                  <a:txBody>
                    <a:bodyPr/>
                    <a:lstStyle/>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Train TELPAS CTCs/LPAC administrators on how to analyze TELPAS student data to determine which domains to focus on for composite level progression. </a:t>
                      </a:r>
                      <a:endParaRPr lang="en-US" sz="750" dirty="0">
                        <a:effectLst/>
                        <a:latin typeface="Calibri"/>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075177"/>
                  </a:ext>
                </a:extLst>
              </a:tr>
              <a:tr h="121466">
                <a:tc gridSpan="8">
                  <a:txBody>
                    <a:bodyPr/>
                    <a:lstStyle/>
                    <a:p>
                      <a:pPr marL="0" marR="0" algn="l">
                        <a:lnSpc>
                          <a:spcPct val="107000"/>
                        </a:lnSpc>
                        <a:spcBef>
                          <a:spcPts val="0"/>
                        </a:spcBef>
                        <a:spcAft>
                          <a:spcPts val="0"/>
                        </a:spcAft>
                      </a:pPr>
                      <a:r>
                        <a:rPr lang="en-US" sz="750" dirty="0">
                          <a:solidFill>
                            <a:srgbClr val="000000"/>
                          </a:solidFill>
                          <a:effectLst/>
                          <a:latin typeface="Calibri Light"/>
                          <a:ea typeface="Calibri" panose="020F0502020204030204" pitchFamily="34" charset="0"/>
                          <a:cs typeface="Times New Roman"/>
                        </a:rPr>
                        <a:t>TELPAS CTCs/LPAC administrators and teachers develop individualized TELPAS plans. </a:t>
                      </a:r>
                      <a:endParaRPr lang="en-US" sz="750" dirty="0">
                        <a:effectLst/>
                        <a:latin typeface="Calibri"/>
                        <a:ea typeface="Calibri" panose="020F0502020204030204" pitchFamily="34" charset="0"/>
                        <a:cs typeface="Times New Roman" panose="02020603050405020304" pitchFamily="18" charset="0"/>
                      </a:endParaRPr>
                    </a:p>
                  </a:txBody>
                  <a:tcPr marL="40174" marR="4017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99066293"/>
                  </a:ext>
                </a:extLst>
              </a:tr>
            </a:tbl>
          </a:graphicData>
        </a:graphic>
      </p:graphicFrame>
    </p:spTree>
    <p:extLst>
      <p:ext uri="{BB962C8B-B14F-4D97-AF65-F5344CB8AC3E}">
        <p14:creationId xmlns:p14="http://schemas.microsoft.com/office/powerpoint/2010/main" val="16671416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0708E357-AB1F-4A3D-B4DD-44A053669517}"/>
              </a:ext>
            </a:extLst>
          </p:cNvPr>
          <p:cNvGraphicFramePr>
            <a:graphicFrameLocks noGrp="1"/>
          </p:cNvGraphicFramePr>
          <p:nvPr>
            <p:extLst>
              <p:ext uri="{D42A27DB-BD31-4B8C-83A1-F6EECF244321}">
                <p14:modId xmlns:p14="http://schemas.microsoft.com/office/powerpoint/2010/main" val="2028431744"/>
              </p:ext>
            </p:extLst>
          </p:nvPr>
        </p:nvGraphicFramePr>
        <p:xfrm>
          <a:off x="-17929" y="0"/>
          <a:ext cx="12203433" cy="8034741"/>
        </p:xfrm>
        <a:graphic>
          <a:graphicData uri="http://schemas.openxmlformats.org/drawingml/2006/table">
            <a:tbl>
              <a:tblPr firstRow="1" firstCol="1" bandRow="1"/>
              <a:tblGrid>
                <a:gridCol w="1801905">
                  <a:extLst>
                    <a:ext uri="{9D8B030D-6E8A-4147-A177-3AD203B41FA5}">
                      <a16:colId xmlns:a16="http://schemas.microsoft.com/office/drawing/2014/main" val="1426653964"/>
                    </a:ext>
                  </a:extLst>
                </a:gridCol>
                <a:gridCol w="1458090">
                  <a:extLst>
                    <a:ext uri="{9D8B030D-6E8A-4147-A177-3AD203B41FA5}">
                      <a16:colId xmlns:a16="http://schemas.microsoft.com/office/drawing/2014/main" val="4195859091"/>
                    </a:ext>
                  </a:extLst>
                </a:gridCol>
                <a:gridCol w="1414419">
                  <a:extLst>
                    <a:ext uri="{9D8B030D-6E8A-4147-A177-3AD203B41FA5}">
                      <a16:colId xmlns:a16="http://schemas.microsoft.com/office/drawing/2014/main" val="2353398586"/>
                    </a:ext>
                  </a:extLst>
                </a:gridCol>
                <a:gridCol w="870973">
                  <a:extLst>
                    <a:ext uri="{9D8B030D-6E8A-4147-A177-3AD203B41FA5}">
                      <a16:colId xmlns:a16="http://schemas.microsoft.com/office/drawing/2014/main" val="1452056207"/>
                    </a:ext>
                  </a:extLst>
                </a:gridCol>
                <a:gridCol w="1844649">
                  <a:extLst>
                    <a:ext uri="{9D8B030D-6E8A-4147-A177-3AD203B41FA5}">
                      <a16:colId xmlns:a16="http://schemas.microsoft.com/office/drawing/2014/main" val="1242008306"/>
                    </a:ext>
                  </a:extLst>
                </a:gridCol>
                <a:gridCol w="1546239">
                  <a:extLst>
                    <a:ext uri="{9D8B030D-6E8A-4147-A177-3AD203B41FA5}">
                      <a16:colId xmlns:a16="http://schemas.microsoft.com/office/drawing/2014/main" val="3048539640"/>
                    </a:ext>
                  </a:extLst>
                </a:gridCol>
                <a:gridCol w="1475882">
                  <a:extLst>
                    <a:ext uri="{9D8B030D-6E8A-4147-A177-3AD203B41FA5}">
                      <a16:colId xmlns:a16="http://schemas.microsoft.com/office/drawing/2014/main" val="1920731937"/>
                    </a:ext>
                  </a:extLst>
                </a:gridCol>
                <a:gridCol w="1791276">
                  <a:extLst>
                    <a:ext uri="{9D8B030D-6E8A-4147-A177-3AD203B41FA5}">
                      <a16:colId xmlns:a16="http://schemas.microsoft.com/office/drawing/2014/main" val="2354095252"/>
                    </a:ext>
                  </a:extLst>
                </a:gridCol>
              </a:tblGrid>
              <a:tr h="129168">
                <a:tc>
                  <a:txBody>
                    <a:bodyPr/>
                    <a:lstStyle/>
                    <a:p>
                      <a:pPr marL="0" marR="0" algn="l">
                        <a:lnSpc>
                          <a:spcPct val="107000"/>
                        </a:lnSpc>
                        <a:spcBef>
                          <a:spcPts val="0"/>
                        </a:spcBef>
                        <a:spcAft>
                          <a:spcPts val="0"/>
                        </a:spcAft>
                      </a:pPr>
                      <a:r>
                        <a:rPr lang="en-US" sz="800" b="1" dirty="0">
                          <a:solidFill>
                            <a:srgbClr val="000000"/>
                          </a:solidFill>
                          <a:effectLst/>
                          <a:latin typeface="Calibri"/>
                          <a:ea typeface="Times New Roman" panose="02020603050405020304" pitchFamily="18" charset="0"/>
                          <a:cs typeface="Calibri"/>
                        </a:rPr>
                        <a:t>Goal Area 2:</a:t>
                      </a:r>
                      <a:endParaRPr lang="en-US" sz="800" dirty="0">
                        <a:effectLst/>
                        <a:latin typeface="Times New Roman"/>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dirty="0">
                          <a:solidFill>
                            <a:srgbClr val="000000"/>
                          </a:solidFill>
                          <a:effectLst/>
                          <a:latin typeface="Calibri"/>
                          <a:ea typeface="Times New Roman" panose="02020603050405020304" pitchFamily="18" charset="0"/>
                          <a:cs typeface="Calibri"/>
                        </a:rPr>
                        <a:t>Closing the Achievement Gaps</a:t>
                      </a:r>
                      <a:endParaRPr lang="en-US" sz="800" dirty="0">
                        <a:effectLst/>
                        <a:latin typeface="Times New Roman"/>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98805974"/>
                  </a:ext>
                </a:extLst>
              </a:tr>
              <a:tr h="129168">
                <a:tc>
                  <a:txBody>
                    <a:bodyPr/>
                    <a:lstStyle/>
                    <a:p>
                      <a:pPr marL="0" marR="0" algn="l">
                        <a:lnSpc>
                          <a:spcPct val="107000"/>
                        </a:lnSpc>
                        <a:spcBef>
                          <a:spcPts val="0"/>
                        </a:spcBef>
                        <a:spcAft>
                          <a:spcPts val="0"/>
                        </a:spcAft>
                      </a:pPr>
                      <a:r>
                        <a:rPr lang="en-US" sz="800" b="1" dirty="0">
                          <a:solidFill>
                            <a:srgbClr val="000000"/>
                          </a:solidFill>
                          <a:effectLst/>
                          <a:latin typeface="Calibri"/>
                          <a:ea typeface="Times New Roman" panose="02020603050405020304" pitchFamily="18" charset="0"/>
                          <a:cs typeface="Calibri"/>
                        </a:rPr>
                        <a:t>Annual Goal 3:  </a:t>
                      </a:r>
                      <a:endParaRPr lang="en-US" sz="800" dirty="0">
                        <a:effectLst/>
                        <a:latin typeface="Times New Roman"/>
                        <a:ea typeface="Calibri" panose="020F0502020204030204" pitchFamily="34" charset="0"/>
                        <a:cs typeface="Times New Roman" panose="02020603050405020304" pitchFamily="18" charset="0"/>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a:solidFill>
                            <a:srgbClr val="000000"/>
                          </a:solidFill>
                          <a:effectLst/>
                          <a:latin typeface="Calibri Light"/>
                          <a:ea typeface="Calibri" panose="020F0502020204030204" pitchFamily="34" charset="0"/>
                          <a:cs typeface="Times New Roman"/>
                        </a:rPr>
                        <a:t>Emergent Bilingual will advance by at least one level on the TELPAS composite rating from June 2023 to June 2024.</a:t>
                      </a:r>
                      <a:endParaRPr lang="en-US" sz="800">
                        <a:effectLst/>
                        <a:latin typeface="Calibri Light"/>
                        <a:ea typeface="Calibri" panose="020F0502020204030204" pitchFamily="34" charset="0"/>
                        <a:cs typeface="Times New Roman"/>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4277841"/>
                  </a:ext>
                </a:extLst>
              </a:tr>
              <a:tr h="129168">
                <a:tc>
                  <a:txBody>
                    <a:bodyPr/>
                    <a:lstStyle/>
                    <a:p>
                      <a:pPr marL="0" marR="0" algn="l">
                        <a:lnSpc>
                          <a:spcPct val="107000"/>
                        </a:lnSpc>
                        <a:spcBef>
                          <a:spcPts val="0"/>
                        </a:spcBef>
                        <a:spcAft>
                          <a:spcPts val="0"/>
                        </a:spcAft>
                      </a:pPr>
                      <a:r>
                        <a:rPr lang="en-US" sz="800" b="1" dirty="0">
                          <a:solidFill>
                            <a:srgbClr val="000000"/>
                          </a:solidFill>
                          <a:effectLst/>
                          <a:latin typeface="Calibri"/>
                          <a:ea typeface="Times New Roman" panose="02020603050405020304" pitchFamily="18" charset="0"/>
                          <a:cs typeface="Calibri"/>
                        </a:rPr>
                        <a:t>Objective 3:  </a:t>
                      </a:r>
                      <a:endParaRPr lang="en-US" sz="800" dirty="0">
                        <a:effectLst/>
                        <a:latin typeface="Times New Roman"/>
                        <a:ea typeface="Calibri" panose="020F0502020204030204" pitchFamily="34" charset="0"/>
                        <a:cs typeface="Times New Roman" panose="02020603050405020304" pitchFamily="18" charset="0"/>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By June 2023, progress in second language acquisition will occur through embedded supports in the curriculum.</a:t>
                      </a:r>
                      <a:endParaRPr lang="en-US" sz="800" dirty="0">
                        <a:effectLst/>
                        <a:latin typeface="Calibri Light"/>
                        <a:ea typeface="Calibri" panose="020F0502020204030204" pitchFamily="34" charset="0"/>
                        <a:cs typeface="Times New Roman"/>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41068705"/>
                  </a:ext>
                </a:extLst>
              </a:tr>
              <a:tr h="248291">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Strategy 1</a:t>
                      </a:r>
                      <a:endParaRPr lang="en-US" sz="800" dirty="0">
                        <a:effectLst/>
                        <a:latin typeface="Times New Roman"/>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Persons Responsible</a:t>
                      </a:r>
                      <a:endParaRPr lang="en-US" sz="800" dirty="0">
                        <a:effectLst/>
                        <a:latin typeface="Times New Roman"/>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Resources</a:t>
                      </a:r>
                      <a:endParaRPr lang="en-US" sz="800" dirty="0">
                        <a:effectLst/>
                        <a:latin typeface="Times New Roman"/>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Timeline</a:t>
                      </a:r>
                      <a:endParaRPr lang="en-US" sz="800" dirty="0">
                        <a:effectLst/>
                        <a:latin typeface="Times New Roman"/>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Evidence of Implementation</a:t>
                      </a:r>
                      <a:endParaRPr lang="en-US" sz="800" dirty="0">
                        <a:effectLst/>
                        <a:latin typeface="Times New Roman"/>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Evidence of Impact</a:t>
                      </a:r>
                      <a:endParaRPr lang="en-US" sz="800" dirty="0">
                        <a:effectLst/>
                        <a:latin typeface="Times New Roman"/>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Formative Evaluation</a:t>
                      </a:r>
                      <a:endParaRPr lang="en-US" sz="800" dirty="0">
                        <a:effectLst/>
                        <a:latin typeface="Times New Roman"/>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Title-I School- Wide Component</a:t>
                      </a:r>
                      <a:endParaRPr lang="en-US" sz="800" dirty="0">
                        <a:effectLst/>
                        <a:latin typeface="Times New Roman"/>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071479856"/>
                  </a:ext>
                </a:extLst>
              </a:tr>
              <a:tr h="1010072">
                <a:tc>
                  <a:txBody>
                    <a:bodyPr/>
                    <a:lstStyle/>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Embed TELPAS writing practice across all content areas. </a:t>
                      </a:r>
                      <a:endParaRPr lang="en-US" sz="900" b="1" dirty="0">
                        <a:effectLst/>
                        <a:latin typeface="Calibri"/>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Language Development Specialists                        Bilingual Strategist                  English Language Development Coach </a:t>
                      </a:r>
                      <a:endParaRPr lang="en-US" sz="900" b="1"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900" b="1" dirty="0">
                          <a:solidFill>
                            <a:srgbClr val="000000"/>
                          </a:solidFill>
                          <a:effectLst/>
                          <a:latin typeface="Calibri Light"/>
                          <a:ea typeface="Times New Roman" panose="02020603050405020304" pitchFamily="18" charset="0"/>
                          <a:cs typeface="Times New Roman"/>
                        </a:rPr>
                        <a:t>Principal</a:t>
                      </a:r>
                      <a:endParaRPr lang="en-US" sz="900" b="1" dirty="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900" b="1" dirty="0">
                          <a:solidFill>
                            <a:srgbClr val="000000"/>
                          </a:solidFill>
                          <a:effectLst/>
                          <a:latin typeface="Calibri Light"/>
                          <a:ea typeface="Times New Roman" panose="02020603050405020304" pitchFamily="18" charset="0"/>
                          <a:cs typeface="Times New Roman"/>
                        </a:rPr>
                        <a:t>Assistant Principal</a:t>
                      </a:r>
                      <a:endParaRPr lang="en-US" sz="900" b="1" dirty="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900" b="1" dirty="0">
                          <a:solidFill>
                            <a:srgbClr val="000000"/>
                          </a:solidFill>
                          <a:effectLst/>
                          <a:latin typeface="Calibri Light"/>
                          <a:ea typeface="Times New Roman" panose="02020603050405020304" pitchFamily="18" charset="0"/>
                          <a:cs typeface="Times New Roman"/>
                        </a:rPr>
                        <a:t>Teachers</a:t>
                      </a:r>
                      <a:endParaRPr lang="en-US" sz="900" b="1" dirty="0">
                        <a:effectLst/>
                        <a:latin typeface="Calibri Light"/>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English Language Proficiency Standards                            District Curriculum                Types of Writing                      TELPAS Educator Guide           PLDs </a:t>
                      </a:r>
                    </a:p>
                    <a:p>
                      <a:pPr marL="0" marR="0" lvl="0" algn="l">
                        <a:lnSpc>
                          <a:spcPct val="107000"/>
                        </a:lnSpc>
                        <a:spcBef>
                          <a:spcPts val="0"/>
                        </a:spcBef>
                        <a:spcAft>
                          <a:spcPts val="0"/>
                        </a:spcAft>
                        <a:buNone/>
                      </a:pPr>
                      <a:r>
                        <a:rPr lang="en-US" sz="900" b="1" dirty="0">
                          <a:solidFill>
                            <a:srgbClr val="000000"/>
                          </a:solidFill>
                          <a:effectLst/>
                          <a:latin typeface="Calibri Light"/>
                          <a:ea typeface="Calibri" panose="020F0502020204030204" pitchFamily="34" charset="0"/>
                          <a:cs typeface="Times New Roman"/>
                        </a:rPr>
                        <a:t>Summit K12</a:t>
                      </a: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Sept. 2022 -      May 2023</a:t>
                      </a:r>
                      <a:endParaRPr lang="en-US" sz="900" b="1" dirty="0">
                        <a:effectLst/>
                        <a:latin typeface="Calibri Light"/>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Writing samples                                                TELPAS Writing Prompts                                      </a:t>
                      </a:r>
                      <a:endParaRPr lang="en-US" sz="900" b="1">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Sign-In Sheets                                              Agendas                                                  PowerPoint Presentations </a:t>
                      </a:r>
                    </a:p>
                    <a:p>
                      <a:pPr marL="0" marR="0" lvl="0" algn="l">
                        <a:lnSpc>
                          <a:spcPct val="107000"/>
                        </a:lnSpc>
                        <a:spcBef>
                          <a:spcPts val="0"/>
                        </a:spcBef>
                        <a:spcAft>
                          <a:spcPts val="0"/>
                        </a:spcAft>
                        <a:buNone/>
                      </a:pPr>
                      <a:r>
                        <a:rPr lang="en-US" sz="900" b="1" dirty="0">
                          <a:solidFill>
                            <a:srgbClr val="000000"/>
                          </a:solidFill>
                          <a:effectLst/>
                          <a:latin typeface="Calibri Light"/>
                          <a:ea typeface="Calibri" panose="020F0502020204030204" pitchFamily="34" charset="0"/>
                          <a:cs typeface="Times New Roman"/>
                        </a:rPr>
                        <a:t>Summit K12</a:t>
                      </a: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Student achievement gains Closing achievement gaps Increase in the percent of progress in TELPAS  Composite   Level progression in Writing Domain </a:t>
                      </a:r>
                      <a:endParaRPr lang="en-US" sz="900" b="1" dirty="0">
                        <a:effectLst/>
                        <a:latin typeface="Calibri"/>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TELPAS Writing Mock            TELPAS Writing Collection        </a:t>
                      </a:r>
                      <a:endParaRPr lang="en-US" sz="900" b="1" dirty="0">
                        <a:effectLst/>
                        <a:latin typeface="Calibri"/>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900" b="1" dirty="0" err="1">
                          <a:solidFill>
                            <a:srgbClr val="000000"/>
                          </a:solidFill>
                          <a:effectLst/>
                          <a:latin typeface="Calibri Light"/>
                          <a:ea typeface="Calibri" panose="020F0502020204030204" pitchFamily="34" charset="0"/>
                          <a:cs typeface="Times New Roman"/>
                        </a:rPr>
                        <a:t>a,b,c</a:t>
                      </a:r>
                      <a:r>
                        <a:rPr lang="en-US" sz="900" b="1" dirty="0">
                          <a:solidFill>
                            <a:srgbClr val="000000"/>
                          </a:solidFill>
                          <a:effectLst/>
                          <a:latin typeface="Calibri Light"/>
                          <a:ea typeface="Calibri" panose="020F0502020204030204" pitchFamily="34" charset="0"/>
                          <a:cs typeface="Times New Roman"/>
                        </a:rPr>
                        <a:t>        </a:t>
                      </a:r>
                      <a:endParaRPr lang="en-US" sz="900" b="1"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 -Integration of Fed., State, &amp; Local Services, Programs and Funds- </a:t>
                      </a:r>
                      <a:r>
                        <a:rPr lang="en-US" sz="900" b="1" dirty="0" err="1">
                          <a:solidFill>
                            <a:srgbClr val="000000"/>
                          </a:solidFill>
                          <a:effectLst/>
                          <a:latin typeface="Calibri Light"/>
                          <a:ea typeface="Calibri" panose="020F0502020204030204" pitchFamily="34" charset="0"/>
                          <a:cs typeface="Times New Roman"/>
                        </a:rPr>
                        <a:t>a,b,c</a:t>
                      </a:r>
                      <a:endParaRPr lang="en-US" sz="900" b="1" dirty="0">
                        <a:effectLst/>
                        <a:latin typeface="Calibri Light"/>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0567988"/>
                  </a:ext>
                </a:extLst>
              </a:tr>
              <a:tr h="129168">
                <a:tc gridSpan="8">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Action Steps</a:t>
                      </a:r>
                      <a:endParaRPr lang="en-US" sz="800" dirty="0">
                        <a:effectLst/>
                        <a:latin typeface="Times New Roman"/>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33259484"/>
                  </a:ext>
                </a:extLst>
              </a:tr>
              <a:tr h="129168">
                <a:tc gridSpan="8">
                  <a:txBody>
                    <a:bodyPr/>
                    <a:lstStyle/>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Embed TELPAS prompts across all curriculums for student to practice at least biweekly</a:t>
                      </a: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54829188"/>
                  </a:ext>
                </a:extLst>
              </a:tr>
              <a:tr h="129168">
                <a:tc gridSpan="8">
                  <a:txBody>
                    <a:bodyPr/>
                    <a:lstStyle/>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Train teachers on the embedded writing prompts in the curriculum to explain the process of collection and feedback to students. </a:t>
                      </a:r>
                      <a:endParaRPr lang="en-US" sz="900" b="1" dirty="0">
                        <a:effectLst/>
                        <a:latin typeface="Calibri"/>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37511639"/>
                  </a:ext>
                </a:extLst>
              </a:tr>
              <a:tr h="129168">
                <a:tc gridSpan="8">
                  <a:txBody>
                    <a:bodyPr/>
                    <a:lstStyle/>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Monitor and support teachers to ensure that writing practice is implemented in their content.</a:t>
                      </a:r>
                      <a:endParaRPr lang="en-US" sz="900" b="1" dirty="0">
                        <a:effectLst/>
                        <a:latin typeface="Calibri Light"/>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93725264"/>
                  </a:ext>
                </a:extLst>
              </a:tr>
              <a:tr h="248291">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Strategy 2</a:t>
                      </a:r>
                      <a:endParaRPr lang="en-US" sz="800" dirty="0">
                        <a:effectLst/>
                        <a:latin typeface="Times New Roman"/>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Persons Responsible</a:t>
                      </a:r>
                      <a:endParaRPr lang="en-US" sz="800" dirty="0">
                        <a:effectLst/>
                        <a:latin typeface="Times New Roman"/>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Resources</a:t>
                      </a:r>
                      <a:endParaRPr lang="en-US" sz="800" dirty="0">
                        <a:effectLst/>
                        <a:latin typeface="Times New Roman"/>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Timeline</a:t>
                      </a:r>
                      <a:endParaRPr lang="en-US" sz="800" dirty="0">
                        <a:effectLst/>
                        <a:latin typeface="Times New Roman"/>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Evidence of Implementation</a:t>
                      </a:r>
                      <a:endParaRPr lang="en-US" sz="800" dirty="0">
                        <a:effectLst/>
                        <a:latin typeface="Times New Roman"/>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Evidence of Impact</a:t>
                      </a:r>
                      <a:endParaRPr lang="en-US" sz="800" dirty="0">
                        <a:effectLst/>
                        <a:latin typeface="Times New Roman"/>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Formative Evaluation</a:t>
                      </a:r>
                      <a:endParaRPr lang="en-US" sz="800" dirty="0">
                        <a:effectLst/>
                        <a:latin typeface="Times New Roman"/>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Title-I School- Wide Component</a:t>
                      </a:r>
                      <a:endParaRPr lang="en-US" sz="800" dirty="0">
                        <a:effectLst/>
                        <a:latin typeface="Times New Roman"/>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615751608"/>
                  </a:ext>
                </a:extLst>
              </a:tr>
              <a:tr h="2155468">
                <a:tc>
                  <a:txBody>
                    <a:bodyPr/>
                    <a:lstStyle/>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Provide TELPAS practice and Benchmarks for Reading, Listening and Speaking.</a:t>
                      </a:r>
                      <a:endParaRPr lang="en-US" sz="900" b="1" dirty="0">
                        <a:effectLst/>
                        <a:latin typeface="Calibri Light"/>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 Language Development Specialists                           Bilingual Strategist              English Language Development Coach</a:t>
                      </a:r>
                      <a:endParaRPr lang="en-US" sz="900" b="1">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Principal</a:t>
                      </a:r>
                      <a:endParaRPr lang="en-US" sz="900" b="1">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Assistant Principal</a:t>
                      </a:r>
                      <a:endParaRPr lang="en-US" sz="900" b="1">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Teachers</a:t>
                      </a:r>
                      <a:endParaRPr lang="en-US" sz="900" b="1">
                        <a:effectLst/>
                        <a:latin typeface="Calibri Light"/>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-ELPS                                       -District Curriculum</a:t>
                      </a:r>
                      <a:br>
                        <a:rPr lang="en-US" sz="900" b="1" dirty="0">
                          <a:solidFill>
                            <a:srgbClr val="000000"/>
                          </a:solidFill>
                          <a:effectLst/>
                          <a:latin typeface="Calibri Light"/>
                          <a:ea typeface="Calibri" panose="020F0502020204030204" pitchFamily="34" charset="0"/>
                          <a:cs typeface="Times New Roman"/>
                        </a:rPr>
                      </a:br>
                      <a:r>
                        <a:rPr lang="en-US" sz="900" b="1" dirty="0">
                          <a:solidFill>
                            <a:srgbClr val="000000"/>
                          </a:solidFill>
                          <a:effectLst/>
                          <a:latin typeface="Calibri Light"/>
                          <a:ea typeface="Calibri" panose="020F0502020204030204" pitchFamily="34" charset="0"/>
                          <a:cs typeface="Times New Roman"/>
                        </a:rPr>
                        <a:t>-PLDs </a:t>
                      </a:r>
                      <a:br>
                        <a:rPr lang="en-US" sz="900" b="1" dirty="0">
                          <a:solidFill>
                            <a:srgbClr val="000000"/>
                          </a:solidFill>
                          <a:effectLst/>
                          <a:latin typeface="Calibri Light"/>
                          <a:ea typeface="Calibri" panose="020F0502020204030204" pitchFamily="34" charset="0"/>
                          <a:cs typeface="Times New Roman"/>
                        </a:rPr>
                      </a:br>
                      <a:r>
                        <a:rPr lang="en-US" sz="900" b="1" dirty="0">
                          <a:solidFill>
                            <a:srgbClr val="000000"/>
                          </a:solidFill>
                          <a:effectLst/>
                          <a:latin typeface="Calibri Light"/>
                          <a:ea typeface="Calibri" panose="020F0502020204030204" pitchFamily="34" charset="0"/>
                          <a:cs typeface="Times New Roman"/>
                        </a:rPr>
                        <a:t>-TELPAS Educator Guide</a:t>
                      </a:r>
                      <a:br>
                        <a:rPr lang="en-US" sz="900" b="1" dirty="0">
                          <a:solidFill>
                            <a:srgbClr val="000000"/>
                          </a:solidFill>
                          <a:effectLst/>
                          <a:latin typeface="Calibri Light"/>
                          <a:ea typeface="Calibri" panose="020F0502020204030204" pitchFamily="34" charset="0"/>
                          <a:cs typeface="Times New Roman"/>
                        </a:rPr>
                      </a:br>
                      <a:r>
                        <a:rPr lang="en-US" sz="900" b="1" dirty="0">
                          <a:solidFill>
                            <a:srgbClr val="000000"/>
                          </a:solidFill>
                          <a:effectLst/>
                          <a:latin typeface="Calibri Light"/>
                          <a:ea typeface="Calibri" panose="020F0502020204030204" pitchFamily="34" charset="0"/>
                          <a:cs typeface="Times New Roman"/>
                        </a:rPr>
                        <a:t>-LEP Strategic Plan </a:t>
                      </a:r>
                      <a:br>
                        <a:rPr lang="en-US" sz="900" b="1" dirty="0">
                          <a:solidFill>
                            <a:srgbClr val="000000"/>
                          </a:solidFill>
                          <a:effectLst/>
                          <a:latin typeface="Calibri Light"/>
                          <a:ea typeface="Calibri" panose="020F0502020204030204" pitchFamily="34" charset="0"/>
                          <a:cs typeface="Times New Roman"/>
                        </a:rPr>
                      </a:br>
                      <a:r>
                        <a:rPr lang="en-US" sz="900" b="1" dirty="0">
                          <a:solidFill>
                            <a:srgbClr val="000000"/>
                          </a:solidFill>
                          <a:effectLst/>
                          <a:latin typeface="Calibri Light"/>
                          <a:ea typeface="Calibri" panose="020F0502020204030204" pitchFamily="34" charset="0"/>
                          <a:cs typeface="Times New Roman"/>
                        </a:rPr>
                        <a:t>-Linguistic Instructional Alignment Guide                        EL Accommodations Rubric Data Reports  </a:t>
                      </a:r>
                      <a:br>
                        <a:rPr lang="en-US" sz="900" b="1" dirty="0">
                          <a:solidFill>
                            <a:srgbClr val="000000"/>
                          </a:solidFill>
                          <a:effectLst/>
                          <a:latin typeface="Calibri Light"/>
                          <a:ea typeface="Calibri" panose="020F0502020204030204" pitchFamily="34" charset="0"/>
                          <a:cs typeface="Times New Roman"/>
                        </a:rPr>
                      </a:br>
                      <a:r>
                        <a:rPr lang="en-US" sz="900" b="1" dirty="0">
                          <a:solidFill>
                            <a:srgbClr val="000000"/>
                          </a:solidFill>
                          <a:effectLst/>
                          <a:latin typeface="Calibri Light"/>
                          <a:ea typeface="Calibri" panose="020F0502020204030204" pitchFamily="34" charset="0"/>
                          <a:cs typeface="Times New Roman"/>
                        </a:rPr>
                        <a:t>Region One </a:t>
                      </a:r>
                      <a:br>
                        <a:rPr lang="en-US" sz="900" b="1" dirty="0">
                          <a:solidFill>
                            <a:srgbClr val="000000"/>
                          </a:solidFill>
                          <a:effectLst/>
                          <a:latin typeface="Calibri Light"/>
                          <a:ea typeface="Calibri" panose="020F0502020204030204" pitchFamily="34" charset="0"/>
                          <a:cs typeface="Times New Roman"/>
                        </a:rPr>
                      </a:br>
                      <a:r>
                        <a:rPr lang="en-US" sz="900" b="1" dirty="0">
                          <a:solidFill>
                            <a:srgbClr val="000000"/>
                          </a:solidFill>
                          <a:effectLst/>
                          <a:latin typeface="Calibri Light"/>
                          <a:ea typeface="Calibri" panose="020F0502020204030204" pitchFamily="34" charset="0"/>
                          <a:cs typeface="Times New Roman"/>
                        </a:rPr>
                        <a:t>Texas Gateway</a:t>
                      </a:r>
                      <a:br>
                        <a:rPr lang="en-US" sz="900" b="1" dirty="0">
                          <a:solidFill>
                            <a:srgbClr val="000000"/>
                          </a:solidFill>
                          <a:effectLst/>
                          <a:latin typeface="Calibri Light"/>
                          <a:ea typeface="Calibri" panose="020F0502020204030204" pitchFamily="34" charset="0"/>
                          <a:cs typeface="Times New Roman"/>
                        </a:rPr>
                      </a:br>
                      <a:r>
                        <a:rPr lang="en-US" sz="900" b="1" dirty="0">
                          <a:solidFill>
                            <a:srgbClr val="000000"/>
                          </a:solidFill>
                          <a:effectLst/>
                          <a:latin typeface="Calibri Light"/>
                          <a:ea typeface="Calibri" panose="020F0502020204030204" pitchFamily="34" charset="0"/>
                          <a:cs typeface="Times New Roman"/>
                        </a:rPr>
                        <a:t>Listening &amp; Speaking Practice Sets</a:t>
                      </a:r>
                      <a:br>
                        <a:rPr lang="en-US" sz="900" b="1" dirty="0">
                          <a:solidFill>
                            <a:srgbClr val="000000"/>
                          </a:solidFill>
                          <a:effectLst/>
                          <a:latin typeface="Calibri Light"/>
                          <a:ea typeface="Calibri" panose="020F0502020204030204" pitchFamily="34" charset="0"/>
                          <a:cs typeface="Times New Roman"/>
                        </a:rPr>
                      </a:br>
                      <a:r>
                        <a:rPr lang="en-US" sz="900" b="1" dirty="0">
                          <a:solidFill>
                            <a:srgbClr val="000000"/>
                          </a:solidFill>
                          <a:effectLst/>
                          <a:latin typeface="Calibri Light"/>
                          <a:ea typeface="Calibri" panose="020F0502020204030204" pitchFamily="34" charset="0"/>
                          <a:cs typeface="Times New Roman"/>
                        </a:rPr>
                        <a:t>Speaking Scoring Guides</a:t>
                      </a:r>
                      <a:br>
                        <a:rPr lang="en-US" sz="900" b="1" dirty="0">
                          <a:solidFill>
                            <a:srgbClr val="000000"/>
                          </a:solidFill>
                          <a:effectLst/>
                          <a:latin typeface="Calibri Light"/>
                          <a:ea typeface="Calibri" panose="020F0502020204030204" pitchFamily="34" charset="0"/>
                          <a:cs typeface="Times New Roman"/>
                        </a:rPr>
                      </a:br>
                      <a:r>
                        <a:rPr lang="en-US" sz="900" b="1" dirty="0">
                          <a:solidFill>
                            <a:srgbClr val="000000"/>
                          </a:solidFill>
                          <a:effectLst/>
                          <a:latin typeface="Calibri Light"/>
                          <a:ea typeface="Calibri" panose="020F0502020204030204" pitchFamily="34" charset="0"/>
                          <a:cs typeface="Times New Roman"/>
                        </a:rPr>
                        <a:t>TELPAS Tutorials                  TELPAS Software Program</a:t>
                      </a:r>
                      <a:endParaRPr lang="en-US" sz="900" b="1" dirty="0">
                        <a:effectLst/>
                        <a:latin typeface="Calibri Light"/>
                        <a:ea typeface="Calibri" panose="020F0502020204030204" pitchFamily="34" charset="0"/>
                        <a:cs typeface="Times New Roman"/>
                      </a:endParaRPr>
                    </a:p>
                    <a:p>
                      <a:pPr marL="0" marR="0" lvl="0" algn="l">
                        <a:lnSpc>
                          <a:spcPct val="107000"/>
                        </a:lnSpc>
                        <a:spcBef>
                          <a:spcPts val="0"/>
                        </a:spcBef>
                        <a:spcAft>
                          <a:spcPts val="0"/>
                        </a:spcAft>
                        <a:buNone/>
                      </a:pPr>
                      <a:r>
                        <a:rPr lang="en-US" sz="900" b="1" dirty="0">
                          <a:solidFill>
                            <a:srgbClr val="000000"/>
                          </a:solidFill>
                          <a:effectLst/>
                          <a:latin typeface="Calibri Light"/>
                          <a:ea typeface="Calibri" panose="020F0502020204030204" pitchFamily="34" charset="0"/>
                          <a:cs typeface="Times New Roman"/>
                        </a:rPr>
                        <a:t>Summit K-12</a:t>
                      </a: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Sept. 2022 -</a:t>
                      </a:r>
                      <a:endParaRPr lang="en-US" sz="900" b="1" dirty="0">
                        <a:effectLst/>
                        <a:latin typeface="Calibri Light"/>
                        <a:ea typeface="Calibri" panose="020F0502020204030204" pitchFamily="34" charset="0"/>
                        <a:cs typeface="Times New Roman"/>
                      </a:endParaRPr>
                    </a:p>
                    <a:p>
                      <a:pPr marL="0" marR="0" lvl="0" algn="l">
                        <a:lnSpc>
                          <a:spcPct val="107000"/>
                        </a:lnSpc>
                        <a:spcBef>
                          <a:spcPts val="0"/>
                        </a:spcBef>
                        <a:spcAft>
                          <a:spcPts val="0"/>
                        </a:spcAft>
                        <a:buNone/>
                      </a:pPr>
                      <a:r>
                        <a:rPr lang="en-US" sz="900" b="1" dirty="0">
                          <a:solidFill>
                            <a:srgbClr val="000000"/>
                          </a:solidFill>
                          <a:effectLst/>
                          <a:latin typeface="Calibri Light"/>
                          <a:ea typeface="Calibri" panose="020F0502020204030204" pitchFamily="34" charset="0"/>
                          <a:cs typeface="Times New Roman"/>
                        </a:rPr>
                        <a:t>May 2023</a:t>
                      </a:r>
                      <a:endParaRPr lang="en-US" sz="900" b="1" dirty="0">
                        <a:effectLst/>
                        <a:latin typeface="Calibri Light"/>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Student Rosters                                        Usage Reports   </a:t>
                      </a:r>
                      <a:endParaRPr lang="en-US" sz="900" b="1"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Walk-through                                         </a:t>
                      </a:r>
                      <a:endParaRPr lang="en-US" sz="900" b="1" dirty="0">
                        <a:effectLst/>
                        <a:latin typeface="Calibri"/>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Student achievement gains Closing achievement gaps Increase in the percent of progress in TELPAS Composite    Level </a:t>
                      </a:r>
                      <a:endParaRPr lang="en-US" sz="900" b="1" dirty="0">
                        <a:effectLst/>
                        <a:latin typeface="Calibri Light"/>
                        <a:ea typeface="Calibri" panose="020F0502020204030204" pitchFamily="34" charset="0"/>
                        <a:cs typeface="Times New Roman"/>
                      </a:endParaRPr>
                    </a:p>
                    <a:p>
                      <a:pPr marL="0" marR="0" lvl="0" algn="l">
                        <a:lnSpc>
                          <a:spcPct val="107000"/>
                        </a:lnSpc>
                        <a:spcBef>
                          <a:spcPts val="0"/>
                        </a:spcBef>
                        <a:spcAft>
                          <a:spcPts val="0"/>
                        </a:spcAft>
                        <a:buNone/>
                      </a:pPr>
                      <a:r>
                        <a:rPr lang="en-US" sz="900" b="1" dirty="0">
                          <a:solidFill>
                            <a:srgbClr val="000000"/>
                          </a:solidFill>
                          <a:effectLst/>
                          <a:latin typeface="Calibri Light"/>
                          <a:ea typeface="Calibri" panose="020F0502020204030204" pitchFamily="34" charset="0"/>
                          <a:cs typeface="Times New Roman"/>
                        </a:rPr>
                        <a:t>Progression in individual Domains</a:t>
                      </a:r>
                      <a:endParaRPr lang="en-US" sz="900" b="1" dirty="0">
                        <a:effectLst/>
                        <a:latin typeface="Calibri Light"/>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TELPAS Software Program Quizzes    </a:t>
                      </a:r>
                      <a:endParaRPr lang="en-US" sz="900" b="1">
                        <a:effectLst/>
                        <a:latin typeface="Calibri Light"/>
                        <a:ea typeface="Calibri" panose="020F0502020204030204" pitchFamily="34" charset="0"/>
                        <a:cs typeface="Times New Roman"/>
                      </a:endParaRPr>
                    </a:p>
                    <a:p>
                      <a:pPr marL="0" marR="0" lvl="0" algn="l">
                        <a:lnSpc>
                          <a:spcPct val="107000"/>
                        </a:lnSpc>
                        <a:spcBef>
                          <a:spcPts val="0"/>
                        </a:spcBef>
                        <a:spcAft>
                          <a:spcPts val="0"/>
                        </a:spcAft>
                        <a:buNone/>
                      </a:pPr>
                      <a:r>
                        <a:rPr lang="en-US" sz="900" b="1" dirty="0">
                          <a:solidFill>
                            <a:srgbClr val="000000"/>
                          </a:solidFill>
                          <a:effectLst/>
                          <a:latin typeface="Calibri Light"/>
                          <a:ea typeface="Calibri" panose="020F0502020204030204" pitchFamily="34" charset="0"/>
                          <a:cs typeface="Times New Roman"/>
                        </a:rPr>
                        <a:t>TELPAS Benchmark   </a:t>
                      </a:r>
                      <a:endParaRPr lang="en-US" sz="900" b="1">
                        <a:effectLst/>
                        <a:latin typeface="Calibri Light"/>
                        <a:ea typeface="Calibri" panose="020F0502020204030204" pitchFamily="34" charset="0"/>
                        <a:cs typeface="Times New Roman"/>
                      </a:endParaRPr>
                    </a:p>
                    <a:p>
                      <a:pPr marL="0" marR="0" lvl="0" algn="l">
                        <a:lnSpc>
                          <a:spcPct val="107000"/>
                        </a:lnSpc>
                        <a:spcBef>
                          <a:spcPts val="0"/>
                        </a:spcBef>
                        <a:spcAft>
                          <a:spcPts val="0"/>
                        </a:spcAft>
                        <a:buNone/>
                      </a:pPr>
                      <a:r>
                        <a:rPr lang="en-US" sz="900" b="1" dirty="0">
                          <a:solidFill>
                            <a:srgbClr val="000000"/>
                          </a:solidFill>
                          <a:effectLst/>
                          <a:latin typeface="Calibri Light"/>
                          <a:ea typeface="Calibri" panose="020F0502020204030204" pitchFamily="34" charset="0"/>
                          <a:cs typeface="Times New Roman"/>
                        </a:rPr>
                        <a:t>TELPAS Assessment</a:t>
                      </a:r>
                      <a:endParaRPr lang="en-US" sz="900" b="1">
                        <a:effectLst/>
                        <a:latin typeface="Calibri Light"/>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900" b="1" dirty="0" err="1">
                          <a:solidFill>
                            <a:srgbClr val="000000"/>
                          </a:solidFill>
                          <a:effectLst/>
                          <a:latin typeface="Calibri Light"/>
                          <a:ea typeface="Calibri" panose="020F0502020204030204" pitchFamily="34" charset="0"/>
                          <a:cs typeface="Times New Roman"/>
                        </a:rPr>
                        <a:t>a,b,c</a:t>
                      </a:r>
                      <a:r>
                        <a:rPr lang="en-US" sz="900" b="1" dirty="0">
                          <a:solidFill>
                            <a:srgbClr val="000000"/>
                          </a:solidFill>
                          <a:effectLst/>
                          <a:latin typeface="Calibri Light"/>
                          <a:ea typeface="Calibri" panose="020F0502020204030204" pitchFamily="34" charset="0"/>
                          <a:cs typeface="Times New Roman"/>
                        </a:rPr>
                        <a:t> -Integration of Fed., State, &amp; Local Services, Programs and Funds- </a:t>
                      </a:r>
                      <a:r>
                        <a:rPr lang="en-US" sz="900" b="1" dirty="0" err="1">
                          <a:solidFill>
                            <a:srgbClr val="000000"/>
                          </a:solidFill>
                          <a:effectLst/>
                          <a:latin typeface="Calibri Light"/>
                          <a:ea typeface="Calibri" panose="020F0502020204030204" pitchFamily="34" charset="0"/>
                          <a:cs typeface="Times New Roman"/>
                        </a:rPr>
                        <a:t>a,b,c</a:t>
                      </a:r>
                      <a:endParaRPr lang="en-US" sz="900" b="1" dirty="0">
                        <a:effectLst/>
                        <a:latin typeface="Calibri Light"/>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0351770"/>
                  </a:ext>
                </a:extLst>
              </a:tr>
              <a:tr h="129168">
                <a:tc gridSpan="8">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Action Steps</a:t>
                      </a:r>
                      <a:endParaRPr lang="en-US" sz="800" dirty="0">
                        <a:effectLst/>
                        <a:latin typeface="Times New Roman"/>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19188510"/>
                  </a:ext>
                </a:extLst>
              </a:tr>
              <a:tr h="129168">
                <a:tc gridSpan="8">
                  <a:txBody>
                    <a:bodyPr/>
                    <a:lstStyle/>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Meet with TELPAS CTCs/LPAC Administrators to review the TELPAS calendar and determine practice for TELPAS and to schedule the TELPAS Benchmark. </a:t>
                      </a:r>
                      <a:endParaRPr lang="en-US" sz="900" b="1" dirty="0">
                        <a:effectLst/>
                        <a:latin typeface="Calibri"/>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82917565"/>
                  </a:ext>
                </a:extLst>
              </a:tr>
              <a:tr h="129168">
                <a:tc gridSpan="8">
                  <a:txBody>
                    <a:bodyPr/>
                    <a:lstStyle/>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Schedule English Learners to practice for TELPAS Listening, Speaking, and Reading using the TELPAS Software Program and practice sets provided by the TEA. </a:t>
                      </a:r>
                      <a:endParaRPr lang="en-US" sz="900" b="1" dirty="0">
                        <a:effectLst/>
                        <a:latin typeface="Calibri"/>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08902811"/>
                  </a:ext>
                </a:extLst>
              </a:tr>
              <a:tr h="129168">
                <a:tc gridSpan="8">
                  <a:txBody>
                    <a:bodyPr/>
                    <a:lstStyle/>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Administer the TELPAS Reading Benchmark as scheduled in the TELPAS calendar. </a:t>
                      </a:r>
                      <a:endParaRPr lang="en-US" sz="900" b="1" dirty="0">
                        <a:effectLst/>
                        <a:latin typeface="Calibri"/>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86849478"/>
                  </a:ext>
                </a:extLst>
              </a:tr>
              <a:tr h="248291">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Strategy 3</a:t>
                      </a:r>
                      <a:endParaRPr lang="en-US" sz="800" dirty="0">
                        <a:effectLst/>
                        <a:latin typeface="Times New Roman"/>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Persons Responsible</a:t>
                      </a:r>
                      <a:endParaRPr lang="en-US" sz="800" dirty="0">
                        <a:effectLst/>
                        <a:latin typeface="Times New Roman"/>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Resources</a:t>
                      </a:r>
                      <a:endParaRPr lang="en-US" sz="800" dirty="0">
                        <a:effectLst/>
                        <a:latin typeface="Times New Roman"/>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Timeline</a:t>
                      </a:r>
                      <a:endParaRPr lang="en-US" sz="800" dirty="0">
                        <a:effectLst/>
                        <a:latin typeface="Times New Roman"/>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Evidence of Implementation</a:t>
                      </a:r>
                      <a:endParaRPr lang="en-US" sz="800" dirty="0">
                        <a:effectLst/>
                        <a:latin typeface="Times New Roman"/>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Evidence of Impact</a:t>
                      </a:r>
                      <a:endParaRPr lang="en-US" sz="800" dirty="0">
                        <a:effectLst/>
                        <a:latin typeface="Times New Roman"/>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Formative Evaluation</a:t>
                      </a:r>
                      <a:endParaRPr lang="en-US" sz="800" dirty="0">
                        <a:effectLst/>
                        <a:latin typeface="Times New Roman"/>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800" b="1" dirty="0">
                          <a:solidFill>
                            <a:srgbClr val="FFFFFF"/>
                          </a:solidFill>
                          <a:effectLst/>
                          <a:latin typeface="Calibri"/>
                          <a:ea typeface="Times New Roman" panose="02020603050405020304" pitchFamily="18" charset="0"/>
                          <a:cs typeface="Calibri"/>
                        </a:rPr>
                        <a:t>Title-I School- Wide Component</a:t>
                      </a:r>
                      <a:endParaRPr lang="en-US" sz="800" dirty="0">
                        <a:effectLst/>
                        <a:latin typeface="Times New Roman"/>
                        <a:ea typeface="Calibri" panose="020F0502020204030204" pitchFamily="34" charset="0"/>
                        <a:cs typeface="Calibri"/>
                      </a:endParaRPr>
                    </a:p>
                  </a:txBody>
                  <a:tcPr marL="45425" marR="454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4282657164"/>
                  </a:ext>
                </a:extLst>
              </a:tr>
              <a:tr h="1010072">
                <a:tc>
                  <a:txBody>
                    <a:bodyPr/>
                    <a:lstStyle/>
                    <a:p>
                      <a:pPr marL="0" marR="0" algn="l">
                        <a:lnSpc>
                          <a:spcPct val="107000"/>
                        </a:lnSpc>
                        <a:spcBef>
                          <a:spcPts val="0"/>
                        </a:spcBef>
                        <a:spcAft>
                          <a:spcPts val="0"/>
                        </a:spcAft>
                      </a:pPr>
                      <a:r>
                        <a:rPr lang="en-US" sz="900" b="1" dirty="0">
                          <a:solidFill>
                            <a:srgbClr val="000000"/>
                          </a:solidFill>
                          <a:effectLst/>
                          <a:latin typeface="Calibri"/>
                          <a:ea typeface="Calibri" panose="020F0502020204030204" pitchFamily="34" charset="0"/>
                          <a:cs typeface="Calibri"/>
                        </a:rPr>
                        <a:t>Embed ELPS across all curriculums. </a:t>
                      </a:r>
                      <a:endParaRPr lang="en-US" sz="900" b="1" dirty="0">
                        <a:effectLst/>
                        <a:latin typeface="Calibri"/>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Directors (Dual, SPED, Migrant, 504)                             Curriculum Coordinators Language Development Specialists                           Bilingual Strategist              English Language Development Coach</a:t>
                      </a:r>
                      <a:endParaRPr lang="en-US" sz="900" b="1" dirty="0">
                        <a:effectLst/>
                        <a:latin typeface="Calibri Light"/>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English Language Proficiency Standards                            District Curriculum               </a:t>
                      </a:r>
                      <a:endParaRPr lang="en-US" sz="900" b="1"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ELPS Flip Book                      TELPAS Educator Guide           </a:t>
                      </a:r>
                      <a:endParaRPr lang="en-US" sz="900" b="1"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PLDs </a:t>
                      </a:r>
                      <a:endParaRPr lang="en-US" sz="900" b="1" dirty="0">
                        <a:effectLst/>
                        <a:latin typeface="Calibri"/>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Sept. 2022  -      May 2023</a:t>
                      </a:r>
                      <a:endParaRPr lang="en-US" sz="900" b="1" dirty="0">
                        <a:effectLst/>
                        <a:latin typeface="Calibri Light"/>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ELPS embedded in Curriculum                  </a:t>
                      </a:r>
                      <a:endParaRPr lang="en-US" sz="900" b="1"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ELPS  included  in  Lesson  plans           Language Objective posted and aligned                                       </a:t>
                      </a:r>
                      <a:endParaRPr lang="en-US" sz="900" b="1" dirty="0">
                        <a:effectLst/>
                        <a:latin typeface="Calibri"/>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Student achievement gains Closing achievement gaps Increase in the percent of progress in TELPAS Composite                            Level progression in individual Domains</a:t>
                      </a:r>
                      <a:endParaRPr lang="en-US" sz="900" b="1" dirty="0">
                        <a:effectLst/>
                        <a:latin typeface="Calibri Light"/>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Curriculum Audit TELPAS Program Quizzes                TELPAS Benchmark   TELPAS Assessment    </a:t>
                      </a:r>
                      <a:endParaRPr lang="en-US" sz="900" b="1">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Classroom Observations/  Walkthroughs </a:t>
                      </a:r>
                      <a:endParaRPr lang="en-US" sz="900" b="1" dirty="0">
                        <a:effectLst/>
                        <a:latin typeface="Calibri"/>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-Effective &amp; Timely -Assistance to students experiencing difficulty-</a:t>
                      </a:r>
                      <a:r>
                        <a:rPr lang="en-US" sz="900" b="1" dirty="0" err="1">
                          <a:solidFill>
                            <a:srgbClr val="000000"/>
                          </a:solidFill>
                          <a:effectLst/>
                          <a:latin typeface="Calibri Light"/>
                          <a:ea typeface="Calibri" panose="020F0502020204030204" pitchFamily="34" charset="0"/>
                          <a:cs typeface="Times New Roman"/>
                        </a:rPr>
                        <a:t>a,b,c</a:t>
                      </a:r>
                      <a:r>
                        <a:rPr lang="en-US" sz="900" b="1" dirty="0">
                          <a:solidFill>
                            <a:srgbClr val="000000"/>
                          </a:solidFill>
                          <a:effectLst/>
                          <a:latin typeface="Calibri Light"/>
                          <a:ea typeface="Calibri" panose="020F0502020204030204" pitchFamily="34" charset="0"/>
                          <a:cs typeface="Times New Roman"/>
                        </a:rPr>
                        <a:t>          </a:t>
                      </a:r>
                      <a:endParaRPr lang="en-US" sz="900" b="1" dirty="0">
                        <a:effectLst/>
                        <a:latin typeface="Calibri"/>
                        <a:ea typeface="Calibri" panose="020F0502020204030204" pitchFamily="34" charset="0"/>
                        <a:cs typeface="Times New Roman"/>
                      </a:endParaRPr>
                    </a:p>
                    <a:p>
                      <a:pPr marL="0" marR="0" algn="l">
                        <a:lnSpc>
                          <a:spcPct val="107000"/>
                        </a:lnSpc>
                        <a:spcBef>
                          <a:spcPts val="0"/>
                        </a:spcBef>
                        <a:spcAft>
                          <a:spcPts val="0"/>
                        </a:spcAft>
                      </a:pPr>
                      <a:r>
                        <a:rPr lang="en-US" sz="900" b="1" dirty="0">
                          <a:solidFill>
                            <a:srgbClr val="000000"/>
                          </a:solidFill>
                          <a:effectLst/>
                          <a:latin typeface="Calibri Light"/>
                          <a:ea typeface="Calibri" panose="020F0502020204030204" pitchFamily="34" charset="0"/>
                          <a:cs typeface="Times New Roman"/>
                        </a:rPr>
                        <a:t>-Integration of Fed., State, &amp; Local Services, Programs and Funds- </a:t>
                      </a:r>
                      <a:r>
                        <a:rPr lang="en-US" sz="900" b="1" dirty="0" err="1">
                          <a:solidFill>
                            <a:srgbClr val="000000"/>
                          </a:solidFill>
                          <a:effectLst/>
                          <a:latin typeface="Calibri Light"/>
                          <a:ea typeface="Calibri" panose="020F0502020204030204" pitchFamily="34" charset="0"/>
                          <a:cs typeface="Times New Roman"/>
                        </a:rPr>
                        <a:t>a,b,c</a:t>
                      </a:r>
                      <a:endParaRPr lang="en-US" sz="900" b="1">
                        <a:effectLst/>
                        <a:latin typeface="Calibri Light"/>
                        <a:ea typeface="Calibri" panose="020F0502020204030204" pitchFamily="34" charset="0"/>
                        <a:cs typeface="Times New Roman"/>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68437958"/>
                  </a:ext>
                </a:extLst>
              </a:tr>
              <a:tr h="129168">
                <a:tc gridSpan="8">
                  <a:txBody>
                    <a:bodyPr/>
                    <a:lstStyle/>
                    <a:p>
                      <a:pPr marL="0" marR="0" algn="ctr">
                        <a:lnSpc>
                          <a:spcPct val="107000"/>
                        </a:lnSpc>
                        <a:spcBef>
                          <a:spcPts val="0"/>
                        </a:spcBef>
                        <a:spcAft>
                          <a:spcPts val="0"/>
                        </a:spcAft>
                      </a:pPr>
                      <a:r>
                        <a:rPr lang="en-US" sz="800" b="1" dirty="0">
                          <a:solidFill>
                            <a:srgbClr val="FFFFFF"/>
                          </a:solidFill>
                          <a:effectLst/>
                          <a:latin typeface="Calibri"/>
                          <a:ea typeface="Calibri" panose="020F0502020204030204" pitchFamily="34" charset="0"/>
                          <a:cs typeface="Calibri"/>
                        </a:rPr>
                        <a:t>Action Steps</a:t>
                      </a:r>
                      <a:endParaRPr lang="en-US" sz="800" dirty="0">
                        <a:effectLst/>
                        <a:latin typeface="Calibri"/>
                        <a:ea typeface="Calibri" panose="020F0502020204030204" pitchFamily="34" charset="0"/>
                        <a:cs typeface="Calibri"/>
                      </a:endParaRPr>
                    </a:p>
                  </a:txBody>
                  <a:tcPr marL="45425" marR="4542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05668094"/>
                  </a:ext>
                </a:extLst>
              </a:tr>
              <a:tr h="114759">
                <a:tc gridSpan="8">
                  <a:txBody>
                    <a:bodyPr/>
                    <a:lstStyle/>
                    <a:p>
                      <a:pPr marL="0" marR="0" lvl="0" algn="l">
                        <a:lnSpc>
                          <a:spcPct val="107000"/>
                        </a:lnSpc>
                        <a:spcBef>
                          <a:spcPts val="0"/>
                        </a:spcBef>
                        <a:spcAft>
                          <a:spcPts val="0"/>
                        </a:spcAft>
                        <a:buNone/>
                      </a:pPr>
                      <a:r>
                        <a:rPr lang="en-US" sz="900" b="1" i="0" u="none" strike="noStrike" noProof="0" dirty="0">
                          <a:effectLst/>
                        </a:rPr>
                        <a:t>Specialized personnel train teachers on how to develop language objectives (ELPS) aligned to the content objective (TEKS). </a:t>
                      </a:r>
                      <a:endParaRPr lang="en-US" sz="900" b="1" dirty="0"/>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93690368"/>
                  </a:ext>
                </a:extLst>
              </a:tr>
              <a:tr h="129168">
                <a:tc gridSpan="8">
                  <a:txBody>
                    <a:bodyPr/>
                    <a:lstStyle/>
                    <a:p>
                      <a:pPr marL="0" marR="0" lvl="0" algn="l">
                        <a:lnSpc>
                          <a:spcPct val="107000"/>
                        </a:lnSpc>
                        <a:spcBef>
                          <a:spcPts val="0"/>
                        </a:spcBef>
                        <a:spcAft>
                          <a:spcPts val="0"/>
                        </a:spcAft>
                        <a:buNone/>
                      </a:pPr>
                      <a:r>
                        <a:rPr lang="en-US" sz="900" b="1" i="0" u="none" strike="noStrike" noProof="0" dirty="0">
                          <a:effectLst/>
                        </a:rPr>
                        <a:t>Specialized personnel support teachers on creating language objectives for lessons based on the ELPS</a:t>
                      </a:r>
                      <a:endParaRPr lang="en-US" sz="900" b="1" dirty="0"/>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08308911"/>
                  </a:ext>
                </a:extLst>
              </a:tr>
              <a:tr h="129168">
                <a:tc gridSpan="8">
                  <a:txBody>
                    <a:bodyPr/>
                    <a:lstStyle/>
                    <a:p>
                      <a:pPr marL="0" marR="0" algn="l">
                        <a:lnSpc>
                          <a:spcPct val="107000"/>
                        </a:lnSpc>
                        <a:spcBef>
                          <a:spcPts val="0"/>
                        </a:spcBef>
                        <a:spcAft>
                          <a:spcPts val="0"/>
                        </a:spcAft>
                      </a:pPr>
                      <a:r>
                        <a:rPr lang="en-US" sz="800" dirty="0">
                          <a:solidFill>
                            <a:srgbClr val="000000"/>
                          </a:solidFill>
                          <a:effectLst/>
                          <a:latin typeface="Calibri Light"/>
                          <a:ea typeface="Calibri" panose="020F0502020204030204" pitchFamily="34" charset="0"/>
                          <a:cs typeface="Times New Roman"/>
                        </a:rPr>
                        <a:t>. </a:t>
                      </a:r>
                      <a:endParaRPr lang="en-US" sz="800" dirty="0">
                        <a:effectLst/>
                        <a:latin typeface="Calibri"/>
                        <a:ea typeface="Calibri" panose="020F0502020204030204" pitchFamily="34" charset="0"/>
                        <a:cs typeface="Times New Roman" panose="02020603050405020304" pitchFamily="18" charset="0"/>
                      </a:endParaRPr>
                    </a:p>
                  </a:txBody>
                  <a:tcPr marL="45425" marR="454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15841152"/>
                  </a:ext>
                </a:extLst>
              </a:tr>
            </a:tbl>
          </a:graphicData>
        </a:graphic>
      </p:graphicFrame>
    </p:spTree>
    <p:extLst>
      <p:ext uri="{BB962C8B-B14F-4D97-AF65-F5344CB8AC3E}">
        <p14:creationId xmlns:p14="http://schemas.microsoft.com/office/powerpoint/2010/main" val="33424896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9B4DDD4C-D722-4DD5-97C5-F12CFB465E08}"/>
              </a:ext>
            </a:extLst>
          </p:cNvPr>
          <p:cNvGraphicFramePr>
            <a:graphicFrameLocks noGrp="1"/>
          </p:cNvGraphicFramePr>
          <p:nvPr>
            <p:extLst>
              <p:ext uri="{D42A27DB-BD31-4B8C-83A1-F6EECF244321}">
                <p14:modId xmlns:p14="http://schemas.microsoft.com/office/powerpoint/2010/main" val="3332954724"/>
              </p:ext>
            </p:extLst>
          </p:nvPr>
        </p:nvGraphicFramePr>
        <p:xfrm>
          <a:off x="0" y="2"/>
          <a:ext cx="12192000" cy="5668534"/>
        </p:xfrm>
        <a:graphic>
          <a:graphicData uri="http://schemas.openxmlformats.org/drawingml/2006/table">
            <a:tbl>
              <a:tblPr firstRow="1" firstCol="1" bandRow="1"/>
              <a:tblGrid>
                <a:gridCol w="1783189">
                  <a:extLst>
                    <a:ext uri="{9D8B030D-6E8A-4147-A177-3AD203B41FA5}">
                      <a16:colId xmlns:a16="http://schemas.microsoft.com/office/drawing/2014/main" val="3982797719"/>
                    </a:ext>
                  </a:extLst>
                </a:gridCol>
                <a:gridCol w="1458898">
                  <a:extLst>
                    <a:ext uri="{9D8B030D-6E8A-4147-A177-3AD203B41FA5}">
                      <a16:colId xmlns:a16="http://schemas.microsoft.com/office/drawing/2014/main" val="209977792"/>
                    </a:ext>
                  </a:extLst>
                </a:gridCol>
                <a:gridCol w="1414422">
                  <a:extLst>
                    <a:ext uri="{9D8B030D-6E8A-4147-A177-3AD203B41FA5}">
                      <a16:colId xmlns:a16="http://schemas.microsoft.com/office/drawing/2014/main" val="4223611124"/>
                    </a:ext>
                  </a:extLst>
                </a:gridCol>
                <a:gridCol w="870973">
                  <a:extLst>
                    <a:ext uri="{9D8B030D-6E8A-4147-A177-3AD203B41FA5}">
                      <a16:colId xmlns:a16="http://schemas.microsoft.com/office/drawing/2014/main" val="3440077385"/>
                    </a:ext>
                  </a:extLst>
                </a:gridCol>
                <a:gridCol w="1844650">
                  <a:extLst>
                    <a:ext uri="{9D8B030D-6E8A-4147-A177-3AD203B41FA5}">
                      <a16:colId xmlns:a16="http://schemas.microsoft.com/office/drawing/2014/main" val="2247652368"/>
                    </a:ext>
                  </a:extLst>
                </a:gridCol>
                <a:gridCol w="1551901">
                  <a:extLst>
                    <a:ext uri="{9D8B030D-6E8A-4147-A177-3AD203B41FA5}">
                      <a16:colId xmlns:a16="http://schemas.microsoft.com/office/drawing/2014/main" val="1558500350"/>
                    </a:ext>
                  </a:extLst>
                </a:gridCol>
                <a:gridCol w="1475882">
                  <a:extLst>
                    <a:ext uri="{9D8B030D-6E8A-4147-A177-3AD203B41FA5}">
                      <a16:colId xmlns:a16="http://schemas.microsoft.com/office/drawing/2014/main" val="1929433297"/>
                    </a:ext>
                  </a:extLst>
                </a:gridCol>
                <a:gridCol w="1792085">
                  <a:extLst>
                    <a:ext uri="{9D8B030D-6E8A-4147-A177-3AD203B41FA5}">
                      <a16:colId xmlns:a16="http://schemas.microsoft.com/office/drawing/2014/main" val="369495991"/>
                    </a:ext>
                  </a:extLst>
                </a:gridCol>
              </a:tblGrid>
              <a:tr h="158396">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Goal Area 3:</a:t>
                      </a:r>
                      <a:endParaRPr lang="en-US" sz="1000">
                        <a:effectLst/>
                        <a:latin typeface="Times New Roman"/>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Improve Safety, Public Support, Culture and Climate</a:t>
                      </a:r>
                      <a:endParaRPr lang="en-US" sz="1000">
                        <a:effectLst/>
                        <a:latin typeface="Times New Roman"/>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34371199"/>
                  </a:ext>
                </a:extLst>
              </a:tr>
              <a:tr h="158396">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Annual Goal 1:  </a:t>
                      </a:r>
                      <a:endParaRPr lang="en-US" sz="1000">
                        <a:effectLst/>
                        <a:latin typeface="Times New Roman"/>
                        <a:ea typeface="Calibri" panose="020F0502020204030204" pitchFamily="34" charset="0"/>
                        <a:cs typeface="Times New Roman" panose="02020603050405020304" pitchFamily="18" charset="0"/>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By June 2024, the campus’s positive culture and climate will increase for teachers and staff perception of staff-student relationships. </a:t>
                      </a:r>
                      <a:endParaRPr lang="en-US" sz="1000">
                        <a:effectLst/>
                        <a:latin typeface="Calibri"/>
                        <a:ea typeface="Calibri" panose="020F0502020204030204" pitchFamily="34" charset="0"/>
                        <a:cs typeface="Times New Roman" panose="02020603050405020304" pitchFamily="18" charset="0"/>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29385"/>
                  </a:ext>
                </a:extLst>
              </a:tr>
              <a:tr h="158396">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Objective 1:  </a:t>
                      </a:r>
                      <a:endParaRPr lang="en-US" sz="1000">
                        <a:effectLst/>
                        <a:latin typeface="Times New Roman"/>
                        <a:ea typeface="Calibri" panose="020F0502020204030204" pitchFamily="34" charset="0"/>
                        <a:cs typeface="Times New Roman" panose="02020603050405020304" pitchFamily="18" charset="0"/>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By June 2024, student social and emotional learning knowledge and skills will increase. </a:t>
                      </a:r>
                      <a:endParaRPr lang="en-US" sz="1000">
                        <a:effectLst/>
                        <a:latin typeface="Calibri"/>
                        <a:ea typeface="Calibri" panose="020F0502020204030204" pitchFamily="34" charset="0"/>
                        <a:cs typeface="Times New Roman" panose="02020603050405020304" pitchFamily="18" charset="0"/>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27612448"/>
                  </a:ext>
                </a:extLst>
              </a:tr>
              <a:tr h="324105">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1</a:t>
                      </a:r>
                      <a:endParaRPr lang="en-US" sz="1000">
                        <a:effectLst/>
                        <a:latin typeface="Times New Roman"/>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Times New Roman"/>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Times New Roman"/>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Times New Roman"/>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Times New Roman"/>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Times New Roman"/>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Times New Roman"/>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Times New Roman"/>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180618241"/>
                  </a:ext>
                </a:extLst>
              </a:tr>
              <a:tr h="1981191">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All students will be provided guidance lessons that build on the social emotional development of the student</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Teachers </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Principals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Counselor​</a:t>
                      </a:r>
                      <a:br>
                        <a:rPr lang="en-US" sz="1000">
                          <a:effectLst/>
                          <a:latin typeface="Calibri"/>
                          <a:ea typeface="Calibri" panose="020F0502020204030204" pitchFamily="34" charset="0"/>
                          <a:cs typeface="Times New Roman"/>
                        </a:rPr>
                      </a:br>
                      <a:endParaRPr lang="en-US" sz="1000">
                        <a:effectLst/>
                        <a:latin typeface="Calibri"/>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*Region One and State Conference Training and Materials​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*Research Based Best Practices​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*PreK-5th Counseling and Guidance Curriculum</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*Structured and intentional Timelines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*Feedback Surveys​</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August 2023 –August 2024</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*Attendance Reports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*Walk Through/Observation Reports </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*Timelines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 PowerPoint Presentations </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*Student SEL Profiles </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*Student Guidance Lessons </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*Completed Surveys</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*Culture and Climate Survey​ (BOY, MOY &amp; EOY)​</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*Increase in student participation​</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*Increase in Student Achievement</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 Panorama Surveys and Needs Assessments </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*SEL Skills Universal Screener </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*Participation </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*Performance</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 Walk Through Software/Portal</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Title I:  #2, #9, #10</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14726974"/>
                  </a:ext>
                </a:extLst>
              </a:tr>
              <a:tr h="158396">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Times New Roman"/>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01691868"/>
                  </a:ext>
                </a:extLst>
              </a:tr>
              <a:tr h="158396">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Implement Pre-K through 5th comprehensive counseling and guidance curriculum during advisory period</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94026282"/>
                  </a:ext>
                </a:extLst>
              </a:tr>
              <a:tr h="158396">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Deliver virtual Social Emotional Learning Student Academies</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62611180"/>
                  </a:ext>
                </a:extLst>
              </a:tr>
              <a:tr h="158396">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Analyze data collected from Panorama SEL skills surveys and needs assessments</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77325194"/>
                  </a:ext>
                </a:extLst>
              </a:tr>
              <a:tr h="324105">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2</a:t>
                      </a:r>
                      <a:endParaRPr lang="en-US" sz="1000">
                        <a:effectLst/>
                        <a:latin typeface="Times New Roman"/>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Times New Roman"/>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Times New Roman"/>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Times New Roman"/>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Times New Roman"/>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Times New Roman"/>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Times New Roman"/>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Times New Roman"/>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476910308"/>
                  </a:ext>
                </a:extLst>
              </a:tr>
              <a:tr h="1296777">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Teachers will embed the five social emotional learning competencies during their content areas and extra-curricular activities</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*Principals​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*Teachers ​</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*Counselor​</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*District Training and Materials​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*Research Based Best Practices </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*Structured and intentional Timelines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*Survey Feedback</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August 2023 –August 2024</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*Walk Through /Observation Reports </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*Lesson Plans </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*Completed Surveys</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1000">
                          <a:solidFill>
                            <a:srgbClr val="000000"/>
                          </a:solidFill>
                          <a:effectLst/>
                          <a:latin typeface="Calibri Light"/>
                          <a:ea typeface="Calibri" panose="020F0502020204030204" pitchFamily="34" charset="0"/>
                          <a:cs typeface="Times New Roman"/>
                        </a:rPr>
                        <a:t>*SEL Skills Screener </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*Increase in student classroom participation​</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*Increase in Student Achievement</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 Panorama Climate Survey </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*Participation and Performance ​</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*Panorama SEL Skills Screener </a:t>
                      </a:r>
                      <a:endParaRPr lang="en-US" sz="1000">
                        <a:effectLst/>
                        <a:latin typeface="Calibri"/>
                        <a:ea typeface="Calibri" panose="020F0502020204030204" pitchFamily="34" charset="0"/>
                        <a:cs typeface="Times New Roman" panose="02020603050405020304" pitchFamily="18" charset="0"/>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Title I: #2 #9, #10</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5405035"/>
                  </a:ext>
                </a:extLst>
              </a:tr>
              <a:tr h="158396">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Times New Roman"/>
                        <a:ea typeface="Calibri" panose="020F0502020204030204" pitchFamily="34" charset="0"/>
                        <a:cs typeface="Calibri"/>
                      </a:endParaRPr>
                    </a:p>
                  </a:txBody>
                  <a:tcPr marL="51283" marR="5128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04210039"/>
                  </a:ext>
                </a:extLst>
              </a:tr>
              <a:tr h="158396">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Implement and address the following skills in their lessons such as: self-awareness, self-management, social awareness, relationship skills, and responsible decision-making.</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73062982"/>
                  </a:ext>
                </a:extLst>
              </a:tr>
              <a:tr h="158396">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Promote the five competencies in extra-curricular activities such as cheerleading, dance, Folklorico, choir,  UIL academic events, Enrichment Camps, guitar, etc.</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39269959"/>
                  </a:ext>
                </a:extLst>
              </a:tr>
              <a:tr h="158396">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Analyze data collected from Panorama SEL skills surveys and needs assessments</a:t>
                      </a:r>
                      <a:endParaRPr lang="en-US" sz="1000">
                        <a:effectLst/>
                        <a:latin typeface="Calibri Light"/>
                        <a:ea typeface="Calibri" panose="020F0502020204030204" pitchFamily="34" charset="0"/>
                        <a:cs typeface="Times New Roman"/>
                      </a:endParaRPr>
                    </a:p>
                  </a:txBody>
                  <a:tcPr marL="51283" marR="512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257764"/>
                  </a:ext>
                </a:extLst>
              </a:tr>
            </a:tbl>
          </a:graphicData>
        </a:graphic>
      </p:graphicFrame>
    </p:spTree>
    <p:extLst>
      <p:ext uri="{BB962C8B-B14F-4D97-AF65-F5344CB8AC3E}">
        <p14:creationId xmlns:p14="http://schemas.microsoft.com/office/powerpoint/2010/main" val="10931454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63444B94-7CAD-493E-A103-E6E88B4F4AFD}"/>
              </a:ext>
            </a:extLst>
          </p:cNvPr>
          <p:cNvGraphicFramePr>
            <a:graphicFrameLocks noGrp="1"/>
          </p:cNvGraphicFramePr>
          <p:nvPr>
            <p:extLst>
              <p:ext uri="{D42A27DB-BD31-4B8C-83A1-F6EECF244321}">
                <p14:modId xmlns:p14="http://schemas.microsoft.com/office/powerpoint/2010/main" val="2854038486"/>
              </p:ext>
            </p:extLst>
          </p:nvPr>
        </p:nvGraphicFramePr>
        <p:xfrm>
          <a:off x="0" y="1"/>
          <a:ext cx="12191999" cy="5417463"/>
        </p:xfrm>
        <a:graphic>
          <a:graphicData uri="http://schemas.openxmlformats.org/drawingml/2006/table">
            <a:tbl>
              <a:tblPr firstRow="1" firstCol="1" bandRow="1"/>
              <a:tblGrid>
                <a:gridCol w="1829546">
                  <a:extLst>
                    <a:ext uri="{9D8B030D-6E8A-4147-A177-3AD203B41FA5}">
                      <a16:colId xmlns:a16="http://schemas.microsoft.com/office/drawing/2014/main" val="1039880934"/>
                    </a:ext>
                  </a:extLst>
                </a:gridCol>
                <a:gridCol w="1489913">
                  <a:extLst>
                    <a:ext uri="{9D8B030D-6E8A-4147-A177-3AD203B41FA5}">
                      <a16:colId xmlns:a16="http://schemas.microsoft.com/office/drawing/2014/main" val="4271662884"/>
                    </a:ext>
                  </a:extLst>
                </a:gridCol>
                <a:gridCol w="1445290">
                  <a:extLst>
                    <a:ext uri="{9D8B030D-6E8A-4147-A177-3AD203B41FA5}">
                      <a16:colId xmlns:a16="http://schemas.microsoft.com/office/drawing/2014/main" val="2365780000"/>
                    </a:ext>
                  </a:extLst>
                </a:gridCol>
                <a:gridCol w="889981">
                  <a:extLst>
                    <a:ext uri="{9D8B030D-6E8A-4147-A177-3AD203B41FA5}">
                      <a16:colId xmlns:a16="http://schemas.microsoft.com/office/drawing/2014/main" val="2130108873"/>
                    </a:ext>
                  </a:extLst>
                </a:gridCol>
                <a:gridCol w="1884910">
                  <a:extLst>
                    <a:ext uri="{9D8B030D-6E8A-4147-A177-3AD203B41FA5}">
                      <a16:colId xmlns:a16="http://schemas.microsoft.com/office/drawing/2014/main" val="1454104807"/>
                    </a:ext>
                  </a:extLst>
                </a:gridCol>
                <a:gridCol w="1579987">
                  <a:extLst>
                    <a:ext uri="{9D8B030D-6E8A-4147-A177-3AD203B41FA5}">
                      <a16:colId xmlns:a16="http://schemas.microsoft.com/office/drawing/2014/main" val="3238441150"/>
                    </a:ext>
                  </a:extLst>
                </a:gridCol>
                <a:gridCol w="1508095">
                  <a:extLst>
                    <a:ext uri="{9D8B030D-6E8A-4147-A177-3AD203B41FA5}">
                      <a16:colId xmlns:a16="http://schemas.microsoft.com/office/drawing/2014/main" val="4266645813"/>
                    </a:ext>
                  </a:extLst>
                </a:gridCol>
                <a:gridCol w="1564277">
                  <a:extLst>
                    <a:ext uri="{9D8B030D-6E8A-4147-A177-3AD203B41FA5}">
                      <a16:colId xmlns:a16="http://schemas.microsoft.com/office/drawing/2014/main" val="3007292514"/>
                    </a:ext>
                  </a:extLst>
                </a:gridCol>
              </a:tblGrid>
              <a:tr h="153228">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Goal Area 3:</a:t>
                      </a:r>
                      <a:endParaRPr lang="en-US" sz="1000">
                        <a:effectLst/>
                        <a:latin typeface="Times New Roman"/>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Improve Safety, Public Support, Culture and Climate</a:t>
                      </a:r>
                      <a:endParaRPr lang="en-US" sz="1000">
                        <a:effectLst/>
                        <a:latin typeface="Times New Roman"/>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57978434"/>
                  </a:ext>
                </a:extLst>
              </a:tr>
              <a:tr h="222456">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Annual Goal 1:  </a:t>
                      </a:r>
                      <a:endParaRPr lang="en-US" sz="1000">
                        <a:effectLst/>
                        <a:latin typeface="Times New Roman"/>
                        <a:ea typeface="Calibri" panose="020F0502020204030204" pitchFamily="34" charset="0"/>
                        <a:cs typeface="Times New Roman" panose="02020603050405020304" pitchFamily="18" charset="0"/>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By June 2024, the district’s positive culture and climate will increase based on teachers and staff perception of staff-student relationships. </a:t>
                      </a:r>
                      <a:endParaRPr lang="en-US" sz="1000">
                        <a:effectLst/>
                        <a:latin typeface="Calibri"/>
                        <a:ea typeface="Calibri" panose="020F0502020204030204" pitchFamily="34" charset="0"/>
                        <a:cs typeface="Times New Roman" panose="02020603050405020304" pitchFamily="18" charset="0"/>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130705"/>
                  </a:ext>
                </a:extLst>
              </a:tr>
              <a:tr h="222456">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Objective 2:  </a:t>
                      </a:r>
                      <a:endParaRPr lang="en-US" sz="1000">
                        <a:effectLst/>
                        <a:latin typeface="Times New Roman"/>
                        <a:ea typeface="Calibri" panose="020F0502020204030204" pitchFamily="34" charset="0"/>
                        <a:cs typeface="Times New Roman" panose="02020603050405020304" pitchFamily="18" charset="0"/>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By June 2024, 100% of teachers and staff will participate in Social Emotional Learning professional development and implement strategies to increase staff-student relationships.</a:t>
                      </a:r>
                      <a:endParaRPr lang="en-US" sz="1000">
                        <a:effectLst/>
                        <a:latin typeface="Calibri Light"/>
                        <a:ea typeface="Calibri" panose="020F0502020204030204" pitchFamily="34" charset="0"/>
                        <a:cs typeface="Times New Roman"/>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65703382"/>
                  </a:ext>
                </a:extLst>
              </a:tr>
              <a:tr h="336200">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1</a:t>
                      </a:r>
                      <a:endParaRPr lang="en-US" sz="1000">
                        <a:effectLst/>
                        <a:latin typeface="Times New Roman"/>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Times New Roman"/>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Times New Roman"/>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Times New Roman"/>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Times New Roman"/>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Times New Roman"/>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Times New Roman"/>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Times New Roman"/>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731128161"/>
                  </a:ext>
                </a:extLst>
              </a:tr>
              <a:tr h="1359897">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All teachers and staff will be provided professional development on social emotional learning to increase staff-student relationships</a:t>
                      </a:r>
                      <a:endParaRPr lang="en-US" sz="1000">
                        <a:effectLst/>
                        <a:latin typeface="Calibri Light"/>
                        <a:ea typeface="Calibri" panose="020F0502020204030204" pitchFamily="34" charset="0"/>
                        <a:cs typeface="Times New Roman"/>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*Assistant Superintendent for Student Services​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*Director of Counseling &amp; Guidance​ ​</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*Executive Officers​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*Principals ​</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*Counselors </a:t>
                      </a:r>
                      <a:endParaRPr lang="en-US" sz="1000">
                        <a:effectLst/>
                        <a:latin typeface="Calibri"/>
                        <a:ea typeface="Calibri" panose="020F0502020204030204" pitchFamily="34" charset="0"/>
                        <a:cs typeface="Times New Roman" panose="02020603050405020304" pitchFamily="18" charset="0"/>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*PowerPoint Presentations</a:t>
                      </a:r>
                      <a:br>
                        <a:rPr lang="en-US" sz="1000">
                          <a:effectLst/>
                          <a:latin typeface="Calibri"/>
                          <a:ea typeface="Calibri" panose="020F0502020204030204" pitchFamily="34" charset="0"/>
                          <a:cs typeface="Times New Roman"/>
                        </a:rPr>
                      </a:b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*Timelines</a:t>
                      </a:r>
                      <a:br>
                        <a:rPr lang="en-US" sz="1000">
                          <a:effectLst/>
                          <a:latin typeface="Calibri"/>
                          <a:ea typeface="Calibri" panose="020F0502020204030204" pitchFamily="34" charset="0"/>
                          <a:cs typeface="Times New Roman"/>
                        </a:rPr>
                      </a:b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*Tools and resources to monitor its effectiveness</a:t>
                      </a:r>
                      <a:endParaRPr lang="en-US" sz="1000">
                        <a:effectLst/>
                        <a:latin typeface="Calibri Light"/>
                        <a:ea typeface="Calibri" panose="020F0502020204030204" pitchFamily="34" charset="0"/>
                        <a:cs typeface="Times New Roman"/>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August. 2023 –August 2024</a:t>
                      </a:r>
                      <a:endParaRPr lang="en-US" sz="1000">
                        <a:effectLst/>
                        <a:latin typeface="Calibri Light"/>
                        <a:ea typeface="Calibri" panose="020F0502020204030204" pitchFamily="34" charset="0"/>
                        <a:cs typeface="Times New Roman"/>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*Agendas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*Sign in Sheets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*ERO Staff Development Registration Reports   </a:t>
                      </a:r>
                      <a:endParaRPr lang="en-US" sz="1000">
                        <a:effectLst/>
                        <a:latin typeface="Calibri"/>
                        <a:ea typeface="Calibri" panose="020F0502020204030204" pitchFamily="34" charset="0"/>
                        <a:cs typeface="Times New Roman" panose="02020603050405020304" pitchFamily="18" charset="0"/>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*Increase in student participation and performance </a:t>
                      </a:r>
                      <a:endParaRPr lang="en-US" sz="1000">
                        <a:effectLst/>
                        <a:latin typeface="Calibri"/>
                        <a:ea typeface="Calibri" panose="020F0502020204030204" pitchFamily="34" charset="0"/>
                        <a:cs typeface="Times New Roman" panose="02020603050405020304" pitchFamily="18" charset="0"/>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*Side by side data analysis</a:t>
                      </a:r>
                      <a:endParaRPr lang="en-US" sz="1000">
                        <a:effectLst/>
                        <a:latin typeface="Calibri Light"/>
                        <a:ea typeface="Calibri" panose="020F0502020204030204" pitchFamily="34" charset="0"/>
                        <a:cs typeface="Times New Roman"/>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*Title I: #4, #10</a:t>
                      </a:r>
                      <a:endParaRPr lang="en-US" sz="1000">
                        <a:effectLst/>
                        <a:latin typeface="Calibri Light"/>
                        <a:ea typeface="Calibri" panose="020F0502020204030204" pitchFamily="34" charset="0"/>
                        <a:cs typeface="Times New Roman"/>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7198166"/>
                  </a:ext>
                </a:extLst>
              </a:tr>
              <a:tr h="153228">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Times New Roman"/>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13535300"/>
                  </a:ext>
                </a:extLst>
              </a:tr>
              <a:tr h="153228">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Utilize the Counselor Café workshops for teachers and staff which provide social emotional learning topics</a:t>
                      </a:r>
                      <a:endParaRPr lang="en-US" sz="1000">
                        <a:effectLst/>
                        <a:latin typeface="Calibri Light"/>
                        <a:ea typeface="Calibri" panose="020F0502020204030204" pitchFamily="34" charset="0"/>
                        <a:cs typeface="Times New Roman"/>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79825903"/>
                  </a:ext>
                </a:extLst>
              </a:tr>
              <a:tr h="153228">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Train teachers and staff on the counseling and guidance lessons and resources</a:t>
                      </a:r>
                      <a:endParaRPr lang="en-US" sz="1000">
                        <a:effectLst/>
                        <a:latin typeface="Calibri Light"/>
                        <a:ea typeface="Calibri" panose="020F0502020204030204" pitchFamily="34" charset="0"/>
                        <a:cs typeface="Times New Roman"/>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69763093"/>
                  </a:ext>
                </a:extLst>
              </a:tr>
              <a:tr h="153228">
                <a:tc gridSpan="8">
                  <a:txBody>
                    <a:bodyPr/>
                    <a:lstStyle/>
                    <a:p>
                      <a:pPr marL="0" marR="0" algn="l">
                        <a:lnSpc>
                          <a:spcPct val="107000"/>
                        </a:lnSpc>
                        <a:spcBef>
                          <a:spcPts val="0"/>
                        </a:spcBef>
                        <a:spcAft>
                          <a:spcPts val="0"/>
                        </a:spcAft>
                      </a:pPr>
                      <a:endParaRPr lang="en-US" sz="1000">
                        <a:effectLst/>
                        <a:latin typeface="Calibri Light"/>
                        <a:ea typeface="Calibri" panose="020F0502020204030204" pitchFamily="34" charset="0"/>
                        <a:cs typeface="Times New Roman"/>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26696175"/>
                  </a:ext>
                </a:extLst>
              </a:tr>
              <a:tr h="336200">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2</a:t>
                      </a:r>
                      <a:endParaRPr lang="en-US" sz="1000">
                        <a:effectLst/>
                        <a:latin typeface="Times New Roman"/>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Times New Roman"/>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Times New Roman"/>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Times New Roman"/>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Times New Roman"/>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Times New Roman"/>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Times New Roman"/>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Times New Roman"/>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856273232"/>
                  </a:ext>
                </a:extLst>
              </a:tr>
              <a:tr h="1473641">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Teachers will implement and integrate social emotional learning activities with their students</a:t>
                      </a:r>
                      <a:endParaRPr lang="en-US" sz="1000">
                        <a:effectLst/>
                        <a:latin typeface="Calibri Light"/>
                        <a:ea typeface="Calibri" panose="020F0502020204030204" pitchFamily="34" charset="0"/>
                        <a:cs typeface="Times New Roman"/>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*Assistant Superintendent for Student Services​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*Director of Counseling &amp; Guidance​</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*Executive Officers​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*Principals ​</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*Counselors ​</a:t>
                      </a:r>
                      <a:endParaRPr lang="en-US" sz="1000">
                        <a:effectLst/>
                        <a:latin typeface="Calibri Light"/>
                        <a:ea typeface="Calibri" panose="020F0502020204030204" pitchFamily="34" charset="0"/>
                        <a:cs typeface="Times New Roman"/>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*Lessons on SEL interventions​</a:t>
                      </a:r>
                      <a:br>
                        <a:rPr lang="en-US" sz="1000">
                          <a:effectLst/>
                          <a:latin typeface="Calibri"/>
                          <a:ea typeface="Calibri" panose="020F0502020204030204" pitchFamily="34" charset="0"/>
                          <a:cs typeface="Times New Roman"/>
                        </a:rPr>
                      </a:b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*Curriculum timeline​</a:t>
                      </a:r>
                      <a:br>
                        <a:rPr lang="en-US" sz="1000">
                          <a:effectLst/>
                          <a:latin typeface="Calibri"/>
                          <a:ea typeface="Calibri" panose="020F0502020204030204" pitchFamily="34" charset="0"/>
                          <a:cs typeface="Times New Roman"/>
                        </a:rPr>
                      </a:b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*Tools and resources to monitor its effectiveness</a:t>
                      </a:r>
                      <a:endParaRPr lang="en-US" sz="1000">
                        <a:effectLst/>
                        <a:latin typeface="Calibri Light"/>
                        <a:ea typeface="Calibri" panose="020F0502020204030204" pitchFamily="34" charset="0"/>
                        <a:cs typeface="Times New Roman"/>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Aug. 2024 –May 2024</a:t>
                      </a:r>
                      <a:endParaRPr lang="en-US" sz="1000">
                        <a:effectLst/>
                        <a:latin typeface="Calibri Light"/>
                        <a:ea typeface="Calibri" panose="020F0502020204030204" pitchFamily="34" charset="0"/>
                        <a:cs typeface="Times New Roman"/>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*Walk Through Reports ​</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*Completed Teacher Surveys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*Lesson Plans </a:t>
                      </a:r>
                      <a:endParaRPr lang="en-US" sz="1000">
                        <a:effectLst/>
                        <a:latin typeface="Calibri"/>
                        <a:ea typeface="Calibri" panose="020F0502020204030204" pitchFamily="34" charset="0"/>
                        <a:cs typeface="Times New Roman" panose="02020603050405020304" pitchFamily="18" charset="0"/>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1000">
                          <a:solidFill>
                            <a:srgbClr val="000000"/>
                          </a:solidFill>
                          <a:effectLst/>
                          <a:latin typeface="Calibri Light"/>
                          <a:ea typeface="Calibri" panose="020F0502020204030204" pitchFamily="34" charset="0"/>
                          <a:cs typeface="Times New Roman"/>
                        </a:rPr>
                        <a:t>*Increase in student participation and performance </a:t>
                      </a:r>
                      <a:endParaRPr lang="en-US" sz="1000">
                        <a:effectLst/>
                        <a:latin typeface="Calibri"/>
                        <a:ea typeface="Calibri" panose="020F0502020204030204" pitchFamily="34" charset="0"/>
                        <a:cs typeface="Times New Roman" panose="02020603050405020304" pitchFamily="18" charset="0"/>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*Side by side data analysis</a:t>
                      </a:r>
                      <a:endParaRPr lang="en-US" sz="1000">
                        <a:effectLst/>
                        <a:latin typeface="Calibri Light"/>
                        <a:ea typeface="Calibri" panose="020F0502020204030204" pitchFamily="34" charset="0"/>
                        <a:cs typeface="Times New Roman"/>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*Title I: #4, #10</a:t>
                      </a:r>
                      <a:endParaRPr lang="en-US" sz="1000">
                        <a:effectLst/>
                        <a:latin typeface="Calibri Light"/>
                        <a:ea typeface="Calibri" panose="020F0502020204030204" pitchFamily="34" charset="0"/>
                        <a:cs typeface="Times New Roman"/>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05064739"/>
                  </a:ext>
                </a:extLst>
              </a:tr>
              <a:tr h="153228">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Times New Roman"/>
                        <a:ea typeface="Calibri" panose="020F0502020204030204" pitchFamily="34" charset="0"/>
                        <a:cs typeface="Calibri"/>
                      </a:endParaRPr>
                    </a:p>
                  </a:txBody>
                  <a:tcPr marL="49900" marR="499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50664408"/>
                  </a:ext>
                </a:extLst>
              </a:tr>
              <a:tr h="222456">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Utilize social emotional activities such as reflective writing, positive affirmations, nurturing a climate of kindness, etc. in their classrooms </a:t>
                      </a:r>
                      <a:endParaRPr lang="en-US" sz="1000">
                        <a:effectLst/>
                        <a:latin typeface="Calibri"/>
                        <a:ea typeface="Calibri" panose="020F0502020204030204" pitchFamily="34" charset="0"/>
                        <a:cs typeface="Times New Roman" panose="02020603050405020304" pitchFamily="18" charset="0"/>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22678104"/>
                  </a:ext>
                </a:extLst>
              </a:tr>
              <a:tr h="153228">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Use restorative practices and de-escalation techniques</a:t>
                      </a:r>
                      <a:endParaRPr lang="en-US" sz="1000">
                        <a:effectLst/>
                        <a:latin typeface="Calibri Light"/>
                        <a:ea typeface="Calibri" panose="020F0502020204030204" pitchFamily="34" charset="0"/>
                        <a:cs typeface="Times New Roman"/>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32641451"/>
                  </a:ext>
                </a:extLst>
              </a:tr>
              <a:tr h="153228">
                <a:tc gridSpan="8">
                  <a:txBody>
                    <a:bodyPr/>
                    <a:lstStyle/>
                    <a:p>
                      <a:pPr marL="0" marR="0" algn="l">
                        <a:lnSpc>
                          <a:spcPct val="107000"/>
                        </a:lnSpc>
                        <a:spcBef>
                          <a:spcPts val="0"/>
                        </a:spcBef>
                        <a:spcAft>
                          <a:spcPts val="0"/>
                        </a:spcAft>
                      </a:pPr>
                      <a:endParaRPr lang="en-US" sz="1000">
                        <a:effectLst/>
                        <a:latin typeface="Calibri"/>
                        <a:ea typeface="Calibri" panose="020F0502020204030204" pitchFamily="34" charset="0"/>
                        <a:cs typeface="Calibri"/>
                      </a:endParaRPr>
                    </a:p>
                  </a:txBody>
                  <a:tcPr marL="49900" marR="4990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16014024"/>
                  </a:ext>
                </a:extLst>
              </a:tr>
            </a:tbl>
          </a:graphicData>
        </a:graphic>
      </p:graphicFrame>
    </p:spTree>
    <p:extLst>
      <p:ext uri="{BB962C8B-B14F-4D97-AF65-F5344CB8AC3E}">
        <p14:creationId xmlns:p14="http://schemas.microsoft.com/office/powerpoint/2010/main" val="38231852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41E1752-95A5-490C-B008-3549B0D258F0}"/>
              </a:ext>
            </a:extLst>
          </p:cNvPr>
          <p:cNvGraphicFramePr>
            <a:graphicFrameLocks noGrp="1"/>
          </p:cNvGraphicFramePr>
          <p:nvPr>
            <p:extLst>
              <p:ext uri="{D42A27DB-BD31-4B8C-83A1-F6EECF244321}">
                <p14:modId xmlns:p14="http://schemas.microsoft.com/office/powerpoint/2010/main" val="3071414627"/>
              </p:ext>
            </p:extLst>
          </p:nvPr>
        </p:nvGraphicFramePr>
        <p:xfrm>
          <a:off x="0" y="1"/>
          <a:ext cx="12191999" cy="5935541"/>
        </p:xfrm>
        <a:graphic>
          <a:graphicData uri="http://schemas.openxmlformats.org/drawingml/2006/table">
            <a:tbl>
              <a:tblPr firstRow="1" firstCol="1" bandRow="1"/>
              <a:tblGrid>
                <a:gridCol w="1790467">
                  <a:extLst>
                    <a:ext uri="{9D8B030D-6E8A-4147-A177-3AD203B41FA5}">
                      <a16:colId xmlns:a16="http://schemas.microsoft.com/office/drawing/2014/main" val="3439679022"/>
                    </a:ext>
                  </a:extLst>
                </a:gridCol>
                <a:gridCol w="1458090">
                  <a:extLst>
                    <a:ext uri="{9D8B030D-6E8A-4147-A177-3AD203B41FA5}">
                      <a16:colId xmlns:a16="http://schemas.microsoft.com/office/drawing/2014/main" val="4053554290"/>
                    </a:ext>
                  </a:extLst>
                </a:gridCol>
                <a:gridCol w="1414422">
                  <a:extLst>
                    <a:ext uri="{9D8B030D-6E8A-4147-A177-3AD203B41FA5}">
                      <a16:colId xmlns:a16="http://schemas.microsoft.com/office/drawing/2014/main" val="1284658436"/>
                    </a:ext>
                  </a:extLst>
                </a:gridCol>
                <a:gridCol w="870973">
                  <a:extLst>
                    <a:ext uri="{9D8B030D-6E8A-4147-A177-3AD203B41FA5}">
                      <a16:colId xmlns:a16="http://schemas.microsoft.com/office/drawing/2014/main" val="3023571131"/>
                    </a:ext>
                  </a:extLst>
                </a:gridCol>
                <a:gridCol w="1844650">
                  <a:extLst>
                    <a:ext uri="{9D8B030D-6E8A-4147-A177-3AD203B41FA5}">
                      <a16:colId xmlns:a16="http://schemas.microsoft.com/office/drawing/2014/main" val="3256302274"/>
                    </a:ext>
                  </a:extLst>
                </a:gridCol>
                <a:gridCol w="1546239">
                  <a:extLst>
                    <a:ext uri="{9D8B030D-6E8A-4147-A177-3AD203B41FA5}">
                      <a16:colId xmlns:a16="http://schemas.microsoft.com/office/drawing/2014/main" val="3160524403"/>
                    </a:ext>
                  </a:extLst>
                </a:gridCol>
                <a:gridCol w="1475882">
                  <a:extLst>
                    <a:ext uri="{9D8B030D-6E8A-4147-A177-3AD203B41FA5}">
                      <a16:colId xmlns:a16="http://schemas.microsoft.com/office/drawing/2014/main" val="4171165087"/>
                    </a:ext>
                  </a:extLst>
                </a:gridCol>
                <a:gridCol w="1791276">
                  <a:extLst>
                    <a:ext uri="{9D8B030D-6E8A-4147-A177-3AD203B41FA5}">
                      <a16:colId xmlns:a16="http://schemas.microsoft.com/office/drawing/2014/main" val="2504414445"/>
                    </a:ext>
                  </a:extLst>
                </a:gridCol>
              </a:tblGrid>
              <a:tr h="123906">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Goal Area 3:</a:t>
                      </a:r>
                      <a:endParaRPr lang="en-US" sz="1000">
                        <a:effectLst/>
                        <a:latin typeface="Times New Roman"/>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Improve Safety, Public Support, Culture and Climate</a:t>
                      </a:r>
                      <a:endParaRPr lang="en-US" sz="1000">
                        <a:effectLst/>
                        <a:latin typeface="Times New Roman"/>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03746648"/>
                  </a:ext>
                </a:extLst>
              </a:tr>
              <a:tr h="123906">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Annual Goal 2:  </a:t>
                      </a:r>
                      <a:endParaRPr lang="en-US" sz="1000">
                        <a:effectLst/>
                        <a:latin typeface="Times New Roman"/>
                        <a:ea typeface="Calibri" panose="020F0502020204030204" pitchFamily="34" charset="0"/>
                        <a:cs typeface="Times New Roman" panose="02020603050405020304" pitchFamily="18" charset="0"/>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By June 2024, the students’ perception for their physical and psychological school safety will improve.</a:t>
                      </a:r>
                      <a:endParaRPr lang="en-US" sz="1000">
                        <a:effectLst/>
                        <a:latin typeface="Calibri Light"/>
                        <a:ea typeface="Calibri" panose="020F0502020204030204" pitchFamily="34" charset="0"/>
                        <a:cs typeface="Times New Roman"/>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7446757"/>
                  </a:ext>
                </a:extLst>
              </a:tr>
              <a:tr h="253568">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Objective 1:  </a:t>
                      </a:r>
                      <a:endParaRPr lang="en-US" sz="1000">
                        <a:effectLst/>
                        <a:latin typeface="Times New Roman"/>
                        <a:ea typeface="Calibri" panose="020F0502020204030204" pitchFamily="34" charset="0"/>
                        <a:cs typeface="Times New Roman" panose="02020603050405020304" pitchFamily="18" charset="0"/>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By June 2024, 100% of the campus will implement safety and violence prevention protocols that will increase school safety</a:t>
                      </a:r>
                      <a:endParaRPr lang="en-US" sz="1000" err="1">
                        <a:effectLst/>
                        <a:latin typeface="Calibri Light"/>
                        <a:ea typeface="Calibri" panose="020F0502020204030204" pitchFamily="34" charset="0"/>
                        <a:cs typeface="Times New Roman"/>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7207342"/>
                  </a:ext>
                </a:extLst>
              </a:tr>
              <a:tr h="253568">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1</a:t>
                      </a:r>
                      <a:endParaRPr lang="en-US" sz="1000">
                        <a:effectLst/>
                        <a:latin typeface="Times New Roman"/>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Times New Roman"/>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Times New Roman"/>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Times New Roman"/>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Times New Roman"/>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Times New Roman"/>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Times New Roman"/>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Times New Roman"/>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058569963"/>
                  </a:ext>
                </a:extLst>
              </a:tr>
              <a:tr h="1809511">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Provide staff development for administrators, security, and campus police officers on safety procedures to increase school safety</a:t>
                      </a: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*Assistant Superintendent for Student Services​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*Director of Student Management Services ​</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*Director for Security and Safety Department​</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*Chief of Police</a:t>
                      </a: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*Training equipment​</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*Power Point Presentation​</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*Security cameras​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*Security/Safety audits</a:t>
                      </a: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*August 2023</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*January 2024</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*August 2024</a:t>
                      </a: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*Agendas​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*Sign-in sheets​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*Security/Safety audit reports​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*School lockdown documentation</a:t>
                      </a: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*No active threat situations​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*Improved security/safety audits</a:t>
                      </a: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*BOY, MOY, and EOY security/safety audits</a:t>
                      </a: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*Title I: #10​: Coordination and integration of Federal, State, and Local Services, Programs, and Funds</a:t>
                      </a: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35827444"/>
                  </a:ext>
                </a:extLst>
              </a:tr>
              <a:tr h="123906">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Times New Roman"/>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73994024"/>
                  </a:ext>
                </a:extLst>
              </a:tr>
              <a:tr h="123906">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1)Train on lockdown procedures and active threat situations</a:t>
                      </a: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26620037"/>
                  </a:ext>
                </a:extLst>
              </a:tr>
              <a:tr h="123906">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Conduct daily security/safety audits at all campuses</a:t>
                      </a: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9115205"/>
                  </a:ext>
                </a:extLst>
              </a:tr>
              <a:tr h="123906">
                <a:tc gridSpan="8">
                  <a:txBody>
                    <a:bodyPr/>
                    <a:lstStyle/>
                    <a:p>
                      <a:pPr marL="0" marR="0" algn="l">
                        <a:lnSpc>
                          <a:spcPct val="107000"/>
                        </a:lnSpc>
                        <a:spcBef>
                          <a:spcPts val="0"/>
                        </a:spcBef>
                        <a:spcAft>
                          <a:spcPts val="0"/>
                        </a:spcAft>
                      </a:pPr>
                      <a:endParaRPr lang="en-US" sz="1000">
                        <a:effectLst/>
                        <a:latin typeface="Calibri"/>
                        <a:ea typeface="Calibri" panose="020F0502020204030204" pitchFamily="34" charset="0"/>
                        <a:cs typeface="Calibri"/>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06056628"/>
                  </a:ext>
                </a:extLst>
              </a:tr>
              <a:tr h="253568">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2</a:t>
                      </a:r>
                      <a:endParaRPr lang="en-US" sz="1000">
                        <a:effectLst/>
                        <a:latin typeface="Times New Roman"/>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Times New Roman"/>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Times New Roman"/>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Times New Roman"/>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Times New Roman"/>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Times New Roman"/>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Times New Roman"/>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Times New Roman"/>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452682933"/>
                  </a:ext>
                </a:extLst>
              </a:tr>
              <a:tr h="1809511">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Provide staff development for administrators, security, and campus police officers on violence prevention procedures to increase school safety</a:t>
                      </a: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*Assistant Superintendent for Student Services​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*Director of Student Management Services ​</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*Director for Security and Safety Department​</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*Chief of Police</a:t>
                      </a: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*Training materials​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*Power Point Presentation​</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*Safe2SpeakUp App​</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*Student Surveys</a:t>
                      </a:r>
                      <a:br>
                        <a:rPr lang="en-US" sz="1000">
                          <a:solidFill>
                            <a:srgbClr val="000000"/>
                          </a:solidFill>
                          <a:effectLst/>
                          <a:latin typeface="Calibri Light"/>
                          <a:ea typeface="Calibri" panose="020F0502020204030204" pitchFamily="34" charset="0"/>
                          <a:cs typeface="Times New Roman"/>
                        </a:rPr>
                      </a:br>
                      <a:br>
                        <a:rPr lang="en-US" sz="1000">
                          <a:solidFill>
                            <a:srgbClr val="000000"/>
                          </a:solidFill>
                          <a:effectLst/>
                          <a:latin typeface="Calibri Light"/>
                          <a:ea typeface="Calibri" panose="020F0502020204030204" pitchFamily="34" charset="0"/>
                          <a:cs typeface="Times New Roman"/>
                        </a:rPr>
                      </a:b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*August 2023</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*January 2024​</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*August 2024</a:t>
                      </a: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*Agendas​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*Sign-in sheets​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*PEIMS Discipline Data​</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*Student Survey Data</a:t>
                      </a:r>
                      <a:br>
                        <a:rPr lang="en-US" sz="1000">
                          <a:solidFill>
                            <a:srgbClr val="000000"/>
                          </a:solidFill>
                          <a:effectLst/>
                          <a:latin typeface="Calibri Light"/>
                          <a:ea typeface="Calibri" panose="020F0502020204030204" pitchFamily="34" charset="0"/>
                          <a:cs typeface="Times New Roman"/>
                        </a:rPr>
                      </a:b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1000">
                          <a:solidFill>
                            <a:srgbClr val="000000"/>
                          </a:solidFill>
                          <a:effectLst/>
                          <a:latin typeface="Calibri Light"/>
                          <a:ea typeface="Calibri" panose="020F0502020204030204" pitchFamily="34" charset="0"/>
                          <a:cs typeface="Times New Roman"/>
                        </a:rPr>
                        <a:t>*Decrease in behavior intervention forms, ISS, OSS and DAEP(Buell)​</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*Students' perception of school safety has improved</a:t>
                      </a: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*BOY, MOY, and EOY student surveys​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*Six Weeks Behavior Intervention Reports</a:t>
                      </a: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*Title I: #10​: Coordination and integration of Federal, State, and Local Services, Programs, and Funds</a:t>
                      </a: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48805239"/>
                  </a:ext>
                </a:extLst>
              </a:tr>
              <a:tr h="123906">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Times New Roman"/>
                        <a:ea typeface="Calibri" panose="020F0502020204030204" pitchFamily="34" charset="0"/>
                        <a:cs typeface="Calibri"/>
                      </a:endParaRPr>
                    </a:p>
                  </a:txBody>
                  <a:tcPr marL="51957" marR="519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18577547"/>
                  </a:ext>
                </a:extLst>
              </a:tr>
              <a:tr h="123906">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Train on de-escalation, bullying, cyberbullying, Safe2SpeakUp, and restorative practices</a:t>
                      </a:r>
                      <a:endParaRPr lang="en-US" sz="1000">
                        <a:effectLst/>
                        <a:latin typeface="Calibri Light"/>
                        <a:ea typeface="Calibri" panose="020F0502020204030204" pitchFamily="34" charset="0"/>
                        <a:cs typeface="Times New Roman"/>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65864934"/>
                  </a:ext>
                </a:extLst>
              </a:tr>
              <a:tr h="123906">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Conduct and collect student surveys to evaluate the students’ physical and psychological school safety </a:t>
                      </a:r>
                      <a:endParaRPr lang="en-US" sz="1000">
                        <a:effectLst/>
                        <a:latin typeface="Calibri"/>
                        <a:ea typeface="Calibri" panose="020F0502020204030204" pitchFamily="34" charset="0"/>
                        <a:cs typeface="Times New Roman" panose="02020603050405020304" pitchFamily="18" charset="0"/>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23898975"/>
                  </a:ext>
                </a:extLst>
              </a:tr>
              <a:tr h="123906">
                <a:tc gridSpan="8">
                  <a:txBody>
                    <a:bodyPr/>
                    <a:lstStyle/>
                    <a:p>
                      <a:pPr marL="0" marR="0" algn="l">
                        <a:lnSpc>
                          <a:spcPct val="107000"/>
                        </a:lnSpc>
                        <a:spcBef>
                          <a:spcPts val="0"/>
                        </a:spcBef>
                        <a:spcAft>
                          <a:spcPts val="0"/>
                        </a:spcAft>
                      </a:pPr>
                      <a:endParaRPr lang="en-US" sz="1000">
                        <a:effectLst/>
                        <a:latin typeface="Calibri"/>
                        <a:ea typeface="Calibri" panose="020F0502020204030204" pitchFamily="34" charset="0"/>
                        <a:cs typeface="Calibri"/>
                      </a:endParaRPr>
                    </a:p>
                  </a:txBody>
                  <a:tcPr marL="51957" marR="5195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13904965"/>
                  </a:ext>
                </a:extLst>
              </a:tr>
            </a:tbl>
          </a:graphicData>
        </a:graphic>
      </p:graphicFrame>
    </p:spTree>
    <p:extLst>
      <p:ext uri="{BB962C8B-B14F-4D97-AF65-F5344CB8AC3E}">
        <p14:creationId xmlns:p14="http://schemas.microsoft.com/office/powerpoint/2010/main" val="32580358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790BAE49-5C61-4598-ACC3-1DFCF8C5CF0A}"/>
              </a:ext>
            </a:extLst>
          </p:cNvPr>
          <p:cNvGraphicFramePr>
            <a:graphicFrameLocks noGrp="1"/>
          </p:cNvGraphicFramePr>
          <p:nvPr>
            <p:extLst>
              <p:ext uri="{D42A27DB-BD31-4B8C-83A1-F6EECF244321}">
                <p14:modId xmlns:p14="http://schemas.microsoft.com/office/powerpoint/2010/main" val="2367954979"/>
              </p:ext>
            </p:extLst>
          </p:nvPr>
        </p:nvGraphicFramePr>
        <p:xfrm>
          <a:off x="0" y="0"/>
          <a:ext cx="12191998" cy="6332974"/>
        </p:xfrm>
        <a:graphic>
          <a:graphicData uri="http://schemas.openxmlformats.org/drawingml/2006/table">
            <a:tbl>
              <a:tblPr firstRow="1" firstCol="1" bandRow="1"/>
              <a:tblGrid>
                <a:gridCol w="1767015">
                  <a:extLst>
                    <a:ext uri="{9D8B030D-6E8A-4147-A177-3AD203B41FA5}">
                      <a16:colId xmlns:a16="http://schemas.microsoft.com/office/drawing/2014/main" val="466108441"/>
                    </a:ext>
                  </a:extLst>
                </a:gridCol>
                <a:gridCol w="1428978">
                  <a:extLst>
                    <a:ext uri="{9D8B030D-6E8A-4147-A177-3AD203B41FA5}">
                      <a16:colId xmlns:a16="http://schemas.microsoft.com/office/drawing/2014/main" val="1670434688"/>
                    </a:ext>
                  </a:extLst>
                </a:gridCol>
                <a:gridCol w="1386115">
                  <a:extLst>
                    <a:ext uri="{9D8B030D-6E8A-4147-A177-3AD203B41FA5}">
                      <a16:colId xmlns:a16="http://schemas.microsoft.com/office/drawing/2014/main" val="4107839803"/>
                    </a:ext>
                  </a:extLst>
                </a:gridCol>
                <a:gridCol w="862077">
                  <a:extLst>
                    <a:ext uri="{9D8B030D-6E8A-4147-A177-3AD203B41FA5}">
                      <a16:colId xmlns:a16="http://schemas.microsoft.com/office/drawing/2014/main" val="1616352287"/>
                    </a:ext>
                  </a:extLst>
                </a:gridCol>
                <a:gridCol w="1803407">
                  <a:extLst>
                    <a:ext uri="{9D8B030D-6E8A-4147-A177-3AD203B41FA5}">
                      <a16:colId xmlns:a16="http://schemas.microsoft.com/office/drawing/2014/main" val="3894909714"/>
                    </a:ext>
                  </a:extLst>
                </a:gridCol>
                <a:gridCol w="1524404">
                  <a:extLst>
                    <a:ext uri="{9D8B030D-6E8A-4147-A177-3AD203B41FA5}">
                      <a16:colId xmlns:a16="http://schemas.microsoft.com/office/drawing/2014/main" val="1532232472"/>
                    </a:ext>
                  </a:extLst>
                </a:gridCol>
                <a:gridCol w="1679675">
                  <a:extLst>
                    <a:ext uri="{9D8B030D-6E8A-4147-A177-3AD203B41FA5}">
                      <a16:colId xmlns:a16="http://schemas.microsoft.com/office/drawing/2014/main" val="422795382"/>
                    </a:ext>
                  </a:extLst>
                </a:gridCol>
                <a:gridCol w="1740327">
                  <a:extLst>
                    <a:ext uri="{9D8B030D-6E8A-4147-A177-3AD203B41FA5}">
                      <a16:colId xmlns:a16="http://schemas.microsoft.com/office/drawing/2014/main" val="2359404996"/>
                    </a:ext>
                  </a:extLst>
                </a:gridCol>
              </a:tblGrid>
              <a:tr h="102394">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Goal Area 3:</a:t>
                      </a:r>
                      <a:endParaRPr lang="en-US" sz="1000">
                        <a:effectLst/>
                        <a:latin typeface="Times New Roman"/>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Improve Safety, Public Support, Culture and Climate</a:t>
                      </a:r>
                      <a:endParaRPr lang="en-US" sz="1000">
                        <a:effectLst/>
                        <a:latin typeface="Times New Roman"/>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72668581"/>
                  </a:ext>
                </a:extLst>
              </a:tr>
              <a:tr h="102394">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Annual Goal 3:  </a:t>
                      </a:r>
                      <a:endParaRPr lang="en-US" sz="1000">
                        <a:effectLst/>
                        <a:latin typeface="Times New Roman"/>
                        <a:ea typeface="Calibri" panose="020F0502020204030204" pitchFamily="34" charset="0"/>
                        <a:cs typeface="Times New Roman" panose="02020603050405020304" pitchFamily="18" charset="0"/>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By June 2024, family involvement and their interaction with their child’s school will increase.</a:t>
                      </a:r>
                      <a:endParaRPr lang="en-US" sz="1000">
                        <a:effectLst/>
                        <a:latin typeface="Calibri Light"/>
                        <a:ea typeface="Calibri" panose="020F0502020204030204" pitchFamily="34" charset="0"/>
                        <a:cs typeface="Times New Roman"/>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48714890"/>
                  </a:ext>
                </a:extLst>
              </a:tr>
              <a:tr h="102394">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Objective 1:  </a:t>
                      </a:r>
                      <a:endParaRPr lang="en-US" sz="1000">
                        <a:effectLst/>
                        <a:latin typeface="Times New Roman"/>
                        <a:ea typeface="Calibri" panose="020F0502020204030204" pitchFamily="34" charset="0"/>
                        <a:cs typeface="Times New Roman" panose="02020603050405020304" pitchFamily="18" charset="0"/>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By June 2024, 50% of parents will participate in informational and training sessions.</a:t>
                      </a:r>
                      <a:endParaRPr lang="en-US" sz="1000">
                        <a:effectLst/>
                        <a:latin typeface="Calibri Light"/>
                        <a:ea typeface="Calibri" panose="020F0502020204030204" pitchFamily="34" charset="0"/>
                        <a:cs typeface="Times New Roman"/>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71165593"/>
                  </a:ext>
                </a:extLst>
              </a:tr>
              <a:tr h="316695">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1</a:t>
                      </a:r>
                      <a:endParaRPr lang="en-US" sz="1000">
                        <a:effectLst/>
                        <a:latin typeface="Times New Roman"/>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Times New Roman"/>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Times New Roman"/>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Times New Roman"/>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Times New Roman"/>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Times New Roman"/>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Times New Roman"/>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Times New Roman"/>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234505786"/>
                  </a:ext>
                </a:extLst>
              </a:tr>
              <a:tr h="2138253">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Host district information and training sessions on a variation of topics using flexible scheduling, different days and times</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*Parental Director​</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*Site Managers​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*Parental Educators​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*Community Engagement Recruiters​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*District Staff​</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*South Texas College Coordinator​</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*Region One Director</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*Region 16 and State Conference Parent Materials​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*Research Based Best Practices ​</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*District Policy Handbook​</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*Texas Education Agency Material ​</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*ESL/GED​</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*Reading Material and Technology Programs​</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August 2023-August 2024</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*Meeting ​</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*Invites​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*Agendas​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*Minutes​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*Sign-In Sheets​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*Power Points​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*Photos of Meetings​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*District  Master  Course   Scheduler​</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*Attendance Reports​</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*Parent Surveys​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*Meeting Chats​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*Number of Parents at Meetings​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*Course Statistics using District Dashboard </a:t>
                      </a:r>
                      <a:endParaRPr lang="en-US" sz="1000">
                        <a:effectLst/>
                        <a:latin typeface="Calibri"/>
                        <a:ea typeface="Calibri" panose="020F0502020204030204" pitchFamily="34" charset="0"/>
                        <a:cs typeface="Times New Roman" panose="02020603050405020304" pitchFamily="18" charset="0"/>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*Assessment Results​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*Participation​</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*Performance</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*Title I-#2,#4</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48307459"/>
                  </a:ext>
                </a:extLst>
              </a:tr>
              <a:tr h="102394">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Times New Roman"/>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09803324"/>
                  </a:ext>
                </a:extLst>
              </a:tr>
              <a:tr h="10239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Implement PSJA Virtual and face to face Family Learning Academies on a weekly basis</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38521866"/>
                  </a:ext>
                </a:extLst>
              </a:tr>
              <a:tr h="20954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Provide one to one campus sessions on multiple topics (Title I, Campus Policy, Home-School Compacts, Campus Plans, Attendance, Assessment, etc.)</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14871635"/>
                  </a:ext>
                </a:extLst>
              </a:tr>
              <a:tr h="10239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Schedule literacy and entrepreneurship sessions to support families </a:t>
                      </a:r>
                      <a:endParaRPr lang="en-US" sz="1000">
                        <a:effectLst/>
                        <a:latin typeface="Calibri"/>
                        <a:ea typeface="Calibri" panose="020F0502020204030204" pitchFamily="34" charset="0"/>
                        <a:cs typeface="Times New Roman" panose="02020603050405020304" pitchFamily="18" charset="0"/>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41867817"/>
                  </a:ext>
                </a:extLst>
              </a:tr>
              <a:tr h="316695">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2</a:t>
                      </a:r>
                      <a:endParaRPr lang="en-US" sz="1000">
                        <a:effectLst/>
                        <a:latin typeface="Times New Roman"/>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Times New Roman"/>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Times New Roman"/>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Times New Roman"/>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Times New Roman"/>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Times New Roman"/>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Times New Roman"/>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Times New Roman"/>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422624270"/>
                  </a:ext>
                </a:extLst>
              </a:tr>
              <a:tr h="1583674">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Facilitate parental sessions for parents through a collaboration between Public Relations Department, Counseling Department and Family and Community Department</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*Principals​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*Parental Director​</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*Counselor Director​</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*Administrators​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*Parental Coordinator​</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*Parental Educators​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*Site Managers​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*Counselor</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*District Social Media​</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*Weekly Calendar​</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*Parent Surveys​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*Parent Questions on Chat and One on One Meetings</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August 2023​-August 2024</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*Sign-in Sheets​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*Invites​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*Agendas​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*Minutes​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*Brochure​</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*Power-Point​</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*Calendar Planning Dates​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*Counselor's Café Calendar​</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*Video Recordings of Meetings</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1000">
                          <a:solidFill>
                            <a:srgbClr val="000000"/>
                          </a:solidFill>
                          <a:effectLst/>
                          <a:latin typeface="Calibri Light"/>
                          <a:ea typeface="Calibri" panose="020F0502020204030204" pitchFamily="34" charset="0"/>
                          <a:cs typeface="Times New Roman"/>
                        </a:rPr>
                        <a:t>*Parent Surveys​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*Public Relations Data ​</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*Parent Feedback based on Chat and One on One Meetings​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*Accountability Report</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*State/Local​</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Assessments (STAAR, ​</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TELPAS, etc.)​</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*Participation​</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*Performance​</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*Campus and​ District Assessment​s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Reports</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*Title I-#2,#4</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9554271"/>
                  </a:ext>
                </a:extLst>
              </a:tr>
              <a:tr h="102394">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Times New Roman"/>
                        <a:ea typeface="Calibri" panose="020F0502020204030204" pitchFamily="34" charset="0"/>
                        <a:cs typeface="Calibri"/>
                      </a:endParaRPr>
                    </a:p>
                  </a:txBody>
                  <a:tcPr marL="49507" marR="495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93988828"/>
                  </a:ext>
                </a:extLst>
              </a:tr>
              <a:tr h="20954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Conduct weekly meetings with Executive Officer of Communications and Staff on ways to engage more parents to information and training sessions</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86241804"/>
                  </a:ext>
                </a:extLst>
              </a:tr>
              <a:tr h="10239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Utilize tools such as school messenger and social media outlets to promote parent participation</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02896030"/>
                  </a:ext>
                </a:extLst>
              </a:tr>
              <a:tr h="10239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Analyze data on parent participation and feedback provided by parents through chat notes or verbal feedback at meetings</a:t>
                      </a:r>
                      <a:endParaRPr lang="en-US" sz="1000">
                        <a:effectLst/>
                        <a:latin typeface="Calibri Light"/>
                        <a:ea typeface="Calibri" panose="020F0502020204030204" pitchFamily="34" charset="0"/>
                        <a:cs typeface="Times New Roman"/>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40968782"/>
                  </a:ext>
                </a:extLst>
              </a:tr>
              <a:tr h="102394">
                <a:tc gridSpan="8">
                  <a:txBody>
                    <a:bodyPr/>
                    <a:lstStyle/>
                    <a:p>
                      <a:pPr marL="0" marR="0" algn="l">
                        <a:lnSpc>
                          <a:spcPct val="107000"/>
                        </a:lnSpc>
                        <a:spcBef>
                          <a:spcPts val="0"/>
                        </a:spcBef>
                        <a:spcAft>
                          <a:spcPts val="0"/>
                        </a:spcAft>
                      </a:pPr>
                      <a:endParaRPr lang="en-US" sz="1000">
                        <a:effectLst/>
                        <a:latin typeface="Calibri"/>
                        <a:ea typeface="Calibri" panose="020F0502020204030204" pitchFamily="34" charset="0"/>
                        <a:cs typeface="Calibri"/>
                      </a:endParaRPr>
                    </a:p>
                  </a:txBody>
                  <a:tcPr marL="49507" marR="495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18919744"/>
                  </a:ext>
                </a:extLst>
              </a:tr>
            </a:tbl>
          </a:graphicData>
        </a:graphic>
      </p:graphicFrame>
    </p:spTree>
    <p:extLst>
      <p:ext uri="{BB962C8B-B14F-4D97-AF65-F5344CB8AC3E}">
        <p14:creationId xmlns:p14="http://schemas.microsoft.com/office/powerpoint/2010/main" val="15483255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A7700FF9-1EE3-4309-8BFC-72479ADEE801}"/>
              </a:ext>
            </a:extLst>
          </p:cNvPr>
          <p:cNvGraphicFramePr>
            <a:graphicFrameLocks noGrp="1"/>
          </p:cNvGraphicFramePr>
          <p:nvPr>
            <p:extLst>
              <p:ext uri="{D42A27DB-BD31-4B8C-83A1-F6EECF244321}">
                <p14:modId xmlns:p14="http://schemas.microsoft.com/office/powerpoint/2010/main" val="3895003262"/>
              </p:ext>
            </p:extLst>
          </p:nvPr>
        </p:nvGraphicFramePr>
        <p:xfrm>
          <a:off x="0" y="1"/>
          <a:ext cx="12192002" cy="5522742"/>
        </p:xfrm>
        <a:graphic>
          <a:graphicData uri="http://schemas.openxmlformats.org/drawingml/2006/table">
            <a:tbl>
              <a:tblPr firstRow="1" firstCol="1" bandRow="1"/>
              <a:tblGrid>
                <a:gridCol w="1790467">
                  <a:extLst>
                    <a:ext uri="{9D8B030D-6E8A-4147-A177-3AD203B41FA5}">
                      <a16:colId xmlns:a16="http://schemas.microsoft.com/office/drawing/2014/main" val="3688241276"/>
                    </a:ext>
                  </a:extLst>
                </a:gridCol>
                <a:gridCol w="1458091">
                  <a:extLst>
                    <a:ext uri="{9D8B030D-6E8A-4147-A177-3AD203B41FA5}">
                      <a16:colId xmlns:a16="http://schemas.microsoft.com/office/drawing/2014/main" val="2297117100"/>
                    </a:ext>
                  </a:extLst>
                </a:gridCol>
                <a:gridCol w="1414421">
                  <a:extLst>
                    <a:ext uri="{9D8B030D-6E8A-4147-A177-3AD203B41FA5}">
                      <a16:colId xmlns:a16="http://schemas.microsoft.com/office/drawing/2014/main" val="270939854"/>
                    </a:ext>
                  </a:extLst>
                </a:gridCol>
                <a:gridCol w="870974">
                  <a:extLst>
                    <a:ext uri="{9D8B030D-6E8A-4147-A177-3AD203B41FA5}">
                      <a16:colId xmlns:a16="http://schemas.microsoft.com/office/drawing/2014/main" val="900512633"/>
                    </a:ext>
                  </a:extLst>
                </a:gridCol>
                <a:gridCol w="1844650">
                  <a:extLst>
                    <a:ext uri="{9D8B030D-6E8A-4147-A177-3AD203B41FA5}">
                      <a16:colId xmlns:a16="http://schemas.microsoft.com/office/drawing/2014/main" val="3575597208"/>
                    </a:ext>
                  </a:extLst>
                </a:gridCol>
                <a:gridCol w="1546239">
                  <a:extLst>
                    <a:ext uri="{9D8B030D-6E8A-4147-A177-3AD203B41FA5}">
                      <a16:colId xmlns:a16="http://schemas.microsoft.com/office/drawing/2014/main" val="538501016"/>
                    </a:ext>
                  </a:extLst>
                </a:gridCol>
                <a:gridCol w="1475883">
                  <a:extLst>
                    <a:ext uri="{9D8B030D-6E8A-4147-A177-3AD203B41FA5}">
                      <a16:colId xmlns:a16="http://schemas.microsoft.com/office/drawing/2014/main" val="2743278463"/>
                    </a:ext>
                  </a:extLst>
                </a:gridCol>
                <a:gridCol w="1791277">
                  <a:extLst>
                    <a:ext uri="{9D8B030D-6E8A-4147-A177-3AD203B41FA5}">
                      <a16:colId xmlns:a16="http://schemas.microsoft.com/office/drawing/2014/main" val="2065150016"/>
                    </a:ext>
                  </a:extLst>
                </a:gridCol>
              </a:tblGrid>
              <a:tr h="115123">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Goal Area 3:</a:t>
                      </a:r>
                      <a:endParaRPr lang="en-US" sz="1000">
                        <a:effectLst/>
                        <a:latin typeface="Times New Roman"/>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Improve Safety, Public Support, Culture and Climate</a:t>
                      </a:r>
                      <a:endParaRPr lang="en-US" sz="1000">
                        <a:effectLst/>
                        <a:latin typeface="Times New Roman"/>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49301299"/>
                  </a:ext>
                </a:extLst>
              </a:tr>
              <a:tr h="115123">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Annual Goal 3:  </a:t>
                      </a:r>
                      <a:endParaRPr lang="en-US" sz="1000">
                        <a:effectLst/>
                        <a:latin typeface="Times New Roman"/>
                        <a:ea typeface="Calibri" panose="020F0502020204030204" pitchFamily="34" charset="0"/>
                        <a:cs typeface="Times New Roman" panose="02020603050405020304" pitchFamily="18" charset="0"/>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By June 2024, family involvement and their interaction with their child’s school will increase.</a:t>
                      </a:r>
                      <a:endParaRPr lang="en-US" sz="1000">
                        <a:effectLst/>
                        <a:latin typeface="Calibri Light"/>
                        <a:ea typeface="Calibri" panose="020F0502020204030204" pitchFamily="34" charset="0"/>
                        <a:cs typeface="Times New Roman"/>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25472560"/>
                  </a:ext>
                </a:extLst>
              </a:tr>
              <a:tr h="115123">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Objective 2:  </a:t>
                      </a:r>
                      <a:endParaRPr lang="en-US" sz="1000">
                        <a:effectLst/>
                        <a:latin typeface="Times New Roman"/>
                        <a:ea typeface="Calibri" panose="020F0502020204030204" pitchFamily="34" charset="0"/>
                        <a:cs typeface="Times New Roman" panose="02020603050405020304" pitchFamily="18" charset="0"/>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By June 2024, 20% of our parents will be connected with community partners and resources.</a:t>
                      </a:r>
                      <a:endParaRPr lang="en-US" sz="1000">
                        <a:effectLst/>
                        <a:latin typeface="Calibri Light"/>
                        <a:ea typeface="Calibri" panose="020F0502020204030204" pitchFamily="34" charset="0"/>
                        <a:cs typeface="Times New Roman"/>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33251110"/>
                  </a:ext>
                </a:extLst>
              </a:tr>
              <a:tr h="356066">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1</a:t>
                      </a:r>
                      <a:endParaRPr lang="en-US" sz="1000">
                        <a:effectLst/>
                        <a:latin typeface="Times New Roman"/>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Times New Roman"/>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Times New Roman"/>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Times New Roman"/>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Times New Roman"/>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Times New Roman"/>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Times New Roman"/>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Times New Roman"/>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510982570"/>
                  </a:ext>
                </a:extLst>
              </a:tr>
              <a:tr h="1664006">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Host a variation of district sessions and courses which include community partners and volunteer instructors ​</a:t>
                      </a:r>
                      <a:endParaRPr lang="en-US" sz="1000">
                        <a:effectLst/>
                        <a:latin typeface="Calibri Light"/>
                        <a:ea typeface="Calibri" panose="020F0502020204030204" pitchFamily="34" charset="0"/>
                        <a:cs typeface="Times New Roman"/>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*Parental Director</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*Parental​ Coordinator</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*Parent​ Educators​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*Site Managers​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*Region One​</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*South Texas College​</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*Mexican Consulate​</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*District Recruiters​</a:t>
                      </a:r>
                      <a:endParaRPr lang="en-US" sz="1000">
                        <a:effectLst/>
                        <a:latin typeface="Calibri Light"/>
                        <a:ea typeface="Calibri" panose="020F0502020204030204" pitchFamily="34" charset="0"/>
                        <a:cs typeface="Times New Roman"/>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*District Registration Page​</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*Literacy Center Calendars​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*Technology Designated Classrooms​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*Community Pamphlets and ​Brochures</a:t>
                      </a:r>
                      <a:endParaRPr lang="en-US" sz="1000">
                        <a:effectLst/>
                        <a:latin typeface="Calibri Light"/>
                        <a:ea typeface="Calibri" panose="020F0502020204030204" pitchFamily="34" charset="0"/>
                        <a:cs typeface="Times New Roman"/>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August 2023-​</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August 2024</a:t>
                      </a:r>
                      <a:endParaRPr lang="en-US" sz="1000">
                        <a:effectLst/>
                        <a:latin typeface="Calibri Light"/>
                        <a:ea typeface="Calibri" panose="020F0502020204030204" pitchFamily="34" charset="0"/>
                        <a:cs typeface="Times New Roman"/>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*Community​ Service Projects​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*Sign-In Sheets​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*Program Data Charts​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*Parent Created Artifacts​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*Certificate Ceremonies​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*Parent Feedback</a:t>
                      </a:r>
                      <a:endParaRPr lang="en-US" sz="1000">
                        <a:effectLst/>
                        <a:latin typeface="Calibri Light"/>
                        <a:ea typeface="Calibri" panose="020F0502020204030204" pitchFamily="34" charset="0"/>
                        <a:cs typeface="Times New Roman"/>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*District Master Schedule Dashboard​</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*Parent Created Projects​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*Mastery Rate Reports provided by Region One and South Texas College ​</a:t>
                      </a:r>
                      <a:br>
                        <a:rPr lang="en-US" sz="1000">
                          <a:solidFill>
                            <a:srgbClr val="000000"/>
                          </a:solidFill>
                          <a:effectLst/>
                          <a:latin typeface="Calibri Light"/>
                          <a:ea typeface="Calibri" panose="020F0502020204030204" pitchFamily="34" charset="0"/>
                          <a:cs typeface="Times New Roman"/>
                        </a:rPr>
                      </a:br>
                      <a:br>
                        <a:rPr lang="en-US" sz="1000">
                          <a:solidFill>
                            <a:srgbClr val="000000"/>
                          </a:solidFill>
                          <a:effectLst/>
                          <a:latin typeface="Calibri Light"/>
                          <a:ea typeface="Calibri" panose="020F0502020204030204" pitchFamily="34" charset="0"/>
                          <a:cs typeface="Times New Roman"/>
                        </a:rPr>
                      </a:br>
                      <a:br>
                        <a:rPr lang="en-US" sz="1000">
                          <a:solidFill>
                            <a:srgbClr val="000000"/>
                          </a:solidFill>
                          <a:effectLst/>
                          <a:latin typeface="Calibri Light"/>
                          <a:ea typeface="Calibri" panose="020F0502020204030204" pitchFamily="34" charset="0"/>
                          <a:cs typeface="Times New Roman"/>
                        </a:rPr>
                      </a:b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a:t>
                      </a:r>
                      <a:endParaRPr lang="en-US" sz="1000">
                        <a:effectLst/>
                        <a:latin typeface="Calibri Light"/>
                        <a:ea typeface="Calibri" panose="020F0502020204030204" pitchFamily="34" charset="0"/>
                        <a:cs typeface="Times New Roman"/>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*Accountability Reports provided by Collaborative Partners </a:t>
                      </a:r>
                      <a:endParaRPr lang="en-US" sz="1000">
                        <a:effectLst/>
                        <a:latin typeface="Calibri"/>
                        <a:ea typeface="Calibri" panose="020F0502020204030204" pitchFamily="34" charset="0"/>
                        <a:cs typeface="Times New Roman" panose="02020603050405020304" pitchFamily="18" charset="0"/>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a:ea typeface="Calibri" panose="020F0502020204030204" pitchFamily="34" charset="0"/>
                          <a:cs typeface="Calibri"/>
                        </a:rPr>
                        <a:t>*Title I- #6</a:t>
                      </a:r>
                      <a:endParaRPr lang="en-US" sz="1000">
                        <a:effectLst/>
                        <a:latin typeface="Calibri"/>
                        <a:ea typeface="Calibri" panose="020F0502020204030204" pitchFamily="34" charset="0"/>
                        <a:cs typeface="Calibri"/>
                      </a:endParaRPr>
                    </a:p>
                  </a:txBody>
                  <a:tcPr marL="47696" marR="47696"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1633435"/>
                  </a:ext>
                </a:extLst>
              </a:tr>
              <a:tr h="115123">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Times New Roman"/>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90559940"/>
                  </a:ext>
                </a:extLst>
              </a:tr>
              <a:tr h="115123">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Partner with Region One, South Texas College and Mexican Consulate to offer parent literacy courses</a:t>
                      </a:r>
                      <a:endParaRPr lang="en-US" sz="1000">
                        <a:effectLst/>
                        <a:latin typeface="Calibri Light"/>
                        <a:ea typeface="Calibri" panose="020F0502020204030204" pitchFamily="34" charset="0"/>
                        <a:cs typeface="Times New Roman"/>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56533808"/>
                  </a:ext>
                </a:extLst>
              </a:tr>
              <a:tr h="235595">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Promote community partners such as Texas A&amp;M, Community Partner Program, STEPS, Behavioral Solutions of South Texas, etc. </a:t>
                      </a:r>
                      <a:endParaRPr lang="en-US" sz="1000">
                        <a:effectLst/>
                        <a:latin typeface="Calibri"/>
                        <a:ea typeface="Calibri" panose="020F0502020204030204" pitchFamily="34" charset="0"/>
                        <a:cs typeface="Times New Roman" panose="02020603050405020304" pitchFamily="18" charset="0"/>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98675633"/>
                  </a:ext>
                </a:extLst>
              </a:tr>
              <a:tr h="115123">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Recruit volunteer instructors to teach literacy and entrepreneurship courses</a:t>
                      </a:r>
                      <a:endParaRPr lang="en-US" sz="1000">
                        <a:effectLst/>
                        <a:latin typeface="Calibri Light"/>
                        <a:ea typeface="Calibri" panose="020F0502020204030204" pitchFamily="34" charset="0"/>
                        <a:cs typeface="Times New Roman"/>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30135084"/>
                  </a:ext>
                </a:extLst>
              </a:tr>
              <a:tr h="356066">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2</a:t>
                      </a:r>
                      <a:endParaRPr lang="en-US" sz="1000">
                        <a:effectLst/>
                        <a:latin typeface="Times New Roman"/>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Times New Roman"/>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Times New Roman"/>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Times New Roman"/>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Times New Roman"/>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Times New Roman"/>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Times New Roman"/>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Times New Roman"/>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4030699366"/>
                  </a:ext>
                </a:extLst>
              </a:tr>
              <a:tr h="1199365">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Meet with community partners periodically to address goals and expectations</a:t>
                      </a:r>
                      <a:endParaRPr lang="en-US" sz="1000">
                        <a:effectLst/>
                        <a:latin typeface="Calibri Light"/>
                        <a:ea typeface="Calibri" panose="020F0502020204030204" pitchFamily="34" charset="0"/>
                        <a:cs typeface="Times New Roman"/>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*Parental Director</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*Parental​ Coordinator</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*Administrator</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*Parental​ Educators​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*Community Partners </a:t>
                      </a:r>
                      <a:endParaRPr lang="en-US" sz="1000">
                        <a:effectLst/>
                        <a:latin typeface="Calibri"/>
                        <a:ea typeface="Calibri" panose="020F0502020204030204" pitchFamily="34" charset="0"/>
                        <a:cs typeface="Times New Roman" panose="02020603050405020304" pitchFamily="18" charset="0"/>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*MOUs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*Parent Survey Results ​</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*Program Needs Assessment </a:t>
                      </a:r>
                      <a:endParaRPr lang="en-US" sz="1000">
                        <a:effectLst/>
                        <a:latin typeface="Calibri"/>
                        <a:ea typeface="Calibri" panose="020F0502020204030204" pitchFamily="34" charset="0"/>
                        <a:cs typeface="Times New Roman" panose="02020603050405020304" pitchFamily="18" charset="0"/>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August 2023-​</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August 2024</a:t>
                      </a:r>
                      <a:endParaRPr lang="en-US" sz="1000">
                        <a:effectLst/>
                        <a:latin typeface="Calibri Light"/>
                        <a:ea typeface="Calibri" panose="020F0502020204030204" pitchFamily="34" charset="0"/>
                        <a:cs typeface="Times New Roman"/>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*Meeting Notes​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*Mastery Rate Reports </a:t>
                      </a:r>
                      <a:endParaRPr lang="en-US" sz="1000">
                        <a:effectLst/>
                        <a:latin typeface="Calibri"/>
                        <a:ea typeface="Calibri" panose="020F0502020204030204" pitchFamily="34" charset="0"/>
                        <a:cs typeface="Times New Roman" panose="02020603050405020304" pitchFamily="18" charset="0"/>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1000">
                          <a:solidFill>
                            <a:srgbClr val="000000"/>
                          </a:solidFill>
                          <a:effectLst/>
                          <a:latin typeface="Calibri Light"/>
                          <a:ea typeface="Calibri" panose="020F0502020204030204" pitchFamily="34" charset="0"/>
                          <a:cs typeface="Times New Roman"/>
                        </a:rPr>
                        <a:t>*Program Participation ​</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*Program Completion Certificates​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*Program Artifacts (Parent Projects)</a:t>
                      </a:r>
                      <a:endParaRPr lang="en-US" sz="1000">
                        <a:effectLst/>
                        <a:latin typeface="Calibri Light"/>
                        <a:ea typeface="Calibri" panose="020F0502020204030204" pitchFamily="34" charset="0"/>
                        <a:cs typeface="Times New Roman"/>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*Increase participation in​ community service projects​</a:t>
                      </a:r>
                      <a:endParaRPr lang="en-US" sz="1000">
                        <a:effectLst/>
                        <a:latin typeface="Calibri Light"/>
                        <a:ea typeface="Calibri" panose="020F0502020204030204" pitchFamily="34" charset="0"/>
                        <a:cs typeface="Times New Roman"/>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*Title I- #6</a:t>
                      </a:r>
                      <a:endParaRPr lang="en-US" sz="1000">
                        <a:effectLst/>
                        <a:latin typeface="Calibri Light"/>
                        <a:ea typeface="Calibri" panose="020F0502020204030204" pitchFamily="34" charset="0"/>
                        <a:cs typeface="Times New Roman"/>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3563406"/>
                  </a:ext>
                </a:extLst>
              </a:tr>
              <a:tr h="115123">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Times New Roman"/>
                        <a:ea typeface="Calibri" panose="020F0502020204030204" pitchFamily="34" charset="0"/>
                        <a:cs typeface="Calibri"/>
                      </a:endParaRPr>
                    </a:p>
                  </a:txBody>
                  <a:tcPr marL="47696" marR="476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31354001"/>
                  </a:ext>
                </a:extLst>
              </a:tr>
              <a:tr h="115123">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Analyze grant specifications and/or community program key points addressing goals and expectations</a:t>
                      </a:r>
                      <a:endParaRPr lang="en-US" sz="1000">
                        <a:effectLst/>
                        <a:latin typeface="Calibri Light"/>
                        <a:ea typeface="Calibri" panose="020F0502020204030204" pitchFamily="34" charset="0"/>
                        <a:cs typeface="Times New Roman"/>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93828119"/>
                  </a:ext>
                </a:extLst>
              </a:tr>
              <a:tr h="115123">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Create community service projects based on parent needs/feedback/surveys</a:t>
                      </a:r>
                      <a:endParaRPr lang="en-US" sz="1000">
                        <a:effectLst/>
                        <a:latin typeface="Calibri Light"/>
                        <a:ea typeface="Calibri" panose="020F0502020204030204" pitchFamily="34" charset="0"/>
                        <a:cs typeface="Times New Roman"/>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04786948"/>
                  </a:ext>
                </a:extLst>
              </a:tr>
              <a:tr h="115123">
                <a:tc gridSpan="8">
                  <a:txBody>
                    <a:bodyPr/>
                    <a:lstStyle/>
                    <a:p>
                      <a:pPr marL="0" marR="0" algn="l">
                        <a:lnSpc>
                          <a:spcPct val="107000"/>
                        </a:lnSpc>
                        <a:spcBef>
                          <a:spcPts val="0"/>
                        </a:spcBef>
                        <a:spcAft>
                          <a:spcPts val="0"/>
                        </a:spcAft>
                      </a:pPr>
                      <a:endParaRPr lang="en-US" sz="1000">
                        <a:effectLst/>
                        <a:latin typeface="Calibri Light"/>
                        <a:ea typeface="Calibri" panose="020F0502020204030204" pitchFamily="34" charset="0"/>
                        <a:cs typeface="Times New Roman"/>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24410405"/>
                  </a:ext>
                </a:extLst>
              </a:tr>
              <a:tr h="115123">
                <a:tc gridSpan="8">
                  <a:txBody>
                    <a:bodyPr/>
                    <a:lstStyle/>
                    <a:p>
                      <a:pPr marL="0" marR="0" algn="l">
                        <a:lnSpc>
                          <a:spcPct val="107000"/>
                        </a:lnSpc>
                        <a:spcBef>
                          <a:spcPts val="0"/>
                        </a:spcBef>
                        <a:spcAft>
                          <a:spcPts val="0"/>
                        </a:spcAft>
                      </a:pPr>
                      <a:endParaRPr lang="en-US" sz="1000">
                        <a:effectLst/>
                        <a:latin typeface="Calibri"/>
                        <a:ea typeface="Calibri" panose="020F0502020204030204" pitchFamily="34" charset="0"/>
                        <a:cs typeface="Calibri"/>
                      </a:endParaRPr>
                    </a:p>
                  </a:txBody>
                  <a:tcPr marL="47696" marR="4769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04746915"/>
                  </a:ext>
                </a:extLst>
              </a:tr>
            </a:tbl>
          </a:graphicData>
        </a:graphic>
      </p:graphicFrame>
    </p:spTree>
    <p:extLst>
      <p:ext uri="{BB962C8B-B14F-4D97-AF65-F5344CB8AC3E}">
        <p14:creationId xmlns:p14="http://schemas.microsoft.com/office/powerpoint/2010/main" val="50955407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61BD4441-2A01-4282-A68C-458B81FAED24}"/>
              </a:ext>
            </a:extLst>
          </p:cNvPr>
          <p:cNvGraphicFramePr>
            <a:graphicFrameLocks noGrp="1"/>
          </p:cNvGraphicFramePr>
          <p:nvPr>
            <p:extLst>
              <p:ext uri="{D42A27DB-BD31-4B8C-83A1-F6EECF244321}">
                <p14:modId xmlns:p14="http://schemas.microsoft.com/office/powerpoint/2010/main" val="3286517702"/>
              </p:ext>
            </p:extLst>
          </p:nvPr>
        </p:nvGraphicFramePr>
        <p:xfrm>
          <a:off x="1" y="0"/>
          <a:ext cx="12192000" cy="6656994"/>
        </p:xfrm>
        <a:graphic>
          <a:graphicData uri="http://schemas.openxmlformats.org/drawingml/2006/table">
            <a:tbl>
              <a:tblPr firstRow="1" firstCol="1" bandRow="1"/>
              <a:tblGrid>
                <a:gridCol w="1783190">
                  <a:extLst>
                    <a:ext uri="{9D8B030D-6E8A-4147-A177-3AD203B41FA5}">
                      <a16:colId xmlns:a16="http://schemas.microsoft.com/office/drawing/2014/main" val="65795960"/>
                    </a:ext>
                  </a:extLst>
                </a:gridCol>
                <a:gridCol w="1458899">
                  <a:extLst>
                    <a:ext uri="{9D8B030D-6E8A-4147-A177-3AD203B41FA5}">
                      <a16:colId xmlns:a16="http://schemas.microsoft.com/office/drawing/2014/main" val="3701264139"/>
                    </a:ext>
                  </a:extLst>
                </a:gridCol>
                <a:gridCol w="1414420">
                  <a:extLst>
                    <a:ext uri="{9D8B030D-6E8A-4147-A177-3AD203B41FA5}">
                      <a16:colId xmlns:a16="http://schemas.microsoft.com/office/drawing/2014/main" val="3778903211"/>
                    </a:ext>
                  </a:extLst>
                </a:gridCol>
                <a:gridCol w="870972">
                  <a:extLst>
                    <a:ext uri="{9D8B030D-6E8A-4147-A177-3AD203B41FA5}">
                      <a16:colId xmlns:a16="http://schemas.microsoft.com/office/drawing/2014/main" val="3449146392"/>
                    </a:ext>
                  </a:extLst>
                </a:gridCol>
                <a:gridCol w="1844651">
                  <a:extLst>
                    <a:ext uri="{9D8B030D-6E8A-4147-A177-3AD203B41FA5}">
                      <a16:colId xmlns:a16="http://schemas.microsoft.com/office/drawing/2014/main" val="1450127660"/>
                    </a:ext>
                  </a:extLst>
                </a:gridCol>
                <a:gridCol w="1551901">
                  <a:extLst>
                    <a:ext uri="{9D8B030D-6E8A-4147-A177-3AD203B41FA5}">
                      <a16:colId xmlns:a16="http://schemas.microsoft.com/office/drawing/2014/main" val="786223261"/>
                    </a:ext>
                  </a:extLst>
                </a:gridCol>
                <a:gridCol w="1475882">
                  <a:extLst>
                    <a:ext uri="{9D8B030D-6E8A-4147-A177-3AD203B41FA5}">
                      <a16:colId xmlns:a16="http://schemas.microsoft.com/office/drawing/2014/main" val="3341471404"/>
                    </a:ext>
                  </a:extLst>
                </a:gridCol>
                <a:gridCol w="1792085">
                  <a:extLst>
                    <a:ext uri="{9D8B030D-6E8A-4147-A177-3AD203B41FA5}">
                      <a16:colId xmlns:a16="http://schemas.microsoft.com/office/drawing/2014/main" val="4087207527"/>
                    </a:ext>
                  </a:extLst>
                </a:gridCol>
              </a:tblGrid>
              <a:tr h="154750">
                <a:tc>
                  <a:txBody>
                    <a:bodyPr/>
                    <a:lstStyle/>
                    <a:p>
                      <a:pPr marL="0" marR="0" algn="l">
                        <a:lnSpc>
                          <a:spcPct val="107000"/>
                        </a:lnSpc>
                        <a:spcBef>
                          <a:spcPts val="0"/>
                        </a:spcBef>
                        <a:spcAft>
                          <a:spcPts val="0"/>
                        </a:spcAft>
                      </a:pPr>
                      <a:r>
                        <a:rPr lang="en-US" sz="950" b="1">
                          <a:solidFill>
                            <a:srgbClr val="000000"/>
                          </a:solidFill>
                          <a:effectLst/>
                          <a:latin typeface="Calibri"/>
                          <a:ea typeface="Times New Roman" panose="02020603050405020304" pitchFamily="18" charset="0"/>
                          <a:cs typeface="Calibri"/>
                        </a:rPr>
                        <a:t>Goal Area 4:</a:t>
                      </a:r>
                      <a:endParaRPr lang="en-US" sz="950">
                        <a:effectLst/>
                        <a:latin typeface="Times New Roman"/>
                        <a:ea typeface="Calibri" panose="020F0502020204030204" pitchFamily="34" charset="0"/>
                        <a:cs typeface="Calibri"/>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950">
                          <a:solidFill>
                            <a:srgbClr val="000000"/>
                          </a:solidFill>
                          <a:effectLst/>
                          <a:latin typeface="Calibri"/>
                          <a:ea typeface="Times New Roman" panose="02020603050405020304" pitchFamily="18" charset="0"/>
                          <a:cs typeface="Calibri"/>
                        </a:rPr>
                        <a:t>Increase Staff Quality, Recruitment and Retention</a:t>
                      </a:r>
                      <a:endParaRPr lang="en-US" sz="950">
                        <a:effectLst/>
                        <a:latin typeface="Times New Roman"/>
                        <a:ea typeface="Calibri" panose="020F0502020204030204" pitchFamily="34" charset="0"/>
                        <a:cs typeface="Calibri"/>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32670540"/>
                  </a:ext>
                </a:extLst>
              </a:tr>
              <a:tr h="154750">
                <a:tc>
                  <a:txBody>
                    <a:bodyPr/>
                    <a:lstStyle/>
                    <a:p>
                      <a:pPr marL="0" marR="0" algn="l">
                        <a:lnSpc>
                          <a:spcPct val="107000"/>
                        </a:lnSpc>
                        <a:spcBef>
                          <a:spcPts val="0"/>
                        </a:spcBef>
                        <a:spcAft>
                          <a:spcPts val="0"/>
                        </a:spcAft>
                      </a:pPr>
                      <a:r>
                        <a:rPr lang="en-US" sz="950" b="1">
                          <a:solidFill>
                            <a:srgbClr val="000000"/>
                          </a:solidFill>
                          <a:effectLst/>
                          <a:latin typeface="Calibri"/>
                          <a:ea typeface="Times New Roman" panose="02020603050405020304" pitchFamily="18" charset="0"/>
                          <a:cs typeface="Calibri"/>
                        </a:rPr>
                        <a:t>Annual Goal 1:  </a:t>
                      </a:r>
                      <a:endParaRPr lang="en-US" sz="950">
                        <a:effectLst/>
                        <a:latin typeface="Times New Roman"/>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950">
                          <a:solidFill>
                            <a:srgbClr val="000000"/>
                          </a:solidFill>
                          <a:effectLst/>
                          <a:latin typeface="Calibri"/>
                          <a:ea typeface="Times New Roman" panose="02020603050405020304" pitchFamily="18" charset="0"/>
                          <a:cs typeface="Calibri"/>
                        </a:rPr>
                        <a:t>All teachers will deliver high quality, engaging lessons maximizing at least 95% of the instructional time.</a:t>
                      </a:r>
                      <a:endParaRPr lang="en-US" sz="950">
                        <a:effectLst/>
                        <a:latin typeface="Times New Roman"/>
                        <a:ea typeface="Calibri" panose="020F0502020204030204" pitchFamily="34" charset="0"/>
                        <a:cs typeface="Calibri"/>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15674588"/>
                  </a:ext>
                </a:extLst>
              </a:tr>
              <a:tr h="154750">
                <a:tc>
                  <a:txBody>
                    <a:bodyPr/>
                    <a:lstStyle/>
                    <a:p>
                      <a:pPr marL="0" marR="0" algn="l">
                        <a:lnSpc>
                          <a:spcPct val="107000"/>
                        </a:lnSpc>
                        <a:spcBef>
                          <a:spcPts val="0"/>
                        </a:spcBef>
                        <a:spcAft>
                          <a:spcPts val="0"/>
                        </a:spcAft>
                      </a:pPr>
                      <a:r>
                        <a:rPr lang="en-US" sz="950" b="1">
                          <a:solidFill>
                            <a:srgbClr val="000000"/>
                          </a:solidFill>
                          <a:effectLst/>
                          <a:latin typeface="Calibri"/>
                          <a:ea typeface="Times New Roman" panose="02020603050405020304" pitchFamily="18" charset="0"/>
                          <a:cs typeface="Calibri"/>
                        </a:rPr>
                        <a:t>Objective 1:  </a:t>
                      </a:r>
                      <a:endParaRPr lang="en-US" sz="950">
                        <a:effectLst/>
                        <a:latin typeface="Times New Roman"/>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950">
                          <a:solidFill>
                            <a:srgbClr val="000000"/>
                          </a:solidFill>
                          <a:effectLst/>
                          <a:latin typeface="Calibri"/>
                          <a:ea typeface="Times New Roman" panose="02020603050405020304" pitchFamily="18" charset="0"/>
                          <a:cs typeface="Calibri"/>
                        </a:rPr>
                        <a:t>Update the Instructional Focus Walkthrough form to align to TTESS Teacher Evaluation System by December 2023.</a:t>
                      </a:r>
                      <a:endParaRPr lang="en-US" sz="950">
                        <a:effectLst/>
                        <a:latin typeface="Times New Roman"/>
                        <a:ea typeface="Calibri" panose="020F0502020204030204" pitchFamily="34" charset="0"/>
                        <a:cs typeface="Times New Roman" panose="02020603050405020304" pitchFamily="18" charset="0"/>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19952132"/>
                  </a:ext>
                </a:extLst>
              </a:tr>
              <a:tr h="274336">
                <a:tc>
                  <a:txBody>
                    <a:bodyPr/>
                    <a:lstStyle/>
                    <a:p>
                      <a:pPr marL="0" marR="0" algn="ctr">
                        <a:lnSpc>
                          <a:spcPct val="107000"/>
                        </a:lnSpc>
                        <a:spcBef>
                          <a:spcPts val="0"/>
                        </a:spcBef>
                        <a:spcAft>
                          <a:spcPts val="0"/>
                        </a:spcAft>
                      </a:pPr>
                      <a:r>
                        <a:rPr lang="en-US" sz="950" b="1">
                          <a:solidFill>
                            <a:srgbClr val="FFFFFF"/>
                          </a:solidFill>
                          <a:effectLst/>
                          <a:latin typeface="Calibri"/>
                          <a:ea typeface="Times New Roman" panose="02020603050405020304" pitchFamily="18" charset="0"/>
                          <a:cs typeface="Calibri"/>
                        </a:rPr>
                        <a:t>Strategy 1</a:t>
                      </a:r>
                      <a:endParaRPr lang="en-US" sz="950">
                        <a:effectLst/>
                        <a:latin typeface="Times New Roman"/>
                        <a:ea typeface="Calibri" panose="020F0502020204030204" pitchFamily="34" charset="0"/>
                        <a:cs typeface="Calibri"/>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a:ea typeface="Times New Roman" panose="02020603050405020304" pitchFamily="18" charset="0"/>
                          <a:cs typeface="Calibri"/>
                        </a:rPr>
                        <a:t>Persons Responsible</a:t>
                      </a:r>
                      <a:endParaRPr lang="en-US" sz="950">
                        <a:effectLst/>
                        <a:latin typeface="Times New Roman"/>
                        <a:ea typeface="Calibri" panose="020F0502020204030204" pitchFamily="34" charset="0"/>
                        <a:cs typeface="Calibri"/>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a:ea typeface="Times New Roman" panose="02020603050405020304" pitchFamily="18" charset="0"/>
                          <a:cs typeface="Calibri"/>
                        </a:rPr>
                        <a:t>Resources</a:t>
                      </a:r>
                      <a:endParaRPr lang="en-US" sz="950">
                        <a:effectLst/>
                        <a:latin typeface="Times New Roman"/>
                        <a:ea typeface="Calibri" panose="020F0502020204030204" pitchFamily="34" charset="0"/>
                        <a:cs typeface="Calibri"/>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a:ea typeface="Times New Roman" panose="02020603050405020304" pitchFamily="18" charset="0"/>
                          <a:cs typeface="Calibri"/>
                        </a:rPr>
                        <a:t>Timeline</a:t>
                      </a:r>
                      <a:endParaRPr lang="en-US" sz="950">
                        <a:effectLst/>
                        <a:latin typeface="Times New Roman"/>
                        <a:ea typeface="Calibri" panose="020F0502020204030204" pitchFamily="34" charset="0"/>
                        <a:cs typeface="Calibri"/>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a:ea typeface="Times New Roman" panose="02020603050405020304" pitchFamily="18" charset="0"/>
                          <a:cs typeface="Calibri"/>
                        </a:rPr>
                        <a:t>Evidence of Implementation</a:t>
                      </a:r>
                      <a:endParaRPr lang="en-US" sz="950">
                        <a:effectLst/>
                        <a:latin typeface="Times New Roman"/>
                        <a:ea typeface="Calibri" panose="020F0502020204030204" pitchFamily="34" charset="0"/>
                        <a:cs typeface="Calibri"/>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a:ea typeface="Times New Roman" panose="02020603050405020304" pitchFamily="18" charset="0"/>
                          <a:cs typeface="Calibri"/>
                        </a:rPr>
                        <a:t>Evidence of Impact</a:t>
                      </a:r>
                      <a:endParaRPr lang="en-US" sz="950">
                        <a:effectLst/>
                        <a:latin typeface="Times New Roman"/>
                        <a:ea typeface="Calibri" panose="020F0502020204030204" pitchFamily="34" charset="0"/>
                        <a:cs typeface="Calibri"/>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a:ea typeface="Times New Roman" panose="02020603050405020304" pitchFamily="18" charset="0"/>
                          <a:cs typeface="Calibri"/>
                        </a:rPr>
                        <a:t>Formative Evaluation</a:t>
                      </a:r>
                      <a:endParaRPr lang="en-US" sz="950">
                        <a:effectLst/>
                        <a:latin typeface="Times New Roman"/>
                        <a:ea typeface="Calibri" panose="020F0502020204030204" pitchFamily="34" charset="0"/>
                        <a:cs typeface="Calibri"/>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a:ea typeface="Times New Roman" panose="02020603050405020304" pitchFamily="18" charset="0"/>
                          <a:cs typeface="Calibri"/>
                        </a:rPr>
                        <a:t>Title-I School- Wide Component</a:t>
                      </a:r>
                      <a:endParaRPr lang="en-US" sz="950">
                        <a:effectLst/>
                        <a:latin typeface="Times New Roman"/>
                        <a:ea typeface="Calibri" panose="020F0502020204030204" pitchFamily="34" charset="0"/>
                        <a:cs typeface="Calibri"/>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328689710"/>
                  </a:ext>
                </a:extLst>
              </a:tr>
              <a:tr h="1126387">
                <a:tc>
                  <a:txBody>
                    <a:bodyPr/>
                    <a:lstStyle/>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Leadership committee will review the current Instructional Walk-Through Focus tool and the alignment to TTESS evaluation system.</a:t>
                      </a:r>
                      <a:endParaRPr lang="en-US" sz="950">
                        <a:effectLst/>
                        <a:latin typeface="Calibri Light"/>
                        <a:ea typeface="Calibri" panose="020F0502020204030204" pitchFamily="34" charset="0"/>
                        <a:cs typeface="Times New Roman"/>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 Principals, Assistant Principals, CLL, and Leadership Team</a:t>
                      </a:r>
                      <a:endParaRPr lang="en-US" sz="950">
                        <a:effectLst/>
                        <a:latin typeface="Calibri Light"/>
                        <a:ea typeface="Calibri" panose="020F0502020204030204" pitchFamily="34" charset="0"/>
                        <a:cs typeface="Times New Roman"/>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Instructional Focus Walk-Through Form​</a:t>
                      </a:r>
                      <a:br>
                        <a:rPr lang="en-US" sz="950">
                          <a:effectLst/>
                          <a:latin typeface="Calibri"/>
                          <a:ea typeface="Calibri" panose="020F0502020204030204" pitchFamily="34" charset="0"/>
                          <a:cs typeface="Times New Roman"/>
                        </a:rPr>
                      </a:br>
                      <a:r>
                        <a:rPr lang="en-US" sz="950">
                          <a:solidFill>
                            <a:srgbClr val="000000"/>
                          </a:solidFill>
                          <a:effectLst/>
                          <a:latin typeface="Calibri Light"/>
                          <a:ea typeface="Calibri" panose="020F0502020204030204" pitchFamily="34" charset="0"/>
                          <a:cs typeface="Times New Roman"/>
                        </a:rPr>
                        <a:t>T-TESS Evaluation Rubric/Tool</a:t>
                      </a:r>
                      <a:endParaRPr lang="en-US" sz="95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950">
                          <a:solidFill>
                            <a:srgbClr val="000000"/>
                          </a:solidFill>
                          <a:effectLst/>
                          <a:latin typeface="Calibri Light"/>
                          <a:ea typeface="Times New Roman" panose="02020603050405020304" pitchFamily="18" charset="0"/>
                          <a:cs typeface="Times New Roman"/>
                        </a:rPr>
                        <a:t>Pacing guides</a:t>
                      </a:r>
                      <a:endParaRPr lang="en-US" sz="95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950">
                          <a:solidFill>
                            <a:srgbClr val="000000"/>
                          </a:solidFill>
                          <a:effectLst/>
                          <a:latin typeface="Calibri Light"/>
                          <a:ea typeface="Times New Roman" panose="02020603050405020304" pitchFamily="18" charset="0"/>
                          <a:cs typeface="Times New Roman"/>
                        </a:rPr>
                        <a:t>Technology</a:t>
                      </a:r>
                      <a:endParaRPr lang="en-US" sz="950">
                        <a:effectLst/>
                        <a:latin typeface="Calibri Light"/>
                        <a:ea typeface="Calibri" panose="020F0502020204030204" pitchFamily="34" charset="0"/>
                        <a:cs typeface="Times New Roman"/>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Complete by Fall 2023</a:t>
                      </a:r>
                      <a:endParaRPr lang="en-US" sz="950">
                        <a:effectLst/>
                        <a:latin typeface="Calibri"/>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Development of revised Instructional Walk-through focus tool.   Collect and review data.                                                </a:t>
                      </a:r>
                      <a:endParaRPr lang="en-US" sz="950">
                        <a:effectLst/>
                        <a:latin typeface="Calibri"/>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Student engagement.  Closing the achievement gap. Student centered classrooms. Positive classroom environment.</a:t>
                      </a:r>
                      <a:endParaRPr lang="en-US" sz="95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Teacher growth on evaluation</a:t>
                      </a:r>
                      <a:endParaRPr lang="en-US" sz="950">
                        <a:effectLst/>
                        <a:latin typeface="Calibri Light"/>
                        <a:ea typeface="Calibri" panose="020F0502020204030204" pitchFamily="34" charset="0"/>
                        <a:cs typeface="Times New Roman"/>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Review walk-through focus tool mid-year and end of year.</a:t>
                      </a:r>
                      <a:endParaRPr lang="en-US" sz="950">
                        <a:effectLst/>
                        <a:latin typeface="Calibri Light"/>
                        <a:ea typeface="Calibri" panose="020F0502020204030204" pitchFamily="34" charset="0"/>
                        <a:cs typeface="Times New Roman"/>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Local funds </a:t>
                      </a:r>
                      <a:endParaRPr lang="en-US" sz="950">
                        <a:effectLst/>
                        <a:latin typeface="Calibri"/>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7475851"/>
                  </a:ext>
                </a:extLst>
              </a:tr>
              <a:tr h="154750">
                <a:tc gridSpan="8">
                  <a:txBody>
                    <a:bodyPr/>
                    <a:lstStyle/>
                    <a:p>
                      <a:pPr marL="0" marR="0" algn="ctr">
                        <a:lnSpc>
                          <a:spcPct val="107000"/>
                        </a:lnSpc>
                        <a:spcBef>
                          <a:spcPts val="0"/>
                        </a:spcBef>
                        <a:spcAft>
                          <a:spcPts val="0"/>
                        </a:spcAft>
                      </a:pPr>
                      <a:r>
                        <a:rPr lang="en-US" sz="950" b="1">
                          <a:solidFill>
                            <a:srgbClr val="FFFFFF"/>
                          </a:solidFill>
                          <a:effectLst/>
                          <a:latin typeface="Calibri"/>
                          <a:ea typeface="Times New Roman" panose="02020603050405020304" pitchFamily="18" charset="0"/>
                          <a:cs typeface="Calibri"/>
                        </a:rPr>
                        <a:t>Action Steps</a:t>
                      </a:r>
                      <a:endParaRPr lang="en-US" sz="950">
                        <a:effectLst/>
                        <a:latin typeface="Times New Roman"/>
                        <a:ea typeface="Calibri" panose="020F0502020204030204" pitchFamily="34" charset="0"/>
                        <a:cs typeface="Calibri"/>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76385613"/>
                  </a:ext>
                </a:extLst>
              </a:tr>
              <a:tr h="154750">
                <a:tc gridSpan="8">
                  <a:txBody>
                    <a:bodyPr/>
                    <a:lstStyle/>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1) Retrieve the current walk-through from form for programmers.</a:t>
                      </a:r>
                      <a:endParaRPr lang="en-US" sz="950">
                        <a:effectLst/>
                        <a:latin typeface="Calibri Light"/>
                        <a:ea typeface="Calibri" panose="020F0502020204030204" pitchFamily="34" charset="0"/>
                        <a:cs typeface="Times New Roman"/>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23356519"/>
                  </a:ext>
                </a:extLst>
              </a:tr>
              <a:tr h="154750">
                <a:tc gridSpan="8">
                  <a:txBody>
                    <a:bodyPr/>
                    <a:lstStyle/>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2) Compare the current walkthrough form to the T-TESS teacher evaluation system to align the form with a focus on observation of highly effective instructional deliver</a:t>
                      </a:r>
                      <a:endParaRPr lang="en-US" sz="950">
                        <a:effectLst/>
                        <a:latin typeface="Calibri Light"/>
                        <a:ea typeface="Calibri" panose="020F0502020204030204" pitchFamily="34" charset="0"/>
                        <a:cs typeface="Times New Roman"/>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96461896"/>
                  </a:ext>
                </a:extLst>
              </a:tr>
              <a:tr h="154750">
                <a:tc gridSpan="8">
                  <a:txBody>
                    <a:bodyPr/>
                    <a:lstStyle/>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3) Schedule meetings with teachers in order to provide feedback.</a:t>
                      </a:r>
                      <a:endParaRPr lang="en-US" sz="950">
                        <a:effectLst/>
                        <a:latin typeface="Calibri Light"/>
                        <a:ea typeface="Calibri" panose="020F0502020204030204" pitchFamily="34" charset="0"/>
                        <a:cs typeface="Times New Roman"/>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28919129"/>
                  </a:ext>
                </a:extLst>
              </a:tr>
              <a:tr h="274336">
                <a:tc>
                  <a:txBody>
                    <a:bodyPr/>
                    <a:lstStyle/>
                    <a:p>
                      <a:pPr marL="0" marR="0" algn="ctr">
                        <a:lnSpc>
                          <a:spcPct val="107000"/>
                        </a:lnSpc>
                        <a:spcBef>
                          <a:spcPts val="0"/>
                        </a:spcBef>
                        <a:spcAft>
                          <a:spcPts val="0"/>
                        </a:spcAft>
                      </a:pPr>
                      <a:r>
                        <a:rPr lang="en-US" sz="950" b="1">
                          <a:solidFill>
                            <a:srgbClr val="FFFFFF"/>
                          </a:solidFill>
                          <a:effectLst/>
                          <a:latin typeface="Calibri"/>
                          <a:ea typeface="Times New Roman" panose="02020603050405020304" pitchFamily="18" charset="0"/>
                          <a:cs typeface="Calibri"/>
                        </a:rPr>
                        <a:t>Strategy 2</a:t>
                      </a:r>
                      <a:endParaRPr lang="en-US" sz="950">
                        <a:effectLst/>
                        <a:latin typeface="Times New Roman"/>
                        <a:ea typeface="Calibri" panose="020F0502020204030204" pitchFamily="34" charset="0"/>
                        <a:cs typeface="Calibri"/>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a:ea typeface="Times New Roman" panose="02020603050405020304" pitchFamily="18" charset="0"/>
                          <a:cs typeface="Calibri"/>
                        </a:rPr>
                        <a:t>Persons Responsible</a:t>
                      </a:r>
                      <a:endParaRPr lang="en-US" sz="950">
                        <a:effectLst/>
                        <a:latin typeface="Times New Roman"/>
                        <a:ea typeface="Calibri" panose="020F0502020204030204" pitchFamily="34" charset="0"/>
                        <a:cs typeface="Calibri"/>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a:ea typeface="Times New Roman" panose="02020603050405020304" pitchFamily="18" charset="0"/>
                          <a:cs typeface="Calibri"/>
                        </a:rPr>
                        <a:t>Resources</a:t>
                      </a:r>
                      <a:endParaRPr lang="en-US" sz="950">
                        <a:effectLst/>
                        <a:latin typeface="Times New Roman"/>
                        <a:ea typeface="Calibri" panose="020F0502020204030204" pitchFamily="34" charset="0"/>
                        <a:cs typeface="Calibri"/>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a:ea typeface="Times New Roman" panose="02020603050405020304" pitchFamily="18" charset="0"/>
                          <a:cs typeface="Calibri"/>
                        </a:rPr>
                        <a:t>Timeline</a:t>
                      </a:r>
                      <a:endParaRPr lang="en-US" sz="950">
                        <a:effectLst/>
                        <a:latin typeface="Times New Roman"/>
                        <a:ea typeface="Calibri" panose="020F0502020204030204" pitchFamily="34" charset="0"/>
                        <a:cs typeface="Calibri"/>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a:ea typeface="Times New Roman" panose="02020603050405020304" pitchFamily="18" charset="0"/>
                          <a:cs typeface="Calibri"/>
                        </a:rPr>
                        <a:t>Evidence of Implementation</a:t>
                      </a:r>
                      <a:endParaRPr lang="en-US" sz="950">
                        <a:effectLst/>
                        <a:latin typeface="Times New Roman"/>
                        <a:ea typeface="Calibri" panose="020F0502020204030204" pitchFamily="34" charset="0"/>
                        <a:cs typeface="Calibri"/>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a:ea typeface="Times New Roman" panose="02020603050405020304" pitchFamily="18" charset="0"/>
                          <a:cs typeface="Calibri"/>
                        </a:rPr>
                        <a:t>Evidence of Impact</a:t>
                      </a:r>
                      <a:endParaRPr lang="en-US" sz="950">
                        <a:effectLst/>
                        <a:latin typeface="Times New Roman"/>
                        <a:ea typeface="Calibri" panose="020F0502020204030204" pitchFamily="34" charset="0"/>
                        <a:cs typeface="Calibri"/>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a:ea typeface="Times New Roman" panose="02020603050405020304" pitchFamily="18" charset="0"/>
                          <a:cs typeface="Calibri"/>
                        </a:rPr>
                        <a:t>Formative Evaluation</a:t>
                      </a:r>
                      <a:endParaRPr lang="en-US" sz="950">
                        <a:effectLst/>
                        <a:latin typeface="Times New Roman"/>
                        <a:ea typeface="Calibri" panose="020F0502020204030204" pitchFamily="34" charset="0"/>
                        <a:cs typeface="Calibri"/>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a:ea typeface="Times New Roman" panose="02020603050405020304" pitchFamily="18" charset="0"/>
                          <a:cs typeface="Calibri"/>
                        </a:rPr>
                        <a:t>Title-I School- Wide Component</a:t>
                      </a:r>
                      <a:endParaRPr lang="en-US" sz="950">
                        <a:effectLst/>
                        <a:latin typeface="Times New Roman"/>
                        <a:ea typeface="Calibri" panose="020F0502020204030204" pitchFamily="34" charset="0"/>
                        <a:cs typeface="Calibri"/>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370065422"/>
                  </a:ext>
                </a:extLst>
              </a:tr>
              <a:tr h="1227283">
                <a:tc>
                  <a:txBody>
                    <a:bodyPr/>
                    <a:lstStyle/>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Update the Instructional Focus Walk-Through Form</a:t>
                      </a:r>
                      <a:endParaRPr lang="en-US" sz="950">
                        <a:effectLst/>
                        <a:latin typeface="Calibri Light"/>
                        <a:ea typeface="Calibri" panose="020F0502020204030204" pitchFamily="34" charset="0"/>
                        <a:cs typeface="Times New Roman"/>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 Principals, Assistant Principals, CLL</a:t>
                      </a: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Instructional Focus Walk-Through form​</a:t>
                      </a:r>
                      <a:br>
                        <a:rPr lang="en-US" sz="950">
                          <a:effectLst/>
                          <a:latin typeface="Calibri"/>
                          <a:ea typeface="Calibri" panose="020F0502020204030204" pitchFamily="34" charset="0"/>
                          <a:cs typeface="Times New Roman"/>
                        </a:rPr>
                      </a:br>
                      <a:r>
                        <a:rPr lang="en-US" sz="950">
                          <a:solidFill>
                            <a:srgbClr val="000000"/>
                          </a:solidFill>
                          <a:effectLst/>
                          <a:latin typeface="Calibri Light"/>
                          <a:ea typeface="Calibri" panose="020F0502020204030204" pitchFamily="34" charset="0"/>
                          <a:cs typeface="Times New Roman"/>
                        </a:rPr>
                        <a:t>T-TESS Evaluation tool</a:t>
                      </a:r>
                      <a:endParaRPr lang="en-US" sz="95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950">
                          <a:solidFill>
                            <a:srgbClr val="000000"/>
                          </a:solidFill>
                          <a:effectLst/>
                          <a:latin typeface="Calibri Light"/>
                          <a:ea typeface="Times New Roman" panose="02020603050405020304" pitchFamily="18" charset="0"/>
                          <a:cs typeface="Times New Roman"/>
                        </a:rPr>
                        <a:t>Pacing Guides</a:t>
                      </a:r>
                      <a:endParaRPr lang="en-US" sz="95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950">
                          <a:solidFill>
                            <a:srgbClr val="000000"/>
                          </a:solidFill>
                          <a:effectLst/>
                          <a:latin typeface="Calibri Light"/>
                          <a:ea typeface="Times New Roman" panose="02020603050405020304" pitchFamily="18" charset="0"/>
                          <a:cs typeface="Times New Roman"/>
                        </a:rPr>
                        <a:t>Technology</a:t>
                      </a:r>
                      <a:endParaRPr lang="en-US" sz="950">
                        <a:effectLst/>
                        <a:latin typeface="Calibri Light"/>
                        <a:ea typeface="Calibri" panose="020F0502020204030204" pitchFamily="34" charset="0"/>
                        <a:cs typeface="Times New Roman"/>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Complete by Fall 2023</a:t>
                      </a:r>
                      <a:endParaRPr lang="en-US" sz="950">
                        <a:effectLst/>
                        <a:latin typeface="Calibri"/>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Development of revised Instructional Walk-through focus tool.   Collect and review data.                                                </a:t>
                      </a:r>
                      <a:endParaRPr lang="en-US" sz="950">
                        <a:effectLst/>
                        <a:latin typeface="Calibri"/>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800"/>
                        </a:spcAft>
                      </a:pPr>
                      <a:r>
                        <a:rPr lang="en-US" sz="950">
                          <a:solidFill>
                            <a:srgbClr val="000000"/>
                          </a:solidFill>
                          <a:effectLst/>
                          <a:latin typeface="Calibri Light"/>
                          <a:ea typeface="Calibri" panose="020F0502020204030204" pitchFamily="34" charset="0"/>
                          <a:cs typeface="Times New Roman"/>
                        </a:rPr>
                        <a:t>Student engagement.  Closing the achievement gap. Student centered classrooms. Positive classroom environment.</a:t>
                      </a:r>
                      <a:endParaRPr lang="en-US" sz="950">
                        <a:effectLst/>
                        <a:latin typeface="Calibri Light"/>
                        <a:ea typeface="Calibri" panose="020F0502020204030204" pitchFamily="34" charset="0"/>
                        <a:cs typeface="Times New Roman"/>
                      </a:endParaRPr>
                    </a:p>
                    <a:p>
                      <a:pPr marL="0" marR="0" algn="l">
                        <a:lnSpc>
                          <a:spcPct val="107000"/>
                        </a:lnSpc>
                        <a:spcBef>
                          <a:spcPts val="0"/>
                        </a:spcBef>
                        <a:spcAft>
                          <a:spcPts val="800"/>
                        </a:spcAft>
                      </a:pPr>
                      <a:r>
                        <a:rPr lang="en-US" sz="950">
                          <a:solidFill>
                            <a:srgbClr val="000000"/>
                          </a:solidFill>
                          <a:effectLst/>
                          <a:latin typeface="Calibri Light"/>
                          <a:ea typeface="Calibri" panose="020F0502020204030204" pitchFamily="34" charset="0"/>
                          <a:cs typeface="Times New Roman"/>
                        </a:rPr>
                        <a:t>Teacher growth on their delivery of instruction</a:t>
                      </a:r>
                      <a:endParaRPr lang="en-US" sz="950">
                        <a:effectLst/>
                        <a:latin typeface="Calibri Light"/>
                        <a:ea typeface="Calibri" panose="020F0502020204030204" pitchFamily="34" charset="0"/>
                        <a:cs typeface="Times New Roman"/>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Review walk-through focus tool mid-year and end of year.</a:t>
                      </a:r>
                      <a:endParaRPr lang="en-US" sz="950">
                        <a:effectLst/>
                        <a:latin typeface="Calibri Light"/>
                        <a:ea typeface="Calibri" panose="020F0502020204030204" pitchFamily="34" charset="0"/>
                        <a:cs typeface="Times New Roman"/>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Local Funds</a:t>
                      </a:r>
                      <a:endParaRPr lang="en-US" sz="950">
                        <a:effectLst/>
                        <a:latin typeface="Calibri Light"/>
                        <a:ea typeface="Calibri" panose="020F0502020204030204" pitchFamily="34" charset="0"/>
                        <a:cs typeface="Times New Roman"/>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1081799"/>
                  </a:ext>
                </a:extLst>
              </a:tr>
              <a:tr h="154750">
                <a:tc gridSpan="8">
                  <a:txBody>
                    <a:bodyPr/>
                    <a:lstStyle/>
                    <a:p>
                      <a:pPr marL="0" marR="0" algn="ctr">
                        <a:lnSpc>
                          <a:spcPct val="107000"/>
                        </a:lnSpc>
                        <a:spcBef>
                          <a:spcPts val="0"/>
                        </a:spcBef>
                        <a:spcAft>
                          <a:spcPts val="0"/>
                        </a:spcAft>
                      </a:pPr>
                      <a:r>
                        <a:rPr lang="en-US" sz="950" b="1">
                          <a:solidFill>
                            <a:srgbClr val="FFFFFF"/>
                          </a:solidFill>
                          <a:effectLst/>
                          <a:latin typeface="Calibri"/>
                          <a:ea typeface="Times New Roman" panose="02020603050405020304" pitchFamily="18" charset="0"/>
                          <a:cs typeface="Calibri"/>
                        </a:rPr>
                        <a:t>Action Steps</a:t>
                      </a:r>
                      <a:endParaRPr lang="en-US" sz="950">
                        <a:effectLst/>
                        <a:latin typeface="Times New Roman"/>
                        <a:ea typeface="Calibri" panose="020F0502020204030204" pitchFamily="34" charset="0"/>
                        <a:cs typeface="Calibri"/>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23848725"/>
                  </a:ext>
                </a:extLst>
              </a:tr>
              <a:tr h="154750">
                <a:tc gridSpan="8">
                  <a:txBody>
                    <a:bodyPr/>
                    <a:lstStyle/>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1) Administration will ask for feedback from teachers and campus leadership team</a:t>
                      </a:r>
                      <a:endParaRPr lang="en-US" sz="950">
                        <a:effectLst/>
                        <a:latin typeface="Calibri Light"/>
                        <a:ea typeface="Calibri" panose="020F0502020204030204" pitchFamily="34" charset="0"/>
                        <a:cs typeface="Times New Roman"/>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03397587"/>
                  </a:ext>
                </a:extLst>
              </a:tr>
              <a:tr h="154750">
                <a:tc gridSpan="8">
                  <a:txBody>
                    <a:bodyPr/>
                    <a:lstStyle/>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2)  Revise/Update Walk-Through Form</a:t>
                      </a:r>
                      <a:endParaRPr lang="en-US" sz="950">
                        <a:effectLst/>
                        <a:latin typeface="Calibri Light"/>
                        <a:ea typeface="Calibri" panose="020F0502020204030204" pitchFamily="34" charset="0"/>
                        <a:cs typeface="Times New Roman"/>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08304205"/>
                  </a:ext>
                </a:extLst>
              </a:tr>
              <a:tr h="154750">
                <a:tc gridSpan="8">
                  <a:txBody>
                    <a:bodyPr/>
                    <a:lstStyle/>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3) Train campus staff on new Instructional Focus Walk-through Form</a:t>
                      </a:r>
                      <a:endParaRPr lang="en-US" sz="950">
                        <a:effectLst/>
                        <a:latin typeface="Calibri Light"/>
                        <a:ea typeface="Calibri" panose="020F0502020204030204" pitchFamily="34" charset="0"/>
                        <a:cs typeface="Times New Roman"/>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91176612"/>
                  </a:ext>
                </a:extLst>
              </a:tr>
              <a:tr h="274336">
                <a:tc>
                  <a:txBody>
                    <a:bodyPr/>
                    <a:lstStyle/>
                    <a:p>
                      <a:pPr marL="0" marR="0" algn="ctr">
                        <a:lnSpc>
                          <a:spcPct val="107000"/>
                        </a:lnSpc>
                        <a:spcBef>
                          <a:spcPts val="0"/>
                        </a:spcBef>
                        <a:spcAft>
                          <a:spcPts val="0"/>
                        </a:spcAft>
                      </a:pPr>
                      <a:r>
                        <a:rPr lang="en-US" sz="950" b="1">
                          <a:solidFill>
                            <a:srgbClr val="FFFFFF"/>
                          </a:solidFill>
                          <a:effectLst/>
                          <a:latin typeface="Calibri"/>
                          <a:ea typeface="Times New Roman" panose="02020603050405020304" pitchFamily="18" charset="0"/>
                          <a:cs typeface="Calibri"/>
                        </a:rPr>
                        <a:t>Strategy 3</a:t>
                      </a:r>
                      <a:endParaRPr lang="en-US" sz="950">
                        <a:effectLst/>
                        <a:latin typeface="Times New Roman"/>
                        <a:ea typeface="Calibri" panose="020F0502020204030204" pitchFamily="34" charset="0"/>
                        <a:cs typeface="Calibri"/>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a:ea typeface="Times New Roman" panose="02020603050405020304" pitchFamily="18" charset="0"/>
                          <a:cs typeface="Calibri"/>
                        </a:rPr>
                        <a:t>Persons Responsible</a:t>
                      </a:r>
                      <a:endParaRPr lang="en-US" sz="950">
                        <a:effectLst/>
                        <a:latin typeface="Times New Roman"/>
                        <a:ea typeface="Calibri" panose="020F0502020204030204" pitchFamily="34" charset="0"/>
                        <a:cs typeface="Calibri"/>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a:ea typeface="Times New Roman" panose="02020603050405020304" pitchFamily="18" charset="0"/>
                          <a:cs typeface="Calibri"/>
                        </a:rPr>
                        <a:t>Resources</a:t>
                      </a:r>
                      <a:endParaRPr lang="en-US" sz="950">
                        <a:effectLst/>
                        <a:latin typeface="Times New Roman"/>
                        <a:ea typeface="Calibri" panose="020F0502020204030204" pitchFamily="34" charset="0"/>
                        <a:cs typeface="Calibri"/>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a:ea typeface="Times New Roman" panose="02020603050405020304" pitchFamily="18" charset="0"/>
                          <a:cs typeface="Calibri"/>
                        </a:rPr>
                        <a:t>Timeline</a:t>
                      </a:r>
                      <a:endParaRPr lang="en-US" sz="950">
                        <a:effectLst/>
                        <a:latin typeface="Times New Roman"/>
                        <a:ea typeface="Calibri" panose="020F0502020204030204" pitchFamily="34" charset="0"/>
                        <a:cs typeface="Calibri"/>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a:ea typeface="Times New Roman" panose="02020603050405020304" pitchFamily="18" charset="0"/>
                          <a:cs typeface="Calibri"/>
                        </a:rPr>
                        <a:t>Evidence of Implementation</a:t>
                      </a:r>
                      <a:endParaRPr lang="en-US" sz="950">
                        <a:effectLst/>
                        <a:latin typeface="Times New Roman"/>
                        <a:ea typeface="Calibri" panose="020F0502020204030204" pitchFamily="34" charset="0"/>
                        <a:cs typeface="Calibri"/>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a:ea typeface="Times New Roman" panose="02020603050405020304" pitchFamily="18" charset="0"/>
                          <a:cs typeface="Calibri"/>
                        </a:rPr>
                        <a:t>Evidence of Impact</a:t>
                      </a:r>
                      <a:endParaRPr lang="en-US" sz="950">
                        <a:effectLst/>
                        <a:latin typeface="Times New Roman"/>
                        <a:ea typeface="Calibri" panose="020F0502020204030204" pitchFamily="34" charset="0"/>
                        <a:cs typeface="Calibri"/>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a:ea typeface="Times New Roman" panose="02020603050405020304" pitchFamily="18" charset="0"/>
                          <a:cs typeface="Calibri"/>
                        </a:rPr>
                        <a:t>Formative Evaluation</a:t>
                      </a:r>
                      <a:endParaRPr lang="en-US" sz="950">
                        <a:effectLst/>
                        <a:latin typeface="Times New Roman"/>
                        <a:ea typeface="Calibri" panose="020F0502020204030204" pitchFamily="34" charset="0"/>
                        <a:cs typeface="Calibri"/>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950" b="1">
                          <a:solidFill>
                            <a:srgbClr val="FFFFFF"/>
                          </a:solidFill>
                          <a:effectLst/>
                          <a:latin typeface="Calibri"/>
                          <a:ea typeface="Times New Roman" panose="02020603050405020304" pitchFamily="18" charset="0"/>
                          <a:cs typeface="Calibri"/>
                        </a:rPr>
                        <a:t>Title-I School- Wide Component</a:t>
                      </a:r>
                      <a:endParaRPr lang="en-US" sz="950">
                        <a:effectLst/>
                        <a:latin typeface="Times New Roman"/>
                        <a:ea typeface="Calibri" panose="020F0502020204030204" pitchFamily="34" charset="0"/>
                        <a:cs typeface="Calibri"/>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996606692"/>
                  </a:ext>
                </a:extLst>
              </a:tr>
              <a:tr h="1159066">
                <a:tc>
                  <a:txBody>
                    <a:bodyPr/>
                    <a:lstStyle/>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Monitor and review data from the new Instructional Focus Walk-Through Form and the impact on highly effective instructional deliver</a:t>
                      </a:r>
                      <a:endParaRPr lang="en-US" sz="950">
                        <a:effectLst/>
                        <a:latin typeface="Calibri Light"/>
                        <a:ea typeface="Calibri" panose="020F0502020204030204" pitchFamily="34" charset="0"/>
                        <a:cs typeface="Times New Roman"/>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 Principals, Assistant Principals, CLL</a:t>
                      </a:r>
                      <a:endParaRPr lang="en-US" sz="950">
                        <a:effectLst/>
                        <a:latin typeface="Calibri Light"/>
                        <a:ea typeface="Calibri" panose="020F0502020204030204" pitchFamily="34" charset="0"/>
                        <a:cs typeface="Times New Roman"/>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Instructional Focus walk-through form​</a:t>
                      </a:r>
                      <a:endParaRPr lang="en-US" sz="95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Gathered data</a:t>
                      </a:r>
                      <a:endParaRPr lang="en-US" sz="95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T-TESS Rubric</a:t>
                      </a:r>
                      <a:endParaRPr lang="en-US" sz="950">
                        <a:effectLst/>
                        <a:latin typeface="Calibri Light"/>
                        <a:ea typeface="Calibri" panose="020F0502020204030204" pitchFamily="34" charset="0"/>
                        <a:cs typeface="Times New Roman"/>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Weekly Reviews</a:t>
                      </a:r>
                      <a:endParaRPr lang="en-US" sz="950">
                        <a:effectLst/>
                        <a:latin typeface="Calibri Light"/>
                        <a:ea typeface="Calibri" panose="020F0502020204030204" pitchFamily="34" charset="0"/>
                        <a:cs typeface="Times New Roman"/>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Walk-through Data Reports, Feedback on teacher/admin meetings</a:t>
                      </a:r>
                      <a:endParaRPr lang="en-US" sz="950">
                        <a:effectLst/>
                        <a:latin typeface="Calibri Light"/>
                        <a:ea typeface="Calibri" panose="020F0502020204030204" pitchFamily="34" charset="0"/>
                        <a:cs typeface="Times New Roman"/>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Student engagement.  Closing the achievement gap. Student centered classrooms. Positive classroom environment.</a:t>
                      </a:r>
                      <a:endParaRPr lang="en-US" sz="95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Teacher growth on delivery of instruction</a:t>
                      </a:r>
                      <a:endParaRPr lang="en-US" sz="950">
                        <a:effectLst/>
                        <a:latin typeface="Calibri Light"/>
                        <a:ea typeface="Calibri" panose="020F0502020204030204" pitchFamily="34" charset="0"/>
                        <a:cs typeface="Times New Roman"/>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Review walk-through focus tool mid-year and end of year.</a:t>
                      </a:r>
                      <a:endParaRPr lang="en-US" sz="950">
                        <a:effectLst/>
                        <a:latin typeface="Calibri Light"/>
                        <a:ea typeface="Calibri" panose="020F0502020204030204" pitchFamily="34" charset="0"/>
                        <a:cs typeface="Times New Roman"/>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Local funds</a:t>
                      </a:r>
                      <a:br>
                        <a:rPr lang="en-US" sz="950">
                          <a:solidFill>
                            <a:srgbClr val="000000"/>
                          </a:solidFill>
                          <a:effectLst/>
                          <a:latin typeface="Calibri Light"/>
                          <a:ea typeface="Calibri" panose="020F0502020204030204" pitchFamily="34" charset="0"/>
                          <a:cs typeface="Times New Roman"/>
                        </a:rPr>
                      </a:br>
                      <a:r>
                        <a:rPr lang="en-US" sz="950">
                          <a:solidFill>
                            <a:srgbClr val="000000"/>
                          </a:solidFill>
                          <a:effectLst/>
                          <a:latin typeface="Calibri Light"/>
                          <a:ea typeface="Calibri" panose="020F0502020204030204" pitchFamily="34" charset="0"/>
                          <a:cs typeface="Times New Roman"/>
                        </a:rPr>
                        <a:t>Title I funds</a:t>
                      </a:r>
                      <a:br>
                        <a:rPr lang="en-US" sz="950">
                          <a:solidFill>
                            <a:srgbClr val="000000"/>
                          </a:solidFill>
                          <a:effectLst/>
                          <a:latin typeface="Calibri Light"/>
                          <a:ea typeface="Calibri" panose="020F0502020204030204" pitchFamily="34" charset="0"/>
                          <a:cs typeface="Times New Roman"/>
                        </a:rPr>
                      </a:br>
                      <a:r>
                        <a:rPr lang="en-US" sz="950">
                          <a:solidFill>
                            <a:srgbClr val="000000"/>
                          </a:solidFill>
                          <a:effectLst/>
                          <a:latin typeface="Calibri Light"/>
                          <a:ea typeface="Calibri" panose="020F0502020204030204" pitchFamily="34" charset="0"/>
                          <a:cs typeface="Times New Roman"/>
                        </a:rPr>
                        <a:t>SCE Funds</a:t>
                      </a:r>
                      <a:br>
                        <a:rPr lang="en-US" sz="950">
                          <a:solidFill>
                            <a:srgbClr val="000000"/>
                          </a:solidFill>
                          <a:effectLst/>
                          <a:latin typeface="Calibri Light"/>
                          <a:ea typeface="Calibri" panose="020F0502020204030204" pitchFamily="34" charset="0"/>
                          <a:cs typeface="Times New Roman"/>
                        </a:rPr>
                      </a:br>
                      <a:r>
                        <a:rPr lang="en-US" sz="950">
                          <a:solidFill>
                            <a:srgbClr val="000000"/>
                          </a:solidFill>
                          <a:effectLst/>
                          <a:latin typeface="Calibri Light"/>
                          <a:ea typeface="Calibri" panose="020F0502020204030204" pitchFamily="34" charset="0"/>
                          <a:cs typeface="Times New Roman"/>
                        </a:rPr>
                        <a:t>State Bilingual funds</a:t>
                      </a:r>
                      <a:br>
                        <a:rPr lang="en-US" sz="950">
                          <a:solidFill>
                            <a:srgbClr val="000000"/>
                          </a:solidFill>
                          <a:effectLst/>
                          <a:latin typeface="Calibri Light"/>
                          <a:ea typeface="Calibri" panose="020F0502020204030204" pitchFamily="34" charset="0"/>
                          <a:cs typeface="Times New Roman"/>
                        </a:rPr>
                      </a:br>
                      <a:r>
                        <a:rPr lang="en-US" sz="950">
                          <a:solidFill>
                            <a:srgbClr val="000000"/>
                          </a:solidFill>
                          <a:effectLst/>
                          <a:latin typeface="Calibri Light"/>
                          <a:ea typeface="Calibri" panose="020F0502020204030204" pitchFamily="34" charset="0"/>
                          <a:cs typeface="Times New Roman"/>
                        </a:rPr>
                        <a:t>Migrant funds</a:t>
                      </a:r>
                      <a:endParaRPr lang="en-US" sz="950">
                        <a:effectLst/>
                        <a:latin typeface="Calibri Light"/>
                        <a:ea typeface="Calibri" panose="020F0502020204030204" pitchFamily="34" charset="0"/>
                        <a:cs typeface="Times New Roman"/>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63448134"/>
                  </a:ext>
                </a:extLst>
              </a:tr>
              <a:tr h="154750">
                <a:tc gridSpan="8">
                  <a:txBody>
                    <a:bodyPr/>
                    <a:lstStyle/>
                    <a:p>
                      <a:pPr marL="0" marR="0" algn="ctr">
                        <a:lnSpc>
                          <a:spcPct val="107000"/>
                        </a:lnSpc>
                        <a:spcBef>
                          <a:spcPts val="0"/>
                        </a:spcBef>
                        <a:spcAft>
                          <a:spcPts val="0"/>
                        </a:spcAft>
                      </a:pPr>
                      <a:r>
                        <a:rPr lang="en-US" sz="950" b="1">
                          <a:solidFill>
                            <a:srgbClr val="FFFFFF"/>
                          </a:solidFill>
                          <a:effectLst/>
                          <a:latin typeface="Calibri"/>
                          <a:ea typeface="Times New Roman" panose="02020603050405020304" pitchFamily="18" charset="0"/>
                          <a:cs typeface="Calibri"/>
                        </a:rPr>
                        <a:t>Action Steps</a:t>
                      </a:r>
                      <a:endParaRPr lang="en-US" sz="950">
                        <a:effectLst/>
                        <a:latin typeface="Times New Roman"/>
                        <a:ea typeface="Calibri" panose="020F0502020204030204" pitchFamily="34" charset="0"/>
                        <a:cs typeface="Calibri"/>
                      </a:endParaRPr>
                    </a:p>
                  </a:txBody>
                  <a:tcPr marL="53759" marR="5375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49793259"/>
                  </a:ext>
                </a:extLst>
              </a:tr>
              <a:tr h="154750">
                <a:tc gridSpan="8">
                  <a:txBody>
                    <a:bodyPr/>
                    <a:lstStyle/>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1)   Collect input from teachers and CLL.</a:t>
                      </a:r>
                      <a:endParaRPr lang="en-US" sz="950">
                        <a:effectLst/>
                        <a:latin typeface="Calibri"/>
                        <a:ea typeface="Calibri" panose="020F0502020204030204" pitchFamily="34" charset="0"/>
                        <a:cs typeface="Times New Roman" panose="02020603050405020304" pitchFamily="18" charset="0"/>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83553358"/>
                  </a:ext>
                </a:extLst>
              </a:tr>
              <a:tr h="154750">
                <a:tc gridSpan="8">
                  <a:txBody>
                    <a:bodyPr/>
                    <a:lstStyle/>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2)  Use feedback to revise and update form to meet campus needs.</a:t>
                      </a:r>
                      <a:endParaRPr lang="en-US" sz="950">
                        <a:effectLst/>
                        <a:latin typeface="Calibri Light"/>
                        <a:ea typeface="Calibri" panose="020F0502020204030204" pitchFamily="34" charset="0"/>
                        <a:cs typeface="Times New Roman"/>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49115771"/>
                  </a:ext>
                </a:extLst>
              </a:tr>
              <a:tr h="154750">
                <a:tc gridSpan="8">
                  <a:txBody>
                    <a:bodyPr/>
                    <a:lstStyle/>
                    <a:p>
                      <a:pPr marL="0" marR="0" algn="l">
                        <a:lnSpc>
                          <a:spcPct val="107000"/>
                        </a:lnSpc>
                        <a:spcBef>
                          <a:spcPts val="0"/>
                        </a:spcBef>
                        <a:spcAft>
                          <a:spcPts val="0"/>
                        </a:spcAft>
                      </a:pPr>
                      <a:r>
                        <a:rPr lang="en-US" sz="950">
                          <a:solidFill>
                            <a:srgbClr val="000000"/>
                          </a:solidFill>
                          <a:effectLst/>
                          <a:latin typeface="Calibri Light"/>
                          <a:ea typeface="Calibri" panose="020F0502020204030204" pitchFamily="34" charset="0"/>
                          <a:cs typeface="Times New Roman"/>
                        </a:rPr>
                        <a:t>3)  Collect  observation data on delivery of instruction.</a:t>
                      </a:r>
                      <a:endParaRPr lang="en-US" sz="950">
                        <a:effectLst/>
                        <a:latin typeface="Calibri Light"/>
                        <a:ea typeface="Calibri" panose="020F0502020204030204" pitchFamily="34" charset="0"/>
                        <a:cs typeface="Times New Roman"/>
                      </a:endParaRPr>
                    </a:p>
                  </a:txBody>
                  <a:tcPr marL="53759" marR="5375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58289270"/>
                  </a:ext>
                </a:extLst>
              </a:tr>
            </a:tbl>
          </a:graphicData>
        </a:graphic>
      </p:graphicFrame>
    </p:spTree>
    <p:extLst>
      <p:ext uri="{BB962C8B-B14F-4D97-AF65-F5344CB8AC3E}">
        <p14:creationId xmlns:p14="http://schemas.microsoft.com/office/powerpoint/2010/main" val="3671645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3DCFED88-8558-49C8-8345-C8A19F5B1924}"/>
              </a:ext>
            </a:extLst>
          </p:cNvPr>
          <p:cNvGraphicFramePr>
            <a:graphicFrameLocks noGrp="1"/>
          </p:cNvGraphicFramePr>
          <p:nvPr>
            <p:extLst>
              <p:ext uri="{D42A27DB-BD31-4B8C-83A1-F6EECF244321}">
                <p14:modId xmlns:p14="http://schemas.microsoft.com/office/powerpoint/2010/main" val="3073381009"/>
              </p:ext>
            </p:extLst>
          </p:nvPr>
        </p:nvGraphicFramePr>
        <p:xfrm>
          <a:off x="1" y="1"/>
          <a:ext cx="12192001" cy="4783795"/>
        </p:xfrm>
        <a:graphic>
          <a:graphicData uri="http://schemas.openxmlformats.org/drawingml/2006/table">
            <a:tbl>
              <a:tblPr firstRow="1" firstCol="1" bandRow="1"/>
              <a:tblGrid>
                <a:gridCol w="1777527">
                  <a:extLst>
                    <a:ext uri="{9D8B030D-6E8A-4147-A177-3AD203B41FA5}">
                      <a16:colId xmlns:a16="http://schemas.microsoft.com/office/drawing/2014/main" val="1013522145"/>
                    </a:ext>
                  </a:extLst>
                </a:gridCol>
                <a:gridCol w="1423317">
                  <a:extLst>
                    <a:ext uri="{9D8B030D-6E8A-4147-A177-3AD203B41FA5}">
                      <a16:colId xmlns:a16="http://schemas.microsoft.com/office/drawing/2014/main" val="4288616936"/>
                    </a:ext>
                  </a:extLst>
                </a:gridCol>
                <a:gridCol w="1383691">
                  <a:extLst>
                    <a:ext uri="{9D8B030D-6E8A-4147-A177-3AD203B41FA5}">
                      <a16:colId xmlns:a16="http://schemas.microsoft.com/office/drawing/2014/main" val="2283562201"/>
                    </a:ext>
                  </a:extLst>
                </a:gridCol>
                <a:gridCol w="861268">
                  <a:extLst>
                    <a:ext uri="{9D8B030D-6E8A-4147-A177-3AD203B41FA5}">
                      <a16:colId xmlns:a16="http://schemas.microsoft.com/office/drawing/2014/main" val="1882152394"/>
                    </a:ext>
                  </a:extLst>
                </a:gridCol>
                <a:gridCol w="1813920">
                  <a:extLst>
                    <a:ext uri="{9D8B030D-6E8A-4147-A177-3AD203B41FA5}">
                      <a16:colId xmlns:a16="http://schemas.microsoft.com/office/drawing/2014/main" val="2092750060"/>
                    </a:ext>
                  </a:extLst>
                </a:gridCol>
                <a:gridCol w="1510656">
                  <a:extLst>
                    <a:ext uri="{9D8B030D-6E8A-4147-A177-3AD203B41FA5}">
                      <a16:colId xmlns:a16="http://schemas.microsoft.com/office/drawing/2014/main" val="3880562937"/>
                    </a:ext>
                  </a:extLst>
                </a:gridCol>
                <a:gridCol w="1679676">
                  <a:extLst>
                    <a:ext uri="{9D8B030D-6E8A-4147-A177-3AD203B41FA5}">
                      <a16:colId xmlns:a16="http://schemas.microsoft.com/office/drawing/2014/main" val="503009527"/>
                    </a:ext>
                  </a:extLst>
                </a:gridCol>
                <a:gridCol w="1741946">
                  <a:extLst>
                    <a:ext uri="{9D8B030D-6E8A-4147-A177-3AD203B41FA5}">
                      <a16:colId xmlns:a16="http://schemas.microsoft.com/office/drawing/2014/main" val="363969702"/>
                    </a:ext>
                  </a:extLst>
                </a:gridCol>
              </a:tblGrid>
              <a:tr h="155118">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Goal Area 4:</a:t>
                      </a:r>
                      <a:endParaRPr lang="en-US" sz="1000">
                        <a:effectLst/>
                        <a:latin typeface="Times New Roman"/>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Increase Staff Quality, Recruitment and Retention</a:t>
                      </a:r>
                      <a:endParaRPr lang="en-US" sz="1000">
                        <a:effectLst/>
                        <a:latin typeface="Times New Roman"/>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90007093"/>
                  </a:ext>
                </a:extLst>
              </a:tr>
              <a:tr h="155118">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Annual Goal 1:</a:t>
                      </a:r>
                      <a:endParaRPr lang="en-US" sz="1000">
                        <a:effectLst/>
                        <a:latin typeface="Times New Roman"/>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All teachers will deliver high quality, engaging lessons maximizing at least 95% of the instructional time.</a:t>
                      </a:r>
                      <a:endParaRPr lang="en-US" sz="1000">
                        <a:effectLst/>
                        <a:latin typeface="Times New Roman"/>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93924337"/>
                  </a:ext>
                </a:extLst>
              </a:tr>
              <a:tr h="155118">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Objective 2:</a:t>
                      </a:r>
                      <a:endParaRPr lang="en-US" sz="1000">
                        <a:effectLst/>
                        <a:latin typeface="Times New Roman"/>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Use walk-through data to monitor and support teacher effectiveness.</a:t>
                      </a:r>
                      <a:endParaRPr lang="en-US" sz="1000">
                        <a:effectLst/>
                        <a:latin typeface="Times New Roman"/>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99438098"/>
                  </a:ext>
                </a:extLst>
              </a:tr>
              <a:tr h="317443">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1</a:t>
                      </a:r>
                      <a:endParaRPr lang="en-US" sz="1000">
                        <a:effectLst/>
                        <a:latin typeface="Times New Roman"/>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Times New Roman"/>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Times New Roman"/>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Times New Roman"/>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Times New Roman"/>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Times New Roman"/>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Times New Roman"/>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Times New Roman"/>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95817839"/>
                  </a:ext>
                </a:extLst>
              </a:tr>
              <a:tr h="1036791">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Campus administrators will conduct weekly walk-throughs using Instructional Focus Walk-through form.</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Campus Administrators, </a:t>
                      </a:r>
                      <a:endParaRPr lang="en-US" sz="1000">
                        <a:effectLst/>
                        <a:latin typeface="Calibri"/>
                        <a:ea typeface="Calibri" panose="020F0502020204030204" pitchFamily="34" charset="0"/>
                        <a:cs typeface="Times New Roman" panose="02020603050405020304" pitchFamily="18" charset="0"/>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Instructional walk-through focus tool</a:t>
                      </a:r>
                      <a:endParaRPr lang="en-US" sz="10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Pacing Guides</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Aug. 2024 - May 2024</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campus walk-through schedule,     walk-through data weekly reviews, student-centered classroom, bell to bell instruction schedule</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Professional growth and high-quality teaching </a:t>
                      </a:r>
                      <a:endParaRPr lang="en-US" sz="10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Student academic achievement data from assessments</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Weekly walk-through data</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Local funds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Title I funds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SCE Funds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State Bilingual funds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Migrant funds</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0158340"/>
                  </a:ext>
                </a:extLst>
              </a:tr>
              <a:tr h="155118">
                <a:tc gridSpan="8">
                  <a:txBody>
                    <a:bodyPr/>
                    <a:lstStyle/>
                    <a:p>
                      <a:pPr marL="0" marR="0" algn="ctr">
                        <a:lnSpc>
                          <a:spcPct val="107000"/>
                        </a:lnSpc>
                        <a:spcBef>
                          <a:spcPts val="0"/>
                        </a:spcBef>
                        <a:spcAft>
                          <a:spcPts val="0"/>
                        </a:spcAft>
                      </a:pPr>
                      <a:endParaRPr lang="en-US" sz="1000">
                        <a:effectLst/>
                        <a:latin typeface="Calibri"/>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88544431"/>
                  </a:ext>
                </a:extLst>
              </a:tr>
              <a:tr h="155118">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Create campus walk-through schedule</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76129905"/>
                  </a:ext>
                </a:extLst>
              </a:tr>
              <a:tr h="155118">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Complete 10 walk-throughs per week.</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96870943"/>
                  </a:ext>
                </a:extLst>
              </a:tr>
              <a:tr h="155118">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Review walk-through data and address areas of need.</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02038409"/>
                  </a:ext>
                </a:extLst>
              </a:tr>
              <a:tr h="317443">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2</a:t>
                      </a:r>
                      <a:endParaRPr lang="en-US" sz="1000">
                        <a:effectLst/>
                        <a:latin typeface="Times New Roman"/>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Times New Roman"/>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Times New Roman"/>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Times New Roman"/>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Times New Roman"/>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Times New Roman"/>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Times New Roman"/>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Times New Roman"/>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762102565"/>
                  </a:ext>
                </a:extLst>
              </a:tr>
              <a:tr h="1243756">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All teachers will be provided with weekly instructional feedback by campus administrators. </a:t>
                      </a:r>
                      <a:endParaRPr lang="en-US" sz="1000">
                        <a:effectLst/>
                        <a:latin typeface="Calibri"/>
                        <a:ea typeface="Calibri" panose="020F0502020204030204" pitchFamily="34" charset="0"/>
                        <a:cs typeface="Times New Roman" panose="02020603050405020304" pitchFamily="18" charset="0"/>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Campus Administrators</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Instructional walk-through focus tool</a:t>
                      </a:r>
                      <a:endParaRPr lang="en-US" sz="10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Pacing Guides</a:t>
                      </a:r>
                      <a:endParaRPr lang="en-US" sz="1000">
                        <a:effectLst/>
                        <a:latin typeface="Calibri Light"/>
                        <a:ea typeface="Calibri" panose="020F0502020204030204" pitchFamily="34" charset="0"/>
                        <a:cs typeface="Times New Roman"/>
                      </a:endParaRPr>
                    </a:p>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TEKS </a:t>
                      </a:r>
                      <a:endParaRPr lang="en-US" sz="10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Release STEM  Questions</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Aug. 2024 - May 2024</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CLC agendas                         Admin/teacher conferences</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1000">
                          <a:solidFill>
                            <a:srgbClr val="000000"/>
                          </a:solidFill>
                          <a:effectLst/>
                          <a:latin typeface="Calibri Light"/>
                          <a:ea typeface="Calibri" panose="020F0502020204030204" pitchFamily="34" charset="0"/>
                          <a:cs typeface="Times New Roman"/>
                        </a:rPr>
                        <a:t>Professional growth and high-quality teaching </a:t>
                      </a:r>
                      <a:endParaRPr lang="en-US" sz="1000">
                        <a:effectLst/>
                        <a:latin typeface="Calibri"/>
                        <a:ea typeface="Calibri" panose="020F0502020204030204" pitchFamily="34" charset="0"/>
                        <a:cs typeface="Times New Roman" panose="02020603050405020304" pitchFamily="18" charset="0"/>
                      </a:endParaRPr>
                    </a:p>
                    <a:p>
                      <a:pPr marL="0" marR="0" algn="l">
                        <a:lnSpc>
                          <a:spcPct val="107000"/>
                        </a:lnSpc>
                        <a:spcBef>
                          <a:spcPts val="0"/>
                        </a:spcBef>
                        <a:spcAft>
                          <a:spcPts val="1200"/>
                        </a:spcAft>
                      </a:pPr>
                      <a:r>
                        <a:rPr lang="en-US" sz="1000">
                          <a:solidFill>
                            <a:srgbClr val="000000"/>
                          </a:solidFill>
                          <a:effectLst/>
                          <a:latin typeface="Calibri Light"/>
                          <a:ea typeface="Calibri" panose="020F0502020204030204" pitchFamily="34" charset="0"/>
                          <a:cs typeface="Times New Roman"/>
                        </a:rPr>
                        <a:t>Student academic growth</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Weekly walk-through data</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Local funds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Title I funds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SCE Funds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State Bilingual funds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Migrant funds</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45688566"/>
                  </a:ext>
                </a:extLst>
              </a:tr>
              <a:tr h="155118">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Times New Roman"/>
                        <a:ea typeface="Calibri" panose="020F0502020204030204" pitchFamily="34" charset="0"/>
                        <a:cs typeface="Calibri"/>
                      </a:endParaRPr>
                    </a:p>
                  </a:txBody>
                  <a:tcPr marL="48898" marR="4889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11540674"/>
                  </a:ext>
                </a:extLst>
              </a:tr>
              <a:tr h="155118">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Schedule time to meet with teachers focusing on addressing no more than 2 areas of need.</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89849626"/>
                  </a:ext>
                </a:extLst>
              </a:tr>
              <a:tr h="155118">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Provide learning opportunities, i.e.… peer observations to observed effective strategies based on areas of need.</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20701821"/>
                  </a:ext>
                </a:extLst>
              </a:tr>
              <a:tr h="155118">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Monitor and follow up with next steps</a:t>
                      </a:r>
                      <a:endParaRPr lang="en-US" sz="1000">
                        <a:effectLst/>
                        <a:latin typeface="Calibri Light"/>
                        <a:ea typeface="Calibri" panose="020F0502020204030204" pitchFamily="34" charset="0"/>
                        <a:cs typeface="Times New Roman"/>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84122155"/>
                  </a:ext>
                </a:extLst>
              </a:tr>
              <a:tr h="155118">
                <a:tc gridSpan="8">
                  <a:txBody>
                    <a:bodyPr/>
                    <a:lstStyle/>
                    <a:p>
                      <a:pPr marL="0" marR="0" algn="l">
                        <a:lnSpc>
                          <a:spcPct val="107000"/>
                        </a:lnSpc>
                        <a:spcBef>
                          <a:spcPts val="0"/>
                        </a:spcBef>
                        <a:spcAft>
                          <a:spcPts val="0"/>
                        </a:spcAft>
                      </a:pPr>
                      <a:endParaRPr lang="en-US" sz="1000">
                        <a:effectLst/>
                        <a:latin typeface="Calibri"/>
                        <a:ea typeface="Calibri" panose="020F0502020204030204" pitchFamily="34" charset="0"/>
                        <a:cs typeface="Calibri"/>
                      </a:endParaRPr>
                    </a:p>
                  </a:txBody>
                  <a:tcPr marL="48898" marR="488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7047399"/>
                  </a:ext>
                </a:extLst>
              </a:tr>
            </a:tbl>
          </a:graphicData>
        </a:graphic>
      </p:graphicFrame>
    </p:spTree>
    <p:extLst>
      <p:ext uri="{BB962C8B-B14F-4D97-AF65-F5344CB8AC3E}">
        <p14:creationId xmlns:p14="http://schemas.microsoft.com/office/powerpoint/2010/main" val="416037268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AE59A42-3E53-4612-B1A2-14E450DA16F5}"/>
              </a:ext>
            </a:extLst>
          </p:cNvPr>
          <p:cNvGraphicFramePr>
            <a:graphicFrameLocks noGrp="1"/>
          </p:cNvGraphicFramePr>
          <p:nvPr>
            <p:extLst>
              <p:ext uri="{D42A27DB-BD31-4B8C-83A1-F6EECF244321}">
                <p14:modId xmlns:p14="http://schemas.microsoft.com/office/powerpoint/2010/main" val="4025145871"/>
              </p:ext>
            </p:extLst>
          </p:nvPr>
        </p:nvGraphicFramePr>
        <p:xfrm>
          <a:off x="0" y="0"/>
          <a:ext cx="12192000" cy="5014538"/>
        </p:xfrm>
        <a:graphic>
          <a:graphicData uri="http://schemas.openxmlformats.org/drawingml/2006/table">
            <a:tbl>
              <a:tblPr firstRow="1" firstCol="1" bandRow="1"/>
              <a:tblGrid>
                <a:gridCol w="1790467">
                  <a:extLst>
                    <a:ext uri="{9D8B030D-6E8A-4147-A177-3AD203B41FA5}">
                      <a16:colId xmlns:a16="http://schemas.microsoft.com/office/drawing/2014/main" val="2967307948"/>
                    </a:ext>
                  </a:extLst>
                </a:gridCol>
                <a:gridCol w="1458091">
                  <a:extLst>
                    <a:ext uri="{9D8B030D-6E8A-4147-A177-3AD203B41FA5}">
                      <a16:colId xmlns:a16="http://schemas.microsoft.com/office/drawing/2014/main" val="2330024820"/>
                    </a:ext>
                  </a:extLst>
                </a:gridCol>
                <a:gridCol w="1414421">
                  <a:extLst>
                    <a:ext uri="{9D8B030D-6E8A-4147-A177-3AD203B41FA5}">
                      <a16:colId xmlns:a16="http://schemas.microsoft.com/office/drawing/2014/main" val="3284646771"/>
                    </a:ext>
                  </a:extLst>
                </a:gridCol>
                <a:gridCol w="870973">
                  <a:extLst>
                    <a:ext uri="{9D8B030D-6E8A-4147-A177-3AD203B41FA5}">
                      <a16:colId xmlns:a16="http://schemas.microsoft.com/office/drawing/2014/main" val="1414040993"/>
                    </a:ext>
                  </a:extLst>
                </a:gridCol>
                <a:gridCol w="1844650">
                  <a:extLst>
                    <a:ext uri="{9D8B030D-6E8A-4147-A177-3AD203B41FA5}">
                      <a16:colId xmlns:a16="http://schemas.microsoft.com/office/drawing/2014/main" val="2372076898"/>
                    </a:ext>
                  </a:extLst>
                </a:gridCol>
                <a:gridCol w="1546239">
                  <a:extLst>
                    <a:ext uri="{9D8B030D-6E8A-4147-A177-3AD203B41FA5}">
                      <a16:colId xmlns:a16="http://schemas.microsoft.com/office/drawing/2014/main" val="1595785486"/>
                    </a:ext>
                  </a:extLst>
                </a:gridCol>
                <a:gridCol w="1475883">
                  <a:extLst>
                    <a:ext uri="{9D8B030D-6E8A-4147-A177-3AD203B41FA5}">
                      <a16:colId xmlns:a16="http://schemas.microsoft.com/office/drawing/2014/main" val="4160591140"/>
                    </a:ext>
                  </a:extLst>
                </a:gridCol>
                <a:gridCol w="1791276">
                  <a:extLst>
                    <a:ext uri="{9D8B030D-6E8A-4147-A177-3AD203B41FA5}">
                      <a16:colId xmlns:a16="http://schemas.microsoft.com/office/drawing/2014/main" val="1218821508"/>
                    </a:ext>
                  </a:extLst>
                </a:gridCol>
              </a:tblGrid>
              <a:tr h="153204">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Goal Area 4:</a:t>
                      </a:r>
                      <a:endParaRPr lang="en-US" sz="1000">
                        <a:effectLst/>
                        <a:latin typeface="Times New Roman"/>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Increase Staff Quality, Recruitment and Retention</a:t>
                      </a:r>
                      <a:endParaRPr lang="en-US" sz="1000">
                        <a:effectLst/>
                        <a:latin typeface="Times New Roman"/>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82305250"/>
                  </a:ext>
                </a:extLst>
              </a:tr>
              <a:tr h="153204">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Annual Goal 1:  </a:t>
                      </a:r>
                      <a:endParaRPr lang="en-US" sz="1000">
                        <a:effectLst/>
                        <a:latin typeface="Times New Roman"/>
                        <a:ea typeface="Calibri" panose="020F0502020204030204" pitchFamily="34" charset="0"/>
                        <a:cs typeface="Times New Roman" panose="02020603050405020304" pitchFamily="18" charset="0"/>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All teachers will deliver high quality, engaging lessons maximizing at least 95% of the instructional time.</a:t>
                      </a:r>
                      <a:endParaRPr lang="en-US" sz="1000">
                        <a:effectLst/>
                        <a:latin typeface="Times New Roman"/>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16773825"/>
                  </a:ext>
                </a:extLst>
              </a:tr>
              <a:tr h="153204">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Objective 3:  </a:t>
                      </a:r>
                      <a:endParaRPr lang="en-US" sz="1000">
                        <a:effectLst/>
                        <a:latin typeface="Times New Roman"/>
                        <a:ea typeface="Calibri" panose="020F0502020204030204" pitchFamily="34" charset="0"/>
                        <a:cs typeface="Times New Roman" panose="02020603050405020304" pitchFamily="18" charset="0"/>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Provide professional learning opportunities for staff based on observed data using Instructional Focus Walk-Through Form.</a:t>
                      </a:r>
                      <a:endParaRPr lang="en-US" sz="1000">
                        <a:effectLst/>
                        <a:latin typeface="Times New Roman"/>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66634930"/>
                  </a:ext>
                </a:extLst>
              </a:tr>
              <a:tr h="299748">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1</a:t>
                      </a:r>
                      <a:endParaRPr lang="en-US" sz="1000">
                        <a:effectLst/>
                        <a:latin typeface="Times New Roman"/>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Times New Roman"/>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Times New Roman"/>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Times New Roman"/>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Times New Roman"/>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Times New Roman"/>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Times New Roman"/>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Times New Roman"/>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460631475"/>
                  </a:ext>
                </a:extLst>
              </a:tr>
              <a:tr h="1311493">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Campus administrators will collect and monitor data supporting maximizing of instructional time.</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Campus Administrators, CLL</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Dashboard, Instructional walk-through focus tool, T-TESS observations, SGM data, Collaborative Learning Communities</a:t>
                      </a:r>
                      <a:endParaRPr lang="en-US" sz="1000">
                        <a:effectLst/>
                        <a:latin typeface="Calibri Light"/>
                        <a:ea typeface="Calibri" panose="020F0502020204030204" pitchFamily="34" charset="0"/>
                        <a:cs typeface="Times New Roman"/>
                      </a:endParaRPr>
                    </a:p>
                    <a:p>
                      <a:pPr marL="0" marR="0" algn="l">
                        <a:lnSpc>
                          <a:spcPct val="107000"/>
                        </a:lnSpc>
                        <a:spcBef>
                          <a:spcPts val="0"/>
                        </a:spcBef>
                        <a:spcAft>
                          <a:spcPts val="0"/>
                        </a:spcAft>
                      </a:pP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-Aug. 2024</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-Oct. 2023</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-Nov. 2023</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-Jan. 2024</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-March 2024</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-April 2024</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-June 2024</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Walk-Through Data, Walk-Through schedule, CLC agenda and sign in sheets, Admin/teacher conferences</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Increased quality instructional time, implementation of best practices, delivery of instruction           </a:t>
                      </a:r>
                      <a:endParaRPr lang="en-US" sz="1000">
                        <a:effectLst/>
                        <a:latin typeface="Calibri"/>
                        <a:ea typeface="Calibri" panose="020F0502020204030204" pitchFamily="34" charset="0"/>
                        <a:cs typeface="Times New Roman" panose="02020603050405020304" pitchFamily="18" charset="0"/>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Walk-Through Data Reviews</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Local funds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Title I funds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SCE Funds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State Bilingual funds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Migrant funds</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3701942"/>
                  </a:ext>
                </a:extLst>
              </a:tr>
              <a:tr h="153204">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Times New Roman"/>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77619153"/>
                  </a:ext>
                </a:extLst>
              </a:tr>
              <a:tr h="15320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Campus leadership will review walk-through data and identify areas of need.</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8901509"/>
                  </a:ext>
                </a:extLst>
              </a:tr>
              <a:tr h="15320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Campus leadership will identify staff instructional needs and develop an action plan</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00098866"/>
                  </a:ext>
                </a:extLst>
              </a:tr>
              <a:tr h="15320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Monitor and revise action plan.</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94094957"/>
                  </a:ext>
                </a:extLst>
              </a:tr>
              <a:tr h="299748">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2</a:t>
                      </a:r>
                      <a:endParaRPr lang="en-US" sz="1000">
                        <a:effectLst/>
                        <a:latin typeface="Times New Roman"/>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Times New Roman"/>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Times New Roman"/>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Times New Roman"/>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Times New Roman"/>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Times New Roman"/>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Times New Roman"/>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Times New Roman"/>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635002669"/>
                  </a:ext>
                </a:extLst>
              </a:tr>
              <a:tr h="1393555">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Campus administrators will identify areas of need by teacher</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Campus Administrators, CLL, Reading Resource Teacher</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Dashboard, Instructional walk-through focus tool, T-TESS observations, SGM data, Professional Learning Communities.</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-Aug. 2024</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-Oct. 2023</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-Nov. 2023</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-Jan. 2024</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-March 2024</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-April 2024</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-June 2024</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Walk-Through Data, Walk-Through schedule, CLC agenda and sign in sheets, Admin/teacher conferences</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1000">
                          <a:solidFill>
                            <a:srgbClr val="000000"/>
                          </a:solidFill>
                          <a:effectLst/>
                          <a:latin typeface="Calibri Light"/>
                          <a:ea typeface="Calibri" panose="020F0502020204030204" pitchFamily="34" charset="0"/>
                          <a:cs typeface="Times New Roman"/>
                        </a:rPr>
                        <a:t>Increased quality instructional time, implementation of best practices</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Walk-Through Data Reviews</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Local funds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Title I funds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SCE Funds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State Bilingual funds</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Migrant funds</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0852502"/>
                  </a:ext>
                </a:extLst>
              </a:tr>
              <a:tr h="153204">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Times New Roman"/>
                        <a:ea typeface="Calibri" panose="020F0502020204030204" pitchFamily="34" charset="0"/>
                        <a:cs typeface="Calibri"/>
                      </a:endParaRPr>
                    </a:p>
                  </a:txBody>
                  <a:tcPr marL="51997" marR="5199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4776445"/>
                  </a:ext>
                </a:extLst>
              </a:tr>
              <a:tr h="15320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Campus administrators and teacher will develop and monitor  professional development goals to address areas of need.</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01116551"/>
                  </a:ext>
                </a:extLst>
              </a:tr>
              <a:tr h="15320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Provide professional development opportunities for staff</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93216251"/>
                  </a:ext>
                </a:extLst>
              </a:tr>
              <a:tr h="15320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Review and monitor achievement of professional development goals.</a:t>
                      </a:r>
                      <a:endParaRPr lang="en-US" sz="1000">
                        <a:effectLst/>
                        <a:latin typeface="Calibri Light"/>
                        <a:ea typeface="Calibri" panose="020F0502020204030204" pitchFamily="34" charset="0"/>
                        <a:cs typeface="Times New Roman"/>
                      </a:endParaRPr>
                    </a:p>
                  </a:txBody>
                  <a:tcPr marL="51997" marR="5199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22881976"/>
                  </a:ext>
                </a:extLst>
              </a:tr>
            </a:tbl>
          </a:graphicData>
        </a:graphic>
      </p:graphicFrame>
    </p:spTree>
    <p:extLst>
      <p:ext uri="{BB962C8B-B14F-4D97-AF65-F5344CB8AC3E}">
        <p14:creationId xmlns:p14="http://schemas.microsoft.com/office/powerpoint/2010/main" val="148038974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2CABCDD5-230F-4B4F-9681-791751DEF46B}"/>
              </a:ext>
            </a:extLst>
          </p:cNvPr>
          <p:cNvGraphicFramePr>
            <a:graphicFrameLocks noGrp="1"/>
          </p:cNvGraphicFramePr>
          <p:nvPr>
            <p:extLst>
              <p:ext uri="{D42A27DB-BD31-4B8C-83A1-F6EECF244321}">
                <p14:modId xmlns:p14="http://schemas.microsoft.com/office/powerpoint/2010/main" val="2468113564"/>
              </p:ext>
            </p:extLst>
          </p:nvPr>
        </p:nvGraphicFramePr>
        <p:xfrm>
          <a:off x="0" y="1"/>
          <a:ext cx="12192000" cy="5024350"/>
        </p:xfrm>
        <a:graphic>
          <a:graphicData uri="http://schemas.openxmlformats.org/drawingml/2006/table">
            <a:tbl>
              <a:tblPr firstRow="1" firstCol="1" bandRow="1"/>
              <a:tblGrid>
                <a:gridCol w="1767014">
                  <a:extLst>
                    <a:ext uri="{9D8B030D-6E8A-4147-A177-3AD203B41FA5}">
                      <a16:colId xmlns:a16="http://schemas.microsoft.com/office/drawing/2014/main" val="181766461"/>
                    </a:ext>
                  </a:extLst>
                </a:gridCol>
                <a:gridCol w="1428978">
                  <a:extLst>
                    <a:ext uri="{9D8B030D-6E8A-4147-A177-3AD203B41FA5}">
                      <a16:colId xmlns:a16="http://schemas.microsoft.com/office/drawing/2014/main" val="379873342"/>
                    </a:ext>
                  </a:extLst>
                </a:gridCol>
                <a:gridCol w="1386116">
                  <a:extLst>
                    <a:ext uri="{9D8B030D-6E8A-4147-A177-3AD203B41FA5}">
                      <a16:colId xmlns:a16="http://schemas.microsoft.com/office/drawing/2014/main" val="2609632925"/>
                    </a:ext>
                  </a:extLst>
                </a:gridCol>
                <a:gridCol w="862078">
                  <a:extLst>
                    <a:ext uri="{9D8B030D-6E8A-4147-A177-3AD203B41FA5}">
                      <a16:colId xmlns:a16="http://schemas.microsoft.com/office/drawing/2014/main" val="1964761814"/>
                    </a:ext>
                  </a:extLst>
                </a:gridCol>
                <a:gridCol w="1803407">
                  <a:extLst>
                    <a:ext uri="{9D8B030D-6E8A-4147-A177-3AD203B41FA5}">
                      <a16:colId xmlns:a16="http://schemas.microsoft.com/office/drawing/2014/main" val="3235885339"/>
                    </a:ext>
                  </a:extLst>
                </a:gridCol>
                <a:gridCol w="1524405">
                  <a:extLst>
                    <a:ext uri="{9D8B030D-6E8A-4147-A177-3AD203B41FA5}">
                      <a16:colId xmlns:a16="http://schemas.microsoft.com/office/drawing/2014/main" val="3347076409"/>
                    </a:ext>
                  </a:extLst>
                </a:gridCol>
                <a:gridCol w="1679674">
                  <a:extLst>
                    <a:ext uri="{9D8B030D-6E8A-4147-A177-3AD203B41FA5}">
                      <a16:colId xmlns:a16="http://schemas.microsoft.com/office/drawing/2014/main" val="2914119957"/>
                    </a:ext>
                  </a:extLst>
                </a:gridCol>
                <a:gridCol w="1740328">
                  <a:extLst>
                    <a:ext uri="{9D8B030D-6E8A-4147-A177-3AD203B41FA5}">
                      <a16:colId xmlns:a16="http://schemas.microsoft.com/office/drawing/2014/main" val="878193025"/>
                    </a:ext>
                  </a:extLst>
                </a:gridCol>
              </a:tblGrid>
              <a:tr h="152061">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Goal Area 4:</a:t>
                      </a:r>
                      <a:endParaRPr lang="en-US" sz="1000">
                        <a:effectLst/>
                        <a:latin typeface="Calibri"/>
                        <a:ea typeface="Calibri" panose="020F0502020204030204" pitchFamily="34" charset="0"/>
                        <a:cs typeface="Calibri"/>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Increase Staff Quality, Recruitment and Retention</a:t>
                      </a:r>
                      <a:endParaRPr lang="en-US" sz="1000">
                        <a:effectLst/>
                        <a:latin typeface="Calibri"/>
                        <a:ea typeface="Calibri" panose="020F0502020204030204" pitchFamily="34" charset="0"/>
                        <a:cs typeface="Calibri"/>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49674758"/>
                  </a:ext>
                </a:extLst>
              </a:tr>
              <a:tr h="152061">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Annual Goal 2: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Campus leaders will use evaluation systems to increase staff quality, recruitment and retention by May 2024.</a:t>
                      </a:r>
                      <a:endParaRPr lang="en-US" sz="1000">
                        <a:effectLst/>
                        <a:latin typeface="Times New Roman"/>
                        <a:ea typeface="Calibri" panose="020F0502020204030204" pitchFamily="34" charset="0"/>
                        <a:cs typeface="Calibri"/>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70191597"/>
                  </a:ext>
                </a:extLst>
              </a:tr>
              <a:tr h="152061">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Objective 1: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Times New Roman"/>
                        </a:rPr>
                        <a:t>Develop the skills in teachers needed to complete fair, valid teacher evaluations.</a:t>
                      </a:r>
                      <a:endParaRPr lang="en-US" sz="1000">
                        <a:effectLst/>
                        <a:latin typeface="Calibri"/>
                        <a:ea typeface="Calibri" panose="020F0502020204030204" pitchFamily="34" charset="0"/>
                        <a:cs typeface="Times New Roman"/>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79958004"/>
                  </a:ext>
                </a:extLst>
              </a:tr>
              <a:tr h="311185">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1</a:t>
                      </a:r>
                      <a:endParaRPr lang="en-US" sz="1000">
                        <a:effectLst/>
                        <a:latin typeface="Calibri"/>
                        <a:ea typeface="Calibri" panose="020F0502020204030204" pitchFamily="34" charset="0"/>
                        <a:cs typeface="Calibri"/>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Calibri"/>
                        <a:ea typeface="Calibri" panose="020F0502020204030204" pitchFamily="34" charset="0"/>
                        <a:cs typeface="Calibri"/>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Calibri"/>
                        <a:ea typeface="Calibri" panose="020F0502020204030204" pitchFamily="34" charset="0"/>
                        <a:cs typeface="Calibri"/>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Calibri"/>
                        <a:ea typeface="Calibri" panose="020F0502020204030204" pitchFamily="34" charset="0"/>
                        <a:cs typeface="Calibri"/>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Calibri"/>
                        <a:ea typeface="Calibri" panose="020F0502020204030204" pitchFamily="34" charset="0"/>
                        <a:cs typeface="Calibri"/>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Calibri"/>
                        <a:ea typeface="Calibri" panose="020F0502020204030204" pitchFamily="34" charset="0"/>
                        <a:cs typeface="Calibri"/>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Calibri"/>
                        <a:ea typeface="Calibri" panose="020F0502020204030204" pitchFamily="34" charset="0"/>
                        <a:cs typeface="Calibri"/>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Calibri"/>
                        <a:ea typeface="Calibri" panose="020F0502020204030204" pitchFamily="34" charset="0"/>
                        <a:cs typeface="Calibri"/>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019027728"/>
                  </a:ext>
                </a:extLst>
              </a:tr>
              <a:tr h="1091550">
                <a:tc>
                  <a:txBody>
                    <a:bodyPr/>
                    <a:lstStyle/>
                    <a:p>
                      <a:pPr marL="0" marR="0" algn="l">
                        <a:lnSpc>
                          <a:spcPct val="107000"/>
                        </a:lnSpc>
                        <a:spcBef>
                          <a:spcPts val="0"/>
                        </a:spcBef>
                        <a:spcAft>
                          <a:spcPts val="0"/>
                        </a:spcAft>
                      </a:pPr>
                      <a:r>
                        <a:rPr lang="en-US" sz="1000">
                          <a:solidFill>
                            <a:srgbClr val="000000"/>
                          </a:solidFill>
                          <a:effectLst/>
                          <a:latin typeface="Calibri"/>
                          <a:ea typeface="Calibri" panose="020F0502020204030204" pitchFamily="34" charset="0"/>
                          <a:cs typeface="Calibri"/>
                        </a:rPr>
                        <a:t>Provide professional development for all campus teachers based on their professional development goals.</a:t>
                      </a:r>
                      <a:endParaRPr lang="en-US" sz="1000">
                        <a:effectLst/>
                        <a:latin typeface="Calibri"/>
                        <a:ea typeface="Calibri" panose="020F0502020204030204" pitchFamily="34" charset="0"/>
                        <a:cs typeface="Calibri"/>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  Principals, Assistant Principals, CLL</a:t>
                      </a:r>
                      <a:endParaRPr lang="en-US" sz="1000">
                        <a:effectLst/>
                        <a:latin typeface="Calibri Light"/>
                        <a:ea typeface="Calibri" panose="020F0502020204030204" pitchFamily="34" charset="0"/>
                        <a:cs typeface="Times New Roman"/>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Funding, professional development needs data, professional development trainers, Research-Based Resources</a:t>
                      </a:r>
                      <a:endParaRPr lang="en-US" sz="1000">
                        <a:effectLst/>
                        <a:latin typeface="Calibri Light"/>
                        <a:ea typeface="Calibri" panose="020F0502020204030204" pitchFamily="34" charset="0"/>
                        <a:cs typeface="Times New Roman"/>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Fall and Spring semester</a:t>
                      </a:r>
                      <a:endParaRPr lang="en-US" sz="1000">
                        <a:effectLst/>
                        <a:latin typeface="Calibri Light"/>
                        <a:ea typeface="Calibri" panose="020F0502020204030204" pitchFamily="34" charset="0"/>
                        <a:cs typeface="Times New Roman"/>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More alignment of teacher evaluations between evaluators, teacher evaluation a true reflection of teacher performance</a:t>
                      </a:r>
                      <a:endParaRPr lang="en-US" sz="1000">
                        <a:effectLst/>
                        <a:latin typeface="Calibri Light"/>
                        <a:ea typeface="Calibri" panose="020F0502020204030204" pitchFamily="34" charset="0"/>
                        <a:cs typeface="Times New Roman"/>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Improved student performance, higher teacher retention rate</a:t>
                      </a:r>
                      <a:endParaRPr lang="en-US" sz="1000">
                        <a:effectLst/>
                        <a:latin typeface="Calibri Light"/>
                        <a:ea typeface="Calibri" panose="020F0502020204030204" pitchFamily="34" charset="0"/>
                        <a:cs typeface="Times New Roman"/>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Progress monitoring, CBA, STAAR, SGM, T-TESS </a:t>
                      </a:r>
                      <a:endParaRPr lang="en-US" sz="1000">
                        <a:effectLst/>
                        <a:latin typeface="Calibri"/>
                        <a:ea typeface="Calibri" panose="020F0502020204030204" pitchFamily="34" charset="0"/>
                        <a:cs typeface="Times New Roman" panose="02020603050405020304" pitchFamily="18" charset="0"/>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T1 #3,#5</a:t>
                      </a:r>
                      <a:endParaRPr lang="en-US" sz="1000">
                        <a:effectLst/>
                        <a:latin typeface="Calibri Light"/>
                        <a:ea typeface="Calibri" panose="020F0502020204030204" pitchFamily="34" charset="0"/>
                        <a:cs typeface="Times New Roman"/>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2053112"/>
                  </a:ext>
                </a:extLst>
              </a:tr>
              <a:tr h="152061">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Calibri"/>
                        <a:ea typeface="Calibri" panose="020F0502020204030204" pitchFamily="34" charset="0"/>
                        <a:cs typeface="Calibri"/>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543853355"/>
                  </a:ext>
                </a:extLst>
              </a:tr>
              <a:tr h="152061">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Collect evidence of teacher PD needs.</a:t>
                      </a:r>
                      <a:endParaRPr lang="en-US" sz="1000">
                        <a:effectLst/>
                        <a:latin typeface="Calibri Light"/>
                        <a:ea typeface="Calibri" panose="020F0502020204030204" pitchFamily="34" charset="0"/>
                        <a:cs typeface="Times New Roman"/>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70931905"/>
                  </a:ext>
                </a:extLst>
              </a:tr>
              <a:tr h="152061">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Review academic reports for district and campus needs</a:t>
                      </a:r>
                      <a:endParaRPr lang="en-US" sz="1000">
                        <a:effectLst/>
                        <a:latin typeface="Calibri Light"/>
                        <a:ea typeface="Calibri" panose="020F0502020204030204" pitchFamily="34" charset="0"/>
                        <a:cs typeface="Times New Roman"/>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44315610"/>
                  </a:ext>
                </a:extLst>
              </a:tr>
              <a:tr h="152061">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Plan, schedule and hold trainings.</a:t>
                      </a:r>
                      <a:endParaRPr lang="en-US" sz="1000">
                        <a:effectLst/>
                        <a:latin typeface="Calibri Light"/>
                        <a:ea typeface="Calibri" panose="020F0502020204030204" pitchFamily="34" charset="0"/>
                        <a:cs typeface="Times New Roman"/>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94871480"/>
                  </a:ext>
                </a:extLst>
              </a:tr>
              <a:tr h="311185">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2</a:t>
                      </a:r>
                      <a:endParaRPr lang="en-US" sz="1000">
                        <a:effectLst/>
                        <a:latin typeface="Calibri"/>
                        <a:ea typeface="Calibri" panose="020F0502020204030204" pitchFamily="34" charset="0"/>
                        <a:cs typeface="Calibri"/>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Calibri"/>
                        <a:ea typeface="Calibri" panose="020F0502020204030204" pitchFamily="34" charset="0"/>
                        <a:cs typeface="Calibri"/>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Calibri"/>
                        <a:ea typeface="Calibri" panose="020F0502020204030204" pitchFamily="34" charset="0"/>
                        <a:cs typeface="Calibri"/>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Calibri"/>
                        <a:ea typeface="Calibri" panose="020F0502020204030204" pitchFamily="34" charset="0"/>
                        <a:cs typeface="Calibri"/>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Calibri"/>
                        <a:ea typeface="Calibri" panose="020F0502020204030204" pitchFamily="34" charset="0"/>
                        <a:cs typeface="Calibri"/>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Calibri"/>
                        <a:ea typeface="Calibri" panose="020F0502020204030204" pitchFamily="34" charset="0"/>
                        <a:cs typeface="Calibri"/>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Calibri"/>
                        <a:ea typeface="Calibri" panose="020F0502020204030204" pitchFamily="34" charset="0"/>
                        <a:cs typeface="Calibri"/>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Calibri"/>
                        <a:ea typeface="Calibri" panose="020F0502020204030204" pitchFamily="34" charset="0"/>
                        <a:cs typeface="Calibri"/>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795417397"/>
                  </a:ext>
                </a:extLst>
              </a:tr>
              <a:tr h="1425058">
                <a:tc>
                  <a:txBody>
                    <a:bodyPr/>
                    <a:lstStyle/>
                    <a:p>
                      <a:pPr marL="0" marR="0" algn="l">
                        <a:lnSpc>
                          <a:spcPct val="107000"/>
                        </a:lnSpc>
                        <a:spcBef>
                          <a:spcPts val="0"/>
                        </a:spcBef>
                        <a:spcAft>
                          <a:spcPts val="0"/>
                        </a:spcAft>
                      </a:pPr>
                      <a:r>
                        <a:rPr lang="en-US" sz="1000">
                          <a:solidFill>
                            <a:srgbClr val="000000"/>
                          </a:solidFill>
                          <a:effectLst/>
                          <a:latin typeface="Calibri"/>
                          <a:ea typeface="Calibri" panose="020F0502020204030204" pitchFamily="34" charset="0"/>
                          <a:cs typeface="Calibri"/>
                        </a:rPr>
                        <a:t>Provide professional development for  all teachers based on  professional individual development goals.</a:t>
                      </a:r>
                      <a:endParaRPr lang="en-US" sz="1000">
                        <a:effectLst/>
                        <a:latin typeface="Calibri"/>
                        <a:ea typeface="Calibri" panose="020F0502020204030204" pitchFamily="34" charset="0"/>
                        <a:cs typeface="Calibri"/>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 Principals, Assistant Principals</a:t>
                      </a:r>
                      <a:endParaRPr lang="en-US" sz="1000">
                        <a:effectLst/>
                        <a:latin typeface="Calibri Light"/>
                        <a:ea typeface="Calibri" panose="020F0502020204030204" pitchFamily="34" charset="0"/>
                        <a:cs typeface="Times New Roman"/>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Funding, professional development needs data, professional  development trainers, calibration trainings opportunities</a:t>
                      </a:r>
                      <a:endParaRPr lang="en-US" sz="1000">
                        <a:effectLst/>
                        <a:latin typeface="Calibri Light"/>
                        <a:ea typeface="Calibri" panose="020F0502020204030204" pitchFamily="34" charset="0"/>
                        <a:cs typeface="Times New Roman"/>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algn="l">
                        <a:lnSpc>
                          <a:spcPct val="107000"/>
                        </a:lnSpc>
                        <a:spcBef>
                          <a:spcPts val="0"/>
                        </a:spcBef>
                        <a:spcAft>
                          <a:spcPts val="0"/>
                        </a:spcAft>
                        <a:buNone/>
                      </a:pPr>
                      <a:r>
                        <a:rPr lang="en-US" sz="1000" b="0" i="0" u="none" strike="noStrike" noProof="0">
                          <a:solidFill>
                            <a:srgbClr val="000000"/>
                          </a:solidFill>
                          <a:effectLst/>
                          <a:latin typeface="Calibri Light"/>
                        </a:rPr>
                        <a:t>Quarterly</a:t>
                      </a:r>
                    </a:p>
                    <a:p>
                      <a:pPr marL="0" marR="0" lvl="0" algn="l">
                        <a:lnSpc>
                          <a:spcPct val="107000"/>
                        </a:lnSpc>
                        <a:spcBef>
                          <a:spcPts val="0"/>
                        </a:spcBef>
                        <a:spcAft>
                          <a:spcPts val="0"/>
                        </a:spcAft>
                        <a:buNone/>
                      </a:pPr>
                      <a:endParaRPr lang="en-US" sz="1000" b="0" i="0" u="none" strike="noStrike" noProof="0">
                        <a:solidFill>
                          <a:srgbClr val="000000"/>
                        </a:solidFill>
                        <a:effectLst/>
                        <a:latin typeface="Calibri Light"/>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 teacher evaluation a true reflection of teacher performance and student growth</a:t>
                      </a:r>
                      <a:endParaRPr lang="en-US" sz="1000">
                        <a:effectLst/>
                        <a:latin typeface="Calibri Light"/>
                        <a:ea typeface="Calibri" panose="020F0502020204030204" pitchFamily="34" charset="0"/>
                        <a:cs typeface="Times New Roman"/>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1000">
                          <a:solidFill>
                            <a:srgbClr val="000000"/>
                          </a:solidFill>
                          <a:effectLst/>
                          <a:latin typeface="Calibri Light"/>
                          <a:ea typeface="Calibri" panose="020F0502020204030204" pitchFamily="34" charset="0"/>
                          <a:cs typeface="Times New Roman"/>
                        </a:rPr>
                        <a:t>Data showing increase alignment between teacher evaluation and student performance</a:t>
                      </a:r>
                      <a:endParaRPr lang="en-US" sz="1000">
                        <a:effectLst/>
                        <a:latin typeface="Calibri Light"/>
                        <a:ea typeface="Calibri" panose="020F0502020204030204" pitchFamily="34" charset="0"/>
                        <a:cs typeface="Times New Roman"/>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T-TESS evaluation data, student performance data</a:t>
                      </a:r>
                      <a:endParaRPr lang="en-US" sz="1000">
                        <a:effectLst/>
                        <a:latin typeface="Calibri Light"/>
                        <a:ea typeface="Calibri" panose="020F0502020204030204" pitchFamily="34" charset="0"/>
                        <a:cs typeface="Times New Roman"/>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T1 #3,#5</a:t>
                      </a:r>
                      <a:endParaRPr lang="en-US" sz="1000">
                        <a:effectLst/>
                        <a:latin typeface="Calibri Light"/>
                        <a:ea typeface="Calibri" panose="020F0502020204030204" pitchFamily="34" charset="0"/>
                        <a:cs typeface="Times New Roman"/>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9379350"/>
                  </a:ext>
                </a:extLst>
              </a:tr>
              <a:tr h="152061">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Calibri"/>
                        <a:ea typeface="Calibri" panose="020F0502020204030204" pitchFamily="34" charset="0"/>
                        <a:cs typeface="Calibri"/>
                      </a:endParaRPr>
                    </a:p>
                  </a:txBody>
                  <a:tcPr marL="53326" marR="5332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56050697"/>
                  </a:ext>
                </a:extLst>
              </a:tr>
              <a:tr h="152061">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Schedule quarterly meetings for teacher evaluation Calibrations</a:t>
                      </a:r>
                      <a:endParaRPr lang="en-US" sz="1000">
                        <a:effectLst/>
                        <a:latin typeface="Calibri Light"/>
                        <a:ea typeface="Calibri" panose="020F0502020204030204" pitchFamily="34" charset="0"/>
                        <a:cs typeface="Times New Roman"/>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36614269"/>
                  </a:ext>
                </a:extLst>
              </a:tr>
              <a:tr h="152061">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Hold quarterly principal and assistant principal team walk-through  and evaluation talks.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76705713"/>
                  </a:ext>
                </a:extLst>
              </a:tr>
              <a:tr h="152061">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Review teacher evaluations and compare to student performance.</a:t>
                      </a:r>
                      <a:endParaRPr lang="en-US" sz="1000">
                        <a:effectLst/>
                        <a:latin typeface="Calibri Light"/>
                        <a:ea typeface="Calibri" panose="020F0502020204030204" pitchFamily="34" charset="0"/>
                        <a:cs typeface="Times New Roman"/>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29219360"/>
                  </a:ext>
                </a:extLst>
              </a:tr>
              <a:tr h="152061">
                <a:tc gridSpan="8">
                  <a:txBody>
                    <a:bodyPr/>
                    <a:lstStyle/>
                    <a:p>
                      <a:pPr marL="0" marR="0" algn="l">
                        <a:lnSpc>
                          <a:spcPct val="107000"/>
                        </a:lnSpc>
                        <a:spcBef>
                          <a:spcPts val="0"/>
                        </a:spcBef>
                        <a:spcAft>
                          <a:spcPts val="0"/>
                        </a:spcAft>
                      </a:pPr>
                      <a:endParaRPr lang="en-US" sz="1000">
                        <a:effectLst/>
                        <a:latin typeface="Calibri"/>
                        <a:ea typeface="Calibri" panose="020F0502020204030204" pitchFamily="34" charset="0"/>
                        <a:cs typeface="Calibri"/>
                      </a:endParaRPr>
                    </a:p>
                  </a:txBody>
                  <a:tcPr marL="53326" marR="533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74349185"/>
                  </a:ext>
                </a:extLst>
              </a:tr>
            </a:tbl>
          </a:graphicData>
        </a:graphic>
      </p:graphicFrame>
    </p:spTree>
    <p:extLst>
      <p:ext uri="{BB962C8B-B14F-4D97-AF65-F5344CB8AC3E}">
        <p14:creationId xmlns:p14="http://schemas.microsoft.com/office/powerpoint/2010/main" val="142276127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17E788F4-7A6A-4C57-9759-39D8DDFAAAFA}"/>
              </a:ext>
            </a:extLst>
          </p:cNvPr>
          <p:cNvGraphicFramePr>
            <a:graphicFrameLocks noGrp="1"/>
          </p:cNvGraphicFramePr>
          <p:nvPr>
            <p:extLst>
              <p:ext uri="{D42A27DB-BD31-4B8C-83A1-F6EECF244321}">
                <p14:modId xmlns:p14="http://schemas.microsoft.com/office/powerpoint/2010/main" val="3638909071"/>
              </p:ext>
            </p:extLst>
          </p:nvPr>
        </p:nvGraphicFramePr>
        <p:xfrm>
          <a:off x="0" y="0"/>
          <a:ext cx="12191998" cy="4810932"/>
        </p:xfrm>
        <a:graphic>
          <a:graphicData uri="http://schemas.openxmlformats.org/drawingml/2006/table">
            <a:tbl>
              <a:tblPr firstRow="1" firstCol="1" bandRow="1"/>
              <a:tblGrid>
                <a:gridCol w="2003156">
                  <a:extLst>
                    <a:ext uri="{9D8B030D-6E8A-4147-A177-3AD203B41FA5}">
                      <a16:colId xmlns:a16="http://schemas.microsoft.com/office/drawing/2014/main" val="3738496126"/>
                    </a:ext>
                  </a:extLst>
                </a:gridCol>
                <a:gridCol w="1333550">
                  <a:extLst>
                    <a:ext uri="{9D8B030D-6E8A-4147-A177-3AD203B41FA5}">
                      <a16:colId xmlns:a16="http://schemas.microsoft.com/office/drawing/2014/main" val="985603696"/>
                    </a:ext>
                  </a:extLst>
                </a:gridCol>
                <a:gridCol w="1290690">
                  <a:extLst>
                    <a:ext uri="{9D8B030D-6E8A-4147-A177-3AD203B41FA5}">
                      <a16:colId xmlns:a16="http://schemas.microsoft.com/office/drawing/2014/main" val="3818182785"/>
                    </a:ext>
                  </a:extLst>
                </a:gridCol>
                <a:gridCol w="823259">
                  <a:extLst>
                    <a:ext uri="{9D8B030D-6E8A-4147-A177-3AD203B41FA5}">
                      <a16:colId xmlns:a16="http://schemas.microsoft.com/office/drawing/2014/main" val="3143608038"/>
                    </a:ext>
                  </a:extLst>
                </a:gridCol>
                <a:gridCol w="1654606">
                  <a:extLst>
                    <a:ext uri="{9D8B030D-6E8A-4147-A177-3AD203B41FA5}">
                      <a16:colId xmlns:a16="http://schemas.microsoft.com/office/drawing/2014/main" val="2897147695"/>
                    </a:ext>
                  </a:extLst>
                </a:gridCol>
                <a:gridCol w="2003156">
                  <a:extLst>
                    <a:ext uri="{9D8B030D-6E8A-4147-A177-3AD203B41FA5}">
                      <a16:colId xmlns:a16="http://schemas.microsoft.com/office/drawing/2014/main" val="3762315761"/>
                    </a:ext>
                  </a:extLst>
                </a:gridCol>
                <a:gridCol w="1509038">
                  <a:extLst>
                    <a:ext uri="{9D8B030D-6E8A-4147-A177-3AD203B41FA5}">
                      <a16:colId xmlns:a16="http://schemas.microsoft.com/office/drawing/2014/main" val="3682171682"/>
                    </a:ext>
                  </a:extLst>
                </a:gridCol>
                <a:gridCol w="1574543">
                  <a:extLst>
                    <a:ext uri="{9D8B030D-6E8A-4147-A177-3AD203B41FA5}">
                      <a16:colId xmlns:a16="http://schemas.microsoft.com/office/drawing/2014/main" val="3829143473"/>
                    </a:ext>
                  </a:extLst>
                </a:gridCol>
              </a:tblGrid>
              <a:tr h="152664">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Goal Area 4:</a:t>
                      </a:r>
                      <a:endParaRPr lang="en-US" sz="1000">
                        <a:effectLst/>
                        <a:latin typeface="Times New Roman"/>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Increase Staff Quality, Recruitment and Retention</a:t>
                      </a:r>
                      <a:endParaRPr lang="en-US" sz="1000">
                        <a:effectLst/>
                        <a:latin typeface="Times New Roman"/>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75158925"/>
                  </a:ext>
                </a:extLst>
              </a:tr>
              <a:tr h="152664">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Annual Goal 2:  </a:t>
                      </a:r>
                      <a:endParaRPr lang="en-US" sz="1000">
                        <a:effectLst/>
                        <a:latin typeface="Times New Roman"/>
                        <a:ea typeface="Calibri" panose="020F0502020204030204" pitchFamily="34" charset="0"/>
                        <a:cs typeface="Times New Roman" panose="02020603050405020304" pitchFamily="18" charset="0"/>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Times New Roman"/>
                        </a:rPr>
                        <a:t>Campus leaders will use evaluation systems to increase staff quality, recruitment and retention by May 2024.</a:t>
                      </a:r>
                      <a:endParaRPr lang="en-US" sz="1000">
                        <a:effectLst/>
                        <a:latin typeface="Times New Roman"/>
                        <a:ea typeface="Calibri" panose="020F0502020204030204" pitchFamily="34" charset="0"/>
                        <a:cs typeface="Times New Roman"/>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82400787"/>
                  </a:ext>
                </a:extLst>
              </a:tr>
              <a:tr h="152664">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Objective 2:  </a:t>
                      </a:r>
                      <a:endParaRPr lang="en-US" sz="1000">
                        <a:effectLst/>
                        <a:latin typeface="Times New Roman"/>
                        <a:ea typeface="Calibri" panose="020F0502020204030204" pitchFamily="34" charset="0"/>
                        <a:cs typeface="Times New Roman" panose="02020603050405020304" pitchFamily="18" charset="0"/>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Times New Roman"/>
                        </a:rPr>
                        <a:t>Support the professional growth of campus teachers by monitoring, evaluating, and providing feedback using T-TESS evaluation system twice per year.</a:t>
                      </a:r>
                      <a:endParaRPr lang="en-US" sz="1000">
                        <a:effectLst/>
                        <a:latin typeface="Times New Roman"/>
                        <a:ea typeface="Calibri" panose="020F0502020204030204" pitchFamily="34" charset="0"/>
                        <a:cs typeface="Times New Roman"/>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72888573"/>
                  </a:ext>
                </a:extLst>
              </a:tr>
              <a:tr h="312420">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1</a:t>
                      </a:r>
                      <a:endParaRPr lang="en-US" sz="1000">
                        <a:effectLst/>
                        <a:latin typeface="Times New Roman"/>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Times New Roman"/>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Times New Roman"/>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Times New Roman"/>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Times New Roman"/>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Times New Roman"/>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Times New Roman"/>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Times New Roman"/>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497065518"/>
                  </a:ext>
                </a:extLst>
              </a:tr>
              <a:tr h="1087031">
                <a:tc>
                  <a:txBody>
                    <a:bodyPr/>
                    <a:lstStyle/>
                    <a:p>
                      <a:pPr marL="0" marR="0" algn="l">
                        <a:lnSpc>
                          <a:spcPct val="107000"/>
                        </a:lnSpc>
                        <a:spcBef>
                          <a:spcPts val="0"/>
                        </a:spcBef>
                        <a:spcAft>
                          <a:spcPts val="0"/>
                        </a:spcAft>
                      </a:pPr>
                      <a:r>
                        <a:rPr lang="en-US" sz="1000">
                          <a:solidFill>
                            <a:srgbClr val="000000"/>
                          </a:solidFill>
                          <a:effectLst/>
                          <a:latin typeface="Calibri"/>
                          <a:ea typeface="Calibri" panose="020F0502020204030204" pitchFamily="34" charset="0"/>
                          <a:cs typeface="Calibri"/>
                        </a:rPr>
                        <a:t>All campus administrators will use a high-quality evaluation system (T-TESS) to increase staff quality, </a:t>
                      </a:r>
                      <a:endParaRPr lang="en-US" sz="1000">
                        <a:effectLst/>
                        <a:latin typeface="Calibri"/>
                        <a:ea typeface="Calibri" panose="020F0502020204030204" pitchFamily="34" charset="0"/>
                        <a:cs typeface="Times New Roman" panose="02020603050405020304" pitchFamily="18" charset="0"/>
                      </a:endParaRP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 Campus principal, assistant principal,          CLL</a:t>
                      </a:r>
                      <a:endParaRPr lang="en-US" sz="1000">
                        <a:effectLst/>
                        <a:latin typeface="Calibri Light"/>
                        <a:ea typeface="Calibri" panose="020F0502020204030204" pitchFamily="34" charset="0"/>
                        <a:cs typeface="Times New Roman"/>
                      </a:endParaRP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a:ea typeface="Calibri" panose="020F0502020204030204" pitchFamily="34" charset="0"/>
                          <a:cs typeface="Calibri"/>
                        </a:rPr>
                        <a:t>T-TESS  Evaluation, Materials </a:t>
                      </a:r>
                      <a:endParaRPr lang="en-US" sz="1000">
                        <a:effectLst/>
                        <a:latin typeface="Calibri"/>
                        <a:ea typeface="Calibri" panose="020F0502020204030204" pitchFamily="34" charset="0"/>
                        <a:cs typeface="Times New Roman"/>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August 2023- </a:t>
                      </a:r>
                      <a:endParaRPr lang="en-US" sz="1000">
                        <a:effectLst/>
                        <a:latin typeface="Calibri Light"/>
                        <a:ea typeface="Calibri" panose="020F0502020204030204" pitchFamily="34" charset="0"/>
                        <a:cs typeface="Times New Roman"/>
                      </a:endParaRPr>
                    </a:p>
                    <a:p>
                      <a:pPr marL="0" marR="0" lvl="0" algn="l">
                        <a:lnSpc>
                          <a:spcPct val="107000"/>
                        </a:lnSpc>
                        <a:spcBef>
                          <a:spcPts val="0"/>
                        </a:spcBef>
                        <a:spcAft>
                          <a:spcPts val="0"/>
                        </a:spcAft>
                        <a:buNone/>
                      </a:pPr>
                      <a:r>
                        <a:rPr lang="en-US" sz="1000">
                          <a:solidFill>
                            <a:srgbClr val="000000"/>
                          </a:solidFill>
                          <a:effectLst/>
                          <a:latin typeface="Calibri Light"/>
                          <a:ea typeface="Calibri" panose="020F0502020204030204" pitchFamily="34" charset="0"/>
                          <a:cs typeface="Times New Roman"/>
                        </a:rPr>
                        <a:t>May 2024</a:t>
                      </a:r>
                      <a:endParaRPr lang="en-US" sz="1000">
                        <a:effectLst/>
                        <a:latin typeface="Calibri Light"/>
                        <a:ea typeface="Calibri" panose="020F0502020204030204" pitchFamily="34" charset="0"/>
                        <a:cs typeface="Times New Roman"/>
                      </a:endParaRP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T-TESS evaluations,                  </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Sign-in sheets</a:t>
                      </a:r>
                      <a:br>
                        <a:rPr lang="en-US" sz="1000">
                          <a:effectLst/>
                          <a:latin typeface="Calibri"/>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Coaching logs and schedules</a:t>
                      </a:r>
                      <a:endParaRPr lang="en-US" sz="1000">
                        <a:effectLst/>
                        <a:latin typeface="Calibri Light"/>
                        <a:ea typeface="Calibri" panose="020F0502020204030204" pitchFamily="34" charset="0"/>
                        <a:cs typeface="Times New Roman"/>
                      </a:endParaRP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Increase student achievement</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Higher teacher retention</a:t>
                      </a:r>
                      <a:br>
                        <a:rPr lang="en-US" sz="1000">
                          <a:solidFill>
                            <a:srgbClr val="000000"/>
                          </a:solidFill>
                          <a:effectLst/>
                          <a:latin typeface="Calibri Light"/>
                          <a:ea typeface="Calibri" panose="020F0502020204030204" pitchFamily="34" charset="0"/>
                          <a:cs typeface="Times New Roman"/>
                        </a:rPr>
                      </a:br>
                      <a:r>
                        <a:rPr lang="en-US" sz="1000">
                          <a:solidFill>
                            <a:srgbClr val="000000"/>
                          </a:solidFill>
                          <a:effectLst/>
                          <a:latin typeface="Calibri Light"/>
                          <a:ea typeface="Calibri" panose="020F0502020204030204" pitchFamily="34" charset="0"/>
                          <a:cs typeface="Times New Roman"/>
                        </a:rPr>
                        <a:t>Higher School report card based on TAPR</a:t>
                      </a:r>
                      <a:endParaRPr lang="en-US" sz="1000">
                        <a:effectLst/>
                        <a:latin typeface="Calibri Light"/>
                        <a:ea typeface="Calibri" panose="020F0502020204030204" pitchFamily="34" charset="0"/>
                        <a:cs typeface="Times New Roman"/>
                      </a:endParaRP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T-TESS Evaluations</a:t>
                      </a:r>
                      <a:endParaRPr lang="en-US" sz="1000">
                        <a:effectLst/>
                        <a:latin typeface="Calibri Light"/>
                        <a:ea typeface="Calibri" panose="020F0502020204030204" pitchFamily="34" charset="0"/>
                        <a:cs typeface="Times New Roman"/>
                      </a:endParaRP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Local</a:t>
                      </a:r>
                      <a:endParaRPr lang="en-US" sz="1000">
                        <a:effectLst/>
                        <a:latin typeface="Calibri Light"/>
                        <a:ea typeface="Calibri" panose="020F0502020204030204" pitchFamily="34" charset="0"/>
                        <a:cs typeface="Times New Roman"/>
                      </a:endParaRP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18467830"/>
                  </a:ext>
                </a:extLst>
              </a:tr>
              <a:tr h="152664">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Times New Roman"/>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91136174"/>
                  </a:ext>
                </a:extLst>
              </a:tr>
              <a:tr h="15266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1)Professional development for teachers and campus leadership is provided at the beginning of the school year and continue as needed.</a:t>
                      </a:r>
                      <a:endParaRPr lang="en-US" sz="1000">
                        <a:effectLst/>
                        <a:latin typeface="Calibri Light"/>
                        <a:ea typeface="Calibri" panose="020F0502020204030204" pitchFamily="34" charset="0"/>
                        <a:cs typeface="Times New Roman"/>
                      </a:endParaRP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67304302"/>
                  </a:ext>
                </a:extLst>
              </a:tr>
              <a:tr h="15266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Identify areas of need and provide professional development</a:t>
                      </a:r>
                      <a:endParaRPr lang="en-US" sz="1000">
                        <a:effectLst/>
                        <a:latin typeface="Calibri Light"/>
                        <a:ea typeface="Calibri" panose="020F0502020204030204" pitchFamily="34" charset="0"/>
                        <a:cs typeface="Times New Roman"/>
                      </a:endParaRP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50052943"/>
                  </a:ext>
                </a:extLst>
              </a:tr>
              <a:tr h="15266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Provide feedback and action plans </a:t>
                      </a:r>
                      <a:endParaRPr lang="en-US" sz="1000">
                        <a:effectLst/>
                        <a:latin typeface="Calibri"/>
                        <a:ea typeface="Calibri" panose="020F0502020204030204" pitchFamily="34" charset="0"/>
                        <a:cs typeface="Times New Roman" panose="02020603050405020304" pitchFamily="18" charset="0"/>
                      </a:endParaRP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88366787"/>
                  </a:ext>
                </a:extLst>
              </a:tr>
              <a:tr h="312420">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2</a:t>
                      </a:r>
                      <a:endParaRPr lang="en-US" sz="1000">
                        <a:effectLst/>
                        <a:latin typeface="Times New Roman"/>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Times New Roman"/>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Times New Roman"/>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Times New Roman"/>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Times New Roman"/>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Times New Roman"/>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Times New Roman"/>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Times New Roman"/>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959785055"/>
                  </a:ext>
                </a:extLst>
              </a:tr>
              <a:tr h="1221934">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Teachers will receive annual T-TESS review sessions</a:t>
                      </a:r>
                      <a:endParaRPr lang="en-US" sz="1000">
                        <a:effectLst/>
                        <a:latin typeface="Calibri"/>
                        <a:ea typeface="Calibri" panose="020F0502020204030204" pitchFamily="34" charset="0"/>
                        <a:cs typeface="Times New Roman" panose="02020603050405020304" pitchFamily="18" charset="0"/>
                      </a:endParaRP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0" algn="l">
                        <a:lnSpc>
                          <a:spcPct val="107000"/>
                        </a:lnSpc>
                        <a:spcBef>
                          <a:spcPts val="0"/>
                        </a:spcBef>
                        <a:spcAft>
                          <a:spcPts val="0"/>
                        </a:spcAft>
                      </a:pPr>
                      <a:r>
                        <a:rPr lang="en-US" sz="1000">
                          <a:effectLst/>
                          <a:latin typeface="Calibri Light"/>
                          <a:ea typeface="Calibri" panose="020F0502020204030204" pitchFamily="34" charset="0"/>
                          <a:cs typeface="Times New Roman"/>
                        </a:rPr>
                        <a:t>−TxCEE, </a:t>
                      </a:r>
                    </a:p>
                    <a:p>
                      <a:pPr marL="0" marR="0" lvl="0" algn="l">
                        <a:lnSpc>
                          <a:spcPct val="107000"/>
                        </a:lnSpc>
                        <a:spcBef>
                          <a:spcPts val="0"/>
                        </a:spcBef>
                        <a:spcAft>
                          <a:spcPts val="0"/>
                        </a:spcAft>
                        <a:buNone/>
                      </a:pPr>
                      <a:r>
                        <a:rPr lang="en-US" sz="1000">
                          <a:effectLst/>
                          <a:latin typeface="Calibri Light"/>
                          <a:cs typeface="Times New Roman"/>
                        </a:rPr>
                        <a:t>Principal </a:t>
                      </a:r>
                    </a:p>
                    <a:p>
                      <a:pPr marL="0" marR="0" lvl="0" algn="l">
                        <a:lnSpc>
                          <a:spcPct val="107000"/>
                        </a:lnSpc>
                        <a:spcBef>
                          <a:spcPts val="0"/>
                        </a:spcBef>
                        <a:spcAft>
                          <a:spcPts val="0"/>
                        </a:spcAft>
                        <a:buNone/>
                      </a:pPr>
                      <a:r>
                        <a:rPr lang="en-US" sz="1000">
                          <a:effectLst/>
                          <a:latin typeface="Calibri Light"/>
                          <a:cs typeface="Times New Roman"/>
                        </a:rPr>
                        <a:t>Assistant Principal</a:t>
                      </a:r>
                    </a:p>
                    <a:p>
                      <a:pPr marL="0" marR="0" lvl="0" algn="l">
                        <a:lnSpc>
                          <a:spcPct val="107000"/>
                        </a:lnSpc>
                        <a:spcBef>
                          <a:spcPts val="0"/>
                        </a:spcBef>
                        <a:spcAft>
                          <a:spcPts val="0"/>
                        </a:spcAft>
                        <a:buNone/>
                      </a:pPr>
                      <a:r>
                        <a:rPr lang="en-US" sz="1000">
                          <a:effectLst/>
                          <a:latin typeface="Calibri Light"/>
                          <a:cs typeface="Times New Roman"/>
                        </a:rPr>
                        <a:t>CLL</a:t>
                      </a: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effectLst/>
                          <a:latin typeface="Calibri Light"/>
                          <a:ea typeface="Calibri" panose="020F0502020204030204" pitchFamily="34" charset="0"/>
                          <a:cs typeface="Times New Roman"/>
                        </a:rPr>
                        <a:t>T-TESS Evaluation Tool , Materials</a:t>
                      </a:r>
                    </a:p>
                    <a:p>
                      <a:pPr marL="0" marR="0" lvl="0" algn="l">
                        <a:lnSpc>
                          <a:spcPct val="107000"/>
                        </a:lnSpc>
                        <a:spcBef>
                          <a:spcPts val="0"/>
                        </a:spcBef>
                        <a:spcAft>
                          <a:spcPts val="0"/>
                        </a:spcAft>
                        <a:buNone/>
                      </a:pPr>
                      <a:r>
                        <a:rPr lang="en-US" sz="1000">
                          <a:effectLst/>
                          <a:latin typeface="Calibri Light"/>
                          <a:cs typeface="Times New Roman"/>
                        </a:rPr>
                        <a:t>T-TESS Guide</a:t>
                      </a: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effectLst/>
                          <a:latin typeface="Calibri Light"/>
                          <a:ea typeface="Calibri" panose="020F0502020204030204" pitchFamily="34" charset="0"/>
                          <a:cs typeface="Times New Roman"/>
                        </a:rPr>
                        <a:t>August 2023- May 2024</a:t>
                      </a: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effectLst/>
                          <a:latin typeface="Calibri Light"/>
                          <a:ea typeface="Calibri" panose="020F0502020204030204" pitchFamily="34" charset="0"/>
                          <a:cs typeface="Times New Roman"/>
                        </a:rPr>
                        <a:t>"T-TESS evaluations                            ERO Numbers</a:t>
                      </a:r>
                      <a:endParaRPr lang="en-US"/>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1000">
                          <a:effectLst/>
                          <a:latin typeface="Calibri Light"/>
                          <a:ea typeface="Calibri" panose="020F0502020204030204" pitchFamily="34" charset="0"/>
                          <a:cs typeface="Times New Roman"/>
                        </a:rPr>
                        <a:t>Submit quality PD goals</a:t>
                      </a:r>
                    </a:p>
                    <a:p>
                      <a:pPr marL="0" marR="0" algn="l">
                        <a:lnSpc>
                          <a:spcPct val="107000"/>
                        </a:lnSpc>
                        <a:spcBef>
                          <a:spcPts val="0"/>
                        </a:spcBef>
                        <a:spcAft>
                          <a:spcPts val="1200"/>
                        </a:spcAft>
                      </a:pPr>
                      <a:r>
                        <a:rPr lang="en-US" sz="1000">
                          <a:effectLst/>
                          <a:latin typeface="Calibri Light"/>
                          <a:ea typeface="Calibri" panose="020F0502020204030204" pitchFamily="34" charset="0"/>
                          <a:cs typeface="Times New Roman"/>
                        </a:rPr>
                        <a:t>Growth in Standards</a:t>
                      </a:r>
                    </a:p>
                    <a:p>
                      <a:pPr marL="0" marR="0" algn="l">
                        <a:lnSpc>
                          <a:spcPct val="107000"/>
                        </a:lnSpc>
                        <a:spcBef>
                          <a:spcPts val="0"/>
                        </a:spcBef>
                        <a:spcAft>
                          <a:spcPts val="1200"/>
                        </a:spcAft>
                      </a:pPr>
                      <a:r>
                        <a:rPr lang="en-US" sz="1000">
                          <a:effectLst/>
                          <a:latin typeface="Calibri Light"/>
                          <a:ea typeface="Calibri" panose="020F0502020204030204" pitchFamily="34" charset="0"/>
                          <a:cs typeface="Times New Roman"/>
                        </a:rPr>
                        <a:t>Walkthroughs </a:t>
                      </a: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effectLst/>
                          <a:latin typeface="Calibri Light"/>
                          <a:ea typeface="Calibri" panose="020F0502020204030204" pitchFamily="34" charset="0"/>
                          <a:cs typeface="Times New Roman"/>
                        </a:rPr>
                        <a:t>−</a:t>
                      </a:r>
                      <a:r>
                        <a:rPr lang="en-US" sz="1000" err="1">
                          <a:effectLst/>
                          <a:latin typeface="Calibri Light"/>
                          <a:ea typeface="Calibri" panose="020F0502020204030204" pitchFamily="34" charset="0"/>
                          <a:cs typeface="Times New Roman"/>
                        </a:rPr>
                        <a:t>TxCEE</a:t>
                      </a:r>
                      <a:r>
                        <a:rPr lang="en-US" sz="1000">
                          <a:effectLst/>
                          <a:latin typeface="Calibri Light"/>
                          <a:ea typeface="Calibri" panose="020F0502020204030204" pitchFamily="34" charset="0"/>
                          <a:cs typeface="Times New Roman"/>
                        </a:rPr>
                        <a:t>, </a:t>
                      </a:r>
                      <a:endParaRPr lang="en-US"/>
                    </a:p>
                    <a:p>
                      <a:pPr marL="0" marR="0" lvl="0" algn="l">
                        <a:lnSpc>
                          <a:spcPct val="107000"/>
                        </a:lnSpc>
                        <a:spcBef>
                          <a:spcPts val="0"/>
                        </a:spcBef>
                        <a:spcAft>
                          <a:spcPts val="0"/>
                        </a:spcAft>
                        <a:buNone/>
                      </a:pPr>
                      <a:r>
                        <a:rPr lang="en-US" sz="1000">
                          <a:effectLst/>
                          <a:latin typeface="Calibri Light"/>
                          <a:ea typeface="Calibri" panose="020F0502020204030204" pitchFamily="34" charset="0"/>
                          <a:cs typeface="Times New Roman"/>
                        </a:rPr>
                        <a:t>-HR Dept. </a:t>
                      </a:r>
                    </a:p>
                    <a:p>
                      <a:pPr marL="0" marR="0" lvl="0" algn="l">
                        <a:lnSpc>
                          <a:spcPct val="107000"/>
                        </a:lnSpc>
                        <a:spcBef>
                          <a:spcPts val="0"/>
                        </a:spcBef>
                        <a:spcAft>
                          <a:spcPts val="0"/>
                        </a:spcAft>
                        <a:buNone/>
                      </a:pPr>
                      <a:r>
                        <a:rPr lang="en-US" sz="1000">
                          <a:effectLst/>
                          <a:latin typeface="Calibri Light"/>
                          <a:cs typeface="Times New Roman"/>
                        </a:rPr>
                        <a:t>-Principal</a:t>
                      </a:r>
                    </a:p>
                    <a:p>
                      <a:pPr marL="0" marR="0" lvl="0" algn="l">
                        <a:lnSpc>
                          <a:spcPct val="107000"/>
                        </a:lnSpc>
                        <a:spcBef>
                          <a:spcPts val="0"/>
                        </a:spcBef>
                        <a:spcAft>
                          <a:spcPts val="0"/>
                        </a:spcAft>
                        <a:buNone/>
                      </a:pPr>
                      <a:r>
                        <a:rPr lang="en-US" sz="1000">
                          <a:effectLst/>
                          <a:latin typeface="Calibri Light"/>
                          <a:cs typeface="Times New Roman"/>
                        </a:rPr>
                        <a:t>-Assistant Principal</a:t>
                      </a: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effectLst/>
                          <a:latin typeface="Calibri Light"/>
                          <a:ea typeface="Calibri" panose="020F0502020204030204" pitchFamily="34" charset="0"/>
                          <a:cs typeface="Times New Roman"/>
                        </a:rPr>
                        <a:t>T-TESS Evaluation Tool , Materials</a:t>
                      </a: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98865572"/>
                  </a:ext>
                </a:extLst>
              </a:tr>
              <a:tr h="152664">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Times New Roman"/>
                        <a:ea typeface="Calibri" panose="020F0502020204030204" pitchFamily="34" charset="0"/>
                        <a:cs typeface="Calibri"/>
                      </a:endParaRPr>
                    </a:p>
                  </a:txBody>
                  <a:tcPr marL="48295" marR="4829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93247636"/>
                  </a:ext>
                </a:extLst>
              </a:tr>
              <a:tr h="15266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Create opportunities for collaborative instructional review, i.e. Instructional Rounds.</a:t>
                      </a:r>
                      <a:endParaRPr lang="en-US" sz="1000">
                        <a:effectLst/>
                        <a:latin typeface="Calibri Light"/>
                        <a:ea typeface="Calibri" panose="020F0502020204030204" pitchFamily="34" charset="0"/>
                        <a:cs typeface="Times New Roman"/>
                      </a:endParaRP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7470162"/>
                  </a:ext>
                </a:extLst>
              </a:tr>
              <a:tr h="15266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Monitor and evaluate data gather during instructional rounds.</a:t>
                      </a:r>
                      <a:endParaRPr lang="en-US" sz="1000">
                        <a:effectLst/>
                        <a:latin typeface="Calibri Light"/>
                        <a:ea typeface="Calibri" panose="020F0502020204030204" pitchFamily="34" charset="0"/>
                        <a:cs typeface="Times New Roman"/>
                      </a:endParaRP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27139616"/>
                  </a:ext>
                </a:extLst>
              </a:tr>
              <a:tr h="152664">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Provide support in areas of need.</a:t>
                      </a:r>
                      <a:endParaRPr lang="en-US" sz="1000">
                        <a:effectLst/>
                        <a:latin typeface="Calibri Light"/>
                        <a:ea typeface="Calibri" panose="020F0502020204030204" pitchFamily="34" charset="0"/>
                        <a:cs typeface="Times New Roman"/>
                      </a:endParaRP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31344204"/>
                  </a:ext>
                </a:extLst>
              </a:tr>
              <a:tr h="99981">
                <a:tc gridSpan="8">
                  <a:txBody>
                    <a:bodyPr/>
                    <a:lstStyle/>
                    <a:p>
                      <a:pPr marL="0" marR="0" algn="l">
                        <a:lnSpc>
                          <a:spcPct val="107000"/>
                        </a:lnSpc>
                        <a:spcBef>
                          <a:spcPts val="0"/>
                        </a:spcBef>
                        <a:spcAft>
                          <a:spcPts val="0"/>
                        </a:spcAft>
                      </a:pPr>
                      <a:r>
                        <a:rPr lang="en-US" sz="1000">
                          <a:effectLst/>
                          <a:latin typeface="Calibri"/>
                          <a:ea typeface="Calibri" panose="020F0502020204030204" pitchFamily="34" charset="0"/>
                          <a:cs typeface="Calibri"/>
                        </a:rPr>
                        <a:t>4) Additional support for new teachers and 2</a:t>
                      </a:r>
                      <a:r>
                        <a:rPr lang="en-US" sz="1000" baseline="30000">
                          <a:effectLst/>
                          <a:latin typeface="Calibri"/>
                          <a:ea typeface="Calibri" panose="020F0502020204030204" pitchFamily="34" charset="0"/>
                          <a:cs typeface="Calibri"/>
                        </a:rPr>
                        <a:t>nd</a:t>
                      </a:r>
                      <a:r>
                        <a:rPr lang="en-US" sz="1000">
                          <a:effectLst/>
                          <a:latin typeface="Calibri"/>
                          <a:ea typeface="Calibri" panose="020F0502020204030204" pitchFamily="34" charset="0"/>
                          <a:cs typeface="Calibri"/>
                        </a:rPr>
                        <a:t> year teachers. (walkthroughs,  CLL conferences, Modeling of lessons) </a:t>
                      </a:r>
                    </a:p>
                  </a:txBody>
                  <a:tcPr marL="48295" marR="4829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57440590"/>
                  </a:ext>
                </a:extLst>
              </a:tr>
            </a:tbl>
          </a:graphicData>
        </a:graphic>
      </p:graphicFrame>
    </p:spTree>
    <p:extLst>
      <p:ext uri="{BB962C8B-B14F-4D97-AF65-F5344CB8AC3E}">
        <p14:creationId xmlns:p14="http://schemas.microsoft.com/office/powerpoint/2010/main" val="160902205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BD0F85A5-3099-47E7-9D57-9E814CBD2560}"/>
              </a:ext>
            </a:extLst>
          </p:cNvPr>
          <p:cNvGraphicFramePr>
            <a:graphicFrameLocks noGrp="1"/>
          </p:cNvGraphicFramePr>
          <p:nvPr>
            <p:extLst>
              <p:ext uri="{D42A27DB-BD31-4B8C-83A1-F6EECF244321}">
                <p14:modId xmlns:p14="http://schemas.microsoft.com/office/powerpoint/2010/main" val="3868552217"/>
              </p:ext>
            </p:extLst>
          </p:nvPr>
        </p:nvGraphicFramePr>
        <p:xfrm>
          <a:off x="0" y="1"/>
          <a:ext cx="12192000" cy="4998843"/>
        </p:xfrm>
        <a:graphic>
          <a:graphicData uri="http://schemas.openxmlformats.org/drawingml/2006/table">
            <a:tbl>
              <a:tblPr firstRow="1" firstCol="1" bandRow="1"/>
              <a:tblGrid>
                <a:gridCol w="1790467">
                  <a:extLst>
                    <a:ext uri="{9D8B030D-6E8A-4147-A177-3AD203B41FA5}">
                      <a16:colId xmlns:a16="http://schemas.microsoft.com/office/drawing/2014/main" val="541149347"/>
                    </a:ext>
                  </a:extLst>
                </a:gridCol>
                <a:gridCol w="1458090">
                  <a:extLst>
                    <a:ext uri="{9D8B030D-6E8A-4147-A177-3AD203B41FA5}">
                      <a16:colId xmlns:a16="http://schemas.microsoft.com/office/drawing/2014/main" val="3081593231"/>
                    </a:ext>
                  </a:extLst>
                </a:gridCol>
                <a:gridCol w="1414420">
                  <a:extLst>
                    <a:ext uri="{9D8B030D-6E8A-4147-A177-3AD203B41FA5}">
                      <a16:colId xmlns:a16="http://schemas.microsoft.com/office/drawing/2014/main" val="738369438"/>
                    </a:ext>
                  </a:extLst>
                </a:gridCol>
                <a:gridCol w="870973">
                  <a:extLst>
                    <a:ext uri="{9D8B030D-6E8A-4147-A177-3AD203B41FA5}">
                      <a16:colId xmlns:a16="http://schemas.microsoft.com/office/drawing/2014/main" val="1196665645"/>
                    </a:ext>
                  </a:extLst>
                </a:gridCol>
                <a:gridCol w="1844650">
                  <a:extLst>
                    <a:ext uri="{9D8B030D-6E8A-4147-A177-3AD203B41FA5}">
                      <a16:colId xmlns:a16="http://schemas.microsoft.com/office/drawing/2014/main" val="3378932579"/>
                    </a:ext>
                  </a:extLst>
                </a:gridCol>
                <a:gridCol w="1546240">
                  <a:extLst>
                    <a:ext uri="{9D8B030D-6E8A-4147-A177-3AD203B41FA5}">
                      <a16:colId xmlns:a16="http://schemas.microsoft.com/office/drawing/2014/main" val="1339526724"/>
                    </a:ext>
                  </a:extLst>
                </a:gridCol>
                <a:gridCol w="1475884">
                  <a:extLst>
                    <a:ext uri="{9D8B030D-6E8A-4147-A177-3AD203B41FA5}">
                      <a16:colId xmlns:a16="http://schemas.microsoft.com/office/drawing/2014/main" val="4161493475"/>
                    </a:ext>
                  </a:extLst>
                </a:gridCol>
                <a:gridCol w="1791276">
                  <a:extLst>
                    <a:ext uri="{9D8B030D-6E8A-4147-A177-3AD203B41FA5}">
                      <a16:colId xmlns:a16="http://schemas.microsoft.com/office/drawing/2014/main" val="1251735109"/>
                    </a:ext>
                  </a:extLst>
                </a:gridCol>
              </a:tblGrid>
              <a:tr h="151749">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Goal Area 4:</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Increase Staff Quality, Recruitment and Retention</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18962786"/>
                  </a:ext>
                </a:extLst>
              </a:tr>
              <a:tr h="151749">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Annual Goal 2:  </a:t>
                      </a:r>
                      <a:endParaRPr lang="en-US" sz="1000">
                        <a:effectLst/>
                        <a:latin typeface="Times New Roman"/>
                        <a:ea typeface="Calibri" panose="020F0502020204030204" pitchFamily="34" charset="0"/>
                        <a:cs typeface="Times New Roman" panose="02020603050405020304" pitchFamily="18" charset="0"/>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Times New Roman"/>
                        </a:rPr>
                        <a:t>Campus leaders will use evaluation systems to increase staff quality, recruitment and retention by May 2024.</a:t>
                      </a:r>
                      <a:endParaRPr lang="en-US" sz="1000">
                        <a:effectLst/>
                        <a:latin typeface="Times New Roman"/>
                        <a:ea typeface="Calibri" panose="020F0502020204030204" pitchFamily="34" charset="0"/>
                        <a:cs typeface="Times New Roman"/>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26618794"/>
                  </a:ext>
                </a:extLst>
              </a:tr>
              <a:tr h="151749">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Objective 3:  </a:t>
                      </a:r>
                      <a:endParaRPr lang="en-US" sz="1000">
                        <a:effectLst/>
                        <a:latin typeface="Times New Roman"/>
                        <a:ea typeface="Calibri" panose="020F0502020204030204" pitchFamily="34" charset="0"/>
                        <a:cs typeface="Times New Roman" panose="02020603050405020304" pitchFamily="18" charset="0"/>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Times New Roman"/>
                        </a:rPr>
                        <a:t>Complete Spirit of PSJA Evaluations twice a year of all staff not evaluated by a T-TESS evaluation tool. ​</a:t>
                      </a:r>
                      <a:endParaRPr lang="en-US" sz="1000">
                        <a:effectLst/>
                        <a:latin typeface="Times New Roman"/>
                        <a:ea typeface="Calibri" panose="020F0502020204030204" pitchFamily="34" charset="0"/>
                        <a:cs typeface="Times New Roman"/>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39521546"/>
                  </a:ext>
                </a:extLst>
              </a:tr>
              <a:tr h="318275">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1</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428868681"/>
                  </a:ext>
                </a:extLst>
              </a:tr>
              <a:tr h="1346173">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Provide training for staff on the Spirit of PSJA Evaluation Tool.</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 Campus principal, assistant principal, CLL</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Spirit of PSJA training materials</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Fall, Spring</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Use of the Evaluation tool, two evaluations entered per staff member</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Improved customer service, increased efficiency and happier employees</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Spirit of PSJA Evaluation tool</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Local T1 #3, #5</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45364961"/>
                  </a:ext>
                </a:extLst>
              </a:tr>
              <a:tr h="151749">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29016076"/>
                  </a:ext>
                </a:extLst>
              </a:tr>
              <a:tr h="151749">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Schedule the fall training</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732260209"/>
                  </a:ext>
                </a:extLst>
              </a:tr>
              <a:tr h="151749">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Monitor and review professional development goals to create training based on needs and goals</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8299469"/>
                  </a:ext>
                </a:extLst>
              </a:tr>
              <a:tr h="151749">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Schedule Spirit of PSJA Categories and behaviors trainings</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72869742"/>
                  </a:ext>
                </a:extLst>
              </a:tr>
              <a:tr h="311952">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2</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930353292"/>
                  </a:ext>
                </a:extLst>
              </a:tr>
              <a:tr h="1312449">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Staff will create clear professional development goals and expectations.</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Employees being evaluated, supervisor</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Spirit of PSJA Evaluation</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Fall, Spring</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Evaluations entered into the system</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1000">
                          <a:solidFill>
                            <a:srgbClr val="000000"/>
                          </a:solidFill>
                          <a:effectLst/>
                          <a:latin typeface="Calibri Light"/>
                          <a:ea typeface="Calibri" panose="020F0502020204030204" pitchFamily="34" charset="0"/>
                          <a:cs typeface="Times New Roman"/>
                        </a:rPr>
                        <a:t>Improved customer service, increased efficiency and happier employees</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Goals entered into evaluation system</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Local T1 #3#5</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5477430"/>
                  </a:ext>
                </a:extLst>
              </a:tr>
              <a:tr h="151749">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21137027"/>
                  </a:ext>
                </a:extLst>
              </a:tr>
              <a:tr h="151749">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Train staff on evaluation tool</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86807303"/>
                  </a:ext>
                </a:extLst>
              </a:tr>
              <a:tr h="151749">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Give staff timeline to complete the self-evaluation and goal setting</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26242943"/>
                  </a:ext>
                </a:extLst>
              </a:tr>
              <a:tr h="151749">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Offer growth opportunities to staff</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11193544"/>
                  </a:ext>
                </a:extLst>
              </a:tr>
            </a:tbl>
          </a:graphicData>
        </a:graphic>
      </p:graphicFrame>
    </p:spTree>
    <p:extLst>
      <p:ext uri="{BB962C8B-B14F-4D97-AF65-F5344CB8AC3E}">
        <p14:creationId xmlns:p14="http://schemas.microsoft.com/office/powerpoint/2010/main" val="338984219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CD0BE4B-DB13-43BE-AF09-E0A36977E1B6}"/>
              </a:ext>
            </a:extLst>
          </p:cNvPr>
          <p:cNvGraphicFramePr>
            <a:graphicFrameLocks noGrp="1"/>
          </p:cNvGraphicFramePr>
          <p:nvPr>
            <p:extLst>
              <p:ext uri="{D42A27DB-BD31-4B8C-83A1-F6EECF244321}">
                <p14:modId xmlns:p14="http://schemas.microsoft.com/office/powerpoint/2010/main" val="1944068654"/>
              </p:ext>
            </p:extLst>
          </p:nvPr>
        </p:nvGraphicFramePr>
        <p:xfrm>
          <a:off x="0" y="1"/>
          <a:ext cx="12192000" cy="4998843"/>
        </p:xfrm>
        <a:graphic>
          <a:graphicData uri="http://schemas.openxmlformats.org/drawingml/2006/table">
            <a:tbl>
              <a:tblPr firstRow="1" firstCol="1" bandRow="1"/>
              <a:tblGrid>
                <a:gridCol w="1790467">
                  <a:extLst>
                    <a:ext uri="{9D8B030D-6E8A-4147-A177-3AD203B41FA5}">
                      <a16:colId xmlns:a16="http://schemas.microsoft.com/office/drawing/2014/main" val="3249886583"/>
                    </a:ext>
                  </a:extLst>
                </a:gridCol>
                <a:gridCol w="1458090">
                  <a:extLst>
                    <a:ext uri="{9D8B030D-6E8A-4147-A177-3AD203B41FA5}">
                      <a16:colId xmlns:a16="http://schemas.microsoft.com/office/drawing/2014/main" val="3012674135"/>
                    </a:ext>
                  </a:extLst>
                </a:gridCol>
                <a:gridCol w="1414420">
                  <a:extLst>
                    <a:ext uri="{9D8B030D-6E8A-4147-A177-3AD203B41FA5}">
                      <a16:colId xmlns:a16="http://schemas.microsoft.com/office/drawing/2014/main" val="620888497"/>
                    </a:ext>
                  </a:extLst>
                </a:gridCol>
                <a:gridCol w="870973">
                  <a:extLst>
                    <a:ext uri="{9D8B030D-6E8A-4147-A177-3AD203B41FA5}">
                      <a16:colId xmlns:a16="http://schemas.microsoft.com/office/drawing/2014/main" val="1446881650"/>
                    </a:ext>
                  </a:extLst>
                </a:gridCol>
                <a:gridCol w="1844650">
                  <a:extLst>
                    <a:ext uri="{9D8B030D-6E8A-4147-A177-3AD203B41FA5}">
                      <a16:colId xmlns:a16="http://schemas.microsoft.com/office/drawing/2014/main" val="1962510641"/>
                    </a:ext>
                  </a:extLst>
                </a:gridCol>
                <a:gridCol w="1546240">
                  <a:extLst>
                    <a:ext uri="{9D8B030D-6E8A-4147-A177-3AD203B41FA5}">
                      <a16:colId xmlns:a16="http://schemas.microsoft.com/office/drawing/2014/main" val="2973060097"/>
                    </a:ext>
                  </a:extLst>
                </a:gridCol>
                <a:gridCol w="1475884">
                  <a:extLst>
                    <a:ext uri="{9D8B030D-6E8A-4147-A177-3AD203B41FA5}">
                      <a16:colId xmlns:a16="http://schemas.microsoft.com/office/drawing/2014/main" val="2795213286"/>
                    </a:ext>
                  </a:extLst>
                </a:gridCol>
                <a:gridCol w="1791276">
                  <a:extLst>
                    <a:ext uri="{9D8B030D-6E8A-4147-A177-3AD203B41FA5}">
                      <a16:colId xmlns:a16="http://schemas.microsoft.com/office/drawing/2014/main" val="3143487778"/>
                    </a:ext>
                  </a:extLst>
                </a:gridCol>
              </a:tblGrid>
              <a:tr h="151749">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Goal Area 4:</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Increase Staff Quality, Recruitment and Retention</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667838717"/>
                  </a:ext>
                </a:extLst>
              </a:tr>
              <a:tr h="151749">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Annual Goal 2:  </a:t>
                      </a:r>
                      <a:endParaRPr lang="en-US" sz="1000">
                        <a:effectLst/>
                        <a:latin typeface="Times New Roman"/>
                        <a:ea typeface="Calibri" panose="020F0502020204030204" pitchFamily="34" charset="0"/>
                        <a:cs typeface="Times New Roman" panose="02020603050405020304" pitchFamily="18" charset="0"/>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Times New Roman"/>
                        </a:rPr>
                        <a:t>Campus leaders will use evaluation systems to increase staff quality, recruitment and retention by May 2024.</a:t>
                      </a:r>
                      <a:endParaRPr lang="en-US" sz="1000">
                        <a:effectLst/>
                        <a:latin typeface="Times New Roman"/>
                        <a:ea typeface="Calibri" panose="020F0502020204030204" pitchFamily="34" charset="0"/>
                        <a:cs typeface="Times New Roman"/>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15265925"/>
                  </a:ext>
                </a:extLst>
              </a:tr>
              <a:tr h="151749">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Objective 4:  </a:t>
                      </a:r>
                      <a:endParaRPr lang="en-US" sz="1000">
                        <a:effectLst/>
                        <a:latin typeface="Times New Roman"/>
                        <a:ea typeface="Calibri" panose="020F0502020204030204" pitchFamily="34" charset="0"/>
                        <a:cs typeface="Times New Roman" panose="02020603050405020304" pitchFamily="18" charset="0"/>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Use data collected in the evaluation system to offer professional growth opportunities for all staff as means of recruitment and retention.</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42636630"/>
                  </a:ext>
                </a:extLst>
              </a:tr>
              <a:tr h="318275">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1</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39944551"/>
                  </a:ext>
                </a:extLst>
              </a:tr>
              <a:tr h="1346173">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Use data to identify district wide areas of Needs and create professional development opportunities for staff.</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 Talent Development Dept., NTS Dept., EOs, Director</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PD funds</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Quarterly</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Professional development offered</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Improved staff morale, and customer service</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PD surveys</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T1, #3, #5</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1954437"/>
                  </a:ext>
                </a:extLst>
              </a:tr>
              <a:tr h="151749">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14266142"/>
                  </a:ext>
                </a:extLst>
              </a:tr>
              <a:tr h="151749">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Conduct PD goals survey</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21122798"/>
                  </a:ext>
                </a:extLst>
              </a:tr>
              <a:tr h="151749">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Work with staff to create trainings </a:t>
                      </a:r>
                      <a:endParaRPr lang="en-US" sz="1000">
                        <a:effectLst/>
                        <a:latin typeface="Calibri"/>
                        <a:ea typeface="Calibri" panose="020F0502020204030204" pitchFamily="34" charset="0"/>
                        <a:cs typeface="Times New Roman" panose="02020603050405020304" pitchFamily="18" charset="0"/>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57668493"/>
                  </a:ext>
                </a:extLst>
              </a:tr>
              <a:tr h="151749">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Schedule and hold training</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8651752"/>
                  </a:ext>
                </a:extLst>
              </a:tr>
              <a:tr h="311952">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2</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635383786"/>
                  </a:ext>
                </a:extLst>
              </a:tr>
              <a:tr h="1312449">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Offer career pathway professional leadership growth opportunities</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Talent Development, Professional Development, NTS</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Funds, time to develop trainings</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Quarterly</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Career pathways PD trainings</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1000">
                          <a:solidFill>
                            <a:srgbClr val="000000"/>
                          </a:solidFill>
                          <a:effectLst/>
                          <a:latin typeface="Calibri Light"/>
                          <a:ea typeface="Calibri" panose="020F0502020204030204" pitchFamily="34" charset="0"/>
                          <a:cs typeface="Times New Roman"/>
                        </a:rPr>
                        <a:t>Improved staff morale, and customer service, increase retention rate</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PD feedback survey</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T1 #3, #5</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24955817"/>
                  </a:ext>
                </a:extLst>
              </a:tr>
              <a:tr h="151749">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Times New Roman"/>
                        <a:ea typeface="Calibri" panose="020F0502020204030204" pitchFamily="34" charset="0"/>
                        <a:cs typeface="Calibri"/>
                      </a:endParaRPr>
                    </a:p>
                  </a:txBody>
                  <a:tcPr marL="49784" marR="4978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05469682"/>
                  </a:ext>
                </a:extLst>
              </a:tr>
              <a:tr h="151749">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Conduct survey to identify areas of interest</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08187798"/>
                  </a:ext>
                </a:extLst>
              </a:tr>
              <a:tr h="151749">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Create trainings based on data collected</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7553724"/>
                  </a:ext>
                </a:extLst>
              </a:tr>
              <a:tr h="151749">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Conduct trainings and evaluate results</a:t>
                      </a:r>
                      <a:endParaRPr lang="en-US" sz="1000">
                        <a:effectLst/>
                        <a:latin typeface="Calibri Light"/>
                        <a:ea typeface="Calibri" panose="020F0502020204030204" pitchFamily="34" charset="0"/>
                        <a:cs typeface="Times New Roman"/>
                      </a:endParaRPr>
                    </a:p>
                  </a:txBody>
                  <a:tcPr marL="49784" marR="497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28642825"/>
                  </a:ext>
                </a:extLst>
              </a:tr>
            </a:tbl>
          </a:graphicData>
        </a:graphic>
      </p:graphicFrame>
    </p:spTree>
    <p:extLst>
      <p:ext uri="{BB962C8B-B14F-4D97-AF65-F5344CB8AC3E}">
        <p14:creationId xmlns:p14="http://schemas.microsoft.com/office/powerpoint/2010/main" val="11212338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6F5EBE28-7CB6-4347-9880-AE36923A0341}"/>
              </a:ext>
            </a:extLst>
          </p:cNvPr>
          <p:cNvGraphicFramePr>
            <a:graphicFrameLocks noGrp="1"/>
          </p:cNvGraphicFramePr>
          <p:nvPr>
            <p:extLst>
              <p:ext uri="{D42A27DB-BD31-4B8C-83A1-F6EECF244321}">
                <p14:modId xmlns:p14="http://schemas.microsoft.com/office/powerpoint/2010/main" val="2462973585"/>
              </p:ext>
            </p:extLst>
          </p:nvPr>
        </p:nvGraphicFramePr>
        <p:xfrm>
          <a:off x="0" y="1"/>
          <a:ext cx="12191999" cy="4586403"/>
        </p:xfrm>
        <a:graphic>
          <a:graphicData uri="http://schemas.openxmlformats.org/drawingml/2006/table">
            <a:tbl>
              <a:tblPr firstRow="1" firstCol="1" bandRow="1"/>
              <a:tblGrid>
                <a:gridCol w="1790469">
                  <a:extLst>
                    <a:ext uri="{9D8B030D-6E8A-4147-A177-3AD203B41FA5}">
                      <a16:colId xmlns:a16="http://schemas.microsoft.com/office/drawing/2014/main" val="847278924"/>
                    </a:ext>
                  </a:extLst>
                </a:gridCol>
                <a:gridCol w="1458090">
                  <a:extLst>
                    <a:ext uri="{9D8B030D-6E8A-4147-A177-3AD203B41FA5}">
                      <a16:colId xmlns:a16="http://schemas.microsoft.com/office/drawing/2014/main" val="3822337175"/>
                    </a:ext>
                  </a:extLst>
                </a:gridCol>
                <a:gridCol w="1414421">
                  <a:extLst>
                    <a:ext uri="{9D8B030D-6E8A-4147-A177-3AD203B41FA5}">
                      <a16:colId xmlns:a16="http://schemas.microsoft.com/office/drawing/2014/main" val="1214750159"/>
                    </a:ext>
                  </a:extLst>
                </a:gridCol>
                <a:gridCol w="870973">
                  <a:extLst>
                    <a:ext uri="{9D8B030D-6E8A-4147-A177-3AD203B41FA5}">
                      <a16:colId xmlns:a16="http://schemas.microsoft.com/office/drawing/2014/main" val="1731356672"/>
                    </a:ext>
                  </a:extLst>
                </a:gridCol>
                <a:gridCol w="1844649">
                  <a:extLst>
                    <a:ext uri="{9D8B030D-6E8A-4147-A177-3AD203B41FA5}">
                      <a16:colId xmlns:a16="http://schemas.microsoft.com/office/drawing/2014/main" val="4294965359"/>
                    </a:ext>
                  </a:extLst>
                </a:gridCol>
                <a:gridCol w="1546238">
                  <a:extLst>
                    <a:ext uri="{9D8B030D-6E8A-4147-A177-3AD203B41FA5}">
                      <a16:colId xmlns:a16="http://schemas.microsoft.com/office/drawing/2014/main" val="2197820653"/>
                    </a:ext>
                  </a:extLst>
                </a:gridCol>
                <a:gridCol w="1475883">
                  <a:extLst>
                    <a:ext uri="{9D8B030D-6E8A-4147-A177-3AD203B41FA5}">
                      <a16:colId xmlns:a16="http://schemas.microsoft.com/office/drawing/2014/main" val="3711637071"/>
                    </a:ext>
                  </a:extLst>
                </a:gridCol>
                <a:gridCol w="1791276">
                  <a:extLst>
                    <a:ext uri="{9D8B030D-6E8A-4147-A177-3AD203B41FA5}">
                      <a16:colId xmlns:a16="http://schemas.microsoft.com/office/drawing/2014/main" val="3341658640"/>
                    </a:ext>
                  </a:extLst>
                </a:gridCol>
              </a:tblGrid>
              <a:tr h="154572">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Goal Area 4:</a:t>
                      </a:r>
                      <a:endParaRPr lang="en-US" sz="1000">
                        <a:effectLst/>
                        <a:latin typeface="Times New Roman"/>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Increase Staff Quality, Recruitment and Retention</a:t>
                      </a:r>
                      <a:endParaRPr lang="en-US" sz="1000">
                        <a:effectLst/>
                        <a:latin typeface="Times New Roman"/>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68992892"/>
                  </a:ext>
                </a:extLst>
              </a:tr>
              <a:tr h="154572">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Annual Goal 3:  </a:t>
                      </a:r>
                      <a:endParaRPr lang="en-US" sz="1000">
                        <a:effectLst/>
                        <a:latin typeface="Times New Roman"/>
                        <a:ea typeface="Calibri" panose="020F0502020204030204" pitchFamily="34" charset="0"/>
                        <a:cs typeface="Times New Roman" panose="02020603050405020304" pitchFamily="18" charset="0"/>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All teachers will be certified for teaching assignment by May 2024.</a:t>
                      </a:r>
                      <a:endParaRPr lang="en-US" sz="1000">
                        <a:effectLst/>
                        <a:latin typeface="Times New Roman"/>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0919986"/>
                  </a:ext>
                </a:extLst>
              </a:tr>
              <a:tr h="154572">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Objective 2:  </a:t>
                      </a:r>
                      <a:endParaRPr lang="en-US" sz="1000">
                        <a:effectLst/>
                        <a:latin typeface="Times New Roman"/>
                        <a:ea typeface="Calibri" panose="020F0502020204030204" pitchFamily="34" charset="0"/>
                        <a:cs typeface="Times New Roman" panose="02020603050405020304" pitchFamily="18" charset="0"/>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All Elementary Bilingual teachers will be certified by May 2024.</a:t>
                      </a:r>
                      <a:endParaRPr lang="en-US" sz="1000">
                        <a:effectLst/>
                        <a:latin typeface="Times New Roman"/>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25777404"/>
                  </a:ext>
                </a:extLst>
              </a:tr>
              <a:tr h="290490">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1</a:t>
                      </a:r>
                      <a:endParaRPr lang="en-US" sz="1000">
                        <a:effectLst/>
                        <a:latin typeface="Times New Roman"/>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Times New Roman"/>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Times New Roman"/>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Times New Roman"/>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Times New Roman"/>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Times New Roman"/>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Times New Roman"/>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Times New Roman"/>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051925409"/>
                  </a:ext>
                </a:extLst>
              </a:tr>
              <a:tr h="1147302">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New teachers sign a Need to complete certification letter when signing contract</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Human Resources, Dual Lang. Dept</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Letter</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During Onboarding</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Letter on file</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All bilingual teachers certified</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Complete Fed/State requirement</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−Title I: #3 and #5</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1981571"/>
                  </a:ext>
                </a:extLst>
              </a:tr>
              <a:tr h="154572">
                <a:tc gridSpan="8">
                  <a:txBody>
                    <a:bodyPr/>
                    <a:lstStyle/>
                    <a:p>
                      <a:pPr marL="0" marR="0" algn="ctr">
                        <a:lnSpc>
                          <a:spcPct val="107000"/>
                        </a:lnSpc>
                        <a:spcBef>
                          <a:spcPts val="0"/>
                        </a:spcBef>
                        <a:spcAft>
                          <a:spcPts val="0"/>
                        </a:spcAft>
                      </a:pPr>
                      <a:endParaRPr lang="en-US" sz="1000">
                        <a:effectLst/>
                        <a:latin typeface="Calibri"/>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0629552"/>
                  </a:ext>
                </a:extLst>
              </a:tr>
              <a:tr h="154572">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Advertise the vacancy requesting the bilingual certification</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0022939"/>
                  </a:ext>
                </a:extLst>
              </a:tr>
              <a:tr h="154572">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Monitor testing opportunities for success</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8562591"/>
                  </a:ext>
                </a:extLst>
              </a:tr>
              <a:tr h="154572">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Staff that complete testing may be considered for continued employment</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52471773"/>
                  </a:ext>
                </a:extLst>
              </a:tr>
              <a:tr h="290490">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2</a:t>
                      </a:r>
                      <a:endParaRPr lang="en-US" sz="1000">
                        <a:effectLst/>
                        <a:latin typeface="Times New Roman"/>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Times New Roman"/>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Times New Roman"/>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Times New Roman"/>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Times New Roman"/>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Times New Roman"/>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Times New Roman"/>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Times New Roman"/>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925850306"/>
                  </a:ext>
                </a:extLst>
              </a:tr>
              <a:tr h="1147302">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Provide professional development opportunities to improve bilingual lesson delivery and instruction.</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Talent Development, Dual Lang. Dept., Professional Development Dept. NTS Dept.</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funding, materials for PD delivery, PD preparation time</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Fall, Spring</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Meeting the bilingual students' academic needs</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1000">
                          <a:solidFill>
                            <a:srgbClr val="000000"/>
                          </a:solidFill>
                          <a:effectLst/>
                          <a:latin typeface="Calibri Light"/>
                          <a:ea typeface="Calibri" panose="020F0502020204030204" pitchFamily="34" charset="0"/>
                          <a:cs typeface="Times New Roman"/>
                        </a:rPr>
                        <a:t>Improved scores for the bilingual students</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STAAR</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−Title I: #3 and #5</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9385970"/>
                  </a:ext>
                </a:extLst>
              </a:tr>
              <a:tr h="154572">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Times New Roman"/>
                        <a:ea typeface="Calibri" panose="020F0502020204030204" pitchFamily="34" charset="0"/>
                        <a:cs typeface="Calibri"/>
                      </a:endParaRPr>
                    </a:p>
                  </a:txBody>
                  <a:tcPr marL="50581" marR="5058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16489456"/>
                  </a:ext>
                </a:extLst>
              </a:tr>
              <a:tr h="154572">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Review student performance data to determine areas needing support</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94513027"/>
                  </a:ext>
                </a:extLst>
              </a:tr>
              <a:tr h="154572">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Develop trainings and schedule the PD for teachers</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95544169"/>
                  </a:ext>
                </a:extLst>
              </a:tr>
              <a:tr h="154572">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Monitor and adjust as needed to support the teachers</a:t>
                      </a:r>
                      <a:endParaRPr lang="en-US" sz="1000">
                        <a:effectLst/>
                        <a:latin typeface="Calibri Light"/>
                        <a:ea typeface="Calibri" panose="020F0502020204030204" pitchFamily="34" charset="0"/>
                        <a:cs typeface="Times New Roman"/>
                      </a:endParaRPr>
                    </a:p>
                  </a:txBody>
                  <a:tcPr marL="50581" marR="5058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85972512"/>
                  </a:ext>
                </a:extLst>
              </a:tr>
            </a:tbl>
          </a:graphicData>
        </a:graphic>
      </p:graphicFrame>
    </p:spTree>
    <p:extLst>
      <p:ext uri="{BB962C8B-B14F-4D97-AF65-F5344CB8AC3E}">
        <p14:creationId xmlns:p14="http://schemas.microsoft.com/office/powerpoint/2010/main" val="6300560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615EA744-F486-4E19-A8F7-067CC92923B8}"/>
              </a:ext>
            </a:extLst>
          </p:cNvPr>
          <p:cNvGraphicFramePr>
            <a:graphicFrameLocks noGrp="1"/>
          </p:cNvGraphicFramePr>
          <p:nvPr>
            <p:extLst>
              <p:ext uri="{D42A27DB-BD31-4B8C-83A1-F6EECF244321}">
                <p14:modId xmlns:p14="http://schemas.microsoft.com/office/powerpoint/2010/main" val="3124226267"/>
              </p:ext>
            </p:extLst>
          </p:nvPr>
        </p:nvGraphicFramePr>
        <p:xfrm>
          <a:off x="0" y="1"/>
          <a:ext cx="12192000" cy="4942041"/>
        </p:xfrm>
        <a:graphic>
          <a:graphicData uri="http://schemas.openxmlformats.org/drawingml/2006/table">
            <a:tbl>
              <a:tblPr firstRow="1" firstCol="1" bandRow="1"/>
              <a:tblGrid>
                <a:gridCol w="1790466">
                  <a:extLst>
                    <a:ext uri="{9D8B030D-6E8A-4147-A177-3AD203B41FA5}">
                      <a16:colId xmlns:a16="http://schemas.microsoft.com/office/drawing/2014/main" val="3510956605"/>
                    </a:ext>
                  </a:extLst>
                </a:gridCol>
                <a:gridCol w="1458090">
                  <a:extLst>
                    <a:ext uri="{9D8B030D-6E8A-4147-A177-3AD203B41FA5}">
                      <a16:colId xmlns:a16="http://schemas.microsoft.com/office/drawing/2014/main" val="3580548196"/>
                    </a:ext>
                  </a:extLst>
                </a:gridCol>
                <a:gridCol w="1414421">
                  <a:extLst>
                    <a:ext uri="{9D8B030D-6E8A-4147-A177-3AD203B41FA5}">
                      <a16:colId xmlns:a16="http://schemas.microsoft.com/office/drawing/2014/main" val="2470303875"/>
                    </a:ext>
                  </a:extLst>
                </a:gridCol>
                <a:gridCol w="870973">
                  <a:extLst>
                    <a:ext uri="{9D8B030D-6E8A-4147-A177-3AD203B41FA5}">
                      <a16:colId xmlns:a16="http://schemas.microsoft.com/office/drawing/2014/main" val="2138481887"/>
                    </a:ext>
                  </a:extLst>
                </a:gridCol>
                <a:gridCol w="1844652">
                  <a:extLst>
                    <a:ext uri="{9D8B030D-6E8A-4147-A177-3AD203B41FA5}">
                      <a16:colId xmlns:a16="http://schemas.microsoft.com/office/drawing/2014/main" val="2280952388"/>
                    </a:ext>
                  </a:extLst>
                </a:gridCol>
                <a:gridCol w="1546240">
                  <a:extLst>
                    <a:ext uri="{9D8B030D-6E8A-4147-A177-3AD203B41FA5}">
                      <a16:colId xmlns:a16="http://schemas.microsoft.com/office/drawing/2014/main" val="3578991423"/>
                    </a:ext>
                  </a:extLst>
                </a:gridCol>
                <a:gridCol w="1475883">
                  <a:extLst>
                    <a:ext uri="{9D8B030D-6E8A-4147-A177-3AD203B41FA5}">
                      <a16:colId xmlns:a16="http://schemas.microsoft.com/office/drawing/2014/main" val="1375605739"/>
                    </a:ext>
                  </a:extLst>
                </a:gridCol>
                <a:gridCol w="1791275">
                  <a:extLst>
                    <a:ext uri="{9D8B030D-6E8A-4147-A177-3AD203B41FA5}">
                      <a16:colId xmlns:a16="http://schemas.microsoft.com/office/drawing/2014/main" val="2031559988"/>
                    </a:ext>
                  </a:extLst>
                </a:gridCol>
              </a:tblGrid>
              <a:tr h="153000">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Goal Area 4:</a:t>
                      </a:r>
                      <a:endParaRPr lang="en-US" sz="1000">
                        <a:effectLst/>
                        <a:latin typeface="Times New Roman"/>
                        <a:ea typeface="Calibri" panose="020F0502020204030204" pitchFamily="34" charset="0"/>
                        <a:cs typeface="Calibri"/>
                      </a:endParaRPr>
                    </a:p>
                  </a:txBody>
                  <a:tcPr marL="51528" marR="515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Increase Staff Quality, Recruitment and Retention</a:t>
                      </a:r>
                      <a:endParaRPr lang="en-US" sz="1000">
                        <a:effectLst/>
                        <a:latin typeface="Times New Roman"/>
                        <a:ea typeface="Calibri" panose="020F0502020204030204" pitchFamily="34" charset="0"/>
                        <a:cs typeface="Calibri"/>
                      </a:endParaRPr>
                    </a:p>
                  </a:txBody>
                  <a:tcPr marL="51528" marR="515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24791278"/>
                  </a:ext>
                </a:extLst>
              </a:tr>
              <a:tr h="153000">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Annual Goal 3:  </a:t>
                      </a:r>
                      <a:endParaRPr lang="en-US" sz="1000">
                        <a:effectLst/>
                        <a:latin typeface="Times New Roman"/>
                        <a:ea typeface="Calibri" panose="020F0502020204030204" pitchFamily="34" charset="0"/>
                        <a:cs typeface="Times New Roman" panose="02020603050405020304" pitchFamily="18" charset="0"/>
                      </a:endParaRPr>
                    </a:p>
                  </a:txBody>
                  <a:tcPr marL="51528" marR="515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Calibri"/>
                        </a:rPr>
                        <a:t>All teachers will be certified for teaching assignment by May 2024.</a:t>
                      </a:r>
                      <a:endParaRPr lang="en-US" sz="1000">
                        <a:effectLst/>
                        <a:latin typeface="Times New Roman"/>
                        <a:ea typeface="Calibri" panose="020F0502020204030204" pitchFamily="34" charset="0"/>
                        <a:cs typeface="Calibri"/>
                      </a:endParaRPr>
                    </a:p>
                  </a:txBody>
                  <a:tcPr marL="51528" marR="515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188995601"/>
                  </a:ext>
                </a:extLst>
              </a:tr>
              <a:tr h="153000">
                <a:tc>
                  <a:txBody>
                    <a:bodyPr/>
                    <a:lstStyle/>
                    <a:p>
                      <a:pPr marL="0" marR="0" algn="l">
                        <a:lnSpc>
                          <a:spcPct val="107000"/>
                        </a:lnSpc>
                        <a:spcBef>
                          <a:spcPts val="0"/>
                        </a:spcBef>
                        <a:spcAft>
                          <a:spcPts val="0"/>
                        </a:spcAft>
                      </a:pPr>
                      <a:r>
                        <a:rPr lang="en-US" sz="1000" b="1">
                          <a:solidFill>
                            <a:srgbClr val="000000"/>
                          </a:solidFill>
                          <a:effectLst/>
                          <a:latin typeface="Calibri"/>
                          <a:ea typeface="Times New Roman" panose="02020603050405020304" pitchFamily="18" charset="0"/>
                          <a:cs typeface="Calibri"/>
                        </a:rPr>
                        <a:t>Objective 3:  </a:t>
                      </a:r>
                      <a:endParaRPr lang="en-US" sz="1000">
                        <a:effectLst/>
                        <a:latin typeface="Times New Roman"/>
                        <a:ea typeface="Calibri" panose="020F0502020204030204" pitchFamily="34" charset="0"/>
                        <a:cs typeface="Times New Roman" panose="02020603050405020304" pitchFamily="18" charset="0"/>
                      </a:endParaRPr>
                    </a:p>
                  </a:txBody>
                  <a:tcPr marL="51528" marR="515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7">
                  <a:txBody>
                    <a:bodyPr/>
                    <a:lstStyle/>
                    <a:p>
                      <a:pPr marL="0" marR="0" algn="l">
                        <a:lnSpc>
                          <a:spcPct val="107000"/>
                        </a:lnSpc>
                        <a:spcBef>
                          <a:spcPts val="0"/>
                        </a:spcBef>
                        <a:spcAft>
                          <a:spcPts val="0"/>
                        </a:spcAft>
                      </a:pPr>
                      <a:r>
                        <a:rPr lang="en-US" sz="1000">
                          <a:solidFill>
                            <a:srgbClr val="000000"/>
                          </a:solidFill>
                          <a:effectLst/>
                          <a:latin typeface="Calibri"/>
                          <a:ea typeface="Times New Roman" panose="02020603050405020304" pitchFamily="18" charset="0"/>
                          <a:cs typeface="Times New Roman"/>
                        </a:rPr>
                        <a:t>Campus will recruit certified teachers for hard to staff, teaching assignments.</a:t>
                      </a:r>
                      <a:endParaRPr lang="en-US" sz="1000">
                        <a:effectLst/>
                        <a:latin typeface="Times New Roman"/>
                        <a:ea typeface="Calibri" panose="020F0502020204030204" pitchFamily="34" charset="0"/>
                        <a:cs typeface="Times New Roman"/>
                      </a:endParaRPr>
                    </a:p>
                  </a:txBody>
                  <a:tcPr marL="51528" marR="515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69233903"/>
                  </a:ext>
                </a:extLst>
              </a:tr>
              <a:tr h="296652">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1</a:t>
                      </a:r>
                      <a:endParaRPr lang="en-US" sz="1000">
                        <a:effectLst/>
                        <a:latin typeface="Times New Roman"/>
                        <a:ea typeface="Calibri" panose="020F0502020204030204" pitchFamily="34" charset="0"/>
                        <a:cs typeface="Calibri"/>
                      </a:endParaRPr>
                    </a:p>
                  </a:txBody>
                  <a:tcPr marL="51528" marR="515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Times New Roman"/>
                        <a:ea typeface="Calibri" panose="020F0502020204030204" pitchFamily="34" charset="0"/>
                        <a:cs typeface="Calibri"/>
                      </a:endParaRPr>
                    </a:p>
                  </a:txBody>
                  <a:tcPr marL="51528" marR="515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Times New Roman"/>
                        <a:ea typeface="Calibri" panose="020F0502020204030204" pitchFamily="34" charset="0"/>
                        <a:cs typeface="Calibri"/>
                      </a:endParaRPr>
                    </a:p>
                  </a:txBody>
                  <a:tcPr marL="51528" marR="515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Times New Roman"/>
                        <a:ea typeface="Calibri" panose="020F0502020204030204" pitchFamily="34" charset="0"/>
                        <a:cs typeface="Calibri"/>
                      </a:endParaRPr>
                    </a:p>
                  </a:txBody>
                  <a:tcPr marL="51528" marR="515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Times New Roman"/>
                        <a:ea typeface="Calibri" panose="020F0502020204030204" pitchFamily="34" charset="0"/>
                        <a:cs typeface="Calibri"/>
                      </a:endParaRPr>
                    </a:p>
                  </a:txBody>
                  <a:tcPr marL="51528" marR="515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Times New Roman"/>
                        <a:ea typeface="Calibri" panose="020F0502020204030204" pitchFamily="34" charset="0"/>
                        <a:cs typeface="Calibri"/>
                      </a:endParaRPr>
                    </a:p>
                  </a:txBody>
                  <a:tcPr marL="51528" marR="515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Times New Roman"/>
                        <a:ea typeface="Calibri" panose="020F0502020204030204" pitchFamily="34" charset="0"/>
                        <a:cs typeface="Calibri"/>
                      </a:endParaRPr>
                    </a:p>
                  </a:txBody>
                  <a:tcPr marL="51528" marR="515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Times New Roman"/>
                        <a:ea typeface="Calibri" panose="020F0502020204030204" pitchFamily="34" charset="0"/>
                        <a:cs typeface="Calibri"/>
                      </a:endParaRPr>
                    </a:p>
                  </a:txBody>
                  <a:tcPr marL="51528" marR="515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934977976"/>
                  </a:ext>
                </a:extLst>
              </a:tr>
              <a:tr h="1414594">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Financial incentives are offered to recruit and retain staff in hard to staff dual credit teaching assignments</a:t>
                      </a:r>
                      <a:endParaRPr lang="en-US" sz="1000">
                        <a:effectLst/>
                        <a:latin typeface="Calibri Light"/>
                        <a:ea typeface="Calibri" panose="020F0502020204030204" pitchFamily="34" charset="0"/>
                        <a:cs typeface="Times New Roman"/>
                      </a:endParaRPr>
                    </a:p>
                  </a:txBody>
                  <a:tcPr marL="51528" marR="51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College Readiness, HR, HS EO,</a:t>
                      </a:r>
                      <a:endParaRPr lang="en-US" sz="1000">
                        <a:effectLst/>
                        <a:latin typeface="Calibri Light"/>
                        <a:ea typeface="Calibri" panose="020F0502020204030204" pitchFamily="34" charset="0"/>
                        <a:cs typeface="Times New Roman"/>
                      </a:endParaRPr>
                    </a:p>
                  </a:txBody>
                  <a:tcPr marL="51528" marR="51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Funding, Job Fairs, Recruitment efforts, </a:t>
                      </a:r>
                      <a:endParaRPr lang="en-US" sz="1000">
                        <a:effectLst/>
                        <a:latin typeface="Calibri"/>
                        <a:ea typeface="Calibri" panose="020F0502020204030204" pitchFamily="34" charset="0"/>
                        <a:cs typeface="Times New Roman" panose="02020603050405020304" pitchFamily="18" charset="0"/>
                      </a:endParaRPr>
                    </a:p>
                  </a:txBody>
                  <a:tcPr marL="51528" marR="51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Early Spring</a:t>
                      </a:r>
                      <a:endParaRPr lang="en-US" sz="1000">
                        <a:effectLst/>
                        <a:latin typeface="Calibri Light"/>
                        <a:ea typeface="Calibri" panose="020F0502020204030204" pitchFamily="34" charset="0"/>
                        <a:cs typeface="Times New Roman"/>
                      </a:endParaRPr>
                    </a:p>
                  </a:txBody>
                  <a:tcPr marL="51528" marR="51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Hard to staff taught by certified campus teacher</a:t>
                      </a:r>
                      <a:endParaRPr lang="en-US" sz="1000">
                        <a:effectLst/>
                        <a:latin typeface="Calibri Light"/>
                        <a:ea typeface="Calibri" panose="020F0502020204030204" pitchFamily="34" charset="0"/>
                        <a:cs typeface="Times New Roman"/>
                      </a:endParaRPr>
                    </a:p>
                  </a:txBody>
                  <a:tcPr marL="51528" marR="51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Campus certified teacher</a:t>
                      </a:r>
                      <a:endParaRPr lang="en-US" sz="1000">
                        <a:effectLst/>
                        <a:latin typeface="Calibri Light"/>
                        <a:ea typeface="Calibri" panose="020F0502020204030204" pitchFamily="34" charset="0"/>
                        <a:cs typeface="Times New Roman"/>
                      </a:endParaRPr>
                    </a:p>
                  </a:txBody>
                  <a:tcPr marL="51528" marR="51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Increase in student's certifications and college hours earned</a:t>
                      </a:r>
                      <a:endParaRPr lang="en-US" sz="1000">
                        <a:effectLst/>
                        <a:latin typeface="Calibri Light"/>
                        <a:ea typeface="Calibri" panose="020F0502020204030204" pitchFamily="34" charset="0"/>
                        <a:cs typeface="Times New Roman"/>
                      </a:endParaRPr>
                    </a:p>
                  </a:txBody>
                  <a:tcPr marL="51528" marR="51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Title I: #3 and #5</a:t>
                      </a:r>
                      <a:endParaRPr lang="en-US" sz="1000">
                        <a:effectLst/>
                        <a:latin typeface="Calibri Light"/>
                        <a:ea typeface="Calibri" panose="020F0502020204030204" pitchFamily="34" charset="0"/>
                        <a:cs typeface="Times New Roman"/>
                      </a:endParaRPr>
                    </a:p>
                  </a:txBody>
                  <a:tcPr marL="51528" marR="51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1110074"/>
                  </a:ext>
                </a:extLst>
              </a:tr>
              <a:tr h="153000">
                <a:tc gridSpan="8">
                  <a:txBody>
                    <a:bodyPr/>
                    <a:lstStyle/>
                    <a:p>
                      <a:pPr marL="0" marR="0" algn="ctr">
                        <a:lnSpc>
                          <a:spcPct val="107000"/>
                        </a:lnSpc>
                        <a:spcBef>
                          <a:spcPts val="0"/>
                        </a:spcBef>
                        <a:spcAft>
                          <a:spcPts val="0"/>
                        </a:spcAft>
                      </a:pPr>
                      <a:endParaRPr lang="en-US" sz="1000">
                        <a:effectLst/>
                        <a:latin typeface="Calibri"/>
                        <a:ea typeface="Calibri" panose="020F0502020204030204" pitchFamily="34" charset="0"/>
                        <a:cs typeface="Calibri"/>
                      </a:endParaRPr>
                    </a:p>
                  </a:txBody>
                  <a:tcPr marL="51528" marR="515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70101247"/>
                  </a:ext>
                </a:extLst>
              </a:tr>
              <a:tr h="153000">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Meet with appropriate staff to identify needs</a:t>
                      </a:r>
                      <a:endParaRPr lang="en-US" sz="1000">
                        <a:effectLst/>
                        <a:latin typeface="Calibri Light"/>
                        <a:ea typeface="Calibri" panose="020F0502020204030204" pitchFamily="34" charset="0"/>
                        <a:cs typeface="Times New Roman"/>
                      </a:endParaRPr>
                    </a:p>
                  </a:txBody>
                  <a:tcPr marL="51528" marR="51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77828580"/>
                  </a:ext>
                </a:extLst>
              </a:tr>
              <a:tr h="153000">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Target recruit based on needs</a:t>
                      </a:r>
                      <a:endParaRPr lang="en-US" sz="1000">
                        <a:effectLst/>
                        <a:latin typeface="Calibri Light"/>
                        <a:ea typeface="Calibri" panose="020F0502020204030204" pitchFamily="34" charset="0"/>
                        <a:cs typeface="Times New Roman"/>
                      </a:endParaRPr>
                    </a:p>
                  </a:txBody>
                  <a:tcPr marL="51528" marR="51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98890538"/>
                  </a:ext>
                </a:extLst>
              </a:tr>
              <a:tr h="296652">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Strategy 2</a:t>
                      </a:r>
                      <a:endParaRPr lang="en-US" sz="1000">
                        <a:effectLst/>
                        <a:latin typeface="Times New Roman"/>
                        <a:ea typeface="Calibri" panose="020F0502020204030204" pitchFamily="34" charset="0"/>
                        <a:cs typeface="Calibri"/>
                      </a:endParaRPr>
                    </a:p>
                  </a:txBody>
                  <a:tcPr marL="51528" marR="515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Persons Responsible</a:t>
                      </a:r>
                      <a:endParaRPr lang="en-US" sz="1000">
                        <a:effectLst/>
                        <a:latin typeface="Times New Roman"/>
                        <a:ea typeface="Calibri" panose="020F0502020204030204" pitchFamily="34" charset="0"/>
                        <a:cs typeface="Calibri"/>
                      </a:endParaRPr>
                    </a:p>
                  </a:txBody>
                  <a:tcPr marL="51528" marR="515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Resources</a:t>
                      </a:r>
                      <a:endParaRPr lang="en-US" sz="1000">
                        <a:effectLst/>
                        <a:latin typeface="Times New Roman"/>
                        <a:ea typeface="Calibri" panose="020F0502020204030204" pitchFamily="34" charset="0"/>
                        <a:cs typeface="Calibri"/>
                      </a:endParaRPr>
                    </a:p>
                  </a:txBody>
                  <a:tcPr marL="51528" marR="515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Timeline</a:t>
                      </a:r>
                      <a:endParaRPr lang="en-US" sz="1000">
                        <a:effectLst/>
                        <a:latin typeface="Times New Roman"/>
                        <a:ea typeface="Calibri" panose="020F0502020204030204" pitchFamily="34" charset="0"/>
                        <a:cs typeface="Calibri"/>
                      </a:endParaRPr>
                    </a:p>
                  </a:txBody>
                  <a:tcPr marL="51528" marR="515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Implementation</a:t>
                      </a:r>
                      <a:endParaRPr lang="en-US" sz="1000">
                        <a:effectLst/>
                        <a:latin typeface="Times New Roman"/>
                        <a:ea typeface="Calibri" panose="020F0502020204030204" pitchFamily="34" charset="0"/>
                        <a:cs typeface="Calibri"/>
                      </a:endParaRPr>
                    </a:p>
                  </a:txBody>
                  <a:tcPr marL="51528" marR="515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Evidence of Impact</a:t>
                      </a:r>
                      <a:endParaRPr lang="en-US" sz="1000">
                        <a:effectLst/>
                        <a:latin typeface="Times New Roman"/>
                        <a:ea typeface="Calibri" panose="020F0502020204030204" pitchFamily="34" charset="0"/>
                        <a:cs typeface="Calibri"/>
                      </a:endParaRPr>
                    </a:p>
                  </a:txBody>
                  <a:tcPr marL="51528" marR="515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Formative Evaluation</a:t>
                      </a:r>
                      <a:endParaRPr lang="en-US" sz="1000">
                        <a:effectLst/>
                        <a:latin typeface="Times New Roman"/>
                        <a:ea typeface="Calibri" panose="020F0502020204030204" pitchFamily="34" charset="0"/>
                        <a:cs typeface="Calibri"/>
                      </a:endParaRPr>
                    </a:p>
                  </a:txBody>
                  <a:tcPr marL="51528" marR="515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Title-I School- Wide Component</a:t>
                      </a:r>
                      <a:endParaRPr lang="en-US" sz="1000">
                        <a:effectLst/>
                        <a:latin typeface="Times New Roman"/>
                        <a:ea typeface="Calibri" panose="020F0502020204030204" pitchFamily="34" charset="0"/>
                        <a:cs typeface="Calibri"/>
                      </a:endParaRPr>
                    </a:p>
                  </a:txBody>
                  <a:tcPr marL="51528" marR="515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581618902"/>
                  </a:ext>
                </a:extLst>
              </a:tr>
              <a:tr h="1379153">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Provide professional opportunities for hard to staff teachers.</a:t>
                      </a:r>
                      <a:endParaRPr lang="en-US" sz="1000">
                        <a:effectLst/>
                        <a:latin typeface="Calibri Light"/>
                        <a:ea typeface="Calibri" panose="020F0502020204030204" pitchFamily="34" charset="0"/>
                        <a:cs typeface="Times New Roman"/>
                      </a:endParaRPr>
                    </a:p>
                  </a:txBody>
                  <a:tcPr marL="51528" marR="51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College Readiness, HR, HS EO, Talent Development, Professional Development Director</a:t>
                      </a:r>
                      <a:endParaRPr lang="en-US" sz="1000">
                        <a:effectLst/>
                        <a:latin typeface="Calibri Light"/>
                        <a:ea typeface="Calibri" panose="020F0502020204030204" pitchFamily="34" charset="0"/>
                        <a:cs typeface="Times New Roman"/>
                      </a:endParaRPr>
                    </a:p>
                  </a:txBody>
                  <a:tcPr marL="51528" marR="51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Funding, Job Fairs, Recruitment efforts, </a:t>
                      </a:r>
                      <a:endParaRPr lang="en-US" sz="1000">
                        <a:effectLst/>
                        <a:latin typeface="Calibri"/>
                        <a:ea typeface="Calibri" panose="020F0502020204030204" pitchFamily="34" charset="0"/>
                        <a:cs typeface="Times New Roman" panose="02020603050405020304" pitchFamily="18" charset="0"/>
                      </a:endParaRPr>
                    </a:p>
                  </a:txBody>
                  <a:tcPr marL="51528" marR="51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Fall, Spring, Summer</a:t>
                      </a:r>
                      <a:endParaRPr lang="en-US" sz="1000">
                        <a:effectLst/>
                        <a:latin typeface="Calibri Light"/>
                        <a:ea typeface="Calibri" panose="020F0502020204030204" pitchFamily="34" charset="0"/>
                        <a:cs typeface="Times New Roman"/>
                      </a:endParaRPr>
                    </a:p>
                  </a:txBody>
                  <a:tcPr marL="51528" marR="51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retention of high need teachers</a:t>
                      </a:r>
                      <a:endParaRPr lang="en-US" sz="1000">
                        <a:effectLst/>
                        <a:latin typeface="Calibri Light"/>
                        <a:ea typeface="Calibri" panose="020F0502020204030204" pitchFamily="34" charset="0"/>
                        <a:cs typeface="Times New Roman"/>
                      </a:endParaRPr>
                    </a:p>
                  </a:txBody>
                  <a:tcPr marL="51528" marR="51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1200"/>
                        </a:spcAft>
                      </a:pPr>
                      <a:r>
                        <a:rPr lang="en-US" sz="1000">
                          <a:solidFill>
                            <a:srgbClr val="000000"/>
                          </a:solidFill>
                          <a:effectLst/>
                          <a:latin typeface="Calibri Light"/>
                          <a:ea typeface="Calibri" panose="020F0502020204030204" pitchFamily="34" charset="0"/>
                          <a:cs typeface="Times New Roman"/>
                        </a:rPr>
                        <a:t>Campus certified teacher</a:t>
                      </a:r>
                      <a:endParaRPr lang="en-US" sz="1000">
                        <a:effectLst/>
                        <a:latin typeface="Calibri Light"/>
                        <a:ea typeface="Calibri" panose="020F0502020204030204" pitchFamily="34" charset="0"/>
                        <a:cs typeface="Times New Roman"/>
                      </a:endParaRPr>
                    </a:p>
                    <a:p>
                      <a:pPr marL="0" marR="0" algn="l">
                        <a:lnSpc>
                          <a:spcPct val="107000"/>
                        </a:lnSpc>
                        <a:spcBef>
                          <a:spcPts val="0"/>
                        </a:spcBef>
                        <a:spcAft>
                          <a:spcPts val="1200"/>
                        </a:spcAft>
                      </a:pPr>
                      <a:endParaRPr lang="en-US" sz="1000">
                        <a:effectLst/>
                        <a:latin typeface="Calibri Light"/>
                        <a:ea typeface="Calibri" panose="020F0502020204030204" pitchFamily="34" charset="0"/>
                        <a:cs typeface="Times New Roman"/>
                      </a:endParaRPr>
                    </a:p>
                  </a:txBody>
                  <a:tcPr marL="51528" marR="51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Increase in students’ certifications and college hours earned</a:t>
                      </a:r>
                      <a:endParaRPr lang="en-US" sz="1000">
                        <a:effectLst/>
                        <a:latin typeface="Calibri Light"/>
                        <a:ea typeface="Calibri" panose="020F0502020204030204" pitchFamily="34" charset="0"/>
                        <a:cs typeface="Times New Roman"/>
                      </a:endParaRPr>
                    </a:p>
                  </a:txBody>
                  <a:tcPr marL="51528" marR="51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Title-I #3, #5</a:t>
                      </a:r>
                      <a:endParaRPr lang="en-US" sz="1000">
                        <a:effectLst/>
                        <a:latin typeface="Calibri Light"/>
                        <a:ea typeface="Calibri" panose="020F0502020204030204" pitchFamily="34" charset="0"/>
                        <a:cs typeface="Times New Roman"/>
                      </a:endParaRPr>
                    </a:p>
                  </a:txBody>
                  <a:tcPr marL="51528" marR="51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6450995"/>
                  </a:ext>
                </a:extLst>
              </a:tr>
              <a:tr h="153000">
                <a:tc gridSpan="8">
                  <a:txBody>
                    <a:bodyPr/>
                    <a:lstStyle/>
                    <a:p>
                      <a:pPr marL="0" marR="0" algn="ctr">
                        <a:lnSpc>
                          <a:spcPct val="107000"/>
                        </a:lnSpc>
                        <a:spcBef>
                          <a:spcPts val="0"/>
                        </a:spcBef>
                        <a:spcAft>
                          <a:spcPts val="0"/>
                        </a:spcAft>
                      </a:pPr>
                      <a:r>
                        <a:rPr lang="en-US" sz="1000" b="1">
                          <a:solidFill>
                            <a:srgbClr val="FFFFFF"/>
                          </a:solidFill>
                          <a:effectLst/>
                          <a:latin typeface="Calibri"/>
                          <a:ea typeface="Times New Roman" panose="02020603050405020304" pitchFamily="18" charset="0"/>
                          <a:cs typeface="Calibri"/>
                        </a:rPr>
                        <a:t>Action Steps</a:t>
                      </a:r>
                      <a:endParaRPr lang="en-US" sz="1000">
                        <a:effectLst/>
                        <a:latin typeface="Times New Roman"/>
                        <a:ea typeface="Calibri" panose="020F0502020204030204" pitchFamily="34" charset="0"/>
                        <a:cs typeface="Calibri"/>
                      </a:endParaRPr>
                    </a:p>
                  </a:txBody>
                  <a:tcPr marL="51528" marR="515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00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589388288"/>
                  </a:ext>
                </a:extLst>
              </a:tr>
              <a:tr h="153000">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1) Survey to identify needs for growth trainings</a:t>
                      </a:r>
                      <a:endParaRPr lang="en-US" sz="1000">
                        <a:effectLst/>
                        <a:latin typeface="Calibri Light"/>
                        <a:ea typeface="Calibri" panose="020F0502020204030204" pitchFamily="34" charset="0"/>
                        <a:cs typeface="Times New Roman"/>
                      </a:endParaRPr>
                    </a:p>
                  </a:txBody>
                  <a:tcPr marL="51528" marR="51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625536023"/>
                  </a:ext>
                </a:extLst>
              </a:tr>
              <a:tr h="153000">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2)  Develop trainings</a:t>
                      </a:r>
                      <a:endParaRPr lang="en-US" sz="1000">
                        <a:effectLst/>
                        <a:latin typeface="Calibri Light"/>
                        <a:ea typeface="Calibri" panose="020F0502020204030204" pitchFamily="34" charset="0"/>
                        <a:cs typeface="Times New Roman"/>
                      </a:endParaRPr>
                    </a:p>
                  </a:txBody>
                  <a:tcPr marL="51528" marR="51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37654020"/>
                  </a:ext>
                </a:extLst>
              </a:tr>
              <a:tr h="153000">
                <a:tc gridSpan="8">
                  <a:txBody>
                    <a:bodyPr/>
                    <a:lstStyle/>
                    <a:p>
                      <a:pPr marL="0" marR="0" algn="l">
                        <a:lnSpc>
                          <a:spcPct val="107000"/>
                        </a:lnSpc>
                        <a:spcBef>
                          <a:spcPts val="0"/>
                        </a:spcBef>
                        <a:spcAft>
                          <a:spcPts val="0"/>
                        </a:spcAft>
                      </a:pPr>
                      <a:r>
                        <a:rPr lang="en-US" sz="1000">
                          <a:solidFill>
                            <a:srgbClr val="000000"/>
                          </a:solidFill>
                          <a:effectLst/>
                          <a:latin typeface="Calibri Light"/>
                          <a:ea typeface="Calibri" panose="020F0502020204030204" pitchFamily="34" charset="0"/>
                          <a:cs typeface="Times New Roman"/>
                        </a:rPr>
                        <a:t>3) Holds the trainings</a:t>
                      </a:r>
                      <a:endParaRPr lang="en-US" sz="1000">
                        <a:effectLst/>
                        <a:latin typeface="Calibri Light"/>
                        <a:ea typeface="Calibri" panose="020F0502020204030204" pitchFamily="34" charset="0"/>
                        <a:cs typeface="Times New Roman"/>
                      </a:endParaRPr>
                    </a:p>
                  </a:txBody>
                  <a:tcPr marL="51528" marR="5152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265778312"/>
                  </a:ext>
                </a:extLst>
              </a:tr>
            </a:tbl>
          </a:graphicData>
        </a:graphic>
      </p:graphicFrame>
    </p:spTree>
    <p:extLst>
      <p:ext uri="{BB962C8B-B14F-4D97-AF65-F5344CB8AC3E}">
        <p14:creationId xmlns:p14="http://schemas.microsoft.com/office/powerpoint/2010/main" val="18724497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C4C69F489CA5C40A003CBCDAA157159" ma:contentTypeVersion="14" ma:contentTypeDescription="Create a new document." ma:contentTypeScope="" ma:versionID="9798f5a5eeb00a24b6fddabbbfd6a821">
  <xsd:schema xmlns:xsd="http://www.w3.org/2001/XMLSchema" xmlns:xs="http://www.w3.org/2001/XMLSchema" xmlns:p="http://schemas.microsoft.com/office/2006/metadata/properties" xmlns:ns3="ad498295-6e70-45a3-a861-0fca145313b5" xmlns:ns4="6328618e-5118-4197-9b7b-e21ca2aba6d0" targetNamespace="http://schemas.microsoft.com/office/2006/metadata/properties" ma:root="true" ma:fieldsID="b4f8079bb7412916a3ea689fa4192dc7" ns3:_="" ns4:_="">
    <xsd:import namespace="ad498295-6e70-45a3-a861-0fca145313b5"/>
    <xsd:import namespace="6328618e-5118-4197-9b7b-e21ca2aba6d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OCR" minOccurs="0"/>
                <xsd:element ref="ns4:MediaServiceAutoKeyPoints" minOccurs="0"/>
                <xsd:element ref="ns4:MediaServiceKeyPoints" minOccurs="0"/>
                <xsd:element ref="ns4:MediaServiceGenerationTime" minOccurs="0"/>
                <xsd:element ref="ns4:MediaServiceEventHashCode" minOccurs="0"/>
                <xsd:element ref="ns4:MediaServiceLocatio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d498295-6e70-45a3-a861-0fca145313b5"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328618e-5118-4197-9b7b-e21ca2aba6d0"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description=""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01E1FB0-080D-4B4C-B635-982B2673B179}">
  <ds:schemaRefs>
    <ds:schemaRef ds:uri="6328618e-5118-4197-9b7b-e21ca2aba6d0"/>
    <ds:schemaRef ds:uri="ad498295-6e70-45a3-a861-0fca145313b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2.xml><?xml version="1.0" encoding="utf-8"?>
<ds:datastoreItem xmlns:ds="http://schemas.openxmlformats.org/officeDocument/2006/customXml" ds:itemID="{112D0041-7C49-4327-9748-BCF2CD0AC346}">
  <ds:schemaRefs>
    <ds:schemaRef ds:uri="6328618e-5118-4197-9b7b-e21ca2aba6d0"/>
    <ds:schemaRef ds:uri="ad498295-6e70-45a3-a861-0fca145313b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3D6EAFDA-450A-4FF2-A0B0-24AEEBCD02D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65</Slides>
  <Notes>0</Notes>
  <HiddenSlides>0</HiddenSlides>
  <ScaleCrop>false</ScaleCrop>
  <HeadingPairs>
    <vt:vector size="4" baseType="variant">
      <vt:variant>
        <vt:lpstr>Theme</vt:lpstr>
      </vt:variant>
      <vt:variant>
        <vt:i4>1</vt:i4>
      </vt:variant>
      <vt:variant>
        <vt:lpstr>Slide Titles</vt:lpstr>
      </vt:variant>
      <vt:variant>
        <vt:i4>65</vt:i4>
      </vt:variant>
    </vt:vector>
  </HeadingPairs>
  <TitlesOfParts>
    <vt:vector size="66" baseType="lpstr">
      <vt:lpstr>Office Theme</vt:lpstr>
      <vt:lpstr>PowerPoint Presentation</vt:lpstr>
      <vt:lpstr>Vision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Comprehensive Needs Assessment:  Goal 1-4 Summary  of Findings</vt:lpstr>
      <vt:lpstr>Summary  of Findings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PSJA ISD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Leticia Pena</dc:creator>
  <cp:revision>464</cp:revision>
  <cp:lastPrinted>2022-12-29T16:38:36Z</cp:lastPrinted>
  <dcterms:created xsi:type="dcterms:W3CDTF">2014-10-27T16:52:28Z</dcterms:created>
  <dcterms:modified xsi:type="dcterms:W3CDTF">2023-12-06T19:20:53Z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0x010100DC4C69F489CA5C40A003CBCDAA157159</vt:lpwstr>
  </property>
</Properties>
</file>