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80" r:id="rId3"/>
    <p:sldId id="270" r:id="rId4"/>
    <p:sldId id="298" r:id="rId5"/>
    <p:sldId id="290" r:id="rId6"/>
    <p:sldId id="282" r:id="rId7"/>
    <p:sldId id="292" r:id="rId8"/>
    <p:sldId id="291" r:id="rId9"/>
    <p:sldId id="294" r:id="rId10"/>
    <p:sldId id="293" r:id="rId11"/>
    <p:sldId id="295" r:id="rId12"/>
    <p:sldId id="284" r:id="rId13"/>
    <p:sldId id="296" r:id="rId14"/>
    <p:sldId id="289" r:id="rId15"/>
    <p:sldId id="297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18" autoAdjust="0"/>
    <p:restoredTop sz="88679" autoAdjust="0"/>
  </p:normalViewPr>
  <p:slideViewPr>
    <p:cSldViewPr>
      <p:cViewPr varScale="1">
        <p:scale>
          <a:sx n="59" d="100"/>
          <a:sy n="59" d="100"/>
        </p:scale>
        <p:origin x="16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5274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951453-9D62-472C-A705-B0D98291DDD9}" type="doc">
      <dgm:prSet loTypeId="urn:microsoft.com/office/officeart/2005/8/layout/cycle8" loCatId="cycle" qsTypeId="urn:microsoft.com/office/officeart/2005/8/quickstyle/simple5" qsCatId="simple" csTypeId="urn:microsoft.com/office/officeart/2005/8/colors/colorful5" csCatId="colorful" phldr="1"/>
      <dgm:spPr/>
    </dgm:pt>
    <dgm:pt modelId="{68D32E46-31D5-41E0-B27B-9AB99206B05D}" type="pres">
      <dgm:prSet presAssocID="{A8951453-9D62-472C-A705-B0D98291DDD9}" presName="compositeShape" presStyleCnt="0">
        <dgm:presLayoutVars>
          <dgm:chMax val="7"/>
          <dgm:dir/>
          <dgm:resizeHandles val="exact"/>
        </dgm:presLayoutVars>
      </dgm:prSet>
      <dgm:spPr/>
    </dgm:pt>
  </dgm:ptLst>
  <dgm:cxnLst>
    <dgm:cxn modelId="{8003A185-04B6-48EE-8EB6-2AF6F41FA25E}" type="presOf" srcId="{A8951453-9D62-472C-A705-B0D98291DDD9}" destId="{68D32E46-31D5-41E0-B27B-9AB99206B05D}" srcOrd="0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2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5BA7D64-D805-4D45-8802-9648F3BA19A4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448A42-A13E-4BC0-85D2-E04F5D3548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7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8A42-A13E-4BC0-85D2-E04F5D3548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799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E9F04F-844E-4C3A-8B1E-B40ABD5F1EB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634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8A42-A13E-4BC0-85D2-E04F5D3548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72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448A42-A13E-4BC0-85D2-E04F5D3548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56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2425" y="4589463"/>
            <a:ext cx="8455025" cy="938212"/>
          </a:xfrm>
          <a:effectLst>
            <a:outerShdw dist="35921" dir="2700000" algn="ctr" rotWithShape="0">
              <a:srgbClr val="000000"/>
            </a:outerShdw>
          </a:effectLst>
        </p:spPr>
        <p:txBody>
          <a:bodyPr/>
          <a:lstStyle>
            <a:lvl1pPr algn="l">
              <a:defRPr sz="46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52425" y="5537200"/>
            <a:ext cx="6400800" cy="566738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FFFFF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rgbClr val="99CC00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effectLst>
            <a:outerShdw dist="35921" dir="2700000" algn="ctr" rotWithShape="0">
              <a:srgbClr val="000000"/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effectLst>
            <a:outerShdw dist="35921" dir="2700000" algn="ctr" rotWithShape="0">
              <a:srgbClr val="000000"/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effectLst>
            <a:outerShdw dist="35921" dir="2700000" algn="ctr" rotWithShape="0">
              <a:srgbClr val="000000"/>
            </a:outerShdw>
          </a:effectLst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8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7365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97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3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25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938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584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6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36538"/>
            <a:ext cx="2057400" cy="58896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36538"/>
            <a:ext cx="6019800" cy="58896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79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6538"/>
            <a:ext cx="8229600" cy="114300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FFFFFF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257F8499-3D35-4A34-B777-E6BFF9E65080}" type="datetimeFigureOut">
              <a:rPr lang="en-US" smtClean="0"/>
              <a:t>4/19/2022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6DDD71-BA1A-45BA-88D9-5A63212F58D1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itchFamily="34" charset="0"/>
          <a:ea typeface="+mj-ea"/>
          <a:cs typeface="Tahoma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Char char="•"/>
        <a:defRPr sz="24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itchFamily="34" charset="0"/>
          <a:cs typeface="Tahoma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Tahoma" pitchFamily="34" charset="0"/>
          <a:cs typeface="Tahoma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Tahoma" pitchFamily="34" charset="0"/>
          <a:cs typeface="Tahoma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Tahoma" pitchFamily="34" charset="0"/>
          <a:cs typeface="Tahoma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audio" Target="../media/audio2.wav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audio" Target="../media/audio2.wav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5" Type="http://schemas.microsoft.com/office/2007/relationships/hdphoto" Target="../media/hdphoto1.wdp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4.wav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oleObject" Target="../embeddings/oleObject3.bin"/><Relationship Id="rId3" Type="http://schemas.openxmlformats.org/officeDocument/2006/relationships/audio" Target="../media/audio6.wav"/><Relationship Id="rId7" Type="http://schemas.openxmlformats.org/officeDocument/2006/relationships/diagramColors" Target="../diagrams/colors1.xml"/><Relationship Id="rId12" Type="http://schemas.openxmlformats.org/officeDocument/2006/relationships/image" Target="../media/image14.wmf"/><Relationship Id="rId17" Type="http://schemas.openxmlformats.org/officeDocument/2006/relationships/audio" Target="../media/audio6.wav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16.wmf"/><Relationship Id="rId1" Type="http://schemas.openxmlformats.org/officeDocument/2006/relationships/vmlDrawing" Target="../drawings/vmlDrawing1.vml"/><Relationship Id="rId6" Type="http://schemas.openxmlformats.org/officeDocument/2006/relationships/diagramQuickStyle" Target="../diagrams/quickStyle1.xml"/><Relationship Id="rId11" Type="http://schemas.openxmlformats.org/officeDocument/2006/relationships/oleObject" Target="../embeddings/oleObject2.bin"/><Relationship Id="rId5" Type="http://schemas.openxmlformats.org/officeDocument/2006/relationships/diagramLayout" Target="../diagrams/layout1.xml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13.wmf"/><Relationship Id="rId4" Type="http://schemas.openxmlformats.org/officeDocument/2006/relationships/diagramData" Target="../diagrams/data1.xml"/><Relationship Id="rId9" Type="http://schemas.openxmlformats.org/officeDocument/2006/relationships/oleObject" Target="../embeddings/oleObject1.bin"/><Relationship Id="rId14" Type="http://schemas.openxmlformats.org/officeDocument/2006/relationships/image" Target="../media/image1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7.wav"/><Relationship Id="rId1" Type="http://schemas.openxmlformats.org/officeDocument/2006/relationships/slideLayout" Target="../slideLayouts/slideLayout4.xml"/><Relationship Id="rId4" Type="http://schemas.openxmlformats.org/officeDocument/2006/relationships/audio" Target="../media/audio7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audio" Target="../media/audio2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9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audio" Target="../media/audio4.wav"/><Relationship Id="rId7" Type="http://schemas.openxmlformats.org/officeDocument/2006/relationships/image" Target="../media/image2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0.wmf"/><Relationship Id="rId10" Type="http://schemas.openxmlformats.org/officeDocument/2006/relationships/audio" Target="../media/audio4.wav"/><Relationship Id="rId4" Type="http://schemas.openxmlformats.org/officeDocument/2006/relationships/oleObject" Target="../embeddings/oleObject6.bin"/><Relationship Id="rId9" Type="http://schemas.openxmlformats.org/officeDocument/2006/relationships/image" Target="../media/image2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audio" Target="../media/audio8.wav"/><Relationship Id="rId7" Type="http://schemas.openxmlformats.org/officeDocument/2006/relationships/image" Target="../media/image24.wmf"/><Relationship Id="rId12" Type="http://schemas.openxmlformats.org/officeDocument/2006/relationships/audio" Target="../media/audio8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25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audio" Target="../media/audio1.wav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0.wmf"/><Relationship Id="rId11" Type="http://schemas.openxmlformats.org/officeDocument/2006/relationships/image" Target="../media/image31.wmf"/><Relationship Id="rId5" Type="http://schemas.openxmlformats.org/officeDocument/2006/relationships/image" Target="../media/image27.wmf"/><Relationship Id="rId10" Type="http://schemas.openxmlformats.org/officeDocument/2006/relationships/image" Target="../media/image29.wmf"/><Relationship Id="rId4" Type="http://schemas.openxmlformats.org/officeDocument/2006/relationships/oleObject" Target="../embeddings/oleObject13.bin"/><Relationship Id="rId9" Type="http://schemas.openxmlformats.org/officeDocument/2006/relationships/oleObject" Target="../embeddings/oleObject1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9.wav"/><Relationship Id="rId7" Type="http://schemas.openxmlformats.org/officeDocument/2006/relationships/audio" Target="../media/audio9.wav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audio" Target="../media/audio10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rlecure@cpsk12.org" TargetMode="External"/><Relationship Id="rId13" Type="http://schemas.openxmlformats.org/officeDocument/2006/relationships/hyperlink" Target="mailto:rfick@cpsk12.org" TargetMode="External"/><Relationship Id="rId18" Type="http://schemas.openxmlformats.org/officeDocument/2006/relationships/image" Target="../media/image34.gif"/><Relationship Id="rId3" Type="http://schemas.openxmlformats.org/officeDocument/2006/relationships/hyperlink" Target="mailto:kcorey@cpsk12.org" TargetMode="External"/><Relationship Id="rId21" Type="http://schemas.openxmlformats.org/officeDocument/2006/relationships/image" Target="../media/image37.gif"/><Relationship Id="rId7" Type="http://schemas.openxmlformats.org/officeDocument/2006/relationships/hyperlink" Target="mailto:bmoore@cpsk12.org" TargetMode="External"/><Relationship Id="rId12" Type="http://schemas.openxmlformats.org/officeDocument/2006/relationships/hyperlink" Target="mailto:Dsipe@cpsk12.org" TargetMode="External"/><Relationship Id="rId17" Type="http://schemas.openxmlformats.org/officeDocument/2006/relationships/hyperlink" Target="mailto:ksapp@cpsk12.org" TargetMode="External"/><Relationship Id="rId25" Type="http://schemas.openxmlformats.org/officeDocument/2006/relationships/audio" Target="../media/audio3.wav"/><Relationship Id="rId2" Type="http://schemas.openxmlformats.org/officeDocument/2006/relationships/audio" Target="../media/audio3.wav"/><Relationship Id="rId16" Type="http://schemas.openxmlformats.org/officeDocument/2006/relationships/hyperlink" Target="mailto:jnicewarner@cpsk12.org" TargetMode="External"/><Relationship Id="rId20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mhogan@cpsk12.org" TargetMode="External"/><Relationship Id="rId11" Type="http://schemas.openxmlformats.org/officeDocument/2006/relationships/hyperlink" Target="mailto:nlogan@cpsk12.org" TargetMode="External"/><Relationship Id="rId24" Type="http://schemas.openxmlformats.org/officeDocument/2006/relationships/image" Target="../media/image40.emf"/><Relationship Id="rId5" Type="http://schemas.openxmlformats.org/officeDocument/2006/relationships/hyperlink" Target="mailto:jharris@cpsk12.org" TargetMode="External"/><Relationship Id="rId15" Type="http://schemas.openxmlformats.org/officeDocument/2006/relationships/hyperlink" Target="mailto:ltruelove@cpsk12.org" TargetMode="External"/><Relationship Id="rId23" Type="http://schemas.openxmlformats.org/officeDocument/2006/relationships/image" Target="../media/image39.png"/><Relationship Id="rId10" Type="http://schemas.openxmlformats.org/officeDocument/2006/relationships/hyperlink" Target="mailto:dharl@cpsk12.org" TargetMode="External"/><Relationship Id="rId19" Type="http://schemas.openxmlformats.org/officeDocument/2006/relationships/image" Target="../media/image35.gif"/><Relationship Id="rId4" Type="http://schemas.openxmlformats.org/officeDocument/2006/relationships/hyperlink" Target="mailto:Aldavis@cpsk12.org" TargetMode="External"/><Relationship Id="rId9" Type="http://schemas.openxmlformats.org/officeDocument/2006/relationships/hyperlink" Target="mailto:bwoods@cpsk12.org" TargetMode="External"/><Relationship Id="rId14" Type="http://schemas.openxmlformats.org/officeDocument/2006/relationships/hyperlink" Target="mailto:dpoese@cpsk12.org" TargetMode="External"/><Relationship Id="rId22" Type="http://schemas.openxmlformats.org/officeDocument/2006/relationships/image" Target="../media/image3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image" Target="../media/image34.gif"/><Relationship Id="rId7" Type="http://schemas.openxmlformats.org/officeDocument/2006/relationships/image" Target="../media/image36.jp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gif"/><Relationship Id="rId11" Type="http://schemas.openxmlformats.org/officeDocument/2006/relationships/image" Target="../media/image43.png"/><Relationship Id="rId5" Type="http://schemas.openxmlformats.org/officeDocument/2006/relationships/image" Target="../media/image37.gif"/><Relationship Id="rId10" Type="http://schemas.openxmlformats.org/officeDocument/2006/relationships/image" Target="../media/image42.png"/><Relationship Id="rId4" Type="http://schemas.openxmlformats.org/officeDocument/2006/relationships/image" Target="../media/image38.gif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Middle School Education Program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		2022-2023</a:t>
            </a:r>
          </a:p>
        </p:txBody>
      </p:sp>
    </p:spTree>
    <p:extLst>
      <p:ext uri="{BB962C8B-B14F-4D97-AF65-F5344CB8AC3E}">
        <p14:creationId xmlns:p14="http://schemas.microsoft.com/office/powerpoint/2010/main" val="143804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  <p:sndAc>
          <p:stSnd>
            <p:snd r:embed="rId3" name="push.wav"/>
          </p:stSnd>
        </p:sndAc>
      </p:transition>
    </mc:Choice>
    <mc:Fallback xmlns="">
      <p:transition spd="slow">
        <p:split orient="vert"/>
        <p:sndAc>
          <p:stSnd>
            <p:snd r:embed="rId5" name="push.wav"/>
          </p:stSnd>
        </p:sndAc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55469" y="6604084"/>
            <a:ext cx="168026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050" dirty="0"/>
              <a:t>Columbia Public Schools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92" y="1393889"/>
            <a:ext cx="2708514" cy="17572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540" y="1268266"/>
            <a:ext cx="2756853" cy="18401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43" y="3476625"/>
            <a:ext cx="2756853" cy="206764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6"/>
          <a:stretch/>
        </p:blipFill>
        <p:spPr>
          <a:xfrm>
            <a:off x="6146026" y="3679848"/>
            <a:ext cx="2889381" cy="174794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880" y="1361360"/>
            <a:ext cx="2756853" cy="206764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7" b="1"/>
          <a:stretch/>
        </p:blipFill>
        <p:spPr>
          <a:xfrm>
            <a:off x="3328490" y="3261490"/>
            <a:ext cx="2442087" cy="1757254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236538"/>
            <a:ext cx="8229600" cy="1143000"/>
          </a:xfrm>
        </p:spPr>
        <p:txBody>
          <a:bodyPr/>
          <a:lstStyle/>
          <a:p>
            <a:pPr algn="l"/>
            <a:r>
              <a:rPr lang="en-US" b="1" dirty="0"/>
              <a:t>CPS Middle Schools</a:t>
            </a:r>
          </a:p>
        </p:txBody>
      </p:sp>
      <p:pic>
        <p:nvPicPr>
          <p:cNvPr id="19" name="Picture 18" descr="A picture containing grass, sky, outdoor, field&#10;&#10;Description automatically generated">
            <a:extLst>
              <a:ext uri="{FF2B5EF4-FFF2-40B4-BE49-F238E27FC236}">
                <a16:creationId xmlns:a16="http://schemas.microsoft.com/office/drawing/2014/main" id="{A2706684-535B-4366-87D8-8CCBF51A4E4E}"/>
              </a:ext>
            </a:extLst>
          </p:cNvPr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32"/>
          <a:stretch/>
        </p:blipFill>
        <p:spPr bwMode="auto">
          <a:xfrm>
            <a:off x="2997975" y="5044536"/>
            <a:ext cx="3082290" cy="15595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55124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  <p:sndAc>
          <p:stSnd>
            <p:snd r:embed="rId3" name="bomb.wav"/>
          </p:stSnd>
        </p:sndAc>
      </p:transition>
    </mc:Choice>
    <mc:Fallback xmlns="">
      <p:transition spd="slow">
        <p:fade/>
        <p:sndAc>
          <p:stSnd>
            <p:snd r:embed="rId11" name="bomb.wav"/>
          </p:stSnd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b="1" dirty="0"/>
              <a:t>Leia: Sixth Grader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57321" y="6596390"/>
            <a:ext cx="168667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>
                <a:latin typeface="Tahoma" pitchFamily="34" charset="0"/>
                <a:cs typeface="Tahoma" pitchFamily="34" charset="0"/>
              </a:rPr>
              <a:t>Columbia Public Schools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505200" y="1595888"/>
            <a:ext cx="5334000" cy="4868174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Starts her day at 7:30 and ends at 2:35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Is excited about new opportunities 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Will be a part of a team of teachers/students</a:t>
            </a:r>
            <a:endParaRPr lang="en-US" sz="1800" dirty="0">
              <a:highlight>
                <a:srgbClr val="FFFF00"/>
              </a:highlight>
            </a:endParaRP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Has 4 core classes taught by her team teachers (ELA/English Language Arts, Social Studies, Math, and Science)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Will have 2 periods when she can experience elective or exploratory classes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Has PE every other day  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lang="en-US" sz="1800" dirty="0"/>
              <a:t>Can choose to be involved in extracurricular clubs and intramural sports</a:t>
            </a:r>
          </a:p>
          <a:p>
            <a:pPr marL="0" indent="0">
              <a:spcBef>
                <a:spcPts val="0"/>
              </a:spcBef>
              <a:spcAft>
                <a:spcPts val="200"/>
              </a:spcAft>
              <a:buNone/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  <a:p>
            <a:pPr>
              <a:spcBef>
                <a:spcPts val="0"/>
              </a:spcBef>
              <a:spcAft>
                <a:spcPts val="200"/>
              </a:spcAft>
            </a:pPr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4" r="28031"/>
          <a:stretch/>
        </p:blipFill>
        <p:spPr>
          <a:xfrm>
            <a:off x="152400" y="1591574"/>
            <a:ext cx="3223098" cy="48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122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  <p:sndAc>
          <p:stSnd>
            <p:snd r:embed="rId3" name="chimes.wav"/>
          </p:stSnd>
        </p:sndAc>
      </p:transition>
    </mc:Choice>
    <mc:Fallback xmlns="">
      <p:transition spd="slow">
        <p:fade/>
        <p:sndAc>
          <p:stSnd>
            <p:snd r:embed="rId6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2450" y="2133600"/>
            <a:ext cx="7848600" cy="362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Core Class Letter Grades/Percentages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</a:pPr>
            <a:r>
              <a:rPr lang="en-US" sz="2800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       </a:t>
            </a:r>
            <a:r>
              <a:rPr lang="en-US" sz="2400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(pass/fail for Exploratory)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Success Ready Skill Marks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400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(Work Habits, Interaction with Peers and Adults)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A &amp; B Honor Roll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Do your homework and… TURN IT IN!!!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rgbClr val="99CC00"/>
              </a:buClr>
              <a:buFontTx/>
              <a:buChar char="•"/>
            </a:pPr>
            <a:r>
              <a:rPr lang="en-US" sz="2800" b="1" kern="0" dirty="0">
                <a:solidFill>
                  <a:srgbClr val="000000"/>
                </a:solidFill>
                <a:latin typeface="Tahoma" pitchFamily="34" charset="0"/>
                <a:ea typeface="Tahoma" panose="020B0604030504040204" pitchFamily="34" charset="0"/>
                <a:cs typeface="Tahoma" pitchFamily="34" charset="0"/>
              </a:rPr>
              <a:t>Home Access for students and parents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533400" y="304800"/>
            <a:ext cx="7620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/>
              <a:t>Grades, what Grades?…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5534961"/>
            <a:ext cx="1742811" cy="1283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80597">
            <a:off x="7285398" y="2407510"/>
            <a:ext cx="1736006" cy="1405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2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  <p:sndAc>
          <p:stSnd>
            <p:snd r:embed="rId2" name="suction.wav"/>
          </p:stSnd>
        </p:sndAc>
      </p:transition>
    </mc:Choice>
    <mc:Fallback xmlns="">
      <p:transition spd="slow">
        <p:fade/>
        <p:sndAc>
          <p:stSnd>
            <p:snd r:embed="rId5" name="suction.wav"/>
          </p:stSnd>
        </p:sndAc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3048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Math Considerations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371600"/>
            <a:ext cx="68580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dirty="0">
              <a:latin typeface="Book Antiqua" panose="02040602050305030304" pitchFamily="18" charset="0"/>
              <a:ea typeface="Tahoma" pitchFamily="34" charset="0"/>
              <a:cs typeface="Tahoma" pitchFamily="34" charset="0"/>
            </a:endParaRPr>
          </a:p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Students will be placed in 6</a:t>
            </a:r>
            <a:r>
              <a:rPr lang="en-US" sz="32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grade Math based on 5</a:t>
            </a:r>
            <a:r>
              <a:rPr lang="en-US" sz="32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grade teacher recommendation with parent input.</a:t>
            </a:r>
          </a:p>
          <a:p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49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538"/>
            <a:ext cx="7010400" cy="1143000"/>
          </a:xfrm>
        </p:spPr>
        <p:txBody>
          <a:bodyPr/>
          <a:lstStyle/>
          <a:p>
            <a:r>
              <a:rPr lang="en-US" b="1" dirty="0"/>
              <a:t>Exploratory Electives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905000"/>
            <a:ext cx="7108675" cy="4716462"/>
          </a:xfrm>
        </p:spPr>
        <p:txBody>
          <a:bodyPr/>
          <a:lstStyle/>
          <a:p>
            <a:r>
              <a:rPr lang="en-US" dirty="0"/>
              <a:t>World Languages Exploration **</a:t>
            </a:r>
          </a:p>
          <a:p>
            <a:r>
              <a:rPr lang="en-US" dirty="0"/>
              <a:t>Life Readiness**</a:t>
            </a:r>
          </a:p>
          <a:p>
            <a:r>
              <a:rPr lang="en-US" dirty="0"/>
              <a:t>Art</a:t>
            </a:r>
          </a:p>
          <a:p>
            <a:r>
              <a:rPr lang="en-US" dirty="0"/>
              <a:t>Theatrical Arts</a:t>
            </a:r>
          </a:p>
          <a:p>
            <a:r>
              <a:rPr lang="en-US" dirty="0"/>
              <a:t>Choir</a:t>
            </a:r>
          </a:p>
          <a:p>
            <a:r>
              <a:rPr lang="en-US" dirty="0"/>
              <a:t>Exploring Technology</a:t>
            </a:r>
          </a:p>
          <a:p>
            <a:r>
              <a:rPr lang="en-US" dirty="0"/>
              <a:t>Exploring FACS</a:t>
            </a:r>
          </a:p>
          <a:p>
            <a:r>
              <a:rPr lang="en-US" dirty="0"/>
              <a:t>Exploring Computers</a:t>
            </a:r>
          </a:p>
          <a:p>
            <a:pPr marL="0" indent="0">
              <a:buNone/>
            </a:pPr>
            <a:r>
              <a:rPr lang="en-US" sz="2400" dirty="0"/>
              <a:t>                  ** Everyone takes!</a:t>
            </a: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106812254"/>
              </p:ext>
            </p:extLst>
          </p:nvPr>
        </p:nvGraphicFramePr>
        <p:xfrm>
          <a:off x="4648200" y="1600200"/>
          <a:ext cx="4038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0803940"/>
              </p:ext>
            </p:extLst>
          </p:nvPr>
        </p:nvGraphicFramePr>
        <p:xfrm>
          <a:off x="7304678" y="1733947"/>
          <a:ext cx="1459366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4" r:id="rId9" imgW="4430162" imgH="3468986" progId="">
                  <p:embed/>
                </p:oleObj>
              </mc:Choice>
              <mc:Fallback>
                <p:oleObj r:id="rId9" imgW="4430162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678" y="1733947"/>
                        <a:ext cx="1459366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5060459"/>
              </p:ext>
            </p:extLst>
          </p:nvPr>
        </p:nvGraphicFramePr>
        <p:xfrm>
          <a:off x="7595944" y="3810000"/>
          <a:ext cx="11681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5" r:id="rId11" imgW="833933" imgH="754380" progId="">
                  <p:embed/>
                </p:oleObj>
              </mc:Choice>
              <mc:Fallback>
                <p:oleObj r:id="rId11" imgW="833933" imgH="7543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5944" y="3810000"/>
                        <a:ext cx="11681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0107059"/>
              </p:ext>
            </p:extLst>
          </p:nvPr>
        </p:nvGraphicFramePr>
        <p:xfrm>
          <a:off x="6432352" y="5086350"/>
          <a:ext cx="1133523" cy="130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6" r:id="rId13" imgW="1133192" imgH="1308226" progId="">
                  <p:embed/>
                </p:oleObj>
              </mc:Choice>
              <mc:Fallback>
                <p:oleObj r:id="rId13" imgW="1133192" imgH="130822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2352" y="5086350"/>
                        <a:ext cx="1133523" cy="130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1441218"/>
              </p:ext>
            </p:extLst>
          </p:nvPr>
        </p:nvGraphicFramePr>
        <p:xfrm>
          <a:off x="5791200" y="2697956"/>
          <a:ext cx="1125984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" r:id="rId15" imgW="2879002" imgH="3468986" progId="">
                  <p:embed/>
                </p:oleObj>
              </mc:Choice>
              <mc:Fallback>
                <p:oleObj r:id="rId15" imgW="2879002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697956"/>
                        <a:ext cx="1125984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18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  <p:sndAc>
          <p:stSnd>
            <p:snd r:embed="rId3" name="voltage.wav"/>
          </p:stSnd>
        </p:sndAc>
      </p:transition>
    </mc:Choice>
    <mc:Fallback xmlns="">
      <p:transition spd="slow">
        <p:fade/>
        <p:sndAc>
          <p:stSnd>
            <p:snd r:embed="rId17" name="voltage.wav"/>
          </p:stSnd>
        </p:sndAc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Tahoma" panose="020B0604030504040204" pitchFamily="34" charset="0"/>
              </a:rPr>
              <a:t>Band/Orchestra Elective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pPr algn="ctr"/>
            <a:r>
              <a:rPr lang="en-US" dirty="0">
                <a:ea typeface="Tahoma" panose="020B0604030504040204" pitchFamily="34" charset="0"/>
              </a:rPr>
              <a:t>Students can choose to participate in </a:t>
            </a:r>
          </a:p>
          <a:p>
            <a:pPr marL="0" indent="0" algn="ctr">
              <a:buNone/>
            </a:pPr>
            <a:r>
              <a:rPr lang="en-US" dirty="0">
                <a:ea typeface="Tahoma" panose="020B0604030504040204" pitchFamily="34" charset="0"/>
              </a:rPr>
              <a:t>Band or Orchestra</a:t>
            </a:r>
          </a:p>
          <a:p>
            <a:pPr marL="0" indent="0" algn="ctr">
              <a:buNone/>
            </a:pPr>
            <a:endParaRPr lang="en-US" dirty="0">
              <a:ea typeface="Tahoma" panose="020B0604030504040204" pitchFamily="34" charset="0"/>
            </a:endParaRPr>
          </a:p>
          <a:p>
            <a:pPr algn="ctr"/>
            <a:r>
              <a:rPr lang="en-US" dirty="0">
                <a:ea typeface="Tahoma" panose="020B0604030504040204" pitchFamily="34" charset="0"/>
              </a:rPr>
              <a:t>Daily Elective Choice</a:t>
            </a:r>
          </a:p>
          <a:p>
            <a:pPr algn="ctr"/>
            <a:r>
              <a:rPr lang="en-US" dirty="0">
                <a:ea typeface="Tahoma" panose="020B0604030504040204" pitchFamily="34" charset="0"/>
              </a:rPr>
              <a:t>Year-long commitment</a:t>
            </a:r>
          </a:p>
          <a:p>
            <a:pPr algn="ctr"/>
            <a:endParaRPr lang="en-US" dirty="0">
              <a:ea typeface="Tahoma" panose="020B0604030504040204" pitchFamily="34" charset="0"/>
            </a:endParaRPr>
          </a:p>
          <a:p>
            <a:pPr marL="0" indent="0" algn="ctr">
              <a:buNone/>
            </a:pP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4" name="AutoShape 2" descr="Image result for band instrument pictures"/>
          <p:cNvSpPr>
            <a:spLocks noChangeAspect="1" noChangeArrowheads="1"/>
          </p:cNvSpPr>
          <p:nvPr/>
        </p:nvSpPr>
        <p:spPr bwMode="auto">
          <a:xfrm>
            <a:off x="63500" y="-136525"/>
            <a:ext cx="17907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16265">
            <a:off x="406423" y="2950189"/>
            <a:ext cx="2152366" cy="9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396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drumroll.wav"/>
          </p:stSnd>
        </p:sndAc>
      </p:transition>
    </mc:Choice>
    <mc:Fallback xmlns="">
      <p:transition spd="slow">
        <p:fade/>
        <p:sndAc>
          <p:stSnd>
            <p:snd r:embed="rId4" name="drumroll.wav"/>
          </p:stSnd>
        </p:sndAc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Middle School Lockers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5225" y="2191109"/>
            <a:ext cx="7620000" cy="2993847"/>
          </a:xfrm>
        </p:spPr>
        <p:txBody>
          <a:bodyPr/>
          <a:lstStyle/>
          <a:p>
            <a:r>
              <a:rPr lang="en-US" sz="3000" dirty="0">
                <a:ea typeface="Tahoma" panose="020B0604030504040204" pitchFamily="34" charset="0"/>
              </a:rPr>
              <a:t>Locker in team area for books, coat, etc.</a:t>
            </a:r>
          </a:p>
          <a:p>
            <a:r>
              <a:rPr lang="en-US" sz="3000" dirty="0">
                <a:ea typeface="Tahoma" panose="020B0604030504040204" pitchFamily="34" charset="0"/>
              </a:rPr>
              <a:t>Locker partners (sometimes)</a:t>
            </a:r>
          </a:p>
          <a:p>
            <a:r>
              <a:rPr lang="en-US" sz="3000" dirty="0">
                <a:ea typeface="Tahoma" panose="020B0604030504040204" pitchFamily="34" charset="0"/>
              </a:rPr>
              <a:t>Combination locks</a:t>
            </a:r>
          </a:p>
          <a:p>
            <a:r>
              <a:rPr lang="en-US" sz="3000" dirty="0">
                <a:ea typeface="Tahoma" panose="020B0604030504040204" pitchFamily="34" charset="0"/>
              </a:rPr>
              <a:t>Students manage locker time during passing time. Your team will help you.</a:t>
            </a:r>
          </a:p>
        </p:txBody>
      </p:sp>
      <p:pic>
        <p:nvPicPr>
          <p:cNvPr id="4" name="Picture 7" descr="MCj0290909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54784">
            <a:off x="876123" y="372358"/>
            <a:ext cx="1054100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2459654"/>
              </p:ext>
            </p:extLst>
          </p:nvPr>
        </p:nvGraphicFramePr>
        <p:xfrm>
          <a:off x="6617825" y="4835294"/>
          <a:ext cx="2057400" cy="19918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r:id="rId5" imgW="1746504" imgH="1690726" progId="">
                  <p:embed/>
                </p:oleObj>
              </mc:Choice>
              <mc:Fallback>
                <p:oleObj r:id="rId5" imgW="1746504" imgH="169072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7825" y="4835294"/>
                        <a:ext cx="2057400" cy="19918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9746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  <p:sndAc>
          <p:stSnd>
            <p:snd r:embed="rId3" name="bomb.wav"/>
          </p:stSnd>
        </p:sndAc>
      </p:transition>
    </mc:Choice>
    <mc:Fallback xmlns="">
      <p:transition spd="slow">
        <p:fade/>
        <p:sndAc>
          <p:stSnd>
            <p:snd r:embed="rId7" name="bomb.wav"/>
          </p:stSnd>
        </p:sndAc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a typeface="Tahoma" panose="020B0604030504040204" pitchFamily="34" charset="0"/>
              </a:rPr>
              <a:t>P.E. &amp; SPORTS</a:t>
            </a:r>
            <a:endParaRPr lang="en-US" dirty="0">
              <a:ea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514599"/>
            <a:ext cx="8839200" cy="2716617"/>
          </a:xfrm>
        </p:spPr>
        <p:txBody>
          <a:bodyPr/>
          <a:lstStyle/>
          <a:p>
            <a:r>
              <a:rPr lang="en-US" sz="2800" dirty="0">
                <a:ea typeface="Tahoma" panose="020B0604030504040204" pitchFamily="34" charset="0"/>
              </a:rPr>
              <a:t>Locker rooms – Dressing Out (optional)</a:t>
            </a:r>
          </a:p>
          <a:p>
            <a:r>
              <a:rPr lang="en-US" sz="2800" dirty="0">
                <a:ea typeface="Tahoma" panose="020B0604030504040204" pitchFamily="34" charset="0"/>
              </a:rPr>
              <a:t>Alternating day PE/Advisory/EEE (A/B Day)</a:t>
            </a:r>
          </a:p>
          <a:p>
            <a:r>
              <a:rPr lang="en-US" sz="2800" dirty="0">
                <a:ea typeface="Tahoma" panose="020B0604030504040204" pitchFamily="34" charset="0"/>
              </a:rPr>
              <a:t>6</a:t>
            </a:r>
            <a:r>
              <a:rPr lang="en-US" sz="2800" baseline="30000" dirty="0">
                <a:ea typeface="Tahoma" panose="020B0604030504040204" pitchFamily="34" charset="0"/>
              </a:rPr>
              <a:t>th</a:t>
            </a:r>
            <a:r>
              <a:rPr lang="en-US" sz="2800" dirty="0">
                <a:ea typeface="Tahoma" panose="020B0604030504040204" pitchFamily="34" charset="0"/>
              </a:rPr>
              <a:t> Grade Intramurals Sports Program</a:t>
            </a:r>
          </a:p>
          <a:p>
            <a:r>
              <a:rPr lang="en-US" sz="2800" dirty="0">
                <a:ea typeface="Tahoma" panose="020B0604030504040204" pitchFamily="34" charset="0"/>
              </a:rPr>
              <a:t>7</a:t>
            </a:r>
            <a:r>
              <a:rPr lang="en-US" sz="2800" baseline="30000" dirty="0">
                <a:ea typeface="Tahoma" panose="020B0604030504040204" pitchFamily="34" charset="0"/>
              </a:rPr>
              <a:t>th</a:t>
            </a:r>
            <a:r>
              <a:rPr lang="en-US" sz="2800" dirty="0">
                <a:ea typeface="Tahoma" panose="020B0604030504040204" pitchFamily="34" charset="0"/>
              </a:rPr>
              <a:t>/8</a:t>
            </a:r>
            <a:r>
              <a:rPr lang="en-US" sz="2800" baseline="30000" dirty="0">
                <a:ea typeface="Tahoma" panose="020B0604030504040204" pitchFamily="34" charset="0"/>
              </a:rPr>
              <a:t>th</a:t>
            </a:r>
            <a:r>
              <a:rPr lang="en-US" sz="2800" dirty="0">
                <a:ea typeface="Tahoma" panose="020B0604030504040204" pitchFamily="34" charset="0"/>
              </a:rPr>
              <a:t> Grade - compete against other middle schools </a:t>
            </a:r>
            <a:r>
              <a:rPr lang="en-US" sz="2000" dirty="0">
                <a:ea typeface="Tahoma" panose="020B0604030504040204" pitchFamily="34" charset="0"/>
              </a:rPr>
              <a:t>(basketball, cheer, cross country, football, track, volleyball)</a:t>
            </a:r>
          </a:p>
          <a:p>
            <a:endParaRPr lang="en-US" sz="2000" dirty="0">
              <a:ea typeface="Tahoma" panose="020B0604030504040204" pitchFamily="34" charset="0"/>
            </a:endParaRPr>
          </a:p>
          <a:p>
            <a:endParaRPr lang="en-US" sz="2000" dirty="0">
              <a:ea typeface="Tahoma" panose="020B0604030504040204" pitchFamily="34" charset="0"/>
            </a:endParaRPr>
          </a:p>
          <a:p>
            <a:r>
              <a:rPr lang="en-US" sz="2600" dirty="0">
                <a:ea typeface="Tahoma" panose="020B0604030504040204" pitchFamily="34" charset="0"/>
              </a:rPr>
              <a:t>No Recess in Middle School!</a:t>
            </a:r>
          </a:p>
          <a:p>
            <a:endParaRPr lang="en-US" dirty="0"/>
          </a:p>
        </p:txBody>
      </p:sp>
      <p:graphicFrame>
        <p:nvGraphicFramePr>
          <p:cNvPr id="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7937087"/>
              </p:ext>
            </p:extLst>
          </p:nvPr>
        </p:nvGraphicFramePr>
        <p:xfrm>
          <a:off x="6683340" y="1309283"/>
          <a:ext cx="1379473" cy="1275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1" r:id="rId4" imgW="3751152" imgH="3468986" progId="">
                  <p:embed/>
                </p:oleObj>
              </mc:Choice>
              <mc:Fallback>
                <p:oleObj r:id="rId4" imgW="3751152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3340" y="1309283"/>
                        <a:ext cx="1379473" cy="12755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7372910"/>
              </p:ext>
            </p:extLst>
          </p:nvPr>
        </p:nvGraphicFramePr>
        <p:xfrm>
          <a:off x="5029200" y="4960822"/>
          <a:ext cx="1654140" cy="14088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2" r:id="rId6" imgW="4072550" imgH="3468986" progId="">
                  <p:embed/>
                </p:oleObj>
              </mc:Choice>
              <mc:Fallback>
                <p:oleObj r:id="rId6" imgW="4072550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4960822"/>
                        <a:ext cx="1654140" cy="14088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99570081"/>
              </p:ext>
            </p:extLst>
          </p:nvPr>
        </p:nvGraphicFramePr>
        <p:xfrm>
          <a:off x="457200" y="630238"/>
          <a:ext cx="1828800" cy="158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3" r:id="rId8" imgW="3992578" imgH="3468986" progId="">
                  <p:embed/>
                </p:oleObj>
              </mc:Choice>
              <mc:Fallback>
                <p:oleObj r:id="rId8" imgW="3992578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630238"/>
                        <a:ext cx="1828800" cy="158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CCCC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54946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  <p:sndAc>
          <p:stSnd>
            <p:snd r:embed="rId3" name="suction.wav"/>
          </p:stSnd>
        </p:sndAc>
      </p:transition>
    </mc:Choice>
    <mc:Fallback xmlns="">
      <p:transition spd="slow">
        <p:fade/>
        <p:sndAc>
          <p:stSnd>
            <p:snd r:embed="rId10" name="suction.wav"/>
          </p:stSnd>
        </p:sndAc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5982"/>
            <a:ext cx="8229600" cy="1143000"/>
          </a:xfrm>
        </p:spPr>
        <p:txBody>
          <a:bodyPr/>
          <a:lstStyle/>
          <a:p>
            <a:r>
              <a:rPr lang="en-US" b="1" dirty="0"/>
              <a:t>LUNCH, LUNCH, LUNCH!!!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9631" y="1892300"/>
            <a:ext cx="7779544" cy="36877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000" dirty="0">
                <a:ea typeface="Tahoma" panose="020B0604030504040204" pitchFamily="34" charset="0"/>
              </a:rPr>
              <a:t>Hot Lunch, Cheeseburger or Pizza daily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ea typeface="Tahoma" panose="020B0604030504040204" pitchFamily="34" charset="0"/>
              </a:rPr>
              <a:t>Lots of extra choices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ea typeface="Tahoma" panose="020B0604030504040204" pitchFamily="34" charset="0"/>
              </a:rPr>
              <a:t>Eat with your entire grade level</a:t>
            </a:r>
            <a:endParaRPr lang="en-US" sz="3000" dirty="0">
              <a:highlight>
                <a:srgbClr val="FFFF00"/>
              </a:highlight>
              <a:ea typeface="Tahoma" panose="020B0604030504040204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3000" dirty="0">
                <a:ea typeface="Tahoma" panose="020B0604030504040204" pitchFamily="34" charset="0"/>
              </a:rPr>
              <a:t>Same Lunch or Student ID Number</a:t>
            </a:r>
          </a:p>
          <a:p>
            <a:pPr>
              <a:lnSpc>
                <a:spcPct val="90000"/>
              </a:lnSpc>
            </a:pPr>
            <a:r>
              <a:rPr lang="en-US" sz="3000" dirty="0">
                <a:ea typeface="Tahoma" panose="020B0604030504040204" pitchFamily="34" charset="0"/>
              </a:rPr>
              <a:t>Clean-up your own area</a:t>
            </a:r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6599262"/>
              </p:ext>
            </p:extLst>
          </p:nvPr>
        </p:nvGraphicFramePr>
        <p:xfrm>
          <a:off x="5414962" y="4655479"/>
          <a:ext cx="2895600" cy="19221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4" r:id="rId4" imgW="1393546" imgH="926287" progId="">
                  <p:embed/>
                </p:oleObj>
              </mc:Choice>
              <mc:Fallback>
                <p:oleObj r:id="rId4" imgW="1393546" imgH="92628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14962" y="4655479"/>
                        <a:ext cx="2895600" cy="192219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76050"/>
              </p:ext>
            </p:extLst>
          </p:nvPr>
        </p:nvGraphicFramePr>
        <p:xfrm>
          <a:off x="3429000" y="5088731"/>
          <a:ext cx="1028700" cy="1278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" r:id="rId6" imgW="2791485" imgH="3468986" progId="">
                  <p:embed/>
                </p:oleObj>
              </mc:Choice>
              <mc:Fallback>
                <p:oleObj r:id="rId6" imgW="2791485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9000" y="5088731"/>
                        <a:ext cx="1028700" cy="127857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537996"/>
              </p:ext>
            </p:extLst>
          </p:nvPr>
        </p:nvGraphicFramePr>
        <p:xfrm>
          <a:off x="220662" y="5088731"/>
          <a:ext cx="1776413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6" r:id="rId8" imgW="4268709" imgH="3468986" progId="">
                  <p:embed/>
                </p:oleObj>
              </mc:Choice>
              <mc:Fallback>
                <p:oleObj r:id="rId8" imgW="4268709" imgH="34689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2" y="5088731"/>
                        <a:ext cx="1776413" cy="1443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CCCC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6007388"/>
              </p:ext>
            </p:extLst>
          </p:nvPr>
        </p:nvGraphicFramePr>
        <p:xfrm>
          <a:off x="457200" y="466725"/>
          <a:ext cx="1303338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7" r:id="rId10" imgW="968721" imgH="864606" progId="">
                  <p:embed/>
                </p:oleObj>
              </mc:Choice>
              <mc:Fallback>
                <p:oleObj r:id="rId10" imgW="968721" imgH="86460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466725"/>
                        <a:ext cx="1303338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253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  <p:sndAc>
          <p:stSnd>
            <p:snd r:embed="rId3" name="applause.wav"/>
          </p:stSnd>
        </p:sndAc>
      </p:transition>
    </mc:Choice>
    <mc:Fallback xmlns="">
      <p:transition spd="slow">
        <p:checker/>
        <p:sndAc>
          <p:stSnd>
            <p:snd r:embed="rId12" name="applause.wav"/>
          </p:stSnd>
        </p:sndAc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CLUBS &amp;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>
                <a:ea typeface="Tahoma" panose="020B0604030504040204" pitchFamily="34" charset="0"/>
              </a:rPr>
              <a:t>Such as….</a:t>
            </a:r>
          </a:p>
          <a:p>
            <a:pPr marL="0" indent="0">
              <a:buNone/>
            </a:pPr>
            <a:endParaRPr lang="en-US" sz="1000" dirty="0">
              <a:ea typeface="Tahoma" panose="020B0604030504040204" pitchFamily="34" charset="0"/>
            </a:endParaRPr>
          </a:p>
          <a:p>
            <a:r>
              <a:rPr lang="en-US" sz="3000" dirty="0">
                <a:ea typeface="Tahoma" panose="020B0604030504040204" pitchFamily="34" charset="0"/>
              </a:rPr>
              <a:t>Student Council</a:t>
            </a:r>
          </a:p>
          <a:p>
            <a:r>
              <a:rPr lang="en-US" sz="3000" dirty="0">
                <a:ea typeface="Tahoma" panose="020B0604030504040204" pitchFamily="34" charset="0"/>
              </a:rPr>
              <a:t>Robotics Club</a:t>
            </a:r>
          </a:p>
          <a:p>
            <a:r>
              <a:rPr lang="en-US" sz="3000" dirty="0">
                <a:ea typeface="Tahoma" panose="020B0604030504040204" pitchFamily="34" charset="0"/>
              </a:rPr>
              <a:t>Drama Club/School Plays</a:t>
            </a:r>
          </a:p>
          <a:p>
            <a:r>
              <a:rPr lang="en-US" sz="3000" dirty="0">
                <a:ea typeface="Tahoma" panose="020B0604030504040204" pitchFamily="34" charset="0"/>
              </a:rPr>
              <a:t>Chess Club</a:t>
            </a:r>
          </a:p>
          <a:p>
            <a:r>
              <a:rPr lang="en-US" sz="3000" dirty="0">
                <a:ea typeface="Tahoma" panose="020B0604030504040204" pitchFamily="34" charset="0"/>
              </a:rPr>
              <a:t>Games Club</a:t>
            </a:r>
          </a:p>
          <a:p>
            <a:r>
              <a:rPr lang="en-US" sz="3000" dirty="0">
                <a:ea typeface="Tahoma" panose="020B0604030504040204" pitchFamily="34" charset="0"/>
              </a:rPr>
              <a:t>Math Counts</a:t>
            </a:r>
          </a:p>
          <a:p>
            <a:r>
              <a:rPr lang="en-US" sz="3000" dirty="0">
                <a:ea typeface="Tahoma" panose="020B0604030504040204" pitchFamily="34" charset="0"/>
              </a:rPr>
              <a:t>Reading Club</a:t>
            </a:r>
          </a:p>
          <a:p>
            <a:r>
              <a:rPr lang="en-US" sz="3000" dirty="0"/>
              <a:t>Fandom Club</a:t>
            </a:r>
          </a:p>
        </p:txBody>
      </p:sp>
      <p:graphicFrame>
        <p:nvGraphicFramePr>
          <p:cNvPr id="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259280"/>
              </p:ext>
            </p:extLst>
          </p:nvPr>
        </p:nvGraphicFramePr>
        <p:xfrm>
          <a:off x="5181600" y="3726648"/>
          <a:ext cx="1693162" cy="959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" r:id="rId4" imgW="4596143" imgH="2605889" progId="">
                  <p:embed/>
                </p:oleObj>
              </mc:Choice>
              <mc:Fallback>
                <p:oleObj r:id="rId4" imgW="4596143" imgH="260588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3726648"/>
                        <a:ext cx="1693162" cy="9598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CCCC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MCj0397995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700" y="2171760"/>
            <a:ext cx="1371600" cy="1370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3210478"/>
              </p:ext>
            </p:extLst>
          </p:nvPr>
        </p:nvGraphicFramePr>
        <p:xfrm>
          <a:off x="6899081" y="5037147"/>
          <a:ext cx="1485900" cy="1452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2" r:id="rId7" imgW="1795882" imgH="1755648" progId="">
                  <p:embed/>
                </p:oleObj>
              </mc:Choice>
              <mc:Fallback>
                <p:oleObj r:id="rId7" imgW="1795882" imgH="175564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081" y="5037147"/>
                        <a:ext cx="1485900" cy="14523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CCCC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9916865"/>
              </p:ext>
            </p:extLst>
          </p:nvPr>
        </p:nvGraphicFramePr>
        <p:xfrm>
          <a:off x="3594735" y="5062042"/>
          <a:ext cx="1954530" cy="7012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3" r:id="rId9" imgW="1497787" imgH="537667" progId="">
                  <p:embed/>
                </p:oleObj>
              </mc:Choice>
              <mc:Fallback>
                <p:oleObj r:id="rId9" imgW="1497787" imgH="537667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4735" y="5062042"/>
                        <a:ext cx="1954530" cy="70128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000000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0" algn="in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CCCCC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8" descr="hm00181_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597" y="1735539"/>
            <a:ext cx="1892808" cy="151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9937775"/>
      </p:ext>
    </p:extLst>
  </p:cSld>
  <p:clrMapOvr>
    <a:masterClrMapping/>
  </p:clrMapOvr>
  <p:transition spd="slow">
    <p:wheel spokes="1"/>
    <p:sndAc>
      <p:stSnd>
        <p:snd r:embed="rId3" name="push.wav"/>
      </p:stSnd>
    </p:sndAc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04788"/>
            <a:ext cx="8229600" cy="1143000"/>
          </a:xfrm>
        </p:spPr>
        <p:txBody>
          <a:bodyPr/>
          <a:lstStyle/>
          <a:p>
            <a:r>
              <a:rPr lang="en-US" b="1" dirty="0"/>
              <a:t>So…What </a:t>
            </a:r>
            <a:r>
              <a:rPr lang="en-US" b="1"/>
              <a:t>is 6</a:t>
            </a:r>
            <a:r>
              <a:rPr lang="en-US" b="1" baseline="30000"/>
              <a:t>th</a:t>
            </a:r>
            <a:r>
              <a:rPr lang="en-US" b="1"/>
              <a:t> grade really </a:t>
            </a:r>
            <a:r>
              <a:rPr lang="en-US" b="1" dirty="0"/>
              <a:t>like…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199"/>
            <a:ext cx="8382000" cy="4172905"/>
          </a:xfrm>
        </p:spPr>
        <p:txBody>
          <a:bodyPr/>
          <a:lstStyle/>
          <a:p>
            <a:r>
              <a:rPr lang="en-US" sz="2800" dirty="0"/>
              <a:t>Team of Teachers &amp; Students</a:t>
            </a:r>
          </a:p>
          <a:p>
            <a:r>
              <a:rPr lang="en-US" sz="2800" dirty="0"/>
              <a:t>4 Core Classes and 2 Exploratory Periods</a:t>
            </a:r>
          </a:p>
          <a:p>
            <a:r>
              <a:rPr lang="en-US" sz="2800" dirty="0"/>
              <a:t>Hallway time - Change Classes/Teachers</a:t>
            </a:r>
          </a:p>
          <a:p>
            <a:r>
              <a:rPr lang="en-US" sz="2800" dirty="0"/>
              <a:t>PE &amp; Advisory/ EEE rotate every other day</a:t>
            </a:r>
          </a:p>
          <a:p>
            <a:r>
              <a:rPr lang="en-US" sz="2800" dirty="0"/>
              <a:t>New Friends!</a:t>
            </a:r>
          </a:p>
          <a:p>
            <a:r>
              <a:rPr lang="en-US" sz="2800" dirty="0"/>
              <a:t>Exciting Opportunities!</a:t>
            </a:r>
          </a:p>
          <a:p>
            <a:r>
              <a:rPr lang="en-US" sz="2800" dirty="0"/>
              <a:t>More Freedom = More Responsibility!</a:t>
            </a:r>
          </a:p>
          <a:p>
            <a:r>
              <a:rPr lang="en-US" sz="2800" dirty="0"/>
              <a:t>Jump Start Day…</a:t>
            </a:r>
          </a:p>
          <a:p>
            <a:endParaRPr lang="en-US" sz="1500" dirty="0"/>
          </a:p>
          <a:p>
            <a:pPr marL="0" indent="0">
              <a:buNone/>
            </a:pPr>
            <a:r>
              <a:rPr lang="en-US" sz="3200" dirty="0"/>
              <a:t>ARE YOU READY FOR THE CHALLENGE!!???!!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8" descr="bd07190_"/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585" y="1465896"/>
            <a:ext cx="1371600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879541"/>
              </p:ext>
            </p:extLst>
          </p:nvPr>
        </p:nvGraphicFramePr>
        <p:xfrm>
          <a:off x="7086600" y="3810000"/>
          <a:ext cx="1600200" cy="1582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9" r:id="rId5" imgW="1707185" imgH="1687068" progId="">
                  <p:embed/>
                </p:oleObj>
              </mc:Choice>
              <mc:Fallback>
                <p:oleObj r:id="rId5" imgW="1707185" imgH="1687068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810000"/>
                        <a:ext cx="1600200" cy="15821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9902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  <p:sndAc>
          <p:stSnd>
            <p:snd r:embed="rId3" name="explode.wav"/>
          </p:stSnd>
        </p:sndAc>
      </p:transition>
    </mc:Choice>
    <mc:Fallback xmlns="">
      <p:transition spd="slow">
        <p:fade/>
        <p:sndAc>
          <p:stSnd>
            <p:snd r:embed="rId7" name="explode.wav"/>
          </p:stSnd>
        </p:sndAc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/>
              <a:t>ORIENTATION NIGHTS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9050" y="1371600"/>
            <a:ext cx="9144000" cy="5249862"/>
          </a:xfrm>
        </p:spPr>
        <p:txBody>
          <a:bodyPr/>
          <a:lstStyle/>
          <a:p>
            <a:pPr algn="ctr"/>
            <a:r>
              <a:rPr lang="en-US" sz="2800" dirty="0"/>
              <a:t>Coming this Spring!</a:t>
            </a:r>
          </a:p>
          <a:p>
            <a:pPr algn="ctr"/>
            <a:r>
              <a:rPr lang="en-US" sz="2800" dirty="0"/>
              <a:t>Virtual Visit YOUR Middle School- Monday May 2, 2022</a:t>
            </a:r>
          </a:p>
          <a:p>
            <a:pPr algn="ctr"/>
            <a:endParaRPr lang="en-US" sz="1000" dirty="0"/>
          </a:p>
          <a:p>
            <a:r>
              <a:rPr lang="en-US" sz="2800" dirty="0"/>
              <a:t>Presentation for students and families</a:t>
            </a:r>
          </a:p>
          <a:p>
            <a:r>
              <a:rPr lang="en-US" sz="2800" dirty="0"/>
              <a:t>Hear more about what it’s like to be a 6</a:t>
            </a:r>
            <a:r>
              <a:rPr lang="en-US" sz="2800" baseline="30000" dirty="0"/>
              <a:t>th</a:t>
            </a:r>
            <a:r>
              <a:rPr lang="en-US" sz="2800" dirty="0"/>
              <a:t> grader</a:t>
            </a:r>
          </a:p>
          <a:p>
            <a:r>
              <a:rPr lang="en-US" sz="2800" dirty="0"/>
              <a:t>Find out about before and after school opportunities</a:t>
            </a:r>
          </a:p>
          <a:p>
            <a:r>
              <a:rPr lang="en-US" sz="2800" dirty="0"/>
              <a:t>Tour the building (check out classrooms, lockers, gym, lunchroom, etc.)</a:t>
            </a:r>
          </a:p>
          <a:p>
            <a:r>
              <a:rPr lang="en-US" sz="2800" dirty="0"/>
              <a:t>Each Middle School will share specifics about orientation night.</a:t>
            </a:r>
            <a:endParaRPr lang="en-US" sz="23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2254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3" name="camera.wav"/>
          </p:stSnd>
        </p:sndAc>
      </p:transition>
    </mc:Choice>
    <mc:Fallback xmlns="">
      <p:transition spd="slow">
        <p:fade/>
        <p:sndAc>
          <p:stSnd>
            <p:snd r:embed="rId4" name="camera.wav"/>
          </p:stSnd>
        </p:sndAc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/>
              <a:t>Questions? School Counselors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250592"/>
            <a:ext cx="7010400" cy="5370869"/>
          </a:xfrm>
        </p:spPr>
        <p:txBody>
          <a:bodyPr/>
          <a:lstStyle/>
          <a:p>
            <a:pPr marL="0" indent="0">
              <a:buNone/>
            </a:pPr>
            <a:r>
              <a:rPr lang="en-US" sz="1200" b="1" dirty="0"/>
              <a:t>Gentry Middle School                	573-214-3243</a:t>
            </a:r>
            <a:endParaRPr lang="en-US" sz="1200" dirty="0"/>
          </a:p>
          <a:p>
            <a:r>
              <a:rPr lang="en-US" sz="1200" dirty="0"/>
              <a:t>Jeanine Atwell			</a:t>
            </a:r>
            <a:r>
              <a:rPr lang="en-US" sz="1200" u="sng" dirty="0">
                <a:solidFill>
                  <a:srgbClr val="0070C0"/>
                </a:solidFill>
              </a:rPr>
              <a:t>jatwell</a:t>
            </a:r>
            <a:r>
              <a:rPr lang="en-US" sz="1200" u="sng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@cpsk12.org</a:t>
            </a:r>
            <a:r>
              <a:rPr lang="en-US" sz="1200" dirty="0">
                <a:solidFill>
                  <a:srgbClr val="0070C0"/>
                </a:solidFill>
              </a:rPr>
              <a:t>  </a:t>
            </a:r>
            <a:r>
              <a:rPr lang="en-US" sz="1200" dirty="0"/>
              <a:t>	</a:t>
            </a:r>
          </a:p>
          <a:p>
            <a:r>
              <a:rPr lang="en-US" sz="1200" dirty="0"/>
              <a:t>Abi Elliott			</a:t>
            </a:r>
            <a:r>
              <a:rPr lang="en-US" sz="1200" u="sng" dirty="0">
                <a:solidFill>
                  <a:srgbClr val="0070C0"/>
                </a:solidFill>
              </a:rPr>
              <a:t>aelliott</a:t>
            </a:r>
            <a:r>
              <a:rPr lang="en-US" sz="1200" u="sng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@cpsk12.org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r>
              <a:rPr lang="en-US" sz="1200" dirty="0"/>
              <a:t>Joel Harris	</a:t>
            </a:r>
            <a:r>
              <a:rPr lang="en-US" sz="1200" dirty="0">
                <a:solidFill>
                  <a:srgbClr val="0070C0"/>
                </a:solidFill>
              </a:rPr>
              <a:t>		</a:t>
            </a:r>
            <a:r>
              <a:rPr lang="en-US" sz="1200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jharris@cpsk12.org</a:t>
            </a:r>
            <a:r>
              <a:rPr lang="en-US" sz="1200" dirty="0"/>
              <a:t>	</a:t>
            </a:r>
          </a:p>
          <a:p>
            <a:pPr marL="0" indent="0">
              <a:buNone/>
            </a:pPr>
            <a:r>
              <a:rPr lang="en-US" sz="1200" b="1" dirty="0"/>
              <a:t>Jefferson Middle School 	573-214-3212</a:t>
            </a:r>
            <a:r>
              <a:rPr lang="en-US" sz="1200" dirty="0"/>
              <a:t>	</a:t>
            </a:r>
          </a:p>
          <a:p>
            <a:r>
              <a:rPr lang="en-US" sz="1200" dirty="0"/>
              <a:t>Mike Hogan			</a:t>
            </a:r>
            <a:r>
              <a:rPr lang="en-US" sz="1200" u="sng" dirty="0">
                <a:solidFill>
                  <a:srgbClr val="0070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mhogan@cpsk12.org</a:t>
            </a:r>
            <a:r>
              <a:rPr lang="en-US" sz="1200" dirty="0">
                <a:solidFill>
                  <a:srgbClr val="0070C0"/>
                </a:solidFill>
              </a:rPr>
              <a:t>                           </a:t>
            </a:r>
          </a:p>
          <a:p>
            <a:r>
              <a:rPr lang="en-US" sz="1200" dirty="0"/>
              <a:t>Barbara Moore			</a:t>
            </a:r>
            <a:r>
              <a:rPr lang="en-US" sz="1200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bmoore@</a:t>
            </a:r>
            <a:r>
              <a:rPr lang="en-US" sz="1200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en-US" sz="1200" u="sng" dirty="0">
                <a:solidFill>
                  <a:srgbClr val="0070C0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psk12.org</a:t>
            </a:r>
            <a:endParaRPr lang="en-US" sz="1200" b="1" dirty="0"/>
          </a:p>
          <a:p>
            <a:pPr marL="0" indent="0">
              <a:buNone/>
            </a:pPr>
            <a:r>
              <a:rPr lang="en-US" sz="1200" b="1" dirty="0"/>
              <a:t>Lange Middle School		573-214-3253</a:t>
            </a:r>
            <a:endParaRPr lang="en-US" sz="1200" dirty="0"/>
          </a:p>
          <a:p>
            <a:r>
              <a:rPr lang="en-US" sz="1200" dirty="0"/>
              <a:t>Rachelle </a:t>
            </a:r>
            <a:r>
              <a:rPr lang="en-US" sz="1200" dirty="0" err="1"/>
              <a:t>LeCure</a:t>
            </a:r>
            <a:r>
              <a:rPr lang="en-US" sz="1200" dirty="0"/>
              <a:t>			</a:t>
            </a:r>
            <a:r>
              <a:rPr lang="en-US" sz="1200" u="sng" dirty="0">
                <a:solidFill>
                  <a:srgbClr val="0070C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rlecure@cpsk12.org</a:t>
            </a:r>
            <a:endParaRPr lang="en-US" sz="1200" u="sng" dirty="0">
              <a:solidFill>
                <a:srgbClr val="0070C0"/>
              </a:solidFill>
            </a:endParaRPr>
          </a:p>
          <a:p>
            <a:r>
              <a:rPr lang="en-US" sz="1200" dirty="0"/>
              <a:t>Belinda Woods - Galbreath		</a:t>
            </a:r>
            <a:r>
              <a:rPr lang="en-US" sz="1200" u="sng" dirty="0">
                <a:solidFill>
                  <a:srgbClr val="0070C0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bwoods@cpsk12.org</a:t>
            </a:r>
            <a:endParaRPr lang="en-US" sz="1200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1200" b="1" dirty="0"/>
              <a:t>Oakland Middle School		573-214-3220</a:t>
            </a:r>
            <a:endParaRPr lang="en-US" sz="1200" dirty="0"/>
          </a:p>
          <a:p>
            <a:r>
              <a:rPr lang="en-US" sz="1200" dirty="0"/>
              <a:t>Eric Hudson			</a:t>
            </a:r>
            <a:r>
              <a:rPr lang="en-US" sz="1200" u="sng" dirty="0">
                <a:solidFill>
                  <a:srgbClr val="0070C0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ehudson@cpsk12.org</a:t>
            </a:r>
            <a:r>
              <a:rPr lang="en-US" sz="1200" dirty="0"/>
              <a:t>		</a:t>
            </a:r>
          </a:p>
          <a:p>
            <a:r>
              <a:rPr lang="en-US" sz="1200" dirty="0"/>
              <a:t>Nawassa Logan			</a:t>
            </a:r>
            <a:r>
              <a:rPr lang="en-US" sz="1200" u="sng" dirty="0">
                <a:solidFill>
                  <a:srgbClr val="0070C0"/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nlogan@cpsk12.org</a:t>
            </a:r>
            <a:r>
              <a:rPr lang="en-US" sz="1200" dirty="0"/>
              <a:t>		</a:t>
            </a:r>
          </a:p>
          <a:p>
            <a:pPr marL="0" indent="0">
              <a:buNone/>
            </a:pPr>
            <a:r>
              <a:rPr lang="en-US" sz="1200" dirty="0"/>
              <a:t> </a:t>
            </a:r>
            <a:r>
              <a:rPr lang="en-US" sz="1200" b="1" dirty="0"/>
              <a:t>Smithton Middle School	573-214-3263</a:t>
            </a:r>
            <a:endParaRPr lang="en-US" sz="1200" dirty="0"/>
          </a:p>
          <a:p>
            <a:r>
              <a:rPr lang="en-US" sz="1200" dirty="0"/>
              <a:t>Danielle Sipe			</a:t>
            </a:r>
            <a:r>
              <a:rPr lang="en-US" sz="1200" u="sng" dirty="0">
                <a:solidFill>
                  <a:srgbClr val="0070C0"/>
                </a:solidFill>
              </a:rPr>
              <a:t>d</a:t>
            </a:r>
            <a:r>
              <a:rPr lang="en-US" sz="1200" u="sng" dirty="0">
                <a:solidFill>
                  <a:srgbClr val="0070C0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sipe@cpsk12.org</a:t>
            </a:r>
            <a:r>
              <a:rPr lang="en-US" sz="1200" dirty="0"/>
              <a:t>	</a:t>
            </a:r>
          </a:p>
          <a:p>
            <a:r>
              <a:rPr lang="en-US" sz="1200" dirty="0"/>
              <a:t>Raine Fick			</a:t>
            </a:r>
            <a:r>
              <a:rPr lang="en-US" sz="1200" dirty="0">
                <a:solidFill>
                  <a:srgbClr val="0070C0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rfick@cpsk12.org</a:t>
            </a:r>
            <a:endParaRPr lang="en-US" sz="1200" dirty="0"/>
          </a:p>
          <a:p>
            <a:pPr marL="0" indent="0">
              <a:buNone/>
            </a:pPr>
            <a:r>
              <a:rPr lang="en-US" sz="1200" b="1" dirty="0"/>
              <a:t>West Middle School	 	 573-214-3233</a:t>
            </a:r>
            <a:r>
              <a:rPr lang="en-US" sz="1200" dirty="0"/>
              <a:t>		</a:t>
            </a:r>
          </a:p>
          <a:p>
            <a:r>
              <a:rPr lang="en-US" sz="1200" dirty="0"/>
              <a:t>Joel Harris	</a:t>
            </a:r>
            <a:r>
              <a:rPr lang="en-US" sz="1200" dirty="0">
                <a:solidFill>
                  <a:srgbClr val="0070C0"/>
                </a:solidFill>
              </a:rPr>
              <a:t>		</a:t>
            </a:r>
            <a:r>
              <a:rPr lang="en-US" sz="1200" u="sng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jharris@cpsk12.org</a:t>
            </a:r>
            <a:endParaRPr lang="en-US" sz="1200" dirty="0">
              <a:solidFill>
                <a:srgbClr val="0070C0"/>
              </a:solidFill>
            </a:endParaRPr>
          </a:p>
          <a:p>
            <a:r>
              <a:rPr lang="en-US" sz="1200" dirty="0"/>
              <a:t>Debbie Poese 			</a:t>
            </a:r>
            <a:r>
              <a:rPr lang="en-US" sz="1200" u="sng" dirty="0">
                <a:solidFill>
                  <a:srgbClr val="0070C0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dpoese@cpsk12.org</a:t>
            </a:r>
            <a:endParaRPr lang="en-US" sz="1200" u="sng" dirty="0">
              <a:solidFill>
                <a:srgbClr val="0070C0"/>
              </a:solidFill>
            </a:endParaRPr>
          </a:p>
          <a:p>
            <a:r>
              <a:rPr lang="en-US" sz="1200" dirty="0"/>
              <a:t>Lauren Truelove			</a:t>
            </a:r>
            <a:r>
              <a:rPr lang="en-US" sz="1200" dirty="0">
                <a:solidFill>
                  <a:srgbClr val="0070C0"/>
                </a:solidFill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ltruelove@cpsk12.org</a:t>
            </a:r>
            <a:r>
              <a:rPr lang="en-US" sz="1200" dirty="0">
                <a:solidFill>
                  <a:srgbClr val="0070C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200" b="1" dirty="0"/>
              <a:t>John Warner Middle School 	573-214-3890</a:t>
            </a:r>
          </a:p>
          <a:p>
            <a:pPr>
              <a:spcBef>
                <a:spcPts val="0"/>
              </a:spcBef>
            </a:pPr>
            <a:r>
              <a:rPr lang="en-US" sz="1200" dirty="0"/>
              <a:t>Jessica Nicewarner			</a:t>
            </a:r>
            <a:r>
              <a:rPr lang="en-US" sz="1200" u="sng" dirty="0">
                <a:solidFill>
                  <a:srgbClr val="0070C0"/>
                </a:solidFill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jnicewarner@cpsk12.org</a:t>
            </a:r>
            <a:endParaRPr lang="en-US" sz="1200" u="sng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r>
              <a:rPr lang="en-US" sz="1200" dirty="0"/>
              <a:t>Kacie Sapp			</a:t>
            </a:r>
            <a:r>
              <a:rPr lang="en-US" sz="1200" u="sng" dirty="0">
                <a:solidFill>
                  <a:srgbClr val="0070C0"/>
                </a:solidFill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ksapp@cpsk12.org</a:t>
            </a:r>
            <a:endParaRPr lang="en-US" sz="1200" u="sng" dirty="0">
              <a:solidFill>
                <a:srgbClr val="0070C0"/>
              </a:solidFill>
            </a:endParaRPr>
          </a:p>
          <a:p>
            <a:pPr>
              <a:spcBef>
                <a:spcPts val="0"/>
              </a:spcBef>
            </a:pPr>
            <a:endParaRPr lang="en-US" sz="1200" dirty="0"/>
          </a:p>
          <a:p>
            <a:pPr>
              <a:spcBef>
                <a:spcPts val="0"/>
              </a:spcBef>
            </a:pPr>
            <a:endParaRPr lang="en-US" sz="1200" u="sng" dirty="0">
              <a:solidFill>
                <a:srgbClr val="0070C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200" u="sng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800" dirty="0">
              <a:ea typeface="Tahoma" pitchFamily="34" charset="0"/>
            </a:endParaRPr>
          </a:p>
          <a:p>
            <a:pPr marL="0" indent="0">
              <a:buNone/>
            </a:pPr>
            <a:endParaRPr lang="en-US" sz="800" dirty="0">
              <a:ea typeface="Tahoma" pitchFamily="34" charset="0"/>
            </a:endParaRPr>
          </a:p>
          <a:p>
            <a:pPr marL="0" indent="0" algn="ctr">
              <a:buNone/>
            </a:pPr>
            <a:endParaRPr lang="en-US" sz="1800" dirty="0">
              <a:ea typeface="Tahoma" pitchFamily="3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6872" y="2824959"/>
            <a:ext cx="867128" cy="671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4975345"/>
            <a:ext cx="861741" cy="99100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3382418"/>
            <a:ext cx="923925" cy="11230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1863962"/>
            <a:ext cx="895132" cy="10340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9" y="1361856"/>
            <a:ext cx="728081" cy="673645"/>
          </a:xfrm>
          <a:prstGeom prst="rect">
            <a:avLst/>
          </a:prstGeom>
        </p:spPr>
      </p:pic>
      <p:pic>
        <p:nvPicPr>
          <p:cNvPr id="8195" name="Picture 1" descr="Image result for smithton middle school columbia mo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03" y="4151600"/>
            <a:ext cx="867994" cy="772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0E6B00-6DF4-4225-88D2-26F40C90FD8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35308" y="5496144"/>
            <a:ext cx="883633" cy="9133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EE29E6-929A-4898-AB7C-4BD3F7A250EE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47576" y="5496144"/>
            <a:ext cx="883633" cy="91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25" name="chimes.wav"/>
          </p:stSnd>
        </p:sndAc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Go… Middle School!!!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724024"/>
            <a:ext cx="1352550" cy="10477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275" y="1952448"/>
            <a:ext cx="1325129" cy="12260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270" y="3415638"/>
            <a:ext cx="1459128" cy="16855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075" y="1533036"/>
            <a:ext cx="1275604" cy="14669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168" y="3199579"/>
            <a:ext cx="1543033" cy="18756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20599225">
            <a:off x="1469625" y="228668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Lange Leopards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48515" y="2797662"/>
            <a:ext cx="1266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  <a:latin typeface="Bodoni MT Black" panose="02070A03080606020203" pitchFamily="18" charset="0"/>
              </a:rPr>
              <a:t>West Vikings</a:t>
            </a:r>
          </a:p>
        </p:txBody>
      </p:sp>
      <p:pic>
        <p:nvPicPr>
          <p:cNvPr id="12" name="Picture 25" descr="MCj0436105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654" y="2388890"/>
            <a:ext cx="1225285" cy="98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1" descr="Image result for smithton middle school columbia m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824" y="3131623"/>
            <a:ext cx="1524000" cy="135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 rot="20384318">
            <a:off x="3500923" y="4165082"/>
            <a:ext cx="1323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oper Black" panose="0208090404030B020404" pitchFamily="18" charset="0"/>
              </a:rPr>
              <a:t>Smithton    Wildcats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2A1637-F804-438A-83DD-7460F7CD2ED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71669" y="5101182"/>
            <a:ext cx="1367164" cy="4470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1155679-2F9E-48DB-B57C-B4C56D10D1B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60296" y="3568491"/>
            <a:ext cx="1805195" cy="162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288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12" name="applaus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Diversity_co_32 print PowerPlugs Templates for PowerPoint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C0C0C0"/>
      </a:lt2>
      <a:accent1>
        <a:srgbClr val="99CC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CAE2AA"/>
      </a:accent5>
      <a:accent6>
        <a:srgbClr val="E7B900"/>
      </a:accent6>
      <a:hlink>
        <a:srgbClr val="FF6600"/>
      </a:hlink>
      <a:folHlink>
        <a:srgbClr val="5F5F5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66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Diversity_co_32 print PowerPlugs Templates for PowerPoint</Template>
  <TotalTime>9057</TotalTime>
  <Words>726</Words>
  <Application>Microsoft Office PowerPoint</Application>
  <PresentationFormat>On-screen Show (4:3)</PresentationFormat>
  <Paragraphs>133</Paragraphs>
  <Slides>15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0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Bodoni MT Black</vt:lpstr>
      <vt:lpstr>Book Antiqua</vt:lpstr>
      <vt:lpstr>Calibri</vt:lpstr>
      <vt:lpstr>Cooper Black</vt:lpstr>
      <vt:lpstr>Tahoma</vt:lpstr>
      <vt:lpstr>Diversity_co_32 print PowerPlugs Templates for PowerPoint</vt:lpstr>
      <vt:lpstr>Middle School Education Program</vt:lpstr>
      <vt:lpstr>CPS Middle Schools</vt:lpstr>
      <vt:lpstr>Leia: Sixth Grader</vt:lpstr>
      <vt:lpstr>PowerPoint Presentation</vt:lpstr>
      <vt:lpstr>PowerPoint Presentation</vt:lpstr>
      <vt:lpstr>Exploratory Electives</vt:lpstr>
      <vt:lpstr>Band/Orchestra Elective</vt:lpstr>
      <vt:lpstr>Middle School Lockers</vt:lpstr>
      <vt:lpstr>P.E. &amp; SPORTS</vt:lpstr>
      <vt:lpstr>LUNCH, LUNCH, LUNCH!!!</vt:lpstr>
      <vt:lpstr>CLUBS &amp; ACTIVITIES</vt:lpstr>
      <vt:lpstr>So…What is 6th grade really like…</vt:lpstr>
      <vt:lpstr>ORIENTATION NIGHTS</vt:lpstr>
      <vt:lpstr> Questions? School Counselors</vt:lpstr>
      <vt:lpstr>Go… Middle School!!!</vt:lpstr>
    </vt:vector>
  </TitlesOfParts>
  <Company>Columbia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Intermediate Education Program</dc:title>
  <dc:creator>Columbia Public Schools</dc:creator>
  <cp:lastModifiedBy>Leigh Spence</cp:lastModifiedBy>
  <cp:revision>289</cp:revision>
  <cp:lastPrinted>2015-02-05T20:53:45Z</cp:lastPrinted>
  <dcterms:created xsi:type="dcterms:W3CDTF">2011-05-18T15:27:09Z</dcterms:created>
  <dcterms:modified xsi:type="dcterms:W3CDTF">2022-04-19T14:17:22Z</dcterms:modified>
</cp:coreProperties>
</file>