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ink/ink1.xml" ContentType="application/inkml+xml"/>
  <Override PartName="/ppt/ink/ink2.xml" ContentType="application/inkml+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ink/ink3.xml" ContentType="application/inkml+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ink/ink4.xml" ContentType="application/inkml+xml"/>
  <Override PartName="/ppt/notesSlides/notesSlide6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7" r:id="rId4"/>
    <p:sldMasterId id="2147484129" r:id="rId5"/>
    <p:sldMasterId id="2147484141" r:id="rId6"/>
  </p:sldMasterIdLst>
  <p:notesMasterIdLst>
    <p:notesMasterId r:id="rId75"/>
  </p:notesMasterIdLst>
  <p:sldIdLst>
    <p:sldId id="256" r:id="rId7"/>
    <p:sldId id="378" r:id="rId8"/>
    <p:sldId id="371" r:id="rId9"/>
    <p:sldId id="399" r:id="rId10"/>
    <p:sldId id="423" r:id="rId11"/>
    <p:sldId id="258" r:id="rId12"/>
    <p:sldId id="400" r:id="rId13"/>
    <p:sldId id="259" r:id="rId14"/>
    <p:sldId id="260" r:id="rId15"/>
    <p:sldId id="261" r:id="rId16"/>
    <p:sldId id="262" r:id="rId17"/>
    <p:sldId id="271" r:id="rId18"/>
    <p:sldId id="272" r:id="rId19"/>
    <p:sldId id="402" r:id="rId20"/>
    <p:sldId id="274" r:id="rId21"/>
    <p:sldId id="275" r:id="rId22"/>
    <p:sldId id="276" r:id="rId23"/>
    <p:sldId id="277" r:id="rId24"/>
    <p:sldId id="278" r:id="rId25"/>
    <p:sldId id="279" r:id="rId26"/>
    <p:sldId id="280" r:id="rId27"/>
    <p:sldId id="281" r:id="rId28"/>
    <p:sldId id="403" r:id="rId29"/>
    <p:sldId id="283" r:id="rId30"/>
    <p:sldId id="284" r:id="rId31"/>
    <p:sldId id="285" r:id="rId32"/>
    <p:sldId id="404" r:id="rId33"/>
    <p:sldId id="405" r:id="rId34"/>
    <p:sldId id="406" r:id="rId35"/>
    <p:sldId id="407" r:id="rId36"/>
    <p:sldId id="408" r:id="rId37"/>
    <p:sldId id="409" r:id="rId38"/>
    <p:sldId id="410" r:id="rId39"/>
    <p:sldId id="411" r:id="rId40"/>
    <p:sldId id="412" r:id="rId41"/>
    <p:sldId id="413" r:id="rId42"/>
    <p:sldId id="414" r:id="rId43"/>
    <p:sldId id="415" r:id="rId44"/>
    <p:sldId id="416" r:id="rId45"/>
    <p:sldId id="417" r:id="rId46"/>
    <p:sldId id="418" r:id="rId47"/>
    <p:sldId id="419" r:id="rId48"/>
    <p:sldId id="420" r:id="rId49"/>
    <p:sldId id="421" r:id="rId50"/>
    <p:sldId id="432" r:id="rId51"/>
    <p:sldId id="439" r:id="rId52"/>
    <p:sldId id="298" r:id="rId53"/>
    <p:sldId id="297" r:id="rId54"/>
    <p:sldId id="305" r:id="rId55"/>
    <p:sldId id="431" r:id="rId56"/>
    <p:sldId id="290" r:id="rId57"/>
    <p:sldId id="292" r:id="rId58"/>
    <p:sldId id="441" r:id="rId59"/>
    <p:sldId id="286" r:id="rId60"/>
    <p:sldId id="438" r:id="rId61"/>
    <p:sldId id="314" r:id="rId62"/>
    <p:sldId id="442" r:id="rId63"/>
    <p:sldId id="434" r:id="rId64"/>
    <p:sldId id="440" r:id="rId65"/>
    <p:sldId id="443" r:id="rId66"/>
    <p:sldId id="435" r:id="rId67"/>
    <p:sldId id="437" r:id="rId68"/>
    <p:sldId id="300" r:id="rId69"/>
    <p:sldId id="426" r:id="rId70"/>
    <p:sldId id="427" r:id="rId71"/>
    <p:sldId id="320" r:id="rId72"/>
    <p:sldId id="263" r:id="rId73"/>
    <p:sldId id="282" r:id="rId7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rehle, Jennifer M" initials="SJM" lastIdx="1" clrIdx="0">
    <p:extLst>
      <p:ext uri="{19B8F6BF-5375-455C-9EA6-DF929625EA0E}">
        <p15:presenceInfo xmlns:p15="http://schemas.microsoft.com/office/powerpoint/2012/main" userId="S-1-5-21-22612181-1923763870-447416999-4250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D33A"/>
    <a:srgbClr val="A319C9"/>
    <a:srgbClr val="45A32F"/>
    <a:srgbClr val="F19B0F"/>
    <a:srgbClr val="FF66FF"/>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33CC0B-BA0C-46C9-B52A-41AF4E101A48}" v="220" dt="2023-05-23T21:14:46.5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792" autoAdjust="0"/>
  </p:normalViewPr>
  <p:slideViewPr>
    <p:cSldViewPr snapToGrid="0">
      <p:cViewPr varScale="1">
        <p:scale>
          <a:sx n="80" d="100"/>
          <a:sy n="80" d="100"/>
        </p:scale>
        <p:origin x="1522" y="67"/>
      </p:cViewPr>
      <p:guideLst/>
    </p:cSldViewPr>
  </p:slideViewPr>
  <p:notesTextViewPr>
    <p:cViewPr>
      <p:scale>
        <a:sx n="1" d="1"/>
        <a:sy n="1" d="1"/>
      </p:scale>
      <p:origin x="0" y="0"/>
    </p:cViewPr>
  </p:notesTextViewPr>
  <p:sorterViewPr>
    <p:cViewPr>
      <p:scale>
        <a:sx n="100" d="100"/>
        <a:sy n="100" d="100"/>
      </p:scale>
      <p:origin x="0" y="-203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commentAuthors" Target="commentAuthors.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s>
</file>

<file path=ppt/diagrams/_rels/data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4FEF39-AF49-4AAC-B945-A7177C2CEAE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3BE5870-B29B-494C-8AD5-4364DE7886EB}">
      <dgm:prSet phldrT="[Text]"/>
      <dgm:spPr/>
      <dgm:t>
        <a:bodyPr/>
        <a:lstStyle/>
        <a:p>
          <a:pPr>
            <a:lnSpc>
              <a:spcPct val="100000"/>
            </a:lnSpc>
            <a:defRPr cap="all"/>
          </a:pPr>
          <a:endParaRPr lang="en-US" dirty="0"/>
        </a:p>
      </dgm:t>
    </dgm:pt>
    <dgm:pt modelId="{9030EC31-B9A3-4A35-A032-7F16A1C47EC0}" type="parTrans" cxnId="{959C5516-E00C-4ADE-9D3E-D1BE353AFCD0}">
      <dgm:prSet/>
      <dgm:spPr/>
      <dgm:t>
        <a:bodyPr/>
        <a:lstStyle/>
        <a:p>
          <a:endParaRPr lang="en-US"/>
        </a:p>
      </dgm:t>
    </dgm:pt>
    <dgm:pt modelId="{1DDA3CF3-F505-4B8C-870C-5A2BE0701F66}" type="sibTrans" cxnId="{959C5516-E00C-4ADE-9D3E-D1BE353AFCD0}">
      <dgm:prSet/>
      <dgm:spPr/>
      <dgm:t>
        <a:bodyPr/>
        <a:lstStyle/>
        <a:p>
          <a:endParaRPr lang="en-US"/>
        </a:p>
      </dgm:t>
    </dgm:pt>
    <dgm:pt modelId="{481BD653-6F74-4B71-BC53-44E5989EDB37}">
      <dgm:prSet phldrT="[Text]"/>
      <dgm:spPr/>
      <dgm:t>
        <a:bodyPr/>
        <a:lstStyle/>
        <a:p>
          <a:pPr>
            <a:lnSpc>
              <a:spcPct val="100000"/>
            </a:lnSpc>
            <a:defRPr cap="all"/>
          </a:pPr>
          <a:endParaRPr lang="en-US" dirty="0"/>
        </a:p>
      </dgm:t>
    </dgm:pt>
    <dgm:pt modelId="{C9A517BB-2B4D-4D80-9272-9C61137187F9}" type="parTrans" cxnId="{77568E6E-8EE8-48B1-AAA6-FBC935E938AE}">
      <dgm:prSet/>
      <dgm:spPr/>
      <dgm:t>
        <a:bodyPr/>
        <a:lstStyle/>
        <a:p>
          <a:endParaRPr lang="en-US"/>
        </a:p>
      </dgm:t>
    </dgm:pt>
    <dgm:pt modelId="{89D686F2-EDBE-40E9-B9C5-0B983A93A0F8}" type="sibTrans" cxnId="{77568E6E-8EE8-48B1-AAA6-FBC935E938AE}">
      <dgm:prSet/>
      <dgm:spPr/>
      <dgm:t>
        <a:bodyPr/>
        <a:lstStyle/>
        <a:p>
          <a:endParaRPr lang="en-US"/>
        </a:p>
      </dgm:t>
    </dgm:pt>
    <dgm:pt modelId="{DC24F06B-8426-420E-BCAE-8422897EF8B0}">
      <dgm:prSet phldrT="[Text]"/>
      <dgm:spPr/>
      <dgm:t>
        <a:bodyPr/>
        <a:lstStyle/>
        <a:p>
          <a:pPr>
            <a:lnSpc>
              <a:spcPct val="100000"/>
            </a:lnSpc>
            <a:defRPr cap="all"/>
          </a:pPr>
          <a:endParaRPr lang="en-US" dirty="0"/>
        </a:p>
      </dgm:t>
    </dgm:pt>
    <dgm:pt modelId="{A5F2C596-E568-49A3-A5B4-B8BD50AE0132}" type="parTrans" cxnId="{B624E057-0F84-4184-AF72-17B9B1420A0D}">
      <dgm:prSet/>
      <dgm:spPr/>
      <dgm:t>
        <a:bodyPr/>
        <a:lstStyle/>
        <a:p>
          <a:endParaRPr lang="en-US"/>
        </a:p>
      </dgm:t>
    </dgm:pt>
    <dgm:pt modelId="{7C98FCD0-F3D4-4846-85E2-FF1A9BEC6F8F}" type="sibTrans" cxnId="{B624E057-0F84-4184-AF72-17B9B1420A0D}">
      <dgm:prSet/>
      <dgm:spPr/>
      <dgm:t>
        <a:bodyPr/>
        <a:lstStyle/>
        <a:p>
          <a:endParaRPr lang="en-US"/>
        </a:p>
      </dgm:t>
    </dgm:pt>
    <dgm:pt modelId="{915558B7-4754-47A1-A7AE-3B82EF3E56D7}" type="pres">
      <dgm:prSet presAssocID="{CF4FEF39-AF49-4AAC-B945-A7177C2CEAE3}" presName="root" presStyleCnt="0">
        <dgm:presLayoutVars>
          <dgm:dir/>
          <dgm:resizeHandles val="exact"/>
        </dgm:presLayoutVars>
      </dgm:prSet>
      <dgm:spPr/>
    </dgm:pt>
    <dgm:pt modelId="{874A0146-FC4F-4297-A3D9-D385BB7BE215}" type="pres">
      <dgm:prSet presAssocID="{13BE5870-B29B-494C-8AD5-4364DE7886EB}" presName="compNode" presStyleCnt="0"/>
      <dgm:spPr/>
    </dgm:pt>
    <dgm:pt modelId="{800952DB-C7AE-4C68-9E90-A4C6C290518C}" type="pres">
      <dgm:prSet presAssocID="{13BE5870-B29B-494C-8AD5-4364DE7886EB}" presName="iconBgRect" presStyleLbl="bgShp" presStyleIdx="0" presStyleCnt="3" custLinFactNeighborX="-3116" custLinFactNeighborY="-22477"/>
      <dgm:spPr/>
    </dgm:pt>
    <dgm:pt modelId="{A247B403-C870-4A94-8C1B-9CE9278BF150}" type="pres">
      <dgm:prSet presAssocID="{13BE5870-B29B-494C-8AD5-4364DE7886EB}" presName="iconRect" presStyleLbl="node1" presStyleIdx="0" presStyleCnt="3" custLinFactNeighborX="-7383" custLinFactNeighborY="-3764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Arrow Up with solid fill"/>
        </a:ext>
      </dgm:extLst>
    </dgm:pt>
    <dgm:pt modelId="{5CA3ED4C-6EBA-40B3-B543-CD6AD8773745}" type="pres">
      <dgm:prSet presAssocID="{13BE5870-B29B-494C-8AD5-4364DE7886EB}" presName="spaceRect" presStyleCnt="0"/>
      <dgm:spPr/>
    </dgm:pt>
    <dgm:pt modelId="{FA7326B8-8D8C-4AD0-AE93-3275E1FFE017}" type="pres">
      <dgm:prSet presAssocID="{13BE5870-B29B-494C-8AD5-4364DE7886EB}" presName="textRect" presStyleLbl="revTx" presStyleIdx="0" presStyleCnt="3">
        <dgm:presLayoutVars>
          <dgm:chMax val="1"/>
          <dgm:chPref val="1"/>
        </dgm:presLayoutVars>
      </dgm:prSet>
      <dgm:spPr/>
    </dgm:pt>
    <dgm:pt modelId="{B9441F06-201B-4681-ABA0-958B2CA80F8A}" type="pres">
      <dgm:prSet presAssocID="{1DDA3CF3-F505-4B8C-870C-5A2BE0701F66}" presName="sibTrans" presStyleCnt="0"/>
      <dgm:spPr/>
    </dgm:pt>
    <dgm:pt modelId="{0A2E1410-EA7E-489E-9671-894109C1CCDB}" type="pres">
      <dgm:prSet presAssocID="{481BD653-6F74-4B71-BC53-44E5989EDB37}" presName="compNode" presStyleCnt="0"/>
      <dgm:spPr/>
    </dgm:pt>
    <dgm:pt modelId="{18A9D0A0-4B49-47AB-85DC-0D96A28B9E6D}" type="pres">
      <dgm:prSet presAssocID="{481BD653-6F74-4B71-BC53-44E5989EDB37}" presName="iconBgRect" presStyleLbl="bgShp" presStyleIdx="1" presStyleCnt="3" custLinFactNeighborX="-5462" custLinFactNeighborY="-18173"/>
      <dgm:spPr/>
    </dgm:pt>
    <dgm:pt modelId="{0288EAFF-EF75-4E68-AA17-5E66A6B0297A}" type="pres">
      <dgm:prSet presAssocID="{481BD653-6F74-4B71-BC53-44E5989EDB37}" presName="iconRect" presStyleLbl="node1" presStyleIdx="1" presStyleCnt="3" custLinFactNeighborX="-7590" custLinFactNeighborY="-3819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Arrow Down with solid fill"/>
        </a:ext>
      </dgm:extLst>
    </dgm:pt>
    <dgm:pt modelId="{DA761FDA-7D40-416B-85EA-43A26D67A8A7}" type="pres">
      <dgm:prSet presAssocID="{481BD653-6F74-4B71-BC53-44E5989EDB37}" presName="spaceRect" presStyleCnt="0"/>
      <dgm:spPr/>
    </dgm:pt>
    <dgm:pt modelId="{4A810FDD-1CA6-45FB-B368-852CAD0130F9}" type="pres">
      <dgm:prSet presAssocID="{481BD653-6F74-4B71-BC53-44E5989EDB37}" presName="textRect" presStyleLbl="revTx" presStyleIdx="1" presStyleCnt="3" custLinFactNeighborX="-5201" custLinFactNeighborY="1477">
        <dgm:presLayoutVars>
          <dgm:chMax val="1"/>
          <dgm:chPref val="1"/>
        </dgm:presLayoutVars>
      </dgm:prSet>
      <dgm:spPr/>
    </dgm:pt>
    <dgm:pt modelId="{0C5037F5-0862-4E80-AB22-24B15ACB5CD8}" type="pres">
      <dgm:prSet presAssocID="{89D686F2-EDBE-40E9-B9C5-0B983A93A0F8}" presName="sibTrans" presStyleCnt="0"/>
      <dgm:spPr/>
    </dgm:pt>
    <dgm:pt modelId="{46D5CD73-D21F-407D-B591-1E7FBF53D7D4}" type="pres">
      <dgm:prSet presAssocID="{DC24F06B-8426-420E-BCAE-8422897EF8B0}" presName="compNode" presStyleCnt="0"/>
      <dgm:spPr/>
    </dgm:pt>
    <dgm:pt modelId="{8DB268E9-E5F3-45DF-A965-BDE4172CF4EB}" type="pres">
      <dgm:prSet presAssocID="{DC24F06B-8426-420E-BCAE-8422897EF8B0}" presName="iconBgRect" presStyleLbl="bgShp" presStyleIdx="2" presStyleCnt="3" custLinFactNeighborX="1621" custLinFactNeighborY="-18173"/>
      <dgm:spPr/>
    </dgm:pt>
    <dgm:pt modelId="{D737DB3F-DE4A-428B-A102-03BBFC5703AB}" type="pres">
      <dgm:prSet presAssocID="{DC24F06B-8426-420E-BCAE-8422897EF8B0}" presName="iconRect" presStyleLbl="node1" presStyleIdx="2" presStyleCnt="3" custLinFactNeighborX="2454" custLinFactNeighborY="-33800"/>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eriodic Graph with solid fill"/>
        </a:ext>
      </dgm:extLst>
    </dgm:pt>
    <dgm:pt modelId="{C079B7B9-5F8F-4073-B805-0F49B74ECD1C}" type="pres">
      <dgm:prSet presAssocID="{DC24F06B-8426-420E-BCAE-8422897EF8B0}" presName="spaceRect" presStyleCnt="0"/>
      <dgm:spPr/>
    </dgm:pt>
    <dgm:pt modelId="{8771D93D-2F54-40C5-9011-C8533ECAE023}" type="pres">
      <dgm:prSet presAssocID="{DC24F06B-8426-420E-BCAE-8422897EF8B0}" presName="textRect" presStyleLbl="revTx" presStyleIdx="2" presStyleCnt="3">
        <dgm:presLayoutVars>
          <dgm:chMax val="1"/>
          <dgm:chPref val="1"/>
        </dgm:presLayoutVars>
      </dgm:prSet>
      <dgm:spPr/>
    </dgm:pt>
  </dgm:ptLst>
  <dgm:cxnLst>
    <dgm:cxn modelId="{959C5516-E00C-4ADE-9D3E-D1BE353AFCD0}" srcId="{CF4FEF39-AF49-4AAC-B945-A7177C2CEAE3}" destId="{13BE5870-B29B-494C-8AD5-4364DE7886EB}" srcOrd="0" destOrd="0" parTransId="{9030EC31-B9A3-4A35-A032-7F16A1C47EC0}" sibTransId="{1DDA3CF3-F505-4B8C-870C-5A2BE0701F66}"/>
    <dgm:cxn modelId="{B9B85364-1693-4A40-9E52-50F3803F5447}" type="presOf" srcId="{13BE5870-B29B-494C-8AD5-4364DE7886EB}" destId="{FA7326B8-8D8C-4AD0-AE93-3275E1FFE017}" srcOrd="0" destOrd="0" presId="urn:microsoft.com/office/officeart/2018/5/layout/IconCircleLabelList"/>
    <dgm:cxn modelId="{77568E6E-8EE8-48B1-AAA6-FBC935E938AE}" srcId="{CF4FEF39-AF49-4AAC-B945-A7177C2CEAE3}" destId="{481BD653-6F74-4B71-BC53-44E5989EDB37}" srcOrd="1" destOrd="0" parTransId="{C9A517BB-2B4D-4D80-9272-9C61137187F9}" sibTransId="{89D686F2-EDBE-40E9-B9C5-0B983A93A0F8}"/>
    <dgm:cxn modelId="{B624E057-0F84-4184-AF72-17B9B1420A0D}" srcId="{CF4FEF39-AF49-4AAC-B945-A7177C2CEAE3}" destId="{DC24F06B-8426-420E-BCAE-8422897EF8B0}" srcOrd="2" destOrd="0" parTransId="{A5F2C596-E568-49A3-A5B4-B8BD50AE0132}" sibTransId="{7C98FCD0-F3D4-4846-85E2-FF1A9BEC6F8F}"/>
    <dgm:cxn modelId="{2FA2AF80-6879-418E-AD4A-1843F3160AB1}" type="presOf" srcId="{481BD653-6F74-4B71-BC53-44E5989EDB37}" destId="{4A810FDD-1CA6-45FB-B368-852CAD0130F9}" srcOrd="0" destOrd="0" presId="urn:microsoft.com/office/officeart/2018/5/layout/IconCircleLabelList"/>
    <dgm:cxn modelId="{BA174BAC-DB0A-49F5-94AA-BFEA66FC6E33}" type="presOf" srcId="{CF4FEF39-AF49-4AAC-B945-A7177C2CEAE3}" destId="{915558B7-4754-47A1-A7AE-3B82EF3E56D7}" srcOrd="0" destOrd="0" presId="urn:microsoft.com/office/officeart/2018/5/layout/IconCircleLabelList"/>
    <dgm:cxn modelId="{557FACE3-3CC4-4FA3-8ADE-34C00826E643}" type="presOf" srcId="{DC24F06B-8426-420E-BCAE-8422897EF8B0}" destId="{8771D93D-2F54-40C5-9011-C8533ECAE023}" srcOrd="0" destOrd="0" presId="urn:microsoft.com/office/officeart/2018/5/layout/IconCircleLabelList"/>
    <dgm:cxn modelId="{5EEAFED3-6BDC-4DE0-B3DD-7307A07CF2D7}" type="presParOf" srcId="{915558B7-4754-47A1-A7AE-3B82EF3E56D7}" destId="{874A0146-FC4F-4297-A3D9-D385BB7BE215}" srcOrd="0" destOrd="0" presId="urn:microsoft.com/office/officeart/2018/5/layout/IconCircleLabelList"/>
    <dgm:cxn modelId="{95F361BB-424D-4442-99CD-F7F26BD4A420}" type="presParOf" srcId="{874A0146-FC4F-4297-A3D9-D385BB7BE215}" destId="{800952DB-C7AE-4C68-9E90-A4C6C290518C}" srcOrd="0" destOrd="0" presId="urn:microsoft.com/office/officeart/2018/5/layout/IconCircleLabelList"/>
    <dgm:cxn modelId="{4AC3C35E-2CB5-4478-882C-3FBEB114D776}" type="presParOf" srcId="{874A0146-FC4F-4297-A3D9-D385BB7BE215}" destId="{A247B403-C870-4A94-8C1B-9CE9278BF150}" srcOrd="1" destOrd="0" presId="urn:microsoft.com/office/officeart/2018/5/layout/IconCircleLabelList"/>
    <dgm:cxn modelId="{9ACAD099-D996-4AE9-8D5F-EAD7EE604877}" type="presParOf" srcId="{874A0146-FC4F-4297-A3D9-D385BB7BE215}" destId="{5CA3ED4C-6EBA-40B3-B543-CD6AD8773745}" srcOrd="2" destOrd="0" presId="urn:microsoft.com/office/officeart/2018/5/layout/IconCircleLabelList"/>
    <dgm:cxn modelId="{F0F52B4D-7055-4263-9C37-BA7CF3CA114C}" type="presParOf" srcId="{874A0146-FC4F-4297-A3D9-D385BB7BE215}" destId="{FA7326B8-8D8C-4AD0-AE93-3275E1FFE017}" srcOrd="3" destOrd="0" presId="urn:microsoft.com/office/officeart/2018/5/layout/IconCircleLabelList"/>
    <dgm:cxn modelId="{7682851A-3CF4-4842-944B-D651455774F0}" type="presParOf" srcId="{915558B7-4754-47A1-A7AE-3B82EF3E56D7}" destId="{B9441F06-201B-4681-ABA0-958B2CA80F8A}" srcOrd="1" destOrd="0" presId="urn:microsoft.com/office/officeart/2018/5/layout/IconCircleLabelList"/>
    <dgm:cxn modelId="{2B2B4F4B-A20E-4E23-9B59-7EC0BB38B628}" type="presParOf" srcId="{915558B7-4754-47A1-A7AE-3B82EF3E56D7}" destId="{0A2E1410-EA7E-489E-9671-894109C1CCDB}" srcOrd="2" destOrd="0" presId="urn:microsoft.com/office/officeart/2018/5/layout/IconCircleLabelList"/>
    <dgm:cxn modelId="{6163E51B-E165-4774-A154-1DA13CB3E22C}" type="presParOf" srcId="{0A2E1410-EA7E-489E-9671-894109C1CCDB}" destId="{18A9D0A0-4B49-47AB-85DC-0D96A28B9E6D}" srcOrd="0" destOrd="0" presId="urn:microsoft.com/office/officeart/2018/5/layout/IconCircleLabelList"/>
    <dgm:cxn modelId="{CF8B640B-70E5-4E04-AF08-E1149A361A58}" type="presParOf" srcId="{0A2E1410-EA7E-489E-9671-894109C1CCDB}" destId="{0288EAFF-EF75-4E68-AA17-5E66A6B0297A}" srcOrd="1" destOrd="0" presId="urn:microsoft.com/office/officeart/2018/5/layout/IconCircleLabelList"/>
    <dgm:cxn modelId="{24C90173-08AA-4C6C-BCF8-9DEA8410DD48}" type="presParOf" srcId="{0A2E1410-EA7E-489E-9671-894109C1CCDB}" destId="{DA761FDA-7D40-416B-85EA-43A26D67A8A7}" srcOrd="2" destOrd="0" presId="urn:microsoft.com/office/officeart/2018/5/layout/IconCircleLabelList"/>
    <dgm:cxn modelId="{5B4B1782-2196-434A-92CD-8D2673205DD3}" type="presParOf" srcId="{0A2E1410-EA7E-489E-9671-894109C1CCDB}" destId="{4A810FDD-1CA6-45FB-B368-852CAD0130F9}" srcOrd="3" destOrd="0" presId="urn:microsoft.com/office/officeart/2018/5/layout/IconCircleLabelList"/>
    <dgm:cxn modelId="{0E80DB95-2726-42B4-B09B-FA77D8864B8C}" type="presParOf" srcId="{915558B7-4754-47A1-A7AE-3B82EF3E56D7}" destId="{0C5037F5-0862-4E80-AB22-24B15ACB5CD8}" srcOrd="3" destOrd="0" presId="urn:microsoft.com/office/officeart/2018/5/layout/IconCircleLabelList"/>
    <dgm:cxn modelId="{5A3C1099-A6C6-4966-94D8-B5410860263F}" type="presParOf" srcId="{915558B7-4754-47A1-A7AE-3B82EF3E56D7}" destId="{46D5CD73-D21F-407D-B591-1E7FBF53D7D4}" srcOrd="4" destOrd="0" presId="urn:microsoft.com/office/officeart/2018/5/layout/IconCircleLabelList"/>
    <dgm:cxn modelId="{896715FD-0B40-433C-BC77-F68F789720AF}" type="presParOf" srcId="{46D5CD73-D21F-407D-B591-1E7FBF53D7D4}" destId="{8DB268E9-E5F3-45DF-A965-BDE4172CF4EB}" srcOrd="0" destOrd="0" presId="urn:microsoft.com/office/officeart/2018/5/layout/IconCircleLabelList"/>
    <dgm:cxn modelId="{5A816C11-EE52-4B9E-BAEF-BAF98B17D5DD}" type="presParOf" srcId="{46D5CD73-D21F-407D-B591-1E7FBF53D7D4}" destId="{D737DB3F-DE4A-428B-A102-03BBFC5703AB}" srcOrd="1" destOrd="0" presId="urn:microsoft.com/office/officeart/2018/5/layout/IconCircleLabelList"/>
    <dgm:cxn modelId="{6C549E7B-C670-4EBD-9FBA-CEB4720B115D}" type="presParOf" srcId="{46D5CD73-D21F-407D-B591-1E7FBF53D7D4}" destId="{C079B7B9-5F8F-4073-B805-0F49B74ECD1C}" srcOrd="2" destOrd="0" presId="urn:microsoft.com/office/officeart/2018/5/layout/IconCircleLabelList"/>
    <dgm:cxn modelId="{9F7C2F94-6FF4-4FFA-8164-3BC01C437453}" type="presParOf" srcId="{46D5CD73-D21F-407D-B591-1E7FBF53D7D4}" destId="{8771D93D-2F54-40C5-9011-C8533ECAE02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463446-69D8-425B-83F2-176A650A8B85}"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91267FDE-185F-422C-85FE-AA140B13C187}">
      <dgm:prSet/>
      <dgm:spPr/>
      <dgm:t>
        <a:bodyPr/>
        <a:lstStyle/>
        <a:p>
          <a:r>
            <a:rPr lang="en-US" b="1" dirty="0"/>
            <a:t>Discrimination Disorder</a:t>
          </a:r>
          <a:endParaRPr lang="en-US" dirty="0"/>
        </a:p>
      </dgm:t>
    </dgm:pt>
    <dgm:pt modelId="{BD65D8C3-6028-49D1-ABCB-3B7F4C234A2E}" type="parTrans" cxnId="{4590219F-3BA4-4F3B-9A6B-94C56910BD42}">
      <dgm:prSet/>
      <dgm:spPr/>
      <dgm:t>
        <a:bodyPr/>
        <a:lstStyle/>
        <a:p>
          <a:endParaRPr lang="en-US"/>
        </a:p>
      </dgm:t>
    </dgm:pt>
    <dgm:pt modelId="{3711293E-F815-41AB-8BBC-D32083E60AC8}" type="sibTrans" cxnId="{4590219F-3BA4-4F3B-9A6B-94C56910BD42}">
      <dgm:prSet/>
      <dgm:spPr/>
      <dgm:t>
        <a:bodyPr/>
        <a:lstStyle/>
        <a:p>
          <a:endParaRPr lang="en-US"/>
        </a:p>
      </dgm:t>
    </dgm:pt>
    <dgm:pt modelId="{4F5C679C-5CBB-4216-9A91-61C259349503}">
      <dgm:prSet/>
      <dgm:spPr/>
      <dgm:t>
        <a:bodyPr/>
        <a:lstStyle/>
        <a:p>
          <a:r>
            <a:rPr lang="en-US"/>
            <a:t>Overlaps with sensory modulation or motor disorders</a:t>
          </a:r>
        </a:p>
      </dgm:t>
    </dgm:pt>
    <dgm:pt modelId="{FB0BB61F-31B2-45DE-BA8B-7E0669D35C54}" type="parTrans" cxnId="{AF695F8C-53E0-4221-B030-7884D81F0DE3}">
      <dgm:prSet/>
      <dgm:spPr/>
      <dgm:t>
        <a:bodyPr/>
        <a:lstStyle/>
        <a:p>
          <a:endParaRPr lang="en-US"/>
        </a:p>
      </dgm:t>
    </dgm:pt>
    <dgm:pt modelId="{897E4C0B-6196-47B0-A815-699A79FF5B89}" type="sibTrans" cxnId="{AF695F8C-53E0-4221-B030-7884D81F0DE3}">
      <dgm:prSet/>
      <dgm:spPr/>
      <dgm:t>
        <a:bodyPr/>
        <a:lstStyle/>
        <a:p>
          <a:endParaRPr lang="en-US"/>
        </a:p>
      </dgm:t>
    </dgm:pt>
    <dgm:pt modelId="{61EE60CB-5041-4D5B-8370-2E07AD7F2F55}">
      <dgm:prSet/>
      <dgm:spPr/>
      <dgm:t>
        <a:bodyPr/>
        <a:lstStyle/>
        <a:p>
          <a:r>
            <a:rPr lang="en-US"/>
            <a:t>Difficulty to differentiate sensations or distinguish intensity</a:t>
          </a:r>
        </a:p>
      </dgm:t>
    </dgm:pt>
    <dgm:pt modelId="{274D0BA9-EFC4-4CC3-AE36-12E80B6EAAC0}" type="parTrans" cxnId="{C1E2014B-E24D-42A8-B670-BF188730E32F}">
      <dgm:prSet/>
      <dgm:spPr/>
      <dgm:t>
        <a:bodyPr/>
        <a:lstStyle/>
        <a:p>
          <a:endParaRPr lang="en-US"/>
        </a:p>
      </dgm:t>
    </dgm:pt>
    <dgm:pt modelId="{C24CC0D3-BF8F-4EC0-A4D4-9AE43BC84B13}" type="sibTrans" cxnId="{C1E2014B-E24D-42A8-B670-BF188730E32F}">
      <dgm:prSet/>
      <dgm:spPr/>
      <dgm:t>
        <a:bodyPr/>
        <a:lstStyle/>
        <a:p>
          <a:endParaRPr lang="en-US"/>
        </a:p>
      </dgm:t>
    </dgm:pt>
    <dgm:pt modelId="{6F0DF79D-4219-4608-A83B-BB24EE0C4859}">
      <dgm:prSet/>
      <dgm:spPr/>
      <dgm:t>
        <a:bodyPr/>
        <a:lstStyle/>
        <a:p>
          <a:r>
            <a:rPr lang="en-US"/>
            <a:t>Slow to respond to sensory experiences</a:t>
          </a:r>
        </a:p>
      </dgm:t>
    </dgm:pt>
    <dgm:pt modelId="{E8E7C658-51BB-472A-8CEC-CD36BC4D3F70}" type="parTrans" cxnId="{40468957-4A98-45E3-AA92-02EA4950DAEA}">
      <dgm:prSet/>
      <dgm:spPr/>
      <dgm:t>
        <a:bodyPr/>
        <a:lstStyle/>
        <a:p>
          <a:endParaRPr lang="en-US"/>
        </a:p>
      </dgm:t>
    </dgm:pt>
    <dgm:pt modelId="{7495AF9E-E6B1-4373-A947-8F3439AC3069}" type="sibTrans" cxnId="{40468957-4A98-45E3-AA92-02EA4950DAEA}">
      <dgm:prSet/>
      <dgm:spPr/>
      <dgm:t>
        <a:bodyPr/>
        <a:lstStyle/>
        <a:p>
          <a:endParaRPr lang="en-US"/>
        </a:p>
      </dgm:t>
    </dgm:pt>
    <dgm:pt modelId="{2FA84DAC-000B-44F1-A444-1CD9885A4A8E}">
      <dgm:prSet/>
      <dgm:spPr/>
      <dgm:t>
        <a:bodyPr/>
        <a:lstStyle/>
        <a:p>
          <a:r>
            <a:rPr lang="en-US"/>
            <a:t>Needs process time</a:t>
          </a:r>
        </a:p>
      </dgm:t>
    </dgm:pt>
    <dgm:pt modelId="{94B18AF1-9846-4AE7-89CE-9E7B7CCB4A38}" type="parTrans" cxnId="{12C3BF6F-F1B0-44CA-A97C-F5A30A209CF9}">
      <dgm:prSet/>
      <dgm:spPr/>
      <dgm:t>
        <a:bodyPr/>
        <a:lstStyle/>
        <a:p>
          <a:endParaRPr lang="en-US"/>
        </a:p>
      </dgm:t>
    </dgm:pt>
    <dgm:pt modelId="{1F38110E-9028-47DC-97FC-273436196CF2}" type="sibTrans" cxnId="{12C3BF6F-F1B0-44CA-A97C-F5A30A209CF9}">
      <dgm:prSet/>
      <dgm:spPr/>
      <dgm:t>
        <a:bodyPr/>
        <a:lstStyle/>
        <a:p>
          <a:endParaRPr lang="en-US"/>
        </a:p>
      </dgm:t>
    </dgm:pt>
    <dgm:pt modelId="{49FF5D08-0202-40A6-BBF8-1FE49A63660B}">
      <dgm:prSet/>
      <dgm:spPr/>
      <dgm:t>
        <a:bodyPr/>
        <a:lstStyle/>
        <a:p>
          <a:r>
            <a:rPr lang="en-US"/>
            <a:t>Responses to sensory input are inaccurate</a:t>
          </a:r>
        </a:p>
      </dgm:t>
    </dgm:pt>
    <dgm:pt modelId="{1D455F73-88B4-4C7E-BF7D-2935BC21947B}" type="parTrans" cxnId="{BB7B1CB7-9B6C-4113-B127-66B8F9318C99}">
      <dgm:prSet/>
      <dgm:spPr/>
      <dgm:t>
        <a:bodyPr/>
        <a:lstStyle/>
        <a:p>
          <a:endParaRPr lang="en-US"/>
        </a:p>
      </dgm:t>
    </dgm:pt>
    <dgm:pt modelId="{34181D7C-2ECF-4D99-A41B-522A80FCA433}" type="sibTrans" cxnId="{BB7B1CB7-9B6C-4113-B127-66B8F9318C99}">
      <dgm:prSet/>
      <dgm:spPr/>
      <dgm:t>
        <a:bodyPr/>
        <a:lstStyle/>
        <a:p>
          <a:endParaRPr lang="en-US"/>
        </a:p>
      </dgm:t>
    </dgm:pt>
    <dgm:pt modelId="{3FE12F8E-2E43-4EE6-87CF-7A3768ADF2E9}">
      <dgm:prSet/>
      <dgm:spPr/>
      <dgm:t>
        <a:bodyPr/>
        <a:lstStyle/>
        <a:p>
          <a:r>
            <a:rPr lang="en-US"/>
            <a:t>Handwriting</a:t>
          </a:r>
        </a:p>
      </dgm:t>
    </dgm:pt>
    <dgm:pt modelId="{052AE1D1-6550-4EB6-815E-C159BEB3C4FF}" type="parTrans" cxnId="{4C6BDF93-59D9-4FD9-B545-699E5603B352}">
      <dgm:prSet/>
      <dgm:spPr/>
      <dgm:t>
        <a:bodyPr/>
        <a:lstStyle/>
        <a:p>
          <a:endParaRPr lang="en-US"/>
        </a:p>
      </dgm:t>
    </dgm:pt>
    <dgm:pt modelId="{92FAE9C8-9CE5-4A79-9921-5BDE63160496}" type="sibTrans" cxnId="{4C6BDF93-59D9-4FD9-B545-699E5603B352}">
      <dgm:prSet/>
      <dgm:spPr/>
      <dgm:t>
        <a:bodyPr/>
        <a:lstStyle/>
        <a:p>
          <a:endParaRPr lang="en-US"/>
        </a:p>
      </dgm:t>
    </dgm:pt>
    <dgm:pt modelId="{D652A4DD-59D6-4F37-89B8-812636A7DF0C}">
      <dgm:prSet/>
      <dgm:spPr/>
      <dgm:t>
        <a:bodyPr/>
        <a:lstStyle/>
        <a:p>
          <a:r>
            <a:rPr lang="en-US"/>
            <a:t>Sports</a:t>
          </a:r>
        </a:p>
      </dgm:t>
    </dgm:pt>
    <dgm:pt modelId="{9736DE69-DF3E-42F3-8E7B-551297609F98}" type="parTrans" cxnId="{137258FA-FD20-4B7A-B1D2-DFCF639B9B7F}">
      <dgm:prSet/>
      <dgm:spPr/>
      <dgm:t>
        <a:bodyPr/>
        <a:lstStyle/>
        <a:p>
          <a:endParaRPr lang="en-US"/>
        </a:p>
      </dgm:t>
    </dgm:pt>
    <dgm:pt modelId="{2CA592A8-70E7-47A3-AA18-C13DC06B6F77}" type="sibTrans" cxnId="{137258FA-FD20-4B7A-B1D2-DFCF639B9B7F}">
      <dgm:prSet/>
      <dgm:spPr/>
      <dgm:t>
        <a:bodyPr/>
        <a:lstStyle/>
        <a:p>
          <a:endParaRPr lang="en-US"/>
        </a:p>
      </dgm:t>
    </dgm:pt>
    <dgm:pt modelId="{3FAAA96E-F5A5-4AF3-BD9D-5A274820920B}">
      <dgm:prSet/>
      <dgm:spPr/>
      <dgm:t>
        <a:bodyPr/>
        <a:lstStyle/>
        <a:p>
          <a:r>
            <a:rPr lang="en-US"/>
            <a:t>Standing in line and managing personal space</a:t>
          </a:r>
        </a:p>
      </dgm:t>
    </dgm:pt>
    <dgm:pt modelId="{50DFDA2B-41A3-49A1-BB2F-0BDE2DE42D32}" type="parTrans" cxnId="{1AEDAD2F-AB7E-4D09-8313-0553FE55E460}">
      <dgm:prSet/>
      <dgm:spPr/>
      <dgm:t>
        <a:bodyPr/>
        <a:lstStyle/>
        <a:p>
          <a:endParaRPr lang="en-US"/>
        </a:p>
      </dgm:t>
    </dgm:pt>
    <dgm:pt modelId="{02DA788A-2FFB-4254-B394-508AA26EE892}" type="sibTrans" cxnId="{1AEDAD2F-AB7E-4D09-8313-0553FE55E460}">
      <dgm:prSet/>
      <dgm:spPr/>
      <dgm:t>
        <a:bodyPr/>
        <a:lstStyle/>
        <a:p>
          <a:endParaRPr lang="en-US"/>
        </a:p>
      </dgm:t>
    </dgm:pt>
    <dgm:pt modelId="{DF57A224-2637-462E-9319-B9375A8B7B67}">
      <dgm:prSet/>
      <dgm:spPr/>
      <dgm:t>
        <a:bodyPr/>
        <a:lstStyle/>
        <a:p>
          <a:r>
            <a:rPr lang="en-US"/>
            <a:t>Visually finding stuff</a:t>
          </a:r>
        </a:p>
      </dgm:t>
    </dgm:pt>
    <dgm:pt modelId="{9814F472-4A83-4F6F-896D-B7F4AD066ADC}" type="parTrans" cxnId="{5995D429-4F23-4F9D-876F-F1331A84CE6D}">
      <dgm:prSet/>
      <dgm:spPr/>
      <dgm:t>
        <a:bodyPr/>
        <a:lstStyle/>
        <a:p>
          <a:endParaRPr lang="en-US"/>
        </a:p>
      </dgm:t>
    </dgm:pt>
    <dgm:pt modelId="{E130550A-6E6C-4209-B52F-502B5B6ECF23}" type="sibTrans" cxnId="{5995D429-4F23-4F9D-876F-F1331A84CE6D}">
      <dgm:prSet/>
      <dgm:spPr/>
      <dgm:t>
        <a:bodyPr/>
        <a:lstStyle/>
        <a:p>
          <a:endParaRPr lang="en-US"/>
        </a:p>
      </dgm:t>
    </dgm:pt>
    <dgm:pt modelId="{1E08FB12-1B82-4421-A428-DD803D3C5663}">
      <dgm:prSet/>
      <dgm:spPr/>
      <dgm:t>
        <a:bodyPr/>
        <a:lstStyle/>
        <a:p>
          <a:r>
            <a:rPr lang="en-US"/>
            <a:t>Knowing where body is in relation to other objects</a:t>
          </a:r>
        </a:p>
      </dgm:t>
    </dgm:pt>
    <dgm:pt modelId="{FC02DE28-9677-4781-9FD9-70840D4AF97D}" type="parTrans" cxnId="{738ECF0E-7FD5-403C-943D-B1F5413E0ADC}">
      <dgm:prSet/>
      <dgm:spPr/>
      <dgm:t>
        <a:bodyPr/>
        <a:lstStyle/>
        <a:p>
          <a:endParaRPr lang="en-US"/>
        </a:p>
      </dgm:t>
    </dgm:pt>
    <dgm:pt modelId="{8E090712-7087-491B-9FB8-68481FB02443}" type="sibTrans" cxnId="{738ECF0E-7FD5-403C-943D-B1F5413E0ADC}">
      <dgm:prSet/>
      <dgm:spPr/>
      <dgm:t>
        <a:bodyPr/>
        <a:lstStyle/>
        <a:p>
          <a:endParaRPr lang="en-US"/>
        </a:p>
      </dgm:t>
    </dgm:pt>
    <dgm:pt modelId="{A93602FC-D665-402A-8F9F-3C5DCD2E8468}" type="pres">
      <dgm:prSet presAssocID="{DD463446-69D8-425B-83F2-176A650A8B85}" presName="vert0" presStyleCnt="0">
        <dgm:presLayoutVars>
          <dgm:dir/>
          <dgm:animOne val="branch"/>
          <dgm:animLvl val="lvl"/>
        </dgm:presLayoutVars>
      </dgm:prSet>
      <dgm:spPr/>
    </dgm:pt>
    <dgm:pt modelId="{AC28C28C-22D4-4336-A635-E3323F0A3739}" type="pres">
      <dgm:prSet presAssocID="{91267FDE-185F-422C-85FE-AA140B13C187}" presName="thickLine" presStyleLbl="alignNode1" presStyleIdx="0" presStyleCnt="11"/>
      <dgm:spPr/>
    </dgm:pt>
    <dgm:pt modelId="{B160CEA9-B1C4-4C11-B429-81A2F23D6E39}" type="pres">
      <dgm:prSet presAssocID="{91267FDE-185F-422C-85FE-AA140B13C187}" presName="horz1" presStyleCnt="0"/>
      <dgm:spPr/>
    </dgm:pt>
    <dgm:pt modelId="{B5B104ED-D80F-4AF3-9197-AC6485A01517}" type="pres">
      <dgm:prSet presAssocID="{91267FDE-185F-422C-85FE-AA140B13C187}" presName="tx1" presStyleLbl="revTx" presStyleIdx="0" presStyleCnt="11"/>
      <dgm:spPr/>
    </dgm:pt>
    <dgm:pt modelId="{4819E5EF-BDC5-44E2-9DAB-583FA309215D}" type="pres">
      <dgm:prSet presAssocID="{91267FDE-185F-422C-85FE-AA140B13C187}" presName="vert1" presStyleCnt="0"/>
      <dgm:spPr/>
    </dgm:pt>
    <dgm:pt modelId="{4956259E-AC4B-4DDE-917A-88DD49DE2ACE}" type="pres">
      <dgm:prSet presAssocID="{4F5C679C-5CBB-4216-9A91-61C259349503}" presName="thickLine" presStyleLbl="alignNode1" presStyleIdx="1" presStyleCnt="11"/>
      <dgm:spPr/>
    </dgm:pt>
    <dgm:pt modelId="{016BDFB2-2C04-41E4-84E4-0256ABB3457D}" type="pres">
      <dgm:prSet presAssocID="{4F5C679C-5CBB-4216-9A91-61C259349503}" presName="horz1" presStyleCnt="0"/>
      <dgm:spPr/>
    </dgm:pt>
    <dgm:pt modelId="{B89BC50D-E22A-4506-B61A-2C05328D9388}" type="pres">
      <dgm:prSet presAssocID="{4F5C679C-5CBB-4216-9A91-61C259349503}" presName="tx1" presStyleLbl="revTx" presStyleIdx="1" presStyleCnt="11"/>
      <dgm:spPr/>
    </dgm:pt>
    <dgm:pt modelId="{8FF0FDBE-12AF-48D2-BAAF-10216A1D151B}" type="pres">
      <dgm:prSet presAssocID="{4F5C679C-5CBB-4216-9A91-61C259349503}" presName="vert1" presStyleCnt="0"/>
      <dgm:spPr/>
    </dgm:pt>
    <dgm:pt modelId="{F3FB1EE8-3983-42D4-A67E-A933F33B2B74}" type="pres">
      <dgm:prSet presAssocID="{61EE60CB-5041-4D5B-8370-2E07AD7F2F55}" presName="thickLine" presStyleLbl="alignNode1" presStyleIdx="2" presStyleCnt="11"/>
      <dgm:spPr/>
    </dgm:pt>
    <dgm:pt modelId="{C01EDB6F-038D-4C4C-B21C-4E7A5A22CE5D}" type="pres">
      <dgm:prSet presAssocID="{61EE60CB-5041-4D5B-8370-2E07AD7F2F55}" presName="horz1" presStyleCnt="0"/>
      <dgm:spPr/>
    </dgm:pt>
    <dgm:pt modelId="{E8DAB01B-75DA-4926-BC21-6F1DCC374D51}" type="pres">
      <dgm:prSet presAssocID="{61EE60CB-5041-4D5B-8370-2E07AD7F2F55}" presName="tx1" presStyleLbl="revTx" presStyleIdx="2" presStyleCnt="11"/>
      <dgm:spPr/>
    </dgm:pt>
    <dgm:pt modelId="{E1BF7F58-D5D6-475E-AFA6-E5FA9F389281}" type="pres">
      <dgm:prSet presAssocID="{61EE60CB-5041-4D5B-8370-2E07AD7F2F55}" presName="vert1" presStyleCnt="0"/>
      <dgm:spPr/>
    </dgm:pt>
    <dgm:pt modelId="{FC3EB6BE-CA13-4C4C-94F4-24C5591B49F6}" type="pres">
      <dgm:prSet presAssocID="{6F0DF79D-4219-4608-A83B-BB24EE0C4859}" presName="thickLine" presStyleLbl="alignNode1" presStyleIdx="3" presStyleCnt="11"/>
      <dgm:spPr/>
    </dgm:pt>
    <dgm:pt modelId="{591F7254-E674-46AB-AD23-AA52E0836755}" type="pres">
      <dgm:prSet presAssocID="{6F0DF79D-4219-4608-A83B-BB24EE0C4859}" presName="horz1" presStyleCnt="0"/>
      <dgm:spPr/>
    </dgm:pt>
    <dgm:pt modelId="{F0D9AB39-84F4-45ED-9F37-498AEF5DCD4B}" type="pres">
      <dgm:prSet presAssocID="{6F0DF79D-4219-4608-A83B-BB24EE0C4859}" presName="tx1" presStyleLbl="revTx" presStyleIdx="3" presStyleCnt="11"/>
      <dgm:spPr/>
    </dgm:pt>
    <dgm:pt modelId="{D757661F-44DF-4D26-A827-66157CEEDA18}" type="pres">
      <dgm:prSet presAssocID="{6F0DF79D-4219-4608-A83B-BB24EE0C4859}" presName="vert1" presStyleCnt="0"/>
      <dgm:spPr/>
    </dgm:pt>
    <dgm:pt modelId="{75ECB068-FEBC-4304-904C-7C0C35084246}" type="pres">
      <dgm:prSet presAssocID="{2FA84DAC-000B-44F1-A444-1CD9885A4A8E}" presName="thickLine" presStyleLbl="alignNode1" presStyleIdx="4" presStyleCnt="11"/>
      <dgm:spPr/>
    </dgm:pt>
    <dgm:pt modelId="{363C9B39-4710-47EC-9DE5-B71A205D896A}" type="pres">
      <dgm:prSet presAssocID="{2FA84DAC-000B-44F1-A444-1CD9885A4A8E}" presName="horz1" presStyleCnt="0"/>
      <dgm:spPr/>
    </dgm:pt>
    <dgm:pt modelId="{97D839A9-3E75-490D-B2AA-EBF3E3242602}" type="pres">
      <dgm:prSet presAssocID="{2FA84DAC-000B-44F1-A444-1CD9885A4A8E}" presName="tx1" presStyleLbl="revTx" presStyleIdx="4" presStyleCnt="11"/>
      <dgm:spPr/>
    </dgm:pt>
    <dgm:pt modelId="{69C549BB-303F-4335-A2EE-807CC46F36A6}" type="pres">
      <dgm:prSet presAssocID="{2FA84DAC-000B-44F1-A444-1CD9885A4A8E}" presName="vert1" presStyleCnt="0"/>
      <dgm:spPr/>
    </dgm:pt>
    <dgm:pt modelId="{9B6F8496-D472-4B44-8EA9-A71DC8E64905}" type="pres">
      <dgm:prSet presAssocID="{49FF5D08-0202-40A6-BBF8-1FE49A63660B}" presName="thickLine" presStyleLbl="alignNode1" presStyleIdx="5" presStyleCnt="11"/>
      <dgm:spPr/>
    </dgm:pt>
    <dgm:pt modelId="{3BD64AB3-7D2D-4BE4-A29C-D4816DD2DDB2}" type="pres">
      <dgm:prSet presAssocID="{49FF5D08-0202-40A6-BBF8-1FE49A63660B}" presName="horz1" presStyleCnt="0"/>
      <dgm:spPr/>
    </dgm:pt>
    <dgm:pt modelId="{83CCC260-DC6F-46F0-9D1B-1565A1407630}" type="pres">
      <dgm:prSet presAssocID="{49FF5D08-0202-40A6-BBF8-1FE49A63660B}" presName="tx1" presStyleLbl="revTx" presStyleIdx="5" presStyleCnt="11"/>
      <dgm:spPr/>
    </dgm:pt>
    <dgm:pt modelId="{D2384AEA-2422-44BD-A7E6-96D7D43FC7EF}" type="pres">
      <dgm:prSet presAssocID="{49FF5D08-0202-40A6-BBF8-1FE49A63660B}" presName="vert1" presStyleCnt="0"/>
      <dgm:spPr/>
    </dgm:pt>
    <dgm:pt modelId="{6535D756-FA74-4FBB-BC42-FE3FD54087D3}" type="pres">
      <dgm:prSet presAssocID="{3FE12F8E-2E43-4EE6-87CF-7A3768ADF2E9}" presName="thickLine" presStyleLbl="alignNode1" presStyleIdx="6" presStyleCnt="11"/>
      <dgm:spPr/>
    </dgm:pt>
    <dgm:pt modelId="{64C04C69-B3D5-4F7E-ACDE-BB4D6EADDCB1}" type="pres">
      <dgm:prSet presAssocID="{3FE12F8E-2E43-4EE6-87CF-7A3768ADF2E9}" presName="horz1" presStyleCnt="0"/>
      <dgm:spPr/>
    </dgm:pt>
    <dgm:pt modelId="{E7528C8A-C204-4DA8-A7E5-693CD5F17230}" type="pres">
      <dgm:prSet presAssocID="{3FE12F8E-2E43-4EE6-87CF-7A3768ADF2E9}" presName="tx1" presStyleLbl="revTx" presStyleIdx="6" presStyleCnt="11"/>
      <dgm:spPr/>
    </dgm:pt>
    <dgm:pt modelId="{4FF0EF9F-EC02-4050-BBDD-1AEB1A9F9DC8}" type="pres">
      <dgm:prSet presAssocID="{3FE12F8E-2E43-4EE6-87CF-7A3768ADF2E9}" presName="vert1" presStyleCnt="0"/>
      <dgm:spPr/>
    </dgm:pt>
    <dgm:pt modelId="{42E68CFA-6BC5-4A64-99E3-4B795AF01A6F}" type="pres">
      <dgm:prSet presAssocID="{D652A4DD-59D6-4F37-89B8-812636A7DF0C}" presName="thickLine" presStyleLbl="alignNode1" presStyleIdx="7" presStyleCnt="11"/>
      <dgm:spPr/>
    </dgm:pt>
    <dgm:pt modelId="{B3E1DDE7-D208-4B9B-B89D-9C61BC95E8B8}" type="pres">
      <dgm:prSet presAssocID="{D652A4DD-59D6-4F37-89B8-812636A7DF0C}" presName="horz1" presStyleCnt="0"/>
      <dgm:spPr/>
    </dgm:pt>
    <dgm:pt modelId="{1F2E8F22-7CA3-4143-B75B-708F4001C04E}" type="pres">
      <dgm:prSet presAssocID="{D652A4DD-59D6-4F37-89B8-812636A7DF0C}" presName="tx1" presStyleLbl="revTx" presStyleIdx="7" presStyleCnt="11"/>
      <dgm:spPr/>
    </dgm:pt>
    <dgm:pt modelId="{940C765F-51AA-465D-B828-594C1550E0E7}" type="pres">
      <dgm:prSet presAssocID="{D652A4DD-59D6-4F37-89B8-812636A7DF0C}" presName="vert1" presStyleCnt="0"/>
      <dgm:spPr/>
    </dgm:pt>
    <dgm:pt modelId="{ADF436D8-7209-4A66-98B5-131C22394873}" type="pres">
      <dgm:prSet presAssocID="{3FAAA96E-F5A5-4AF3-BD9D-5A274820920B}" presName="thickLine" presStyleLbl="alignNode1" presStyleIdx="8" presStyleCnt="11"/>
      <dgm:spPr/>
    </dgm:pt>
    <dgm:pt modelId="{60D77CDA-AA41-481B-9A1D-F89C2B88E4BE}" type="pres">
      <dgm:prSet presAssocID="{3FAAA96E-F5A5-4AF3-BD9D-5A274820920B}" presName="horz1" presStyleCnt="0"/>
      <dgm:spPr/>
    </dgm:pt>
    <dgm:pt modelId="{1DC1C933-C591-4227-AF98-68B9B6B286A9}" type="pres">
      <dgm:prSet presAssocID="{3FAAA96E-F5A5-4AF3-BD9D-5A274820920B}" presName="tx1" presStyleLbl="revTx" presStyleIdx="8" presStyleCnt="11"/>
      <dgm:spPr/>
    </dgm:pt>
    <dgm:pt modelId="{ACEF3B66-DE1D-42FF-BA27-515BE1499A83}" type="pres">
      <dgm:prSet presAssocID="{3FAAA96E-F5A5-4AF3-BD9D-5A274820920B}" presName="vert1" presStyleCnt="0"/>
      <dgm:spPr/>
    </dgm:pt>
    <dgm:pt modelId="{A3DDACED-032A-4055-B481-6181E2722CFE}" type="pres">
      <dgm:prSet presAssocID="{DF57A224-2637-462E-9319-B9375A8B7B67}" presName="thickLine" presStyleLbl="alignNode1" presStyleIdx="9" presStyleCnt="11"/>
      <dgm:spPr/>
    </dgm:pt>
    <dgm:pt modelId="{F4A60769-338D-4C1F-A4C6-964BC1D0EB8A}" type="pres">
      <dgm:prSet presAssocID="{DF57A224-2637-462E-9319-B9375A8B7B67}" presName="horz1" presStyleCnt="0"/>
      <dgm:spPr/>
    </dgm:pt>
    <dgm:pt modelId="{81C839F3-241A-4F79-AC89-114DF692BFE8}" type="pres">
      <dgm:prSet presAssocID="{DF57A224-2637-462E-9319-B9375A8B7B67}" presName="tx1" presStyleLbl="revTx" presStyleIdx="9" presStyleCnt="11"/>
      <dgm:spPr/>
    </dgm:pt>
    <dgm:pt modelId="{1BAA6926-1B21-4D69-8383-234008BA1E59}" type="pres">
      <dgm:prSet presAssocID="{DF57A224-2637-462E-9319-B9375A8B7B67}" presName="vert1" presStyleCnt="0"/>
      <dgm:spPr/>
    </dgm:pt>
    <dgm:pt modelId="{08BA4E52-9E31-46B5-8B29-BA78C11E9630}" type="pres">
      <dgm:prSet presAssocID="{1E08FB12-1B82-4421-A428-DD803D3C5663}" presName="thickLine" presStyleLbl="alignNode1" presStyleIdx="10" presStyleCnt="11"/>
      <dgm:spPr/>
    </dgm:pt>
    <dgm:pt modelId="{DE2B36FC-67C8-492D-9C33-411E0690D578}" type="pres">
      <dgm:prSet presAssocID="{1E08FB12-1B82-4421-A428-DD803D3C5663}" presName="horz1" presStyleCnt="0"/>
      <dgm:spPr/>
    </dgm:pt>
    <dgm:pt modelId="{F83C7A72-4182-4AD9-9A0B-DB7805324B01}" type="pres">
      <dgm:prSet presAssocID="{1E08FB12-1B82-4421-A428-DD803D3C5663}" presName="tx1" presStyleLbl="revTx" presStyleIdx="10" presStyleCnt="11"/>
      <dgm:spPr/>
    </dgm:pt>
    <dgm:pt modelId="{CA32EE47-7994-4F7D-B8A9-32BCFD010F03}" type="pres">
      <dgm:prSet presAssocID="{1E08FB12-1B82-4421-A428-DD803D3C5663}" presName="vert1" presStyleCnt="0"/>
      <dgm:spPr/>
    </dgm:pt>
  </dgm:ptLst>
  <dgm:cxnLst>
    <dgm:cxn modelId="{738ECF0E-7FD5-403C-943D-B1F5413E0ADC}" srcId="{DD463446-69D8-425B-83F2-176A650A8B85}" destId="{1E08FB12-1B82-4421-A428-DD803D3C5663}" srcOrd="10" destOrd="0" parTransId="{FC02DE28-9677-4781-9FD9-70840D4AF97D}" sibTransId="{8E090712-7087-491B-9FB8-68481FB02443}"/>
    <dgm:cxn modelId="{5995D429-4F23-4F9D-876F-F1331A84CE6D}" srcId="{DD463446-69D8-425B-83F2-176A650A8B85}" destId="{DF57A224-2637-462E-9319-B9375A8B7B67}" srcOrd="9" destOrd="0" parTransId="{9814F472-4A83-4F6F-896D-B7F4AD066ADC}" sibTransId="{E130550A-6E6C-4209-B52F-502B5B6ECF23}"/>
    <dgm:cxn modelId="{92BDB02A-B0FE-4218-9C40-D140C34CA29D}" type="presOf" srcId="{1E08FB12-1B82-4421-A428-DD803D3C5663}" destId="{F83C7A72-4182-4AD9-9A0B-DB7805324B01}" srcOrd="0" destOrd="0" presId="urn:microsoft.com/office/officeart/2008/layout/LinedList"/>
    <dgm:cxn modelId="{95A4BB2E-1CCF-4908-BDB9-6A2F8C87E209}" type="presOf" srcId="{49FF5D08-0202-40A6-BBF8-1FE49A63660B}" destId="{83CCC260-DC6F-46F0-9D1B-1565A1407630}" srcOrd="0" destOrd="0" presId="urn:microsoft.com/office/officeart/2008/layout/LinedList"/>
    <dgm:cxn modelId="{1AEDAD2F-AB7E-4D09-8313-0553FE55E460}" srcId="{DD463446-69D8-425B-83F2-176A650A8B85}" destId="{3FAAA96E-F5A5-4AF3-BD9D-5A274820920B}" srcOrd="8" destOrd="0" parTransId="{50DFDA2B-41A3-49A1-BB2F-0BDE2DE42D32}" sibTransId="{02DA788A-2FFB-4254-B394-508AA26EE892}"/>
    <dgm:cxn modelId="{6F682D33-53A4-492F-8D23-F19EE5411838}" type="presOf" srcId="{6F0DF79D-4219-4608-A83B-BB24EE0C4859}" destId="{F0D9AB39-84F4-45ED-9F37-498AEF5DCD4B}" srcOrd="0" destOrd="0" presId="urn:microsoft.com/office/officeart/2008/layout/LinedList"/>
    <dgm:cxn modelId="{06F5133A-CE64-492F-ADA4-344B45C41C77}" type="presOf" srcId="{3FE12F8E-2E43-4EE6-87CF-7A3768ADF2E9}" destId="{E7528C8A-C204-4DA8-A7E5-693CD5F17230}" srcOrd="0" destOrd="0" presId="urn:microsoft.com/office/officeart/2008/layout/LinedList"/>
    <dgm:cxn modelId="{C1E2014B-E24D-42A8-B670-BF188730E32F}" srcId="{DD463446-69D8-425B-83F2-176A650A8B85}" destId="{61EE60CB-5041-4D5B-8370-2E07AD7F2F55}" srcOrd="2" destOrd="0" parTransId="{274D0BA9-EFC4-4CC3-AE36-12E80B6EAAC0}" sibTransId="{C24CC0D3-BF8F-4EC0-A4D4-9AE43BC84B13}"/>
    <dgm:cxn modelId="{374CA14C-1999-4397-BEF7-C59C2BDA62AE}" type="presOf" srcId="{91267FDE-185F-422C-85FE-AA140B13C187}" destId="{B5B104ED-D80F-4AF3-9197-AC6485A01517}" srcOrd="0" destOrd="0" presId="urn:microsoft.com/office/officeart/2008/layout/LinedList"/>
    <dgm:cxn modelId="{12C3BF6F-F1B0-44CA-A97C-F5A30A209CF9}" srcId="{DD463446-69D8-425B-83F2-176A650A8B85}" destId="{2FA84DAC-000B-44F1-A444-1CD9885A4A8E}" srcOrd="4" destOrd="0" parTransId="{94B18AF1-9846-4AE7-89CE-9E7B7CCB4A38}" sibTransId="{1F38110E-9028-47DC-97FC-273436196CF2}"/>
    <dgm:cxn modelId="{378AE972-57A1-420D-9451-EAFA7BB603A6}" type="presOf" srcId="{DF57A224-2637-462E-9319-B9375A8B7B67}" destId="{81C839F3-241A-4F79-AC89-114DF692BFE8}" srcOrd="0" destOrd="0" presId="urn:microsoft.com/office/officeart/2008/layout/LinedList"/>
    <dgm:cxn modelId="{40468957-4A98-45E3-AA92-02EA4950DAEA}" srcId="{DD463446-69D8-425B-83F2-176A650A8B85}" destId="{6F0DF79D-4219-4608-A83B-BB24EE0C4859}" srcOrd="3" destOrd="0" parTransId="{E8E7C658-51BB-472A-8CEC-CD36BC4D3F70}" sibTransId="{7495AF9E-E6B1-4373-A947-8F3439AC3069}"/>
    <dgm:cxn modelId="{E510D47F-DC00-4783-AB84-0C07835088EC}" type="presOf" srcId="{61EE60CB-5041-4D5B-8370-2E07AD7F2F55}" destId="{E8DAB01B-75DA-4926-BC21-6F1DCC374D51}" srcOrd="0" destOrd="0" presId="urn:microsoft.com/office/officeart/2008/layout/LinedList"/>
    <dgm:cxn modelId="{AF695F8C-53E0-4221-B030-7884D81F0DE3}" srcId="{DD463446-69D8-425B-83F2-176A650A8B85}" destId="{4F5C679C-5CBB-4216-9A91-61C259349503}" srcOrd="1" destOrd="0" parTransId="{FB0BB61F-31B2-45DE-BA8B-7E0669D35C54}" sibTransId="{897E4C0B-6196-47B0-A815-699A79FF5B89}"/>
    <dgm:cxn modelId="{9399398D-6FF5-43EC-B288-B1349CC171F2}" type="presOf" srcId="{2FA84DAC-000B-44F1-A444-1CD9885A4A8E}" destId="{97D839A9-3E75-490D-B2AA-EBF3E3242602}" srcOrd="0" destOrd="0" presId="urn:microsoft.com/office/officeart/2008/layout/LinedList"/>
    <dgm:cxn modelId="{4C6BDF93-59D9-4FD9-B545-699E5603B352}" srcId="{DD463446-69D8-425B-83F2-176A650A8B85}" destId="{3FE12F8E-2E43-4EE6-87CF-7A3768ADF2E9}" srcOrd="6" destOrd="0" parTransId="{052AE1D1-6550-4EB6-815E-C159BEB3C4FF}" sibTransId="{92FAE9C8-9CE5-4A79-9921-5BDE63160496}"/>
    <dgm:cxn modelId="{054DD998-EF1E-4ACB-A461-5173F8272FD5}" type="presOf" srcId="{DD463446-69D8-425B-83F2-176A650A8B85}" destId="{A93602FC-D665-402A-8F9F-3C5DCD2E8468}" srcOrd="0" destOrd="0" presId="urn:microsoft.com/office/officeart/2008/layout/LinedList"/>
    <dgm:cxn modelId="{4590219F-3BA4-4F3B-9A6B-94C56910BD42}" srcId="{DD463446-69D8-425B-83F2-176A650A8B85}" destId="{91267FDE-185F-422C-85FE-AA140B13C187}" srcOrd="0" destOrd="0" parTransId="{BD65D8C3-6028-49D1-ABCB-3B7F4C234A2E}" sibTransId="{3711293E-F815-41AB-8BBC-D32083E60AC8}"/>
    <dgm:cxn modelId="{6C4B50B1-76D6-4719-A6D1-B4942E0B9809}" type="presOf" srcId="{D652A4DD-59D6-4F37-89B8-812636A7DF0C}" destId="{1F2E8F22-7CA3-4143-B75B-708F4001C04E}" srcOrd="0" destOrd="0" presId="urn:microsoft.com/office/officeart/2008/layout/LinedList"/>
    <dgm:cxn modelId="{BB7B1CB7-9B6C-4113-B127-66B8F9318C99}" srcId="{DD463446-69D8-425B-83F2-176A650A8B85}" destId="{49FF5D08-0202-40A6-BBF8-1FE49A63660B}" srcOrd="5" destOrd="0" parTransId="{1D455F73-88B4-4C7E-BF7D-2935BC21947B}" sibTransId="{34181D7C-2ECF-4D99-A41B-522A80FCA433}"/>
    <dgm:cxn modelId="{A1813BC7-0503-481A-B044-E00E47C508E2}" type="presOf" srcId="{4F5C679C-5CBB-4216-9A91-61C259349503}" destId="{B89BC50D-E22A-4506-B61A-2C05328D9388}" srcOrd="0" destOrd="0" presId="urn:microsoft.com/office/officeart/2008/layout/LinedList"/>
    <dgm:cxn modelId="{086E34EE-49D5-414A-825B-32A524C671B6}" type="presOf" srcId="{3FAAA96E-F5A5-4AF3-BD9D-5A274820920B}" destId="{1DC1C933-C591-4227-AF98-68B9B6B286A9}" srcOrd="0" destOrd="0" presId="urn:microsoft.com/office/officeart/2008/layout/LinedList"/>
    <dgm:cxn modelId="{137258FA-FD20-4B7A-B1D2-DFCF639B9B7F}" srcId="{DD463446-69D8-425B-83F2-176A650A8B85}" destId="{D652A4DD-59D6-4F37-89B8-812636A7DF0C}" srcOrd="7" destOrd="0" parTransId="{9736DE69-DF3E-42F3-8E7B-551297609F98}" sibTransId="{2CA592A8-70E7-47A3-AA18-C13DC06B6F77}"/>
    <dgm:cxn modelId="{71F93A92-0463-4F45-B65D-BCD9062ABD4F}" type="presParOf" srcId="{A93602FC-D665-402A-8F9F-3C5DCD2E8468}" destId="{AC28C28C-22D4-4336-A635-E3323F0A3739}" srcOrd="0" destOrd="0" presId="urn:microsoft.com/office/officeart/2008/layout/LinedList"/>
    <dgm:cxn modelId="{436DAC1B-19CD-41FD-85C0-D40E64EF0977}" type="presParOf" srcId="{A93602FC-D665-402A-8F9F-3C5DCD2E8468}" destId="{B160CEA9-B1C4-4C11-B429-81A2F23D6E39}" srcOrd="1" destOrd="0" presId="urn:microsoft.com/office/officeart/2008/layout/LinedList"/>
    <dgm:cxn modelId="{BA06E9A0-BC06-454F-848F-1C7DC8CAF628}" type="presParOf" srcId="{B160CEA9-B1C4-4C11-B429-81A2F23D6E39}" destId="{B5B104ED-D80F-4AF3-9197-AC6485A01517}" srcOrd="0" destOrd="0" presId="urn:microsoft.com/office/officeart/2008/layout/LinedList"/>
    <dgm:cxn modelId="{5A447CA5-9422-4BCA-8492-CCD1991C80C5}" type="presParOf" srcId="{B160CEA9-B1C4-4C11-B429-81A2F23D6E39}" destId="{4819E5EF-BDC5-44E2-9DAB-583FA309215D}" srcOrd="1" destOrd="0" presId="urn:microsoft.com/office/officeart/2008/layout/LinedList"/>
    <dgm:cxn modelId="{62B681AF-FDCC-4E09-A086-DC0E1BBEBD89}" type="presParOf" srcId="{A93602FC-D665-402A-8F9F-3C5DCD2E8468}" destId="{4956259E-AC4B-4DDE-917A-88DD49DE2ACE}" srcOrd="2" destOrd="0" presId="urn:microsoft.com/office/officeart/2008/layout/LinedList"/>
    <dgm:cxn modelId="{0257ABF5-7360-49F9-B3A6-ADF9818520FB}" type="presParOf" srcId="{A93602FC-D665-402A-8F9F-3C5DCD2E8468}" destId="{016BDFB2-2C04-41E4-84E4-0256ABB3457D}" srcOrd="3" destOrd="0" presId="urn:microsoft.com/office/officeart/2008/layout/LinedList"/>
    <dgm:cxn modelId="{B5686066-D3DB-4ACE-A6C0-EA6F79702DDE}" type="presParOf" srcId="{016BDFB2-2C04-41E4-84E4-0256ABB3457D}" destId="{B89BC50D-E22A-4506-B61A-2C05328D9388}" srcOrd="0" destOrd="0" presId="urn:microsoft.com/office/officeart/2008/layout/LinedList"/>
    <dgm:cxn modelId="{EC1BAE09-8515-4E8D-A657-5E6EC622863F}" type="presParOf" srcId="{016BDFB2-2C04-41E4-84E4-0256ABB3457D}" destId="{8FF0FDBE-12AF-48D2-BAAF-10216A1D151B}" srcOrd="1" destOrd="0" presId="urn:microsoft.com/office/officeart/2008/layout/LinedList"/>
    <dgm:cxn modelId="{83C11FCD-674B-44C8-9C30-421925BEFC24}" type="presParOf" srcId="{A93602FC-D665-402A-8F9F-3C5DCD2E8468}" destId="{F3FB1EE8-3983-42D4-A67E-A933F33B2B74}" srcOrd="4" destOrd="0" presId="urn:microsoft.com/office/officeart/2008/layout/LinedList"/>
    <dgm:cxn modelId="{1E5EBAC3-F3E5-4EF6-8F15-3EAAE4E09A0B}" type="presParOf" srcId="{A93602FC-D665-402A-8F9F-3C5DCD2E8468}" destId="{C01EDB6F-038D-4C4C-B21C-4E7A5A22CE5D}" srcOrd="5" destOrd="0" presId="urn:microsoft.com/office/officeart/2008/layout/LinedList"/>
    <dgm:cxn modelId="{3A90FB58-88D3-4F44-A779-67EC24D88D28}" type="presParOf" srcId="{C01EDB6F-038D-4C4C-B21C-4E7A5A22CE5D}" destId="{E8DAB01B-75DA-4926-BC21-6F1DCC374D51}" srcOrd="0" destOrd="0" presId="urn:microsoft.com/office/officeart/2008/layout/LinedList"/>
    <dgm:cxn modelId="{70C0612A-B43C-4A23-87D6-7EEE9279B73D}" type="presParOf" srcId="{C01EDB6F-038D-4C4C-B21C-4E7A5A22CE5D}" destId="{E1BF7F58-D5D6-475E-AFA6-E5FA9F389281}" srcOrd="1" destOrd="0" presId="urn:microsoft.com/office/officeart/2008/layout/LinedList"/>
    <dgm:cxn modelId="{3A1DA6CC-E90E-499D-B2C1-EFCC17867441}" type="presParOf" srcId="{A93602FC-D665-402A-8F9F-3C5DCD2E8468}" destId="{FC3EB6BE-CA13-4C4C-94F4-24C5591B49F6}" srcOrd="6" destOrd="0" presId="urn:microsoft.com/office/officeart/2008/layout/LinedList"/>
    <dgm:cxn modelId="{6F2944A0-465E-4DE7-BE66-6D1E72E5880F}" type="presParOf" srcId="{A93602FC-D665-402A-8F9F-3C5DCD2E8468}" destId="{591F7254-E674-46AB-AD23-AA52E0836755}" srcOrd="7" destOrd="0" presId="urn:microsoft.com/office/officeart/2008/layout/LinedList"/>
    <dgm:cxn modelId="{C75D6419-C250-44C5-9AE4-A16169E25F03}" type="presParOf" srcId="{591F7254-E674-46AB-AD23-AA52E0836755}" destId="{F0D9AB39-84F4-45ED-9F37-498AEF5DCD4B}" srcOrd="0" destOrd="0" presId="urn:microsoft.com/office/officeart/2008/layout/LinedList"/>
    <dgm:cxn modelId="{9F98CCA5-3955-4014-9180-93593729BE2E}" type="presParOf" srcId="{591F7254-E674-46AB-AD23-AA52E0836755}" destId="{D757661F-44DF-4D26-A827-66157CEEDA18}" srcOrd="1" destOrd="0" presId="urn:microsoft.com/office/officeart/2008/layout/LinedList"/>
    <dgm:cxn modelId="{8245CAA3-F18E-4767-89B1-325FB6059624}" type="presParOf" srcId="{A93602FC-D665-402A-8F9F-3C5DCD2E8468}" destId="{75ECB068-FEBC-4304-904C-7C0C35084246}" srcOrd="8" destOrd="0" presId="urn:microsoft.com/office/officeart/2008/layout/LinedList"/>
    <dgm:cxn modelId="{D7CF2565-742A-48C1-8C8C-4CC0F5A77507}" type="presParOf" srcId="{A93602FC-D665-402A-8F9F-3C5DCD2E8468}" destId="{363C9B39-4710-47EC-9DE5-B71A205D896A}" srcOrd="9" destOrd="0" presId="urn:microsoft.com/office/officeart/2008/layout/LinedList"/>
    <dgm:cxn modelId="{EBE6153A-0CDE-4679-8688-EF96C9866933}" type="presParOf" srcId="{363C9B39-4710-47EC-9DE5-B71A205D896A}" destId="{97D839A9-3E75-490D-B2AA-EBF3E3242602}" srcOrd="0" destOrd="0" presId="urn:microsoft.com/office/officeart/2008/layout/LinedList"/>
    <dgm:cxn modelId="{E2E13AD0-058E-4414-BA37-241C5589EE26}" type="presParOf" srcId="{363C9B39-4710-47EC-9DE5-B71A205D896A}" destId="{69C549BB-303F-4335-A2EE-807CC46F36A6}" srcOrd="1" destOrd="0" presId="urn:microsoft.com/office/officeart/2008/layout/LinedList"/>
    <dgm:cxn modelId="{37BF8788-F6E3-4E7E-9C06-F415650F5262}" type="presParOf" srcId="{A93602FC-D665-402A-8F9F-3C5DCD2E8468}" destId="{9B6F8496-D472-4B44-8EA9-A71DC8E64905}" srcOrd="10" destOrd="0" presId="urn:microsoft.com/office/officeart/2008/layout/LinedList"/>
    <dgm:cxn modelId="{E8BA7111-9A5D-428B-9823-328D577B50E3}" type="presParOf" srcId="{A93602FC-D665-402A-8F9F-3C5DCD2E8468}" destId="{3BD64AB3-7D2D-4BE4-A29C-D4816DD2DDB2}" srcOrd="11" destOrd="0" presId="urn:microsoft.com/office/officeart/2008/layout/LinedList"/>
    <dgm:cxn modelId="{60FAEC55-0252-41EF-9D36-9A4A8CF0DBA8}" type="presParOf" srcId="{3BD64AB3-7D2D-4BE4-A29C-D4816DD2DDB2}" destId="{83CCC260-DC6F-46F0-9D1B-1565A1407630}" srcOrd="0" destOrd="0" presId="urn:microsoft.com/office/officeart/2008/layout/LinedList"/>
    <dgm:cxn modelId="{F02CA145-8A46-4EB5-B832-DDEDE428B048}" type="presParOf" srcId="{3BD64AB3-7D2D-4BE4-A29C-D4816DD2DDB2}" destId="{D2384AEA-2422-44BD-A7E6-96D7D43FC7EF}" srcOrd="1" destOrd="0" presId="urn:microsoft.com/office/officeart/2008/layout/LinedList"/>
    <dgm:cxn modelId="{780AEF8F-3D76-4F7D-B7FB-9648BCF10772}" type="presParOf" srcId="{A93602FC-D665-402A-8F9F-3C5DCD2E8468}" destId="{6535D756-FA74-4FBB-BC42-FE3FD54087D3}" srcOrd="12" destOrd="0" presId="urn:microsoft.com/office/officeart/2008/layout/LinedList"/>
    <dgm:cxn modelId="{8A7FA8F9-206A-46DC-B514-05223B23C291}" type="presParOf" srcId="{A93602FC-D665-402A-8F9F-3C5DCD2E8468}" destId="{64C04C69-B3D5-4F7E-ACDE-BB4D6EADDCB1}" srcOrd="13" destOrd="0" presId="urn:microsoft.com/office/officeart/2008/layout/LinedList"/>
    <dgm:cxn modelId="{C7C95EAB-44F9-43D4-BC5A-8C0B93884825}" type="presParOf" srcId="{64C04C69-B3D5-4F7E-ACDE-BB4D6EADDCB1}" destId="{E7528C8A-C204-4DA8-A7E5-693CD5F17230}" srcOrd="0" destOrd="0" presId="urn:microsoft.com/office/officeart/2008/layout/LinedList"/>
    <dgm:cxn modelId="{A07E24EB-0135-4934-A7B4-17E636142A0C}" type="presParOf" srcId="{64C04C69-B3D5-4F7E-ACDE-BB4D6EADDCB1}" destId="{4FF0EF9F-EC02-4050-BBDD-1AEB1A9F9DC8}" srcOrd="1" destOrd="0" presId="urn:microsoft.com/office/officeart/2008/layout/LinedList"/>
    <dgm:cxn modelId="{50A494FF-5757-48D1-862F-910C6C82C84E}" type="presParOf" srcId="{A93602FC-D665-402A-8F9F-3C5DCD2E8468}" destId="{42E68CFA-6BC5-4A64-99E3-4B795AF01A6F}" srcOrd="14" destOrd="0" presId="urn:microsoft.com/office/officeart/2008/layout/LinedList"/>
    <dgm:cxn modelId="{C4927AA1-5E76-4EE0-8F0F-A85D8DB55095}" type="presParOf" srcId="{A93602FC-D665-402A-8F9F-3C5DCD2E8468}" destId="{B3E1DDE7-D208-4B9B-B89D-9C61BC95E8B8}" srcOrd="15" destOrd="0" presId="urn:microsoft.com/office/officeart/2008/layout/LinedList"/>
    <dgm:cxn modelId="{822B073D-2942-434D-80B8-A29514887C14}" type="presParOf" srcId="{B3E1DDE7-D208-4B9B-B89D-9C61BC95E8B8}" destId="{1F2E8F22-7CA3-4143-B75B-708F4001C04E}" srcOrd="0" destOrd="0" presId="urn:microsoft.com/office/officeart/2008/layout/LinedList"/>
    <dgm:cxn modelId="{0A86BE4B-EBDF-4345-AD6A-D1D1973F7CBA}" type="presParOf" srcId="{B3E1DDE7-D208-4B9B-B89D-9C61BC95E8B8}" destId="{940C765F-51AA-465D-B828-594C1550E0E7}" srcOrd="1" destOrd="0" presId="urn:microsoft.com/office/officeart/2008/layout/LinedList"/>
    <dgm:cxn modelId="{3BE545F9-D17D-4383-8698-64C78E04C611}" type="presParOf" srcId="{A93602FC-D665-402A-8F9F-3C5DCD2E8468}" destId="{ADF436D8-7209-4A66-98B5-131C22394873}" srcOrd="16" destOrd="0" presId="urn:microsoft.com/office/officeart/2008/layout/LinedList"/>
    <dgm:cxn modelId="{9B0B9BA1-ED21-4872-BCAB-C40398542BE4}" type="presParOf" srcId="{A93602FC-D665-402A-8F9F-3C5DCD2E8468}" destId="{60D77CDA-AA41-481B-9A1D-F89C2B88E4BE}" srcOrd="17" destOrd="0" presId="urn:microsoft.com/office/officeart/2008/layout/LinedList"/>
    <dgm:cxn modelId="{2688C836-0304-4285-8A0D-C82B1A03DF0B}" type="presParOf" srcId="{60D77CDA-AA41-481B-9A1D-F89C2B88E4BE}" destId="{1DC1C933-C591-4227-AF98-68B9B6B286A9}" srcOrd="0" destOrd="0" presId="urn:microsoft.com/office/officeart/2008/layout/LinedList"/>
    <dgm:cxn modelId="{71D01FA5-7710-4FD4-9B92-1552044B1C06}" type="presParOf" srcId="{60D77CDA-AA41-481B-9A1D-F89C2B88E4BE}" destId="{ACEF3B66-DE1D-42FF-BA27-515BE1499A83}" srcOrd="1" destOrd="0" presId="urn:microsoft.com/office/officeart/2008/layout/LinedList"/>
    <dgm:cxn modelId="{1112BEAD-7CFF-4013-8DA0-14D4050BE3FA}" type="presParOf" srcId="{A93602FC-D665-402A-8F9F-3C5DCD2E8468}" destId="{A3DDACED-032A-4055-B481-6181E2722CFE}" srcOrd="18" destOrd="0" presId="urn:microsoft.com/office/officeart/2008/layout/LinedList"/>
    <dgm:cxn modelId="{095FE72D-1334-43A0-B994-51C88DD36CA3}" type="presParOf" srcId="{A93602FC-D665-402A-8F9F-3C5DCD2E8468}" destId="{F4A60769-338D-4C1F-A4C6-964BC1D0EB8A}" srcOrd="19" destOrd="0" presId="urn:microsoft.com/office/officeart/2008/layout/LinedList"/>
    <dgm:cxn modelId="{FE53E138-FD67-49A8-971A-7735B7122FB6}" type="presParOf" srcId="{F4A60769-338D-4C1F-A4C6-964BC1D0EB8A}" destId="{81C839F3-241A-4F79-AC89-114DF692BFE8}" srcOrd="0" destOrd="0" presId="urn:microsoft.com/office/officeart/2008/layout/LinedList"/>
    <dgm:cxn modelId="{BE2319C8-3EF2-4DDA-98E2-85D0CAB2ADBD}" type="presParOf" srcId="{F4A60769-338D-4C1F-A4C6-964BC1D0EB8A}" destId="{1BAA6926-1B21-4D69-8383-234008BA1E59}" srcOrd="1" destOrd="0" presId="urn:microsoft.com/office/officeart/2008/layout/LinedList"/>
    <dgm:cxn modelId="{E323AB13-E8FA-4103-A250-32F57B07BCD1}" type="presParOf" srcId="{A93602FC-D665-402A-8F9F-3C5DCD2E8468}" destId="{08BA4E52-9E31-46B5-8B29-BA78C11E9630}" srcOrd="20" destOrd="0" presId="urn:microsoft.com/office/officeart/2008/layout/LinedList"/>
    <dgm:cxn modelId="{10470331-25A1-481A-96DC-6B927ED00D54}" type="presParOf" srcId="{A93602FC-D665-402A-8F9F-3C5DCD2E8468}" destId="{DE2B36FC-67C8-492D-9C33-411E0690D578}" srcOrd="21" destOrd="0" presId="urn:microsoft.com/office/officeart/2008/layout/LinedList"/>
    <dgm:cxn modelId="{C62FA483-DA7E-4C7C-8889-D996A393EFD8}" type="presParOf" srcId="{DE2B36FC-67C8-492D-9C33-411E0690D578}" destId="{F83C7A72-4182-4AD9-9A0B-DB7805324B01}" srcOrd="0" destOrd="0" presId="urn:microsoft.com/office/officeart/2008/layout/LinedList"/>
    <dgm:cxn modelId="{C731C021-79F9-46CF-AE56-51D6AB418236}" type="presParOf" srcId="{DE2B36FC-67C8-492D-9C33-411E0690D578}" destId="{CA32EE47-7994-4F7D-B8A9-32BCFD010F0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225A21-D58B-4F9F-A3F1-B1D5574D740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00FC882-BD3A-45A5-9C81-36A055A62476}">
      <dgm:prSet/>
      <dgm:spPr/>
      <dgm:t>
        <a:bodyPr/>
        <a:lstStyle/>
        <a:p>
          <a:r>
            <a:rPr lang="en-US" dirty="0"/>
            <a:t>Meaningful or interesting to student </a:t>
          </a:r>
        </a:p>
      </dgm:t>
    </dgm:pt>
    <dgm:pt modelId="{B1518FD1-DF3F-4A29-BF7C-6112BFFBFD2E}" type="parTrans" cxnId="{5E416FCD-4431-4AEC-B39F-305E8C9D19F0}">
      <dgm:prSet/>
      <dgm:spPr/>
      <dgm:t>
        <a:bodyPr/>
        <a:lstStyle/>
        <a:p>
          <a:endParaRPr lang="en-US"/>
        </a:p>
      </dgm:t>
    </dgm:pt>
    <dgm:pt modelId="{3D38E2ED-7B1E-4E75-964A-124BBD3F9272}" type="sibTrans" cxnId="{5E416FCD-4431-4AEC-B39F-305E8C9D19F0}">
      <dgm:prSet/>
      <dgm:spPr/>
      <dgm:t>
        <a:bodyPr/>
        <a:lstStyle/>
        <a:p>
          <a:endParaRPr lang="en-US"/>
        </a:p>
      </dgm:t>
    </dgm:pt>
    <dgm:pt modelId="{CCC63EE8-0A28-49CE-92F3-1FE7899E761E}">
      <dgm:prSet/>
      <dgm:spPr/>
      <dgm:t>
        <a:bodyPr/>
        <a:lstStyle/>
        <a:p>
          <a:r>
            <a:rPr lang="en-US"/>
            <a:t>Build and expand </a:t>
          </a:r>
        </a:p>
      </dgm:t>
    </dgm:pt>
    <dgm:pt modelId="{87F19FC6-FF84-4812-B90A-329687276A87}" type="parTrans" cxnId="{3F0E9B4D-E1F8-45DE-8781-103AF14AE827}">
      <dgm:prSet/>
      <dgm:spPr/>
      <dgm:t>
        <a:bodyPr/>
        <a:lstStyle/>
        <a:p>
          <a:endParaRPr lang="en-US"/>
        </a:p>
      </dgm:t>
    </dgm:pt>
    <dgm:pt modelId="{AD2F3B02-7051-46C6-AB1B-969470E8AAE2}" type="sibTrans" cxnId="{3F0E9B4D-E1F8-45DE-8781-103AF14AE827}">
      <dgm:prSet/>
      <dgm:spPr/>
      <dgm:t>
        <a:bodyPr/>
        <a:lstStyle/>
        <a:p>
          <a:endParaRPr lang="en-US"/>
        </a:p>
      </dgm:t>
    </dgm:pt>
    <dgm:pt modelId="{627011E8-272C-4C5A-BA9C-765E27D23FAC}">
      <dgm:prSet/>
      <dgm:spPr/>
      <dgm:t>
        <a:bodyPr/>
        <a:lstStyle/>
        <a:p>
          <a:r>
            <a:rPr lang="en-US"/>
            <a:t>Support/guide student coming up with steps or strategies to achieve task </a:t>
          </a:r>
        </a:p>
      </dgm:t>
    </dgm:pt>
    <dgm:pt modelId="{84FF9C40-D287-4F0B-9E33-2B3F61445B65}" type="parTrans" cxnId="{B23FEB23-0BDA-40D1-B833-C31B7512F83D}">
      <dgm:prSet/>
      <dgm:spPr/>
      <dgm:t>
        <a:bodyPr/>
        <a:lstStyle/>
        <a:p>
          <a:endParaRPr lang="en-US"/>
        </a:p>
      </dgm:t>
    </dgm:pt>
    <dgm:pt modelId="{EA8C42FF-F527-49FC-9B1A-6048E5E1F6CD}" type="sibTrans" cxnId="{B23FEB23-0BDA-40D1-B833-C31B7512F83D}">
      <dgm:prSet/>
      <dgm:spPr/>
      <dgm:t>
        <a:bodyPr/>
        <a:lstStyle/>
        <a:p>
          <a:endParaRPr lang="en-US"/>
        </a:p>
      </dgm:t>
    </dgm:pt>
    <dgm:pt modelId="{3E3BDE33-EA99-49C8-9622-B3CE4D87805E}">
      <dgm:prSet/>
      <dgm:spPr/>
      <dgm:t>
        <a:bodyPr/>
        <a:lstStyle/>
        <a:p>
          <a:r>
            <a:rPr lang="en-US"/>
            <a:t>Motor planning </a:t>
          </a:r>
        </a:p>
      </dgm:t>
    </dgm:pt>
    <dgm:pt modelId="{132490B9-EAA5-42DB-BCDD-99ACA95F6410}" type="parTrans" cxnId="{A26ACF9C-5DAA-4C8F-A5A3-B84EB53ACAD6}">
      <dgm:prSet/>
      <dgm:spPr/>
      <dgm:t>
        <a:bodyPr/>
        <a:lstStyle/>
        <a:p>
          <a:endParaRPr lang="en-US"/>
        </a:p>
      </dgm:t>
    </dgm:pt>
    <dgm:pt modelId="{342D48BD-21C0-4286-AB7F-4A4D58ACF721}" type="sibTrans" cxnId="{A26ACF9C-5DAA-4C8F-A5A3-B84EB53ACAD6}">
      <dgm:prSet/>
      <dgm:spPr/>
      <dgm:t>
        <a:bodyPr/>
        <a:lstStyle/>
        <a:p>
          <a:endParaRPr lang="en-US"/>
        </a:p>
      </dgm:t>
    </dgm:pt>
    <dgm:pt modelId="{E940A232-93A7-441E-9B13-2A8A8F384797}">
      <dgm:prSet/>
      <dgm:spPr/>
      <dgm:t>
        <a:bodyPr/>
        <a:lstStyle/>
        <a:p>
          <a:r>
            <a:rPr lang="en-US"/>
            <a:t>Accommodations</a:t>
          </a:r>
        </a:p>
      </dgm:t>
    </dgm:pt>
    <dgm:pt modelId="{A68736C4-2BBF-4C54-86EB-E97A8A522167}" type="parTrans" cxnId="{FAE9732C-FFEC-482A-BFBD-C22AA9CE846A}">
      <dgm:prSet/>
      <dgm:spPr/>
      <dgm:t>
        <a:bodyPr/>
        <a:lstStyle/>
        <a:p>
          <a:endParaRPr lang="en-US"/>
        </a:p>
      </dgm:t>
    </dgm:pt>
    <dgm:pt modelId="{55AB807E-1FB9-4414-B548-6976502A8597}" type="sibTrans" cxnId="{FAE9732C-FFEC-482A-BFBD-C22AA9CE846A}">
      <dgm:prSet/>
      <dgm:spPr/>
      <dgm:t>
        <a:bodyPr/>
        <a:lstStyle/>
        <a:p>
          <a:endParaRPr lang="en-US"/>
        </a:p>
      </dgm:t>
    </dgm:pt>
    <dgm:pt modelId="{9D3A6587-FB4B-434A-BA10-04F9062866D1}">
      <dgm:prSet/>
      <dgm:spPr/>
      <dgm:t>
        <a:bodyPr/>
        <a:lstStyle/>
        <a:p>
          <a:r>
            <a:rPr lang="en-US"/>
            <a:t>Increasing support or input in seating </a:t>
          </a:r>
        </a:p>
      </dgm:t>
    </dgm:pt>
    <dgm:pt modelId="{00D5B12F-AE4E-442F-9695-029C59FD25DB}" type="parTrans" cxnId="{354B0558-3CD4-4506-9BEF-A92A86F687B2}">
      <dgm:prSet/>
      <dgm:spPr/>
      <dgm:t>
        <a:bodyPr/>
        <a:lstStyle/>
        <a:p>
          <a:endParaRPr lang="en-US"/>
        </a:p>
      </dgm:t>
    </dgm:pt>
    <dgm:pt modelId="{E4B5825C-1C00-4125-83D9-9C68760ED57F}" type="sibTrans" cxnId="{354B0558-3CD4-4506-9BEF-A92A86F687B2}">
      <dgm:prSet/>
      <dgm:spPr/>
      <dgm:t>
        <a:bodyPr/>
        <a:lstStyle/>
        <a:p>
          <a:endParaRPr lang="en-US"/>
        </a:p>
      </dgm:t>
    </dgm:pt>
    <dgm:pt modelId="{0055A9F3-4CFA-44B1-908E-D93203788B54}">
      <dgm:prSet/>
      <dgm:spPr/>
      <dgm:t>
        <a:bodyPr/>
        <a:lstStyle/>
        <a:p>
          <a:r>
            <a:rPr lang="en-US" dirty="0"/>
            <a:t>Technology/ Assistive technology </a:t>
          </a:r>
        </a:p>
      </dgm:t>
    </dgm:pt>
    <dgm:pt modelId="{3FA1E4A9-D6D0-4986-8948-236873DBF227}" type="parTrans" cxnId="{42E5FAEE-3D3F-46DA-AA1E-592D8CA32A46}">
      <dgm:prSet/>
      <dgm:spPr/>
      <dgm:t>
        <a:bodyPr/>
        <a:lstStyle/>
        <a:p>
          <a:endParaRPr lang="en-US"/>
        </a:p>
      </dgm:t>
    </dgm:pt>
    <dgm:pt modelId="{051B3A0F-4F71-4913-84AF-0098578A228B}" type="sibTrans" cxnId="{42E5FAEE-3D3F-46DA-AA1E-592D8CA32A46}">
      <dgm:prSet/>
      <dgm:spPr/>
      <dgm:t>
        <a:bodyPr/>
        <a:lstStyle/>
        <a:p>
          <a:endParaRPr lang="en-US"/>
        </a:p>
      </dgm:t>
    </dgm:pt>
    <dgm:pt modelId="{F1949078-BD1E-4FEE-BB9B-3D7EE892EF3C}">
      <dgm:prSet/>
      <dgm:spPr/>
      <dgm:t>
        <a:bodyPr/>
        <a:lstStyle/>
        <a:p>
          <a:r>
            <a:rPr lang="en-US" dirty="0"/>
            <a:t>Word processing over handwriting </a:t>
          </a:r>
        </a:p>
      </dgm:t>
    </dgm:pt>
    <dgm:pt modelId="{09333AE7-8E99-4053-926A-AC6BBA22A872}" type="parTrans" cxnId="{44BD7A2D-5DBE-49A0-A717-F83F5D91691C}">
      <dgm:prSet/>
      <dgm:spPr/>
      <dgm:t>
        <a:bodyPr/>
        <a:lstStyle/>
        <a:p>
          <a:endParaRPr lang="en-US"/>
        </a:p>
      </dgm:t>
    </dgm:pt>
    <dgm:pt modelId="{27AF8FA2-FCD7-4F84-8C3D-EFE126B0237B}" type="sibTrans" cxnId="{44BD7A2D-5DBE-49A0-A717-F83F5D91691C}">
      <dgm:prSet/>
      <dgm:spPr/>
      <dgm:t>
        <a:bodyPr/>
        <a:lstStyle/>
        <a:p>
          <a:endParaRPr lang="en-US"/>
        </a:p>
      </dgm:t>
    </dgm:pt>
    <dgm:pt modelId="{53576EDE-B810-4B89-A28F-3A501EAA9FD7}">
      <dgm:prSet/>
      <dgm:spPr/>
      <dgm:t>
        <a:bodyPr/>
        <a:lstStyle/>
        <a:p>
          <a:r>
            <a:rPr lang="en-US"/>
            <a:t>Strength based approach </a:t>
          </a:r>
        </a:p>
      </dgm:t>
    </dgm:pt>
    <dgm:pt modelId="{5916AA5B-1321-4295-8618-B44BA5C7F96A}" type="parTrans" cxnId="{03DBD011-F5E7-41BA-8D0E-035DCF4F2223}">
      <dgm:prSet/>
      <dgm:spPr/>
      <dgm:t>
        <a:bodyPr/>
        <a:lstStyle/>
        <a:p>
          <a:endParaRPr lang="en-US"/>
        </a:p>
      </dgm:t>
    </dgm:pt>
    <dgm:pt modelId="{2AB56B3A-CECE-491F-82BC-22CE3665786D}" type="sibTrans" cxnId="{03DBD011-F5E7-41BA-8D0E-035DCF4F2223}">
      <dgm:prSet/>
      <dgm:spPr/>
      <dgm:t>
        <a:bodyPr/>
        <a:lstStyle/>
        <a:p>
          <a:endParaRPr lang="en-US"/>
        </a:p>
      </dgm:t>
    </dgm:pt>
    <dgm:pt modelId="{B428793A-C3B8-4AE8-B083-7C7093FBD1CD}">
      <dgm:prSet/>
      <dgm:spPr/>
      <dgm:t>
        <a:bodyPr/>
        <a:lstStyle/>
        <a:p>
          <a:r>
            <a:rPr lang="en-US" dirty="0"/>
            <a:t>Meaningful to student </a:t>
          </a:r>
        </a:p>
      </dgm:t>
    </dgm:pt>
    <dgm:pt modelId="{7505A346-9401-4278-8928-9C7878192BC9}" type="parTrans" cxnId="{24568CEB-CFF0-4B30-A854-56D3140BA757}">
      <dgm:prSet/>
      <dgm:spPr/>
      <dgm:t>
        <a:bodyPr/>
        <a:lstStyle/>
        <a:p>
          <a:endParaRPr lang="en-US"/>
        </a:p>
      </dgm:t>
    </dgm:pt>
    <dgm:pt modelId="{E220E453-0192-4266-8185-CE44F1F6697B}" type="sibTrans" cxnId="{24568CEB-CFF0-4B30-A854-56D3140BA757}">
      <dgm:prSet/>
      <dgm:spPr/>
      <dgm:t>
        <a:bodyPr/>
        <a:lstStyle/>
        <a:p>
          <a:endParaRPr lang="en-US"/>
        </a:p>
      </dgm:t>
    </dgm:pt>
    <dgm:pt modelId="{F7F238EC-CEC6-4759-A187-43C703236CFB}">
      <dgm:prSet/>
      <dgm:spPr/>
      <dgm:t>
        <a:bodyPr/>
        <a:lstStyle/>
        <a:p>
          <a:r>
            <a:rPr lang="en-US"/>
            <a:t>Success to be built on </a:t>
          </a:r>
        </a:p>
      </dgm:t>
    </dgm:pt>
    <dgm:pt modelId="{8160738A-0A44-466E-B921-28E8F2D2AC02}" type="parTrans" cxnId="{D1213107-28A4-4A35-A38D-3CF2222BECFB}">
      <dgm:prSet/>
      <dgm:spPr/>
      <dgm:t>
        <a:bodyPr/>
        <a:lstStyle/>
        <a:p>
          <a:endParaRPr lang="en-US"/>
        </a:p>
      </dgm:t>
    </dgm:pt>
    <dgm:pt modelId="{A35D2654-505E-4B9E-B8C5-034F69638974}" type="sibTrans" cxnId="{D1213107-28A4-4A35-A38D-3CF2222BECFB}">
      <dgm:prSet/>
      <dgm:spPr/>
      <dgm:t>
        <a:bodyPr/>
        <a:lstStyle/>
        <a:p>
          <a:endParaRPr lang="en-US"/>
        </a:p>
      </dgm:t>
    </dgm:pt>
    <dgm:pt modelId="{3CC70F9D-F584-4155-8AAC-9F573A8BCB1B}">
      <dgm:prSet/>
      <dgm:spPr/>
      <dgm:t>
        <a:bodyPr/>
        <a:lstStyle/>
        <a:p>
          <a:r>
            <a:rPr lang="en-US"/>
            <a:t>Access point </a:t>
          </a:r>
        </a:p>
      </dgm:t>
    </dgm:pt>
    <dgm:pt modelId="{0C07069C-B54E-4E8E-94C3-B92D544AF168}" type="parTrans" cxnId="{14E72C53-A7FD-4264-8EAF-4804761F8A1D}">
      <dgm:prSet/>
      <dgm:spPr/>
      <dgm:t>
        <a:bodyPr/>
        <a:lstStyle/>
        <a:p>
          <a:endParaRPr lang="en-US"/>
        </a:p>
      </dgm:t>
    </dgm:pt>
    <dgm:pt modelId="{9B118FED-EC2E-442F-AD5C-13C9059A368B}" type="sibTrans" cxnId="{14E72C53-A7FD-4264-8EAF-4804761F8A1D}">
      <dgm:prSet/>
      <dgm:spPr/>
      <dgm:t>
        <a:bodyPr/>
        <a:lstStyle/>
        <a:p>
          <a:endParaRPr lang="en-US"/>
        </a:p>
      </dgm:t>
    </dgm:pt>
    <dgm:pt modelId="{DF259CA0-A3C0-4347-884D-EE9976A51AD4}" type="pres">
      <dgm:prSet presAssocID="{7B225A21-D58B-4F9F-A3F1-B1D5574D740A}" presName="linear" presStyleCnt="0">
        <dgm:presLayoutVars>
          <dgm:animLvl val="lvl"/>
          <dgm:resizeHandles val="exact"/>
        </dgm:presLayoutVars>
      </dgm:prSet>
      <dgm:spPr/>
    </dgm:pt>
    <dgm:pt modelId="{CAB06149-E4AE-4926-8F97-FDEED7464078}" type="pres">
      <dgm:prSet presAssocID="{500FC882-BD3A-45A5-9C81-36A055A62476}" presName="parentText" presStyleLbl="node1" presStyleIdx="0" presStyleCnt="4">
        <dgm:presLayoutVars>
          <dgm:chMax val="0"/>
          <dgm:bulletEnabled val="1"/>
        </dgm:presLayoutVars>
      </dgm:prSet>
      <dgm:spPr/>
    </dgm:pt>
    <dgm:pt modelId="{422C2814-64AF-463D-A43C-0852CD3492C8}" type="pres">
      <dgm:prSet presAssocID="{500FC882-BD3A-45A5-9C81-36A055A62476}" presName="childText" presStyleLbl="revTx" presStyleIdx="0" presStyleCnt="4">
        <dgm:presLayoutVars>
          <dgm:bulletEnabled val="1"/>
        </dgm:presLayoutVars>
      </dgm:prSet>
      <dgm:spPr/>
    </dgm:pt>
    <dgm:pt modelId="{28C08BAF-45E7-4C8C-B501-B598F1CF2659}" type="pres">
      <dgm:prSet presAssocID="{627011E8-272C-4C5A-BA9C-765E27D23FAC}" presName="parentText" presStyleLbl="node1" presStyleIdx="1" presStyleCnt="4">
        <dgm:presLayoutVars>
          <dgm:chMax val="0"/>
          <dgm:bulletEnabled val="1"/>
        </dgm:presLayoutVars>
      </dgm:prSet>
      <dgm:spPr/>
    </dgm:pt>
    <dgm:pt modelId="{1A5A2531-0B55-4476-8BBC-58C6E0777143}" type="pres">
      <dgm:prSet presAssocID="{627011E8-272C-4C5A-BA9C-765E27D23FAC}" presName="childText" presStyleLbl="revTx" presStyleIdx="1" presStyleCnt="4">
        <dgm:presLayoutVars>
          <dgm:bulletEnabled val="1"/>
        </dgm:presLayoutVars>
      </dgm:prSet>
      <dgm:spPr/>
    </dgm:pt>
    <dgm:pt modelId="{472F3F0F-44AA-4802-B234-72F4120F5D47}" type="pres">
      <dgm:prSet presAssocID="{E940A232-93A7-441E-9B13-2A8A8F384797}" presName="parentText" presStyleLbl="node1" presStyleIdx="2" presStyleCnt="4">
        <dgm:presLayoutVars>
          <dgm:chMax val="0"/>
          <dgm:bulletEnabled val="1"/>
        </dgm:presLayoutVars>
      </dgm:prSet>
      <dgm:spPr/>
    </dgm:pt>
    <dgm:pt modelId="{990AE0B0-76BE-4B9B-A076-8D82329A807D}" type="pres">
      <dgm:prSet presAssocID="{E940A232-93A7-441E-9B13-2A8A8F384797}" presName="childText" presStyleLbl="revTx" presStyleIdx="2" presStyleCnt="4">
        <dgm:presLayoutVars>
          <dgm:bulletEnabled val="1"/>
        </dgm:presLayoutVars>
      </dgm:prSet>
      <dgm:spPr/>
    </dgm:pt>
    <dgm:pt modelId="{AE24F426-968B-4B5C-B390-3065478289A5}" type="pres">
      <dgm:prSet presAssocID="{53576EDE-B810-4B89-A28F-3A501EAA9FD7}" presName="parentText" presStyleLbl="node1" presStyleIdx="3" presStyleCnt="4">
        <dgm:presLayoutVars>
          <dgm:chMax val="0"/>
          <dgm:bulletEnabled val="1"/>
        </dgm:presLayoutVars>
      </dgm:prSet>
      <dgm:spPr/>
    </dgm:pt>
    <dgm:pt modelId="{8AFDED24-397F-4670-B10B-0F36CAEE8B0E}" type="pres">
      <dgm:prSet presAssocID="{53576EDE-B810-4B89-A28F-3A501EAA9FD7}" presName="childText" presStyleLbl="revTx" presStyleIdx="3" presStyleCnt="4">
        <dgm:presLayoutVars>
          <dgm:bulletEnabled val="1"/>
        </dgm:presLayoutVars>
      </dgm:prSet>
      <dgm:spPr/>
    </dgm:pt>
  </dgm:ptLst>
  <dgm:cxnLst>
    <dgm:cxn modelId="{AB5EDF02-7902-4D11-93C3-9BC29E894E22}" type="presOf" srcId="{3CC70F9D-F584-4155-8AAC-9F573A8BCB1B}" destId="{8AFDED24-397F-4670-B10B-0F36CAEE8B0E}" srcOrd="0" destOrd="2" presId="urn:microsoft.com/office/officeart/2005/8/layout/vList2"/>
    <dgm:cxn modelId="{26DF0B03-536E-4F62-A3A8-34FF933AAA60}" type="presOf" srcId="{9D3A6587-FB4B-434A-BA10-04F9062866D1}" destId="{990AE0B0-76BE-4B9B-A076-8D82329A807D}" srcOrd="0" destOrd="0" presId="urn:microsoft.com/office/officeart/2005/8/layout/vList2"/>
    <dgm:cxn modelId="{D1213107-28A4-4A35-A38D-3CF2222BECFB}" srcId="{53576EDE-B810-4B89-A28F-3A501EAA9FD7}" destId="{F7F238EC-CEC6-4759-A187-43C703236CFB}" srcOrd="1" destOrd="0" parTransId="{8160738A-0A44-466E-B921-28E8F2D2AC02}" sibTransId="{A35D2654-505E-4B9E-B8C5-034F69638974}"/>
    <dgm:cxn modelId="{03DBD011-F5E7-41BA-8D0E-035DCF4F2223}" srcId="{7B225A21-D58B-4F9F-A3F1-B1D5574D740A}" destId="{53576EDE-B810-4B89-A28F-3A501EAA9FD7}" srcOrd="3" destOrd="0" parTransId="{5916AA5B-1321-4295-8618-B44BA5C7F96A}" sibTransId="{2AB56B3A-CECE-491F-82BC-22CE3665786D}"/>
    <dgm:cxn modelId="{242F5C14-04E6-4604-ACB7-10A838646F8C}" type="presOf" srcId="{500FC882-BD3A-45A5-9C81-36A055A62476}" destId="{CAB06149-E4AE-4926-8F97-FDEED7464078}" srcOrd="0" destOrd="0" presId="urn:microsoft.com/office/officeart/2005/8/layout/vList2"/>
    <dgm:cxn modelId="{B23FEB23-0BDA-40D1-B833-C31B7512F83D}" srcId="{7B225A21-D58B-4F9F-A3F1-B1D5574D740A}" destId="{627011E8-272C-4C5A-BA9C-765E27D23FAC}" srcOrd="1" destOrd="0" parTransId="{84FF9C40-D287-4F0B-9E33-2B3F61445B65}" sibTransId="{EA8C42FF-F527-49FC-9B1A-6048E5E1F6CD}"/>
    <dgm:cxn modelId="{FAE9732C-FFEC-482A-BFBD-C22AA9CE846A}" srcId="{7B225A21-D58B-4F9F-A3F1-B1D5574D740A}" destId="{E940A232-93A7-441E-9B13-2A8A8F384797}" srcOrd="2" destOrd="0" parTransId="{A68736C4-2BBF-4C54-86EB-E97A8A522167}" sibTransId="{55AB807E-1FB9-4414-B548-6976502A8597}"/>
    <dgm:cxn modelId="{44BD7A2D-5DBE-49A0-A717-F83F5D91691C}" srcId="{E940A232-93A7-441E-9B13-2A8A8F384797}" destId="{F1949078-BD1E-4FEE-BB9B-3D7EE892EF3C}" srcOrd="2" destOrd="0" parTransId="{09333AE7-8E99-4053-926A-AC6BBA22A872}" sibTransId="{27AF8FA2-FCD7-4F84-8C3D-EFE126B0237B}"/>
    <dgm:cxn modelId="{0030E738-BE49-4A59-BA51-FD0155FDA907}" type="presOf" srcId="{0055A9F3-4CFA-44B1-908E-D93203788B54}" destId="{990AE0B0-76BE-4B9B-A076-8D82329A807D}" srcOrd="0" destOrd="1" presId="urn:microsoft.com/office/officeart/2005/8/layout/vList2"/>
    <dgm:cxn modelId="{4B4ADA3B-DD23-4DE4-9155-E2C283E7372B}" type="presOf" srcId="{53576EDE-B810-4B89-A28F-3A501EAA9FD7}" destId="{AE24F426-968B-4B5C-B390-3065478289A5}" srcOrd="0" destOrd="0" presId="urn:microsoft.com/office/officeart/2005/8/layout/vList2"/>
    <dgm:cxn modelId="{3F0E9B4D-E1F8-45DE-8781-103AF14AE827}" srcId="{500FC882-BD3A-45A5-9C81-36A055A62476}" destId="{CCC63EE8-0A28-49CE-92F3-1FE7899E761E}" srcOrd="0" destOrd="0" parTransId="{87F19FC6-FF84-4812-B90A-329687276A87}" sibTransId="{AD2F3B02-7051-46C6-AB1B-969470E8AAE2}"/>
    <dgm:cxn modelId="{14E72C53-A7FD-4264-8EAF-4804761F8A1D}" srcId="{53576EDE-B810-4B89-A28F-3A501EAA9FD7}" destId="{3CC70F9D-F584-4155-8AAC-9F573A8BCB1B}" srcOrd="2" destOrd="0" parTransId="{0C07069C-B54E-4E8E-94C3-B92D544AF168}" sibTransId="{9B118FED-EC2E-442F-AD5C-13C9059A368B}"/>
    <dgm:cxn modelId="{354B0558-3CD4-4506-9BEF-A92A86F687B2}" srcId="{E940A232-93A7-441E-9B13-2A8A8F384797}" destId="{9D3A6587-FB4B-434A-BA10-04F9062866D1}" srcOrd="0" destOrd="0" parTransId="{00D5B12F-AE4E-442F-9695-029C59FD25DB}" sibTransId="{E4B5825C-1C00-4125-83D9-9C68760ED57F}"/>
    <dgm:cxn modelId="{46316F58-A000-42E5-A1A8-5BE98E5768A4}" type="presOf" srcId="{3E3BDE33-EA99-49C8-9622-B3CE4D87805E}" destId="{1A5A2531-0B55-4476-8BBC-58C6E0777143}" srcOrd="0" destOrd="0" presId="urn:microsoft.com/office/officeart/2005/8/layout/vList2"/>
    <dgm:cxn modelId="{55DDA479-C072-4BAD-A57A-099A89DB4310}" type="presOf" srcId="{627011E8-272C-4C5A-BA9C-765E27D23FAC}" destId="{28C08BAF-45E7-4C8C-B501-B598F1CF2659}" srcOrd="0" destOrd="0" presId="urn:microsoft.com/office/officeart/2005/8/layout/vList2"/>
    <dgm:cxn modelId="{42D0617B-4943-49DF-89F6-367622C481BC}" type="presOf" srcId="{7B225A21-D58B-4F9F-A3F1-B1D5574D740A}" destId="{DF259CA0-A3C0-4347-884D-EE9976A51AD4}" srcOrd="0" destOrd="0" presId="urn:microsoft.com/office/officeart/2005/8/layout/vList2"/>
    <dgm:cxn modelId="{C657BF96-9E66-4303-B390-4EAEBA4EDD3D}" type="presOf" srcId="{E940A232-93A7-441E-9B13-2A8A8F384797}" destId="{472F3F0F-44AA-4802-B234-72F4120F5D47}" srcOrd="0" destOrd="0" presId="urn:microsoft.com/office/officeart/2005/8/layout/vList2"/>
    <dgm:cxn modelId="{A26ACF9C-5DAA-4C8F-A5A3-B84EB53ACAD6}" srcId="{627011E8-272C-4C5A-BA9C-765E27D23FAC}" destId="{3E3BDE33-EA99-49C8-9622-B3CE4D87805E}" srcOrd="0" destOrd="0" parTransId="{132490B9-EAA5-42DB-BCDD-99ACA95F6410}" sibTransId="{342D48BD-21C0-4286-AB7F-4A4D58ACF721}"/>
    <dgm:cxn modelId="{950BCDB1-F2FA-46F7-8F88-7A696B60CABA}" type="presOf" srcId="{F1949078-BD1E-4FEE-BB9B-3D7EE892EF3C}" destId="{990AE0B0-76BE-4B9B-A076-8D82329A807D}" srcOrd="0" destOrd="2" presId="urn:microsoft.com/office/officeart/2005/8/layout/vList2"/>
    <dgm:cxn modelId="{5E416FCD-4431-4AEC-B39F-305E8C9D19F0}" srcId="{7B225A21-D58B-4F9F-A3F1-B1D5574D740A}" destId="{500FC882-BD3A-45A5-9C81-36A055A62476}" srcOrd="0" destOrd="0" parTransId="{B1518FD1-DF3F-4A29-BF7C-6112BFFBFD2E}" sibTransId="{3D38E2ED-7B1E-4E75-964A-124BBD3F9272}"/>
    <dgm:cxn modelId="{AF4970E1-7251-4D5C-B184-D266EA87F082}" type="presOf" srcId="{CCC63EE8-0A28-49CE-92F3-1FE7899E761E}" destId="{422C2814-64AF-463D-A43C-0852CD3492C8}" srcOrd="0" destOrd="0" presId="urn:microsoft.com/office/officeart/2005/8/layout/vList2"/>
    <dgm:cxn modelId="{24568CEB-CFF0-4B30-A854-56D3140BA757}" srcId="{53576EDE-B810-4B89-A28F-3A501EAA9FD7}" destId="{B428793A-C3B8-4AE8-B083-7C7093FBD1CD}" srcOrd="0" destOrd="0" parTransId="{7505A346-9401-4278-8928-9C7878192BC9}" sibTransId="{E220E453-0192-4266-8185-CE44F1F6697B}"/>
    <dgm:cxn modelId="{42E5FAEE-3D3F-46DA-AA1E-592D8CA32A46}" srcId="{E940A232-93A7-441E-9B13-2A8A8F384797}" destId="{0055A9F3-4CFA-44B1-908E-D93203788B54}" srcOrd="1" destOrd="0" parTransId="{3FA1E4A9-D6D0-4986-8948-236873DBF227}" sibTransId="{051B3A0F-4F71-4913-84AF-0098578A228B}"/>
    <dgm:cxn modelId="{8F96F3FB-8847-4A5B-B7E6-2CBBDCE50A85}" type="presOf" srcId="{F7F238EC-CEC6-4759-A187-43C703236CFB}" destId="{8AFDED24-397F-4670-B10B-0F36CAEE8B0E}" srcOrd="0" destOrd="1" presId="urn:microsoft.com/office/officeart/2005/8/layout/vList2"/>
    <dgm:cxn modelId="{924623FE-6E89-49B2-958B-CC59F90B01D9}" type="presOf" srcId="{B428793A-C3B8-4AE8-B083-7C7093FBD1CD}" destId="{8AFDED24-397F-4670-B10B-0F36CAEE8B0E}" srcOrd="0" destOrd="0" presId="urn:microsoft.com/office/officeart/2005/8/layout/vList2"/>
    <dgm:cxn modelId="{71A22B94-3013-4EF7-B441-43817ADBE449}" type="presParOf" srcId="{DF259CA0-A3C0-4347-884D-EE9976A51AD4}" destId="{CAB06149-E4AE-4926-8F97-FDEED7464078}" srcOrd="0" destOrd="0" presId="urn:microsoft.com/office/officeart/2005/8/layout/vList2"/>
    <dgm:cxn modelId="{09B5D6D5-78DB-4BB9-8099-13BF621CDAF2}" type="presParOf" srcId="{DF259CA0-A3C0-4347-884D-EE9976A51AD4}" destId="{422C2814-64AF-463D-A43C-0852CD3492C8}" srcOrd="1" destOrd="0" presId="urn:microsoft.com/office/officeart/2005/8/layout/vList2"/>
    <dgm:cxn modelId="{DB2C6E61-A0B0-4410-8433-92B2D2C9F1E7}" type="presParOf" srcId="{DF259CA0-A3C0-4347-884D-EE9976A51AD4}" destId="{28C08BAF-45E7-4C8C-B501-B598F1CF2659}" srcOrd="2" destOrd="0" presId="urn:microsoft.com/office/officeart/2005/8/layout/vList2"/>
    <dgm:cxn modelId="{33A4FA32-CD27-4E66-8E23-3FDE69C79984}" type="presParOf" srcId="{DF259CA0-A3C0-4347-884D-EE9976A51AD4}" destId="{1A5A2531-0B55-4476-8BBC-58C6E0777143}" srcOrd="3" destOrd="0" presId="urn:microsoft.com/office/officeart/2005/8/layout/vList2"/>
    <dgm:cxn modelId="{35ADDD51-9E29-448F-A059-6242D85BE102}" type="presParOf" srcId="{DF259CA0-A3C0-4347-884D-EE9976A51AD4}" destId="{472F3F0F-44AA-4802-B234-72F4120F5D47}" srcOrd="4" destOrd="0" presId="urn:microsoft.com/office/officeart/2005/8/layout/vList2"/>
    <dgm:cxn modelId="{0AFA774B-4238-4EBC-9758-8122B34D980F}" type="presParOf" srcId="{DF259CA0-A3C0-4347-884D-EE9976A51AD4}" destId="{990AE0B0-76BE-4B9B-A076-8D82329A807D}" srcOrd="5" destOrd="0" presId="urn:microsoft.com/office/officeart/2005/8/layout/vList2"/>
    <dgm:cxn modelId="{01C1E38A-1674-42FF-AE21-39AB8F1DCF34}" type="presParOf" srcId="{DF259CA0-A3C0-4347-884D-EE9976A51AD4}" destId="{AE24F426-968B-4B5C-B390-3065478289A5}" srcOrd="6" destOrd="0" presId="urn:microsoft.com/office/officeart/2005/8/layout/vList2"/>
    <dgm:cxn modelId="{10B2B5E1-B751-40BD-8234-DCF0A36EF06E}" type="presParOf" srcId="{DF259CA0-A3C0-4347-884D-EE9976A51AD4}" destId="{8AFDED24-397F-4670-B10B-0F36CAEE8B0E}"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DB7084-8ACB-4121-A058-CA34DA9C58DF}" type="doc">
      <dgm:prSet loTypeId="urn:microsoft.com/office/officeart/2011/layout/HexagonRadial" loCatId="cycle" qsTypeId="urn:microsoft.com/office/officeart/2005/8/quickstyle/simple4" qsCatId="simple" csTypeId="urn:microsoft.com/office/officeart/2005/8/colors/colorful5" csCatId="colorful" phldr="1"/>
      <dgm:spPr/>
      <dgm:t>
        <a:bodyPr/>
        <a:lstStyle/>
        <a:p>
          <a:endParaRPr lang="en-US"/>
        </a:p>
      </dgm:t>
    </dgm:pt>
    <dgm:pt modelId="{FB5F3CB0-6E0B-4680-B192-AF693716FB1D}">
      <dgm:prSet phldrT="[Text]" custT="1"/>
      <dgm:spPr/>
      <dgm:t>
        <a:bodyPr/>
        <a:lstStyle/>
        <a:p>
          <a:r>
            <a:rPr lang="en-US" sz="1600" b="1" dirty="0"/>
            <a:t>Sensory</a:t>
          </a:r>
        </a:p>
      </dgm:t>
    </dgm:pt>
    <dgm:pt modelId="{7944521D-2D6B-4D13-B619-F1C1AB40F69C}" type="parTrans" cxnId="{DD01DCE7-E4BB-4E5B-8A54-F02025F86DEE}">
      <dgm:prSet/>
      <dgm:spPr/>
      <dgm:t>
        <a:bodyPr/>
        <a:lstStyle/>
        <a:p>
          <a:endParaRPr lang="en-US"/>
        </a:p>
      </dgm:t>
    </dgm:pt>
    <dgm:pt modelId="{420145C9-0D35-4F61-9098-3976704F0E29}" type="sibTrans" cxnId="{DD01DCE7-E4BB-4E5B-8A54-F02025F86DEE}">
      <dgm:prSet/>
      <dgm:spPr/>
      <dgm:t>
        <a:bodyPr/>
        <a:lstStyle/>
        <a:p>
          <a:endParaRPr lang="en-US"/>
        </a:p>
      </dgm:t>
    </dgm:pt>
    <dgm:pt modelId="{9E867608-B90C-4F41-819F-265932B2825A}">
      <dgm:prSet phldrT="[Text]"/>
      <dgm:spPr/>
      <dgm:t>
        <a:bodyPr/>
        <a:lstStyle/>
        <a:p>
          <a:r>
            <a:rPr lang="en-US" b="1" dirty="0"/>
            <a:t>Trauma</a:t>
          </a:r>
          <a:r>
            <a:rPr lang="en-US" dirty="0"/>
            <a:t> </a:t>
          </a:r>
          <a:r>
            <a:rPr lang="en-US" b="1" dirty="0"/>
            <a:t>and</a:t>
          </a:r>
          <a:r>
            <a:rPr lang="en-US" dirty="0"/>
            <a:t> </a:t>
          </a:r>
          <a:r>
            <a:rPr lang="en-US" b="1" dirty="0"/>
            <a:t>Stress</a:t>
          </a:r>
        </a:p>
      </dgm:t>
    </dgm:pt>
    <dgm:pt modelId="{E057A977-4896-473D-BD56-8B998581EC26}" type="parTrans" cxnId="{15905133-D9F3-43B1-954E-F33A3C5E24DB}">
      <dgm:prSet/>
      <dgm:spPr/>
      <dgm:t>
        <a:bodyPr/>
        <a:lstStyle/>
        <a:p>
          <a:endParaRPr lang="en-US"/>
        </a:p>
      </dgm:t>
    </dgm:pt>
    <dgm:pt modelId="{E3050691-2041-44F6-8886-C715839304E9}" type="sibTrans" cxnId="{15905133-D9F3-43B1-954E-F33A3C5E24DB}">
      <dgm:prSet/>
      <dgm:spPr/>
      <dgm:t>
        <a:bodyPr/>
        <a:lstStyle/>
        <a:p>
          <a:endParaRPr lang="en-US"/>
        </a:p>
      </dgm:t>
    </dgm:pt>
    <dgm:pt modelId="{B63344D2-B010-4784-B29A-FFE3F571F018}">
      <dgm:prSet phldrT="[Text]"/>
      <dgm:spPr/>
      <dgm:t>
        <a:bodyPr/>
        <a:lstStyle/>
        <a:p>
          <a:r>
            <a:rPr lang="en-US" b="1" dirty="0"/>
            <a:t>Lack</a:t>
          </a:r>
          <a:r>
            <a:rPr lang="en-US" dirty="0"/>
            <a:t> </a:t>
          </a:r>
          <a:r>
            <a:rPr lang="en-US" b="1" dirty="0"/>
            <a:t>of</a:t>
          </a:r>
          <a:r>
            <a:rPr lang="en-US" dirty="0"/>
            <a:t> </a:t>
          </a:r>
          <a:r>
            <a:rPr lang="en-US" b="1" dirty="0"/>
            <a:t>Coping</a:t>
          </a:r>
          <a:r>
            <a:rPr lang="en-US" dirty="0"/>
            <a:t> </a:t>
          </a:r>
          <a:r>
            <a:rPr lang="en-US" b="1" dirty="0"/>
            <a:t>Skills</a:t>
          </a:r>
        </a:p>
      </dgm:t>
    </dgm:pt>
    <dgm:pt modelId="{46413AA0-D9C9-4A41-8C34-BF1106B7D4CE}" type="parTrans" cxnId="{278ADF07-6FF8-4761-8BD6-DA5B3B910CF7}">
      <dgm:prSet/>
      <dgm:spPr/>
      <dgm:t>
        <a:bodyPr/>
        <a:lstStyle/>
        <a:p>
          <a:endParaRPr lang="en-US"/>
        </a:p>
      </dgm:t>
    </dgm:pt>
    <dgm:pt modelId="{922C1BCB-E03D-4818-B3AF-918CFC83C410}" type="sibTrans" cxnId="{278ADF07-6FF8-4761-8BD6-DA5B3B910CF7}">
      <dgm:prSet/>
      <dgm:spPr/>
      <dgm:t>
        <a:bodyPr/>
        <a:lstStyle/>
        <a:p>
          <a:endParaRPr lang="en-US"/>
        </a:p>
      </dgm:t>
    </dgm:pt>
    <dgm:pt modelId="{EC91A5A0-E9A5-421E-BA83-74268AA43767}">
      <dgm:prSet phldrT="[Text]"/>
      <dgm:spPr/>
      <dgm:t>
        <a:bodyPr/>
        <a:lstStyle/>
        <a:p>
          <a:r>
            <a:rPr lang="en-US" b="1" dirty="0"/>
            <a:t>Task does not match child’s level</a:t>
          </a:r>
        </a:p>
      </dgm:t>
    </dgm:pt>
    <dgm:pt modelId="{A35247DF-3D86-4315-9280-0BE083220643}" type="parTrans" cxnId="{DBBF89BB-F784-4312-96E2-EA0908469E1F}">
      <dgm:prSet/>
      <dgm:spPr/>
      <dgm:t>
        <a:bodyPr/>
        <a:lstStyle/>
        <a:p>
          <a:endParaRPr lang="en-US"/>
        </a:p>
      </dgm:t>
    </dgm:pt>
    <dgm:pt modelId="{55AF8442-D339-465B-9FE1-BB1506F50150}" type="sibTrans" cxnId="{DBBF89BB-F784-4312-96E2-EA0908469E1F}">
      <dgm:prSet/>
      <dgm:spPr/>
      <dgm:t>
        <a:bodyPr/>
        <a:lstStyle/>
        <a:p>
          <a:endParaRPr lang="en-US"/>
        </a:p>
      </dgm:t>
    </dgm:pt>
    <dgm:pt modelId="{4ADCFE18-1A92-4F0D-8480-71CAB41AD1CE}">
      <dgm:prSet phldrT="[Text]"/>
      <dgm:spPr/>
      <dgm:t>
        <a:bodyPr/>
        <a:lstStyle/>
        <a:p>
          <a:r>
            <a:rPr lang="en-US" b="1" dirty="0"/>
            <a:t>Executive Functioning (organization, planning</a:t>
          </a:r>
          <a:r>
            <a:rPr lang="en-US" dirty="0"/>
            <a:t>)</a:t>
          </a:r>
        </a:p>
      </dgm:t>
    </dgm:pt>
    <dgm:pt modelId="{74311DDB-35A5-4FF2-8C7D-83B07BDC38A6}" type="parTrans" cxnId="{24D3450C-6381-44E2-8F81-46005AC37F41}">
      <dgm:prSet/>
      <dgm:spPr/>
      <dgm:t>
        <a:bodyPr/>
        <a:lstStyle/>
        <a:p>
          <a:endParaRPr lang="en-US"/>
        </a:p>
      </dgm:t>
    </dgm:pt>
    <dgm:pt modelId="{AA2248F2-6038-4F31-8876-5BE8750BA4E7}" type="sibTrans" cxnId="{24D3450C-6381-44E2-8F81-46005AC37F41}">
      <dgm:prSet/>
      <dgm:spPr/>
      <dgm:t>
        <a:bodyPr/>
        <a:lstStyle/>
        <a:p>
          <a:endParaRPr lang="en-US"/>
        </a:p>
      </dgm:t>
    </dgm:pt>
    <dgm:pt modelId="{286E0793-B50A-43B4-A981-6A462D67CAD9}">
      <dgm:prSet phldrT="[Text]"/>
      <dgm:spPr/>
      <dgm:t>
        <a:bodyPr/>
        <a:lstStyle/>
        <a:p>
          <a:r>
            <a:rPr lang="en-US" b="1" dirty="0"/>
            <a:t>Communication</a:t>
          </a:r>
        </a:p>
      </dgm:t>
    </dgm:pt>
    <dgm:pt modelId="{78547E9A-1CF6-4C2C-9E8C-F2961F10E3FF}" type="parTrans" cxnId="{BCF86DD1-2B9D-4D24-9602-1CCE47D78CE1}">
      <dgm:prSet/>
      <dgm:spPr/>
      <dgm:t>
        <a:bodyPr/>
        <a:lstStyle/>
        <a:p>
          <a:endParaRPr lang="en-US"/>
        </a:p>
      </dgm:t>
    </dgm:pt>
    <dgm:pt modelId="{6BEC56ED-3CB9-4BE8-A1FD-004241B2BB5C}" type="sibTrans" cxnId="{BCF86DD1-2B9D-4D24-9602-1CCE47D78CE1}">
      <dgm:prSet/>
      <dgm:spPr/>
      <dgm:t>
        <a:bodyPr/>
        <a:lstStyle/>
        <a:p>
          <a:endParaRPr lang="en-US"/>
        </a:p>
      </dgm:t>
    </dgm:pt>
    <dgm:pt modelId="{6B38AEE1-618E-4884-820E-4A22A03D4F66}">
      <dgm:prSet phldrT="[Text]"/>
      <dgm:spPr/>
      <dgm:t>
        <a:bodyPr/>
        <a:lstStyle/>
        <a:p>
          <a:r>
            <a:rPr lang="en-US" b="1" dirty="0"/>
            <a:t>Classroom environment</a:t>
          </a:r>
        </a:p>
      </dgm:t>
    </dgm:pt>
    <dgm:pt modelId="{98F11A2E-C559-4CB7-A0F9-971D857186A1}" type="parTrans" cxnId="{6A9876D1-DA15-40D3-B6B9-F0D5D34FDC08}">
      <dgm:prSet/>
      <dgm:spPr/>
      <dgm:t>
        <a:bodyPr/>
        <a:lstStyle/>
        <a:p>
          <a:endParaRPr lang="en-US"/>
        </a:p>
      </dgm:t>
    </dgm:pt>
    <dgm:pt modelId="{B82AB8C9-3AD3-4A51-99F0-3F31A9A52AE9}" type="sibTrans" cxnId="{6A9876D1-DA15-40D3-B6B9-F0D5D34FDC08}">
      <dgm:prSet/>
      <dgm:spPr/>
      <dgm:t>
        <a:bodyPr/>
        <a:lstStyle/>
        <a:p>
          <a:endParaRPr lang="en-US"/>
        </a:p>
      </dgm:t>
    </dgm:pt>
    <dgm:pt modelId="{5993AC1A-F640-4CE6-8362-40EF7D5B2958}" type="pres">
      <dgm:prSet presAssocID="{0ADB7084-8ACB-4121-A058-CA34DA9C58DF}" presName="Name0" presStyleCnt="0">
        <dgm:presLayoutVars>
          <dgm:chMax val="1"/>
          <dgm:chPref val="1"/>
          <dgm:dir/>
          <dgm:animOne val="branch"/>
          <dgm:animLvl val="lvl"/>
        </dgm:presLayoutVars>
      </dgm:prSet>
      <dgm:spPr/>
    </dgm:pt>
    <dgm:pt modelId="{A5EBEA73-FCD9-4261-9BDC-3465EC714BA7}" type="pres">
      <dgm:prSet presAssocID="{FB5F3CB0-6E0B-4680-B192-AF693716FB1D}" presName="Parent" presStyleLbl="node0" presStyleIdx="0" presStyleCnt="1">
        <dgm:presLayoutVars>
          <dgm:chMax val="6"/>
          <dgm:chPref val="6"/>
        </dgm:presLayoutVars>
      </dgm:prSet>
      <dgm:spPr/>
    </dgm:pt>
    <dgm:pt modelId="{5619E83D-1EC5-45F6-8F38-9ED784800D12}" type="pres">
      <dgm:prSet presAssocID="{9E867608-B90C-4F41-819F-265932B2825A}" presName="Accent1" presStyleCnt="0"/>
      <dgm:spPr/>
    </dgm:pt>
    <dgm:pt modelId="{F5876F36-2142-4F01-B77E-68D055EBE815}" type="pres">
      <dgm:prSet presAssocID="{9E867608-B90C-4F41-819F-265932B2825A}" presName="Accent" presStyleLbl="bgShp" presStyleIdx="0" presStyleCnt="6"/>
      <dgm:spPr/>
    </dgm:pt>
    <dgm:pt modelId="{3AD03994-D5A0-484E-A4B5-79E8531095B5}" type="pres">
      <dgm:prSet presAssocID="{9E867608-B90C-4F41-819F-265932B2825A}" presName="Child1" presStyleLbl="node1" presStyleIdx="0" presStyleCnt="6" custLinFactNeighborX="-5517" custLinFactNeighborY="-2761">
        <dgm:presLayoutVars>
          <dgm:chMax val="0"/>
          <dgm:chPref val="0"/>
          <dgm:bulletEnabled val="1"/>
        </dgm:presLayoutVars>
      </dgm:prSet>
      <dgm:spPr/>
    </dgm:pt>
    <dgm:pt modelId="{21D36304-3884-419E-9A39-AAB4C553AC82}" type="pres">
      <dgm:prSet presAssocID="{B63344D2-B010-4784-B29A-FFE3F571F018}" presName="Accent2" presStyleCnt="0"/>
      <dgm:spPr/>
    </dgm:pt>
    <dgm:pt modelId="{FC4AD1AA-C9F2-4F96-A54A-DDEB80C10293}" type="pres">
      <dgm:prSet presAssocID="{B63344D2-B010-4784-B29A-FFE3F571F018}" presName="Accent" presStyleLbl="bgShp" presStyleIdx="1" presStyleCnt="6"/>
      <dgm:spPr/>
    </dgm:pt>
    <dgm:pt modelId="{5308D27A-DCD0-46C6-AC7F-49FB49B7F3E3}" type="pres">
      <dgm:prSet presAssocID="{B63344D2-B010-4784-B29A-FFE3F571F018}" presName="Child2" presStyleLbl="node1" presStyleIdx="1" presStyleCnt="6">
        <dgm:presLayoutVars>
          <dgm:chMax val="0"/>
          <dgm:chPref val="0"/>
          <dgm:bulletEnabled val="1"/>
        </dgm:presLayoutVars>
      </dgm:prSet>
      <dgm:spPr/>
    </dgm:pt>
    <dgm:pt modelId="{0D671B2E-964B-412A-9926-3E30CE5E63EA}" type="pres">
      <dgm:prSet presAssocID="{EC91A5A0-E9A5-421E-BA83-74268AA43767}" presName="Accent3" presStyleCnt="0"/>
      <dgm:spPr/>
    </dgm:pt>
    <dgm:pt modelId="{5E2A38D1-CC65-4EAA-858F-93C21122A354}" type="pres">
      <dgm:prSet presAssocID="{EC91A5A0-E9A5-421E-BA83-74268AA43767}" presName="Accent" presStyleLbl="bgShp" presStyleIdx="2" presStyleCnt="6"/>
      <dgm:spPr/>
    </dgm:pt>
    <dgm:pt modelId="{62E7F4A2-F527-4BE7-9248-249E3E20B67D}" type="pres">
      <dgm:prSet presAssocID="{EC91A5A0-E9A5-421E-BA83-74268AA43767}" presName="Child3" presStyleLbl="node1" presStyleIdx="2" presStyleCnt="6">
        <dgm:presLayoutVars>
          <dgm:chMax val="0"/>
          <dgm:chPref val="0"/>
          <dgm:bulletEnabled val="1"/>
        </dgm:presLayoutVars>
      </dgm:prSet>
      <dgm:spPr/>
    </dgm:pt>
    <dgm:pt modelId="{52FCA0D8-EBC1-4251-A6A6-536CA07E11CA}" type="pres">
      <dgm:prSet presAssocID="{4ADCFE18-1A92-4F0D-8480-71CAB41AD1CE}" presName="Accent4" presStyleCnt="0"/>
      <dgm:spPr/>
    </dgm:pt>
    <dgm:pt modelId="{74B8088E-2CB3-418F-8A31-F687EDC4C2C2}" type="pres">
      <dgm:prSet presAssocID="{4ADCFE18-1A92-4F0D-8480-71CAB41AD1CE}" presName="Accent" presStyleLbl="bgShp" presStyleIdx="3" presStyleCnt="6"/>
      <dgm:spPr/>
    </dgm:pt>
    <dgm:pt modelId="{9CEBCAC8-3D91-48F5-BE82-F7D3A559711C}" type="pres">
      <dgm:prSet presAssocID="{4ADCFE18-1A92-4F0D-8480-71CAB41AD1CE}" presName="Child4" presStyleLbl="node1" presStyleIdx="3" presStyleCnt="6">
        <dgm:presLayoutVars>
          <dgm:chMax val="0"/>
          <dgm:chPref val="0"/>
          <dgm:bulletEnabled val="1"/>
        </dgm:presLayoutVars>
      </dgm:prSet>
      <dgm:spPr/>
    </dgm:pt>
    <dgm:pt modelId="{05B2AC7D-69B6-48FC-803C-E07627CE9550}" type="pres">
      <dgm:prSet presAssocID="{286E0793-B50A-43B4-A981-6A462D67CAD9}" presName="Accent5" presStyleCnt="0"/>
      <dgm:spPr/>
    </dgm:pt>
    <dgm:pt modelId="{1E1D72F7-86DB-43B9-9C8D-79A1E255AF4E}" type="pres">
      <dgm:prSet presAssocID="{286E0793-B50A-43B4-A981-6A462D67CAD9}" presName="Accent" presStyleLbl="bgShp" presStyleIdx="4" presStyleCnt="6"/>
      <dgm:spPr/>
    </dgm:pt>
    <dgm:pt modelId="{86ADBF92-4A8F-4194-B6B6-3CCC0A0E879A}" type="pres">
      <dgm:prSet presAssocID="{286E0793-B50A-43B4-A981-6A462D67CAD9}" presName="Child5" presStyleLbl="node1" presStyleIdx="4" presStyleCnt="6">
        <dgm:presLayoutVars>
          <dgm:chMax val="0"/>
          <dgm:chPref val="0"/>
          <dgm:bulletEnabled val="1"/>
        </dgm:presLayoutVars>
      </dgm:prSet>
      <dgm:spPr/>
    </dgm:pt>
    <dgm:pt modelId="{29256F8A-75B6-4173-BED4-A469A82854C3}" type="pres">
      <dgm:prSet presAssocID="{6B38AEE1-618E-4884-820E-4A22A03D4F66}" presName="Accent6" presStyleCnt="0"/>
      <dgm:spPr/>
    </dgm:pt>
    <dgm:pt modelId="{A1CCD754-6592-42CA-8218-733427FC356A}" type="pres">
      <dgm:prSet presAssocID="{6B38AEE1-618E-4884-820E-4A22A03D4F66}" presName="Accent" presStyleLbl="bgShp" presStyleIdx="5" presStyleCnt="6"/>
      <dgm:spPr/>
    </dgm:pt>
    <dgm:pt modelId="{FBDD86E7-0A02-4034-B7BA-F5530B020AF6}" type="pres">
      <dgm:prSet presAssocID="{6B38AEE1-618E-4884-820E-4A22A03D4F66}" presName="Child6" presStyleLbl="node1" presStyleIdx="5" presStyleCnt="6">
        <dgm:presLayoutVars>
          <dgm:chMax val="0"/>
          <dgm:chPref val="0"/>
          <dgm:bulletEnabled val="1"/>
        </dgm:presLayoutVars>
      </dgm:prSet>
      <dgm:spPr/>
    </dgm:pt>
  </dgm:ptLst>
  <dgm:cxnLst>
    <dgm:cxn modelId="{278ADF07-6FF8-4761-8BD6-DA5B3B910CF7}" srcId="{FB5F3CB0-6E0B-4680-B192-AF693716FB1D}" destId="{B63344D2-B010-4784-B29A-FFE3F571F018}" srcOrd="1" destOrd="0" parTransId="{46413AA0-D9C9-4A41-8C34-BF1106B7D4CE}" sibTransId="{922C1BCB-E03D-4818-B3AF-918CFC83C410}"/>
    <dgm:cxn modelId="{24D3450C-6381-44E2-8F81-46005AC37F41}" srcId="{FB5F3CB0-6E0B-4680-B192-AF693716FB1D}" destId="{4ADCFE18-1A92-4F0D-8480-71CAB41AD1CE}" srcOrd="3" destOrd="0" parTransId="{74311DDB-35A5-4FF2-8C7D-83B07BDC38A6}" sibTransId="{AA2248F2-6038-4F31-8876-5BE8750BA4E7}"/>
    <dgm:cxn modelId="{03096A10-79D9-4E16-8A7C-ECCBDBBF4A5C}" type="presOf" srcId="{B63344D2-B010-4784-B29A-FFE3F571F018}" destId="{5308D27A-DCD0-46C6-AC7F-49FB49B7F3E3}" srcOrd="0" destOrd="0" presId="urn:microsoft.com/office/officeart/2011/layout/HexagonRadial"/>
    <dgm:cxn modelId="{74D0441A-58E7-4D0E-895E-346D6D8C6396}" type="presOf" srcId="{0ADB7084-8ACB-4121-A058-CA34DA9C58DF}" destId="{5993AC1A-F640-4CE6-8362-40EF7D5B2958}" srcOrd="0" destOrd="0" presId="urn:microsoft.com/office/officeart/2011/layout/HexagonRadial"/>
    <dgm:cxn modelId="{A7269B23-05FA-450E-B57F-3B50F7EEADBE}" type="presOf" srcId="{4ADCFE18-1A92-4F0D-8480-71CAB41AD1CE}" destId="{9CEBCAC8-3D91-48F5-BE82-F7D3A559711C}" srcOrd="0" destOrd="0" presId="urn:microsoft.com/office/officeart/2011/layout/HexagonRadial"/>
    <dgm:cxn modelId="{15905133-D9F3-43B1-954E-F33A3C5E24DB}" srcId="{FB5F3CB0-6E0B-4680-B192-AF693716FB1D}" destId="{9E867608-B90C-4F41-819F-265932B2825A}" srcOrd="0" destOrd="0" parTransId="{E057A977-4896-473D-BD56-8B998581EC26}" sibTransId="{E3050691-2041-44F6-8886-C715839304E9}"/>
    <dgm:cxn modelId="{3DB4C28D-1BD6-4B2D-AB2E-240B0F24B965}" type="presOf" srcId="{286E0793-B50A-43B4-A981-6A462D67CAD9}" destId="{86ADBF92-4A8F-4194-B6B6-3CCC0A0E879A}" srcOrd="0" destOrd="0" presId="urn:microsoft.com/office/officeart/2011/layout/HexagonRadial"/>
    <dgm:cxn modelId="{DBBF89BB-F784-4312-96E2-EA0908469E1F}" srcId="{FB5F3CB0-6E0B-4680-B192-AF693716FB1D}" destId="{EC91A5A0-E9A5-421E-BA83-74268AA43767}" srcOrd="2" destOrd="0" parTransId="{A35247DF-3D86-4315-9280-0BE083220643}" sibTransId="{55AF8442-D339-465B-9FE1-BB1506F50150}"/>
    <dgm:cxn modelId="{518E67C5-CB91-4885-AFB7-F6B388014167}" type="presOf" srcId="{6B38AEE1-618E-4884-820E-4A22A03D4F66}" destId="{FBDD86E7-0A02-4034-B7BA-F5530B020AF6}" srcOrd="0" destOrd="0" presId="urn:microsoft.com/office/officeart/2011/layout/HexagonRadial"/>
    <dgm:cxn modelId="{2A8311C9-0E5E-4F49-BA0E-97E00E2441EE}" type="presOf" srcId="{EC91A5A0-E9A5-421E-BA83-74268AA43767}" destId="{62E7F4A2-F527-4BE7-9248-249E3E20B67D}" srcOrd="0" destOrd="0" presId="urn:microsoft.com/office/officeart/2011/layout/HexagonRadial"/>
    <dgm:cxn modelId="{BCF86DD1-2B9D-4D24-9602-1CCE47D78CE1}" srcId="{FB5F3CB0-6E0B-4680-B192-AF693716FB1D}" destId="{286E0793-B50A-43B4-A981-6A462D67CAD9}" srcOrd="4" destOrd="0" parTransId="{78547E9A-1CF6-4C2C-9E8C-F2961F10E3FF}" sibTransId="{6BEC56ED-3CB9-4BE8-A1FD-004241B2BB5C}"/>
    <dgm:cxn modelId="{6A9876D1-DA15-40D3-B6B9-F0D5D34FDC08}" srcId="{FB5F3CB0-6E0B-4680-B192-AF693716FB1D}" destId="{6B38AEE1-618E-4884-820E-4A22A03D4F66}" srcOrd="5" destOrd="0" parTransId="{98F11A2E-C559-4CB7-A0F9-971D857186A1}" sibTransId="{B82AB8C9-3AD3-4A51-99F0-3F31A9A52AE9}"/>
    <dgm:cxn modelId="{AAB81DD7-E247-4295-ACEE-E2DAEC4EB901}" type="presOf" srcId="{FB5F3CB0-6E0B-4680-B192-AF693716FB1D}" destId="{A5EBEA73-FCD9-4261-9BDC-3465EC714BA7}" srcOrd="0" destOrd="0" presId="urn:microsoft.com/office/officeart/2011/layout/HexagonRadial"/>
    <dgm:cxn modelId="{DD01DCE7-E4BB-4E5B-8A54-F02025F86DEE}" srcId="{0ADB7084-8ACB-4121-A058-CA34DA9C58DF}" destId="{FB5F3CB0-6E0B-4680-B192-AF693716FB1D}" srcOrd="0" destOrd="0" parTransId="{7944521D-2D6B-4D13-B619-F1C1AB40F69C}" sibTransId="{420145C9-0D35-4F61-9098-3976704F0E29}"/>
    <dgm:cxn modelId="{06244AF2-0952-4000-86CF-FB5D7DEB5DFE}" type="presOf" srcId="{9E867608-B90C-4F41-819F-265932B2825A}" destId="{3AD03994-D5A0-484E-A4B5-79E8531095B5}" srcOrd="0" destOrd="0" presId="urn:microsoft.com/office/officeart/2011/layout/HexagonRadial"/>
    <dgm:cxn modelId="{C2C5AA98-10E1-4EE8-9CFC-F6A71A72B437}" type="presParOf" srcId="{5993AC1A-F640-4CE6-8362-40EF7D5B2958}" destId="{A5EBEA73-FCD9-4261-9BDC-3465EC714BA7}" srcOrd="0" destOrd="0" presId="urn:microsoft.com/office/officeart/2011/layout/HexagonRadial"/>
    <dgm:cxn modelId="{2C5F9535-B216-4548-98ED-F66EE7BEBC9E}" type="presParOf" srcId="{5993AC1A-F640-4CE6-8362-40EF7D5B2958}" destId="{5619E83D-1EC5-45F6-8F38-9ED784800D12}" srcOrd="1" destOrd="0" presId="urn:microsoft.com/office/officeart/2011/layout/HexagonRadial"/>
    <dgm:cxn modelId="{69975F15-4975-4A03-9A62-6FA80CB9BDD7}" type="presParOf" srcId="{5619E83D-1EC5-45F6-8F38-9ED784800D12}" destId="{F5876F36-2142-4F01-B77E-68D055EBE815}" srcOrd="0" destOrd="0" presId="urn:microsoft.com/office/officeart/2011/layout/HexagonRadial"/>
    <dgm:cxn modelId="{F6DEAB11-CAA5-436E-B3FA-AB26E4A6F708}" type="presParOf" srcId="{5993AC1A-F640-4CE6-8362-40EF7D5B2958}" destId="{3AD03994-D5A0-484E-A4B5-79E8531095B5}" srcOrd="2" destOrd="0" presId="urn:microsoft.com/office/officeart/2011/layout/HexagonRadial"/>
    <dgm:cxn modelId="{E3591407-7169-4E69-9ABD-0FFFB48A542E}" type="presParOf" srcId="{5993AC1A-F640-4CE6-8362-40EF7D5B2958}" destId="{21D36304-3884-419E-9A39-AAB4C553AC82}" srcOrd="3" destOrd="0" presId="urn:microsoft.com/office/officeart/2011/layout/HexagonRadial"/>
    <dgm:cxn modelId="{602D2646-C75A-474F-B30E-479784B4698A}" type="presParOf" srcId="{21D36304-3884-419E-9A39-AAB4C553AC82}" destId="{FC4AD1AA-C9F2-4F96-A54A-DDEB80C10293}" srcOrd="0" destOrd="0" presId="urn:microsoft.com/office/officeart/2011/layout/HexagonRadial"/>
    <dgm:cxn modelId="{E2C0AB82-030C-42F7-9422-838AFB2F4585}" type="presParOf" srcId="{5993AC1A-F640-4CE6-8362-40EF7D5B2958}" destId="{5308D27A-DCD0-46C6-AC7F-49FB49B7F3E3}" srcOrd="4" destOrd="0" presId="urn:microsoft.com/office/officeart/2011/layout/HexagonRadial"/>
    <dgm:cxn modelId="{E84E4240-771B-4B9D-9935-1A0E01FF7603}" type="presParOf" srcId="{5993AC1A-F640-4CE6-8362-40EF7D5B2958}" destId="{0D671B2E-964B-412A-9926-3E30CE5E63EA}" srcOrd="5" destOrd="0" presId="urn:microsoft.com/office/officeart/2011/layout/HexagonRadial"/>
    <dgm:cxn modelId="{3F700265-22D2-447D-985F-22DA789F75A0}" type="presParOf" srcId="{0D671B2E-964B-412A-9926-3E30CE5E63EA}" destId="{5E2A38D1-CC65-4EAA-858F-93C21122A354}" srcOrd="0" destOrd="0" presId="urn:microsoft.com/office/officeart/2011/layout/HexagonRadial"/>
    <dgm:cxn modelId="{F9FBC44C-FC37-475D-8F8A-BFDD2D95EBDE}" type="presParOf" srcId="{5993AC1A-F640-4CE6-8362-40EF7D5B2958}" destId="{62E7F4A2-F527-4BE7-9248-249E3E20B67D}" srcOrd="6" destOrd="0" presId="urn:microsoft.com/office/officeart/2011/layout/HexagonRadial"/>
    <dgm:cxn modelId="{84692C4E-9954-49FE-852B-F2B7373211F8}" type="presParOf" srcId="{5993AC1A-F640-4CE6-8362-40EF7D5B2958}" destId="{52FCA0D8-EBC1-4251-A6A6-536CA07E11CA}" srcOrd="7" destOrd="0" presId="urn:microsoft.com/office/officeart/2011/layout/HexagonRadial"/>
    <dgm:cxn modelId="{D836B9CF-180D-4211-A97F-170F0FAA79E9}" type="presParOf" srcId="{52FCA0D8-EBC1-4251-A6A6-536CA07E11CA}" destId="{74B8088E-2CB3-418F-8A31-F687EDC4C2C2}" srcOrd="0" destOrd="0" presId="urn:microsoft.com/office/officeart/2011/layout/HexagonRadial"/>
    <dgm:cxn modelId="{22BF486C-1F7E-4E7D-AF88-B1D7FC3468FF}" type="presParOf" srcId="{5993AC1A-F640-4CE6-8362-40EF7D5B2958}" destId="{9CEBCAC8-3D91-48F5-BE82-F7D3A559711C}" srcOrd="8" destOrd="0" presId="urn:microsoft.com/office/officeart/2011/layout/HexagonRadial"/>
    <dgm:cxn modelId="{A50C7F9C-D3F4-44BE-9711-9C08A2B2E765}" type="presParOf" srcId="{5993AC1A-F640-4CE6-8362-40EF7D5B2958}" destId="{05B2AC7D-69B6-48FC-803C-E07627CE9550}" srcOrd="9" destOrd="0" presId="urn:microsoft.com/office/officeart/2011/layout/HexagonRadial"/>
    <dgm:cxn modelId="{22B859FE-6AC3-4815-AF61-F95530F12934}" type="presParOf" srcId="{05B2AC7D-69B6-48FC-803C-E07627CE9550}" destId="{1E1D72F7-86DB-43B9-9C8D-79A1E255AF4E}" srcOrd="0" destOrd="0" presId="urn:microsoft.com/office/officeart/2011/layout/HexagonRadial"/>
    <dgm:cxn modelId="{E20A9936-139C-4E1D-BEB8-16B9FDEBBE59}" type="presParOf" srcId="{5993AC1A-F640-4CE6-8362-40EF7D5B2958}" destId="{86ADBF92-4A8F-4194-B6B6-3CCC0A0E879A}" srcOrd="10" destOrd="0" presId="urn:microsoft.com/office/officeart/2011/layout/HexagonRadial"/>
    <dgm:cxn modelId="{FFA30829-13FA-45B9-8451-0C84C3AAB5E3}" type="presParOf" srcId="{5993AC1A-F640-4CE6-8362-40EF7D5B2958}" destId="{29256F8A-75B6-4173-BED4-A469A82854C3}" srcOrd="11" destOrd="0" presId="urn:microsoft.com/office/officeart/2011/layout/HexagonRadial"/>
    <dgm:cxn modelId="{6B196B28-D634-404C-A7EF-466572F3224E}" type="presParOf" srcId="{29256F8A-75B6-4173-BED4-A469A82854C3}" destId="{A1CCD754-6592-42CA-8218-733427FC356A}" srcOrd="0" destOrd="0" presId="urn:microsoft.com/office/officeart/2011/layout/HexagonRadial"/>
    <dgm:cxn modelId="{6E4D9FD1-A1B6-4522-AEA1-EF62ADA75AD9}" type="presParOf" srcId="{5993AC1A-F640-4CE6-8362-40EF7D5B2958}" destId="{FBDD86E7-0A02-4034-B7BA-F5530B020AF6}"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DB18B4-810B-4732-9ED0-35B4AB7696B1}"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DBBF31CC-A6A4-454D-8C52-8D1064C592C5}">
      <dgm:prSet/>
      <dgm:spPr/>
      <dgm:t>
        <a:bodyPr/>
        <a:lstStyle/>
        <a:p>
          <a:r>
            <a:rPr lang="en-US"/>
            <a:t>“Sensory integration is a developmental theory describing how people organize sensory information from their bodies and the environment to move, play and learn. It’s an intervention approach using specialized therapy from a trained clinician.”</a:t>
          </a:r>
        </a:p>
      </dgm:t>
    </dgm:pt>
    <dgm:pt modelId="{1BD49501-22C3-449D-A8F8-D44C3AA357F0}" type="parTrans" cxnId="{88A64238-6873-430D-A048-94A6931B2160}">
      <dgm:prSet/>
      <dgm:spPr/>
      <dgm:t>
        <a:bodyPr/>
        <a:lstStyle/>
        <a:p>
          <a:endParaRPr lang="en-US"/>
        </a:p>
      </dgm:t>
    </dgm:pt>
    <dgm:pt modelId="{042F8B36-815F-4383-A6B6-E2E5937CFC80}" type="sibTrans" cxnId="{88A64238-6873-430D-A048-94A6931B2160}">
      <dgm:prSet/>
      <dgm:spPr/>
      <dgm:t>
        <a:bodyPr/>
        <a:lstStyle/>
        <a:p>
          <a:endParaRPr lang="en-US"/>
        </a:p>
      </dgm:t>
    </dgm:pt>
    <dgm:pt modelId="{820D5A28-590F-4E82-AB7D-F3889203980B}">
      <dgm:prSet/>
      <dgm:spPr/>
      <dgm:t>
        <a:bodyPr/>
        <a:lstStyle/>
        <a:p>
          <a:r>
            <a:rPr lang="en-US" b="1"/>
            <a:t>Individualized to the child, play-based, child-led</a:t>
          </a:r>
          <a:endParaRPr lang="en-US"/>
        </a:p>
      </dgm:t>
    </dgm:pt>
    <dgm:pt modelId="{022CEAA1-A6FD-4187-B4F4-887B4A3C6F2B}" type="parTrans" cxnId="{927DD84C-E253-47DE-9081-748D2C97A94F}">
      <dgm:prSet/>
      <dgm:spPr/>
      <dgm:t>
        <a:bodyPr/>
        <a:lstStyle/>
        <a:p>
          <a:endParaRPr lang="en-US"/>
        </a:p>
      </dgm:t>
    </dgm:pt>
    <dgm:pt modelId="{40C6BB02-6004-4B80-91A1-1A6E8A21DFC8}" type="sibTrans" cxnId="{927DD84C-E253-47DE-9081-748D2C97A94F}">
      <dgm:prSet/>
      <dgm:spPr/>
      <dgm:t>
        <a:bodyPr/>
        <a:lstStyle/>
        <a:p>
          <a:endParaRPr lang="en-US"/>
        </a:p>
      </dgm:t>
    </dgm:pt>
    <dgm:pt modelId="{F996070D-2A20-4CE0-A380-92D80EED74EA}">
      <dgm:prSet/>
      <dgm:spPr/>
      <dgm:t>
        <a:bodyPr/>
        <a:lstStyle/>
        <a:p>
          <a:r>
            <a:rPr lang="en-US" b="1" u="sng"/>
            <a:t>Not always “fixable” –  we are accommodating and supporting</a:t>
          </a:r>
          <a:endParaRPr lang="en-US"/>
        </a:p>
      </dgm:t>
    </dgm:pt>
    <dgm:pt modelId="{C7D27AB0-2B93-4087-838F-17F667705B67}" type="parTrans" cxnId="{DE687B9C-3FBB-49DC-8ACD-29DFAE42BD37}">
      <dgm:prSet/>
      <dgm:spPr/>
      <dgm:t>
        <a:bodyPr/>
        <a:lstStyle/>
        <a:p>
          <a:endParaRPr lang="en-US"/>
        </a:p>
      </dgm:t>
    </dgm:pt>
    <dgm:pt modelId="{75197032-5F32-440C-B9A1-CDB5838A977F}" type="sibTrans" cxnId="{DE687B9C-3FBB-49DC-8ACD-29DFAE42BD37}">
      <dgm:prSet/>
      <dgm:spPr/>
      <dgm:t>
        <a:bodyPr/>
        <a:lstStyle/>
        <a:p>
          <a:endParaRPr lang="en-US"/>
        </a:p>
      </dgm:t>
    </dgm:pt>
    <dgm:pt modelId="{21AAFBAB-182A-4FED-A49C-E5DDA06CE345}" type="pres">
      <dgm:prSet presAssocID="{36DB18B4-810B-4732-9ED0-35B4AB7696B1}" presName="linear" presStyleCnt="0">
        <dgm:presLayoutVars>
          <dgm:animLvl val="lvl"/>
          <dgm:resizeHandles val="exact"/>
        </dgm:presLayoutVars>
      </dgm:prSet>
      <dgm:spPr/>
    </dgm:pt>
    <dgm:pt modelId="{77635E0E-1F3F-4D8E-8234-D6E31FCD6BDC}" type="pres">
      <dgm:prSet presAssocID="{DBBF31CC-A6A4-454D-8C52-8D1064C592C5}" presName="parentText" presStyleLbl="node1" presStyleIdx="0" presStyleCnt="3">
        <dgm:presLayoutVars>
          <dgm:chMax val="0"/>
          <dgm:bulletEnabled val="1"/>
        </dgm:presLayoutVars>
      </dgm:prSet>
      <dgm:spPr/>
    </dgm:pt>
    <dgm:pt modelId="{99C27605-9B9D-4788-9E48-D5120AC2A80F}" type="pres">
      <dgm:prSet presAssocID="{042F8B36-815F-4383-A6B6-E2E5937CFC80}" presName="spacer" presStyleCnt="0"/>
      <dgm:spPr/>
    </dgm:pt>
    <dgm:pt modelId="{51036B78-8E20-49BB-B2E9-A94FD7DB7A18}" type="pres">
      <dgm:prSet presAssocID="{820D5A28-590F-4E82-AB7D-F3889203980B}" presName="parentText" presStyleLbl="node1" presStyleIdx="1" presStyleCnt="3">
        <dgm:presLayoutVars>
          <dgm:chMax val="0"/>
          <dgm:bulletEnabled val="1"/>
        </dgm:presLayoutVars>
      </dgm:prSet>
      <dgm:spPr/>
    </dgm:pt>
    <dgm:pt modelId="{217F2BE8-4F5D-462C-80DE-F70782F5B53C}" type="pres">
      <dgm:prSet presAssocID="{40C6BB02-6004-4B80-91A1-1A6E8A21DFC8}" presName="spacer" presStyleCnt="0"/>
      <dgm:spPr/>
    </dgm:pt>
    <dgm:pt modelId="{0E59FFA5-7A06-4F95-819F-2384E7BEE077}" type="pres">
      <dgm:prSet presAssocID="{F996070D-2A20-4CE0-A380-92D80EED74EA}" presName="parentText" presStyleLbl="node1" presStyleIdx="2" presStyleCnt="3">
        <dgm:presLayoutVars>
          <dgm:chMax val="0"/>
          <dgm:bulletEnabled val="1"/>
        </dgm:presLayoutVars>
      </dgm:prSet>
      <dgm:spPr/>
    </dgm:pt>
  </dgm:ptLst>
  <dgm:cxnLst>
    <dgm:cxn modelId="{88A64238-6873-430D-A048-94A6931B2160}" srcId="{36DB18B4-810B-4732-9ED0-35B4AB7696B1}" destId="{DBBF31CC-A6A4-454D-8C52-8D1064C592C5}" srcOrd="0" destOrd="0" parTransId="{1BD49501-22C3-449D-A8F8-D44C3AA357F0}" sibTransId="{042F8B36-815F-4383-A6B6-E2E5937CFC80}"/>
    <dgm:cxn modelId="{DA5D893C-E49B-4B6E-BAF9-B335C0EB639E}" type="presOf" srcId="{DBBF31CC-A6A4-454D-8C52-8D1064C592C5}" destId="{77635E0E-1F3F-4D8E-8234-D6E31FCD6BDC}" srcOrd="0" destOrd="0" presId="urn:microsoft.com/office/officeart/2005/8/layout/vList2"/>
    <dgm:cxn modelId="{D3EC3F45-4BF5-47CA-BACA-503883271F6A}" type="presOf" srcId="{36DB18B4-810B-4732-9ED0-35B4AB7696B1}" destId="{21AAFBAB-182A-4FED-A49C-E5DDA06CE345}" srcOrd="0" destOrd="0" presId="urn:microsoft.com/office/officeart/2005/8/layout/vList2"/>
    <dgm:cxn modelId="{927DD84C-E253-47DE-9081-748D2C97A94F}" srcId="{36DB18B4-810B-4732-9ED0-35B4AB7696B1}" destId="{820D5A28-590F-4E82-AB7D-F3889203980B}" srcOrd="1" destOrd="0" parTransId="{022CEAA1-A6FD-4187-B4F4-887B4A3C6F2B}" sibTransId="{40C6BB02-6004-4B80-91A1-1A6E8A21DFC8}"/>
    <dgm:cxn modelId="{DE687B9C-3FBB-49DC-8ACD-29DFAE42BD37}" srcId="{36DB18B4-810B-4732-9ED0-35B4AB7696B1}" destId="{F996070D-2A20-4CE0-A380-92D80EED74EA}" srcOrd="2" destOrd="0" parTransId="{C7D27AB0-2B93-4087-838F-17F667705B67}" sibTransId="{75197032-5F32-440C-B9A1-CDB5838A977F}"/>
    <dgm:cxn modelId="{DEC7A0A6-0FB6-4F7C-A20B-088C2E5117CE}" type="presOf" srcId="{F996070D-2A20-4CE0-A380-92D80EED74EA}" destId="{0E59FFA5-7A06-4F95-819F-2384E7BEE077}" srcOrd="0" destOrd="0" presId="urn:microsoft.com/office/officeart/2005/8/layout/vList2"/>
    <dgm:cxn modelId="{951533EF-3419-49A5-8839-9C9030D103C5}" type="presOf" srcId="{820D5A28-590F-4E82-AB7D-F3889203980B}" destId="{51036B78-8E20-49BB-B2E9-A94FD7DB7A18}" srcOrd="0" destOrd="0" presId="urn:microsoft.com/office/officeart/2005/8/layout/vList2"/>
    <dgm:cxn modelId="{EBECCCAE-EB6E-41C6-A607-03F11BFCADA0}" type="presParOf" srcId="{21AAFBAB-182A-4FED-A49C-E5DDA06CE345}" destId="{77635E0E-1F3F-4D8E-8234-D6E31FCD6BDC}" srcOrd="0" destOrd="0" presId="urn:microsoft.com/office/officeart/2005/8/layout/vList2"/>
    <dgm:cxn modelId="{B5EE088A-4852-41A6-9672-DEED4F3F394E}" type="presParOf" srcId="{21AAFBAB-182A-4FED-A49C-E5DDA06CE345}" destId="{99C27605-9B9D-4788-9E48-D5120AC2A80F}" srcOrd="1" destOrd="0" presId="urn:microsoft.com/office/officeart/2005/8/layout/vList2"/>
    <dgm:cxn modelId="{83EF6990-774C-43FB-960E-893C4BE512D5}" type="presParOf" srcId="{21AAFBAB-182A-4FED-A49C-E5DDA06CE345}" destId="{51036B78-8E20-49BB-B2E9-A94FD7DB7A18}" srcOrd="2" destOrd="0" presId="urn:microsoft.com/office/officeart/2005/8/layout/vList2"/>
    <dgm:cxn modelId="{E019084C-A8AA-488E-9451-0B1AC52BCFDC}" type="presParOf" srcId="{21AAFBAB-182A-4FED-A49C-E5DDA06CE345}" destId="{217F2BE8-4F5D-462C-80DE-F70782F5B53C}" srcOrd="3" destOrd="0" presId="urn:microsoft.com/office/officeart/2005/8/layout/vList2"/>
    <dgm:cxn modelId="{FD33B25C-35F8-4B71-8696-3F2166FDEE07}" type="presParOf" srcId="{21AAFBAB-182A-4FED-A49C-E5DDA06CE345}" destId="{0E59FFA5-7A06-4F95-819F-2384E7BEE07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0952DB-C7AE-4C68-9E90-A4C6C290518C}">
      <dsp:nvSpPr>
        <dsp:cNvPr id="0" name=""/>
        <dsp:cNvSpPr/>
      </dsp:nvSpPr>
      <dsp:spPr>
        <a:xfrm>
          <a:off x="523087" y="0"/>
          <a:ext cx="1509750" cy="150975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47B403-C870-4A94-8C1B-9CE9278BF150}">
      <dsp:nvSpPr>
        <dsp:cNvPr id="0" name=""/>
        <dsp:cNvSpPr/>
      </dsp:nvSpPr>
      <dsp:spPr>
        <a:xfrm>
          <a:off x="827926" y="275454"/>
          <a:ext cx="866250" cy="86625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7326B8-8D8C-4AD0-AE93-3275E1FFE017}">
      <dsp:nvSpPr>
        <dsp:cNvPr id="0" name=""/>
        <dsp:cNvSpPr/>
      </dsp:nvSpPr>
      <dsp:spPr>
        <a:xfrm>
          <a:off x="87506" y="2259795"/>
          <a:ext cx="24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endParaRPr lang="en-US" sz="4000" kern="1200" dirty="0"/>
        </a:p>
      </dsp:txBody>
      <dsp:txXfrm>
        <a:off x="87506" y="2259795"/>
        <a:ext cx="2475000" cy="720000"/>
      </dsp:txXfrm>
    </dsp:sp>
    <dsp:sp modelId="{18A9D0A0-4B49-47AB-85DC-0D96A28B9E6D}">
      <dsp:nvSpPr>
        <dsp:cNvPr id="0" name=""/>
        <dsp:cNvSpPr/>
      </dsp:nvSpPr>
      <dsp:spPr>
        <a:xfrm>
          <a:off x="3395793" y="5428"/>
          <a:ext cx="1509750" cy="150975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88EAFF-EF75-4E68-AA17-5E66A6B0297A}">
      <dsp:nvSpPr>
        <dsp:cNvPr id="0" name=""/>
        <dsp:cNvSpPr/>
      </dsp:nvSpPr>
      <dsp:spPr>
        <a:xfrm>
          <a:off x="3734258" y="270681"/>
          <a:ext cx="866250" cy="8662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810FDD-1CA6-45FB-B368-852CAD0130F9}">
      <dsp:nvSpPr>
        <dsp:cNvPr id="0" name=""/>
        <dsp:cNvSpPr/>
      </dsp:nvSpPr>
      <dsp:spPr>
        <a:xfrm>
          <a:off x="2866906" y="2270429"/>
          <a:ext cx="24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endParaRPr lang="en-US" sz="4000" kern="1200" dirty="0"/>
        </a:p>
      </dsp:txBody>
      <dsp:txXfrm>
        <a:off x="2866906" y="2270429"/>
        <a:ext cx="2475000" cy="720000"/>
      </dsp:txXfrm>
    </dsp:sp>
    <dsp:sp modelId="{8DB268E9-E5F3-45DF-A965-BDE4172CF4EB}">
      <dsp:nvSpPr>
        <dsp:cNvPr id="0" name=""/>
        <dsp:cNvSpPr/>
      </dsp:nvSpPr>
      <dsp:spPr>
        <a:xfrm>
          <a:off x="6410854" y="5428"/>
          <a:ext cx="1509750" cy="150975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37DB3F-DE4A-428B-A102-03BBFC5703AB}">
      <dsp:nvSpPr>
        <dsp:cNvPr id="0" name=""/>
        <dsp:cNvSpPr/>
      </dsp:nvSpPr>
      <dsp:spPr>
        <a:xfrm>
          <a:off x="6729389" y="308753"/>
          <a:ext cx="866250" cy="8662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71D93D-2F54-40C5-9011-C8533ECAE023}">
      <dsp:nvSpPr>
        <dsp:cNvPr id="0" name=""/>
        <dsp:cNvSpPr/>
      </dsp:nvSpPr>
      <dsp:spPr>
        <a:xfrm>
          <a:off x="5903756" y="2259795"/>
          <a:ext cx="247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endParaRPr lang="en-US" sz="4000" kern="1200" dirty="0"/>
        </a:p>
      </dsp:txBody>
      <dsp:txXfrm>
        <a:off x="5903756" y="2259795"/>
        <a:ext cx="2475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28C28C-22D4-4336-A635-E3323F0A3739}">
      <dsp:nvSpPr>
        <dsp:cNvPr id="0" name=""/>
        <dsp:cNvSpPr/>
      </dsp:nvSpPr>
      <dsp:spPr>
        <a:xfrm>
          <a:off x="0" y="2560"/>
          <a:ext cx="494194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B104ED-D80F-4AF3-9197-AC6485A01517}">
      <dsp:nvSpPr>
        <dsp:cNvPr id="0" name=""/>
        <dsp:cNvSpPr/>
      </dsp:nvSpPr>
      <dsp:spPr>
        <a:xfrm>
          <a:off x="0" y="2560"/>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1" kern="1200" dirty="0"/>
            <a:t>Discrimination Disorder</a:t>
          </a:r>
          <a:endParaRPr lang="en-US" sz="1500" kern="1200" dirty="0"/>
        </a:p>
      </dsp:txBody>
      <dsp:txXfrm>
        <a:off x="0" y="2560"/>
        <a:ext cx="4941945" cy="476261"/>
      </dsp:txXfrm>
    </dsp:sp>
    <dsp:sp modelId="{4956259E-AC4B-4DDE-917A-88DD49DE2ACE}">
      <dsp:nvSpPr>
        <dsp:cNvPr id="0" name=""/>
        <dsp:cNvSpPr/>
      </dsp:nvSpPr>
      <dsp:spPr>
        <a:xfrm>
          <a:off x="0" y="478821"/>
          <a:ext cx="4941945" cy="0"/>
        </a:xfrm>
        <a:prstGeom prst="line">
          <a:avLst/>
        </a:prstGeom>
        <a:solidFill>
          <a:schemeClr val="accent2">
            <a:hueOff val="-145536"/>
            <a:satOff val="-8393"/>
            <a:lumOff val="863"/>
            <a:alphaOff val="0"/>
          </a:schemeClr>
        </a:solidFill>
        <a:ln w="12700" cap="flat" cmpd="sng" algn="ctr">
          <a:solidFill>
            <a:schemeClr val="accent2">
              <a:hueOff val="-145536"/>
              <a:satOff val="-8393"/>
              <a:lumOff val="86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9BC50D-E22A-4506-B61A-2C05328D9388}">
      <dsp:nvSpPr>
        <dsp:cNvPr id="0" name=""/>
        <dsp:cNvSpPr/>
      </dsp:nvSpPr>
      <dsp:spPr>
        <a:xfrm>
          <a:off x="0" y="478821"/>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Overlaps with sensory modulation or motor disorders</a:t>
          </a:r>
        </a:p>
      </dsp:txBody>
      <dsp:txXfrm>
        <a:off x="0" y="478821"/>
        <a:ext cx="4941945" cy="476261"/>
      </dsp:txXfrm>
    </dsp:sp>
    <dsp:sp modelId="{F3FB1EE8-3983-42D4-A67E-A933F33B2B74}">
      <dsp:nvSpPr>
        <dsp:cNvPr id="0" name=""/>
        <dsp:cNvSpPr/>
      </dsp:nvSpPr>
      <dsp:spPr>
        <a:xfrm>
          <a:off x="0" y="955082"/>
          <a:ext cx="4941945" cy="0"/>
        </a:xfrm>
        <a:prstGeom prst="line">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DAB01B-75DA-4926-BC21-6F1DCC374D51}">
      <dsp:nvSpPr>
        <dsp:cNvPr id="0" name=""/>
        <dsp:cNvSpPr/>
      </dsp:nvSpPr>
      <dsp:spPr>
        <a:xfrm>
          <a:off x="0" y="955082"/>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Difficulty to differentiate sensations or distinguish intensity</a:t>
          </a:r>
        </a:p>
      </dsp:txBody>
      <dsp:txXfrm>
        <a:off x="0" y="955082"/>
        <a:ext cx="4941945" cy="476261"/>
      </dsp:txXfrm>
    </dsp:sp>
    <dsp:sp modelId="{FC3EB6BE-CA13-4C4C-94F4-24C5591B49F6}">
      <dsp:nvSpPr>
        <dsp:cNvPr id="0" name=""/>
        <dsp:cNvSpPr/>
      </dsp:nvSpPr>
      <dsp:spPr>
        <a:xfrm>
          <a:off x="0" y="1431343"/>
          <a:ext cx="4941945" cy="0"/>
        </a:xfrm>
        <a:prstGeom prst="line">
          <a:avLst/>
        </a:prstGeom>
        <a:solidFill>
          <a:schemeClr val="accent2">
            <a:hueOff val="-436609"/>
            <a:satOff val="-25178"/>
            <a:lumOff val="2588"/>
            <a:alphaOff val="0"/>
          </a:schemeClr>
        </a:solidFill>
        <a:ln w="12700" cap="flat" cmpd="sng" algn="ctr">
          <a:solidFill>
            <a:schemeClr val="accent2">
              <a:hueOff val="-436609"/>
              <a:satOff val="-25178"/>
              <a:lumOff val="2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D9AB39-84F4-45ED-9F37-498AEF5DCD4B}">
      <dsp:nvSpPr>
        <dsp:cNvPr id="0" name=""/>
        <dsp:cNvSpPr/>
      </dsp:nvSpPr>
      <dsp:spPr>
        <a:xfrm>
          <a:off x="0" y="1431343"/>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Slow to respond to sensory experiences</a:t>
          </a:r>
        </a:p>
      </dsp:txBody>
      <dsp:txXfrm>
        <a:off x="0" y="1431343"/>
        <a:ext cx="4941945" cy="476261"/>
      </dsp:txXfrm>
    </dsp:sp>
    <dsp:sp modelId="{75ECB068-FEBC-4304-904C-7C0C35084246}">
      <dsp:nvSpPr>
        <dsp:cNvPr id="0" name=""/>
        <dsp:cNvSpPr/>
      </dsp:nvSpPr>
      <dsp:spPr>
        <a:xfrm>
          <a:off x="0" y="1907604"/>
          <a:ext cx="4941945" cy="0"/>
        </a:xfrm>
        <a:prstGeom prst="lin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D839A9-3E75-490D-B2AA-EBF3E3242602}">
      <dsp:nvSpPr>
        <dsp:cNvPr id="0" name=""/>
        <dsp:cNvSpPr/>
      </dsp:nvSpPr>
      <dsp:spPr>
        <a:xfrm>
          <a:off x="0" y="1907604"/>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Needs process time</a:t>
          </a:r>
        </a:p>
      </dsp:txBody>
      <dsp:txXfrm>
        <a:off x="0" y="1907604"/>
        <a:ext cx="4941945" cy="476261"/>
      </dsp:txXfrm>
    </dsp:sp>
    <dsp:sp modelId="{9B6F8496-D472-4B44-8EA9-A71DC8E64905}">
      <dsp:nvSpPr>
        <dsp:cNvPr id="0" name=""/>
        <dsp:cNvSpPr/>
      </dsp:nvSpPr>
      <dsp:spPr>
        <a:xfrm>
          <a:off x="0" y="2383865"/>
          <a:ext cx="4941945"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CCC260-DC6F-46F0-9D1B-1565A1407630}">
      <dsp:nvSpPr>
        <dsp:cNvPr id="0" name=""/>
        <dsp:cNvSpPr/>
      </dsp:nvSpPr>
      <dsp:spPr>
        <a:xfrm>
          <a:off x="0" y="2383865"/>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Responses to sensory input are inaccurate</a:t>
          </a:r>
        </a:p>
      </dsp:txBody>
      <dsp:txXfrm>
        <a:off x="0" y="2383865"/>
        <a:ext cx="4941945" cy="476261"/>
      </dsp:txXfrm>
    </dsp:sp>
    <dsp:sp modelId="{6535D756-FA74-4FBB-BC42-FE3FD54087D3}">
      <dsp:nvSpPr>
        <dsp:cNvPr id="0" name=""/>
        <dsp:cNvSpPr/>
      </dsp:nvSpPr>
      <dsp:spPr>
        <a:xfrm>
          <a:off x="0" y="2860127"/>
          <a:ext cx="4941945" cy="0"/>
        </a:xfrm>
        <a:prstGeom prst="line">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528C8A-C204-4DA8-A7E5-693CD5F17230}">
      <dsp:nvSpPr>
        <dsp:cNvPr id="0" name=""/>
        <dsp:cNvSpPr/>
      </dsp:nvSpPr>
      <dsp:spPr>
        <a:xfrm>
          <a:off x="0" y="2860127"/>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Handwriting</a:t>
          </a:r>
        </a:p>
      </dsp:txBody>
      <dsp:txXfrm>
        <a:off x="0" y="2860127"/>
        <a:ext cx="4941945" cy="476261"/>
      </dsp:txXfrm>
    </dsp:sp>
    <dsp:sp modelId="{42E68CFA-6BC5-4A64-99E3-4B795AF01A6F}">
      <dsp:nvSpPr>
        <dsp:cNvPr id="0" name=""/>
        <dsp:cNvSpPr/>
      </dsp:nvSpPr>
      <dsp:spPr>
        <a:xfrm>
          <a:off x="0" y="3336388"/>
          <a:ext cx="4941945" cy="0"/>
        </a:xfrm>
        <a:prstGeom prst="line">
          <a:avLst/>
        </a:prstGeom>
        <a:solidFill>
          <a:schemeClr val="accent2">
            <a:hueOff val="-1018754"/>
            <a:satOff val="-58750"/>
            <a:lumOff val="6040"/>
            <a:alphaOff val="0"/>
          </a:schemeClr>
        </a:solidFill>
        <a:ln w="12700" cap="flat" cmpd="sng" algn="ctr">
          <a:solidFill>
            <a:schemeClr val="accent2">
              <a:hueOff val="-1018754"/>
              <a:satOff val="-58750"/>
              <a:lumOff val="60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2E8F22-7CA3-4143-B75B-708F4001C04E}">
      <dsp:nvSpPr>
        <dsp:cNvPr id="0" name=""/>
        <dsp:cNvSpPr/>
      </dsp:nvSpPr>
      <dsp:spPr>
        <a:xfrm>
          <a:off x="0" y="3336388"/>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Sports</a:t>
          </a:r>
        </a:p>
      </dsp:txBody>
      <dsp:txXfrm>
        <a:off x="0" y="3336388"/>
        <a:ext cx="4941945" cy="476261"/>
      </dsp:txXfrm>
    </dsp:sp>
    <dsp:sp modelId="{ADF436D8-7209-4A66-98B5-131C22394873}">
      <dsp:nvSpPr>
        <dsp:cNvPr id="0" name=""/>
        <dsp:cNvSpPr/>
      </dsp:nvSpPr>
      <dsp:spPr>
        <a:xfrm>
          <a:off x="0" y="3812649"/>
          <a:ext cx="4941945" cy="0"/>
        </a:xfrm>
        <a:prstGeom prst="lin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C1C933-C591-4227-AF98-68B9B6B286A9}">
      <dsp:nvSpPr>
        <dsp:cNvPr id="0" name=""/>
        <dsp:cNvSpPr/>
      </dsp:nvSpPr>
      <dsp:spPr>
        <a:xfrm>
          <a:off x="0" y="3812649"/>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Standing in line and managing personal space</a:t>
          </a:r>
        </a:p>
      </dsp:txBody>
      <dsp:txXfrm>
        <a:off x="0" y="3812649"/>
        <a:ext cx="4941945" cy="476261"/>
      </dsp:txXfrm>
    </dsp:sp>
    <dsp:sp modelId="{A3DDACED-032A-4055-B481-6181E2722CFE}">
      <dsp:nvSpPr>
        <dsp:cNvPr id="0" name=""/>
        <dsp:cNvSpPr/>
      </dsp:nvSpPr>
      <dsp:spPr>
        <a:xfrm>
          <a:off x="0" y="4288910"/>
          <a:ext cx="4941945" cy="0"/>
        </a:xfrm>
        <a:prstGeom prst="line">
          <a:avLst/>
        </a:prstGeom>
        <a:solidFill>
          <a:schemeClr val="accent2">
            <a:hueOff val="-1309827"/>
            <a:satOff val="-75535"/>
            <a:lumOff val="7765"/>
            <a:alphaOff val="0"/>
          </a:schemeClr>
        </a:solidFill>
        <a:ln w="12700" cap="flat" cmpd="sng" algn="ctr">
          <a:solidFill>
            <a:schemeClr val="accent2">
              <a:hueOff val="-1309827"/>
              <a:satOff val="-75535"/>
              <a:lumOff val="7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C839F3-241A-4F79-AC89-114DF692BFE8}">
      <dsp:nvSpPr>
        <dsp:cNvPr id="0" name=""/>
        <dsp:cNvSpPr/>
      </dsp:nvSpPr>
      <dsp:spPr>
        <a:xfrm>
          <a:off x="0" y="4288910"/>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Visually finding stuff</a:t>
          </a:r>
        </a:p>
      </dsp:txBody>
      <dsp:txXfrm>
        <a:off x="0" y="4288910"/>
        <a:ext cx="4941945" cy="476261"/>
      </dsp:txXfrm>
    </dsp:sp>
    <dsp:sp modelId="{08BA4E52-9E31-46B5-8B29-BA78C11E9630}">
      <dsp:nvSpPr>
        <dsp:cNvPr id="0" name=""/>
        <dsp:cNvSpPr/>
      </dsp:nvSpPr>
      <dsp:spPr>
        <a:xfrm>
          <a:off x="0" y="4765171"/>
          <a:ext cx="4941945"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3C7A72-4182-4AD9-9A0B-DB7805324B01}">
      <dsp:nvSpPr>
        <dsp:cNvPr id="0" name=""/>
        <dsp:cNvSpPr/>
      </dsp:nvSpPr>
      <dsp:spPr>
        <a:xfrm>
          <a:off x="0" y="4765171"/>
          <a:ext cx="4941945" cy="476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a:t>Knowing where body is in relation to other objects</a:t>
          </a:r>
        </a:p>
      </dsp:txBody>
      <dsp:txXfrm>
        <a:off x="0" y="4765171"/>
        <a:ext cx="4941945" cy="4762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B06149-E4AE-4926-8F97-FDEED7464078}">
      <dsp:nvSpPr>
        <dsp:cNvPr id="0" name=""/>
        <dsp:cNvSpPr/>
      </dsp:nvSpPr>
      <dsp:spPr>
        <a:xfrm>
          <a:off x="0" y="11200"/>
          <a:ext cx="5504746" cy="75477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Meaningful or interesting to student </a:t>
          </a:r>
        </a:p>
      </dsp:txBody>
      <dsp:txXfrm>
        <a:off x="36845" y="48045"/>
        <a:ext cx="5431056" cy="681087"/>
      </dsp:txXfrm>
    </dsp:sp>
    <dsp:sp modelId="{422C2814-64AF-463D-A43C-0852CD3492C8}">
      <dsp:nvSpPr>
        <dsp:cNvPr id="0" name=""/>
        <dsp:cNvSpPr/>
      </dsp:nvSpPr>
      <dsp:spPr>
        <a:xfrm>
          <a:off x="0" y="765978"/>
          <a:ext cx="5504746"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77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Build and expand </a:t>
          </a:r>
        </a:p>
      </dsp:txBody>
      <dsp:txXfrm>
        <a:off x="0" y="765978"/>
        <a:ext cx="5504746" cy="314640"/>
      </dsp:txXfrm>
    </dsp:sp>
    <dsp:sp modelId="{28C08BAF-45E7-4C8C-B501-B598F1CF2659}">
      <dsp:nvSpPr>
        <dsp:cNvPr id="0" name=""/>
        <dsp:cNvSpPr/>
      </dsp:nvSpPr>
      <dsp:spPr>
        <a:xfrm>
          <a:off x="0" y="1080618"/>
          <a:ext cx="5504746" cy="754777"/>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Support/guide student coming up with steps or strategies to achieve task </a:t>
          </a:r>
        </a:p>
      </dsp:txBody>
      <dsp:txXfrm>
        <a:off x="36845" y="1117463"/>
        <a:ext cx="5431056" cy="681087"/>
      </dsp:txXfrm>
    </dsp:sp>
    <dsp:sp modelId="{1A5A2531-0B55-4476-8BBC-58C6E0777143}">
      <dsp:nvSpPr>
        <dsp:cNvPr id="0" name=""/>
        <dsp:cNvSpPr/>
      </dsp:nvSpPr>
      <dsp:spPr>
        <a:xfrm>
          <a:off x="0" y="1835396"/>
          <a:ext cx="5504746"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77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Motor planning </a:t>
          </a:r>
        </a:p>
      </dsp:txBody>
      <dsp:txXfrm>
        <a:off x="0" y="1835396"/>
        <a:ext cx="5504746" cy="314640"/>
      </dsp:txXfrm>
    </dsp:sp>
    <dsp:sp modelId="{472F3F0F-44AA-4802-B234-72F4120F5D47}">
      <dsp:nvSpPr>
        <dsp:cNvPr id="0" name=""/>
        <dsp:cNvSpPr/>
      </dsp:nvSpPr>
      <dsp:spPr>
        <a:xfrm>
          <a:off x="0" y="2150036"/>
          <a:ext cx="5504746" cy="754777"/>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Accommodations</a:t>
          </a:r>
        </a:p>
      </dsp:txBody>
      <dsp:txXfrm>
        <a:off x="36845" y="2186881"/>
        <a:ext cx="5431056" cy="681087"/>
      </dsp:txXfrm>
    </dsp:sp>
    <dsp:sp modelId="{990AE0B0-76BE-4B9B-A076-8D82329A807D}">
      <dsp:nvSpPr>
        <dsp:cNvPr id="0" name=""/>
        <dsp:cNvSpPr/>
      </dsp:nvSpPr>
      <dsp:spPr>
        <a:xfrm>
          <a:off x="0" y="2904814"/>
          <a:ext cx="5504746" cy="786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77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Increasing support or input in seating </a:t>
          </a:r>
        </a:p>
        <a:p>
          <a:pPr marL="114300" lvl="1" indent="-114300" algn="l" defTabSz="666750">
            <a:lnSpc>
              <a:spcPct val="90000"/>
            </a:lnSpc>
            <a:spcBef>
              <a:spcPct val="0"/>
            </a:spcBef>
            <a:spcAft>
              <a:spcPct val="20000"/>
            </a:spcAft>
            <a:buChar char="•"/>
          </a:pPr>
          <a:r>
            <a:rPr lang="en-US" sz="1500" kern="1200" dirty="0"/>
            <a:t>Technology/ Assistive technology </a:t>
          </a:r>
        </a:p>
        <a:p>
          <a:pPr marL="114300" lvl="1" indent="-114300" algn="l" defTabSz="666750">
            <a:lnSpc>
              <a:spcPct val="90000"/>
            </a:lnSpc>
            <a:spcBef>
              <a:spcPct val="0"/>
            </a:spcBef>
            <a:spcAft>
              <a:spcPct val="20000"/>
            </a:spcAft>
            <a:buChar char="•"/>
          </a:pPr>
          <a:r>
            <a:rPr lang="en-US" sz="1500" kern="1200" dirty="0"/>
            <a:t>Word processing over handwriting </a:t>
          </a:r>
        </a:p>
      </dsp:txBody>
      <dsp:txXfrm>
        <a:off x="0" y="2904814"/>
        <a:ext cx="5504746" cy="786599"/>
      </dsp:txXfrm>
    </dsp:sp>
    <dsp:sp modelId="{AE24F426-968B-4B5C-B390-3065478289A5}">
      <dsp:nvSpPr>
        <dsp:cNvPr id="0" name=""/>
        <dsp:cNvSpPr/>
      </dsp:nvSpPr>
      <dsp:spPr>
        <a:xfrm>
          <a:off x="0" y="3691414"/>
          <a:ext cx="5504746" cy="754777"/>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Strength based approach </a:t>
          </a:r>
        </a:p>
      </dsp:txBody>
      <dsp:txXfrm>
        <a:off x="36845" y="3728259"/>
        <a:ext cx="5431056" cy="681087"/>
      </dsp:txXfrm>
    </dsp:sp>
    <dsp:sp modelId="{8AFDED24-397F-4670-B10B-0F36CAEE8B0E}">
      <dsp:nvSpPr>
        <dsp:cNvPr id="0" name=""/>
        <dsp:cNvSpPr/>
      </dsp:nvSpPr>
      <dsp:spPr>
        <a:xfrm>
          <a:off x="0" y="4446192"/>
          <a:ext cx="5504746" cy="786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77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Meaningful to student </a:t>
          </a:r>
        </a:p>
        <a:p>
          <a:pPr marL="114300" lvl="1" indent="-114300" algn="l" defTabSz="666750">
            <a:lnSpc>
              <a:spcPct val="90000"/>
            </a:lnSpc>
            <a:spcBef>
              <a:spcPct val="0"/>
            </a:spcBef>
            <a:spcAft>
              <a:spcPct val="20000"/>
            </a:spcAft>
            <a:buChar char="•"/>
          </a:pPr>
          <a:r>
            <a:rPr lang="en-US" sz="1500" kern="1200"/>
            <a:t>Success to be built on </a:t>
          </a:r>
        </a:p>
        <a:p>
          <a:pPr marL="114300" lvl="1" indent="-114300" algn="l" defTabSz="666750">
            <a:lnSpc>
              <a:spcPct val="90000"/>
            </a:lnSpc>
            <a:spcBef>
              <a:spcPct val="0"/>
            </a:spcBef>
            <a:spcAft>
              <a:spcPct val="20000"/>
            </a:spcAft>
            <a:buChar char="•"/>
          </a:pPr>
          <a:r>
            <a:rPr lang="en-US" sz="1500" kern="1200"/>
            <a:t>Access point </a:t>
          </a:r>
        </a:p>
      </dsp:txBody>
      <dsp:txXfrm>
        <a:off x="0" y="4446192"/>
        <a:ext cx="5504746" cy="7865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EBEA73-FCD9-4261-9BDC-3465EC714BA7}">
      <dsp:nvSpPr>
        <dsp:cNvPr id="0" name=""/>
        <dsp:cNvSpPr/>
      </dsp:nvSpPr>
      <dsp:spPr>
        <a:xfrm>
          <a:off x="1620839" y="1732181"/>
          <a:ext cx="2201678" cy="1904541"/>
        </a:xfrm>
        <a:prstGeom prst="hexagon">
          <a:avLst>
            <a:gd name="adj" fmla="val 28570"/>
            <a:gd name="vf" fmla="val 11547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Sensory</a:t>
          </a:r>
        </a:p>
      </dsp:txBody>
      <dsp:txXfrm>
        <a:off x="1985688" y="2047790"/>
        <a:ext cx="1471980" cy="1273323"/>
      </dsp:txXfrm>
    </dsp:sp>
    <dsp:sp modelId="{FC4AD1AA-C9F2-4F96-A54A-DDEB80C10293}">
      <dsp:nvSpPr>
        <dsp:cNvPr id="0" name=""/>
        <dsp:cNvSpPr/>
      </dsp:nvSpPr>
      <dsp:spPr>
        <a:xfrm>
          <a:off x="2999513" y="820987"/>
          <a:ext cx="830686" cy="715746"/>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AD03994-D5A0-484E-A4B5-79E8531095B5}">
      <dsp:nvSpPr>
        <dsp:cNvPr id="0" name=""/>
        <dsp:cNvSpPr/>
      </dsp:nvSpPr>
      <dsp:spPr>
        <a:xfrm>
          <a:off x="1724105" y="0"/>
          <a:ext cx="1804259" cy="1560896"/>
        </a:xfrm>
        <a:prstGeom prst="hexagon">
          <a:avLst>
            <a:gd name="adj" fmla="val 28570"/>
            <a:gd name="vf" fmla="val 11547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Trauma</a:t>
          </a:r>
          <a:r>
            <a:rPr lang="en-US" sz="1400" kern="1200" dirty="0"/>
            <a:t> </a:t>
          </a:r>
          <a:r>
            <a:rPr lang="en-US" sz="1400" b="1" kern="1200" dirty="0"/>
            <a:t>and</a:t>
          </a:r>
          <a:r>
            <a:rPr lang="en-US" sz="1400" kern="1200" dirty="0"/>
            <a:t> </a:t>
          </a:r>
          <a:r>
            <a:rPr lang="en-US" sz="1400" b="1" kern="1200" dirty="0"/>
            <a:t>Stress</a:t>
          </a:r>
        </a:p>
      </dsp:txBody>
      <dsp:txXfrm>
        <a:off x="2023109" y="258674"/>
        <a:ext cx="1206251" cy="1043548"/>
      </dsp:txXfrm>
    </dsp:sp>
    <dsp:sp modelId="{5E2A38D1-CC65-4EAA-858F-93C21122A354}">
      <dsp:nvSpPr>
        <dsp:cNvPr id="0" name=""/>
        <dsp:cNvSpPr/>
      </dsp:nvSpPr>
      <dsp:spPr>
        <a:xfrm>
          <a:off x="3968989" y="2159052"/>
          <a:ext cx="830686" cy="715746"/>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308D27A-DCD0-46C6-AC7F-49FB49B7F3E3}">
      <dsp:nvSpPr>
        <dsp:cNvPr id="0" name=""/>
        <dsp:cNvSpPr/>
      </dsp:nvSpPr>
      <dsp:spPr>
        <a:xfrm>
          <a:off x="3478361" y="960056"/>
          <a:ext cx="1804259" cy="1560896"/>
        </a:xfrm>
        <a:prstGeom prst="hexagon">
          <a:avLst>
            <a:gd name="adj" fmla="val 28570"/>
            <a:gd name="vf" fmla="val 115470"/>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Lack</a:t>
          </a:r>
          <a:r>
            <a:rPr lang="en-US" sz="1400" kern="1200" dirty="0"/>
            <a:t> </a:t>
          </a:r>
          <a:r>
            <a:rPr lang="en-US" sz="1400" b="1" kern="1200" dirty="0"/>
            <a:t>of</a:t>
          </a:r>
          <a:r>
            <a:rPr lang="en-US" sz="1400" kern="1200" dirty="0"/>
            <a:t> </a:t>
          </a:r>
          <a:r>
            <a:rPr lang="en-US" sz="1400" b="1" kern="1200" dirty="0"/>
            <a:t>Coping</a:t>
          </a:r>
          <a:r>
            <a:rPr lang="en-US" sz="1400" kern="1200" dirty="0"/>
            <a:t> </a:t>
          </a:r>
          <a:r>
            <a:rPr lang="en-US" sz="1400" b="1" kern="1200" dirty="0"/>
            <a:t>Skills</a:t>
          </a:r>
        </a:p>
      </dsp:txBody>
      <dsp:txXfrm>
        <a:off x="3777365" y="1218730"/>
        <a:ext cx="1206251" cy="1043548"/>
      </dsp:txXfrm>
    </dsp:sp>
    <dsp:sp modelId="{74B8088E-2CB3-418F-8A31-F687EDC4C2C2}">
      <dsp:nvSpPr>
        <dsp:cNvPr id="0" name=""/>
        <dsp:cNvSpPr/>
      </dsp:nvSpPr>
      <dsp:spPr>
        <a:xfrm>
          <a:off x="3295528" y="3669476"/>
          <a:ext cx="830686" cy="715746"/>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2E7F4A2-F527-4BE7-9248-249E3E20B67D}">
      <dsp:nvSpPr>
        <dsp:cNvPr id="0" name=""/>
        <dsp:cNvSpPr/>
      </dsp:nvSpPr>
      <dsp:spPr>
        <a:xfrm>
          <a:off x="3478361" y="2847415"/>
          <a:ext cx="1804259" cy="1560896"/>
        </a:xfrm>
        <a:prstGeom prst="hexagon">
          <a:avLst>
            <a:gd name="adj" fmla="val 28570"/>
            <a:gd name="vf" fmla="val 115470"/>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Task does not match child’s level</a:t>
          </a:r>
        </a:p>
      </dsp:txBody>
      <dsp:txXfrm>
        <a:off x="3777365" y="3106089"/>
        <a:ext cx="1206251" cy="1043548"/>
      </dsp:txXfrm>
    </dsp:sp>
    <dsp:sp modelId="{1E1D72F7-86DB-43B9-9C8D-79A1E255AF4E}">
      <dsp:nvSpPr>
        <dsp:cNvPr id="0" name=""/>
        <dsp:cNvSpPr/>
      </dsp:nvSpPr>
      <dsp:spPr>
        <a:xfrm>
          <a:off x="1624936" y="3826264"/>
          <a:ext cx="830686" cy="715746"/>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9CEBCAC8-3D91-48F5-BE82-F7D3A559711C}">
      <dsp:nvSpPr>
        <dsp:cNvPr id="0" name=""/>
        <dsp:cNvSpPr/>
      </dsp:nvSpPr>
      <dsp:spPr>
        <a:xfrm>
          <a:off x="1823646" y="3808545"/>
          <a:ext cx="1804259" cy="1560896"/>
        </a:xfrm>
        <a:prstGeom prst="hexagon">
          <a:avLst>
            <a:gd name="adj" fmla="val 28570"/>
            <a:gd name="vf" fmla="val 115470"/>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Executive Functioning (organization, planning</a:t>
          </a:r>
          <a:r>
            <a:rPr lang="en-US" sz="1400" kern="1200" dirty="0"/>
            <a:t>)</a:t>
          </a:r>
        </a:p>
      </dsp:txBody>
      <dsp:txXfrm>
        <a:off x="2122650" y="4067219"/>
        <a:ext cx="1206251" cy="1043548"/>
      </dsp:txXfrm>
    </dsp:sp>
    <dsp:sp modelId="{A1CCD754-6592-42CA-8218-733427FC356A}">
      <dsp:nvSpPr>
        <dsp:cNvPr id="0" name=""/>
        <dsp:cNvSpPr/>
      </dsp:nvSpPr>
      <dsp:spPr>
        <a:xfrm>
          <a:off x="639584" y="2488736"/>
          <a:ext cx="830686" cy="715746"/>
        </a:xfrm>
        <a:prstGeom prst="hexagon">
          <a:avLst>
            <a:gd name="adj" fmla="val 28900"/>
            <a:gd name="vf" fmla="val 11547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86ADBF92-4A8F-4194-B6B6-3CCC0A0E879A}">
      <dsp:nvSpPr>
        <dsp:cNvPr id="0" name=""/>
        <dsp:cNvSpPr/>
      </dsp:nvSpPr>
      <dsp:spPr>
        <a:xfrm>
          <a:off x="161248" y="2848488"/>
          <a:ext cx="1804259" cy="1560896"/>
        </a:xfrm>
        <a:prstGeom prst="hexagon">
          <a:avLst>
            <a:gd name="adj" fmla="val 28570"/>
            <a:gd name="vf" fmla="val 115470"/>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Communication</a:t>
          </a:r>
        </a:p>
      </dsp:txBody>
      <dsp:txXfrm>
        <a:off x="460252" y="3107162"/>
        <a:ext cx="1206251" cy="1043548"/>
      </dsp:txXfrm>
    </dsp:sp>
    <dsp:sp modelId="{FBDD86E7-0A02-4034-B7BA-F5530B020AF6}">
      <dsp:nvSpPr>
        <dsp:cNvPr id="0" name=""/>
        <dsp:cNvSpPr/>
      </dsp:nvSpPr>
      <dsp:spPr>
        <a:xfrm>
          <a:off x="161248" y="957908"/>
          <a:ext cx="1804259" cy="1560896"/>
        </a:xfrm>
        <a:prstGeom prst="hexagon">
          <a:avLst>
            <a:gd name="adj" fmla="val 28570"/>
            <a:gd name="vf" fmla="val 11547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Classroom environment</a:t>
          </a:r>
        </a:p>
      </dsp:txBody>
      <dsp:txXfrm>
        <a:off x="460252" y="1216582"/>
        <a:ext cx="1206251" cy="10435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635E0E-1F3F-4D8E-8234-D6E31FCD6BDC}">
      <dsp:nvSpPr>
        <dsp:cNvPr id="0" name=""/>
        <dsp:cNvSpPr/>
      </dsp:nvSpPr>
      <dsp:spPr>
        <a:xfrm>
          <a:off x="0" y="470209"/>
          <a:ext cx="5000124" cy="14718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“Sensory integration is a developmental theory describing how people organize sensory information from their bodies and the environment to move, play and learn. It’s an intervention approach using specialized therapy from a trained clinician.”</a:t>
          </a:r>
        </a:p>
      </dsp:txBody>
      <dsp:txXfrm>
        <a:off x="71850" y="542059"/>
        <a:ext cx="4856424" cy="1328160"/>
      </dsp:txXfrm>
    </dsp:sp>
    <dsp:sp modelId="{51036B78-8E20-49BB-B2E9-A94FD7DB7A18}">
      <dsp:nvSpPr>
        <dsp:cNvPr id="0" name=""/>
        <dsp:cNvSpPr/>
      </dsp:nvSpPr>
      <dsp:spPr>
        <a:xfrm>
          <a:off x="0" y="1991029"/>
          <a:ext cx="5000124" cy="147186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Individualized to the child, play-based, child-led</a:t>
          </a:r>
          <a:endParaRPr lang="en-US" sz="1700" kern="1200"/>
        </a:p>
      </dsp:txBody>
      <dsp:txXfrm>
        <a:off x="71850" y="2062879"/>
        <a:ext cx="4856424" cy="1328160"/>
      </dsp:txXfrm>
    </dsp:sp>
    <dsp:sp modelId="{0E59FFA5-7A06-4F95-819F-2384E7BEE077}">
      <dsp:nvSpPr>
        <dsp:cNvPr id="0" name=""/>
        <dsp:cNvSpPr/>
      </dsp:nvSpPr>
      <dsp:spPr>
        <a:xfrm>
          <a:off x="0" y="3511850"/>
          <a:ext cx="5000124" cy="147186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u="sng" kern="1200"/>
            <a:t>Not always “fixable” –  we are accommodating and supporting</a:t>
          </a:r>
          <a:endParaRPr lang="en-US" sz="1700" kern="1200"/>
        </a:p>
      </dsp:txBody>
      <dsp:txXfrm>
        <a:off x="71850" y="3583700"/>
        <a:ext cx="4856424" cy="132816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23T05:19:36.16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4854 2,'-1116'0,"1078"3,0 1,0 1,-36 11,28-5,-63 5,-21-15,90-3,-1 2,-59 8,70-1,-49 18,24-7,-417 149,264-68,189-90,-33 10,-11 4,-81 42,-113 60,142-46,75-49,-58 32,68-45,-1 0,2 2,0 2,2 0,-47 47,67-60,-22 24,-65 55,66-66,1 2,1 1,1 1,-24 31,-17 23,39-49,1 1,-34 56,-89 154,25-43,1 23,58-86,31-58,17-39,1 1,-12 51,-10 81,34-149,-27 108,13-59,-10 89,13-53,-3 53,16 366,4-259,-2-231,1 7,-2 0,-1 0,-2 0,-13 49,6-42,2 1,-6 93,14 106,3-136,38 417,3 44,-38 4,-5-536,6 55,-4-83,1 1,0-1,2 0,-1 0,2-1,14 27,3-2,2-2,2-1,41 43,104 87,-117-116,69 62,64 61,-131-121,1-3,117 74,-34-44,-19-12,93 45,-190-100,2 0,1-1,0-1,0-2,1-1,53 6,34 11,5 0,-50-12,-1 3,74 26,17 4,-93-31,0-3,95 2,140-12,-167-3,1275 1,-862-33,-295-5,-55 6,853-90,-943 114,156-17,-183 14,96-27,-166 36,-1-1,1 0,-1 0,1-1,-1-1,-1 0,1 0,-1-1,0-1,12-11,-3 2,0 1,2 1,0 0,0 2,27-12,-7 7,0 1,48-11,-16 4,132-63,-183 75,-1-1,-1-1,0-1,24-24,-15 14,8-9,-26 23,1 0,0 1,0 0,1 1,24-12,-30 18,-1 0,1 0,0-1,-1 0,0 0,0 0,0-1,0 0,-1 0,0-1,0 1,0-1,5-9,0-3,3-4,0 0,2 1,29-33,-29 36,0-1,-1-1,-1 0,19-40,-17 32,0 1,20-27,-21 37,0 0,-2-1,0-1,-2 0,0 0,0-1,-2-1,8-30,-5 0,-2 0,-2 0,-1-83,-8-381,4 501,-1 0,2-1,0 1,0 1,10-23,6-28,-1-32,8-184,-26-100,-2 176,2-541,-2 698,-3 0,-17-73,11 64,-6-71,4-35,-3-58,11 166,-3-1,-2 1,-27-83,17 63,-64-204,43 149,-6-23,-12-128,36 166,-12-46,30 145,0-1,-1 1,-1 0,0 1,-2 0,1 0,-19-22,19 27,-34-39,-46-65,75 92,-2 1,0 0,-1 1,-36-32,33 33,0-1,2-1,0 0,-19-31,-3-3,24 36,-2 1,0 1,0 0,-37-23,-20-19,-71-88,73 91,19 16,-7-6,-1 2,-116-59,78 58,-28-16,91 42,0 2,-68-21,-3-1,37 10,-95-23,143 44,-1-2,2 0,-36-21,-12-6,-144-51,158 66,23 8,-1 2,-51-12,56 16,1-1,-53-22,55 20,0 0,0 2,-49-10,-104-11,-31-4,136 21,37 6,-56-3,-411 8,237 2,240-1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23T05:19:48.733"/>
    </inkml:context>
    <inkml:brush xml:id="br0">
      <inkml:brushProperty name="width" value="0.05" units="cm"/>
      <inkml:brushProperty name="height" value="0.05" units="cm"/>
      <inkml:brushProperty name="color" value="#E71224"/>
    </inkml:brush>
  </inkml:definitions>
  <inkml:trace contextRef="#ctx0" brushRef="#br0">1149 404 24575,'11'13'0,"-1"1"0,0 1 0,-2-1 0,1 2 0,-2-1 0,12 32 0,-16-37 0,186 398 0,-172-371 0,-1 1 0,18 67 0,5 14 0,-18-69 0,11 29 0,-22-54 0,19 38 0,-21-47 0,1 0 0,-2 1 0,-1 0 0,0 0 0,-1 0 0,4 22 0,-8-23 0,-1-11 0,0 0 0,0-1 0,1 1 0,0 0 0,0-1 0,0 1 0,0 0 0,0-1 0,1 0 0,0 1 0,0-1 0,0 0 0,4 5 0,-6-9 0,1 1 0,0-1 0,0 1 0,0-1 0,0 1 0,0-1 0,0 0 0,0 1 0,0-1 0,0 0 0,0 0 0,0 0 0,1 0 0,-1 0 0,0 0 0,0 0 0,0 0 0,0 0 0,0 0 0,0 0 0,0-1 0,0 1 0,0-1 0,0 1 0,0 0 0,0-1 0,0 0 0,0 1 0,0-1 0,-1 1 0,1-1 0,0 0 0,0 0 0,-1 0 0,2-1 0,3-4 0,1 1 0,-1-2 0,6-9 0,5-12 0,-2 0 0,14-37 0,1-1 0,-5 13 6,138-317-153,-118 254-207,91-169-1,-103 229 391,-2-2-1,-3 0 1,32-100-1,-27 17 673,-28 124-708,-2 12 0,0-1 0,-1 1 0,0-1 0,1-10 0,-2 15 0,0 0 0,0 0 0,0 1 0,0-1 0,0 0 0,-1 0 0,1 0 0,0 1 0,0-1 0,-1 0 0,1 0 0,0 1 0,-1-1 0,1 0 0,0 0 0,-1 1 0,1-1 0,-1 1 0,0-1 0,1 0 0,-1 1 0,1-1 0,-1 1 0,0-1 0,1 1 0,-1 0 0,0-1 0,0 1 0,1 0 0,-1-1 0,0 1 0,0 0 0,0 0 0,1 0 0,-1 0 0,0 0 0,0 0 0,0 0 0,0 0 0,-14 1 0,1 2 0,0-1 0,0 2 0,0 0 0,0 1 0,-16 7 0,-4 2 0,-156 63 0,-100 32 0,-55-14 0,140-28 0,-20 4 0,-298 70 0,481-124 0,-62 35 0,75-36 0,-1-1 0,-1-1 0,0-1 0,-44 11 0,54-20 0,13-3 0,1 0 0,-1 1 0,1 0 0,0 0 0,-1 1 0,1-1 0,0 1 0,-9 6 0,16-9 0,0 0 0,-1 1 0,1-1 0,0 0 0,0 0 0,-1 1 0,1-1 0,0 0 0,0 1 0,0-1 0,-1 0 0,1 1 0,0-1 0,0 0 0,0 1 0,0-1 0,0 0 0,0 1 0,-1-1 0,1 1 0,0-1 0,0 0 0,0 1 0,0-1 0,0 0 0,1 1 0,-1-1 0,0 1 0,0-1 0,0 0 0,0 1 0,0-1 0,0 0 0,1 1 0,13 12 0,23 5 0,8-6 0,1-2 0,76 7 0,-29-5 0,202 15 0,1-25 0,-207-3 0,20 4 0,143 22 0,106 38 0,-289-52 0,1-3 0,125-3 0,-182-4 0,1 1 0,-1 0 0,0 0 0,-1 1 0,1 1 0,15 6 0,34 9 0,50-1 0,-69-13 0,65 16 0,-71-12 0,1-2 0,0-1 0,0-2 0,75-3 0,-111-3 0,-9-2 0,-16-7 0,17 8 0,-8-5 0,2-1 0,-1 0 0,1-1 0,0 0 0,1-1 0,-15-19 0,10 12 0,-31-26 0,-34-13 0,59 43 0,1 0 0,1-1 0,0-1 0,-33-35 0,30 25 0,-50-41 0,6 6 0,8-10 0,46 54 0,0 0 0,-2 1 0,0 0 0,-25-21 0,17 22 0,11 7 0,0-1 0,1 0 0,-1-1 0,2 0 0,-15-17 0,2-5 0,-36-43 0,52 67 0,0 1 0,0 0 0,-1 0 0,0 1 0,-1 0 0,1 1 0,-12-6 0,-142-69 0,55 25 0,-1 7 0,-30-15 0,125 57 0,-17-11 0,-38-13 0,58 26 0,0 1 0,0 0 0,-1 1 0,1 0 0,-1 0 0,1 1 0,-1 1 0,-12 0 0,22 0 0,0 0 0,0 0 0,0 0 0,-1 0 0,1 0 0,0 1 0,0-1 0,0 0 0,0 1 0,-1-1 0,1 1 0,0-1 0,0 1 0,0-1 0,0 1 0,0 0 0,0-1 0,0 1 0,0 0 0,1 0 0,-1 0 0,0 0 0,0 0 0,1 0 0,-1 0 0,1 0 0,-1 0 0,0 0 0,1 0 0,0 0 0,-1 0 0,1 1 0,0-1 0,0 0 0,-1 0 0,1 0 0,0 1 0,0-1 0,0 0 0,1 0 0,-1 0 0,0 1 0,0-1 0,1 2 0,2 7 0,1-1 0,0 1 0,0-1 0,8 13 0,-4-6 0,17 32 0,-14-28 0,0 0 0,-2 0 0,-1 0 0,9 32 0,-16-46-170,1 0-1,0 0 0,0 0 1,1-1-1,-1 1 0,1-1 1,5 8-1,11 10-6655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23T05:30:14.04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4026 145,'-1372'0,"1337"3,-1 1,1 2,0 1,-52 19,47-14,-71 25,95-30,0 0,0 1,1 1,-24 19,11-6,-2 0,0-2,-45 22,33-19,1 2,2 2,-49 42,-10 7,56-46,-206 156,173-117,-13 12,60-57,1 1,1 2,-25 33,21-24,-40 37,36-38,1 2,1 1,-37 60,66-94,-16 22,-3-1,-40 38,39-42,1 2,-38 50,-28 78,-15 23,70-125,-42 91,58-107,-2 1,-2-1,-32 40,-9 11,42-53,1 0,2 1,1 1,1 0,2 1,2 1,1 0,-8 50,5 11,-1 126,13-108,4 150,2-203,3 0,3-1,36 116,-33-137,2-1,27 47,51 70,-18-34,-58-93,1-1,2-1,45 45,-63-68,70 78,-40-43,59 54,-28-35,-28-25,46 34,-68-57,1 0,-1-1,2 0,-1-1,1-1,0 0,19 3,27 5,-1 2,0 3,75 34,-113-40,41 29,-10-6,-2-7,1-4,65 23,24 11,-49-19,0-5,150 36,206 20,-252-55,322 56,491 77,-658-130,-175-8,-40-6,260 4,6-29,-223-2,-25 2,127-1,-195-4,106-18,61-26,83-14,73-22,-360 74,15-1,-43 9,0-1,-1-1,1-1,37-16,64-29,-9 4,-10-2,117-75,-118 46,-72 53,1 1,56-32,-70 47,0-1,-1-1,0-1,20-16,122-108,-147 127,0 0,17-9,-22 15,0-1,0 0,0-1,-1 1,1-1,-1-1,0 1,-1-1,0 0,0 0,0 0,6-12,0-9,-2-1,7-34,10-30,7-16,-21 63,32-75,-27 79,-1 1,-3-2,-1 0,-2 0,-2-1,-1 0,0-74,-8-134,-1 98,2 136,-2 1,0-1,0 1,-2-1,-8-25,-40-75,36 80,2-1,-12-49,4 11,-27-98,42 159,-1 0,0 0,-1 1,-1 0,0 0,0 1,-20-18,-11-16,18 20,2-2,1 0,-23-45,9 10,-57-79,24 39,-39-84,71 131,-83-99,68 94,33 37,-22-38,-4-9,13 30,7 7,-2 1,-1 2,-32-31,-115-101,121 118,-80-58,65 53,-33-23,23 22,-86-76,94 75,-91-54,109 75,-19-10,-3 3,-1 3,-115-38,65 20,86 35,-60-20,-256-55,227 78,36 6,-100-10,62 7,-23 5,102 7,1-2,-92-18,86 9,0 2,0 3,-98-1,63 10,43 0,0-2,0-2,-48-8,67 5,-52-11,-1 3,-94-1,-469 16,617-2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23T05:18:57.84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3744 2,'-109'-1,"-119"3,208 0,0 2,-1 0,-29 12,-7 0,-26 2,-111 9,73-10,104-13,0 1,0 0,1 2,-29 14,-16 15,20-11,-1-2,-46 18,29-14,1 3,1 2,-68 51,-95 54,7-10,34-18,134-84,-69 51,25-14,-11 9,35-20,2 3,-97 109,128-125,-2-1,-1-2,-49 38,30-28,-89 95,109-104,-7 12,-45 65,24-28,44-59,1 0,-22 48,4-4,-1-9,4 3,2 0,-30 95,49-120,-41 153,45-139,2 0,3 1,4 63,1-24,-4 55,3 117,0-238,2-1,0 1,15 44,37 75,-50-131,0 1,-2 1,1-1,-2 1,2 31,-4 89,-3-68,1 994,1-602,15-209,0-25,-16-154,2 39,1-95,0-1,0 1,2 0,8 25,10 14,34 104,14 56,-60-185,2 0,20 37,15 36,-35-74,1 0,2-1,1-1,37 51,93 91,-106-126,25 36,-46-54,2 0,40 38,-28-38,64 38,-64-43,0 0,35 32,-40-30,1-1,1-1,1-1,49 22,-18-7,83 61,42 26,-125-93,111 37,-106-43,85 41,-115-45,-2 0,2-1,73 24,159 18,-138-34,50 22,59 11,-27-24,321 44,-378-62,448 36,713-40,-981-15,159-9,-7-42,-345 20,188-69,-323 99,32-11,-2-1,64-35,-82 38,0-1,-1-1,-1-1,0-1,-1 0,19-23,-18 15,-2 0,0-1,-2 0,0-1,-2-1,9-28,39-171,-28 92,128-351,-134 411,48-182,-46 146,54-168,-18 53,-54 198,14-27,-13 33,-2-2,11-32,-12 13,-1 0,1-48,-1 17,20-144,15-196,-39-133,-4 310,-3 66,-38-256,31 365,-30-91,-32-54,4 14,-14-47,58 178,-59-105,-150-268,189 336,-91-185,-27 8,113 197,-52-77,75 119,-1 2,-35-35,-115-87,-9-9,132 114,-107-76,-70-24,144 98,-174-77,-10 33,-19-8,-43-11,-8 26,300 80,1-2,0-1,-63-32,68 27,-1 2,-1 2,-55-13,-120-14,-11 20,-68-14,156 25,-153 9,134 3,-131-2,261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23T05:34:16.42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23T05:34:16.79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23T05:34:18.89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5-23T05:34:19.3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40" y="1"/>
            <a:ext cx="3037840" cy="466434"/>
          </a:xfrm>
          <a:prstGeom prst="rect">
            <a:avLst/>
          </a:prstGeom>
        </p:spPr>
        <p:txBody>
          <a:bodyPr vert="horz" lIns="93177" tIns="46589" rIns="93177" bIns="46589" rtlCol="0"/>
          <a:lstStyle>
            <a:lvl1pPr algn="r">
              <a:defRPr sz="1200"/>
            </a:lvl1pPr>
          </a:lstStyle>
          <a:p>
            <a:fld id="{2622FA1F-5BEB-4643-962E-9BDB0CB6CA59}" type="datetimeFigureOut">
              <a:rPr lang="en-US" smtClean="0"/>
              <a:t>6/5/2023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971"/>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71"/>
            <a:ext cx="3037840" cy="466433"/>
          </a:xfrm>
          <a:prstGeom prst="rect">
            <a:avLst/>
          </a:prstGeom>
        </p:spPr>
        <p:txBody>
          <a:bodyPr vert="horz" lIns="93177" tIns="46589" rIns="93177" bIns="46589" rtlCol="0" anchor="b"/>
          <a:lstStyle>
            <a:lvl1pPr algn="r">
              <a:defRPr sz="1200"/>
            </a:lvl1pPr>
          </a:lstStyle>
          <a:p>
            <a:fld id="{C8E8DF76-E153-4663-A171-A6C055615DE0}" type="slidenum">
              <a:rPr lang="en-US" smtClean="0"/>
              <a:t>‹#›</a:t>
            </a:fld>
            <a:endParaRPr lang="en-US"/>
          </a:p>
        </p:txBody>
      </p:sp>
    </p:spTree>
    <p:extLst>
      <p:ext uri="{BB962C8B-B14F-4D97-AF65-F5344CB8AC3E}">
        <p14:creationId xmlns:p14="http://schemas.microsoft.com/office/powerpoint/2010/main" val="3203533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link.springer.com/article/10.1007%2Fs10803-021-05186-3"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Michelle</a:t>
            </a:r>
          </a:p>
        </p:txBody>
      </p:sp>
      <p:sp>
        <p:nvSpPr>
          <p:cNvPr id="4" name="Slide Number Placeholder 3"/>
          <p:cNvSpPr>
            <a:spLocks noGrp="1"/>
          </p:cNvSpPr>
          <p:nvPr>
            <p:ph type="sldNum" sz="quarter" idx="10"/>
          </p:nvPr>
        </p:nvSpPr>
        <p:spPr/>
        <p:txBody>
          <a:bodyPr/>
          <a:lstStyle/>
          <a:p>
            <a:fld id="{C8E8DF76-E153-4663-A171-A6C055615DE0}" type="slidenum">
              <a:rPr lang="en-US" smtClean="0"/>
              <a:t>1</a:t>
            </a:fld>
            <a:endParaRPr lang="en-US"/>
          </a:p>
        </p:txBody>
      </p:sp>
    </p:spTree>
    <p:extLst>
      <p:ext uri="{BB962C8B-B14F-4D97-AF65-F5344CB8AC3E}">
        <p14:creationId xmlns:p14="http://schemas.microsoft.com/office/powerpoint/2010/main" val="2106025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Michelle</a:t>
            </a:r>
          </a:p>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a:t>
            </a:fld>
            <a:endParaRPr lang="en-US"/>
          </a:p>
        </p:txBody>
      </p:sp>
    </p:spTree>
    <p:extLst>
      <p:ext uri="{BB962C8B-B14F-4D97-AF65-F5344CB8AC3E}">
        <p14:creationId xmlns:p14="http://schemas.microsoft.com/office/powerpoint/2010/main" val="324530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Michelle</a:t>
            </a:r>
          </a:p>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a:t>
            </a:fld>
            <a:endParaRPr lang="en-US"/>
          </a:p>
        </p:txBody>
      </p:sp>
    </p:spTree>
    <p:extLst>
      <p:ext uri="{BB962C8B-B14F-4D97-AF65-F5344CB8AC3E}">
        <p14:creationId xmlns:p14="http://schemas.microsoft.com/office/powerpoint/2010/main" val="2560903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4</a:t>
            </a:fld>
            <a:endParaRPr lang="en-US"/>
          </a:p>
        </p:txBody>
      </p:sp>
    </p:spTree>
    <p:extLst>
      <p:ext uri="{BB962C8B-B14F-4D97-AF65-F5344CB8AC3E}">
        <p14:creationId xmlns:p14="http://schemas.microsoft.com/office/powerpoint/2010/main" val="2633550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5</a:t>
            </a:fld>
            <a:endParaRPr lang="en-US"/>
          </a:p>
        </p:txBody>
      </p:sp>
    </p:spTree>
    <p:extLst>
      <p:ext uri="{BB962C8B-B14F-4D97-AF65-F5344CB8AC3E}">
        <p14:creationId xmlns:p14="http://schemas.microsoft.com/office/powerpoint/2010/main" val="695585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6</a:t>
            </a:fld>
            <a:endParaRPr lang="en-US"/>
          </a:p>
        </p:txBody>
      </p:sp>
    </p:spTree>
    <p:extLst>
      <p:ext uri="{BB962C8B-B14F-4D97-AF65-F5344CB8AC3E}">
        <p14:creationId xmlns:p14="http://schemas.microsoft.com/office/powerpoint/2010/main" val="822345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7</a:t>
            </a:fld>
            <a:endParaRPr lang="en-US"/>
          </a:p>
        </p:txBody>
      </p:sp>
    </p:spTree>
    <p:extLst>
      <p:ext uri="{BB962C8B-B14F-4D97-AF65-F5344CB8AC3E}">
        <p14:creationId xmlns:p14="http://schemas.microsoft.com/office/powerpoint/2010/main" val="4082371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8</a:t>
            </a:fld>
            <a:endParaRPr lang="en-US"/>
          </a:p>
        </p:txBody>
      </p:sp>
    </p:spTree>
    <p:extLst>
      <p:ext uri="{BB962C8B-B14F-4D97-AF65-F5344CB8AC3E}">
        <p14:creationId xmlns:p14="http://schemas.microsoft.com/office/powerpoint/2010/main" val="3895502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9</a:t>
            </a:fld>
            <a:endParaRPr lang="en-US"/>
          </a:p>
        </p:txBody>
      </p:sp>
    </p:spTree>
    <p:extLst>
      <p:ext uri="{BB962C8B-B14F-4D97-AF65-F5344CB8AC3E}">
        <p14:creationId xmlns:p14="http://schemas.microsoft.com/office/powerpoint/2010/main" val="595203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10</a:t>
            </a:fld>
            <a:endParaRPr lang="en-US"/>
          </a:p>
        </p:txBody>
      </p:sp>
    </p:spTree>
    <p:extLst>
      <p:ext uri="{BB962C8B-B14F-4D97-AF65-F5344CB8AC3E}">
        <p14:creationId xmlns:p14="http://schemas.microsoft.com/office/powerpoint/2010/main" val="1253931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11</a:t>
            </a:fld>
            <a:endParaRPr lang="en-US"/>
          </a:p>
        </p:txBody>
      </p:sp>
    </p:spTree>
    <p:extLst>
      <p:ext uri="{BB962C8B-B14F-4D97-AF65-F5344CB8AC3E}">
        <p14:creationId xmlns:p14="http://schemas.microsoft.com/office/powerpoint/2010/main" val="3330562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12</a:t>
            </a:fld>
            <a:endParaRPr lang="en-US"/>
          </a:p>
        </p:txBody>
      </p:sp>
    </p:spTree>
    <p:extLst>
      <p:ext uri="{BB962C8B-B14F-4D97-AF65-F5344CB8AC3E}">
        <p14:creationId xmlns:p14="http://schemas.microsoft.com/office/powerpoint/2010/main" val="2412030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4"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63850" y="514350"/>
            <a:ext cx="3417888" cy="25654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1"/>
            <a:ext cx="7315200" cy="3081338"/>
          </a:xfrm>
          <a:prstGeom prst="rect">
            <a:avLst/>
          </a:prstGeom>
        </p:spPr>
        <p:txBody>
          <a:bodyPr vert="horz" lIns="91440" tIns="45720" rIns="91440" bIns="45720" rtlCol="0"/>
          <a:lstStyle/>
          <a:p>
            <a:r>
              <a:rPr lang="en-US" dirty="0"/>
              <a:t>Sensory modulation problems happen when there is a mismatch between an expected response and how the person actually perceives the sensory information.</a:t>
            </a:r>
          </a:p>
        </p:txBody>
      </p:sp>
      <p:sp>
        <p:nvSpPr>
          <p:cNvPr id="6" name="Footer Placeholder 5"/>
          <p:cNvSpPr>
            <a:spLocks noGrp="1"/>
          </p:cNvSpPr>
          <p:nvPr>
            <p:ph type="ftr" sz="quarter" idx="4"/>
          </p:nvPr>
        </p:nvSpPr>
        <p:spPr>
          <a:xfrm>
            <a:off x="0" y="6502404"/>
            <a:ext cx="3962400" cy="341314"/>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4" y="6502404"/>
            <a:ext cx="3962400" cy="341314"/>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4"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63850" y="514350"/>
            <a:ext cx="3417888" cy="25654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1"/>
            <a:ext cx="7315200" cy="3081338"/>
          </a:xfrm>
          <a:prstGeom prst="rect">
            <a:avLst/>
          </a:prstGeom>
        </p:spPr>
        <p:txBody>
          <a:bodyPr vert="horz" lIns="91440" tIns="45720" rIns="91440" bIns="45720" rtlCol="0"/>
          <a:lstStyle/>
          <a:p>
            <a:r>
              <a:rPr lang="en-US" dirty="0"/>
              <a:t>Sensory modulation problems happen when there is a mismatch between an expected response and how the person actually perceives the sensory information.</a:t>
            </a:r>
          </a:p>
          <a:p>
            <a:endParaRPr lang="en-US" dirty="0"/>
          </a:p>
          <a:p>
            <a:r>
              <a:rPr lang="en-US" dirty="0"/>
              <a:t>Tactile modulation - </a:t>
            </a:r>
          </a:p>
          <a:p>
            <a:r>
              <a:rPr lang="en-US" dirty="0"/>
              <a:t>seekers You have to touch everything and everyone in sight!</a:t>
            </a:r>
          </a:p>
          <a:p>
            <a:r>
              <a:rPr lang="en-US" dirty="0"/>
              <a:t>You prefer tight clothing - you like the compression from workout clothing or hosiery.</a:t>
            </a:r>
          </a:p>
          <a:p>
            <a:r>
              <a:rPr lang="en-US" dirty="0"/>
              <a:t>You crave cuddles and hugs</a:t>
            </a:r>
          </a:p>
          <a:p>
            <a:r>
              <a:rPr lang="en-US" dirty="0"/>
              <a:t>You mouth objects or clothing frequently </a:t>
            </a:r>
          </a:p>
          <a:p>
            <a:r>
              <a:rPr lang="en-US" dirty="0"/>
              <a:t>You crave texture on your clothes or blankets</a:t>
            </a:r>
          </a:p>
          <a:p>
            <a:r>
              <a:rPr lang="en-US" dirty="0"/>
              <a:t>You touch others without asking and don't realize it</a:t>
            </a:r>
          </a:p>
          <a:p>
            <a:r>
              <a:rPr lang="en-US" dirty="0"/>
              <a:t>Avoiders - don't like slimy/sticky, tags, respond negatively to light touch</a:t>
            </a:r>
          </a:p>
          <a:p>
            <a:endParaRPr lang="en-US" dirty="0"/>
          </a:p>
          <a:p>
            <a:r>
              <a:rPr lang="en-US" dirty="0"/>
              <a:t>Vestibular - Seekers are constantly moving, avoiders are the opposite- motion sickness in cars, avoid elevators/escalators, overly cautious on uneven surfaces</a:t>
            </a:r>
          </a:p>
          <a:p>
            <a:endParaRPr lang="en-US" dirty="0"/>
          </a:p>
          <a:p>
            <a:r>
              <a:rPr lang="en-US" dirty="0"/>
              <a:t>Visual modulation - seekers crave Like to stare at lights or oncoming headlights</a:t>
            </a:r>
          </a:p>
          <a:p>
            <a:r>
              <a:rPr lang="en-US" dirty="0"/>
              <a:t>Enjoys changing the channel quickly with the remote</a:t>
            </a:r>
          </a:p>
          <a:p>
            <a:r>
              <a:rPr lang="en-US" dirty="0"/>
              <a:t>You love bright colors and bold patterns.</a:t>
            </a:r>
          </a:p>
          <a:p>
            <a:r>
              <a:rPr lang="en-US" dirty="0"/>
              <a:t>You frequently look out of the corners of your eyes versus straight on</a:t>
            </a:r>
          </a:p>
          <a:p>
            <a:r>
              <a:rPr lang="en-US" dirty="0"/>
              <a:t>You like looking at flashing lights or spinning objects </a:t>
            </a:r>
          </a:p>
          <a:p>
            <a:r>
              <a:rPr lang="en-US" dirty="0"/>
              <a:t>You are easily distracted when there is a lot of visual stimulation surrounding you.</a:t>
            </a:r>
          </a:p>
          <a:p>
            <a:endParaRPr lang="en-US" dirty="0"/>
          </a:p>
          <a:p>
            <a:r>
              <a:rPr lang="en-US" dirty="0"/>
              <a:t>Avoiders avoid bright lights, like dark rooms, overwhelmed by bright colors/ high visual input</a:t>
            </a:r>
          </a:p>
          <a:p>
            <a:endParaRPr lang="en-US" dirty="0"/>
          </a:p>
          <a:p>
            <a:r>
              <a:rPr lang="en-US" dirty="0"/>
              <a:t>Auditory - seekers are going to seek out auditory - like loud music, make noises with mouth or with objects,</a:t>
            </a:r>
          </a:p>
          <a:p>
            <a:endParaRPr lang="en-US" dirty="0"/>
          </a:p>
          <a:p>
            <a:r>
              <a:rPr lang="en-US" dirty="0"/>
              <a:t>Avoiders - cover ears, upset by noises like fire alarms or sirens, lawn mowers. may also make noises to drown out other sounds</a:t>
            </a:r>
          </a:p>
        </p:txBody>
      </p:sp>
      <p:sp>
        <p:nvSpPr>
          <p:cNvPr id="6" name="Footer Placeholder 5"/>
          <p:cNvSpPr>
            <a:spLocks noGrp="1"/>
          </p:cNvSpPr>
          <p:nvPr>
            <p:ph type="ftr" sz="quarter" idx="4"/>
          </p:nvPr>
        </p:nvSpPr>
        <p:spPr>
          <a:xfrm>
            <a:off x="0" y="6502404"/>
            <a:ext cx="3962400" cy="341314"/>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4" y="6502404"/>
            <a:ext cx="3962400" cy="341314"/>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4"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63850" y="514350"/>
            <a:ext cx="3417888" cy="25654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1"/>
            <a:ext cx="7315200" cy="3081338"/>
          </a:xfrm>
          <a:prstGeom prst="rect">
            <a:avLst/>
          </a:prstGeom>
        </p:spPr>
        <p:txBody>
          <a:bodyPr vert="horz" lIns="91440" tIns="45720" rIns="91440" bIns="45720" rtlCol="0"/>
          <a:lstStyle/>
          <a:p>
            <a:r>
              <a:rPr lang="en-US"/>
              <a:t>Sensory modulation problems happen when there is a mismatch between an expected response and how the person actually perceives the sensory information.</a:t>
            </a:r>
          </a:p>
        </p:txBody>
      </p:sp>
      <p:sp>
        <p:nvSpPr>
          <p:cNvPr id="6" name="Footer Placeholder 5"/>
          <p:cNvSpPr>
            <a:spLocks noGrp="1"/>
          </p:cNvSpPr>
          <p:nvPr>
            <p:ph type="ftr" sz="quarter" idx="4"/>
          </p:nvPr>
        </p:nvSpPr>
        <p:spPr>
          <a:xfrm>
            <a:off x="0" y="6502404"/>
            <a:ext cx="3962400" cy="341314"/>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4" y="6502404"/>
            <a:ext cx="3962400" cy="341314"/>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4"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63850" y="514350"/>
            <a:ext cx="3417888" cy="25654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1"/>
            <a:ext cx="7315200" cy="3081338"/>
          </a:xfrm>
          <a:prstGeom prst="rect">
            <a:avLst/>
          </a:prstGeom>
        </p:spPr>
        <p:txBody>
          <a:bodyPr vert="horz" lIns="91440" tIns="45720" rIns="91440" bIns="45720" rtlCol="0"/>
          <a:lstStyle/>
          <a:p>
            <a:r>
              <a:rPr lang="en-US"/>
              <a:t>Sensory modulation problems happen when there is a mismatch between an expected response and how the person actually perceives the sensory information.</a:t>
            </a:r>
          </a:p>
        </p:txBody>
      </p:sp>
      <p:sp>
        <p:nvSpPr>
          <p:cNvPr id="6" name="Footer Placeholder 5"/>
          <p:cNvSpPr>
            <a:spLocks noGrp="1"/>
          </p:cNvSpPr>
          <p:nvPr>
            <p:ph type="ftr" sz="quarter" idx="4"/>
          </p:nvPr>
        </p:nvSpPr>
        <p:spPr>
          <a:xfrm>
            <a:off x="0" y="6502404"/>
            <a:ext cx="3962400" cy="341314"/>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4" y="6502404"/>
            <a:ext cx="3962400" cy="341314"/>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17</a:t>
            </a:fld>
            <a:endParaRPr lang="en-US"/>
          </a:p>
        </p:txBody>
      </p:sp>
    </p:spTree>
    <p:extLst>
      <p:ext uri="{BB962C8B-B14F-4D97-AF65-F5344CB8AC3E}">
        <p14:creationId xmlns:p14="http://schemas.microsoft.com/office/powerpoint/2010/main" val="1547471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18</a:t>
            </a:fld>
            <a:endParaRPr lang="en-US"/>
          </a:p>
        </p:txBody>
      </p:sp>
    </p:spTree>
    <p:extLst>
      <p:ext uri="{BB962C8B-B14F-4D97-AF65-F5344CB8AC3E}">
        <p14:creationId xmlns:p14="http://schemas.microsoft.com/office/powerpoint/2010/main" val="2261632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19</a:t>
            </a:fld>
            <a:endParaRPr lang="en-US"/>
          </a:p>
        </p:txBody>
      </p:sp>
    </p:spTree>
    <p:extLst>
      <p:ext uri="{BB962C8B-B14F-4D97-AF65-F5344CB8AC3E}">
        <p14:creationId xmlns:p14="http://schemas.microsoft.com/office/powerpoint/2010/main" val="2895277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20</a:t>
            </a:fld>
            <a:endParaRPr lang="en-US"/>
          </a:p>
        </p:txBody>
      </p:sp>
    </p:spTree>
    <p:extLst>
      <p:ext uri="{BB962C8B-B14F-4D97-AF65-F5344CB8AC3E}">
        <p14:creationId xmlns:p14="http://schemas.microsoft.com/office/powerpoint/2010/main" val="3618605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21</a:t>
            </a:fld>
            <a:endParaRPr lang="en-US"/>
          </a:p>
        </p:txBody>
      </p:sp>
    </p:spTree>
    <p:extLst>
      <p:ext uri="{BB962C8B-B14F-4D97-AF65-F5344CB8AC3E}">
        <p14:creationId xmlns:p14="http://schemas.microsoft.com/office/powerpoint/2010/main" val="2045596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22</a:t>
            </a:fld>
            <a:endParaRPr lang="en-US"/>
          </a:p>
        </p:txBody>
      </p:sp>
    </p:spTree>
    <p:extLst>
      <p:ext uri="{BB962C8B-B14F-4D97-AF65-F5344CB8AC3E}">
        <p14:creationId xmlns:p14="http://schemas.microsoft.com/office/powerpoint/2010/main" val="1119857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23</a:t>
            </a:fld>
            <a:endParaRPr lang="en-US"/>
          </a:p>
        </p:txBody>
      </p:sp>
    </p:spTree>
    <p:extLst>
      <p:ext uri="{BB962C8B-B14F-4D97-AF65-F5344CB8AC3E}">
        <p14:creationId xmlns:p14="http://schemas.microsoft.com/office/powerpoint/2010/main" val="3802411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24</a:t>
            </a:fld>
            <a:endParaRPr lang="en-US"/>
          </a:p>
        </p:txBody>
      </p:sp>
    </p:spTree>
    <p:extLst>
      <p:ext uri="{BB962C8B-B14F-4D97-AF65-F5344CB8AC3E}">
        <p14:creationId xmlns:p14="http://schemas.microsoft.com/office/powerpoint/2010/main" val="1268184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25</a:t>
            </a:fld>
            <a:endParaRPr lang="en-US"/>
          </a:p>
        </p:txBody>
      </p:sp>
    </p:spTree>
    <p:extLst>
      <p:ext uri="{BB962C8B-B14F-4D97-AF65-F5344CB8AC3E}">
        <p14:creationId xmlns:p14="http://schemas.microsoft.com/office/powerpoint/2010/main" val="894379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26</a:t>
            </a:fld>
            <a:endParaRPr lang="en-US"/>
          </a:p>
        </p:txBody>
      </p:sp>
    </p:spTree>
    <p:extLst>
      <p:ext uri="{BB962C8B-B14F-4D97-AF65-F5344CB8AC3E}">
        <p14:creationId xmlns:p14="http://schemas.microsoft.com/office/powerpoint/2010/main" val="23521473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27</a:t>
            </a:fld>
            <a:endParaRPr lang="en-US"/>
          </a:p>
        </p:txBody>
      </p:sp>
    </p:spTree>
    <p:extLst>
      <p:ext uri="{BB962C8B-B14F-4D97-AF65-F5344CB8AC3E}">
        <p14:creationId xmlns:p14="http://schemas.microsoft.com/office/powerpoint/2010/main" val="35850782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28</a:t>
            </a:fld>
            <a:endParaRPr lang="en-US"/>
          </a:p>
        </p:txBody>
      </p:sp>
    </p:spTree>
    <p:extLst>
      <p:ext uri="{BB962C8B-B14F-4D97-AF65-F5344CB8AC3E}">
        <p14:creationId xmlns:p14="http://schemas.microsoft.com/office/powerpoint/2010/main" val="19774821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29</a:t>
            </a:fld>
            <a:endParaRPr lang="en-US"/>
          </a:p>
        </p:txBody>
      </p:sp>
    </p:spTree>
    <p:extLst>
      <p:ext uri="{BB962C8B-B14F-4D97-AF65-F5344CB8AC3E}">
        <p14:creationId xmlns:p14="http://schemas.microsoft.com/office/powerpoint/2010/main" val="11133599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30</a:t>
            </a:fld>
            <a:endParaRPr lang="en-US"/>
          </a:p>
        </p:txBody>
      </p:sp>
    </p:spTree>
    <p:extLst>
      <p:ext uri="{BB962C8B-B14F-4D97-AF65-F5344CB8AC3E}">
        <p14:creationId xmlns:p14="http://schemas.microsoft.com/office/powerpoint/2010/main" val="16377027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31</a:t>
            </a:fld>
            <a:endParaRPr lang="en-US"/>
          </a:p>
        </p:txBody>
      </p:sp>
    </p:spTree>
    <p:extLst>
      <p:ext uri="{BB962C8B-B14F-4D97-AF65-F5344CB8AC3E}">
        <p14:creationId xmlns:p14="http://schemas.microsoft.com/office/powerpoint/2010/main" val="3613116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32</a:t>
            </a:fld>
            <a:endParaRPr lang="en-US"/>
          </a:p>
        </p:txBody>
      </p:sp>
    </p:spTree>
    <p:extLst>
      <p:ext uri="{BB962C8B-B14F-4D97-AF65-F5344CB8AC3E}">
        <p14:creationId xmlns:p14="http://schemas.microsoft.com/office/powerpoint/2010/main" val="4058788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33</a:t>
            </a:fld>
            <a:endParaRPr lang="en-US"/>
          </a:p>
        </p:txBody>
      </p:sp>
    </p:spTree>
    <p:extLst>
      <p:ext uri="{BB962C8B-B14F-4D97-AF65-F5344CB8AC3E}">
        <p14:creationId xmlns:p14="http://schemas.microsoft.com/office/powerpoint/2010/main" val="1173399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34</a:t>
            </a:fld>
            <a:endParaRPr lang="en-US"/>
          </a:p>
        </p:txBody>
      </p:sp>
    </p:spTree>
    <p:extLst>
      <p:ext uri="{BB962C8B-B14F-4D97-AF65-F5344CB8AC3E}">
        <p14:creationId xmlns:p14="http://schemas.microsoft.com/office/powerpoint/2010/main" val="30025570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35</a:t>
            </a:fld>
            <a:endParaRPr lang="en-US"/>
          </a:p>
        </p:txBody>
      </p:sp>
    </p:spTree>
    <p:extLst>
      <p:ext uri="{BB962C8B-B14F-4D97-AF65-F5344CB8AC3E}">
        <p14:creationId xmlns:p14="http://schemas.microsoft.com/office/powerpoint/2010/main" val="2091123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36</a:t>
            </a:fld>
            <a:endParaRPr lang="en-US"/>
          </a:p>
        </p:txBody>
      </p:sp>
    </p:spTree>
    <p:extLst>
      <p:ext uri="{BB962C8B-B14F-4D97-AF65-F5344CB8AC3E}">
        <p14:creationId xmlns:p14="http://schemas.microsoft.com/office/powerpoint/2010/main" val="6515570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37</a:t>
            </a:fld>
            <a:endParaRPr lang="en-US"/>
          </a:p>
        </p:txBody>
      </p:sp>
    </p:spTree>
    <p:extLst>
      <p:ext uri="{BB962C8B-B14F-4D97-AF65-F5344CB8AC3E}">
        <p14:creationId xmlns:p14="http://schemas.microsoft.com/office/powerpoint/2010/main" val="15402229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38</a:t>
            </a:fld>
            <a:endParaRPr lang="en-US"/>
          </a:p>
        </p:txBody>
      </p:sp>
    </p:spTree>
    <p:extLst>
      <p:ext uri="{BB962C8B-B14F-4D97-AF65-F5344CB8AC3E}">
        <p14:creationId xmlns:p14="http://schemas.microsoft.com/office/powerpoint/2010/main" val="18886606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39</a:t>
            </a:fld>
            <a:endParaRPr lang="en-US"/>
          </a:p>
        </p:txBody>
      </p:sp>
    </p:spTree>
    <p:extLst>
      <p:ext uri="{BB962C8B-B14F-4D97-AF65-F5344CB8AC3E}">
        <p14:creationId xmlns:p14="http://schemas.microsoft.com/office/powerpoint/2010/main" val="267008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40</a:t>
            </a:fld>
            <a:endParaRPr lang="en-US"/>
          </a:p>
        </p:txBody>
      </p:sp>
    </p:spTree>
    <p:extLst>
      <p:ext uri="{BB962C8B-B14F-4D97-AF65-F5344CB8AC3E}">
        <p14:creationId xmlns:p14="http://schemas.microsoft.com/office/powerpoint/2010/main" val="20487973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41</a:t>
            </a:fld>
            <a:endParaRPr lang="en-US"/>
          </a:p>
        </p:txBody>
      </p:sp>
    </p:spTree>
    <p:extLst>
      <p:ext uri="{BB962C8B-B14F-4D97-AF65-F5344CB8AC3E}">
        <p14:creationId xmlns:p14="http://schemas.microsoft.com/office/powerpoint/2010/main" val="19615403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42</a:t>
            </a:fld>
            <a:endParaRPr lang="en-US"/>
          </a:p>
        </p:txBody>
      </p:sp>
    </p:spTree>
    <p:extLst>
      <p:ext uri="{BB962C8B-B14F-4D97-AF65-F5344CB8AC3E}">
        <p14:creationId xmlns:p14="http://schemas.microsoft.com/office/powerpoint/2010/main" val="34396271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43</a:t>
            </a:fld>
            <a:endParaRPr lang="en-US"/>
          </a:p>
        </p:txBody>
      </p:sp>
    </p:spTree>
    <p:extLst>
      <p:ext uri="{BB962C8B-B14F-4D97-AF65-F5344CB8AC3E}">
        <p14:creationId xmlns:p14="http://schemas.microsoft.com/office/powerpoint/2010/main" val="21127018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44</a:t>
            </a:fld>
            <a:endParaRPr lang="en-US"/>
          </a:p>
        </p:txBody>
      </p:sp>
    </p:spTree>
    <p:extLst>
      <p:ext uri="{BB962C8B-B14F-4D97-AF65-F5344CB8AC3E}">
        <p14:creationId xmlns:p14="http://schemas.microsoft.com/office/powerpoint/2010/main" val="40382280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Schools:</a:t>
            </a:r>
            <a:br>
              <a:rPr lang="en-US" dirty="0"/>
            </a:br>
            <a:r>
              <a:rPr lang="en-US" dirty="0"/>
              <a:t>Person, Place, Thing, and….Sensory Processing</a:t>
            </a:r>
          </a:p>
        </p:txBody>
      </p:sp>
      <p:sp>
        <p:nvSpPr>
          <p:cNvPr id="4" name="Slide Number Placeholder 3"/>
          <p:cNvSpPr>
            <a:spLocks noGrp="1"/>
          </p:cNvSpPr>
          <p:nvPr>
            <p:ph type="sldNum" sz="quarter" idx="5"/>
          </p:nvPr>
        </p:nvSpPr>
        <p:spPr/>
        <p:txBody>
          <a:bodyPr/>
          <a:lstStyle/>
          <a:p>
            <a:fld id="{C8E8DF76-E153-4663-A171-A6C055615DE0}" type="slidenum">
              <a:rPr lang="en-US" smtClean="0"/>
              <a:t>45</a:t>
            </a:fld>
            <a:endParaRPr lang="en-US"/>
          </a:p>
        </p:txBody>
      </p:sp>
    </p:spTree>
    <p:extLst>
      <p:ext uri="{BB962C8B-B14F-4D97-AF65-F5344CB8AC3E}">
        <p14:creationId xmlns:p14="http://schemas.microsoft.com/office/powerpoint/2010/main" val="13126330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thinking about sensory processing I first like to think about our nervous system….</a:t>
            </a:r>
          </a:p>
          <a:p>
            <a:r>
              <a:rPr lang="en-US" dirty="0"/>
              <a:t>Our peripheral nervous system is made up of our somatic (voluntary actions) and autonomic (unvoluntary) as you can imagine, this is rooted in survival and how we react to danger. </a:t>
            </a:r>
          </a:p>
        </p:txBody>
      </p:sp>
      <p:sp>
        <p:nvSpPr>
          <p:cNvPr id="4" name="Slide Number Placeholder 3"/>
          <p:cNvSpPr>
            <a:spLocks noGrp="1"/>
          </p:cNvSpPr>
          <p:nvPr>
            <p:ph type="sldNum" sz="quarter" idx="5"/>
          </p:nvPr>
        </p:nvSpPr>
        <p:spPr/>
        <p:txBody>
          <a:bodyPr/>
          <a:lstStyle/>
          <a:p>
            <a:fld id="{C8E8DF76-E153-4663-A171-A6C055615DE0}" type="slidenum">
              <a:rPr lang="en-US" smtClean="0"/>
              <a:t>46</a:t>
            </a:fld>
            <a:endParaRPr lang="en-US"/>
          </a:p>
        </p:txBody>
      </p:sp>
    </p:spTree>
    <p:extLst>
      <p:ext uri="{BB962C8B-B14F-4D97-AF65-F5344CB8AC3E}">
        <p14:creationId xmlns:p14="http://schemas.microsoft.com/office/powerpoint/2010/main" val="413273886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talk about sensory processing, I wanted to present to you 2 different environments….</a:t>
            </a:r>
          </a:p>
          <a:p>
            <a:endParaRPr lang="en-US" dirty="0"/>
          </a:p>
          <a:p>
            <a:r>
              <a:rPr lang="en-US" dirty="0"/>
              <a:t>Sam presents </a:t>
            </a:r>
          </a:p>
          <a:p>
            <a:endParaRPr lang="en-US" dirty="0"/>
          </a:p>
          <a:p>
            <a:r>
              <a:rPr lang="en-US" dirty="0"/>
              <a:t>Main point: this experience being in new York can be really overwhelming for some people and takes a lot of integrated sensory information; this can also be stimulating and enjoyable for some people. </a:t>
            </a:r>
          </a:p>
          <a:p>
            <a:endParaRPr lang="en-US" dirty="0"/>
          </a:p>
          <a:p>
            <a:r>
              <a:rPr lang="en-US" dirty="0"/>
              <a:t>Now think about doing a task like walking across the street: your body and brain has to process all of this information to come up with a goal (walking across the street) and executing it while keeping your body safe and organized to do the task. </a:t>
            </a:r>
          </a:p>
          <a:p>
            <a:endParaRPr lang="en-US" dirty="0"/>
          </a:p>
          <a:p>
            <a:r>
              <a:rPr lang="en-US" dirty="0"/>
              <a:t>Thinking about our students, if they already have difficulties processing sensory information, tasks that seem “simple” like crossing the street could be extremely difficult. It is so hard to focus and control their bodies in this environment. </a:t>
            </a:r>
          </a:p>
          <a:p>
            <a:endParaRPr lang="en-US" dirty="0"/>
          </a:p>
          <a:p>
            <a:r>
              <a:rPr lang="en-US" dirty="0"/>
              <a:t>Possible sensory challenges in this environment: not feeling safe, getting hit by a car or people, falling down, fight or flight or freeze, can’t access public transportation, feeling overwhelmed</a:t>
            </a:r>
          </a:p>
        </p:txBody>
      </p:sp>
      <p:sp>
        <p:nvSpPr>
          <p:cNvPr id="4" name="Slide Number Placeholder 3"/>
          <p:cNvSpPr>
            <a:spLocks noGrp="1"/>
          </p:cNvSpPr>
          <p:nvPr>
            <p:ph type="sldNum" sz="quarter" idx="5"/>
          </p:nvPr>
        </p:nvSpPr>
        <p:spPr/>
        <p:txBody>
          <a:bodyPr/>
          <a:lstStyle/>
          <a:p>
            <a:fld id="{14F85328-33AA-4924-A4C9-7B1FF1C7BD0D}" type="slidenum">
              <a:rPr lang="en-US" smtClean="0"/>
              <a:t>47</a:t>
            </a:fld>
            <a:endParaRPr lang="en-US"/>
          </a:p>
        </p:txBody>
      </p:sp>
    </p:spTree>
    <p:extLst>
      <p:ext uri="{BB962C8B-B14F-4D97-AF65-F5344CB8AC3E}">
        <p14:creationId xmlns:p14="http://schemas.microsoft.com/office/powerpoint/2010/main" val="22671000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322">
              <a:defRPr/>
            </a:pPr>
            <a:r>
              <a:rPr lang="en-US" dirty="0"/>
              <a:t>Katherine presents </a:t>
            </a:r>
          </a:p>
          <a:p>
            <a:pPr defTabSz="924322">
              <a:defRPr/>
            </a:pPr>
            <a:endParaRPr lang="en-US" dirty="0"/>
          </a:p>
          <a:p>
            <a:pPr defTabSz="924322">
              <a:defRPr/>
            </a:pPr>
            <a:r>
              <a:rPr lang="en-US" dirty="0"/>
              <a:t>If we compare this scenario to the New York City scenario, we can see that there’s less stimulation. It feels “cleaner”, it’s easier to process what is happening. If we needed to do a task or respond to a change in our environment, we could most likely do that. </a:t>
            </a:r>
          </a:p>
          <a:p>
            <a:pPr defTabSz="924322">
              <a:defRPr/>
            </a:pPr>
            <a:endParaRPr lang="en-US" dirty="0"/>
          </a:p>
          <a:p>
            <a:pPr defTabSz="924322">
              <a:defRPr/>
            </a:pPr>
            <a:r>
              <a:rPr lang="en-US" dirty="0"/>
              <a:t>Imagine walking across the road. What would you need…</a:t>
            </a:r>
          </a:p>
          <a:p>
            <a:endParaRPr lang="en-US" dirty="0"/>
          </a:p>
          <a:p>
            <a:r>
              <a:rPr lang="en-US" dirty="0"/>
              <a:t>Walking across the road-you wouldn’t need to process as much information. You will be able to hear if a car was coming. You would be able to easily see if a car was coming. There’s not a lot of obstacles. </a:t>
            </a:r>
          </a:p>
          <a:p>
            <a:endParaRPr lang="en-US" dirty="0"/>
          </a:p>
          <a:p>
            <a:r>
              <a:rPr lang="en-US" dirty="0"/>
              <a:t>If a person had sensory challenges, there is time and space and filter the information that they’re receiving. We don’t need to react super quickly or do complex skills. </a:t>
            </a:r>
          </a:p>
          <a:p>
            <a:endParaRPr lang="en-US" dirty="0"/>
          </a:p>
          <a:p>
            <a:endParaRPr lang="en-US" dirty="0"/>
          </a:p>
        </p:txBody>
      </p:sp>
      <p:sp>
        <p:nvSpPr>
          <p:cNvPr id="4" name="Slide Number Placeholder 3"/>
          <p:cNvSpPr>
            <a:spLocks noGrp="1"/>
          </p:cNvSpPr>
          <p:nvPr>
            <p:ph type="sldNum" sz="quarter" idx="5"/>
          </p:nvPr>
        </p:nvSpPr>
        <p:spPr/>
        <p:txBody>
          <a:bodyPr/>
          <a:lstStyle/>
          <a:p>
            <a:fld id="{14F85328-33AA-4924-A4C9-7B1FF1C7BD0D}" type="slidenum">
              <a:rPr lang="en-US" smtClean="0"/>
              <a:t>48</a:t>
            </a:fld>
            <a:endParaRPr lang="en-US"/>
          </a:p>
        </p:txBody>
      </p:sp>
    </p:spTree>
    <p:extLst>
      <p:ext uri="{BB962C8B-B14F-4D97-AF65-F5344CB8AC3E}">
        <p14:creationId xmlns:p14="http://schemas.microsoft.com/office/powerpoint/2010/main" val="38055382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u="none" dirty="0">
                <a:hlinkClick r:id="rId3"/>
              </a:rPr>
              <a:t>Sam presents</a:t>
            </a:r>
          </a:p>
          <a:p>
            <a:endParaRPr lang="en-US" dirty="0">
              <a:hlinkClick r:id="" action="ppaction://noaction"/>
            </a:endParaRPr>
          </a:p>
          <a:p>
            <a:r>
              <a:rPr lang="en-US" dirty="0">
                <a:hlinkClick r:id="" action="ppaction://noaction"/>
              </a:rPr>
              <a:t>In Our Own Words: The Complex Sensory Experiences of Autistic Adults | SpringerLink</a:t>
            </a:r>
            <a:endParaRPr lang="en-US" dirty="0"/>
          </a:p>
          <a:p>
            <a:r>
              <a:rPr lang="en-US" dirty="0"/>
              <a:t>Qualitative research: autistic adults report difficulty with mental health and anxiety due to sensory experiences. They feel they experience physical pain and this impacts their sleep and eating patterns. In general, they report feeling overwhelmed and disengaged to the point of “shutting down”. They may seek soothing sensory input to cope and we may be interpreting this as sensory seeking. This can lead to a desire for control and predictability. They found that having support from relationships helps them manage their differences. Their energy level or mood also impacted their tolerance. </a:t>
            </a:r>
          </a:p>
          <a:p>
            <a:endParaRPr lang="en-US" dirty="0"/>
          </a:p>
          <a:p>
            <a:r>
              <a:rPr lang="en-US" b="1" dirty="0"/>
              <a:t>Sensory processing disorder: seen as a separate diagnosis and presents differently than other diagnoses</a:t>
            </a:r>
          </a:p>
          <a:p>
            <a:endParaRPr lang="en-US" b="1" dirty="0"/>
          </a:p>
          <a:p>
            <a:r>
              <a:rPr lang="en-US" b="1" dirty="0"/>
              <a:t>ADHD: </a:t>
            </a:r>
            <a:r>
              <a:rPr lang="en-US" dirty="0"/>
              <a:t>There is a 40% overlap of students with sensory differences and ADHD (40% of kids with ADHD will have sensory differences)</a:t>
            </a:r>
          </a:p>
          <a:p>
            <a:r>
              <a:rPr lang="en-US" dirty="0"/>
              <a:t>Difference between SPD and ADHD is that kids with ADHD will react less and less to new stimuli</a:t>
            </a:r>
          </a:p>
          <a:p>
            <a:endParaRPr lang="en-US" dirty="0"/>
          </a:p>
          <a:p>
            <a:r>
              <a:rPr lang="en-US" b="1" dirty="0"/>
              <a:t>Autism: </a:t>
            </a:r>
            <a:r>
              <a:rPr lang="en-US" b="0" dirty="0"/>
              <a:t>Not all students with sensory processing differences are autistic. Autistic students tend to have decreased general “arousal” at baseline (meaning, require more input). Autistic students tend to have more challenges with praxis (motor planning, sequencing, problem-solving, coming up with ideas), posture, and discrimination… this may present as more physical challenges or difficulty coming up with play ideas. </a:t>
            </a:r>
          </a:p>
          <a:p>
            <a:endParaRPr lang="en-US" b="0" dirty="0"/>
          </a:p>
          <a:p>
            <a:r>
              <a:rPr lang="en-US" b="1" dirty="0"/>
              <a:t>****Important to note that even though our students may be more likely to have sensory processing </a:t>
            </a:r>
            <a:r>
              <a:rPr lang="en-US" b="1" dirty="0" err="1"/>
              <a:t>disroders</a:t>
            </a:r>
            <a:r>
              <a:rPr lang="en-US" b="1" dirty="0"/>
              <a:t>… every single person has a unique sensory profile and sensory processing preferences. </a:t>
            </a:r>
            <a:endParaRPr lang="en-US" dirty="0"/>
          </a:p>
          <a:p>
            <a:endParaRPr lang="en-US" dirty="0"/>
          </a:p>
        </p:txBody>
      </p:sp>
      <p:sp>
        <p:nvSpPr>
          <p:cNvPr id="4" name="Slide Number Placeholder 3"/>
          <p:cNvSpPr>
            <a:spLocks noGrp="1"/>
          </p:cNvSpPr>
          <p:nvPr>
            <p:ph type="sldNum" sz="quarter" idx="5"/>
          </p:nvPr>
        </p:nvSpPr>
        <p:spPr/>
        <p:txBody>
          <a:bodyPr/>
          <a:lstStyle/>
          <a:p>
            <a:fld id="{14F85328-33AA-4924-A4C9-7B1FF1C7BD0D}" type="slidenum">
              <a:rPr lang="en-US" smtClean="0"/>
              <a:t>49</a:t>
            </a:fld>
            <a:endParaRPr lang="en-US"/>
          </a:p>
        </p:txBody>
      </p:sp>
    </p:spTree>
    <p:extLst>
      <p:ext uri="{BB962C8B-B14F-4D97-AF65-F5344CB8AC3E}">
        <p14:creationId xmlns:p14="http://schemas.microsoft.com/office/powerpoint/2010/main" val="5770271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rgbClr val="FF0000"/>
              </a:solidFill>
            </a:endParaRPr>
          </a:p>
          <a:p>
            <a:endParaRPr lang="en-US" b="1" dirty="0">
              <a:solidFill>
                <a:srgbClr val="FF0000"/>
              </a:solidFill>
            </a:endParaRPr>
          </a:p>
          <a:p>
            <a:r>
              <a:rPr lang="en-US" b="1" dirty="0">
                <a:solidFill>
                  <a:srgbClr val="FF0000"/>
                </a:solidFill>
              </a:rPr>
              <a:t>I highlighted the yellow because this is what a lot of people think about when we discuss sensory processing. These are often “visible” to people because they look like a behavior. </a:t>
            </a:r>
          </a:p>
          <a:p>
            <a:r>
              <a:rPr lang="en-US" b="1" dirty="0">
                <a:solidFill>
                  <a:srgbClr val="FF0000"/>
                </a:solidFill>
              </a:rPr>
              <a:t>Sam</a:t>
            </a:r>
          </a:p>
          <a:p>
            <a:r>
              <a:rPr lang="en-US" b="1" dirty="0">
                <a:solidFill>
                  <a:srgbClr val="FF0000"/>
                </a:solidFill>
              </a:rPr>
              <a:t>Katherine does 2 examples</a:t>
            </a:r>
          </a:p>
          <a:p>
            <a:endParaRPr lang="en-US" b="1" dirty="0">
              <a:solidFill>
                <a:srgbClr val="FF0000"/>
              </a:solidFill>
            </a:endParaRPr>
          </a:p>
          <a:p>
            <a:r>
              <a:rPr lang="en-US" b="1" dirty="0">
                <a:solidFill>
                  <a:srgbClr val="FF0000"/>
                </a:solidFill>
              </a:rPr>
              <a:t>People often think about sensory issues as disruptive behavior, aggression, meltdown, </a:t>
            </a:r>
            <a:r>
              <a:rPr lang="en-US" b="1" dirty="0" err="1">
                <a:solidFill>
                  <a:srgbClr val="FF0000"/>
                </a:solidFill>
              </a:rPr>
              <a:t>etc</a:t>
            </a:r>
            <a:r>
              <a:rPr lang="en-US" b="1" dirty="0">
                <a:solidFill>
                  <a:srgbClr val="FF0000"/>
                </a:solidFill>
              </a:rPr>
              <a:t>; THIS is what sensory processing issues actually ARE. </a:t>
            </a:r>
          </a:p>
          <a:p>
            <a:endParaRPr lang="en-US" dirty="0"/>
          </a:p>
          <a:p>
            <a:r>
              <a:rPr lang="en-US" dirty="0"/>
              <a:t>This is just to show the complexity of sensory processing challenges. An OT has the training and background in neurology and motor development to tease out which sensory area a child is having difficulty with. Often, these areas are overlapping. </a:t>
            </a:r>
          </a:p>
          <a:p>
            <a:r>
              <a:rPr lang="en-US" dirty="0"/>
              <a:t>We have to be extremely careful when we are providing sensory interventions, especially when we are using sensory equipment and tools such as swings, weighted vests, or special gyms. The input has to match a child’s sensory profile and meet their needs, otherwise we can cause more challenges or dysregulation. </a:t>
            </a:r>
          </a:p>
          <a:p>
            <a:endParaRPr lang="en-US" dirty="0"/>
          </a:p>
          <a:p>
            <a:r>
              <a:rPr lang="en-US" dirty="0"/>
              <a:t>Most people think about sensory as just </a:t>
            </a:r>
            <a:r>
              <a:rPr lang="en-US" b="1" dirty="0"/>
              <a:t>Sensory Modulation Disorder</a:t>
            </a:r>
            <a:r>
              <a:rPr lang="en-US" dirty="0"/>
              <a:t>, where a child is too sensitive or craves additional input (called “sensory seeker”). </a:t>
            </a:r>
          </a:p>
          <a:p>
            <a:pPr defTabSz="914266">
              <a:defRPr/>
            </a:pPr>
            <a:r>
              <a:rPr lang="en-US" dirty="0"/>
              <a:t>Movement Disorders – PROP and VESTIBULAR are impaired</a:t>
            </a:r>
          </a:p>
          <a:p>
            <a:r>
              <a:rPr lang="en-US" dirty="0"/>
              <a:t>But sensory processing challenges can also impact a </a:t>
            </a:r>
            <a:r>
              <a:rPr lang="en-US" b="1" dirty="0"/>
              <a:t>child’s movement/physical development, ability to plan and problem-solve</a:t>
            </a:r>
            <a:r>
              <a:rPr lang="en-US" dirty="0"/>
              <a:t>. It can also impact their ability to tell </a:t>
            </a:r>
            <a:r>
              <a:rPr lang="en-US" b="1" dirty="0"/>
              <a:t>where their body is in space, or identify stimuli (finding something in a crowded room, etc.). </a:t>
            </a:r>
          </a:p>
          <a:p>
            <a:endParaRPr lang="en-US" b="1" dirty="0"/>
          </a:p>
          <a:p>
            <a:r>
              <a:rPr lang="en-US" b="1" dirty="0"/>
              <a:t>Sensory Modulation Story – Katherine’s example</a:t>
            </a:r>
          </a:p>
          <a:p>
            <a:r>
              <a:rPr lang="en-US" b="1" dirty="0"/>
              <a:t>***always occurs with Motor and Discrimination</a:t>
            </a:r>
          </a:p>
          <a:p>
            <a:r>
              <a:rPr lang="en-US" b="1" dirty="0"/>
              <a:t>Sensory-Based Motor Disorder Story – Sam’s story</a:t>
            </a:r>
          </a:p>
          <a:p>
            <a:r>
              <a:rPr lang="en-US" b="1" dirty="0"/>
              <a:t>Sensory Discrimination Disorder Story – Katherine’s example, BM</a:t>
            </a:r>
          </a:p>
          <a:p>
            <a:endParaRPr lang="en-US" dirty="0"/>
          </a:p>
          <a:p>
            <a:r>
              <a:rPr lang="en-US" dirty="0"/>
              <a:t>Katherine will find a video re: what dyspraxia or postural disorder </a:t>
            </a:r>
          </a:p>
          <a:p>
            <a:r>
              <a:rPr lang="en-US" b="1" dirty="0"/>
              <a:t>Dyspraxia</a:t>
            </a:r>
          </a:p>
          <a:p>
            <a:pPr lvl="1"/>
            <a:r>
              <a:rPr lang="en-US" dirty="0"/>
              <a:t>Planning (Motor Planning)</a:t>
            </a:r>
          </a:p>
          <a:p>
            <a:pPr lvl="1"/>
            <a:r>
              <a:rPr lang="en-US" dirty="0"/>
              <a:t>Sequencing body actions</a:t>
            </a:r>
          </a:p>
          <a:p>
            <a:pPr lvl="1"/>
            <a:r>
              <a:rPr lang="en-US" dirty="0"/>
              <a:t>Problem-solving</a:t>
            </a:r>
          </a:p>
          <a:p>
            <a:pPr lvl="1"/>
            <a:r>
              <a:rPr lang="en-US" dirty="0"/>
              <a:t>Difficult transitions</a:t>
            </a:r>
          </a:p>
          <a:p>
            <a:pPr lvl="1"/>
            <a:r>
              <a:rPr lang="en-US" dirty="0"/>
              <a:t>Emotional dysregulation</a:t>
            </a:r>
          </a:p>
          <a:p>
            <a:pPr lvl="1"/>
            <a:r>
              <a:rPr lang="en-US" dirty="0"/>
              <a:t>Frustrated when unable to complete tasks</a:t>
            </a:r>
          </a:p>
          <a:p>
            <a:pPr lvl="1"/>
            <a:r>
              <a:rPr lang="en-US" dirty="0"/>
              <a:t>Prefers sedentary</a:t>
            </a:r>
          </a:p>
          <a:p>
            <a:endParaRPr lang="en-US" dirty="0"/>
          </a:p>
          <a:p>
            <a:r>
              <a:rPr lang="en-US" b="1" dirty="0"/>
              <a:t>Postural Disorder</a:t>
            </a:r>
          </a:p>
          <a:p>
            <a:pPr lvl="1"/>
            <a:r>
              <a:rPr lang="en-US" dirty="0"/>
              <a:t>Fine motor and gross motor</a:t>
            </a:r>
          </a:p>
          <a:p>
            <a:pPr lvl="1"/>
            <a:r>
              <a:rPr lang="en-US" dirty="0"/>
              <a:t>Eyes and mouth coordination</a:t>
            </a:r>
          </a:p>
          <a:p>
            <a:pPr lvl="1"/>
            <a:r>
              <a:rPr lang="en-US" dirty="0"/>
              <a:t>Postural stability</a:t>
            </a:r>
          </a:p>
          <a:p>
            <a:pPr lvl="1"/>
            <a:r>
              <a:rPr lang="en-US" dirty="0"/>
              <a:t>Appears lazy, weak, limp</a:t>
            </a:r>
          </a:p>
          <a:p>
            <a:pPr lvl="1"/>
            <a:r>
              <a:rPr lang="en-US" dirty="0"/>
              <a:t>Seems tired most of the time</a:t>
            </a:r>
          </a:p>
          <a:p>
            <a:pPr lvl="1"/>
            <a:r>
              <a:rPr lang="en-US" dirty="0"/>
              <a:t>Low endurance</a:t>
            </a:r>
          </a:p>
          <a:p>
            <a:endParaRPr lang="en-US" dirty="0"/>
          </a:p>
          <a:p>
            <a:r>
              <a:rPr lang="en-US" b="1" dirty="0"/>
              <a:t>Discrimination Disorder</a:t>
            </a:r>
          </a:p>
          <a:p>
            <a:r>
              <a:rPr lang="en-US" dirty="0"/>
              <a:t>Overlaps with sensory modulation or motor disorders</a:t>
            </a:r>
          </a:p>
          <a:p>
            <a:r>
              <a:rPr lang="en-US" dirty="0"/>
              <a:t>Difficulty to differentiate sensations or distinguish intensity</a:t>
            </a:r>
          </a:p>
          <a:p>
            <a:r>
              <a:rPr lang="en-US" dirty="0"/>
              <a:t>Slow to respond to sensory experiences</a:t>
            </a:r>
          </a:p>
          <a:p>
            <a:r>
              <a:rPr lang="en-US" dirty="0"/>
              <a:t>Needs process time</a:t>
            </a:r>
          </a:p>
          <a:p>
            <a:r>
              <a:rPr lang="en-US" dirty="0"/>
              <a:t>Responses to sensory input are inaccurate</a:t>
            </a:r>
          </a:p>
          <a:p>
            <a:r>
              <a:rPr lang="en-US" dirty="0"/>
              <a:t>Handwriting</a:t>
            </a:r>
          </a:p>
          <a:p>
            <a:r>
              <a:rPr lang="en-US" dirty="0"/>
              <a:t>Sports</a:t>
            </a:r>
          </a:p>
          <a:p>
            <a:r>
              <a:rPr lang="en-US" dirty="0"/>
              <a:t>Standing in line and managing personal space</a:t>
            </a:r>
          </a:p>
          <a:p>
            <a:r>
              <a:rPr lang="en-US" dirty="0"/>
              <a:t>Visually finding stuff</a:t>
            </a:r>
          </a:p>
          <a:p>
            <a:r>
              <a:rPr lang="en-US" dirty="0"/>
              <a:t>Knowing where body is in relation to other objects</a:t>
            </a:r>
          </a:p>
          <a:p>
            <a:endParaRPr lang="en-US" b="1" dirty="0"/>
          </a:p>
        </p:txBody>
      </p:sp>
      <p:sp>
        <p:nvSpPr>
          <p:cNvPr id="4" name="Slide Number Placeholder 3"/>
          <p:cNvSpPr>
            <a:spLocks noGrp="1"/>
          </p:cNvSpPr>
          <p:nvPr>
            <p:ph type="sldNum" sz="quarter" idx="5"/>
          </p:nvPr>
        </p:nvSpPr>
        <p:spPr/>
        <p:txBody>
          <a:bodyPr/>
          <a:lstStyle/>
          <a:p>
            <a:fld id="{14F85328-33AA-4924-A4C9-7B1FF1C7BD0D}" type="slidenum">
              <a:rPr lang="en-US" smtClean="0"/>
              <a:t>50</a:t>
            </a:fld>
            <a:endParaRPr lang="en-US"/>
          </a:p>
        </p:txBody>
      </p:sp>
    </p:spTree>
    <p:extLst>
      <p:ext uri="{BB962C8B-B14F-4D97-AF65-F5344CB8AC3E}">
        <p14:creationId xmlns:p14="http://schemas.microsoft.com/office/powerpoint/2010/main" val="34152146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a:t>
            </a:r>
          </a:p>
          <a:p>
            <a:endParaRPr lang="en-US"/>
          </a:p>
          <a:p>
            <a:r>
              <a:rPr lang="en-US"/>
              <a:t>The intervention is different for different sensory profiles so we want to be careful about what interventions we are applying. </a:t>
            </a:r>
          </a:p>
        </p:txBody>
      </p:sp>
      <p:sp>
        <p:nvSpPr>
          <p:cNvPr id="4" name="Slide Number Placeholder 3"/>
          <p:cNvSpPr>
            <a:spLocks noGrp="1"/>
          </p:cNvSpPr>
          <p:nvPr>
            <p:ph type="sldNum" sz="quarter" idx="5"/>
          </p:nvPr>
        </p:nvSpPr>
        <p:spPr/>
        <p:txBody>
          <a:bodyPr/>
          <a:lstStyle/>
          <a:p>
            <a:fld id="{14F85328-33AA-4924-A4C9-7B1FF1C7BD0D}" type="slidenum">
              <a:rPr lang="en-US" smtClean="0"/>
              <a:t>51</a:t>
            </a:fld>
            <a:endParaRPr lang="en-US"/>
          </a:p>
        </p:txBody>
      </p:sp>
    </p:spTree>
    <p:extLst>
      <p:ext uri="{BB962C8B-B14F-4D97-AF65-F5344CB8AC3E}">
        <p14:creationId xmlns:p14="http://schemas.microsoft.com/office/powerpoint/2010/main" val="38992892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a:t>
            </a:r>
          </a:p>
          <a:p>
            <a:endParaRPr lang="en-US"/>
          </a:p>
          <a:p>
            <a:r>
              <a:rPr lang="en-US" err="1"/>
              <a:t>Underresponsive</a:t>
            </a:r>
            <a:r>
              <a:rPr lang="en-US"/>
              <a:t> kids – these kids look disengaged; doing a lot of imitation of their preferred activities will help them start to pay attention to you</a:t>
            </a:r>
          </a:p>
        </p:txBody>
      </p:sp>
      <p:sp>
        <p:nvSpPr>
          <p:cNvPr id="4" name="Slide Number Placeholder 3"/>
          <p:cNvSpPr>
            <a:spLocks noGrp="1"/>
          </p:cNvSpPr>
          <p:nvPr>
            <p:ph type="sldNum" sz="quarter" idx="5"/>
          </p:nvPr>
        </p:nvSpPr>
        <p:spPr/>
        <p:txBody>
          <a:bodyPr/>
          <a:lstStyle/>
          <a:p>
            <a:fld id="{14F85328-33AA-4924-A4C9-7B1FF1C7BD0D}" type="slidenum">
              <a:rPr lang="en-US" smtClean="0"/>
              <a:t>52</a:t>
            </a:fld>
            <a:endParaRPr lang="en-US"/>
          </a:p>
        </p:txBody>
      </p:sp>
    </p:spTree>
    <p:extLst>
      <p:ext uri="{BB962C8B-B14F-4D97-AF65-F5344CB8AC3E}">
        <p14:creationId xmlns:p14="http://schemas.microsoft.com/office/powerpoint/2010/main" val="26409069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think about this if you were an over responder, or under, or a seeker….how might your nervous system be acting? Maybe in alert? Slightly flight or flight or in rest and digest? </a:t>
            </a:r>
          </a:p>
          <a:p>
            <a:endParaRPr lang="en-US" dirty="0"/>
          </a:p>
          <a:p>
            <a:endParaRPr lang="en-US" dirty="0"/>
          </a:p>
          <a:p>
            <a:endParaRPr lang="en-US" dirty="0"/>
          </a:p>
          <a:p>
            <a:r>
              <a:rPr lang="en-US" dirty="0"/>
              <a:t>Before we talk about sensory processing, I wanted to present to you 2 different environments….</a:t>
            </a:r>
          </a:p>
          <a:p>
            <a:endParaRPr lang="en-US" dirty="0"/>
          </a:p>
          <a:p>
            <a:r>
              <a:rPr lang="en-US" dirty="0"/>
              <a:t>Sam presents </a:t>
            </a:r>
          </a:p>
          <a:p>
            <a:endParaRPr lang="en-US" dirty="0"/>
          </a:p>
          <a:p>
            <a:r>
              <a:rPr lang="en-US" dirty="0"/>
              <a:t>Main point: this experience being in new York can be really overwhelming for some people and takes a lot of integrated sensory information; this can also be stimulating and enjoyable for some people. </a:t>
            </a:r>
          </a:p>
          <a:p>
            <a:endParaRPr lang="en-US" dirty="0"/>
          </a:p>
          <a:p>
            <a:r>
              <a:rPr lang="en-US" dirty="0"/>
              <a:t>Now think about doing a task like walking across the street: your body and brain has to process all of this information to come up with a goal (walking across the street) and executing it while keeping your body safe and organized to do the task. </a:t>
            </a:r>
          </a:p>
          <a:p>
            <a:endParaRPr lang="en-US" dirty="0"/>
          </a:p>
          <a:p>
            <a:r>
              <a:rPr lang="en-US" dirty="0"/>
              <a:t>Thinking about our students, if they already have difficulties processing sensory information, tasks that seem “simple” like crossing the street could be extremely difficult. It is so hard to focus and control their bodies in this environment. </a:t>
            </a:r>
          </a:p>
          <a:p>
            <a:endParaRPr lang="en-US" dirty="0"/>
          </a:p>
          <a:p>
            <a:r>
              <a:rPr lang="en-US" dirty="0"/>
              <a:t>Possible sensory challenges in this environment: not feeling safe, getting hit by a car or people, falling down, fight or flight or freeze, can’t access public transportation, feeling overwhelmed</a:t>
            </a:r>
          </a:p>
        </p:txBody>
      </p:sp>
      <p:sp>
        <p:nvSpPr>
          <p:cNvPr id="4" name="Slide Number Placeholder 3"/>
          <p:cNvSpPr>
            <a:spLocks noGrp="1"/>
          </p:cNvSpPr>
          <p:nvPr>
            <p:ph type="sldNum" sz="quarter" idx="5"/>
          </p:nvPr>
        </p:nvSpPr>
        <p:spPr/>
        <p:txBody>
          <a:bodyPr/>
          <a:lstStyle/>
          <a:p>
            <a:fld id="{14F85328-33AA-4924-A4C9-7B1FF1C7BD0D}" type="slidenum">
              <a:rPr lang="en-US" smtClean="0"/>
              <a:t>53</a:t>
            </a:fld>
            <a:endParaRPr lang="en-US"/>
          </a:p>
        </p:txBody>
      </p:sp>
    </p:spTree>
    <p:extLst>
      <p:ext uri="{BB962C8B-B14F-4D97-AF65-F5344CB8AC3E}">
        <p14:creationId xmlns:p14="http://schemas.microsoft.com/office/powerpoint/2010/main" val="14619244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Sam presents ?</a:t>
            </a:r>
          </a:p>
          <a:p>
            <a:endParaRPr lang="en-US" b="1"/>
          </a:p>
          <a:p>
            <a:r>
              <a:rPr lang="en-US" b="1"/>
              <a:t>We are going to talk about what happens when the coffee is overflowing. These kids are so overwhelmed and stressed that they are not thinking clearly. They may even be in a “fight or flight” response. We call this “survival brain”. </a:t>
            </a:r>
          </a:p>
          <a:p>
            <a:endParaRPr lang="en-US" b="1"/>
          </a:p>
          <a:p>
            <a:r>
              <a:rPr lang="en-US" b="1"/>
              <a:t>Survival brain is not a learning brain. If a child is in “survival mode”, they’re not able to take any information in. They’re not thinking clearly.  They’re not able to follow directions and academic tasks will be meaningless unless they are regulated. </a:t>
            </a:r>
          </a:p>
          <a:p>
            <a:r>
              <a:rPr lang="en-US" b="1"/>
              <a:t>During a time of dysregulation, it is pointless to teach children consequences or give them explanations about why their behavior is “bad”. It’s only going to increase the dysregulation. </a:t>
            </a:r>
          </a:p>
          <a:p>
            <a:endParaRPr lang="en-US" b="1"/>
          </a:p>
          <a:p>
            <a:r>
              <a:rPr lang="en-US"/>
              <a:t>This is not a complete list. Dysregulation can look different for different children. Children could also be laughing and extremely silly and dysregulated. </a:t>
            </a:r>
          </a:p>
          <a:p>
            <a:endParaRPr lang="en-US"/>
          </a:p>
          <a:p>
            <a:r>
              <a:rPr lang="en-US"/>
              <a:t>We often talk about “teaching” self-regulation, but some kids need adult support to regulate. They cannot do it on their own. They may ALWAYS need a regulation partner, even as adults. Self-regulation is LEARNED through having an adult be a supportive regulation partner. </a:t>
            </a:r>
          </a:p>
          <a:p>
            <a:r>
              <a:rPr lang="en-US"/>
              <a:t>We have our partners, our friends, colleagues to do this stuff with.</a:t>
            </a:r>
          </a:p>
          <a:p>
            <a:r>
              <a:rPr lang="en-US"/>
              <a:t>For those of us who have kids, we know that our babies need to be held and comforted and they can’t calm down without us. It’s the same thing. </a:t>
            </a:r>
          </a:p>
        </p:txBody>
      </p:sp>
      <p:sp>
        <p:nvSpPr>
          <p:cNvPr id="4" name="Slide Number Placeholder 3"/>
          <p:cNvSpPr>
            <a:spLocks noGrp="1"/>
          </p:cNvSpPr>
          <p:nvPr>
            <p:ph type="sldNum" sz="quarter" idx="5"/>
          </p:nvPr>
        </p:nvSpPr>
        <p:spPr/>
        <p:txBody>
          <a:bodyPr/>
          <a:lstStyle/>
          <a:p>
            <a:fld id="{14F85328-33AA-4924-A4C9-7B1FF1C7BD0D}" type="slidenum">
              <a:rPr lang="en-US" smtClean="0"/>
              <a:t>54</a:t>
            </a:fld>
            <a:endParaRPr lang="en-US"/>
          </a:p>
        </p:txBody>
      </p:sp>
    </p:spTree>
    <p:extLst>
      <p:ext uri="{BB962C8B-B14F-4D97-AF65-F5344CB8AC3E}">
        <p14:creationId xmlns:p14="http://schemas.microsoft.com/office/powerpoint/2010/main" val="5640414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55</a:t>
            </a:fld>
            <a:endParaRPr lang="en-US"/>
          </a:p>
        </p:txBody>
      </p:sp>
    </p:spTree>
    <p:extLst>
      <p:ext uri="{BB962C8B-B14F-4D97-AF65-F5344CB8AC3E}">
        <p14:creationId xmlns:p14="http://schemas.microsoft.com/office/powerpoint/2010/main" val="26838850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Katherine</a:t>
            </a:r>
          </a:p>
          <a:p>
            <a:endParaRPr lang="en-US"/>
          </a:p>
          <a:p>
            <a:r>
              <a:rPr lang="en-US"/>
              <a:t>Talking points: </a:t>
            </a:r>
          </a:p>
          <a:p>
            <a:r>
              <a:rPr lang="en-US"/>
              <a:t>Knowing what the day looks like – using a schedule that matches the child’s developmental level (see printed infographic in your handouts)</a:t>
            </a:r>
          </a:p>
          <a:p>
            <a:r>
              <a:rPr lang="en-US"/>
              <a:t>https://learnplaythrive.com/making-schedules-for-kids-on-the-spectrum/</a:t>
            </a:r>
          </a:p>
          <a:p>
            <a:endParaRPr lang="en-US"/>
          </a:p>
          <a:p>
            <a:r>
              <a:rPr lang="en-US"/>
              <a:t>Getting needs met (having access to bathroom, food, comfort, play at regular and consistent intervals; having someone acknowledge and respond to your stress as it changes over time)</a:t>
            </a:r>
          </a:p>
          <a:p>
            <a:endParaRPr lang="en-US"/>
          </a:p>
          <a:p>
            <a:r>
              <a:rPr lang="en-US"/>
              <a:t>Seeing finished – it’s hard to know how long a task will take, when something will start; this creates a lot of anxiety. Having tasks where the child can SEE the finish and they feel a sense of completion can be very powerful. </a:t>
            </a:r>
          </a:p>
          <a:p>
            <a:r>
              <a:rPr lang="en-US"/>
              <a:t>Can use task boxes and visual timers</a:t>
            </a:r>
          </a:p>
          <a:p>
            <a:r>
              <a:rPr lang="en-US" b="1"/>
              <a:t>EXAMPLE: cutting and putting pieces in a container, etc.</a:t>
            </a:r>
          </a:p>
          <a:p>
            <a:endParaRPr lang="en-US" b="1"/>
          </a:p>
          <a:p>
            <a:r>
              <a:rPr lang="en-US" b="1"/>
              <a:t>All of these skills relate to executive functioning; we may have to be that executive functioning support for that child by creating the structure</a:t>
            </a:r>
          </a:p>
        </p:txBody>
      </p:sp>
      <p:sp>
        <p:nvSpPr>
          <p:cNvPr id="4" name="Slide Number Placeholder 3"/>
          <p:cNvSpPr>
            <a:spLocks noGrp="1"/>
          </p:cNvSpPr>
          <p:nvPr>
            <p:ph type="sldNum" sz="quarter" idx="5"/>
          </p:nvPr>
        </p:nvSpPr>
        <p:spPr/>
        <p:txBody>
          <a:bodyPr/>
          <a:lstStyle/>
          <a:p>
            <a:fld id="{14F85328-33AA-4924-A4C9-7B1FF1C7BD0D}" type="slidenum">
              <a:rPr lang="en-US" smtClean="0"/>
              <a:t>56</a:t>
            </a:fld>
            <a:endParaRPr lang="en-US"/>
          </a:p>
        </p:txBody>
      </p:sp>
    </p:spTree>
    <p:extLst>
      <p:ext uri="{BB962C8B-B14F-4D97-AF65-F5344CB8AC3E}">
        <p14:creationId xmlns:p14="http://schemas.microsoft.com/office/powerpoint/2010/main" val="27190082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0000"/>
                </a:solidFill>
              </a:rPr>
              <a:t>Now lets talk about another way sensory process challenges may present….</a:t>
            </a:r>
          </a:p>
          <a:p>
            <a:endParaRPr lang="en-US" b="1" dirty="0">
              <a:solidFill>
                <a:srgbClr val="FF0000"/>
              </a:solidFill>
            </a:endParaRPr>
          </a:p>
          <a:p>
            <a:r>
              <a:rPr lang="en-US" b="1" dirty="0">
                <a:solidFill>
                  <a:srgbClr val="FF0000"/>
                </a:solidFill>
              </a:rPr>
              <a:t>I highlighted the yellow because this is what a lot of people think about when we discuss sensory processing. These are often “visible” to people because they look like a behavior. </a:t>
            </a:r>
          </a:p>
          <a:p>
            <a:r>
              <a:rPr lang="en-US" b="1" dirty="0">
                <a:solidFill>
                  <a:srgbClr val="FF0000"/>
                </a:solidFill>
              </a:rPr>
              <a:t>Sam</a:t>
            </a:r>
          </a:p>
          <a:p>
            <a:r>
              <a:rPr lang="en-US" b="1" dirty="0">
                <a:solidFill>
                  <a:srgbClr val="FF0000"/>
                </a:solidFill>
              </a:rPr>
              <a:t>Katherine does 2 examples</a:t>
            </a:r>
          </a:p>
          <a:p>
            <a:endParaRPr lang="en-US" b="1" dirty="0">
              <a:solidFill>
                <a:srgbClr val="FF0000"/>
              </a:solidFill>
            </a:endParaRPr>
          </a:p>
          <a:p>
            <a:r>
              <a:rPr lang="en-US" b="1" dirty="0">
                <a:solidFill>
                  <a:srgbClr val="FF0000"/>
                </a:solidFill>
              </a:rPr>
              <a:t>People often think about sensory issues as disruptive behavior, aggression, meltdown, </a:t>
            </a:r>
            <a:r>
              <a:rPr lang="en-US" b="1" dirty="0" err="1">
                <a:solidFill>
                  <a:srgbClr val="FF0000"/>
                </a:solidFill>
              </a:rPr>
              <a:t>etc</a:t>
            </a:r>
            <a:r>
              <a:rPr lang="en-US" b="1" dirty="0">
                <a:solidFill>
                  <a:srgbClr val="FF0000"/>
                </a:solidFill>
              </a:rPr>
              <a:t>; THIS is what sensory processing issues actually ARE. </a:t>
            </a:r>
          </a:p>
          <a:p>
            <a:endParaRPr lang="en-US" dirty="0"/>
          </a:p>
          <a:p>
            <a:r>
              <a:rPr lang="en-US" dirty="0"/>
              <a:t>This is just to show the complexity of sensory processing challenges. An OT has the training and background in neurology and motor development to tease out which sensory area a child is having difficulty with. Often, these areas are overlapping. </a:t>
            </a:r>
          </a:p>
          <a:p>
            <a:r>
              <a:rPr lang="en-US" dirty="0"/>
              <a:t>We have to be extremely careful when we are providing sensory interventions, especially when we are using sensory equipment and tools such as swings, weighted vests, or special gyms. The input has to match a child’s sensory profile and meet their needs, otherwise we can cause more challenges or dysregulation. </a:t>
            </a:r>
          </a:p>
          <a:p>
            <a:endParaRPr lang="en-US" dirty="0"/>
          </a:p>
          <a:p>
            <a:r>
              <a:rPr lang="en-US" dirty="0"/>
              <a:t>Most people think about sensory as just </a:t>
            </a:r>
            <a:r>
              <a:rPr lang="en-US" b="1" dirty="0"/>
              <a:t>Sensory Modulation Disorder</a:t>
            </a:r>
            <a:r>
              <a:rPr lang="en-US" dirty="0"/>
              <a:t>, where a child is too sensitive or craves additional input (called “sensory seeker”). </a:t>
            </a:r>
          </a:p>
          <a:p>
            <a:pPr defTabSz="914266">
              <a:defRPr/>
            </a:pPr>
            <a:r>
              <a:rPr lang="en-US" dirty="0"/>
              <a:t>Movement Disorders – PROP and VESTIBULAR are impaired</a:t>
            </a:r>
          </a:p>
          <a:p>
            <a:r>
              <a:rPr lang="en-US" dirty="0"/>
              <a:t>But sensory processing challenges can also impact a </a:t>
            </a:r>
            <a:r>
              <a:rPr lang="en-US" b="1" dirty="0"/>
              <a:t>child’s movement/physical development, ability to plan and problem-solve</a:t>
            </a:r>
            <a:r>
              <a:rPr lang="en-US" dirty="0"/>
              <a:t>. It can also impact their ability to tell </a:t>
            </a:r>
            <a:r>
              <a:rPr lang="en-US" b="1" dirty="0"/>
              <a:t>where their body is in space, or identify stimuli (finding something in a crowded room, etc.). </a:t>
            </a:r>
          </a:p>
          <a:p>
            <a:endParaRPr lang="en-US" b="1" dirty="0"/>
          </a:p>
          <a:p>
            <a:r>
              <a:rPr lang="en-US" b="1" dirty="0"/>
              <a:t>Sensory Modulation Story – Katherine’s example</a:t>
            </a:r>
          </a:p>
          <a:p>
            <a:r>
              <a:rPr lang="en-US" b="1" dirty="0"/>
              <a:t>***always occurs with Motor and Discrimination</a:t>
            </a:r>
          </a:p>
          <a:p>
            <a:r>
              <a:rPr lang="en-US" b="1" dirty="0"/>
              <a:t>Sensory-Based Motor Disorder Story – Sam’s story</a:t>
            </a:r>
          </a:p>
          <a:p>
            <a:r>
              <a:rPr lang="en-US" b="1" dirty="0"/>
              <a:t>Sensory Discrimination Disorder Story – Katherine’s example, BM</a:t>
            </a:r>
          </a:p>
          <a:p>
            <a:endParaRPr lang="en-US" dirty="0"/>
          </a:p>
          <a:p>
            <a:r>
              <a:rPr lang="en-US" dirty="0"/>
              <a:t>Katherine will find a video re: what dyspraxia or postural disorder </a:t>
            </a:r>
          </a:p>
          <a:p>
            <a:r>
              <a:rPr lang="en-US" b="1" dirty="0"/>
              <a:t>Dyspraxia</a:t>
            </a:r>
          </a:p>
          <a:p>
            <a:pPr lvl="1"/>
            <a:r>
              <a:rPr lang="en-US" dirty="0"/>
              <a:t>Planning (Motor Planning)</a:t>
            </a:r>
          </a:p>
          <a:p>
            <a:pPr lvl="1"/>
            <a:r>
              <a:rPr lang="en-US" dirty="0"/>
              <a:t>Sequencing body actions</a:t>
            </a:r>
          </a:p>
          <a:p>
            <a:pPr lvl="1"/>
            <a:r>
              <a:rPr lang="en-US" dirty="0"/>
              <a:t>Problem-solving</a:t>
            </a:r>
          </a:p>
          <a:p>
            <a:pPr lvl="1"/>
            <a:r>
              <a:rPr lang="en-US" dirty="0"/>
              <a:t>Difficult transitions</a:t>
            </a:r>
          </a:p>
          <a:p>
            <a:pPr lvl="1"/>
            <a:r>
              <a:rPr lang="en-US" dirty="0"/>
              <a:t>Emotional dysregulation</a:t>
            </a:r>
          </a:p>
          <a:p>
            <a:pPr lvl="1"/>
            <a:r>
              <a:rPr lang="en-US" dirty="0"/>
              <a:t>Frustrated when unable to complete tasks</a:t>
            </a:r>
          </a:p>
          <a:p>
            <a:pPr lvl="1"/>
            <a:r>
              <a:rPr lang="en-US" dirty="0"/>
              <a:t>Prefers sedentary</a:t>
            </a:r>
          </a:p>
          <a:p>
            <a:endParaRPr lang="en-US" dirty="0"/>
          </a:p>
          <a:p>
            <a:r>
              <a:rPr lang="en-US" b="1" dirty="0"/>
              <a:t>Postural Disorder</a:t>
            </a:r>
          </a:p>
          <a:p>
            <a:pPr lvl="1"/>
            <a:r>
              <a:rPr lang="en-US" dirty="0"/>
              <a:t>Fine motor and gross motor</a:t>
            </a:r>
          </a:p>
          <a:p>
            <a:pPr lvl="1"/>
            <a:r>
              <a:rPr lang="en-US" dirty="0"/>
              <a:t>Eyes and mouth coordination</a:t>
            </a:r>
          </a:p>
          <a:p>
            <a:pPr lvl="1"/>
            <a:r>
              <a:rPr lang="en-US" dirty="0"/>
              <a:t>Postural stability</a:t>
            </a:r>
          </a:p>
          <a:p>
            <a:pPr lvl="1"/>
            <a:r>
              <a:rPr lang="en-US" dirty="0"/>
              <a:t>Appears lazy, weak, limp</a:t>
            </a:r>
          </a:p>
          <a:p>
            <a:pPr lvl="1"/>
            <a:r>
              <a:rPr lang="en-US" dirty="0"/>
              <a:t>Seems tired most of the time</a:t>
            </a:r>
          </a:p>
          <a:p>
            <a:pPr lvl="1"/>
            <a:r>
              <a:rPr lang="en-US" dirty="0"/>
              <a:t>Low endurance</a:t>
            </a:r>
          </a:p>
          <a:p>
            <a:endParaRPr lang="en-US" dirty="0"/>
          </a:p>
          <a:p>
            <a:r>
              <a:rPr lang="en-US" b="1" dirty="0"/>
              <a:t>Discrimination Disorder</a:t>
            </a:r>
          </a:p>
          <a:p>
            <a:r>
              <a:rPr lang="en-US" dirty="0"/>
              <a:t>Overlaps with sensory modulation or motor disorders</a:t>
            </a:r>
          </a:p>
          <a:p>
            <a:r>
              <a:rPr lang="en-US" dirty="0"/>
              <a:t>Difficulty to differentiate sensations or distinguish intensity</a:t>
            </a:r>
          </a:p>
          <a:p>
            <a:r>
              <a:rPr lang="en-US" dirty="0"/>
              <a:t>Slow to respond to sensory experiences</a:t>
            </a:r>
          </a:p>
          <a:p>
            <a:r>
              <a:rPr lang="en-US" dirty="0"/>
              <a:t>Needs process time</a:t>
            </a:r>
          </a:p>
          <a:p>
            <a:r>
              <a:rPr lang="en-US" dirty="0"/>
              <a:t>Responses to sensory input are inaccurate</a:t>
            </a:r>
          </a:p>
          <a:p>
            <a:r>
              <a:rPr lang="en-US" dirty="0"/>
              <a:t>Handwriting</a:t>
            </a:r>
          </a:p>
          <a:p>
            <a:r>
              <a:rPr lang="en-US" dirty="0"/>
              <a:t>Sports</a:t>
            </a:r>
          </a:p>
          <a:p>
            <a:r>
              <a:rPr lang="en-US" dirty="0"/>
              <a:t>Standing in line and managing personal space</a:t>
            </a:r>
          </a:p>
          <a:p>
            <a:r>
              <a:rPr lang="en-US" dirty="0"/>
              <a:t>Visually finding stuff</a:t>
            </a:r>
          </a:p>
          <a:p>
            <a:r>
              <a:rPr lang="en-US" dirty="0"/>
              <a:t>Knowing where body is in relation to other objects</a:t>
            </a:r>
          </a:p>
          <a:p>
            <a:endParaRPr lang="en-US" b="1" dirty="0"/>
          </a:p>
        </p:txBody>
      </p:sp>
      <p:sp>
        <p:nvSpPr>
          <p:cNvPr id="4" name="Slide Number Placeholder 3"/>
          <p:cNvSpPr>
            <a:spLocks noGrp="1"/>
          </p:cNvSpPr>
          <p:nvPr>
            <p:ph type="sldNum" sz="quarter" idx="5"/>
          </p:nvPr>
        </p:nvSpPr>
        <p:spPr/>
        <p:txBody>
          <a:bodyPr/>
          <a:lstStyle/>
          <a:p>
            <a:fld id="{14F85328-33AA-4924-A4C9-7B1FF1C7BD0D}" type="slidenum">
              <a:rPr lang="en-US" smtClean="0"/>
              <a:t>57</a:t>
            </a:fld>
            <a:endParaRPr lang="en-US"/>
          </a:p>
        </p:txBody>
      </p:sp>
    </p:spTree>
    <p:extLst>
      <p:ext uri="{BB962C8B-B14F-4D97-AF65-F5344CB8AC3E}">
        <p14:creationId xmlns:p14="http://schemas.microsoft.com/office/powerpoint/2010/main" val="371052758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latin typeface="Google Sans"/>
              </a:rPr>
              <a:t>The diagnosis of DCD is usually made by </a:t>
            </a:r>
            <a:r>
              <a:rPr lang="en-US" b="0" i="0" dirty="0">
                <a:solidFill>
                  <a:srgbClr val="040C28"/>
                </a:solidFill>
                <a:effectLst/>
                <a:latin typeface="Google Sans"/>
              </a:rPr>
              <a:t>a pediatrician, often in collaboration with an occupational therapist</a:t>
            </a:r>
            <a:r>
              <a:rPr lang="en-US" b="0" i="0" dirty="0">
                <a:solidFill>
                  <a:srgbClr val="202124"/>
                </a:solidFill>
                <a:effectLst/>
                <a:latin typeface="Google Sans"/>
              </a:rPr>
              <a:t>. Generally, a </a:t>
            </a:r>
            <a:r>
              <a:rPr lang="en-US" b="0" i="0" dirty="0" err="1">
                <a:solidFill>
                  <a:srgbClr val="202124"/>
                </a:solidFill>
                <a:effectLst/>
                <a:latin typeface="Google Sans"/>
              </a:rPr>
              <a:t>paediatrician</a:t>
            </a:r>
            <a:r>
              <a:rPr lang="en-US" b="0" i="0" dirty="0">
                <a:solidFill>
                  <a:srgbClr val="202124"/>
                </a:solidFill>
                <a:effectLst/>
                <a:latin typeface="Google Sans"/>
              </a:rPr>
              <a:t> is involved in diagnosis and an occupational therapist is involved in both diagnosis and treatment.</a:t>
            </a:r>
            <a:endParaRPr lang="en-US" b="1" dirty="0"/>
          </a:p>
          <a:p>
            <a:r>
              <a:rPr lang="en-US" b="1" dirty="0"/>
              <a:t>Dyspraxia</a:t>
            </a:r>
          </a:p>
          <a:p>
            <a:pPr lvl="1"/>
            <a:r>
              <a:rPr lang="en-US" dirty="0"/>
              <a:t>Planning (Motor Planning)</a:t>
            </a:r>
          </a:p>
          <a:p>
            <a:pPr lvl="1"/>
            <a:r>
              <a:rPr lang="en-US" dirty="0"/>
              <a:t>Sequencing body actions</a:t>
            </a:r>
          </a:p>
          <a:p>
            <a:pPr lvl="1"/>
            <a:r>
              <a:rPr lang="en-US" dirty="0"/>
              <a:t>Problem-solving</a:t>
            </a:r>
          </a:p>
          <a:p>
            <a:pPr lvl="1"/>
            <a:r>
              <a:rPr lang="en-US" dirty="0"/>
              <a:t>Difficult transitions</a:t>
            </a:r>
          </a:p>
          <a:p>
            <a:pPr lvl="1"/>
            <a:r>
              <a:rPr lang="en-US" dirty="0"/>
              <a:t>Emotional dysregulation</a:t>
            </a:r>
          </a:p>
          <a:p>
            <a:pPr lvl="1"/>
            <a:r>
              <a:rPr lang="en-US" dirty="0"/>
              <a:t>Frustrated when unable to complete tasks</a:t>
            </a:r>
          </a:p>
          <a:p>
            <a:pPr lvl="1"/>
            <a:r>
              <a:rPr lang="en-US" dirty="0"/>
              <a:t>Prefers sedentary</a:t>
            </a:r>
          </a:p>
          <a:p>
            <a:endParaRPr lang="en-US" dirty="0"/>
          </a:p>
          <a:p>
            <a:r>
              <a:rPr lang="en-US" b="1" dirty="0"/>
              <a:t>Postural Disorder</a:t>
            </a:r>
          </a:p>
          <a:p>
            <a:pPr lvl="1"/>
            <a:r>
              <a:rPr lang="en-US" dirty="0"/>
              <a:t>Fine motor and gross motor</a:t>
            </a:r>
          </a:p>
          <a:p>
            <a:pPr lvl="1"/>
            <a:r>
              <a:rPr lang="en-US" dirty="0"/>
              <a:t>Eyes and mouth coordination</a:t>
            </a:r>
          </a:p>
          <a:p>
            <a:pPr lvl="1"/>
            <a:r>
              <a:rPr lang="en-US" dirty="0"/>
              <a:t>Postural stability</a:t>
            </a:r>
          </a:p>
          <a:p>
            <a:pPr lvl="1"/>
            <a:r>
              <a:rPr lang="en-US" dirty="0"/>
              <a:t>Appears lazy, weak, limp</a:t>
            </a:r>
          </a:p>
          <a:p>
            <a:pPr lvl="1"/>
            <a:r>
              <a:rPr lang="en-US" dirty="0"/>
              <a:t>Seems tired most of the time</a:t>
            </a:r>
          </a:p>
          <a:p>
            <a:pPr lvl="1"/>
            <a:r>
              <a:rPr lang="en-US" dirty="0"/>
              <a:t>Low endurance</a:t>
            </a:r>
          </a:p>
          <a:p>
            <a:endParaRPr lang="en-US" dirty="0"/>
          </a:p>
        </p:txBody>
      </p:sp>
      <p:sp>
        <p:nvSpPr>
          <p:cNvPr id="4" name="Slide Number Placeholder 3"/>
          <p:cNvSpPr>
            <a:spLocks noGrp="1"/>
          </p:cNvSpPr>
          <p:nvPr>
            <p:ph type="sldNum" sz="quarter" idx="5"/>
          </p:nvPr>
        </p:nvSpPr>
        <p:spPr/>
        <p:txBody>
          <a:bodyPr/>
          <a:lstStyle/>
          <a:p>
            <a:fld id="{C8E8DF76-E153-4663-A171-A6C055615DE0}" type="slidenum">
              <a:rPr lang="en-US" smtClean="0"/>
              <a:t>58</a:t>
            </a:fld>
            <a:endParaRPr lang="en-US"/>
          </a:p>
        </p:txBody>
      </p:sp>
    </p:spTree>
    <p:extLst>
      <p:ext uri="{BB962C8B-B14F-4D97-AF65-F5344CB8AC3E}">
        <p14:creationId xmlns:p14="http://schemas.microsoft.com/office/powerpoint/2010/main" val="22244609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46438" y="914400"/>
            <a:ext cx="3289300" cy="2468563"/>
          </a:xfrm>
        </p:spPr>
      </p:sp>
      <p:sp>
        <p:nvSpPr>
          <p:cNvPr id="3" name="Notes Placeholder 2"/>
          <p:cNvSpPr>
            <a:spLocks noGrp="1"/>
          </p:cNvSpPr>
          <p:nvPr>
            <p:ph type="body" idx="1"/>
          </p:nvPr>
        </p:nvSpPr>
        <p:spPr/>
        <p:txBody>
          <a:bodyPr/>
          <a:lstStyle/>
          <a:p>
            <a:r>
              <a:rPr lang="en-US" dirty="0"/>
              <a:t>Based on Ayres model, 1985</a:t>
            </a:r>
          </a:p>
          <a:p>
            <a:r>
              <a:rPr lang="en-US" dirty="0"/>
              <a:t>Images from AAPTAC Presentation, 2019 </a:t>
            </a:r>
          </a:p>
        </p:txBody>
      </p:sp>
      <p:sp>
        <p:nvSpPr>
          <p:cNvPr id="4" name="Slide Number Placeholder 3"/>
          <p:cNvSpPr>
            <a:spLocks noGrp="1"/>
          </p:cNvSpPr>
          <p:nvPr>
            <p:ph type="sldNum" sz="quarter" idx="5"/>
          </p:nvPr>
        </p:nvSpPr>
        <p:spPr/>
        <p:txBody>
          <a:bodyPr/>
          <a:lstStyle/>
          <a:p>
            <a:fld id="{95B9F39B-8BBA-4B40-923B-1C4AC4A9B4D6}" type="slidenum">
              <a:rPr lang="en-US" smtClean="0"/>
              <a:t>59</a:t>
            </a:fld>
            <a:endParaRPr lang="en-US"/>
          </a:p>
        </p:txBody>
      </p:sp>
    </p:spTree>
    <p:extLst>
      <p:ext uri="{BB962C8B-B14F-4D97-AF65-F5344CB8AC3E}">
        <p14:creationId xmlns:p14="http://schemas.microsoft.com/office/powerpoint/2010/main" val="5028387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0000"/>
                </a:solidFill>
              </a:rPr>
              <a:t>Now lets talk about another way sensory process challenges may present….</a:t>
            </a:r>
          </a:p>
          <a:p>
            <a:endParaRPr lang="en-US" b="1" dirty="0">
              <a:solidFill>
                <a:srgbClr val="FF0000"/>
              </a:solidFill>
            </a:endParaRPr>
          </a:p>
          <a:p>
            <a:r>
              <a:rPr lang="en-US" b="1" dirty="0">
                <a:solidFill>
                  <a:srgbClr val="FF0000"/>
                </a:solidFill>
              </a:rPr>
              <a:t>I highlighted the yellow because this is what a lot of people think about when we discuss sensory processing. These are often “visible” to people because they look like a behavior. </a:t>
            </a:r>
          </a:p>
          <a:p>
            <a:r>
              <a:rPr lang="en-US" b="1" dirty="0">
                <a:solidFill>
                  <a:srgbClr val="FF0000"/>
                </a:solidFill>
              </a:rPr>
              <a:t>Sam</a:t>
            </a:r>
          </a:p>
          <a:p>
            <a:r>
              <a:rPr lang="en-US" b="1" dirty="0">
                <a:solidFill>
                  <a:srgbClr val="FF0000"/>
                </a:solidFill>
              </a:rPr>
              <a:t>Katherine does 2 examples</a:t>
            </a:r>
          </a:p>
          <a:p>
            <a:endParaRPr lang="en-US" b="1" dirty="0">
              <a:solidFill>
                <a:srgbClr val="FF0000"/>
              </a:solidFill>
            </a:endParaRPr>
          </a:p>
          <a:p>
            <a:r>
              <a:rPr lang="en-US" b="1" dirty="0">
                <a:solidFill>
                  <a:srgbClr val="FF0000"/>
                </a:solidFill>
              </a:rPr>
              <a:t>People often think about sensory issues as disruptive behavior, aggression, meltdown, </a:t>
            </a:r>
            <a:r>
              <a:rPr lang="en-US" b="1" dirty="0" err="1">
                <a:solidFill>
                  <a:srgbClr val="FF0000"/>
                </a:solidFill>
              </a:rPr>
              <a:t>etc</a:t>
            </a:r>
            <a:r>
              <a:rPr lang="en-US" b="1" dirty="0">
                <a:solidFill>
                  <a:srgbClr val="FF0000"/>
                </a:solidFill>
              </a:rPr>
              <a:t>; THIS is what sensory processing issues actually ARE. </a:t>
            </a:r>
          </a:p>
          <a:p>
            <a:endParaRPr lang="en-US" dirty="0"/>
          </a:p>
          <a:p>
            <a:r>
              <a:rPr lang="en-US" dirty="0"/>
              <a:t>This is just to show the complexity of sensory processing challenges. An OT has the training and background in neurology and motor development to tease out which sensory area a child is having difficulty with. Often, these areas are overlapping. </a:t>
            </a:r>
          </a:p>
          <a:p>
            <a:r>
              <a:rPr lang="en-US" dirty="0"/>
              <a:t>We have to be extremely careful when we are providing sensory interventions, especially when we are using sensory equipment and tools such as swings, weighted vests, or special gyms. The input has to match a child’s sensory profile and meet their needs, otherwise we can cause more challenges or dysregulation. </a:t>
            </a:r>
          </a:p>
          <a:p>
            <a:endParaRPr lang="en-US" dirty="0"/>
          </a:p>
          <a:p>
            <a:r>
              <a:rPr lang="en-US" dirty="0"/>
              <a:t>Most people think about sensory as just </a:t>
            </a:r>
            <a:r>
              <a:rPr lang="en-US" b="1" dirty="0"/>
              <a:t>Sensory Modulation Disorder</a:t>
            </a:r>
            <a:r>
              <a:rPr lang="en-US" dirty="0"/>
              <a:t>, where a child is too sensitive or craves additional input (called “sensory seeker”). </a:t>
            </a:r>
          </a:p>
          <a:p>
            <a:pPr defTabSz="914266">
              <a:defRPr/>
            </a:pPr>
            <a:r>
              <a:rPr lang="en-US" dirty="0"/>
              <a:t>Movement Disorders – PROP and VESTIBULAR are impaired</a:t>
            </a:r>
          </a:p>
          <a:p>
            <a:r>
              <a:rPr lang="en-US" dirty="0"/>
              <a:t>But sensory processing challenges can also impact a </a:t>
            </a:r>
            <a:r>
              <a:rPr lang="en-US" b="1" dirty="0"/>
              <a:t>child’s movement/physical development, ability to plan and problem-solve</a:t>
            </a:r>
            <a:r>
              <a:rPr lang="en-US" dirty="0"/>
              <a:t>. It can also impact their ability to tell </a:t>
            </a:r>
            <a:r>
              <a:rPr lang="en-US" b="1" dirty="0"/>
              <a:t>where their body is in space, or identify stimuli (finding something in a crowded room, etc.). </a:t>
            </a:r>
          </a:p>
          <a:p>
            <a:endParaRPr lang="en-US" b="1" dirty="0"/>
          </a:p>
          <a:p>
            <a:r>
              <a:rPr lang="en-US" b="1" dirty="0"/>
              <a:t>Sensory Modulation Story – Katherine’s example</a:t>
            </a:r>
          </a:p>
          <a:p>
            <a:r>
              <a:rPr lang="en-US" b="1" dirty="0"/>
              <a:t>***always occurs with Motor and Discrimination</a:t>
            </a:r>
          </a:p>
          <a:p>
            <a:r>
              <a:rPr lang="en-US" b="1" dirty="0"/>
              <a:t>Sensory-Based Motor Disorder Story – Sam’s story</a:t>
            </a:r>
          </a:p>
          <a:p>
            <a:r>
              <a:rPr lang="en-US" b="1" dirty="0"/>
              <a:t>Sensory Discrimination Disorder Story – Katherine’s example, BM</a:t>
            </a:r>
          </a:p>
          <a:p>
            <a:endParaRPr lang="en-US" dirty="0"/>
          </a:p>
          <a:p>
            <a:r>
              <a:rPr lang="en-US" dirty="0"/>
              <a:t>Katherine will find a video re: what dyspraxia or postural disorder </a:t>
            </a:r>
          </a:p>
          <a:p>
            <a:r>
              <a:rPr lang="en-US" b="1" dirty="0"/>
              <a:t>Dyspraxia</a:t>
            </a:r>
          </a:p>
          <a:p>
            <a:pPr lvl="1"/>
            <a:r>
              <a:rPr lang="en-US" dirty="0"/>
              <a:t>Planning (Motor Planning)</a:t>
            </a:r>
          </a:p>
          <a:p>
            <a:pPr lvl="1"/>
            <a:r>
              <a:rPr lang="en-US" dirty="0"/>
              <a:t>Sequencing body actions</a:t>
            </a:r>
          </a:p>
          <a:p>
            <a:pPr lvl="1"/>
            <a:r>
              <a:rPr lang="en-US" dirty="0"/>
              <a:t>Problem-solving</a:t>
            </a:r>
          </a:p>
          <a:p>
            <a:pPr lvl="1"/>
            <a:r>
              <a:rPr lang="en-US" dirty="0"/>
              <a:t>Difficult transitions</a:t>
            </a:r>
          </a:p>
          <a:p>
            <a:pPr lvl="1"/>
            <a:r>
              <a:rPr lang="en-US" dirty="0"/>
              <a:t>Emotional dysregulation</a:t>
            </a:r>
          </a:p>
          <a:p>
            <a:pPr lvl="1"/>
            <a:r>
              <a:rPr lang="en-US" dirty="0"/>
              <a:t>Frustrated when unable to complete tasks</a:t>
            </a:r>
          </a:p>
          <a:p>
            <a:pPr lvl="1"/>
            <a:r>
              <a:rPr lang="en-US" dirty="0"/>
              <a:t>Prefers sedentary</a:t>
            </a:r>
          </a:p>
          <a:p>
            <a:endParaRPr lang="en-US" dirty="0"/>
          </a:p>
          <a:p>
            <a:r>
              <a:rPr lang="en-US" b="1" dirty="0"/>
              <a:t>Postural Disorder</a:t>
            </a:r>
          </a:p>
          <a:p>
            <a:pPr lvl="1"/>
            <a:r>
              <a:rPr lang="en-US" dirty="0"/>
              <a:t>Fine motor and gross motor</a:t>
            </a:r>
          </a:p>
          <a:p>
            <a:pPr lvl="1"/>
            <a:r>
              <a:rPr lang="en-US" dirty="0"/>
              <a:t>Eyes and mouth coordination</a:t>
            </a:r>
          </a:p>
          <a:p>
            <a:pPr lvl="1"/>
            <a:r>
              <a:rPr lang="en-US" dirty="0"/>
              <a:t>Postural stability</a:t>
            </a:r>
          </a:p>
          <a:p>
            <a:pPr lvl="1"/>
            <a:r>
              <a:rPr lang="en-US" dirty="0"/>
              <a:t>Appears lazy, weak, limp</a:t>
            </a:r>
          </a:p>
          <a:p>
            <a:pPr lvl="1"/>
            <a:r>
              <a:rPr lang="en-US" dirty="0"/>
              <a:t>Seems tired most of the time</a:t>
            </a:r>
          </a:p>
          <a:p>
            <a:pPr lvl="1"/>
            <a:r>
              <a:rPr lang="en-US" dirty="0"/>
              <a:t>Low endurance</a:t>
            </a:r>
          </a:p>
          <a:p>
            <a:endParaRPr lang="en-US" dirty="0"/>
          </a:p>
          <a:p>
            <a:r>
              <a:rPr lang="en-US" b="1" dirty="0"/>
              <a:t>Discrimination Disorder</a:t>
            </a:r>
          </a:p>
          <a:p>
            <a:r>
              <a:rPr lang="en-US" dirty="0"/>
              <a:t>Overlaps with sensory modulation or motor disorders</a:t>
            </a:r>
          </a:p>
          <a:p>
            <a:r>
              <a:rPr lang="en-US" dirty="0"/>
              <a:t>Difficulty to differentiate sensations or distinguish intensity</a:t>
            </a:r>
          </a:p>
          <a:p>
            <a:r>
              <a:rPr lang="en-US" dirty="0"/>
              <a:t>Slow to respond to sensory experiences</a:t>
            </a:r>
          </a:p>
          <a:p>
            <a:r>
              <a:rPr lang="en-US" dirty="0"/>
              <a:t>Needs process time</a:t>
            </a:r>
          </a:p>
          <a:p>
            <a:r>
              <a:rPr lang="en-US" dirty="0"/>
              <a:t>Responses to sensory input are inaccurate</a:t>
            </a:r>
          </a:p>
          <a:p>
            <a:r>
              <a:rPr lang="en-US" dirty="0"/>
              <a:t>Handwriting</a:t>
            </a:r>
          </a:p>
          <a:p>
            <a:r>
              <a:rPr lang="en-US" dirty="0"/>
              <a:t>Sports</a:t>
            </a:r>
          </a:p>
          <a:p>
            <a:r>
              <a:rPr lang="en-US" dirty="0"/>
              <a:t>Standing in line and managing personal space</a:t>
            </a:r>
          </a:p>
          <a:p>
            <a:r>
              <a:rPr lang="en-US" dirty="0"/>
              <a:t>Visually finding stuff</a:t>
            </a:r>
          </a:p>
          <a:p>
            <a:r>
              <a:rPr lang="en-US" dirty="0"/>
              <a:t>Knowing where body is in relation to other objects</a:t>
            </a:r>
          </a:p>
          <a:p>
            <a:endParaRPr lang="en-US" b="1" dirty="0"/>
          </a:p>
        </p:txBody>
      </p:sp>
      <p:sp>
        <p:nvSpPr>
          <p:cNvPr id="4" name="Slide Number Placeholder 3"/>
          <p:cNvSpPr>
            <a:spLocks noGrp="1"/>
          </p:cNvSpPr>
          <p:nvPr>
            <p:ph type="sldNum" sz="quarter" idx="5"/>
          </p:nvPr>
        </p:nvSpPr>
        <p:spPr/>
        <p:txBody>
          <a:bodyPr/>
          <a:lstStyle/>
          <a:p>
            <a:fld id="{14F85328-33AA-4924-A4C9-7B1FF1C7BD0D}" type="slidenum">
              <a:rPr lang="en-US" smtClean="0"/>
              <a:t>60</a:t>
            </a:fld>
            <a:endParaRPr lang="en-US"/>
          </a:p>
        </p:txBody>
      </p:sp>
    </p:spTree>
    <p:extLst>
      <p:ext uri="{BB962C8B-B14F-4D97-AF65-F5344CB8AC3E}">
        <p14:creationId xmlns:p14="http://schemas.microsoft.com/office/powerpoint/2010/main" val="30659288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when looking at a task. I.e. </a:t>
            </a:r>
          </a:p>
        </p:txBody>
      </p:sp>
      <p:sp>
        <p:nvSpPr>
          <p:cNvPr id="4" name="Slide Number Placeholder 3"/>
          <p:cNvSpPr>
            <a:spLocks noGrp="1"/>
          </p:cNvSpPr>
          <p:nvPr>
            <p:ph type="sldNum" sz="quarter" idx="5"/>
          </p:nvPr>
        </p:nvSpPr>
        <p:spPr/>
        <p:txBody>
          <a:bodyPr/>
          <a:lstStyle/>
          <a:p>
            <a:fld id="{C8E8DF76-E153-4663-A171-A6C055615DE0}" type="slidenum">
              <a:rPr lang="en-US" smtClean="0"/>
              <a:t>61</a:t>
            </a:fld>
            <a:endParaRPr lang="en-US"/>
          </a:p>
        </p:txBody>
      </p:sp>
    </p:spTree>
    <p:extLst>
      <p:ext uri="{BB962C8B-B14F-4D97-AF65-F5344CB8AC3E}">
        <p14:creationId xmlns:p14="http://schemas.microsoft.com/office/powerpoint/2010/main" val="37898880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8E8DF76-E153-4663-A171-A6C055615DE0}" type="slidenum">
              <a:rPr lang="en-US" smtClean="0"/>
              <a:t>62</a:t>
            </a:fld>
            <a:endParaRPr lang="en-US"/>
          </a:p>
        </p:txBody>
      </p:sp>
    </p:spTree>
    <p:extLst>
      <p:ext uri="{BB962C8B-B14F-4D97-AF65-F5344CB8AC3E}">
        <p14:creationId xmlns:p14="http://schemas.microsoft.com/office/powerpoint/2010/main" val="3395747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 presents (Katherine will talk about with the sensory processing disorder…prong) </a:t>
            </a:r>
          </a:p>
          <a:p>
            <a:endParaRPr lang="en-US"/>
          </a:p>
          <a:p>
            <a:r>
              <a:rPr lang="en-US"/>
              <a:t>Let’s just look at this picture…</a:t>
            </a:r>
          </a:p>
          <a:p>
            <a:endParaRPr lang="en-US"/>
          </a:p>
          <a:p>
            <a:r>
              <a:rPr lang="en-US"/>
              <a:t>This is just breaking down the sensory components of handwriting but handwriting is an extremely complex process. </a:t>
            </a:r>
          </a:p>
          <a:p>
            <a:endParaRPr lang="en-US"/>
          </a:p>
          <a:p>
            <a:r>
              <a:rPr lang="en-US"/>
              <a:t>Cognitive skills (working memory, spelling, attention, planning, self-regulation) Motor skills (muscle strength, coordination, endurance) AND sensory integration</a:t>
            </a:r>
          </a:p>
          <a:p>
            <a:endParaRPr lang="en-US"/>
          </a:p>
          <a:p>
            <a:r>
              <a:rPr lang="en-US"/>
              <a:t>But if you have a child with sensory processing issues, the very FOUNDATION of handwriting can be impacted; even though they may WANT to hold a pencil and write and learn to write, their brain isn’t efficiently integrating this information. </a:t>
            </a:r>
          </a:p>
          <a:p>
            <a:endParaRPr lang="en-US"/>
          </a:p>
          <a:p>
            <a:r>
              <a:rPr lang="en-US"/>
              <a:t>So in this example, giving a kid a weighted vest or a trampoline or a fidget, won’t fix the issue with handwriting…</a:t>
            </a:r>
          </a:p>
          <a:p>
            <a:endParaRPr lang="en-US"/>
          </a:p>
          <a:p>
            <a:r>
              <a:rPr lang="en-US" b="1"/>
              <a:t>This is the FOUNDATION that leads to adequate participation in the classroom</a:t>
            </a:r>
          </a:p>
        </p:txBody>
      </p:sp>
      <p:sp>
        <p:nvSpPr>
          <p:cNvPr id="4" name="Slide Number Placeholder 3"/>
          <p:cNvSpPr>
            <a:spLocks noGrp="1"/>
          </p:cNvSpPr>
          <p:nvPr>
            <p:ph type="sldNum" sz="quarter" idx="5"/>
          </p:nvPr>
        </p:nvSpPr>
        <p:spPr/>
        <p:txBody>
          <a:bodyPr/>
          <a:lstStyle/>
          <a:p>
            <a:fld id="{14F85328-33AA-4924-A4C9-7B1FF1C7BD0D}" type="slidenum">
              <a:rPr lang="en-US" smtClean="0"/>
              <a:t>63</a:t>
            </a:fld>
            <a:endParaRPr lang="en-US"/>
          </a:p>
        </p:txBody>
      </p:sp>
    </p:spTree>
    <p:extLst>
      <p:ext uri="{BB962C8B-B14F-4D97-AF65-F5344CB8AC3E}">
        <p14:creationId xmlns:p14="http://schemas.microsoft.com/office/powerpoint/2010/main" val="229960310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 and Katherine present </a:t>
            </a:r>
          </a:p>
          <a:p>
            <a:pPr marL="228567" indent="-228567">
              <a:buAutoNum type="arabicParenR"/>
            </a:pPr>
            <a:r>
              <a:rPr lang="en-US"/>
              <a:t>Sam leads talking points </a:t>
            </a:r>
          </a:p>
          <a:p>
            <a:pPr marL="228567" indent="-228567">
              <a:buAutoNum type="arabicParenR"/>
            </a:pPr>
            <a:r>
              <a:rPr lang="en-US"/>
              <a:t>Katherine’s example </a:t>
            </a:r>
          </a:p>
          <a:p>
            <a:endParaRPr lang="en-US"/>
          </a:p>
          <a:p>
            <a:r>
              <a:rPr lang="en-US"/>
              <a:t>It’s important as a team that we are doing DIFFERENTIAL DIAGNOSIS… we are trying to get at the root of the problem. Sometimes labelling a problem as just SENSORY ignores other factors the child or team is dealing with. Sensory can also look like many different things. A trauma response can look like a sensory meltdown, but a child having a trauma response probably needs more than just a weighted vest or a trampoline. </a:t>
            </a:r>
          </a:p>
          <a:p>
            <a:pPr marL="173310" indent="-173310">
              <a:buFontTx/>
              <a:buChar char="-"/>
            </a:pPr>
            <a:r>
              <a:rPr lang="en-US"/>
              <a:t>Difficulty with communication can look like sensory challenges (easily frustrated, difficulty with group activities, sensory seeking behaviors)</a:t>
            </a:r>
          </a:p>
          <a:p>
            <a:pPr marL="173310" indent="-173310">
              <a:buFontTx/>
              <a:buChar char="-"/>
            </a:pPr>
            <a:r>
              <a:rPr lang="en-US"/>
              <a:t>Child doesn’t have the emerging skills to do the academic task, and their behaviors can look like sensory or work avoidance</a:t>
            </a:r>
          </a:p>
          <a:p>
            <a:pPr marL="173310" indent="-173310">
              <a:buFontTx/>
              <a:buChar char="-"/>
            </a:pPr>
            <a:r>
              <a:rPr lang="en-US"/>
              <a:t>Executive Functioning – the routines and schedules of the classroom are unclear. The child doesn’t know what to do and how to get started. People give the child a lot of verbal directions and then are frustrated when the child can’t follow them. The child has no sense of time and they can’t see when the task will be finished. </a:t>
            </a:r>
          </a:p>
          <a:p>
            <a:pPr marL="173310" indent="-173310">
              <a:buFontTx/>
              <a:buChar char="-"/>
            </a:pPr>
            <a:r>
              <a:rPr lang="en-US"/>
              <a:t>Classroom environment – the child’s sensory profile may be mismatched to the classroom environment and they can’t manage the environment + educational demands</a:t>
            </a:r>
          </a:p>
          <a:p>
            <a:pPr marL="173310" indent="-173310">
              <a:buFontTx/>
              <a:buChar char="-"/>
            </a:pPr>
            <a:endParaRPr lang="en-US"/>
          </a:p>
          <a:p>
            <a:pPr marL="173310" indent="-173310">
              <a:buFontTx/>
              <a:buChar char="-"/>
            </a:pPr>
            <a:r>
              <a:rPr lang="en-US" b="1" err="1"/>
              <a:t>Marken</a:t>
            </a:r>
            <a:r>
              <a:rPr lang="en-US" b="1"/>
              <a:t> example in the motor room. (Katherine)</a:t>
            </a:r>
          </a:p>
          <a:p>
            <a:pPr marL="630444" lvl="1" indent="-173310">
              <a:buFontTx/>
              <a:buChar char="-"/>
            </a:pPr>
            <a:r>
              <a:rPr lang="en-US"/>
              <a:t>Behavior of student: runs, jumps around room, tries to leave room. Appears sensitive to busy classroom, new people in classroom. Brought to the motor room to help “regulate” Given lot of heavy work (weighted balls, high stepping) and swinging. OT brought out white erase markers and student started banging chest, jumping, making loud frustrated vocal sounds. OT put the markers away and student stopped. Through out our session, student followed all verbal instructions (put red ball in basket, </a:t>
            </a:r>
            <a:r>
              <a:rPr lang="en-US" err="1"/>
              <a:t>etc</a:t>
            </a:r>
            <a:r>
              <a:rPr lang="en-US"/>
              <a:t> and transition well.) </a:t>
            </a:r>
          </a:p>
          <a:p>
            <a:pPr marL="1087577" lvl="2" indent="-173310">
              <a:buFontTx/>
              <a:buChar char="-"/>
            </a:pPr>
            <a:r>
              <a:rPr lang="en-US"/>
              <a:t>Thoughts: Student using white boards in classroom to demonstrate work. Handwriting and writing is a challenge. Student has difficulty motor planning. He lights up when given positive praise and will continue to work when feeling successful (as evident of giving </a:t>
            </a:r>
            <a:r>
              <a:rPr lang="en-US" err="1"/>
              <a:t>highfives</a:t>
            </a:r>
            <a:r>
              <a:rPr lang="en-US"/>
              <a:t>, coming back to work). To be successful he needs to have several models, feel successful (needs routine), and needs movement. </a:t>
            </a:r>
          </a:p>
          <a:p>
            <a:pPr marL="1087577" lvl="2" indent="-173310">
              <a:buFontTx/>
              <a:buChar char="-"/>
            </a:pPr>
            <a:endParaRPr lang="en-US"/>
          </a:p>
          <a:p>
            <a:pPr marL="1087577" lvl="2" indent="-173310">
              <a:buFontTx/>
              <a:buChar char="-"/>
            </a:pPr>
            <a:endParaRPr lang="en-US"/>
          </a:p>
          <a:p>
            <a:endParaRPr lang="en-US"/>
          </a:p>
        </p:txBody>
      </p:sp>
      <p:sp>
        <p:nvSpPr>
          <p:cNvPr id="4" name="Slide Number Placeholder 3"/>
          <p:cNvSpPr>
            <a:spLocks noGrp="1"/>
          </p:cNvSpPr>
          <p:nvPr>
            <p:ph type="sldNum" sz="quarter" idx="5"/>
          </p:nvPr>
        </p:nvSpPr>
        <p:spPr/>
        <p:txBody>
          <a:bodyPr/>
          <a:lstStyle/>
          <a:p>
            <a:fld id="{14F85328-33AA-4924-A4C9-7B1FF1C7BD0D}" type="slidenum">
              <a:rPr lang="en-US" smtClean="0"/>
              <a:t>64</a:t>
            </a:fld>
            <a:endParaRPr lang="en-US"/>
          </a:p>
        </p:txBody>
      </p:sp>
    </p:spTree>
    <p:extLst>
      <p:ext uri="{BB962C8B-B14F-4D97-AF65-F5344CB8AC3E}">
        <p14:creationId xmlns:p14="http://schemas.microsoft.com/office/powerpoint/2010/main" val="228088692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Katherine and Sam presents </a:t>
            </a:r>
          </a:p>
          <a:p>
            <a:pPr marL="228567" indent="-228567">
              <a:buAutoNum type="arabicParenR"/>
            </a:pPr>
            <a:r>
              <a:rPr lang="en-US" dirty="0"/>
              <a:t>Katherine leads </a:t>
            </a:r>
          </a:p>
          <a:p>
            <a:pPr marL="228567" indent="-228567">
              <a:buAutoNum type="arabicParenR"/>
            </a:pPr>
            <a:r>
              <a:rPr lang="en-US" dirty="0"/>
              <a:t>Sam follows with talking about Dr. Ross (kids do well if they can), Beyond Behaviors, and bear as a reward example </a:t>
            </a:r>
          </a:p>
          <a:p>
            <a:endParaRPr lang="en-US" dirty="0"/>
          </a:p>
          <a:p>
            <a:r>
              <a:rPr lang="en-US" dirty="0"/>
              <a:t>Behaviors – screaming, kicking, shouting, stomping, swearing, biting, throwing, hitting, inattentive, unable to follow directions, </a:t>
            </a:r>
            <a:r>
              <a:rPr lang="en-US" dirty="0" err="1"/>
              <a:t>etc</a:t>
            </a:r>
            <a:endParaRPr lang="en-US" dirty="0"/>
          </a:p>
          <a:p>
            <a:r>
              <a:rPr lang="en-US" dirty="0"/>
              <a:t>An OT will be able to tell you if a behavior is sensory-driven. However, we know that sensory can look like many different things. It’s still up to us to </a:t>
            </a:r>
            <a:r>
              <a:rPr lang="en-US" b="1" dirty="0"/>
              <a:t>“chase the why” </a:t>
            </a:r>
            <a:r>
              <a:rPr lang="en-US" dirty="0"/>
              <a:t>as to why a behavior is happening</a:t>
            </a:r>
          </a:p>
          <a:p>
            <a:endParaRPr lang="en-US" dirty="0"/>
          </a:p>
          <a:p>
            <a:r>
              <a:rPr lang="en-US" dirty="0"/>
              <a:t>For example, is the student getting enough sleep? Was there a dietary or medical change? Are they feeling hungry and can’t communicate that? Is it a new school? Do they know the schedule, routine, expectations? (think about how you feel starting a new job or traveling somewhere new?) </a:t>
            </a:r>
          </a:p>
          <a:p>
            <a:endParaRPr lang="en-US" dirty="0"/>
          </a:p>
          <a:p>
            <a:r>
              <a:rPr lang="en-US" dirty="0"/>
              <a:t>If it is sensory-based, then we have to assume that the child has to meet their sensory NEEDS first before we can expect school participation. </a:t>
            </a:r>
          </a:p>
          <a:p>
            <a:endParaRPr lang="en-US" dirty="0"/>
          </a:p>
          <a:p>
            <a:r>
              <a:rPr lang="en-US" dirty="0"/>
              <a:t>(</a:t>
            </a:r>
            <a:r>
              <a:rPr lang="en-US" b="1" dirty="0"/>
              <a:t>new edit, KL</a:t>
            </a:r>
            <a:r>
              <a:rPr lang="en-US" dirty="0">
                <a:highlight>
                  <a:srgbClr val="FFFF00"/>
                </a:highlight>
              </a:rPr>
              <a:t>) </a:t>
            </a:r>
            <a:r>
              <a:rPr lang="en-US" dirty="0"/>
              <a:t>given vestibular (swing, spinning) or heavy work (proprioception) should have lasting input (4 hours). If given that input and student is still not “regulated” is it sensory? </a:t>
            </a:r>
          </a:p>
          <a:p>
            <a:endParaRPr lang="en-US" dirty="0"/>
          </a:p>
          <a:p>
            <a:pPr defTabSz="914266">
              <a:defRPr/>
            </a:pPr>
            <a:r>
              <a:rPr lang="en-US" b="1" dirty="0"/>
              <a:t>Sam Story example: student with the stuffed bear… team was using it as a “reward” and not a sensory strategy</a:t>
            </a:r>
          </a:p>
          <a:p>
            <a:pPr defTabSz="914266">
              <a:defRPr/>
            </a:pPr>
            <a:r>
              <a:rPr lang="en-US" b="1" dirty="0"/>
              <a:t>Concern about “reinforcing” a behavior by giving a child access to sensory strategies; however, if a child is seeking out what they need to be regulated, then it’s an opportunity for us to build those accommodations into their day. </a:t>
            </a:r>
          </a:p>
          <a:p>
            <a:endParaRPr lang="en-US" dirty="0"/>
          </a:p>
          <a:p>
            <a:r>
              <a:rPr lang="en-US" dirty="0"/>
              <a:t>So apart from sensory, there has recently been a shift in behavior management strategies because of research about our brains. Work of Dr. Ross Greene and Dr. Mona </a:t>
            </a:r>
            <a:r>
              <a:rPr lang="en-US" dirty="0" err="1"/>
              <a:t>Delahooke</a:t>
            </a:r>
            <a:r>
              <a:rPr lang="en-US" dirty="0"/>
              <a:t>, as well as work on a trauma-informed approach. </a:t>
            </a:r>
          </a:p>
          <a:p>
            <a:endParaRPr lang="en-US" dirty="0"/>
          </a:p>
          <a:p>
            <a:pPr marL="173310" indent="-173310">
              <a:buFontTx/>
              <a:buChar char="-"/>
            </a:pPr>
            <a:r>
              <a:rPr lang="en-US" dirty="0"/>
              <a:t>Goes beyond “escape”, “control”, or “gaining attention”</a:t>
            </a:r>
          </a:p>
          <a:p>
            <a:pPr marL="173310" indent="-173310">
              <a:buFontTx/>
              <a:buChar char="-"/>
            </a:pPr>
            <a:r>
              <a:rPr lang="en-US" dirty="0"/>
              <a:t>Almost all challenging behaviors are due to challenges in the child’s nervous system (this is neurological, developmental)… is the child in Fight or Flight or Freeze???</a:t>
            </a:r>
          </a:p>
          <a:p>
            <a:pPr marL="173310" indent="-173310">
              <a:buFontTx/>
              <a:buChar char="-"/>
            </a:pPr>
            <a:r>
              <a:rPr lang="en-US" dirty="0"/>
              <a:t>We work on these behaviors through building safe, responsive relationships with students, modelling regulation, and helping them solve problems</a:t>
            </a:r>
          </a:p>
          <a:p>
            <a:pPr marL="173310" indent="-173310">
              <a:buFontTx/>
              <a:buChar char="-"/>
            </a:pPr>
            <a:r>
              <a:rPr lang="en-US" dirty="0"/>
              <a:t>Even if it is behavior, what unmet need does the child have?</a:t>
            </a:r>
          </a:p>
          <a:p>
            <a:r>
              <a:rPr lang="en-US" dirty="0"/>
              <a:t>Additionally, these approaches are more trauma-informed and students are less likely to experience restraint and isolation, which has lasting negative effects on a child, even if the team felt it was necessary for safety in that moment. </a:t>
            </a:r>
          </a:p>
        </p:txBody>
      </p:sp>
      <p:sp>
        <p:nvSpPr>
          <p:cNvPr id="4" name="Slide Number Placeholder 3"/>
          <p:cNvSpPr>
            <a:spLocks noGrp="1"/>
          </p:cNvSpPr>
          <p:nvPr>
            <p:ph type="sldNum" sz="quarter" idx="5"/>
          </p:nvPr>
        </p:nvSpPr>
        <p:spPr/>
        <p:txBody>
          <a:bodyPr/>
          <a:lstStyle/>
          <a:p>
            <a:fld id="{14F85328-33AA-4924-A4C9-7B1FF1C7BD0D}" type="slidenum">
              <a:rPr lang="en-US" smtClean="0"/>
              <a:t>65</a:t>
            </a:fld>
            <a:endParaRPr lang="en-US"/>
          </a:p>
        </p:txBody>
      </p:sp>
    </p:spTree>
    <p:extLst>
      <p:ext uri="{BB962C8B-B14F-4D97-AF65-F5344CB8AC3E}">
        <p14:creationId xmlns:p14="http://schemas.microsoft.com/office/powerpoint/2010/main" val="26044791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Laura + Katherine</a:t>
            </a:r>
          </a:p>
          <a:p>
            <a:r>
              <a:rPr lang="en-US"/>
              <a:t>Compliance based practices teach individuals that their own body doesn’t matter, that what they’re feeling inside doesn’t matter. It leads to depression, anxiety, increased vulnerability to abuse. </a:t>
            </a:r>
          </a:p>
          <a:p>
            <a:endParaRPr lang="en-US"/>
          </a:p>
          <a:p>
            <a:endParaRPr lang="en-US"/>
          </a:p>
          <a:p>
            <a:r>
              <a:rPr lang="en-US"/>
              <a:t>https://autismspectrumnews.org/authentic-strength-based-practice-can-neurotypical-professionals-make-a-paradigm-shift/</a:t>
            </a:r>
          </a:p>
        </p:txBody>
      </p:sp>
      <p:sp>
        <p:nvSpPr>
          <p:cNvPr id="4" name="Slide Number Placeholder 3"/>
          <p:cNvSpPr>
            <a:spLocks noGrp="1"/>
          </p:cNvSpPr>
          <p:nvPr>
            <p:ph type="sldNum" sz="quarter" idx="5"/>
          </p:nvPr>
        </p:nvSpPr>
        <p:spPr/>
        <p:txBody>
          <a:bodyPr/>
          <a:lstStyle/>
          <a:p>
            <a:fld id="{A1A13812-B41C-49B0-BD5B-97681D7986DF}" type="slidenum">
              <a:rPr lang="en-US" smtClean="0"/>
              <a:t>66</a:t>
            </a:fld>
            <a:endParaRPr lang="en-US"/>
          </a:p>
        </p:txBody>
      </p:sp>
    </p:spTree>
    <p:extLst>
      <p:ext uri="{BB962C8B-B14F-4D97-AF65-F5344CB8AC3E}">
        <p14:creationId xmlns:p14="http://schemas.microsoft.com/office/powerpoint/2010/main" val="13939050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Katherine and Sam presents</a:t>
            </a:r>
          </a:p>
          <a:p>
            <a:endParaRPr lang="en-US" b="1" dirty="0"/>
          </a:p>
          <a:p>
            <a:r>
              <a:rPr lang="en-US" b="1" dirty="0"/>
              <a:t>Sam shares this part…</a:t>
            </a:r>
          </a:p>
          <a:p>
            <a:r>
              <a:rPr lang="en-US" b="1" dirty="0"/>
              <a:t>This is grounded in developmental and neuroscience research. </a:t>
            </a:r>
          </a:p>
          <a:p>
            <a:r>
              <a:rPr lang="en-US" b="1" dirty="0"/>
              <a:t>Sensory information goes into the body through our 8 senses… it passes through multiple brain structures to interpret the information. This guides our body’s responses to the stimuli. We have achieved sensory integration when we are using sensory information adaptively, almost automatically. We are able to function. </a:t>
            </a:r>
          </a:p>
          <a:p>
            <a:endParaRPr lang="en-US" dirty="0"/>
          </a:p>
          <a:p>
            <a:r>
              <a:rPr lang="en-US" dirty="0"/>
              <a:t>Katherine shares this part</a:t>
            </a:r>
          </a:p>
          <a:p>
            <a:r>
              <a:rPr lang="en-US" dirty="0"/>
              <a:t>We are thinking about how sensory integration impacts the whole child and everything the child does. </a:t>
            </a:r>
          </a:p>
          <a:p>
            <a:r>
              <a:rPr lang="en-US" dirty="0"/>
              <a:t>We are not FIXING the child’s nervous system. Sometimes we are modifying the environment or changing our own behavior so the child can be successful. Sensory integration principles can help a child feel safer and more successful, but true sensory integration therapy cannot be achieved simply by having sensory equipment such as a swing. </a:t>
            </a:r>
          </a:p>
          <a:p>
            <a:r>
              <a:rPr lang="en-US" dirty="0"/>
              <a:t>This is an individualized approach that requires careful observation and adjusting the activities based on how the child is `responding. </a:t>
            </a:r>
          </a:p>
          <a:p>
            <a:endParaRPr lang="en-US" dirty="0"/>
          </a:p>
          <a:p>
            <a:pPr defTabSz="924322">
              <a:defRPr/>
            </a:pPr>
            <a:r>
              <a:rPr lang="en-US" dirty="0"/>
              <a:t>We are going to give specific examples in the next few slides. </a:t>
            </a:r>
          </a:p>
          <a:p>
            <a:endParaRPr lang="en-US" dirty="0"/>
          </a:p>
        </p:txBody>
      </p:sp>
      <p:sp>
        <p:nvSpPr>
          <p:cNvPr id="4" name="Slide Number Placeholder 3"/>
          <p:cNvSpPr>
            <a:spLocks noGrp="1"/>
          </p:cNvSpPr>
          <p:nvPr>
            <p:ph type="sldNum" sz="quarter" idx="5"/>
          </p:nvPr>
        </p:nvSpPr>
        <p:spPr/>
        <p:txBody>
          <a:bodyPr/>
          <a:lstStyle/>
          <a:p>
            <a:fld id="{14F85328-33AA-4924-A4C9-7B1FF1C7BD0D}" type="slidenum">
              <a:rPr lang="en-US" smtClean="0"/>
              <a:t>67</a:t>
            </a:fld>
            <a:endParaRPr lang="en-US"/>
          </a:p>
        </p:txBody>
      </p:sp>
    </p:spTree>
    <p:extLst>
      <p:ext uri="{BB962C8B-B14F-4D97-AF65-F5344CB8AC3E}">
        <p14:creationId xmlns:p14="http://schemas.microsoft.com/office/powerpoint/2010/main" val="11517171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Sam presents</a:t>
            </a:r>
          </a:p>
          <a:p>
            <a:endParaRPr lang="en-US"/>
          </a:p>
          <a:p>
            <a:r>
              <a:rPr lang="en-US"/>
              <a:t>These are all things that we want as educators</a:t>
            </a:r>
          </a:p>
          <a:p>
            <a:r>
              <a:rPr lang="en-US"/>
              <a:t>Based on 2018 systematic review</a:t>
            </a:r>
          </a:p>
          <a:p>
            <a:endParaRPr lang="en-US"/>
          </a:p>
          <a:p>
            <a:endParaRPr lang="en-US"/>
          </a:p>
        </p:txBody>
      </p:sp>
      <p:sp>
        <p:nvSpPr>
          <p:cNvPr id="4" name="Slide Number Placeholder 3"/>
          <p:cNvSpPr>
            <a:spLocks noGrp="1"/>
          </p:cNvSpPr>
          <p:nvPr>
            <p:ph type="sldNum" sz="quarter" idx="5"/>
          </p:nvPr>
        </p:nvSpPr>
        <p:spPr/>
        <p:txBody>
          <a:bodyPr/>
          <a:lstStyle/>
          <a:p>
            <a:fld id="{14F85328-33AA-4924-A4C9-7B1FF1C7BD0D}" type="slidenum">
              <a:rPr lang="en-US" smtClean="0"/>
              <a:t>68</a:t>
            </a:fld>
            <a:endParaRPr lang="en-US"/>
          </a:p>
        </p:txBody>
      </p:sp>
    </p:spTree>
    <p:extLst>
      <p:ext uri="{BB962C8B-B14F-4D97-AF65-F5344CB8AC3E}">
        <p14:creationId xmlns:p14="http://schemas.microsoft.com/office/powerpoint/2010/main" val="1460386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4A94F-469B-4588-0C22-FF409F0DEA47}"/>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5E38913-CDE6-5C1C-257F-D675BB5FE12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190C879-858D-D405-0154-17330BDEE251}"/>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5" name="Footer Placeholder 4">
            <a:extLst>
              <a:ext uri="{FF2B5EF4-FFF2-40B4-BE49-F238E27FC236}">
                <a16:creationId xmlns:a16="http://schemas.microsoft.com/office/drawing/2014/main" id="{D842D6AD-C0A9-67A1-01FB-BC1E180D62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DC59D5-3CD8-7D8E-4C0B-F90EBE86DB90}"/>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3987608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8FFA6-682D-1F04-B636-9E826B46D4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488779-7AA4-CB99-6665-9E6BC87999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E88427-205E-9A4D-716E-DEBACDEA25CF}"/>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5" name="Footer Placeholder 4">
            <a:extLst>
              <a:ext uri="{FF2B5EF4-FFF2-40B4-BE49-F238E27FC236}">
                <a16:creationId xmlns:a16="http://schemas.microsoft.com/office/drawing/2014/main" id="{E90014EA-ED09-8D31-38A5-05B42F7015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552E0-D93C-8AFA-A788-3CB226C89C28}"/>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535514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15DB5-7F5C-08F6-8054-1A8CC17975A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5F8B758-C438-0002-2774-0216C9E78ED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6A770F-D6CC-2BBC-E28A-63F4B3CF70DA}"/>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5" name="Footer Placeholder 4">
            <a:extLst>
              <a:ext uri="{FF2B5EF4-FFF2-40B4-BE49-F238E27FC236}">
                <a16:creationId xmlns:a16="http://schemas.microsoft.com/office/drawing/2014/main" id="{C23AA4F5-ACC2-7171-CF2C-DF87975EB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61D035-6D3F-29DC-9E52-4C39DDD62A43}"/>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1027257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216A8-502A-3138-EB81-EEBD84F50B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0125A7-6682-61B1-1D0A-B871CE2128B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7C63BD-A180-3951-A2AA-4ED95F3A3890}"/>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AF9E903-D1EE-EBCA-F917-0664DB2369A2}"/>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6" name="Footer Placeholder 5">
            <a:extLst>
              <a:ext uri="{FF2B5EF4-FFF2-40B4-BE49-F238E27FC236}">
                <a16:creationId xmlns:a16="http://schemas.microsoft.com/office/drawing/2014/main" id="{4EB3A2A1-658C-07F5-2447-73316FF60B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3C8853-0B93-B2D6-1BA2-829C58D2FB64}"/>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1665410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C7A24-464F-F1BB-3B24-2208CA036C78}"/>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868E46-A0B4-B82A-0E91-442397E7D9A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4B8918A-5C4F-F261-E196-191C95DCFFD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461C6C-DED9-8525-EF9B-5A2CDB2ECAC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70763BA-441A-5A59-B51D-5F9B274155E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9A3487-71E6-169A-0CB0-3CFBF6833C86}"/>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8" name="Footer Placeholder 7">
            <a:extLst>
              <a:ext uri="{FF2B5EF4-FFF2-40B4-BE49-F238E27FC236}">
                <a16:creationId xmlns:a16="http://schemas.microsoft.com/office/drawing/2014/main" id="{3C0BCB78-AA24-D84B-82DD-3AF31B3342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B0F088-1CA6-15E0-D426-983CF627C0C6}"/>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2076961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D0CE8-58B8-B4EF-27AC-D01E304C25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7BB01B-2D2D-D8CE-EFB6-761D6B8DBBD6}"/>
              </a:ext>
            </a:extLst>
          </p:cNvPr>
          <p:cNvSpPr>
            <a:spLocks noGrp="1"/>
          </p:cNvSpPr>
          <p:nvPr>
            <p:ph type="dt" sz="half" idx="10"/>
          </p:nvPr>
        </p:nvSpPr>
        <p:spPr/>
        <p:txBody>
          <a:bodyPr/>
          <a:lstStyle/>
          <a:p>
            <a:fld id="{C8DE103B-FB1B-4AAA-8E1D-79235E21BCD2}" type="datetimeFigureOut">
              <a:rPr lang="en-US" smtClean="0"/>
              <a:t>6/5/2023</a:t>
            </a:fld>
            <a:endParaRPr lang="en-US"/>
          </a:p>
        </p:txBody>
      </p:sp>
      <p:sp>
        <p:nvSpPr>
          <p:cNvPr id="4" name="Footer Placeholder 3">
            <a:extLst>
              <a:ext uri="{FF2B5EF4-FFF2-40B4-BE49-F238E27FC236}">
                <a16:creationId xmlns:a16="http://schemas.microsoft.com/office/drawing/2014/main" id="{302BC89B-A1E0-AA47-9580-9A4CF4FEE5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A92580-4A0A-4B2D-6507-638646FEE5A1}"/>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2879346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FF52BA-5B47-8D45-06C8-AD9BBE85A925}"/>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3" name="Footer Placeholder 2">
            <a:extLst>
              <a:ext uri="{FF2B5EF4-FFF2-40B4-BE49-F238E27FC236}">
                <a16:creationId xmlns:a16="http://schemas.microsoft.com/office/drawing/2014/main" id="{14905582-7EB4-14F3-2771-84401BFFC3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CE80DF-EE14-2179-DAC2-7DF1DE885F5F}"/>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3091198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E40B0-EF88-CD15-D5C5-A6DF0058A50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17DF7D8-1017-DC31-D2E7-5DAEDB13E42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B1D3C7-8E68-8A2E-85E5-E44297D0CCD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D330C96-D850-7BA9-18C3-6FFED1820EF7}"/>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6" name="Footer Placeholder 5">
            <a:extLst>
              <a:ext uri="{FF2B5EF4-FFF2-40B4-BE49-F238E27FC236}">
                <a16:creationId xmlns:a16="http://schemas.microsoft.com/office/drawing/2014/main" id="{43EE09DA-7539-E2CF-CA2E-7BB47C20D9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6E6DAA-BFBA-76AB-90E3-AB0A7BD9C2A1}"/>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274989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FD526-555E-09B7-6860-DE3DE4EE586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1807B7F-7B59-29AF-6FEC-5904555FA98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8F451A7-4551-0B6C-2B12-D59AC9B49F5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BEA0ECF-06A5-6D81-F717-1C2A49701DDB}"/>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6" name="Footer Placeholder 5">
            <a:extLst>
              <a:ext uri="{FF2B5EF4-FFF2-40B4-BE49-F238E27FC236}">
                <a16:creationId xmlns:a16="http://schemas.microsoft.com/office/drawing/2014/main" id="{8EB8586A-26D3-C015-DB6A-DFE6BB58CB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EA4D25-5396-F0EB-2C34-F6DBB7EECF02}"/>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2810846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A957A-4C13-A438-1487-7E1902AF9F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B020EE-0C07-0BFC-F04A-C6A317522C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E591FD-B02A-1BB9-9CDF-786F1B12FB60}"/>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5" name="Footer Placeholder 4">
            <a:extLst>
              <a:ext uri="{FF2B5EF4-FFF2-40B4-BE49-F238E27FC236}">
                <a16:creationId xmlns:a16="http://schemas.microsoft.com/office/drawing/2014/main" id="{CD6A5EB4-6F79-D3B8-1B09-8C77AE721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D60FF5-75EB-F79F-DB0B-7CA93F90360C}"/>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3899190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F5FF92-A9D6-0E72-D07F-FE4A7D922B9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6145B42-5F80-099D-9318-03B9058A3A1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A741A-1E1D-6BEC-F5A8-02C5372C9D13}"/>
              </a:ext>
            </a:extLst>
          </p:cNvPr>
          <p:cNvSpPr>
            <a:spLocks noGrp="1"/>
          </p:cNvSpPr>
          <p:nvPr>
            <p:ph type="dt" sz="half" idx="10"/>
          </p:nvPr>
        </p:nvSpPr>
        <p:spPr/>
        <p:txBody>
          <a:bodyPr/>
          <a:lstStyle/>
          <a:p>
            <a:fld id="{02FB9828-7AC9-4240-A8C7-A73E16EE0248}" type="datetimeFigureOut">
              <a:rPr lang="en-US" smtClean="0"/>
              <a:t>6/5/2023</a:t>
            </a:fld>
            <a:endParaRPr lang="en-US"/>
          </a:p>
        </p:txBody>
      </p:sp>
      <p:sp>
        <p:nvSpPr>
          <p:cNvPr id="5" name="Footer Placeholder 4">
            <a:extLst>
              <a:ext uri="{FF2B5EF4-FFF2-40B4-BE49-F238E27FC236}">
                <a16:creationId xmlns:a16="http://schemas.microsoft.com/office/drawing/2014/main" id="{75BBC953-53FA-1D43-1E4C-BD4079F161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D4D5BB-C086-3238-6FB6-70DC7292CD81}"/>
              </a:ext>
            </a:extLst>
          </p:cNvPr>
          <p:cNvSpPr>
            <a:spLocks noGrp="1"/>
          </p:cNvSpPr>
          <p:nvPr>
            <p:ph type="sldNum" sz="quarter" idx="12"/>
          </p:nvPr>
        </p:nvSpPr>
        <p:spPr/>
        <p:txBody>
          <a:bodyPr/>
          <a:lstStyle/>
          <a:p>
            <a:fld id="{0ADD7AEA-DBE2-4ECF-B6CF-AD26566CE2BB}" type="slidenum">
              <a:rPr lang="en-US" smtClean="0"/>
              <a:t>‹#›</a:t>
            </a:fld>
            <a:endParaRPr lang="en-US"/>
          </a:p>
        </p:txBody>
      </p:sp>
    </p:spTree>
    <p:extLst>
      <p:ext uri="{BB962C8B-B14F-4D97-AF65-F5344CB8AC3E}">
        <p14:creationId xmlns:p14="http://schemas.microsoft.com/office/powerpoint/2010/main" val="2184946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4189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77655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7793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9708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9256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6630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62465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25075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2710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3562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3982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667763" y="630937"/>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6AD6EE87-EBD5-4F12-A48A-63ACA297AC8F}" type="datetimeFigureOut">
              <a:rPr lang="en-US" smtClean="0"/>
              <a:t>6/5/2023</a:t>
            </a:fld>
            <a:endParaRPr lang="en-US" dirty="0"/>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4FAB73BC-B049-4115-A692-8D63A059BFB8}" type="slidenum">
              <a:rPr lang="en-US" smtClean="0"/>
              <a:t>‹#›</a:t>
            </a:fld>
            <a:endParaRPr lang="en-US" dirty="0"/>
          </a:p>
        </p:txBody>
      </p:sp>
      <p:sp>
        <p:nvSpPr>
          <p:cNvPr id="13" name="Rectangle 12"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05231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D3794B-289A-4A80-97D7-111025398D45}" type="datetimeFigureOut">
              <a:rPr lang="en-US" smtClean="0"/>
              <a:t>6/5/2023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08560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5A61015F-7CC6-4D0A-9D87-873EA4C304CC}" type="datetimeFigureOut">
              <a:rPr lang="en-US" smtClean="0"/>
              <a:t>6/5/2023</a:t>
            </a:fld>
            <a:endParaRPr lang="en-US" dirty="0"/>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4FAB73BC-B049-4115-A692-8D63A059BFB8}" type="slidenum">
              <a:rPr lang="en-US" smtClean="0"/>
              <a:t>‹#›</a:t>
            </a:fld>
            <a:endParaRPr lang="en-US" dirty="0"/>
          </a:p>
        </p:txBody>
      </p:sp>
      <p:grpSp>
        <p:nvGrpSpPr>
          <p:cNvPr id="7" name="Group 6" title="left scallop shape"/>
          <p:cNvGrpSpPr/>
          <p:nvPr/>
        </p:nvGrpSpPr>
        <p:grpSpPr>
          <a:xfrm>
            <a:off x="0" y="0"/>
            <a:ext cx="2110979"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46695905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60045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7" y="2286000"/>
            <a:ext cx="360045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C6A301-0538-44EC-B09D-202E1042A48B}" type="datetimeFigureOut">
              <a:rPr lang="en-US" smtClean="0"/>
              <a:t>6/5/2023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93649358"/>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39546"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38759" y="2199634"/>
            <a:ext cx="3600450" cy="632529"/>
          </a:xfrm>
        </p:spPr>
        <p:txBody>
          <a:bodyPr anchor="b">
            <a:noAutofit/>
          </a:bodyPr>
          <a:lstStyle>
            <a:lvl1pPr marL="0" indent="0">
              <a:lnSpc>
                <a:spcPct val="100000"/>
              </a:lnSpc>
              <a:buNone/>
              <a:defRPr sz="1425" b="1" cap="all" spc="150" baseline="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2975" y="2909102"/>
            <a:ext cx="360045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00450" cy="632529"/>
          </a:xfrm>
        </p:spPr>
        <p:txBody>
          <a:bodyPr anchor="b">
            <a:noAutofit/>
          </a:bodyPr>
          <a:lstStyle>
            <a:lvl1pPr marL="0" indent="0">
              <a:lnSpc>
                <a:spcPct val="100000"/>
              </a:lnSpc>
              <a:buNone/>
              <a:defRPr sz="1425" b="1" cap="all" spc="150" baseline="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0045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89574A-8875-45EF-8EA2-3CAA0F7ABC4C}" type="datetimeFigureOut">
              <a:rPr lang="en-US" smtClean="0"/>
              <a:t>6/5/2023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67397610"/>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EF4D4C-5367-4C26-9E2B-D8088D7FCA81}" type="datetimeFigureOut">
              <a:rPr lang="en-US" smtClean="0"/>
              <a:t>6/5/2023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322074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smtClean="0"/>
              <a:t>6/5/2023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734655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425"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lstStyle>
            <a:lvl1pPr marL="0" indent="0">
              <a:lnSpc>
                <a:spcPct val="120000"/>
              </a:lnSpc>
              <a:spcBef>
                <a:spcPts val="900"/>
              </a:spcBef>
              <a:buNone/>
              <a:defRPr sz="12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05C68B11-C5A8-448C-8CE9-B1A273C79CFC}" type="datetimeFigureOut">
              <a:rPr lang="en-US" smtClean="0"/>
              <a:t>6/5/2023</a:t>
            </a:fld>
            <a:endParaRPr lang="en-US" dirty="0"/>
          </a:p>
        </p:txBody>
      </p:sp>
      <p:sp>
        <p:nvSpPr>
          <p:cNvPr id="6" name="Footer Placeholder 5"/>
          <p:cNvSpPr>
            <a:spLocks noGrp="1"/>
          </p:cNvSpPr>
          <p:nvPr>
            <p:ph type="ftr" sz="quarter" idx="11"/>
          </p:nvPr>
        </p:nvSpPr>
        <p:spPr>
          <a:xfrm>
            <a:off x="1577716" y="6375679"/>
            <a:ext cx="2611634" cy="345796"/>
          </a:xfrm>
        </p:spPr>
        <p:txBody>
          <a:bodyPr/>
          <a:lstStyle/>
          <a:p>
            <a:endParaRPr lang="en-US" dirty="0"/>
          </a:p>
        </p:txBody>
      </p:sp>
      <p:sp>
        <p:nvSpPr>
          <p:cNvPr id="7" name="Slide Number Placeholder 6"/>
          <p:cNvSpPr>
            <a:spLocks noGrp="1"/>
          </p:cNvSpPr>
          <p:nvPr>
            <p:ph type="sldNum" sz="quarter" idx="12"/>
          </p:nvPr>
        </p:nvSpPr>
        <p:spPr>
          <a:xfrm>
            <a:off x="4268261" y="6375679"/>
            <a:ext cx="924342" cy="345796"/>
          </a:xfrm>
        </p:spPr>
        <p:txBody>
          <a:bodyPr/>
          <a:lstStyle/>
          <a:p>
            <a:fld id="{4FAB73BC-B049-4115-A692-8D63A059BFB8}" type="slidenum">
              <a:rPr lang="en-US" smtClean="0"/>
              <a:t>‹#›</a:t>
            </a:fld>
            <a:endParaRPr lang="en-US" dirty="0"/>
          </a:p>
        </p:txBody>
      </p:sp>
      <p:sp>
        <p:nvSpPr>
          <p:cNvPr id="8" name="Rectangle 7"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51328734"/>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425"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lstStyle>
            <a:lvl1pPr marL="0" indent="0">
              <a:lnSpc>
                <a:spcPct val="120000"/>
              </a:lnSpc>
              <a:spcBef>
                <a:spcPts val="900"/>
              </a:spcBef>
              <a:buNone/>
              <a:defRPr sz="12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C7616CA0-919D-4A49-9C8A-62FDFB3A5183}" type="datetimeFigureOut">
              <a:rPr lang="en-US" smtClean="0"/>
              <a:t>6/5/2023</a:t>
            </a:fld>
            <a:endParaRPr lang="en-US" dirty="0"/>
          </a:p>
        </p:txBody>
      </p:sp>
      <p:sp>
        <p:nvSpPr>
          <p:cNvPr id="6" name="Footer Placeholder 5"/>
          <p:cNvSpPr>
            <a:spLocks noGrp="1"/>
          </p:cNvSpPr>
          <p:nvPr>
            <p:ph type="ftr" sz="quarter" idx="11"/>
          </p:nvPr>
        </p:nvSpPr>
        <p:spPr>
          <a:xfrm>
            <a:off x="1577716" y="6375679"/>
            <a:ext cx="2611634" cy="345796"/>
          </a:xfrm>
        </p:spPr>
        <p:txBody>
          <a:bodyPr/>
          <a:lstStyle/>
          <a:p>
            <a:endParaRPr lang="en-US" dirty="0"/>
          </a:p>
        </p:txBody>
      </p:sp>
      <p:sp>
        <p:nvSpPr>
          <p:cNvPr id="7" name="Slide Number Placeholder 6"/>
          <p:cNvSpPr>
            <a:spLocks noGrp="1"/>
          </p:cNvSpPr>
          <p:nvPr>
            <p:ph type="sldNum" sz="quarter" idx="12"/>
          </p:nvPr>
        </p:nvSpPr>
        <p:spPr>
          <a:xfrm>
            <a:off x="4265676" y="6375679"/>
            <a:ext cx="925830" cy="345796"/>
          </a:xfrm>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1656109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D73815-2707-4475-8F1A-B873CB631BB4}" type="datetimeFigureOut">
              <a:rPr lang="en-US" smtClean="0"/>
              <a:t>6/5/2023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7025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9741" y="382386"/>
            <a:ext cx="1119099"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5" y="382386"/>
            <a:ext cx="6294439"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4AFB99-0EAB-4182-AFF8-E214C82A68F6}" type="datetimeFigureOut">
              <a:rPr lang="en-US" smtClean="0"/>
              <a:t>6/5/2023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0305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19867F-D488-4DCC-1913-6BB632BED72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B5C2BB-508D-14F4-29ED-9328AE52564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FBA13-0EF1-FE4F-3161-95D5BF9DBEE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2FB9828-7AC9-4240-A8C7-A73E16EE0248}" type="datetimeFigureOut">
              <a:rPr lang="en-US" smtClean="0"/>
              <a:t>6/5/2023</a:t>
            </a:fld>
            <a:endParaRPr lang="en-US"/>
          </a:p>
        </p:txBody>
      </p:sp>
      <p:sp>
        <p:nvSpPr>
          <p:cNvPr id="5" name="Footer Placeholder 4">
            <a:extLst>
              <a:ext uri="{FF2B5EF4-FFF2-40B4-BE49-F238E27FC236}">
                <a16:creationId xmlns:a16="http://schemas.microsoft.com/office/drawing/2014/main" id="{B59E1A76-5BBE-2E31-3F17-4A02DE3D79D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057DB4-5169-7496-9B02-75A2D440995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DD7AEA-DBE2-4ECF-B6CF-AD26566CE2BB}" type="slidenum">
              <a:rPr lang="en-US" smtClean="0"/>
              <a:t>‹#›</a:t>
            </a:fld>
            <a:endParaRPr lang="en-US"/>
          </a:p>
        </p:txBody>
      </p:sp>
    </p:spTree>
    <p:extLst>
      <p:ext uri="{BB962C8B-B14F-4D97-AF65-F5344CB8AC3E}">
        <p14:creationId xmlns:p14="http://schemas.microsoft.com/office/powerpoint/2010/main" val="2854693101"/>
      </p:ext>
    </p:extLst>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6/5/2023</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59985788"/>
      </p:ext>
    </p:extLst>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fld id="{90298CD5-6C1E-4009-B41F-6DF62E31D3BE}" type="datetimeFigureOut">
              <a:rPr lang="en-US" smtClean="0"/>
              <a:pPr/>
              <a:t>6/5/2023</a:t>
            </a:fld>
            <a:endParaRPr lang="en-US" dirty="0"/>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9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900">
                <a:solidFill>
                  <a:schemeClr val="tx1">
                    <a:lumMod val="65000"/>
                    <a:lumOff val="35000"/>
                  </a:schemeClr>
                </a:solidFill>
              </a:defRPr>
            </a:lvl1pPr>
          </a:lstStyle>
          <a:p>
            <a:fld id="{4FAB73BC-B049-4115-A692-8D63A059BFB8}" type="slidenum">
              <a:rPr lang="en-US" smtClean="0"/>
              <a:pPr/>
              <a:t>‹#›</a:t>
            </a:fld>
            <a:endParaRPr lang="en-US" dirty="0"/>
          </a:p>
        </p:txBody>
      </p:sp>
      <p:sp>
        <p:nvSpPr>
          <p:cNvPr id="11" name="Freeform 6" title="Left scallop edge"/>
          <p:cNvSpPr/>
          <p:nvPr/>
        </p:nvSpPr>
        <p:spPr bwMode="auto">
          <a:xfrm>
            <a:off x="0" y="0"/>
            <a:ext cx="664369"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9098822"/>
      </p:ext>
    </p:extLst>
  </p:cSld>
  <p:clrMap bg1="lt1" tx1="dk1" bg2="lt2" tx2="dk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Lst>
  <p:txStyles>
    <p:titleStyle>
      <a:lvl1pPr algn="l" defTabSz="685800" rtl="0" eaLnBrk="1" latinLnBrk="0" hangingPunct="1">
        <a:lnSpc>
          <a:spcPct val="90000"/>
        </a:lnSpc>
        <a:spcBef>
          <a:spcPct val="0"/>
        </a:spcBef>
        <a:buNone/>
        <a:defRPr sz="3825" kern="1200" cap="all" spc="150" baseline="0">
          <a:solidFill>
            <a:schemeClr val="tx2"/>
          </a:solidFill>
          <a:latin typeface="+mj-lt"/>
          <a:ea typeface="+mj-ea"/>
          <a:cs typeface="+mj-cs"/>
        </a:defRPr>
      </a:lvl1pPr>
    </p:titleStyle>
    <p:bodyStyle>
      <a:lvl1pPr marL="171450" indent="-171450" algn="l" defTabSz="685800" rtl="0" eaLnBrk="1" latinLnBrk="0" hangingPunct="1">
        <a:lnSpc>
          <a:spcPct val="110000"/>
        </a:lnSpc>
        <a:spcBef>
          <a:spcPts val="525"/>
        </a:spcBef>
        <a:buClr>
          <a:schemeClr val="tx2"/>
        </a:buClr>
        <a:buFont typeface="Arial" panose="020B0604020202020204" pitchFamily="34" charset="0"/>
        <a:buChar char="•"/>
        <a:defRPr sz="1500" kern="1200">
          <a:solidFill>
            <a:schemeClr val="tx1">
              <a:lumMod val="65000"/>
              <a:lumOff val="35000"/>
            </a:schemeClr>
          </a:solidFill>
          <a:latin typeface="+mn-lt"/>
          <a:ea typeface="+mn-ea"/>
          <a:cs typeface="+mn-cs"/>
        </a:defRPr>
      </a:lvl1pPr>
      <a:lvl2pPr marL="514350" indent="-171450" algn="l" defTabSz="685800" rtl="0" eaLnBrk="1" latinLnBrk="0" hangingPunct="1">
        <a:lnSpc>
          <a:spcPct val="110000"/>
        </a:lnSpc>
        <a:spcBef>
          <a:spcPts val="525"/>
        </a:spcBef>
        <a:buClr>
          <a:schemeClr val="tx2"/>
        </a:buClr>
        <a:buFont typeface="Gill Sans MT" panose="020B0502020104020203" pitchFamily="34" charset="0"/>
        <a:buChar char="–"/>
        <a:defRPr sz="1350" kern="1200">
          <a:solidFill>
            <a:schemeClr val="tx1">
              <a:lumMod val="65000"/>
              <a:lumOff val="35000"/>
            </a:schemeClr>
          </a:solidFill>
          <a:latin typeface="+mn-lt"/>
          <a:ea typeface="+mn-ea"/>
          <a:cs typeface="+mn-cs"/>
        </a:defRPr>
      </a:lvl2pPr>
      <a:lvl3pPr marL="857250" indent="-171450" algn="l" defTabSz="685800" rtl="0" eaLnBrk="1" latinLnBrk="0" hangingPunct="1">
        <a:lnSpc>
          <a:spcPct val="110000"/>
        </a:lnSpc>
        <a:spcBef>
          <a:spcPts val="525"/>
        </a:spcBef>
        <a:buClr>
          <a:schemeClr val="tx2"/>
        </a:buClr>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2001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a:solidFill>
            <a:schemeClr val="tx1">
              <a:lumMod val="65000"/>
              <a:lumOff val="35000"/>
            </a:schemeClr>
          </a:solidFill>
          <a:latin typeface="+mn-lt"/>
          <a:ea typeface="+mn-ea"/>
          <a:cs typeface="+mn-cs"/>
        </a:defRPr>
      </a:lvl4pPr>
      <a:lvl5pPr marL="15430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baseline="0">
          <a:solidFill>
            <a:schemeClr val="tx1">
              <a:lumMod val="65000"/>
              <a:lumOff val="35000"/>
            </a:schemeClr>
          </a:solidFill>
          <a:latin typeface="+mn-lt"/>
          <a:ea typeface="+mn-ea"/>
          <a:cs typeface="+mn-cs"/>
        </a:defRPr>
      </a:lvl8pPr>
      <a:lvl9pPr marL="29146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ellevuespecialneedspta.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openclipart.org/detail/3042/zeimusu-thumbtack-note-important-by-zeimusu"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openclipart.org/detail/3040/fwd__bubble_hand_drawn-by-rejon-17766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14.svg"/><Relationship Id="rId11" Type="http://schemas.openxmlformats.org/officeDocument/2006/relationships/image" Target="../media/image19.jpe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6.sv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4.sv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3.png"/><Relationship Id="rId7"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3.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13.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4.svg"/></Relationships>
</file>

<file path=ppt/slides/_rels/slide1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1.png"/><Relationship Id="rId7"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8.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11.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11.png"/><Relationship Id="rId7"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20.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11.png"/><Relationship Id="rId7"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1.png"/><Relationship Id="rId7"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22.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11.png"/><Relationship Id="rId7"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25.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11.png"/><Relationship Id="rId7"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2.svg"/><Relationship Id="rId9"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11.png"/><Relationship Id="rId7"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2.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24.xml"/><Relationship Id="rId4" Type="http://schemas.openxmlformats.org/officeDocument/2006/relationships/image" Target="../media/image50.jpg"/></Relationships>
</file>

<file path=ppt/slides/_rels/slide3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24.xml"/><Relationship Id="rId4" Type="http://schemas.openxmlformats.org/officeDocument/2006/relationships/image" Target="../media/image54.jpg"/></Relationships>
</file>

<file path=ppt/slides/_rels/slide3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24.xml"/><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png"/><Relationship Id="rId7" Type="http://schemas.openxmlformats.org/officeDocument/2006/relationships/customXml" Target="../ink/ink2.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customXml" Target="../ink/ink1.xml"/><Relationship Id="rId4" Type="http://schemas.openxmlformats.org/officeDocument/2006/relationships/image" Target="../media/image65.jpeg"/><Relationship Id="rId9" Type="http://schemas.openxmlformats.org/officeDocument/2006/relationships/image" Target="../media/image66.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customXml" Target="../ink/ink3.xml"/><Relationship Id="rId4" Type="http://schemas.openxmlformats.org/officeDocument/2006/relationships/image" Target="../media/image65.jpe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6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customXml" Target="../ink/ink4.xml"/><Relationship Id="rId4" Type="http://schemas.openxmlformats.org/officeDocument/2006/relationships/image" Target="../media/image65.jpeg"/></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2.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customXml" Target="../ink/ink8.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customXml" Target="../ink/ink7.xml"/><Relationship Id="rId5" Type="http://schemas.openxmlformats.org/officeDocument/2006/relationships/diagramQuickStyle" Target="../diagrams/quickStyle3.xml"/><Relationship Id="rId10" Type="http://schemas.openxmlformats.org/officeDocument/2006/relationships/customXml" Target="../ink/ink6.xml"/><Relationship Id="rId4" Type="http://schemas.openxmlformats.org/officeDocument/2006/relationships/diagramLayout" Target="../diagrams/layout3.xml"/><Relationship Id="rId9" Type="http://schemas.openxmlformats.org/officeDocument/2006/relationships/image" Target="NULL"/></Relationships>
</file>

<file path=ppt/slides/_rels/slide6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90.sv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600" y="1786651"/>
            <a:ext cx="4433581" cy="3460686"/>
          </a:xfrm>
          <a:noFill/>
          <a:ln>
            <a:solidFill>
              <a:schemeClr val="bg1"/>
            </a:solidFill>
          </a:ln>
        </p:spPr>
        <p:txBody>
          <a:bodyPr>
            <a:normAutofit/>
          </a:bodyPr>
          <a:lstStyle/>
          <a:p>
            <a:pPr defTabSz="899018"/>
            <a:r>
              <a:rPr lang="en-US" sz="2428" b="1" kern="1200" cap="all" spc="197" dirty="0">
                <a:solidFill>
                  <a:schemeClr val="tx1"/>
                </a:solidFill>
                <a:latin typeface="+mj-lt"/>
                <a:ea typeface="+mj-ea"/>
                <a:cs typeface="+mj-cs"/>
              </a:rPr>
              <a:t>Sensory Processing </a:t>
            </a:r>
            <a:br>
              <a:rPr lang="en-US" sz="2428" b="1" kern="1200" cap="all" spc="197" dirty="0">
                <a:solidFill>
                  <a:schemeClr val="tx1"/>
                </a:solidFill>
                <a:latin typeface="+mj-lt"/>
                <a:ea typeface="+mj-ea"/>
                <a:cs typeface="+mj-cs"/>
              </a:rPr>
            </a:br>
            <a:r>
              <a:rPr lang="en-US" sz="2428" b="1" kern="1200" cap="all" spc="197" dirty="0">
                <a:solidFill>
                  <a:schemeClr val="tx1"/>
                </a:solidFill>
                <a:latin typeface="+mj-lt"/>
                <a:ea typeface="+mj-ea"/>
                <a:cs typeface="+mj-cs"/>
              </a:rPr>
              <a:t>Home and school </a:t>
            </a:r>
            <a:br>
              <a:rPr lang="en-US" sz="2428" b="1" kern="1200" cap="all" spc="197" dirty="0">
                <a:solidFill>
                  <a:schemeClr val="tx1"/>
                </a:solidFill>
                <a:latin typeface="+mj-lt"/>
                <a:ea typeface="+mj-ea"/>
                <a:cs typeface="+mj-cs"/>
              </a:rPr>
            </a:br>
            <a:br>
              <a:rPr lang="en-US" sz="1942" b="1" kern="1200" cap="all" spc="197" dirty="0">
                <a:solidFill>
                  <a:schemeClr val="tx1"/>
                </a:solidFill>
                <a:latin typeface="+mj-lt"/>
                <a:ea typeface="+mj-ea"/>
                <a:cs typeface="+mj-cs"/>
              </a:rPr>
            </a:br>
            <a:br>
              <a:rPr lang="en-US" sz="1942" b="1" kern="1200" cap="all" spc="197" dirty="0">
                <a:solidFill>
                  <a:schemeClr val="tx1"/>
                </a:solidFill>
                <a:latin typeface="+mj-lt"/>
                <a:ea typeface="+mj-ea"/>
                <a:cs typeface="+mj-cs"/>
              </a:rPr>
            </a:br>
            <a:endParaRPr lang="en-US" sz="1600" dirty="0">
              <a:solidFill>
                <a:schemeClr val="tx1"/>
              </a:solidFill>
            </a:endParaRPr>
          </a:p>
        </p:txBody>
      </p:sp>
      <p:pic>
        <p:nvPicPr>
          <p:cNvPr id="12" name="Picture 11">
            <a:extLst>
              <a:ext uri="{FF2B5EF4-FFF2-40B4-BE49-F238E27FC236}">
                <a16:creationId xmlns:a16="http://schemas.microsoft.com/office/drawing/2014/main" id="{E8A99732-13BE-4E4F-B31E-FB98DB056503}"/>
              </a:ext>
            </a:extLst>
          </p:cNvPr>
          <p:cNvPicPr>
            <a:picLocks noChangeAspect="1"/>
          </p:cNvPicPr>
          <p:nvPr/>
        </p:nvPicPr>
        <p:blipFill>
          <a:blip r:embed="rId3"/>
          <a:stretch>
            <a:fillRect/>
          </a:stretch>
        </p:blipFill>
        <p:spPr>
          <a:xfrm>
            <a:off x="5304853" y="2084717"/>
            <a:ext cx="3165256" cy="2864555"/>
          </a:xfrm>
          <a:prstGeom prst="rect">
            <a:avLst/>
          </a:prstGeom>
        </p:spPr>
      </p:pic>
      <p:sp>
        <p:nvSpPr>
          <p:cNvPr id="6" name="Rectangle 5"/>
          <p:cNvSpPr/>
          <p:nvPr/>
        </p:nvSpPr>
        <p:spPr>
          <a:xfrm>
            <a:off x="4089214" y="988499"/>
            <a:ext cx="4572185" cy="398116"/>
          </a:xfrm>
          <a:prstGeom prst="rect">
            <a:avLst/>
          </a:prstGeom>
        </p:spPr>
        <p:txBody>
          <a:bodyPr>
            <a:spAutoFit/>
          </a:bodyPr>
          <a:lstStyle/>
          <a:p>
            <a:pPr algn="ctr" defTabSz="449509">
              <a:spcAft>
                <a:spcPts val="590"/>
              </a:spcAft>
            </a:pPr>
            <a:r>
              <a:rPr lang="en-US" sz="1967" i="1" kern="1200">
                <a:solidFill>
                  <a:schemeClr val="tx1"/>
                </a:solidFill>
                <a:effectLst>
                  <a:outerShdw blurRad="38100" dist="38100" dir="2700000" algn="tl">
                    <a:srgbClr val="000000">
                      <a:alpha val="43137"/>
                    </a:srgbClr>
                  </a:outerShdw>
                </a:effectLst>
                <a:latin typeface="+mn-lt"/>
                <a:ea typeface="+mn-ea"/>
                <a:cs typeface="+mn-cs"/>
              </a:rPr>
              <a:t> </a:t>
            </a:r>
            <a:endParaRPr lang="en-US" sz="2000">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550C63A2-B7A9-7DD3-57F6-0B1DFCE301B1}"/>
              </a:ext>
            </a:extLst>
          </p:cNvPr>
          <p:cNvSpPr txBox="1"/>
          <p:nvPr/>
        </p:nvSpPr>
        <p:spPr>
          <a:xfrm>
            <a:off x="5304853" y="5208052"/>
            <a:ext cx="3165256" cy="661448"/>
          </a:xfrm>
          <a:prstGeom prst="rect">
            <a:avLst/>
          </a:prstGeom>
          <a:noFill/>
        </p:spPr>
        <p:txBody>
          <a:bodyPr wrap="square" rtlCol="0">
            <a:spAutoFit/>
          </a:bodyPr>
          <a:lstStyle/>
          <a:p>
            <a:pPr algn="ctr" defTabSz="932688">
              <a:spcAft>
                <a:spcPts val="600"/>
              </a:spcAft>
            </a:pPr>
            <a:r>
              <a:rPr lang="en-US" sz="1836" kern="1200">
                <a:solidFill>
                  <a:schemeClr val="tx1"/>
                </a:solidFill>
                <a:latin typeface="+mn-lt"/>
                <a:ea typeface="+mn-ea"/>
                <a:cs typeface="+mn-cs"/>
              </a:rPr>
              <a:t>BSD Special Ed. Family Resource Training Series</a:t>
            </a:r>
            <a:endParaRPr lang="en-US"/>
          </a:p>
        </p:txBody>
      </p:sp>
    </p:spTree>
    <p:extLst>
      <p:ext uri="{BB962C8B-B14F-4D97-AF65-F5344CB8AC3E}">
        <p14:creationId xmlns:p14="http://schemas.microsoft.com/office/powerpoint/2010/main" val="2042722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B7C5F3-6C09-55A7-9484-8F45102D1F92}"/>
              </a:ext>
            </a:extLst>
          </p:cNvPr>
          <p:cNvSpPr>
            <a:spLocks noGrp="1"/>
          </p:cNvSpPr>
          <p:nvPr>
            <p:ph type="title"/>
          </p:nvPr>
        </p:nvSpPr>
        <p:spPr>
          <a:xfrm>
            <a:off x="603504" y="802955"/>
            <a:ext cx="3574747" cy="1454051"/>
          </a:xfrm>
        </p:spPr>
        <p:txBody>
          <a:bodyPr vert="horz" lIns="91440" tIns="45720" rIns="91440" bIns="45720" rtlCol="0" anchor="ctr" anchorCtr="1">
            <a:normAutofit/>
          </a:bodyPr>
          <a:lstStyle/>
          <a:p>
            <a:pPr defTabSz="914400"/>
            <a:r>
              <a:rPr lang="en-US" sz="2600" b="0" kern="1200">
                <a:solidFill>
                  <a:schemeClr val="tx2"/>
                </a:solidFill>
                <a:latin typeface="+mj-lt"/>
                <a:ea typeface="+mj-ea"/>
                <a:cs typeface="+mj-cs"/>
              </a:rPr>
              <a:t>This event is organized &amp; hosted in partnership with the BSNPTA</a:t>
            </a:r>
          </a:p>
        </p:txBody>
      </p:sp>
      <p:sp>
        <p:nvSpPr>
          <p:cNvPr id="8" name="TextBox 7">
            <a:extLst>
              <a:ext uri="{FF2B5EF4-FFF2-40B4-BE49-F238E27FC236}">
                <a16:creationId xmlns:a16="http://schemas.microsoft.com/office/drawing/2014/main" id="{03FFF0DB-45E7-8DD8-42BD-F8F7E6FF83EE}"/>
              </a:ext>
            </a:extLst>
          </p:cNvPr>
          <p:cNvSpPr txBox="1"/>
          <p:nvPr/>
        </p:nvSpPr>
        <p:spPr>
          <a:xfrm>
            <a:off x="603504" y="2421683"/>
            <a:ext cx="3574461" cy="3353476"/>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600">
                <a:solidFill>
                  <a:schemeClr val="tx2"/>
                </a:solidFill>
                <a:hlinkClick r:id="rId3">
                  <a:extLst>
                    <a:ext uri="{A12FA001-AC4F-418D-AE19-62706E023703}">
                      <ahyp:hlinkClr xmlns:ahyp="http://schemas.microsoft.com/office/drawing/2018/hyperlinkcolor" val="tx"/>
                    </a:ext>
                  </a:extLst>
                </a:hlinkClick>
              </a:rPr>
              <a:t>https://www.bellevuespecialneedspta.com/</a:t>
            </a:r>
            <a:r>
              <a:rPr lang="en-US" sz="1600">
                <a:solidFill>
                  <a:schemeClr val="tx2"/>
                </a:solidFill>
              </a:rPr>
              <a:t> </a:t>
            </a:r>
          </a:p>
        </p:txBody>
      </p:sp>
      <p:grpSp>
        <p:nvGrpSpPr>
          <p:cNvPr id="23" name="Group 2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63680" y="-16714"/>
            <a:ext cx="4780320" cy="6874714"/>
            <a:chOff x="5818240" y="-1"/>
            <a:chExt cx="6373761" cy="6874714"/>
          </a:xfrm>
        </p:grpSpPr>
        <p:sp>
          <p:nvSpPr>
            <p:cNvPr id="24" name="Freeform: Shape 2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image2.jpeg">
            <a:extLst>
              <a:ext uri="{FF2B5EF4-FFF2-40B4-BE49-F238E27FC236}">
                <a16:creationId xmlns:a16="http://schemas.microsoft.com/office/drawing/2014/main" id="{649C0D25-B97F-08E4-824B-9B419839D4A9}"/>
              </a:ext>
            </a:extLst>
          </p:cNvPr>
          <p:cNvPicPr>
            <a:picLocks noGrp="1" noChangeAspect="1"/>
          </p:cNvPicPr>
          <p:nvPr>
            <p:ph idx="1"/>
          </p:nvPr>
        </p:nvPicPr>
        <p:blipFill>
          <a:blip r:embed="rId4" cstate="print"/>
          <a:stretch>
            <a:fillRect/>
          </a:stretch>
        </p:blipFill>
        <p:spPr>
          <a:xfrm>
            <a:off x="5781294" y="2531602"/>
            <a:ext cx="3106674" cy="2718339"/>
          </a:xfrm>
          <a:prstGeom prst="rect">
            <a:avLst/>
          </a:prstGeom>
        </p:spPr>
      </p:pic>
      <p:sp>
        <p:nvSpPr>
          <p:cNvPr id="14" name="TextBox 13">
            <a:extLst>
              <a:ext uri="{FF2B5EF4-FFF2-40B4-BE49-F238E27FC236}">
                <a16:creationId xmlns:a16="http://schemas.microsoft.com/office/drawing/2014/main" id="{60F291B5-1FF3-778C-9EF2-70B7EFD805FE}"/>
              </a:ext>
            </a:extLst>
          </p:cNvPr>
          <p:cNvSpPr txBox="1"/>
          <p:nvPr/>
        </p:nvSpPr>
        <p:spPr>
          <a:xfrm>
            <a:off x="377680" y="5860974"/>
            <a:ext cx="4590288" cy="400110"/>
          </a:xfrm>
          <a:prstGeom prst="rect">
            <a:avLst/>
          </a:prstGeom>
          <a:noFill/>
        </p:spPr>
        <p:txBody>
          <a:bodyPr wrap="square">
            <a:spAutoFit/>
          </a:bodyPr>
          <a:lstStyle/>
          <a:p>
            <a:pPr>
              <a:spcAft>
                <a:spcPts val="600"/>
              </a:spcAft>
            </a:pPr>
            <a:r>
              <a:rPr lang="en-US" sz="2000">
                <a:solidFill>
                  <a:schemeClr val="bg1"/>
                </a:solidFill>
                <a:effectLst/>
                <a:latin typeface="Helvetica" panose="020B0604020202020204" pitchFamily="34" charset="0"/>
                <a:ea typeface="Times New Roman" panose="02020603050405020304" pitchFamily="18" charset="0"/>
                <a:cs typeface="Calibri" panose="020F0502020204030204" pitchFamily="34" charset="0"/>
              </a:rPr>
              <a:t>Lisa Ritchie - Board Member</a:t>
            </a:r>
            <a:endParaRPr lang="en-US" sz="2000">
              <a:solidFill>
                <a:schemeClr val="bg1"/>
              </a:solidFill>
            </a:endParaRPr>
          </a:p>
        </p:txBody>
      </p:sp>
    </p:spTree>
    <p:extLst>
      <p:ext uri="{BB962C8B-B14F-4D97-AF65-F5344CB8AC3E}">
        <p14:creationId xmlns:p14="http://schemas.microsoft.com/office/powerpoint/2010/main" val="50436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0957D-DE68-45B1-9EFD-66D9F72A6D5D}"/>
              </a:ext>
            </a:extLst>
          </p:cNvPr>
          <p:cNvSpPr>
            <a:spLocks noGrp="1"/>
          </p:cNvSpPr>
          <p:nvPr>
            <p:ph type="title"/>
          </p:nvPr>
        </p:nvSpPr>
        <p:spPr>
          <a:xfrm>
            <a:off x="603503" y="399350"/>
            <a:ext cx="4421124" cy="1188720"/>
          </a:xfrm>
        </p:spPr>
        <p:txBody>
          <a:bodyPr>
            <a:normAutofit/>
          </a:bodyPr>
          <a:lstStyle/>
          <a:p>
            <a:r>
              <a:rPr lang="en-US" b="0"/>
              <a:t>Housekeeping</a:t>
            </a:r>
          </a:p>
        </p:txBody>
      </p:sp>
      <p:sp>
        <p:nvSpPr>
          <p:cNvPr id="3" name="Content Placeholder 2">
            <a:extLst>
              <a:ext uri="{FF2B5EF4-FFF2-40B4-BE49-F238E27FC236}">
                <a16:creationId xmlns:a16="http://schemas.microsoft.com/office/drawing/2014/main" id="{5866A4A5-20F9-4DBA-AA05-8115B2E6E9A0}"/>
              </a:ext>
            </a:extLst>
          </p:cNvPr>
          <p:cNvSpPr>
            <a:spLocks noGrp="1"/>
          </p:cNvSpPr>
          <p:nvPr>
            <p:ph idx="1"/>
          </p:nvPr>
        </p:nvSpPr>
        <p:spPr>
          <a:xfrm>
            <a:off x="247108" y="1905979"/>
            <a:ext cx="5133914" cy="4348885"/>
          </a:xfrm>
        </p:spPr>
        <p:txBody>
          <a:bodyPr vert="horz" lIns="91440" tIns="45720" rIns="91440" bIns="45720" rtlCol="0" anchor="t">
            <a:normAutofit fontScale="85000" lnSpcReduction="10000"/>
          </a:bodyPr>
          <a:lstStyle/>
          <a:p>
            <a:pPr>
              <a:lnSpc>
                <a:spcPct val="160000"/>
              </a:lnSpc>
            </a:pPr>
            <a:r>
              <a:rPr lang="en-US" dirty="0"/>
              <a:t>Q&amp;A during presentation</a:t>
            </a:r>
          </a:p>
          <a:p>
            <a:pPr>
              <a:lnSpc>
                <a:spcPct val="160000"/>
              </a:lnSpc>
            </a:pPr>
            <a:r>
              <a:rPr lang="en-US" dirty="0"/>
              <a:t>Bathrooms</a:t>
            </a:r>
          </a:p>
          <a:p>
            <a:pPr>
              <a:lnSpc>
                <a:spcPct val="120000"/>
              </a:lnSpc>
            </a:pPr>
            <a:r>
              <a:rPr lang="en-US" dirty="0"/>
              <a:t>For translation services for those on Teams, please open Google Translate on your smartphones </a:t>
            </a:r>
          </a:p>
          <a:p>
            <a:pPr>
              <a:lnSpc>
                <a:spcPct val="120000"/>
              </a:lnSpc>
            </a:pPr>
            <a:r>
              <a:rPr lang="en-US" dirty="0"/>
              <a:t>Your feedback is important! Feedback forms for this session will be available either hardcopy or via Microsoft Forms at the end of the presentation</a:t>
            </a:r>
          </a:p>
          <a:p>
            <a:endParaRPr lang="en-US" dirty="0"/>
          </a:p>
          <a:p>
            <a:pPr marL="0" indent="0">
              <a:buNone/>
            </a:pPr>
            <a:endParaRPr lang="en-US" dirty="0"/>
          </a:p>
          <a:p>
            <a:endParaRPr lang="en-US" dirty="0">
              <a:solidFill>
                <a:srgbClr val="262626"/>
              </a:solidFill>
            </a:endParaRPr>
          </a:p>
          <a:p>
            <a:r>
              <a:rPr lang="en-US" dirty="0">
                <a:solidFill>
                  <a:schemeClr val="accent1">
                    <a:lumMod val="40000"/>
                    <a:lumOff val="60000"/>
                  </a:schemeClr>
                </a:solidFill>
              </a:rPr>
              <a:t>Don't forget to record this session!</a:t>
            </a:r>
          </a:p>
          <a:p>
            <a:endParaRPr lang="en-US" dirty="0"/>
          </a:p>
        </p:txBody>
      </p:sp>
      <p:pic>
        <p:nvPicPr>
          <p:cNvPr id="6" name="Picture 5">
            <a:extLst>
              <a:ext uri="{FF2B5EF4-FFF2-40B4-BE49-F238E27FC236}">
                <a16:creationId xmlns:a16="http://schemas.microsoft.com/office/drawing/2014/main" id="{C40B91F1-2747-7199-7877-722FAAEA3D82}"/>
              </a:ext>
            </a:extLst>
          </p:cNvPr>
          <p:cNvPicPr>
            <a:picLocks noChangeAspect="1"/>
          </p:cNvPicPr>
          <p:nvPr/>
        </p:nvPicPr>
        <p:blipFill>
          <a:blip r:embed="rId3"/>
          <a:stretch>
            <a:fillRect/>
          </a:stretch>
        </p:blipFill>
        <p:spPr>
          <a:xfrm>
            <a:off x="7759005" y="5531136"/>
            <a:ext cx="1199646" cy="1085679"/>
          </a:xfrm>
          <a:prstGeom prst="rect">
            <a:avLst/>
          </a:prstGeom>
        </p:spPr>
      </p:pic>
      <p:pic>
        <p:nvPicPr>
          <p:cNvPr id="7" name="Picture 6" descr="Text&#10;&#10;Description automatically generated">
            <a:extLst>
              <a:ext uri="{FF2B5EF4-FFF2-40B4-BE49-F238E27FC236}">
                <a16:creationId xmlns:a16="http://schemas.microsoft.com/office/drawing/2014/main" id="{BBEDE6D4-7C97-9370-F009-B16382247209}"/>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737639">
            <a:off x="5105350" y="976178"/>
            <a:ext cx="3711123" cy="2614795"/>
          </a:xfrm>
          <a:prstGeom prst="rect">
            <a:avLst/>
          </a:prstGeom>
        </p:spPr>
      </p:pic>
    </p:spTree>
    <p:extLst>
      <p:ext uri="{BB962C8B-B14F-4D97-AF65-F5344CB8AC3E}">
        <p14:creationId xmlns:p14="http://schemas.microsoft.com/office/powerpoint/2010/main" val="1963903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BA03A6-03CE-CE37-203E-3036083A6796}"/>
              </a:ext>
            </a:extLst>
          </p:cNvPr>
          <p:cNvSpPr>
            <a:spLocks noGrp="1"/>
          </p:cNvSpPr>
          <p:nvPr>
            <p:ph type="title"/>
          </p:nvPr>
        </p:nvSpPr>
        <p:spPr>
          <a:xfrm>
            <a:off x="628650" y="365125"/>
            <a:ext cx="7886700" cy="1306443"/>
          </a:xfrm>
        </p:spPr>
        <p:txBody>
          <a:bodyPr>
            <a:normAutofit/>
          </a:bodyPr>
          <a:lstStyle/>
          <a:p>
            <a:r>
              <a:rPr lang="en-US" sz="3500"/>
              <a:t>Providing E-mails	</a:t>
            </a:r>
          </a:p>
        </p:txBody>
      </p:sp>
      <p:sp>
        <p:nvSpPr>
          <p:cNvPr id="3" name="Content Placeholder 2">
            <a:extLst>
              <a:ext uri="{FF2B5EF4-FFF2-40B4-BE49-F238E27FC236}">
                <a16:creationId xmlns:a16="http://schemas.microsoft.com/office/drawing/2014/main" id="{E8ECC275-86A4-7141-FE17-3B9FC394469F}"/>
              </a:ext>
            </a:extLst>
          </p:cNvPr>
          <p:cNvSpPr>
            <a:spLocks noGrp="1"/>
          </p:cNvSpPr>
          <p:nvPr>
            <p:ph idx="1"/>
          </p:nvPr>
        </p:nvSpPr>
        <p:spPr>
          <a:xfrm>
            <a:off x="182320" y="1671568"/>
            <a:ext cx="4702659" cy="4303464"/>
          </a:xfrm>
        </p:spPr>
        <p:txBody>
          <a:bodyPr>
            <a:normAutofit/>
          </a:bodyPr>
          <a:lstStyle/>
          <a:p>
            <a:r>
              <a:rPr lang="en-US" sz="1700" dirty="0"/>
              <a:t>Please provide your e-mail addresses for us so we can send you materials from tonight’s presentation after!</a:t>
            </a:r>
          </a:p>
          <a:p>
            <a:pPr lvl="1"/>
            <a:r>
              <a:rPr lang="en-US" sz="1700" b="1" dirty="0"/>
              <a:t>Teams:</a:t>
            </a:r>
            <a:r>
              <a:rPr lang="en-US" sz="1700" dirty="0"/>
              <a:t>  please drop your address in the chat</a:t>
            </a:r>
          </a:p>
          <a:p>
            <a:pPr lvl="1"/>
            <a:r>
              <a:rPr lang="en-US" sz="1700" b="1" dirty="0"/>
              <a:t>In Person</a:t>
            </a:r>
            <a:r>
              <a:rPr lang="en-US" sz="1700" dirty="0"/>
              <a:t>:  Please write it at the sign in sheet at the front table</a:t>
            </a:r>
          </a:p>
          <a:p>
            <a:pPr marL="342900" lvl="1" indent="0">
              <a:buNone/>
            </a:pPr>
            <a:endParaRPr lang="en-US" sz="1700" dirty="0"/>
          </a:p>
          <a:p>
            <a:r>
              <a:rPr lang="en-US" sz="1700" dirty="0"/>
              <a:t>Your e-mail addresses will only be used to distribute the flyers to you and will be kept private</a:t>
            </a:r>
          </a:p>
          <a:p>
            <a:endParaRPr lang="en-US" sz="1700" dirty="0"/>
          </a:p>
          <a:p>
            <a:endParaRPr lang="en-US" sz="1700" dirty="0"/>
          </a:p>
        </p:txBody>
      </p:sp>
      <p:pic>
        <p:nvPicPr>
          <p:cNvPr id="5" name="Picture 4" descr="Graphical user interface&#10;&#10;Description automatically generated">
            <a:extLst>
              <a:ext uri="{FF2B5EF4-FFF2-40B4-BE49-F238E27FC236}">
                <a16:creationId xmlns:a16="http://schemas.microsoft.com/office/drawing/2014/main" id="{B44B6C03-88F3-5835-4DC0-9FDCAE2DECBC}"/>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195" r="10584" b="3"/>
          <a:stretch/>
        </p:blipFill>
        <p:spPr>
          <a:xfrm rot="1582666">
            <a:off x="5343955" y="788496"/>
            <a:ext cx="3044711" cy="2779621"/>
          </a:xfrm>
          <a:prstGeom prst="rect">
            <a:avLst/>
          </a:prstGeom>
        </p:spPr>
      </p:pic>
      <p:pic>
        <p:nvPicPr>
          <p:cNvPr id="6" name="Picture 5">
            <a:extLst>
              <a:ext uri="{FF2B5EF4-FFF2-40B4-BE49-F238E27FC236}">
                <a16:creationId xmlns:a16="http://schemas.microsoft.com/office/drawing/2014/main" id="{ED7E4B90-E214-295A-D6C1-A92FB1DB0964}"/>
              </a:ext>
            </a:extLst>
          </p:cNvPr>
          <p:cNvPicPr>
            <a:picLocks noChangeAspect="1"/>
          </p:cNvPicPr>
          <p:nvPr/>
        </p:nvPicPr>
        <p:blipFill>
          <a:blip r:embed="rId5"/>
          <a:stretch>
            <a:fillRect/>
          </a:stretch>
        </p:blipFill>
        <p:spPr>
          <a:xfrm>
            <a:off x="8238743" y="5965300"/>
            <a:ext cx="719907" cy="651515"/>
          </a:xfrm>
          <a:prstGeom prst="rect">
            <a:avLst/>
          </a:prstGeom>
        </p:spPr>
      </p:pic>
    </p:spTree>
    <p:extLst>
      <p:ext uri="{BB962C8B-B14F-4D97-AF65-F5344CB8AC3E}">
        <p14:creationId xmlns:p14="http://schemas.microsoft.com/office/powerpoint/2010/main" val="1165487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Isosceles Triangle 2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062BAE0D-0872-79AC-2F80-31CC30213F52}"/>
              </a:ext>
            </a:extLst>
          </p:cNvPr>
          <p:cNvSpPr>
            <a:spLocks noGrp="1"/>
          </p:cNvSpPr>
          <p:nvPr>
            <p:ph sz="half" idx="2"/>
          </p:nvPr>
        </p:nvSpPr>
        <p:spPr>
          <a:xfrm>
            <a:off x="4572000" y="1579132"/>
            <a:ext cx="4348716" cy="5571065"/>
          </a:xfrm>
        </p:spPr>
        <p:txBody>
          <a:bodyPr/>
          <a:lstStyle/>
          <a:p>
            <a:pPr marL="0" indent="0" defTabSz="637794">
              <a:spcBef>
                <a:spcPts val="698"/>
              </a:spcBef>
              <a:buNone/>
            </a:pPr>
            <a:r>
              <a:rPr lang="en-US" sz="1953" b="1" kern="1200" dirty="0">
                <a:solidFill>
                  <a:schemeClr val="tx1"/>
                </a:solidFill>
                <a:latin typeface="+mn-lt"/>
                <a:ea typeface="+mn-ea"/>
                <a:cs typeface="+mn-cs"/>
              </a:rPr>
              <a:t>   </a:t>
            </a:r>
            <a:r>
              <a:rPr lang="en-US" sz="1953" kern="1200" dirty="0">
                <a:solidFill>
                  <a:schemeClr val="tx1"/>
                </a:solidFill>
                <a:latin typeface="+mn-lt"/>
                <a:ea typeface="+mn-ea"/>
                <a:cs typeface="+mn-cs"/>
              </a:rPr>
              <a:t>About Katherine</a:t>
            </a:r>
          </a:p>
          <a:p>
            <a:pPr marL="0" indent="0" defTabSz="637794">
              <a:spcBef>
                <a:spcPts val="698"/>
              </a:spcBef>
              <a:buNone/>
            </a:pPr>
            <a:endParaRPr lang="en-US" sz="1953" kern="1200" dirty="0">
              <a:solidFill>
                <a:schemeClr val="tx1"/>
              </a:solidFill>
              <a:latin typeface="+mn-lt"/>
              <a:ea typeface="+mn-ea"/>
              <a:cs typeface="+mn-cs"/>
            </a:endParaRPr>
          </a:p>
          <a:p>
            <a:pPr marL="159449" indent="-159449" defTabSz="637794">
              <a:spcBef>
                <a:spcPts val="698"/>
              </a:spcBef>
            </a:pPr>
            <a:r>
              <a:rPr lang="en-US" sz="1953" kern="1200" dirty="0">
                <a:solidFill>
                  <a:schemeClr val="tx1"/>
                </a:solidFill>
                <a:latin typeface="+mn-lt"/>
                <a:ea typeface="+mn-ea"/>
                <a:cs typeface="+mn-cs"/>
              </a:rPr>
              <a:t>Graduated OT school in 2011 </a:t>
            </a:r>
          </a:p>
          <a:p>
            <a:pPr marL="159449" indent="-159449" defTabSz="637794">
              <a:spcBef>
                <a:spcPts val="698"/>
              </a:spcBef>
            </a:pPr>
            <a:r>
              <a:rPr lang="en-US" sz="1953" kern="1200" dirty="0">
                <a:solidFill>
                  <a:schemeClr val="tx1"/>
                </a:solidFill>
                <a:latin typeface="+mn-lt"/>
                <a:ea typeface="+mn-ea"/>
                <a:cs typeface="+mn-cs"/>
              </a:rPr>
              <a:t>Previously worked as a Special Education Pre-K teacher </a:t>
            </a:r>
          </a:p>
          <a:p>
            <a:pPr marL="159449" indent="-159449" defTabSz="637794">
              <a:spcBef>
                <a:spcPts val="698"/>
              </a:spcBef>
            </a:pPr>
            <a:r>
              <a:rPr lang="en-US" sz="1953" kern="1200" dirty="0">
                <a:solidFill>
                  <a:schemeClr val="tx1"/>
                </a:solidFill>
                <a:latin typeface="+mn-lt"/>
                <a:ea typeface="+mn-ea"/>
                <a:cs typeface="+mn-cs"/>
              </a:rPr>
              <a:t>OT work experience includes hospital, inpatient, outpatient, skilled nursing, acute rehab, home health</a:t>
            </a:r>
          </a:p>
          <a:p>
            <a:pPr marL="159449" indent="-159449" defTabSz="637794">
              <a:spcBef>
                <a:spcPts val="698"/>
              </a:spcBef>
            </a:pPr>
            <a:r>
              <a:rPr lang="en-US" sz="1953" kern="1200" dirty="0">
                <a:solidFill>
                  <a:schemeClr val="tx1"/>
                </a:solidFill>
                <a:latin typeface="+mn-lt"/>
                <a:ea typeface="+mn-ea"/>
                <a:cs typeface="+mn-cs"/>
              </a:rPr>
              <a:t>Started working in BSD in 2017 and has worked in pre-k, elementary, high school, and Transitions program</a:t>
            </a:r>
          </a:p>
          <a:p>
            <a:pPr marL="159449" indent="-159449" defTabSz="637794">
              <a:spcBef>
                <a:spcPts val="698"/>
              </a:spcBef>
            </a:pPr>
            <a:r>
              <a:rPr lang="en-US" sz="1953" kern="1200" dirty="0">
                <a:solidFill>
                  <a:schemeClr val="tx1"/>
                </a:solidFill>
                <a:latin typeface="+mn-lt"/>
                <a:ea typeface="+mn-ea"/>
                <a:cs typeface="+mn-cs"/>
              </a:rPr>
              <a:t>In</a:t>
            </a:r>
            <a:r>
              <a:rPr lang="en-US" sz="1953" dirty="0"/>
              <a:t>terested in assistive technology, assistive devices, Inclusive Practices </a:t>
            </a:r>
            <a:endParaRPr lang="en-US" sz="1953" kern="1200" dirty="0">
              <a:solidFill>
                <a:schemeClr val="tx1"/>
              </a:solidFill>
              <a:latin typeface="+mn-lt"/>
              <a:ea typeface="+mn-ea"/>
              <a:cs typeface="+mn-cs"/>
            </a:endParaRPr>
          </a:p>
          <a:p>
            <a:pPr marL="159449" indent="-159449" defTabSz="637794">
              <a:spcBef>
                <a:spcPts val="698"/>
              </a:spcBef>
            </a:pPr>
            <a:endParaRPr lang="en-US" sz="1953" kern="1200" dirty="0">
              <a:solidFill>
                <a:schemeClr val="tx1"/>
              </a:solidFill>
              <a:latin typeface="+mn-lt"/>
              <a:ea typeface="+mn-ea"/>
              <a:cs typeface="+mn-cs"/>
            </a:endParaRPr>
          </a:p>
          <a:p>
            <a:pPr marL="159449" indent="-159449" defTabSz="637794">
              <a:spcBef>
                <a:spcPts val="698"/>
              </a:spcBef>
            </a:pPr>
            <a:endParaRPr lang="en-US" sz="1953" kern="1200" dirty="0">
              <a:solidFill>
                <a:schemeClr val="tx1"/>
              </a:solidFill>
              <a:latin typeface="+mn-lt"/>
              <a:ea typeface="+mn-ea"/>
              <a:cs typeface="+mn-cs"/>
            </a:endParaRPr>
          </a:p>
          <a:p>
            <a:endParaRPr lang="en-US" dirty="0"/>
          </a:p>
        </p:txBody>
      </p:sp>
      <p:pic>
        <p:nvPicPr>
          <p:cNvPr id="10" name="Content Placeholder 9" descr="A picture containing human face, smile, person, portrait&#10;&#10;Description automatically generated">
            <a:extLst>
              <a:ext uri="{FF2B5EF4-FFF2-40B4-BE49-F238E27FC236}">
                <a16:creationId xmlns:a16="http://schemas.microsoft.com/office/drawing/2014/main" id="{0B048CC5-5D92-1FD6-F70D-69C3A0CE3FFA}"/>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24099" y="1751818"/>
            <a:ext cx="3528348" cy="3528348"/>
          </a:xfrm>
        </p:spPr>
      </p:pic>
    </p:spTree>
    <p:extLst>
      <p:ext uri="{BB962C8B-B14F-4D97-AF65-F5344CB8AC3E}">
        <p14:creationId xmlns:p14="http://schemas.microsoft.com/office/powerpoint/2010/main" val="2560636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85916" y="2143672"/>
            <a:ext cx="4114800" cy="4114800"/>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14788"/>
          <a:stretch>
            <a:fillRect/>
          </a:stretch>
        </p:blipFill>
        <p:spPr>
          <a:xfrm>
            <a:off x="514350" y="1371600"/>
            <a:ext cx="3506289" cy="4114800"/>
          </a:xfrm>
          <a:prstGeom prst="rect">
            <a:avLst/>
          </a:prstGeom>
        </p:spPr>
      </p:pic>
      <p:pic>
        <p:nvPicPr>
          <p:cNvPr id="4" name="Picture 4"/>
          <p:cNvPicPr>
            <a:picLocks noChangeAspect="1"/>
          </p:cNvPicPr>
          <p:nvPr/>
        </p:nvPicPr>
        <p:blipFill>
          <a:blip r:embed="rId3">
            <a:alphaModFix amt="50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4881005" y="208388"/>
            <a:ext cx="4114800" cy="4114800"/>
          </a:xfrm>
          <a:prstGeom prst="rect">
            <a:avLst/>
          </a:prstGeom>
        </p:spPr>
      </p:pic>
      <p:pic>
        <p:nvPicPr>
          <p:cNvPr id="5" name="Picture 5"/>
          <p:cNvPicPr>
            <a:picLocks noChangeAspect="1"/>
          </p:cNvPicPr>
          <p:nvPr/>
        </p:nvPicPr>
        <p:blipFill>
          <a:blip r:embed="rId7"/>
          <a:srcRect/>
          <a:stretch>
            <a:fillRect/>
          </a:stretch>
        </p:blipFill>
        <p:spPr>
          <a:xfrm>
            <a:off x="1208748" y="1903057"/>
            <a:ext cx="2117493" cy="2113081"/>
          </a:xfrm>
          <a:prstGeom prst="rect">
            <a:avLst/>
          </a:prstGeom>
        </p:spPr>
      </p:pic>
      <p:sp>
        <p:nvSpPr>
          <p:cNvPr id="6" name="TextBox 6"/>
          <p:cNvSpPr txBox="1"/>
          <p:nvPr/>
        </p:nvSpPr>
        <p:spPr>
          <a:xfrm>
            <a:off x="925776" y="4564080"/>
            <a:ext cx="2683438" cy="730969"/>
          </a:xfrm>
          <a:prstGeom prst="rect">
            <a:avLst/>
          </a:prstGeom>
        </p:spPr>
        <p:txBody>
          <a:bodyPr lIns="0" tIns="0" rIns="0" bIns="0" rtlCol="0" anchor="t">
            <a:spAutoFit/>
          </a:bodyPr>
          <a:lstStyle/>
          <a:p>
            <a:pPr algn="ctr" defTabSz="457200">
              <a:lnSpc>
                <a:spcPts val="1920"/>
              </a:lnSpc>
            </a:pPr>
            <a:r>
              <a:rPr lang="en-US" sz="1600" spc="-16">
                <a:solidFill>
                  <a:srgbClr val="FFFCFA"/>
                </a:solidFill>
                <a:latin typeface="Futura Std 1 Bold Italics"/>
              </a:rPr>
              <a:t>Diane Knoll, OTR/L</a:t>
            </a:r>
          </a:p>
          <a:p>
            <a:pPr algn="ctr" defTabSz="457200">
              <a:lnSpc>
                <a:spcPts val="1920"/>
              </a:lnSpc>
            </a:pPr>
            <a:r>
              <a:rPr lang="en-US" sz="1600" spc="-16">
                <a:solidFill>
                  <a:srgbClr val="FFFCFA"/>
                </a:solidFill>
                <a:latin typeface="Futura Std 1 Bold Italics"/>
              </a:rPr>
              <a:t>Founder and Owner of Cascadia Therapy Services</a:t>
            </a:r>
          </a:p>
        </p:txBody>
      </p:sp>
      <p:grpSp>
        <p:nvGrpSpPr>
          <p:cNvPr id="7" name="Group 7"/>
          <p:cNvGrpSpPr/>
          <p:nvPr/>
        </p:nvGrpSpPr>
        <p:grpSpPr>
          <a:xfrm>
            <a:off x="4572000" y="1048178"/>
            <a:ext cx="4052521" cy="5601434"/>
            <a:chOff x="0" y="-66675"/>
            <a:chExt cx="10806722" cy="14937156"/>
          </a:xfrm>
        </p:grpSpPr>
        <p:sp>
          <p:nvSpPr>
            <p:cNvPr id="8" name="TextBox 8"/>
            <p:cNvSpPr txBox="1"/>
            <p:nvPr/>
          </p:nvSpPr>
          <p:spPr>
            <a:xfrm>
              <a:off x="0" y="-66675"/>
              <a:ext cx="10806722" cy="683947"/>
            </a:xfrm>
            <a:prstGeom prst="rect">
              <a:avLst/>
            </a:prstGeom>
          </p:spPr>
          <p:txBody>
            <a:bodyPr lIns="0" tIns="0" rIns="0" bIns="0" rtlCol="0" anchor="t">
              <a:spAutoFit/>
            </a:bodyPr>
            <a:lstStyle/>
            <a:p>
              <a:pPr defTabSz="457200">
                <a:lnSpc>
                  <a:spcPts val="2040"/>
                </a:lnSpc>
              </a:pPr>
              <a:r>
                <a:rPr lang="en-US" sz="1700" spc="85" dirty="0">
                  <a:solidFill>
                    <a:srgbClr val="7295A3"/>
                  </a:solidFill>
                  <a:latin typeface="Futura Std 2 Italics"/>
                </a:rPr>
                <a:t>ABOUT DIANE</a:t>
              </a:r>
            </a:p>
          </p:txBody>
        </p:sp>
        <p:sp>
          <p:nvSpPr>
            <p:cNvPr id="9" name="TextBox 9"/>
            <p:cNvSpPr txBox="1"/>
            <p:nvPr/>
          </p:nvSpPr>
          <p:spPr>
            <a:xfrm>
              <a:off x="0" y="1061573"/>
              <a:ext cx="10806722" cy="13808908"/>
            </a:xfrm>
            <a:prstGeom prst="rect">
              <a:avLst/>
            </a:prstGeom>
          </p:spPr>
          <p:txBody>
            <a:bodyPr lIns="0" tIns="0" rIns="0" bIns="0" rtlCol="0" anchor="t">
              <a:spAutoFit/>
            </a:bodyPr>
            <a:lstStyle/>
            <a:p>
              <a:pPr marL="264160" lvl="1" indent="-132080" defTabSz="457200">
                <a:lnSpc>
                  <a:spcPts val="2400"/>
                </a:lnSpc>
                <a:buFont typeface="Arial"/>
                <a:buChar char="•"/>
              </a:pPr>
              <a:r>
                <a:rPr lang="en-US" sz="1600" spc="16" dirty="0">
                  <a:solidFill>
                    <a:srgbClr val="7295A3"/>
                  </a:solidFill>
                  <a:latin typeface="Futura Std 1"/>
                </a:rPr>
                <a:t>I have been an OT since 2002</a:t>
              </a:r>
            </a:p>
            <a:p>
              <a:pPr marL="264160" lvl="1" indent="-132080" defTabSz="457200">
                <a:lnSpc>
                  <a:spcPts val="2400"/>
                </a:lnSpc>
                <a:buFont typeface="Arial"/>
                <a:buChar char="•"/>
              </a:pPr>
              <a:r>
                <a:rPr lang="en-US" sz="1600" spc="16" dirty="0">
                  <a:solidFill>
                    <a:srgbClr val="7295A3"/>
                  </a:solidFill>
                  <a:latin typeface="Futura Std 1"/>
                </a:rPr>
                <a:t>Worked in school and clinics with ages 2 through adults</a:t>
              </a:r>
            </a:p>
            <a:p>
              <a:pPr marL="264160" lvl="1" indent="-132080" defTabSz="457200">
                <a:lnSpc>
                  <a:spcPts val="2400"/>
                </a:lnSpc>
                <a:buFont typeface="Arial"/>
                <a:buChar char="•"/>
              </a:pPr>
              <a:r>
                <a:rPr lang="en-US" sz="1600" spc="16" dirty="0">
                  <a:solidFill>
                    <a:srgbClr val="7295A3"/>
                  </a:solidFill>
                  <a:latin typeface="Futura Std 1"/>
                </a:rPr>
                <a:t>I run a nonprofit visual arts day program, called Vibrant Palette Arts Center</a:t>
              </a:r>
            </a:p>
            <a:p>
              <a:pPr marL="264160" lvl="1" indent="-132080" defTabSz="457200">
                <a:lnSpc>
                  <a:spcPts val="2400"/>
                </a:lnSpc>
                <a:buFont typeface="Arial"/>
                <a:buChar char="•"/>
              </a:pPr>
              <a:r>
                <a:rPr lang="en-US" sz="1600" spc="16" dirty="0">
                  <a:solidFill>
                    <a:srgbClr val="7295A3"/>
                  </a:solidFill>
                  <a:latin typeface="Futura Std 1"/>
                </a:rPr>
                <a:t>I started Cascadia Therapy Services after seeing the sensory needs that weren't being addressed with the artists I worked with at VPAC.</a:t>
              </a:r>
            </a:p>
            <a:p>
              <a:pPr marL="264160" lvl="1" indent="-132080" defTabSz="457200">
                <a:lnSpc>
                  <a:spcPts val="2400"/>
                </a:lnSpc>
                <a:buFont typeface="Arial"/>
                <a:buChar char="•"/>
              </a:pPr>
              <a:r>
                <a:rPr lang="en-US" sz="1600" spc="16" dirty="0">
                  <a:solidFill>
                    <a:srgbClr val="7295A3"/>
                  </a:solidFill>
                  <a:latin typeface="Futura Std 1"/>
                </a:rPr>
                <a:t>I teach the pediatrics course at the OTA program in Renton, WA</a:t>
              </a:r>
            </a:p>
            <a:p>
              <a:pPr marL="264160" lvl="1" indent="-132080" defTabSz="457200">
                <a:lnSpc>
                  <a:spcPts val="2400"/>
                </a:lnSpc>
                <a:buFont typeface="Arial"/>
                <a:buChar char="•"/>
              </a:pPr>
              <a:r>
                <a:rPr lang="en-US" sz="1600" spc="16" dirty="0">
                  <a:solidFill>
                    <a:srgbClr val="7295A3"/>
                  </a:solidFill>
                  <a:latin typeface="Futura Std 1"/>
                </a:rPr>
                <a:t>I have consulted with Sea-Tac International Airport regarding their upcoming sensory room.</a:t>
              </a:r>
            </a:p>
            <a:p>
              <a:pPr defTabSz="457200">
                <a:lnSpc>
                  <a:spcPts val="2250"/>
                </a:lnSpc>
              </a:pPr>
              <a:endParaRPr lang="en-US" sz="1600" spc="16" dirty="0">
                <a:solidFill>
                  <a:srgbClr val="7295A3"/>
                </a:solidFill>
                <a:latin typeface="Futura Std 1"/>
              </a:endParaRPr>
            </a:p>
            <a:p>
              <a:pPr defTabSz="457200">
                <a:lnSpc>
                  <a:spcPts val="2250"/>
                </a:lnSpc>
              </a:pPr>
              <a:endParaRPr lang="en-US" sz="1600" spc="16" dirty="0">
                <a:solidFill>
                  <a:srgbClr val="7295A3"/>
                </a:solidFill>
                <a:latin typeface="Futura Std 1"/>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150390" y="784462"/>
            <a:ext cx="9444780" cy="528907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6189117" y="857250"/>
            <a:ext cx="2954884" cy="2954884"/>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00000">
            <a:off x="-150390" y="3118655"/>
            <a:ext cx="2954884" cy="2954884"/>
          </a:xfrm>
          <a:prstGeom prst="rect">
            <a:avLst/>
          </a:prstGeom>
        </p:spPr>
      </p:pic>
      <p:sp>
        <p:nvSpPr>
          <p:cNvPr id="5" name="TextBox 5"/>
          <p:cNvSpPr txBox="1"/>
          <p:nvPr/>
        </p:nvSpPr>
        <p:spPr>
          <a:xfrm>
            <a:off x="1552205" y="2155500"/>
            <a:ext cx="6039591" cy="2975173"/>
          </a:xfrm>
          <a:prstGeom prst="rect">
            <a:avLst/>
          </a:prstGeom>
        </p:spPr>
        <p:txBody>
          <a:bodyPr lIns="0" tIns="0" rIns="0" bIns="0" rtlCol="0" anchor="t">
            <a:spAutoFit/>
          </a:bodyPr>
          <a:lstStyle/>
          <a:p>
            <a:pPr algn="ctr" defTabSz="457200">
              <a:lnSpc>
                <a:spcPts val="5830"/>
              </a:lnSpc>
            </a:pPr>
            <a:r>
              <a:rPr lang="en-US" sz="5500" spc="-94">
                <a:solidFill>
                  <a:srgbClr val="FFFCFA"/>
                </a:solidFill>
                <a:latin typeface="Futura Std 1 Bold Italics"/>
              </a:rPr>
              <a:t>Sensory Processing and Autism Across the Lifespan</a:t>
            </a:r>
          </a:p>
        </p:txBody>
      </p:sp>
      <p:sp>
        <p:nvSpPr>
          <p:cNvPr id="6" name="TextBox 6"/>
          <p:cNvSpPr txBox="1"/>
          <p:nvPr/>
        </p:nvSpPr>
        <p:spPr>
          <a:xfrm>
            <a:off x="514350" y="1352550"/>
            <a:ext cx="5164900" cy="232436"/>
          </a:xfrm>
          <a:prstGeom prst="rect">
            <a:avLst/>
          </a:prstGeom>
        </p:spPr>
        <p:txBody>
          <a:bodyPr lIns="0" tIns="0" rIns="0" bIns="0" rtlCol="0" anchor="t">
            <a:spAutoFit/>
          </a:bodyPr>
          <a:lstStyle/>
          <a:p>
            <a:pPr defTabSz="457200">
              <a:lnSpc>
                <a:spcPts val="2080"/>
              </a:lnSpc>
            </a:pPr>
            <a:endParaRPr sz="900">
              <a:solidFill>
                <a:prstClr val="black"/>
              </a:solidFill>
              <a:latin typeface="Calibri"/>
            </a:endParaRPr>
          </a:p>
        </p:txBody>
      </p:sp>
      <p:sp>
        <p:nvSpPr>
          <p:cNvPr id="7" name="TextBox 7"/>
          <p:cNvSpPr txBox="1"/>
          <p:nvPr/>
        </p:nvSpPr>
        <p:spPr>
          <a:xfrm>
            <a:off x="3217555" y="5004118"/>
            <a:ext cx="5412095" cy="443776"/>
          </a:xfrm>
          <a:prstGeom prst="rect">
            <a:avLst/>
          </a:prstGeom>
        </p:spPr>
        <p:txBody>
          <a:bodyPr lIns="0" tIns="0" rIns="0" bIns="0" rtlCol="0" anchor="t">
            <a:spAutoFit/>
          </a:bodyPr>
          <a:lstStyle/>
          <a:p>
            <a:pPr algn="r" defTabSz="457200">
              <a:lnSpc>
                <a:spcPts val="1820"/>
              </a:lnSpc>
            </a:pPr>
            <a:r>
              <a:rPr lang="en-US" sz="1400" spc="196">
                <a:solidFill>
                  <a:srgbClr val="FFFCFA"/>
                </a:solidFill>
                <a:latin typeface="Futura Std 2"/>
              </a:rPr>
              <a:t>DIANE KNOLL OTR/L</a:t>
            </a:r>
          </a:p>
          <a:p>
            <a:pPr algn="r" defTabSz="457200">
              <a:lnSpc>
                <a:spcPts val="1820"/>
              </a:lnSpc>
            </a:pPr>
            <a:r>
              <a:rPr lang="en-US" sz="1400" spc="196">
                <a:solidFill>
                  <a:srgbClr val="FFFCFA"/>
                </a:solidFill>
                <a:latin typeface="Futura Std 2"/>
              </a:rPr>
              <a:t>CASCADIA THERAPY SERVICES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14788"/>
          <a:stretch>
            <a:fillRect/>
          </a:stretch>
        </p:blipFill>
        <p:spPr>
          <a:xfrm>
            <a:off x="4698646" y="775951"/>
            <a:ext cx="4521414" cy="5306099"/>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698646" y="857250"/>
            <a:ext cx="1832997" cy="1832997"/>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800000">
            <a:off x="7311004" y="4167754"/>
            <a:ext cx="1832997" cy="1832997"/>
          </a:xfrm>
          <a:prstGeom prst="rect">
            <a:avLst/>
          </a:prstGeom>
        </p:spPr>
      </p:pic>
      <p:grpSp>
        <p:nvGrpSpPr>
          <p:cNvPr id="5" name="Group 5"/>
          <p:cNvGrpSpPr/>
          <p:nvPr/>
        </p:nvGrpSpPr>
        <p:grpSpPr>
          <a:xfrm>
            <a:off x="514350" y="1203722"/>
            <a:ext cx="3643699" cy="6049584"/>
            <a:chOff x="0" y="-123825"/>
            <a:chExt cx="9716531" cy="16132222"/>
          </a:xfrm>
        </p:grpSpPr>
        <p:sp>
          <p:nvSpPr>
            <p:cNvPr id="6" name="TextBox 6"/>
            <p:cNvSpPr txBox="1"/>
            <p:nvPr/>
          </p:nvSpPr>
          <p:spPr>
            <a:xfrm>
              <a:off x="0" y="-123825"/>
              <a:ext cx="9716523" cy="2462213"/>
            </a:xfrm>
            <a:prstGeom prst="rect">
              <a:avLst/>
            </a:prstGeom>
          </p:spPr>
          <p:txBody>
            <a:bodyPr lIns="0" tIns="0" rIns="0" bIns="0" rtlCol="0" anchor="t">
              <a:spAutoFit/>
            </a:bodyPr>
            <a:lstStyle/>
            <a:p>
              <a:pPr defTabSz="457200">
                <a:lnSpc>
                  <a:spcPts val="3600"/>
                </a:lnSpc>
              </a:pPr>
              <a:r>
                <a:rPr lang="en-US" sz="3000" spc="-30">
                  <a:solidFill>
                    <a:srgbClr val="8C7294"/>
                  </a:solidFill>
                  <a:latin typeface="Futura Std 1 Bold Italics"/>
                </a:rPr>
                <a:t>Today we're going to talk about</a:t>
              </a:r>
            </a:p>
          </p:txBody>
        </p:sp>
        <p:sp>
          <p:nvSpPr>
            <p:cNvPr id="7" name="TextBox 7"/>
            <p:cNvSpPr txBox="1"/>
            <p:nvPr/>
          </p:nvSpPr>
          <p:spPr>
            <a:xfrm>
              <a:off x="0" y="4774724"/>
              <a:ext cx="9716528" cy="11233673"/>
            </a:xfrm>
            <a:prstGeom prst="rect">
              <a:avLst/>
            </a:prstGeom>
          </p:spPr>
          <p:txBody>
            <a:bodyPr lIns="0" tIns="0" rIns="0" bIns="0" rtlCol="0" anchor="t">
              <a:spAutoFit/>
            </a:bodyPr>
            <a:lstStyle/>
            <a:p>
              <a:pPr marL="297180" lvl="1" indent="-148590" defTabSz="457200">
                <a:lnSpc>
                  <a:spcPts val="2160"/>
                </a:lnSpc>
                <a:buFont typeface="Arial"/>
                <a:buChar char="•"/>
              </a:pPr>
              <a:r>
                <a:rPr lang="en-US" spc="90">
                  <a:solidFill>
                    <a:srgbClr val="7295A3"/>
                  </a:solidFill>
                  <a:latin typeface="Futura Std 2 Italics"/>
                </a:rPr>
                <a:t>What is sensory processing?</a:t>
              </a:r>
            </a:p>
            <a:p>
              <a:pPr marL="297180" lvl="1" indent="-148590" defTabSz="457200">
                <a:lnSpc>
                  <a:spcPts val="2160"/>
                </a:lnSpc>
                <a:buFont typeface="Arial"/>
                <a:buChar char="•"/>
              </a:pPr>
              <a:r>
                <a:rPr lang="en-US" spc="90">
                  <a:solidFill>
                    <a:srgbClr val="7295A3"/>
                  </a:solidFill>
                  <a:latin typeface="Futura Std 2 Italics"/>
                </a:rPr>
                <a:t>What are our 8 senses?</a:t>
              </a:r>
            </a:p>
            <a:p>
              <a:pPr marL="297180" lvl="1" indent="-148590" defTabSz="457200">
                <a:lnSpc>
                  <a:spcPts val="2160"/>
                </a:lnSpc>
                <a:buFont typeface="Arial"/>
                <a:buChar char="•"/>
              </a:pPr>
              <a:r>
                <a:rPr lang="en-US" spc="90">
                  <a:solidFill>
                    <a:srgbClr val="7295A3"/>
                  </a:solidFill>
                  <a:latin typeface="Futura Std 2 Italics"/>
                </a:rPr>
                <a:t>What kinds of sensory processing challenges are there?</a:t>
              </a:r>
            </a:p>
            <a:p>
              <a:pPr marL="297180" lvl="1" indent="-148590" defTabSz="457200">
                <a:lnSpc>
                  <a:spcPts val="2160"/>
                </a:lnSpc>
                <a:buFont typeface="Arial"/>
                <a:buChar char="•"/>
              </a:pPr>
              <a:r>
                <a:rPr lang="en-US" spc="90">
                  <a:solidFill>
                    <a:srgbClr val="7295A3"/>
                  </a:solidFill>
                  <a:latin typeface="Futura Std 2 Italics"/>
                </a:rPr>
                <a:t>What do sensory challenges look like across the lifespan for the Autistic community?</a:t>
              </a:r>
            </a:p>
            <a:p>
              <a:pPr marL="297180" lvl="1" indent="-148590" defTabSz="457200">
                <a:lnSpc>
                  <a:spcPts val="2160"/>
                </a:lnSpc>
                <a:buFont typeface="Arial"/>
                <a:buChar char="•"/>
              </a:pPr>
              <a:r>
                <a:rPr lang="en-US" spc="90">
                  <a:solidFill>
                    <a:srgbClr val="7295A3"/>
                  </a:solidFill>
                  <a:latin typeface="Futura Std 2 Italics"/>
                </a:rPr>
                <a:t>Helpful sensory strategies</a:t>
              </a:r>
            </a:p>
            <a:p>
              <a:pPr defTabSz="457200">
                <a:lnSpc>
                  <a:spcPts val="2160"/>
                </a:lnSpc>
              </a:pPr>
              <a:endParaRPr lang="en-US" spc="90">
                <a:solidFill>
                  <a:srgbClr val="7295A3"/>
                </a:solidFill>
                <a:latin typeface="Futura Std 2 Italics"/>
              </a:endParaRPr>
            </a:p>
            <a:p>
              <a:pPr defTabSz="457200">
                <a:lnSpc>
                  <a:spcPts val="2160"/>
                </a:lnSpc>
              </a:pPr>
              <a:endParaRPr lang="en-US" spc="90">
                <a:solidFill>
                  <a:srgbClr val="7295A3"/>
                </a:solidFill>
                <a:latin typeface="Futura Std 2 Italics"/>
              </a:endParaRPr>
            </a:p>
            <a:p>
              <a:pPr defTabSz="457200">
                <a:lnSpc>
                  <a:spcPts val="2160"/>
                </a:lnSpc>
              </a:pPr>
              <a:endParaRPr lang="en-US" spc="90">
                <a:solidFill>
                  <a:srgbClr val="7295A3"/>
                </a:solidFill>
                <a:latin typeface="Futura Std 2 Italics"/>
              </a:endParaRPr>
            </a:p>
            <a:p>
              <a:pPr defTabSz="457200">
                <a:lnSpc>
                  <a:spcPts val="2160"/>
                </a:lnSpc>
              </a:pPr>
              <a:endParaRPr lang="en-US" spc="90">
                <a:solidFill>
                  <a:srgbClr val="7295A3"/>
                </a:solidFill>
                <a:latin typeface="Futura Std 2 Italics"/>
              </a:endParaRPr>
            </a:p>
          </p:txBody>
        </p:sp>
        <p:sp>
          <p:nvSpPr>
            <p:cNvPr id="8" name="TextBox 8"/>
            <p:cNvSpPr txBox="1"/>
            <p:nvPr/>
          </p:nvSpPr>
          <p:spPr>
            <a:xfrm>
              <a:off x="3" y="14881546"/>
              <a:ext cx="9716528" cy="671125"/>
            </a:xfrm>
            <a:prstGeom prst="rect">
              <a:avLst/>
            </a:prstGeom>
          </p:spPr>
          <p:txBody>
            <a:bodyPr lIns="0" tIns="0" rIns="0" bIns="0" rtlCol="0" anchor="t">
              <a:spAutoFit/>
            </a:bodyPr>
            <a:lstStyle/>
            <a:p>
              <a:pPr defTabSz="457200">
                <a:lnSpc>
                  <a:spcPts val="2250"/>
                </a:lnSpc>
              </a:pPr>
              <a:endParaRPr sz="900">
                <a:solidFill>
                  <a:prstClr val="black"/>
                </a:solidFill>
                <a:latin typeface="Calibri"/>
              </a:endParaRPr>
            </a:p>
          </p:txBody>
        </p:sp>
        <p:pic>
          <p:nvPicPr>
            <p:cNvPr id="9" name="Picture 9"/>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0" y="3208426"/>
              <a:ext cx="2408454" cy="553944"/>
            </a:xfrm>
            <a:prstGeom prst="rect">
              <a:avLst/>
            </a:prstGeom>
          </p:spPr>
        </p:pic>
      </p:grpSp>
      <p:pic>
        <p:nvPicPr>
          <p:cNvPr id="10" name="Picture 10"/>
          <p:cNvPicPr>
            <a:picLocks noChangeAspect="1"/>
          </p:cNvPicPr>
          <p:nvPr/>
        </p:nvPicPr>
        <p:blipFill>
          <a:blip r:embed="rId11"/>
          <a:srcRect/>
          <a:stretch>
            <a:fillRect/>
          </a:stretch>
        </p:blipFill>
        <p:spPr>
          <a:xfrm>
            <a:off x="5260071" y="2162185"/>
            <a:ext cx="3567101" cy="2281458"/>
          </a:xfrm>
          <a:prstGeom prst="rect">
            <a:avLst/>
          </a:prstGeom>
        </p:spPr>
      </p:pic>
      <p:sp>
        <p:nvSpPr>
          <p:cNvPr id="11" name="TextBox 11"/>
          <p:cNvSpPr txBox="1"/>
          <p:nvPr/>
        </p:nvSpPr>
        <p:spPr>
          <a:xfrm>
            <a:off x="5260071" y="2347411"/>
            <a:ext cx="3567101" cy="831318"/>
          </a:xfrm>
          <a:prstGeom prst="rect">
            <a:avLst/>
          </a:prstGeom>
        </p:spPr>
        <p:txBody>
          <a:bodyPr lIns="0" tIns="0" rIns="0" bIns="0" rtlCol="0" anchor="t">
            <a:spAutoFit/>
          </a:bodyPr>
          <a:lstStyle/>
          <a:p>
            <a:pPr algn="ctr" defTabSz="457200">
              <a:lnSpc>
                <a:spcPts val="3360"/>
              </a:lnSpc>
            </a:pPr>
            <a:r>
              <a:rPr lang="en-US" sz="2400">
                <a:solidFill>
                  <a:srgbClr val="7295A3"/>
                </a:solidFill>
                <a:latin typeface="Futura Std 1 Bold"/>
              </a:rPr>
              <a:t>Sensory Solutions for a Lifetime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857250"/>
            <a:ext cx="1832997" cy="183299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311004" y="4167754"/>
            <a:ext cx="1832997" cy="1832997"/>
          </a:xfrm>
          <a:prstGeom prst="rect">
            <a:avLst/>
          </a:prstGeom>
        </p:spPr>
      </p:pic>
      <p:sp>
        <p:nvSpPr>
          <p:cNvPr id="4" name="TextBox 4"/>
          <p:cNvSpPr txBox="1"/>
          <p:nvPr/>
        </p:nvSpPr>
        <p:spPr>
          <a:xfrm>
            <a:off x="1248575" y="612435"/>
            <a:ext cx="6872883" cy="1541832"/>
          </a:xfrm>
          <a:prstGeom prst="rect">
            <a:avLst/>
          </a:prstGeom>
        </p:spPr>
        <p:txBody>
          <a:bodyPr lIns="0" tIns="0" rIns="0" bIns="0" rtlCol="0" anchor="t">
            <a:spAutoFit/>
          </a:bodyPr>
          <a:lstStyle/>
          <a:p>
            <a:pPr algn="ctr" defTabSz="457200">
              <a:lnSpc>
                <a:spcPts val="6300"/>
              </a:lnSpc>
            </a:pPr>
            <a:r>
              <a:rPr lang="en-US" sz="4500" u="sng" dirty="0">
                <a:solidFill>
                  <a:srgbClr val="7295A3"/>
                </a:solidFill>
                <a:latin typeface="Futura Std 1"/>
              </a:rPr>
              <a:t>What is Sensory Processing?</a:t>
            </a:r>
          </a:p>
        </p:txBody>
      </p:sp>
      <p:sp>
        <p:nvSpPr>
          <p:cNvPr id="5" name="TextBox 5"/>
          <p:cNvSpPr txBox="1"/>
          <p:nvPr/>
        </p:nvSpPr>
        <p:spPr>
          <a:xfrm>
            <a:off x="916498" y="2533200"/>
            <a:ext cx="7315572" cy="1955151"/>
          </a:xfrm>
          <a:prstGeom prst="rect">
            <a:avLst/>
          </a:prstGeom>
        </p:spPr>
        <p:txBody>
          <a:bodyPr lIns="0" tIns="0" rIns="0" bIns="0" rtlCol="0" anchor="t">
            <a:spAutoFit/>
          </a:bodyPr>
          <a:lstStyle/>
          <a:p>
            <a:pPr algn="ctr" defTabSz="457200">
              <a:lnSpc>
                <a:spcPts val="3920"/>
              </a:lnSpc>
            </a:pPr>
            <a:r>
              <a:rPr lang="en-US" sz="2800" dirty="0">
                <a:solidFill>
                  <a:srgbClr val="8C7294"/>
                </a:solidFill>
                <a:latin typeface="Futura Std 2"/>
              </a:rPr>
              <a:t>Sensory processing is our brain's ability to take</a:t>
            </a:r>
          </a:p>
          <a:p>
            <a:pPr algn="ctr" defTabSz="457200">
              <a:lnSpc>
                <a:spcPts val="3920"/>
              </a:lnSpc>
            </a:pPr>
            <a:r>
              <a:rPr lang="en-US" sz="2800" dirty="0">
                <a:solidFill>
                  <a:srgbClr val="8C7294"/>
                </a:solidFill>
                <a:latin typeface="Futura Std 2"/>
              </a:rPr>
              <a:t>in information from our senses and respond.</a:t>
            </a:r>
            <a:r>
              <a:rPr lang="en-US" sz="2800" dirty="0">
                <a:solidFill>
                  <a:srgbClr val="000000"/>
                </a:solidFill>
                <a:latin typeface="Futura Std 2"/>
              </a:rPr>
              <a:t> </a:t>
            </a:r>
          </a:p>
        </p:txBody>
      </p:sp>
      <p:sp>
        <p:nvSpPr>
          <p:cNvPr id="6" name="TextBox 6"/>
          <p:cNvSpPr txBox="1"/>
          <p:nvPr/>
        </p:nvSpPr>
        <p:spPr>
          <a:xfrm>
            <a:off x="512066" y="4639915"/>
            <a:ext cx="8115300" cy="1805174"/>
          </a:xfrm>
          <a:prstGeom prst="rect">
            <a:avLst/>
          </a:prstGeom>
        </p:spPr>
        <p:txBody>
          <a:bodyPr lIns="0" tIns="0" rIns="0" bIns="0" rtlCol="0" anchor="t">
            <a:spAutoFit/>
          </a:bodyPr>
          <a:lstStyle/>
          <a:p>
            <a:pPr algn="ctr" defTabSz="457200">
              <a:lnSpc>
                <a:spcPts val="3640"/>
              </a:lnSpc>
            </a:pPr>
            <a:r>
              <a:rPr lang="en-US" sz="2600" dirty="0">
                <a:solidFill>
                  <a:srgbClr val="8C7294"/>
                </a:solidFill>
                <a:latin typeface="Futura Std 2"/>
              </a:rPr>
              <a:t>“Over 80% of the nervous system is involved in processing or organizing sensory input, &amp; thus the brain is primarily a sensory processing </a:t>
            </a:r>
            <a:r>
              <a:rPr lang="en-US" sz="2600" dirty="0" err="1">
                <a:solidFill>
                  <a:srgbClr val="8C7294"/>
                </a:solidFill>
                <a:latin typeface="Futura Std 2"/>
              </a:rPr>
              <a:t>machine”~A</a:t>
            </a:r>
            <a:r>
              <a:rPr lang="en-US" sz="2600" dirty="0">
                <a:solidFill>
                  <a:srgbClr val="8C7294"/>
                </a:solidFill>
                <a:latin typeface="Futura Std 2"/>
              </a:rPr>
              <a:t>. Jean Ayres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857250"/>
            <a:ext cx="1832997" cy="183299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311004" y="4167754"/>
            <a:ext cx="1832997" cy="1832997"/>
          </a:xfrm>
          <a:prstGeom prst="rect">
            <a:avLst/>
          </a:prstGeom>
        </p:spPr>
      </p:pic>
      <p:sp>
        <p:nvSpPr>
          <p:cNvPr id="4" name="TextBox 4"/>
          <p:cNvSpPr txBox="1"/>
          <p:nvPr/>
        </p:nvSpPr>
        <p:spPr>
          <a:xfrm>
            <a:off x="833215" y="1832997"/>
            <a:ext cx="7477572" cy="1541832"/>
          </a:xfrm>
          <a:prstGeom prst="rect">
            <a:avLst/>
          </a:prstGeom>
        </p:spPr>
        <p:txBody>
          <a:bodyPr lIns="0" tIns="0" rIns="0" bIns="0" rtlCol="0" anchor="t">
            <a:spAutoFit/>
          </a:bodyPr>
          <a:lstStyle/>
          <a:p>
            <a:pPr algn="ctr" defTabSz="457200">
              <a:lnSpc>
                <a:spcPts val="6300"/>
              </a:lnSpc>
            </a:pPr>
            <a:r>
              <a:rPr lang="en-US" sz="4500" u="sng">
                <a:solidFill>
                  <a:srgbClr val="7295A3"/>
                </a:solidFill>
                <a:latin typeface="Futura Std 1"/>
              </a:rPr>
              <a:t>Sensory Processing and Autism</a:t>
            </a:r>
          </a:p>
        </p:txBody>
      </p:sp>
      <p:sp>
        <p:nvSpPr>
          <p:cNvPr id="5" name="TextBox 5"/>
          <p:cNvSpPr txBox="1"/>
          <p:nvPr/>
        </p:nvSpPr>
        <p:spPr>
          <a:xfrm>
            <a:off x="1004427" y="3623628"/>
            <a:ext cx="7130579" cy="881844"/>
          </a:xfrm>
          <a:prstGeom prst="rect">
            <a:avLst/>
          </a:prstGeom>
        </p:spPr>
        <p:txBody>
          <a:bodyPr lIns="0" tIns="0" rIns="0" bIns="0" rtlCol="0" anchor="t">
            <a:spAutoFit/>
          </a:bodyPr>
          <a:lstStyle/>
          <a:p>
            <a:pPr algn="ctr" defTabSz="457200">
              <a:lnSpc>
                <a:spcPts val="3640"/>
              </a:lnSpc>
            </a:pPr>
            <a:r>
              <a:rPr lang="en-US" sz="2600">
                <a:solidFill>
                  <a:srgbClr val="8C7294"/>
                </a:solidFill>
                <a:latin typeface="Futura Std 2"/>
              </a:rPr>
              <a:t>Up to 90% of autistic individuals experience some  sort of sensory processing challenges.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857250"/>
            <a:ext cx="1832997" cy="183299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311004" y="4167754"/>
            <a:ext cx="1832997" cy="1832997"/>
          </a:xfrm>
          <a:prstGeom prst="rect">
            <a:avLst/>
          </a:prstGeom>
        </p:spPr>
      </p:pic>
      <p:sp>
        <p:nvSpPr>
          <p:cNvPr id="4" name="TextBox 4"/>
          <p:cNvSpPr txBox="1"/>
          <p:nvPr/>
        </p:nvSpPr>
        <p:spPr>
          <a:xfrm>
            <a:off x="1832997" y="143838"/>
            <a:ext cx="5810429" cy="1541832"/>
          </a:xfrm>
          <a:prstGeom prst="rect">
            <a:avLst/>
          </a:prstGeom>
        </p:spPr>
        <p:txBody>
          <a:bodyPr wrap="square" lIns="0" tIns="0" rIns="0" bIns="0" rtlCol="0" anchor="t">
            <a:spAutoFit/>
          </a:bodyPr>
          <a:lstStyle/>
          <a:p>
            <a:pPr algn="ctr" defTabSz="457200">
              <a:lnSpc>
                <a:spcPts val="6300"/>
              </a:lnSpc>
            </a:pPr>
            <a:r>
              <a:rPr lang="en-US" sz="4500" u="sng" dirty="0">
                <a:solidFill>
                  <a:srgbClr val="7295A3"/>
                </a:solidFill>
                <a:latin typeface="Futura Std 1"/>
              </a:rPr>
              <a:t>What are our 8 senses?</a:t>
            </a:r>
          </a:p>
        </p:txBody>
      </p:sp>
      <p:sp>
        <p:nvSpPr>
          <p:cNvPr id="5" name="TextBox 5"/>
          <p:cNvSpPr txBox="1"/>
          <p:nvPr/>
        </p:nvSpPr>
        <p:spPr>
          <a:xfrm>
            <a:off x="1634245" y="2007111"/>
            <a:ext cx="2633305" cy="3455561"/>
          </a:xfrm>
          <a:prstGeom prst="rect">
            <a:avLst/>
          </a:prstGeom>
        </p:spPr>
        <p:txBody>
          <a:bodyPr lIns="0" tIns="0" rIns="0" bIns="0" rtlCol="0" anchor="t">
            <a:spAutoFit/>
          </a:bodyPr>
          <a:lstStyle/>
          <a:p>
            <a:pPr defTabSz="457200">
              <a:lnSpc>
                <a:spcPts val="3920"/>
              </a:lnSpc>
            </a:pPr>
            <a:r>
              <a:rPr lang="en-US" sz="2800" u="sng" dirty="0">
                <a:solidFill>
                  <a:srgbClr val="8C7294"/>
                </a:solidFill>
                <a:latin typeface="Futura Std 2"/>
              </a:rPr>
              <a:t>Gustatory</a:t>
            </a:r>
            <a:r>
              <a:rPr lang="en-US" sz="2800" dirty="0">
                <a:solidFill>
                  <a:srgbClr val="8C7294"/>
                </a:solidFill>
                <a:latin typeface="Futura Std 2"/>
              </a:rPr>
              <a:t> - Taste</a:t>
            </a:r>
          </a:p>
          <a:p>
            <a:pPr defTabSz="457200">
              <a:lnSpc>
                <a:spcPts val="3920"/>
              </a:lnSpc>
            </a:pPr>
            <a:r>
              <a:rPr lang="en-US" sz="2800" u="sng" dirty="0">
                <a:solidFill>
                  <a:srgbClr val="8C7294"/>
                </a:solidFill>
                <a:latin typeface="Futura Std 2"/>
              </a:rPr>
              <a:t>Olfactory</a:t>
            </a:r>
            <a:r>
              <a:rPr lang="en-US" sz="2800" dirty="0">
                <a:solidFill>
                  <a:srgbClr val="8C7294"/>
                </a:solidFill>
                <a:latin typeface="Futura Std 2"/>
              </a:rPr>
              <a:t> - Smell</a:t>
            </a:r>
          </a:p>
          <a:p>
            <a:pPr defTabSz="457200">
              <a:lnSpc>
                <a:spcPts val="3920"/>
              </a:lnSpc>
            </a:pPr>
            <a:r>
              <a:rPr lang="en-US" sz="2800" u="sng" dirty="0">
                <a:solidFill>
                  <a:srgbClr val="8C7294"/>
                </a:solidFill>
                <a:latin typeface="Futura Std 2"/>
              </a:rPr>
              <a:t>Visual</a:t>
            </a:r>
            <a:r>
              <a:rPr lang="en-US" sz="2800" dirty="0">
                <a:solidFill>
                  <a:srgbClr val="8C7294"/>
                </a:solidFill>
                <a:latin typeface="Futura Std 2"/>
              </a:rPr>
              <a:t> - See</a:t>
            </a:r>
          </a:p>
          <a:p>
            <a:pPr defTabSz="457200">
              <a:lnSpc>
                <a:spcPts val="3920"/>
              </a:lnSpc>
            </a:pPr>
            <a:r>
              <a:rPr lang="en-US" sz="2800" u="sng" dirty="0">
                <a:solidFill>
                  <a:srgbClr val="8C7294"/>
                </a:solidFill>
                <a:latin typeface="Futura Std 2"/>
              </a:rPr>
              <a:t>Auditory</a:t>
            </a:r>
            <a:r>
              <a:rPr lang="en-US" sz="2800" dirty="0">
                <a:solidFill>
                  <a:srgbClr val="8C7294"/>
                </a:solidFill>
                <a:latin typeface="Futura Std 2"/>
              </a:rPr>
              <a:t> - Hear</a:t>
            </a:r>
          </a:p>
          <a:p>
            <a:pPr defTabSz="457200">
              <a:lnSpc>
                <a:spcPts val="3920"/>
              </a:lnSpc>
            </a:pPr>
            <a:r>
              <a:rPr lang="en-US" sz="2800" u="sng" dirty="0">
                <a:solidFill>
                  <a:srgbClr val="8C7294"/>
                </a:solidFill>
                <a:latin typeface="Futura Std 2"/>
              </a:rPr>
              <a:t>Tactile</a:t>
            </a:r>
            <a:r>
              <a:rPr lang="en-US" sz="2800" dirty="0">
                <a:solidFill>
                  <a:srgbClr val="8C7294"/>
                </a:solidFill>
                <a:latin typeface="Futura Std 2"/>
              </a:rPr>
              <a:t> - Touch</a:t>
            </a:r>
          </a:p>
        </p:txBody>
      </p:sp>
      <p:sp>
        <p:nvSpPr>
          <p:cNvPr id="6" name="TextBox 6"/>
          <p:cNvSpPr txBox="1"/>
          <p:nvPr/>
        </p:nvSpPr>
        <p:spPr>
          <a:xfrm>
            <a:off x="4572000" y="2007111"/>
            <a:ext cx="4057650" cy="3455561"/>
          </a:xfrm>
          <a:prstGeom prst="rect">
            <a:avLst/>
          </a:prstGeom>
        </p:spPr>
        <p:txBody>
          <a:bodyPr lIns="0" tIns="0" rIns="0" bIns="0" rtlCol="0" anchor="t">
            <a:spAutoFit/>
          </a:bodyPr>
          <a:lstStyle/>
          <a:p>
            <a:pPr defTabSz="457200">
              <a:lnSpc>
                <a:spcPts val="3920"/>
              </a:lnSpc>
            </a:pPr>
            <a:r>
              <a:rPr lang="en-US" sz="2800" u="sng">
                <a:solidFill>
                  <a:srgbClr val="8C7294"/>
                </a:solidFill>
                <a:latin typeface="Futura Std 2"/>
              </a:rPr>
              <a:t>Vestibular</a:t>
            </a:r>
            <a:r>
              <a:rPr lang="en-US" sz="2800">
                <a:solidFill>
                  <a:srgbClr val="8C7294"/>
                </a:solidFill>
                <a:latin typeface="Futura Std 2"/>
              </a:rPr>
              <a:t> - Balance &amp; Movement </a:t>
            </a:r>
          </a:p>
          <a:p>
            <a:pPr defTabSz="457200">
              <a:lnSpc>
                <a:spcPts val="3920"/>
              </a:lnSpc>
            </a:pPr>
            <a:r>
              <a:rPr lang="en-US" sz="2800" u="sng">
                <a:solidFill>
                  <a:srgbClr val="8C7294"/>
                </a:solidFill>
                <a:latin typeface="Futura Std 2"/>
              </a:rPr>
              <a:t>Proprioception</a:t>
            </a:r>
            <a:r>
              <a:rPr lang="en-US" sz="2800">
                <a:solidFill>
                  <a:srgbClr val="8C7294"/>
                </a:solidFill>
                <a:latin typeface="Futura Std 2"/>
              </a:rPr>
              <a:t> - Body Awareness and Location </a:t>
            </a:r>
          </a:p>
          <a:p>
            <a:pPr defTabSz="457200">
              <a:lnSpc>
                <a:spcPts val="3920"/>
              </a:lnSpc>
            </a:pPr>
            <a:r>
              <a:rPr lang="en-US" sz="2800">
                <a:solidFill>
                  <a:srgbClr val="8C7294"/>
                </a:solidFill>
                <a:latin typeface="Futura Std 2"/>
              </a:rPr>
              <a:t>I</a:t>
            </a:r>
            <a:r>
              <a:rPr lang="en-US" sz="2800" u="sng">
                <a:solidFill>
                  <a:srgbClr val="8C7294"/>
                </a:solidFill>
                <a:latin typeface="Futura Std 2"/>
              </a:rPr>
              <a:t>nteroception</a:t>
            </a:r>
            <a:r>
              <a:rPr lang="en-US" sz="2800">
                <a:solidFill>
                  <a:srgbClr val="8C7294"/>
                </a:solidFill>
                <a:latin typeface="Futura Std 2"/>
              </a:rPr>
              <a:t> - Internal Body Cues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48627" y="568449"/>
            <a:ext cx="5721102" cy="5721102"/>
          </a:xfrm>
          <a:prstGeom prst="rect">
            <a:avLst/>
          </a:prstGeom>
        </p:spPr>
      </p:pic>
      <p:sp>
        <p:nvSpPr>
          <p:cNvPr id="3" name="TextBox 3"/>
          <p:cNvSpPr txBox="1"/>
          <p:nvPr/>
        </p:nvSpPr>
        <p:spPr>
          <a:xfrm>
            <a:off x="2800777" y="1422494"/>
            <a:ext cx="3216804" cy="821379"/>
          </a:xfrm>
          <a:prstGeom prst="rect">
            <a:avLst/>
          </a:prstGeom>
        </p:spPr>
        <p:txBody>
          <a:bodyPr lIns="0" tIns="0" rIns="0" bIns="0" rtlCol="0" anchor="t">
            <a:spAutoFit/>
          </a:bodyPr>
          <a:lstStyle/>
          <a:p>
            <a:pPr algn="ctr" defTabSz="457200">
              <a:lnSpc>
                <a:spcPts val="2240"/>
              </a:lnSpc>
            </a:pPr>
            <a:r>
              <a:rPr lang="en-US" sz="1600">
                <a:solidFill>
                  <a:srgbClr val="8C7294"/>
                </a:solidFill>
                <a:latin typeface="Futura Std 2"/>
              </a:rPr>
              <a:t>Academic Learning</a:t>
            </a:r>
          </a:p>
          <a:p>
            <a:pPr algn="ctr" defTabSz="457200">
              <a:lnSpc>
                <a:spcPts val="2240"/>
              </a:lnSpc>
            </a:pPr>
            <a:r>
              <a:rPr lang="en-US" sz="1600">
                <a:solidFill>
                  <a:srgbClr val="8C7294"/>
                </a:solidFill>
                <a:latin typeface="Futura Std 2"/>
              </a:rPr>
              <a:t>Daily Living Activities</a:t>
            </a:r>
          </a:p>
          <a:p>
            <a:pPr algn="ctr" defTabSz="457200">
              <a:lnSpc>
                <a:spcPts val="2240"/>
              </a:lnSpc>
            </a:pPr>
            <a:r>
              <a:rPr lang="en-US" sz="1600">
                <a:solidFill>
                  <a:srgbClr val="8C7294"/>
                </a:solidFill>
                <a:latin typeface="Futura Std 2"/>
              </a:rPr>
              <a:t>Behavior</a:t>
            </a:r>
          </a:p>
        </p:txBody>
      </p:sp>
      <p:sp>
        <p:nvSpPr>
          <p:cNvPr id="4" name="TextBox 4"/>
          <p:cNvSpPr txBox="1"/>
          <p:nvPr/>
        </p:nvSpPr>
        <p:spPr>
          <a:xfrm>
            <a:off x="2800777" y="2695584"/>
            <a:ext cx="3216804" cy="1258101"/>
          </a:xfrm>
          <a:prstGeom prst="rect">
            <a:avLst/>
          </a:prstGeom>
        </p:spPr>
        <p:txBody>
          <a:bodyPr lIns="0" tIns="0" rIns="0" bIns="0" rtlCol="0" anchor="t">
            <a:spAutoFit/>
          </a:bodyPr>
          <a:lstStyle/>
          <a:p>
            <a:pPr algn="ctr" defTabSz="457200">
              <a:lnSpc>
                <a:spcPts val="1960"/>
              </a:lnSpc>
            </a:pPr>
            <a:r>
              <a:rPr lang="en-US" sz="1400" dirty="0">
                <a:solidFill>
                  <a:srgbClr val="8C7294"/>
                </a:solidFill>
                <a:latin typeface="Futura Std 2"/>
              </a:rPr>
              <a:t>Auditory Language </a:t>
            </a:r>
            <a:r>
              <a:rPr lang="en-US" sz="1400" dirty="0" err="1">
                <a:solidFill>
                  <a:srgbClr val="8C7294"/>
                </a:solidFill>
                <a:latin typeface="Futura Std 2"/>
              </a:rPr>
              <a:t>skills,Visual</a:t>
            </a:r>
            <a:r>
              <a:rPr lang="en-US" sz="1400" dirty="0">
                <a:solidFill>
                  <a:srgbClr val="8C7294"/>
                </a:solidFill>
                <a:latin typeface="Futura Std 2"/>
              </a:rPr>
              <a:t> Spatial Perception, Attention Center Functions, Eye-Hand Coordination, </a:t>
            </a:r>
            <a:r>
              <a:rPr lang="en-US" sz="1400" dirty="0" err="1">
                <a:solidFill>
                  <a:srgbClr val="8C7294"/>
                </a:solidFill>
                <a:latin typeface="Futura Std 2"/>
              </a:rPr>
              <a:t>Occular</a:t>
            </a:r>
            <a:r>
              <a:rPr lang="en-US" sz="1400" dirty="0">
                <a:solidFill>
                  <a:srgbClr val="8C7294"/>
                </a:solidFill>
                <a:latin typeface="Futura Std 2"/>
              </a:rPr>
              <a:t> Motor Control, Postural Adjustment</a:t>
            </a:r>
          </a:p>
        </p:txBody>
      </p:sp>
      <p:sp>
        <p:nvSpPr>
          <p:cNvPr id="5" name="TextBox 5"/>
          <p:cNvSpPr txBox="1"/>
          <p:nvPr/>
        </p:nvSpPr>
        <p:spPr>
          <a:xfrm>
            <a:off x="1607401" y="3835577"/>
            <a:ext cx="5370091" cy="745140"/>
          </a:xfrm>
          <a:prstGeom prst="rect">
            <a:avLst/>
          </a:prstGeom>
        </p:spPr>
        <p:txBody>
          <a:bodyPr lIns="0" tIns="0" rIns="0" bIns="0" rtlCol="0" anchor="t">
            <a:spAutoFit/>
          </a:bodyPr>
          <a:lstStyle/>
          <a:p>
            <a:pPr algn="ctr" defTabSz="457200">
              <a:lnSpc>
                <a:spcPts val="1960"/>
              </a:lnSpc>
            </a:pPr>
            <a:r>
              <a:rPr lang="en-US" sz="1400">
                <a:solidFill>
                  <a:srgbClr val="8C7294"/>
                </a:solidFill>
                <a:latin typeface="Futura Std 2"/>
              </a:rPr>
              <a:t>Body Scheme, Reflex Maturation, Postural Security,</a:t>
            </a:r>
          </a:p>
          <a:p>
            <a:pPr algn="ctr" defTabSz="457200">
              <a:lnSpc>
                <a:spcPts val="1960"/>
              </a:lnSpc>
            </a:pPr>
            <a:r>
              <a:rPr lang="en-US" sz="1400">
                <a:solidFill>
                  <a:srgbClr val="8C7294"/>
                </a:solidFill>
                <a:latin typeface="Futura Std 2"/>
              </a:rPr>
              <a:t>Ability to Screen Input, Awareness of 2 Sides of Body, Motor Planning</a:t>
            </a:r>
          </a:p>
        </p:txBody>
      </p:sp>
      <p:sp>
        <p:nvSpPr>
          <p:cNvPr id="6" name="TextBox 6"/>
          <p:cNvSpPr txBox="1"/>
          <p:nvPr/>
        </p:nvSpPr>
        <p:spPr>
          <a:xfrm>
            <a:off x="2326254" y="4537187"/>
            <a:ext cx="4165848" cy="821379"/>
          </a:xfrm>
          <a:prstGeom prst="rect">
            <a:avLst/>
          </a:prstGeom>
        </p:spPr>
        <p:txBody>
          <a:bodyPr lIns="0" tIns="0" rIns="0" bIns="0" rtlCol="0" anchor="t">
            <a:spAutoFit/>
          </a:bodyPr>
          <a:lstStyle/>
          <a:p>
            <a:pPr algn="ctr" defTabSz="457200">
              <a:lnSpc>
                <a:spcPts val="2240"/>
              </a:lnSpc>
            </a:pPr>
            <a:r>
              <a:rPr lang="en-US" sz="1600">
                <a:solidFill>
                  <a:srgbClr val="8C7294"/>
                </a:solidFill>
                <a:latin typeface="Futura Std 2"/>
              </a:rPr>
              <a:t>Visual, Olfactory, Tactile, Gustatory, Vestibular</a:t>
            </a:r>
          </a:p>
          <a:p>
            <a:pPr algn="ctr" defTabSz="457200">
              <a:lnSpc>
                <a:spcPts val="2240"/>
              </a:lnSpc>
            </a:pPr>
            <a:r>
              <a:rPr lang="en-US" sz="1600">
                <a:solidFill>
                  <a:srgbClr val="8C7294"/>
                </a:solidFill>
                <a:latin typeface="Futura Std 2"/>
              </a:rPr>
              <a:t>Proprioception, Interoception, Auditory</a:t>
            </a:r>
          </a:p>
        </p:txBody>
      </p:sp>
      <p:sp>
        <p:nvSpPr>
          <p:cNvPr id="7" name="TextBox 7"/>
          <p:cNvSpPr txBox="1"/>
          <p:nvPr/>
        </p:nvSpPr>
        <p:spPr>
          <a:xfrm>
            <a:off x="2705952" y="5190808"/>
            <a:ext cx="3406453" cy="881844"/>
          </a:xfrm>
          <a:prstGeom prst="rect">
            <a:avLst/>
          </a:prstGeom>
        </p:spPr>
        <p:txBody>
          <a:bodyPr lIns="0" tIns="0" rIns="0" bIns="0" rtlCol="0" anchor="t">
            <a:spAutoFit/>
          </a:bodyPr>
          <a:lstStyle/>
          <a:p>
            <a:pPr algn="ctr" defTabSz="457200">
              <a:lnSpc>
                <a:spcPts val="3640"/>
              </a:lnSpc>
            </a:pPr>
            <a:r>
              <a:rPr lang="en-US" sz="2600">
                <a:solidFill>
                  <a:srgbClr val="8C7294"/>
                </a:solidFill>
                <a:latin typeface="Futura Std 2"/>
              </a:rPr>
              <a:t>Central Nervous System</a:t>
            </a:r>
          </a:p>
        </p:txBody>
      </p:sp>
      <p:sp>
        <p:nvSpPr>
          <p:cNvPr id="8" name="TextBox 8"/>
          <p:cNvSpPr txBox="1"/>
          <p:nvPr/>
        </p:nvSpPr>
        <p:spPr>
          <a:xfrm>
            <a:off x="5881150" y="1652682"/>
            <a:ext cx="1958950" cy="710579"/>
          </a:xfrm>
          <a:prstGeom prst="rect">
            <a:avLst/>
          </a:prstGeom>
        </p:spPr>
        <p:txBody>
          <a:bodyPr lIns="0" tIns="0" rIns="0" bIns="0" rtlCol="0" anchor="t">
            <a:spAutoFit/>
          </a:bodyPr>
          <a:lstStyle/>
          <a:p>
            <a:pPr algn="ctr" defTabSz="457200">
              <a:lnSpc>
                <a:spcPts val="2940"/>
              </a:lnSpc>
            </a:pPr>
            <a:r>
              <a:rPr lang="en-US" sz="2100" u="sng">
                <a:solidFill>
                  <a:srgbClr val="8C7294"/>
                </a:solidFill>
                <a:latin typeface="Futura Std 1"/>
              </a:rPr>
              <a:t>Cognitive Intellec</a:t>
            </a:r>
            <a:r>
              <a:rPr lang="en-US" sz="2100">
                <a:solidFill>
                  <a:srgbClr val="8C7294"/>
                </a:solidFill>
                <a:latin typeface="Futura Std 1"/>
              </a:rPr>
              <a:t>t</a:t>
            </a:r>
          </a:p>
        </p:txBody>
      </p:sp>
      <p:sp>
        <p:nvSpPr>
          <p:cNvPr id="9" name="TextBox 9"/>
          <p:cNvSpPr txBox="1"/>
          <p:nvPr/>
        </p:nvSpPr>
        <p:spPr>
          <a:xfrm>
            <a:off x="6317220" y="2866801"/>
            <a:ext cx="3643698" cy="641201"/>
          </a:xfrm>
          <a:prstGeom prst="rect">
            <a:avLst/>
          </a:prstGeom>
        </p:spPr>
        <p:txBody>
          <a:bodyPr lIns="0" tIns="0" rIns="0" bIns="0" rtlCol="0" anchor="t">
            <a:spAutoFit/>
          </a:bodyPr>
          <a:lstStyle/>
          <a:p>
            <a:pPr defTabSz="457200">
              <a:lnSpc>
                <a:spcPts val="2520"/>
              </a:lnSpc>
            </a:pPr>
            <a:r>
              <a:rPr lang="en-US" sz="2100" u="sng" spc="105">
                <a:solidFill>
                  <a:srgbClr val="8C7294"/>
                </a:solidFill>
                <a:latin typeface="Futura Std 2 Italics"/>
              </a:rPr>
              <a:t>Perceptual Motor</a:t>
            </a:r>
          </a:p>
          <a:p>
            <a:pPr defTabSz="457200">
              <a:lnSpc>
                <a:spcPts val="2520"/>
              </a:lnSpc>
            </a:pPr>
            <a:r>
              <a:rPr lang="en-US" sz="2100" u="sng" spc="105">
                <a:solidFill>
                  <a:srgbClr val="8C7294"/>
                </a:solidFill>
                <a:latin typeface="Futura Std 2 Italics"/>
              </a:rPr>
              <a:t> Development</a:t>
            </a:r>
          </a:p>
        </p:txBody>
      </p:sp>
      <p:sp>
        <p:nvSpPr>
          <p:cNvPr id="10" name="TextBox 10"/>
          <p:cNvSpPr txBox="1"/>
          <p:nvPr/>
        </p:nvSpPr>
        <p:spPr>
          <a:xfrm>
            <a:off x="7063363" y="3755885"/>
            <a:ext cx="3643698" cy="641201"/>
          </a:xfrm>
          <a:prstGeom prst="rect">
            <a:avLst/>
          </a:prstGeom>
        </p:spPr>
        <p:txBody>
          <a:bodyPr lIns="0" tIns="0" rIns="0" bIns="0" rtlCol="0" anchor="t">
            <a:spAutoFit/>
          </a:bodyPr>
          <a:lstStyle/>
          <a:p>
            <a:pPr defTabSz="457200">
              <a:lnSpc>
                <a:spcPts val="2520"/>
              </a:lnSpc>
            </a:pPr>
            <a:r>
              <a:rPr lang="en-US" sz="2100" u="sng" spc="105">
                <a:solidFill>
                  <a:srgbClr val="8C7294"/>
                </a:solidFill>
                <a:latin typeface="Futura Std 2 Italics"/>
              </a:rPr>
              <a:t>Sensory Motor</a:t>
            </a:r>
          </a:p>
          <a:p>
            <a:pPr defTabSz="457200">
              <a:lnSpc>
                <a:spcPts val="2520"/>
              </a:lnSpc>
            </a:pPr>
            <a:r>
              <a:rPr lang="en-US" sz="2100" u="sng" spc="105">
                <a:solidFill>
                  <a:srgbClr val="8C7294"/>
                </a:solidFill>
                <a:latin typeface="Futura Std 2 Italics"/>
              </a:rPr>
              <a:t> Development</a:t>
            </a:r>
          </a:p>
        </p:txBody>
      </p:sp>
      <p:sp>
        <p:nvSpPr>
          <p:cNvPr id="11" name="TextBox 11"/>
          <p:cNvSpPr txBox="1"/>
          <p:nvPr/>
        </p:nvSpPr>
        <p:spPr>
          <a:xfrm>
            <a:off x="6860625" y="4662124"/>
            <a:ext cx="3643698" cy="320601"/>
          </a:xfrm>
          <a:prstGeom prst="rect">
            <a:avLst/>
          </a:prstGeom>
        </p:spPr>
        <p:txBody>
          <a:bodyPr lIns="0" tIns="0" rIns="0" bIns="0" rtlCol="0" anchor="t">
            <a:spAutoFit/>
          </a:bodyPr>
          <a:lstStyle/>
          <a:p>
            <a:pPr defTabSz="457200">
              <a:lnSpc>
                <a:spcPts val="2520"/>
              </a:lnSpc>
            </a:pPr>
            <a:r>
              <a:rPr lang="en-US" sz="2100" u="sng" spc="105">
                <a:solidFill>
                  <a:srgbClr val="8C7294"/>
                </a:solidFill>
                <a:latin typeface="Futura Std 2 Italics"/>
              </a:rPr>
              <a:t>Sensory Systems</a:t>
            </a:r>
          </a:p>
        </p:txBody>
      </p:sp>
      <p:sp>
        <p:nvSpPr>
          <p:cNvPr id="12" name="TextBox 12"/>
          <p:cNvSpPr txBox="1"/>
          <p:nvPr/>
        </p:nvSpPr>
        <p:spPr>
          <a:xfrm>
            <a:off x="-150390" y="996137"/>
            <a:ext cx="3515581" cy="1771062"/>
          </a:xfrm>
          <a:prstGeom prst="rect">
            <a:avLst/>
          </a:prstGeom>
        </p:spPr>
        <p:txBody>
          <a:bodyPr lIns="0" tIns="0" rIns="0" bIns="0" rtlCol="0" anchor="t">
            <a:spAutoFit/>
          </a:bodyPr>
          <a:lstStyle/>
          <a:p>
            <a:pPr algn="ctr" defTabSz="457200">
              <a:lnSpc>
                <a:spcPts val="5040"/>
              </a:lnSpc>
            </a:pPr>
            <a:r>
              <a:rPr lang="en-US" sz="3600">
                <a:solidFill>
                  <a:srgbClr val="8C7294"/>
                </a:solidFill>
                <a:latin typeface="Futura Std 1"/>
              </a:rPr>
              <a:t>Pyramid of Learning</a:t>
            </a:r>
          </a:p>
          <a:p>
            <a:pPr algn="ctr" defTabSz="457200">
              <a:lnSpc>
                <a:spcPts val="1960"/>
              </a:lnSpc>
            </a:pPr>
            <a:r>
              <a:rPr lang="en-US" sz="1400">
                <a:solidFill>
                  <a:srgbClr val="8C7294"/>
                </a:solidFill>
                <a:latin typeface="Futura Std 1"/>
              </a:rPr>
              <a:t>(Williams and Shellenberger</a:t>
            </a:r>
          </a:p>
          <a:p>
            <a:pPr algn="ctr" defTabSz="457200">
              <a:lnSpc>
                <a:spcPts val="1960"/>
              </a:lnSpc>
            </a:pPr>
            <a:r>
              <a:rPr lang="en-US" sz="1400">
                <a:solidFill>
                  <a:srgbClr val="8C7294"/>
                </a:solidFill>
                <a:latin typeface="Futura Std 1"/>
              </a:rPr>
              <a:t>1996)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6146" y="754508"/>
            <a:ext cx="1832997" cy="183299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311004" y="4167754"/>
            <a:ext cx="1832997" cy="1832997"/>
          </a:xfrm>
          <a:prstGeom prst="rect">
            <a:avLst/>
          </a:prstGeom>
        </p:spPr>
      </p:pic>
      <p:sp>
        <p:nvSpPr>
          <p:cNvPr id="4" name="TextBox 4"/>
          <p:cNvSpPr txBox="1"/>
          <p:nvPr/>
        </p:nvSpPr>
        <p:spPr>
          <a:xfrm>
            <a:off x="1488073" y="668164"/>
            <a:ext cx="6753523" cy="1100879"/>
          </a:xfrm>
          <a:prstGeom prst="rect">
            <a:avLst/>
          </a:prstGeom>
        </p:spPr>
        <p:txBody>
          <a:bodyPr lIns="0" tIns="0" rIns="0" bIns="0" rtlCol="0" anchor="t">
            <a:spAutoFit/>
          </a:bodyPr>
          <a:lstStyle/>
          <a:p>
            <a:pPr algn="ctr" defTabSz="457200">
              <a:lnSpc>
                <a:spcPts val="4480"/>
              </a:lnSpc>
            </a:pPr>
            <a:r>
              <a:rPr lang="en-US" sz="3200" u="sng" dirty="0">
                <a:solidFill>
                  <a:srgbClr val="7295A3"/>
                </a:solidFill>
                <a:latin typeface="Futura Std 1"/>
              </a:rPr>
              <a:t>Types of Sensory Processing Challenges</a:t>
            </a:r>
          </a:p>
        </p:txBody>
      </p:sp>
      <p:sp>
        <p:nvSpPr>
          <p:cNvPr id="5" name="TextBox 5"/>
          <p:cNvSpPr txBox="1"/>
          <p:nvPr/>
        </p:nvSpPr>
        <p:spPr>
          <a:xfrm>
            <a:off x="5327876" y="2306339"/>
            <a:ext cx="3139317" cy="1484317"/>
          </a:xfrm>
          <a:prstGeom prst="rect">
            <a:avLst/>
          </a:prstGeom>
        </p:spPr>
        <p:txBody>
          <a:bodyPr lIns="0" tIns="0" rIns="0" bIns="0" rtlCol="0" anchor="t">
            <a:spAutoFit/>
          </a:bodyPr>
          <a:lstStyle/>
          <a:p>
            <a:pPr defTabSz="457200">
              <a:lnSpc>
                <a:spcPts val="3360"/>
              </a:lnSpc>
            </a:pPr>
            <a:r>
              <a:rPr lang="en-US" sz="2400" u="sng">
                <a:solidFill>
                  <a:srgbClr val="8C7294"/>
                </a:solidFill>
                <a:latin typeface="Futura Std 2"/>
              </a:rPr>
              <a:t>Sensory Discrimination</a:t>
            </a:r>
          </a:p>
          <a:p>
            <a:pPr defTabSz="457200">
              <a:lnSpc>
                <a:spcPts val="2520"/>
              </a:lnSpc>
            </a:pPr>
            <a:r>
              <a:rPr lang="en-US">
                <a:solidFill>
                  <a:srgbClr val="8C7294"/>
                </a:solidFill>
                <a:latin typeface="Futura Std 2"/>
              </a:rPr>
              <a:t>Being able to distinguish and organize sensory input</a:t>
            </a:r>
          </a:p>
        </p:txBody>
      </p:sp>
      <p:sp>
        <p:nvSpPr>
          <p:cNvPr id="6" name="TextBox 6"/>
          <p:cNvSpPr txBox="1"/>
          <p:nvPr/>
        </p:nvSpPr>
        <p:spPr>
          <a:xfrm>
            <a:off x="345517" y="2306339"/>
            <a:ext cx="4741206" cy="1368901"/>
          </a:xfrm>
          <a:prstGeom prst="rect">
            <a:avLst/>
          </a:prstGeom>
        </p:spPr>
        <p:txBody>
          <a:bodyPr lIns="0" tIns="0" rIns="0" bIns="0" rtlCol="0" anchor="t">
            <a:spAutoFit/>
          </a:bodyPr>
          <a:lstStyle/>
          <a:p>
            <a:pPr algn="ctr" defTabSz="457200">
              <a:lnSpc>
                <a:spcPts val="3360"/>
              </a:lnSpc>
            </a:pPr>
            <a:r>
              <a:rPr lang="en-US" sz="2400" u="sng" dirty="0">
                <a:solidFill>
                  <a:srgbClr val="8C7294"/>
                </a:solidFill>
                <a:latin typeface="Futura Std 2"/>
              </a:rPr>
              <a:t>Sensory Modulation</a:t>
            </a:r>
          </a:p>
          <a:p>
            <a:pPr algn="ctr" defTabSz="457200">
              <a:lnSpc>
                <a:spcPts val="2520"/>
              </a:lnSpc>
            </a:pPr>
            <a:r>
              <a:rPr lang="en-US" dirty="0">
                <a:solidFill>
                  <a:srgbClr val="8C7294"/>
                </a:solidFill>
                <a:latin typeface="Futura Std 2"/>
              </a:rPr>
              <a:t>Adjusting or adapting to new sensory input. Includes arousal, attention, emotion, and self-regulation.</a:t>
            </a:r>
          </a:p>
        </p:txBody>
      </p:sp>
      <p:sp>
        <p:nvSpPr>
          <p:cNvPr id="7" name="TextBox 7"/>
          <p:cNvSpPr txBox="1"/>
          <p:nvPr/>
        </p:nvSpPr>
        <p:spPr>
          <a:xfrm>
            <a:off x="789533" y="3842334"/>
            <a:ext cx="7840117" cy="1689501"/>
          </a:xfrm>
          <a:prstGeom prst="rect">
            <a:avLst/>
          </a:prstGeom>
        </p:spPr>
        <p:txBody>
          <a:bodyPr lIns="0" tIns="0" rIns="0" bIns="0" rtlCol="0" anchor="t">
            <a:spAutoFit/>
          </a:bodyPr>
          <a:lstStyle/>
          <a:p>
            <a:pPr algn="ctr" defTabSz="457200">
              <a:lnSpc>
                <a:spcPts val="3360"/>
              </a:lnSpc>
            </a:pPr>
            <a:r>
              <a:rPr lang="en-US" sz="2400" u="sng" dirty="0">
                <a:solidFill>
                  <a:srgbClr val="8C7294"/>
                </a:solidFill>
                <a:latin typeface="Futura Std 2"/>
              </a:rPr>
              <a:t>Praxis</a:t>
            </a:r>
          </a:p>
          <a:p>
            <a:pPr algn="ctr" defTabSz="457200">
              <a:lnSpc>
                <a:spcPts val="2520"/>
              </a:lnSpc>
            </a:pPr>
            <a:r>
              <a:rPr lang="en-US" dirty="0">
                <a:solidFill>
                  <a:srgbClr val="8C7294"/>
                </a:solidFill>
                <a:latin typeface="Futura Std 2"/>
              </a:rPr>
              <a:t>The process that allows someone to interact with objects and their environment.</a:t>
            </a:r>
          </a:p>
          <a:p>
            <a:pPr algn="ctr" defTabSz="457200">
              <a:lnSpc>
                <a:spcPts val="2520"/>
              </a:lnSpc>
            </a:pPr>
            <a:r>
              <a:rPr lang="en-US" dirty="0">
                <a:solidFill>
                  <a:srgbClr val="8C7294"/>
                </a:solidFill>
                <a:latin typeface="Futura Std 2"/>
              </a:rPr>
              <a:t> It includes ideation, planning, </a:t>
            </a:r>
          </a:p>
          <a:p>
            <a:pPr algn="ctr" defTabSz="457200">
              <a:lnSpc>
                <a:spcPts val="2520"/>
              </a:lnSpc>
            </a:pPr>
            <a:r>
              <a:rPr lang="en-US" dirty="0">
                <a:solidFill>
                  <a:srgbClr val="8C7294"/>
                </a:solidFill>
                <a:latin typeface="Futura Std 2"/>
              </a:rPr>
              <a:t>and executing a motor task.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857250"/>
            <a:ext cx="1832997" cy="183299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311004" y="4167754"/>
            <a:ext cx="1832997" cy="1832997"/>
          </a:xfrm>
          <a:prstGeom prst="rect">
            <a:avLst/>
          </a:prstGeom>
        </p:spPr>
      </p:pic>
      <p:sp>
        <p:nvSpPr>
          <p:cNvPr id="4" name="TextBox 4"/>
          <p:cNvSpPr txBox="1"/>
          <p:nvPr/>
        </p:nvSpPr>
        <p:spPr>
          <a:xfrm>
            <a:off x="514350" y="3367406"/>
            <a:ext cx="7024762" cy="2256259"/>
          </a:xfrm>
          <a:prstGeom prst="rect">
            <a:avLst/>
          </a:prstGeom>
        </p:spPr>
        <p:txBody>
          <a:bodyPr lIns="0" tIns="0" rIns="0" bIns="0" rtlCol="0" anchor="t">
            <a:spAutoFit/>
          </a:bodyPr>
          <a:lstStyle/>
          <a:p>
            <a:pPr marL="535231" lvl="1" indent="-267616" defTabSz="457200">
              <a:lnSpc>
                <a:spcPts val="4539"/>
              </a:lnSpc>
              <a:buFont typeface="Arial"/>
              <a:buChar char="•"/>
            </a:pPr>
            <a:r>
              <a:rPr lang="en-US" sz="3242">
                <a:solidFill>
                  <a:srgbClr val="8C7294"/>
                </a:solidFill>
                <a:latin typeface="Futura Std 2"/>
              </a:rPr>
              <a:t>Tactile Modulation</a:t>
            </a:r>
          </a:p>
          <a:p>
            <a:pPr marL="535231" lvl="1" indent="-267616" defTabSz="457200">
              <a:lnSpc>
                <a:spcPts val="4539"/>
              </a:lnSpc>
              <a:buFont typeface="Arial"/>
              <a:buChar char="•"/>
            </a:pPr>
            <a:r>
              <a:rPr lang="en-US" sz="3242">
                <a:solidFill>
                  <a:srgbClr val="8C7294"/>
                </a:solidFill>
                <a:latin typeface="Futura Std 2"/>
              </a:rPr>
              <a:t>Vestibular Modulation</a:t>
            </a:r>
          </a:p>
          <a:p>
            <a:pPr marL="535231" lvl="1" indent="-267616" defTabSz="457200">
              <a:lnSpc>
                <a:spcPts val="4539"/>
              </a:lnSpc>
              <a:buFont typeface="Arial"/>
              <a:buChar char="•"/>
            </a:pPr>
            <a:r>
              <a:rPr lang="en-US" sz="3242">
                <a:solidFill>
                  <a:srgbClr val="8C7294"/>
                </a:solidFill>
                <a:latin typeface="Futura Std 2"/>
              </a:rPr>
              <a:t>Visual Modulation</a:t>
            </a:r>
          </a:p>
          <a:p>
            <a:pPr marL="535231" lvl="1" indent="-267616" defTabSz="457200">
              <a:lnSpc>
                <a:spcPts val="4539"/>
              </a:lnSpc>
              <a:buFont typeface="Arial"/>
              <a:buChar char="•"/>
            </a:pPr>
            <a:r>
              <a:rPr lang="en-US" sz="3242">
                <a:solidFill>
                  <a:srgbClr val="8C7294"/>
                </a:solidFill>
                <a:latin typeface="Futura Std 2"/>
              </a:rPr>
              <a:t>Auditory Modulation</a:t>
            </a:r>
          </a:p>
        </p:txBody>
      </p:sp>
      <p:grpSp>
        <p:nvGrpSpPr>
          <p:cNvPr id="5" name="Group 5"/>
          <p:cNvGrpSpPr/>
          <p:nvPr/>
        </p:nvGrpSpPr>
        <p:grpSpPr>
          <a:xfrm>
            <a:off x="5800725" y="1983590"/>
            <a:ext cx="2606607" cy="2606607"/>
            <a:chOff x="0" y="0"/>
            <a:chExt cx="1913890" cy="1913890"/>
          </a:xfrm>
        </p:grpSpPr>
        <p:sp>
          <p:nvSpPr>
            <p:cNvPr id="6" name="Freeform 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8C7294"/>
            </a:solidFill>
          </p:spPr>
        </p:sp>
      </p:grpSp>
      <p:sp>
        <p:nvSpPr>
          <p:cNvPr id="7" name="TextBox 7"/>
          <p:cNvSpPr txBox="1"/>
          <p:nvPr/>
        </p:nvSpPr>
        <p:spPr>
          <a:xfrm>
            <a:off x="1505122" y="1311786"/>
            <a:ext cx="6571878" cy="1027910"/>
          </a:xfrm>
          <a:prstGeom prst="rect">
            <a:avLst/>
          </a:prstGeom>
        </p:spPr>
        <p:txBody>
          <a:bodyPr lIns="0" tIns="0" rIns="0" bIns="0" rtlCol="0" anchor="t">
            <a:spAutoFit/>
          </a:bodyPr>
          <a:lstStyle/>
          <a:p>
            <a:pPr algn="ctr" defTabSz="457200">
              <a:lnSpc>
                <a:spcPts val="4200"/>
              </a:lnSpc>
            </a:pPr>
            <a:r>
              <a:rPr lang="en-US" sz="3000" u="sng">
                <a:solidFill>
                  <a:srgbClr val="7295A3"/>
                </a:solidFill>
                <a:latin typeface="Futura Std 1"/>
              </a:rPr>
              <a:t>Sensory Modulation Problems Looks Like:</a:t>
            </a:r>
          </a:p>
        </p:txBody>
      </p:sp>
      <p:pic>
        <p:nvPicPr>
          <p:cNvPr id="8"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195392" y="2125697"/>
            <a:ext cx="1817272" cy="2322392"/>
          </a:xfrm>
          <a:prstGeom prst="rect">
            <a:avLst/>
          </a:prstGeom>
        </p:spPr>
      </p:pic>
      <p:sp>
        <p:nvSpPr>
          <p:cNvPr id="9" name="TextBox 9"/>
          <p:cNvSpPr txBox="1"/>
          <p:nvPr/>
        </p:nvSpPr>
        <p:spPr>
          <a:xfrm>
            <a:off x="514350" y="2338521"/>
            <a:ext cx="7024762" cy="881844"/>
          </a:xfrm>
          <a:prstGeom prst="rect">
            <a:avLst/>
          </a:prstGeom>
        </p:spPr>
        <p:txBody>
          <a:bodyPr lIns="0" tIns="0" rIns="0" bIns="0" rtlCol="0" anchor="t">
            <a:spAutoFit/>
          </a:bodyPr>
          <a:lstStyle/>
          <a:p>
            <a:pPr defTabSz="457200">
              <a:lnSpc>
                <a:spcPts val="3640"/>
              </a:lnSpc>
            </a:pPr>
            <a:r>
              <a:rPr lang="en-US" sz="2600">
                <a:solidFill>
                  <a:srgbClr val="8C7294"/>
                </a:solidFill>
                <a:latin typeface="Futura Std 2"/>
              </a:rPr>
              <a:t>Seekers/Avoiders</a:t>
            </a:r>
          </a:p>
          <a:p>
            <a:pPr defTabSz="457200">
              <a:lnSpc>
                <a:spcPts val="3640"/>
              </a:lnSpc>
            </a:pPr>
            <a:r>
              <a:rPr lang="en-US" sz="2600">
                <a:solidFill>
                  <a:srgbClr val="8C7294"/>
                </a:solidFill>
                <a:latin typeface="Futura Std 2"/>
              </a:rPr>
              <a:t>Low/High Thresholds for Response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857250"/>
            <a:ext cx="1832997" cy="183299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311004" y="4167754"/>
            <a:ext cx="1832997" cy="1832997"/>
          </a:xfrm>
          <a:prstGeom prst="rect">
            <a:avLst/>
          </a:prstGeom>
        </p:spPr>
      </p:pic>
      <p:sp>
        <p:nvSpPr>
          <p:cNvPr id="4" name="TextBox 4"/>
          <p:cNvSpPr txBox="1"/>
          <p:nvPr/>
        </p:nvSpPr>
        <p:spPr>
          <a:xfrm>
            <a:off x="1278680" y="1992922"/>
            <a:ext cx="7024762" cy="3642664"/>
          </a:xfrm>
          <a:prstGeom prst="rect">
            <a:avLst/>
          </a:prstGeom>
        </p:spPr>
        <p:txBody>
          <a:bodyPr lIns="0" tIns="0" rIns="0" bIns="0" rtlCol="0" anchor="t">
            <a:spAutoFit/>
          </a:bodyPr>
          <a:lstStyle/>
          <a:p>
            <a:pPr marL="264160" lvl="1" indent="-132080" defTabSz="457200">
              <a:lnSpc>
                <a:spcPts val="2240"/>
              </a:lnSpc>
              <a:buFont typeface="Arial"/>
              <a:buChar char="•"/>
            </a:pPr>
            <a:r>
              <a:rPr lang="en-US" sz="1600" u="sng" dirty="0">
                <a:solidFill>
                  <a:srgbClr val="8C7294"/>
                </a:solidFill>
                <a:latin typeface="Futura Std 2"/>
              </a:rPr>
              <a:t>Tactile</a:t>
            </a:r>
            <a:r>
              <a:rPr lang="en-US" sz="1600" dirty="0">
                <a:solidFill>
                  <a:srgbClr val="8C7294"/>
                </a:solidFill>
                <a:latin typeface="Futura Std 2"/>
              </a:rPr>
              <a:t> - Poor awareness of clothing on body, can't find items in a pocket or bag without looking for them, can't button or engage a zipper without vision.</a:t>
            </a:r>
          </a:p>
          <a:p>
            <a:pPr marL="264160" lvl="1" indent="-132080" defTabSz="457200">
              <a:lnSpc>
                <a:spcPts val="2240"/>
              </a:lnSpc>
              <a:buFont typeface="Arial"/>
              <a:buChar char="•"/>
            </a:pPr>
            <a:r>
              <a:rPr lang="en-US" sz="1600" u="sng" dirty="0">
                <a:solidFill>
                  <a:srgbClr val="8C7294"/>
                </a:solidFill>
                <a:latin typeface="Futura Std 2"/>
              </a:rPr>
              <a:t>Vestibular</a:t>
            </a:r>
            <a:r>
              <a:rPr lang="en-US" sz="1600" dirty="0">
                <a:solidFill>
                  <a:srgbClr val="8C7294"/>
                </a:solidFill>
                <a:latin typeface="Futura Std 2"/>
              </a:rPr>
              <a:t> - Falls out of seat when leaning over, poor balance especially when in motion, does not get dizzy. </a:t>
            </a:r>
          </a:p>
          <a:p>
            <a:pPr marL="264160" lvl="1" indent="-132080" defTabSz="457200">
              <a:lnSpc>
                <a:spcPts val="2240"/>
              </a:lnSpc>
              <a:buFont typeface="Arial"/>
              <a:buChar char="•"/>
            </a:pPr>
            <a:r>
              <a:rPr lang="en-US" sz="1600" u="sng" dirty="0">
                <a:solidFill>
                  <a:srgbClr val="8C7294"/>
                </a:solidFill>
                <a:latin typeface="Futura Std 2"/>
              </a:rPr>
              <a:t>Visual</a:t>
            </a:r>
            <a:r>
              <a:rPr lang="en-US" sz="1600" dirty="0">
                <a:solidFill>
                  <a:srgbClr val="8C7294"/>
                </a:solidFill>
                <a:latin typeface="Futura Std 2"/>
              </a:rPr>
              <a:t> - Difficulty locating an object in a room, letter reversals, challenges with matching color/shapes/sizes, lining up numbers for a math problem, judging distances</a:t>
            </a:r>
          </a:p>
          <a:p>
            <a:pPr marL="264160" lvl="1" indent="-132080" defTabSz="457200">
              <a:lnSpc>
                <a:spcPts val="2240"/>
              </a:lnSpc>
              <a:buFont typeface="Arial"/>
              <a:buChar char="•"/>
            </a:pPr>
            <a:r>
              <a:rPr lang="en-US" sz="1600" u="sng" dirty="0">
                <a:solidFill>
                  <a:srgbClr val="8C7294"/>
                </a:solidFill>
                <a:latin typeface="Futura Std 2"/>
              </a:rPr>
              <a:t>Proprioception</a:t>
            </a:r>
            <a:r>
              <a:rPr lang="en-US" sz="1600" dirty="0">
                <a:solidFill>
                  <a:srgbClr val="8C7294"/>
                </a:solidFill>
                <a:latin typeface="Futura Std 2"/>
              </a:rPr>
              <a:t> - Excessive force or too light of pressure with writing, crashes into people or furniture, petting animals with too much force.</a:t>
            </a:r>
          </a:p>
          <a:p>
            <a:pPr marL="264160" lvl="1" indent="-132080" defTabSz="457200">
              <a:lnSpc>
                <a:spcPts val="2240"/>
              </a:lnSpc>
              <a:buFont typeface="Arial"/>
              <a:buChar char="•"/>
            </a:pPr>
            <a:r>
              <a:rPr lang="en-US" sz="1600" u="sng" dirty="0">
                <a:solidFill>
                  <a:srgbClr val="8C7294"/>
                </a:solidFill>
                <a:latin typeface="Futura Std 2"/>
              </a:rPr>
              <a:t>Auditory</a:t>
            </a:r>
            <a:r>
              <a:rPr lang="en-US" sz="1600" dirty="0">
                <a:solidFill>
                  <a:srgbClr val="8C7294"/>
                </a:solidFill>
                <a:latin typeface="Futura Std 2"/>
              </a:rPr>
              <a:t> - Talks too loudly or softly, trouble differentiating what noises to listen to resulting in ignoring person speaking to them.</a:t>
            </a:r>
          </a:p>
        </p:txBody>
      </p:sp>
      <p:pic>
        <p:nvPicPr>
          <p:cNvPr id="5" name="Picture 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40690" y="2960775"/>
            <a:ext cx="1217538" cy="1217538"/>
          </a:xfrm>
          <a:prstGeom prst="rect">
            <a:avLst/>
          </a:prstGeom>
        </p:spPr>
      </p:pic>
      <p:sp>
        <p:nvSpPr>
          <p:cNvPr id="6" name="TextBox 6"/>
          <p:cNvSpPr txBox="1"/>
          <p:nvPr/>
        </p:nvSpPr>
        <p:spPr>
          <a:xfrm>
            <a:off x="1358228" y="694484"/>
            <a:ext cx="6865665" cy="1027910"/>
          </a:xfrm>
          <a:prstGeom prst="rect">
            <a:avLst/>
          </a:prstGeom>
        </p:spPr>
        <p:txBody>
          <a:bodyPr lIns="0" tIns="0" rIns="0" bIns="0" rtlCol="0" anchor="t">
            <a:spAutoFit/>
          </a:bodyPr>
          <a:lstStyle/>
          <a:p>
            <a:pPr algn="ctr" defTabSz="457200">
              <a:lnSpc>
                <a:spcPts val="4200"/>
              </a:lnSpc>
            </a:pPr>
            <a:r>
              <a:rPr lang="en-US" sz="3000" u="sng" dirty="0">
                <a:solidFill>
                  <a:srgbClr val="7295A3"/>
                </a:solidFill>
                <a:latin typeface="Futura Std 1"/>
              </a:rPr>
              <a:t>Sensory Discrimination Problems Looks Like: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857250"/>
            <a:ext cx="1832997" cy="183299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7311004" y="4167754"/>
            <a:ext cx="1832997" cy="1832997"/>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616108" y="4271743"/>
            <a:ext cx="1911785" cy="1625017"/>
          </a:xfrm>
          <a:prstGeom prst="rect">
            <a:avLst/>
          </a:prstGeom>
        </p:spPr>
      </p:pic>
      <p:sp>
        <p:nvSpPr>
          <p:cNvPr id="5" name="TextBox 5"/>
          <p:cNvSpPr txBox="1"/>
          <p:nvPr/>
        </p:nvSpPr>
        <p:spPr>
          <a:xfrm>
            <a:off x="1059619" y="1852379"/>
            <a:ext cx="7024762" cy="2625655"/>
          </a:xfrm>
          <a:prstGeom prst="rect">
            <a:avLst/>
          </a:prstGeom>
        </p:spPr>
        <p:txBody>
          <a:bodyPr lIns="0" tIns="0" rIns="0" bIns="0" rtlCol="0" anchor="t">
            <a:spAutoFit/>
          </a:bodyPr>
          <a:lstStyle/>
          <a:p>
            <a:pPr marL="264160" lvl="1" indent="-132080" defTabSz="457200">
              <a:lnSpc>
                <a:spcPts val="2240"/>
              </a:lnSpc>
              <a:buFont typeface="Arial"/>
              <a:buChar char="•"/>
            </a:pPr>
            <a:r>
              <a:rPr lang="en-US" sz="1600" u="sng">
                <a:solidFill>
                  <a:srgbClr val="8C7294"/>
                </a:solidFill>
                <a:latin typeface="Futura Std 2"/>
              </a:rPr>
              <a:t>Ideation</a:t>
            </a:r>
            <a:r>
              <a:rPr lang="en-US" sz="1600">
                <a:solidFill>
                  <a:srgbClr val="8C7294"/>
                </a:solidFill>
                <a:latin typeface="Futura Std 2"/>
              </a:rPr>
              <a:t> - Difficulty with coming up with the idea for movement or in how to use objects. </a:t>
            </a:r>
          </a:p>
          <a:p>
            <a:pPr marL="264160" lvl="1" indent="-132080" defTabSz="457200">
              <a:lnSpc>
                <a:spcPts val="2240"/>
              </a:lnSpc>
              <a:buFont typeface="Arial"/>
              <a:buChar char="•"/>
            </a:pPr>
            <a:r>
              <a:rPr lang="en-US" sz="1600" u="sng">
                <a:solidFill>
                  <a:srgbClr val="8C7294"/>
                </a:solidFill>
                <a:latin typeface="Futura Std 2"/>
              </a:rPr>
              <a:t>Motor Planning</a:t>
            </a:r>
            <a:r>
              <a:rPr lang="en-US" sz="1600">
                <a:solidFill>
                  <a:srgbClr val="8C7294"/>
                </a:solidFill>
                <a:latin typeface="Futura Std 2"/>
              </a:rPr>
              <a:t> - Challenges with body awareness, planning and sequencing, and the ability to adjust to actions and objects.</a:t>
            </a:r>
          </a:p>
          <a:p>
            <a:pPr marL="264160" lvl="1" indent="-132080" defTabSz="457200">
              <a:lnSpc>
                <a:spcPts val="2240"/>
              </a:lnSpc>
              <a:buFont typeface="Arial"/>
              <a:buChar char="•"/>
            </a:pPr>
            <a:r>
              <a:rPr lang="en-US" sz="1600" u="sng">
                <a:solidFill>
                  <a:srgbClr val="8C7294"/>
                </a:solidFill>
                <a:latin typeface="Futura Std 2"/>
              </a:rPr>
              <a:t>Bilateral Coordination</a:t>
            </a:r>
            <a:r>
              <a:rPr lang="en-US" sz="1600">
                <a:solidFill>
                  <a:srgbClr val="8C7294"/>
                </a:solidFill>
                <a:latin typeface="Futura Std 2"/>
              </a:rPr>
              <a:t> - Problems with using both sides of our body together, crossing the midline, and rotating at the trunk.</a:t>
            </a:r>
          </a:p>
          <a:p>
            <a:pPr marL="297180" lvl="1" indent="-148590" defTabSz="457200">
              <a:lnSpc>
                <a:spcPts val="2520"/>
              </a:lnSpc>
              <a:buFont typeface="Arial"/>
              <a:buChar char="•"/>
            </a:pPr>
            <a:r>
              <a:rPr lang="en-US" u="sng">
                <a:solidFill>
                  <a:srgbClr val="8C7294"/>
                </a:solidFill>
                <a:latin typeface="Futura Std 2"/>
              </a:rPr>
              <a:t>Projected Action Sequence</a:t>
            </a:r>
            <a:r>
              <a:rPr lang="en-US">
                <a:solidFill>
                  <a:srgbClr val="8C7294"/>
                </a:solidFill>
                <a:latin typeface="Futura Std 2"/>
              </a:rPr>
              <a:t> - Difficulty with anticipating future events in your surroundings and the ability to adjust accordingly.</a:t>
            </a:r>
          </a:p>
        </p:txBody>
      </p:sp>
      <p:sp>
        <p:nvSpPr>
          <p:cNvPr id="6" name="TextBox 6"/>
          <p:cNvSpPr txBox="1"/>
          <p:nvPr/>
        </p:nvSpPr>
        <p:spPr>
          <a:xfrm>
            <a:off x="2666235" y="447285"/>
            <a:ext cx="4338861" cy="1027910"/>
          </a:xfrm>
          <a:prstGeom prst="rect">
            <a:avLst/>
          </a:prstGeom>
        </p:spPr>
        <p:txBody>
          <a:bodyPr lIns="0" tIns="0" rIns="0" bIns="0" rtlCol="0" anchor="t">
            <a:spAutoFit/>
          </a:bodyPr>
          <a:lstStyle/>
          <a:p>
            <a:pPr algn="ctr" defTabSz="457200">
              <a:lnSpc>
                <a:spcPts val="4200"/>
              </a:lnSpc>
            </a:pPr>
            <a:r>
              <a:rPr lang="en-US" sz="3000" u="sng" dirty="0">
                <a:solidFill>
                  <a:srgbClr val="7295A3"/>
                </a:solidFill>
                <a:latin typeface="Futura Std 1"/>
              </a:rPr>
              <a:t>Praxis Problems Looks Like: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150390" y="784462"/>
            <a:ext cx="9444780" cy="5289077"/>
          </a:xfrm>
          <a:prstGeom prst="rect">
            <a:avLst/>
          </a:prstGeom>
        </p:spPr>
      </p:pic>
      <p:sp>
        <p:nvSpPr>
          <p:cNvPr id="3" name="AutoShape 3"/>
          <p:cNvSpPr/>
          <p:nvPr/>
        </p:nvSpPr>
        <p:spPr>
          <a:xfrm>
            <a:off x="-150390" y="739351"/>
            <a:ext cx="2791092" cy="5379300"/>
          </a:xfrm>
          <a:prstGeom prst="rect">
            <a:avLst/>
          </a:prstGeom>
          <a:solidFill>
            <a:srgbClr val="FFFCFA"/>
          </a:solidFill>
        </p:spPr>
      </p:sp>
      <p:grpSp>
        <p:nvGrpSpPr>
          <p:cNvPr id="4" name="Group 4"/>
          <p:cNvGrpSpPr/>
          <p:nvPr/>
        </p:nvGrpSpPr>
        <p:grpSpPr>
          <a:xfrm>
            <a:off x="3274600" y="1212768"/>
            <a:ext cx="5355050" cy="5886609"/>
            <a:chOff x="0" y="-28575"/>
            <a:chExt cx="14280134" cy="15697623"/>
          </a:xfrm>
        </p:grpSpPr>
        <p:sp>
          <p:nvSpPr>
            <p:cNvPr id="5" name="TextBox 5"/>
            <p:cNvSpPr txBox="1"/>
            <p:nvPr/>
          </p:nvSpPr>
          <p:spPr>
            <a:xfrm>
              <a:off x="0" y="-28575"/>
              <a:ext cx="14280134" cy="12789826"/>
            </a:xfrm>
            <a:prstGeom prst="rect">
              <a:avLst/>
            </a:prstGeom>
          </p:spPr>
          <p:txBody>
            <a:bodyPr lIns="0" tIns="0" rIns="0" bIns="0" rtlCol="0" anchor="t">
              <a:spAutoFit/>
            </a:bodyPr>
            <a:lstStyle/>
            <a:p>
              <a:pPr algn="ctr" defTabSz="457200">
                <a:lnSpc>
                  <a:spcPts val="2226"/>
                </a:lnSpc>
              </a:pPr>
              <a:r>
                <a:rPr lang="en-US" sz="2100" spc="-36">
                  <a:solidFill>
                    <a:srgbClr val="FFFCFA"/>
                  </a:solidFill>
                  <a:latin typeface="Futura Std 2 Bold Italics"/>
                </a:rPr>
                <a:t>Living in a constant state of "fight, flight, or freeze can take a toll on child and the entire family.</a:t>
              </a:r>
            </a:p>
            <a:p>
              <a:pPr algn="ctr" defTabSz="457200">
                <a:lnSpc>
                  <a:spcPts val="2226"/>
                </a:lnSpc>
              </a:pPr>
              <a:endParaRPr lang="en-US" sz="2100" spc="-36">
                <a:solidFill>
                  <a:srgbClr val="FFFCFA"/>
                </a:solidFill>
                <a:latin typeface="Futura Std 2 Bold Italics"/>
              </a:endParaRPr>
            </a:p>
            <a:p>
              <a:pPr algn="ctr" defTabSz="457200">
                <a:lnSpc>
                  <a:spcPts val="2226"/>
                </a:lnSpc>
              </a:pPr>
              <a:r>
                <a:rPr lang="en-US" sz="2100" spc="-36">
                  <a:solidFill>
                    <a:srgbClr val="FFFCFA"/>
                  </a:solidFill>
                  <a:latin typeface="Futura Std 2 Bold Italics"/>
                </a:rPr>
                <a:t>Autistic children want to engage with other kids, but sensory processing challenges can make it intolerable for them.</a:t>
              </a:r>
            </a:p>
            <a:p>
              <a:pPr algn="ctr" defTabSz="457200">
                <a:lnSpc>
                  <a:spcPts val="2226"/>
                </a:lnSpc>
              </a:pPr>
              <a:endParaRPr lang="en-US" sz="2100" spc="-36">
                <a:solidFill>
                  <a:srgbClr val="FFFCFA"/>
                </a:solidFill>
                <a:latin typeface="Futura Std 2 Bold Italics"/>
              </a:endParaRPr>
            </a:p>
            <a:p>
              <a:pPr algn="ctr" defTabSz="457200">
                <a:lnSpc>
                  <a:spcPts val="2226"/>
                </a:lnSpc>
              </a:pPr>
              <a:r>
                <a:rPr lang="en-US" sz="2100" spc="-36">
                  <a:solidFill>
                    <a:srgbClr val="FFFCFA"/>
                  </a:solidFill>
                  <a:latin typeface="Futura Std 2 Bold Italics"/>
                </a:rPr>
                <a:t>Autistic children may be stigmatized as a "bad kid" by those that don't understand or are unwilling to accommodate their sensory needs.</a:t>
              </a:r>
            </a:p>
            <a:p>
              <a:pPr algn="ctr" defTabSz="457200">
                <a:lnSpc>
                  <a:spcPts val="2226"/>
                </a:lnSpc>
              </a:pPr>
              <a:endParaRPr lang="en-US" sz="2100" spc="-36">
                <a:solidFill>
                  <a:srgbClr val="FFFCFA"/>
                </a:solidFill>
                <a:latin typeface="Futura Std 2 Bold Italics"/>
              </a:endParaRPr>
            </a:p>
            <a:p>
              <a:pPr algn="ctr" defTabSz="457200">
                <a:lnSpc>
                  <a:spcPts val="2226"/>
                </a:lnSpc>
              </a:pPr>
              <a:r>
                <a:rPr lang="en-US" sz="2100" spc="-36">
                  <a:solidFill>
                    <a:srgbClr val="FFFCFA"/>
                  </a:solidFill>
                  <a:latin typeface="Futura Std 2 Bold Italics"/>
                </a:rPr>
                <a:t>Sensory processing challenges impact all areas of a child's life, including play, self-care, school, and community access.</a:t>
              </a:r>
            </a:p>
          </p:txBody>
        </p:sp>
        <p:sp>
          <p:nvSpPr>
            <p:cNvPr id="6" name="TextBox 6"/>
            <p:cNvSpPr txBox="1"/>
            <p:nvPr/>
          </p:nvSpPr>
          <p:spPr>
            <a:xfrm>
              <a:off x="0" y="14997923"/>
              <a:ext cx="14280134" cy="671125"/>
            </a:xfrm>
            <a:prstGeom prst="rect">
              <a:avLst/>
            </a:prstGeom>
          </p:spPr>
          <p:txBody>
            <a:bodyPr lIns="0" tIns="0" rIns="0" bIns="0" rtlCol="0" anchor="t">
              <a:spAutoFit/>
            </a:bodyPr>
            <a:lstStyle/>
            <a:p>
              <a:pPr algn="ctr" defTabSz="457200">
                <a:lnSpc>
                  <a:spcPts val="2250"/>
                </a:lnSpc>
              </a:pPr>
              <a:endParaRPr sz="900">
                <a:solidFill>
                  <a:prstClr val="black"/>
                </a:solidFill>
                <a:latin typeface="Calibri"/>
              </a:endParaRPr>
            </a:p>
          </p:txBody>
        </p:sp>
      </p:grpSp>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0" y="4167754"/>
            <a:ext cx="1832997" cy="1832997"/>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14350" y="2799549"/>
            <a:ext cx="1456017" cy="1931697"/>
          </a:xfrm>
          <a:prstGeom prst="rect">
            <a:avLst/>
          </a:prstGeom>
        </p:spPr>
      </p:pic>
      <p:sp>
        <p:nvSpPr>
          <p:cNvPr id="9" name="TextBox 9"/>
          <p:cNvSpPr txBox="1"/>
          <p:nvPr/>
        </p:nvSpPr>
        <p:spPr>
          <a:xfrm>
            <a:off x="514350" y="1338263"/>
            <a:ext cx="1571060" cy="1282402"/>
          </a:xfrm>
          <a:prstGeom prst="rect">
            <a:avLst/>
          </a:prstGeom>
        </p:spPr>
        <p:txBody>
          <a:bodyPr lIns="0" tIns="0" rIns="0" bIns="0" rtlCol="0" anchor="t">
            <a:spAutoFit/>
          </a:bodyPr>
          <a:lstStyle/>
          <a:p>
            <a:pPr defTabSz="457200">
              <a:lnSpc>
                <a:spcPts val="2040"/>
              </a:lnSpc>
            </a:pPr>
            <a:r>
              <a:rPr lang="en-US" sz="1700" spc="85">
                <a:solidFill>
                  <a:srgbClr val="8C7294"/>
                </a:solidFill>
                <a:latin typeface="Futura Std 1 Italics"/>
              </a:rPr>
              <a:t>SENSORY PROCESSING CHALLENGES IN CHILDHOOD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150390" y="784462"/>
            <a:ext cx="9444780" cy="5289077"/>
          </a:xfrm>
          <a:prstGeom prst="rect">
            <a:avLst/>
          </a:prstGeom>
        </p:spPr>
      </p:pic>
      <p:sp>
        <p:nvSpPr>
          <p:cNvPr id="3" name="AutoShape 3"/>
          <p:cNvSpPr/>
          <p:nvPr/>
        </p:nvSpPr>
        <p:spPr>
          <a:xfrm>
            <a:off x="-150390" y="739351"/>
            <a:ext cx="2791092" cy="5379300"/>
          </a:xfrm>
          <a:prstGeom prst="rect">
            <a:avLst/>
          </a:prstGeom>
          <a:solidFill>
            <a:srgbClr val="FFFCFA"/>
          </a:solidFill>
        </p:spPr>
      </p:sp>
      <p:grpSp>
        <p:nvGrpSpPr>
          <p:cNvPr id="4" name="Group 4"/>
          <p:cNvGrpSpPr/>
          <p:nvPr/>
        </p:nvGrpSpPr>
        <p:grpSpPr>
          <a:xfrm>
            <a:off x="3274600" y="584994"/>
            <a:ext cx="5355050" cy="8134509"/>
            <a:chOff x="0" y="-28575"/>
            <a:chExt cx="14280134" cy="21692023"/>
          </a:xfrm>
        </p:grpSpPr>
        <p:sp>
          <p:nvSpPr>
            <p:cNvPr id="5" name="TextBox 5"/>
            <p:cNvSpPr txBox="1"/>
            <p:nvPr/>
          </p:nvSpPr>
          <p:spPr>
            <a:xfrm>
              <a:off x="0" y="-28575"/>
              <a:ext cx="14280134" cy="19560909"/>
            </a:xfrm>
            <a:prstGeom prst="rect">
              <a:avLst/>
            </a:prstGeom>
          </p:spPr>
          <p:txBody>
            <a:bodyPr lIns="0" tIns="0" rIns="0" bIns="0" rtlCol="0" anchor="t">
              <a:spAutoFit/>
            </a:bodyPr>
            <a:lstStyle/>
            <a:p>
              <a:pPr algn="ctr" defTabSz="457200">
                <a:lnSpc>
                  <a:spcPts val="2226"/>
                </a:lnSpc>
              </a:pPr>
              <a:endParaRPr sz="900">
                <a:solidFill>
                  <a:prstClr val="black"/>
                </a:solidFill>
                <a:latin typeface="Calibri"/>
              </a:endParaRPr>
            </a:p>
            <a:p>
              <a:pPr algn="ctr" defTabSz="457200">
                <a:lnSpc>
                  <a:spcPts val="2226"/>
                </a:lnSpc>
              </a:pPr>
              <a:r>
                <a:rPr lang="en-US" sz="2100" spc="-36">
                  <a:solidFill>
                    <a:srgbClr val="FFFCFA"/>
                  </a:solidFill>
                  <a:latin typeface="Futura Std 2"/>
                </a:rPr>
                <a:t>A 2016, study showed when asked if Autistic teens felt their sensory processing impacted their learning, 100% responded yes. Most cited a "reduction in concentration". Auditory differences were reported to be the most challenging.(Howe and Stagg, 2016)</a:t>
              </a:r>
            </a:p>
            <a:p>
              <a:pPr algn="ctr" defTabSz="457200">
                <a:lnSpc>
                  <a:spcPts val="2226"/>
                </a:lnSpc>
              </a:pPr>
              <a:endParaRPr lang="en-US" sz="2100" spc="-36">
                <a:solidFill>
                  <a:srgbClr val="FFFCFA"/>
                </a:solidFill>
                <a:latin typeface="Futura Std 2"/>
              </a:endParaRPr>
            </a:p>
            <a:p>
              <a:pPr algn="ctr" defTabSz="457200">
                <a:lnSpc>
                  <a:spcPts val="2226"/>
                </a:lnSpc>
              </a:pPr>
              <a:r>
                <a:rPr lang="en-US" sz="2100" spc="-36">
                  <a:solidFill>
                    <a:srgbClr val="FFFCFA"/>
                  </a:solidFill>
                  <a:latin typeface="Futura Std 2 Bold Italics"/>
                </a:rPr>
                <a:t>Puberty! Remember that interoception involves sexual drive- some teens may need more stimulation in order to stay regulated</a:t>
              </a:r>
            </a:p>
            <a:p>
              <a:pPr algn="ctr" defTabSz="457200">
                <a:lnSpc>
                  <a:spcPts val="2226"/>
                </a:lnSpc>
              </a:pPr>
              <a:r>
                <a:rPr lang="en-US" sz="2100" spc="-36">
                  <a:solidFill>
                    <a:srgbClr val="FFFCFA"/>
                  </a:solidFill>
                  <a:latin typeface="Futura Std 2 Bold Italics"/>
                </a:rPr>
                <a:t>(Koscinski, 2020)</a:t>
              </a:r>
            </a:p>
            <a:p>
              <a:pPr algn="ctr" defTabSz="457200">
                <a:lnSpc>
                  <a:spcPts val="2226"/>
                </a:lnSpc>
              </a:pPr>
              <a:endParaRPr lang="en-US" sz="2100" spc="-36">
                <a:solidFill>
                  <a:srgbClr val="FFFCFA"/>
                </a:solidFill>
                <a:latin typeface="Futura Std 2 Bold Italics"/>
              </a:endParaRPr>
            </a:p>
            <a:p>
              <a:pPr algn="ctr" defTabSz="457200">
                <a:lnSpc>
                  <a:spcPts val="2226"/>
                </a:lnSpc>
              </a:pPr>
              <a:r>
                <a:rPr lang="en-US" sz="2100" spc="-36">
                  <a:solidFill>
                    <a:srgbClr val="FFFCFA"/>
                  </a:solidFill>
                  <a:latin typeface="Futura Std 2 Bold Italics"/>
                </a:rPr>
                <a:t>Sensory differences can impact dating- considering not only the physical factors of dating but the actual date itself depending on location can lead to sensory overload.</a:t>
              </a:r>
            </a:p>
            <a:p>
              <a:pPr algn="ctr" defTabSz="457200">
                <a:lnSpc>
                  <a:spcPts val="2226"/>
                </a:lnSpc>
              </a:pPr>
              <a:endParaRPr lang="en-US" sz="2100" spc="-36">
                <a:solidFill>
                  <a:srgbClr val="FFFCFA"/>
                </a:solidFill>
                <a:latin typeface="Futura Std 2 Bold Italics"/>
              </a:endParaRPr>
            </a:p>
            <a:p>
              <a:pPr algn="ctr" defTabSz="457200">
                <a:lnSpc>
                  <a:spcPts val="2226"/>
                </a:lnSpc>
              </a:pPr>
              <a:r>
                <a:rPr lang="en-US" sz="2100" spc="-36">
                  <a:solidFill>
                    <a:srgbClr val="FFFCFA"/>
                  </a:solidFill>
                  <a:latin typeface="Futura Std 2 Bold Italics"/>
                </a:rPr>
                <a:t>Driving!</a:t>
              </a: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p:txBody>
        </p:sp>
        <p:sp>
          <p:nvSpPr>
            <p:cNvPr id="6" name="TextBox 6"/>
            <p:cNvSpPr txBox="1"/>
            <p:nvPr/>
          </p:nvSpPr>
          <p:spPr>
            <a:xfrm>
              <a:off x="0" y="20992323"/>
              <a:ext cx="14280134" cy="671125"/>
            </a:xfrm>
            <a:prstGeom prst="rect">
              <a:avLst/>
            </a:prstGeom>
          </p:spPr>
          <p:txBody>
            <a:bodyPr lIns="0" tIns="0" rIns="0" bIns="0" rtlCol="0" anchor="t">
              <a:spAutoFit/>
            </a:bodyPr>
            <a:lstStyle/>
            <a:p>
              <a:pPr algn="ctr" defTabSz="457200">
                <a:lnSpc>
                  <a:spcPts val="2250"/>
                </a:lnSpc>
              </a:pPr>
              <a:endParaRPr sz="900">
                <a:solidFill>
                  <a:prstClr val="black"/>
                </a:solidFill>
                <a:latin typeface="Calibri"/>
              </a:endParaRPr>
            </a:p>
          </p:txBody>
        </p:sp>
      </p:grpSp>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0" y="4167754"/>
            <a:ext cx="1832997" cy="1832997"/>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02675" y="2484286"/>
            <a:ext cx="2057400" cy="2057400"/>
          </a:xfrm>
          <a:prstGeom prst="rect">
            <a:avLst/>
          </a:prstGeom>
        </p:spPr>
      </p:pic>
      <p:sp>
        <p:nvSpPr>
          <p:cNvPr id="9" name="TextBox 9"/>
          <p:cNvSpPr txBox="1"/>
          <p:nvPr/>
        </p:nvSpPr>
        <p:spPr>
          <a:xfrm>
            <a:off x="514350" y="1338263"/>
            <a:ext cx="1634050" cy="1538883"/>
          </a:xfrm>
          <a:prstGeom prst="rect">
            <a:avLst/>
          </a:prstGeom>
        </p:spPr>
        <p:txBody>
          <a:bodyPr lIns="0" tIns="0" rIns="0" bIns="0" rtlCol="0" anchor="t">
            <a:spAutoFit/>
          </a:bodyPr>
          <a:lstStyle/>
          <a:p>
            <a:pPr defTabSz="457200">
              <a:lnSpc>
                <a:spcPts val="2040"/>
              </a:lnSpc>
            </a:pPr>
            <a:r>
              <a:rPr lang="en-US" sz="1700" spc="85">
                <a:solidFill>
                  <a:srgbClr val="8C7294"/>
                </a:solidFill>
                <a:latin typeface="Futura Std 1 Italics"/>
              </a:rPr>
              <a:t>SENSORY PROCESSING CHALLENGES IN ADOLESCENCE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150390" y="784462"/>
            <a:ext cx="9444780" cy="5289077"/>
          </a:xfrm>
          <a:prstGeom prst="rect">
            <a:avLst/>
          </a:prstGeom>
        </p:spPr>
      </p:pic>
      <p:sp>
        <p:nvSpPr>
          <p:cNvPr id="3" name="AutoShape 3"/>
          <p:cNvSpPr/>
          <p:nvPr/>
        </p:nvSpPr>
        <p:spPr>
          <a:xfrm>
            <a:off x="-150390" y="739351"/>
            <a:ext cx="2791092" cy="5379300"/>
          </a:xfrm>
          <a:prstGeom prst="rect">
            <a:avLst/>
          </a:prstGeom>
          <a:solidFill>
            <a:srgbClr val="FFFCFA"/>
          </a:solidFill>
        </p:spPr>
      </p:sp>
      <p:grpSp>
        <p:nvGrpSpPr>
          <p:cNvPr id="4" name="Group 4"/>
          <p:cNvGrpSpPr/>
          <p:nvPr/>
        </p:nvGrpSpPr>
        <p:grpSpPr>
          <a:xfrm>
            <a:off x="3274600" y="939404"/>
            <a:ext cx="5355050" cy="7572534"/>
            <a:chOff x="0" y="-28575"/>
            <a:chExt cx="14280134" cy="20193423"/>
          </a:xfrm>
        </p:grpSpPr>
        <p:sp>
          <p:nvSpPr>
            <p:cNvPr id="5" name="TextBox 5"/>
            <p:cNvSpPr txBox="1"/>
            <p:nvPr/>
          </p:nvSpPr>
          <p:spPr>
            <a:xfrm>
              <a:off x="0" y="-28575"/>
              <a:ext cx="14280134" cy="17303882"/>
            </a:xfrm>
            <a:prstGeom prst="rect">
              <a:avLst/>
            </a:prstGeom>
          </p:spPr>
          <p:txBody>
            <a:bodyPr lIns="0" tIns="0" rIns="0" bIns="0" rtlCol="0" anchor="t">
              <a:spAutoFit/>
            </a:bodyPr>
            <a:lstStyle/>
            <a:p>
              <a:pPr algn="ctr" defTabSz="457200">
                <a:lnSpc>
                  <a:spcPts val="2226"/>
                </a:lnSpc>
              </a:pPr>
              <a:endParaRPr sz="900">
                <a:solidFill>
                  <a:prstClr val="black"/>
                </a:solidFill>
                <a:latin typeface="Calibri"/>
              </a:endParaRPr>
            </a:p>
            <a:p>
              <a:pPr algn="ctr" defTabSz="457200">
                <a:lnSpc>
                  <a:spcPts val="2226"/>
                </a:lnSpc>
              </a:pPr>
              <a:r>
                <a:rPr lang="en-US" sz="2100" spc="-36">
                  <a:solidFill>
                    <a:srgbClr val="FFFCFA"/>
                  </a:solidFill>
                  <a:latin typeface="Futura Std 2"/>
                </a:rPr>
                <a:t>Research shows there is a high correlation between anxiety and sensory processing differences in the adult autistic community.</a:t>
              </a:r>
            </a:p>
            <a:p>
              <a:pPr algn="ctr" defTabSz="457200">
                <a:lnSpc>
                  <a:spcPts val="2226"/>
                </a:lnSpc>
              </a:pPr>
              <a:endParaRPr lang="en-US" sz="2100" spc="-36">
                <a:solidFill>
                  <a:srgbClr val="FFFCFA"/>
                </a:solidFill>
                <a:latin typeface="Futura Std 2"/>
              </a:endParaRPr>
            </a:p>
            <a:p>
              <a:pPr algn="ctr" defTabSz="457200">
                <a:lnSpc>
                  <a:spcPts val="2226"/>
                </a:lnSpc>
              </a:pPr>
              <a:r>
                <a:rPr lang="en-US" sz="2100" spc="-36">
                  <a:solidFill>
                    <a:srgbClr val="FFFCFA"/>
                  </a:solidFill>
                  <a:latin typeface="Futura Std 2"/>
                </a:rPr>
                <a:t>Sensory processing differences persist in the areas of work - including challenges with noise, lighting, smells, and touch input. </a:t>
              </a:r>
            </a:p>
            <a:p>
              <a:pPr algn="ctr" defTabSz="457200">
                <a:lnSpc>
                  <a:spcPts val="2226"/>
                </a:lnSpc>
              </a:pPr>
              <a:endParaRPr lang="en-US" sz="2100" spc="-36">
                <a:solidFill>
                  <a:srgbClr val="FFFCFA"/>
                </a:solidFill>
                <a:latin typeface="Futura Std 2"/>
              </a:endParaRPr>
            </a:p>
            <a:p>
              <a:pPr algn="ctr" defTabSz="457200">
                <a:lnSpc>
                  <a:spcPts val="2226"/>
                </a:lnSpc>
              </a:pPr>
              <a:r>
                <a:rPr lang="en-US" sz="2100" spc="-36">
                  <a:solidFill>
                    <a:srgbClr val="FFFCFA"/>
                  </a:solidFill>
                  <a:latin typeface="Futura Std 2"/>
                </a:rPr>
                <a:t>Serious relationships and marriages can be impacted due to hypersensitivity to touch or the need for more touch than what one's partner may be comfortable with.</a:t>
              </a:r>
            </a:p>
            <a:p>
              <a:pPr algn="ctr" defTabSz="457200">
                <a:lnSpc>
                  <a:spcPts val="2226"/>
                </a:lnSpc>
              </a:pPr>
              <a:endParaRPr lang="en-US" sz="2100" spc="-36">
                <a:solidFill>
                  <a:srgbClr val="FFFCFA"/>
                </a:solidFill>
                <a:latin typeface="Futura Std 2"/>
              </a:endParaRPr>
            </a:p>
            <a:p>
              <a:pPr algn="ctr" defTabSz="457200">
                <a:lnSpc>
                  <a:spcPts val="2226"/>
                </a:lnSpc>
              </a:pPr>
              <a:r>
                <a:rPr lang="en-US" sz="2100" spc="-36">
                  <a:solidFill>
                    <a:srgbClr val="FFFCFA"/>
                  </a:solidFill>
                  <a:latin typeface="Futura Std 2"/>
                </a:rPr>
                <a:t>More people are receiving Autism diagnoses in their adult years, that were missed as children.</a:t>
              </a:r>
            </a:p>
            <a:p>
              <a:pPr algn="ctr" defTabSz="457200">
                <a:lnSpc>
                  <a:spcPts val="2226"/>
                </a:lnSpc>
              </a:pPr>
              <a:endParaRPr lang="en-US" sz="2100" spc="-36">
                <a:solidFill>
                  <a:srgbClr val="FFFCFA"/>
                </a:solidFill>
                <a:latin typeface="Futura Std 2"/>
              </a:endParaRPr>
            </a:p>
            <a:p>
              <a:pPr algn="ctr" defTabSz="457200">
                <a:lnSpc>
                  <a:spcPts val="2226"/>
                </a:lnSpc>
              </a:pPr>
              <a:endParaRPr lang="en-US" sz="2100" spc="-36">
                <a:solidFill>
                  <a:srgbClr val="FFFCFA"/>
                </a:solidFill>
                <a:latin typeface="Futura Std 2"/>
              </a:endParaRPr>
            </a:p>
            <a:p>
              <a:pPr algn="ctr" defTabSz="457200">
                <a:lnSpc>
                  <a:spcPts val="2226"/>
                </a:lnSpc>
              </a:pPr>
              <a:endParaRPr lang="en-US" sz="2100" spc="-36">
                <a:solidFill>
                  <a:srgbClr val="FFFCFA"/>
                </a:solidFill>
                <a:latin typeface="Futura Std 2"/>
              </a:endParaRPr>
            </a:p>
            <a:p>
              <a:pPr algn="ctr" defTabSz="457200">
                <a:lnSpc>
                  <a:spcPts val="2226"/>
                </a:lnSpc>
              </a:pPr>
              <a:endParaRPr lang="en-US" sz="2100" spc="-36">
                <a:solidFill>
                  <a:srgbClr val="FFFCFA"/>
                </a:solidFill>
                <a:latin typeface="Futura Std 2"/>
              </a:endParaRPr>
            </a:p>
            <a:p>
              <a:pPr algn="ctr" defTabSz="457200">
                <a:lnSpc>
                  <a:spcPts val="2226"/>
                </a:lnSpc>
              </a:pPr>
              <a:endParaRPr lang="en-US" sz="2100" spc="-36">
                <a:solidFill>
                  <a:srgbClr val="FFFCFA"/>
                </a:solidFill>
                <a:latin typeface="Futura Std 2"/>
              </a:endParaRPr>
            </a:p>
          </p:txBody>
        </p:sp>
        <p:sp>
          <p:nvSpPr>
            <p:cNvPr id="6" name="TextBox 6"/>
            <p:cNvSpPr txBox="1"/>
            <p:nvPr/>
          </p:nvSpPr>
          <p:spPr>
            <a:xfrm>
              <a:off x="0" y="19493723"/>
              <a:ext cx="14280134" cy="671125"/>
            </a:xfrm>
            <a:prstGeom prst="rect">
              <a:avLst/>
            </a:prstGeom>
          </p:spPr>
          <p:txBody>
            <a:bodyPr lIns="0" tIns="0" rIns="0" bIns="0" rtlCol="0" anchor="t">
              <a:spAutoFit/>
            </a:bodyPr>
            <a:lstStyle/>
            <a:p>
              <a:pPr algn="ctr" defTabSz="457200">
                <a:lnSpc>
                  <a:spcPts val="2250"/>
                </a:lnSpc>
              </a:pPr>
              <a:endParaRPr sz="900">
                <a:solidFill>
                  <a:prstClr val="black"/>
                </a:solidFill>
                <a:latin typeface="Calibri"/>
              </a:endParaRPr>
            </a:p>
          </p:txBody>
        </p:sp>
      </p:grpSp>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0" y="4167754"/>
            <a:ext cx="1832997" cy="1832997"/>
          </a:xfrm>
          <a:prstGeom prst="rect">
            <a:avLst/>
          </a:prstGeom>
        </p:spPr>
      </p:pic>
      <p:sp>
        <p:nvSpPr>
          <p:cNvPr id="8" name="TextBox 8"/>
          <p:cNvSpPr txBox="1"/>
          <p:nvPr/>
        </p:nvSpPr>
        <p:spPr>
          <a:xfrm>
            <a:off x="514350" y="1338263"/>
            <a:ext cx="1634050" cy="1025922"/>
          </a:xfrm>
          <a:prstGeom prst="rect">
            <a:avLst/>
          </a:prstGeom>
        </p:spPr>
        <p:txBody>
          <a:bodyPr lIns="0" tIns="0" rIns="0" bIns="0" rtlCol="0" anchor="t">
            <a:spAutoFit/>
          </a:bodyPr>
          <a:lstStyle/>
          <a:p>
            <a:pPr defTabSz="457200">
              <a:lnSpc>
                <a:spcPts val="2040"/>
              </a:lnSpc>
            </a:pPr>
            <a:r>
              <a:rPr lang="en-US" sz="1700" spc="85">
                <a:solidFill>
                  <a:srgbClr val="8C7294"/>
                </a:solidFill>
                <a:latin typeface="Futura Std 1 Italics"/>
              </a:rPr>
              <a:t>SENSORY CHALLENGES IN ADULTHOOD</a:t>
            </a:r>
          </a:p>
        </p:txBody>
      </p:sp>
      <p:pic>
        <p:nvPicPr>
          <p:cNvPr id="9" name="Picture 9"/>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0" y="2822398"/>
            <a:ext cx="2261854" cy="226185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150390" y="784462"/>
            <a:ext cx="9444780" cy="5289077"/>
          </a:xfrm>
          <a:prstGeom prst="rect">
            <a:avLst/>
          </a:prstGeom>
        </p:spPr>
      </p:pic>
      <p:sp>
        <p:nvSpPr>
          <p:cNvPr id="3" name="AutoShape 3"/>
          <p:cNvSpPr/>
          <p:nvPr/>
        </p:nvSpPr>
        <p:spPr>
          <a:xfrm>
            <a:off x="-150390" y="739351"/>
            <a:ext cx="2791092" cy="5379300"/>
          </a:xfrm>
          <a:prstGeom prst="rect">
            <a:avLst/>
          </a:prstGeom>
          <a:solidFill>
            <a:srgbClr val="FFFCFA"/>
          </a:solidFill>
        </p:spPr>
      </p:sp>
      <p:grpSp>
        <p:nvGrpSpPr>
          <p:cNvPr id="4" name="Group 4"/>
          <p:cNvGrpSpPr/>
          <p:nvPr/>
        </p:nvGrpSpPr>
        <p:grpSpPr>
          <a:xfrm>
            <a:off x="3201112" y="1022747"/>
            <a:ext cx="5355050" cy="7967822"/>
            <a:chOff x="0" y="-28575"/>
            <a:chExt cx="14280134" cy="21247523"/>
          </a:xfrm>
        </p:grpSpPr>
        <p:sp>
          <p:nvSpPr>
            <p:cNvPr id="5" name="TextBox 5"/>
            <p:cNvSpPr txBox="1"/>
            <p:nvPr/>
          </p:nvSpPr>
          <p:spPr>
            <a:xfrm>
              <a:off x="0" y="-28575"/>
              <a:ext cx="14280134" cy="17662783"/>
            </a:xfrm>
            <a:prstGeom prst="rect">
              <a:avLst/>
            </a:prstGeom>
          </p:spPr>
          <p:txBody>
            <a:bodyPr lIns="0" tIns="0" rIns="0" bIns="0" rtlCol="0" anchor="t">
              <a:spAutoFit/>
            </a:bodyPr>
            <a:lstStyle/>
            <a:p>
              <a:pPr algn="ctr" defTabSz="457200">
                <a:lnSpc>
                  <a:spcPts val="2226"/>
                </a:lnSpc>
              </a:pPr>
              <a:endParaRPr sz="900">
                <a:solidFill>
                  <a:prstClr val="black"/>
                </a:solidFill>
                <a:latin typeface="Calibri"/>
              </a:endParaRPr>
            </a:p>
            <a:p>
              <a:pPr algn="ctr" defTabSz="457200">
                <a:lnSpc>
                  <a:spcPts val="1908"/>
                </a:lnSpc>
              </a:pPr>
              <a:r>
                <a:rPr lang="en-US" spc="-31">
                  <a:solidFill>
                    <a:srgbClr val="FFFCFA"/>
                  </a:solidFill>
                  <a:latin typeface="Futura Std 2 Bold Italics"/>
                </a:rPr>
                <a:t>Autistic Burnout is a term described by the autistic community to describe a period of immense physical and mental fatigue.</a:t>
              </a:r>
            </a:p>
            <a:p>
              <a:pPr algn="ctr" defTabSz="457200">
                <a:lnSpc>
                  <a:spcPts val="1908"/>
                </a:lnSpc>
              </a:pPr>
              <a:endParaRPr lang="en-US" spc="-31">
                <a:solidFill>
                  <a:srgbClr val="FFFCFA"/>
                </a:solidFill>
                <a:latin typeface="Futura Std 2 Bold Italics"/>
              </a:endParaRPr>
            </a:p>
            <a:p>
              <a:pPr algn="ctr" defTabSz="457200">
                <a:lnSpc>
                  <a:spcPts val="1908"/>
                </a:lnSpc>
              </a:pPr>
              <a:r>
                <a:rPr lang="en-US" spc="-31">
                  <a:solidFill>
                    <a:srgbClr val="FFFCFA"/>
                  </a:solidFill>
                  <a:latin typeface="Futura Std 2 Bold Italics"/>
                </a:rPr>
                <a:t>Research shows that the more a person needs to mask, the more likely they will experience burnout.</a:t>
              </a:r>
            </a:p>
            <a:p>
              <a:pPr algn="ctr" defTabSz="457200">
                <a:lnSpc>
                  <a:spcPts val="1908"/>
                </a:lnSpc>
              </a:pPr>
              <a:endParaRPr lang="en-US" spc="-31">
                <a:solidFill>
                  <a:srgbClr val="FFFCFA"/>
                </a:solidFill>
                <a:latin typeface="Futura Std 2 Bold Italics"/>
              </a:endParaRPr>
            </a:p>
            <a:p>
              <a:pPr algn="ctr" defTabSz="457200">
                <a:lnSpc>
                  <a:spcPts val="1908"/>
                </a:lnSpc>
              </a:pPr>
              <a:r>
                <a:rPr lang="en-US" spc="-31">
                  <a:solidFill>
                    <a:srgbClr val="FFFCFA"/>
                  </a:solidFill>
                  <a:latin typeface="Futura Std 2 Bold Italics"/>
                </a:rPr>
                <a:t>It impacts an autistic person ability to manage life skills, social interactions, and sensory input.</a:t>
              </a:r>
            </a:p>
            <a:p>
              <a:pPr algn="ctr" defTabSz="457200">
                <a:lnSpc>
                  <a:spcPts val="1908"/>
                </a:lnSpc>
              </a:pPr>
              <a:endParaRPr lang="en-US" spc="-31">
                <a:solidFill>
                  <a:srgbClr val="FFFCFA"/>
                </a:solidFill>
                <a:latin typeface="Futura Std 2 Bold Italics"/>
              </a:endParaRPr>
            </a:p>
            <a:p>
              <a:pPr algn="ctr" defTabSz="457200">
                <a:lnSpc>
                  <a:spcPts val="1908"/>
                </a:lnSpc>
              </a:pPr>
              <a:r>
                <a:rPr lang="en-US" spc="-31">
                  <a:solidFill>
                    <a:srgbClr val="FFFCFA"/>
                  </a:solidFill>
                  <a:latin typeface="Futura Std 2 Bold Italics"/>
                </a:rPr>
                <a:t>Skills regression often occurs during this time.</a:t>
              </a:r>
            </a:p>
            <a:p>
              <a:pPr algn="ctr" defTabSz="457200">
                <a:lnSpc>
                  <a:spcPts val="1908"/>
                </a:lnSpc>
              </a:pPr>
              <a:endParaRPr lang="en-US" spc="-31">
                <a:solidFill>
                  <a:srgbClr val="FFFCFA"/>
                </a:solidFill>
                <a:latin typeface="Futura Std 2 Bold Italics"/>
              </a:endParaRPr>
            </a:p>
            <a:p>
              <a:pPr algn="ctr" defTabSz="457200">
                <a:lnSpc>
                  <a:spcPts val="1908"/>
                </a:lnSpc>
              </a:pPr>
              <a:r>
                <a:rPr lang="en-US" spc="-31">
                  <a:solidFill>
                    <a:srgbClr val="FFFCFA"/>
                  </a:solidFill>
                  <a:latin typeface="Futura Std 2 Bold Italics"/>
                </a:rPr>
                <a:t>It is associated with life transitions, and many report their first burnout experience happens during transition from adolescence to adulthood.</a:t>
              </a:r>
            </a:p>
            <a:p>
              <a:pPr algn="ctr" defTabSz="457200">
                <a:lnSpc>
                  <a:spcPts val="1908"/>
                </a:lnSpc>
              </a:pPr>
              <a:endParaRPr lang="en-US" spc="-31">
                <a:solidFill>
                  <a:srgbClr val="FFFCFA"/>
                </a:solidFill>
                <a:latin typeface="Futura Std 2 Bold Italics"/>
              </a:endParaRPr>
            </a:p>
            <a:p>
              <a:pPr algn="ctr" defTabSz="457200">
                <a:lnSpc>
                  <a:spcPts val="1908"/>
                </a:lnSpc>
              </a:pPr>
              <a:r>
                <a:rPr lang="en-US" spc="-31">
                  <a:solidFill>
                    <a:srgbClr val="FFFCFA"/>
                  </a:solidFill>
                  <a:latin typeface="Futura Std 2 Bold Italics"/>
                </a:rPr>
                <a:t>(Dora Reymaker, 2019)</a:t>
              </a:r>
            </a:p>
            <a:p>
              <a:pPr algn="ctr" defTabSz="457200">
                <a:lnSpc>
                  <a:spcPts val="2226"/>
                </a:lnSpc>
              </a:pPr>
              <a:endParaRPr lang="en-US" spc="-31">
                <a:solidFill>
                  <a:srgbClr val="FFFCFA"/>
                </a:solidFill>
                <a:latin typeface="Futura Std 2 Bold Italics"/>
              </a:endParaRPr>
            </a:p>
            <a:p>
              <a:pPr algn="ctr" defTabSz="457200">
                <a:lnSpc>
                  <a:spcPts val="2226"/>
                </a:lnSpc>
              </a:pPr>
              <a:endParaRPr lang="en-US" spc="-31">
                <a:solidFill>
                  <a:srgbClr val="FFFCFA"/>
                </a:solidFill>
                <a:latin typeface="Futura Std 2 Bold Italics"/>
              </a:endParaRPr>
            </a:p>
            <a:p>
              <a:pPr algn="ctr" defTabSz="457200">
                <a:lnSpc>
                  <a:spcPts val="2226"/>
                </a:lnSpc>
              </a:pPr>
              <a:endParaRPr lang="en-US" spc="-31">
                <a:solidFill>
                  <a:srgbClr val="FFFCFA"/>
                </a:solidFill>
                <a:latin typeface="Futura Std 2 Bold Italics"/>
              </a:endParaRPr>
            </a:p>
            <a:p>
              <a:pPr algn="ctr" defTabSz="457200">
                <a:lnSpc>
                  <a:spcPts val="2226"/>
                </a:lnSpc>
              </a:pPr>
              <a:endParaRPr lang="en-US" spc="-31">
                <a:solidFill>
                  <a:srgbClr val="FFFCFA"/>
                </a:solidFill>
                <a:latin typeface="Futura Std 2 Bold Italics"/>
              </a:endParaRPr>
            </a:p>
            <a:p>
              <a:pPr algn="ctr" defTabSz="457200">
                <a:lnSpc>
                  <a:spcPts val="2226"/>
                </a:lnSpc>
              </a:pPr>
              <a:endParaRPr lang="en-US" spc="-31">
                <a:solidFill>
                  <a:srgbClr val="FFFCFA"/>
                </a:solidFill>
                <a:latin typeface="Futura Std 2 Bold Italics"/>
              </a:endParaRPr>
            </a:p>
            <a:p>
              <a:pPr algn="ctr" defTabSz="457200">
                <a:lnSpc>
                  <a:spcPts val="2226"/>
                </a:lnSpc>
              </a:pPr>
              <a:endParaRPr lang="en-US" spc="-31">
                <a:solidFill>
                  <a:srgbClr val="FFFCFA"/>
                </a:solidFill>
                <a:latin typeface="Futura Std 2 Bold Italics"/>
              </a:endParaRPr>
            </a:p>
            <a:p>
              <a:pPr algn="ctr" defTabSz="457200">
                <a:lnSpc>
                  <a:spcPts val="2226"/>
                </a:lnSpc>
              </a:pPr>
              <a:endParaRPr lang="en-US" spc="-31">
                <a:solidFill>
                  <a:srgbClr val="FFFCFA"/>
                </a:solidFill>
                <a:latin typeface="Futura Std 2 Bold Italics"/>
              </a:endParaRPr>
            </a:p>
          </p:txBody>
        </p:sp>
        <p:sp>
          <p:nvSpPr>
            <p:cNvPr id="6" name="TextBox 6"/>
            <p:cNvSpPr txBox="1"/>
            <p:nvPr/>
          </p:nvSpPr>
          <p:spPr>
            <a:xfrm>
              <a:off x="0" y="20547823"/>
              <a:ext cx="14280134" cy="671125"/>
            </a:xfrm>
            <a:prstGeom prst="rect">
              <a:avLst/>
            </a:prstGeom>
          </p:spPr>
          <p:txBody>
            <a:bodyPr lIns="0" tIns="0" rIns="0" bIns="0" rtlCol="0" anchor="t">
              <a:spAutoFit/>
            </a:bodyPr>
            <a:lstStyle/>
            <a:p>
              <a:pPr algn="ctr" defTabSz="457200">
                <a:lnSpc>
                  <a:spcPts val="2250"/>
                </a:lnSpc>
              </a:pPr>
              <a:endParaRPr sz="900">
                <a:solidFill>
                  <a:prstClr val="black"/>
                </a:solidFill>
                <a:latin typeface="Calibri"/>
              </a:endParaRPr>
            </a:p>
          </p:txBody>
        </p:sp>
      </p:grpSp>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0" y="4167754"/>
            <a:ext cx="1832997" cy="1832997"/>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50390" y="1997626"/>
            <a:ext cx="2638649" cy="2308818"/>
          </a:xfrm>
          <a:prstGeom prst="rect">
            <a:avLst/>
          </a:prstGeom>
        </p:spPr>
      </p:pic>
      <p:sp>
        <p:nvSpPr>
          <p:cNvPr id="9" name="TextBox 9"/>
          <p:cNvSpPr txBox="1"/>
          <p:nvPr/>
        </p:nvSpPr>
        <p:spPr>
          <a:xfrm>
            <a:off x="514350" y="1338263"/>
            <a:ext cx="1634050" cy="512961"/>
          </a:xfrm>
          <a:prstGeom prst="rect">
            <a:avLst/>
          </a:prstGeom>
        </p:spPr>
        <p:txBody>
          <a:bodyPr lIns="0" tIns="0" rIns="0" bIns="0" rtlCol="0" anchor="t">
            <a:spAutoFit/>
          </a:bodyPr>
          <a:lstStyle/>
          <a:p>
            <a:pPr defTabSz="457200">
              <a:lnSpc>
                <a:spcPts val="2040"/>
              </a:lnSpc>
            </a:pPr>
            <a:r>
              <a:rPr lang="en-US" sz="1700" spc="85">
                <a:solidFill>
                  <a:srgbClr val="8C7294"/>
                </a:solidFill>
                <a:latin typeface="Futura Std 1 Italics"/>
              </a:rPr>
              <a:t>AUTISM BURNOUT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300780" y="784462"/>
            <a:ext cx="9444780" cy="5289077"/>
          </a:xfrm>
          <a:prstGeom prst="rect">
            <a:avLst/>
          </a:prstGeom>
        </p:spPr>
      </p:pic>
      <p:sp>
        <p:nvSpPr>
          <p:cNvPr id="3" name="AutoShape 3"/>
          <p:cNvSpPr/>
          <p:nvPr/>
        </p:nvSpPr>
        <p:spPr>
          <a:xfrm>
            <a:off x="-150390" y="739351"/>
            <a:ext cx="2791092" cy="5379300"/>
          </a:xfrm>
          <a:prstGeom prst="rect">
            <a:avLst/>
          </a:prstGeom>
          <a:solidFill>
            <a:srgbClr val="FFFCFA"/>
          </a:solidFill>
        </p:spPr>
      </p:sp>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0" y="4167754"/>
            <a:ext cx="1832997" cy="1832997"/>
          </a:xfrm>
          <a:prstGeom prst="rect">
            <a:avLst/>
          </a:prstGeom>
        </p:spPr>
      </p:pic>
      <p:pic>
        <p:nvPicPr>
          <p:cNvPr id="5" name="Picture 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53332" y="2437175"/>
            <a:ext cx="1983650" cy="1983650"/>
          </a:xfrm>
          <a:prstGeom prst="rect">
            <a:avLst/>
          </a:prstGeom>
        </p:spPr>
      </p:pic>
      <p:sp>
        <p:nvSpPr>
          <p:cNvPr id="6" name="TextBox 6"/>
          <p:cNvSpPr txBox="1"/>
          <p:nvPr/>
        </p:nvSpPr>
        <p:spPr>
          <a:xfrm>
            <a:off x="514350" y="1338263"/>
            <a:ext cx="1634050" cy="769441"/>
          </a:xfrm>
          <a:prstGeom prst="rect">
            <a:avLst/>
          </a:prstGeom>
        </p:spPr>
        <p:txBody>
          <a:bodyPr lIns="0" tIns="0" rIns="0" bIns="0" rtlCol="0" anchor="t">
            <a:spAutoFit/>
          </a:bodyPr>
          <a:lstStyle/>
          <a:p>
            <a:pPr defTabSz="457200">
              <a:lnSpc>
                <a:spcPts val="2040"/>
              </a:lnSpc>
            </a:pPr>
            <a:r>
              <a:rPr lang="en-US" sz="1700" spc="85">
                <a:solidFill>
                  <a:srgbClr val="8C7294"/>
                </a:solidFill>
                <a:latin typeface="Futura Std 1 Italics"/>
              </a:rPr>
              <a:t>AUTISM BURNOUT - SO WHAT HELPS?</a:t>
            </a:r>
          </a:p>
        </p:txBody>
      </p:sp>
      <p:grpSp>
        <p:nvGrpSpPr>
          <p:cNvPr id="7" name="Group 7"/>
          <p:cNvGrpSpPr/>
          <p:nvPr/>
        </p:nvGrpSpPr>
        <p:grpSpPr>
          <a:xfrm>
            <a:off x="3159119" y="2063354"/>
            <a:ext cx="5355050" cy="5886609"/>
            <a:chOff x="0" y="-28575"/>
            <a:chExt cx="14280134" cy="15697623"/>
          </a:xfrm>
        </p:grpSpPr>
        <p:sp>
          <p:nvSpPr>
            <p:cNvPr id="8" name="TextBox 8"/>
            <p:cNvSpPr txBox="1"/>
            <p:nvPr/>
          </p:nvSpPr>
          <p:spPr>
            <a:xfrm>
              <a:off x="0" y="-28575"/>
              <a:ext cx="14280134" cy="12037482"/>
            </a:xfrm>
            <a:prstGeom prst="rect">
              <a:avLst/>
            </a:prstGeom>
          </p:spPr>
          <p:txBody>
            <a:bodyPr lIns="0" tIns="0" rIns="0" bIns="0" rtlCol="0" anchor="t">
              <a:spAutoFit/>
            </a:bodyPr>
            <a:lstStyle/>
            <a:p>
              <a:pPr algn="ctr" defTabSz="457200">
                <a:lnSpc>
                  <a:spcPts val="2226"/>
                </a:lnSpc>
              </a:pPr>
              <a:endParaRPr sz="900">
                <a:solidFill>
                  <a:prstClr val="black"/>
                </a:solidFill>
                <a:latin typeface="Calibri"/>
              </a:endParaRPr>
            </a:p>
            <a:p>
              <a:pPr marL="346710" lvl="1" indent="-173355" algn="ctr" defTabSz="457200">
                <a:lnSpc>
                  <a:spcPts val="2226"/>
                </a:lnSpc>
                <a:buFont typeface="Arial"/>
                <a:buChar char="•"/>
              </a:pPr>
              <a:r>
                <a:rPr lang="en-US" sz="2100" spc="-36">
                  <a:solidFill>
                    <a:srgbClr val="FFFCFA"/>
                  </a:solidFill>
                  <a:latin typeface="Futura Std 2 Bold Italics"/>
                </a:rPr>
                <a:t>More time with special interests and stimming</a:t>
              </a:r>
            </a:p>
            <a:p>
              <a:pPr algn="ctr" defTabSz="457200">
                <a:lnSpc>
                  <a:spcPts val="2226"/>
                </a:lnSpc>
              </a:pPr>
              <a:endParaRPr lang="en-US" sz="2100" spc="-36">
                <a:solidFill>
                  <a:srgbClr val="FFFCFA"/>
                </a:solidFill>
                <a:latin typeface="Futura Std 2 Bold Italics"/>
              </a:endParaRPr>
            </a:p>
            <a:p>
              <a:pPr marL="346710" lvl="1" indent="-173355" algn="ctr" defTabSz="457200">
                <a:lnSpc>
                  <a:spcPts val="2226"/>
                </a:lnSpc>
                <a:buFont typeface="Arial"/>
                <a:buChar char="•"/>
              </a:pPr>
              <a:r>
                <a:rPr lang="en-US" sz="2100" spc="-36">
                  <a:solidFill>
                    <a:srgbClr val="FFFCFA"/>
                  </a:solidFill>
                  <a:latin typeface="Futura Std 2 Bold Italics"/>
                </a:rPr>
                <a:t>Self-advocacy for one's own sensory needs</a:t>
              </a:r>
            </a:p>
            <a:p>
              <a:pPr algn="ctr" defTabSz="457200">
                <a:lnSpc>
                  <a:spcPts val="2226"/>
                </a:lnSpc>
              </a:pPr>
              <a:endParaRPr lang="en-US" sz="2100" spc="-36">
                <a:solidFill>
                  <a:srgbClr val="FFFCFA"/>
                </a:solidFill>
                <a:latin typeface="Futura Std 2 Bold Italics"/>
              </a:endParaRPr>
            </a:p>
            <a:p>
              <a:pPr marL="346710" lvl="1" indent="-173355" algn="ctr" defTabSz="457200">
                <a:lnSpc>
                  <a:spcPts val="2226"/>
                </a:lnSpc>
                <a:buFont typeface="Arial"/>
                <a:buChar char="•"/>
              </a:pPr>
              <a:r>
                <a:rPr lang="en-US" sz="2100" spc="-36">
                  <a:solidFill>
                    <a:srgbClr val="FFFCFA"/>
                  </a:solidFill>
                  <a:latin typeface="Futura Std 2 Bold Italics"/>
                </a:rPr>
                <a:t>Soothing sensory activities and a sensory diet</a:t>
              </a: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p:txBody>
        </p:sp>
        <p:sp>
          <p:nvSpPr>
            <p:cNvPr id="9" name="TextBox 9"/>
            <p:cNvSpPr txBox="1"/>
            <p:nvPr/>
          </p:nvSpPr>
          <p:spPr>
            <a:xfrm>
              <a:off x="0" y="14997923"/>
              <a:ext cx="14280134" cy="671125"/>
            </a:xfrm>
            <a:prstGeom prst="rect">
              <a:avLst/>
            </a:prstGeom>
          </p:spPr>
          <p:txBody>
            <a:bodyPr lIns="0" tIns="0" rIns="0" bIns="0" rtlCol="0" anchor="t">
              <a:spAutoFit/>
            </a:bodyPr>
            <a:lstStyle/>
            <a:p>
              <a:pPr algn="ctr" defTabSz="457200">
                <a:lnSpc>
                  <a:spcPts val="2250"/>
                </a:lnSpc>
              </a:pPr>
              <a:endParaRPr sz="900">
                <a:solidFill>
                  <a:prstClr val="black"/>
                </a:solidFill>
                <a:latin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300780" y="784462"/>
            <a:ext cx="9444780" cy="5289077"/>
          </a:xfrm>
          <a:prstGeom prst="rect">
            <a:avLst/>
          </a:prstGeom>
        </p:spPr>
      </p:pic>
      <p:sp>
        <p:nvSpPr>
          <p:cNvPr id="3" name="AutoShape 3"/>
          <p:cNvSpPr/>
          <p:nvPr/>
        </p:nvSpPr>
        <p:spPr>
          <a:xfrm>
            <a:off x="-150390" y="739351"/>
            <a:ext cx="2791092" cy="5379300"/>
          </a:xfrm>
          <a:prstGeom prst="rect">
            <a:avLst/>
          </a:prstGeom>
          <a:solidFill>
            <a:srgbClr val="FFFCFA"/>
          </a:solidFill>
        </p:spPr>
      </p:sp>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0" y="4167754"/>
            <a:ext cx="1832997" cy="1832997"/>
          </a:xfrm>
          <a:prstGeom prst="rect">
            <a:avLst/>
          </a:prstGeom>
        </p:spPr>
      </p:pic>
      <p:grpSp>
        <p:nvGrpSpPr>
          <p:cNvPr id="5" name="Group 5"/>
          <p:cNvGrpSpPr/>
          <p:nvPr/>
        </p:nvGrpSpPr>
        <p:grpSpPr>
          <a:xfrm>
            <a:off x="3159119" y="658416"/>
            <a:ext cx="5355050" cy="8696484"/>
            <a:chOff x="0" y="-28575"/>
            <a:chExt cx="14280134" cy="23190623"/>
          </a:xfrm>
        </p:grpSpPr>
        <p:sp>
          <p:nvSpPr>
            <p:cNvPr id="6" name="TextBox 6"/>
            <p:cNvSpPr txBox="1"/>
            <p:nvPr/>
          </p:nvSpPr>
          <p:spPr>
            <a:xfrm>
              <a:off x="0" y="-28575"/>
              <a:ext cx="14280134" cy="19560909"/>
            </a:xfrm>
            <a:prstGeom prst="rect">
              <a:avLst/>
            </a:prstGeom>
          </p:spPr>
          <p:txBody>
            <a:bodyPr lIns="0" tIns="0" rIns="0" bIns="0" rtlCol="0" anchor="t">
              <a:spAutoFit/>
            </a:bodyPr>
            <a:lstStyle/>
            <a:p>
              <a:pPr algn="ctr" defTabSz="457200">
                <a:lnSpc>
                  <a:spcPts val="2226"/>
                </a:lnSpc>
              </a:pPr>
              <a:endParaRPr sz="900">
                <a:solidFill>
                  <a:prstClr val="black"/>
                </a:solidFill>
                <a:latin typeface="Calibri"/>
              </a:endParaRPr>
            </a:p>
            <a:p>
              <a:pPr marL="346710" lvl="1" indent="-173355" algn="ctr" defTabSz="457200">
                <a:lnSpc>
                  <a:spcPts val="2226"/>
                </a:lnSpc>
                <a:buFont typeface="Arial"/>
                <a:buChar char="•"/>
              </a:pPr>
              <a:r>
                <a:rPr lang="en-US" sz="2100" spc="-36">
                  <a:solidFill>
                    <a:srgbClr val="FFFCFA"/>
                  </a:solidFill>
                  <a:latin typeface="Futura Std 2 Bold Italics"/>
                </a:rPr>
                <a:t>Sensory Diets are a program of sensory activities that can help improve regulation throughout a person's day.</a:t>
              </a:r>
            </a:p>
            <a:p>
              <a:pPr algn="ctr" defTabSz="457200">
                <a:lnSpc>
                  <a:spcPts val="2226"/>
                </a:lnSpc>
              </a:pPr>
              <a:endParaRPr lang="en-US" sz="2100" spc="-36">
                <a:solidFill>
                  <a:srgbClr val="FFFCFA"/>
                </a:solidFill>
                <a:latin typeface="Futura Std 2 Bold Italics"/>
              </a:endParaRPr>
            </a:p>
            <a:p>
              <a:pPr marL="346710" lvl="1" indent="-173355" algn="ctr" defTabSz="457200">
                <a:lnSpc>
                  <a:spcPts val="2226"/>
                </a:lnSpc>
                <a:buFont typeface="Arial"/>
                <a:buChar char="•"/>
              </a:pPr>
              <a:r>
                <a:rPr lang="en-US" sz="2100" spc="-36">
                  <a:solidFill>
                    <a:srgbClr val="FFFCFA"/>
                  </a:solidFill>
                  <a:latin typeface="Futura Std 2 Bold Italics"/>
                </a:rPr>
                <a:t>These activities should be provided about every two hours and be easy to incorporate into one's routine.</a:t>
              </a:r>
            </a:p>
            <a:p>
              <a:pPr algn="ctr" defTabSz="457200">
                <a:lnSpc>
                  <a:spcPts val="2226"/>
                </a:lnSpc>
              </a:pPr>
              <a:endParaRPr lang="en-US" sz="2100" spc="-36">
                <a:solidFill>
                  <a:srgbClr val="FFFCFA"/>
                </a:solidFill>
                <a:latin typeface="Futura Std 2 Bold Italics"/>
              </a:endParaRPr>
            </a:p>
            <a:p>
              <a:pPr marL="346710" lvl="1" indent="-173355" algn="ctr" defTabSz="457200">
                <a:lnSpc>
                  <a:spcPts val="2226"/>
                </a:lnSpc>
                <a:buFont typeface="Arial"/>
                <a:buChar char="•"/>
              </a:pPr>
              <a:r>
                <a:rPr lang="en-US" sz="2100" spc="-36">
                  <a:solidFill>
                    <a:srgbClr val="FFFCFA"/>
                  </a:solidFill>
                  <a:latin typeface="Futura Std 2 Bold Italics"/>
                </a:rPr>
                <a:t>Occupational Therapists specialize in helping autistic individuals develop and tailor a sensory diet to that person's unique sensory system.</a:t>
              </a:r>
            </a:p>
            <a:p>
              <a:pPr algn="ctr" defTabSz="457200">
                <a:lnSpc>
                  <a:spcPts val="2226"/>
                </a:lnSpc>
              </a:pPr>
              <a:endParaRPr lang="en-US" sz="2100" spc="-36">
                <a:solidFill>
                  <a:srgbClr val="FFFCFA"/>
                </a:solidFill>
                <a:latin typeface="Futura Std 2 Bold Italics"/>
              </a:endParaRPr>
            </a:p>
            <a:p>
              <a:pPr algn="ctr" defTabSz="457200">
                <a:lnSpc>
                  <a:spcPts val="2226"/>
                </a:lnSpc>
              </a:pPr>
              <a:r>
                <a:rPr lang="en-US" sz="2100" spc="-36">
                  <a:solidFill>
                    <a:srgbClr val="FFFCFA"/>
                  </a:solidFill>
                  <a:latin typeface="Futura Std 2 Bold Italics"/>
                </a:rPr>
                <a:t>Sensory Diets need to be adjusted as each person matures into different phases of their life, and education for new relationships should occur about why they are essential.</a:t>
              </a: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p:txBody>
        </p:sp>
        <p:sp>
          <p:nvSpPr>
            <p:cNvPr id="7" name="TextBox 7"/>
            <p:cNvSpPr txBox="1"/>
            <p:nvPr/>
          </p:nvSpPr>
          <p:spPr>
            <a:xfrm>
              <a:off x="0" y="22490923"/>
              <a:ext cx="14280134" cy="671125"/>
            </a:xfrm>
            <a:prstGeom prst="rect">
              <a:avLst/>
            </a:prstGeom>
          </p:spPr>
          <p:txBody>
            <a:bodyPr lIns="0" tIns="0" rIns="0" bIns="0" rtlCol="0" anchor="t">
              <a:spAutoFit/>
            </a:bodyPr>
            <a:lstStyle/>
            <a:p>
              <a:pPr algn="ctr" defTabSz="457200">
                <a:lnSpc>
                  <a:spcPts val="2250"/>
                </a:lnSpc>
              </a:pPr>
              <a:endParaRPr sz="900">
                <a:solidFill>
                  <a:prstClr val="black"/>
                </a:solidFill>
                <a:latin typeface="Calibri"/>
              </a:endParaRPr>
            </a:p>
          </p:txBody>
        </p:sp>
      </p:grpSp>
      <p:pic>
        <p:nvPicPr>
          <p:cNvPr id="8" name="Picture 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16457" y="2400300"/>
            <a:ext cx="2057400" cy="2057400"/>
          </a:xfrm>
          <a:prstGeom prst="rect">
            <a:avLst/>
          </a:prstGeom>
        </p:spPr>
      </p:pic>
      <p:sp>
        <p:nvSpPr>
          <p:cNvPr id="9" name="TextBox 9"/>
          <p:cNvSpPr txBox="1"/>
          <p:nvPr/>
        </p:nvSpPr>
        <p:spPr>
          <a:xfrm>
            <a:off x="514350" y="1338263"/>
            <a:ext cx="1634050" cy="1025922"/>
          </a:xfrm>
          <a:prstGeom prst="rect">
            <a:avLst/>
          </a:prstGeom>
        </p:spPr>
        <p:txBody>
          <a:bodyPr lIns="0" tIns="0" rIns="0" bIns="0" rtlCol="0" anchor="t">
            <a:spAutoFit/>
          </a:bodyPr>
          <a:lstStyle/>
          <a:p>
            <a:pPr defTabSz="457200">
              <a:lnSpc>
                <a:spcPts val="2040"/>
              </a:lnSpc>
            </a:pPr>
            <a:r>
              <a:rPr lang="en-US" sz="1700" spc="85">
                <a:solidFill>
                  <a:srgbClr val="8C7294"/>
                </a:solidFill>
                <a:latin typeface="Futura Std 1 Italics"/>
              </a:rPr>
              <a:t>SENSORY DIETS AND SELF-REGULATION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300780" y="784462"/>
            <a:ext cx="9444780" cy="5289077"/>
          </a:xfrm>
          <a:prstGeom prst="rect">
            <a:avLst/>
          </a:prstGeom>
        </p:spPr>
      </p:pic>
      <p:sp>
        <p:nvSpPr>
          <p:cNvPr id="3" name="AutoShape 3"/>
          <p:cNvSpPr/>
          <p:nvPr/>
        </p:nvSpPr>
        <p:spPr>
          <a:xfrm>
            <a:off x="-150390" y="739351"/>
            <a:ext cx="2791092" cy="5379300"/>
          </a:xfrm>
          <a:prstGeom prst="rect">
            <a:avLst/>
          </a:prstGeom>
          <a:solidFill>
            <a:srgbClr val="FFFCFA"/>
          </a:solidFill>
        </p:spPr>
      </p:sp>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0" y="4167754"/>
            <a:ext cx="1832997" cy="1832997"/>
          </a:xfrm>
          <a:prstGeom prst="rect">
            <a:avLst/>
          </a:prstGeom>
        </p:spPr>
      </p:pic>
      <p:grpSp>
        <p:nvGrpSpPr>
          <p:cNvPr id="5" name="Group 5"/>
          <p:cNvGrpSpPr/>
          <p:nvPr/>
        </p:nvGrpSpPr>
        <p:grpSpPr>
          <a:xfrm>
            <a:off x="3169617" y="1061367"/>
            <a:ext cx="5355050" cy="8415497"/>
            <a:chOff x="0" y="-28575"/>
            <a:chExt cx="14280134" cy="22441323"/>
          </a:xfrm>
        </p:grpSpPr>
        <p:sp>
          <p:nvSpPr>
            <p:cNvPr id="6" name="TextBox 6"/>
            <p:cNvSpPr txBox="1"/>
            <p:nvPr/>
          </p:nvSpPr>
          <p:spPr>
            <a:xfrm>
              <a:off x="0" y="-28575"/>
              <a:ext cx="14280134" cy="18808567"/>
            </a:xfrm>
            <a:prstGeom prst="rect">
              <a:avLst/>
            </a:prstGeom>
          </p:spPr>
          <p:txBody>
            <a:bodyPr lIns="0" tIns="0" rIns="0" bIns="0" rtlCol="0" anchor="t">
              <a:spAutoFit/>
            </a:bodyPr>
            <a:lstStyle/>
            <a:p>
              <a:pPr algn="ctr" defTabSz="457200">
                <a:lnSpc>
                  <a:spcPts val="2226"/>
                </a:lnSpc>
              </a:pPr>
              <a:endParaRPr sz="900">
                <a:solidFill>
                  <a:prstClr val="black"/>
                </a:solidFill>
                <a:latin typeface="Calibri"/>
              </a:endParaRPr>
            </a:p>
            <a:p>
              <a:pPr marL="346710" lvl="1" indent="-173355" algn="ctr" defTabSz="457200">
                <a:lnSpc>
                  <a:spcPts val="2226"/>
                </a:lnSpc>
                <a:buFont typeface="Arial"/>
                <a:buChar char="•"/>
              </a:pPr>
              <a:r>
                <a:rPr lang="en-US" sz="2100" spc="-36">
                  <a:solidFill>
                    <a:srgbClr val="FFFCFA"/>
                  </a:solidFill>
                  <a:latin typeface="Futura Std 2 Bold Italics"/>
                </a:rPr>
                <a:t>Most OTs that specialize in sensory integration typically work with children, so there are more resources available for this age group.</a:t>
              </a:r>
            </a:p>
            <a:p>
              <a:pPr algn="ctr" defTabSz="457200">
                <a:lnSpc>
                  <a:spcPts val="2226"/>
                </a:lnSpc>
              </a:pPr>
              <a:endParaRPr lang="en-US" sz="2100" spc="-36">
                <a:solidFill>
                  <a:srgbClr val="FFFCFA"/>
                </a:solidFill>
                <a:latin typeface="Futura Std 2 Bold Italics"/>
              </a:endParaRPr>
            </a:p>
            <a:p>
              <a:pPr marL="346710" lvl="1" indent="-173355" algn="ctr" defTabSz="457200">
                <a:lnSpc>
                  <a:spcPts val="2226"/>
                </a:lnSpc>
                <a:buFont typeface="Arial"/>
                <a:buChar char="•"/>
              </a:pPr>
              <a:r>
                <a:rPr lang="en-US" sz="2100" spc="-36">
                  <a:solidFill>
                    <a:srgbClr val="FFFCFA"/>
                  </a:solidFill>
                  <a:latin typeface="Futura Std 2 Bold Italics"/>
                </a:rPr>
                <a:t>OTs are starting to realize the importance of offering sensory integration through adulthood.</a:t>
              </a:r>
            </a:p>
            <a:p>
              <a:pPr algn="ctr" defTabSz="457200">
                <a:lnSpc>
                  <a:spcPts val="2226"/>
                </a:lnSpc>
              </a:pPr>
              <a:endParaRPr lang="en-US" sz="2100" spc="-36">
                <a:solidFill>
                  <a:srgbClr val="FFFCFA"/>
                </a:solidFill>
                <a:latin typeface="Futura Std 2 Bold Italics"/>
              </a:endParaRPr>
            </a:p>
            <a:p>
              <a:pPr algn="ctr" defTabSz="457200">
                <a:lnSpc>
                  <a:spcPts val="2226"/>
                </a:lnSpc>
              </a:pPr>
              <a:r>
                <a:rPr lang="en-US" sz="2100" spc="-36">
                  <a:solidFill>
                    <a:srgbClr val="FFFCFA"/>
                  </a:solidFill>
                  <a:latin typeface="Futura Std 2 Bold Italics"/>
                </a:rPr>
                <a:t>Cascadia Therapy Services does serve people in Washington State of all ages with sensory processing challenges. CTS provides not only direct intervention, but also consulting services to group homes and businesses that want to make their environments more sensory friendly.</a:t>
              </a: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p:txBody>
        </p:sp>
        <p:sp>
          <p:nvSpPr>
            <p:cNvPr id="7" name="TextBox 7"/>
            <p:cNvSpPr txBox="1"/>
            <p:nvPr/>
          </p:nvSpPr>
          <p:spPr>
            <a:xfrm>
              <a:off x="0" y="21741623"/>
              <a:ext cx="14280134" cy="671125"/>
            </a:xfrm>
            <a:prstGeom prst="rect">
              <a:avLst/>
            </a:prstGeom>
          </p:spPr>
          <p:txBody>
            <a:bodyPr lIns="0" tIns="0" rIns="0" bIns="0" rtlCol="0" anchor="t">
              <a:spAutoFit/>
            </a:bodyPr>
            <a:lstStyle/>
            <a:p>
              <a:pPr algn="ctr" defTabSz="457200">
                <a:lnSpc>
                  <a:spcPts val="2250"/>
                </a:lnSpc>
              </a:pPr>
              <a:endParaRPr sz="900">
                <a:solidFill>
                  <a:prstClr val="black"/>
                </a:solidFill>
                <a:latin typeface="Calibri"/>
              </a:endParaRPr>
            </a:p>
          </p:txBody>
        </p:sp>
      </p:grpSp>
      <p:pic>
        <p:nvPicPr>
          <p:cNvPr id="8" name="Picture 8"/>
          <p:cNvPicPr>
            <a:picLocks noChangeAspect="1"/>
          </p:cNvPicPr>
          <p:nvPr/>
        </p:nvPicPr>
        <p:blipFill>
          <a:blip r:embed="rId7"/>
          <a:srcRect/>
          <a:stretch>
            <a:fillRect/>
          </a:stretch>
        </p:blipFill>
        <p:spPr>
          <a:xfrm>
            <a:off x="315470" y="2341053"/>
            <a:ext cx="1995851" cy="1995851"/>
          </a:xfrm>
          <a:prstGeom prst="rect">
            <a:avLst/>
          </a:prstGeom>
        </p:spPr>
      </p:pic>
      <p:sp>
        <p:nvSpPr>
          <p:cNvPr id="9" name="TextBox 9"/>
          <p:cNvSpPr txBox="1"/>
          <p:nvPr/>
        </p:nvSpPr>
        <p:spPr>
          <a:xfrm>
            <a:off x="428132" y="1212283"/>
            <a:ext cx="1770527" cy="1025922"/>
          </a:xfrm>
          <a:prstGeom prst="rect">
            <a:avLst/>
          </a:prstGeom>
        </p:spPr>
        <p:txBody>
          <a:bodyPr lIns="0" tIns="0" rIns="0" bIns="0" rtlCol="0" anchor="t">
            <a:spAutoFit/>
          </a:bodyPr>
          <a:lstStyle/>
          <a:p>
            <a:pPr defTabSz="457200">
              <a:lnSpc>
                <a:spcPts val="2040"/>
              </a:lnSpc>
            </a:pPr>
            <a:r>
              <a:rPr lang="en-US" sz="1700" spc="85">
                <a:solidFill>
                  <a:srgbClr val="8C7294"/>
                </a:solidFill>
                <a:latin typeface="Futura Std 1 Italics"/>
              </a:rPr>
              <a:t>OCCUPATIONAL THERAPISTS - HOW DO I FIND ONE?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V="1">
            <a:off x="-300780" y="784462"/>
            <a:ext cx="9444780" cy="5289077"/>
          </a:xfrm>
          <a:prstGeom prst="rect">
            <a:avLst/>
          </a:prstGeom>
        </p:spPr>
      </p:pic>
      <p:sp>
        <p:nvSpPr>
          <p:cNvPr id="3" name="AutoShape 3"/>
          <p:cNvSpPr/>
          <p:nvPr/>
        </p:nvSpPr>
        <p:spPr>
          <a:xfrm>
            <a:off x="-150390" y="739351"/>
            <a:ext cx="2791092" cy="5379300"/>
          </a:xfrm>
          <a:prstGeom prst="rect">
            <a:avLst/>
          </a:prstGeom>
          <a:solidFill>
            <a:srgbClr val="FFFCFA"/>
          </a:solidFill>
        </p:spPr>
      </p:sp>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400000">
            <a:off x="0" y="4167754"/>
            <a:ext cx="1832997" cy="1832997"/>
          </a:xfrm>
          <a:prstGeom prst="rect">
            <a:avLst/>
          </a:prstGeom>
        </p:spPr>
      </p:pic>
      <p:grpSp>
        <p:nvGrpSpPr>
          <p:cNvPr id="5" name="Group 5"/>
          <p:cNvGrpSpPr/>
          <p:nvPr/>
        </p:nvGrpSpPr>
        <p:grpSpPr>
          <a:xfrm>
            <a:off x="3169617" y="1061367"/>
            <a:ext cx="5355050" cy="8415497"/>
            <a:chOff x="0" y="-28575"/>
            <a:chExt cx="14280134" cy="22441323"/>
          </a:xfrm>
        </p:grpSpPr>
        <p:sp>
          <p:nvSpPr>
            <p:cNvPr id="6" name="TextBox 6"/>
            <p:cNvSpPr txBox="1"/>
            <p:nvPr/>
          </p:nvSpPr>
          <p:spPr>
            <a:xfrm>
              <a:off x="0" y="-28575"/>
              <a:ext cx="14280134" cy="18808567"/>
            </a:xfrm>
            <a:prstGeom prst="rect">
              <a:avLst/>
            </a:prstGeom>
          </p:spPr>
          <p:txBody>
            <a:bodyPr lIns="0" tIns="0" rIns="0" bIns="0" rtlCol="0" anchor="t">
              <a:spAutoFit/>
            </a:bodyPr>
            <a:lstStyle/>
            <a:p>
              <a:pPr algn="ctr" defTabSz="457200">
                <a:lnSpc>
                  <a:spcPts val="2226"/>
                </a:lnSpc>
              </a:pPr>
              <a:endParaRPr sz="900">
                <a:solidFill>
                  <a:prstClr val="black"/>
                </a:solidFill>
                <a:latin typeface="Calibri"/>
              </a:endParaRPr>
            </a:p>
            <a:p>
              <a:pPr marL="346710" lvl="1" indent="-173355" algn="ctr" defTabSz="457200">
                <a:lnSpc>
                  <a:spcPts val="2226"/>
                </a:lnSpc>
                <a:buFont typeface="Arial"/>
                <a:buChar char="•"/>
              </a:pPr>
              <a:r>
                <a:rPr lang="en-US" sz="2100" spc="-36">
                  <a:solidFill>
                    <a:srgbClr val="FFFCFA"/>
                  </a:solidFill>
                  <a:latin typeface="Futura Std 2 Bold Italics"/>
                </a:rPr>
                <a:t>Most OTs that specialize in sensory integration typically work with children, so there are more resources available for this age group.</a:t>
              </a:r>
            </a:p>
            <a:p>
              <a:pPr algn="ctr" defTabSz="457200">
                <a:lnSpc>
                  <a:spcPts val="2226"/>
                </a:lnSpc>
              </a:pPr>
              <a:endParaRPr lang="en-US" sz="2100" spc="-36">
                <a:solidFill>
                  <a:srgbClr val="FFFCFA"/>
                </a:solidFill>
                <a:latin typeface="Futura Std 2 Bold Italics"/>
              </a:endParaRPr>
            </a:p>
            <a:p>
              <a:pPr marL="346710" lvl="1" indent="-173355" algn="ctr" defTabSz="457200">
                <a:lnSpc>
                  <a:spcPts val="2226"/>
                </a:lnSpc>
                <a:buFont typeface="Arial"/>
                <a:buChar char="•"/>
              </a:pPr>
              <a:r>
                <a:rPr lang="en-US" sz="2100" spc="-36">
                  <a:solidFill>
                    <a:srgbClr val="FFFCFA"/>
                  </a:solidFill>
                  <a:latin typeface="Futura Std 2 Bold Italics"/>
                </a:rPr>
                <a:t>OTs are starting to realize the importance of offering sensory integration through adulthood.</a:t>
              </a:r>
            </a:p>
            <a:p>
              <a:pPr algn="ctr" defTabSz="457200">
                <a:lnSpc>
                  <a:spcPts val="2226"/>
                </a:lnSpc>
              </a:pPr>
              <a:endParaRPr lang="en-US" sz="2100" spc="-36">
                <a:solidFill>
                  <a:srgbClr val="FFFCFA"/>
                </a:solidFill>
                <a:latin typeface="Futura Std 2 Bold Italics"/>
              </a:endParaRPr>
            </a:p>
            <a:p>
              <a:pPr algn="ctr" defTabSz="457200">
                <a:lnSpc>
                  <a:spcPts val="2226"/>
                </a:lnSpc>
              </a:pPr>
              <a:r>
                <a:rPr lang="en-US" sz="2100" spc="-36">
                  <a:solidFill>
                    <a:srgbClr val="FFFCFA"/>
                  </a:solidFill>
                  <a:latin typeface="Futura Std 2 Bold Italics"/>
                </a:rPr>
                <a:t>Cascadia Therapy Services does serve people of all ages with sensory processing challenges. CTS provides not only direct intervention, but also consulting services to group homes and businesses that want to make their environments more sensory friendly.</a:t>
              </a: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a:p>
              <a:pPr algn="ctr" defTabSz="457200">
                <a:lnSpc>
                  <a:spcPts val="2226"/>
                </a:lnSpc>
              </a:pPr>
              <a:endParaRPr lang="en-US" sz="2100" spc="-36">
                <a:solidFill>
                  <a:srgbClr val="FFFCFA"/>
                </a:solidFill>
                <a:latin typeface="Futura Std 2 Bold Italics"/>
              </a:endParaRPr>
            </a:p>
          </p:txBody>
        </p:sp>
        <p:sp>
          <p:nvSpPr>
            <p:cNvPr id="7" name="TextBox 7"/>
            <p:cNvSpPr txBox="1"/>
            <p:nvPr/>
          </p:nvSpPr>
          <p:spPr>
            <a:xfrm>
              <a:off x="0" y="21741623"/>
              <a:ext cx="14280134" cy="671125"/>
            </a:xfrm>
            <a:prstGeom prst="rect">
              <a:avLst/>
            </a:prstGeom>
          </p:spPr>
          <p:txBody>
            <a:bodyPr lIns="0" tIns="0" rIns="0" bIns="0" rtlCol="0" anchor="t">
              <a:spAutoFit/>
            </a:bodyPr>
            <a:lstStyle/>
            <a:p>
              <a:pPr algn="ctr" defTabSz="457200">
                <a:lnSpc>
                  <a:spcPts val="2250"/>
                </a:lnSpc>
              </a:pPr>
              <a:endParaRPr sz="900">
                <a:solidFill>
                  <a:prstClr val="black"/>
                </a:solidFill>
                <a:latin typeface="Calibri"/>
              </a:endParaRPr>
            </a:p>
          </p:txBody>
        </p:sp>
      </p:grpSp>
      <p:pic>
        <p:nvPicPr>
          <p:cNvPr id="8" name="Picture 8"/>
          <p:cNvPicPr>
            <a:picLocks noChangeAspect="1"/>
          </p:cNvPicPr>
          <p:nvPr/>
        </p:nvPicPr>
        <p:blipFill>
          <a:blip r:embed="rId7"/>
          <a:srcRect/>
          <a:stretch>
            <a:fillRect/>
          </a:stretch>
        </p:blipFill>
        <p:spPr>
          <a:xfrm>
            <a:off x="94485" y="2894459"/>
            <a:ext cx="2457660" cy="53454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150390" y="784462"/>
            <a:ext cx="9444780" cy="5289077"/>
          </a:xfrm>
          <a:prstGeom prst="rect">
            <a:avLst/>
          </a:prstGeom>
        </p:spPr>
      </p:pic>
      <p:pic>
        <p:nvPicPr>
          <p:cNvPr id="3" name="Picture 3"/>
          <p:cNvPicPr>
            <a:picLocks noChangeAspect="1"/>
          </p:cNvPicPr>
          <p:nvPr/>
        </p:nvPicPr>
        <p:blipFill>
          <a:blip r:embed="rId5">
            <a:alphaModFix amt="7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6973487" y="3830237"/>
            <a:ext cx="2170514" cy="2170514"/>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77340" y="3221862"/>
            <a:ext cx="1889165" cy="1889165"/>
          </a:xfrm>
          <a:prstGeom prst="rect">
            <a:avLst/>
          </a:prstGeom>
        </p:spPr>
      </p:pic>
      <p:sp>
        <p:nvSpPr>
          <p:cNvPr id="5" name="TextBox 5"/>
          <p:cNvSpPr txBox="1"/>
          <p:nvPr/>
        </p:nvSpPr>
        <p:spPr>
          <a:xfrm>
            <a:off x="3046068" y="1761808"/>
            <a:ext cx="5583583" cy="4113498"/>
          </a:xfrm>
          <a:prstGeom prst="rect">
            <a:avLst/>
          </a:prstGeom>
        </p:spPr>
        <p:txBody>
          <a:bodyPr lIns="0" tIns="0" rIns="0" bIns="0" rtlCol="0" anchor="t">
            <a:spAutoFit/>
          </a:bodyPr>
          <a:lstStyle/>
          <a:p>
            <a:pPr marL="429260" lvl="1" indent="-214630" defTabSz="457200">
              <a:lnSpc>
                <a:spcPts val="3640"/>
              </a:lnSpc>
              <a:buFont typeface="Arial"/>
              <a:buChar char="•"/>
            </a:pPr>
            <a:r>
              <a:rPr lang="en-US" sz="2600">
                <a:solidFill>
                  <a:srgbClr val="FFFCFA"/>
                </a:solidFill>
                <a:latin typeface="Futura Std 2"/>
              </a:rPr>
              <a:t> Join the Facebook Group,"Sensory Support for Adults with SPD"</a:t>
            </a:r>
          </a:p>
          <a:p>
            <a:pPr marL="429260" lvl="1" indent="-214630" defTabSz="457200">
              <a:lnSpc>
                <a:spcPts val="3640"/>
              </a:lnSpc>
              <a:buFont typeface="Arial"/>
              <a:buChar char="•"/>
            </a:pPr>
            <a:r>
              <a:rPr lang="en-US" sz="2600">
                <a:solidFill>
                  <a:srgbClr val="FFFCFA"/>
                </a:solidFill>
                <a:latin typeface="Futura Std 2"/>
              </a:rPr>
              <a:t>Follow CTS! facebook.com/cascadiatherapy/</a:t>
            </a:r>
          </a:p>
          <a:p>
            <a:pPr marL="429260" lvl="1" indent="-214630" defTabSz="457200">
              <a:lnSpc>
                <a:spcPts val="3640"/>
              </a:lnSpc>
              <a:buFont typeface="Arial"/>
              <a:buChar char="•"/>
            </a:pPr>
            <a:r>
              <a:rPr lang="en-US" sz="2600">
                <a:solidFill>
                  <a:srgbClr val="FFFCFA"/>
                </a:solidFill>
                <a:latin typeface="Futura Std 2"/>
              </a:rPr>
              <a:t>Subscribe on YouTube</a:t>
            </a:r>
          </a:p>
          <a:p>
            <a:pPr marL="429260" lvl="1" indent="-214630" defTabSz="457200">
              <a:lnSpc>
                <a:spcPts val="3640"/>
              </a:lnSpc>
              <a:buFont typeface="Arial"/>
              <a:buChar char="•"/>
            </a:pPr>
            <a:r>
              <a:rPr lang="en-US" sz="2600">
                <a:solidFill>
                  <a:srgbClr val="FFFCFA"/>
                </a:solidFill>
                <a:latin typeface="Futura Std 2"/>
              </a:rPr>
              <a:t>Sign up for our newsletter on cascadiatherapy.com</a:t>
            </a:r>
          </a:p>
        </p:txBody>
      </p:sp>
      <p:pic>
        <p:nvPicPr>
          <p:cNvPr id="6" name="Picture 6"/>
          <p:cNvPicPr>
            <a:picLocks noChangeAspect="1"/>
          </p:cNvPicPr>
          <p:nvPr/>
        </p:nvPicPr>
        <p:blipFill>
          <a:blip r:embed="rId9"/>
          <a:srcRect/>
          <a:stretch>
            <a:fillRect/>
          </a:stretch>
        </p:blipFill>
        <p:spPr>
          <a:xfrm>
            <a:off x="119452" y="1197453"/>
            <a:ext cx="3019852" cy="664368"/>
          </a:xfrm>
          <a:prstGeom prst="rect">
            <a:avLst/>
          </a:prstGeom>
        </p:spPr>
      </p:pic>
      <p:sp>
        <p:nvSpPr>
          <p:cNvPr id="7" name="TextBox 7"/>
          <p:cNvSpPr txBox="1"/>
          <p:nvPr/>
        </p:nvSpPr>
        <p:spPr>
          <a:xfrm>
            <a:off x="236794" y="2055065"/>
            <a:ext cx="3007493" cy="461665"/>
          </a:xfrm>
          <a:prstGeom prst="rect">
            <a:avLst/>
          </a:prstGeom>
        </p:spPr>
        <p:txBody>
          <a:bodyPr lIns="0" tIns="0" rIns="0" bIns="0" rtlCol="0" anchor="t">
            <a:spAutoFit/>
          </a:bodyPr>
          <a:lstStyle/>
          <a:p>
            <a:pPr defTabSz="457200">
              <a:lnSpc>
                <a:spcPts val="3600"/>
              </a:lnSpc>
            </a:pPr>
            <a:r>
              <a:rPr lang="en-US" sz="3000" spc="-30">
                <a:solidFill>
                  <a:srgbClr val="FFFCFA"/>
                </a:solidFill>
                <a:latin typeface="Futura Std 1 Bold Italics"/>
              </a:rPr>
              <a:t>Stay Connected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CFA"/>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a:off x="-150390" y="784462"/>
            <a:ext cx="9444780" cy="5289077"/>
          </a:xfrm>
          <a:prstGeom prst="rect">
            <a:avLst/>
          </a:prstGeom>
        </p:spPr>
      </p:pic>
      <p:pic>
        <p:nvPicPr>
          <p:cNvPr id="3" name="Picture 3"/>
          <p:cNvPicPr>
            <a:picLocks noChangeAspect="1"/>
          </p:cNvPicPr>
          <p:nvPr/>
        </p:nvPicPr>
        <p:blipFill>
          <a:blip r:embed="rId5">
            <a:alphaModFix amt="7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0800000">
            <a:off x="6973487" y="3830237"/>
            <a:ext cx="2170514" cy="2170514"/>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99184" y="2106348"/>
            <a:ext cx="1414463" cy="2057400"/>
          </a:xfrm>
          <a:prstGeom prst="rect">
            <a:avLst/>
          </a:prstGeom>
        </p:spPr>
      </p:pic>
      <p:sp>
        <p:nvSpPr>
          <p:cNvPr id="5" name="TextBox 5"/>
          <p:cNvSpPr txBox="1"/>
          <p:nvPr/>
        </p:nvSpPr>
        <p:spPr>
          <a:xfrm>
            <a:off x="209900" y="1309688"/>
            <a:ext cx="3007493" cy="461665"/>
          </a:xfrm>
          <a:prstGeom prst="rect">
            <a:avLst/>
          </a:prstGeom>
        </p:spPr>
        <p:txBody>
          <a:bodyPr lIns="0" tIns="0" rIns="0" bIns="0" rtlCol="0" anchor="t">
            <a:spAutoFit/>
          </a:bodyPr>
          <a:lstStyle/>
          <a:p>
            <a:pPr defTabSz="457200">
              <a:lnSpc>
                <a:spcPts val="3600"/>
              </a:lnSpc>
            </a:pPr>
            <a:r>
              <a:rPr lang="en-US" sz="3000" spc="-30">
                <a:solidFill>
                  <a:srgbClr val="FFFCFA"/>
                </a:solidFill>
                <a:latin typeface="Futura Std 1 Bold Italics"/>
              </a:rPr>
              <a:t>References </a:t>
            </a:r>
          </a:p>
        </p:txBody>
      </p:sp>
      <p:sp>
        <p:nvSpPr>
          <p:cNvPr id="6" name="TextBox 6"/>
          <p:cNvSpPr txBox="1"/>
          <p:nvPr/>
        </p:nvSpPr>
        <p:spPr>
          <a:xfrm>
            <a:off x="3132052" y="1454996"/>
            <a:ext cx="5226319" cy="5488618"/>
          </a:xfrm>
          <a:prstGeom prst="rect">
            <a:avLst/>
          </a:prstGeom>
        </p:spPr>
        <p:txBody>
          <a:bodyPr lIns="0" tIns="0" rIns="0" bIns="0" rtlCol="0" anchor="t">
            <a:spAutoFit/>
          </a:bodyPr>
          <a:lstStyle/>
          <a:p>
            <a:pPr defTabSz="457200">
              <a:lnSpc>
                <a:spcPts val="1260"/>
              </a:lnSpc>
            </a:pPr>
            <a:r>
              <a:rPr lang="en-US" sz="900" dirty="0">
                <a:solidFill>
                  <a:srgbClr val="FFFCFA"/>
                </a:solidFill>
                <a:latin typeface="Open Sans"/>
              </a:rPr>
              <a:t>Avery, J., Collins, M., Gotts, S., Kenworthy, L., </a:t>
            </a:r>
            <a:r>
              <a:rPr lang="en-US" sz="900" dirty="0" err="1">
                <a:solidFill>
                  <a:srgbClr val="FFFCFA"/>
                </a:solidFill>
                <a:latin typeface="Open Sans"/>
              </a:rPr>
              <a:t>Ingeholm</a:t>
            </a:r>
            <a:r>
              <a:rPr lang="en-US" sz="900" dirty="0">
                <a:solidFill>
                  <a:srgbClr val="FFFCFA"/>
                </a:solidFill>
                <a:latin typeface="Open Sans"/>
              </a:rPr>
              <a:t>, J., Martin, A., Riddell, C., Simmons, W., Wallace, G., &amp; </a:t>
            </a:r>
            <a:r>
              <a:rPr lang="en-US" sz="900" dirty="0" err="1">
                <a:solidFill>
                  <a:srgbClr val="FFFCFA"/>
                </a:solidFill>
                <a:latin typeface="Open Sans"/>
              </a:rPr>
              <a:t>Wohltjen</a:t>
            </a:r>
            <a:r>
              <a:rPr lang="en-US" sz="900" dirty="0">
                <a:solidFill>
                  <a:srgbClr val="FFFCFA"/>
                </a:solidFill>
                <a:latin typeface="Open Sans"/>
              </a:rPr>
              <a:t>, S. (2018). Neural Correlates of Reactivity in Autism Spectrum Disorder. </a:t>
            </a:r>
            <a:r>
              <a:rPr lang="en-US" sz="900" dirty="0" err="1">
                <a:solidFill>
                  <a:srgbClr val="FFFCFA"/>
                </a:solidFill>
                <a:latin typeface="Open Sans Italics"/>
              </a:rPr>
              <a:t>NeuroImage</a:t>
            </a:r>
            <a:r>
              <a:rPr lang="en-US" sz="900" dirty="0">
                <a:solidFill>
                  <a:srgbClr val="FFFCFA"/>
                </a:solidFill>
                <a:latin typeface="Open Sans Italics"/>
              </a:rPr>
              <a:t> Clinical, Volume 19. 38-46. </a:t>
            </a:r>
          </a:p>
          <a:p>
            <a:pPr defTabSz="457200">
              <a:lnSpc>
                <a:spcPts val="840"/>
              </a:lnSpc>
            </a:pPr>
            <a:endParaRPr lang="en-US" sz="900" dirty="0">
              <a:solidFill>
                <a:srgbClr val="FFFCFA"/>
              </a:solidFill>
              <a:latin typeface="Open Sans Italics"/>
            </a:endParaRPr>
          </a:p>
          <a:p>
            <a:pPr defTabSz="457200">
              <a:lnSpc>
                <a:spcPts val="1260"/>
              </a:lnSpc>
            </a:pPr>
            <a:r>
              <a:rPr lang="en-US" sz="900" dirty="0" err="1">
                <a:solidFill>
                  <a:srgbClr val="FFFCFA"/>
                </a:solidFill>
                <a:latin typeface="Open Sans"/>
              </a:rPr>
              <a:t>Furfaro</a:t>
            </a:r>
            <a:r>
              <a:rPr lang="en-US" sz="900" dirty="0">
                <a:solidFill>
                  <a:srgbClr val="FFFCFA"/>
                </a:solidFill>
                <a:latin typeface="Open Sans"/>
              </a:rPr>
              <a:t>, H. (2018). Social Smells Evoke Unusual Responses in People with Autism, Spectrum, Accessed May 2020, &lt;https://www.spectrumnews.org/news/social-smells-evoke-unusual-responses-people-autism/&gt;</a:t>
            </a:r>
          </a:p>
          <a:p>
            <a:pPr defTabSz="457200">
              <a:lnSpc>
                <a:spcPts val="1260"/>
              </a:lnSpc>
            </a:pPr>
            <a:endParaRPr lang="en-US" sz="900" dirty="0">
              <a:solidFill>
                <a:srgbClr val="FFFCFA"/>
              </a:solidFill>
              <a:latin typeface="Open Sans"/>
            </a:endParaRPr>
          </a:p>
          <a:p>
            <a:pPr defTabSz="457200">
              <a:lnSpc>
                <a:spcPts val="1260"/>
              </a:lnSpc>
            </a:pPr>
            <a:r>
              <a:rPr lang="en-US" sz="900" dirty="0">
                <a:solidFill>
                  <a:srgbClr val="FFFCFA"/>
                </a:solidFill>
                <a:latin typeface="Open Sans"/>
              </a:rPr>
              <a:t>Howe, F.E.J., Stagg, S.D. How Sensory Experiences Affect Adolescents with an Autistic Spectrum Condition Within the Classroom. J Autism Dev </a:t>
            </a:r>
            <a:r>
              <a:rPr lang="en-US" sz="900" dirty="0" err="1">
                <a:solidFill>
                  <a:srgbClr val="FFFCFA"/>
                </a:solidFill>
                <a:latin typeface="Open Sans"/>
              </a:rPr>
              <a:t>Disord</a:t>
            </a:r>
            <a:r>
              <a:rPr lang="en-US" sz="900" dirty="0">
                <a:solidFill>
                  <a:srgbClr val="FFFCFA"/>
                </a:solidFill>
                <a:latin typeface="Open Sans"/>
              </a:rPr>
              <a:t> 46, 1656–1668 (2016). https://doi.org/10.1007/s10803-015-2693-1</a:t>
            </a:r>
          </a:p>
          <a:p>
            <a:pPr defTabSz="457200">
              <a:lnSpc>
                <a:spcPts val="1260"/>
              </a:lnSpc>
            </a:pPr>
            <a:endParaRPr lang="en-US" sz="900" dirty="0">
              <a:solidFill>
                <a:srgbClr val="FFFCFA"/>
              </a:solidFill>
              <a:latin typeface="Open Sans"/>
            </a:endParaRPr>
          </a:p>
          <a:p>
            <a:pPr defTabSz="457200">
              <a:lnSpc>
                <a:spcPts val="1260"/>
              </a:lnSpc>
            </a:pPr>
            <a:r>
              <a:rPr lang="en-US" sz="900" dirty="0" err="1">
                <a:solidFill>
                  <a:srgbClr val="FFFCFA"/>
                </a:solidFill>
                <a:latin typeface="Open Sans"/>
              </a:rPr>
              <a:t>Koscinski</a:t>
            </a:r>
            <a:r>
              <a:rPr lang="en-US" sz="900" dirty="0">
                <a:solidFill>
                  <a:srgbClr val="FFFCFA"/>
                </a:solidFill>
                <a:latin typeface="Open Sans"/>
              </a:rPr>
              <a:t>, C. (2020) Puberty in Autism, The Pocket OT, Accessed May 2020, &lt;https://www.pocketot.com/puberty-in-autism-sensory-processing-disorder-5-tips-for-teens/&gt;</a:t>
            </a:r>
          </a:p>
          <a:p>
            <a:pPr defTabSz="457200">
              <a:lnSpc>
                <a:spcPts val="1260"/>
              </a:lnSpc>
            </a:pPr>
            <a:endParaRPr lang="en-US" sz="900" dirty="0">
              <a:solidFill>
                <a:srgbClr val="FFFCFA"/>
              </a:solidFill>
              <a:latin typeface="Open Sans"/>
            </a:endParaRPr>
          </a:p>
          <a:p>
            <a:pPr defTabSz="457200">
              <a:lnSpc>
                <a:spcPts val="1260"/>
              </a:lnSpc>
            </a:pPr>
            <a:r>
              <a:rPr lang="en-US" sz="900" dirty="0" err="1">
                <a:solidFill>
                  <a:srgbClr val="FFFCFA"/>
                </a:solidFill>
                <a:latin typeface="Open Sans"/>
              </a:rPr>
              <a:t>Raymaker</a:t>
            </a:r>
            <a:r>
              <a:rPr lang="en-US" sz="900" dirty="0">
                <a:solidFill>
                  <a:srgbClr val="FFFCFA"/>
                </a:solidFill>
                <a:latin typeface="Open Sans"/>
              </a:rPr>
              <a:t>, D. (2019) Autistic Burnout: My Physical Body and Mind Started Shutting Down, Accessed May 2020, &lt;https://www.seattlechildrens.org/globalassets/documents/health-and-safety/autism/autism_206_raymaker_slides.pdf&gt;</a:t>
            </a:r>
          </a:p>
          <a:p>
            <a:pPr defTabSz="457200">
              <a:lnSpc>
                <a:spcPts val="1260"/>
              </a:lnSpc>
            </a:pPr>
            <a:endParaRPr lang="en-US" sz="900" dirty="0">
              <a:solidFill>
                <a:srgbClr val="FFFCFA"/>
              </a:solidFill>
              <a:latin typeface="Open Sans"/>
            </a:endParaRPr>
          </a:p>
          <a:p>
            <a:pPr defTabSz="457200">
              <a:lnSpc>
                <a:spcPts val="1260"/>
              </a:lnSpc>
            </a:pPr>
            <a:r>
              <a:rPr lang="en-US" sz="900" dirty="0">
                <a:solidFill>
                  <a:srgbClr val="FFFCFA"/>
                </a:solidFill>
                <a:latin typeface="Futura Std 2"/>
              </a:rPr>
              <a:t>Sarris, M. (2015). What do we know about noise sensitivity in autism? Access May 2020, &lt;https://iancommunity.org/ssc/noise-sensitivity-autism&gt;</a:t>
            </a:r>
          </a:p>
          <a:p>
            <a:pPr defTabSz="457200">
              <a:lnSpc>
                <a:spcPts val="1260"/>
              </a:lnSpc>
            </a:pPr>
            <a:endParaRPr lang="en-US" sz="900" dirty="0">
              <a:solidFill>
                <a:srgbClr val="FFFCFA"/>
              </a:solidFill>
              <a:latin typeface="Futura Std 2"/>
            </a:endParaRPr>
          </a:p>
          <a:p>
            <a:pPr defTabSz="457200">
              <a:lnSpc>
                <a:spcPts val="1260"/>
              </a:lnSpc>
            </a:pPr>
            <a:r>
              <a:rPr lang="en-US" sz="900" dirty="0">
                <a:solidFill>
                  <a:srgbClr val="FFFCFA"/>
                </a:solidFill>
                <a:latin typeface="Futura Std 2"/>
              </a:rPr>
              <a:t>Taylor, K.M. and Trott, M. A. 1991 in Williams, M.S. and </a:t>
            </a:r>
            <a:r>
              <a:rPr lang="en-US" sz="900" dirty="0" err="1">
                <a:solidFill>
                  <a:srgbClr val="FFFCFA"/>
                </a:solidFill>
                <a:latin typeface="Futura Std 2"/>
              </a:rPr>
              <a:t>Shellenberger</a:t>
            </a:r>
            <a:r>
              <a:rPr lang="en-US" sz="900" dirty="0">
                <a:solidFill>
                  <a:srgbClr val="FFFCFA"/>
                </a:solidFill>
                <a:latin typeface="Futura Std 2"/>
              </a:rPr>
              <a:t>, S. (1996). “How Does Your Engine Run?”® A leader’s guide to the Alert Program® for self-regulation. Albuquerque, NM: </a:t>
            </a:r>
            <a:r>
              <a:rPr lang="en-US" sz="900" dirty="0" err="1">
                <a:solidFill>
                  <a:srgbClr val="FFFCFA"/>
                </a:solidFill>
                <a:latin typeface="Futura Std 2"/>
              </a:rPr>
              <a:t>TherapyWorks</a:t>
            </a:r>
            <a:r>
              <a:rPr lang="en-US" sz="900" dirty="0">
                <a:solidFill>
                  <a:srgbClr val="FFFCFA"/>
                </a:solidFill>
                <a:latin typeface="Futura Std 2"/>
              </a:rPr>
              <a:t>, Inc.</a:t>
            </a:r>
          </a:p>
          <a:p>
            <a:pPr defTabSz="457200">
              <a:lnSpc>
                <a:spcPts val="1260"/>
              </a:lnSpc>
            </a:pPr>
            <a:endParaRPr lang="en-US" sz="900" dirty="0">
              <a:solidFill>
                <a:srgbClr val="FFFCFA"/>
              </a:solidFill>
              <a:latin typeface="Futura Std 2"/>
            </a:endParaRPr>
          </a:p>
          <a:p>
            <a:pPr defTabSz="457200">
              <a:lnSpc>
                <a:spcPts val="1260"/>
              </a:lnSpc>
            </a:pPr>
            <a:endParaRPr lang="en-US" sz="900" dirty="0">
              <a:solidFill>
                <a:srgbClr val="FFFCFA"/>
              </a:solidFill>
              <a:latin typeface="Futura Std 2"/>
            </a:endParaRPr>
          </a:p>
          <a:p>
            <a:pPr algn="ctr" defTabSz="457200">
              <a:lnSpc>
                <a:spcPts val="1260"/>
              </a:lnSpc>
            </a:pPr>
            <a:endParaRPr lang="en-US" sz="900" dirty="0">
              <a:solidFill>
                <a:srgbClr val="FFFCFA"/>
              </a:solidFill>
              <a:latin typeface="Futura Std 2"/>
            </a:endParaRPr>
          </a:p>
          <a:p>
            <a:pPr algn="ctr" defTabSz="457200">
              <a:lnSpc>
                <a:spcPts val="1260"/>
              </a:lnSpc>
            </a:pPr>
            <a:endParaRPr lang="en-US" sz="900" dirty="0">
              <a:solidFill>
                <a:srgbClr val="FFFCFA"/>
              </a:solidFill>
              <a:latin typeface="Futura Std 2"/>
            </a:endParaRPr>
          </a:p>
          <a:p>
            <a:pPr algn="ctr" defTabSz="457200">
              <a:lnSpc>
                <a:spcPts val="1260"/>
              </a:lnSpc>
            </a:pPr>
            <a:endParaRPr lang="en-US" sz="900" dirty="0">
              <a:solidFill>
                <a:srgbClr val="FFFCFA"/>
              </a:solidFill>
              <a:latin typeface="Futura Std 2"/>
            </a:endParaRPr>
          </a:p>
          <a:p>
            <a:pPr algn="ctr" defTabSz="457200">
              <a:lnSpc>
                <a:spcPts val="1260"/>
              </a:lnSpc>
            </a:pPr>
            <a:endParaRPr lang="en-US" sz="900" dirty="0">
              <a:solidFill>
                <a:srgbClr val="FFFCFA"/>
              </a:solidFill>
              <a:latin typeface="Futura Std 2"/>
            </a:endParaRPr>
          </a:p>
          <a:p>
            <a:pPr algn="ctr" defTabSz="457200">
              <a:lnSpc>
                <a:spcPts val="1960"/>
              </a:lnSpc>
            </a:pPr>
            <a:endParaRPr lang="en-US" sz="900" dirty="0">
              <a:solidFill>
                <a:srgbClr val="FFFCFA"/>
              </a:solidFill>
              <a:latin typeface="Futura Std 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FB84C-B14F-2A4C-8B08-C2EF6B0C711C}"/>
              </a:ext>
            </a:extLst>
          </p:cNvPr>
          <p:cNvSpPr>
            <a:spLocks noGrp="1"/>
          </p:cNvSpPr>
          <p:nvPr>
            <p:ph type="ctrTitle"/>
          </p:nvPr>
        </p:nvSpPr>
        <p:spPr/>
        <p:txBody>
          <a:bodyPr/>
          <a:lstStyle/>
          <a:p>
            <a:r>
              <a:rPr lang="en-US" dirty="0" err="1"/>
              <a:t>Interoception</a:t>
            </a:r>
            <a:endParaRPr lang="en-US" dirty="0"/>
          </a:p>
        </p:txBody>
      </p:sp>
      <p:sp>
        <p:nvSpPr>
          <p:cNvPr id="3" name="Subtitle 2">
            <a:extLst>
              <a:ext uri="{FF2B5EF4-FFF2-40B4-BE49-F238E27FC236}">
                <a16:creationId xmlns:a16="http://schemas.microsoft.com/office/drawing/2014/main" id="{4084DFFA-7D96-E849-9E1A-2315F5A87961}"/>
              </a:ext>
            </a:extLst>
          </p:cNvPr>
          <p:cNvSpPr>
            <a:spLocks noGrp="1"/>
          </p:cNvSpPr>
          <p:nvPr>
            <p:ph type="subTitle" idx="1"/>
          </p:nvPr>
        </p:nvSpPr>
        <p:spPr/>
        <p:txBody>
          <a:bodyPr/>
          <a:lstStyle/>
          <a:p>
            <a:r>
              <a:rPr lang="en-US" dirty="0"/>
              <a:t>By Diane Knoll, OTR/l</a:t>
            </a:r>
          </a:p>
        </p:txBody>
      </p:sp>
    </p:spTree>
    <p:extLst>
      <p:ext uri="{BB962C8B-B14F-4D97-AF65-F5344CB8AC3E}">
        <p14:creationId xmlns:p14="http://schemas.microsoft.com/office/powerpoint/2010/main" val="1935321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43EC0-54F2-5645-A7B4-DA616199840C}"/>
              </a:ext>
            </a:extLst>
          </p:cNvPr>
          <p:cNvSpPr>
            <a:spLocks noGrp="1"/>
          </p:cNvSpPr>
          <p:nvPr>
            <p:ph type="title"/>
          </p:nvPr>
        </p:nvSpPr>
        <p:spPr/>
        <p:txBody>
          <a:bodyPr/>
          <a:lstStyle/>
          <a:p>
            <a:r>
              <a:rPr lang="en-US" dirty="0"/>
              <a:t>What is </a:t>
            </a:r>
            <a:r>
              <a:rPr lang="en-US" dirty="0" err="1"/>
              <a:t>interoception</a:t>
            </a:r>
            <a:r>
              <a:rPr lang="en-US" dirty="0"/>
              <a:t>?</a:t>
            </a:r>
          </a:p>
        </p:txBody>
      </p:sp>
      <p:sp>
        <p:nvSpPr>
          <p:cNvPr id="3" name="Content Placeholder 2">
            <a:extLst>
              <a:ext uri="{FF2B5EF4-FFF2-40B4-BE49-F238E27FC236}">
                <a16:creationId xmlns:a16="http://schemas.microsoft.com/office/drawing/2014/main" id="{31E2A1DA-DC70-804D-85E7-2C54B8455E1F}"/>
              </a:ext>
            </a:extLst>
          </p:cNvPr>
          <p:cNvSpPr>
            <a:spLocks noGrp="1"/>
          </p:cNvSpPr>
          <p:nvPr>
            <p:ph idx="1"/>
          </p:nvPr>
        </p:nvSpPr>
        <p:spPr/>
        <p:txBody>
          <a:bodyPr>
            <a:noAutofit/>
          </a:bodyPr>
          <a:lstStyle/>
          <a:p>
            <a:r>
              <a:rPr lang="en-US" sz="1800" dirty="0" err="1"/>
              <a:t>Interoception</a:t>
            </a:r>
            <a:r>
              <a:rPr lang="en-US" sz="1800" dirty="0"/>
              <a:t> is our 8</a:t>
            </a:r>
            <a:r>
              <a:rPr lang="en-US" sz="1800" baseline="30000" dirty="0"/>
              <a:t>th</a:t>
            </a:r>
            <a:r>
              <a:rPr lang="en-US" sz="1800" dirty="0"/>
              <a:t> sense and helps us read our internal body clues. It includes:</a:t>
            </a:r>
          </a:p>
          <a:p>
            <a:r>
              <a:rPr lang="en-US" sz="1800" dirty="0"/>
              <a:t>Hunger or Fullness                             </a:t>
            </a:r>
          </a:p>
          <a:p>
            <a:r>
              <a:rPr lang="en-US" sz="1800" dirty="0"/>
              <a:t>Thirst</a:t>
            </a:r>
          </a:p>
          <a:p>
            <a:r>
              <a:rPr lang="en-US" sz="1800" dirty="0"/>
              <a:t>Pain</a:t>
            </a:r>
          </a:p>
          <a:p>
            <a:r>
              <a:rPr lang="en-US" sz="1800" dirty="0"/>
              <a:t>Body Temperature</a:t>
            </a:r>
          </a:p>
          <a:p>
            <a:r>
              <a:rPr lang="en-US" sz="1800" dirty="0"/>
              <a:t>Heart and Breathing Rate</a:t>
            </a:r>
          </a:p>
          <a:p>
            <a:r>
              <a:rPr lang="en-US" sz="1800" dirty="0"/>
              <a:t>Social Touch</a:t>
            </a:r>
          </a:p>
          <a:p>
            <a:r>
              <a:rPr lang="en-US" sz="1800" dirty="0"/>
              <a:t>Muscle Tension</a:t>
            </a:r>
          </a:p>
        </p:txBody>
      </p:sp>
      <p:pic>
        <p:nvPicPr>
          <p:cNvPr id="5" name="Picture 4">
            <a:extLst>
              <a:ext uri="{FF2B5EF4-FFF2-40B4-BE49-F238E27FC236}">
                <a16:creationId xmlns:a16="http://schemas.microsoft.com/office/drawing/2014/main" id="{DEC41E4E-522D-6942-B688-FCDE86348EA8}"/>
              </a:ext>
            </a:extLst>
          </p:cNvPr>
          <p:cNvPicPr>
            <a:picLocks noChangeAspect="1"/>
          </p:cNvPicPr>
          <p:nvPr/>
        </p:nvPicPr>
        <p:blipFill>
          <a:blip r:embed="rId3"/>
          <a:stretch>
            <a:fillRect/>
          </a:stretch>
        </p:blipFill>
        <p:spPr>
          <a:xfrm>
            <a:off x="6564854" y="3073998"/>
            <a:ext cx="1714500" cy="2571750"/>
          </a:xfrm>
          <a:prstGeom prst="rect">
            <a:avLst/>
          </a:prstGeom>
        </p:spPr>
      </p:pic>
    </p:spTree>
    <p:extLst>
      <p:ext uri="{BB962C8B-B14F-4D97-AF65-F5344CB8AC3E}">
        <p14:creationId xmlns:p14="http://schemas.microsoft.com/office/powerpoint/2010/main" val="3852068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750F2-8645-D847-AE6E-DDDAE6BF04B7}"/>
              </a:ext>
            </a:extLst>
          </p:cNvPr>
          <p:cNvSpPr>
            <a:spLocks noGrp="1"/>
          </p:cNvSpPr>
          <p:nvPr>
            <p:ph type="title"/>
          </p:nvPr>
        </p:nvSpPr>
        <p:spPr/>
        <p:txBody>
          <a:bodyPr/>
          <a:lstStyle/>
          <a:p>
            <a:r>
              <a:rPr lang="en-US" dirty="0" err="1"/>
              <a:t>Interoception</a:t>
            </a:r>
            <a:r>
              <a:rPr lang="en-US" dirty="0"/>
              <a:t> Cont.</a:t>
            </a:r>
          </a:p>
        </p:txBody>
      </p:sp>
      <p:sp>
        <p:nvSpPr>
          <p:cNvPr id="3" name="Content Placeholder 2">
            <a:extLst>
              <a:ext uri="{FF2B5EF4-FFF2-40B4-BE49-F238E27FC236}">
                <a16:creationId xmlns:a16="http://schemas.microsoft.com/office/drawing/2014/main" id="{F3F552A1-F785-5D4F-9B8B-2397B1DAC6A4}"/>
              </a:ext>
            </a:extLst>
          </p:cNvPr>
          <p:cNvSpPr>
            <a:spLocks noGrp="1"/>
          </p:cNvSpPr>
          <p:nvPr>
            <p:ph idx="1"/>
          </p:nvPr>
        </p:nvSpPr>
        <p:spPr/>
        <p:txBody>
          <a:bodyPr>
            <a:normAutofit/>
          </a:bodyPr>
          <a:lstStyle/>
          <a:p>
            <a:r>
              <a:rPr lang="en-US" sz="1800" dirty="0"/>
              <a:t>Itch</a:t>
            </a:r>
          </a:p>
          <a:p>
            <a:r>
              <a:rPr lang="en-US" sz="1800" dirty="0"/>
              <a:t>Nausea</a:t>
            </a:r>
          </a:p>
          <a:p>
            <a:r>
              <a:rPr lang="en-US" sz="1800" dirty="0"/>
              <a:t>Sleepiness</a:t>
            </a:r>
          </a:p>
          <a:p>
            <a:r>
              <a:rPr lang="en-US" sz="1800" dirty="0"/>
              <a:t>Tickle</a:t>
            </a:r>
          </a:p>
          <a:p>
            <a:r>
              <a:rPr lang="en-US" sz="1800" dirty="0"/>
              <a:t>Physical Exertion</a:t>
            </a:r>
          </a:p>
          <a:p>
            <a:r>
              <a:rPr lang="en-US" sz="1800" dirty="0"/>
              <a:t>Social Touch</a:t>
            </a:r>
          </a:p>
          <a:p>
            <a:r>
              <a:rPr lang="en-US" sz="1800" dirty="0"/>
              <a:t>Need For The Bathroom</a:t>
            </a:r>
          </a:p>
        </p:txBody>
      </p:sp>
      <p:pic>
        <p:nvPicPr>
          <p:cNvPr id="5" name="Picture 4">
            <a:extLst>
              <a:ext uri="{FF2B5EF4-FFF2-40B4-BE49-F238E27FC236}">
                <a16:creationId xmlns:a16="http://schemas.microsoft.com/office/drawing/2014/main" id="{E5F25B1C-DE4D-F340-8025-206C4CCAF4A0}"/>
              </a:ext>
            </a:extLst>
          </p:cNvPr>
          <p:cNvPicPr>
            <a:picLocks noChangeAspect="1"/>
          </p:cNvPicPr>
          <p:nvPr/>
        </p:nvPicPr>
        <p:blipFill>
          <a:blip r:embed="rId3"/>
          <a:stretch>
            <a:fillRect/>
          </a:stretch>
        </p:blipFill>
        <p:spPr>
          <a:xfrm>
            <a:off x="6051177" y="1939853"/>
            <a:ext cx="2345167" cy="2931458"/>
          </a:xfrm>
          <a:prstGeom prst="rect">
            <a:avLst/>
          </a:prstGeom>
        </p:spPr>
      </p:pic>
    </p:spTree>
    <p:extLst>
      <p:ext uri="{BB962C8B-B14F-4D97-AF65-F5344CB8AC3E}">
        <p14:creationId xmlns:p14="http://schemas.microsoft.com/office/powerpoint/2010/main" val="1614820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18DE-D636-9F4C-938E-D94F65D95854}"/>
              </a:ext>
            </a:extLst>
          </p:cNvPr>
          <p:cNvSpPr>
            <a:spLocks noGrp="1"/>
          </p:cNvSpPr>
          <p:nvPr>
            <p:ph type="title"/>
          </p:nvPr>
        </p:nvSpPr>
        <p:spPr/>
        <p:txBody>
          <a:bodyPr/>
          <a:lstStyle/>
          <a:p>
            <a:r>
              <a:rPr lang="en-US" dirty="0" err="1"/>
              <a:t>Interoception</a:t>
            </a:r>
            <a:r>
              <a:rPr lang="en-US" dirty="0"/>
              <a:t> history</a:t>
            </a:r>
          </a:p>
        </p:txBody>
      </p:sp>
      <p:sp>
        <p:nvSpPr>
          <p:cNvPr id="3" name="Content Placeholder 2">
            <a:extLst>
              <a:ext uri="{FF2B5EF4-FFF2-40B4-BE49-F238E27FC236}">
                <a16:creationId xmlns:a16="http://schemas.microsoft.com/office/drawing/2014/main" id="{0C4ABBFB-6ACB-A847-BBD9-7DA04363F5E3}"/>
              </a:ext>
            </a:extLst>
          </p:cNvPr>
          <p:cNvSpPr>
            <a:spLocks noGrp="1"/>
          </p:cNvSpPr>
          <p:nvPr>
            <p:ph idx="1"/>
          </p:nvPr>
        </p:nvSpPr>
        <p:spPr/>
        <p:txBody>
          <a:bodyPr>
            <a:normAutofit/>
          </a:bodyPr>
          <a:lstStyle/>
          <a:p>
            <a:r>
              <a:rPr lang="en-US" dirty="0"/>
              <a:t>Sir Charles Sherrington, a Nobel-Prize winning doctor, first coined the term in 1906.</a:t>
            </a:r>
          </a:p>
          <a:p>
            <a:r>
              <a:rPr lang="en-US" dirty="0"/>
              <a:t>He described it as ”the feelings we get from our internal organs”.</a:t>
            </a:r>
          </a:p>
          <a:p>
            <a:r>
              <a:rPr lang="en-US" dirty="0" err="1"/>
              <a:t>Interoception</a:t>
            </a:r>
            <a:r>
              <a:rPr lang="en-US" dirty="0"/>
              <a:t> remained mostly unknow for almost 90 years until Neuroscientist A.D. Craig published new research.</a:t>
            </a:r>
          </a:p>
          <a:p>
            <a:r>
              <a:rPr lang="en-US" dirty="0"/>
              <a:t>Dr. Craig’s research discovered that there are pathways that lead from tissues and organs in the body          spinal cord          to a specific parts of the brain.</a:t>
            </a:r>
          </a:p>
          <a:p>
            <a:r>
              <a:rPr lang="en-US" dirty="0"/>
              <a:t>Dr. Craig’s research found that </a:t>
            </a:r>
            <a:r>
              <a:rPr lang="en-US" dirty="0" err="1"/>
              <a:t>interoception</a:t>
            </a:r>
            <a:r>
              <a:rPr lang="en-US" dirty="0"/>
              <a:t> is more than feelings from our organs, but instead the entire condition of the inner body.</a:t>
            </a:r>
          </a:p>
          <a:p>
            <a:r>
              <a:rPr lang="en-US" dirty="0"/>
              <a:t>This includes temperature, pain, and itch. </a:t>
            </a:r>
          </a:p>
        </p:txBody>
      </p:sp>
      <p:sp>
        <p:nvSpPr>
          <p:cNvPr id="4" name="Right Arrow 3">
            <a:extLst>
              <a:ext uri="{FF2B5EF4-FFF2-40B4-BE49-F238E27FC236}">
                <a16:creationId xmlns:a16="http://schemas.microsoft.com/office/drawing/2014/main" id="{12AD4044-0115-0B46-BE26-760FFC5546CA}"/>
              </a:ext>
            </a:extLst>
          </p:cNvPr>
          <p:cNvSpPr/>
          <p:nvPr/>
        </p:nvSpPr>
        <p:spPr>
          <a:xfrm>
            <a:off x="1936377" y="4116818"/>
            <a:ext cx="363071" cy="1936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Gill Sans MT" panose="020B0502020104020203"/>
            </a:endParaRPr>
          </a:p>
        </p:txBody>
      </p:sp>
      <p:sp>
        <p:nvSpPr>
          <p:cNvPr id="5" name="Right Arrow 4">
            <a:extLst>
              <a:ext uri="{FF2B5EF4-FFF2-40B4-BE49-F238E27FC236}">
                <a16:creationId xmlns:a16="http://schemas.microsoft.com/office/drawing/2014/main" id="{A0FE2529-2370-B04F-AE41-4C354C266C9D}"/>
              </a:ext>
            </a:extLst>
          </p:cNvPr>
          <p:cNvSpPr/>
          <p:nvPr/>
        </p:nvSpPr>
        <p:spPr>
          <a:xfrm>
            <a:off x="3297066" y="4100681"/>
            <a:ext cx="363071" cy="1936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dirty="0">
              <a:solidFill>
                <a:prstClr val="white"/>
              </a:solidFill>
              <a:latin typeface="Gill Sans MT" panose="020B0502020104020203"/>
            </a:endParaRPr>
          </a:p>
        </p:txBody>
      </p:sp>
      <p:pic>
        <p:nvPicPr>
          <p:cNvPr id="7" name="Picture 6">
            <a:extLst>
              <a:ext uri="{FF2B5EF4-FFF2-40B4-BE49-F238E27FC236}">
                <a16:creationId xmlns:a16="http://schemas.microsoft.com/office/drawing/2014/main" id="{160C1C53-3F47-6544-AF60-A6724CAAAE54}"/>
              </a:ext>
            </a:extLst>
          </p:cNvPr>
          <p:cNvPicPr>
            <a:picLocks noChangeAspect="1"/>
          </p:cNvPicPr>
          <p:nvPr/>
        </p:nvPicPr>
        <p:blipFill>
          <a:blip r:embed="rId3"/>
          <a:stretch>
            <a:fillRect/>
          </a:stretch>
        </p:blipFill>
        <p:spPr>
          <a:xfrm>
            <a:off x="7011296" y="4795079"/>
            <a:ext cx="930690" cy="1137510"/>
          </a:xfrm>
          <a:prstGeom prst="rect">
            <a:avLst/>
          </a:prstGeom>
        </p:spPr>
      </p:pic>
      <p:pic>
        <p:nvPicPr>
          <p:cNvPr id="9" name="Picture 8">
            <a:extLst>
              <a:ext uri="{FF2B5EF4-FFF2-40B4-BE49-F238E27FC236}">
                <a16:creationId xmlns:a16="http://schemas.microsoft.com/office/drawing/2014/main" id="{8FF36AF0-087C-BE4D-9D96-B74C8A628BF6}"/>
              </a:ext>
            </a:extLst>
          </p:cNvPr>
          <p:cNvPicPr>
            <a:picLocks noChangeAspect="1"/>
          </p:cNvPicPr>
          <p:nvPr/>
        </p:nvPicPr>
        <p:blipFill>
          <a:blip r:embed="rId4"/>
          <a:stretch>
            <a:fillRect/>
          </a:stretch>
        </p:blipFill>
        <p:spPr>
          <a:xfrm>
            <a:off x="7011296" y="1253644"/>
            <a:ext cx="866775" cy="1304925"/>
          </a:xfrm>
          <a:prstGeom prst="rect">
            <a:avLst/>
          </a:prstGeom>
        </p:spPr>
      </p:pic>
    </p:spTree>
    <p:extLst>
      <p:ext uri="{BB962C8B-B14F-4D97-AF65-F5344CB8AC3E}">
        <p14:creationId xmlns:p14="http://schemas.microsoft.com/office/powerpoint/2010/main" val="21803642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0DEA-545F-8C46-8E1E-CD7BCFCD0D04}"/>
              </a:ext>
            </a:extLst>
          </p:cNvPr>
          <p:cNvSpPr>
            <a:spLocks noGrp="1"/>
          </p:cNvSpPr>
          <p:nvPr>
            <p:ph type="title"/>
          </p:nvPr>
        </p:nvSpPr>
        <p:spPr/>
        <p:txBody>
          <a:bodyPr/>
          <a:lstStyle/>
          <a:p>
            <a:r>
              <a:rPr lang="en-US" dirty="0"/>
              <a:t>Role of the insula</a:t>
            </a:r>
          </a:p>
        </p:txBody>
      </p:sp>
      <p:sp>
        <p:nvSpPr>
          <p:cNvPr id="3" name="Content Placeholder 2">
            <a:extLst>
              <a:ext uri="{FF2B5EF4-FFF2-40B4-BE49-F238E27FC236}">
                <a16:creationId xmlns:a16="http://schemas.microsoft.com/office/drawing/2014/main" id="{B476382A-19A1-CB40-BD98-9A892C3FE7F4}"/>
              </a:ext>
            </a:extLst>
          </p:cNvPr>
          <p:cNvSpPr>
            <a:spLocks noGrp="1"/>
          </p:cNvSpPr>
          <p:nvPr>
            <p:ph idx="1"/>
          </p:nvPr>
        </p:nvSpPr>
        <p:spPr/>
        <p:txBody>
          <a:bodyPr>
            <a:normAutofit fontScale="70000" lnSpcReduction="20000"/>
          </a:bodyPr>
          <a:lstStyle/>
          <a:p>
            <a:endParaRPr lang="en-US" dirty="0"/>
          </a:p>
          <a:p>
            <a:pPr marL="0" indent="0">
              <a:buNone/>
            </a:pPr>
            <a:endParaRPr lang="en-US" sz="2550" dirty="0"/>
          </a:p>
          <a:p>
            <a:r>
              <a:rPr lang="en-US" sz="3000" dirty="0"/>
              <a:t>The insular cortex is the part of the brain that receives the most interoceptive information.</a:t>
            </a:r>
          </a:p>
          <a:p>
            <a:r>
              <a:rPr lang="en-US" sz="3000" dirty="0"/>
              <a:t>It is called the insula for short. </a:t>
            </a:r>
          </a:p>
          <a:p>
            <a:r>
              <a:rPr lang="en-US" sz="3000" dirty="0"/>
              <a:t>It uses information from the heart, bladder, and stomach and translates that data into a message that makes sense to us on a conscious level.</a:t>
            </a:r>
          </a:p>
          <a:p>
            <a:r>
              <a:rPr lang="en-US" sz="3000" dirty="0"/>
              <a:t>It includes emotional states such as fear, anxiety, happiness, excitement, and frustration.</a:t>
            </a:r>
          </a:p>
          <a:p>
            <a:r>
              <a:rPr lang="en-US" sz="3000" dirty="0"/>
              <a:t>The insula lets us interpret ”how do I feel?”</a:t>
            </a:r>
          </a:p>
        </p:txBody>
      </p:sp>
      <p:pic>
        <p:nvPicPr>
          <p:cNvPr id="5" name="Picture 4">
            <a:extLst>
              <a:ext uri="{FF2B5EF4-FFF2-40B4-BE49-F238E27FC236}">
                <a16:creationId xmlns:a16="http://schemas.microsoft.com/office/drawing/2014/main" id="{A09CD4F5-9063-0C4D-B713-1D2F9B714CF2}"/>
              </a:ext>
            </a:extLst>
          </p:cNvPr>
          <p:cNvPicPr>
            <a:picLocks noChangeAspect="1"/>
          </p:cNvPicPr>
          <p:nvPr/>
        </p:nvPicPr>
        <p:blipFill>
          <a:blip r:embed="rId3"/>
          <a:stretch>
            <a:fillRect/>
          </a:stretch>
        </p:blipFill>
        <p:spPr>
          <a:xfrm>
            <a:off x="5555371" y="623454"/>
            <a:ext cx="2320010" cy="1662548"/>
          </a:xfrm>
          <a:prstGeom prst="rect">
            <a:avLst/>
          </a:prstGeom>
        </p:spPr>
      </p:pic>
    </p:spTree>
    <p:extLst>
      <p:ext uri="{BB962C8B-B14F-4D97-AF65-F5344CB8AC3E}">
        <p14:creationId xmlns:p14="http://schemas.microsoft.com/office/powerpoint/2010/main" val="1673276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AA04F-D55B-5F4F-9DB3-97C93E690F1B}"/>
              </a:ext>
            </a:extLst>
          </p:cNvPr>
          <p:cNvSpPr>
            <a:spLocks noGrp="1"/>
          </p:cNvSpPr>
          <p:nvPr>
            <p:ph type="title"/>
          </p:nvPr>
        </p:nvSpPr>
        <p:spPr/>
        <p:txBody>
          <a:bodyPr/>
          <a:lstStyle/>
          <a:p>
            <a:r>
              <a:rPr lang="en-US" dirty="0" err="1"/>
              <a:t>Interoception</a:t>
            </a:r>
            <a:r>
              <a:rPr lang="en-US" dirty="0"/>
              <a:t> and autism</a:t>
            </a:r>
          </a:p>
        </p:txBody>
      </p:sp>
      <p:sp>
        <p:nvSpPr>
          <p:cNvPr id="3" name="Content Placeholder 2">
            <a:extLst>
              <a:ext uri="{FF2B5EF4-FFF2-40B4-BE49-F238E27FC236}">
                <a16:creationId xmlns:a16="http://schemas.microsoft.com/office/drawing/2014/main" id="{3D3A7877-FDF6-B84C-AB9E-CD98F19037D7}"/>
              </a:ext>
            </a:extLst>
          </p:cNvPr>
          <p:cNvSpPr>
            <a:spLocks noGrp="1"/>
          </p:cNvSpPr>
          <p:nvPr>
            <p:ph idx="1"/>
          </p:nvPr>
        </p:nvSpPr>
        <p:spPr/>
        <p:txBody>
          <a:bodyPr>
            <a:normAutofit/>
          </a:bodyPr>
          <a:lstStyle/>
          <a:p>
            <a:r>
              <a:rPr lang="en-US" dirty="0"/>
              <a:t>Research shows there is a significant difference between the insula in the Autistic population and those who are not autistic </a:t>
            </a:r>
          </a:p>
          <a:p>
            <a:r>
              <a:rPr lang="en-US" dirty="0"/>
              <a:t>Connectivity within the subdivisions of the insula and between the insula and other parts of the brain showed a low connectivity of the mid and posterior insula in adolescents and adults with ASD (DiMartino et al., 2014)</a:t>
            </a:r>
          </a:p>
          <a:p>
            <a:r>
              <a:rPr lang="en-US" dirty="0"/>
              <a:t>In young children with ASD, brain studies have shown a hyper-connectivity.</a:t>
            </a:r>
          </a:p>
          <a:p>
            <a:r>
              <a:rPr lang="en-US" dirty="0"/>
              <a:t>This suggests a shift may occur from childhood to adolescents and adults with ASD. (Dickstein et. Al., 2013; Nomi &amp; Uddin, 2015).</a:t>
            </a:r>
          </a:p>
          <a:p>
            <a:r>
              <a:rPr lang="en-US" dirty="0"/>
              <a:t>Structural differences – Reduced gray matter volume in the insula in Autistic individuals (</a:t>
            </a:r>
            <a:r>
              <a:rPr lang="en-US" dirty="0" err="1"/>
              <a:t>Radeloff</a:t>
            </a:r>
            <a:r>
              <a:rPr lang="en-US" dirty="0"/>
              <a:t> et al.)</a:t>
            </a:r>
          </a:p>
        </p:txBody>
      </p:sp>
    </p:spTree>
    <p:extLst>
      <p:ext uri="{BB962C8B-B14F-4D97-AF65-F5344CB8AC3E}">
        <p14:creationId xmlns:p14="http://schemas.microsoft.com/office/powerpoint/2010/main" val="33783900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CDF6E-E4D9-0849-AE98-3A11C9146B97}"/>
              </a:ext>
            </a:extLst>
          </p:cNvPr>
          <p:cNvSpPr>
            <a:spLocks noGrp="1"/>
          </p:cNvSpPr>
          <p:nvPr>
            <p:ph type="title"/>
          </p:nvPr>
        </p:nvSpPr>
        <p:spPr/>
        <p:txBody>
          <a:bodyPr/>
          <a:lstStyle/>
          <a:p>
            <a:r>
              <a:rPr lang="en-US" dirty="0"/>
              <a:t>How do we know when we are thirsty?</a:t>
            </a:r>
          </a:p>
        </p:txBody>
      </p:sp>
      <p:sp>
        <p:nvSpPr>
          <p:cNvPr id="3" name="Content Placeholder 2">
            <a:extLst>
              <a:ext uri="{FF2B5EF4-FFF2-40B4-BE49-F238E27FC236}">
                <a16:creationId xmlns:a16="http://schemas.microsoft.com/office/drawing/2014/main" id="{C0B398A0-0CD8-8F49-8918-120736338842}"/>
              </a:ext>
            </a:extLst>
          </p:cNvPr>
          <p:cNvSpPr>
            <a:spLocks noGrp="1"/>
          </p:cNvSpPr>
          <p:nvPr>
            <p:ph idx="1"/>
          </p:nvPr>
        </p:nvSpPr>
        <p:spPr/>
        <p:txBody>
          <a:bodyPr>
            <a:normAutofit/>
          </a:bodyPr>
          <a:lstStyle/>
          <a:p>
            <a:r>
              <a:rPr lang="en-US" b="1" u="sng" dirty="0"/>
              <a:t>We feel the sensation</a:t>
            </a:r>
          </a:p>
          <a:p>
            <a:pPr marL="0" indent="0">
              <a:buNone/>
            </a:pPr>
            <a:r>
              <a:rPr lang="en-US" dirty="0"/>
              <a:t>Dry throat, dry mouth</a:t>
            </a:r>
          </a:p>
          <a:p>
            <a:r>
              <a:rPr lang="en-US" b="1" u="sng" dirty="0"/>
              <a:t>Body figures out what state it is in or emotion</a:t>
            </a:r>
          </a:p>
          <a:p>
            <a:pPr marL="0" indent="0">
              <a:buNone/>
            </a:pPr>
            <a:r>
              <a:rPr lang="en-US" dirty="0"/>
              <a:t>“I’m Thirsty”</a:t>
            </a:r>
          </a:p>
          <a:p>
            <a:r>
              <a:rPr lang="en-US" b="1" u="sng" dirty="0"/>
              <a:t>Urge to act</a:t>
            </a:r>
          </a:p>
          <a:p>
            <a:r>
              <a:rPr lang="en-US" b="1" u="sng" dirty="0"/>
              <a:t>Action</a:t>
            </a:r>
          </a:p>
          <a:p>
            <a:pPr marL="0" indent="0">
              <a:buNone/>
            </a:pPr>
            <a:r>
              <a:rPr lang="en-US" dirty="0"/>
              <a:t>Get a drink</a:t>
            </a:r>
          </a:p>
          <a:p>
            <a:r>
              <a:rPr lang="en-US" b="1" u="sng" dirty="0"/>
              <a:t>Outcome</a:t>
            </a:r>
          </a:p>
          <a:p>
            <a:pPr marL="0" indent="0">
              <a:buNone/>
            </a:pPr>
            <a:r>
              <a:rPr lang="en-US" dirty="0"/>
              <a:t>No longer have a dry throat, more comfortable</a:t>
            </a:r>
          </a:p>
          <a:p>
            <a:endParaRPr lang="en-US" dirty="0"/>
          </a:p>
          <a:p>
            <a:endParaRPr lang="en-US" dirty="0"/>
          </a:p>
        </p:txBody>
      </p:sp>
      <p:pic>
        <p:nvPicPr>
          <p:cNvPr id="5" name="Picture 4">
            <a:extLst>
              <a:ext uri="{FF2B5EF4-FFF2-40B4-BE49-F238E27FC236}">
                <a16:creationId xmlns:a16="http://schemas.microsoft.com/office/drawing/2014/main" id="{209141D8-F79C-0A47-A598-5797C33563A0}"/>
              </a:ext>
            </a:extLst>
          </p:cNvPr>
          <p:cNvPicPr>
            <a:picLocks noChangeAspect="1"/>
          </p:cNvPicPr>
          <p:nvPr/>
        </p:nvPicPr>
        <p:blipFill>
          <a:blip r:embed="rId3"/>
          <a:stretch>
            <a:fillRect/>
          </a:stretch>
        </p:blipFill>
        <p:spPr>
          <a:xfrm>
            <a:off x="5722374" y="1825113"/>
            <a:ext cx="3048000" cy="1714500"/>
          </a:xfrm>
          <a:prstGeom prst="rect">
            <a:avLst/>
          </a:prstGeom>
        </p:spPr>
      </p:pic>
    </p:spTree>
    <p:extLst>
      <p:ext uri="{BB962C8B-B14F-4D97-AF65-F5344CB8AC3E}">
        <p14:creationId xmlns:p14="http://schemas.microsoft.com/office/powerpoint/2010/main" val="654710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001CF-D48D-A547-8B3D-F69DED95067C}"/>
              </a:ext>
            </a:extLst>
          </p:cNvPr>
          <p:cNvSpPr>
            <a:spLocks noGrp="1"/>
          </p:cNvSpPr>
          <p:nvPr>
            <p:ph type="title"/>
          </p:nvPr>
        </p:nvSpPr>
        <p:spPr/>
        <p:txBody>
          <a:bodyPr>
            <a:normAutofit fontScale="90000"/>
          </a:bodyPr>
          <a:lstStyle/>
          <a:p>
            <a:r>
              <a:rPr lang="en-US" dirty="0"/>
              <a:t>What happens if we have poor interoceptive awareness of thirst?</a:t>
            </a:r>
          </a:p>
        </p:txBody>
      </p:sp>
      <p:sp>
        <p:nvSpPr>
          <p:cNvPr id="3" name="Content Placeholder 2">
            <a:extLst>
              <a:ext uri="{FF2B5EF4-FFF2-40B4-BE49-F238E27FC236}">
                <a16:creationId xmlns:a16="http://schemas.microsoft.com/office/drawing/2014/main" id="{77BC4891-6334-7D42-9566-E148574D5E18}"/>
              </a:ext>
            </a:extLst>
          </p:cNvPr>
          <p:cNvSpPr>
            <a:spLocks noGrp="1"/>
          </p:cNvSpPr>
          <p:nvPr>
            <p:ph idx="1"/>
          </p:nvPr>
        </p:nvSpPr>
        <p:spPr/>
        <p:txBody>
          <a:bodyPr>
            <a:noAutofit/>
          </a:bodyPr>
          <a:lstStyle/>
          <a:p>
            <a:r>
              <a:rPr lang="en-US" sz="1800" dirty="0"/>
              <a:t>We don’t feel the sensation</a:t>
            </a:r>
          </a:p>
          <a:p>
            <a:r>
              <a:rPr lang="en-US" sz="1800" dirty="0"/>
              <a:t>Our body doesn’t figure out it’s current state or emotion</a:t>
            </a:r>
          </a:p>
          <a:p>
            <a:r>
              <a:rPr lang="en-US" sz="1800" dirty="0"/>
              <a:t> We don’t get the urge to act</a:t>
            </a:r>
          </a:p>
          <a:p>
            <a:r>
              <a:rPr lang="en-US" sz="1800" dirty="0"/>
              <a:t>Inaction</a:t>
            </a:r>
          </a:p>
          <a:p>
            <a:r>
              <a:rPr lang="en-US" sz="1800" dirty="0"/>
              <a:t>Consequences – our body becomes more uncomfortable and eventually leads to dehydration.</a:t>
            </a:r>
          </a:p>
          <a:p>
            <a:r>
              <a:rPr lang="en-US" sz="1800" dirty="0"/>
              <a:t>Impacts our emotional state, energy, and focus. Can lead to heat exhaustion and poor kidney health.</a:t>
            </a:r>
          </a:p>
        </p:txBody>
      </p:sp>
    </p:spTree>
    <p:extLst>
      <p:ext uri="{BB962C8B-B14F-4D97-AF65-F5344CB8AC3E}">
        <p14:creationId xmlns:p14="http://schemas.microsoft.com/office/powerpoint/2010/main" val="2008091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AED66-19DD-3140-ABE4-A5E6A07D8936}"/>
              </a:ext>
            </a:extLst>
          </p:cNvPr>
          <p:cNvSpPr>
            <a:spLocks noGrp="1"/>
          </p:cNvSpPr>
          <p:nvPr>
            <p:ph type="title"/>
          </p:nvPr>
        </p:nvSpPr>
        <p:spPr/>
        <p:txBody>
          <a:bodyPr/>
          <a:lstStyle/>
          <a:p>
            <a:r>
              <a:rPr lang="en-US" dirty="0"/>
              <a:t>What does an emotion “feel” like?</a:t>
            </a:r>
          </a:p>
        </p:txBody>
      </p:sp>
      <p:sp>
        <p:nvSpPr>
          <p:cNvPr id="3" name="Content Placeholder 2">
            <a:extLst>
              <a:ext uri="{FF2B5EF4-FFF2-40B4-BE49-F238E27FC236}">
                <a16:creationId xmlns:a16="http://schemas.microsoft.com/office/drawing/2014/main" id="{BAF59C54-3CBC-A245-90E3-FD2A7617D392}"/>
              </a:ext>
            </a:extLst>
          </p:cNvPr>
          <p:cNvSpPr>
            <a:spLocks noGrp="1"/>
          </p:cNvSpPr>
          <p:nvPr>
            <p:ph idx="1"/>
          </p:nvPr>
        </p:nvSpPr>
        <p:spPr/>
        <p:txBody>
          <a:bodyPr>
            <a:normAutofit/>
          </a:bodyPr>
          <a:lstStyle/>
          <a:p>
            <a:r>
              <a:rPr lang="en-US" sz="2100" dirty="0"/>
              <a:t>SAD</a:t>
            </a:r>
          </a:p>
          <a:p>
            <a:pPr marL="0" indent="0">
              <a:buNone/>
            </a:pPr>
            <a:r>
              <a:rPr lang="en-US" sz="2100" dirty="0"/>
              <a:t>Lump in the throat, tight chest, wave of pain through the body</a:t>
            </a:r>
          </a:p>
          <a:p>
            <a:r>
              <a:rPr lang="en-US" sz="2100" dirty="0"/>
              <a:t>ANXIOUS</a:t>
            </a:r>
          </a:p>
          <a:p>
            <a:pPr marL="0" indent="0">
              <a:buNone/>
            </a:pPr>
            <a:r>
              <a:rPr lang="en-US" sz="2100" dirty="0"/>
              <a:t>Increased heart rate and breathing, break out into hives, feel flushed in the face</a:t>
            </a:r>
          </a:p>
          <a:p>
            <a:r>
              <a:rPr lang="en-US" sz="2100" dirty="0"/>
              <a:t>EXCITEMENT</a:t>
            </a:r>
          </a:p>
          <a:p>
            <a:pPr marL="0" indent="0">
              <a:buNone/>
            </a:pPr>
            <a:r>
              <a:rPr lang="en-US" sz="2100" dirty="0"/>
              <a:t>Butterflies in stomach, jittery, hard to sit still</a:t>
            </a:r>
          </a:p>
          <a:p>
            <a:pPr marL="0" indent="0">
              <a:buNone/>
            </a:pPr>
            <a:endParaRPr lang="en-US" dirty="0"/>
          </a:p>
        </p:txBody>
      </p:sp>
    </p:spTree>
    <p:extLst>
      <p:ext uri="{BB962C8B-B14F-4D97-AF65-F5344CB8AC3E}">
        <p14:creationId xmlns:p14="http://schemas.microsoft.com/office/powerpoint/2010/main" val="241069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heckerboard(across)">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748D-D617-1B48-8847-B7E15B3D2FD0}"/>
              </a:ext>
            </a:extLst>
          </p:cNvPr>
          <p:cNvSpPr>
            <a:spLocks noGrp="1"/>
          </p:cNvSpPr>
          <p:nvPr>
            <p:ph type="title"/>
          </p:nvPr>
        </p:nvSpPr>
        <p:spPr/>
        <p:txBody>
          <a:bodyPr/>
          <a:lstStyle/>
          <a:p>
            <a:r>
              <a:rPr lang="en-US" dirty="0"/>
              <a:t>Problems with </a:t>
            </a:r>
            <a:r>
              <a:rPr lang="en-US" dirty="0" err="1"/>
              <a:t>interoception</a:t>
            </a:r>
            <a:r>
              <a:rPr lang="en-US" dirty="0"/>
              <a:t> look like:</a:t>
            </a:r>
          </a:p>
        </p:txBody>
      </p:sp>
      <p:sp>
        <p:nvSpPr>
          <p:cNvPr id="3" name="Content Placeholder 2">
            <a:extLst>
              <a:ext uri="{FF2B5EF4-FFF2-40B4-BE49-F238E27FC236}">
                <a16:creationId xmlns:a16="http://schemas.microsoft.com/office/drawing/2014/main" id="{7C3F4AE2-5752-ED4D-997D-976D6681C098}"/>
              </a:ext>
            </a:extLst>
          </p:cNvPr>
          <p:cNvSpPr>
            <a:spLocks noGrp="1"/>
          </p:cNvSpPr>
          <p:nvPr>
            <p:ph idx="1"/>
          </p:nvPr>
        </p:nvSpPr>
        <p:spPr/>
        <p:txBody>
          <a:bodyPr/>
          <a:lstStyle/>
          <a:p>
            <a:r>
              <a:rPr lang="en-US" dirty="0"/>
              <a:t>Waiting until the last minute to use the bathroom</a:t>
            </a:r>
          </a:p>
          <a:p>
            <a:r>
              <a:rPr lang="en-US" dirty="0"/>
              <a:t>Always feeling hungry or thirsty</a:t>
            </a:r>
          </a:p>
          <a:p>
            <a:r>
              <a:rPr lang="en-US" dirty="0"/>
              <a:t>Panicking after a brief time of physical exertion</a:t>
            </a:r>
          </a:p>
          <a:p>
            <a:r>
              <a:rPr lang="en-US" dirty="0"/>
              <a:t>Frequent trips to the nurse’s office at school w/complaints of aches and pains</a:t>
            </a:r>
          </a:p>
          <a:p>
            <a:r>
              <a:rPr lang="en-US" dirty="0"/>
              <a:t>Insistence that they are feeling ok even when they are visibly angry</a:t>
            </a:r>
          </a:p>
          <a:p>
            <a:r>
              <a:rPr lang="en-US" dirty="0"/>
              <a:t>Poor flexibility and control of emotions</a:t>
            </a:r>
          </a:p>
          <a:p>
            <a:r>
              <a:rPr lang="en-US" dirty="0"/>
              <a:t>High rates of depression and poor self-esteem</a:t>
            </a:r>
          </a:p>
          <a:p>
            <a:r>
              <a:rPr lang="en-US" dirty="0"/>
              <a:t>Poor empathy</a:t>
            </a:r>
          </a:p>
          <a:p>
            <a:endParaRPr lang="en-US" dirty="0"/>
          </a:p>
        </p:txBody>
      </p:sp>
    </p:spTree>
    <p:extLst>
      <p:ext uri="{BB962C8B-B14F-4D97-AF65-F5344CB8AC3E}">
        <p14:creationId xmlns:p14="http://schemas.microsoft.com/office/powerpoint/2010/main" val="1081863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B9E9-3A54-9A48-A7EC-FB2916B6D546}"/>
              </a:ext>
            </a:extLst>
          </p:cNvPr>
          <p:cNvSpPr>
            <a:spLocks noGrp="1"/>
          </p:cNvSpPr>
          <p:nvPr>
            <p:ph type="title"/>
          </p:nvPr>
        </p:nvSpPr>
        <p:spPr/>
        <p:txBody>
          <a:bodyPr/>
          <a:lstStyle/>
          <a:p>
            <a:r>
              <a:rPr lang="en-US" dirty="0"/>
              <a:t>How </a:t>
            </a:r>
            <a:r>
              <a:rPr lang="en-US" dirty="0" err="1"/>
              <a:t>ot</a:t>
            </a:r>
            <a:r>
              <a:rPr lang="en-US" dirty="0"/>
              <a:t> helps </a:t>
            </a:r>
            <a:br>
              <a:rPr lang="en-US" dirty="0"/>
            </a:br>
            <a:endParaRPr lang="en-US" dirty="0"/>
          </a:p>
        </p:txBody>
      </p:sp>
      <p:sp>
        <p:nvSpPr>
          <p:cNvPr id="3" name="Content Placeholder 2">
            <a:extLst>
              <a:ext uri="{FF2B5EF4-FFF2-40B4-BE49-F238E27FC236}">
                <a16:creationId xmlns:a16="http://schemas.microsoft.com/office/drawing/2014/main" id="{1BE647B0-2B45-E542-93AC-CF3C5236D140}"/>
              </a:ext>
            </a:extLst>
          </p:cNvPr>
          <p:cNvSpPr>
            <a:spLocks noGrp="1"/>
          </p:cNvSpPr>
          <p:nvPr>
            <p:ph idx="1"/>
          </p:nvPr>
        </p:nvSpPr>
        <p:spPr/>
        <p:txBody>
          <a:bodyPr>
            <a:normAutofit/>
          </a:bodyPr>
          <a:lstStyle/>
          <a:p>
            <a:r>
              <a:rPr lang="en-US" sz="2700" dirty="0"/>
              <a:t>Research shows </a:t>
            </a:r>
            <a:r>
              <a:rPr lang="en-US" sz="2700" dirty="0" err="1"/>
              <a:t>interoception</a:t>
            </a:r>
            <a:r>
              <a:rPr lang="en-US" sz="2700" dirty="0"/>
              <a:t> can be improved with 2 types of interventions:</a:t>
            </a:r>
          </a:p>
          <a:p>
            <a:pPr marL="342900" indent="-342900">
              <a:buFont typeface="+mj-lt"/>
              <a:buAutoNum type="arabicPeriod"/>
            </a:pPr>
            <a:r>
              <a:rPr lang="en-US" sz="2700" dirty="0"/>
              <a:t>Adaptations for reduced interoceptive awareness</a:t>
            </a:r>
          </a:p>
          <a:p>
            <a:pPr marL="342900" indent="-342900">
              <a:buFont typeface="+mj-lt"/>
              <a:buAutoNum type="arabicPeriod"/>
            </a:pPr>
            <a:r>
              <a:rPr lang="en-US" sz="2700" dirty="0"/>
              <a:t>Interoceptive awareness building activities</a:t>
            </a:r>
          </a:p>
        </p:txBody>
      </p:sp>
    </p:spTree>
    <p:extLst>
      <p:ext uri="{BB962C8B-B14F-4D97-AF65-F5344CB8AC3E}">
        <p14:creationId xmlns:p14="http://schemas.microsoft.com/office/powerpoint/2010/main" val="7168718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AA96-E897-0D41-BF76-F36367E3FA84}"/>
              </a:ext>
            </a:extLst>
          </p:cNvPr>
          <p:cNvSpPr>
            <a:spLocks noGrp="1"/>
          </p:cNvSpPr>
          <p:nvPr>
            <p:ph type="title"/>
          </p:nvPr>
        </p:nvSpPr>
        <p:spPr/>
        <p:txBody>
          <a:bodyPr/>
          <a:lstStyle/>
          <a:p>
            <a:r>
              <a:rPr lang="en-US" dirty="0"/>
              <a:t>Adaptations for reduced </a:t>
            </a:r>
            <a:r>
              <a:rPr lang="en-US" dirty="0" err="1"/>
              <a:t>iA</a:t>
            </a:r>
            <a:r>
              <a:rPr lang="en-US" dirty="0"/>
              <a:t> – Visual supports </a:t>
            </a:r>
          </a:p>
        </p:txBody>
      </p:sp>
      <p:pic>
        <p:nvPicPr>
          <p:cNvPr id="7" name="Content Placeholder 6">
            <a:extLst>
              <a:ext uri="{FF2B5EF4-FFF2-40B4-BE49-F238E27FC236}">
                <a16:creationId xmlns:a16="http://schemas.microsoft.com/office/drawing/2014/main" id="{1E0F04F4-9EC5-684A-80F6-226FB80186D8}"/>
              </a:ext>
            </a:extLst>
          </p:cNvPr>
          <p:cNvPicPr>
            <a:picLocks noGrp="1" noChangeAspect="1"/>
          </p:cNvPicPr>
          <p:nvPr>
            <p:ph idx="1"/>
          </p:nvPr>
        </p:nvPicPr>
        <p:blipFill>
          <a:blip r:embed="rId3"/>
          <a:stretch>
            <a:fillRect/>
          </a:stretch>
        </p:blipFill>
        <p:spPr>
          <a:xfrm>
            <a:off x="1449029" y="2262947"/>
            <a:ext cx="2256503" cy="3384756"/>
          </a:xfrm>
        </p:spPr>
      </p:pic>
      <p:pic>
        <p:nvPicPr>
          <p:cNvPr id="5" name="Picture 4">
            <a:extLst>
              <a:ext uri="{FF2B5EF4-FFF2-40B4-BE49-F238E27FC236}">
                <a16:creationId xmlns:a16="http://schemas.microsoft.com/office/drawing/2014/main" id="{EE69CD42-AA64-2240-AAB6-18E3E2C0AF67}"/>
              </a:ext>
            </a:extLst>
          </p:cNvPr>
          <p:cNvPicPr>
            <a:picLocks noChangeAspect="1"/>
          </p:cNvPicPr>
          <p:nvPr/>
        </p:nvPicPr>
        <p:blipFill>
          <a:blip r:embed="rId4"/>
          <a:stretch>
            <a:fillRect/>
          </a:stretch>
        </p:blipFill>
        <p:spPr>
          <a:xfrm>
            <a:off x="5298358" y="2263138"/>
            <a:ext cx="2389239" cy="3382993"/>
          </a:xfrm>
          <a:prstGeom prst="rect">
            <a:avLst/>
          </a:prstGeom>
        </p:spPr>
      </p:pic>
    </p:spTree>
    <p:extLst>
      <p:ext uri="{BB962C8B-B14F-4D97-AF65-F5344CB8AC3E}">
        <p14:creationId xmlns:p14="http://schemas.microsoft.com/office/powerpoint/2010/main" val="4116137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49A54-AD1E-0F42-B046-C3D942068173}"/>
              </a:ext>
            </a:extLst>
          </p:cNvPr>
          <p:cNvSpPr>
            <a:spLocks noGrp="1"/>
          </p:cNvSpPr>
          <p:nvPr>
            <p:ph type="title"/>
          </p:nvPr>
        </p:nvSpPr>
        <p:spPr/>
        <p:txBody>
          <a:bodyPr/>
          <a:lstStyle/>
          <a:p>
            <a:r>
              <a:rPr lang="en-US" dirty="0"/>
              <a:t>Adaptations for reduced </a:t>
            </a:r>
            <a:r>
              <a:rPr lang="en-US" dirty="0" err="1"/>
              <a:t>iA</a:t>
            </a:r>
            <a:r>
              <a:rPr lang="en-US" dirty="0"/>
              <a:t> – Social narratives</a:t>
            </a:r>
          </a:p>
        </p:txBody>
      </p:sp>
      <p:pic>
        <p:nvPicPr>
          <p:cNvPr id="5" name="Content Placeholder 4">
            <a:extLst>
              <a:ext uri="{FF2B5EF4-FFF2-40B4-BE49-F238E27FC236}">
                <a16:creationId xmlns:a16="http://schemas.microsoft.com/office/drawing/2014/main" id="{28ED67A6-460B-D54D-8E37-4D0BDC75CED7}"/>
              </a:ext>
            </a:extLst>
          </p:cNvPr>
          <p:cNvPicPr>
            <a:picLocks noGrp="1" noChangeAspect="1"/>
          </p:cNvPicPr>
          <p:nvPr>
            <p:ph idx="1"/>
          </p:nvPr>
        </p:nvPicPr>
        <p:blipFill>
          <a:blip r:embed="rId3"/>
          <a:stretch>
            <a:fillRect/>
          </a:stretch>
        </p:blipFill>
        <p:spPr>
          <a:xfrm>
            <a:off x="3290465" y="2640576"/>
            <a:ext cx="2804306" cy="2804306"/>
          </a:xfrm>
        </p:spPr>
      </p:pic>
    </p:spTree>
    <p:extLst>
      <p:ext uri="{BB962C8B-B14F-4D97-AF65-F5344CB8AC3E}">
        <p14:creationId xmlns:p14="http://schemas.microsoft.com/office/powerpoint/2010/main" val="1563078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D0FF5-6D95-3B4F-8C2F-B6D2B1926D74}"/>
              </a:ext>
            </a:extLst>
          </p:cNvPr>
          <p:cNvSpPr>
            <a:spLocks noGrp="1"/>
          </p:cNvSpPr>
          <p:nvPr>
            <p:ph type="title"/>
          </p:nvPr>
        </p:nvSpPr>
        <p:spPr/>
        <p:txBody>
          <a:bodyPr/>
          <a:lstStyle/>
          <a:p>
            <a:r>
              <a:rPr lang="en-US" dirty="0"/>
              <a:t>Interoceptive Awareness builders</a:t>
            </a:r>
          </a:p>
        </p:txBody>
      </p:sp>
      <p:sp>
        <p:nvSpPr>
          <p:cNvPr id="3" name="Content Placeholder 2">
            <a:extLst>
              <a:ext uri="{FF2B5EF4-FFF2-40B4-BE49-F238E27FC236}">
                <a16:creationId xmlns:a16="http://schemas.microsoft.com/office/drawing/2014/main" id="{78193DE3-416B-0747-B5BE-873D977BE105}"/>
              </a:ext>
            </a:extLst>
          </p:cNvPr>
          <p:cNvSpPr>
            <a:spLocks noGrp="1"/>
          </p:cNvSpPr>
          <p:nvPr>
            <p:ph idx="1"/>
          </p:nvPr>
        </p:nvSpPr>
        <p:spPr/>
        <p:txBody>
          <a:bodyPr>
            <a:normAutofit/>
          </a:bodyPr>
          <a:lstStyle/>
          <a:p>
            <a:r>
              <a:rPr lang="en-US" sz="3000" dirty="0"/>
              <a:t>Body checks and scans</a:t>
            </a:r>
          </a:p>
          <a:p>
            <a:r>
              <a:rPr lang="en-US" sz="3000" dirty="0"/>
              <a:t>Mindfulness Activities</a:t>
            </a:r>
          </a:p>
          <a:p>
            <a:r>
              <a:rPr lang="en-US" sz="3000" dirty="0"/>
              <a:t>Emotional Regulation and Emotion Identification</a:t>
            </a:r>
          </a:p>
        </p:txBody>
      </p:sp>
    </p:spTree>
    <p:extLst>
      <p:ext uri="{BB962C8B-B14F-4D97-AF65-F5344CB8AC3E}">
        <p14:creationId xmlns:p14="http://schemas.microsoft.com/office/powerpoint/2010/main" val="15591522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57A10-858A-D64F-A08D-6598405A0AC4}"/>
              </a:ext>
            </a:extLst>
          </p:cNvPr>
          <p:cNvSpPr>
            <a:spLocks noGrp="1"/>
          </p:cNvSpPr>
          <p:nvPr>
            <p:ph type="title"/>
          </p:nvPr>
        </p:nvSpPr>
        <p:spPr/>
        <p:txBody>
          <a:bodyPr/>
          <a:lstStyle/>
          <a:p>
            <a:r>
              <a:rPr lang="en-US" dirty="0"/>
              <a:t>Body Check/Scan</a:t>
            </a:r>
          </a:p>
        </p:txBody>
      </p:sp>
      <p:pic>
        <p:nvPicPr>
          <p:cNvPr id="5" name="Content Placeholder 4">
            <a:extLst>
              <a:ext uri="{FF2B5EF4-FFF2-40B4-BE49-F238E27FC236}">
                <a16:creationId xmlns:a16="http://schemas.microsoft.com/office/drawing/2014/main" id="{4B9426C4-AE7E-D441-9A3E-0027104D3E6D}"/>
              </a:ext>
            </a:extLst>
          </p:cNvPr>
          <p:cNvPicPr>
            <a:picLocks noGrp="1" noChangeAspect="1"/>
          </p:cNvPicPr>
          <p:nvPr>
            <p:ph idx="1"/>
          </p:nvPr>
        </p:nvPicPr>
        <p:blipFill>
          <a:blip r:embed="rId3"/>
          <a:stretch>
            <a:fillRect/>
          </a:stretch>
        </p:blipFill>
        <p:spPr>
          <a:xfrm>
            <a:off x="3059579" y="1899287"/>
            <a:ext cx="3389153" cy="3946605"/>
          </a:xfrm>
        </p:spPr>
      </p:pic>
    </p:spTree>
    <p:extLst>
      <p:ext uri="{BB962C8B-B14F-4D97-AF65-F5344CB8AC3E}">
        <p14:creationId xmlns:p14="http://schemas.microsoft.com/office/powerpoint/2010/main" val="2000491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55CDF-128D-CF42-9414-B77066251F74}"/>
              </a:ext>
            </a:extLst>
          </p:cNvPr>
          <p:cNvSpPr>
            <a:spLocks noGrp="1"/>
          </p:cNvSpPr>
          <p:nvPr>
            <p:ph type="title"/>
          </p:nvPr>
        </p:nvSpPr>
        <p:spPr/>
        <p:txBody>
          <a:bodyPr/>
          <a:lstStyle/>
          <a:p>
            <a:r>
              <a:rPr lang="en-US" dirty="0"/>
              <a:t>Mindfulness Activities</a:t>
            </a:r>
          </a:p>
        </p:txBody>
      </p:sp>
      <p:pic>
        <p:nvPicPr>
          <p:cNvPr id="5" name="Content Placeholder 4">
            <a:extLst>
              <a:ext uri="{FF2B5EF4-FFF2-40B4-BE49-F238E27FC236}">
                <a16:creationId xmlns:a16="http://schemas.microsoft.com/office/drawing/2014/main" id="{15E87D7E-D747-E243-972A-4551667D4CFB}"/>
              </a:ext>
            </a:extLst>
          </p:cNvPr>
          <p:cNvPicPr>
            <a:picLocks noGrp="1" noChangeAspect="1"/>
          </p:cNvPicPr>
          <p:nvPr>
            <p:ph idx="1"/>
          </p:nvPr>
        </p:nvPicPr>
        <p:blipFill>
          <a:blip r:embed="rId3"/>
          <a:stretch>
            <a:fillRect/>
          </a:stretch>
        </p:blipFill>
        <p:spPr>
          <a:xfrm>
            <a:off x="2947221" y="1815060"/>
            <a:ext cx="3249559" cy="4185690"/>
          </a:xfrm>
        </p:spPr>
      </p:pic>
    </p:spTree>
    <p:extLst>
      <p:ext uri="{BB962C8B-B14F-4D97-AF65-F5344CB8AC3E}">
        <p14:creationId xmlns:p14="http://schemas.microsoft.com/office/powerpoint/2010/main" val="41669171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988BD-3777-744E-93C1-782EBBE5725E}"/>
              </a:ext>
            </a:extLst>
          </p:cNvPr>
          <p:cNvSpPr>
            <a:spLocks noGrp="1"/>
          </p:cNvSpPr>
          <p:nvPr>
            <p:ph type="title"/>
          </p:nvPr>
        </p:nvSpPr>
        <p:spPr/>
        <p:txBody>
          <a:bodyPr/>
          <a:lstStyle/>
          <a:p>
            <a:r>
              <a:rPr lang="en-US" dirty="0"/>
              <a:t>Emotional regulation and emotional identification</a:t>
            </a:r>
          </a:p>
        </p:txBody>
      </p:sp>
      <p:pic>
        <p:nvPicPr>
          <p:cNvPr id="5" name="Content Placeholder 4">
            <a:extLst>
              <a:ext uri="{FF2B5EF4-FFF2-40B4-BE49-F238E27FC236}">
                <a16:creationId xmlns:a16="http://schemas.microsoft.com/office/drawing/2014/main" id="{7C56FC32-4E29-7E4E-B4DF-75493F028FDE}"/>
              </a:ext>
            </a:extLst>
          </p:cNvPr>
          <p:cNvPicPr>
            <a:picLocks noGrp="1" noChangeAspect="1"/>
          </p:cNvPicPr>
          <p:nvPr>
            <p:ph idx="1"/>
          </p:nvPr>
        </p:nvPicPr>
        <p:blipFill>
          <a:blip r:embed="rId3"/>
          <a:stretch>
            <a:fillRect/>
          </a:stretch>
        </p:blipFill>
        <p:spPr>
          <a:xfrm>
            <a:off x="1791930" y="2263138"/>
            <a:ext cx="2780071" cy="3601562"/>
          </a:xfrm>
        </p:spPr>
      </p:pic>
      <p:pic>
        <p:nvPicPr>
          <p:cNvPr id="7" name="Picture 6">
            <a:extLst>
              <a:ext uri="{FF2B5EF4-FFF2-40B4-BE49-F238E27FC236}">
                <a16:creationId xmlns:a16="http://schemas.microsoft.com/office/drawing/2014/main" id="{50F4C328-D94B-4B4E-B479-71C90C11DAF5}"/>
              </a:ext>
            </a:extLst>
          </p:cNvPr>
          <p:cNvPicPr>
            <a:picLocks noChangeAspect="1"/>
          </p:cNvPicPr>
          <p:nvPr/>
        </p:nvPicPr>
        <p:blipFill>
          <a:blip r:embed="rId4"/>
          <a:stretch>
            <a:fillRect/>
          </a:stretch>
        </p:blipFill>
        <p:spPr>
          <a:xfrm>
            <a:off x="4572000" y="2263138"/>
            <a:ext cx="2883990" cy="3737612"/>
          </a:xfrm>
          <a:prstGeom prst="rect">
            <a:avLst/>
          </a:prstGeom>
        </p:spPr>
      </p:pic>
    </p:spTree>
    <p:extLst>
      <p:ext uri="{BB962C8B-B14F-4D97-AF65-F5344CB8AC3E}">
        <p14:creationId xmlns:p14="http://schemas.microsoft.com/office/powerpoint/2010/main" val="1416412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3C80-80FC-D840-85A8-47FF79446C78}"/>
              </a:ext>
            </a:extLst>
          </p:cNvPr>
          <p:cNvSpPr>
            <a:spLocks noGrp="1"/>
          </p:cNvSpPr>
          <p:nvPr>
            <p:ph type="title"/>
          </p:nvPr>
        </p:nvSpPr>
        <p:spPr/>
        <p:txBody>
          <a:bodyPr/>
          <a:lstStyle/>
          <a:p>
            <a:r>
              <a:rPr lang="en-US" dirty="0"/>
              <a:t>Listening to the experts…</a:t>
            </a:r>
          </a:p>
        </p:txBody>
      </p:sp>
      <p:sp>
        <p:nvSpPr>
          <p:cNvPr id="3" name="Content Placeholder 2">
            <a:extLst>
              <a:ext uri="{FF2B5EF4-FFF2-40B4-BE49-F238E27FC236}">
                <a16:creationId xmlns:a16="http://schemas.microsoft.com/office/drawing/2014/main" id="{84EF2DB5-EF77-E24B-B24B-661B90F46E6B}"/>
              </a:ext>
            </a:extLst>
          </p:cNvPr>
          <p:cNvSpPr>
            <a:spLocks noGrp="1"/>
          </p:cNvSpPr>
          <p:nvPr>
            <p:ph idx="1"/>
          </p:nvPr>
        </p:nvSpPr>
        <p:spPr/>
        <p:txBody>
          <a:bodyPr>
            <a:normAutofit/>
          </a:bodyPr>
          <a:lstStyle/>
          <a:p>
            <a:r>
              <a:rPr lang="en-US" i="1" dirty="0"/>
              <a:t>“Difficulties with </a:t>
            </a:r>
            <a:r>
              <a:rPr lang="en-US" i="1" dirty="0" err="1"/>
              <a:t>interoception</a:t>
            </a:r>
            <a:r>
              <a:rPr lang="en-US" i="1" dirty="0"/>
              <a:t> help to explain why I have such a hard time identifying my exact symptoms when I am sick, why sometimes I can eat snack after snack without feeling full and why I get upset so quickly, because I don’t feel it until I’m already far into the storm of the discomfort and frustration.” – Chloe Rothschild, 23</a:t>
            </a:r>
          </a:p>
          <a:p>
            <a:r>
              <a:rPr lang="en-US" i="1" dirty="0"/>
              <a:t>“A lot of times the inside of my body feels like one of those glitter timers—the ones that you can shake and the glitter goes every which way. I feel so many different things at once and I’m not sure what is important. It is very overwhelming.”</a:t>
            </a:r>
            <a:r>
              <a:rPr lang="en-US" dirty="0"/>
              <a:t>—Gracie, a 13-year-old with autism</a:t>
            </a:r>
          </a:p>
          <a:p>
            <a:r>
              <a:rPr lang="en-US" i="1" dirty="0"/>
              <a:t>“My son walked around on a broken leg for 2 days without a single complaint or indication of pain. It wasn’t until I noticed the swelling and bruising, that I realized he had a serious injury.”—Nick, father of a 14-year old son with autism</a:t>
            </a:r>
            <a:endParaRPr lang="en-US" dirty="0"/>
          </a:p>
        </p:txBody>
      </p:sp>
    </p:spTree>
    <p:extLst>
      <p:ext uri="{BB962C8B-B14F-4D97-AF65-F5344CB8AC3E}">
        <p14:creationId xmlns:p14="http://schemas.microsoft.com/office/powerpoint/2010/main" val="2458660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10241E-60CA-7F4A-AFDA-1BF29423E142}"/>
              </a:ext>
            </a:extLst>
          </p:cNvPr>
          <p:cNvSpPr>
            <a:spLocks noGrp="1"/>
          </p:cNvSpPr>
          <p:nvPr>
            <p:ph type="title"/>
          </p:nvPr>
        </p:nvSpPr>
        <p:spPr>
          <a:xfrm>
            <a:off x="482600" y="643467"/>
            <a:ext cx="4812413" cy="4567137"/>
          </a:xfrm>
        </p:spPr>
        <p:txBody>
          <a:bodyPr vert="horz" lIns="91440" tIns="45720" rIns="91440" bIns="45720" rtlCol="0" anchor="b">
            <a:normAutofit/>
          </a:bodyPr>
          <a:lstStyle/>
          <a:p>
            <a:pPr defTabSz="914400"/>
            <a:r>
              <a:rPr lang="en-US" sz="3800" dirty="0"/>
              <a:t>Sensory Processing in Action:  </a:t>
            </a:r>
            <a:br>
              <a:rPr lang="en-US" sz="3800" dirty="0"/>
            </a:br>
            <a:br>
              <a:rPr lang="en-US" sz="3800" dirty="0"/>
            </a:br>
            <a:r>
              <a:rPr lang="en-US" sz="3800" dirty="0"/>
              <a:t>Education and Participation…and the Many Layers</a:t>
            </a:r>
            <a:br>
              <a:rPr lang="en-US" sz="3800" dirty="0"/>
            </a:br>
            <a:br>
              <a:rPr lang="en-US" sz="3800" dirty="0"/>
            </a:br>
            <a:endParaRPr lang="en-US" sz="3800" dirty="0"/>
          </a:p>
        </p:txBody>
      </p:sp>
      <p:sp>
        <p:nvSpPr>
          <p:cNvPr id="3" name="Text Placeholder 2">
            <a:extLst>
              <a:ext uri="{FF2B5EF4-FFF2-40B4-BE49-F238E27FC236}">
                <a16:creationId xmlns:a16="http://schemas.microsoft.com/office/drawing/2014/main" id="{DFB4B528-7F07-74D4-0675-7E20C764B6D1}"/>
              </a:ext>
            </a:extLst>
          </p:cNvPr>
          <p:cNvSpPr>
            <a:spLocks noGrp="1"/>
          </p:cNvSpPr>
          <p:nvPr>
            <p:ph type="body" idx="1"/>
          </p:nvPr>
        </p:nvSpPr>
        <p:spPr>
          <a:xfrm>
            <a:off x="482600" y="5277684"/>
            <a:ext cx="3465438" cy="775494"/>
          </a:xfrm>
        </p:spPr>
        <p:txBody>
          <a:bodyPr vert="horz" lIns="91440" tIns="45720" rIns="91440" bIns="45720" rtlCol="0">
            <a:normAutofit/>
          </a:bodyPr>
          <a:lstStyle/>
          <a:p>
            <a:pPr defTabSz="914400">
              <a:spcBef>
                <a:spcPts val="1000"/>
              </a:spcBef>
            </a:pPr>
            <a:r>
              <a:rPr lang="en-US" sz="2000">
                <a:solidFill>
                  <a:schemeClr val="tx1"/>
                </a:solidFill>
              </a:rPr>
              <a:t>Katherine Legros </a:t>
            </a:r>
          </a:p>
          <a:p>
            <a:pPr defTabSz="914400">
              <a:spcBef>
                <a:spcPts val="1000"/>
              </a:spcBef>
            </a:pPr>
            <a:r>
              <a:rPr lang="en-US" sz="2000">
                <a:solidFill>
                  <a:schemeClr val="tx1"/>
                </a:solidFill>
              </a:rPr>
              <a:t>Occupational Therapist</a:t>
            </a:r>
          </a:p>
        </p:txBody>
      </p:sp>
      <p:pic>
        <p:nvPicPr>
          <p:cNvPr id="5" name="Picture 4">
            <a:extLst>
              <a:ext uri="{FF2B5EF4-FFF2-40B4-BE49-F238E27FC236}">
                <a16:creationId xmlns:a16="http://schemas.microsoft.com/office/drawing/2014/main" id="{41D60922-3625-DB65-DC6C-C638FECC2411}"/>
              </a:ext>
            </a:extLst>
          </p:cNvPr>
          <p:cNvPicPr>
            <a:picLocks noChangeAspect="1"/>
          </p:cNvPicPr>
          <p:nvPr/>
        </p:nvPicPr>
        <p:blipFill rotWithShape="1">
          <a:blip r:embed="rId3"/>
          <a:srcRect l="51092"/>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6056520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0DCC097-1DB8-4B6D-85D0-6FBA0E1CA4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7" name="Freeform: Shape 2056">
            <a:extLst>
              <a:ext uri="{FF2B5EF4-FFF2-40B4-BE49-F238E27FC236}">
                <a16:creationId xmlns:a16="http://schemas.microsoft.com/office/drawing/2014/main" id="{E0B58608-23C8-4441-994D-C6823EEE1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2083506"/>
          </a:xfrm>
          <a:custGeom>
            <a:avLst/>
            <a:gdLst>
              <a:gd name="connsiteX0" fmla="*/ 0 w 12191999"/>
              <a:gd name="connsiteY0" fmla="*/ 0 h 2083506"/>
              <a:gd name="connsiteX1" fmla="*/ 9429748 w 12191999"/>
              <a:gd name="connsiteY1" fmla="*/ 0 h 2083506"/>
              <a:gd name="connsiteX2" fmla="*/ 9429748 w 12191999"/>
              <a:gd name="connsiteY2" fmla="*/ 1 h 2083506"/>
              <a:gd name="connsiteX3" fmla="*/ 12191999 w 12191999"/>
              <a:gd name="connsiteY3" fmla="*/ 1 h 2083506"/>
              <a:gd name="connsiteX4" fmla="*/ 12191999 w 12191999"/>
              <a:gd name="connsiteY4" fmla="*/ 1164372 h 2083506"/>
              <a:gd name="connsiteX5" fmla="*/ 12147852 w 12191999"/>
              <a:gd name="connsiteY5" fmla="*/ 1163783 h 2083506"/>
              <a:gd name="connsiteX6" fmla="*/ 11993604 w 12191999"/>
              <a:gd name="connsiteY6" fmla="*/ 1153496 h 2083506"/>
              <a:gd name="connsiteX7" fmla="*/ 11865319 w 12191999"/>
              <a:gd name="connsiteY7" fmla="*/ 1176624 h 2083506"/>
              <a:gd name="connsiteX8" fmla="*/ 11718353 w 12191999"/>
              <a:gd name="connsiteY8" fmla="*/ 1209136 h 2083506"/>
              <a:gd name="connsiteX9" fmla="*/ 11609067 w 12191999"/>
              <a:gd name="connsiteY9" fmla="*/ 1218512 h 2083506"/>
              <a:gd name="connsiteX10" fmla="*/ 11545958 w 12191999"/>
              <a:gd name="connsiteY10" fmla="*/ 1240430 h 2083506"/>
              <a:gd name="connsiteX11" fmla="*/ 11445770 w 12191999"/>
              <a:gd name="connsiteY11" fmla="*/ 1225780 h 2083506"/>
              <a:gd name="connsiteX12" fmla="*/ 11398842 w 12191999"/>
              <a:gd name="connsiteY12" fmla="*/ 1227250 h 2083506"/>
              <a:gd name="connsiteX13" fmla="*/ 11240093 w 12191999"/>
              <a:gd name="connsiteY13" fmla="*/ 1266797 h 2083506"/>
              <a:gd name="connsiteX14" fmla="*/ 11141364 w 12191999"/>
              <a:gd name="connsiteY14" fmla="*/ 1288059 h 2083506"/>
              <a:gd name="connsiteX15" fmla="*/ 11015396 w 12191999"/>
              <a:gd name="connsiteY15" fmla="*/ 1353104 h 2083506"/>
              <a:gd name="connsiteX16" fmla="*/ 10973905 w 12191999"/>
              <a:gd name="connsiteY16" fmla="*/ 1365109 h 2083506"/>
              <a:gd name="connsiteX17" fmla="*/ 10904858 w 12191999"/>
              <a:gd name="connsiteY17" fmla="*/ 1371966 h 2083506"/>
              <a:gd name="connsiteX18" fmla="*/ 10827883 w 12191999"/>
              <a:gd name="connsiteY18" fmla="*/ 1410270 h 2083506"/>
              <a:gd name="connsiteX19" fmla="*/ 10690996 w 12191999"/>
              <a:gd name="connsiteY19" fmla="*/ 1426394 h 2083506"/>
              <a:gd name="connsiteX20" fmla="*/ 10624461 w 12191999"/>
              <a:gd name="connsiteY20" fmla="*/ 1444283 h 2083506"/>
              <a:gd name="connsiteX21" fmla="*/ 10517208 w 12191999"/>
              <a:gd name="connsiteY21" fmla="*/ 1478947 h 2083506"/>
              <a:gd name="connsiteX22" fmla="*/ 10497937 w 12191999"/>
              <a:gd name="connsiteY22" fmla="*/ 1469831 h 2083506"/>
              <a:gd name="connsiteX23" fmla="*/ 10471201 w 12191999"/>
              <a:gd name="connsiteY23" fmla="*/ 1486037 h 2083506"/>
              <a:gd name="connsiteX24" fmla="*/ 10448263 w 12191999"/>
              <a:gd name="connsiteY24" fmla="*/ 1478223 h 2083506"/>
              <a:gd name="connsiteX25" fmla="*/ 10388089 w 12191999"/>
              <a:gd name="connsiteY25" fmla="*/ 1507175 h 2083506"/>
              <a:gd name="connsiteX26" fmla="*/ 10333720 w 12191999"/>
              <a:gd name="connsiteY26" fmla="*/ 1515848 h 2083506"/>
              <a:gd name="connsiteX27" fmla="*/ 10104338 w 12191999"/>
              <a:gd name="connsiteY27" fmla="*/ 1569424 h 2083506"/>
              <a:gd name="connsiteX28" fmla="*/ 9910445 w 12191999"/>
              <a:gd name="connsiteY28" fmla="*/ 1632275 h 2083506"/>
              <a:gd name="connsiteX29" fmla="*/ 9770872 w 12191999"/>
              <a:gd name="connsiteY29" fmla="*/ 1688088 h 2083506"/>
              <a:gd name="connsiteX30" fmla="*/ 9733849 w 12191999"/>
              <a:gd name="connsiteY30" fmla="*/ 1700034 h 2083506"/>
              <a:gd name="connsiteX31" fmla="*/ 9703714 w 12191999"/>
              <a:gd name="connsiteY31" fmla="*/ 1730093 h 2083506"/>
              <a:gd name="connsiteX32" fmla="*/ 9698351 w 12191999"/>
              <a:gd name="connsiteY32" fmla="*/ 1730377 h 2083506"/>
              <a:gd name="connsiteX33" fmla="*/ 9632895 w 12191999"/>
              <a:gd name="connsiteY33" fmla="*/ 1736363 h 2083506"/>
              <a:gd name="connsiteX34" fmla="*/ 9569107 w 12191999"/>
              <a:gd name="connsiteY34" fmla="*/ 1741010 h 2083506"/>
              <a:gd name="connsiteX35" fmla="*/ 9536451 w 12191999"/>
              <a:gd name="connsiteY35" fmla="*/ 1755120 h 2083506"/>
              <a:gd name="connsiteX36" fmla="*/ 9529385 w 12191999"/>
              <a:gd name="connsiteY36" fmla="*/ 1757515 h 2083506"/>
              <a:gd name="connsiteX37" fmla="*/ 9498527 w 12191999"/>
              <a:gd name="connsiteY37" fmla="*/ 1753117 h 2083506"/>
              <a:gd name="connsiteX38" fmla="*/ 9436642 w 12191999"/>
              <a:gd name="connsiteY38" fmla="*/ 1755478 h 2083506"/>
              <a:gd name="connsiteX39" fmla="*/ 9429748 w 12191999"/>
              <a:gd name="connsiteY39" fmla="*/ 1756317 h 2083506"/>
              <a:gd name="connsiteX40" fmla="*/ 9429748 w 12191999"/>
              <a:gd name="connsiteY40" fmla="*/ 1768745 h 2083506"/>
              <a:gd name="connsiteX41" fmla="*/ 9425802 w 12191999"/>
              <a:gd name="connsiteY41" fmla="*/ 1769273 h 2083506"/>
              <a:gd name="connsiteX42" fmla="*/ 9349763 w 12191999"/>
              <a:gd name="connsiteY42" fmla="*/ 1776107 h 2083506"/>
              <a:gd name="connsiteX43" fmla="*/ 9256503 w 12191999"/>
              <a:gd name="connsiteY43" fmla="*/ 1800699 h 2083506"/>
              <a:gd name="connsiteX44" fmla="*/ 9222873 w 12191999"/>
              <a:gd name="connsiteY44" fmla="*/ 1803003 h 2083506"/>
              <a:gd name="connsiteX45" fmla="*/ 9224095 w 12191999"/>
              <a:gd name="connsiteY45" fmla="*/ 1807355 h 2083506"/>
              <a:gd name="connsiteX46" fmla="*/ 9211603 w 12191999"/>
              <a:gd name="connsiteY46" fmla="*/ 1807675 h 2083506"/>
              <a:gd name="connsiteX47" fmla="*/ 9183719 w 12191999"/>
              <a:gd name="connsiteY47" fmla="*/ 1807781 h 2083506"/>
              <a:gd name="connsiteX48" fmla="*/ 9100221 w 12191999"/>
              <a:gd name="connsiteY48" fmla="*/ 1808989 h 2083506"/>
              <a:gd name="connsiteX49" fmla="*/ 9077439 w 12191999"/>
              <a:gd name="connsiteY49" fmla="*/ 1817333 h 2083506"/>
              <a:gd name="connsiteX50" fmla="*/ 9055889 w 12191999"/>
              <a:gd name="connsiteY50" fmla="*/ 1817464 h 2083506"/>
              <a:gd name="connsiteX51" fmla="*/ 8930912 w 12191999"/>
              <a:gd name="connsiteY51" fmla="*/ 1828648 h 2083506"/>
              <a:gd name="connsiteX52" fmla="*/ 8913729 w 12191999"/>
              <a:gd name="connsiteY52" fmla="*/ 1829483 h 2083506"/>
              <a:gd name="connsiteX53" fmla="*/ 8904423 w 12191999"/>
              <a:gd name="connsiteY53" fmla="*/ 1833234 h 2083506"/>
              <a:gd name="connsiteX54" fmla="*/ 8871099 w 12191999"/>
              <a:gd name="connsiteY54" fmla="*/ 1833979 h 2083506"/>
              <a:gd name="connsiteX55" fmla="*/ 8869557 w 12191999"/>
              <a:gd name="connsiteY55" fmla="*/ 1836113 h 2083506"/>
              <a:gd name="connsiteX56" fmla="*/ 8760021 w 12191999"/>
              <a:gd name="connsiteY56" fmla="*/ 1854442 h 2083506"/>
              <a:gd name="connsiteX57" fmla="*/ 8741254 w 12191999"/>
              <a:gd name="connsiteY57" fmla="*/ 1857469 h 2083506"/>
              <a:gd name="connsiteX58" fmla="*/ 8725039 w 12191999"/>
              <a:gd name="connsiteY58" fmla="*/ 1856552 h 2083506"/>
              <a:gd name="connsiteX59" fmla="*/ 8635265 w 12191999"/>
              <a:gd name="connsiteY59" fmla="*/ 1859168 h 2083506"/>
              <a:gd name="connsiteX60" fmla="*/ 8613911 w 12191999"/>
              <a:gd name="connsiteY60" fmla="*/ 1857561 h 2083506"/>
              <a:gd name="connsiteX61" fmla="*/ 8604931 w 12191999"/>
              <a:gd name="connsiteY61" fmla="*/ 1854170 h 2083506"/>
              <a:gd name="connsiteX62" fmla="*/ 8570171 w 12191999"/>
              <a:gd name="connsiteY62" fmla="*/ 1860579 h 2083506"/>
              <a:gd name="connsiteX63" fmla="*/ 8516537 w 12191999"/>
              <a:gd name="connsiteY63" fmla="*/ 1864971 h 2083506"/>
              <a:gd name="connsiteX64" fmla="*/ 8491046 w 12191999"/>
              <a:gd name="connsiteY64" fmla="*/ 1868141 h 2083506"/>
              <a:gd name="connsiteX65" fmla="*/ 8470478 w 12191999"/>
              <a:gd name="connsiteY65" fmla="*/ 1866216 h 2083506"/>
              <a:gd name="connsiteX66" fmla="*/ 8353433 w 12191999"/>
              <a:gd name="connsiteY66" fmla="*/ 1865729 h 2083506"/>
              <a:gd name="connsiteX67" fmla="*/ 8347675 w 12191999"/>
              <a:gd name="connsiteY67" fmla="*/ 1865075 h 2083506"/>
              <a:gd name="connsiteX68" fmla="*/ 8343939 w 12191999"/>
              <a:gd name="connsiteY68" fmla="*/ 1865677 h 2083506"/>
              <a:gd name="connsiteX69" fmla="*/ 8221566 w 12191999"/>
              <a:gd name="connsiteY69" fmla="*/ 1881148 h 2083506"/>
              <a:gd name="connsiteX70" fmla="*/ 8066095 w 12191999"/>
              <a:gd name="connsiteY70" fmla="*/ 1919902 h 2083506"/>
              <a:gd name="connsiteX71" fmla="*/ 8044849 w 12191999"/>
              <a:gd name="connsiteY71" fmla="*/ 1916308 h 2083506"/>
              <a:gd name="connsiteX72" fmla="*/ 8041142 w 12191999"/>
              <a:gd name="connsiteY72" fmla="*/ 1915506 h 2083506"/>
              <a:gd name="connsiteX73" fmla="*/ 8022159 w 12191999"/>
              <a:gd name="connsiteY73" fmla="*/ 1911521 h 2083506"/>
              <a:gd name="connsiteX74" fmla="*/ 7944932 w 12191999"/>
              <a:gd name="connsiteY74" fmla="*/ 1917265 h 2083506"/>
              <a:gd name="connsiteX75" fmla="*/ 7879011 w 12191999"/>
              <a:gd name="connsiteY75" fmla="*/ 1928570 h 2083506"/>
              <a:gd name="connsiteX76" fmla="*/ 7865529 w 12191999"/>
              <a:gd name="connsiteY76" fmla="*/ 1934399 h 2083506"/>
              <a:gd name="connsiteX77" fmla="*/ 7774801 w 12191999"/>
              <a:gd name="connsiteY77" fmla="*/ 1947969 h 2083506"/>
              <a:gd name="connsiteX78" fmla="*/ 7748398 w 12191999"/>
              <a:gd name="connsiteY78" fmla="*/ 1955982 h 2083506"/>
              <a:gd name="connsiteX79" fmla="*/ 7740684 w 12191999"/>
              <a:gd name="connsiteY79" fmla="*/ 1955717 h 2083506"/>
              <a:gd name="connsiteX80" fmla="*/ 7712976 w 12191999"/>
              <a:gd name="connsiteY80" fmla="*/ 1960442 h 2083506"/>
              <a:gd name="connsiteX81" fmla="*/ 7699956 w 12191999"/>
              <a:gd name="connsiteY81" fmla="*/ 1966104 h 2083506"/>
              <a:gd name="connsiteX82" fmla="*/ 7684158 w 12191999"/>
              <a:gd name="connsiteY82" fmla="*/ 1962927 h 2083506"/>
              <a:gd name="connsiteX83" fmla="*/ 7643109 w 12191999"/>
              <a:gd name="connsiteY83" fmla="*/ 1964400 h 2083506"/>
              <a:gd name="connsiteX84" fmla="*/ 7630180 w 12191999"/>
              <a:gd name="connsiteY84" fmla="*/ 1970266 h 2083506"/>
              <a:gd name="connsiteX85" fmla="*/ 7609131 w 12191999"/>
              <a:gd name="connsiteY85" fmla="*/ 1971774 h 2083506"/>
              <a:gd name="connsiteX86" fmla="*/ 7555555 w 12191999"/>
              <a:gd name="connsiteY86" fmla="*/ 1969491 h 2083506"/>
              <a:gd name="connsiteX87" fmla="*/ 7520919 w 12191999"/>
              <a:gd name="connsiteY87" fmla="*/ 1970177 h 2083506"/>
              <a:gd name="connsiteX88" fmla="*/ 7456258 w 12191999"/>
              <a:gd name="connsiteY88" fmla="*/ 1960468 h 2083506"/>
              <a:gd name="connsiteX89" fmla="*/ 7393047 w 12191999"/>
              <a:gd name="connsiteY89" fmla="*/ 1952408 h 2083506"/>
              <a:gd name="connsiteX90" fmla="*/ 7199912 w 12191999"/>
              <a:gd name="connsiteY90" fmla="*/ 1959913 h 2083506"/>
              <a:gd name="connsiteX91" fmla="*/ 7146774 w 12191999"/>
              <a:gd name="connsiteY91" fmla="*/ 1956641 h 2083506"/>
              <a:gd name="connsiteX92" fmla="*/ 7122244 w 12191999"/>
              <a:gd name="connsiteY92" fmla="*/ 1953891 h 2083506"/>
              <a:gd name="connsiteX93" fmla="*/ 7032241 w 12191999"/>
              <a:gd name="connsiteY93" fmla="*/ 1962723 h 2083506"/>
              <a:gd name="connsiteX94" fmla="*/ 6941492 w 12191999"/>
              <a:gd name="connsiteY94" fmla="*/ 1976868 h 2083506"/>
              <a:gd name="connsiteX95" fmla="*/ 6906514 w 12191999"/>
              <a:gd name="connsiteY95" fmla="*/ 1968589 h 2083506"/>
              <a:gd name="connsiteX96" fmla="*/ 6826395 w 12191999"/>
              <a:gd name="connsiteY96" fmla="*/ 1974141 h 2083506"/>
              <a:gd name="connsiteX97" fmla="*/ 6716431 w 12191999"/>
              <a:gd name="connsiteY97" fmla="*/ 2004297 h 2083506"/>
              <a:gd name="connsiteX98" fmla="*/ 6569607 w 12191999"/>
              <a:gd name="connsiteY98" fmla="*/ 2015496 h 2083506"/>
              <a:gd name="connsiteX99" fmla="*/ 6561430 w 12191999"/>
              <a:gd name="connsiteY99" fmla="*/ 2020996 h 2083506"/>
              <a:gd name="connsiteX100" fmla="*/ 6549371 w 12191999"/>
              <a:gd name="connsiteY100" fmla="*/ 2024747 h 2083506"/>
              <a:gd name="connsiteX101" fmla="*/ 6547040 w 12191999"/>
              <a:gd name="connsiteY101" fmla="*/ 2024474 h 2083506"/>
              <a:gd name="connsiteX102" fmla="*/ 6530482 w 12191999"/>
              <a:gd name="connsiteY102" fmla="*/ 2026659 h 2083506"/>
              <a:gd name="connsiteX103" fmla="*/ 6528565 w 12191999"/>
              <a:gd name="connsiteY103" fmla="*/ 2028600 h 2083506"/>
              <a:gd name="connsiteX104" fmla="*/ 6517741 w 12191999"/>
              <a:gd name="connsiteY104" fmla="*/ 2030558 h 2083506"/>
              <a:gd name="connsiteX105" fmla="*/ 6497855 w 12191999"/>
              <a:gd name="connsiteY105" fmla="*/ 2035650 h 2083506"/>
              <a:gd name="connsiteX106" fmla="*/ 6492785 w 12191999"/>
              <a:gd name="connsiteY106" fmla="*/ 2035444 h 2083506"/>
              <a:gd name="connsiteX107" fmla="*/ 6460692 w 12191999"/>
              <a:gd name="connsiteY107" fmla="*/ 2041321 h 2083506"/>
              <a:gd name="connsiteX108" fmla="*/ 6459609 w 12191999"/>
              <a:gd name="connsiteY108" fmla="*/ 2040851 h 2083506"/>
              <a:gd name="connsiteX109" fmla="*/ 6447765 w 12191999"/>
              <a:gd name="connsiteY109" fmla="*/ 2040102 h 2083506"/>
              <a:gd name="connsiteX110" fmla="*/ 6426590 w 12191999"/>
              <a:gd name="connsiteY110" fmla="*/ 2039928 h 2083506"/>
              <a:gd name="connsiteX111" fmla="*/ 6401693 w 12191999"/>
              <a:gd name="connsiteY111" fmla="*/ 2033537 h 2083506"/>
              <a:gd name="connsiteX112" fmla="*/ 6387141 w 12191999"/>
              <a:gd name="connsiteY112" fmla="*/ 2033161 h 2083506"/>
              <a:gd name="connsiteX113" fmla="*/ 6357846 w 12191999"/>
              <a:gd name="connsiteY113" fmla="*/ 2036782 h 2083506"/>
              <a:gd name="connsiteX114" fmla="*/ 6342914 w 12191999"/>
              <a:gd name="connsiteY114" fmla="*/ 2037585 h 2083506"/>
              <a:gd name="connsiteX115" fmla="*/ 6336300 w 12191999"/>
              <a:gd name="connsiteY115" fmla="*/ 2038781 h 2083506"/>
              <a:gd name="connsiteX116" fmla="*/ 6317178 w 12191999"/>
              <a:gd name="connsiteY116" fmla="*/ 2038968 h 2083506"/>
              <a:gd name="connsiteX117" fmla="*/ 6161427 w 12191999"/>
              <a:gd name="connsiteY117" fmla="*/ 2047338 h 2083506"/>
              <a:gd name="connsiteX118" fmla="*/ 6097339 w 12191999"/>
              <a:gd name="connsiteY118" fmla="*/ 2082438 h 2083506"/>
              <a:gd name="connsiteX119" fmla="*/ 6079059 w 12191999"/>
              <a:gd name="connsiteY119" fmla="*/ 2081299 h 2083506"/>
              <a:gd name="connsiteX120" fmla="*/ 5998439 w 12191999"/>
              <a:gd name="connsiteY120" fmla="*/ 2070958 h 2083506"/>
              <a:gd name="connsiteX121" fmla="*/ 5904290 w 12191999"/>
              <a:gd name="connsiteY121" fmla="*/ 2070255 h 2083506"/>
              <a:gd name="connsiteX122" fmla="*/ 5814867 w 12191999"/>
              <a:gd name="connsiteY122" fmla="*/ 2079032 h 2083506"/>
              <a:gd name="connsiteX123" fmla="*/ 5725743 w 12191999"/>
              <a:gd name="connsiteY123" fmla="*/ 2070558 h 2083506"/>
              <a:gd name="connsiteX124" fmla="*/ 5650546 w 12191999"/>
              <a:gd name="connsiteY124" fmla="*/ 2052412 h 2083506"/>
              <a:gd name="connsiteX125" fmla="*/ 5581284 w 12191999"/>
              <a:gd name="connsiteY125" fmla="*/ 2023175 h 2083506"/>
              <a:gd name="connsiteX126" fmla="*/ 5572593 w 12191999"/>
              <a:gd name="connsiteY126" fmla="*/ 2018391 h 2083506"/>
              <a:gd name="connsiteX127" fmla="*/ 5548580 w 12191999"/>
              <a:gd name="connsiteY127" fmla="*/ 2016951 h 2083506"/>
              <a:gd name="connsiteX128" fmla="*/ 5471173 w 12191999"/>
              <a:gd name="connsiteY128" fmla="*/ 2018786 h 2083506"/>
              <a:gd name="connsiteX129" fmla="*/ 5340320 w 12191999"/>
              <a:gd name="connsiteY129" fmla="*/ 2037611 h 2083506"/>
              <a:gd name="connsiteX130" fmla="*/ 5254376 w 12191999"/>
              <a:gd name="connsiteY130" fmla="*/ 2042928 h 2083506"/>
              <a:gd name="connsiteX131" fmla="*/ 5258035 w 12191999"/>
              <a:gd name="connsiteY131" fmla="*/ 2035649 h 2083506"/>
              <a:gd name="connsiteX132" fmla="*/ 5230622 w 12191999"/>
              <a:gd name="connsiteY132" fmla="*/ 2024576 h 2083506"/>
              <a:gd name="connsiteX133" fmla="*/ 5026203 w 12191999"/>
              <a:gd name="connsiteY133" fmla="*/ 2030162 h 2083506"/>
              <a:gd name="connsiteX134" fmla="*/ 4973988 w 12191999"/>
              <a:gd name="connsiteY134" fmla="*/ 2026668 h 2083506"/>
              <a:gd name="connsiteX135" fmla="*/ 4928030 w 12191999"/>
              <a:gd name="connsiteY135" fmla="*/ 2033642 h 2083506"/>
              <a:gd name="connsiteX136" fmla="*/ 4908970 w 12191999"/>
              <a:gd name="connsiteY136" fmla="*/ 2030033 h 2083506"/>
              <a:gd name="connsiteX137" fmla="*/ 4905679 w 12191999"/>
              <a:gd name="connsiteY137" fmla="*/ 2029300 h 2083506"/>
              <a:gd name="connsiteX138" fmla="*/ 4892525 w 12191999"/>
              <a:gd name="connsiteY138" fmla="*/ 2028768 h 2083506"/>
              <a:gd name="connsiteX139" fmla="*/ 4888818 w 12191999"/>
              <a:gd name="connsiteY139" fmla="*/ 2025619 h 2083506"/>
              <a:gd name="connsiteX140" fmla="*/ 4869018 w 12191999"/>
              <a:gd name="connsiteY140" fmla="*/ 2022668 h 2083506"/>
              <a:gd name="connsiteX141" fmla="*/ 4844804 w 12191999"/>
              <a:gd name="connsiteY141" fmla="*/ 2022527 h 2083506"/>
              <a:gd name="connsiteX142" fmla="*/ 4758778 w 12191999"/>
              <a:gd name="connsiteY142" fmla="*/ 2021694 h 2083506"/>
              <a:gd name="connsiteX143" fmla="*/ 4744748 w 12191999"/>
              <a:gd name="connsiteY143" fmla="*/ 2023396 h 2083506"/>
              <a:gd name="connsiteX144" fmla="*/ 4698956 w 12191999"/>
              <a:gd name="connsiteY144" fmla="*/ 2020558 h 2083506"/>
              <a:gd name="connsiteX145" fmla="*/ 4658147 w 12191999"/>
              <a:gd name="connsiteY145" fmla="*/ 2019920 h 2083506"/>
              <a:gd name="connsiteX146" fmla="*/ 4631706 w 12191999"/>
              <a:gd name="connsiteY146" fmla="*/ 2021274 h 2083506"/>
              <a:gd name="connsiteX147" fmla="*/ 4624776 w 12191999"/>
              <a:gd name="connsiteY147" fmla="*/ 2020152 h 2083506"/>
              <a:gd name="connsiteX148" fmla="*/ 4598150 w 12191999"/>
              <a:gd name="connsiteY148" fmla="*/ 2019429 h 2083506"/>
              <a:gd name="connsiteX149" fmla="*/ 4584588 w 12191999"/>
              <a:gd name="connsiteY149" fmla="*/ 2021092 h 2083506"/>
              <a:gd name="connsiteX150" fmla="*/ 4571203 w 12191999"/>
              <a:gd name="connsiteY150" fmla="*/ 2017263 h 2083506"/>
              <a:gd name="connsiteX151" fmla="*/ 4567930 w 12191999"/>
              <a:gd name="connsiteY151" fmla="*/ 2014458 h 2083506"/>
              <a:gd name="connsiteX152" fmla="*/ 4548984 w 12191999"/>
              <a:gd name="connsiteY152" fmla="*/ 2015717 h 2083506"/>
              <a:gd name="connsiteX153" fmla="*/ 4533451 w 12191999"/>
              <a:gd name="connsiteY153" fmla="*/ 2012976 h 2083506"/>
              <a:gd name="connsiteX154" fmla="*/ 4519910 w 12191999"/>
              <a:gd name="connsiteY154" fmla="*/ 2014768 h 2083506"/>
              <a:gd name="connsiteX155" fmla="*/ 4514290 w 12191999"/>
              <a:gd name="connsiteY155" fmla="*/ 2014364 h 2083506"/>
              <a:gd name="connsiteX156" fmla="*/ 4500320 w 12191999"/>
              <a:gd name="connsiteY156" fmla="*/ 2013007 h 2083506"/>
              <a:gd name="connsiteX157" fmla="*/ 4476219 w 12191999"/>
              <a:gd name="connsiteY157" fmla="*/ 2009993 h 2083506"/>
              <a:gd name="connsiteX158" fmla="*/ 4468701 w 12191999"/>
              <a:gd name="connsiteY158" fmla="*/ 2009574 h 2083506"/>
              <a:gd name="connsiteX159" fmla="*/ 4452333 w 12191999"/>
              <a:gd name="connsiteY159" fmla="*/ 2004964 h 2083506"/>
              <a:gd name="connsiteX160" fmla="*/ 4420644 w 12191999"/>
              <a:gd name="connsiteY160" fmla="*/ 2001021 h 2083506"/>
              <a:gd name="connsiteX161" fmla="*/ 4364856 w 12191999"/>
              <a:gd name="connsiteY161" fmla="*/ 1987267 h 2083506"/>
              <a:gd name="connsiteX162" fmla="*/ 4332062 w 12191999"/>
              <a:gd name="connsiteY162" fmla="*/ 1980703 h 2083506"/>
              <a:gd name="connsiteX163" fmla="*/ 4309876 w 12191999"/>
              <a:gd name="connsiteY163" fmla="*/ 1974653 h 2083506"/>
              <a:gd name="connsiteX164" fmla="*/ 4244391 w 12191999"/>
              <a:gd name="connsiteY164" fmla="*/ 1966109 h 2083506"/>
              <a:gd name="connsiteX165" fmla="*/ 4132071 w 12191999"/>
              <a:gd name="connsiteY165" fmla="*/ 1954813 h 2083506"/>
              <a:gd name="connsiteX166" fmla="*/ 4109069 w 12191999"/>
              <a:gd name="connsiteY166" fmla="*/ 1951778 h 2083506"/>
              <a:gd name="connsiteX167" fmla="*/ 4092908 w 12191999"/>
              <a:gd name="connsiteY167" fmla="*/ 1946662 h 2083506"/>
              <a:gd name="connsiteX168" fmla="*/ 4092306 w 12191999"/>
              <a:gd name="connsiteY168" fmla="*/ 1943291 h 2083506"/>
              <a:gd name="connsiteX169" fmla="*/ 4080234 w 12191999"/>
              <a:gd name="connsiteY169" fmla="*/ 1941219 h 2083506"/>
              <a:gd name="connsiteX170" fmla="*/ 4077778 w 12191999"/>
              <a:gd name="connsiteY170" fmla="*/ 1940145 h 2083506"/>
              <a:gd name="connsiteX171" fmla="*/ 4062936 w 12191999"/>
              <a:gd name="connsiteY171" fmla="*/ 1934506 h 2083506"/>
              <a:gd name="connsiteX172" fmla="*/ 4012506 w 12191999"/>
              <a:gd name="connsiteY172" fmla="*/ 1935475 h 2083506"/>
              <a:gd name="connsiteX173" fmla="*/ 3965880 w 12191999"/>
              <a:gd name="connsiteY173" fmla="*/ 1925968 h 2083506"/>
              <a:gd name="connsiteX174" fmla="*/ 3765338 w 12191999"/>
              <a:gd name="connsiteY174" fmla="*/ 1906649 h 2083506"/>
              <a:gd name="connsiteX175" fmla="*/ 3749493 w 12191999"/>
              <a:gd name="connsiteY175" fmla="*/ 1893071 h 2083506"/>
              <a:gd name="connsiteX176" fmla="*/ 3672704 w 12191999"/>
              <a:gd name="connsiteY176" fmla="*/ 1881383 h 2083506"/>
              <a:gd name="connsiteX177" fmla="*/ 3530082 w 12191999"/>
              <a:gd name="connsiteY177" fmla="*/ 1883187 h 2083506"/>
              <a:gd name="connsiteX178" fmla="*/ 3387664 w 12191999"/>
              <a:gd name="connsiteY178" fmla="*/ 1862579 h 2083506"/>
              <a:gd name="connsiteX179" fmla="*/ 3371681 w 12191999"/>
              <a:gd name="connsiteY179" fmla="*/ 1865293 h 2083506"/>
              <a:gd name="connsiteX180" fmla="*/ 3355305 w 12191999"/>
              <a:gd name="connsiteY180" fmla="*/ 1865842 h 2083506"/>
              <a:gd name="connsiteX181" fmla="*/ 3353790 w 12191999"/>
              <a:gd name="connsiteY181" fmla="*/ 1865158 h 2083506"/>
              <a:gd name="connsiteX182" fmla="*/ 3336210 w 12191999"/>
              <a:gd name="connsiteY182" fmla="*/ 1863564 h 2083506"/>
              <a:gd name="connsiteX183" fmla="*/ 3331381 w 12191999"/>
              <a:gd name="connsiteY183" fmla="*/ 1864716 h 2083506"/>
              <a:gd name="connsiteX184" fmla="*/ 3319012 w 12191999"/>
              <a:gd name="connsiteY184" fmla="*/ 1864093 h 2083506"/>
              <a:gd name="connsiteX185" fmla="*/ 3293818 w 12191999"/>
              <a:gd name="connsiteY185" fmla="*/ 1864135 h 2083506"/>
              <a:gd name="connsiteX186" fmla="*/ 3289881 w 12191999"/>
              <a:gd name="connsiteY186" fmla="*/ 1862954 h 2083506"/>
              <a:gd name="connsiteX187" fmla="*/ 3253090 w 12191999"/>
              <a:gd name="connsiteY187" fmla="*/ 1861164 h 2083506"/>
              <a:gd name="connsiteX188" fmla="*/ 3252949 w 12191999"/>
              <a:gd name="connsiteY188" fmla="*/ 1860574 h 2083506"/>
              <a:gd name="connsiteX189" fmla="*/ 3244187 w 12191999"/>
              <a:gd name="connsiteY189" fmla="*/ 1857604 h 2083506"/>
              <a:gd name="connsiteX190" fmla="*/ 3246570 w 12191999"/>
              <a:gd name="connsiteY190" fmla="*/ 1852946 h 2083506"/>
              <a:gd name="connsiteX191" fmla="*/ 3237810 w 12191999"/>
              <a:gd name="connsiteY191" fmla="*/ 1853064 h 2083506"/>
              <a:gd name="connsiteX192" fmla="*/ 3230822 w 12191999"/>
              <a:gd name="connsiteY192" fmla="*/ 1855474 h 2083506"/>
              <a:gd name="connsiteX193" fmla="*/ 3136549 w 12191999"/>
              <a:gd name="connsiteY193" fmla="*/ 1874037 h 2083506"/>
              <a:gd name="connsiteX194" fmla="*/ 2845754 w 12191999"/>
              <a:gd name="connsiteY194" fmla="*/ 1910932 h 2083506"/>
              <a:gd name="connsiteX195" fmla="*/ 2786878 w 12191999"/>
              <a:gd name="connsiteY195" fmla="*/ 1917162 h 2083506"/>
              <a:gd name="connsiteX196" fmla="*/ 2725298 w 12191999"/>
              <a:gd name="connsiteY196" fmla="*/ 1912340 h 2083506"/>
              <a:gd name="connsiteX197" fmla="*/ 2697754 w 12191999"/>
              <a:gd name="connsiteY197" fmla="*/ 1914863 h 2083506"/>
              <a:gd name="connsiteX198" fmla="*/ 2568063 w 12191999"/>
              <a:gd name="connsiteY198" fmla="*/ 1936283 h 2083506"/>
              <a:gd name="connsiteX199" fmla="*/ 2489784 w 12191999"/>
              <a:gd name="connsiteY199" fmla="*/ 1943720 h 2083506"/>
              <a:gd name="connsiteX200" fmla="*/ 2458978 w 12191999"/>
              <a:gd name="connsiteY200" fmla="*/ 1938095 h 2083506"/>
              <a:gd name="connsiteX201" fmla="*/ 2318712 w 12191999"/>
              <a:gd name="connsiteY201" fmla="*/ 1934474 h 2083506"/>
              <a:gd name="connsiteX202" fmla="*/ 2268709 w 12191999"/>
              <a:gd name="connsiteY202" fmla="*/ 1940521 h 2083506"/>
              <a:gd name="connsiteX203" fmla="*/ 2264080 w 12191999"/>
              <a:gd name="connsiteY203" fmla="*/ 1941232 h 2083506"/>
              <a:gd name="connsiteX204" fmla="*/ 2254684 w 12191999"/>
              <a:gd name="connsiteY204" fmla="*/ 1943524 h 2083506"/>
              <a:gd name="connsiteX205" fmla="*/ 2252523 w 12191999"/>
              <a:gd name="connsiteY205" fmla="*/ 1943004 h 2083506"/>
              <a:gd name="connsiteX206" fmla="*/ 2173350 w 12191999"/>
              <a:gd name="connsiteY206" fmla="*/ 1929202 h 2083506"/>
              <a:gd name="connsiteX207" fmla="*/ 2155266 w 12191999"/>
              <a:gd name="connsiteY207" fmla="*/ 1920267 h 2083506"/>
              <a:gd name="connsiteX208" fmla="*/ 2091013 w 12191999"/>
              <a:gd name="connsiteY208" fmla="*/ 1914631 h 2083506"/>
              <a:gd name="connsiteX209" fmla="*/ 2030712 w 12191999"/>
              <a:gd name="connsiteY209" fmla="*/ 1897690 h 2083506"/>
              <a:gd name="connsiteX210" fmla="*/ 1908838 w 12191999"/>
              <a:gd name="connsiteY210" fmla="*/ 1892222 h 2083506"/>
              <a:gd name="connsiteX211" fmla="*/ 1877796 w 12191999"/>
              <a:gd name="connsiteY211" fmla="*/ 1883887 h 2083506"/>
              <a:gd name="connsiteX212" fmla="*/ 1875824 w 12191999"/>
              <a:gd name="connsiteY212" fmla="*/ 1879265 h 2083506"/>
              <a:gd name="connsiteX213" fmla="*/ 1823048 w 12191999"/>
              <a:gd name="connsiteY213" fmla="*/ 1881064 h 2083506"/>
              <a:gd name="connsiteX214" fmla="*/ 1765736 w 12191999"/>
              <a:gd name="connsiteY214" fmla="*/ 1856578 h 2083506"/>
              <a:gd name="connsiteX215" fmla="*/ 1725669 w 12191999"/>
              <a:gd name="connsiteY215" fmla="*/ 1833744 h 2083506"/>
              <a:gd name="connsiteX216" fmla="*/ 1725216 w 12191999"/>
              <a:gd name="connsiteY216" fmla="*/ 1829447 h 2083506"/>
              <a:gd name="connsiteX217" fmla="*/ 1721485 w 12191999"/>
              <a:gd name="connsiteY217" fmla="*/ 1828960 h 2083506"/>
              <a:gd name="connsiteX218" fmla="*/ 1717786 w 12191999"/>
              <a:gd name="connsiteY218" fmla="*/ 1832224 h 2083506"/>
              <a:gd name="connsiteX219" fmla="*/ 1689907 w 12191999"/>
              <a:gd name="connsiteY219" fmla="*/ 1825425 h 2083506"/>
              <a:gd name="connsiteX220" fmla="*/ 1688093 w 12191999"/>
              <a:gd name="connsiteY220" fmla="*/ 1817391 h 2083506"/>
              <a:gd name="connsiteX221" fmla="*/ 1496789 w 12191999"/>
              <a:gd name="connsiteY221" fmla="*/ 1805297 h 2083506"/>
              <a:gd name="connsiteX222" fmla="*/ 1392839 w 12191999"/>
              <a:gd name="connsiteY222" fmla="*/ 1758649 h 2083506"/>
              <a:gd name="connsiteX223" fmla="*/ 1360872 w 12191999"/>
              <a:gd name="connsiteY223" fmla="*/ 1752441 h 2083506"/>
              <a:gd name="connsiteX224" fmla="*/ 1313885 w 12191999"/>
              <a:gd name="connsiteY224" fmla="*/ 1731785 h 2083506"/>
              <a:gd name="connsiteX225" fmla="*/ 1247665 w 12191999"/>
              <a:gd name="connsiteY225" fmla="*/ 1727765 h 2083506"/>
              <a:gd name="connsiteX226" fmla="*/ 1196850 w 12191999"/>
              <a:gd name="connsiteY226" fmla="*/ 1729622 h 2083506"/>
              <a:gd name="connsiteX227" fmla="*/ 1168728 w 12191999"/>
              <a:gd name="connsiteY227" fmla="*/ 1728550 h 2083506"/>
              <a:gd name="connsiteX228" fmla="*/ 1096918 w 12191999"/>
              <a:gd name="connsiteY228" fmla="*/ 1721485 h 2083506"/>
              <a:gd name="connsiteX229" fmla="*/ 1094082 w 12191999"/>
              <a:gd name="connsiteY229" fmla="*/ 1720113 h 2083506"/>
              <a:gd name="connsiteX230" fmla="*/ 1040782 w 12191999"/>
              <a:gd name="connsiteY230" fmla="*/ 1721762 h 2083506"/>
              <a:gd name="connsiteX231" fmla="*/ 955980 w 12191999"/>
              <a:gd name="connsiteY231" fmla="*/ 1719289 h 2083506"/>
              <a:gd name="connsiteX232" fmla="*/ 926108 w 12191999"/>
              <a:gd name="connsiteY232" fmla="*/ 1715917 h 2083506"/>
              <a:gd name="connsiteX233" fmla="*/ 876049 w 12191999"/>
              <a:gd name="connsiteY233" fmla="*/ 1710422 h 2083506"/>
              <a:gd name="connsiteX234" fmla="*/ 839194 w 12191999"/>
              <a:gd name="connsiteY234" fmla="*/ 1700176 h 2083506"/>
              <a:gd name="connsiteX235" fmla="*/ 797112 w 12191999"/>
              <a:gd name="connsiteY235" fmla="*/ 1698014 h 2083506"/>
              <a:gd name="connsiteX236" fmla="*/ 786610 w 12191999"/>
              <a:gd name="connsiteY236" fmla="*/ 1705455 h 2083506"/>
              <a:gd name="connsiteX237" fmla="*/ 741833 w 12191999"/>
              <a:gd name="connsiteY237" fmla="*/ 1700566 h 2083506"/>
              <a:gd name="connsiteX238" fmla="*/ 673985 w 12191999"/>
              <a:gd name="connsiteY238" fmla="*/ 1692278 h 2083506"/>
              <a:gd name="connsiteX239" fmla="*/ 634665 w 12191999"/>
              <a:gd name="connsiteY239" fmla="*/ 1689550 h 2083506"/>
              <a:gd name="connsiteX240" fmla="*/ 527471 w 12191999"/>
              <a:gd name="connsiteY240" fmla="*/ 1679869 h 2083506"/>
              <a:gd name="connsiteX241" fmla="*/ 420260 w 12191999"/>
              <a:gd name="connsiteY241" fmla="*/ 1668475 h 2083506"/>
              <a:gd name="connsiteX242" fmla="*/ 357630 w 12191999"/>
              <a:gd name="connsiteY242" fmla="*/ 1652142 h 2083506"/>
              <a:gd name="connsiteX243" fmla="*/ 269407 w 12191999"/>
              <a:gd name="connsiteY243" fmla="*/ 1643812 h 2083506"/>
              <a:gd name="connsiteX244" fmla="*/ 254769 w 12191999"/>
              <a:gd name="connsiteY244" fmla="*/ 1641013 h 2083506"/>
              <a:gd name="connsiteX245" fmla="*/ 150763 w 12191999"/>
              <a:gd name="connsiteY245" fmla="*/ 1628143 h 2083506"/>
              <a:gd name="connsiteX246" fmla="*/ 29133 w 12191999"/>
              <a:gd name="connsiteY246" fmla="*/ 1626172 h 2083506"/>
              <a:gd name="connsiteX247" fmla="*/ 0 w 12191999"/>
              <a:gd name="connsiteY247" fmla="*/ 1619589 h 208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2191999" h="2083506">
                <a:moveTo>
                  <a:pt x="0" y="0"/>
                </a:moveTo>
                <a:lnTo>
                  <a:pt x="9429748" y="0"/>
                </a:lnTo>
                <a:lnTo>
                  <a:pt x="9429748" y="1"/>
                </a:lnTo>
                <a:lnTo>
                  <a:pt x="12191999" y="1"/>
                </a:lnTo>
                <a:lnTo>
                  <a:pt x="12191999" y="1164372"/>
                </a:lnTo>
                <a:lnTo>
                  <a:pt x="12147852" y="1163783"/>
                </a:lnTo>
                <a:cubicBezTo>
                  <a:pt x="12063101" y="1189107"/>
                  <a:pt x="12045020" y="1156925"/>
                  <a:pt x="11993604" y="1153496"/>
                </a:cubicBezTo>
                <a:cubicBezTo>
                  <a:pt x="11954216" y="1165241"/>
                  <a:pt x="11911195" y="1167350"/>
                  <a:pt x="11865319" y="1176624"/>
                </a:cubicBezTo>
                <a:cubicBezTo>
                  <a:pt x="11822513" y="1184682"/>
                  <a:pt x="11766915" y="1201558"/>
                  <a:pt x="11718353" y="1209136"/>
                </a:cubicBezTo>
                <a:cubicBezTo>
                  <a:pt x="11675379" y="1217463"/>
                  <a:pt x="11638007" y="1216639"/>
                  <a:pt x="11609067" y="1218512"/>
                </a:cubicBezTo>
                <a:cubicBezTo>
                  <a:pt x="11597582" y="1221322"/>
                  <a:pt x="11554280" y="1243577"/>
                  <a:pt x="11545958" y="1240430"/>
                </a:cubicBezTo>
                <a:lnTo>
                  <a:pt x="11445770" y="1225780"/>
                </a:lnTo>
                <a:cubicBezTo>
                  <a:pt x="11425543" y="1230782"/>
                  <a:pt x="11413740" y="1222096"/>
                  <a:pt x="11398842" y="1227250"/>
                </a:cubicBezTo>
                <a:cubicBezTo>
                  <a:pt x="11367060" y="1233093"/>
                  <a:pt x="11269285" y="1263712"/>
                  <a:pt x="11240093" y="1266797"/>
                </a:cubicBezTo>
                <a:cubicBezTo>
                  <a:pt x="11197297" y="1273685"/>
                  <a:pt x="11181311" y="1272682"/>
                  <a:pt x="11141364" y="1288059"/>
                </a:cubicBezTo>
                <a:cubicBezTo>
                  <a:pt x="11099891" y="1305386"/>
                  <a:pt x="11051533" y="1319157"/>
                  <a:pt x="11015396" y="1353104"/>
                </a:cubicBezTo>
                <a:cubicBezTo>
                  <a:pt x="11009424" y="1362217"/>
                  <a:pt x="10992328" y="1361966"/>
                  <a:pt x="10973905" y="1365109"/>
                </a:cubicBezTo>
                <a:cubicBezTo>
                  <a:pt x="10955482" y="1368254"/>
                  <a:pt x="10907369" y="1372817"/>
                  <a:pt x="10904858" y="1371966"/>
                </a:cubicBezTo>
                <a:cubicBezTo>
                  <a:pt x="10880521" y="1379494"/>
                  <a:pt x="10873670" y="1399734"/>
                  <a:pt x="10827883" y="1410270"/>
                </a:cubicBezTo>
                <a:cubicBezTo>
                  <a:pt x="10790248" y="1415655"/>
                  <a:pt x="10724899" y="1420726"/>
                  <a:pt x="10690996" y="1426394"/>
                </a:cubicBezTo>
                <a:cubicBezTo>
                  <a:pt x="10676463" y="1423331"/>
                  <a:pt x="10634514" y="1436908"/>
                  <a:pt x="10624461" y="1444283"/>
                </a:cubicBezTo>
                <a:cubicBezTo>
                  <a:pt x="10601952" y="1468442"/>
                  <a:pt x="10536224" y="1460228"/>
                  <a:pt x="10517208" y="1478947"/>
                </a:cubicBezTo>
                <a:cubicBezTo>
                  <a:pt x="10509508" y="1482271"/>
                  <a:pt x="10505833" y="1468818"/>
                  <a:pt x="10497937" y="1469831"/>
                </a:cubicBezTo>
                <a:lnTo>
                  <a:pt x="10471201" y="1486037"/>
                </a:lnTo>
                <a:lnTo>
                  <a:pt x="10448263" y="1478223"/>
                </a:lnTo>
                <a:lnTo>
                  <a:pt x="10388089" y="1507175"/>
                </a:lnTo>
                <a:cubicBezTo>
                  <a:pt x="10350285" y="1513081"/>
                  <a:pt x="10383281" y="1526586"/>
                  <a:pt x="10333720" y="1515848"/>
                </a:cubicBezTo>
                <a:cubicBezTo>
                  <a:pt x="10286428" y="1526223"/>
                  <a:pt x="10174884" y="1550019"/>
                  <a:pt x="10104338" y="1569424"/>
                </a:cubicBezTo>
                <a:cubicBezTo>
                  <a:pt x="10066963" y="1581564"/>
                  <a:pt x="9967395" y="1605712"/>
                  <a:pt x="9910445" y="1632275"/>
                </a:cubicBezTo>
                <a:cubicBezTo>
                  <a:pt x="9856131" y="1644130"/>
                  <a:pt x="9831118" y="1689967"/>
                  <a:pt x="9770872" y="1688088"/>
                </a:cubicBezTo>
                <a:cubicBezTo>
                  <a:pt x="9769882" y="1691843"/>
                  <a:pt x="9737016" y="1697044"/>
                  <a:pt x="9733849" y="1700034"/>
                </a:cubicBezTo>
                <a:lnTo>
                  <a:pt x="9703714" y="1730093"/>
                </a:lnTo>
                <a:lnTo>
                  <a:pt x="9698351" y="1730377"/>
                </a:lnTo>
                <a:lnTo>
                  <a:pt x="9632895" y="1736363"/>
                </a:lnTo>
                <a:lnTo>
                  <a:pt x="9569107" y="1741010"/>
                </a:lnTo>
                <a:cubicBezTo>
                  <a:pt x="9558961" y="1745882"/>
                  <a:pt x="9548028" y="1750646"/>
                  <a:pt x="9536451" y="1755120"/>
                </a:cubicBezTo>
                <a:lnTo>
                  <a:pt x="9529385" y="1757515"/>
                </a:lnTo>
                <a:lnTo>
                  <a:pt x="9498527" y="1753117"/>
                </a:lnTo>
                <a:lnTo>
                  <a:pt x="9436642" y="1755478"/>
                </a:lnTo>
                <a:lnTo>
                  <a:pt x="9429748" y="1756317"/>
                </a:lnTo>
                <a:lnTo>
                  <a:pt x="9429748" y="1768745"/>
                </a:lnTo>
                <a:lnTo>
                  <a:pt x="9425802" y="1769273"/>
                </a:lnTo>
                <a:cubicBezTo>
                  <a:pt x="9390751" y="1773262"/>
                  <a:pt x="9371406" y="1773457"/>
                  <a:pt x="9349763" y="1776107"/>
                </a:cubicBezTo>
                <a:cubicBezTo>
                  <a:pt x="9314721" y="1782260"/>
                  <a:pt x="9277650" y="1796217"/>
                  <a:pt x="9256503" y="1800699"/>
                </a:cubicBezTo>
                <a:lnTo>
                  <a:pt x="9222873" y="1803003"/>
                </a:lnTo>
                <a:lnTo>
                  <a:pt x="9224095" y="1807355"/>
                </a:lnTo>
                <a:lnTo>
                  <a:pt x="9211603" y="1807675"/>
                </a:lnTo>
                <a:lnTo>
                  <a:pt x="9183719" y="1807781"/>
                </a:lnTo>
                <a:cubicBezTo>
                  <a:pt x="9166319" y="1808439"/>
                  <a:pt x="9117935" y="1807396"/>
                  <a:pt x="9100221" y="1808989"/>
                </a:cubicBezTo>
                <a:cubicBezTo>
                  <a:pt x="9095111" y="1813630"/>
                  <a:pt x="9087224" y="1816160"/>
                  <a:pt x="9077439" y="1817333"/>
                </a:cubicBezTo>
                <a:lnTo>
                  <a:pt x="9055889" y="1817464"/>
                </a:lnTo>
                <a:lnTo>
                  <a:pt x="8930912" y="1828648"/>
                </a:lnTo>
                <a:lnTo>
                  <a:pt x="8913729" y="1829483"/>
                </a:lnTo>
                <a:lnTo>
                  <a:pt x="8904423" y="1833234"/>
                </a:lnTo>
                <a:cubicBezTo>
                  <a:pt x="8897319" y="1833982"/>
                  <a:pt x="8876911" y="1833498"/>
                  <a:pt x="8871099" y="1833979"/>
                </a:cubicBezTo>
                <a:lnTo>
                  <a:pt x="8869557" y="1836113"/>
                </a:lnTo>
                <a:cubicBezTo>
                  <a:pt x="8851043" y="1839524"/>
                  <a:pt x="8781405" y="1850882"/>
                  <a:pt x="8760021" y="1854442"/>
                </a:cubicBezTo>
                <a:cubicBezTo>
                  <a:pt x="8755749" y="1851161"/>
                  <a:pt x="8746183" y="1856343"/>
                  <a:pt x="8741254" y="1857469"/>
                </a:cubicBezTo>
                <a:cubicBezTo>
                  <a:pt x="8740491" y="1855259"/>
                  <a:pt x="8728559" y="1854585"/>
                  <a:pt x="8725039" y="1856552"/>
                </a:cubicBezTo>
                <a:cubicBezTo>
                  <a:pt x="8641157" y="1867333"/>
                  <a:pt x="8683145" y="1845054"/>
                  <a:pt x="8635265" y="1859168"/>
                </a:cubicBezTo>
                <a:cubicBezTo>
                  <a:pt x="8626795" y="1860103"/>
                  <a:pt x="8619931" y="1859212"/>
                  <a:pt x="8613911" y="1857561"/>
                </a:cubicBezTo>
                <a:lnTo>
                  <a:pt x="8604931" y="1854170"/>
                </a:lnTo>
                <a:lnTo>
                  <a:pt x="8570171" y="1860579"/>
                </a:lnTo>
                <a:cubicBezTo>
                  <a:pt x="8553049" y="1862813"/>
                  <a:pt x="8535028" y="1864294"/>
                  <a:pt x="8516537" y="1864971"/>
                </a:cubicBezTo>
                <a:cubicBezTo>
                  <a:pt x="8512388" y="1860455"/>
                  <a:pt x="8497874" y="1866870"/>
                  <a:pt x="8491046" y="1868141"/>
                </a:cubicBezTo>
                <a:cubicBezTo>
                  <a:pt x="8490975" y="1865191"/>
                  <a:pt x="8475847" y="1863778"/>
                  <a:pt x="8470478" y="1866216"/>
                </a:cubicBezTo>
                <a:cubicBezTo>
                  <a:pt x="8357654" y="1876758"/>
                  <a:pt x="8421139" y="1849210"/>
                  <a:pt x="8353433" y="1865729"/>
                </a:cubicBezTo>
                <a:lnTo>
                  <a:pt x="8347675" y="1865075"/>
                </a:lnTo>
                <a:lnTo>
                  <a:pt x="8343939" y="1865677"/>
                </a:lnTo>
                <a:cubicBezTo>
                  <a:pt x="8309852" y="1870841"/>
                  <a:pt x="8272587" y="1875809"/>
                  <a:pt x="8221566" y="1881148"/>
                </a:cubicBezTo>
                <a:cubicBezTo>
                  <a:pt x="8158043" y="1892960"/>
                  <a:pt x="8095547" y="1914042"/>
                  <a:pt x="8066095" y="1919902"/>
                </a:cubicBezTo>
                <a:cubicBezTo>
                  <a:pt x="8058949" y="1919234"/>
                  <a:pt x="8051921" y="1917862"/>
                  <a:pt x="8044849" y="1916308"/>
                </a:cubicBezTo>
                <a:lnTo>
                  <a:pt x="8041142" y="1915506"/>
                </a:lnTo>
                <a:lnTo>
                  <a:pt x="8022159" y="1911521"/>
                </a:lnTo>
                <a:lnTo>
                  <a:pt x="7944932" y="1917265"/>
                </a:lnTo>
                <a:lnTo>
                  <a:pt x="7879011" y="1928570"/>
                </a:lnTo>
                <a:lnTo>
                  <a:pt x="7865529" y="1934399"/>
                </a:lnTo>
                <a:lnTo>
                  <a:pt x="7774801" y="1947969"/>
                </a:lnTo>
                <a:lnTo>
                  <a:pt x="7748398" y="1955982"/>
                </a:lnTo>
                <a:lnTo>
                  <a:pt x="7740684" y="1955717"/>
                </a:lnTo>
                <a:cubicBezTo>
                  <a:pt x="7728362" y="1958584"/>
                  <a:pt x="7714099" y="1968442"/>
                  <a:pt x="7712976" y="1960442"/>
                </a:cubicBezTo>
                <a:lnTo>
                  <a:pt x="7699956" y="1966104"/>
                </a:lnTo>
                <a:lnTo>
                  <a:pt x="7684158" y="1962927"/>
                </a:lnTo>
                <a:cubicBezTo>
                  <a:pt x="7674684" y="1962643"/>
                  <a:pt x="7652105" y="1963177"/>
                  <a:pt x="7643109" y="1964400"/>
                </a:cubicBezTo>
                <a:lnTo>
                  <a:pt x="7630180" y="1970266"/>
                </a:lnTo>
                <a:lnTo>
                  <a:pt x="7609131" y="1971774"/>
                </a:lnTo>
                <a:cubicBezTo>
                  <a:pt x="7596694" y="1971644"/>
                  <a:pt x="7570258" y="1969757"/>
                  <a:pt x="7555555" y="1969491"/>
                </a:cubicBezTo>
                <a:cubicBezTo>
                  <a:pt x="7541460" y="1966540"/>
                  <a:pt x="7530571" y="1964848"/>
                  <a:pt x="7520919" y="1970177"/>
                </a:cubicBezTo>
                <a:cubicBezTo>
                  <a:pt x="7500295" y="1966884"/>
                  <a:pt x="7480780" y="1949401"/>
                  <a:pt x="7456258" y="1960468"/>
                </a:cubicBezTo>
                <a:cubicBezTo>
                  <a:pt x="7434946" y="1957506"/>
                  <a:pt x="7435772" y="1952500"/>
                  <a:pt x="7393047" y="1952408"/>
                </a:cubicBezTo>
                <a:cubicBezTo>
                  <a:pt x="7356520" y="1952860"/>
                  <a:pt x="7236307" y="1958626"/>
                  <a:pt x="7199912" y="1959913"/>
                </a:cubicBezTo>
                <a:cubicBezTo>
                  <a:pt x="7176501" y="1959942"/>
                  <a:pt x="7160098" y="1958343"/>
                  <a:pt x="7146774" y="1956641"/>
                </a:cubicBezTo>
                <a:lnTo>
                  <a:pt x="7122244" y="1953891"/>
                </a:lnTo>
                <a:lnTo>
                  <a:pt x="7032241" y="1962723"/>
                </a:lnTo>
                <a:cubicBezTo>
                  <a:pt x="6997214" y="1965198"/>
                  <a:pt x="6963725" y="1968396"/>
                  <a:pt x="6941492" y="1976868"/>
                </a:cubicBezTo>
                <a:cubicBezTo>
                  <a:pt x="6947015" y="1970398"/>
                  <a:pt x="6923088" y="1965379"/>
                  <a:pt x="6906514" y="1968589"/>
                </a:cubicBezTo>
                <a:cubicBezTo>
                  <a:pt x="6925890" y="1943204"/>
                  <a:pt x="6840983" y="1991464"/>
                  <a:pt x="6826395" y="1974141"/>
                </a:cubicBezTo>
                <a:cubicBezTo>
                  <a:pt x="6825676" y="1990223"/>
                  <a:pt x="6751393" y="2017492"/>
                  <a:pt x="6716431" y="2004297"/>
                </a:cubicBezTo>
                <a:cubicBezTo>
                  <a:pt x="6663167" y="2007518"/>
                  <a:pt x="6625450" y="2020811"/>
                  <a:pt x="6569607" y="2015496"/>
                </a:cubicBezTo>
                <a:cubicBezTo>
                  <a:pt x="6567874" y="2017648"/>
                  <a:pt x="6565034" y="2019449"/>
                  <a:pt x="6561430" y="2020996"/>
                </a:cubicBezTo>
                <a:lnTo>
                  <a:pt x="6549371" y="2024747"/>
                </a:lnTo>
                <a:lnTo>
                  <a:pt x="6547040" y="2024474"/>
                </a:lnTo>
                <a:cubicBezTo>
                  <a:pt x="6537882" y="2024425"/>
                  <a:pt x="6533193" y="2025332"/>
                  <a:pt x="6530482" y="2026659"/>
                </a:cubicBezTo>
                <a:lnTo>
                  <a:pt x="6528565" y="2028600"/>
                </a:lnTo>
                <a:lnTo>
                  <a:pt x="6517741" y="2030558"/>
                </a:lnTo>
                <a:lnTo>
                  <a:pt x="6497855" y="2035650"/>
                </a:lnTo>
                <a:lnTo>
                  <a:pt x="6492785" y="2035444"/>
                </a:lnTo>
                <a:lnTo>
                  <a:pt x="6460692" y="2041321"/>
                </a:lnTo>
                <a:lnTo>
                  <a:pt x="6459609" y="2040851"/>
                </a:lnTo>
                <a:cubicBezTo>
                  <a:pt x="6456451" y="2039933"/>
                  <a:pt x="6452734" y="2039508"/>
                  <a:pt x="6447765" y="2040102"/>
                </a:cubicBezTo>
                <a:cubicBezTo>
                  <a:pt x="6446007" y="2031126"/>
                  <a:pt x="6441093" y="2037380"/>
                  <a:pt x="6426590" y="2039928"/>
                </a:cubicBezTo>
                <a:cubicBezTo>
                  <a:pt x="6423606" y="2033241"/>
                  <a:pt x="6413230" y="2032925"/>
                  <a:pt x="6401693" y="2033537"/>
                </a:cubicBezTo>
                <a:lnTo>
                  <a:pt x="6387141" y="2033161"/>
                </a:lnTo>
                <a:lnTo>
                  <a:pt x="6357846" y="2036782"/>
                </a:lnTo>
                <a:lnTo>
                  <a:pt x="6342914" y="2037585"/>
                </a:lnTo>
                <a:lnTo>
                  <a:pt x="6336300" y="2038781"/>
                </a:lnTo>
                <a:lnTo>
                  <a:pt x="6317178" y="2038968"/>
                </a:lnTo>
                <a:lnTo>
                  <a:pt x="6161427" y="2047338"/>
                </a:lnTo>
                <a:cubicBezTo>
                  <a:pt x="6147824" y="2057658"/>
                  <a:pt x="6118908" y="2077615"/>
                  <a:pt x="6097339" y="2082438"/>
                </a:cubicBezTo>
                <a:cubicBezTo>
                  <a:pt x="6090149" y="2084046"/>
                  <a:pt x="6083776" y="2083972"/>
                  <a:pt x="6079059" y="2081299"/>
                </a:cubicBezTo>
                <a:cubicBezTo>
                  <a:pt x="6063900" y="2082334"/>
                  <a:pt x="6011621" y="2084537"/>
                  <a:pt x="5998439" y="2070958"/>
                </a:cubicBezTo>
                <a:cubicBezTo>
                  <a:pt x="5976443" y="2071759"/>
                  <a:pt x="5925514" y="2069780"/>
                  <a:pt x="5904290" y="2070255"/>
                </a:cubicBezTo>
                <a:cubicBezTo>
                  <a:pt x="5871515" y="2066244"/>
                  <a:pt x="5843986" y="2088249"/>
                  <a:pt x="5814867" y="2079032"/>
                </a:cubicBezTo>
                <a:cubicBezTo>
                  <a:pt x="5792003" y="2070559"/>
                  <a:pt x="5750009" y="2076273"/>
                  <a:pt x="5725743" y="2070558"/>
                </a:cubicBezTo>
                <a:cubicBezTo>
                  <a:pt x="5716432" y="2058355"/>
                  <a:pt x="5667424" y="2047322"/>
                  <a:pt x="5650546" y="2052412"/>
                </a:cubicBezTo>
                <a:cubicBezTo>
                  <a:pt x="5614627" y="2046084"/>
                  <a:pt x="5608108" y="2028306"/>
                  <a:pt x="5581284" y="2023175"/>
                </a:cubicBezTo>
                <a:lnTo>
                  <a:pt x="5572593" y="2018391"/>
                </a:lnTo>
                <a:lnTo>
                  <a:pt x="5548580" y="2016951"/>
                </a:lnTo>
                <a:cubicBezTo>
                  <a:pt x="5523726" y="2017783"/>
                  <a:pt x="5498337" y="2019663"/>
                  <a:pt x="5471173" y="2018786"/>
                </a:cubicBezTo>
                <a:cubicBezTo>
                  <a:pt x="5447687" y="2003020"/>
                  <a:pt x="5353807" y="2022324"/>
                  <a:pt x="5340320" y="2037611"/>
                </a:cubicBezTo>
                <a:cubicBezTo>
                  <a:pt x="5340015" y="2024215"/>
                  <a:pt x="5271937" y="2042455"/>
                  <a:pt x="5254376" y="2042928"/>
                </a:cubicBezTo>
                <a:cubicBezTo>
                  <a:pt x="5248522" y="2043086"/>
                  <a:pt x="5248281" y="2041270"/>
                  <a:pt x="5258035" y="2035649"/>
                </a:cubicBezTo>
                <a:cubicBezTo>
                  <a:pt x="5239374" y="2037214"/>
                  <a:pt x="5220112" y="2030252"/>
                  <a:pt x="5230622" y="2024576"/>
                </a:cubicBezTo>
                <a:cubicBezTo>
                  <a:pt x="5173932" y="2036724"/>
                  <a:pt x="5090262" y="2024645"/>
                  <a:pt x="5026203" y="2030162"/>
                </a:cubicBezTo>
                <a:cubicBezTo>
                  <a:pt x="4991280" y="2016814"/>
                  <a:pt x="5010212" y="2029164"/>
                  <a:pt x="4973988" y="2026668"/>
                </a:cubicBezTo>
                <a:cubicBezTo>
                  <a:pt x="4983896" y="2038955"/>
                  <a:pt x="4930012" y="2019774"/>
                  <a:pt x="4928030" y="2033642"/>
                </a:cubicBezTo>
                <a:cubicBezTo>
                  <a:pt x="4921501" y="2032748"/>
                  <a:pt x="4915238" y="2031445"/>
                  <a:pt x="4908970" y="2030033"/>
                </a:cubicBezTo>
                <a:lnTo>
                  <a:pt x="4905679" y="2029300"/>
                </a:lnTo>
                <a:lnTo>
                  <a:pt x="4892525" y="2028768"/>
                </a:lnTo>
                <a:lnTo>
                  <a:pt x="4888818" y="2025619"/>
                </a:lnTo>
                <a:lnTo>
                  <a:pt x="4869018" y="2022668"/>
                </a:lnTo>
                <a:cubicBezTo>
                  <a:pt x="4861602" y="2022028"/>
                  <a:pt x="4853622" y="2021880"/>
                  <a:pt x="4844804" y="2022527"/>
                </a:cubicBezTo>
                <a:cubicBezTo>
                  <a:pt x="4823110" y="2028022"/>
                  <a:pt x="4789330" y="2021287"/>
                  <a:pt x="4758778" y="2021694"/>
                </a:cubicBezTo>
                <a:lnTo>
                  <a:pt x="4744748" y="2023396"/>
                </a:lnTo>
                <a:lnTo>
                  <a:pt x="4698956" y="2020558"/>
                </a:lnTo>
                <a:cubicBezTo>
                  <a:pt x="4685921" y="2020008"/>
                  <a:pt x="4672392" y="2019718"/>
                  <a:pt x="4658147" y="2019920"/>
                </a:cubicBezTo>
                <a:lnTo>
                  <a:pt x="4631706" y="2021274"/>
                </a:lnTo>
                <a:lnTo>
                  <a:pt x="4624776" y="2020152"/>
                </a:lnTo>
                <a:cubicBezTo>
                  <a:pt x="4612703" y="2020277"/>
                  <a:pt x="4596727" y="2024226"/>
                  <a:pt x="4598150" y="2019429"/>
                </a:cubicBezTo>
                <a:lnTo>
                  <a:pt x="4584588" y="2021092"/>
                </a:lnTo>
                <a:lnTo>
                  <a:pt x="4571203" y="2017263"/>
                </a:lnTo>
                <a:cubicBezTo>
                  <a:pt x="4569736" y="2016374"/>
                  <a:pt x="4568633" y="2015427"/>
                  <a:pt x="4567930" y="2014458"/>
                </a:cubicBezTo>
                <a:lnTo>
                  <a:pt x="4548984" y="2015717"/>
                </a:lnTo>
                <a:lnTo>
                  <a:pt x="4533451" y="2012976"/>
                </a:lnTo>
                <a:lnTo>
                  <a:pt x="4519910" y="2014768"/>
                </a:lnTo>
                <a:lnTo>
                  <a:pt x="4514290" y="2014364"/>
                </a:lnTo>
                <a:lnTo>
                  <a:pt x="4500320" y="2013007"/>
                </a:lnTo>
                <a:cubicBezTo>
                  <a:pt x="4493159" y="2012056"/>
                  <a:pt x="4485144" y="2010910"/>
                  <a:pt x="4476219" y="2009993"/>
                </a:cubicBezTo>
                <a:lnTo>
                  <a:pt x="4468701" y="2009574"/>
                </a:lnTo>
                <a:lnTo>
                  <a:pt x="4452333" y="2004964"/>
                </a:lnTo>
                <a:cubicBezTo>
                  <a:pt x="4440422" y="2001479"/>
                  <a:pt x="4431048" y="1999130"/>
                  <a:pt x="4420644" y="2001021"/>
                </a:cubicBezTo>
                <a:cubicBezTo>
                  <a:pt x="4402911" y="1996519"/>
                  <a:pt x="4390524" y="1983900"/>
                  <a:pt x="4364856" y="1987267"/>
                </a:cubicBezTo>
                <a:cubicBezTo>
                  <a:pt x="4372645" y="1981550"/>
                  <a:pt x="4336350" y="1986575"/>
                  <a:pt x="4332062" y="1980703"/>
                </a:cubicBezTo>
                <a:cubicBezTo>
                  <a:pt x="4330083" y="1975974"/>
                  <a:pt x="4318612" y="1976397"/>
                  <a:pt x="4309876" y="1974653"/>
                </a:cubicBezTo>
                <a:cubicBezTo>
                  <a:pt x="4303650" y="1969824"/>
                  <a:pt x="4259693" y="1965414"/>
                  <a:pt x="4244391" y="1966109"/>
                </a:cubicBezTo>
                <a:cubicBezTo>
                  <a:pt x="4201255" y="1970914"/>
                  <a:pt x="4166558" y="1951471"/>
                  <a:pt x="4132071" y="1954813"/>
                </a:cubicBezTo>
                <a:cubicBezTo>
                  <a:pt x="4123041" y="1954358"/>
                  <a:pt x="4115554" y="1953263"/>
                  <a:pt x="4109069" y="1951778"/>
                </a:cubicBezTo>
                <a:lnTo>
                  <a:pt x="4092908" y="1946662"/>
                </a:lnTo>
                <a:cubicBezTo>
                  <a:pt x="4092707" y="1945539"/>
                  <a:pt x="4092506" y="1944415"/>
                  <a:pt x="4092306" y="1943291"/>
                </a:cubicBezTo>
                <a:lnTo>
                  <a:pt x="4080234" y="1941219"/>
                </a:lnTo>
                <a:lnTo>
                  <a:pt x="4077778" y="1940145"/>
                </a:lnTo>
                <a:cubicBezTo>
                  <a:pt x="4073105" y="1938081"/>
                  <a:pt x="4068339" y="1936119"/>
                  <a:pt x="4062936" y="1934506"/>
                </a:cubicBezTo>
                <a:cubicBezTo>
                  <a:pt x="4048082" y="1947155"/>
                  <a:pt x="4014523" y="1922869"/>
                  <a:pt x="4012506" y="1935475"/>
                </a:cubicBezTo>
                <a:cubicBezTo>
                  <a:pt x="3980228" y="1928812"/>
                  <a:pt x="3986775" y="1942559"/>
                  <a:pt x="3965880" y="1925968"/>
                </a:cubicBezTo>
                <a:cubicBezTo>
                  <a:pt x="3899515" y="1923414"/>
                  <a:pt x="3830855" y="1902158"/>
                  <a:pt x="3765338" y="1906649"/>
                </a:cubicBezTo>
                <a:cubicBezTo>
                  <a:pt x="3780686" y="1902635"/>
                  <a:pt x="3768784" y="1893856"/>
                  <a:pt x="3749493" y="1893071"/>
                </a:cubicBezTo>
                <a:cubicBezTo>
                  <a:pt x="3807776" y="1876857"/>
                  <a:pt x="3656400" y="1898030"/>
                  <a:pt x="3672704" y="1881383"/>
                </a:cubicBezTo>
                <a:cubicBezTo>
                  <a:pt x="3645532" y="1893973"/>
                  <a:pt x="3537791" y="1900656"/>
                  <a:pt x="3530082" y="1883187"/>
                </a:cubicBezTo>
                <a:cubicBezTo>
                  <a:pt x="3479808" y="1875044"/>
                  <a:pt x="3426017" y="1877998"/>
                  <a:pt x="3387664" y="1862579"/>
                </a:cubicBezTo>
                <a:cubicBezTo>
                  <a:pt x="3382649" y="1863935"/>
                  <a:pt x="3377277" y="1864791"/>
                  <a:pt x="3371681" y="1865293"/>
                </a:cubicBezTo>
                <a:lnTo>
                  <a:pt x="3355305" y="1865842"/>
                </a:lnTo>
                <a:lnTo>
                  <a:pt x="3353790" y="1865158"/>
                </a:lnTo>
                <a:cubicBezTo>
                  <a:pt x="3346144" y="1863282"/>
                  <a:pt x="3340687" y="1863057"/>
                  <a:pt x="3336210" y="1863564"/>
                </a:cubicBezTo>
                <a:lnTo>
                  <a:pt x="3331381" y="1864716"/>
                </a:lnTo>
                <a:lnTo>
                  <a:pt x="3319012" y="1864093"/>
                </a:lnTo>
                <a:lnTo>
                  <a:pt x="3293818" y="1864135"/>
                </a:lnTo>
                <a:lnTo>
                  <a:pt x="3289881" y="1862954"/>
                </a:lnTo>
                <a:lnTo>
                  <a:pt x="3253090" y="1861164"/>
                </a:lnTo>
                <a:cubicBezTo>
                  <a:pt x="3253042" y="1860968"/>
                  <a:pt x="3252996" y="1860771"/>
                  <a:pt x="3252949" y="1860574"/>
                </a:cubicBezTo>
                <a:cubicBezTo>
                  <a:pt x="3251799" y="1859213"/>
                  <a:pt x="3249368" y="1858131"/>
                  <a:pt x="3244187" y="1857604"/>
                </a:cubicBezTo>
                <a:cubicBezTo>
                  <a:pt x="3250860" y="1853873"/>
                  <a:pt x="3250577" y="1852999"/>
                  <a:pt x="3246570" y="1852946"/>
                </a:cubicBezTo>
                <a:lnTo>
                  <a:pt x="3237810" y="1853064"/>
                </a:lnTo>
                <a:lnTo>
                  <a:pt x="3230822" y="1855474"/>
                </a:lnTo>
                <a:cubicBezTo>
                  <a:pt x="3206812" y="1862286"/>
                  <a:pt x="3176733" y="1868865"/>
                  <a:pt x="3136549" y="1874037"/>
                </a:cubicBezTo>
                <a:cubicBezTo>
                  <a:pt x="3081163" y="1880168"/>
                  <a:pt x="2902557" y="1900580"/>
                  <a:pt x="2845754" y="1910932"/>
                </a:cubicBezTo>
                <a:cubicBezTo>
                  <a:pt x="2860822" y="1944376"/>
                  <a:pt x="2813389" y="1905358"/>
                  <a:pt x="2786878" y="1917162"/>
                </a:cubicBezTo>
                <a:cubicBezTo>
                  <a:pt x="2766803" y="1917398"/>
                  <a:pt x="2741628" y="1915886"/>
                  <a:pt x="2725298" y="1912340"/>
                </a:cubicBezTo>
                <a:cubicBezTo>
                  <a:pt x="2716680" y="1911427"/>
                  <a:pt x="2707572" y="1911972"/>
                  <a:pt x="2697754" y="1914863"/>
                </a:cubicBezTo>
                <a:cubicBezTo>
                  <a:pt x="2667185" y="1939014"/>
                  <a:pt x="2622149" y="1926211"/>
                  <a:pt x="2568063" y="1936283"/>
                </a:cubicBezTo>
                <a:cubicBezTo>
                  <a:pt x="2552625" y="1932001"/>
                  <a:pt x="2502682" y="1953378"/>
                  <a:pt x="2489784" y="1943720"/>
                </a:cubicBezTo>
                <a:cubicBezTo>
                  <a:pt x="2478524" y="1943155"/>
                  <a:pt x="2467418" y="1949411"/>
                  <a:pt x="2458978" y="1938095"/>
                </a:cubicBezTo>
                <a:cubicBezTo>
                  <a:pt x="2417552" y="1934639"/>
                  <a:pt x="2366376" y="1931293"/>
                  <a:pt x="2318712" y="1934474"/>
                </a:cubicBezTo>
                <a:cubicBezTo>
                  <a:pt x="2296029" y="1936526"/>
                  <a:pt x="2282069" y="1938434"/>
                  <a:pt x="2268709" y="1940521"/>
                </a:cubicBezTo>
                <a:lnTo>
                  <a:pt x="2264080" y="1941232"/>
                </a:lnTo>
                <a:lnTo>
                  <a:pt x="2254684" y="1943524"/>
                </a:lnTo>
                <a:lnTo>
                  <a:pt x="2252523" y="1943004"/>
                </a:lnTo>
                <a:lnTo>
                  <a:pt x="2173350" y="1929202"/>
                </a:lnTo>
                <a:lnTo>
                  <a:pt x="2155266" y="1920267"/>
                </a:lnTo>
                <a:lnTo>
                  <a:pt x="2091013" y="1914631"/>
                </a:lnTo>
                <a:cubicBezTo>
                  <a:pt x="2033357" y="1920614"/>
                  <a:pt x="2070513" y="1905065"/>
                  <a:pt x="2030712" y="1897690"/>
                </a:cubicBezTo>
                <a:cubicBezTo>
                  <a:pt x="1994539" y="1893055"/>
                  <a:pt x="1958569" y="1883188"/>
                  <a:pt x="1908838" y="1892222"/>
                </a:cubicBezTo>
                <a:cubicBezTo>
                  <a:pt x="1897236" y="1896147"/>
                  <a:pt x="1883338" y="1892415"/>
                  <a:pt x="1877796" y="1883887"/>
                </a:cubicBezTo>
                <a:cubicBezTo>
                  <a:pt x="1876842" y="1882419"/>
                  <a:pt x="1876177" y="1880863"/>
                  <a:pt x="1875824" y="1879265"/>
                </a:cubicBezTo>
                <a:cubicBezTo>
                  <a:pt x="1843474" y="1887199"/>
                  <a:pt x="1841511" y="1873818"/>
                  <a:pt x="1823048" y="1881064"/>
                </a:cubicBezTo>
                <a:cubicBezTo>
                  <a:pt x="1792640" y="1872164"/>
                  <a:pt x="1782358" y="1850450"/>
                  <a:pt x="1765736" y="1856578"/>
                </a:cubicBezTo>
                <a:cubicBezTo>
                  <a:pt x="1753024" y="1849107"/>
                  <a:pt x="1745932" y="1828316"/>
                  <a:pt x="1725669" y="1833744"/>
                </a:cubicBezTo>
                <a:cubicBezTo>
                  <a:pt x="1727428" y="1831405"/>
                  <a:pt x="1726953" y="1830157"/>
                  <a:pt x="1725216" y="1829447"/>
                </a:cubicBezTo>
                <a:lnTo>
                  <a:pt x="1721485" y="1828960"/>
                </a:lnTo>
                <a:lnTo>
                  <a:pt x="1717786" y="1832224"/>
                </a:lnTo>
                <a:cubicBezTo>
                  <a:pt x="1703445" y="1843277"/>
                  <a:pt x="1706547" y="1827935"/>
                  <a:pt x="1689907" y="1825425"/>
                </a:cubicBezTo>
                <a:cubicBezTo>
                  <a:pt x="1682338" y="1823445"/>
                  <a:pt x="1685181" y="1820226"/>
                  <a:pt x="1688093" y="1817391"/>
                </a:cubicBezTo>
                <a:lnTo>
                  <a:pt x="1496789" y="1805297"/>
                </a:lnTo>
                <a:cubicBezTo>
                  <a:pt x="1463551" y="1793913"/>
                  <a:pt x="1426345" y="1786892"/>
                  <a:pt x="1392839" y="1758649"/>
                </a:cubicBezTo>
                <a:cubicBezTo>
                  <a:pt x="1386461" y="1750573"/>
                  <a:pt x="1374031" y="1756918"/>
                  <a:pt x="1360872" y="1752441"/>
                </a:cubicBezTo>
                <a:cubicBezTo>
                  <a:pt x="1347711" y="1747963"/>
                  <a:pt x="1332751" y="1735898"/>
                  <a:pt x="1313885" y="1731785"/>
                </a:cubicBezTo>
                <a:cubicBezTo>
                  <a:pt x="1281989" y="1726305"/>
                  <a:pt x="1256405" y="1739744"/>
                  <a:pt x="1247665" y="1727765"/>
                </a:cubicBezTo>
                <a:cubicBezTo>
                  <a:pt x="1231363" y="1728538"/>
                  <a:pt x="1209120" y="1742556"/>
                  <a:pt x="1196850" y="1729622"/>
                </a:cubicBezTo>
                <a:cubicBezTo>
                  <a:pt x="1195195" y="1740224"/>
                  <a:pt x="1178147" y="1721561"/>
                  <a:pt x="1168728" y="1728550"/>
                </a:cubicBezTo>
                <a:cubicBezTo>
                  <a:pt x="1152073" y="1727193"/>
                  <a:pt x="1122804" y="1725926"/>
                  <a:pt x="1096918" y="1721485"/>
                </a:cubicBezTo>
                <a:lnTo>
                  <a:pt x="1094082" y="1720113"/>
                </a:lnTo>
                <a:lnTo>
                  <a:pt x="1040782" y="1721762"/>
                </a:lnTo>
                <a:cubicBezTo>
                  <a:pt x="987172" y="1722352"/>
                  <a:pt x="1023272" y="1708707"/>
                  <a:pt x="955980" y="1719289"/>
                </a:cubicBezTo>
                <a:cubicBezTo>
                  <a:pt x="948995" y="1714208"/>
                  <a:pt x="940521" y="1713816"/>
                  <a:pt x="926108" y="1715917"/>
                </a:cubicBezTo>
                <a:cubicBezTo>
                  <a:pt x="900077" y="1715834"/>
                  <a:pt x="902688" y="1703436"/>
                  <a:pt x="876049" y="1710422"/>
                </a:cubicBezTo>
                <a:cubicBezTo>
                  <a:pt x="881084" y="1703830"/>
                  <a:pt x="826830" y="1706893"/>
                  <a:pt x="839194" y="1700176"/>
                </a:cubicBezTo>
                <a:cubicBezTo>
                  <a:pt x="822548" y="1693764"/>
                  <a:pt x="813674" y="1703628"/>
                  <a:pt x="797112" y="1698014"/>
                </a:cubicBezTo>
                <a:cubicBezTo>
                  <a:pt x="778195" y="1696418"/>
                  <a:pt x="807647" y="1705364"/>
                  <a:pt x="786610" y="1705455"/>
                </a:cubicBezTo>
                <a:cubicBezTo>
                  <a:pt x="761170" y="1704357"/>
                  <a:pt x="760599" y="1716610"/>
                  <a:pt x="741833" y="1700566"/>
                </a:cubicBezTo>
                <a:lnTo>
                  <a:pt x="673985" y="1692278"/>
                </a:lnTo>
                <a:cubicBezTo>
                  <a:pt x="658515" y="1695829"/>
                  <a:pt x="646395" y="1693620"/>
                  <a:pt x="634665" y="1689550"/>
                </a:cubicBezTo>
                <a:cubicBezTo>
                  <a:pt x="599149" y="1689690"/>
                  <a:pt x="567176" y="1683160"/>
                  <a:pt x="527471" y="1679869"/>
                </a:cubicBezTo>
                <a:cubicBezTo>
                  <a:pt x="484099" y="1683240"/>
                  <a:pt x="462693" y="1671949"/>
                  <a:pt x="420260" y="1668475"/>
                </a:cubicBezTo>
                <a:cubicBezTo>
                  <a:pt x="377482" y="1677390"/>
                  <a:pt x="393500" y="1652730"/>
                  <a:pt x="357630" y="1652142"/>
                </a:cubicBezTo>
                <a:cubicBezTo>
                  <a:pt x="298692" y="1659518"/>
                  <a:pt x="359631" y="1643849"/>
                  <a:pt x="269407" y="1643812"/>
                </a:cubicBezTo>
                <a:cubicBezTo>
                  <a:pt x="264204" y="1645215"/>
                  <a:pt x="253436" y="1643159"/>
                  <a:pt x="254769" y="1641013"/>
                </a:cubicBezTo>
                <a:cubicBezTo>
                  <a:pt x="234996" y="1641090"/>
                  <a:pt x="179093" y="1626583"/>
                  <a:pt x="150763" y="1628143"/>
                </a:cubicBezTo>
                <a:cubicBezTo>
                  <a:pt x="96232" y="1619954"/>
                  <a:pt x="68845" y="1629422"/>
                  <a:pt x="29133" y="1626172"/>
                </a:cubicBezTo>
                <a:lnTo>
                  <a:pt x="0" y="1619589"/>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F261E9B-43F9-ED8E-FF91-A8257FBCD3B9}"/>
              </a:ext>
            </a:extLst>
          </p:cNvPr>
          <p:cNvSpPr>
            <a:spLocks noGrp="1"/>
          </p:cNvSpPr>
          <p:nvPr>
            <p:ph type="title"/>
          </p:nvPr>
        </p:nvSpPr>
        <p:spPr>
          <a:xfrm>
            <a:off x="621506" y="494414"/>
            <a:ext cx="7979569" cy="951614"/>
          </a:xfrm>
          <a:prstGeom prst="flowChartAlternateProcess">
            <a:avLst/>
          </a:prstGeom>
          <a:scene3d>
            <a:camera prst="orthographicFront"/>
            <a:lightRig rig="threePt" dir="t"/>
          </a:scene3d>
          <a:sp3d>
            <a:bevelT/>
          </a:sp3d>
        </p:spPr>
        <p:txBody>
          <a:bodyPr vert="horz" lIns="91440" tIns="45720" rIns="91440" bIns="45720" rtlCol="0" anchor="b">
            <a:normAutofit fontScale="90000"/>
            <a:scene3d>
              <a:camera prst="orthographicFront"/>
              <a:lightRig rig="soft" dir="t">
                <a:rot lat="0" lon="0" rev="15600000"/>
              </a:lightRig>
            </a:scene3d>
            <a:sp3d extrusionH="57150" prstMaterial="softEdge">
              <a:bevelT w="25400" h="38100"/>
            </a:sp3d>
          </a:bodyPr>
          <a:lstStyle/>
          <a:p>
            <a:pPr algn="ctr" defTabSz="914400"/>
            <a:r>
              <a:rPr lang="en-US" sz="31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Quick Overview of Our </a:t>
            </a:r>
            <a:r>
              <a:rPr lang="en-US" sz="3100" b="1" kern="12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j-lt"/>
                <a:ea typeface="+mj-ea"/>
                <a:cs typeface="+mj-cs"/>
              </a:rPr>
              <a:t>Autonomic Nervous System </a:t>
            </a:r>
          </a:p>
        </p:txBody>
      </p:sp>
      <p:pic>
        <p:nvPicPr>
          <p:cNvPr id="2050" name="Picture 2">
            <a:extLst>
              <a:ext uri="{FF2B5EF4-FFF2-40B4-BE49-F238E27FC236}">
                <a16:creationId xmlns:a16="http://schemas.microsoft.com/office/drawing/2014/main" id="{892CA042-D77C-E77C-6BF4-CA7D4818EEB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42925" y="2364107"/>
            <a:ext cx="8058150" cy="3928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0414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2" name="Rectangle 2054">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E2D114-D96D-4DBA-BB2F-57ACCC035F8F}"/>
              </a:ext>
            </a:extLst>
          </p:cNvPr>
          <p:cNvSpPr>
            <a:spLocks noGrp="1"/>
          </p:cNvSpPr>
          <p:nvPr>
            <p:ph type="title"/>
          </p:nvPr>
        </p:nvSpPr>
        <p:spPr>
          <a:xfrm>
            <a:off x="6482394" y="489507"/>
            <a:ext cx="2318706" cy="1655483"/>
          </a:xfrm>
        </p:spPr>
        <p:txBody>
          <a:bodyPr vert="horz" lIns="91440" tIns="45720" rIns="91440" bIns="45720" rtlCol="0" anchor="b">
            <a:normAutofit/>
          </a:bodyPr>
          <a:lstStyle/>
          <a:p>
            <a:pPr defTabSz="914400"/>
            <a:r>
              <a:rPr lang="en-US" sz="3500"/>
              <a:t>Experience through our Senses</a:t>
            </a:r>
          </a:p>
        </p:txBody>
      </p:sp>
      <p:pic>
        <p:nvPicPr>
          <p:cNvPr id="2050" name="Picture 2" descr="busy people time square crowded street Stock Footage Video (100%  Royalty-free) 23643670 | Shutterstock">
            <a:extLst>
              <a:ext uri="{FF2B5EF4-FFF2-40B4-BE49-F238E27FC236}">
                <a16:creationId xmlns:a16="http://schemas.microsoft.com/office/drawing/2014/main" id="{9FC05CE3-6792-45A7-B6B5-8A3D37D275F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2282" r="24292" b="-1"/>
          <a:stretch/>
        </p:blipFill>
        <p:spPr bwMode="auto">
          <a:xfrm>
            <a:off x="20" y="431"/>
            <a:ext cx="6086455" cy="64083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F8BF28C-B5AD-4CCB-90E5-6659C34F50EB}"/>
              </a:ext>
            </a:extLst>
          </p:cNvPr>
          <p:cNvSpPr txBox="1"/>
          <p:nvPr/>
        </p:nvSpPr>
        <p:spPr>
          <a:xfrm>
            <a:off x="6482394" y="2360428"/>
            <a:ext cx="2502118" cy="4008065"/>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900" dirty="0"/>
              <a:t>Sound – A LOT</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Sight - BUSY</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Smell - YIKES</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Touch – weather, people, locating objects</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Taste – a lot of flavor</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Vestibular – visual movement and physical movement (screens)</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Proprioception – hard ground, body coordination, posture</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err="1"/>
              <a:t>Interoception</a:t>
            </a:r>
            <a:r>
              <a:rPr lang="en-US" sz="900" dirty="0"/>
              <a:t> – feelings, pain, body functions</a:t>
            </a:r>
          </a:p>
        </p:txBody>
      </p:sp>
      <p:sp>
        <p:nvSpPr>
          <p:cNvPr id="2053" name="Rectangle 2056">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741"/>
            <a:ext cx="9143997"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4" name="Rectangle 2058">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8742"/>
            <a:ext cx="6086475"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45377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E5D9C0-B1CC-44E9-B88F-145C6BB55E8E}"/>
              </a:ext>
            </a:extLst>
          </p:cNvPr>
          <p:cNvSpPr>
            <a:spLocks noGrp="1"/>
          </p:cNvSpPr>
          <p:nvPr>
            <p:ph type="title"/>
          </p:nvPr>
        </p:nvSpPr>
        <p:spPr>
          <a:xfrm>
            <a:off x="6482394" y="489507"/>
            <a:ext cx="2318706" cy="1655483"/>
          </a:xfrm>
        </p:spPr>
        <p:txBody>
          <a:bodyPr vert="horz" lIns="91440" tIns="45720" rIns="91440" bIns="45720" rtlCol="0" anchor="b">
            <a:normAutofit/>
          </a:bodyPr>
          <a:lstStyle/>
          <a:p>
            <a:pPr defTabSz="914400"/>
            <a:r>
              <a:rPr lang="en-US" sz="3500"/>
              <a:t>Experience through our Senses</a:t>
            </a:r>
          </a:p>
        </p:txBody>
      </p:sp>
      <p:pic>
        <p:nvPicPr>
          <p:cNvPr id="1026" name="Picture 2" descr="811,573 Country Road Stock Photos, Pictures &amp; Royalty-Free Images - iStock">
            <a:extLst>
              <a:ext uri="{FF2B5EF4-FFF2-40B4-BE49-F238E27FC236}">
                <a16:creationId xmlns:a16="http://schemas.microsoft.com/office/drawing/2014/main" id="{A8AB64F2-F8FD-495D-AF64-13FFE0AF54F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30654" r="5948" b="-1"/>
          <a:stretch/>
        </p:blipFill>
        <p:spPr bwMode="auto">
          <a:xfrm>
            <a:off x="20" y="431"/>
            <a:ext cx="6086455" cy="640831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18FE6A7-F033-454B-A2FA-41EEF986A1E8}"/>
              </a:ext>
            </a:extLst>
          </p:cNvPr>
          <p:cNvSpPr txBox="1"/>
          <p:nvPr/>
        </p:nvSpPr>
        <p:spPr>
          <a:xfrm>
            <a:off x="6482394" y="2418408"/>
            <a:ext cx="2207110" cy="3540265"/>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800"/>
              <a:t>Sound – fairly quiet, nature</a:t>
            </a:r>
          </a:p>
          <a:p>
            <a:pPr indent="-228600">
              <a:lnSpc>
                <a:spcPct val="90000"/>
              </a:lnSpc>
              <a:spcAft>
                <a:spcPts val="600"/>
              </a:spcAft>
              <a:buFont typeface="Arial" panose="020B0604020202020204" pitchFamily="34" charset="0"/>
              <a:buChar char="•"/>
            </a:pPr>
            <a:endParaRPr lang="en-US" sz="800"/>
          </a:p>
          <a:p>
            <a:pPr marL="342900" indent="-228600">
              <a:lnSpc>
                <a:spcPct val="90000"/>
              </a:lnSpc>
              <a:spcAft>
                <a:spcPts val="600"/>
              </a:spcAft>
              <a:buFont typeface="Arial" panose="020B0604020202020204" pitchFamily="34" charset="0"/>
              <a:buChar char="•"/>
            </a:pPr>
            <a:r>
              <a:rPr lang="en-US" sz="800"/>
              <a:t>Sight – minimal, muted, low stimulation</a:t>
            </a:r>
          </a:p>
          <a:p>
            <a:pPr indent="-228600">
              <a:lnSpc>
                <a:spcPct val="90000"/>
              </a:lnSpc>
              <a:spcAft>
                <a:spcPts val="600"/>
              </a:spcAft>
              <a:buFont typeface="Arial" panose="020B0604020202020204" pitchFamily="34" charset="0"/>
              <a:buChar char="•"/>
            </a:pPr>
            <a:endParaRPr lang="en-US" sz="800"/>
          </a:p>
          <a:p>
            <a:pPr marL="342900" indent="-228600">
              <a:lnSpc>
                <a:spcPct val="90000"/>
              </a:lnSpc>
              <a:spcAft>
                <a:spcPts val="600"/>
              </a:spcAft>
              <a:buFont typeface="Arial" panose="020B0604020202020204" pitchFamily="34" charset="0"/>
              <a:buChar char="•"/>
            </a:pPr>
            <a:r>
              <a:rPr lang="en-US" sz="800"/>
              <a:t>Smell – fresh air, nature</a:t>
            </a:r>
          </a:p>
          <a:p>
            <a:pPr marL="342900" indent="-228600">
              <a:lnSpc>
                <a:spcPct val="90000"/>
              </a:lnSpc>
              <a:spcAft>
                <a:spcPts val="600"/>
              </a:spcAft>
              <a:buFont typeface="Arial" panose="020B0604020202020204" pitchFamily="34" charset="0"/>
              <a:buChar char="•"/>
            </a:pPr>
            <a:endParaRPr lang="en-US" sz="800"/>
          </a:p>
          <a:p>
            <a:pPr marL="342900" indent="-228600">
              <a:lnSpc>
                <a:spcPct val="90000"/>
              </a:lnSpc>
              <a:spcAft>
                <a:spcPts val="600"/>
              </a:spcAft>
              <a:buFont typeface="Arial" panose="020B0604020202020204" pitchFamily="34" charset="0"/>
              <a:buChar char="•"/>
            </a:pPr>
            <a:r>
              <a:rPr lang="en-US" sz="800"/>
              <a:t>Touch – wet, dry, weather, sunshine, feeling textures</a:t>
            </a:r>
          </a:p>
          <a:p>
            <a:pPr indent="-228600">
              <a:lnSpc>
                <a:spcPct val="90000"/>
              </a:lnSpc>
              <a:spcAft>
                <a:spcPts val="600"/>
              </a:spcAft>
              <a:buFont typeface="Arial" panose="020B0604020202020204" pitchFamily="34" charset="0"/>
              <a:buChar char="•"/>
            </a:pPr>
            <a:endParaRPr lang="en-US" sz="800"/>
          </a:p>
          <a:p>
            <a:pPr marL="342900" indent="-228600">
              <a:lnSpc>
                <a:spcPct val="90000"/>
              </a:lnSpc>
              <a:spcAft>
                <a:spcPts val="600"/>
              </a:spcAft>
              <a:buFont typeface="Arial" panose="020B0604020202020204" pitchFamily="34" charset="0"/>
              <a:buChar char="•"/>
            </a:pPr>
            <a:r>
              <a:rPr lang="en-US" sz="800"/>
              <a:t>Taste – dust</a:t>
            </a:r>
          </a:p>
          <a:p>
            <a:pPr marL="342900" indent="-228600">
              <a:lnSpc>
                <a:spcPct val="90000"/>
              </a:lnSpc>
              <a:spcAft>
                <a:spcPts val="600"/>
              </a:spcAft>
              <a:buFont typeface="Arial" panose="020B0604020202020204" pitchFamily="34" charset="0"/>
              <a:buChar char="•"/>
            </a:pPr>
            <a:endParaRPr lang="en-US" sz="800"/>
          </a:p>
          <a:p>
            <a:pPr marL="342900" indent="-228600">
              <a:lnSpc>
                <a:spcPct val="90000"/>
              </a:lnSpc>
              <a:spcAft>
                <a:spcPts val="600"/>
              </a:spcAft>
              <a:buFont typeface="Arial" panose="020B0604020202020204" pitchFamily="34" charset="0"/>
              <a:buChar char="•"/>
            </a:pPr>
            <a:r>
              <a:rPr lang="en-US" sz="800"/>
              <a:t>Vestibular – different surfaces, movement of trees, minimal obstacles</a:t>
            </a:r>
          </a:p>
          <a:p>
            <a:pPr marL="342900" indent="-228600">
              <a:lnSpc>
                <a:spcPct val="90000"/>
              </a:lnSpc>
              <a:spcAft>
                <a:spcPts val="600"/>
              </a:spcAft>
              <a:buFont typeface="Arial" panose="020B0604020202020204" pitchFamily="34" charset="0"/>
              <a:buChar char="•"/>
            </a:pPr>
            <a:endParaRPr lang="en-US" sz="800"/>
          </a:p>
          <a:p>
            <a:pPr marL="342900" indent="-228600">
              <a:lnSpc>
                <a:spcPct val="90000"/>
              </a:lnSpc>
              <a:spcAft>
                <a:spcPts val="600"/>
              </a:spcAft>
              <a:buFont typeface="Arial" panose="020B0604020202020204" pitchFamily="34" charset="0"/>
              <a:buChar char="•"/>
            </a:pPr>
            <a:r>
              <a:rPr lang="en-US" sz="800"/>
              <a:t>Proprioception – posture, body coordination, ducking, minimal obstacles </a:t>
            </a:r>
          </a:p>
          <a:p>
            <a:pPr marL="342900" indent="-228600">
              <a:lnSpc>
                <a:spcPct val="90000"/>
              </a:lnSpc>
              <a:spcAft>
                <a:spcPts val="600"/>
              </a:spcAft>
              <a:buFont typeface="Arial" panose="020B0604020202020204" pitchFamily="34" charset="0"/>
              <a:buChar char="•"/>
            </a:pPr>
            <a:endParaRPr lang="en-US" sz="800"/>
          </a:p>
          <a:p>
            <a:pPr marL="342900" indent="-228600">
              <a:lnSpc>
                <a:spcPct val="90000"/>
              </a:lnSpc>
              <a:spcAft>
                <a:spcPts val="600"/>
              </a:spcAft>
              <a:buFont typeface="Arial" panose="020B0604020202020204" pitchFamily="34" charset="0"/>
              <a:buChar char="•"/>
            </a:pPr>
            <a:r>
              <a:rPr lang="en-US" sz="800"/>
              <a:t>Interoception – feelings, body functions, pain</a:t>
            </a:r>
          </a:p>
          <a:p>
            <a:pPr marL="342900" indent="-228600">
              <a:lnSpc>
                <a:spcPct val="90000"/>
              </a:lnSpc>
              <a:spcAft>
                <a:spcPts val="600"/>
              </a:spcAft>
              <a:buFont typeface="Arial" panose="020B0604020202020204" pitchFamily="34" charset="0"/>
              <a:buChar char="•"/>
            </a:pPr>
            <a:endParaRPr lang="en-US" sz="800"/>
          </a:p>
        </p:txBody>
      </p:sp>
      <p:sp>
        <p:nvSpPr>
          <p:cNvPr id="1033" name="Rectangle 1032">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741"/>
            <a:ext cx="9143997"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8742"/>
            <a:ext cx="6086475"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9190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6A6E89-021E-4CC8-8904-09AD962FE5DC}"/>
              </a:ext>
            </a:extLst>
          </p:cNvPr>
          <p:cNvSpPr>
            <a:spLocks noGrp="1"/>
          </p:cNvSpPr>
          <p:nvPr>
            <p:ph type="title"/>
          </p:nvPr>
        </p:nvSpPr>
        <p:spPr>
          <a:xfrm>
            <a:off x="628650" y="365125"/>
            <a:ext cx="3938487" cy="1807305"/>
          </a:xfrm>
        </p:spPr>
        <p:txBody>
          <a:bodyPr>
            <a:normAutofit/>
          </a:bodyPr>
          <a:lstStyle/>
          <a:p>
            <a:r>
              <a:rPr lang="en-US" b="1" dirty="0"/>
              <a:t>Sensory Processing and Students in SPED</a:t>
            </a:r>
          </a:p>
        </p:txBody>
      </p:sp>
      <p:sp>
        <p:nvSpPr>
          <p:cNvPr id="3" name="Content Placeholder 2">
            <a:extLst>
              <a:ext uri="{FF2B5EF4-FFF2-40B4-BE49-F238E27FC236}">
                <a16:creationId xmlns:a16="http://schemas.microsoft.com/office/drawing/2014/main" id="{69E55233-B1BE-4A39-AB6B-0F9611EC42AB}"/>
              </a:ext>
            </a:extLst>
          </p:cNvPr>
          <p:cNvSpPr>
            <a:spLocks noGrp="1"/>
          </p:cNvSpPr>
          <p:nvPr>
            <p:ph idx="1"/>
          </p:nvPr>
        </p:nvSpPr>
        <p:spPr>
          <a:xfrm>
            <a:off x="628650" y="2333297"/>
            <a:ext cx="3464715" cy="3843666"/>
          </a:xfrm>
        </p:spPr>
        <p:txBody>
          <a:bodyPr>
            <a:normAutofit/>
          </a:bodyPr>
          <a:lstStyle/>
          <a:p>
            <a:r>
              <a:rPr lang="en-US" sz="1700" b="1"/>
              <a:t>Every person has sensory processing preferences and a unique profile</a:t>
            </a:r>
          </a:p>
          <a:p>
            <a:r>
              <a:rPr lang="en-US" sz="1700" b="1"/>
              <a:t>Sensory Processing Differences - 5% </a:t>
            </a:r>
            <a:r>
              <a:rPr lang="en-US" sz="1700"/>
              <a:t>of general population</a:t>
            </a:r>
          </a:p>
          <a:p>
            <a:r>
              <a:rPr lang="en-US" sz="1700"/>
              <a:t>ADHD – </a:t>
            </a:r>
            <a:r>
              <a:rPr lang="en-US" sz="1700" b="1"/>
              <a:t>40% </a:t>
            </a:r>
            <a:endParaRPr lang="en-US" sz="1700"/>
          </a:p>
          <a:p>
            <a:r>
              <a:rPr lang="en-US" sz="1700"/>
              <a:t>Autism – </a:t>
            </a:r>
            <a:r>
              <a:rPr lang="en-US" sz="1700" b="1"/>
              <a:t>95% </a:t>
            </a:r>
          </a:p>
          <a:p>
            <a:pPr lvl="1"/>
            <a:r>
              <a:rPr lang="en-US" sz="1700" b="1">
                <a:highlight>
                  <a:srgbClr val="FFFF00"/>
                </a:highlight>
              </a:rPr>
              <a:t>Stimming – </a:t>
            </a:r>
            <a:r>
              <a:rPr lang="en-US" sz="1700">
                <a:highlight>
                  <a:srgbClr val="FFFF00"/>
                </a:highlight>
              </a:rPr>
              <a:t>“… a way of using our senses to calm ourselves, entertain ourselves, and enjoy being alive and in the world.”</a:t>
            </a:r>
          </a:p>
          <a:p>
            <a:r>
              <a:rPr lang="en-US" sz="1700"/>
              <a:t>Cerebral Palsy</a:t>
            </a:r>
          </a:p>
          <a:p>
            <a:r>
              <a:rPr lang="en-US" sz="1700"/>
              <a:t>Trauma</a:t>
            </a:r>
          </a:p>
        </p:txBody>
      </p:sp>
      <p:pic>
        <p:nvPicPr>
          <p:cNvPr id="4" name="Picture 3">
            <a:extLst>
              <a:ext uri="{FF2B5EF4-FFF2-40B4-BE49-F238E27FC236}">
                <a16:creationId xmlns:a16="http://schemas.microsoft.com/office/drawing/2014/main" id="{12EB5E0E-0EEF-43BD-D065-EC7AD3AD9F91}"/>
              </a:ext>
            </a:extLst>
          </p:cNvPr>
          <p:cNvPicPr>
            <a:picLocks noChangeAspect="1"/>
          </p:cNvPicPr>
          <p:nvPr/>
        </p:nvPicPr>
        <p:blipFill rotWithShape="1">
          <a:blip r:embed="rId3"/>
          <a:srcRect l="51092"/>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1269922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17C7-52EE-4EDD-A91D-69D1A14B92A1}"/>
              </a:ext>
            </a:extLst>
          </p:cNvPr>
          <p:cNvSpPr>
            <a:spLocks noGrp="1"/>
          </p:cNvSpPr>
          <p:nvPr>
            <p:ph type="title"/>
          </p:nvPr>
        </p:nvSpPr>
        <p:spPr/>
        <p:txBody>
          <a:bodyPr/>
          <a:lstStyle/>
          <a:p>
            <a:r>
              <a:rPr lang="en-US"/>
              <a:t>Sensory processing challenges</a:t>
            </a:r>
          </a:p>
        </p:txBody>
      </p:sp>
      <p:pic>
        <p:nvPicPr>
          <p:cNvPr id="2050" name="Picture 2" descr="See the source image">
            <a:extLst>
              <a:ext uri="{FF2B5EF4-FFF2-40B4-BE49-F238E27FC236}">
                <a16:creationId xmlns:a16="http://schemas.microsoft.com/office/drawing/2014/main" id="{8001B13A-E3C2-486D-A63D-F4D4A80A18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217" y="2041809"/>
            <a:ext cx="7251258" cy="34096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Navy umbrella">
            <a:extLst>
              <a:ext uri="{FF2B5EF4-FFF2-40B4-BE49-F238E27FC236}">
                <a16:creationId xmlns:a16="http://schemas.microsoft.com/office/drawing/2014/main" id="{F4018CE8-6DC0-D953-B526-1C51B61803E6}"/>
              </a:ext>
            </a:extLst>
          </p:cNvPr>
          <p:cNvPicPr>
            <a:picLocks noChangeAspect="1"/>
          </p:cNvPicPr>
          <p:nvPr/>
        </p:nvPicPr>
        <p:blipFill>
          <a:blip r:embed="rId4" cstate="print">
            <a:alphaModFix amt="20000"/>
            <a:extLst>
              <a:ext uri="{28A0092B-C50C-407E-A947-70E740481C1C}">
                <a14:useLocalDpi xmlns:a14="http://schemas.microsoft.com/office/drawing/2010/main" val="0"/>
              </a:ext>
            </a:extLst>
          </a:blip>
          <a:stretch>
            <a:fillRect/>
          </a:stretch>
        </p:blipFill>
        <p:spPr>
          <a:xfrm>
            <a:off x="0" y="387451"/>
            <a:ext cx="9144000" cy="6083097"/>
          </a:xfrm>
          <a:prstGeom prst="rect">
            <a:avLst/>
          </a:prstGeom>
        </p:spPr>
      </p:pic>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5B179EBB-AC12-F786-54A9-76D1366CFBA0}"/>
                  </a:ext>
                </a:extLst>
              </p14:cNvPr>
              <p14:cNvContentPartPr/>
              <p14:nvPr/>
            </p14:nvContentPartPr>
            <p14:xfrm>
              <a:off x="348205" y="2793624"/>
              <a:ext cx="3217680" cy="3032640"/>
            </p14:xfrm>
          </p:contentPart>
        </mc:Choice>
        <mc:Fallback xmlns="">
          <p:pic>
            <p:nvPicPr>
              <p:cNvPr id="5" name="Ink 4">
                <a:extLst>
                  <a:ext uri="{FF2B5EF4-FFF2-40B4-BE49-F238E27FC236}">
                    <a16:creationId xmlns:a16="http://schemas.microsoft.com/office/drawing/2014/main" id="{5B179EBB-AC12-F786-54A9-76D1366CFBA0}"/>
                  </a:ext>
                </a:extLst>
              </p:cNvPr>
              <p:cNvPicPr/>
              <p:nvPr/>
            </p:nvPicPr>
            <p:blipFill>
              <a:blip r:embed="rId6"/>
              <a:stretch>
                <a:fillRect/>
              </a:stretch>
            </p:blipFill>
            <p:spPr>
              <a:xfrm>
                <a:off x="294205" y="2685624"/>
                <a:ext cx="3325320" cy="3248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22636079-F000-CABD-2749-9AD1087D4085}"/>
                  </a:ext>
                </a:extLst>
              </p14:cNvPr>
              <p14:cNvContentPartPr/>
              <p14:nvPr/>
            </p14:nvContentPartPr>
            <p14:xfrm>
              <a:off x="151285" y="2371344"/>
              <a:ext cx="1004040" cy="612000"/>
            </p14:xfrm>
          </p:contentPart>
        </mc:Choice>
        <mc:Fallback xmlns="">
          <p:pic>
            <p:nvPicPr>
              <p:cNvPr id="7" name="Ink 6">
                <a:extLst>
                  <a:ext uri="{FF2B5EF4-FFF2-40B4-BE49-F238E27FC236}">
                    <a16:creationId xmlns:a16="http://schemas.microsoft.com/office/drawing/2014/main" id="{22636079-F000-CABD-2749-9AD1087D4085}"/>
                  </a:ext>
                </a:extLst>
              </p:cNvPr>
              <p:cNvPicPr/>
              <p:nvPr/>
            </p:nvPicPr>
            <p:blipFill>
              <a:blip r:embed="rId8"/>
              <a:stretch>
                <a:fillRect/>
              </a:stretch>
            </p:blipFill>
            <p:spPr>
              <a:xfrm>
                <a:off x="142288" y="2362339"/>
                <a:ext cx="1021674" cy="629650"/>
              </a:xfrm>
              <a:prstGeom prst="rect">
                <a:avLst/>
              </a:prstGeom>
            </p:spPr>
          </p:pic>
        </mc:Fallback>
      </mc:AlternateContent>
      <p:pic>
        <p:nvPicPr>
          <p:cNvPr id="30" name="Picture 29" descr="Digital technology vision exam eye test">
            <a:extLst>
              <a:ext uri="{FF2B5EF4-FFF2-40B4-BE49-F238E27FC236}">
                <a16:creationId xmlns:a16="http://schemas.microsoft.com/office/drawing/2014/main" id="{6AAB2224-9457-D135-A70C-1164186CD7A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55325" y="1698215"/>
            <a:ext cx="1711165" cy="1140776"/>
          </a:xfrm>
          <a:prstGeom prst="rect">
            <a:avLst/>
          </a:prstGeom>
        </p:spPr>
      </p:pic>
    </p:spTree>
    <p:extLst>
      <p:ext uri="{BB962C8B-B14F-4D97-AF65-F5344CB8AC3E}">
        <p14:creationId xmlns:p14="http://schemas.microsoft.com/office/powerpoint/2010/main" val="6289630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F580A9-73CB-4CCC-9237-39402C91CD6E}"/>
              </a:ext>
            </a:extLst>
          </p:cNvPr>
          <p:cNvSpPr>
            <a:spLocks noGrp="1"/>
          </p:cNvSpPr>
          <p:nvPr>
            <p:ph type="title"/>
          </p:nvPr>
        </p:nvSpPr>
        <p:spPr>
          <a:xfrm>
            <a:off x="628650" y="365125"/>
            <a:ext cx="7886700" cy="1325563"/>
          </a:xfrm>
        </p:spPr>
        <p:txBody>
          <a:bodyPr>
            <a:normAutofit/>
          </a:bodyPr>
          <a:lstStyle/>
          <a:p>
            <a:pPr algn="ctr"/>
            <a:r>
              <a:rPr lang="en-US" sz="4300" dirty="0"/>
              <a:t>“Sensory seeking”</a:t>
            </a:r>
            <a:br>
              <a:rPr lang="en-US" sz="4300" dirty="0"/>
            </a:br>
            <a:r>
              <a:rPr lang="en-US" sz="4300" dirty="0"/>
              <a:t>can be many things…</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1777" y="1677373"/>
            <a:ext cx="8140446" cy="18288"/>
          </a:xfrm>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 name="connsiteX0" fmla="*/ 0 w 8140446"/>
              <a:gd name="connsiteY0" fmla="*/ 0 h 18288"/>
              <a:gd name="connsiteX1" fmla="*/ 596966 w 8140446"/>
              <a:gd name="connsiteY1" fmla="*/ 0 h 18288"/>
              <a:gd name="connsiteX2" fmla="*/ 1031123 w 8140446"/>
              <a:gd name="connsiteY2" fmla="*/ 0 h 18288"/>
              <a:gd name="connsiteX3" fmla="*/ 1872303 w 8140446"/>
              <a:gd name="connsiteY3" fmla="*/ 0 h 18288"/>
              <a:gd name="connsiteX4" fmla="*/ 2469269 w 8140446"/>
              <a:gd name="connsiteY4" fmla="*/ 0 h 18288"/>
              <a:gd name="connsiteX5" fmla="*/ 3066235 w 8140446"/>
              <a:gd name="connsiteY5" fmla="*/ 0 h 18288"/>
              <a:gd name="connsiteX6" fmla="*/ 3907414 w 8140446"/>
              <a:gd name="connsiteY6" fmla="*/ 0 h 18288"/>
              <a:gd name="connsiteX7" fmla="*/ 4422976 w 8140446"/>
              <a:gd name="connsiteY7" fmla="*/ 0 h 18288"/>
              <a:gd name="connsiteX8" fmla="*/ 5264155 w 8140446"/>
              <a:gd name="connsiteY8" fmla="*/ 0 h 18288"/>
              <a:gd name="connsiteX9" fmla="*/ 6105335 w 8140446"/>
              <a:gd name="connsiteY9" fmla="*/ 0 h 18288"/>
              <a:gd name="connsiteX10" fmla="*/ 6783705 w 8140446"/>
              <a:gd name="connsiteY10" fmla="*/ 0 h 18288"/>
              <a:gd name="connsiteX11" fmla="*/ 8140446 w 8140446"/>
              <a:gd name="connsiteY11" fmla="*/ 0 h 18288"/>
              <a:gd name="connsiteX12" fmla="*/ 8140446 w 8140446"/>
              <a:gd name="connsiteY12" fmla="*/ 18288 h 18288"/>
              <a:gd name="connsiteX13" fmla="*/ 7706289 w 8140446"/>
              <a:gd name="connsiteY13" fmla="*/ 18288 h 18288"/>
              <a:gd name="connsiteX14" fmla="*/ 6865109 w 8140446"/>
              <a:gd name="connsiteY14" fmla="*/ 18288 h 18288"/>
              <a:gd name="connsiteX15" fmla="*/ 6349548 w 8140446"/>
              <a:gd name="connsiteY15" fmla="*/ 18288 h 18288"/>
              <a:gd name="connsiteX16" fmla="*/ 5671177 w 8140446"/>
              <a:gd name="connsiteY16" fmla="*/ 18288 h 18288"/>
              <a:gd name="connsiteX17" fmla="*/ 4829998 w 8140446"/>
              <a:gd name="connsiteY17" fmla="*/ 18288 h 18288"/>
              <a:gd name="connsiteX18" fmla="*/ 4151627 w 8140446"/>
              <a:gd name="connsiteY18" fmla="*/ 18288 h 18288"/>
              <a:gd name="connsiteX19" fmla="*/ 3717470 w 8140446"/>
              <a:gd name="connsiteY19" fmla="*/ 18288 h 18288"/>
              <a:gd name="connsiteX20" fmla="*/ 3201909 w 8140446"/>
              <a:gd name="connsiteY20" fmla="*/ 18288 h 18288"/>
              <a:gd name="connsiteX21" fmla="*/ 2360729 w 8140446"/>
              <a:gd name="connsiteY21" fmla="*/ 18288 h 18288"/>
              <a:gd name="connsiteX22" fmla="*/ 1682359 w 8140446"/>
              <a:gd name="connsiteY22" fmla="*/ 18288 h 18288"/>
              <a:gd name="connsiteX23" fmla="*/ 1166797 w 8140446"/>
              <a:gd name="connsiteY23" fmla="*/ 18288 h 18288"/>
              <a:gd name="connsiteX24" fmla="*/ 0 w 8140446"/>
              <a:gd name="connsiteY24" fmla="*/ 18288 h 18288"/>
              <a:gd name="connsiteX25" fmla="*/ 0 w 8140446"/>
              <a:gd name="connsiteY2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140446" h="18288" fill="none" extrusionOk="0">
                <a:moveTo>
                  <a:pt x="0" y="0"/>
                </a:moveTo>
                <a:cubicBezTo>
                  <a:pt x="87427" y="6231"/>
                  <a:pt x="309612" y="-26324"/>
                  <a:pt x="434157" y="0"/>
                </a:cubicBezTo>
                <a:cubicBezTo>
                  <a:pt x="536972" y="29330"/>
                  <a:pt x="959392" y="28619"/>
                  <a:pt x="1193932" y="0"/>
                </a:cubicBezTo>
                <a:cubicBezTo>
                  <a:pt x="1446097" y="13819"/>
                  <a:pt x="1471680" y="7203"/>
                  <a:pt x="1628089" y="0"/>
                </a:cubicBezTo>
                <a:cubicBezTo>
                  <a:pt x="1817415" y="4047"/>
                  <a:pt x="1949536" y="-59324"/>
                  <a:pt x="2225055" y="0"/>
                </a:cubicBezTo>
                <a:cubicBezTo>
                  <a:pt x="2520490" y="18365"/>
                  <a:pt x="2717469" y="18707"/>
                  <a:pt x="3066235" y="0"/>
                </a:cubicBezTo>
                <a:cubicBezTo>
                  <a:pt x="3437075" y="3751"/>
                  <a:pt x="3408347" y="31644"/>
                  <a:pt x="3744605" y="0"/>
                </a:cubicBezTo>
                <a:cubicBezTo>
                  <a:pt x="4097249" y="-11527"/>
                  <a:pt x="4249699" y="-32555"/>
                  <a:pt x="4504380" y="0"/>
                </a:cubicBezTo>
                <a:cubicBezTo>
                  <a:pt x="4737570" y="17980"/>
                  <a:pt x="4877497" y="1006"/>
                  <a:pt x="5101346" y="0"/>
                </a:cubicBezTo>
                <a:cubicBezTo>
                  <a:pt x="5359305" y="-15330"/>
                  <a:pt x="5447195" y="7257"/>
                  <a:pt x="5779717" y="0"/>
                </a:cubicBezTo>
                <a:cubicBezTo>
                  <a:pt x="6090019" y="-17621"/>
                  <a:pt x="6273151" y="4279"/>
                  <a:pt x="6620896" y="0"/>
                </a:cubicBezTo>
                <a:cubicBezTo>
                  <a:pt x="6968586" y="34056"/>
                  <a:pt x="6990073" y="23587"/>
                  <a:pt x="7136458" y="0"/>
                </a:cubicBezTo>
                <a:cubicBezTo>
                  <a:pt x="7320575" y="20480"/>
                  <a:pt x="7847401" y="-6173"/>
                  <a:pt x="8140446" y="0"/>
                </a:cubicBezTo>
                <a:cubicBezTo>
                  <a:pt x="8139878" y="7862"/>
                  <a:pt x="8140227" y="13269"/>
                  <a:pt x="8140446" y="18288"/>
                </a:cubicBezTo>
                <a:cubicBezTo>
                  <a:pt x="7908069" y="-20636"/>
                  <a:pt x="7683037" y="21977"/>
                  <a:pt x="7543480" y="18288"/>
                </a:cubicBezTo>
                <a:cubicBezTo>
                  <a:pt x="7393752" y="10050"/>
                  <a:pt x="7221032" y="-3229"/>
                  <a:pt x="7109323" y="18288"/>
                </a:cubicBezTo>
                <a:cubicBezTo>
                  <a:pt x="7015297" y="22483"/>
                  <a:pt x="6599332" y="40899"/>
                  <a:pt x="6430952" y="18288"/>
                </a:cubicBezTo>
                <a:cubicBezTo>
                  <a:pt x="6292915" y="-34150"/>
                  <a:pt x="6142305" y="21507"/>
                  <a:pt x="5915391" y="18288"/>
                </a:cubicBezTo>
                <a:cubicBezTo>
                  <a:pt x="5682725" y="47843"/>
                  <a:pt x="5440566" y="31420"/>
                  <a:pt x="5237020" y="18288"/>
                </a:cubicBezTo>
                <a:cubicBezTo>
                  <a:pt x="5046456" y="10577"/>
                  <a:pt x="4706449" y="51976"/>
                  <a:pt x="4558650" y="18288"/>
                </a:cubicBezTo>
                <a:cubicBezTo>
                  <a:pt x="4361396" y="-987"/>
                  <a:pt x="4145362" y="-22303"/>
                  <a:pt x="3880279" y="18288"/>
                </a:cubicBezTo>
                <a:cubicBezTo>
                  <a:pt x="3610716" y="25411"/>
                  <a:pt x="3472690" y="4008"/>
                  <a:pt x="3201909" y="18288"/>
                </a:cubicBezTo>
                <a:cubicBezTo>
                  <a:pt x="2913595" y="35097"/>
                  <a:pt x="2753317" y="-1149"/>
                  <a:pt x="2604943" y="18288"/>
                </a:cubicBezTo>
                <a:cubicBezTo>
                  <a:pt x="2450130" y="36989"/>
                  <a:pt x="1974183" y="40159"/>
                  <a:pt x="1845168" y="18288"/>
                </a:cubicBezTo>
                <a:cubicBezTo>
                  <a:pt x="1677929" y="220"/>
                  <a:pt x="1378098" y="-772"/>
                  <a:pt x="1166797" y="18288"/>
                </a:cubicBezTo>
                <a:cubicBezTo>
                  <a:pt x="921150" y="53277"/>
                  <a:pt x="327457" y="47297"/>
                  <a:pt x="0" y="18288"/>
                </a:cubicBezTo>
                <a:cubicBezTo>
                  <a:pt x="-589" y="13471"/>
                  <a:pt x="-474" y="7409"/>
                  <a:pt x="0" y="0"/>
                </a:cubicBezTo>
                <a:close/>
              </a:path>
              <a:path w="8140446" h="18288" stroke="0" extrusionOk="0">
                <a:moveTo>
                  <a:pt x="0" y="0"/>
                </a:moveTo>
                <a:cubicBezTo>
                  <a:pt x="136968" y="-25482"/>
                  <a:pt x="379786" y="11224"/>
                  <a:pt x="596966" y="0"/>
                </a:cubicBezTo>
                <a:cubicBezTo>
                  <a:pt x="815878" y="-21223"/>
                  <a:pt x="832062" y="11868"/>
                  <a:pt x="1031123" y="0"/>
                </a:cubicBezTo>
                <a:cubicBezTo>
                  <a:pt x="1256800" y="-30738"/>
                  <a:pt x="1658090" y="-20345"/>
                  <a:pt x="1872303" y="0"/>
                </a:cubicBezTo>
                <a:cubicBezTo>
                  <a:pt x="2115604" y="28431"/>
                  <a:pt x="2277865" y="-40642"/>
                  <a:pt x="2469269" y="0"/>
                </a:cubicBezTo>
                <a:cubicBezTo>
                  <a:pt x="2679731" y="25919"/>
                  <a:pt x="2788602" y="-6498"/>
                  <a:pt x="3066235" y="0"/>
                </a:cubicBezTo>
                <a:cubicBezTo>
                  <a:pt x="3325663" y="-14487"/>
                  <a:pt x="3706561" y="67517"/>
                  <a:pt x="3907414" y="0"/>
                </a:cubicBezTo>
                <a:cubicBezTo>
                  <a:pt x="4127229" y="-37113"/>
                  <a:pt x="4179037" y="-8167"/>
                  <a:pt x="4422976" y="0"/>
                </a:cubicBezTo>
                <a:cubicBezTo>
                  <a:pt x="4683575" y="-28486"/>
                  <a:pt x="5055803" y="-13799"/>
                  <a:pt x="5264155" y="0"/>
                </a:cubicBezTo>
                <a:cubicBezTo>
                  <a:pt x="5513566" y="14315"/>
                  <a:pt x="5735215" y="2768"/>
                  <a:pt x="6105335" y="0"/>
                </a:cubicBezTo>
                <a:cubicBezTo>
                  <a:pt x="6510913" y="-12587"/>
                  <a:pt x="6456171" y="3247"/>
                  <a:pt x="6783705" y="0"/>
                </a:cubicBezTo>
                <a:cubicBezTo>
                  <a:pt x="7057099" y="-15461"/>
                  <a:pt x="7592067" y="5384"/>
                  <a:pt x="8140446" y="0"/>
                </a:cubicBezTo>
                <a:cubicBezTo>
                  <a:pt x="8140452" y="8597"/>
                  <a:pt x="8141122" y="9732"/>
                  <a:pt x="8140446" y="18288"/>
                </a:cubicBezTo>
                <a:cubicBezTo>
                  <a:pt x="7961834" y="8406"/>
                  <a:pt x="7874097" y="10350"/>
                  <a:pt x="7706289" y="18288"/>
                </a:cubicBezTo>
                <a:cubicBezTo>
                  <a:pt x="7582508" y="-14920"/>
                  <a:pt x="7179551" y="-33111"/>
                  <a:pt x="6865109" y="18288"/>
                </a:cubicBezTo>
                <a:cubicBezTo>
                  <a:pt x="6583382" y="24117"/>
                  <a:pt x="6525821" y="36696"/>
                  <a:pt x="6349548" y="18288"/>
                </a:cubicBezTo>
                <a:cubicBezTo>
                  <a:pt x="6209953" y="10881"/>
                  <a:pt x="5959707" y="-47828"/>
                  <a:pt x="5671177" y="18288"/>
                </a:cubicBezTo>
                <a:cubicBezTo>
                  <a:pt x="5387744" y="29809"/>
                  <a:pt x="5228514" y="101507"/>
                  <a:pt x="4829998" y="18288"/>
                </a:cubicBezTo>
                <a:cubicBezTo>
                  <a:pt x="4415646" y="-28596"/>
                  <a:pt x="4343809" y="28954"/>
                  <a:pt x="4151627" y="18288"/>
                </a:cubicBezTo>
                <a:cubicBezTo>
                  <a:pt x="3950673" y="-9796"/>
                  <a:pt x="3879947" y="41143"/>
                  <a:pt x="3717470" y="18288"/>
                </a:cubicBezTo>
                <a:cubicBezTo>
                  <a:pt x="3558660" y="10110"/>
                  <a:pt x="3468854" y="29375"/>
                  <a:pt x="3201909" y="18288"/>
                </a:cubicBezTo>
                <a:cubicBezTo>
                  <a:pt x="2965673" y="10505"/>
                  <a:pt x="2568327" y="22116"/>
                  <a:pt x="2360729" y="18288"/>
                </a:cubicBezTo>
                <a:cubicBezTo>
                  <a:pt x="2171885" y="49144"/>
                  <a:pt x="1923258" y="16020"/>
                  <a:pt x="1682359" y="18288"/>
                </a:cubicBezTo>
                <a:cubicBezTo>
                  <a:pt x="1430698" y="-2378"/>
                  <a:pt x="1324229" y="-1751"/>
                  <a:pt x="1166797" y="18288"/>
                </a:cubicBezTo>
                <a:cubicBezTo>
                  <a:pt x="1001390" y="41795"/>
                  <a:pt x="324313" y="57964"/>
                  <a:pt x="0" y="18288"/>
                </a:cubicBezTo>
                <a:cubicBezTo>
                  <a:pt x="285" y="13135"/>
                  <a:pt x="532" y="5956"/>
                  <a:pt x="0" y="0"/>
                </a:cubicBezTo>
                <a:close/>
              </a:path>
              <a:path w="8140446" h="18288" fill="none" stroke="0" extrusionOk="0">
                <a:moveTo>
                  <a:pt x="0" y="0"/>
                </a:moveTo>
                <a:cubicBezTo>
                  <a:pt x="69532" y="-6557"/>
                  <a:pt x="264219" y="3919"/>
                  <a:pt x="434157" y="0"/>
                </a:cubicBezTo>
                <a:cubicBezTo>
                  <a:pt x="600013" y="9090"/>
                  <a:pt x="921449" y="-13478"/>
                  <a:pt x="1193932" y="0"/>
                </a:cubicBezTo>
                <a:cubicBezTo>
                  <a:pt x="1443592" y="14844"/>
                  <a:pt x="1471188" y="10722"/>
                  <a:pt x="1628089" y="0"/>
                </a:cubicBezTo>
                <a:cubicBezTo>
                  <a:pt x="1750006" y="-24149"/>
                  <a:pt x="1967480" y="-14904"/>
                  <a:pt x="2225055" y="0"/>
                </a:cubicBezTo>
                <a:cubicBezTo>
                  <a:pt x="2503918" y="19247"/>
                  <a:pt x="2709263" y="-16351"/>
                  <a:pt x="3066235" y="0"/>
                </a:cubicBezTo>
                <a:cubicBezTo>
                  <a:pt x="3429723" y="-1627"/>
                  <a:pt x="3399401" y="30976"/>
                  <a:pt x="3744605" y="0"/>
                </a:cubicBezTo>
                <a:cubicBezTo>
                  <a:pt x="4081920" y="-40602"/>
                  <a:pt x="4258272" y="-2441"/>
                  <a:pt x="4504380" y="0"/>
                </a:cubicBezTo>
                <a:cubicBezTo>
                  <a:pt x="4760039" y="21121"/>
                  <a:pt x="4866555" y="-1351"/>
                  <a:pt x="5101346" y="0"/>
                </a:cubicBezTo>
                <a:cubicBezTo>
                  <a:pt x="5336279" y="1859"/>
                  <a:pt x="5465100" y="30801"/>
                  <a:pt x="5779717" y="0"/>
                </a:cubicBezTo>
                <a:cubicBezTo>
                  <a:pt x="6117018" y="-2879"/>
                  <a:pt x="6273497" y="-5002"/>
                  <a:pt x="6620896" y="0"/>
                </a:cubicBezTo>
                <a:cubicBezTo>
                  <a:pt x="6972306" y="38666"/>
                  <a:pt x="6992056" y="28334"/>
                  <a:pt x="7136458" y="0"/>
                </a:cubicBezTo>
                <a:cubicBezTo>
                  <a:pt x="7325567" y="-61201"/>
                  <a:pt x="7766555" y="-88399"/>
                  <a:pt x="8140446" y="0"/>
                </a:cubicBezTo>
                <a:cubicBezTo>
                  <a:pt x="8140031" y="7748"/>
                  <a:pt x="8139515" y="13015"/>
                  <a:pt x="8140446" y="18288"/>
                </a:cubicBezTo>
                <a:cubicBezTo>
                  <a:pt x="7892673" y="-4012"/>
                  <a:pt x="7668025" y="650"/>
                  <a:pt x="7543480" y="18288"/>
                </a:cubicBezTo>
                <a:cubicBezTo>
                  <a:pt x="7406710" y="-3467"/>
                  <a:pt x="7207646" y="8893"/>
                  <a:pt x="7109323" y="18288"/>
                </a:cubicBezTo>
                <a:cubicBezTo>
                  <a:pt x="6993037" y="49011"/>
                  <a:pt x="6598723" y="59405"/>
                  <a:pt x="6430952" y="18288"/>
                </a:cubicBezTo>
                <a:cubicBezTo>
                  <a:pt x="6284771" y="15315"/>
                  <a:pt x="6162730" y="20350"/>
                  <a:pt x="5915391" y="18288"/>
                </a:cubicBezTo>
                <a:cubicBezTo>
                  <a:pt x="5684668" y="13603"/>
                  <a:pt x="5422852" y="53618"/>
                  <a:pt x="5237020" y="18288"/>
                </a:cubicBezTo>
                <a:cubicBezTo>
                  <a:pt x="5035482" y="26296"/>
                  <a:pt x="4719808" y="55145"/>
                  <a:pt x="4558650" y="18288"/>
                </a:cubicBezTo>
                <a:cubicBezTo>
                  <a:pt x="4375169" y="-35587"/>
                  <a:pt x="4137553" y="12086"/>
                  <a:pt x="3880279" y="18288"/>
                </a:cubicBezTo>
                <a:cubicBezTo>
                  <a:pt x="3624533" y="32648"/>
                  <a:pt x="3467387" y="6480"/>
                  <a:pt x="3201909" y="18288"/>
                </a:cubicBezTo>
                <a:cubicBezTo>
                  <a:pt x="2918126" y="73342"/>
                  <a:pt x="2717830" y="-17156"/>
                  <a:pt x="2604943" y="18288"/>
                </a:cubicBezTo>
                <a:cubicBezTo>
                  <a:pt x="2496133" y="44525"/>
                  <a:pt x="2003915" y="18254"/>
                  <a:pt x="1845168" y="18288"/>
                </a:cubicBezTo>
                <a:cubicBezTo>
                  <a:pt x="1694518" y="14989"/>
                  <a:pt x="1344959" y="44188"/>
                  <a:pt x="1166797" y="18288"/>
                </a:cubicBezTo>
                <a:cubicBezTo>
                  <a:pt x="935925" y="69451"/>
                  <a:pt x="319712" y="-63972"/>
                  <a:pt x="0" y="18288"/>
                </a:cubicBezTo>
                <a:cubicBezTo>
                  <a:pt x="1307" y="12414"/>
                  <a:pt x="-32" y="574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8140446"/>
                      <a:gd name="connsiteY0" fmla="*/ 0 h 18288"/>
                      <a:gd name="connsiteX1" fmla="*/ 434157 w 8140446"/>
                      <a:gd name="connsiteY1" fmla="*/ 0 h 18288"/>
                      <a:gd name="connsiteX2" fmla="*/ 1193932 w 8140446"/>
                      <a:gd name="connsiteY2" fmla="*/ 0 h 18288"/>
                      <a:gd name="connsiteX3" fmla="*/ 1628089 w 8140446"/>
                      <a:gd name="connsiteY3" fmla="*/ 0 h 18288"/>
                      <a:gd name="connsiteX4" fmla="*/ 2225055 w 8140446"/>
                      <a:gd name="connsiteY4" fmla="*/ 0 h 18288"/>
                      <a:gd name="connsiteX5" fmla="*/ 3066235 w 8140446"/>
                      <a:gd name="connsiteY5" fmla="*/ 0 h 18288"/>
                      <a:gd name="connsiteX6" fmla="*/ 3744605 w 8140446"/>
                      <a:gd name="connsiteY6" fmla="*/ 0 h 18288"/>
                      <a:gd name="connsiteX7" fmla="*/ 4504380 w 8140446"/>
                      <a:gd name="connsiteY7" fmla="*/ 0 h 18288"/>
                      <a:gd name="connsiteX8" fmla="*/ 5101346 w 8140446"/>
                      <a:gd name="connsiteY8" fmla="*/ 0 h 18288"/>
                      <a:gd name="connsiteX9" fmla="*/ 5779717 w 8140446"/>
                      <a:gd name="connsiteY9" fmla="*/ 0 h 18288"/>
                      <a:gd name="connsiteX10" fmla="*/ 6620896 w 8140446"/>
                      <a:gd name="connsiteY10" fmla="*/ 0 h 18288"/>
                      <a:gd name="connsiteX11" fmla="*/ 7136458 w 8140446"/>
                      <a:gd name="connsiteY11" fmla="*/ 0 h 18288"/>
                      <a:gd name="connsiteX12" fmla="*/ 8140446 w 8140446"/>
                      <a:gd name="connsiteY12" fmla="*/ 0 h 18288"/>
                      <a:gd name="connsiteX13" fmla="*/ 8140446 w 8140446"/>
                      <a:gd name="connsiteY13" fmla="*/ 18288 h 18288"/>
                      <a:gd name="connsiteX14" fmla="*/ 7543480 w 8140446"/>
                      <a:gd name="connsiteY14" fmla="*/ 18288 h 18288"/>
                      <a:gd name="connsiteX15" fmla="*/ 7109323 w 8140446"/>
                      <a:gd name="connsiteY15" fmla="*/ 18288 h 18288"/>
                      <a:gd name="connsiteX16" fmla="*/ 6430952 w 8140446"/>
                      <a:gd name="connsiteY16" fmla="*/ 18288 h 18288"/>
                      <a:gd name="connsiteX17" fmla="*/ 5915391 w 8140446"/>
                      <a:gd name="connsiteY17" fmla="*/ 18288 h 18288"/>
                      <a:gd name="connsiteX18" fmla="*/ 5237020 w 8140446"/>
                      <a:gd name="connsiteY18" fmla="*/ 18288 h 18288"/>
                      <a:gd name="connsiteX19" fmla="*/ 4558650 w 8140446"/>
                      <a:gd name="connsiteY19" fmla="*/ 18288 h 18288"/>
                      <a:gd name="connsiteX20" fmla="*/ 3880279 w 8140446"/>
                      <a:gd name="connsiteY20" fmla="*/ 18288 h 18288"/>
                      <a:gd name="connsiteX21" fmla="*/ 3201909 w 8140446"/>
                      <a:gd name="connsiteY21" fmla="*/ 18288 h 18288"/>
                      <a:gd name="connsiteX22" fmla="*/ 2604943 w 8140446"/>
                      <a:gd name="connsiteY22" fmla="*/ 18288 h 18288"/>
                      <a:gd name="connsiteX23" fmla="*/ 1845168 w 8140446"/>
                      <a:gd name="connsiteY23" fmla="*/ 18288 h 18288"/>
                      <a:gd name="connsiteX24" fmla="*/ 1166797 w 8140446"/>
                      <a:gd name="connsiteY24" fmla="*/ 18288 h 18288"/>
                      <a:gd name="connsiteX25" fmla="*/ 0 w 8140446"/>
                      <a:gd name="connsiteY25" fmla="*/ 18288 h 18288"/>
                      <a:gd name="connsiteX26" fmla="*/ 0 w 8140446"/>
                      <a:gd name="connsiteY2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40446" h="18288" fill="none" extrusionOk="0">
                        <a:moveTo>
                          <a:pt x="0" y="0"/>
                        </a:moveTo>
                        <a:cubicBezTo>
                          <a:pt x="94920" y="9103"/>
                          <a:pt x="287892" y="-4966"/>
                          <a:pt x="434157" y="0"/>
                        </a:cubicBezTo>
                        <a:cubicBezTo>
                          <a:pt x="580422" y="4966"/>
                          <a:pt x="943595" y="-14182"/>
                          <a:pt x="1193932" y="0"/>
                        </a:cubicBezTo>
                        <a:cubicBezTo>
                          <a:pt x="1444270" y="14182"/>
                          <a:pt x="1472129" y="5523"/>
                          <a:pt x="1628089" y="0"/>
                        </a:cubicBezTo>
                        <a:cubicBezTo>
                          <a:pt x="1784049" y="-5523"/>
                          <a:pt x="1962419" y="-17322"/>
                          <a:pt x="2225055" y="0"/>
                        </a:cubicBezTo>
                        <a:cubicBezTo>
                          <a:pt x="2487691" y="17322"/>
                          <a:pt x="2700681" y="1311"/>
                          <a:pt x="3066235" y="0"/>
                        </a:cubicBezTo>
                        <a:cubicBezTo>
                          <a:pt x="3431789" y="-1311"/>
                          <a:pt x="3405662" y="25081"/>
                          <a:pt x="3744605" y="0"/>
                        </a:cubicBezTo>
                        <a:cubicBezTo>
                          <a:pt x="4083548" y="-25081"/>
                          <a:pt x="4265111" y="-11945"/>
                          <a:pt x="4504380" y="0"/>
                        </a:cubicBezTo>
                        <a:cubicBezTo>
                          <a:pt x="4743649" y="11945"/>
                          <a:pt x="4860394" y="-2832"/>
                          <a:pt x="5101346" y="0"/>
                        </a:cubicBezTo>
                        <a:cubicBezTo>
                          <a:pt x="5342298" y="2832"/>
                          <a:pt x="5456387" y="23676"/>
                          <a:pt x="5779717" y="0"/>
                        </a:cubicBezTo>
                        <a:cubicBezTo>
                          <a:pt x="6103047" y="-23676"/>
                          <a:pt x="6270379" y="-37291"/>
                          <a:pt x="6620896" y="0"/>
                        </a:cubicBezTo>
                        <a:cubicBezTo>
                          <a:pt x="6971413" y="37291"/>
                          <a:pt x="6989068" y="24674"/>
                          <a:pt x="7136458" y="0"/>
                        </a:cubicBezTo>
                        <a:cubicBezTo>
                          <a:pt x="7283848" y="-24674"/>
                          <a:pt x="7752532" y="-22436"/>
                          <a:pt x="8140446" y="0"/>
                        </a:cubicBezTo>
                        <a:cubicBezTo>
                          <a:pt x="8140314" y="7702"/>
                          <a:pt x="8140234" y="13511"/>
                          <a:pt x="8140446" y="18288"/>
                        </a:cubicBezTo>
                        <a:cubicBezTo>
                          <a:pt x="7906329" y="-3043"/>
                          <a:pt x="7681180" y="27465"/>
                          <a:pt x="7543480" y="18288"/>
                        </a:cubicBezTo>
                        <a:cubicBezTo>
                          <a:pt x="7405780" y="9111"/>
                          <a:pt x="7216607" y="3660"/>
                          <a:pt x="7109323" y="18288"/>
                        </a:cubicBezTo>
                        <a:cubicBezTo>
                          <a:pt x="7002039" y="32916"/>
                          <a:pt x="6576231" y="42692"/>
                          <a:pt x="6430952" y="18288"/>
                        </a:cubicBezTo>
                        <a:cubicBezTo>
                          <a:pt x="6285673" y="-6116"/>
                          <a:pt x="6138840" y="34521"/>
                          <a:pt x="5915391" y="18288"/>
                        </a:cubicBezTo>
                        <a:cubicBezTo>
                          <a:pt x="5691942" y="2055"/>
                          <a:pt x="5459460" y="51666"/>
                          <a:pt x="5237020" y="18288"/>
                        </a:cubicBezTo>
                        <a:cubicBezTo>
                          <a:pt x="5014580" y="-15090"/>
                          <a:pt x="4747677" y="40449"/>
                          <a:pt x="4558650" y="18288"/>
                        </a:cubicBezTo>
                        <a:cubicBezTo>
                          <a:pt x="4369623" y="-3873"/>
                          <a:pt x="4146061" y="12568"/>
                          <a:pt x="3880279" y="18288"/>
                        </a:cubicBezTo>
                        <a:cubicBezTo>
                          <a:pt x="3614497" y="24008"/>
                          <a:pt x="3473808" y="-12908"/>
                          <a:pt x="3201909" y="18288"/>
                        </a:cubicBezTo>
                        <a:cubicBezTo>
                          <a:pt x="2930010" y="49484"/>
                          <a:pt x="2728175" y="-3430"/>
                          <a:pt x="2604943" y="18288"/>
                        </a:cubicBezTo>
                        <a:cubicBezTo>
                          <a:pt x="2481711" y="40006"/>
                          <a:pt x="2004334" y="26952"/>
                          <a:pt x="1845168" y="18288"/>
                        </a:cubicBezTo>
                        <a:cubicBezTo>
                          <a:pt x="1686003" y="9624"/>
                          <a:pt x="1375070" y="37580"/>
                          <a:pt x="1166797" y="18288"/>
                        </a:cubicBezTo>
                        <a:cubicBezTo>
                          <a:pt x="958524" y="-1004"/>
                          <a:pt x="342846" y="8880"/>
                          <a:pt x="0" y="18288"/>
                        </a:cubicBezTo>
                        <a:cubicBezTo>
                          <a:pt x="129" y="13298"/>
                          <a:pt x="-675" y="6857"/>
                          <a:pt x="0" y="0"/>
                        </a:cubicBezTo>
                        <a:close/>
                      </a:path>
                      <a:path w="8140446" h="18288" stroke="0" extrusionOk="0">
                        <a:moveTo>
                          <a:pt x="0" y="0"/>
                        </a:moveTo>
                        <a:cubicBezTo>
                          <a:pt x="142435" y="-24533"/>
                          <a:pt x="380026" y="17447"/>
                          <a:pt x="596966" y="0"/>
                        </a:cubicBezTo>
                        <a:cubicBezTo>
                          <a:pt x="813906" y="-17447"/>
                          <a:pt x="830530" y="13462"/>
                          <a:pt x="1031123" y="0"/>
                        </a:cubicBezTo>
                        <a:cubicBezTo>
                          <a:pt x="1231716" y="-13462"/>
                          <a:pt x="1634038" y="0"/>
                          <a:pt x="1872303" y="0"/>
                        </a:cubicBezTo>
                        <a:cubicBezTo>
                          <a:pt x="2110568" y="0"/>
                          <a:pt x="2261934" y="-25727"/>
                          <a:pt x="2469269" y="0"/>
                        </a:cubicBezTo>
                        <a:cubicBezTo>
                          <a:pt x="2676604" y="25727"/>
                          <a:pt x="2790440" y="16284"/>
                          <a:pt x="3066235" y="0"/>
                        </a:cubicBezTo>
                        <a:cubicBezTo>
                          <a:pt x="3342030" y="-16284"/>
                          <a:pt x="3685603" y="41976"/>
                          <a:pt x="3907414" y="0"/>
                        </a:cubicBezTo>
                        <a:cubicBezTo>
                          <a:pt x="4129225" y="-41976"/>
                          <a:pt x="4177416" y="-7598"/>
                          <a:pt x="4422976" y="0"/>
                        </a:cubicBezTo>
                        <a:cubicBezTo>
                          <a:pt x="4668536" y="7598"/>
                          <a:pt x="5023499" y="-28058"/>
                          <a:pt x="5264155" y="0"/>
                        </a:cubicBezTo>
                        <a:cubicBezTo>
                          <a:pt x="5504811" y="28058"/>
                          <a:pt x="5703675" y="13288"/>
                          <a:pt x="6105335" y="0"/>
                        </a:cubicBezTo>
                        <a:cubicBezTo>
                          <a:pt x="6506995" y="-13288"/>
                          <a:pt x="6455516" y="-5124"/>
                          <a:pt x="6783705" y="0"/>
                        </a:cubicBezTo>
                        <a:cubicBezTo>
                          <a:pt x="7111894" y="5124"/>
                          <a:pt x="7512856" y="10604"/>
                          <a:pt x="8140446" y="0"/>
                        </a:cubicBezTo>
                        <a:cubicBezTo>
                          <a:pt x="8140458" y="8833"/>
                          <a:pt x="8140986" y="9830"/>
                          <a:pt x="8140446" y="18288"/>
                        </a:cubicBezTo>
                        <a:cubicBezTo>
                          <a:pt x="7959314" y="3345"/>
                          <a:pt x="7870113" y="10437"/>
                          <a:pt x="7706289" y="18288"/>
                        </a:cubicBezTo>
                        <a:cubicBezTo>
                          <a:pt x="7542465" y="26139"/>
                          <a:pt x="7157940" y="17482"/>
                          <a:pt x="6865109" y="18288"/>
                        </a:cubicBezTo>
                        <a:cubicBezTo>
                          <a:pt x="6572278" y="19094"/>
                          <a:pt x="6524256" y="38051"/>
                          <a:pt x="6349548" y="18288"/>
                        </a:cubicBezTo>
                        <a:cubicBezTo>
                          <a:pt x="6174840" y="-1475"/>
                          <a:pt x="5951624" y="174"/>
                          <a:pt x="5671177" y="18288"/>
                        </a:cubicBezTo>
                        <a:cubicBezTo>
                          <a:pt x="5390730" y="36402"/>
                          <a:pt x="5222992" y="60058"/>
                          <a:pt x="4829998" y="18288"/>
                        </a:cubicBezTo>
                        <a:cubicBezTo>
                          <a:pt x="4437004" y="-23482"/>
                          <a:pt x="4344181" y="39087"/>
                          <a:pt x="4151627" y="18288"/>
                        </a:cubicBezTo>
                        <a:cubicBezTo>
                          <a:pt x="3959073" y="-2511"/>
                          <a:pt x="3886970" y="32875"/>
                          <a:pt x="3717470" y="18288"/>
                        </a:cubicBezTo>
                        <a:cubicBezTo>
                          <a:pt x="3547970" y="3701"/>
                          <a:pt x="3451521" y="31872"/>
                          <a:pt x="3201909" y="18288"/>
                        </a:cubicBezTo>
                        <a:cubicBezTo>
                          <a:pt x="2952297" y="4704"/>
                          <a:pt x="2543413" y="6029"/>
                          <a:pt x="2360729" y="18288"/>
                        </a:cubicBezTo>
                        <a:cubicBezTo>
                          <a:pt x="2178045" y="30547"/>
                          <a:pt x="1906056" y="25847"/>
                          <a:pt x="1682359" y="18288"/>
                        </a:cubicBezTo>
                        <a:cubicBezTo>
                          <a:pt x="1458662" y="10730"/>
                          <a:pt x="1330405" y="8046"/>
                          <a:pt x="1166797" y="18288"/>
                        </a:cubicBezTo>
                        <a:cubicBezTo>
                          <a:pt x="1003189" y="28530"/>
                          <a:pt x="278098" y="19533"/>
                          <a:pt x="0" y="18288"/>
                        </a:cubicBezTo>
                        <a:cubicBezTo>
                          <a:pt x="74" y="14054"/>
                          <a:pt x="-46" y="699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FA2553B0-A34F-49C2-A4F5-A8AB3FA1522C}"/>
              </a:ext>
            </a:extLst>
          </p:cNvPr>
          <p:cNvSpPr>
            <a:spLocks noGrp="1"/>
          </p:cNvSpPr>
          <p:nvPr>
            <p:ph idx="1"/>
          </p:nvPr>
        </p:nvSpPr>
        <p:spPr>
          <a:xfrm>
            <a:off x="628650" y="1929384"/>
            <a:ext cx="7886700" cy="4251960"/>
          </a:xfrm>
        </p:spPr>
        <p:txBody>
          <a:bodyPr>
            <a:normAutofit/>
          </a:bodyPr>
          <a:lstStyle/>
          <a:p>
            <a:r>
              <a:rPr lang="en-US" sz="1900" dirty="0"/>
              <a:t>Over-responsive – Avoiding input, coping with stress</a:t>
            </a:r>
          </a:p>
          <a:p>
            <a:r>
              <a:rPr lang="en-US" sz="1900" dirty="0"/>
              <a:t>Under-responsive – Trying to raise arousal</a:t>
            </a:r>
          </a:p>
          <a:p>
            <a:r>
              <a:rPr lang="en-US" sz="1900" dirty="0"/>
              <a:t>Craving – seeks more and more input, becomes disorganized</a:t>
            </a:r>
          </a:p>
          <a:p>
            <a:r>
              <a:rPr lang="en-US" sz="1900" dirty="0"/>
              <a:t>Posture challenges – Trying to find stability</a:t>
            </a:r>
          </a:p>
          <a:p>
            <a:r>
              <a:rPr lang="en-US" sz="1900" dirty="0"/>
              <a:t>Dyspraxia – Trying to find a plan, trying to coordinate their body</a:t>
            </a:r>
          </a:p>
          <a:p>
            <a:r>
              <a:rPr lang="en-US" sz="1900" dirty="0"/>
              <a:t>Discrimination – Trying to obtain more information about the body</a:t>
            </a:r>
          </a:p>
          <a:p>
            <a:endParaRPr lang="en-US" sz="1900" dirty="0"/>
          </a:p>
          <a:p>
            <a:pPr marL="0" indent="0">
              <a:buNone/>
            </a:pPr>
            <a:r>
              <a:rPr lang="en-US" sz="1900" dirty="0"/>
              <a:t>Keeping this in mind, we are careful when applying sensory techniques!</a:t>
            </a:r>
          </a:p>
        </p:txBody>
      </p:sp>
    </p:spTree>
    <p:extLst>
      <p:ext uri="{BB962C8B-B14F-4D97-AF65-F5344CB8AC3E}">
        <p14:creationId xmlns:p14="http://schemas.microsoft.com/office/powerpoint/2010/main" val="391397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764417A-D546-27C2-B8F7-7E84DC86E38E}"/>
              </a:ext>
            </a:extLst>
          </p:cNvPr>
          <p:cNvSpPr txBox="1"/>
          <p:nvPr/>
        </p:nvSpPr>
        <p:spPr>
          <a:xfrm>
            <a:off x="1028697" y="141494"/>
            <a:ext cx="7533018" cy="87772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3500" kern="1200" dirty="0">
                <a:solidFill>
                  <a:srgbClr val="FFFFFF"/>
                </a:solidFill>
                <a:latin typeface="+mj-lt"/>
                <a:ea typeface="+mj-ea"/>
                <a:cs typeface="+mj-cs"/>
              </a:rPr>
              <a:t>Sensory Modulation Approaches </a:t>
            </a:r>
          </a:p>
        </p:txBody>
      </p:sp>
      <p:sp>
        <p:nvSpPr>
          <p:cNvPr id="3" name="Content Placeholder 2">
            <a:extLst>
              <a:ext uri="{FF2B5EF4-FFF2-40B4-BE49-F238E27FC236}">
                <a16:creationId xmlns:a16="http://schemas.microsoft.com/office/drawing/2014/main" id="{14A66EA7-6E07-4CFF-BFB2-32DDC9C04F88}"/>
              </a:ext>
            </a:extLst>
          </p:cNvPr>
          <p:cNvSpPr>
            <a:spLocks noGrp="1"/>
          </p:cNvSpPr>
          <p:nvPr>
            <p:ph idx="1"/>
          </p:nvPr>
        </p:nvSpPr>
        <p:spPr>
          <a:xfrm>
            <a:off x="487620" y="2848919"/>
            <a:ext cx="2226178" cy="3259591"/>
          </a:xfrm>
        </p:spPr>
        <p:txBody>
          <a:bodyPr>
            <a:normAutofit/>
          </a:bodyPr>
          <a:lstStyle/>
          <a:p>
            <a:pPr marL="0" indent="0" defTabSz="678942">
              <a:spcBef>
                <a:spcPts val="743"/>
              </a:spcBef>
              <a:buNone/>
            </a:pPr>
            <a:r>
              <a:rPr lang="en-US" sz="2000" b="1" kern="1200" dirty="0" err="1">
                <a:solidFill>
                  <a:schemeClr val="tx1"/>
                </a:solidFill>
                <a:latin typeface="+mn-lt"/>
                <a:ea typeface="+mn-ea"/>
                <a:cs typeface="+mn-cs"/>
              </a:rPr>
              <a:t>Overresponders</a:t>
            </a:r>
            <a:endParaRPr lang="en-US" sz="2000" b="1" kern="1200" dirty="0">
              <a:solidFill>
                <a:schemeClr val="tx1"/>
              </a:solidFill>
              <a:latin typeface="+mn-lt"/>
              <a:ea typeface="+mn-ea"/>
              <a:cs typeface="+mn-cs"/>
            </a:endParaRPr>
          </a:p>
          <a:p>
            <a:pPr marL="169736" indent="-169736" defTabSz="678942">
              <a:spcBef>
                <a:spcPts val="743"/>
              </a:spcBef>
            </a:pPr>
            <a:r>
              <a:rPr lang="en-US" sz="2000" kern="1200" dirty="0">
                <a:solidFill>
                  <a:schemeClr val="tx1"/>
                </a:solidFill>
                <a:latin typeface="+mn-lt"/>
                <a:ea typeface="+mn-ea"/>
                <a:cs typeface="+mn-cs"/>
              </a:rPr>
              <a:t>“Low and Slow” sensations</a:t>
            </a:r>
          </a:p>
          <a:p>
            <a:pPr marL="169736" indent="-169736" defTabSz="678942">
              <a:spcBef>
                <a:spcPts val="743"/>
              </a:spcBef>
            </a:pPr>
            <a:r>
              <a:rPr lang="en-US" sz="2000" kern="1200" dirty="0">
                <a:solidFill>
                  <a:schemeClr val="tx1"/>
                </a:solidFill>
                <a:latin typeface="+mn-lt"/>
                <a:ea typeface="+mn-ea"/>
                <a:cs typeface="+mn-cs"/>
              </a:rPr>
              <a:t>Model</a:t>
            </a:r>
          </a:p>
          <a:p>
            <a:pPr marL="169736" indent="-169736" defTabSz="678942">
              <a:spcBef>
                <a:spcPts val="743"/>
              </a:spcBef>
            </a:pPr>
            <a:r>
              <a:rPr lang="en-US" sz="2000" kern="1200" dirty="0">
                <a:solidFill>
                  <a:schemeClr val="tx1"/>
                </a:solidFill>
                <a:latin typeface="+mn-lt"/>
                <a:ea typeface="+mn-ea"/>
                <a:cs typeface="+mn-cs"/>
              </a:rPr>
              <a:t>Never forcing or surprising</a:t>
            </a:r>
          </a:p>
          <a:p>
            <a:pPr marL="169736" indent="-169736" defTabSz="678942">
              <a:spcBef>
                <a:spcPts val="743"/>
              </a:spcBef>
            </a:pPr>
            <a:r>
              <a:rPr lang="en-US" sz="2000" kern="1200" dirty="0">
                <a:solidFill>
                  <a:schemeClr val="tx1"/>
                </a:solidFill>
                <a:latin typeface="+mn-lt"/>
                <a:ea typeface="+mn-ea"/>
                <a:cs typeface="+mn-cs"/>
              </a:rPr>
              <a:t>Student has control over input</a:t>
            </a:r>
          </a:p>
          <a:p>
            <a:pPr marL="169736" indent="-169736" defTabSz="678942">
              <a:spcBef>
                <a:spcPts val="743"/>
              </a:spcBef>
            </a:pPr>
            <a:r>
              <a:rPr lang="en-US" sz="2000" kern="1200" dirty="0">
                <a:solidFill>
                  <a:schemeClr val="tx1"/>
                </a:solidFill>
                <a:latin typeface="+mn-lt"/>
                <a:ea typeface="+mn-ea"/>
                <a:cs typeface="+mn-cs"/>
              </a:rPr>
              <a:t>Calming activities</a:t>
            </a:r>
            <a:endParaRPr lang="en-US" sz="2000" dirty="0"/>
          </a:p>
        </p:txBody>
      </p:sp>
      <p:sp>
        <p:nvSpPr>
          <p:cNvPr id="4" name="Content Placeholder 2">
            <a:extLst>
              <a:ext uri="{FF2B5EF4-FFF2-40B4-BE49-F238E27FC236}">
                <a16:creationId xmlns:a16="http://schemas.microsoft.com/office/drawing/2014/main" id="{41BA5A0F-F44D-4ECE-B363-6CC1FFA44A1E}"/>
              </a:ext>
            </a:extLst>
          </p:cNvPr>
          <p:cNvSpPr txBox="1">
            <a:spLocks/>
          </p:cNvSpPr>
          <p:nvPr/>
        </p:nvSpPr>
        <p:spPr>
          <a:xfrm>
            <a:off x="3470177" y="2807350"/>
            <a:ext cx="2226178" cy="325959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05256">
              <a:spcBef>
                <a:spcPts val="990"/>
              </a:spcBef>
              <a:buNone/>
            </a:pPr>
            <a:r>
              <a:rPr lang="en-US" sz="2000" b="1" kern="1200" dirty="0" err="1">
                <a:solidFill>
                  <a:schemeClr val="tx1"/>
                </a:solidFill>
                <a:latin typeface="+mn-lt"/>
                <a:ea typeface="+mn-ea"/>
                <a:cs typeface="+mn-cs"/>
              </a:rPr>
              <a:t>Underresponders</a:t>
            </a:r>
            <a:endParaRPr lang="en-US" sz="2000" b="1" kern="1200" dirty="0">
              <a:solidFill>
                <a:schemeClr val="tx1"/>
              </a:solidFill>
              <a:latin typeface="+mn-lt"/>
              <a:ea typeface="+mn-ea"/>
              <a:cs typeface="+mn-cs"/>
            </a:endParaRPr>
          </a:p>
          <a:p>
            <a:pPr marL="226314" indent="-226314" defTabSz="905256">
              <a:spcBef>
                <a:spcPts val="990"/>
              </a:spcBef>
            </a:pPr>
            <a:r>
              <a:rPr lang="en-US" sz="2000" kern="1200" dirty="0">
                <a:solidFill>
                  <a:schemeClr val="tx1"/>
                </a:solidFill>
                <a:latin typeface="+mn-lt"/>
                <a:ea typeface="+mn-ea"/>
                <a:cs typeface="+mn-cs"/>
              </a:rPr>
              <a:t>“Fast/Blast” activities for alerting</a:t>
            </a:r>
          </a:p>
          <a:p>
            <a:pPr marL="226314" indent="-226314" defTabSz="905256">
              <a:spcBef>
                <a:spcPts val="990"/>
              </a:spcBef>
            </a:pPr>
            <a:r>
              <a:rPr lang="en-US" sz="2000" kern="1200" dirty="0">
                <a:solidFill>
                  <a:schemeClr val="tx1"/>
                </a:solidFill>
                <a:latin typeface="+mn-lt"/>
                <a:ea typeface="+mn-ea"/>
                <a:cs typeface="+mn-cs"/>
              </a:rPr>
              <a:t>Combine input (multisensory)</a:t>
            </a:r>
          </a:p>
          <a:p>
            <a:pPr marL="226314" indent="-226314" defTabSz="905256">
              <a:spcBef>
                <a:spcPts val="990"/>
              </a:spcBef>
            </a:pPr>
            <a:r>
              <a:rPr lang="en-US" sz="2000" kern="1200" dirty="0">
                <a:solidFill>
                  <a:schemeClr val="tx1"/>
                </a:solidFill>
                <a:latin typeface="+mn-lt"/>
                <a:ea typeface="+mn-ea"/>
                <a:cs typeface="+mn-cs"/>
              </a:rPr>
              <a:t>Functional tasks (game, etc.)</a:t>
            </a:r>
          </a:p>
          <a:p>
            <a:pPr marL="226314" indent="-226314" defTabSz="905256">
              <a:spcBef>
                <a:spcPts val="990"/>
              </a:spcBef>
            </a:pPr>
            <a:r>
              <a:rPr lang="en-US" sz="2000" kern="1200" dirty="0">
                <a:solidFill>
                  <a:schemeClr val="tx1"/>
                </a:solidFill>
                <a:latin typeface="+mn-lt"/>
                <a:ea typeface="+mn-ea"/>
                <a:cs typeface="+mn-cs"/>
              </a:rPr>
              <a:t>High Affect</a:t>
            </a:r>
            <a:endParaRPr lang="en-US" sz="2000" dirty="0"/>
          </a:p>
        </p:txBody>
      </p:sp>
      <p:sp>
        <p:nvSpPr>
          <p:cNvPr id="5" name="Content Placeholder 2">
            <a:extLst>
              <a:ext uri="{FF2B5EF4-FFF2-40B4-BE49-F238E27FC236}">
                <a16:creationId xmlns:a16="http://schemas.microsoft.com/office/drawing/2014/main" id="{1459F2CA-96A9-4B2A-9DF5-A931C8982EFC}"/>
              </a:ext>
            </a:extLst>
          </p:cNvPr>
          <p:cNvSpPr txBox="1">
            <a:spLocks/>
          </p:cNvSpPr>
          <p:nvPr/>
        </p:nvSpPr>
        <p:spPr>
          <a:xfrm>
            <a:off x="6452734" y="2783335"/>
            <a:ext cx="2226178" cy="325959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05256">
              <a:spcBef>
                <a:spcPts val="990"/>
              </a:spcBef>
              <a:buNone/>
            </a:pPr>
            <a:r>
              <a:rPr lang="en-US" sz="2000" b="1" kern="1200" dirty="0">
                <a:solidFill>
                  <a:schemeClr val="tx1"/>
                </a:solidFill>
                <a:latin typeface="+mn-lt"/>
                <a:ea typeface="+mn-ea"/>
                <a:cs typeface="+mn-cs"/>
              </a:rPr>
              <a:t>Cravers/Seekers</a:t>
            </a:r>
          </a:p>
          <a:p>
            <a:pPr marL="226314" indent="-226314" defTabSz="905256">
              <a:spcBef>
                <a:spcPts val="990"/>
              </a:spcBef>
            </a:pPr>
            <a:r>
              <a:rPr lang="en-US" sz="2000" kern="1200" dirty="0">
                <a:solidFill>
                  <a:schemeClr val="tx1"/>
                </a:solidFill>
                <a:latin typeface="+mn-lt"/>
                <a:ea typeface="+mn-ea"/>
                <a:cs typeface="+mn-cs"/>
              </a:rPr>
              <a:t>Physical resistance activities with “start/stop”</a:t>
            </a:r>
          </a:p>
          <a:p>
            <a:pPr marL="226314" indent="-226314" defTabSz="905256">
              <a:spcBef>
                <a:spcPts val="990"/>
              </a:spcBef>
            </a:pPr>
            <a:r>
              <a:rPr lang="en-US" sz="2000" kern="1200" dirty="0">
                <a:solidFill>
                  <a:schemeClr val="tx1"/>
                </a:solidFill>
                <a:latin typeface="+mn-lt"/>
                <a:ea typeface="+mn-ea"/>
                <a:cs typeface="+mn-cs"/>
              </a:rPr>
              <a:t>Classroom tasks</a:t>
            </a:r>
          </a:p>
          <a:p>
            <a:pPr marL="226314" indent="-226314" defTabSz="905256">
              <a:spcBef>
                <a:spcPts val="990"/>
              </a:spcBef>
            </a:pPr>
            <a:r>
              <a:rPr lang="en-US" sz="2000" kern="1200" dirty="0">
                <a:solidFill>
                  <a:schemeClr val="tx1"/>
                </a:solidFill>
                <a:latin typeface="+mn-lt"/>
                <a:ea typeface="+mn-ea"/>
                <a:cs typeface="+mn-cs"/>
              </a:rPr>
              <a:t>Functional activities with beginning and end</a:t>
            </a:r>
            <a:endParaRPr lang="en-US" sz="2000" dirty="0"/>
          </a:p>
        </p:txBody>
      </p:sp>
      <p:sp>
        <p:nvSpPr>
          <p:cNvPr id="7" name="TextBox 6">
            <a:extLst>
              <a:ext uri="{FF2B5EF4-FFF2-40B4-BE49-F238E27FC236}">
                <a16:creationId xmlns:a16="http://schemas.microsoft.com/office/drawing/2014/main" id="{92C019B5-F4E5-CEF3-5D2F-C7B0177F86F2}"/>
              </a:ext>
            </a:extLst>
          </p:cNvPr>
          <p:cNvSpPr txBox="1"/>
          <p:nvPr/>
        </p:nvSpPr>
        <p:spPr>
          <a:xfrm>
            <a:off x="483042" y="1722474"/>
            <a:ext cx="8078673" cy="733647"/>
          </a:xfrm>
          <a:prstGeom prst="rect">
            <a:avLst/>
          </a:prstGeom>
          <a:noFill/>
        </p:spPr>
        <p:txBody>
          <a:bodyPr wrap="square" rtlCol="0">
            <a:spAutoFit/>
          </a:bodyPr>
          <a:lstStyle/>
          <a:p>
            <a:endParaRPr lang="en-US" dirty="0"/>
          </a:p>
        </p:txBody>
      </p:sp>
      <p:graphicFrame>
        <p:nvGraphicFramePr>
          <p:cNvPr id="8" name="Diagram 7">
            <a:extLst>
              <a:ext uri="{FF2B5EF4-FFF2-40B4-BE49-F238E27FC236}">
                <a16:creationId xmlns:a16="http://schemas.microsoft.com/office/drawing/2014/main" id="{E7B07383-3A18-162E-E4ED-FBBEEDFEAF72}"/>
              </a:ext>
            </a:extLst>
          </p:cNvPr>
          <p:cNvGraphicFramePr/>
          <p:nvPr>
            <p:extLst>
              <p:ext uri="{D42A27DB-BD31-4B8C-83A1-F6EECF244321}">
                <p14:modId xmlns:p14="http://schemas.microsoft.com/office/powerpoint/2010/main" val="2159657034"/>
              </p:ext>
            </p:extLst>
          </p:nvPr>
        </p:nvGraphicFramePr>
        <p:xfrm>
          <a:off x="194695" y="957140"/>
          <a:ext cx="8466263" cy="32595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89309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2D114-D96D-4DBA-BB2F-57ACCC035F8F}"/>
              </a:ext>
            </a:extLst>
          </p:cNvPr>
          <p:cNvSpPr>
            <a:spLocks noGrp="1"/>
          </p:cNvSpPr>
          <p:nvPr>
            <p:ph type="title"/>
          </p:nvPr>
        </p:nvSpPr>
        <p:spPr>
          <a:xfrm>
            <a:off x="6482394" y="489507"/>
            <a:ext cx="2318706" cy="1655483"/>
          </a:xfrm>
        </p:spPr>
        <p:txBody>
          <a:bodyPr vert="horz" lIns="91440" tIns="45720" rIns="91440" bIns="45720" rtlCol="0" anchor="b">
            <a:normAutofit/>
          </a:bodyPr>
          <a:lstStyle/>
          <a:p>
            <a:pPr defTabSz="914400"/>
            <a:r>
              <a:rPr lang="en-US" sz="3500"/>
              <a:t>Experience through our Senses</a:t>
            </a:r>
          </a:p>
        </p:txBody>
      </p:sp>
      <p:pic>
        <p:nvPicPr>
          <p:cNvPr id="2050" name="Picture 2" descr="busy people time square crowded street Stock Footage Video (100%  Royalty-free) 23643670 | Shutterstock">
            <a:extLst>
              <a:ext uri="{FF2B5EF4-FFF2-40B4-BE49-F238E27FC236}">
                <a16:creationId xmlns:a16="http://schemas.microsoft.com/office/drawing/2014/main" id="{9FC05CE3-6792-45A7-B6B5-8A3D37D275F3}"/>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2282" r="24292" b="-1"/>
          <a:stretch/>
        </p:blipFill>
        <p:spPr bwMode="auto">
          <a:xfrm>
            <a:off x="20" y="431"/>
            <a:ext cx="6086455" cy="64083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F8BF28C-B5AD-4CCB-90E5-6659C34F50EB}"/>
              </a:ext>
            </a:extLst>
          </p:cNvPr>
          <p:cNvSpPr txBox="1"/>
          <p:nvPr/>
        </p:nvSpPr>
        <p:spPr>
          <a:xfrm>
            <a:off x="6482394" y="2360428"/>
            <a:ext cx="2502118" cy="4008065"/>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900" dirty="0"/>
              <a:t>Sound – A LOT</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Sight - BUSY</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Smell - YIKES</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Touch – weather, people, locating objects</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Taste – a lot of flavor</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Vestibular – visual movement and physical movement (screens)</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a:t>Proprioception – hard ground, body coordination, posture</a:t>
            </a:r>
          </a:p>
          <a:p>
            <a:pPr marL="342900" indent="-228600">
              <a:lnSpc>
                <a:spcPct val="90000"/>
              </a:lnSpc>
              <a:spcAft>
                <a:spcPts val="600"/>
              </a:spcAft>
              <a:buFont typeface="Arial" panose="020B0604020202020204" pitchFamily="34" charset="0"/>
              <a:buChar char="•"/>
            </a:pPr>
            <a:endParaRPr lang="en-US" sz="900" dirty="0"/>
          </a:p>
          <a:p>
            <a:pPr marL="342900" indent="-228600">
              <a:lnSpc>
                <a:spcPct val="90000"/>
              </a:lnSpc>
              <a:spcAft>
                <a:spcPts val="600"/>
              </a:spcAft>
              <a:buFont typeface="Arial" panose="020B0604020202020204" pitchFamily="34" charset="0"/>
              <a:buChar char="•"/>
            </a:pPr>
            <a:r>
              <a:rPr lang="en-US" sz="900" dirty="0" err="1"/>
              <a:t>Interoception</a:t>
            </a:r>
            <a:r>
              <a:rPr lang="en-US" sz="900" dirty="0"/>
              <a:t> – feelings, pain, body functions</a:t>
            </a:r>
          </a:p>
        </p:txBody>
      </p:sp>
    </p:spTree>
    <p:extLst>
      <p:ext uri="{BB962C8B-B14F-4D97-AF65-F5344CB8AC3E}">
        <p14:creationId xmlns:p14="http://schemas.microsoft.com/office/powerpoint/2010/main" val="37012360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B90A5D9-270E-4FD9-9A73-69FC1A1DA291}"/>
              </a:ext>
            </a:extLst>
          </p:cNvPr>
          <p:cNvSpPr>
            <a:spLocks noGrp="1"/>
          </p:cNvSpPr>
          <p:nvPr>
            <p:ph type="title"/>
          </p:nvPr>
        </p:nvSpPr>
        <p:spPr>
          <a:xfrm>
            <a:off x="459486" y="365125"/>
            <a:ext cx="5239511" cy="1776484"/>
          </a:xfrm>
        </p:spPr>
        <p:txBody>
          <a:bodyPr anchor="b">
            <a:normAutofit/>
          </a:bodyPr>
          <a:lstStyle/>
          <a:p>
            <a:r>
              <a:rPr lang="en-US" sz="4000"/>
              <a:t>What does dysregulation look like?</a:t>
            </a:r>
          </a:p>
        </p:txBody>
      </p:sp>
      <p:pic>
        <p:nvPicPr>
          <p:cNvPr id="1028" name="Picture 4" descr="Taylor Armstrong Reacts to RHOBH Cat Meme | The Daily Dish">
            <a:extLst>
              <a:ext uri="{FF2B5EF4-FFF2-40B4-BE49-F238E27FC236}">
                <a16:creationId xmlns:a16="http://schemas.microsoft.com/office/drawing/2014/main" id="{3F3E960A-7107-4736-A623-BE14C1647D0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841" r="10090" b="-4"/>
          <a:stretch/>
        </p:blipFill>
        <p:spPr bwMode="auto">
          <a:xfrm>
            <a:off x="6677129" y="261991"/>
            <a:ext cx="1863881" cy="1890220"/>
          </a:xfrm>
          <a:prstGeom prst="rect">
            <a:avLst/>
          </a:prstGeom>
          <a:noFill/>
          <a:extLst>
            <a:ext uri="{909E8E84-426E-40DD-AFC4-6F175D3DCCD1}">
              <a14:hiddenFill xmlns:a14="http://schemas.microsoft.com/office/drawing/2010/main">
                <a:solidFill>
                  <a:srgbClr val="FFFFFF"/>
                </a:solidFill>
              </a14:hiddenFill>
            </a:ext>
          </a:extLst>
        </p:spPr>
      </p:pic>
      <p:sp>
        <p:nvSpPr>
          <p:cNvPr id="4105"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2315691"/>
            <a:ext cx="3257550" cy="18288"/>
          </a:xfrm>
          <a:custGeom>
            <a:avLst/>
            <a:gdLst>
              <a:gd name="connsiteX0" fmla="*/ 0 w 3257550"/>
              <a:gd name="connsiteY0" fmla="*/ 0 h 18288"/>
              <a:gd name="connsiteX1" fmla="*/ 618935 w 3257550"/>
              <a:gd name="connsiteY1" fmla="*/ 0 h 18288"/>
              <a:gd name="connsiteX2" fmla="*/ 1270445 w 3257550"/>
              <a:gd name="connsiteY2" fmla="*/ 0 h 18288"/>
              <a:gd name="connsiteX3" fmla="*/ 1954530 w 3257550"/>
              <a:gd name="connsiteY3" fmla="*/ 0 h 18288"/>
              <a:gd name="connsiteX4" fmla="*/ 2638616 w 3257550"/>
              <a:gd name="connsiteY4" fmla="*/ 0 h 18288"/>
              <a:gd name="connsiteX5" fmla="*/ 3257550 w 3257550"/>
              <a:gd name="connsiteY5" fmla="*/ 0 h 18288"/>
              <a:gd name="connsiteX6" fmla="*/ 3257550 w 3257550"/>
              <a:gd name="connsiteY6" fmla="*/ 18288 h 18288"/>
              <a:gd name="connsiteX7" fmla="*/ 2540889 w 3257550"/>
              <a:gd name="connsiteY7" fmla="*/ 18288 h 18288"/>
              <a:gd name="connsiteX8" fmla="*/ 1824228 w 3257550"/>
              <a:gd name="connsiteY8" fmla="*/ 18288 h 18288"/>
              <a:gd name="connsiteX9" fmla="*/ 1172718 w 3257550"/>
              <a:gd name="connsiteY9" fmla="*/ 18288 h 18288"/>
              <a:gd name="connsiteX10" fmla="*/ 0 w 3257550"/>
              <a:gd name="connsiteY10" fmla="*/ 18288 h 18288"/>
              <a:gd name="connsiteX11" fmla="*/ 0 w 3257550"/>
              <a:gd name="connsiteY11" fmla="*/ 0 h 18288"/>
              <a:gd name="connsiteX0" fmla="*/ 0 w 3257550"/>
              <a:gd name="connsiteY0" fmla="*/ 0 h 18288"/>
              <a:gd name="connsiteX1" fmla="*/ 618935 w 3257550"/>
              <a:gd name="connsiteY1" fmla="*/ 0 h 18288"/>
              <a:gd name="connsiteX2" fmla="*/ 1172718 w 3257550"/>
              <a:gd name="connsiteY2" fmla="*/ 0 h 18288"/>
              <a:gd name="connsiteX3" fmla="*/ 1889379 w 3257550"/>
              <a:gd name="connsiteY3" fmla="*/ 0 h 18288"/>
              <a:gd name="connsiteX4" fmla="*/ 2508314 w 3257550"/>
              <a:gd name="connsiteY4" fmla="*/ 0 h 18288"/>
              <a:gd name="connsiteX5" fmla="*/ 3257550 w 3257550"/>
              <a:gd name="connsiteY5" fmla="*/ 0 h 18288"/>
              <a:gd name="connsiteX6" fmla="*/ 3257550 w 3257550"/>
              <a:gd name="connsiteY6" fmla="*/ 18288 h 18288"/>
              <a:gd name="connsiteX7" fmla="*/ 2606040 w 3257550"/>
              <a:gd name="connsiteY7" fmla="*/ 18288 h 18288"/>
              <a:gd name="connsiteX8" fmla="*/ 1889379 w 3257550"/>
              <a:gd name="connsiteY8" fmla="*/ 18288 h 18288"/>
              <a:gd name="connsiteX9" fmla="*/ 1335595 w 3257550"/>
              <a:gd name="connsiteY9" fmla="*/ 18288 h 18288"/>
              <a:gd name="connsiteX10" fmla="*/ 684085 w 3257550"/>
              <a:gd name="connsiteY10" fmla="*/ 18288 h 18288"/>
              <a:gd name="connsiteX11" fmla="*/ 0 w 3257550"/>
              <a:gd name="connsiteY11" fmla="*/ 18288 h 18288"/>
              <a:gd name="connsiteX12" fmla="*/ 0 w 325755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57550" h="18288" fill="none" extrusionOk="0">
                <a:moveTo>
                  <a:pt x="0" y="0"/>
                </a:moveTo>
                <a:cubicBezTo>
                  <a:pt x="238055" y="-23803"/>
                  <a:pt x="355510" y="-36061"/>
                  <a:pt x="618935" y="0"/>
                </a:cubicBezTo>
                <a:cubicBezTo>
                  <a:pt x="824013" y="-24241"/>
                  <a:pt x="1052378" y="-12230"/>
                  <a:pt x="1270445" y="0"/>
                </a:cubicBezTo>
                <a:cubicBezTo>
                  <a:pt x="1438732" y="12040"/>
                  <a:pt x="1770315" y="33841"/>
                  <a:pt x="1954530" y="0"/>
                </a:cubicBezTo>
                <a:cubicBezTo>
                  <a:pt x="2217655" y="9999"/>
                  <a:pt x="2448868" y="34235"/>
                  <a:pt x="2638616" y="0"/>
                </a:cubicBezTo>
                <a:cubicBezTo>
                  <a:pt x="2852657" y="-7225"/>
                  <a:pt x="3041821" y="26281"/>
                  <a:pt x="3257550" y="0"/>
                </a:cubicBezTo>
                <a:cubicBezTo>
                  <a:pt x="3257297" y="7886"/>
                  <a:pt x="3256790" y="12675"/>
                  <a:pt x="3257550" y="18288"/>
                </a:cubicBezTo>
                <a:cubicBezTo>
                  <a:pt x="2931967" y="31173"/>
                  <a:pt x="2704369" y="55830"/>
                  <a:pt x="2540889" y="18288"/>
                </a:cubicBezTo>
                <a:cubicBezTo>
                  <a:pt x="2357101" y="9323"/>
                  <a:pt x="2120732" y="-29185"/>
                  <a:pt x="1824228" y="18288"/>
                </a:cubicBezTo>
                <a:cubicBezTo>
                  <a:pt x="1528480" y="30037"/>
                  <a:pt x="1473939" y="33928"/>
                  <a:pt x="1172718" y="18288"/>
                </a:cubicBezTo>
                <a:cubicBezTo>
                  <a:pt x="874496" y="38178"/>
                  <a:pt x="461132" y="103798"/>
                  <a:pt x="0" y="18288"/>
                </a:cubicBezTo>
                <a:cubicBezTo>
                  <a:pt x="-935" y="11303"/>
                  <a:pt x="1149" y="6915"/>
                  <a:pt x="0" y="0"/>
                </a:cubicBezTo>
                <a:close/>
              </a:path>
              <a:path w="3257550" h="18288" stroke="0" extrusionOk="0">
                <a:moveTo>
                  <a:pt x="0" y="0"/>
                </a:moveTo>
                <a:cubicBezTo>
                  <a:pt x="277703" y="1668"/>
                  <a:pt x="451855" y="-17860"/>
                  <a:pt x="618935" y="0"/>
                </a:cubicBezTo>
                <a:cubicBezTo>
                  <a:pt x="791286" y="25748"/>
                  <a:pt x="979821" y="22209"/>
                  <a:pt x="1172718" y="0"/>
                </a:cubicBezTo>
                <a:cubicBezTo>
                  <a:pt x="1355430" y="-21075"/>
                  <a:pt x="1706226" y="-126"/>
                  <a:pt x="1889379" y="0"/>
                </a:cubicBezTo>
                <a:cubicBezTo>
                  <a:pt x="2118559" y="-40586"/>
                  <a:pt x="2357830" y="5386"/>
                  <a:pt x="2508314" y="0"/>
                </a:cubicBezTo>
                <a:cubicBezTo>
                  <a:pt x="2671404" y="-45581"/>
                  <a:pt x="2885384" y="-11314"/>
                  <a:pt x="3257550" y="0"/>
                </a:cubicBezTo>
                <a:cubicBezTo>
                  <a:pt x="3257580" y="5290"/>
                  <a:pt x="3259067" y="9247"/>
                  <a:pt x="3257550" y="18288"/>
                </a:cubicBezTo>
                <a:cubicBezTo>
                  <a:pt x="2997361" y="34545"/>
                  <a:pt x="2795683" y="25174"/>
                  <a:pt x="2606040" y="18288"/>
                </a:cubicBezTo>
                <a:cubicBezTo>
                  <a:pt x="2407763" y="-34167"/>
                  <a:pt x="2223219" y="18997"/>
                  <a:pt x="1889379" y="18288"/>
                </a:cubicBezTo>
                <a:cubicBezTo>
                  <a:pt x="1628024" y="31014"/>
                  <a:pt x="1465696" y="36931"/>
                  <a:pt x="1335595" y="18288"/>
                </a:cubicBezTo>
                <a:cubicBezTo>
                  <a:pt x="1230392" y="47482"/>
                  <a:pt x="908325" y="57942"/>
                  <a:pt x="684085" y="18288"/>
                </a:cubicBezTo>
                <a:cubicBezTo>
                  <a:pt x="472226" y="-15941"/>
                  <a:pt x="192171" y="24166"/>
                  <a:pt x="0" y="18288"/>
                </a:cubicBezTo>
                <a:cubicBezTo>
                  <a:pt x="1342" y="9689"/>
                  <a:pt x="453" y="6812"/>
                  <a:pt x="0" y="0"/>
                </a:cubicBezTo>
                <a:close/>
              </a:path>
              <a:path w="3257550" h="18288" fill="none" stroke="0" extrusionOk="0">
                <a:moveTo>
                  <a:pt x="0" y="0"/>
                </a:moveTo>
                <a:cubicBezTo>
                  <a:pt x="217632" y="-7628"/>
                  <a:pt x="374307" y="-12308"/>
                  <a:pt x="618935" y="0"/>
                </a:cubicBezTo>
                <a:cubicBezTo>
                  <a:pt x="891975" y="30966"/>
                  <a:pt x="1043951" y="167"/>
                  <a:pt x="1270445" y="0"/>
                </a:cubicBezTo>
                <a:cubicBezTo>
                  <a:pt x="1543425" y="17587"/>
                  <a:pt x="1660915" y="28016"/>
                  <a:pt x="1954530" y="0"/>
                </a:cubicBezTo>
                <a:cubicBezTo>
                  <a:pt x="2235868" y="27323"/>
                  <a:pt x="2443402" y="-1099"/>
                  <a:pt x="2638616" y="0"/>
                </a:cubicBezTo>
                <a:cubicBezTo>
                  <a:pt x="2834174" y="-62503"/>
                  <a:pt x="3032409" y="-30138"/>
                  <a:pt x="3257550" y="0"/>
                </a:cubicBezTo>
                <a:cubicBezTo>
                  <a:pt x="3256950" y="7980"/>
                  <a:pt x="3256574" y="12620"/>
                  <a:pt x="3257550" y="18288"/>
                </a:cubicBezTo>
                <a:cubicBezTo>
                  <a:pt x="2973462" y="33119"/>
                  <a:pt x="2681333" y="68039"/>
                  <a:pt x="2540889" y="18288"/>
                </a:cubicBezTo>
                <a:cubicBezTo>
                  <a:pt x="2362098" y="-31168"/>
                  <a:pt x="2123314" y="66958"/>
                  <a:pt x="1824228" y="18288"/>
                </a:cubicBezTo>
                <a:cubicBezTo>
                  <a:pt x="1517972" y="29433"/>
                  <a:pt x="1466904" y="11824"/>
                  <a:pt x="1172718" y="18288"/>
                </a:cubicBezTo>
                <a:cubicBezTo>
                  <a:pt x="886213" y="22563"/>
                  <a:pt x="526598" y="-1162"/>
                  <a:pt x="0" y="18288"/>
                </a:cubicBezTo>
                <a:cubicBezTo>
                  <a:pt x="493" y="12135"/>
                  <a:pt x="-1491" y="616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3257550"/>
                      <a:gd name="connsiteY0" fmla="*/ 0 h 18288"/>
                      <a:gd name="connsiteX1" fmla="*/ 618935 w 3257550"/>
                      <a:gd name="connsiteY1" fmla="*/ 0 h 18288"/>
                      <a:gd name="connsiteX2" fmla="*/ 1270445 w 3257550"/>
                      <a:gd name="connsiteY2" fmla="*/ 0 h 18288"/>
                      <a:gd name="connsiteX3" fmla="*/ 1954530 w 3257550"/>
                      <a:gd name="connsiteY3" fmla="*/ 0 h 18288"/>
                      <a:gd name="connsiteX4" fmla="*/ 2638616 w 3257550"/>
                      <a:gd name="connsiteY4" fmla="*/ 0 h 18288"/>
                      <a:gd name="connsiteX5" fmla="*/ 3257550 w 3257550"/>
                      <a:gd name="connsiteY5" fmla="*/ 0 h 18288"/>
                      <a:gd name="connsiteX6" fmla="*/ 3257550 w 3257550"/>
                      <a:gd name="connsiteY6" fmla="*/ 18288 h 18288"/>
                      <a:gd name="connsiteX7" fmla="*/ 2540889 w 3257550"/>
                      <a:gd name="connsiteY7" fmla="*/ 18288 h 18288"/>
                      <a:gd name="connsiteX8" fmla="*/ 1824228 w 3257550"/>
                      <a:gd name="connsiteY8" fmla="*/ 18288 h 18288"/>
                      <a:gd name="connsiteX9" fmla="*/ 1172718 w 3257550"/>
                      <a:gd name="connsiteY9" fmla="*/ 18288 h 18288"/>
                      <a:gd name="connsiteX10" fmla="*/ 0 w 3257550"/>
                      <a:gd name="connsiteY10" fmla="*/ 18288 h 18288"/>
                      <a:gd name="connsiteX11" fmla="*/ 0 w 3257550"/>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7550" h="18288" fill="none" extrusionOk="0">
                        <a:moveTo>
                          <a:pt x="0" y="0"/>
                        </a:moveTo>
                        <a:cubicBezTo>
                          <a:pt x="222571" y="-4581"/>
                          <a:pt x="395946" y="-20429"/>
                          <a:pt x="618935" y="0"/>
                        </a:cubicBezTo>
                        <a:cubicBezTo>
                          <a:pt x="841925" y="20429"/>
                          <a:pt x="1064831" y="-497"/>
                          <a:pt x="1270445" y="0"/>
                        </a:cubicBezTo>
                        <a:cubicBezTo>
                          <a:pt x="1476059" y="497"/>
                          <a:pt x="1673547" y="428"/>
                          <a:pt x="1954530" y="0"/>
                        </a:cubicBezTo>
                        <a:cubicBezTo>
                          <a:pt x="2235513" y="-428"/>
                          <a:pt x="2452407" y="27906"/>
                          <a:pt x="2638616" y="0"/>
                        </a:cubicBezTo>
                        <a:cubicBezTo>
                          <a:pt x="2824825" y="-27906"/>
                          <a:pt x="3043878" y="-22618"/>
                          <a:pt x="3257550" y="0"/>
                        </a:cubicBezTo>
                        <a:cubicBezTo>
                          <a:pt x="3256841" y="8157"/>
                          <a:pt x="3257137" y="12125"/>
                          <a:pt x="3257550" y="18288"/>
                        </a:cubicBezTo>
                        <a:cubicBezTo>
                          <a:pt x="2955505" y="29918"/>
                          <a:pt x="2697243" y="41720"/>
                          <a:pt x="2540889" y="18288"/>
                        </a:cubicBezTo>
                        <a:cubicBezTo>
                          <a:pt x="2384535" y="-5144"/>
                          <a:pt x="2114539" y="6231"/>
                          <a:pt x="1824228" y="18288"/>
                        </a:cubicBezTo>
                        <a:cubicBezTo>
                          <a:pt x="1533917" y="30345"/>
                          <a:pt x="1462450" y="24037"/>
                          <a:pt x="1172718" y="18288"/>
                        </a:cubicBezTo>
                        <a:cubicBezTo>
                          <a:pt x="882986" y="12540"/>
                          <a:pt x="500637" y="24492"/>
                          <a:pt x="0" y="18288"/>
                        </a:cubicBezTo>
                        <a:cubicBezTo>
                          <a:pt x="-46" y="12483"/>
                          <a:pt x="-203" y="6491"/>
                          <a:pt x="0" y="0"/>
                        </a:cubicBezTo>
                        <a:close/>
                      </a:path>
                      <a:path w="3257550" h="18288" stroke="0" extrusionOk="0">
                        <a:moveTo>
                          <a:pt x="0" y="0"/>
                        </a:moveTo>
                        <a:cubicBezTo>
                          <a:pt x="278434" y="16845"/>
                          <a:pt x="441207" y="-24568"/>
                          <a:pt x="618935" y="0"/>
                        </a:cubicBezTo>
                        <a:cubicBezTo>
                          <a:pt x="796663" y="24568"/>
                          <a:pt x="985120" y="5689"/>
                          <a:pt x="1172718" y="0"/>
                        </a:cubicBezTo>
                        <a:cubicBezTo>
                          <a:pt x="1360316" y="-5689"/>
                          <a:pt x="1666432" y="29765"/>
                          <a:pt x="1889379" y="0"/>
                        </a:cubicBezTo>
                        <a:cubicBezTo>
                          <a:pt x="2112326" y="-29765"/>
                          <a:pt x="2378171" y="13184"/>
                          <a:pt x="2508314" y="0"/>
                        </a:cubicBezTo>
                        <a:cubicBezTo>
                          <a:pt x="2638457" y="-13184"/>
                          <a:pt x="2897393" y="-18048"/>
                          <a:pt x="3257550" y="0"/>
                        </a:cubicBezTo>
                        <a:cubicBezTo>
                          <a:pt x="3257286" y="4493"/>
                          <a:pt x="3257934" y="9472"/>
                          <a:pt x="3257550" y="18288"/>
                        </a:cubicBezTo>
                        <a:cubicBezTo>
                          <a:pt x="3005417" y="4399"/>
                          <a:pt x="2789824" y="23493"/>
                          <a:pt x="2606040" y="18288"/>
                        </a:cubicBezTo>
                        <a:cubicBezTo>
                          <a:pt x="2422256" y="13084"/>
                          <a:pt x="2161816" y="17045"/>
                          <a:pt x="1889379" y="18288"/>
                        </a:cubicBezTo>
                        <a:cubicBezTo>
                          <a:pt x="1616942" y="19531"/>
                          <a:pt x="1456938" y="28545"/>
                          <a:pt x="1335595" y="18288"/>
                        </a:cubicBezTo>
                        <a:cubicBezTo>
                          <a:pt x="1214252" y="8031"/>
                          <a:pt x="876335" y="26295"/>
                          <a:pt x="684085" y="18288"/>
                        </a:cubicBezTo>
                        <a:cubicBezTo>
                          <a:pt x="491835" y="10282"/>
                          <a:pt x="213058" y="3432"/>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A644280-65CE-45FC-8F5A-934186C46AB2}"/>
              </a:ext>
            </a:extLst>
          </p:cNvPr>
          <p:cNvSpPr>
            <a:spLocks noGrp="1"/>
          </p:cNvSpPr>
          <p:nvPr>
            <p:ph idx="1"/>
          </p:nvPr>
        </p:nvSpPr>
        <p:spPr>
          <a:xfrm>
            <a:off x="459486" y="2504819"/>
            <a:ext cx="5239512" cy="3672144"/>
          </a:xfrm>
        </p:spPr>
        <p:txBody>
          <a:bodyPr>
            <a:normAutofit/>
          </a:bodyPr>
          <a:lstStyle/>
          <a:p>
            <a:r>
              <a:rPr lang="en-US" sz="1800"/>
              <a:t>Extremely “silly”</a:t>
            </a:r>
          </a:p>
          <a:p>
            <a:r>
              <a:rPr lang="en-US" sz="1800"/>
              <a:t>Running around/away</a:t>
            </a:r>
          </a:p>
          <a:p>
            <a:r>
              <a:rPr lang="en-US" sz="1800"/>
              <a:t>Difficult transitions</a:t>
            </a:r>
          </a:p>
          <a:p>
            <a:r>
              <a:rPr lang="en-US" sz="1800"/>
              <a:t>Aggression</a:t>
            </a:r>
          </a:p>
          <a:p>
            <a:r>
              <a:rPr lang="en-US" sz="1800"/>
              <a:t>Low tolerance for activities</a:t>
            </a:r>
          </a:p>
          <a:p>
            <a:r>
              <a:rPr lang="en-US" sz="1800"/>
              <a:t>Easily frustrated</a:t>
            </a:r>
          </a:p>
          <a:p>
            <a:r>
              <a:rPr lang="en-US" sz="1800"/>
              <a:t>Shutdown</a:t>
            </a:r>
          </a:p>
          <a:p>
            <a:r>
              <a:rPr lang="en-US" sz="1800"/>
              <a:t>Full trauma response – fight, flight, freeze</a:t>
            </a:r>
          </a:p>
          <a:p>
            <a:r>
              <a:rPr lang="en-US" sz="1800"/>
              <a:t>Physical signs – fisted hands, glaring, eyes darting around the room, restlessness, rapid breathing, etc</a:t>
            </a:r>
          </a:p>
        </p:txBody>
      </p:sp>
      <p:pic>
        <p:nvPicPr>
          <p:cNvPr id="4098" name="Picture 2" descr="See the source image">
            <a:extLst>
              <a:ext uri="{FF2B5EF4-FFF2-40B4-BE49-F238E27FC236}">
                <a16:creationId xmlns:a16="http://schemas.microsoft.com/office/drawing/2014/main" id="{A8D51EEF-9A13-4DE6-9124-3F931040061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245" r="24176" b="1"/>
          <a:stretch/>
        </p:blipFill>
        <p:spPr bwMode="auto">
          <a:xfrm>
            <a:off x="6958679" y="2310086"/>
            <a:ext cx="1302077" cy="18902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Overflowing Coffee Images – Browse 1,367 Stock Photos, Vectors, and Video |  Adobe Stock">
            <a:extLst>
              <a:ext uri="{FF2B5EF4-FFF2-40B4-BE49-F238E27FC236}">
                <a16:creationId xmlns:a16="http://schemas.microsoft.com/office/drawing/2014/main" id="{C1236B5B-FE5C-4B8B-A762-044E730EA7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859" r="15677"/>
          <a:stretch/>
        </p:blipFill>
        <p:spPr bwMode="auto">
          <a:xfrm>
            <a:off x="6674283" y="4358181"/>
            <a:ext cx="1870868" cy="1890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6401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C58823-196C-8F0E-EF39-2951DBABEADE}"/>
              </a:ext>
            </a:extLst>
          </p:cNvPr>
          <p:cNvSpPr>
            <a:spLocks noGrp="1"/>
          </p:cNvSpPr>
          <p:nvPr>
            <p:ph type="title"/>
          </p:nvPr>
        </p:nvSpPr>
        <p:spPr>
          <a:xfrm>
            <a:off x="350041" y="586855"/>
            <a:ext cx="2401025" cy="3387497"/>
          </a:xfrm>
        </p:spPr>
        <p:txBody>
          <a:bodyPr anchor="b">
            <a:normAutofit/>
          </a:bodyPr>
          <a:lstStyle/>
          <a:p>
            <a:pPr algn="r"/>
            <a:r>
              <a:rPr lang="en-US" sz="3000">
                <a:solidFill>
                  <a:srgbClr val="FFFFFF"/>
                </a:solidFill>
              </a:rPr>
              <a:t>Supporting Sensory Modulation and discrimination difficulties in school </a:t>
            </a:r>
          </a:p>
        </p:txBody>
      </p:sp>
      <p:sp>
        <p:nvSpPr>
          <p:cNvPr id="3" name="Content Placeholder 2">
            <a:extLst>
              <a:ext uri="{FF2B5EF4-FFF2-40B4-BE49-F238E27FC236}">
                <a16:creationId xmlns:a16="http://schemas.microsoft.com/office/drawing/2014/main" id="{5F078209-6800-364D-0CCE-14E5317AAF82}"/>
              </a:ext>
            </a:extLst>
          </p:cNvPr>
          <p:cNvSpPr>
            <a:spLocks noGrp="1"/>
          </p:cNvSpPr>
          <p:nvPr>
            <p:ph idx="1"/>
          </p:nvPr>
        </p:nvSpPr>
        <p:spPr>
          <a:xfrm>
            <a:off x="3607694" y="649480"/>
            <a:ext cx="4916510" cy="5546047"/>
          </a:xfrm>
        </p:spPr>
        <p:txBody>
          <a:bodyPr anchor="ctr">
            <a:normAutofit lnSpcReduction="10000"/>
          </a:bodyPr>
          <a:lstStyle/>
          <a:p>
            <a:r>
              <a:rPr lang="en-US" sz="1700" dirty="0"/>
              <a:t>Meaningful movement breaks </a:t>
            </a:r>
          </a:p>
          <a:p>
            <a:pPr lvl="1"/>
            <a:r>
              <a:rPr lang="en-US" sz="1700" dirty="0"/>
              <a:t>Heavy work, Vestibular</a:t>
            </a:r>
          </a:p>
          <a:p>
            <a:r>
              <a:rPr lang="en-US" sz="1700" dirty="0"/>
              <a:t>Coping strategies including deep breathing (activates parasympathetic nervous system= rest and digest) </a:t>
            </a:r>
          </a:p>
          <a:p>
            <a:r>
              <a:rPr lang="en-US" sz="1700" dirty="0"/>
              <a:t>Visual schedule and routines (predictability) </a:t>
            </a:r>
          </a:p>
          <a:p>
            <a:r>
              <a:rPr lang="en-US" sz="1700" dirty="0"/>
              <a:t>Task analysis, modify or adapt task to fit personal factors, functional</a:t>
            </a:r>
          </a:p>
          <a:p>
            <a:pPr lvl="1"/>
            <a:r>
              <a:rPr lang="en-US" sz="1700" dirty="0"/>
              <a:t>School </a:t>
            </a:r>
          </a:p>
          <a:p>
            <a:pPr lvl="1"/>
            <a:r>
              <a:rPr lang="en-US" sz="1700" dirty="0"/>
              <a:t>Job </a:t>
            </a:r>
          </a:p>
          <a:p>
            <a:r>
              <a:rPr lang="en-US" sz="1700" dirty="0"/>
              <a:t>Environment </a:t>
            </a:r>
          </a:p>
          <a:p>
            <a:r>
              <a:rPr lang="en-US" sz="1700" dirty="0"/>
              <a:t>“Just right challenge” and calming occupations (think of the coloring book trend)</a:t>
            </a:r>
          </a:p>
          <a:p>
            <a:r>
              <a:rPr lang="en-US" sz="1700" dirty="0"/>
              <a:t>Co-regulation</a:t>
            </a:r>
          </a:p>
          <a:p>
            <a:pPr lvl="1"/>
            <a:r>
              <a:rPr lang="en-US" sz="1400" dirty="0"/>
              <a:t>Trust</a:t>
            </a:r>
          </a:p>
          <a:p>
            <a:pPr lvl="1"/>
            <a:r>
              <a:rPr lang="en-US" sz="1400" dirty="0"/>
              <a:t>Communication </a:t>
            </a:r>
          </a:p>
          <a:p>
            <a:pPr lvl="1"/>
            <a:r>
              <a:rPr lang="en-US" sz="1400" dirty="0"/>
              <a:t>Guidance </a:t>
            </a:r>
          </a:p>
          <a:p>
            <a:r>
              <a:rPr lang="en-US" sz="1700" dirty="0"/>
              <a:t>Accommodations </a:t>
            </a:r>
          </a:p>
          <a:p>
            <a:pPr lvl="1"/>
            <a:r>
              <a:rPr lang="en-US" sz="1400" dirty="0"/>
              <a:t>Not always visual, think of glasses…without them one might assume a person can see perfect </a:t>
            </a:r>
          </a:p>
        </p:txBody>
      </p:sp>
    </p:spTree>
    <p:extLst>
      <p:ext uri="{BB962C8B-B14F-4D97-AF65-F5344CB8AC3E}">
        <p14:creationId xmlns:p14="http://schemas.microsoft.com/office/powerpoint/2010/main" val="9456765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03952-D8B1-48CB-BEFE-14B319062197}"/>
              </a:ext>
            </a:extLst>
          </p:cNvPr>
          <p:cNvSpPr>
            <a:spLocks noGrp="1"/>
          </p:cNvSpPr>
          <p:nvPr>
            <p:ph type="title"/>
          </p:nvPr>
        </p:nvSpPr>
        <p:spPr>
          <a:xfrm>
            <a:off x="580930" y="3520000"/>
            <a:ext cx="3784647" cy="1795803"/>
          </a:xfrm>
        </p:spPr>
        <p:txBody>
          <a:bodyPr vert="horz" lIns="91440" tIns="45720" rIns="91440" bIns="45720" rtlCol="0" anchor="b">
            <a:normAutofit/>
          </a:bodyPr>
          <a:lstStyle/>
          <a:p>
            <a:pPr defTabSz="914400"/>
            <a:r>
              <a:rPr lang="en-US" sz="3900" b="1" kern="1200">
                <a:solidFill>
                  <a:schemeClr val="tx1"/>
                </a:solidFill>
                <a:latin typeface="+mj-lt"/>
                <a:ea typeface="+mj-ea"/>
                <a:cs typeface="+mj-cs"/>
              </a:rPr>
              <a:t>What does predictably Look like?     </a:t>
            </a:r>
          </a:p>
        </p:txBody>
      </p:sp>
      <p:pic>
        <p:nvPicPr>
          <p:cNvPr id="2050" name="Picture 2" descr="Amazon.com: Secura 60-Minute Visual Timer, Classroom Countdown Clock,  Silent Timer for Kids and Adults, Time Management Tool for Teaching (Dark  Gray) : Home &amp; Kitchen">
            <a:extLst>
              <a:ext uri="{FF2B5EF4-FFF2-40B4-BE49-F238E27FC236}">
                <a16:creationId xmlns:a16="http://schemas.microsoft.com/office/drawing/2014/main" id="{8573726A-D2B9-473A-BCC9-ED58B088AE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09451" y="968991"/>
            <a:ext cx="2128759" cy="2223248"/>
          </a:xfrm>
          <a:prstGeom prst="rect">
            <a:avLst/>
          </a:prstGeom>
          <a:extLst>
            <a:ext uri="{909E8E84-426E-40DD-AFC4-6F175D3DCCD1}">
              <a14:hiddenFill xmlns:a14="http://schemas.microsoft.com/office/drawing/2010/main">
                <a:solidFill>
                  <a:srgbClr val="FFFFFF"/>
                </a:solidFill>
              </a14:hiddenFill>
            </a:ext>
          </a:extLst>
        </p:spPr>
      </p:pic>
      <p:sp>
        <p:nvSpPr>
          <p:cNvPr id="2061" name="Freeform: Shape 2060">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343972" y="451044"/>
            <a:ext cx="1731437"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chemeClr val="tx1">
              <a:lumMod val="95000"/>
              <a:lumOff val="5000"/>
              <a:alpha val="75000"/>
            </a:schemeClr>
          </a:solidFill>
          <a:ln w="0">
            <a:noFill/>
            <a:prstDash val="solid"/>
            <a:round/>
            <a:headEnd/>
            <a:tailEnd/>
          </a:ln>
        </p:spPr>
      </p:sp>
      <p:pic>
        <p:nvPicPr>
          <p:cNvPr id="2056" name="Picture 8" descr="How Self Care, Interoception &amp; Co-Regulation has Increased Peace in Our  Family Life by Christina Keeble - Spectrum Women">
            <a:extLst>
              <a:ext uri="{FF2B5EF4-FFF2-40B4-BE49-F238E27FC236}">
                <a16:creationId xmlns:a16="http://schemas.microsoft.com/office/drawing/2014/main" id="{584F295B-0B74-4E26-87EB-D1BD5F3161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265952" y="1011682"/>
            <a:ext cx="2901130" cy="1602874"/>
          </a:xfrm>
          <a:prstGeom prst="rect">
            <a:avLst/>
          </a:prstGeom>
          <a:extLst>
            <a:ext uri="{909E8E84-426E-40DD-AFC4-6F175D3DCCD1}">
              <a14:hiddenFill xmlns:a14="http://schemas.microsoft.com/office/drawing/2010/main">
                <a:solidFill>
                  <a:srgbClr val="FFFFFF"/>
                </a:solidFill>
              </a14:hiddenFill>
            </a:ext>
          </a:extLst>
        </p:spPr>
      </p:pic>
      <p:pic>
        <p:nvPicPr>
          <p:cNvPr id="9" name="Picture 8" descr="Diagram&#10;&#10;Description automatically generated">
            <a:extLst>
              <a:ext uri="{FF2B5EF4-FFF2-40B4-BE49-F238E27FC236}">
                <a16:creationId xmlns:a16="http://schemas.microsoft.com/office/drawing/2014/main" id="{E14120A0-B3DD-467E-A45B-891B7EA58EB0}"/>
              </a:ext>
            </a:extLst>
          </p:cNvPr>
          <p:cNvPicPr>
            <a:picLocks noChangeAspect="1"/>
          </p:cNvPicPr>
          <p:nvPr/>
        </p:nvPicPr>
        <p:blipFill>
          <a:blip r:embed="rId5"/>
          <a:stretch>
            <a:fillRect/>
          </a:stretch>
        </p:blipFill>
        <p:spPr>
          <a:xfrm>
            <a:off x="6359978" y="1299252"/>
            <a:ext cx="2128403" cy="1053559"/>
          </a:xfrm>
          <a:prstGeom prst="rect">
            <a:avLst/>
          </a:prstGeom>
        </p:spPr>
      </p:pic>
      <p:sp>
        <p:nvSpPr>
          <p:cNvPr id="2063" name="Freeform: Shape 2062">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7100232" y="434000"/>
            <a:ext cx="1731438"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chemeClr val="tx1">
              <a:lumMod val="95000"/>
              <a:lumOff val="5000"/>
              <a:alpha val="75000"/>
            </a:schemeClr>
          </a:solidFill>
          <a:ln w="0">
            <a:noFill/>
            <a:prstDash val="solid"/>
            <a:round/>
            <a:headEnd/>
            <a:tailEnd/>
          </a:ln>
        </p:spPr>
      </p:sp>
      <p:cxnSp>
        <p:nvCxnSpPr>
          <p:cNvPr id="2065" name="Straight Connector 2064">
            <a:extLst>
              <a:ext uri="{FF2B5EF4-FFF2-40B4-BE49-F238E27FC236}">
                <a16:creationId xmlns:a16="http://schemas.microsoft.com/office/drawing/2014/main" id="{1918D9D3-1370-4FF6-9DFC-9F87F90395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5800" y="5377218"/>
            <a:ext cx="3290816"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descr="Logo, company name&#10;&#10;Description automatically generated with medium confidence">
            <a:extLst>
              <a:ext uri="{FF2B5EF4-FFF2-40B4-BE49-F238E27FC236}">
                <a16:creationId xmlns:a16="http://schemas.microsoft.com/office/drawing/2014/main" id="{2E975789-0C21-4B74-81FC-5A1CD5B54BDC}"/>
              </a:ext>
            </a:extLst>
          </p:cNvPr>
          <p:cNvPicPr>
            <a:picLocks noGrp="1" noChangeAspect="1"/>
          </p:cNvPicPr>
          <p:nvPr>
            <p:ph idx="1"/>
          </p:nvPr>
        </p:nvPicPr>
        <p:blipFill>
          <a:blip r:embed="rId6"/>
          <a:stretch>
            <a:fillRect/>
          </a:stretch>
        </p:blipFill>
        <p:spPr>
          <a:xfrm>
            <a:off x="4917493" y="3428999"/>
            <a:ext cx="1014984" cy="2416629"/>
          </a:xfrm>
          <a:prstGeom prst="rect">
            <a:avLst/>
          </a:prstGeom>
        </p:spPr>
      </p:pic>
      <p:pic>
        <p:nvPicPr>
          <p:cNvPr id="12" name="Picture 10" descr="Shoebox Tasks for Kids with Special Needs - Bridging the gap">
            <a:extLst>
              <a:ext uri="{FF2B5EF4-FFF2-40B4-BE49-F238E27FC236}">
                <a16:creationId xmlns:a16="http://schemas.microsoft.com/office/drawing/2014/main" id="{E6F06804-7B51-41C1-ADC3-544D780C65FC}"/>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6778957" y="3022979"/>
            <a:ext cx="2035239" cy="2722728"/>
          </a:xfrm>
          <a:prstGeom prst="rect">
            <a:avLst/>
          </a:prstGeom>
          <a:extLst>
            <a:ext uri="{909E8E84-426E-40DD-AFC4-6F175D3DCCD1}">
              <a14:hiddenFill xmlns:a14="http://schemas.microsoft.com/office/drawing/2010/main">
                <a:solidFill>
                  <a:srgbClr val="FFFFFF"/>
                </a:solidFill>
              </a14:hiddenFill>
            </a:ext>
          </a:extLst>
        </p:spPr>
      </p:pic>
      <p:sp>
        <p:nvSpPr>
          <p:cNvPr id="2067"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6357624" y="2919002"/>
            <a:ext cx="1893804"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1">
              <a:lumMod val="95000"/>
              <a:lumOff val="5000"/>
              <a:alpha val="75000"/>
            </a:schemeClr>
          </a:solidFill>
          <a:ln w="0">
            <a:noFill/>
            <a:prstDash val="solid"/>
            <a:round/>
            <a:headEnd/>
            <a:tailEnd/>
          </a:ln>
        </p:spPr>
      </p:sp>
    </p:spTree>
    <p:extLst>
      <p:ext uri="{BB962C8B-B14F-4D97-AF65-F5344CB8AC3E}">
        <p14:creationId xmlns:p14="http://schemas.microsoft.com/office/powerpoint/2010/main" val="33805130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17C7-52EE-4EDD-A91D-69D1A14B92A1}"/>
              </a:ext>
            </a:extLst>
          </p:cNvPr>
          <p:cNvSpPr>
            <a:spLocks noGrp="1"/>
          </p:cNvSpPr>
          <p:nvPr>
            <p:ph type="title"/>
          </p:nvPr>
        </p:nvSpPr>
        <p:spPr/>
        <p:txBody>
          <a:bodyPr/>
          <a:lstStyle/>
          <a:p>
            <a:r>
              <a:rPr lang="en-US"/>
              <a:t>Sensory processing challenges</a:t>
            </a:r>
          </a:p>
        </p:txBody>
      </p:sp>
      <p:pic>
        <p:nvPicPr>
          <p:cNvPr id="2050" name="Picture 2" descr="See the source image">
            <a:extLst>
              <a:ext uri="{FF2B5EF4-FFF2-40B4-BE49-F238E27FC236}">
                <a16:creationId xmlns:a16="http://schemas.microsoft.com/office/drawing/2014/main" id="{8001B13A-E3C2-486D-A63D-F4D4A80A18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217" y="2041809"/>
            <a:ext cx="7251258" cy="34096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Navy umbrella">
            <a:extLst>
              <a:ext uri="{FF2B5EF4-FFF2-40B4-BE49-F238E27FC236}">
                <a16:creationId xmlns:a16="http://schemas.microsoft.com/office/drawing/2014/main" id="{F4018CE8-6DC0-D953-B526-1C51B61803E6}"/>
              </a:ext>
            </a:extLst>
          </p:cNvPr>
          <p:cNvPicPr>
            <a:picLocks noChangeAspect="1"/>
          </p:cNvPicPr>
          <p:nvPr/>
        </p:nvPicPr>
        <p:blipFill>
          <a:blip r:embed="rId4" cstate="print">
            <a:alphaModFix amt="20000"/>
            <a:extLst>
              <a:ext uri="{28A0092B-C50C-407E-A947-70E740481C1C}">
                <a14:useLocalDpi xmlns:a14="http://schemas.microsoft.com/office/drawing/2010/main" val="0"/>
              </a:ext>
            </a:extLst>
          </a:blip>
          <a:stretch>
            <a:fillRect/>
          </a:stretch>
        </p:blipFill>
        <p:spPr>
          <a:xfrm>
            <a:off x="0" y="284710"/>
            <a:ext cx="9144000" cy="6083097"/>
          </a:xfrm>
          <a:prstGeom prst="rect">
            <a:avLst/>
          </a:prstGeom>
        </p:spPr>
      </p:pic>
      <mc:AlternateContent xmlns:mc="http://schemas.openxmlformats.org/markup-compatibility/2006" xmlns:p14="http://schemas.microsoft.com/office/powerpoint/2010/main">
        <mc:Choice Requires="p14">
          <p:contentPart p14:bwMode="auto" r:id="rId5">
            <p14:nvContentPartPr>
              <p14:cNvPr id="20" name="Ink 19">
                <a:extLst>
                  <a:ext uri="{FF2B5EF4-FFF2-40B4-BE49-F238E27FC236}">
                    <a16:creationId xmlns:a16="http://schemas.microsoft.com/office/drawing/2014/main" id="{75E96F8B-58CC-876F-48CF-55FAC7BAEF49}"/>
                  </a:ext>
                </a:extLst>
              </p14:cNvPr>
              <p14:cNvContentPartPr/>
              <p14:nvPr/>
            </p14:nvContentPartPr>
            <p14:xfrm>
              <a:off x="2937685" y="2608224"/>
              <a:ext cx="3413160" cy="2118960"/>
            </p14:xfrm>
          </p:contentPart>
        </mc:Choice>
        <mc:Fallback xmlns="">
          <p:pic>
            <p:nvPicPr>
              <p:cNvPr id="20" name="Ink 19">
                <a:extLst>
                  <a:ext uri="{FF2B5EF4-FFF2-40B4-BE49-F238E27FC236}">
                    <a16:creationId xmlns:a16="http://schemas.microsoft.com/office/drawing/2014/main" id="{75E96F8B-58CC-876F-48CF-55FAC7BAEF49}"/>
                  </a:ext>
                </a:extLst>
              </p:cNvPr>
              <p:cNvPicPr/>
              <p:nvPr/>
            </p:nvPicPr>
            <p:blipFill>
              <a:blip r:embed="rId6"/>
              <a:stretch>
                <a:fillRect/>
              </a:stretch>
            </p:blipFill>
            <p:spPr>
              <a:xfrm>
                <a:off x="2883685" y="2500224"/>
                <a:ext cx="3520800" cy="2334600"/>
              </a:xfrm>
              <a:prstGeom prst="rect">
                <a:avLst/>
              </a:prstGeom>
            </p:spPr>
          </p:pic>
        </mc:Fallback>
      </mc:AlternateContent>
    </p:spTree>
    <p:extLst>
      <p:ext uri="{BB962C8B-B14F-4D97-AF65-F5344CB8AC3E}">
        <p14:creationId xmlns:p14="http://schemas.microsoft.com/office/powerpoint/2010/main" val="34501714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5">
            <a:extLst>
              <a:ext uri="{FF2B5EF4-FFF2-40B4-BE49-F238E27FC236}">
                <a16:creationId xmlns:a16="http://schemas.microsoft.com/office/drawing/2014/main" id="{8CA06CD6-90CA-4C45-856C-6771339E1E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0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21BC1F-8DF5-9367-3614-7A29AAA393A6}"/>
              </a:ext>
            </a:extLst>
          </p:cNvPr>
          <p:cNvSpPr>
            <a:spLocks noGrp="1"/>
          </p:cNvSpPr>
          <p:nvPr>
            <p:ph type="title"/>
          </p:nvPr>
        </p:nvSpPr>
        <p:spPr>
          <a:xfrm>
            <a:off x="628650" y="963507"/>
            <a:ext cx="2620771" cy="4930986"/>
          </a:xfrm>
        </p:spPr>
        <p:txBody>
          <a:bodyPr>
            <a:normAutofit/>
          </a:bodyPr>
          <a:lstStyle/>
          <a:p>
            <a:pPr algn="r"/>
            <a:r>
              <a:rPr lang="en-US">
                <a:solidFill>
                  <a:schemeClr val="accent1"/>
                </a:solidFill>
              </a:rPr>
              <a:t>Sensory-Based Motor Disorder</a:t>
            </a:r>
          </a:p>
        </p:txBody>
      </p:sp>
      <p:cxnSp>
        <p:nvCxnSpPr>
          <p:cNvPr id="23" name="Straight Connector 17">
            <a:extLst>
              <a:ext uri="{FF2B5EF4-FFF2-40B4-BE49-F238E27FC236}">
                <a16:creationId xmlns:a16="http://schemas.microsoft.com/office/drawing/2014/main" id="{5021601D-2758-4B15-A31C-FDA184C51B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4914E1D-18B2-B60D-EF8A-4962990AB459}"/>
              </a:ext>
            </a:extLst>
          </p:cNvPr>
          <p:cNvSpPr>
            <a:spLocks noGrp="1"/>
          </p:cNvSpPr>
          <p:nvPr>
            <p:ph sz="half" idx="1"/>
          </p:nvPr>
        </p:nvSpPr>
        <p:spPr>
          <a:xfrm>
            <a:off x="3732022" y="1124373"/>
            <a:ext cx="4688205" cy="2304627"/>
          </a:xfrm>
        </p:spPr>
        <p:txBody>
          <a:bodyPr anchor="b">
            <a:normAutofit lnSpcReduction="10000"/>
          </a:bodyPr>
          <a:lstStyle/>
          <a:p>
            <a:r>
              <a:rPr lang="en-US" sz="1600" b="1" dirty="0"/>
              <a:t>Dyspraxia, Developmental Coordination Disorder</a:t>
            </a:r>
          </a:p>
          <a:p>
            <a:pPr lvl="1"/>
            <a:r>
              <a:rPr lang="en-US" sz="1600" dirty="0"/>
              <a:t>Planning (Motor Planning)</a:t>
            </a:r>
          </a:p>
          <a:p>
            <a:pPr lvl="1"/>
            <a:r>
              <a:rPr lang="en-US" sz="1600" dirty="0"/>
              <a:t>Sequencing body actions</a:t>
            </a:r>
          </a:p>
          <a:p>
            <a:pPr lvl="1"/>
            <a:r>
              <a:rPr lang="en-US" sz="1600" dirty="0"/>
              <a:t>Problem-solving</a:t>
            </a:r>
          </a:p>
          <a:p>
            <a:pPr lvl="1"/>
            <a:r>
              <a:rPr lang="en-US" sz="1600" dirty="0"/>
              <a:t>Difficult transitions</a:t>
            </a:r>
          </a:p>
          <a:p>
            <a:pPr lvl="1"/>
            <a:r>
              <a:rPr lang="en-US" sz="1600" dirty="0"/>
              <a:t>Emotional dysregulation</a:t>
            </a:r>
          </a:p>
          <a:p>
            <a:pPr lvl="1"/>
            <a:r>
              <a:rPr lang="en-US" sz="1600" dirty="0"/>
              <a:t>Frustrated when unable to complete tasks</a:t>
            </a:r>
          </a:p>
          <a:p>
            <a:pPr lvl="1"/>
            <a:r>
              <a:rPr lang="en-US" sz="1600" dirty="0"/>
              <a:t>Prefers sedentary</a:t>
            </a:r>
          </a:p>
          <a:p>
            <a:pPr lvl="1"/>
            <a:r>
              <a:rPr lang="en-US" sz="1600" b="0" i="0" dirty="0">
                <a:solidFill>
                  <a:srgbClr val="212121"/>
                </a:solidFill>
                <a:effectLst/>
                <a:latin typeface="Cambria" panose="02040503050406030204" pitchFamily="18" charset="0"/>
              </a:rPr>
              <a:t>5%–6% and under diagnosed (NIH report) </a:t>
            </a:r>
            <a:endParaRPr lang="en-US" sz="1600" dirty="0"/>
          </a:p>
          <a:p>
            <a:endParaRPr lang="en-US" sz="1600" dirty="0"/>
          </a:p>
        </p:txBody>
      </p:sp>
      <p:sp>
        <p:nvSpPr>
          <p:cNvPr id="4" name="Content Placeholder 3">
            <a:extLst>
              <a:ext uri="{FF2B5EF4-FFF2-40B4-BE49-F238E27FC236}">
                <a16:creationId xmlns:a16="http://schemas.microsoft.com/office/drawing/2014/main" id="{4D141742-78D1-932D-0031-66628784B251}"/>
              </a:ext>
            </a:extLst>
          </p:cNvPr>
          <p:cNvSpPr>
            <a:spLocks noGrp="1"/>
          </p:cNvSpPr>
          <p:nvPr>
            <p:ph sz="half" idx="2"/>
          </p:nvPr>
        </p:nvSpPr>
        <p:spPr>
          <a:xfrm>
            <a:off x="3732022" y="3589866"/>
            <a:ext cx="4688205" cy="2304628"/>
          </a:xfrm>
        </p:spPr>
        <p:txBody>
          <a:bodyPr>
            <a:normAutofit lnSpcReduction="10000"/>
          </a:bodyPr>
          <a:lstStyle/>
          <a:p>
            <a:r>
              <a:rPr lang="en-US" sz="1400" b="1"/>
              <a:t>Postural Disorder</a:t>
            </a:r>
          </a:p>
          <a:p>
            <a:pPr lvl="1"/>
            <a:r>
              <a:rPr lang="en-US" sz="1400"/>
              <a:t>Fine motor and gross motor</a:t>
            </a:r>
          </a:p>
          <a:p>
            <a:pPr lvl="1"/>
            <a:r>
              <a:rPr lang="en-US" sz="1400"/>
              <a:t>Often co-occurs with sensory modulation difficulties and is under-responsive to inputs</a:t>
            </a:r>
          </a:p>
          <a:p>
            <a:pPr lvl="1"/>
            <a:r>
              <a:rPr lang="en-US" sz="1400"/>
              <a:t>Eyes and mouth coordination</a:t>
            </a:r>
          </a:p>
          <a:p>
            <a:pPr lvl="1"/>
            <a:r>
              <a:rPr lang="en-US" sz="1400"/>
              <a:t>Postural stability</a:t>
            </a:r>
          </a:p>
          <a:p>
            <a:pPr lvl="1"/>
            <a:r>
              <a:rPr lang="en-US" sz="1400"/>
              <a:t>Appears lazy, weak, limp</a:t>
            </a:r>
          </a:p>
          <a:p>
            <a:pPr lvl="1"/>
            <a:r>
              <a:rPr lang="en-US" sz="1400"/>
              <a:t>Seems tired most of the time</a:t>
            </a:r>
          </a:p>
          <a:p>
            <a:pPr lvl="1"/>
            <a:r>
              <a:rPr lang="en-US" sz="1400"/>
              <a:t>Low endurance</a:t>
            </a:r>
          </a:p>
          <a:p>
            <a:endParaRPr lang="en-US" sz="1400"/>
          </a:p>
        </p:txBody>
      </p:sp>
    </p:spTree>
    <p:extLst>
      <p:ext uri="{BB962C8B-B14F-4D97-AF65-F5344CB8AC3E}">
        <p14:creationId xmlns:p14="http://schemas.microsoft.com/office/powerpoint/2010/main" val="25497872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79A05-0C23-F1E2-E3F0-B254400B49B9}"/>
              </a:ext>
            </a:extLst>
          </p:cNvPr>
          <p:cNvSpPr>
            <a:spLocks noGrp="1"/>
          </p:cNvSpPr>
          <p:nvPr>
            <p:ph type="title"/>
          </p:nvPr>
        </p:nvSpPr>
        <p:spPr>
          <a:xfrm>
            <a:off x="532840" y="410811"/>
            <a:ext cx="8194301" cy="710724"/>
          </a:xfrm>
        </p:spPr>
        <p:txBody>
          <a:bodyPr>
            <a:normAutofit/>
          </a:bodyPr>
          <a:lstStyle/>
          <a:p>
            <a:r>
              <a:rPr lang="en-US" dirty="0"/>
              <a:t>Motor planning: A whole brain activity</a:t>
            </a:r>
          </a:p>
        </p:txBody>
      </p:sp>
      <p:graphicFrame>
        <p:nvGraphicFramePr>
          <p:cNvPr id="6" name="Table 6">
            <a:extLst>
              <a:ext uri="{FF2B5EF4-FFF2-40B4-BE49-F238E27FC236}">
                <a16:creationId xmlns:a16="http://schemas.microsoft.com/office/drawing/2014/main" id="{2C600360-6738-82A9-FE07-8D6B25000F9E}"/>
              </a:ext>
            </a:extLst>
          </p:cNvPr>
          <p:cNvGraphicFramePr>
            <a:graphicFrameLocks noGrp="1"/>
          </p:cNvGraphicFramePr>
          <p:nvPr>
            <p:ph idx="1"/>
          </p:nvPr>
        </p:nvGraphicFramePr>
        <p:xfrm>
          <a:off x="204540" y="1757680"/>
          <a:ext cx="8723249" cy="4373959"/>
        </p:xfrm>
        <a:graphic>
          <a:graphicData uri="http://schemas.openxmlformats.org/drawingml/2006/table">
            <a:tbl>
              <a:tblPr firstRow="1" bandRow="1">
                <a:tableStyleId>{5C22544A-7EE6-4342-B048-85BDC9FD1C3A}</a:tableStyleId>
              </a:tblPr>
              <a:tblGrid>
                <a:gridCol w="1263983">
                  <a:extLst>
                    <a:ext uri="{9D8B030D-6E8A-4147-A177-3AD203B41FA5}">
                      <a16:colId xmlns:a16="http://schemas.microsoft.com/office/drawing/2014/main" val="3631543751"/>
                    </a:ext>
                  </a:extLst>
                </a:gridCol>
                <a:gridCol w="4157392">
                  <a:extLst>
                    <a:ext uri="{9D8B030D-6E8A-4147-A177-3AD203B41FA5}">
                      <a16:colId xmlns:a16="http://schemas.microsoft.com/office/drawing/2014/main" val="3065971985"/>
                    </a:ext>
                  </a:extLst>
                </a:gridCol>
                <a:gridCol w="1575027">
                  <a:extLst>
                    <a:ext uri="{9D8B030D-6E8A-4147-A177-3AD203B41FA5}">
                      <a16:colId xmlns:a16="http://schemas.microsoft.com/office/drawing/2014/main" val="932304176"/>
                    </a:ext>
                  </a:extLst>
                </a:gridCol>
                <a:gridCol w="1726847">
                  <a:extLst>
                    <a:ext uri="{9D8B030D-6E8A-4147-A177-3AD203B41FA5}">
                      <a16:colId xmlns:a16="http://schemas.microsoft.com/office/drawing/2014/main" val="483052500"/>
                    </a:ext>
                  </a:extLst>
                </a:gridCol>
              </a:tblGrid>
              <a:tr h="290985">
                <a:tc>
                  <a:txBody>
                    <a:bodyPr/>
                    <a:lstStyle/>
                    <a:p>
                      <a:r>
                        <a:rPr lang="en-US" sz="1100" dirty="0"/>
                        <a:t>Step</a:t>
                      </a:r>
                    </a:p>
                  </a:txBody>
                  <a:tcPr marL="66563" marR="66563" marT="33281" marB="33281"/>
                </a:tc>
                <a:tc>
                  <a:txBody>
                    <a:bodyPr/>
                    <a:lstStyle/>
                    <a:p>
                      <a:r>
                        <a:rPr lang="en-US" sz="1100" dirty="0"/>
                        <a:t>Processes in the brain</a:t>
                      </a:r>
                    </a:p>
                  </a:txBody>
                  <a:tcPr marL="66563" marR="66563" marT="33281" marB="33281"/>
                </a:tc>
                <a:tc>
                  <a:txBody>
                    <a:bodyPr/>
                    <a:lstStyle/>
                    <a:p>
                      <a:endParaRPr lang="en-US" sz="1100" dirty="0"/>
                    </a:p>
                  </a:txBody>
                  <a:tcPr marL="66563" marR="66563" marT="33281" marB="33281"/>
                </a:tc>
                <a:tc>
                  <a:txBody>
                    <a:bodyPr/>
                    <a:lstStyle/>
                    <a:p>
                      <a:r>
                        <a:rPr lang="en-US" sz="1100" dirty="0"/>
                        <a:t>Example</a:t>
                      </a:r>
                    </a:p>
                  </a:txBody>
                  <a:tcPr marL="66563" marR="66563" marT="33281" marB="33281"/>
                </a:tc>
                <a:extLst>
                  <a:ext uri="{0D108BD9-81ED-4DB2-BD59-A6C34878D82A}">
                    <a16:rowId xmlns:a16="http://schemas.microsoft.com/office/drawing/2014/main" val="2429594525"/>
                  </a:ext>
                </a:extLst>
              </a:tr>
              <a:tr h="698128">
                <a:tc>
                  <a:txBody>
                    <a:bodyPr/>
                    <a:lstStyle/>
                    <a:p>
                      <a:r>
                        <a:rPr lang="en-US" sz="1100" b="1" i="0" u="sng" dirty="0">
                          <a:solidFill>
                            <a:srgbClr val="FF0000"/>
                          </a:solidFill>
                        </a:rPr>
                        <a:t>Ideation</a:t>
                      </a:r>
                      <a:r>
                        <a:rPr lang="en-US" sz="1100" b="1" dirty="0">
                          <a:solidFill>
                            <a:srgbClr val="FF0000"/>
                          </a:solidFill>
                        </a:rPr>
                        <a:t>: </a:t>
                      </a:r>
                    </a:p>
                    <a:p>
                      <a:r>
                        <a:rPr lang="en-US" sz="1100" dirty="0"/>
                        <a:t>What movement should I perform?</a:t>
                      </a:r>
                    </a:p>
                  </a:txBody>
                  <a:tcPr marL="66563" marR="66563" marT="33281" marB="33281"/>
                </a:tc>
                <a:tc>
                  <a:txBody>
                    <a:bodyPr/>
                    <a:lstStyle/>
                    <a:p>
                      <a:r>
                        <a:rPr lang="en-US" sz="1100" b="1" dirty="0"/>
                        <a:t>Cognitive skills, visual processing, creativity, receptive language. </a:t>
                      </a:r>
                      <a:r>
                        <a:rPr lang="en-US" sz="1100" dirty="0"/>
                        <a:t>Selectively attending to and integrating relevant stimuli, spatial organization and judging distances.</a:t>
                      </a:r>
                    </a:p>
                  </a:txBody>
                  <a:tcPr marL="66563" marR="66563" marT="33281" marB="33281"/>
                </a:tc>
                <a:tc>
                  <a:txBody>
                    <a:bodyPr/>
                    <a:lstStyle/>
                    <a:p>
                      <a:endParaRPr lang="en-US" sz="1100" dirty="0"/>
                    </a:p>
                  </a:txBody>
                  <a:tcPr marL="66563" marR="66563" marT="33281" marB="33281"/>
                </a:tc>
                <a:tc>
                  <a:txBody>
                    <a:bodyPr/>
                    <a:lstStyle/>
                    <a:p>
                      <a:r>
                        <a:rPr lang="en-US" sz="1100" dirty="0"/>
                        <a:t>It’s my turn to bat. I’m going to go hit the ball off the tee.</a:t>
                      </a:r>
                    </a:p>
                  </a:txBody>
                  <a:tcPr marL="66563" marR="66563" marT="33281" marB="33281"/>
                </a:tc>
                <a:extLst>
                  <a:ext uri="{0D108BD9-81ED-4DB2-BD59-A6C34878D82A}">
                    <a16:rowId xmlns:a16="http://schemas.microsoft.com/office/drawing/2014/main" val="555795135"/>
                  </a:ext>
                </a:extLst>
              </a:tr>
              <a:tr h="1227356">
                <a:tc>
                  <a:txBody>
                    <a:bodyPr/>
                    <a:lstStyle/>
                    <a:p>
                      <a:r>
                        <a:rPr lang="en-US" sz="1100" b="1" i="0" u="sng" kern="1200" dirty="0">
                          <a:solidFill>
                            <a:srgbClr val="FF0000"/>
                          </a:solidFill>
                          <a:latin typeface="+mn-lt"/>
                          <a:ea typeface="+mn-ea"/>
                          <a:cs typeface="+mn-cs"/>
                        </a:rPr>
                        <a:t>Planning and organization: </a:t>
                      </a:r>
                    </a:p>
                    <a:p>
                      <a:r>
                        <a:rPr lang="en-US" sz="1100" dirty="0"/>
                        <a:t>How do I plan to perform that movement?</a:t>
                      </a:r>
                    </a:p>
                  </a:txBody>
                  <a:tcPr marL="66563" marR="66563" marT="33281" marB="33281"/>
                </a:tc>
                <a:tc>
                  <a:txBody>
                    <a:bodyPr/>
                    <a:lstStyle/>
                    <a:p>
                      <a:r>
                        <a:rPr lang="en-US" sz="1100" dirty="0"/>
                        <a:t>Involves the ability to plan and order the actions necessary to achieve a goal. Includes what materials are needed, setting up the space, sequencing steps involved, integrating the cognitive plan with physical abilities. Must choose the suitable motor response, including timing and force. </a:t>
                      </a:r>
                      <a:r>
                        <a:rPr lang="en-US" sz="1100" b="1" dirty="0"/>
                        <a:t>Greatly impacted by sensory processing, body awareness, and executive functioning. </a:t>
                      </a:r>
                    </a:p>
                  </a:txBody>
                  <a:tcPr marL="66563" marR="66563" marT="33281" marB="33281"/>
                </a:tc>
                <a:tc>
                  <a:txBody>
                    <a:bodyPr/>
                    <a:lstStyle/>
                    <a:p>
                      <a:endParaRPr lang="en-US" sz="1100" dirty="0"/>
                    </a:p>
                  </a:txBody>
                  <a:tcPr marL="66563" marR="66563" marT="33281" marB="33281"/>
                </a:tc>
                <a:tc>
                  <a:txBody>
                    <a:bodyPr/>
                    <a:lstStyle/>
                    <a:p>
                      <a:r>
                        <a:rPr lang="en-US" sz="1100" dirty="0"/>
                        <a:t>First, I’ll leave the dugout and find the bat and then walk to the base. I’ll hold the bat with both hands, stand sideways to the tee, wind up, and swing the bat to hit the ball.</a:t>
                      </a:r>
                    </a:p>
                  </a:txBody>
                  <a:tcPr marL="66563" marR="66563" marT="33281" marB="33281"/>
                </a:tc>
                <a:extLst>
                  <a:ext uri="{0D108BD9-81ED-4DB2-BD59-A6C34878D82A}">
                    <a16:rowId xmlns:a16="http://schemas.microsoft.com/office/drawing/2014/main" val="3659904545"/>
                  </a:ext>
                </a:extLst>
              </a:tr>
              <a:tr h="1034751">
                <a:tc>
                  <a:txBody>
                    <a:bodyPr/>
                    <a:lstStyle/>
                    <a:p>
                      <a:r>
                        <a:rPr lang="en-US" sz="1100" b="1" i="0" u="sng" kern="1200" dirty="0">
                          <a:solidFill>
                            <a:srgbClr val="FF0000"/>
                          </a:solidFill>
                          <a:latin typeface="+mn-lt"/>
                          <a:ea typeface="+mn-ea"/>
                          <a:cs typeface="+mn-cs"/>
                        </a:rPr>
                        <a:t>Execution: </a:t>
                      </a:r>
                    </a:p>
                    <a:p>
                      <a:r>
                        <a:rPr lang="en-US" sz="1100" dirty="0"/>
                        <a:t>Take action!</a:t>
                      </a:r>
                    </a:p>
                  </a:txBody>
                  <a:tcPr marL="66563" marR="66563" marT="33281" marB="33281"/>
                </a:tc>
                <a:tc>
                  <a:txBody>
                    <a:bodyPr/>
                    <a:lstStyle/>
                    <a:p>
                      <a:r>
                        <a:rPr lang="en-US" sz="1100" b="1" dirty="0"/>
                        <a:t>Motor coordination, muscle strength, flexibility, and endurance. </a:t>
                      </a:r>
                      <a:r>
                        <a:rPr lang="en-US" sz="1100" dirty="0"/>
                        <a:t>Remembering the sequence for a movement response that was developed from previous experience. </a:t>
                      </a:r>
                    </a:p>
                  </a:txBody>
                  <a:tcPr marL="66563" marR="66563" marT="33281" marB="33281"/>
                </a:tc>
                <a:tc>
                  <a:txBody>
                    <a:bodyPr/>
                    <a:lstStyle/>
                    <a:p>
                      <a:endParaRPr lang="en-US" sz="1100" dirty="0"/>
                    </a:p>
                  </a:txBody>
                  <a:tcPr marL="66563" marR="66563" marT="33281" marB="33281"/>
                </a:tc>
                <a:tc>
                  <a:txBody>
                    <a:bodyPr/>
                    <a:lstStyle/>
                    <a:p>
                      <a:r>
                        <a:rPr lang="en-US" sz="1100" dirty="0"/>
                        <a:t>I carry out my plan and swing the bat – requires dynamic balance, visual perception, shoulder and spine mobility, muscle activation</a:t>
                      </a:r>
                    </a:p>
                  </a:txBody>
                  <a:tcPr marL="66563" marR="66563" marT="33281" marB="33281"/>
                </a:tc>
                <a:extLst>
                  <a:ext uri="{0D108BD9-81ED-4DB2-BD59-A6C34878D82A}">
                    <a16:rowId xmlns:a16="http://schemas.microsoft.com/office/drawing/2014/main" val="1094487434"/>
                  </a:ext>
                </a:extLst>
              </a:tr>
              <a:tr h="1034751">
                <a:tc>
                  <a:txBody>
                    <a:bodyPr/>
                    <a:lstStyle/>
                    <a:p>
                      <a:r>
                        <a:rPr lang="en-US" sz="1100" b="1" i="0" u="sng" kern="1200" dirty="0">
                          <a:solidFill>
                            <a:srgbClr val="FF0000"/>
                          </a:solidFill>
                          <a:latin typeface="+mn-lt"/>
                          <a:ea typeface="+mn-ea"/>
                          <a:cs typeface="+mn-cs"/>
                        </a:rPr>
                        <a:t>Adaptation: </a:t>
                      </a:r>
                    </a:p>
                    <a:p>
                      <a:r>
                        <a:rPr lang="en-US" sz="1100" dirty="0"/>
                        <a:t>How did it go?</a:t>
                      </a:r>
                    </a:p>
                    <a:p>
                      <a:r>
                        <a:rPr lang="en-US" sz="1100" dirty="0"/>
                        <a:t>(important for motor learning)</a:t>
                      </a:r>
                    </a:p>
                  </a:txBody>
                  <a:tcPr marL="66563" marR="66563" marT="33281" marB="33281"/>
                </a:tc>
                <a:tc>
                  <a:txBody>
                    <a:bodyPr/>
                    <a:lstStyle/>
                    <a:p>
                      <a:r>
                        <a:rPr lang="en-US" sz="1100" b="1" dirty="0"/>
                        <a:t>Incorporation of internal and external feedback</a:t>
                      </a:r>
                      <a:r>
                        <a:rPr lang="en-US" sz="1100" dirty="0"/>
                        <a:t>. Consider was the end result aligned with the intended plan? Was I successful? The ability to use information arising as a consequence of the motor execution to modify future performance.</a:t>
                      </a:r>
                    </a:p>
                  </a:txBody>
                  <a:tcPr marL="66563" marR="66563" marT="33281" marB="33281"/>
                </a:tc>
                <a:tc>
                  <a:txBody>
                    <a:bodyPr/>
                    <a:lstStyle/>
                    <a:p>
                      <a:endParaRPr lang="en-US" sz="1100" dirty="0"/>
                    </a:p>
                  </a:txBody>
                  <a:tcPr marL="66563" marR="66563" marT="33281" marB="33281"/>
                </a:tc>
                <a:tc>
                  <a:txBody>
                    <a:bodyPr/>
                    <a:lstStyle/>
                    <a:p>
                      <a:r>
                        <a:rPr lang="en-US" sz="1100" dirty="0"/>
                        <a:t>I hit it straight! I’ll do the same thing next time …or…</a:t>
                      </a:r>
                    </a:p>
                    <a:p>
                      <a:r>
                        <a:rPr lang="en-US" sz="1100" dirty="0"/>
                        <a:t>I missed. Next time I’ll swing the bat lower, keep my eyes on the ball, and maybe try swinging slower.</a:t>
                      </a:r>
                    </a:p>
                  </a:txBody>
                  <a:tcPr marL="66563" marR="66563" marT="33281" marB="33281"/>
                </a:tc>
                <a:extLst>
                  <a:ext uri="{0D108BD9-81ED-4DB2-BD59-A6C34878D82A}">
                    <a16:rowId xmlns:a16="http://schemas.microsoft.com/office/drawing/2014/main" val="2683317932"/>
                  </a:ext>
                </a:extLst>
              </a:tr>
            </a:tbl>
          </a:graphicData>
        </a:graphic>
      </p:graphicFrame>
      <p:sp>
        <p:nvSpPr>
          <p:cNvPr id="7" name="Content Placeholder 2">
            <a:extLst>
              <a:ext uri="{FF2B5EF4-FFF2-40B4-BE49-F238E27FC236}">
                <a16:creationId xmlns:a16="http://schemas.microsoft.com/office/drawing/2014/main" id="{599F9D19-CF0E-21E4-6AA4-D7B0D34E80B0}"/>
              </a:ext>
            </a:extLst>
          </p:cNvPr>
          <p:cNvSpPr txBox="1">
            <a:spLocks/>
          </p:cNvSpPr>
          <p:nvPr/>
        </p:nvSpPr>
        <p:spPr>
          <a:xfrm>
            <a:off x="709597" y="1182379"/>
            <a:ext cx="7654737" cy="514781"/>
          </a:xfrm>
          <a:prstGeom prst="rect">
            <a:avLst/>
          </a:prstGeom>
        </p:spPr>
        <p:txBody>
          <a:bodyPr vert="horz" lIns="66563" tIns="33281" rIns="66563" bIns="3328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12" i="1" dirty="0"/>
              <a:t>Motor planning is the ability to organize the body’s actions: to conceive, plan, and carry out a skilled, non-habitual motor act in the correct sequence from beginning to end.</a:t>
            </a:r>
          </a:p>
        </p:txBody>
      </p:sp>
      <p:pic>
        <p:nvPicPr>
          <p:cNvPr id="13" name="Picture 12">
            <a:extLst>
              <a:ext uri="{FF2B5EF4-FFF2-40B4-BE49-F238E27FC236}">
                <a16:creationId xmlns:a16="http://schemas.microsoft.com/office/drawing/2014/main" id="{54F17DD3-47BE-CA76-7978-786D6CFC1461}"/>
              </a:ext>
            </a:extLst>
          </p:cNvPr>
          <p:cNvPicPr>
            <a:picLocks noChangeAspect="1"/>
          </p:cNvPicPr>
          <p:nvPr/>
        </p:nvPicPr>
        <p:blipFill rotWithShape="1">
          <a:blip r:embed="rId3"/>
          <a:srcRect t="17467"/>
          <a:stretch/>
        </p:blipFill>
        <p:spPr>
          <a:xfrm>
            <a:off x="5630114" y="2065831"/>
            <a:ext cx="1250627" cy="786881"/>
          </a:xfrm>
          <a:prstGeom prst="rect">
            <a:avLst/>
          </a:prstGeom>
        </p:spPr>
      </p:pic>
      <p:pic>
        <p:nvPicPr>
          <p:cNvPr id="16" name="Picture 15">
            <a:extLst>
              <a:ext uri="{FF2B5EF4-FFF2-40B4-BE49-F238E27FC236}">
                <a16:creationId xmlns:a16="http://schemas.microsoft.com/office/drawing/2014/main" id="{9FF0331C-35AC-04BD-3C75-93D93959F876}"/>
              </a:ext>
            </a:extLst>
          </p:cNvPr>
          <p:cNvPicPr>
            <a:picLocks noChangeAspect="1"/>
          </p:cNvPicPr>
          <p:nvPr/>
        </p:nvPicPr>
        <p:blipFill>
          <a:blip r:embed="rId4"/>
          <a:stretch>
            <a:fillRect/>
          </a:stretch>
        </p:blipFill>
        <p:spPr>
          <a:xfrm>
            <a:off x="5895993" y="2885746"/>
            <a:ext cx="1267729" cy="1145045"/>
          </a:xfrm>
          <a:prstGeom prst="rect">
            <a:avLst/>
          </a:prstGeom>
        </p:spPr>
      </p:pic>
      <p:pic>
        <p:nvPicPr>
          <p:cNvPr id="18" name="Picture 17">
            <a:extLst>
              <a:ext uri="{FF2B5EF4-FFF2-40B4-BE49-F238E27FC236}">
                <a16:creationId xmlns:a16="http://schemas.microsoft.com/office/drawing/2014/main" id="{C99D7AD4-A583-DF5C-8799-EC8ACF3F5C8C}"/>
              </a:ext>
            </a:extLst>
          </p:cNvPr>
          <p:cNvPicPr>
            <a:picLocks noChangeAspect="1"/>
          </p:cNvPicPr>
          <p:nvPr/>
        </p:nvPicPr>
        <p:blipFill>
          <a:blip r:embed="rId5"/>
          <a:stretch>
            <a:fillRect/>
          </a:stretch>
        </p:blipFill>
        <p:spPr>
          <a:xfrm>
            <a:off x="5609944" y="4021127"/>
            <a:ext cx="1149356" cy="942472"/>
          </a:xfrm>
          <a:prstGeom prst="rect">
            <a:avLst/>
          </a:prstGeom>
        </p:spPr>
      </p:pic>
      <p:pic>
        <p:nvPicPr>
          <p:cNvPr id="20" name="Picture 19">
            <a:extLst>
              <a:ext uri="{FF2B5EF4-FFF2-40B4-BE49-F238E27FC236}">
                <a16:creationId xmlns:a16="http://schemas.microsoft.com/office/drawing/2014/main" id="{0D1212CD-91BE-4BAF-4CEA-DD9BDB0670EE}"/>
              </a:ext>
            </a:extLst>
          </p:cNvPr>
          <p:cNvPicPr>
            <a:picLocks noChangeAspect="1"/>
          </p:cNvPicPr>
          <p:nvPr/>
        </p:nvPicPr>
        <p:blipFill>
          <a:blip r:embed="rId6"/>
          <a:stretch>
            <a:fillRect/>
          </a:stretch>
        </p:blipFill>
        <p:spPr>
          <a:xfrm>
            <a:off x="6104552" y="4931121"/>
            <a:ext cx="1059170" cy="1079539"/>
          </a:xfrm>
          <a:prstGeom prst="rect">
            <a:avLst/>
          </a:prstGeom>
        </p:spPr>
      </p:pic>
      <p:sp>
        <p:nvSpPr>
          <p:cNvPr id="3" name="TextBox 2">
            <a:extLst>
              <a:ext uri="{FF2B5EF4-FFF2-40B4-BE49-F238E27FC236}">
                <a16:creationId xmlns:a16="http://schemas.microsoft.com/office/drawing/2014/main" id="{5EE4C528-DCE7-8D87-503D-C5C734437CC4}"/>
              </a:ext>
            </a:extLst>
          </p:cNvPr>
          <p:cNvSpPr txBox="1"/>
          <p:nvPr/>
        </p:nvSpPr>
        <p:spPr>
          <a:xfrm>
            <a:off x="169505" y="6118566"/>
            <a:ext cx="8804990" cy="663002"/>
          </a:xfrm>
          <a:prstGeom prst="rect">
            <a:avLst/>
          </a:prstGeom>
          <a:noFill/>
        </p:spPr>
        <p:txBody>
          <a:bodyPr wrap="square" rtlCol="0">
            <a:spAutoFit/>
          </a:bodyPr>
          <a:lstStyle/>
          <a:p>
            <a:pPr defTabSz="709205"/>
            <a:r>
              <a:rPr lang="en-US" sz="927" dirty="0"/>
              <a:t>Sources: Ayres model of sensory integration (1985); Motor Planning: The Impact on Communication and Beyond (2022) by Joleen R. Fernald PhD CCC-SLP, BCS-CL and Lyn Bennet OTR/L; Developing Strategic Partnerships to Meet the Diverse Needs of Children with Developmental Coordination Disorder (Presentation: APTA Academy of Pediatric Physical Therapy Annual Conference 2019) by Mary Jo Davenport, PT, PhD</a:t>
            </a:r>
          </a:p>
          <a:p>
            <a:pPr algn="r" defTabSz="709205"/>
            <a:r>
              <a:rPr lang="en-US" sz="927" dirty="0"/>
              <a:t>Slide created by: Laura Kredit, PT, DPT</a:t>
            </a:r>
          </a:p>
        </p:txBody>
      </p:sp>
    </p:spTree>
    <p:extLst>
      <p:ext uri="{BB962C8B-B14F-4D97-AF65-F5344CB8AC3E}">
        <p14:creationId xmlns:p14="http://schemas.microsoft.com/office/powerpoint/2010/main" val="39672328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17C7-52EE-4EDD-A91D-69D1A14B92A1}"/>
              </a:ext>
            </a:extLst>
          </p:cNvPr>
          <p:cNvSpPr>
            <a:spLocks noGrp="1"/>
          </p:cNvSpPr>
          <p:nvPr>
            <p:ph type="title"/>
          </p:nvPr>
        </p:nvSpPr>
        <p:spPr/>
        <p:txBody>
          <a:bodyPr/>
          <a:lstStyle/>
          <a:p>
            <a:r>
              <a:rPr lang="en-US"/>
              <a:t>Sensory processing challenges</a:t>
            </a:r>
          </a:p>
        </p:txBody>
      </p:sp>
      <p:pic>
        <p:nvPicPr>
          <p:cNvPr id="2050" name="Picture 2" descr="See the source image">
            <a:extLst>
              <a:ext uri="{FF2B5EF4-FFF2-40B4-BE49-F238E27FC236}">
                <a16:creationId xmlns:a16="http://schemas.microsoft.com/office/drawing/2014/main" id="{8001B13A-E3C2-486D-A63D-F4D4A80A18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217" y="2041809"/>
            <a:ext cx="7251258" cy="34096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Navy umbrella">
            <a:extLst>
              <a:ext uri="{FF2B5EF4-FFF2-40B4-BE49-F238E27FC236}">
                <a16:creationId xmlns:a16="http://schemas.microsoft.com/office/drawing/2014/main" id="{F4018CE8-6DC0-D953-B526-1C51B61803E6}"/>
              </a:ext>
            </a:extLst>
          </p:cNvPr>
          <p:cNvPicPr>
            <a:picLocks noChangeAspect="1"/>
          </p:cNvPicPr>
          <p:nvPr/>
        </p:nvPicPr>
        <p:blipFill>
          <a:blip r:embed="rId4" cstate="print">
            <a:alphaModFix amt="20000"/>
            <a:extLst>
              <a:ext uri="{28A0092B-C50C-407E-A947-70E740481C1C}">
                <a14:useLocalDpi xmlns:a14="http://schemas.microsoft.com/office/drawing/2010/main" val="0"/>
              </a:ext>
            </a:extLst>
          </a:blip>
          <a:stretch>
            <a:fillRect/>
          </a:stretch>
        </p:blipFill>
        <p:spPr>
          <a:xfrm>
            <a:off x="0" y="284710"/>
            <a:ext cx="9144000" cy="6083097"/>
          </a:xfrm>
          <a:prstGeom prst="rect">
            <a:avLst/>
          </a:prstGeom>
        </p:spPr>
      </p:pic>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AA6731F1-E074-5A35-E0FA-970F58F8B2F7}"/>
                  </a:ext>
                </a:extLst>
              </p14:cNvPr>
              <p14:cNvContentPartPr/>
              <p14:nvPr/>
            </p14:nvContentPartPr>
            <p14:xfrm>
              <a:off x="5556325" y="2423904"/>
              <a:ext cx="3239280" cy="3227760"/>
            </p14:xfrm>
          </p:contentPart>
        </mc:Choice>
        <mc:Fallback xmlns="">
          <p:pic>
            <p:nvPicPr>
              <p:cNvPr id="5" name="Ink 4">
                <a:extLst>
                  <a:ext uri="{FF2B5EF4-FFF2-40B4-BE49-F238E27FC236}">
                    <a16:creationId xmlns:a16="http://schemas.microsoft.com/office/drawing/2014/main" id="{AA6731F1-E074-5A35-E0FA-970F58F8B2F7}"/>
                  </a:ext>
                </a:extLst>
              </p:cNvPr>
              <p:cNvPicPr/>
              <p:nvPr/>
            </p:nvPicPr>
            <p:blipFill>
              <a:blip r:embed="rId6"/>
              <a:stretch>
                <a:fillRect/>
              </a:stretch>
            </p:blipFill>
            <p:spPr>
              <a:xfrm>
                <a:off x="5502319" y="2315904"/>
                <a:ext cx="3346932" cy="3443400"/>
              </a:xfrm>
              <a:prstGeom prst="rect">
                <a:avLst/>
              </a:prstGeom>
            </p:spPr>
          </p:pic>
        </mc:Fallback>
      </mc:AlternateContent>
    </p:spTree>
    <p:extLst>
      <p:ext uri="{BB962C8B-B14F-4D97-AF65-F5344CB8AC3E}">
        <p14:creationId xmlns:p14="http://schemas.microsoft.com/office/powerpoint/2010/main" val="11181757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7" name="Rectangle 36">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9" name="Rectangle 38">
            <a:extLst>
              <a:ext uri="{FF2B5EF4-FFF2-40B4-BE49-F238E27FC236}">
                <a16:creationId xmlns:a16="http://schemas.microsoft.com/office/drawing/2014/main" id="{20344094-430A-400B-804B-910E696A1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43" y="709375"/>
            <a:ext cx="8035257"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53C67DF-7782-4E57-AB9B-F1B4811AD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84243" y="1789005"/>
            <a:ext cx="5413238" cy="3244751"/>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E73A77-9D4B-6013-1120-FC33DA2CF4B1}"/>
              </a:ext>
            </a:extLst>
          </p:cNvPr>
          <p:cNvSpPr>
            <a:spLocks noGrp="1"/>
          </p:cNvSpPr>
          <p:nvPr>
            <p:ph type="title"/>
          </p:nvPr>
        </p:nvSpPr>
        <p:spPr>
          <a:xfrm>
            <a:off x="378725" y="675564"/>
            <a:ext cx="2707375" cy="5204085"/>
          </a:xfrm>
        </p:spPr>
        <p:txBody>
          <a:bodyPr>
            <a:normAutofit/>
          </a:bodyPr>
          <a:lstStyle/>
          <a:p>
            <a:r>
              <a:rPr lang="en-US"/>
              <a:t>Sensory Discrimination Disorder</a:t>
            </a:r>
          </a:p>
        </p:txBody>
      </p:sp>
      <p:cxnSp>
        <p:nvCxnSpPr>
          <p:cNvPr id="43" name="Straight Connector 42">
            <a:extLst>
              <a:ext uri="{FF2B5EF4-FFF2-40B4-BE49-F238E27FC236}">
                <a16:creationId xmlns:a16="http://schemas.microsoft.com/office/drawing/2014/main" id="{B03A5AE3-BD30-455C-842B-7626C8BEF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24492"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DBECAA5-1F2D-470D-875C-8F2C2CA3E5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31" name="Content Placeholder 2">
            <a:extLst>
              <a:ext uri="{FF2B5EF4-FFF2-40B4-BE49-F238E27FC236}">
                <a16:creationId xmlns:a16="http://schemas.microsoft.com/office/drawing/2014/main" id="{680E05E3-5898-F55C-C7A9-69196501E44D}"/>
              </a:ext>
            </a:extLst>
          </p:cNvPr>
          <p:cNvGraphicFramePr>
            <a:graphicFrameLocks noGrp="1"/>
          </p:cNvGraphicFramePr>
          <p:nvPr>
            <p:ph idx="1"/>
            <p:extLst>
              <p:ext uri="{D42A27DB-BD31-4B8C-83A1-F6EECF244321}">
                <p14:modId xmlns:p14="http://schemas.microsoft.com/office/powerpoint/2010/main" val="341834114"/>
              </p:ext>
            </p:extLst>
          </p:nvPr>
        </p:nvGraphicFramePr>
        <p:xfrm>
          <a:off x="3582547" y="819369"/>
          <a:ext cx="4941945" cy="5243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73866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alpha val="35000"/>
          </a:schemeClr>
        </a:solidFill>
        <a:effectLst/>
      </p:bgPr>
    </p:bg>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C5278130-DFE0-457B-8698-88DF69019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6" name="Rectangle 85">
            <a:extLst>
              <a:ext uri="{FF2B5EF4-FFF2-40B4-BE49-F238E27FC236}">
                <a16:creationId xmlns:a16="http://schemas.microsoft.com/office/drawing/2014/main" id="{2F99531B-1681-4D6E-BECB-18325B33A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8" name="Rectangle 87">
            <a:extLst>
              <a:ext uri="{FF2B5EF4-FFF2-40B4-BE49-F238E27FC236}">
                <a16:creationId xmlns:a16="http://schemas.microsoft.com/office/drawing/2014/main" id="{20344094-430A-400B-804B-910E696A1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8743" y="709375"/>
            <a:ext cx="8035257"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453C67DF-7782-4E57-AB9B-F1B4811AD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84243" y="1789005"/>
            <a:ext cx="5413238" cy="3244751"/>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F3F626-374C-BB1C-F863-B34EC92FB7F4}"/>
              </a:ext>
            </a:extLst>
          </p:cNvPr>
          <p:cNvSpPr>
            <a:spLocks noGrp="1"/>
          </p:cNvSpPr>
          <p:nvPr>
            <p:ph type="title"/>
          </p:nvPr>
        </p:nvSpPr>
        <p:spPr>
          <a:xfrm>
            <a:off x="378725" y="675564"/>
            <a:ext cx="2707375" cy="5204085"/>
          </a:xfrm>
        </p:spPr>
        <p:txBody>
          <a:bodyPr>
            <a:normAutofit/>
          </a:bodyPr>
          <a:lstStyle/>
          <a:p>
            <a:r>
              <a:rPr lang="en-US" dirty="0"/>
              <a:t>Supporting Sensory-Based Motor Difficulties In School </a:t>
            </a:r>
          </a:p>
        </p:txBody>
      </p:sp>
      <p:cxnSp>
        <p:nvCxnSpPr>
          <p:cNvPr id="92" name="Straight Connector 91">
            <a:extLst>
              <a:ext uri="{FF2B5EF4-FFF2-40B4-BE49-F238E27FC236}">
                <a16:creationId xmlns:a16="http://schemas.microsoft.com/office/drawing/2014/main" id="{B03A5AE3-BD30-455C-842B-7626C8BEF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24492"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DBECAA5-1F2D-470D-875C-8F2C2CA3E5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18001"/>
            <a:ext cx="9144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80" name="Content Placeholder 2">
            <a:extLst>
              <a:ext uri="{FF2B5EF4-FFF2-40B4-BE49-F238E27FC236}">
                <a16:creationId xmlns:a16="http://schemas.microsoft.com/office/drawing/2014/main" id="{02EDA216-5FB5-5187-4670-87557A875965}"/>
              </a:ext>
            </a:extLst>
          </p:cNvPr>
          <p:cNvGraphicFramePr>
            <a:graphicFrameLocks noGrp="1"/>
          </p:cNvGraphicFramePr>
          <p:nvPr>
            <p:ph idx="1"/>
            <p:extLst>
              <p:ext uri="{D42A27DB-BD31-4B8C-83A1-F6EECF244321}">
                <p14:modId xmlns:p14="http://schemas.microsoft.com/office/powerpoint/2010/main" val="3400804964"/>
              </p:ext>
            </p:extLst>
          </p:nvPr>
        </p:nvGraphicFramePr>
        <p:xfrm>
          <a:off x="3582547" y="819369"/>
          <a:ext cx="5504746" cy="52439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666D1B4D-03E0-852B-E15C-7DE8D9403D90}"/>
                  </a:ext>
                </a:extLst>
              </p14:cNvPr>
              <p14:cNvContentPartPr/>
              <p14:nvPr/>
            </p14:nvContentPartPr>
            <p14:xfrm>
              <a:off x="7705719" y="1406904"/>
              <a:ext cx="360" cy="360"/>
            </p14:xfrm>
          </p:contentPart>
        </mc:Choice>
        <mc:Fallback xmlns="">
          <p:pic>
            <p:nvPicPr>
              <p:cNvPr id="4" name="Ink 3">
                <a:extLst>
                  <a:ext uri="{FF2B5EF4-FFF2-40B4-BE49-F238E27FC236}">
                    <a16:creationId xmlns:a16="http://schemas.microsoft.com/office/drawing/2014/main" id="{666D1B4D-03E0-852B-E15C-7DE8D9403D90}"/>
                  </a:ext>
                </a:extLst>
              </p:cNvPr>
              <p:cNvPicPr/>
              <p:nvPr/>
            </p:nvPicPr>
            <p:blipFill>
              <a:blip r:embed="rId9"/>
              <a:stretch>
                <a:fillRect/>
              </a:stretch>
            </p:blipFill>
            <p:spPr>
              <a:xfrm>
                <a:off x="7651719" y="129890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Ink 5">
                <a:extLst>
                  <a:ext uri="{FF2B5EF4-FFF2-40B4-BE49-F238E27FC236}">
                    <a16:creationId xmlns:a16="http://schemas.microsoft.com/office/drawing/2014/main" id="{43B8B9C7-86E4-D0EE-FF68-B4341550F7A3}"/>
                  </a:ext>
                </a:extLst>
              </p14:cNvPr>
              <p14:cNvContentPartPr/>
              <p14:nvPr/>
            </p14:nvContentPartPr>
            <p14:xfrm>
              <a:off x="7705719" y="1406904"/>
              <a:ext cx="360" cy="360"/>
            </p14:xfrm>
          </p:contentPart>
        </mc:Choice>
        <mc:Fallback xmlns="">
          <p:pic>
            <p:nvPicPr>
              <p:cNvPr id="6" name="Ink 5">
                <a:extLst>
                  <a:ext uri="{FF2B5EF4-FFF2-40B4-BE49-F238E27FC236}">
                    <a16:creationId xmlns:a16="http://schemas.microsoft.com/office/drawing/2014/main" id="{43B8B9C7-86E4-D0EE-FF68-B4341550F7A3}"/>
                  </a:ext>
                </a:extLst>
              </p:cNvPr>
              <p:cNvPicPr/>
              <p:nvPr/>
            </p:nvPicPr>
            <p:blipFill>
              <a:blip r:embed="rId9"/>
              <a:stretch>
                <a:fillRect/>
              </a:stretch>
            </p:blipFill>
            <p:spPr>
              <a:xfrm>
                <a:off x="7651719" y="129890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3CB1BFB6-7246-8603-5CDB-CD3AA7918324}"/>
                  </a:ext>
                </a:extLst>
              </p14:cNvPr>
              <p14:cNvContentPartPr/>
              <p14:nvPr/>
            </p14:nvContentPartPr>
            <p14:xfrm>
              <a:off x="7756839" y="1262904"/>
              <a:ext cx="360" cy="360"/>
            </p14:xfrm>
          </p:contentPart>
        </mc:Choice>
        <mc:Fallback xmlns="">
          <p:pic>
            <p:nvPicPr>
              <p:cNvPr id="9" name="Ink 8">
                <a:extLst>
                  <a:ext uri="{FF2B5EF4-FFF2-40B4-BE49-F238E27FC236}">
                    <a16:creationId xmlns:a16="http://schemas.microsoft.com/office/drawing/2014/main" id="{3CB1BFB6-7246-8603-5CDB-CD3AA7918324}"/>
                  </a:ext>
                </a:extLst>
              </p:cNvPr>
              <p:cNvPicPr/>
              <p:nvPr/>
            </p:nvPicPr>
            <p:blipFill>
              <a:blip r:embed="rId9"/>
              <a:stretch>
                <a:fillRect/>
              </a:stretch>
            </p:blipFill>
            <p:spPr>
              <a:xfrm>
                <a:off x="7702839" y="1154904"/>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A21BA36D-271C-9118-06CE-529ABDA7BB77}"/>
                  </a:ext>
                </a:extLst>
              </p14:cNvPr>
              <p14:cNvContentPartPr/>
              <p14:nvPr/>
            </p14:nvContentPartPr>
            <p14:xfrm>
              <a:off x="7756839" y="1262904"/>
              <a:ext cx="360" cy="360"/>
            </p14:xfrm>
          </p:contentPart>
        </mc:Choice>
        <mc:Fallback xmlns="">
          <p:pic>
            <p:nvPicPr>
              <p:cNvPr id="11" name="Ink 10">
                <a:extLst>
                  <a:ext uri="{FF2B5EF4-FFF2-40B4-BE49-F238E27FC236}">
                    <a16:creationId xmlns:a16="http://schemas.microsoft.com/office/drawing/2014/main" id="{A21BA36D-271C-9118-06CE-529ABDA7BB77}"/>
                  </a:ext>
                </a:extLst>
              </p:cNvPr>
              <p:cNvPicPr/>
              <p:nvPr/>
            </p:nvPicPr>
            <p:blipFill>
              <a:blip r:embed="rId9"/>
              <a:stretch>
                <a:fillRect/>
              </a:stretch>
            </p:blipFill>
            <p:spPr>
              <a:xfrm>
                <a:off x="7702839" y="1154904"/>
                <a:ext cx="108000" cy="216000"/>
              </a:xfrm>
              <a:prstGeom prst="rect">
                <a:avLst/>
              </a:prstGeom>
            </p:spPr>
          </p:pic>
        </mc:Fallback>
      </mc:AlternateContent>
    </p:spTree>
    <p:extLst>
      <p:ext uri="{BB962C8B-B14F-4D97-AF65-F5344CB8AC3E}">
        <p14:creationId xmlns:p14="http://schemas.microsoft.com/office/powerpoint/2010/main" val="22102358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D479B8-5779-4899-8267-DCF1673EE237}"/>
              </a:ext>
            </a:extLst>
          </p:cNvPr>
          <p:cNvSpPr>
            <a:spLocks noGrp="1"/>
          </p:cNvSpPr>
          <p:nvPr>
            <p:ph type="title"/>
          </p:nvPr>
        </p:nvSpPr>
        <p:spPr>
          <a:xfrm>
            <a:off x="628650" y="365125"/>
            <a:ext cx="3938487" cy="1807305"/>
          </a:xfrm>
        </p:spPr>
        <p:txBody>
          <a:bodyPr vert="horz" lIns="91440" tIns="45720" rIns="91440" bIns="45720" rtlCol="0" anchor="ctr">
            <a:normAutofit/>
          </a:bodyPr>
          <a:lstStyle/>
          <a:p>
            <a:pPr defTabSz="914400"/>
            <a:r>
              <a:rPr lang="en-US" sz="3100"/>
              <a:t>How could this impact a kid at school?</a:t>
            </a:r>
            <a:br>
              <a:rPr lang="en-US" sz="3100"/>
            </a:br>
            <a:endParaRPr lang="en-US" sz="3100"/>
          </a:p>
        </p:txBody>
      </p:sp>
      <p:sp>
        <p:nvSpPr>
          <p:cNvPr id="6" name="TextBox 5">
            <a:extLst>
              <a:ext uri="{FF2B5EF4-FFF2-40B4-BE49-F238E27FC236}">
                <a16:creationId xmlns:a16="http://schemas.microsoft.com/office/drawing/2014/main" id="{B23D33AF-F32D-4B14-A9CD-1B5BFE509002}"/>
              </a:ext>
            </a:extLst>
          </p:cNvPr>
          <p:cNvSpPr txBox="1"/>
          <p:nvPr/>
        </p:nvSpPr>
        <p:spPr>
          <a:xfrm>
            <a:off x="359310" y="1695429"/>
            <a:ext cx="4472089" cy="4907390"/>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1200" dirty="0"/>
              <a:t>Sound – tuning out classroom noises, processing instructions</a:t>
            </a:r>
          </a:p>
          <a:p>
            <a:pPr indent="-228600">
              <a:lnSpc>
                <a:spcPct val="90000"/>
              </a:lnSpc>
              <a:spcAft>
                <a:spcPts val="600"/>
              </a:spcAft>
              <a:buFont typeface="Arial" panose="020B0604020202020204" pitchFamily="34" charset="0"/>
              <a:buChar char="•"/>
            </a:pPr>
            <a:endParaRPr lang="en-US" sz="1200" dirty="0"/>
          </a:p>
          <a:p>
            <a:pPr marL="342900" indent="-228600">
              <a:lnSpc>
                <a:spcPct val="90000"/>
              </a:lnSpc>
              <a:spcAft>
                <a:spcPts val="600"/>
              </a:spcAft>
              <a:buFont typeface="Arial" panose="020B0604020202020204" pitchFamily="34" charset="0"/>
              <a:buChar char="•"/>
            </a:pPr>
            <a:r>
              <a:rPr lang="en-US" sz="1200" dirty="0"/>
              <a:t>Sight – tuning out distractions, visual perception, guiding your hand with your eyes, organization/alignment/spacing</a:t>
            </a:r>
          </a:p>
          <a:p>
            <a:pPr indent="-228600">
              <a:lnSpc>
                <a:spcPct val="90000"/>
              </a:lnSpc>
              <a:spcAft>
                <a:spcPts val="600"/>
              </a:spcAft>
              <a:buFont typeface="Arial" panose="020B0604020202020204" pitchFamily="34" charset="0"/>
              <a:buChar char="•"/>
            </a:pPr>
            <a:endParaRPr lang="en-US" sz="1200" dirty="0"/>
          </a:p>
          <a:p>
            <a:pPr marL="342900" indent="-228600">
              <a:lnSpc>
                <a:spcPct val="90000"/>
              </a:lnSpc>
              <a:spcAft>
                <a:spcPts val="600"/>
              </a:spcAft>
              <a:buFont typeface="Arial" panose="020B0604020202020204" pitchFamily="34" charset="0"/>
              <a:buChar char="•"/>
            </a:pPr>
            <a:r>
              <a:rPr lang="en-US" sz="1200" dirty="0"/>
              <a:t>Smell – tolerating smells</a:t>
            </a:r>
          </a:p>
          <a:p>
            <a:pPr marL="342900" indent="-228600">
              <a:lnSpc>
                <a:spcPct val="90000"/>
              </a:lnSpc>
              <a:spcAft>
                <a:spcPts val="600"/>
              </a:spcAft>
              <a:buFont typeface="Arial" panose="020B0604020202020204" pitchFamily="34" charset="0"/>
              <a:buChar char="•"/>
            </a:pPr>
            <a:endParaRPr lang="en-US" sz="1200" dirty="0"/>
          </a:p>
          <a:p>
            <a:pPr marL="342900" indent="-228600">
              <a:lnSpc>
                <a:spcPct val="90000"/>
              </a:lnSpc>
              <a:spcAft>
                <a:spcPts val="600"/>
              </a:spcAft>
              <a:buFont typeface="Arial" panose="020B0604020202020204" pitchFamily="34" charset="0"/>
              <a:buChar char="•"/>
            </a:pPr>
            <a:r>
              <a:rPr lang="en-US" sz="1200" dirty="0"/>
              <a:t>Touch – sensation, coordinating fingers, texture (pencil scratching, etc.)</a:t>
            </a:r>
          </a:p>
          <a:p>
            <a:pPr indent="-228600">
              <a:lnSpc>
                <a:spcPct val="90000"/>
              </a:lnSpc>
              <a:spcAft>
                <a:spcPts val="600"/>
              </a:spcAft>
              <a:buFont typeface="Arial" panose="020B0604020202020204" pitchFamily="34" charset="0"/>
              <a:buChar char="•"/>
            </a:pPr>
            <a:endParaRPr lang="en-US" sz="1200" dirty="0"/>
          </a:p>
          <a:p>
            <a:pPr marL="342900" indent="-228600">
              <a:lnSpc>
                <a:spcPct val="90000"/>
              </a:lnSpc>
              <a:spcAft>
                <a:spcPts val="600"/>
              </a:spcAft>
              <a:buFont typeface="Arial" panose="020B0604020202020204" pitchFamily="34" charset="0"/>
              <a:buChar char="•"/>
            </a:pPr>
            <a:r>
              <a:rPr lang="en-US" sz="1200" dirty="0"/>
              <a:t>Taste – lunch</a:t>
            </a:r>
          </a:p>
          <a:p>
            <a:pPr marL="342900" indent="-228600">
              <a:lnSpc>
                <a:spcPct val="90000"/>
              </a:lnSpc>
              <a:spcAft>
                <a:spcPts val="600"/>
              </a:spcAft>
              <a:buFont typeface="Arial" panose="020B0604020202020204" pitchFamily="34" charset="0"/>
              <a:buChar char="•"/>
            </a:pPr>
            <a:endParaRPr lang="en-US" sz="1200" dirty="0"/>
          </a:p>
          <a:p>
            <a:pPr marL="342900" indent="-228600">
              <a:lnSpc>
                <a:spcPct val="90000"/>
              </a:lnSpc>
              <a:spcAft>
                <a:spcPts val="600"/>
              </a:spcAft>
              <a:buFont typeface="Arial" panose="020B0604020202020204" pitchFamily="34" charset="0"/>
              <a:buChar char="•"/>
            </a:pPr>
            <a:r>
              <a:rPr lang="en-US" sz="1200" dirty="0"/>
              <a:t>Vestibular – balance, coordinating vision with balance, muscle tone</a:t>
            </a:r>
          </a:p>
          <a:p>
            <a:pPr marL="342900" indent="-228600">
              <a:lnSpc>
                <a:spcPct val="90000"/>
              </a:lnSpc>
              <a:spcAft>
                <a:spcPts val="600"/>
              </a:spcAft>
              <a:buFont typeface="Arial" panose="020B0604020202020204" pitchFamily="34" charset="0"/>
              <a:buChar char="•"/>
            </a:pPr>
            <a:endParaRPr lang="en-US" sz="1200" dirty="0"/>
          </a:p>
          <a:p>
            <a:pPr marL="342900" indent="-228600">
              <a:lnSpc>
                <a:spcPct val="90000"/>
              </a:lnSpc>
              <a:spcAft>
                <a:spcPts val="600"/>
              </a:spcAft>
              <a:buFont typeface="Arial" panose="020B0604020202020204" pitchFamily="34" charset="0"/>
              <a:buChar char="•"/>
            </a:pPr>
            <a:r>
              <a:rPr lang="en-US" sz="1200" dirty="0"/>
              <a:t>Proprioception – posture, body coordination, pencil pressure, planning letters and executing</a:t>
            </a:r>
          </a:p>
          <a:p>
            <a:pPr marL="342900" indent="-228600">
              <a:lnSpc>
                <a:spcPct val="90000"/>
              </a:lnSpc>
              <a:spcAft>
                <a:spcPts val="600"/>
              </a:spcAft>
              <a:buFont typeface="Arial" panose="020B0604020202020204" pitchFamily="34" charset="0"/>
              <a:buChar char="•"/>
            </a:pPr>
            <a:endParaRPr lang="en-US" sz="1200" dirty="0"/>
          </a:p>
          <a:p>
            <a:pPr marL="342900" indent="-228600">
              <a:lnSpc>
                <a:spcPct val="90000"/>
              </a:lnSpc>
              <a:spcAft>
                <a:spcPts val="600"/>
              </a:spcAft>
              <a:buFont typeface="Arial" panose="020B0604020202020204" pitchFamily="34" charset="0"/>
              <a:buChar char="•"/>
            </a:pPr>
            <a:r>
              <a:rPr lang="en-US" sz="1200" dirty="0" err="1"/>
              <a:t>Interoception</a:t>
            </a:r>
            <a:r>
              <a:rPr lang="en-US" sz="1200" dirty="0"/>
              <a:t> – feelings, body functions, pain</a:t>
            </a:r>
          </a:p>
        </p:txBody>
      </p:sp>
      <p:pic>
        <p:nvPicPr>
          <p:cNvPr id="3074" name="Picture 2" descr="Kids Writing Png - Handwriting Child - 509x422 PNG Download - PNGkit">
            <a:extLst>
              <a:ext uri="{FF2B5EF4-FFF2-40B4-BE49-F238E27FC236}">
                <a16:creationId xmlns:a16="http://schemas.microsoft.com/office/drawing/2014/main" id="{6FBE2C38-34EE-4C18-A4D8-4A2E540518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920" r="33170"/>
          <a:stretch/>
        </p:blipFill>
        <p:spPr bwMode="auto">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072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A866F0E-F54B-4BF5-8A88-7D97BD45FC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8229EC50-E910-4AE2-9EEA-604A81EF61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custGeom>
            <a:avLst/>
            <a:gdLst>
              <a:gd name="connsiteX0" fmla="*/ 6941221 w 12192000"/>
              <a:gd name="connsiteY0" fmla="*/ 2015186 h 6858000"/>
              <a:gd name="connsiteX1" fmla="*/ 6907857 w 12192000"/>
              <a:gd name="connsiteY1" fmla="*/ 2033351 h 6858000"/>
              <a:gd name="connsiteX2" fmla="*/ 7093700 w 12192000"/>
              <a:gd name="connsiteY2" fmla="*/ 2101457 h 6858000"/>
              <a:gd name="connsiteX3" fmla="*/ 6803079 w 12192000"/>
              <a:gd name="connsiteY3" fmla="*/ 2065612 h 6858000"/>
              <a:gd name="connsiteX4" fmla="*/ 6798115 w 12192000"/>
              <a:gd name="connsiteY4" fmla="*/ 2088772 h 6858000"/>
              <a:gd name="connsiteX5" fmla="*/ 7128167 w 12192000"/>
              <a:gd name="connsiteY5" fmla="*/ 2176455 h 6858000"/>
              <a:gd name="connsiteX6" fmla="*/ 7098663 w 12192000"/>
              <a:gd name="connsiteY6" fmla="*/ 2189968 h 6858000"/>
              <a:gd name="connsiteX7" fmla="*/ 6923298 w 12192000"/>
              <a:gd name="connsiteY7" fmla="*/ 2156052 h 6858000"/>
              <a:gd name="connsiteX8" fmla="*/ 6888004 w 12192000"/>
              <a:gd name="connsiteY8" fmla="*/ 2164875 h 6858000"/>
              <a:gd name="connsiteX9" fmla="*/ 6905375 w 12192000"/>
              <a:gd name="connsiteY9" fmla="*/ 2205958 h 6858000"/>
              <a:gd name="connsiteX10" fmla="*/ 6981477 w 12192000"/>
              <a:gd name="connsiteY10" fmla="*/ 2221951 h 6858000"/>
              <a:gd name="connsiteX11" fmla="*/ 7100043 w 12192000"/>
              <a:gd name="connsiteY11" fmla="*/ 2318459 h 6858000"/>
              <a:gd name="connsiteX12" fmla="*/ 6920540 w 12192000"/>
              <a:gd name="connsiteY12" fmla="*/ 2306877 h 6858000"/>
              <a:gd name="connsiteX13" fmla="*/ 6888831 w 12192000"/>
              <a:gd name="connsiteY13" fmla="*/ 2330314 h 6858000"/>
              <a:gd name="connsiteX14" fmla="*/ 6876698 w 12192000"/>
              <a:gd name="connsiteY14" fmla="*/ 2360645 h 6858000"/>
              <a:gd name="connsiteX15" fmla="*/ 6807214 w 12192000"/>
              <a:gd name="connsiteY15" fmla="*/ 2385736 h 6858000"/>
              <a:gd name="connsiteX16" fmla="*/ 6916405 w 12192000"/>
              <a:gd name="connsiteY16" fmla="*/ 2413862 h 6858000"/>
              <a:gd name="connsiteX17" fmla="*/ 6799770 w 12192000"/>
              <a:gd name="connsiteY17" fmla="*/ 2413862 h 6858000"/>
              <a:gd name="connsiteX18" fmla="*/ 6665762 w 12192000"/>
              <a:gd name="connsiteY18" fmla="*/ 2394561 h 6858000"/>
              <a:gd name="connsiteX19" fmla="*/ 6522933 w 12192000"/>
              <a:gd name="connsiteY19" fmla="*/ 2400626 h 6858000"/>
              <a:gd name="connsiteX20" fmla="*/ 6237275 w 12192000"/>
              <a:gd name="connsiteY20" fmla="*/ 2365057 h 6858000"/>
              <a:gd name="connsiteX21" fmla="*/ 6101338 w 12192000"/>
              <a:gd name="connsiteY21" fmla="*/ 2367538 h 6858000"/>
              <a:gd name="connsiteX22" fmla="*/ 6857121 w 12192000"/>
              <a:gd name="connsiteY22" fmla="*/ 2606875 h 6858000"/>
              <a:gd name="connsiteX23" fmla="*/ 6818519 w 12192000"/>
              <a:gd name="connsiteY23" fmla="*/ 2659539 h 6858000"/>
              <a:gd name="connsiteX24" fmla="*/ 6976790 w 12192000"/>
              <a:gd name="connsiteY24" fmla="*/ 2716892 h 6858000"/>
              <a:gd name="connsiteX25" fmla="*/ 7015669 w 12192000"/>
              <a:gd name="connsiteY25" fmla="*/ 2773693 h 6858000"/>
              <a:gd name="connsiteX26" fmla="*/ 6966864 w 12192000"/>
              <a:gd name="connsiteY26" fmla="*/ 2768730 h 6858000"/>
              <a:gd name="connsiteX27" fmla="*/ 6924953 w 12192000"/>
              <a:gd name="connsiteY27" fmla="*/ 2779483 h 6858000"/>
              <a:gd name="connsiteX28" fmla="*/ 6942323 w 12192000"/>
              <a:gd name="connsiteY28" fmla="*/ 2851726 h 6858000"/>
              <a:gd name="connsiteX29" fmla="*/ 7165943 w 12192000"/>
              <a:gd name="connsiteY29" fmla="*/ 2944924 h 6858000"/>
              <a:gd name="connsiteX30" fmla="*/ 7186071 w 12192000"/>
              <a:gd name="connsiteY30" fmla="*/ 2975254 h 6858000"/>
              <a:gd name="connsiteX31" fmla="*/ 7159325 w 12192000"/>
              <a:gd name="connsiteY31" fmla="*/ 2996762 h 6858000"/>
              <a:gd name="connsiteX32" fmla="*/ 7087082 w 12192000"/>
              <a:gd name="connsiteY32" fmla="*/ 3007790 h 6858000"/>
              <a:gd name="connsiteX33" fmla="*/ 7188276 w 12192000"/>
              <a:gd name="connsiteY33" fmla="*/ 3111191 h 6858000"/>
              <a:gd name="connsiteX34" fmla="*/ 7225225 w 12192000"/>
              <a:gd name="connsiteY34" fmla="*/ 3139866 h 6858000"/>
              <a:gd name="connsiteX35" fmla="*/ 7288368 w 12192000"/>
              <a:gd name="connsiteY35" fmla="*/ 3184260 h 6858000"/>
              <a:gd name="connsiteX36" fmla="*/ 7289471 w 12192000"/>
              <a:gd name="connsiteY36" fmla="*/ 3197771 h 6858000"/>
              <a:gd name="connsiteX37" fmla="*/ 7203442 w 12192000"/>
              <a:gd name="connsiteY37" fmla="*/ 3245472 h 6858000"/>
              <a:gd name="connsiteX38" fmla="*/ 7048205 w 12192000"/>
              <a:gd name="connsiteY38" fmla="*/ 3232512 h 6858000"/>
              <a:gd name="connsiteX39" fmla="*/ 7277614 w 12192000"/>
              <a:gd name="connsiteY39" fmla="*/ 3303652 h 6858000"/>
              <a:gd name="connsiteX40" fmla="*/ 6535066 w 12192000"/>
              <a:gd name="connsiteY40" fmla="*/ 3134077 h 6858000"/>
              <a:gd name="connsiteX41" fmla="*/ 6582492 w 12192000"/>
              <a:gd name="connsiteY41" fmla="*/ 3178469 h 6858000"/>
              <a:gd name="connsiteX42" fmla="*/ 6842233 w 12192000"/>
              <a:gd name="connsiteY42" fmla="*/ 3295379 h 6858000"/>
              <a:gd name="connsiteX43" fmla="*/ 6915853 w 12192000"/>
              <a:gd name="connsiteY43" fmla="*/ 3368725 h 6858000"/>
              <a:gd name="connsiteX44" fmla="*/ 6993058 w 12192000"/>
              <a:gd name="connsiteY44" fmla="*/ 3409257 h 6858000"/>
              <a:gd name="connsiteX45" fmla="*/ 7101421 w 12192000"/>
              <a:gd name="connsiteY45" fmla="*/ 3408430 h 6858000"/>
              <a:gd name="connsiteX46" fmla="*/ 7178350 w 12192000"/>
              <a:gd name="connsiteY46" fmla="*/ 3470746 h 6858000"/>
              <a:gd name="connsiteX47" fmla="*/ 7098112 w 12192000"/>
              <a:gd name="connsiteY47" fmla="*/ 3483982 h 6858000"/>
              <a:gd name="connsiteX48" fmla="*/ 7004088 w 12192000"/>
              <a:gd name="connsiteY48" fmla="*/ 3473780 h 6858000"/>
              <a:gd name="connsiteX49" fmla="*/ 6801147 w 12192000"/>
              <a:gd name="connsiteY49" fmla="*/ 3477087 h 6858000"/>
              <a:gd name="connsiteX50" fmla="*/ 6684788 w 12192000"/>
              <a:gd name="connsiteY50" fmla="*/ 3489220 h 6858000"/>
              <a:gd name="connsiteX51" fmla="*/ 6417328 w 12192000"/>
              <a:gd name="connsiteY51" fmla="*/ 3468539 h 6858000"/>
              <a:gd name="connsiteX52" fmla="*/ 6433045 w 12192000"/>
              <a:gd name="connsiteY52" fmla="*/ 3521481 h 6858000"/>
              <a:gd name="connsiteX53" fmla="*/ 6423117 w 12192000"/>
              <a:gd name="connsiteY53" fmla="*/ 3567527 h 6858000"/>
              <a:gd name="connsiteX54" fmla="*/ 6419258 w 12192000"/>
              <a:gd name="connsiteY54" fmla="*/ 3667620 h 6858000"/>
              <a:gd name="connsiteX55" fmla="*/ 6421740 w 12192000"/>
              <a:gd name="connsiteY55" fmla="*/ 3683888 h 6858000"/>
              <a:gd name="connsiteX56" fmla="*/ 6361906 w 12192000"/>
              <a:gd name="connsiteY56" fmla="*/ 3694366 h 6858000"/>
              <a:gd name="connsiteX57" fmla="*/ 6718429 w 12192000"/>
              <a:gd name="connsiteY57" fmla="*/ 3902544 h 6858000"/>
              <a:gd name="connsiteX58" fmla="*/ 6480195 w 12192000"/>
              <a:gd name="connsiteY58" fmla="*/ 3849603 h 6858000"/>
              <a:gd name="connsiteX59" fmla="*/ 6447934 w 12192000"/>
              <a:gd name="connsiteY59" fmla="*/ 3937011 h 6858000"/>
              <a:gd name="connsiteX60" fmla="*/ 6559882 w 12192000"/>
              <a:gd name="connsiteY60" fmla="*/ 4014767 h 6858000"/>
              <a:gd name="connsiteX61" fmla="*/ 6601241 w 12192000"/>
              <a:gd name="connsiteY61" fmla="*/ 4168626 h 6858000"/>
              <a:gd name="connsiteX62" fmla="*/ 6581113 w 12192000"/>
              <a:gd name="connsiteY62" fmla="*/ 4309250 h 6858000"/>
              <a:gd name="connsiteX63" fmla="*/ 6533136 w 12192000"/>
              <a:gd name="connsiteY63" fmla="*/ 4353918 h 6858000"/>
              <a:gd name="connsiteX64" fmla="*/ 6463651 w 12192000"/>
              <a:gd name="connsiteY64" fmla="*/ 4434156 h 6858000"/>
              <a:gd name="connsiteX65" fmla="*/ 6420637 w 12192000"/>
              <a:gd name="connsiteY65" fmla="*/ 4483787 h 6858000"/>
              <a:gd name="connsiteX66" fmla="*/ 6271190 w 12192000"/>
              <a:gd name="connsiteY66" fmla="*/ 4464487 h 6858000"/>
              <a:gd name="connsiteX67" fmla="*/ 6470545 w 12192000"/>
              <a:gd name="connsiteY67" fmla="*/ 4590498 h 6858000"/>
              <a:gd name="connsiteX68" fmla="*/ 6308965 w 12192000"/>
              <a:gd name="connsiteY68" fmla="*/ 4574780 h 6858000"/>
              <a:gd name="connsiteX69" fmla="*/ 6256301 w 12192000"/>
              <a:gd name="connsiteY69" fmla="*/ 4583603 h 6858000"/>
              <a:gd name="connsiteX70" fmla="*/ 6286354 w 12192000"/>
              <a:gd name="connsiteY70" fmla="*/ 4624412 h 6858000"/>
              <a:gd name="connsiteX71" fmla="*/ 6404920 w 12192000"/>
              <a:gd name="connsiteY71" fmla="*/ 4693621 h 6858000"/>
              <a:gd name="connsiteX72" fmla="*/ 6649220 w 12192000"/>
              <a:gd name="connsiteY72" fmla="*/ 4881120 h 6858000"/>
              <a:gd name="connsiteX73" fmla="*/ 6412640 w 12192000"/>
              <a:gd name="connsiteY73" fmla="*/ 4795092 h 6858000"/>
              <a:gd name="connsiteX74" fmla="*/ 6661902 w 12192000"/>
              <a:gd name="connsiteY74" fmla="*/ 4987828 h 6858000"/>
              <a:gd name="connsiteX75" fmla="*/ 6717325 w 12192000"/>
              <a:gd name="connsiteY75" fmla="*/ 5051798 h 6858000"/>
              <a:gd name="connsiteX76" fmla="*/ 6829272 w 12192000"/>
              <a:gd name="connsiteY76" fmla="*/ 5210619 h 6858000"/>
              <a:gd name="connsiteX77" fmla="*/ 6823757 w 12192000"/>
              <a:gd name="connsiteY77" fmla="*/ 5228542 h 6858000"/>
              <a:gd name="connsiteX78" fmla="*/ 6694439 w 12192000"/>
              <a:gd name="connsiteY78" fmla="*/ 5202899 h 6858000"/>
              <a:gd name="connsiteX79" fmla="*/ 6862085 w 12192000"/>
              <a:gd name="connsiteY79" fmla="*/ 5336355 h 6858000"/>
              <a:gd name="connsiteX80" fmla="*/ 7035246 w 12192000"/>
              <a:gd name="connsiteY80" fmla="*/ 5438926 h 6858000"/>
              <a:gd name="connsiteX81" fmla="*/ 6912268 w 12192000"/>
              <a:gd name="connsiteY81" fmla="*/ 5423210 h 6858000"/>
              <a:gd name="connsiteX82" fmla="*/ 6743244 w 12192000"/>
              <a:gd name="connsiteY82" fmla="*/ 5364479 h 6858000"/>
              <a:gd name="connsiteX83" fmla="*/ 6684513 w 12192000"/>
              <a:gd name="connsiteY83" fmla="*/ 5386538 h 6858000"/>
              <a:gd name="connsiteX84" fmla="*/ 6844713 w 12192000"/>
              <a:gd name="connsiteY84" fmla="*/ 5483595 h 6858000"/>
              <a:gd name="connsiteX85" fmla="*/ 6936533 w 12192000"/>
              <a:gd name="connsiteY85" fmla="*/ 5528541 h 6858000"/>
              <a:gd name="connsiteX86" fmla="*/ 6973204 w 12192000"/>
              <a:gd name="connsiteY86" fmla="*/ 5563007 h 6858000"/>
              <a:gd name="connsiteX87" fmla="*/ 7077983 w 12192000"/>
              <a:gd name="connsiteY87" fmla="*/ 5685983 h 6858000"/>
              <a:gd name="connsiteX88" fmla="*/ 7385702 w 12192000"/>
              <a:gd name="connsiteY88" fmla="*/ 5820265 h 6858000"/>
              <a:gd name="connsiteX89" fmla="*/ 7673565 w 12192000"/>
              <a:gd name="connsiteY89" fmla="*/ 5987085 h 6858000"/>
              <a:gd name="connsiteX90" fmla="*/ 7898289 w 12192000"/>
              <a:gd name="connsiteY90" fmla="*/ 6091035 h 6858000"/>
              <a:gd name="connsiteX91" fmla="*/ 8466299 w 12192000"/>
              <a:gd name="connsiteY91" fmla="*/ 6224765 h 6858000"/>
              <a:gd name="connsiteX92" fmla="*/ 10620599 w 12192000"/>
              <a:gd name="connsiteY92" fmla="*/ 5317605 h 6858000"/>
              <a:gd name="connsiteX93" fmla="*/ 10647894 w 12192000"/>
              <a:gd name="connsiteY93" fmla="*/ 5290581 h 6858000"/>
              <a:gd name="connsiteX94" fmla="*/ 10752398 w 12192000"/>
              <a:gd name="connsiteY94" fmla="*/ 5188838 h 6858000"/>
              <a:gd name="connsiteX95" fmla="*/ 10841186 w 12192000"/>
              <a:gd name="connsiteY95" fmla="*/ 5097293 h 6858000"/>
              <a:gd name="connsiteX96" fmla="*/ 10794861 w 12192000"/>
              <a:gd name="connsiteY96" fmla="*/ 5066412 h 6858000"/>
              <a:gd name="connsiteX97" fmla="*/ 10857454 w 12192000"/>
              <a:gd name="connsiteY97" fmla="*/ 4979004 h 6858000"/>
              <a:gd name="connsiteX98" fmla="*/ 11056532 w 12192000"/>
              <a:gd name="connsiteY98" fmla="*/ 4709613 h 6858000"/>
              <a:gd name="connsiteX99" fmla="*/ 11143939 w 12192000"/>
              <a:gd name="connsiteY99" fmla="*/ 4650332 h 6858000"/>
              <a:gd name="connsiteX100" fmla="*/ 11250372 w 12192000"/>
              <a:gd name="connsiteY100" fmla="*/ 4501160 h 6858000"/>
              <a:gd name="connsiteX101" fmla="*/ 11265538 w 12192000"/>
              <a:gd name="connsiteY101" fmla="*/ 4466694 h 6858000"/>
              <a:gd name="connsiteX102" fmla="*/ 11243755 w 12192000"/>
              <a:gd name="connsiteY102" fmla="*/ 4422850 h 6858000"/>
              <a:gd name="connsiteX103" fmla="*/ 11227486 w 12192000"/>
              <a:gd name="connsiteY103" fmla="*/ 4378734 h 6858000"/>
              <a:gd name="connsiteX104" fmla="*/ 11248718 w 12192000"/>
              <a:gd name="connsiteY104" fmla="*/ 4365774 h 6858000"/>
              <a:gd name="connsiteX105" fmla="*/ 11385204 w 12192000"/>
              <a:gd name="connsiteY105" fmla="*/ 4343440 h 6858000"/>
              <a:gd name="connsiteX106" fmla="*/ 11306070 w 12192000"/>
              <a:gd name="connsiteY106" fmla="*/ 4259618 h 6858000"/>
              <a:gd name="connsiteX107" fmla="*/ 11166550 w 12192000"/>
              <a:gd name="connsiteY107" fmla="*/ 4134711 h 6858000"/>
              <a:gd name="connsiteX108" fmla="*/ 11103130 w 12192000"/>
              <a:gd name="connsiteY108" fmla="*/ 4045924 h 6858000"/>
              <a:gd name="connsiteX109" fmla="*/ 11095686 w 12192000"/>
              <a:gd name="connsiteY109" fmla="*/ 3966514 h 6858000"/>
              <a:gd name="connsiteX110" fmla="*/ 10971054 w 12192000"/>
              <a:gd name="connsiteY110" fmla="*/ 3919640 h 6858000"/>
              <a:gd name="connsiteX111" fmla="*/ 11088241 w 12192000"/>
              <a:gd name="connsiteY111" fmla="*/ 3751718 h 6858000"/>
              <a:gd name="connsiteX112" fmla="*/ 11100098 w 12192000"/>
              <a:gd name="connsiteY112" fmla="*/ 3716977 h 6858000"/>
              <a:gd name="connsiteX113" fmla="*/ 11029786 w 12192000"/>
              <a:gd name="connsiteY113" fmla="*/ 3592621 h 6858000"/>
              <a:gd name="connsiteX114" fmla="*/ 11018206 w 12192000"/>
              <a:gd name="connsiteY114" fmla="*/ 3572767 h 6858000"/>
              <a:gd name="connsiteX115" fmla="*/ 10992287 w 12192000"/>
              <a:gd name="connsiteY115" fmla="*/ 3533061 h 6858000"/>
              <a:gd name="connsiteX116" fmla="*/ 10917838 w 12192000"/>
              <a:gd name="connsiteY116" fmla="*/ 3523410 h 6858000"/>
              <a:gd name="connsiteX117" fmla="*/ 10956441 w 12192000"/>
              <a:gd name="connsiteY117" fmla="*/ 3495287 h 6858000"/>
              <a:gd name="connsiteX118" fmla="*/ 11031442 w 12192000"/>
              <a:gd name="connsiteY118" fmla="*/ 3400159 h 6858000"/>
              <a:gd name="connsiteX119" fmla="*/ 10981533 w 12192000"/>
              <a:gd name="connsiteY119" fmla="*/ 3309166 h 6858000"/>
              <a:gd name="connsiteX120" fmla="*/ 10978225 w 12192000"/>
              <a:gd name="connsiteY120" fmla="*/ 3258982 h 6858000"/>
              <a:gd name="connsiteX121" fmla="*/ 11062322 w 12192000"/>
              <a:gd name="connsiteY121" fmla="*/ 3194737 h 6858000"/>
              <a:gd name="connsiteX122" fmla="*/ 11125742 w 12192000"/>
              <a:gd name="connsiteY122" fmla="*/ 3169370 h 6858000"/>
              <a:gd name="connsiteX123" fmla="*/ 11154968 w 12192000"/>
              <a:gd name="connsiteY123" fmla="*/ 3132974 h 6858000"/>
              <a:gd name="connsiteX124" fmla="*/ 11120502 w 12192000"/>
              <a:gd name="connsiteY124" fmla="*/ 3102642 h 6858000"/>
              <a:gd name="connsiteX125" fmla="*/ 10967470 w 12192000"/>
              <a:gd name="connsiteY125" fmla="*/ 3030401 h 6858000"/>
              <a:gd name="connsiteX126" fmla="*/ 11049914 w 12192000"/>
              <a:gd name="connsiteY126" fmla="*/ 2970015 h 6858000"/>
              <a:gd name="connsiteX127" fmla="*/ 10618944 w 12192000"/>
              <a:gd name="connsiteY127" fmla="*/ 2685183 h 6858000"/>
              <a:gd name="connsiteX128" fmla="*/ 10566830 w 12192000"/>
              <a:gd name="connsiteY128" fmla="*/ 2641617 h 6858000"/>
              <a:gd name="connsiteX129" fmla="*/ 10290271 w 12192000"/>
              <a:gd name="connsiteY129" fmla="*/ 2536011 h 6858000"/>
              <a:gd name="connsiteX130" fmla="*/ 10005715 w 12192000"/>
              <a:gd name="connsiteY130" fmla="*/ 2461288 h 6858000"/>
              <a:gd name="connsiteX131" fmla="*/ 10203414 w 12192000"/>
              <a:gd name="connsiteY131" fmla="*/ 2303568 h 6858000"/>
              <a:gd name="connsiteX132" fmla="*/ 9901487 w 12192000"/>
              <a:gd name="connsiteY132" fmla="*/ 2266895 h 6858000"/>
              <a:gd name="connsiteX133" fmla="*/ 9871984 w 12192000"/>
              <a:gd name="connsiteY133" fmla="*/ 2267999 h 6858000"/>
              <a:gd name="connsiteX134" fmla="*/ 9279158 w 12192000"/>
              <a:gd name="connsiteY134" fmla="*/ 2243734 h 6858000"/>
              <a:gd name="connsiteX135" fmla="*/ 8429350 w 12192000"/>
              <a:gd name="connsiteY135" fmla="*/ 2163219 h 6858000"/>
              <a:gd name="connsiteX136" fmla="*/ 7725955 w 12192000"/>
              <a:gd name="connsiteY136" fmla="*/ 2114967 h 6858000"/>
              <a:gd name="connsiteX137" fmla="*/ 6977065 w 12192000"/>
              <a:gd name="connsiteY137" fmla="*/ 2021218 h 6858000"/>
              <a:gd name="connsiteX138" fmla="*/ 6941221 w 12192000"/>
              <a:gd name="connsiteY138" fmla="*/ 2015186 h 6858000"/>
              <a:gd name="connsiteX139" fmla="*/ 0 w 12192000"/>
              <a:gd name="connsiteY139" fmla="*/ 0 h 6858000"/>
              <a:gd name="connsiteX140" fmla="*/ 12192000 w 12192000"/>
              <a:gd name="connsiteY140" fmla="*/ 0 h 6858000"/>
              <a:gd name="connsiteX141" fmla="*/ 12192000 w 12192000"/>
              <a:gd name="connsiteY141" fmla="*/ 6858000 h 6858000"/>
              <a:gd name="connsiteX142" fmla="*/ 0 w 12192000"/>
              <a:gd name="connsiteY14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2192000" h="6858000">
                <a:moveTo>
                  <a:pt x="6941221" y="2015186"/>
                </a:moveTo>
                <a:cubicBezTo>
                  <a:pt x="6929158" y="2014876"/>
                  <a:pt x="6917508" y="2018599"/>
                  <a:pt x="6907857" y="2033351"/>
                </a:cubicBezTo>
                <a:cubicBezTo>
                  <a:pt x="6959143" y="2072228"/>
                  <a:pt x="7024491" y="2057614"/>
                  <a:pt x="7093700" y="2101457"/>
                </a:cubicBezTo>
                <a:cubicBezTo>
                  <a:pt x="6981202" y="2087669"/>
                  <a:pt x="6892139" y="2076639"/>
                  <a:pt x="6803079" y="2065612"/>
                </a:cubicBezTo>
                <a:cubicBezTo>
                  <a:pt x="6801424" y="2073332"/>
                  <a:pt x="6799770" y="2081052"/>
                  <a:pt x="6798115" y="2088772"/>
                </a:cubicBezTo>
                <a:cubicBezTo>
                  <a:pt x="6911993" y="2105040"/>
                  <a:pt x="7017322" y="2146951"/>
                  <a:pt x="7128167" y="2176455"/>
                </a:cubicBezTo>
                <a:cubicBezTo>
                  <a:pt x="7117964" y="2194655"/>
                  <a:pt x="7107764" y="2191070"/>
                  <a:pt x="7098663" y="2189968"/>
                </a:cubicBezTo>
                <a:cubicBezTo>
                  <a:pt x="7039381" y="2182798"/>
                  <a:pt x="6980099" y="2175629"/>
                  <a:pt x="6923298" y="2156052"/>
                </a:cubicBezTo>
                <a:cubicBezTo>
                  <a:pt x="6910614" y="2151639"/>
                  <a:pt x="6895172" y="2151639"/>
                  <a:pt x="6888004" y="2164875"/>
                </a:cubicBezTo>
                <a:cubicBezTo>
                  <a:pt x="6877801" y="2183625"/>
                  <a:pt x="6892414" y="2195758"/>
                  <a:pt x="6905375" y="2205958"/>
                </a:cubicBezTo>
                <a:cubicBezTo>
                  <a:pt x="6927985" y="2223606"/>
                  <a:pt x="6955282" y="2218643"/>
                  <a:pt x="6981477" y="2221951"/>
                </a:cubicBezTo>
                <a:cubicBezTo>
                  <a:pt x="7051237" y="2230499"/>
                  <a:pt x="7084601" y="2257245"/>
                  <a:pt x="7100043" y="2318459"/>
                </a:cubicBezTo>
                <a:cubicBezTo>
                  <a:pt x="7038829" y="2293642"/>
                  <a:pt x="6979822" y="2324249"/>
                  <a:pt x="6920540" y="2306877"/>
                </a:cubicBezTo>
                <a:cubicBezTo>
                  <a:pt x="6905099" y="2302466"/>
                  <a:pt x="6880559" y="2309083"/>
                  <a:pt x="6888831" y="2330314"/>
                </a:cubicBezTo>
                <a:cubicBezTo>
                  <a:pt x="6896552" y="2350168"/>
                  <a:pt x="6922195" y="2364505"/>
                  <a:pt x="6876698" y="2360645"/>
                </a:cubicBezTo>
                <a:cubicBezTo>
                  <a:pt x="6844163" y="2357887"/>
                  <a:pt x="6780468" y="2380223"/>
                  <a:pt x="6807214" y="2385736"/>
                </a:cubicBezTo>
                <a:cubicBezTo>
                  <a:pt x="6840853" y="2392631"/>
                  <a:pt x="6873666" y="2402557"/>
                  <a:pt x="6916405" y="2413862"/>
                </a:cubicBezTo>
                <a:cubicBezTo>
                  <a:pt x="6869254" y="2432335"/>
                  <a:pt x="6835338" y="2428475"/>
                  <a:pt x="6799770" y="2413862"/>
                </a:cubicBezTo>
                <a:cubicBezTo>
                  <a:pt x="6756756" y="2396214"/>
                  <a:pt x="6700781" y="2374708"/>
                  <a:pt x="6665762" y="2394561"/>
                </a:cubicBezTo>
                <a:cubicBezTo>
                  <a:pt x="6613373" y="2424340"/>
                  <a:pt x="6569807" y="2405589"/>
                  <a:pt x="6522933" y="2400626"/>
                </a:cubicBezTo>
                <a:cubicBezTo>
                  <a:pt x="6427531" y="2390424"/>
                  <a:pt x="6332953" y="2373328"/>
                  <a:pt x="6237275" y="2365057"/>
                </a:cubicBezTo>
                <a:cubicBezTo>
                  <a:pt x="6198948" y="2361748"/>
                  <a:pt x="6157588" y="2346032"/>
                  <a:pt x="6101338" y="2367538"/>
                </a:cubicBezTo>
                <a:cubicBezTo>
                  <a:pt x="6356116" y="2477556"/>
                  <a:pt x="6629642" y="2470664"/>
                  <a:pt x="6857121" y="2606875"/>
                </a:cubicBezTo>
                <a:cubicBezTo>
                  <a:pt x="6847471" y="2619834"/>
                  <a:pt x="6798391" y="2656782"/>
                  <a:pt x="6818519" y="2659539"/>
                </a:cubicBezTo>
                <a:cubicBezTo>
                  <a:pt x="6875044" y="2667537"/>
                  <a:pt x="6925227" y="2694558"/>
                  <a:pt x="6976790" y="2716892"/>
                </a:cubicBezTo>
                <a:cubicBezTo>
                  <a:pt x="6999125" y="2726543"/>
                  <a:pt x="7026146" y="2739227"/>
                  <a:pt x="7015669" y="2773693"/>
                </a:cubicBezTo>
                <a:cubicBezTo>
                  <a:pt x="6996642" y="2783343"/>
                  <a:pt x="6982580" y="2769833"/>
                  <a:pt x="6966864" y="2768730"/>
                </a:cubicBezTo>
                <a:cubicBezTo>
                  <a:pt x="6950871" y="2767628"/>
                  <a:pt x="6915025" y="2774796"/>
                  <a:pt x="6924953" y="2779483"/>
                </a:cubicBezTo>
                <a:cubicBezTo>
                  <a:pt x="6970172" y="2800715"/>
                  <a:pt x="6888831" y="2851726"/>
                  <a:pt x="6942323" y="2851726"/>
                </a:cubicBezTo>
                <a:cubicBezTo>
                  <a:pt x="7031937" y="2852001"/>
                  <a:pt x="7079638" y="2942441"/>
                  <a:pt x="7165943" y="2944924"/>
                </a:cubicBezTo>
                <a:cubicBezTo>
                  <a:pt x="7179728" y="2945198"/>
                  <a:pt x="7186346" y="2961191"/>
                  <a:pt x="7186071" y="2975254"/>
                </a:cubicBezTo>
                <a:cubicBezTo>
                  <a:pt x="7186071" y="2992074"/>
                  <a:pt x="7173387" y="2995107"/>
                  <a:pt x="7159325" y="2996762"/>
                </a:cubicBezTo>
                <a:cubicBezTo>
                  <a:pt x="7137817" y="2999242"/>
                  <a:pt x="7115483" y="2975254"/>
                  <a:pt x="7087082" y="3007790"/>
                </a:cubicBezTo>
                <a:cubicBezTo>
                  <a:pt x="7138094" y="3026815"/>
                  <a:pt x="7189103" y="3045842"/>
                  <a:pt x="7188276" y="3111191"/>
                </a:cubicBezTo>
                <a:cubicBezTo>
                  <a:pt x="7188001" y="3128836"/>
                  <a:pt x="7209232" y="3135454"/>
                  <a:pt x="7225225" y="3139866"/>
                </a:cubicBezTo>
                <a:cubicBezTo>
                  <a:pt x="7251696" y="3147036"/>
                  <a:pt x="7274028" y="3159720"/>
                  <a:pt x="7288368" y="3184260"/>
                </a:cubicBezTo>
                <a:cubicBezTo>
                  <a:pt x="7288092" y="3188948"/>
                  <a:pt x="7287816" y="3193910"/>
                  <a:pt x="7289471" y="3197771"/>
                </a:cubicBezTo>
                <a:cubicBezTo>
                  <a:pt x="7284784" y="3257053"/>
                  <a:pt x="7246181" y="3255398"/>
                  <a:pt x="7203442" y="3245472"/>
                </a:cubicBezTo>
                <a:cubicBezTo>
                  <a:pt x="7152432" y="3233340"/>
                  <a:pt x="7101973" y="3211281"/>
                  <a:pt x="7048205" y="3232512"/>
                </a:cubicBezTo>
                <a:cubicBezTo>
                  <a:pt x="7124032" y="3260913"/>
                  <a:pt x="7206475" y="3263118"/>
                  <a:pt x="7277614" y="3303652"/>
                </a:cubicBezTo>
                <a:cubicBezTo>
                  <a:pt x="7017322" y="3311097"/>
                  <a:pt x="6787361" y="3183155"/>
                  <a:pt x="6535066" y="3134077"/>
                </a:cubicBezTo>
                <a:cubicBezTo>
                  <a:pt x="6543614" y="3166887"/>
                  <a:pt x="6564017" y="3173505"/>
                  <a:pt x="6582492" y="3178469"/>
                </a:cubicBezTo>
                <a:cubicBezTo>
                  <a:pt x="6675690" y="3203286"/>
                  <a:pt x="6757305" y="3252642"/>
                  <a:pt x="6842233" y="3295379"/>
                </a:cubicBezTo>
                <a:cubicBezTo>
                  <a:pt x="6877249" y="3313026"/>
                  <a:pt x="6902618" y="3330674"/>
                  <a:pt x="6915853" y="3368725"/>
                </a:cubicBezTo>
                <a:cubicBezTo>
                  <a:pt x="6927710" y="3403192"/>
                  <a:pt x="6950596" y="3419185"/>
                  <a:pt x="6993058" y="3409257"/>
                </a:cubicBezTo>
                <a:cubicBezTo>
                  <a:pt x="7027524" y="3400985"/>
                  <a:pt x="7065299" y="3405397"/>
                  <a:pt x="7101421" y="3408430"/>
                </a:cubicBezTo>
                <a:cubicBezTo>
                  <a:pt x="7143057" y="3411739"/>
                  <a:pt x="7189655" y="3450618"/>
                  <a:pt x="7178350" y="3470746"/>
                </a:cubicBezTo>
                <a:cubicBezTo>
                  <a:pt x="7159050" y="3504937"/>
                  <a:pt x="7126789" y="3487842"/>
                  <a:pt x="7098112" y="3483982"/>
                </a:cubicBezTo>
                <a:cubicBezTo>
                  <a:pt x="7065575" y="3479295"/>
                  <a:pt x="7005191" y="3469643"/>
                  <a:pt x="7004088" y="3473780"/>
                </a:cubicBezTo>
                <a:cubicBezTo>
                  <a:pt x="6982854" y="3559532"/>
                  <a:pt x="6833408" y="3484809"/>
                  <a:pt x="6801147" y="3477087"/>
                </a:cubicBezTo>
                <a:cubicBezTo>
                  <a:pt x="6760891" y="3467437"/>
                  <a:pt x="6723115" y="3485085"/>
                  <a:pt x="6684788" y="3489220"/>
                </a:cubicBezTo>
                <a:cubicBezTo>
                  <a:pt x="6650597" y="3493080"/>
                  <a:pt x="6457309" y="3504937"/>
                  <a:pt x="6417328" y="3468539"/>
                </a:cubicBezTo>
                <a:cubicBezTo>
                  <a:pt x="6411813" y="3496940"/>
                  <a:pt x="6423393" y="3508521"/>
                  <a:pt x="6433045" y="3521481"/>
                </a:cubicBezTo>
                <a:cubicBezTo>
                  <a:pt x="6446556" y="3539954"/>
                  <a:pt x="6448762" y="3552914"/>
                  <a:pt x="6423117" y="3567527"/>
                </a:cubicBezTo>
                <a:cubicBezTo>
                  <a:pt x="6350049" y="3609441"/>
                  <a:pt x="6351153" y="3610818"/>
                  <a:pt x="6419258" y="3667620"/>
                </a:cubicBezTo>
                <a:cubicBezTo>
                  <a:pt x="6422568" y="3670100"/>
                  <a:pt x="6421188" y="3678373"/>
                  <a:pt x="6421740" y="3683888"/>
                </a:cubicBezTo>
                <a:cubicBezTo>
                  <a:pt x="6403817" y="3692711"/>
                  <a:pt x="6382861" y="3670652"/>
                  <a:pt x="6361906" y="3694366"/>
                </a:cubicBezTo>
                <a:cubicBezTo>
                  <a:pt x="6453173" y="3798591"/>
                  <a:pt x="6592418" y="3824234"/>
                  <a:pt x="6718429" y="3902544"/>
                </a:cubicBezTo>
                <a:cubicBezTo>
                  <a:pt x="6616407" y="3928462"/>
                  <a:pt x="6555194" y="3838022"/>
                  <a:pt x="6480195" y="3849603"/>
                </a:cubicBezTo>
                <a:cubicBezTo>
                  <a:pt x="6442696" y="3878004"/>
                  <a:pt x="6554091" y="3923499"/>
                  <a:pt x="6447934" y="3937011"/>
                </a:cubicBezTo>
                <a:cubicBezTo>
                  <a:pt x="6493983" y="3961826"/>
                  <a:pt x="6528173" y="3986089"/>
                  <a:pt x="6559882" y="4014767"/>
                </a:cubicBezTo>
                <a:cubicBezTo>
                  <a:pt x="6616407" y="4066053"/>
                  <a:pt x="6627437" y="4099693"/>
                  <a:pt x="6601241" y="4168626"/>
                </a:cubicBezTo>
                <a:cubicBezTo>
                  <a:pt x="6584145" y="4213846"/>
                  <a:pt x="6559054" y="4255483"/>
                  <a:pt x="6581113" y="4309250"/>
                </a:cubicBezTo>
                <a:cubicBezTo>
                  <a:pt x="6596553" y="4346198"/>
                  <a:pt x="6590487" y="4370461"/>
                  <a:pt x="6533136" y="4353918"/>
                </a:cubicBezTo>
                <a:cubicBezTo>
                  <a:pt x="6471372" y="4336270"/>
                  <a:pt x="6448211" y="4369358"/>
                  <a:pt x="6463651" y="4434156"/>
                </a:cubicBezTo>
                <a:cubicBezTo>
                  <a:pt x="6473577" y="4475792"/>
                  <a:pt x="6463099" y="4488475"/>
                  <a:pt x="6420637" y="4483787"/>
                </a:cubicBezTo>
                <a:cubicBezTo>
                  <a:pt x="6373762" y="4478549"/>
                  <a:pt x="6329093" y="4451251"/>
                  <a:pt x="6271190" y="4464487"/>
                </a:cubicBezTo>
                <a:cubicBezTo>
                  <a:pt x="6317512" y="4540039"/>
                  <a:pt x="6416501" y="4518531"/>
                  <a:pt x="6470545" y="4590498"/>
                </a:cubicBezTo>
                <a:cubicBezTo>
                  <a:pt x="6406023" y="4590772"/>
                  <a:pt x="6356666" y="4590498"/>
                  <a:pt x="6308965" y="4574780"/>
                </a:cubicBezTo>
                <a:cubicBezTo>
                  <a:pt x="6289111" y="4568437"/>
                  <a:pt x="6267328" y="4561822"/>
                  <a:pt x="6256301" y="4583603"/>
                </a:cubicBezTo>
                <a:cubicBezTo>
                  <a:pt x="6243340" y="4609798"/>
                  <a:pt x="6270086" y="4619724"/>
                  <a:pt x="6286354" y="4624412"/>
                </a:cubicBezTo>
                <a:cubicBezTo>
                  <a:pt x="6332128" y="4637647"/>
                  <a:pt x="6367144" y="4669081"/>
                  <a:pt x="6404920" y="4693621"/>
                </a:cubicBezTo>
                <a:cubicBezTo>
                  <a:pt x="6487915" y="4747390"/>
                  <a:pt x="6578908" y="4792334"/>
                  <a:pt x="6649220" y="4881120"/>
                </a:cubicBezTo>
                <a:cubicBezTo>
                  <a:pt x="6560709" y="4858509"/>
                  <a:pt x="6494809" y="4805845"/>
                  <a:pt x="6412640" y="4795092"/>
                </a:cubicBezTo>
                <a:cubicBezTo>
                  <a:pt x="6483779" y="4875881"/>
                  <a:pt x="6575322" y="4929098"/>
                  <a:pt x="6661902" y="4987828"/>
                </a:cubicBezTo>
                <a:cubicBezTo>
                  <a:pt x="6686719" y="5004373"/>
                  <a:pt x="6711811" y="5015678"/>
                  <a:pt x="6717325" y="5051798"/>
                </a:cubicBezTo>
                <a:cubicBezTo>
                  <a:pt x="6728079" y="5121834"/>
                  <a:pt x="6760340" y="5179738"/>
                  <a:pt x="6829272" y="5210619"/>
                </a:cubicBezTo>
                <a:cubicBezTo>
                  <a:pt x="6829824" y="5210897"/>
                  <a:pt x="6825965" y="5221375"/>
                  <a:pt x="6823757" y="5228542"/>
                </a:cubicBezTo>
                <a:cubicBezTo>
                  <a:pt x="6781571" y="5230749"/>
                  <a:pt x="6748207" y="5189388"/>
                  <a:pt x="6694439" y="5202899"/>
                </a:cubicBezTo>
                <a:cubicBezTo>
                  <a:pt x="6746002" y="5259148"/>
                  <a:pt x="6789016" y="5309609"/>
                  <a:pt x="6862085" y="5336355"/>
                </a:cubicBezTo>
                <a:cubicBezTo>
                  <a:pt x="6920540" y="5357586"/>
                  <a:pt x="6992783" y="5369994"/>
                  <a:pt x="7035246" y="5438926"/>
                </a:cubicBezTo>
                <a:cubicBezTo>
                  <a:pt x="6985889" y="5452439"/>
                  <a:pt x="6949216" y="5435343"/>
                  <a:pt x="6912268" y="5423210"/>
                </a:cubicBezTo>
                <a:cubicBezTo>
                  <a:pt x="6855743" y="5404461"/>
                  <a:pt x="6799770" y="5383230"/>
                  <a:pt x="6743244" y="5364479"/>
                </a:cubicBezTo>
                <a:cubicBezTo>
                  <a:pt x="6721737" y="5357310"/>
                  <a:pt x="6698299" y="5352346"/>
                  <a:pt x="6684513" y="5386538"/>
                </a:cubicBezTo>
                <a:cubicBezTo>
                  <a:pt x="6756480" y="5393708"/>
                  <a:pt x="6799494" y="5440031"/>
                  <a:pt x="6844713" y="5483595"/>
                </a:cubicBezTo>
                <a:cubicBezTo>
                  <a:pt x="6870082" y="5508135"/>
                  <a:pt x="6890762" y="5540948"/>
                  <a:pt x="6936533" y="5528541"/>
                </a:cubicBezTo>
                <a:cubicBezTo>
                  <a:pt x="6960522" y="5521923"/>
                  <a:pt x="6975687" y="5540396"/>
                  <a:pt x="6973204" y="5563007"/>
                </a:cubicBezTo>
                <a:cubicBezTo>
                  <a:pt x="6964106" y="5642695"/>
                  <a:pt x="7020080" y="5670543"/>
                  <a:pt x="7077983" y="5685983"/>
                </a:cubicBezTo>
                <a:cubicBezTo>
                  <a:pt x="7187726" y="5714935"/>
                  <a:pt x="7278993" y="5783041"/>
                  <a:pt x="7385702" y="5820265"/>
                </a:cubicBezTo>
                <a:cubicBezTo>
                  <a:pt x="7489378" y="5856387"/>
                  <a:pt x="7569615" y="5942139"/>
                  <a:pt x="7673565" y="5987085"/>
                </a:cubicBezTo>
                <a:cubicBezTo>
                  <a:pt x="7748843" y="6019621"/>
                  <a:pt x="7820807" y="6061533"/>
                  <a:pt x="7898289" y="6091035"/>
                </a:cubicBezTo>
                <a:cubicBezTo>
                  <a:pt x="8081651" y="6160795"/>
                  <a:pt x="8268598" y="6216770"/>
                  <a:pt x="8466299" y="6224765"/>
                </a:cubicBezTo>
                <a:cubicBezTo>
                  <a:pt x="8629532" y="6231107"/>
                  <a:pt x="10045419" y="6225043"/>
                  <a:pt x="10620599" y="5317605"/>
                </a:cubicBezTo>
                <a:cubicBezTo>
                  <a:pt x="10631626" y="5313192"/>
                  <a:pt x="10644035" y="5301612"/>
                  <a:pt x="10647894" y="5290581"/>
                </a:cubicBezTo>
                <a:cubicBezTo>
                  <a:pt x="10666370" y="5239020"/>
                  <a:pt x="10711590" y="5216686"/>
                  <a:pt x="10752398" y="5188838"/>
                </a:cubicBezTo>
                <a:cubicBezTo>
                  <a:pt x="10788244" y="5164297"/>
                  <a:pt x="10826296" y="5138654"/>
                  <a:pt x="10841186" y="5097293"/>
                </a:cubicBezTo>
                <a:cubicBezTo>
                  <a:pt x="10860762" y="5042147"/>
                  <a:pt x="10805064" y="5087367"/>
                  <a:pt x="10794861" y="5066412"/>
                </a:cubicBezTo>
                <a:cubicBezTo>
                  <a:pt x="10816092" y="5037737"/>
                  <a:pt x="10848906" y="5011540"/>
                  <a:pt x="10857454" y="4979004"/>
                </a:cubicBezTo>
                <a:cubicBezTo>
                  <a:pt x="10888610" y="4861543"/>
                  <a:pt x="10955890" y="4776065"/>
                  <a:pt x="11056532" y="4709613"/>
                </a:cubicBezTo>
                <a:cubicBezTo>
                  <a:pt x="11085484" y="4690588"/>
                  <a:pt x="11104509" y="4655845"/>
                  <a:pt x="11143939" y="4650332"/>
                </a:cubicBezTo>
                <a:cubicBezTo>
                  <a:pt x="11231622" y="4638199"/>
                  <a:pt x="11204048" y="4543346"/>
                  <a:pt x="11250372" y="4501160"/>
                </a:cubicBezTo>
                <a:cubicBezTo>
                  <a:pt x="11259196" y="4493162"/>
                  <a:pt x="11267190" y="4477447"/>
                  <a:pt x="11265538" y="4466694"/>
                </a:cubicBezTo>
                <a:cubicBezTo>
                  <a:pt x="11263056" y="4451251"/>
                  <a:pt x="11252578" y="4436638"/>
                  <a:pt x="11243755" y="4422850"/>
                </a:cubicBezTo>
                <a:cubicBezTo>
                  <a:pt x="11234654" y="4409065"/>
                  <a:pt x="11220870" y="4396932"/>
                  <a:pt x="11227486" y="4378734"/>
                </a:cubicBezTo>
                <a:cubicBezTo>
                  <a:pt x="11230242" y="4371289"/>
                  <a:pt x="11228314" y="4345371"/>
                  <a:pt x="11248718" y="4365774"/>
                </a:cubicBezTo>
                <a:cubicBezTo>
                  <a:pt x="11304692" y="4421748"/>
                  <a:pt x="11337228" y="4368809"/>
                  <a:pt x="11385204" y="4343440"/>
                </a:cubicBezTo>
                <a:cubicBezTo>
                  <a:pt x="11346603" y="4317245"/>
                  <a:pt x="11311861" y="4298772"/>
                  <a:pt x="11306070" y="4259618"/>
                </a:cubicBezTo>
                <a:cubicBezTo>
                  <a:pt x="11294214" y="4178828"/>
                  <a:pt x="11243480" y="4141880"/>
                  <a:pt x="11166550" y="4134711"/>
                </a:cubicBezTo>
                <a:cubicBezTo>
                  <a:pt x="11194949" y="4056679"/>
                  <a:pt x="11194949" y="4056679"/>
                  <a:pt x="11103130" y="4045924"/>
                </a:cubicBezTo>
                <a:cubicBezTo>
                  <a:pt x="11138425" y="3996293"/>
                  <a:pt x="11138425" y="3983609"/>
                  <a:pt x="11095686" y="3966514"/>
                </a:cubicBezTo>
                <a:cubicBezTo>
                  <a:pt x="11054602" y="3950245"/>
                  <a:pt x="11009106" y="3944730"/>
                  <a:pt x="10971054" y="3919640"/>
                </a:cubicBezTo>
                <a:cubicBezTo>
                  <a:pt x="11006073" y="3856221"/>
                  <a:pt x="11015998" y="3782600"/>
                  <a:pt x="11088241" y="3751718"/>
                </a:cubicBezTo>
                <a:cubicBezTo>
                  <a:pt x="11099546" y="3747030"/>
                  <a:pt x="11107266" y="3728004"/>
                  <a:pt x="11100098" y="3716977"/>
                </a:cubicBezTo>
                <a:cubicBezTo>
                  <a:pt x="11073904" y="3676995"/>
                  <a:pt x="11111404" y="3601168"/>
                  <a:pt x="11029786" y="3592621"/>
                </a:cubicBezTo>
                <a:cubicBezTo>
                  <a:pt x="11019583" y="3591793"/>
                  <a:pt x="11010208" y="3583520"/>
                  <a:pt x="11018206" y="3572767"/>
                </a:cubicBezTo>
                <a:cubicBezTo>
                  <a:pt x="11045779" y="3535268"/>
                  <a:pt x="11012415" y="3537749"/>
                  <a:pt x="10992287" y="3533061"/>
                </a:cubicBezTo>
                <a:cubicBezTo>
                  <a:pt x="10968022" y="3527271"/>
                  <a:pt x="10940448" y="3543816"/>
                  <a:pt x="10917838" y="3523410"/>
                </a:cubicBezTo>
                <a:cubicBezTo>
                  <a:pt x="10923078" y="3501903"/>
                  <a:pt x="10942654" y="3502179"/>
                  <a:pt x="10956441" y="3495287"/>
                </a:cubicBezTo>
                <a:cubicBezTo>
                  <a:pt x="10996698" y="3475433"/>
                  <a:pt x="11029511" y="3451721"/>
                  <a:pt x="11031442" y="3400159"/>
                </a:cubicBezTo>
                <a:cubicBezTo>
                  <a:pt x="11032818" y="3358523"/>
                  <a:pt x="11037230" y="3321850"/>
                  <a:pt x="10981533" y="3309166"/>
                </a:cubicBezTo>
                <a:cubicBezTo>
                  <a:pt x="10958372" y="3303927"/>
                  <a:pt x="10964990" y="3273873"/>
                  <a:pt x="10978225" y="3258982"/>
                </a:cubicBezTo>
                <a:cubicBezTo>
                  <a:pt x="11001938" y="3232512"/>
                  <a:pt x="11021514" y="3197219"/>
                  <a:pt x="11062322" y="3194737"/>
                </a:cubicBezTo>
                <a:cubicBezTo>
                  <a:pt x="11087138" y="3193084"/>
                  <a:pt x="11106164" y="3182053"/>
                  <a:pt x="11125742" y="3169370"/>
                </a:cubicBezTo>
                <a:cubicBezTo>
                  <a:pt x="11139802" y="3160269"/>
                  <a:pt x="11156622" y="3152550"/>
                  <a:pt x="11154968" y="3132974"/>
                </a:cubicBezTo>
                <a:cubicBezTo>
                  <a:pt x="11153315" y="3114223"/>
                  <a:pt x="11137046" y="3106503"/>
                  <a:pt x="11120502" y="3102642"/>
                </a:cubicBezTo>
                <a:cubicBezTo>
                  <a:pt x="11065355" y="3090235"/>
                  <a:pt x="11013518" y="3072037"/>
                  <a:pt x="10967470" y="3030401"/>
                </a:cubicBezTo>
                <a:cubicBezTo>
                  <a:pt x="10998076" y="3008342"/>
                  <a:pt x="11027304" y="2992350"/>
                  <a:pt x="11049914" y="2970015"/>
                </a:cubicBezTo>
                <a:cubicBezTo>
                  <a:pt x="11104509" y="2915972"/>
                  <a:pt x="10642106" y="2745845"/>
                  <a:pt x="10618944" y="2685183"/>
                </a:cubicBezTo>
                <a:cubicBezTo>
                  <a:pt x="10611775" y="2666432"/>
                  <a:pt x="10587235" y="2647132"/>
                  <a:pt x="10566830" y="2641617"/>
                </a:cubicBezTo>
                <a:cubicBezTo>
                  <a:pt x="10471151" y="2615699"/>
                  <a:pt x="10388156" y="2557518"/>
                  <a:pt x="10290271" y="2536011"/>
                </a:cubicBezTo>
                <a:cubicBezTo>
                  <a:pt x="10197900" y="2515607"/>
                  <a:pt x="10106908" y="2488309"/>
                  <a:pt x="10005715" y="2461288"/>
                </a:cubicBezTo>
                <a:cubicBezTo>
                  <a:pt x="10067754" y="2393457"/>
                  <a:pt x="10177772" y="2401454"/>
                  <a:pt x="10203414" y="2303568"/>
                </a:cubicBezTo>
                <a:cubicBezTo>
                  <a:pt x="10103324" y="2278201"/>
                  <a:pt x="9997996" y="2307154"/>
                  <a:pt x="9901487" y="2266895"/>
                </a:cubicBezTo>
                <a:cubicBezTo>
                  <a:pt x="9893216" y="2263312"/>
                  <a:pt x="9881910" y="2266895"/>
                  <a:pt x="9871984" y="2267999"/>
                </a:cubicBezTo>
                <a:cubicBezTo>
                  <a:pt x="9673181" y="2289506"/>
                  <a:pt x="9475204" y="2270758"/>
                  <a:pt x="9279158" y="2243734"/>
                </a:cubicBezTo>
                <a:cubicBezTo>
                  <a:pt x="8996808" y="2205133"/>
                  <a:pt x="8713354" y="2180592"/>
                  <a:pt x="8429350" y="2163219"/>
                </a:cubicBezTo>
                <a:cubicBezTo>
                  <a:pt x="8194701" y="2148882"/>
                  <a:pt x="7959502" y="2142541"/>
                  <a:pt x="7725955" y="2114967"/>
                </a:cubicBezTo>
                <a:cubicBezTo>
                  <a:pt x="7476142" y="2085464"/>
                  <a:pt x="7226605" y="2052100"/>
                  <a:pt x="6977065" y="2021218"/>
                </a:cubicBezTo>
                <a:cubicBezTo>
                  <a:pt x="6965761" y="2019839"/>
                  <a:pt x="6953283" y="2015496"/>
                  <a:pt x="6941221" y="2015186"/>
                </a:cubicBezTo>
                <a:close/>
                <a:moveTo>
                  <a:pt x="0" y="0"/>
                </a:moveTo>
                <a:lnTo>
                  <a:pt x="12192000" y="0"/>
                </a:lnTo>
                <a:lnTo>
                  <a:pt x="12192000"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9A07136-6DD0-4083-99B3-9C63A5B0AC86}"/>
              </a:ext>
            </a:extLst>
          </p:cNvPr>
          <p:cNvSpPr>
            <a:spLocks noGrp="1"/>
          </p:cNvSpPr>
          <p:nvPr>
            <p:ph type="title"/>
          </p:nvPr>
        </p:nvSpPr>
        <p:spPr>
          <a:xfrm>
            <a:off x="628650" y="-244548"/>
            <a:ext cx="7886700" cy="1616150"/>
          </a:xfrm>
        </p:spPr>
        <p:txBody>
          <a:bodyPr>
            <a:normAutofit/>
          </a:bodyPr>
          <a:lstStyle/>
          <a:p>
            <a:r>
              <a:rPr lang="en-US" dirty="0"/>
              <a:t>Sensory is ONE piece of the puzzle…</a:t>
            </a:r>
          </a:p>
        </p:txBody>
      </p:sp>
      <p:graphicFrame>
        <p:nvGraphicFramePr>
          <p:cNvPr id="13" name="Diagram 12">
            <a:extLst>
              <a:ext uri="{FF2B5EF4-FFF2-40B4-BE49-F238E27FC236}">
                <a16:creationId xmlns:a16="http://schemas.microsoft.com/office/drawing/2014/main" id="{3658A8B9-5936-4006-A470-9F83DE313B2E}"/>
              </a:ext>
            </a:extLst>
          </p:cNvPr>
          <p:cNvGraphicFramePr/>
          <p:nvPr>
            <p:extLst>
              <p:ext uri="{D42A27DB-BD31-4B8C-83A1-F6EECF244321}">
                <p14:modId xmlns:p14="http://schemas.microsoft.com/office/powerpoint/2010/main" val="972586677"/>
              </p:ext>
            </p:extLst>
          </p:nvPr>
        </p:nvGraphicFramePr>
        <p:xfrm>
          <a:off x="1892595" y="967563"/>
          <a:ext cx="5443870" cy="53694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2326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0C6F99-B3D6-47ED-AB22-ED82DA8476A7}"/>
              </a:ext>
            </a:extLst>
          </p:cNvPr>
          <p:cNvSpPr>
            <a:spLocks noGrp="1"/>
          </p:cNvSpPr>
          <p:nvPr>
            <p:ph type="title"/>
          </p:nvPr>
        </p:nvSpPr>
        <p:spPr>
          <a:xfrm>
            <a:off x="5054346" y="638089"/>
            <a:ext cx="3614166" cy="1476801"/>
          </a:xfrm>
        </p:spPr>
        <p:txBody>
          <a:bodyPr anchor="b">
            <a:normAutofit/>
          </a:bodyPr>
          <a:lstStyle/>
          <a:p>
            <a:r>
              <a:rPr lang="en-US" sz="4300"/>
              <a:t>Is it sensory or is it behavior?</a:t>
            </a:r>
          </a:p>
        </p:txBody>
      </p:sp>
      <p:pic>
        <p:nvPicPr>
          <p:cNvPr id="7" name="Graphic 6" descr="Brain">
            <a:extLst>
              <a:ext uri="{FF2B5EF4-FFF2-40B4-BE49-F238E27FC236}">
                <a16:creationId xmlns:a16="http://schemas.microsoft.com/office/drawing/2014/main" id="{6FAB21B9-3EEA-69F6-9FAB-15C6F97E68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3202" y="1381887"/>
            <a:ext cx="4094226" cy="4094226"/>
          </a:xfrm>
          <a:prstGeom prst="rect">
            <a:avLst/>
          </a:prstGeom>
        </p:spPr>
      </p:pic>
      <p:sp>
        <p:nvSpPr>
          <p:cNvPr id="12"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54346" y="2372868"/>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1DFA094-DEF5-4099-99A2-E3E08B9CA7D6}"/>
              </a:ext>
            </a:extLst>
          </p:cNvPr>
          <p:cNvSpPr>
            <a:spLocks noGrp="1"/>
          </p:cNvSpPr>
          <p:nvPr>
            <p:ph idx="1"/>
          </p:nvPr>
        </p:nvSpPr>
        <p:spPr>
          <a:xfrm>
            <a:off x="5054346" y="2664886"/>
            <a:ext cx="3614166" cy="3550789"/>
          </a:xfrm>
        </p:spPr>
        <p:txBody>
          <a:bodyPr anchor="t">
            <a:normAutofit/>
          </a:bodyPr>
          <a:lstStyle/>
          <a:p>
            <a:r>
              <a:rPr lang="en-US" sz="1500"/>
              <a:t>All sensory processing difficulties are observable behaviors</a:t>
            </a:r>
          </a:p>
          <a:p>
            <a:r>
              <a:rPr lang="en-US" sz="1500"/>
              <a:t>Sensory – a child’s biological, neurological </a:t>
            </a:r>
            <a:r>
              <a:rPr lang="en-US" sz="1500" b="1"/>
              <a:t>need</a:t>
            </a:r>
            <a:r>
              <a:rPr lang="en-US" sz="1500"/>
              <a:t>, child cannot “control” these behaviors</a:t>
            </a:r>
            <a:endParaRPr lang="en-US" sz="1500" b="1"/>
          </a:p>
          <a:p>
            <a:r>
              <a:rPr lang="en-US" sz="1500"/>
              <a:t>Chasing the “why” behind the behavior</a:t>
            </a:r>
          </a:p>
          <a:p>
            <a:r>
              <a:rPr lang="en-US" sz="1500"/>
              <a:t>Sensory integration techniques are not compatible with a “behavior” approach (token boards, contingent rewards, punishment, etc.)</a:t>
            </a:r>
          </a:p>
          <a:p>
            <a:r>
              <a:rPr lang="en-US" sz="1500" b="1"/>
              <a:t>“Kids do well if they can.” </a:t>
            </a:r>
            <a:r>
              <a:rPr lang="en-US" sz="1500"/>
              <a:t>(Dr. Ross Greene)</a:t>
            </a:r>
          </a:p>
          <a:p>
            <a:r>
              <a:rPr lang="en-US" sz="1500" b="1" i="1"/>
              <a:t>Beyond Behaviors </a:t>
            </a:r>
            <a:r>
              <a:rPr lang="en-US" sz="1500"/>
              <a:t>(Dr. Mona Delahooke)</a:t>
            </a:r>
            <a:endParaRPr lang="en-US" sz="1500" i="1"/>
          </a:p>
        </p:txBody>
      </p:sp>
    </p:spTree>
    <p:extLst>
      <p:ext uri="{BB962C8B-B14F-4D97-AF65-F5344CB8AC3E}">
        <p14:creationId xmlns:p14="http://schemas.microsoft.com/office/powerpoint/2010/main" val="28605433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Isosceles Triangle 35">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DC0B294-79DC-8095-4ED3-D5878148E272}"/>
              </a:ext>
            </a:extLst>
          </p:cNvPr>
          <p:cNvSpPr/>
          <p:nvPr/>
        </p:nvSpPr>
        <p:spPr>
          <a:xfrm>
            <a:off x="7028662" y="4186182"/>
            <a:ext cx="1527666" cy="118158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B6A2E26E-10D6-2ADF-E58C-A62D599798BA}"/>
              </a:ext>
            </a:extLst>
          </p:cNvPr>
          <p:cNvSpPr/>
          <p:nvPr/>
        </p:nvSpPr>
        <p:spPr>
          <a:xfrm>
            <a:off x="3655097" y="4170339"/>
            <a:ext cx="1501211" cy="1181581"/>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Oval 18">
            <a:extLst>
              <a:ext uri="{FF2B5EF4-FFF2-40B4-BE49-F238E27FC236}">
                <a16:creationId xmlns:a16="http://schemas.microsoft.com/office/drawing/2014/main" id="{C55FD8F6-0AEA-C7B0-7A26-5399BB3B9D6C}"/>
              </a:ext>
            </a:extLst>
          </p:cNvPr>
          <p:cNvSpPr/>
          <p:nvPr/>
        </p:nvSpPr>
        <p:spPr>
          <a:xfrm>
            <a:off x="5111141" y="1619111"/>
            <a:ext cx="1863282" cy="711115"/>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8C178BEA-0404-449B-92E2-4F002D874A0F}"/>
              </a:ext>
            </a:extLst>
          </p:cNvPr>
          <p:cNvSpPr>
            <a:spLocks noGrp="1"/>
          </p:cNvSpPr>
          <p:nvPr>
            <p:ph type="title"/>
          </p:nvPr>
        </p:nvSpPr>
        <p:spPr>
          <a:xfrm>
            <a:off x="713148" y="767700"/>
            <a:ext cx="3130166" cy="1834593"/>
          </a:xfrm>
        </p:spPr>
        <p:txBody>
          <a:bodyPr>
            <a:normAutofit/>
          </a:bodyPr>
          <a:lstStyle/>
          <a:p>
            <a:pPr defTabSz="692658"/>
            <a:r>
              <a:rPr lang="en-US" sz="3030" kern="1200">
                <a:solidFill>
                  <a:schemeClr val="tx1"/>
                </a:solidFill>
                <a:latin typeface="+mj-lt"/>
                <a:ea typeface="+mj-ea"/>
                <a:cs typeface="+mj-cs"/>
              </a:rPr>
              <a:t>Holistic Approach to Strengths-Based Practices</a:t>
            </a:r>
            <a:endParaRPr lang="en-US" sz="3000"/>
          </a:p>
        </p:txBody>
      </p:sp>
      <p:sp>
        <p:nvSpPr>
          <p:cNvPr id="6" name="Oval 5">
            <a:extLst>
              <a:ext uri="{FF2B5EF4-FFF2-40B4-BE49-F238E27FC236}">
                <a16:creationId xmlns:a16="http://schemas.microsoft.com/office/drawing/2014/main" id="{C303B2D5-6596-702F-2560-65463D317F44}"/>
              </a:ext>
            </a:extLst>
          </p:cNvPr>
          <p:cNvSpPr/>
          <p:nvPr/>
        </p:nvSpPr>
        <p:spPr>
          <a:xfrm>
            <a:off x="3550026" y="2796294"/>
            <a:ext cx="3390951" cy="3294004"/>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Oval 6">
            <a:extLst>
              <a:ext uri="{FF2B5EF4-FFF2-40B4-BE49-F238E27FC236}">
                <a16:creationId xmlns:a16="http://schemas.microsoft.com/office/drawing/2014/main" id="{4FFAD223-A601-0D07-6C0F-11FFD120604E}"/>
              </a:ext>
            </a:extLst>
          </p:cNvPr>
          <p:cNvSpPr/>
          <p:nvPr/>
        </p:nvSpPr>
        <p:spPr>
          <a:xfrm>
            <a:off x="4410237" y="1382575"/>
            <a:ext cx="3390951" cy="3294004"/>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Oval 8">
            <a:extLst>
              <a:ext uri="{FF2B5EF4-FFF2-40B4-BE49-F238E27FC236}">
                <a16:creationId xmlns:a16="http://schemas.microsoft.com/office/drawing/2014/main" id="{3BE71C5C-E617-F8EA-A5CC-A19C159FDC3B}"/>
              </a:ext>
            </a:extLst>
          </p:cNvPr>
          <p:cNvSpPr/>
          <p:nvPr/>
        </p:nvSpPr>
        <p:spPr>
          <a:xfrm>
            <a:off x="5270448" y="2796294"/>
            <a:ext cx="3390951" cy="3294004"/>
          </a:xfrm>
          <a:prstGeom prst="ellipse">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id="{40E512E1-32EE-1718-8FF0-CE1B92BFBD8A}"/>
              </a:ext>
            </a:extLst>
          </p:cNvPr>
          <p:cNvSpPr txBox="1"/>
          <p:nvPr/>
        </p:nvSpPr>
        <p:spPr>
          <a:xfrm>
            <a:off x="482600" y="3682784"/>
            <a:ext cx="2694011" cy="1661480"/>
          </a:xfrm>
          <a:prstGeom prst="rect">
            <a:avLst/>
          </a:prstGeom>
          <a:noFill/>
        </p:spPr>
        <p:txBody>
          <a:bodyPr wrap="square">
            <a:spAutoFit/>
          </a:bodyPr>
          <a:lstStyle/>
          <a:p>
            <a:pPr algn="ctr" defTabSz="923544">
              <a:spcAft>
                <a:spcPts val="600"/>
              </a:spcAft>
            </a:pPr>
            <a:r>
              <a:rPr lang="en-US" sz="2424" b="1" kern="1200">
                <a:solidFill>
                  <a:srgbClr val="333333"/>
                </a:solidFill>
                <a:latin typeface="Dreaming Outloud Script Pro" panose="03050502040304050704" pitchFamily="66" charset="0"/>
                <a:ea typeface="+mn-ea"/>
                <a:cs typeface="Dreaming Outloud Script Pro" panose="03050502040304050704" pitchFamily="66" charset="0"/>
              </a:rPr>
              <a:t>“Children do well when they can.”</a:t>
            </a:r>
          </a:p>
          <a:p>
            <a:pPr algn="r" defTabSz="923544">
              <a:spcAft>
                <a:spcPts val="600"/>
              </a:spcAft>
            </a:pPr>
            <a:r>
              <a:rPr lang="en-US" sz="2424" b="1" kern="1200">
                <a:solidFill>
                  <a:srgbClr val="333333"/>
                </a:solidFill>
                <a:latin typeface="Dreaming Outloud Script Pro" panose="03050502040304050704" pitchFamily="66" charset="0"/>
                <a:ea typeface="+mn-ea"/>
                <a:cs typeface="Dreaming Outloud Script Pro" panose="03050502040304050704" pitchFamily="66" charset="0"/>
              </a:rPr>
              <a:t>-Ross Greene</a:t>
            </a:r>
            <a:endParaRPr lang="en-US" sz="2400" b="1">
              <a:latin typeface="Dreaming Outloud Script Pro" panose="03050502040304050704" pitchFamily="66" charset="0"/>
              <a:cs typeface="Dreaming Outloud Script Pro" panose="03050502040304050704" pitchFamily="66" charset="0"/>
            </a:endParaRPr>
          </a:p>
        </p:txBody>
      </p:sp>
      <p:sp>
        <p:nvSpPr>
          <p:cNvPr id="12" name="TextBox 11">
            <a:extLst>
              <a:ext uri="{FF2B5EF4-FFF2-40B4-BE49-F238E27FC236}">
                <a16:creationId xmlns:a16="http://schemas.microsoft.com/office/drawing/2014/main" id="{6ED9B53E-95F1-EFBC-326D-59E37D40E767}"/>
              </a:ext>
            </a:extLst>
          </p:cNvPr>
          <p:cNvSpPr txBox="1"/>
          <p:nvPr/>
        </p:nvSpPr>
        <p:spPr>
          <a:xfrm>
            <a:off x="5435418" y="1765391"/>
            <a:ext cx="1504233" cy="376144"/>
          </a:xfrm>
          <a:prstGeom prst="rect">
            <a:avLst/>
          </a:prstGeom>
          <a:noFill/>
        </p:spPr>
        <p:txBody>
          <a:bodyPr wrap="square" rtlCol="0">
            <a:spAutoFit/>
          </a:bodyPr>
          <a:lstStyle/>
          <a:p>
            <a:pPr defTabSz="923544">
              <a:spcAft>
                <a:spcPts val="600"/>
              </a:spcAft>
            </a:pPr>
            <a:r>
              <a:rPr lang="en-US" sz="1818" u="sng" kern="1200">
                <a:solidFill>
                  <a:schemeClr val="tx1"/>
                </a:solidFill>
                <a:latin typeface="+mn-lt"/>
                <a:ea typeface="+mn-ea"/>
                <a:cs typeface="+mn-cs"/>
              </a:rPr>
              <a:t>Relationship</a:t>
            </a:r>
            <a:endParaRPr lang="en-US" u="sng"/>
          </a:p>
        </p:txBody>
      </p:sp>
      <p:sp>
        <p:nvSpPr>
          <p:cNvPr id="13" name="TextBox 12">
            <a:extLst>
              <a:ext uri="{FF2B5EF4-FFF2-40B4-BE49-F238E27FC236}">
                <a16:creationId xmlns:a16="http://schemas.microsoft.com/office/drawing/2014/main" id="{C51FA6E7-09DA-27CC-21D2-A057226551FC}"/>
              </a:ext>
            </a:extLst>
          </p:cNvPr>
          <p:cNvSpPr txBox="1"/>
          <p:nvPr/>
        </p:nvSpPr>
        <p:spPr>
          <a:xfrm>
            <a:off x="3931185" y="4379506"/>
            <a:ext cx="1504233" cy="658251"/>
          </a:xfrm>
          <a:prstGeom prst="rect">
            <a:avLst/>
          </a:prstGeom>
          <a:noFill/>
        </p:spPr>
        <p:txBody>
          <a:bodyPr wrap="square" rtlCol="0">
            <a:spAutoFit/>
          </a:bodyPr>
          <a:lstStyle/>
          <a:p>
            <a:pPr defTabSz="923544">
              <a:spcAft>
                <a:spcPts val="600"/>
              </a:spcAft>
            </a:pPr>
            <a:r>
              <a:rPr lang="en-US" sz="1818" u="sng" kern="1200">
                <a:solidFill>
                  <a:schemeClr val="tx1"/>
                </a:solidFill>
                <a:latin typeface="+mn-lt"/>
                <a:ea typeface="+mn-ea"/>
                <a:cs typeface="+mn-cs"/>
              </a:rPr>
              <a:t>Personal Factors</a:t>
            </a:r>
            <a:endParaRPr lang="en-US" u="sng"/>
          </a:p>
        </p:txBody>
      </p:sp>
      <p:sp>
        <p:nvSpPr>
          <p:cNvPr id="14" name="TextBox 13">
            <a:extLst>
              <a:ext uri="{FF2B5EF4-FFF2-40B4-BE49-F238E27FC236}">
                <a16:creationId xmlns:a16="http://schemas.microsoft.com/office/drawing/2014/main" id="{5E4799F9-2559-2D5F-61FD-5934E5D97337}"/>
              </a:ext>
            </a:extLst>
          </p:cNvPr>
          <p:cNvSpPr txBox="1"/>
          <p:nvPr/>
        </p:nvSpPr>
        <p:spPr>
          <a:xfrm>
            <a:off x="7100849" y="4389073"/>
            <a:ext cx="1383289" cy="799305"/>
          </a:xfrm>
          <a:prstGeom prst="rect">
            <a:avLst/>
          </a:prstGeom>
          <a:noFill/>
        </p:spPr>
        <p:txBody>
          <a:bodyPr wrap="square" rtlCol="0">
            <a:spAutoFit/>
          </a:bodyPr>
          <a:lstStyle/>
          <a:p>
            <a:pPr defTabSz="923544">
              <a:spcAft>
                <a:spcPts val="600"/>
              </a:spcAft>
            </a:pPr>
            <a:r>
              <a:rPr lang="en-US" sz="1515" u="sng" kern="1200">
                <a:solidFill>
                  <a:schemeClr val="tx1"/>
                </a:solidFill>
                <a:latin typeface="+mn-lt"/>
                <a:ea typeface="+mn-ea"/>
                <a:cs typeface="+mn-cs"/>
              </a:rPr>
              <a:t>Meaningful and Purposeful Activities</a:t>
            </a:r>
            <a:endParaRPr lang="en-US" sz="1500" u="sng"/>
          </a:p>
        </p:txBody>
      </p:sp>
      <p:sp>
        <p:nvSpPr>
          <p:cNvPr id="15" name="TextBox 14">
            <a:extLst>
              <a:ext uri="{FF2B5EF4-FFF2-40B4-BE49-F238E27FC236}">
                <a16:creationId xmlns:a16="http://schemas.microsoft.com/office/drawing/2014/main" id="{A7EAD5C8-5D87-3DE2-91CA-570921E5B3F6}"/>
              </a:ext>
            </a:extLst>
          </p:cNvPr>
          <p:cNvSpPr txBox="1"/>
          <p:nvPr/>
        </p:nvSpPr>
        <p:spPr>
          <a:xfrm>
            <a:off x="4528159" y="3024399"/>
            <a:ext cx="1504233" cy="517197"/>
          </a:xfrm>
          <a:prstGeom prst="rect">
            <a:avLst/>
          </a:prstGeom>
          <a:noFill/>
        </p:spPr>
        <p:txBody>
          <a:bodyPr wrap="square" rtlCol="0">
            <a:spAutoFit/>
          </a:bodyPr>
          <a:lstStyle/>
          <a:p>
            <a:pPr defTabSz="923544">
              <a:spcAft>
                <a:spcPts val="600"/>
              </a:spcAft>
            </a:pPr>
            <a:r>
              <a:rPr lang="en-US" sz="1364" kern="1200">
                <a:solidFill>
                  <a:schemeClr val="tx1"/>
                </a:solidFill>
                <a:latin typeface="Cavolini" panose="03000502040302020204" pitchFamily="66" charset="0"/>
                <a:ea typeface="+mn-ea"/>
                <a:cs typeface="Cavolini" panose="03000502040302020204" pitchFamily="66" charset="0"/>
              </a:rPr>
              <a:t>Sensory Regulation</a:t>
            </a:r>
            <a:endParaRPr lang="en-US" sz="1350">
              <a:latin typeface="Cavolini" panose="03000502040302020204" pitchFamily="66" charset="0"/>
              <a:cs typeface="Cavolini" panose="03000502040302020204" pitchFamily="66" charset="0"/>
            </a:endParaRPr>
          </a:p>
        </p:txBody>
      </p:sp>
      <p:sp>
        <p:nvSpPr>
          <p:cNvPr id="16" name="TextBox 15">
            <a:extLst>
              <a:ext uri="{FF2B5EF4-FFF2-40B4-BE49-F238E27FC236}">
                <a16:creationId xmlns:a16="http://schemas.microsoft.com/office/drawing/2014/main" id="{9462128B-C8EF-81F6-994A-B2844EC05231}"/>
              </a:ext>
            </a:extLst>
          </p:cNvPr>
          <p:cNvSpPr txBox="1"/>
          <p:nvPr/>
        </p:nvSpPr>
        <p:spPr>
          <a:xfrm>
            <a:off x="6566055" y="2936449"/>
            <a:ext cx="1802057" cy="876009"/>
          </a:xfrm>
          <a:prstGeom prst="rect">
            <a:avLst/>
          </a:prstGeom>
          <a:noFill/>
        </p:spPr>
        <p:txBody>
          <a:bodyPr wrap="square" rtlCol="0">
            <a:spAutoFit/>
          </a:bodyPr>
          <a:lstStyle/>
          <a:p>
            <a:pPr defTabSz="923544">
              <a:spcAft>
                <a:spcPts val="600"/>
              </a:spcAft>
            </a:pPr>
            <a:r>
              <a:rPr lang="en-US" sz="1364" kern="1200">
                <a:solidFill>
                  <a:schemeClr val="tx1"/>
                </a:solidFill>
                <a:latin typeface="Cavolini" panose="03000502040302020204" pitchFamily="66" charset="0"/>
                <a:ea typeface="+mn-ea"/>
                <a:cs typeface="Cavolini" panose="03000502040302020204" pitchFamily="66" charset="0"/>
              </a:rPr>
              <a:t>Acceptance</a:t>
            </a:r>
          </a:p>
          <a:p>
            <a:pPr defTabSz="923544">
              <a:spcAft>
                <a:spcPts val="600"/>
              </a:spcAft>
            </a:pPr>
            <a:r>
              <a:rPr lang="en-US" sz="1364" kern="1200">
                <a:solidFill>
                  <a:schemeClr val="tx1"/>
                </a:solidFill>
                <a:latin typeface="Cavolini" panose="03000502040302020204" pitchFamily="66" charset="0"/>
                <a:ea typeface="+mn-ea"/>
                <a:cs typeface="Cavolini" panose="03000502040302020204" pitchFamily="66" charset="0"/>
              </a:rPr>
              <a:t>Comfort</a:t>
            </a:r>
          </a:p>
          <a:p>
            <a:pPr defTabSz="923544">
              <a:spcAft>
                <a:spcPts val="600"/>
              </a:spcAft>
            </a:pPr>
            <a:r>
              <a:rPr lang="en-US" sz="1364" kern="1200">
                <a:solidFill>
                  <a:schemeClr val="tx1"/>
                </a:solidFill>
                <a:latin typeface="Cavolini" panose="03000502040302020204" pitchFamily="66" charset="0"/>
                <a:ea typeface="+mn-ea"/>
                <a:cs typeface="Cavolini" panose="03000502040302020204" pitchFamily="66" charset="0"/>
              </a:rPr>
              <a:t>Autonomy</a:t>
            </a:r>
            <a:endParaRPr lang="en-US" sz="1350">
              <a:latin typeface="Cavolini" panose="03000502040302020204" pitchFamily="66" charset="0"/>
              <a:cs typeface="Cavolini" panose="03000502040302020204" pitchFamily="66" charset="0"/>
            </a:endParaRPr>
          </a:p>
        </p:txBody>
      </p:sp>
      <p:sp>
        <p:nvSpPr>
          <p:cNvPr id="17" name="TextBox 16">
            <a:extLst>
              <a:ext uri="{FF2B5EF4-FFF2-40B4-BE49-F238E27FC236}">
                <a16:creationId xmlns:a16="http://schemas.microsoft.com/office/drawing/2014/main" id="{61AD4BDF-28B9-C20D-C5BC-643EC3E4BE05}"/>
              </a:ext>
            </a:extLst>
          </p:cNvPr>
          <p:cNvSpPr txBox="1"/>
          <p:nvPr/>
        </p:nvSpPr>
        <p:spPr>
          <a:xfrm>
            <a:off x="5375520" y="4835623"/>
            <a:ext cx="1802057" cy="305616"/>
          </a:xfrm>
          <a:prstGeom prst="rect">
            <a:avLst/>
          </a:prstGeom>
          <a:noFill/>
        </p:spPr>
        <p:txBody>
          <a:bodyPr wrap="square" rtlCol="0">
            <a:spAutoFit/>
          </a:bodyPr>
          <a:lstStyle/>
          <a:p>
            <a:pPr defTabSz="923544">
              <a:spcAft>
                <a:spcPts val="600"/>
              </a:spcAft>
            </a:pPr>
            <a:r>
              <a:rPr lang="en-US" sz="1364" kern="1200">
                <a:solidFill>
                  <a:schemeClr val="tx1"/>
                </a:solidFill>
                <a:latin typeface="Cavolini" panose="03000502040302020204" pitchFamily="66" charset="0"/>
                <a:ea typeface="+mn-ea"/>
                <a:cs typeface="Cavolini" panose="03000502040302020204" pitchFamily="66" charset="0"/>
              </a:rPr>
              <a:t>Skill building</a:t>
            </a:r>
            <a:endParaRPr lang="en-US" sz="1350">
              <a:latin typeface="Cavolini" panose="03000502040302020204" pitchFamily="66" charset="0"/>
              <a:cs typeface="Cavolini" panose="03000502040302020204" pitchFamily="66" charset="0"/>
            </a:endParaRPr>
          </a:p>
        </p:txBody>
      </p:sp>
      <p:sp>
        <p:nvSpPr>
          <p:cNvPr id="18" name="TextBox 17">
            <a:extLst>
              <a:ext uri="{FF2B5EF4-FFF2-40B4-BE49-F238E27FC236}">
                <a16:creationId xmlns:a16="http://schemas.microsoft.com/office/drawing/2014/main" id="{A891A624-4079-18FD-C25A-19317801B39D}"/>
              </a:ext>
            </a:extLst>
          </p:cNvPr>
          <p:cNvSpPr txBox="1"/>
          <p:nvPr/>
        </p:nvSpPr>
        <p:spPr>
          <a:xfrm>
            <a:off x="5079206" y="3782336"/>
            <a:ext cx="2053013" cy="589136"/>
          </a:xfrm>
          <a:prstGeom prst="rect">
            <a:avLst/>
          </a:prstGeom>
          <a:solidFill>
            <a:schemeClr val="accent6">
              <a:lumMod val="20000"/>
              <a:lumOff val="80000"/>
            </a:schemeClr>
          </a:solidFill>
        </p:spPr>
        <p:txBody>
          <a:bodyPr wrap="square" rtlCol="0">
            <a:spAutoFit/>
          </a:bodyPr>
          <a:lstStyle/>
          <a:p>
            <a:pPr algn="ctr" defTabSz="923544">
              <a:spcAft>
                <a:spcPts val="600"/>
              </a:spcAft>
            </a:pPr>
            <a:r>
              <a:rPr lang="en-US" sz="1364" b="1" kern="1200">
                <a:solidFill>
                  <a:schemeClr val="tx1"/>
                </a:solidFill>
                <a:latin typeface="Cavolini" panose="03000502040302020204" pitchFamily="66" charset="0"/>
                <a:ea typeface="+mn-ea"/>
                <a:cs typeface="Cavolini" panose="03000502040302020204" pitchFamily="66" charset="0"/>
              </a:rPr>
              <a:t>Access</a:t>
            </a:r>
          </a:p>
          <a:p>
            <a:pPr algn="ctr" defTabSz="923544">
              <a:spcAft>
                <a:spcPts val="600"/>
              </a:spcAft>
            </a:pPr>
            <a:r>
              <a:rPr lang="en-US" sz="1364" b="1" kern="1200">
                <a:solidFill>
                  <a:schemeClr val="tx1"/>
                </a:solidFill>
                <a:latin typeface="Cavolini" panose="03000502040302020204" pitchFamily="66" charset="0"/>
                <a:ea typeface="+mn-ea"/>
                <a:cs typeface="Cavolini" panose="03000502040302020204" pitchFamily="66" charset="0"/>
              </a:rPr>
              <a:t>Active Participation</a:t>
            </a:r>
            <a:endParaRPr lang="en-US" sz="1350" b="1">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9976026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EF627-C986-47A0-B976-24BF7D9A4A29}"/>
              </a:ext>
            </a:extLst>
          </p:cNvPr>
          <p:cNvSpPr>
            <a:spLocks noGrp="1"/>
          </p:cNvSpPr>
          <p:nvPr>
            <p:ph type="title"/>
          </p:nvPr>
        </p:nvSpPr>
        <p:spPr>
          <a:xfrm>
            <a:off x="439858" y="1683756"/>
            <a:ext cx="2336449" cy="2396359"/>
          </a:xfrm>
        </p:spPr>
        <p:txBody>
          <a:bodyPr anchor="b">
            <a:normAutofit/>
          </a:bodyPr>
          <a:lstStyle/>
          <a:p>
            <a:pPr algn="r"/>
            <a:r>
              <a:rPr lang="en-US" sz="3200">
                <a:solidFill>
                  <a:srgbClr val="FFFFFF"/>
                </a:solidFill>
              </a:rPr>
              <a:t>What is sensory integration? *Disclaimer*</a:t>
            </a:r>
          </a:p>
        </p:txBody>
      </p:sp>
      <p:graphicFrame>
        <p:nvGraphicFramePr>
          <p:cNvPr id="5" name="Content Placeholder 2">
            <a:extLst>
              <a:ext uri="{FF2B5EF4-FFF2-40B4-BE49-F238E27FC236}">
                <a16:creationId xmlns:a16="http://schemas.microsoft.com/office/drawing/2014/main" id="{EA5DFDE7-36DB-CBC2-4C8D-CF9C67750124}"/>
              </a:ext>
            </a:extLst>
          </p:cNvPr>
          <p:cNvGraphicFramePr>
            <a:graphicFrameLocks noGrp="1"/>
          </p:cNvGraphicFramePr>
          <p:nvPr>
            <p:ph idx="1"/>
            <p:extLst>
              <p:ext uri="{D42A27DB-BD31-4B8C-83A1-F6EECF244321}">
                <p14:modId xmlns:p14="http://schemas.microsoft.com/office/powerpoint/2010/main" val="3999715984"/>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77850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58B956-2725-4A1A-B920-BD22248C8C00}"/>
              </a:ext>
            </a:extLst>
          </p:cNvPr>
          <p:cNvSpPr>
            <a:spLocks noGrp="1"/>
          </p:cNvSpPr>
          <p:nvPr>
            <p:ph type="title"/>
          </p:nvPr>
        </p:nvSpPr>
        <p:spPr>
          <a:xfrm>
            <a:off x="480060" y="325369"/>
            <a:ext cx="3276451" cy="1956841"/>
          </a:xfrm>
        </p:spPr>
        <p:txBody>
          <a:bodyPr anchor="b">
            <a:normAutofit/>
          </a:bodyPr>
          <a:lstStyle/>
          <a:p>
            <a:r>
              <a:rPr lang="en-US" sz="2900" b="1"/>
              <a:t>Possible Outcomes for Supporting Students’ Sensory Needs at School</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 name="connsiteX0" fmla="*/ 0 w 2606040"/>
              <a:gd name="connsiteY0" fmla="*/ 0 h 18288"/>
              <a:gd name="connsiteX1" fmla="*/ 599389 w 2606040"/>
              <a:gd name="connsiteY1" fmla="*/ 0 h 18288"/>
              <a:gd name="connsiteX2" fmla="*/ 1303020 w 2606040"/>
              <a:gd name="connsiteY2" fmla="*/ 0 h 18288"/>
              <a:gd name="connsiteX3" fmla="*/ 1876349 w 2606040"/>
              <a:gd name="connsiteY3" fmla="*/ 0 h 18288"/>
              <a:gd name="connsiteX4" fmla="*/ 2606040 w 2606040"/>
              <a:gd name="connsiteY4" fmla="*/ 0 h 18288"/>
              <a:gd name="connsiteX5" fmla="*/ 2606040 w 2606040"/>
              <a:gd name="connsiteY5" fmla="*/ 18288 h 18288"/>
              <a:gd name="connsiteX6" fmla="*/ 1980590 w 2606040"/>
              <a:gd name="connsiteY6" fmla="*/ 18288 h 18288"/>
              <a:gd name="connsiteX7" fmla="*/ 1276960 w 2606040"/>
              <a:gd name="connsiteY7" fmla="*/ 18288 h 18288"/>
              <a:gd name="connsiteX8" fmla="*/ 65151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11079" y="-22080"/>
                  <a:pt x="479378" y="-26537"/>
                  <a:pt x="625450" y="0"/>
                </a:cubicBezTo>
                <a:cubicBezTo>
                  <a:pt x="925937" y="-4758"/>
                  <a:pt x="973176" y="15739"/>
                  <a:pt x="1224839" y="0"/>
                </a:cubicBezTo>
                <a:cubicBezTo>
                  <a:pt x="1479663" y="-11328"/>
                  <a:pt x="1566636" y="18697"/>
                  <a:pt x="1824228" y="0"/>
                </a:cubicBezTo>
                <a:cubicBezTo>
                  <a:pt x="2086799" y="-72665"/>
                  <a:pt x="2306223" y="-891"/>
                  <a:pt x="2606040" y="0"/>
                </a:cubicBezTo>
                <a:cubicBezTo>
                  <a:pt x="2606645" y="4461"/>
                  <a:pt x="2607031" y="13181"/>
                  <a:pt x="2606040" y="18288"/>
                </a:cubicBezTo>
                <a:cubicBezTo>
                  <a:pt x="2260204" y="29342"/>
                  <a:pt x="2175708" y="5614"/>
                  <a:pt x="1902409" y="18288"/>
                </a:cubicBezTo>
                <a:cubicBezTo>
                  <a:pt x="1638502" y="41064"/>
                  <a:pt x="1460923" y="-16269"/>
                  <a:pt x="1276960" y="18288"/>
                </a:cubicBezTo>
                <a:cubicBezTo>
                  <a:pt x="1057717" y="14361"/>
                  <a:pt x="867956" y="2320"/>
                  <a:pt x="677570" y="18288"/>
                </a:cubicBezTo>
                <a:cubicBezTo>
                  <a:pt x="457951" y="33373"/>
                  <a:pt x="189752" y="55388"/>
                  <a:pt x="0" y="18288"/>
                </a:cubicBezTo>
                <a:cubicBezTo>
                  <a:pt x="1586" y="13022"/>
                  <a:pt x="-95" y="4569"/>
                  <a:pt x="0" y="0"/>
                </a:cubicBezTo>
                <a:close/>
              </a:path>
              <a:path w="2606040" h="18288" stroke="0" extrusionOk="0">
                <a:moveTo>
                  <a:pt x="0" y="0"/>
                </a:moveTo>
                <a:cubicBezTo>
                  <a:pt x="172759" y="3236"/>
                  <a:pt x="361166" y="-13413"/>
                  <a:pt x="599389" y="0"/>
                </a:cubicBezTo>
                <a:cubicBezTo>
                  <a:pt x="841226" y="37042"/>
                  <a:pt x="968991" y="14587"/>
                  <a:pt x="1303020" y="0"/>
                </a:cubicBezTo>
                <a:cubicBezTo>
                  <a:pt x="1643101" y="-7120"/>
                  <a:pt x="1717813" y="7213"/>
                  <a:pt x="1876349" y="0"/>
                </a:cubicBezTo>
                <a:cubicBezTo>
                  <a:pt x="2036762" y="-14138"/>
                  <a:pt x="2426397" y="-4451"/>
                  <a:pt x="2606040" y="0"/>
                </a:cubicBezTo>
                <a:cubicBezTo>
                  <a:pt x="2606314" y="8448"/>
                  <a:pt x="2606550" y="14527"/>
                  <a:pt x="2606040" y="18288"/>
                </a:cubicBezTo>
                <a:cubicBezTo>
                  <a:pt x="2344840" y="2643"/>
                  <a:pt x="2192043" y="7399"/>
                  <a:pt x="1980590" y="18288"/>
                </a:cubicBezTo>
                <a:cubicBezTo>
                  <a:pt x="1783984" y="-9745"/>
                  <a:pt x="1487673" y="45908"/>
                  <a:pt x="1276960" y="18288"/>
                </a:cubicBezTo>
                <a:cubicBezTo>
                  <a:pt x="1088134" y="-41257"/>
                  <a:pt x="877974" y="49968"/>
                  <a:pt x="651510" y="18288"/>
                </a:cubicBezTo>
                <a:cubicBezTo>
                  <a:pt x="430798" y="-27764"/>
                  <a:pt x="132889" y="-33467"/>
                  <a:pt x="0" y="18288"/>
                </a:cubicBezTo>
                <a:cubicBezTo>
                  <a:pt x="212" y="10845"/>
                  <a:pt x="-833" y="6193"/>
                  <a:pt x="0" y="0"/>
                </a:cubicBezTo>
                <a:close/>
              </a:path>
              <a:path w="2606040" h="18288" fill="none" stroke="0" extrusionOk="0">
                <a:moveTo>
                  <a:pt x="0" y="0"/>
                </a:moveTo>
                <a:cubicBezTo>
                  <a:pt x="202328" y="-14716"/>
                  <a:pt x="332722" y="-11499"/>
                  <a:pt x="625450" y="0"/>
                </a:cubicBezTo>
                <a:cubicBezTo>
                  <a:pt x="927712" y="6878"/>
                  <a:pt x="971143" y="7084"/>
                  <a:pt x="1224839" y="0"/>
                </a:cubicBezTo>
                <a:cubicBezTo>
                  <a:pt x="1477775" y="-16815"/>
                  <a:pt x="1569904" y="19146"/>
                  <a:pt x="1824228" y="0"/>
                </a:cubicBezTo>
                <a:cubicBezTo>
                  <a:pt x="2055206" y="24867"/>
                  <a:pt x="2317192" y="-62872"/>
                  <a:pt x="2606040" y="0"/>
                </a:cubicBezTo>
                <a:cubicBezTo>
                  <a:pt x="2606166" y="3680"/>
                  <a:pt x="2606905" y="11461"/>
                  <a:pt x="2606040" y="18288"/>
                </a:cubicBezTo>
                <a:cubicBezTo>
                  <a:pt x="2234648" y="26976"/>
                  <a:pt x="2180202" y="-10361"/>
                  <a:pt x="1902409" y="18288"/>
                </a:cubicBezTo>
                <a:cubicBezTo>
                  <a:pt x="1635562" y="47194"/>
                  <a:pt x="1477339" y="4794"/>
                  <a:pt x="1276960" y="18288"/>
                </a:cubicBezTo>
                <a:cubicBezTo>
                  <a:pt x="1058094" y="66922"/>
                  <a:pt x="904206" y="-20636"/>
                  <a:pt x="677570" y="18288"/>
                </a:cubicBezTo>
                <a:cubicBezTo>
                  <a:pt x="485746" y="14713"/>
                  <a:pt x="195925" y="33005"/>
                  <a:pt x="0" y="18288"/>
                </a:cubicBezTo>
                <a:cubicBezTo>
                  <a:pt x="1168" y="12774"/>
                  <a:pt x="-229" y="37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074C31-807E-480C-9E7D-7831A82F7B08}"/>
              </a:ext>
            </a:extLst>
          </p:cNvPr>
          <p:cNvSpPr>
            <a:spLocks noGrp="1"/>
          </p:cNvSpPr>
          <p:nvPr>
            <p:ph idx="1"/>
          </p:nvPr>
        </p:nvSpPr>
        <p:spPr>
          <a:xfrm>
            <a:off x="480060" y="2872899"/>
            <a:ext cx="3182691" cy="3320668"/>
          </a:xfrm>
        </p:spPr>
        <p:txBody>
          <a:bodyPr>
            <a:normAutofit/>
          </a:bodyPr>
          <a:lstStyle/>
          <a:p>
            <a:r>
              <a:rPr lang="en-US" sz="1800"/>
              <a:t>Less aggression and trauma responses</a:t>
            </a:r>
          </a:p>
          <a:p>
            <a:r>
              <a:rPr lang="en-US" sz="1800"/>
              <a:t>Improved regulation and engagement</a:t>
            </a:r>
          </a:p>
          <a:p>
            <a:r>
              <a:rPr lang="en-US" sz="1800"/>
              <a:t>Improved attention and class participation</a:t>
            </a:r>
          </a:p>
          <a:p>
            <a:r>
              <a:rPr lang="en-US" sz="1800"/>
              <a:t>Improved play skills and motor skills</a:t>
            </a:r>
          </a:p>
          <a:p>
            <a:r>
              <a:rPr lang="en-US" sz="1800"/>
              <a:t>Increased independence</a:t>
            </a:r>
          </a:p>
          <a:p>
            <a:r>
              <a:rPr lang="en-US" sz="1800"/>
              <a:t>Sense of belonging/safety at school</a:t>
            </a:r>
          </a:p>
          <a:p>
            <a:endParaRPr lang="en-US" sz="1800"/>
          </a:p>
          <a:p>
            <a:endParaRPr lang="en-US" sz="1800"/>
          </a:p>
        </p:txBody>
      </p:sp>
      <p:pic>
        <p:nvPicPr>
          <p:cNvPr id="4" name="Picture 3">
            <a:extLst>
              <a:ext uri="{FF2B5EF4-FFF2-40B4-BE49-F238E27FC236}">
                <a16:creationId xmlns:a16="http://schemas.microsoft.com/office/drawing/2014/main" id="{E7450E34-816E-FE02-28F8-BC736AE106B5}"/>
              </a:ext>
            </a:extLst>
          </p:cNvPr>
          <p:cNvPicPr>
            <a:picLocks noChangeAspect="1"/>
          </p:cNvPicPr>
          <p:nvPr/>
        </p:nvPicPr>
        <p:blipFill rotWithShape="1">
          <a:blip r:embed="rId3"/>
          <a:srcRect l="43579"/>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198158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adge">
  <a:themeElements>
    <a:clrScheme name="Badge">
      <a:dk1>
        <a:sysClr val="windowText" lastClr="000000"/>
      </a:dk1>
      <a:lt1>
        <a:sysClr val="window" lastClr="FFFFFF"/>
      </a:lt1>
      <a:dk2>
        <a:srgbClr val="0B082E"/>
      </a:dk2>
      <a:lt2>
        <a:srgbClr val="F3F3F2"/>
      </a:lt2>
      <a:accent1>
        <a:srgbClr val="62B4C6"/>
      </a:accent1>
      <a:accent2>
        <a:srgbClr val="1B376E"/>
      </a:accent2>
      <a:accent3>
        <a:srgbClr val="9EBE55"/>
      </a:accent3>
      <a:accent4>
        <a:srgbClr val="C65E5E"/>
      </a:accent4>
      <a:accent5>
        <a:srgbClr val="D3BA55"/>
      </a:accent5>
      <a:accent6>
        <a:srgbClr val="96648A"/>
      </a:accent6>
      <a:hlink>
        <a:srgbClr val="62B4C6"/>
      </a:hlink>
      <a:folHlink>
        <a:srgbClr val="96648A"/>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D71F8F05-6246-47AF-9E68-E57F6C93F79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49BC75B0EDC9444BCC485E48DEBD5A5" ma:contentTypeVersion="15" ma:contentTypeDescription="Create a new document." ma:contentTypeScope="" ma:versionID="8c7ceef7d5fa90e7ed8a118982dca99b">
  <xsd:schema xmlns:xsd="http://www.w3.org/2001/XMLSchema" xmlns:xs="http://www.w3.org/2001/XMLSchema" xmlns:p="http://schemas.microsoft.com/office/2006/metadata/properties" xmlns:ns2="05e3f76f-de01-44d4-9ddc-041297c1f087" xmlns:ns3="a4f69523-6f98-4637-8052-4d52c8dc5bb2" targetNamespace="http://schemas.microsoft.com/office/2006/metadata/properties" ma:root="true" ma:fieldsID="20b76b84bf284f4ceea02578357a4c85" ns2:_="" ns3:_="">
    <xsd:import namespace="05e3f76f-de01-44d4-9ddc-041297c1f087"/>
    <xsd:import namespace="a4f69523-6f98-4637-8052-4d52c8dc5bb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SearchPropertie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e3f76f-de01-44d4-9ddc-041297c1f0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3f89a3b-140b-4a5e-b633-b1940cb2b3f7"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4f69523-6f98-4637-8052-4d52c8dc5bb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40fa850e-60b1-4cc0-a09b-ee1e5d74f63a}" ma:internalName="TaxCatchAll" ma:showField="CatchAllData" ma:web="a4f69523-6f98-4637-8052-4d52c8dc5b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4f69523-6f98-4637-8052-4d52c8dc5bb2">
      <UserInfo>
        <DisplayName>Frost, Sarah E</DisplayName>
        <AccountId>349</AccountId>
        <AccountType/>
      </UserInfo>
      <UserInfo>
        <DisplayName>Mcgee, Claire E</DisplayName>
        <AccountId>1976</AccountId>
        <AccountType/>
      </UserInfo>
    </SharedWithUsers>
    <TaxCatchAll xmlns="a4f69523-6f98-4637-8052-4d52c8dc5bb2" xsi:nil="true"/>
    <lcf76f155ced4ddcb4097134ff3c332f xmlns="05e3f76f-de01-44d4-9ddc-041297c1f08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EC578B8-882A-46BC-B8BC-CF75BB736ED0}">
  <ds:schemaRefs>
    <ds:schemaRef ds:uri="http://schemas.microsoft.com/sharepoint/v3/contenttype/forms"/>
  </ds:schemaRefs>
</ds:datastoreItem>
</file>

<file path=customXml/itemProps2.xml><?xml version="1.0" encoding="utf-8"?>
<ds:datastoreItem xmlns:ds="http://schemas.openxmlformats.org/officeDocument/2006/customXml" ds:itemID="{359EC2D7-27F6-43F1-9AAC-6D436BE06F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e3f76f-de01-44d4-9ddc-041297c1f087"/>
    <ds:schemaRef ds:uri="a4f69523-6f98-4637-8052-4d52c8dc5b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2D13CD-7B3B-4676-8485-B87355B355FE}">
  <ds:schemaRefs>
    <ds:schemaRef ds:uri="05e3f76f-de01-44d4-9ddc-041297c1f087"/>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a4f69523-6f98-4637-8052-4d52c8dc5bb2"/>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21750</TotalTime>
  <Words>8642</Words>
  <Application>Microsoft Office PowerPoint</Application>
  <PresentationFormat>On-screen Show (4:3)</PresentationFormat>
  <Paragraphs>986</Paragraphs>
  <Slides>68</Slides>
  <Notes>68</Notes>
  <HiddenSlides>0</HiddenSlides>
  <MMClips>0</MMClips>
  <ScaleCrop>false</ScaleCrop>
  <HeadingPairs>
    <vt:vector size="6" baseType="variant">
      <vt:variant>
        <vt:lpstr>Fonts Used</vt:lpstr>
      </vt:variant>
      <vt:variant>
        <vt:i4>19</vt:i4>
      </vt:variant>
      <vt:variant>
        <vt:lpstr>Theme</vt:lpstr>
      </vt:variant>
      <vt:variant>
        <vt:i4>3</vt:i4>
      </vt:variant>
      <vt:variant>
        <vt:lpstr>Slide Titles</vt:lpstr>
      </vt:variant>
      <vt:variant>
        <vt:i4>68</vt:i4>
      </vt:variant>
    </vt:vector>
  </HeadingPairs>
  <TitlesOfParts>
    <vt:vector size="90" baseType="lpstr">
      <vt:lpstr>Arial</vt:lpstr>
      <vt:lpstr>Calibri</vt:lpstr>
      <vt:lpstr>Calibri Light</vt:lpstr>
      <vt:lpstr>Cambria</vt:lpstr>
      <vt:lpstr>Cavolini</vt:lpstr>
      <vt:lpstr>Dreaming Outloud Script Pro</vt:lpstr>
      <vt:lpstr>Futura Std 1</vt:lpstr>
      <vt:lpstr>Futura Std 1 Bold</vt:lpstr>
      <vt:lpstr>Futura Std 1 Bold Italics</vt:lpstr>
      <vt:lpstr>Futura Std 1 Italics</vt:lpstr>
      <vt:lpstr>Futura Std 2</vt:lpstr>
      <vt:lpstr>Futura Std 2 Bold Italics</vt:lpstr>
      <vt:lpstr>Futura Std 2 Italics</vt:lpstr>
      <vt:lpstr>Gill Sans MT</vt:lpstr>
      <vt:lpstr>Google Sans</vt:lpstr>
      <vt:lpstr>Helvetica</vt:lpstr>
      <vt:lpstr>Impact</vt:lpstr>
      <vt:lpstr>Open Sans</vt:lpstr>
      <vt:lpstr>Open Sans Italics</vt:lpstr>
      <vt:lpstr>Office Theme</vt:lpstr>
      <vt:lpstr>1_Office Theme</vt:lpstr>
      <vt:lpstr>Badge</vt:lpstr>
      <vt:lpstr>Sensory Processing  Home and school    </vt:lpstr>
      <vt:lpstr>This event is organized &amp; hosted in partnership with the BSNPTA</vt:lpstr>
      <vt:lpstr>Housekeeping</vt:lpstr>
      <vt:lpstr>Providing E-mails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Interoception</vt:lpstr>
      <vt:lpstr>What is interoception?</vt:lpstr>
      <vt:lpstr>Interoception Cont.</vt:lpstr>
      <vt:lpstr>Interoception history</vt:lpstr>
      <vt:lpstr>Role of the insula</vt:lpstr>
      <vt:lpstr>Interoception and autism</vt:lpstr>
      <vt:lpstr>How do we know when we are thirsty?</vt:lpstr>
      <vt:lpstr>What happens if we have poor interoceptive awareness of thirst?</vt:lpstr>
      <vt:lpstr>What does an emotion “feel” like?</vt:lpstr>
      <vt:lpstr>Problems with interoception look like:</vt:lpstr>
      <vt:lpstr>How ot helps  </vt:lpstr>
      <vt:lpstr>Adaptations for reduced iA – Visual supports </vt:lpstr>
      <vt:lpstr>Adaptations for reduced iA – Social narratives</vt:lpstr>
      <vt:lpstr>Interoceptive Awareness builders</vt:lpstr>
      <vt:lpstr>Body Check/Scan</vt:lpstr>
      <vt:lpstr>Mindfulness Activities</vt:lpstr>
      <vt:lpstr>Emotional regulation and emotional identification</vt:lpstr>
      <vt:lpstr>Listening to the experts…</vt:lpstr>
      <vt:lpstr>Sensory Processing in Action:    Education and Participation…and the Many Layers  </vt:lpstr>
      <vt:lpstr>Quick Overview of Our Autonomic Nervous System </vt:lpstr>
      <vt:lpstr>Experience through our Senses</vt:lpstr>
      <vt:lpstr>Experience through our Senses</vt:lpstr>
      <vt:lpstr>Sensory Processing and Students in SPED</vt:lpstr>
      <vt:lpstr>Sensory processing challenges</vt:lpstr>
      <vt:lpstr>“Sensory seeking” can be many things…</vt:lpstr>
      <vt:lpstr>PowerPoint Presentation</vt:lpstr>
      <vt:lpstr>Experience through our Senses</vt:lpstr>
      <vt:lpstr>What does dysregulation look like?</vt:lpstr>
      <vt:lpstr>Supporting Sensory Modulation and discrimination difficulties in school </vt:lpstr>
      <vt:lpstr>What does predictably Look like?     </vt:lpstr>
      <vt:lpstr>Sensory processing challenges</vt:lpstr>
      <vt:lpstr>Sensory-Based Motor Disorder</vt:lpstr>
      <vt:lpstr>Motor planning: A whole brain activity</vt:lpstr>
      <vt:lpstr>Sensory processing challenges</vt:lpstr>
      <vt:lpstr>Sensory Discrimination Disorder</vt:lpstr>
      <vt:lpstr>Supporting Sensory-Based Motor Difficulties In School </vt:lpstr>
      <vt:lpstr>How could this impact a kid at school? </vt:lpstr>
      <vt:lpstr>Sensory is ONE piece of the puzzle…</vt:lpstr>
      <vt:lpstr>Is it sensory or is it behavior?</vt:lpstr>
      <vt:lpstr>Holistic Approach to Strengths-Based Practices</vt:lpstr>
      <vt:lpstr>What is sensory integration? *Disclaimer*</vt:lpstr>
      <vt:lpstr>Possible Outcomes for Supporting Students’ Sensory Needs at School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Transition Plan in an IEP</dc:title>
  <dc:creator>Strehle, Jennifer M</dc:creator>
  <cp:lastModifiedBy>Mcintyre, Gita A</cp:lastModifiedBy>
  <cp:revision>6</cp:revision>
  <cp:lastPrinted>2023-05-23T21:15:57Z</cp:lastPrinted>
  <dcterms:created xsi:type="dcterms:W3CDTF">2020-10-21T17:05:47Z</dcterms:created>
  <dcterms:modified xsi:type="dcterms:W3CDTF">2023-06-05T20:08:28Z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0x010100349BC75B0EDC9444BCC485E48DEBD5A5</vt:lpwstr>
  </property>
</Properties>
</file>